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1" r:id="rId3"/>
  </p:sldMasterIdLst>
  <p:notesMasterIdLst>
    <p:notesMasterId r:id="rId14"/>
  </p:notesMasterIdLst>
  <p:sldIdLst>
    <p:sldId id="2147474461" r:id="rId4"/>
    <p:sldId id="2147474452" r:id="rId5"/>
    <p:sldId id="2147474440" r:id="rId6"/>
    <p:sldId id="2147474464" r:id="rId7"/>
    <p:sldId id="2147474465" r:id="rId8"/>
    <p:sldId id="2147474453" r:id="rId9"/>
    <p:sldId id="2147474455" r:id="rId10"/>
    <p:sldId id="2147474447" r:id="rId11"/>
    <p:sldId id="2147474459" r:id="rId12"/>
    <p:sldId id="2147474443"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Yi" initials="LY" lastIdx="1" clrIdx="0">
    <p:extLst>
      <p:ext uri="{19B8F6BF-5375-455C-9EA6-DF929625EA0E}">
        <p15:presenceInfo xmlns:p15="http://schemas.microsoft.com/office/powerpoint/2012/main" userId="S-1-5-21-2466415513-2233690473-4085648028-27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D6B"/>
    <a:srgbClr val="5098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5" autoAdjust="0"/>
    <p:restoredTop sz="94802" autoAdjust="0"/>
  </p:normalViewPr>
  <p:slideViewPr>
    <p:cSldViewPr snapToGrid="0">
      <p:cViewPr varScale="1">
        <p:scale>
          <a:sx n="80" d="100"/>
          <a:sy n="80" d="100"/>
        </p:scale>
        <p:origin x="3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7AE03-0822-4CE4-B09E-B6BD26DB99DF}" type="datetimeFigureOut">
              <a:rPr lang="zh-CN" altLang="en-US" smtClean="0"/>
              <a:t>2024/7/10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F4AB4-79EF-4913-BDEE-80CC75FE820A}" type="slidenum">
              <a:rPr lang="zh-CN" altLang="en-US" smtClean="0"/>
              <a:t>‹#›</a:t>
            </a:fld>
            <a:endParaRPr lang="zh-CN" altLang="en-US"/>
          </a:p>
        </p:txBody>
      </p:sp>
    </p:spTree>
    <p:extLst>
      <p:ext uri="{BB962C8B-B14F-4D97-AF65-F5344CB8AC3E}">
        <p14:creationId xmlns:p14="http://schemas.microsoft.com/office/powerpoint/2010/main" val="45504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5B6311-43C5-45EF-854D-EA926C2480B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133564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00F4AB4-79EF-4913-BDEE-80CC75FE820A}" type="slidenum">
              <a:rPr lang="zh-CN" altLang="en-US" smtClean="0"/>
              <a:t>2</a:t>
            </a:fld>
            <a:endParaRPr lang="zh-CN" altLang="en-US"/>
          </a:p>
        </p:txBody>
      </p:sp>
    </p:spTree>
    <p:extLst>
      <p:ext uri="{BB962C8B-B14F-4D97-AF65-F5344CB8AC3E}">
        <p14:creationId xmlns:p14="http://schemas.microsoft.com/office/powerpoint/2010/main" val="253882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00F4AB4-79EF-4913-BDEE-80CC75FE820A}" type="slidenum">
              <a:rPr lang="zh-CN" altLang="en-US" smtClean="0"/>
              <a:t>3</a:t>
            </a:fld>
            <a:endParaRPr lang="zh-CN" altLang="en-US"/>
          </a:p>
        </p:txBody>
      </p:sp>
    </p:spTree>
    <p:extLst>
      <p:ext uri="{BB962C8B-B14F-4D97-AF65-F5344CB8AC3E}">
        <p14:creationId xmlns:p14="http://schemas.microsoft.com/office/powerpoint/2010/main" val="357727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0" dirty="0">
              <a:solidFill>
                <a:srgbClr val="00206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F4AB4-79EF-4913-BDEE-80CC75FE82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509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00F4AB4-79EF-4913-BDEE-80CC75FE820A}" type="slidenum">
              <a:rPr lang="zh-CN" altLang="en-US" smtClean="0"/>
              <a:t>6</a:t>
            </a:fld>
            <a:endParaRPr lang="zh-CN" altLang="en-US"/>
          </a:p>
        </p:txBody>
      </p:sp>
    </p:spTree>
    <p:extLst>
      <p:ext uri="{BB962C8B-B14F-4D97-AF65-F5344CB8AC3E}">
        <p14:creationId xmlns:p14="http://schemas.microsoft.com/office/powerpoint/2010/main" val="160826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00F4AB4-79EF-4913-BDEE-80CC75FE820A}" type="slidenum">
              <a:rPr lang="zh-CN" altLang="en-US" smtClean="0"/>
              <a:t>7</a:t>
            </a:fld>
            <a:endParaRPr lang="zh-CN" altLang="en-US"/>
          </a:p>
        </p:txBody>
      </p:sp>
    </p:spTree>
    <p:extLst>
      <p:ext uri="{BB962C8B-B14F-4D97-AF65-F5344CB8AC3E}">
        <p14:creationId xmlns:p14="http://schemas.microsoft.com/office/powerpoint/2010/main" val="2451456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100F4AB4-79EF-4913-BDEE-80CC75FE820A}" type="slidenum">
              <a:rPr lang="zh-CN" altLang="en-US" smtClean="0"/>
              <a:t>8</a:t>
            </a:fld>
            <a:endParaRPr lang="zh-CN" altLang="en-US"/>
          </a:p>
        </p:txBody>
      </p:sp>
    </p:spTree>
    <p:extLst>
      <p:ext uri="{BB962C8B-B14F-4D97-AF65-F5344CB8AC3E}">
        <p14:creationId xmlns:p14="http://schemas.microsoft.com/office/powerpoint/2010/main" val="416933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F4AB4-79EF-4913-BDEE-80CC75FE820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687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00F4AB4-79EF-4913-BDEE-80CC75FE820A}" type="slidenum">
              <a:rPr lang="zh-CN" altLang="en-US" smtClean="0"/>
              <a:t>10</a:t>
            </a:fld>
            <a:endParaRPr lang="zh-CN" altLang="en-US"/>
          </a:p>
        </p:txBody>
      </p:sp>
    </p:spTree>
    <p:extLst>
      <p:ext uri="{BB962C8B-B14F-4D97-AF65-F5344CB8AC3E}">
        <p14:creationId xmlns:p14="http://schemas.microsoft.com/office/powerpoint/2010/main" val="3007017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77" name="标题占位符 1"/>
          <p:cNvSpPr>
            <a:spLocks noGrp="1"/>
          </p:cNvSpPr>
          <p:nvPr>
            <p:ph type="title"/>
            <p:custDataLst>
              <p:tags r:id="rId1"/>
            </p:custDataLst>
          </p:nvPr>
        </p:nvSpPr>
        <p:spPr>
          <a:xfrm>
            <a:off x="608400" y="23248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Tree>
    <p:extLst>
      <p:ext uri="{BB962C8B-B14F-4D97-AF65-F5344CB8AC3E}">
        <p14:creationId xmlns:p14="http://schemas.microsoft.com/office/powerpoint/2010/main" val="135790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83C1648B-3EC7-4F97-9474-072AC9562CA4}"/>
              </a:ext>
            </a:extLst>
          </p:cNvPr>
          <p:cNvGrpSpPr/>
          <p:nvPr userDrawn="1"/>
        </p:nvGrpSpPr>
        <p:grpSpPr>
          <a:xfrm>
            <a:off x="0" y="-1"/>
            <a:ext cx="12192000" cy="119922"/>
            <a:chOff x="0" y="-1"/>
            <a:chExt cx="12192000" cy="119922"/>
          </a:xfrm>
        </p:grpSpPr>
        <p:sp>
          <p:nvSpPr>
            <p:cNvPr id="11" name="矩形 10">
              <a:extLst>
                <a:ext uri="{FF2B5EF4-FFF2-40B4-BE49-F238E27FC236}">
                  <a16:creationId xmlns:a16="http://schemas.microsoft.com/office/drawing/2014/main" id="{93D018B7-D802-40CF-AE9D-9499777AEE11}"/>
                </a:ext>
              </a:extLst>
            </p:cNvPr>
            <p:cNvSpPr/>
            <p:nvPr userDrawn="1"/>
          </p:nvSpPr>
          <p:spPr>
            <a:xfrm>
              <a:off x="0" y="0"/>
              <a:ext cx="6096000" cy="119921"/>
            </a:xfrm>
            <a:prstGeom prst="rect">
              <a:avLst/>
            </a:prstGeom>
            <a:solidFill>
              <a:srgbClr val="1C5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sp>
          <p:nvSpPr>
            <p:cNvPr id="12" name="矩形 11">
              <a:extLst>
                <a:ext uri="{FF2B5EF4-FFF2-40B4-BE49-F238E27FC236}">
                  <a16:creationId xmlns:a16="http://schemas.microsoft.com/office/drawing/2014/main" id="{936AE9D1-240F-422D-8578-562A9CB9E05E}"/>
                </a:ext>
              </a:extLst>
            </p:cNvPr>
            <p:cNvSpPr/>
            <p:nvPr userDrawn="1"/>
          </p:nvSpPr>
          <p:spPr>
            <a:xfrm>
              <a:off x="6096000" y="-1"/>
              <a:ext cx="6096000" cy="119921"/>
            </a:xfrm>
            <a:prstGeom prst="rect">
              <a:avLst/>
            </a:prstGeom>
            <a:solidFill>
              <a:srgbClr val="5BC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grpSp>
      <p:grpSp>
        <p:nvGrpSpPr>
          <p:cNvPr id="14" name="组合 13">
            <a:extLst>
              <a:ext uri="{FF2B5EF4-FFF2-40B4-BE49-F238E27FC236}">
                <a16:creationId xmlns:a16="http://schemas.microsoft.com/office/drawing/2014/main" id="{35871BB3-DF12-457E-9C18-D14197CCA76A}"/>
              </a:ext>
            </a:extLst>
          </p:cNvPr>
          <p:cNvGrpSpPr/>
          <p:nvPr userDrawn="1"/>
        </p:nvGrpSpPr>
        <p:grpSpPr>
          <a:xfrm flipH="1">
            <a:off x="0" y="6759698"/>
            <a:ext cx="12192000" cy="119922"/>
            <a:chOff x="0" y="-1"/>
            <a:chExt cx="12192000" cy="119922"/>
          </a:xfrm>
        </p:grpSpPr>
        <p:sp>
          <p:nvSpPr>
            <p:cNvPr id="15" name="矩形 14">
              <a:extLst>
                <a:ext uri="{FF2B5EF4-FFF2-40B4-BE49-F238E27FC236}">
                  <a16:creationId xmlns:a16="http://schemas.microsoft.com/office/drawing/2014/main" id="{3F7E26B6-5E20-4A60-B4EC-BA26FEE013B4}"/>
                </a:ext>
              </a:extLst>
            </p:cNvPr>
            <p:cNvSpPr/>
            <p:nvPr userDrawn="1"/>
          </p:nvSpPr>
          <p:spPr>
            <a:xfrm>
              <a:off x="0" y="0"/>
              <a:ext cx="6096000" cy="119921"/>
            </a:xfrm>
            <a:prstGeom prst="rect">
              <a:avLst/>
            </a:prstGeom>
            <a:solidFill>
              <a:srgbClr val="1C5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sp>
          <p:nvSpPr>
            <p:cNvPr id="16" name="矩形 15">
              <a:extLst>
                <a:ext uri="{FF2B5EF4-FFF2-40B4-BE49-F238E27FC236}">
                  <a16:creationId xmlns:a16="http://schemas.microsoft.com/office/drawing/2014/main" id="{614E0063-6623-491C-9A80-9BD99504584F}"/>
                </a:ext>
              </a:extLst>
            </p:cNvPr>
            <p:cNvSpPr/>
            <p:nvPr userDrawn="1"/>
          </p:nvSpPr>
          <p:spPr>
            <a:xfrm>
              <a:off x="6096000" y="-1"/>
              <a:ext cx="6096000" cy="119921"/>
            </a:xfrm>
            <a:prstGeom prst="rect">
              <a:avLst/>
            </a:prstGeom>
            <a:solidFill>
              <a:srgbClr val="5BC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grpSp>
    </p:spTree>
    <p:extLst>
      <p:ext uri="{BB962C8B-B14F-4D97-AF65-F5344CB8AC3E}">
        <p14:creationId xmlns:p14="http://schemas.microsoft.com/office/powerpoint/2010/main" val="1625614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38915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5687C9C-BEBD-4AFB-AE33-E122BC206783}"/>
              </a:ext>
            </a:extLst>
          </p:cNvPr>
          <p:cNvGrpSpPr/>
          <p:nvPr userDrawn="1"/>
        </p:nvGrpSpPr>
        <p:grpSpPr>
          <a:xfrm>
            <a:off x="0" y="-1"/>
            <a:ext cx="12192000" cy="119922"/>
            <a:chOff x="0" y="-1"/>
            <a:chExt cx="12192000" cy="119922"/>
          </a:xfrm>
        </p:grpSpPr>
        <p:sp>
          <p:nvSpPr>
            <p:cNvPr id="9" name="矩形 8">
              <a:extLst>
                <a:ext uri="{FF2B5EF4-FFF2-40B4-BE49-F238E27FC236}">
                  <a16:creationId xmlns:a16="http://schemas.microsoft.com/office/drawing/2014/main" id="{F8C91604-4B7F-4820-ADF7-B5B6BDB317A3}"/>
                </a:ext>
              </a:extLst>
            </p:cNvPr>
            <p:cNvSpPr/>
            <p:nvPr userDrawn="1"/>
          </p:nvSpPr>
          <p:spPr>
            <a:xfrm>
              <a:off x="0" y="0"/>
              <a:ext cx="6096000" cy="119921"/>
            </a:xfrm>
            <a:prstGeom prst="rect">
              <a:avLst/>
            </a:prstGeom>
            <a:solidFill>
              <a:srgbClr val="1C5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sp>
          <p:nvSpPr>
            <p:cNvPr id="10" name="矩形 9">
              <a:extLst>
                <a:ext uri="{FF2B5EF4-FFF2-40B4-BE49-F238E27FC236}">
                  <a16:creationId xmlns:a16="http://schemas.microsoft.com/office/drawing/2014/main" id="{4F139586-EA3A-42C2-A589-EFF87E8D984B}"/>
                </a:ext>
              </a:extLst>
            </p:cNvPr>
            <p:cNvSpPr/>
            <p:nvPr userDrawn="1"/>
          </p:nvSpPr>
          <p:spPr>
            <a:xfrm>
              <a:off x="6096000" y="-1"/>
              <a:ext cx="6096000" cy="119921"/>
            </a:xfrm>
            <a:prstGeom prst="rect">
              <a:avLst/>
            </a:prstGeom>
            <a:solidFill>
              <a:srgbClr val="5BC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grpSp>
      <p:grpSp>
        <p:nvGrpSpPr>
          <p:cNvPr id="17" name="组合 16">
            <a:extLst>
              <a:ext uri="{FF2B5EF4-FFF2-40B4-BE49-F238E27FC236}">
                <a16:creationId xmlns:a16="http://schemas.microsoft.com/office/drawing/2014/main" id="{B61550C5-53D0-4265-B1FE-97D094AFB382}"/>
              </a:ext>
            </a:extLst>
          </p:cNvPr>
          <p:cNvGrpSpPr/>
          <p:nvPr userDrawn="1"/>
        </p:nvGrpSpPr>
        <p:grpSpPr>
          <a:xfrm flipH="1">
            <a:off x="0" y="6759698"/>
            <a:ext cx="12192000" cy="119922"/>
            <a:chOff x="0" y="-1"/>
            <a:chExt cx="12192000" cy="119922"/>
          </a:xfrm>
        </p:grpSpPr>
        <p:sp>
          <p:nvSpPr>
            <p:cNvPr id="18" name="矩形 17">
              <a:extLst>
                <a:ext uri="{FF2B5EF4-FFF2-40B4-BE49-F238E27FC236}">
                  <a16:creationId xmlns:a16="http://schemas.microsoft.com/office/drawing/2014/main" id="{15726E67-9AC1-4009-A7AF-1745A87A67D7}"/>
                </a:ext>
              </a:extLst>
            </p:cNvPr>
            <p:cNvSpPr/>
            <p:nvPr userDrawn="1"/>
          </p:nvSpPr>
          <p:spPr>
            <a:xfrm>
              <a:off x="0" y="0"/>
              <a:ext cx="6096000" cy="119921"/>
            </a:xfrm>
            <a:prstGeom prst="rect">
              <a:avLst/>
            </a:prstGeom>
            <a:solidFill>
              <a:srgbClr val="1C5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sp>
          <p:nvSpPr>
            <p:cNvPr id="19" name="矩形 18">
              <a:extLst>
                <a:ext uri="{FF2B5EF4-FFF2-40B4-BE49-F238E27FC236}">
                  <a16:creationId xmlns:a16="http://schemas.microsoft.com/office/drawing/2014/main" id="{CBEB4606-5BDB-4530-B70F-70587C37C359}"/>
                </a:ext>
              </a:extLst>
            </p:cNvPr>
            <p:cNvSpPr/>
            <p:nvPr userDrawn="1"/>
          </p:nvSpPr>
          <p:spPr>
            <a:xfrm>
              <a:off x="6096000" y="-1"/>
              <a:ext cx="6096000" cy="119921"/>
            </a:xfrm>
            <a:prstGeom prst="rect">
              <a:avLst/>
            </a:prstGeom>
            <a:solidFill>
              <a:srgbClr val="5BC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grpSp>
    </p:spTree>
    <p:extLst>
      <p:ext uri="{BB962C8B-B14F-4D97-AF65-F5344CB8AC3E}">
        <p14:creationId xmlns:p14="http://schemas.microsoft.com/office/powerpoint/2010/main" val="10095532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Normal Center">
    <p:spTree>
      <p:nvGrpSpPr>
        <p:cNvPr id="1" name=""/>
        <p:cNvGrpSpPr/>
        <p:nvPr/>
      </p:nvGrpSpPr>
      <p:grpSpPr>
        <a:xfrm>
          <a:off x="0" y="0"/>
          <a:ext cx="0" cy="0"/>
          <a:chOff x="0" y="0"/>
          <a:chExt cx="0" cy="0"/>
        </a:xfrm>
      </p:grpSpPr>
      <p:sp>
        <p:nvSpPr>
          <p:cNvPr id="15" name="TextBox 14"/>
          <p:cNvSpPr txBox="1"/>
          <p:nvPr userDrawn="1"/>
        </p:nvSpPr>
        <p:spPr>
          <a:xfrm>
            <a:off x="1189710" y="6379631"/>
            <a:ext cx="649356" cy="307777"/>
          </a:xfrm>
          <a:prstGeom prst="rect">
            <a:avLst/>
          </a:prstGeom>
          <a:noFill/>
        </p:spPr>
        <p:txBody>
          <a:bodyPr wrap="square" rtlCol="0">
            <a:spAutoFit/>
          </a:bodyPr>
          <a:lstStyle/>
          <a:p>
            <a:pPr algn="l"/>
            <a:fld id="{49B9A1CC-CF23-404A-A754-6B4803B2A082}" type="slidenum">
              <a:rPr lang="id-ID" sz="1400" smtClean="0">
                <a:solidFill>
                  <a:schemeClr val="tx1"/>
                </a:solidFill>
              </a:rPr>
              <a:pPr algn="l"/>
              <a:t>‹#›</a:t>
            </a:fld>
            <a:endParaRPr lang="id-ID" sz="1400">
              <a:solidFill>
                <a:schemeClr val="tx1"/>
              </a:solidFill>
            </a:endParaRPr>
          </a:p>
        </p:txBody>
      </p:sp>
      <p:sp>
        <p:nvSpPr>
          <p:cNvPr id="4" name="Title 1"/>
          <p:cNvSpPr>
            <a:spLocks noGrp="1"/>
          </p:cNvSpPr>
          <p:nvPr>
            <p:ph type="title"/>
          </p:nvPr>
        </p:nvSpPr>
        <p:spPr>
          <a:xfrm>
            <a:off x="470455" y="458073"/>
            <a:ext cx="11357112" cy="562527"/>
          </a:xfrm>
        </p:spPr>
        <p:txBody>
          <a:bodyPr>
            <a:normAutofit/>
          </a:bodyPr>
          <a:lstStyle>
            <a:lvl1pPr algn="l">
              <a:defRPr sz="3200">
                <a:solidFill>
                  <a:schemeClr val="tx1"/>
                </a:solidFill>
                <a:latin typeface="+mj-lt"/>
              </a:defRPr>
            </a:lvl1pPr>
          </a:lstStyle>
          <a:p>
            <a:r>
              <a:rPr lang="en-US"/>
              <a:t>Click to edit Master title style</a:t>
            </a:r>
            <a:endParaRPr lang="id-ID"/>
          </a:p>
        </p:txBody>
      </p:sp>
      <p:sp>
        <p:nvSpPr>
          <p:cNvPr id="5" name="Text Placeholder 7"/>
          <p:cNvSpPr>
            <a:spLocks noGrp="1"/>
          </p:cNvSpPr>
          <p:nvPr>
            <p:ph type="body" sz="quarter" idx="10"/>
          </p:nvPr>
        </p:nvSpPr>
        <p:spPr>
          <a:xfrm>
            <a:off x="470455" y="928942"/>
            <a:ext cx="11357112" cy="436908"/>
          </a:xfrm>
        </p:spPr>
        <p:txBody>
          <a:bodyPr>
            <a:normAutofit/>
          </a:bodyPr>
          <a:lstStyle>
            <a:lvl1pPr marL="0" indent="0" algn="l">
              <a:buNone/>
              <a:defRPr sz="1600">
                <a:solidFill>
                  <a:schemeClr val="tx1">
                    <a:lumMod val="50000"/>
                    <a:lumOff val="50000"/>
                  </a:schemeClr>
                </a:solidFill>
                <a:latin typeface="+mn-lt"/>
              </a:defRPr>
            </a:lvl1pPr>
          </a:lstStyle>
          <a:p>
            <a:pPr lvl="0"/>
            <a:r>
              <a:rPr lang="en-US"/>
              <a:t>Click to edit Master text styles</a:t>
            </a:r>
          </a:p>
        </p:txBody>
      </p:sp>
      <p:sp>
        <p:nvSpPr>
          <p:cNvPr id="10" name="TextBox 9"/>
          <p:cNvSpPr txBox="1"/>
          <p:nvPr userDrawn="1"/>
        </p:nvSpPr>
        <p:spPr>
          <a:xfrm>
            <a:off x="470455" y="6392883"/>
            <a:ext cx="753731" cy="307777"/>
          </a:xfrm>
          <a:prstGeom prst="rect">
            <a:avLst/>
          </a:prstGeom>
          <a:noFill/>
        </p:spPr>
        <p:txBody>
          <a:bodyPr wrap="none" rtlCol="0">
            <a:spAutoFit/>
          </a:bodyPr>
          <a:lstStyle/>
          <a:p>
            <a:pPr algn="ctr"/>
            <a:r>
              <a:rPr lang="id-ID" sz="1400" b="1">
                <a:solidFill>
                  <a:schemeClr val="tx1"/>
                </a:solidFill>
                <a:latin typeface="+mn-lt"/>
              </a:rPr>
              <a:t>SLIDE  </a:t>
            </a:r>
            <a:endParaRPr lang="id-ID" sz="1400" b="1" dirty="0">
              <a:solidFill>
                <a:schemeClr val="tx1"/>
              </a:solidFill>
              <a:latin typeface="+mn-lt"/>
            </a:endParaRPr>
          </a:p>
        </p:txBody>
      </p:sp>
      <p:cxnSp>
        <p:nvCxnSpPr>
          <p:cNvPr id="6" name="Straight Connector 5"/>
          <p:cNvCxnSpPr/>
          <p:nvPr userDrawn="1"/>
        </p:nvCxnSpPr>
        <p:spPr>
          <a:xfrm>
            <a:off x="1094726" y="6546086"/>
            <a:ext cx="116208" cy="68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4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amp; Subtitl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vert="horz" anchor="ctr"/>
          <a:lstStyle>
            <a:lvl1pPr algn="ctr">
              <a:defRPr sz="1067" baseline="0">
                <a:latin typeface="Roboto Regular"/>
                <a:cs typeface="Roboto Regular"/>
              </a:defRPr>
            </a:lvl1pPr>
          </a:lstStyle>
          <a:p>
            <a:r>
              <a:rPr lang="en-US" dirty="0"/>
              <a:t>Image Place Holder</a:t>
            </a:r>
          </a:p>
        </p:txBody>
      </p:sp>
    </p:spTree>
    <p:extLst>
      <p:ext uri="{BB962C8B-B14F-4D97-AF65-F5344CB8AC3E}">
        <p14:creationId xmlns:p14="http://schemas.microsoft.com/office/powerpoint/2010/main" val="399847830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0C6C24-C21F-4904-9DE4-9752027175E3}"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5DE84-0FA9-401C-8103-4C1F59D632F8}" type="slidenum">
              <a:rPr lang="en-US" smtClean="0"/>
              <a:t>‹#›</a:t>
            </a:fld>
            <a:endParaRPr lang="en-US"/>
          </a:p>
        </p:txBody>
      </p:sp>
    </p:spTree>
    <p:extLst>
      <p:ext uri="{BB962C8B-B14F-4D97-AF65-F5344CB8AC3E}">
        <p14:creationId xmlns:p14="http://schemas.microsoft.com/office/powerpoint/2010/main" val="4143034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01">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a:xfrm>
            <a:off x="4038337" y="6356408"/>
            <a:ext cx="4115326" cy="365083"/>
          </a:xfrm>
          <a:prstGeom prst="rect">
            <a:avLst/>
          </a:prstGeom>
        </p:spPr>
        <p:txBody>
          <a:bodyPr anchor="ctr"/>
          <a:lstStyle>
            <a:lvl1pPr algn="ctr">
              <a:defRPr>
                <a:solidFill>
                  <a:schemeClr val="tx2"/>
                </a:solidFill>
              </a:defRPr>
            </a:lvl1pPr>
          </a:lstStyle>
          <a:p>
            <a:pPr>
              <a:lnSpc>
                <a:spcPct val="125000"/>
              </a:lnSpc>
            </a:pPr>
            <a:r>
              <a:rPr lang="it-IT" sz="900">
                <a:latin typeface="Source Sans Pro" panose="020B0503030403020204" pitchFamily="34" charset="0"/>
              </a:rPr>
              <a:t>www.yourcompany.com | powerpoint template</a:t>
            </a:r>
            <a:endParaRPr lang="en-US" sz="900" dirty="0">
              <a:latin typeface="Source Sans Pro" panose="020B0503030403020204" pitchFamily="34" charset="0"/>
            </a:endParaRPr>
          </a:p>
        </p:txBody>
      </p:sp>
      <p:sp>
        <p:nvSpPr>
          <p:cNvPr id="6" name="Marcador de número de diapositiva 5"/>
          <p:cNvSpPr>
            <a:spLocks noGrp="1"/>
          </p:cNvSpPr>
          <p:nvPr>
            <p:ph type="sldNum" sz="quarter" idx="12"/>
          </p:nvPr>
        </p:nvSpPr>
        <p:spPr/>
        <p:txBody>
          <a:bodyPr/>
          <a:lstStyle>
            <a:lvl1pPr>
              <a:defRPr>
                <a:solidFill>
                  <a:schemeClr val="tx2"/>
                </a:solidFill>
              </a:defRPr>
            </a:lvl1pPr>
          </a:lstStyle>
          <a:p>
            <a:fld id="{FF439014-E629-42E3-A58B-61A0F1C8CFFE}" type="slidenum">
              <a:rPr lang="es-SV" smtClean="0"/>
              <a:pPr/>
              <a:t>‹#›</a:t>
            </a:fld>
            <a:endParaRPr lang="es-SV"/>
          </a:p>
        </p:txBody>
      </p:sp>
      <p:cxnSp>
        <p:nvCxnSpPr>
          <p:cNvPr id="10" name="Conector recto 9"/>
          <p:cNvCxnSpPr/>
          <p:nvPr userDrawn="1"/>
        </p:nvCxnSpPr>
        <p:spPr>
          <a:xfrm>
            <a:off x="262607" y="6365106"/>
            <a:ext cx="1166678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754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Rounded Rectangle 2"/>
          <p:cNvSpPr/>
          <p:nvPr userDrawn="1"/>
        </p:nvSpPr>
        <p:spPr>
          <a:xfrm rot="2700000" flipH="1">
            <a:off x="11254440" y="-397060"/>
            <a:ext cx="506627" cy="116687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userDrawn="1"/>
        </p:nvSpPr>
        <p:spPr>
          <a:xfrm rot="2700000" flipH="1">
            <a:off x="12007710" y="-260431"/>
            <a:ext cx="368579" cy="87121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userDrawn="1"/>
        </p:nvSpPr>
        <p:spPr>
          <a:xfrm rot="2700000" flipH="1">
            <a:off x="11072272" y="-267705"/>
            <a:ext cx="177925" cy="51547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p:cNvSpPr txBox="1">
            <a:spLocks/>
          </p:cNvSpPr>
          <p:nvPr userDrawn="1"/>
        </p:nvSpPr>
        <p:spPr>
          <a:xfrm>
            <a:off x="11156292" y="175176"/>
            <a:ext cx="374307"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0" i="0" smtClean="0">
                <a:solidFill>
                  <a:schemeClr val="tx1"/>
                </a:solidFill>
                <a:latin typeface="Roboto Condensed Light" charset="0"/>
                <a:ea typeface="Roboto Condensed Light" charset="0"/>
                <a:cs typeface="Roboto Condensed Light" charset="0"/>
              </a:rPr>
              <a:pPr algn="ctr"/>
              <a:t>‹#›</a:t>
            </a:fld>
            <a:endParaRPr lang="en-US" sz="1400" b="0" i="0" dirty="0">
              <a:solidFill>
                <a:schemeClr val="tx1"/>
              </a:solidFill>
              <a:latin typeface="Roboto Condensed Light" charset="0"/>
              <a:ea typeface="Roboto Condensed Light" charset="0"/>
              <a:cs typeface="Roboto Condensed Light" charset="0"/>
            </a:endParaRPr>
          </a:p>
        </p:txBody>
      </p:sp>
      <p:sp>
        <p:nvSpPr>
          <p:cNvPr id="6" name="Title 5"/>
          <p:cNvSpPr>
            <a:spLocks noGrp="1"/>
          </p:cNvSpPr>
          <p:nvPr>
            <p:ph type="title"/>
          </p:nvPr>
        </p:nvSpPr>
        <p:spPr>
          <a:xfrm>
            <a:off x="707159" y="503472"/>
            <a:ext cx="7510084" cy="756918"/>
          </a:xfrm>
          <a:prstGeom prst="rect">
            <a:avLst/>
          </a:prstGeom>
        </p:spPr>
        <p:txBody>
          <a:bodyPr/>
          <a:lstStyle>
            <a:lvl1pPr>
              <a:defRPr b="0" i="0">
                <a:latin typeface="Roboto Condensed Light" charset="0"/>
                <a:ea typeface="Roboto Condensed Light" charset="0"/>
                <a:cs typeface="Roboto Condensed Light" charset="0"/>
              </a:defRPr>
            </a:lvl1pPr>
          </a:lstStyle>
          <a:p>
            <a:r>
              <a:rPr lang="en-US"/>
              <a:t>Click to edit Master title style</a:t>
            </a:r>
          </a:p>
        </p:txBody>
      </p:sp>
      <p:sp>
        <p:nvSpPr>
          <p:cNvPr id="8" name="Text Placeholder 7"/>
          <p:cNvSpPr>
            <a:spLocks noGrp="1"/>
          </p:cNvSpPr>
          <p:nvPr>
            <p:ph type="body" sz="quarter" idx="10"/>
          </p:nvPr>
        </p:nvSpPr>
        <p:spPr>
          <a:xfrm>
            <a:off x="718795" y="1136821"/>
            <a:ext cx="7473734" cy="259492"/>
          </a:xfrm>
          <a:prstGeom prst="rect">
            <a:avLst/>
          </a:prstGeom>
        </p:spPr>
        <p:txBody>
          <a:bodyPr/>
          <a:lstStyle>
            <a:lvl1pPr marL="0" indent="0">
              <a:buNone/>
              <a:defRPr sz="1600" b="0" i="0">
                <a:solidFill>
                  <a:schemeClr val="tx1">
                    <a:alpha val="50000"/>
                  </a:schemeClr>
                </a:solidFill>
                <a:latin typeface="Roboto Condensed Light" charset="0"/>
                <a:ea typeface="Roboto Condensed Light" charset="0"/>
                <a:cs typeface="Roboto Condensed Light" charset="0"/>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605359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4"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TextBox 12"/>
          <p:cNvSpPr txBox="1"/>
          <p:nvPr userDrawn="1"/>
        </p:nvSpPr>
        <p:spPr>
          <a:xfrm>
            <a:off x="956885" y="6409324"/>
            <a:ext cx="1745991" cy="253916"/>
          </a:xfrm>
          <a:prstGeom prst="rect">
            <a:avLst/>
          </a:prstGeom>
          <a:noFill/>
        </p:spPr>
        <p:txBody>
          <a:bodyPr wrap="none" rtlCol="0">
            <a:spAutoFit/>
          </a:bodyPr>
          <a:lstStyle/>
          <a:p>
            <a:r>
              <a:rPr lang="id-ID" sz="1050" b="1" dirty="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25" name="Group 24"/>
          <p:cNvGrpSpPr/>
          <p:nvPr userDrawn="1"/>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userDrawn="1"/>
        </p:nvGrpSpPr>
        <p:grpSpPr>
          <a:xfrm flipH="1">
            <a:off x="657355"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81424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4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642541"/>
            <a:ext cx="7120013" cy="771592"/>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a:t>Click to edit Master title style</a:t>
            </a:r>
          </a:p>
        </p:txBody>
      </p:sp>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b="0" i="0" smtClean="0">
                <a:solidFill>
                  <a:schemeClr val="tx1"/>
                </a:solidFill>
                <a:latin typeface="Bebas Neue" charset="0"/>
                <a:ea typeface="Bebas Neue" charset="0"/>
                <a:cs typeface="Bebas Neue" charset="0"/>
              </a:rPr>
              <a:pPr algn="l"/>
              <a:t>‹#›</a:t>
            </a:fld>
            <a:endParaRPr lang="en-US" sz="1400" b="0" i="0" dirty="0">
              <a:solidFill>
                <a:schemeClr val="tx1"/>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b="0" i="0" dirty="0">
                <a:latin typeface="Bebas Neue" charset="0"/>
                <a:ea typeface="Bebas Neue" charset="0"/>
                <a:cs typeface="Bebas Neue" charset="0"/>
              </a:rPr>
              <a:t>Slide  /</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685800" y="1272518"/>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38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49047"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1049048"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2024/7/10</a:t>
            </a:fld>
            <a:endParaRPr lang="zh-CN" altLang="en-US"/>
          </a:p>
        </p:txBody>
      </p:sp>
      <p:sp>
        <p:nvSpPr>
          <p:cNvPr id="1049049" name="页脚占位符 3"/>
          <p:cNvSpPr>
            <a:spLocks noGrp="1"/>
          </p:cNvSpPr>
          <p:nvPr>
            <p:ph type="ftr" sz="quarter" idx="11"/>
          </p:nvPr>
        </p:nvSpPr>
        <p:spPr>
          <a:xfrm>
            <a:off x="4038600" y="6356350"/>
            <a:ext cx="4114800" cy="365125"/>
          </a:xfrm>
        </p:spPr>
        <p:txBody>
          <a:bodyPr/>
          <a:lstStyle/>
          <a:p>
            <a:endParaRPr lang="zh-CN" altLang="en-US"/>
          </a:p>
        </p:txBody>
      </p:sp>
      <p:sp>
        <p:nvSpPr>
          <p:cNvPr id="1049050"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extLst>
      <p:ext uri="{BB962C8B-B14F-4D97-AF65-F5344CB8AC3E}">
        <p14:creationId xmlns:p14="http://schemas.microsoft.com/office/powerpoint/2010/main" val="4157758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3" b="1">
                <a:solidFill>
                  <a:schemeClr val="tx1">
                    <a:lumMod val="75000"/>
                    <a:lumOff val="25000"/>
                  </a:schemeClr>
                </a:solidFill>
              </a:defRPr>
            </a:lvl1pPr>
          </a:lstStyle>
          <a:p>
            <a:fld id="{C136B7D2-B98C-44FD-8D04-7EC62A564975}" type="slidenum">
              <a:rPr lang="en-US" smtClean="0"/>
              <a:pPr/>
              <a:t>‹#›</a:t>
            </a:fld>
            <a:endParaRPr lang="en-US" dirty="0"/>
          </a:p>
        </p:txBody>
      </p:sp>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93776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with Footer &amp; Header">
    <p:spTree>
      <p:nvGrpSpPr>
        <p:cNvPr id="1" name=""/>
        <p:cNvGrpSpPr/>
        <p:nvPr/>
      </p:nvGrpSpPr>
      <p:grpSpPr>
        <a:xfrm>
          <a:off x="0" y="0"/>
          <a:ext cx="0" cy="0"/>
          <a:chOff x="0" y="0"/>
          <a:chExt cx="0" cy="0"/>
        </a:xfrm>
      </p:grpSpPr>
      <p:sp>
        <p:nvSpPr>
          <p:cNvPr id="11" name="Round Diagonal Corner Rectangle 10"/>
          <p:cNvSpPr/>
          <p:nvPr userDrawn="1"/>
        </p:nvSpPr>
        <p:spPr>
          <a:xfrm>
            <a:off x="11683190" y="150969"/>
            <a:ext cx="356410"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userDrawn="1"/>
        </p:nvSpPr>
        <p:spPr>
          <a:xfrm>
            <a:off x="11665322" y="128915"/>
            <a:ext cx="356410"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p:cNvSpPr txBox="1">
            <a:spLocks/>
          </p:cNvSpPr>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4" y="6542411"/>
            <a:ext cx="390166"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2" y="6514090"/>
            <a:ext cx="2998268" cy="203846"/>
          </a:xfrm>
        </p:spPr>
        <p:txBody>
          <a:bodyPr>
            <a:noAutofit/>
          </a:bodyPr>
          <a:lstStyle>
            <a:lvl1pPr marL="0" indent="0" algn="r">
              <a:buNone/>
              <a:defRPr sz="800" b="0" i="0">
                <a:solidFill>
                  <a:schemeClr val="bg2"/>
                </a:solidFill>
                <a:latin typeface="Montserrat Light" charset="0"/>
                <a:ea typeface="Montserrat Light" charset="0"/>
                <a:cs typeface="Montserrat Light" charset="0"/>
              </a:defRPr>
            </a:lvl1pPr>
            <a:lvl2pPr marL="457200" indent="0" algn="r">
              <a:buNone/>
              <a:defRPr sz="800" b="0" i="0">
                <a:solidFill>
                  <a:schemeClr val="bg2"/>
                </a:solidFill>
                <a:latin typeface="Montserrat Light" charset="0"/>
                <a:ea typeface="Montserrat Light" charset="0"/>
                <a:cs typeface="Montserrat Light" charset="0"/>
              </a:defRPr>
            </a:lvl2pPr>
            <a:lvl3pPr marL="914400" indent="0" algn="r">
              <a:buNone/>
              <a:defRPr sz="800" b="0" i="0">
                <a:solidFill>
                  <a:schemeClr val="bg2"/>
                </a:solidFill>
                <a:latin typeface="Montserrat Light" charset="0"/>
                <a:ea typeface="Montserrat Light" charset="0"/>
                <a:cs typeface="Montserrat Light" charset="0"/>
              </a:defRPr>
            </a:lvl3pPr>
            <a:lvl4pPr marL="1371600" indent="0" algn="r">
              <a:buNone/>
              <a:defRPr sz="800" b="0" i="0">
                <a:solidFill>
                  <a:schemeClr val="bg2"/>
                </a:solidFill>
                <a:latin typeface="Montserrat Light" charset="0"/>
                <a:ea typeface="Montserrat Light" charset="0"/>
                <a:cs typeface="Montserrat Light" charset="0"/>
              </a:defRPr>
            </a:lvl4pPr>
            <a:lvl5pPr marL="1828800"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Tree>
    <p:extLst>
      <p:ext uri="{BB962C8B-B14F-4D97-AF65-F5344CB8AC3E}">
        <p14:creationId xmlns:p14="http://schemas.microsoft.com/office/powerpoint/2010/main" val="1527334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1" name="Shape 11"/>
          <p:cNvSpPr/>
          <p:nvPr userDrawn="1"/>
        </p:nvSpPr>
        <p:spPr>
          <a:xfrm>
            <a:off x="0" y="0"/>
            <a:ext cx="12192000" cy="6858000"/>
          </a:xfrm>
          <a:prstGeom prst="roundRect">
            <a:avLst>
              <a:gd name="adj" fmla="val 0"/>
            </a:avLst>
          </a:prstGeom>
          <a:solidFill>
            <a:srgbClr val="DCDEE0">
              <a:alpha val="40594"/>
            </a:srgbClr>
          </a:solidFill>
          <a:ln w="12700">
            <a:miter lim="400000"/>
          </a:ln>
        </p:spPr>
        <p:txBody>
          <a:bodyPr lIns="0" tIns="0" rIns="0" bIns="0" anchor="ctr"/>
          <a:lstStyle/>
          <a:p>
            <a:pPr lvl="0">
              <a:defRPr sz="3200">
                <a:solidFill>
                  <a:srgbClr val="FFFFFF"/>
                </a:solidFill>
              </a:defRPr>
            </a:pPr>
            <a:endParaRPr sz="4267"/>
          </a:p>
        </p:txBody>
      </p:sp>
      <p:grpSp>
        <p:nvGrpSpPr>
          <p:cNvPr id="16" name="Group 16"/>
          <p:cNvGrpSpPr/>
          <p:nvPr userDrawn="1"/>
        </p:nvGrpSpPr>
        <p:grpSpPr>
          <a:xfrm>
            <a:off x="11524080" y="6524053"/>
            <a:ext cx="522333" cy="237380"/>
            <a:chOff x="0" y="0"/>
            <a:chExt cx="1044665" cy="474758"/>
          </a:xfrm>
        </p:grpSpPr>
        <p:sp>
          <p:nvSpPr>
            <p:cNvPr id="12" name="Shape 12"/>
            <p:cNvSpPr/>
            <p:nvPr/>
          </p:nvSpPr>
          <p:spPr>
            <a:xfrm>
              <a:off x="571544" y="2270"/>
              <a:ext cx="473122" cy="472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B3B3B3"/>
              </a:solidFill>
              <a:prstDash val="solid"/>
              <a:miter lim="800000"/>
            </a:ln>
            <a:effectLst/>
          </p:spPr>
          <p:txBody>
            <a:bodyPr wrap="square" lIns="45719" tIns="45719" rIns="45719" bIns="45719" numCol="1" anchor="t">
              <a:noAutofit/>
            </a:bodyPr>
            <a:lstStyle/>
            <a:p>
              <a:pPr lvl="0" defTabSz="457189">
                <a:defRPr sz="2100">
                  <a:latin typeface="Gill Sans"/>
                  <a:ea typeface="Gill Sans"/>
                  <a:cs typeface="Gill Sans"/>
                  <a:sym typeface="Gill Sans"/>
                </a:defRPr>
              </a:pPr>
              <a:endParaRPr sz="2800"/>
            </a:p>
          </p:txBody>
        </p:sp>
        <p:sp>
          <p:nvSpPr>
            <p:cNvPr id="13" name="Shape 13">
              <a:hlinkClick r:id="" action="ppaction://hlinkshowjump?jump=nextslide"/>
            </p:cNvPr>
            <p:cNvSpPr/>
            <p:nvPr/>
          </p:nvSpPr>
          <p:spPr>
            <a:xfrm rot="5400000">
              <a:off x="719555" y="156632"/>
              <a:ext cx="240786" cy="154674"/>
            </a:xfrm>
            <a:prstGeom prst="triangle">
              <a:avLst/>
            </a:prstGeom>
            <a:solidFill>
              <a:srgbClr val="CDCDCD"/>
            </a:solidFill>
            <a:ln w="12700" cap="flat">
              <a:noFill/>
              <a:miter lim="400000"/>
            </a:ln>
            <a:effectLst/>
          </p:spPr>
          <p:txBody>
            <a:bodyPr wrap="square" lIns="45719" tIns="45719" rIns="45719" bIns="45719" numCol="1" anchor="t">
              <a:noAutofit/>
            </a:bodyPr>
            <a:lstStyle/>
            <a:p>
              <a:pPr lvl="0" defTabSz="457189">
                <a:defRPr sz="2100">
                  <a:latin typeface="Gill Sans"/>
                  <a:ea typeface="Gill Sans"/>
                  <a:cs typeface="Gill Sans"/>
                  <a:sym typeface="Gill Sans"/>
                </a:defRPr>
              </a:pPr>
              <a:endParaRPr sz="2800"/>
            </a:p>
          </p:txBody>
        </p:sp>
        <p:sp>
          <p:nvSpPr>
            <p:cNvPr id="14" name="Shape 14"/>
            <p:cNvSpPr/>
            <p:nvPr/>
          </p:nvSpPr>
          <p:spPr>
            <a:xfrm rot="10800000">
              <a:off x="-1" y="0"/>
              <a:ext cx="473123" cy="474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B3B3B3"/>
              </a:solidFill>
              <a:prstDash val="solid"/>
              <a:miter lim="800000"/>
            </a:ln>
            <a:effectLst/>
          </p:spPr>
          <p:txBody>
            <a:bodyPr wrap="square" lIns="45719" tIns="45719" rIns="45719" bIns="45719" numCol="1" anchor="t">
              <a:noAutofit/>
            </a:bodyPr>
            <a:lstStyle/>
            <a:p>
              <a:pPr lvl="0" defTabSz="457189">
                <a:defRPr sz="2100">
                  <a:latin typeface="Gill Sans"/>
                  <a:ea typeface="Gill Sans"/>
                  <a:cs typeface="Gill Sans"/>
                  <a:sym typeface="Gill Sans"/>
                </a:defRPr>
              </a:pPr>
              <a:endParaRPr sz="2800"/>
            </a:p>
          </p:txBody>
        </p:sp>
        <p:sp>
          <p:nvSpPr>
            <p:cNvPr id="15" name="Shape 15">
              <a:hlinkClick r:id="" action="ppaction://hlinkshowjump?jump=previousslide"/>
            </p:cNvPr>
            <p:cNvSpPr/>
            <p:nvPr/>
          </p:nvSpPr>
          <p:spPr>
            <a:xfrm rot="16200000">
              <a:off x="83746" y="164604"/>
              <a:ext cx="241943" cy="154675"/>
            </a:xfrm>
            <a:prstGeom prst="triangle">
              <a:avLst/>
            </a:prstGeom>
            <a:solidFill>
              <a:srgbClr val="CDCDCD"/>
            </a:solidFill>
            <a:ln w="12700" cap="flat">
              <a:noFill/>
              <a:miter lim="400000"/>
            </a:ln>
            <a:effectLst/>
          </p:spPr>
          <p:txBody>
            <a:bodyPr wrap="square" lIns="45719" tIns="45719" rIns="45719" bIns="45719" numCol="1" anchor="t">
              <a:noAutofit/>
            </a:bodyPr>
            <a:lstStyle/>
            <a:p>
              <a:pPr lvl="0" defTabSz="457189">
                <a:defRPr sz="2100">
                  <a:latin typeface="Gill Sans"/>
                  <a:ea typeface="Gill Sans"/>
                  <a:cs typeface="Gill Sans"/>
                  <a:sym typeface="Gill Sans"/>
                </a:defRPr>
              </a:pPr>
              <a:endParaRPr sz="2800"/>
            </a:p>
          </p:txBody>
        </p:sp>
      </p:grpSp>
      <p:grpSp>
        <p:nvGrpSpPr>
          <p:cNvPr id="22" name="Group 22"/>
          <p:cNvGrpSpPr/>
          <p:nvPr userDrawn="1"/>
        </p:nvGrpSpPr>
        <p:grpSpPr>
          <a:xfrm>
            <a:off x="154709" y="6532080"/>
            <a:ext cx="223163" cy="216937"/>
            <a:chOff x="0" y="0"/>
            <a:chExt cx="446322" cy="433874"/>
          </a:xfrm>
        </p:grpSpPr>
        <p:sp>
          <p:nvSpPr>
            <p:cNvPr id="17" name="Shape 17"/>
            <p:cNvSpPr/>
            <p:nvPr/>
          </p:nvSpPr>
          <p:spPr>
            <a:xfrm>
              <a:off x="197938" y="0"/>
              <a:ext cx="248385" cy="218497"/>
            </a:xfrm>
            <a:custGeom>
              <a:avLst/>
              <a:gdLst/>
              <a:ahLst/>
              <a:cxnLst>
                <a:cxn ang="0">
                  <a:pos x="wd2" y="hd2"/>
                </a:cxn>
                <a:cxn ang="5400000">
                  <a:pos x="wd2" y="hd2"/>
                </a:cxn>
                <a:cxn ang="10800000">
                  <a:pos x="wd2" y="hd2"/>
                </a:cxn>
                <a:cxn ang="16200000">
                  <a:pos x="wd2" y="hd2"/>
                </a:cxn>
              </a:cxnLst>
              <a:rect l="0" t="0" r="r" b="b"/>
              <a:pathLst>
                <a:path w="21600" h="21600" extrusionOk="0">
                  <a:moveTo>
                    <a:pt x="20902" y="0"/>
                  </a:moveTo>
                  <a:lnTo>
                    <a:pt x="12581" y="793"/>
                  </a:lnTo>
                  <a:lnTo>
                    <a:pt x="14279" y="2267"/>
                  </a:lnTo>
                  <a:lnTo>
                    <a:pt x="5849" y="11442"/>
                  </a:lnTo>
                  <a:lnTo>
                    <a:pt x="1971" y="15682"/>
                  </a:lnTo>
                  <a:lnTo>
                    <a:pt x="0" y="18113"/>
                  </a:lnTo>
                  <a:lnTo>
                    <a:pt x="6815" y="21593"/>
                  </a:lnTo>
                  <a:lnTo>
                    <a:pt x="6825" y="21599"/>
                  </a:lnTo>
                  <a:lnTo>
                    <a:pt x="6824" y="21600"/>
                  </a:lnTo>
                  <a:lnTo>
                    <a:pt x="6824" y="21600"/>
                  </a:lnTo>
                  <a:lnTo>
                    <a:pt x="10724" y="17311"/>
                  </a:lnTo>
                  <a:lnTo>
                    <a:pt x="19972" y="7211"/>
                  </a:lnTo>
                  <a:lnTo>
                    <a:pt x="21600" y="8624"/>
                  </a:lnTo>
                  <a:cubicBezTo>
                    <a:pt x="21600" y="8624"/>
                    <a:pt x="20902" y="0"/>
                    <a:pt x="20902" y="0"/>
                  </a:cubicBezTo>
                  <a:close/>
                </a:path>
              </a:pathLst>
            </a:custGeom>
            <a:solidFill>
              <a:srgbClr val="3D4247"/>
            </a:solidFill>
            <a:ln w="12700" cap="flat">
              <a:noFill/>
              <a:miter lim="400000"/>
            </a:ln>
            <a:effectLst/>
          </p:spPr>
          <p:txBody>
            <a:bodyPr wrap="square" lIns="38100" tIns="38100" rIns="38100" bIns="38100" numCol="1" anchor="ctr">
              <a:noAutofit/>
            </a:bodyPr>
            <a:lstStyle/>
            <a:p>
              <a:pPr lvl="0" defTabSz="228594">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733"/>
            </a:p>
          </p:txBody>
        </p:sp>
        <p:sp>
          <p:nvSpPr>
            <p:cNvPr id="18" name="Shape 18"/>
            <p:cNvSpPr/>
            <p:nvPr/>
          </p:nvSpPr>
          <p:spPr>
            <a:xfrm>
              <a:off x="197938" y="159700"/>
              <a:ext cx="78465" cy="59055"/>
            </a:xfrm>
            <a:custGeom>
              <a:avLst/>
              <a:gdLst/>
              <a:ahLst/>
              <a:cxnLst>
                <a:cxn ang="0">
                  <a:pos x="wd2" y="hd2"/>
                </a:cxn>
                <a:cxn ang="5400000">
                  <a:pos x="wd2" y="hd2"/>
                </a:cxn>
                <a:cxn ang="10800000">
                  <a:pos x="wd2" y="hd2"/>
                </a:cxn>
                <a:cxn ang="16200000">
                  <a:pos x="wd2" y="hd2"/>
                </a:cxn>
              </a:cxnLst>
              <a:rect l="0" t="0" r="r" b="b"/>
              <a:pathLst>
                <a:path w="21600" h="21600" extrusionOk="0">
                  <a:moveTo>
                    <a:pt x="6035" y="0"/>
                  </a:moveTo>
                  <a:lnTo>
                    <a:pt x="0" y="8697"/>
                  </a:lnTo>
                  <a:lnTo>
                    <a:pt x="21600" y="21600"/>
                  </a:lnTo>
                  <a:cubicBezTo>
                    <a:pt x="21600" y="21600"/>
                    <a:pt x="6035" y="0"/>
                    <a:pt x="6035" y="0"/>
                  </a:cubicBezTo>
                  <a:close/>
                </a:path>
              </a:pathLst>
            </a:custGeom>
            <a:solidFill>
              <a:srgbClr val="0F1216">
                <a:alpha val="75000"/>
              </a:srgbClr>
            </a:solidFill>
            <a:ln w="12700" cap="flat">
              <a:noFill/>
              <a:miter lim="400000"/>
            </a:ln>
            <a:effectLst/>
          </p:spPr>
          <p:txBody>
            <a:bodyPr wrap="square" lIns="38100" tIns="38100" rIns="38100" bIns="38100" numCol="1" anchor="ctr">
              <a:noAutofit/>
            </a:bodyPr>
            <a:lstStyle/>
            <a:p>
              <a:pPr lvl="0" defTabSz="228594">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733"/>
            </a:p>
          </p:txBody>
        </p:sp>
        <p:sp>
          <p:nvSpPr>
            <p:cNvPr id="19" name="Shape 19"/>
            <p:cNvSpPr/>
            <p:nvPr/>
          </p:nvSpPr>
          <p:spPr>
            <a:xfrm>
              <a:off x="0" y="124161"/>
              <a:ext cx="404962" cy="309714"/>
            </a:xfrm>
            <a:custGeom>
              <a:avLst/>
              <a:gdLst/>
              <a:ahLst/>
              <a:cxnLst>
                <a:cxn ang="0">
                  <a:pos x="wd2" y="hd2"/>
                </a:cxn>
                <a:cxn ang="5400000">
                  <a:pos x="wd2" y="hd2"/>
                </a:cxn>
                <a:cxn ang="10800000">
                  <a:pos x="wd2" y="hd2"/>
                </a:cxn>
                <a:cxn ang="16200000">
                  <a:pos x="wd2" y="hd2"/>
                </a:cxn>
              </a:cxnLst>
              <a:rect l="0" t="0" r="r" b="b"/>
              <a:pathLst>
                <a:path w="20719" h="20514" extrusionOk="0">
                  <a:moveTo>
                    <a:pt x="16446" y="3385"/>
                  </a:moveTo>
                  <a:cubicBezTo>
                    <a:pt x="16523" y="3597"/>
                    <a:pt x="16593" y="3815"/>
                    <a:pt x="16657" y="4037"/>
                  </a:cubicBezTo>
                  <a:cubicBezTo>
                    <a:pt x="16800" y="4528"/>
                    <a:pt x="16911" y="5042"/>
                    <a:pt x="16984" y="5577"/>
                  </a:cubicBezTo>
                  <a:cubicBezTo>
                    <a:pt x="17635" y="10314"/>
                    <a:pt x="15195" y="14837"/>
                    <a:pt x="11536" y="15678"/>
                  </a:cubicBezTo>
                  <a:cubicBezTo>
                    <a:pt x="7877" y="16520"/>
                    <a:pt x="4384" y="13362"/>
                    <a:pt x="3734" y="8625"/>
                  </a:cubicBezTo>
                  <a:cubicBezTo>
                    <a:pt x="3693" y="8333"/>
                    <a:pt x="3667" y="8042"/>
                    <a:pt x="3651" y="7752"/>
                  </a:cubicBezTo>
                  <a:lnTo>
                    <a:pt x="55" y="5727"/>
                  </a:lnTo>
                  <a:cubicBezTo>
                    <a:pt x="-41" y="6939"/>
                    <a:pt x="-13" y="8188"/>
                    <a:pt x="160" y="9447"/>
                  </a:cubicBezTo>
                  <a:cubicBezTo>
                    <a:pt x="1161" y="16739"/>
                    <a:pt x="6538" y="21600"/>
                    <a:pt x="12171" y="20304"/>
                  </a:cubicBezTo>
                  <a:cubicBezTo>
                    <a:pt x="17804" y="19009"/>
                    <a:pt x="21559" y="12047"/>
                    <a:pt x="20558" y="4755"/>
                  </a:cubicBezTo>
                  <a:cubicBezTo>
                    <a:pt x="20352" y="3251"/>
                    <a:pt x="19958" y="1851"/>
                    <a:pt x="19415" y="587"/>
                  </a:cubicBezTo>
                  <a:cubicBezTo>
                    <a:pt x="19330" y="388"/>
                    <a:pt x="19241" y="192"/>
                    <a:pt x="19148" y="0"/>
                  </a:cubicBezTo>
                  <a:cubicBezTo>
                    <a:pt x="19148" y="0"/>
                    <a:pt x="16446" y="3385"/>
                    <a:pt x="16446" y="3385"/>
                  </a:cubicBezTo>
                  <a:close/>
                </a:path>
              </a:pathLst>
            </a:custGeom>
            <a:solidFill>
              <a:srgbClr val="3D4247"/>
            </a:solidFill>
            <a:ln w="12700" cap="flat">
              <a:noFill/>
              <a:miter lim="400000"/>
            </a:ln>
            <a:effectLst/>
          </p:spPr>
          <p:txBody>
            <a:bodyPr wrap="square" lIns="38100" tIns="38100" rIns="38100" bIns="38100" numCol="1" anchor="ctr">
              <a:noAutofit/>
            </a:bodyPr>
            <a:lstStyle/>
            <a:p>
              <a:pPr lvl="0" defTabSz="228594">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733"/>
            </a:p>
          </p:txBody>
        </p:sp>
        <p:sp>
          <p:nvSpPr>
            <p:cNvPr id="20" name="Shape 20"/>
            <p:cNvSpPr/>
            <p:nvPr/>
          </p:nvSpPr>
          <p:spPr>
            <a:xfrm>
              <a:off x="4498" y="28791"/>
              <a:ext cx="293470" cy="249603"/>
            </a:xfrm>
            <a:custGeom>
              <a:avLst/>
              <a:gdLst/>
              <a:ahLst/>
              <a:cxnLst>
                <a:cxn ang="0">
                  <a:pos x="wd2" y="hd2"/>
                </a:cxn>
                <a:cxn ang="5400000">
                  <a:pos x="wd2" y="hd2"/>
                </a:cxn>
                <a:cxn ang="10800000">
                  <a:pos x="wd2" y="hd2"/>
                </a:cxn>
                <a:cxn ang="16200000">
                  <a:pos x="wd2" y="hd2"/>
                </a:cxn>
              </a:cxnLst>
              <a:rect l="0" t="0" r="r" b="b"/>
              <a:pathLst>
                <a:path w="21600" h="21164" extrusionOk="0">
                  <a:moveTo>
                    <a:pt x="11951" y="267"/>
                  </a:moveTo>
                  <a:cubicBezTo>
                    <a:pt x="8281" y="1018"/>
                    <a:pt x="5166" y="3259"/>
                    <a:pt x="2989" y="6352"/>
                  </a:cubicBezTo>
                  <a:cubicBezTo>
                    <a:pt x="2830" y="6576"/>
                    <a:pt x="2676" y="6805"/>
                    <a:pt x="2528" y="7039"/>
                  </a:cubicBezTo>
                  <a:cubicBezTo>
                    <a:pt x="1317" y="8948"/>
                    <a:pt x="448" y="11142"/>
                    <a:pt x="0" y="13488"/>
                  </a:cubicBezTo>
                  <a:lnTo>
                    <a:pt x="4935" y="15969"/>
                  </a:lnTo>
                  <a:lnTo>
                    <a:pt x="15269" y="21164"/>
                  </a:lnTo>
                  <a:lnTo>
                    <a:pt x="20014" y="16091"/>
                  </a:lnTo>
                  <a:lnTo>
                    <a:pt x="20006" y="16085"/>
                  </a:lnTo>
                  <a:lnTo>
                    <a:pt x="7458" y="9590"/>
                  </a:lnTo>
                  <a:cubicBezTo>
                    <a:pt x="7636" y="9370"/>
                    <a:pt x="7821" y="9157"/>
                    <a:pt x="8014" y="8953"/>
                  </a:cubicBezTo>
                  <a:cubicBezTo>
                    <a:pt x="9325" y="7564"/>
                    <a:pt x="10982" y="6575"/>
                    <a:pt x="12865" y="6189"/>
                  </a:cubicBezTo>
                  <a:cubicBezTo>
                    <a:pt x="14484" y="5858"/>
                    <a:pt x="16080" y="6013"/>
                    <a:pt x="17541" y="6561"/>
                  </a:cubicBezTo>
                  <a:lnTo>
                    <a:pt x="21600" y="2044"/>
                  </a:lnTo>
                  <a:cubicBezTo>
                    <a:pt x="18750" y="280"/>
                    <a:pt x="15385" y="-436"/>
                    <a:pt x="11951" y="267"/>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defRPr sz="3200"/>
              </a:pPr>
              <a:endParaRPr sz="4267"/>
            </a:p>
          </p:txBody>
        </p:sp>
        <p:sp>
          <p:nvSpPr>
            <p:cNvPr id="21" name="Shape 21"/>
            <p:cNvSpPr/>
            <p:nvPr/>
          </p:nvSpPr>
          <p:spPr>
            <a:xfrm>
              <a:off x="296008" y="124161"/>
              <a:ext cx="87390" cy="199642"/>
            </a:xfrm>
            <a:custGeom>
              <a:avLst/>
              <a:gdLst/>
              <a:ahLst/>
              <a:cxnLst>
                <a:cxn ang="0">
                  <a:pos x="wd2" y="hd2"/>
                </a:cxn>
                <a:cxn ang="5400000">
                  <a:pos x="wd2" y="hd2"/>
                </a:cxn>
                <a:cxn ang="10800000">
                  <a:pos x="wd2" y="hd2"/>
                </a:cxn>
                <a:cxn ang="16200000">
                  <a:pos x="wd2" y="hd2"/>
                </a:cxn>
              </a:cxnLst>
              <a:rect l="0" t="0" r="r" b="b"/>
              <a:pathLst>
                <a:path w="21600" h="21600" extrusionOk="0">
                  <a:moveTo>
                    <a:pt x="19343" y="0"/>
                  </a:moveTo>
                  <a:lnTo>
                    <a:pt x="6286" y="5530"/>
                  </a:lnTo>
                  <a:cubicBezTo>
                    <a:pt x="6658" y="5876"/>
                    <a:pt x="6996" y="6232"/>
                    <a:pt x="7307" y="6595"/>
                  </a:cubicBezTo>
                  <a:cubicBezTo>
                    <a:pt x="7997" y="7397"/>
                    <a:pt x="8534" y="8236"/>
                    <a:pt x="8889" y="9111"/>
                  </a:cubicBezTo>
                  <a:cubicBezTo>
                    <a:pt x="10807" y="13835"/>
                    <a:pt x="7154" y="18425"/>
                    <a:pt x="0" y="21600"/>
                  </a:cubicBezTo>
                  <a:cubicBezTo>
                    <a:pt x="13077" y="17500"/>
                    <a:pt x="21600" y="10794"/>
                    <a:pt x="21600" y="3217"/>
                  </a:cubicBezTo>
                  <a:cubicBezTo>
                    <a:pt x="21599" y="2691"/>
                    <a:pt x="21554" y="2170"/>
                    <a:pt x="21474" y="1654"/>
                  </a:cubicBezTo>
                  <a:cubicBezTo>
                    <a:pt x="21201" y="1419"/>
                    <a:pt x="20924" y="1187"/>
                    <a:pt x="20633" y="958"/>
                  </a:cubicBezTo>
                  <a:cubicBezTo>
                    <a:pt x="20220" y="633"/>
                    <a:pt x="19790" y="314"/>
                    <a:pt x="19343" y="0"/>
                  </a:cubicBezTo>
                  <a:close/>
                </a:path>
              </a:pathLst>
            </a:custGeom>
            <a:solidFill>
              <a:srgbClr val="0F1216"/>
            </a:solidFill>
            <a:ln w="12700" cap="flat">
              <a:noFill/>
              <a:miter lim="400000"/>
            </a:ln>
            <a:effectLst/>
          </p:spPr>
          <p:txBody>
            <a:bodyPr wrap="square" lIns="38100" tIns="38100" rIns="38100" bIns="38100" numCol="1" anchor="ctr">
              <a:noAutofit/>
            </a:bodyPr>
            <a:lstStyle/>
            <a:p>
              <a:pPr lvl="0" defTabSz="228594">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733"/>
            </a:p>
          </p:txBody>
        </p:sp>
      </p:grpSp>
      <p:sp>
        <p:nvSpPr>
          <p:cNvPr id="23" name="Shape 23"/>
          <p:cNvSpPr/>
          <p:nvPr/>
        </p:nvSpPr>
        <p:spPr>
          <a:xfrm>
            <a:off x="423812" y="6542873"/>
            <a:ext cx="860312" cy="1805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7733" tIns="67733" rIns="67733" bIns="67733" numCol="1" anchor="ctr">
            <a:noAutofit/>
          </a:bodyPr>
          <a:lstStyle/>
          <a:p>
            <a:pPr lvl="0" algn="l">
              <a:defRPr sz="1800"/>
            </a:pPr>
            <a:r>
              <a:rPr lang="en-US" sz="2000" baseline="3999" dirty="0" err="1">
                <a:solidFill>
                  <a:srgbClr val="3D4247"/>
                </a:solidFill>
                <a:latin typeface="Roboto Bold"/>
                <a:ea typeface="Roboto Bold"/>
                <a:cs typeface="Roboto Bold"/>
                <a:sym typeface="Roboto Bold"/>
              </a:rPr>
              <a:t>quick</a:t>
            </a:r>
            <a:r>
              <a:rPr lang="en-US" sz="2000" baseline="3999" dirty="0" err="1">
                <a:solidFill>
                  <a:schemeClr val="accent2"/>
                </a:solidFill>
                <a:latin typeface="Roboto Light"/>
                <a:ea typeface="Roboto Light"/>
                <a:cs typeface="Roboto Light"/>
                <a:sym typeface="Roboto Light"/>
              </a:rPr>
              <a:t>u</a:t>
            </a:r>
            <a:r>
              <a:rPr sz="2000" baseline="3999" dirty="0" err="1">
                <a:solidFill>
                  <a:schemeClr val="accent2"/>
                </a:solidFill>
                <a:latin typeface="Roboto Light"/>
                <a:ea typeface="Roboto Light"/>
                <a:cs typeface="Roboto Light"/>
                <a:sym typeface="Roboto Light"/>
              </a:rPr>
              <a:t>p</a:t>
            </a:r>
            <a:endParaRPr sz="2000" baseline="3999" dirty="0">
              <a:solidFill>
                <a:schemeClr val="accent2"/>
              </a:solidFill>
              <a:latin typeface="Roboto Light"/>
              <a:ea typeface="Roboto Light"/>
              <a:cs typeface="Roboto Light"/>
              <a:sym typeface="Roboto Light"/>
            </a:endParaRPr>
          </a:p>
        </p:txBody>
      </p:sp>
      <p:grpSp>
        <p:nvGrpSpPr>
          <p:cNvPr id="28" name="Group 28"/>
          <p:cNvGrpSpPr/>
          <p:nvPr userDrawn="1"/>
        </p:nvGrpSpPr>
        <p:grpSpPr>
          <a:xfrm>
            <a:off x="6161251" y="6515743"/>
            <a:ext cx="254000" cy="254000"/>
            <a:chOff x="0" y="0"/>
            <a:chExt cx="508000" cy="508000"/>
          </a:xfrm>
        </p:grpSpPr>
        <p:sp>
          <p:nvSpPr>
            <p:cNvPr id="26" name="Shape 26"/>
            <p:cNvSpPr/>
            <p:nvPr/>
          </p:nvSpPr>
          <p:spPr>
            <a:xfrm>
              <a:off x="0" y="0"/>
              <a:ext cx="508001" cy="508000"/>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4267"/>
            </a:p>
          </p:txBody>
        </p:sp>
        <p:sp>
          <p:nvSpPr>
            <p:cNvPr id="27" name="Shape 27"/>
            <p:cNvSpPr/>
            <p:nvPr/>
          </p:nvSpPr>
          <p:spPr>
            <a:xfrm>
              <a:off x="110033" y="133823"/>
              <a:ext cx="287934" cy="240354"/>
            </a:xfrm>
            <a:custGeom>
              <a:avLst/>
              <a:gdLst/>
              <a:ahLst/>
              <a:cxnLst>
                <a:cxn ang="0">
                  <a:pos x="wd2" y="hd2"/>
                </a:cxn>
                <a:cxn ang="5400000">
                  <a:pos x="wd2" y="hd2"/>
                </a:cxn>
                <a:cxn ang="10800000">
                  <a:pos x="wd2" y="hd2"/>
                </a:cxn>
                <a:cxn ang="16200000">
                  <a:pos x="wd2" y="hd2"/>
                </a:cxn>
              </a:cxnLst>
              <a:rect l="0" t="0" r="r" b="b"/>
              <a:pathLst>
                <a:path w="21600" h="21526" extrusionOk="0">
                  <a:moveTo>
                    <a:pt x="21600" y="2552"/>
                  </a:moveTo>
                  <a:cubicBezTo>
                    <a:pt x="21456" y="2916"/>
                    <a:pt x="21187" y="3376"/>
                    <a:pt x="20794" y="3932"/>
                  </a:cubicBezTo>
                  <a:cubicBezTo>
                    <a:pt x="20400" y="4488"/>
                    <a:pt x="19915" y="4976"/>
                    <a:pt x="19337" y="5398"/>
                  </a:cubicBezTo>
                  <a:cubicBezTo>
                    <a:pt x="19353" y="5551"/>
                    <a:pt x="19365" y="5695"/>
                    <a:pt x="19373" y="5829"/>
                  </a:cubicBezTo>
                  <a:cubicBezTo>
                    <a:pt x="19381" y="5963"/>
                    <a:pt x="19385" y="6107"/>
                    <a:pt x="19385" y="6260"/>
                  </a:cubicBezTo>
                  <a:cubicBezTo>
                    <a:pt x="19385" y="7066"/>
                    <a:pt x="19309" y="7947"/>
                    <a:pt x="19156" y="8905"/>
                  </a:cubicBezTo>
                  <a:cubicBezTo>
                    <a:pt x="19004" y="9863"/>
                    <a:pt x="18767" y="10836"/>
                    <a:pt x="18446" y="11823"/>
                  </a:cubicBezTo>
                  <a:cubicBezTo>
                    <a:pt x="18125" y="12810"/>
                    <a:pt x="17719" y="13788"/>
                    <a:pt x="17230" y="14756"/>
                  </a:cubicBezTo>
                  <a:cubicBezTo>
                    <a:pt x="16740" y="15724"/>
                    <a:pt x="16158" y="16619"/>
                    <a:pt x="15484" y="17444"/>
                  </a:cubicBezTo>
                  <a:cubicBezTo>
                    <a:pt x="14810" y="18268"/>
                    <a:pt x="14043" y="18996"/>
                    <a:pt x="13184" y="19629"/>
                  </a:cubicBezTo>
                  <a:cubicBezTo>
                    <a:pt x="12325" y="20261"/>
                    <a:pt x="11366" y="20731"/>
                    <a:pt x="10307" y="21038"/>
                  </a:cubicBezTo>
                  <a:cubicBezTo>
                    <a:pt x="9070" y="21364"/>
                    <a:pt x="7834" y="21526"/>
                    <a:pt x="6599" y="21526"/>
                  </a:cubicBezTo>
                  <a:cubicBezTo>
                    <a:pt x="6068" y="21526"/>
                    <a:pt x="5519" y="21493"/>
                    <a:pt x="4949" y="21426"/>
                  </a:cubicBezTo>
                  <a:cubicBezTo>
                    <a:pt x="4379" y="21359"/>
                    <a:pt x="3809" y="21234"/>
                    <a:pt x="3239" y="21051"/>
                  </a:cubicBezTo>
                  <a:cubicBezTo>
                    <a:pt x="2669" y="20870"/>
                    <a:pt x="2107" y="20625"/>
                    <a:pt x="1553" y="20319"/>
                  </a:cubicBezTo>
                  <a:cubicBezTo>
                    <a:pt x="1000" y="20012"/>
                    <a:pt x="482" y="19620"/>
                    <a:pt x="0" y="19140"/>
                  </a:cubicBezTo>
                  <a:cubicBezTo>
                    <a:pt x="1252" y="19351"/>
                    <a:pt x="2436" y="19231"/>
                    <a:pt x="3552" y="18781"/>
                  </a:cubicBezTo>
                  <a:cubicBezTo>
                    <a:pt x="4668" y="18331"/>
                    <a:pt x="5683" y="17693"/>
                    <a:pt x="6599" y="16869"/>
                  </a:cubicBezTo>
                  <a:cubicBezTo>
                    <a:pt x="6389" y="16869"/>
                    <a:pt x="6113" y="16845"/>
                    <a:pt x="5767" y="16797"/>
                  </a:cubicBezTo>
                  <a:cubicBezTo>
                    <a:pt x="5422" y="16749"/>
                    <a:pt x="5053" y="16605"/>
                    <a:pt x="4660" y="16366"/>
                  </a:cubicBezTo>
                  <a:cubicBezTo>
                    <a:pt x="4266" y="16126"/>
                    <a:pt x="3869" y="15757"/>
                    <a:pt x="3468" y="15259"/>
                  </a:cubicBezTo>
                  <a:cubicBezTo>
                    <a:pt x="3067" y="14760"/>
                    <a:pt x="2713" y="14061"/>
                    <a:pt x="2408" y="13161"/>
                  </a:cubicBezTo>
                  <a:cubicBezTo>
                    <a:pt x="2505" y="13198"/>
                    <a:pt x="2637" y="13223"/>
                    <a:pt x="2806" y="13232"/>
                  </a:cubicBezTo>
                  <a:cubicBezTo>
                    <a:pt x="2974" y="13242"/>
                    <a:pt x="3154" y="13237"/>
                    <a:pt x="3348" y="13218"/>
                  </a:cubicBezTo>
                  <a:cubicBezTo>
                    <a:pt x="3540" y="13198"/>
                    <a:pt x="3729" y="13175"/>
                    <a:pt x="3913" y="13146"/>
                  </a:cubicBezTo>
                  <a:cubicBezTo>
                    <a:pt x="4098" y="13118"/>
                    <a:pt x="4262" y="13083"/>
                    <a:pt x="4407" y="13045"/>
                  </a:cubicBezTo>
                  <a:cubicBezTo>
                    <a:pt x="3572" y="12738"/>
                    <a:pt x="2918" y="12331"/>
                    <a:pt x="2444" y="11823"/>
                  </a:cubicBezTo>
                  <a:cubicBezTo>
                    <a:pt x="1971" y="11315"/>
                    <a:pt x="1622" y="10793"/>
                    <a:pt x="1397" y="10256"/>
                  </a:cubicBezTo>
                  <a:cubicBezTo>
                    <a:pt x="1172" y="9720"/>
                    <a:pt x="1031" y="9212"/>
                    <a:pt x="975" y="8733"/>
                  </a:cubicBezTo>
                  <a:cubicBezTo>
                    <a:pt x="919" y="8253"/>
                    <a:pt x="891" y="7880"/>
                    <a:pt x="891" y="7612"/>
                  </a:cubicBezTo>
                  <a:cubicBezTo>
                    <a:pt x="1100" y="7765"/>
                    <a:pt x="1405" y="7928"/>
                    <a:pt x="1806" y="8100"/>
                  </a:cubicBezTo>
                  <a:cubicBezTo>
                    <a:pt x="2208" y="8273"/>
                    <a:pt x="2569" y="8349"/>
                    <a:pt x="2890" y="8330"/>
                  </a:cubicBezTo>
                  <a:cubicBezTo>
                    <a:pt x="2232" y="7678"/>
                    <a:pt x="1754" y="7032"/>
                    <a:pt x="1456" y="6389"/>
                  </a:cubicBezTo>
                  <a:cubicBezTo>
                    <a:pt x="1160" y="5748"/>
                    <a:pt x="983" y="5125"/>
                    <a:pt x="927" y="4521"/>
                  </a:cubicBezTo>
                  <a:cubicBezTo>
                    <a:pt x="871" y="3917"/>
                    <a:pt x="899" y="3329"/>
                    <a:pt x="1011" y="2753"/>
                  </a:cubicBezTo>
                  <a:cubicBezTo>
                    <a:pt x="1124" y="2178"/>
                    <a:pt x="1276" y="1622"/>
                    <a:pt x="1469" y="1085"/>
                  </a:cubicBezTo>
                  <a:cubicBezTo>
                    <a:pt x="2352" y="2273"/>
                    <a:pt x="3231" y="3237"/>
                    <a:pt x="4106" y="3975"/>
                  </a:cubicBezTo>
                  <a:cubicBezTo>
                    <a:pt x="4981" y="4713"/>
                    <a:pt x="5816" y="5283"/>
                    <a:pt x="6610" y="5685"/>
                  </a:cubicBezTo>
                  <a:cubicBezTo>
                    <a:pt x="7405" y="6088"/>
                    <a:pt x="8147" y="6356"/>
                    <a:pt x="8838" y="6490"/>
                  </a:cubicBezTo>
                  <a:cubicBezTo>
                    <a:pt x="9528" y="6625"/>
                    <a:pt x="10130" y="6692"/>
                    <a:pt x="10644" y="6692"/>
                  </a:cubicBezTo>
                  <a:cubicBezTo>
                    <a:pt x="10547" y="5925"/>
                    <a:pt x="10543" y="5196"/>
                    <a:pt x="10632" y="4507"/>
                  </a:cubicBezTo>
                  <a:cubicBezTo>
                    <a:pt x="10720" y="3817"/>
                    <a:pt x="10905" y="3185"/>
                    <a:pt x="11185" y="2609"/>
                  </a:cubicBezTo>
                  <a:cubicBezTo>
                    <a:pt x="11467" y="2034"/>
                    <a:pt x="11839" y="1541"/>
                    <a:pt x="12305" y="1129"/>
                  </a:cubicBezTo>
                  <a:cubicBezTo>
                    <a:pt x="12771" y="717"/>
                    <a:pt x="13325" y="405"/>
                    <a:pt x="13967" y="194"/>
                  </a:cubicBezTo>
                  <a:cubicBezTo>
                    <a:pt x="14753" y="-74"/>
                    <a:pt x="15508" y="-65"/>
                    <a:pt x="16230" y="223"/>
                  </a:cubicBezTo>
                  <a:cubicBezTo>
                    <a:pt x="16953" y="511"/>
                    <a:pt x="17571" y="1009"/>
                    <a:pt x="18084" y="1718"/>
                  </a:cubicBezTo>
                  <a:cubicBezTo>
                    <a:pt x="18309" y="1699"/>
                    <a:pt x="18663" y="1612"/>
                    <a:pt x="19144" y="1459"/>
                  </a:cubicBezTo>
                  <a:cubicBezTo>
                    <a:pt x="19626" y="1306"/>
                    <a:pt x="20227" y="971"/>
                    <a:pt x="20950" y="453"/>
                  </a:cubicBezTo>
                  <a:cubicBezTo>
                    <a:pt x="20902" y="645"/>
                    <a:pt x="20826" y="880"/>
                    <a:pt x="20722" y="1158"/>
                  </a:cubicBezTo>
                  <a:cubicBezTo>
                    <a:pt x="20617" y="1436"/>
                    <a:pt x="20484" y="1718"/>
                    <a:pt x="20324" y="2005"/>
                  </a:cubicBezTo>
                  <a:cubicBezTo>
                    <a:pt x="20164" y="2293"/>
                    <a:pt x="19971" y="2571"/>
                    <a:pt x="19746" y="2839"/>
                  </a:cubicBezTo>
                  <a:cubicBezTo>
                    <a:pt x="19521" y="3108"/>
                    <a:pt x="19264" y="3329"/>
                    <a:pt x="18976" y="3501"/>
                  </a:cubicBezTo>
                  <a:cubicBezTo>
                    <a:pt x="19217" y="3443"/>
                    <a:pt x="19481" y="3376"/>
                    <a:pt x="19770" y="3300"/>
                  </a:cubicBezTo>
                  <a:cubicBezTo>
                    <a:pt x="20011" y="3223"/>
                    <a:pt x="20292" y="3122"/>
                    <a:pt x="20613" y="2998"/>
                  </a:cubicBezTo>
                  <a:cubicBezTo>
                    <a:pt x="20934" y="2873"/>
                    <a:pt x="21263" y="2724"/>
                    <a:pt x="21600" y="2552"/>
                  </a:cubicBezTo>
                  <a:cubicBezTo>
                    <a:pt x="21600" y="2552"/>
                    <a:pt x="21600" y="2552"/>
                    <a:pt x="21600" y="2552"/>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31" name="Group 31"/>
          <p:cNvGrpSpPr/>
          <p:nvPr userDrawn="1"/>
        </p:nvGrpSpPr>
        <p:grpSpPr>
          <a:xfrm>
            <a:off x="5754795" y="6515743"/>
            <a:ext cx="254000" cy="254000"/>
            <a:chOff x="0" y="0"/>
            <a:chExt cx="508000" cy="508000"/>
          </a:xfrm>
        </p:grpSpPr>
        <p:sp>
          <p:nvSpPr>
            <p:cNvPr id="29" name="Shape 29"/>
            <p:cNvSpPr/>
            <p:nvPr/>
          </p:nvSpPr>
          <p:spPr>
            <a:xfrm>
              <a:off x="0" y="0"/>
              <a:ext cx="508001" cy="508000"/>
            </a:xfrm>
            <a:prstGeom prst="roundRect">
              <a:avLst>
                <a:gd name="adj" fmla="val 50000"/>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4267"/>
            </a:p>
          </p:txBody>
        </p:sp>
        <p:sp>
          <p:nvSpPr>
            <p:cNvPr id="30" name="Shape 30"/>
            <p:cNvSpPr/>
            <p:nvPr/>
          </p:nvSpPr>
          <p:spPr>
            <a:xfrm>
              <a:off x="193562" y="133823"/>
              <a:ext cx="120876" cy="240354"/>
            </a:xfrm>
            <a:custGeom>
              <a:avLst/>
              <a:gdLst/>
              <a:ahLst/>
              <a:cxnLst>
                <a:cxn ang="0">
                  <a:pos x="wd2" y="hd2"/>
                </a:cxn>
                <a:cxn ang="5400000">
                  <a:pos x="wd2" y="hd2"/>
                </a:cxn>
                <a:cxn ang="10800000">
                  <a:pos x="wd2" y="hd2"/>
                </a:cxn>
                <a:cxn ang="16200000">
                  <a:pos x="wd2" y="hd2"/>
                </a:cxn>
              </a:cxnLst>
              <a:rect l="0" t="0" r="r" b="b"/>
              <a:pathLst>
                <a:path w="21600" h="21600" extrusionOk="0">
                  <a:moveTo>
                    <a:pt x="4675" y="4169"/>
                  </a:moveTo>
                  <a:cubicBezTo>
                    <a:pt x="4675" y="4035"/>
                    <a:pt x="4709" y="3743"/>
                    <a:pt x="4791" y="3297"/>
                  </a:cubicBezTo>
                  <a:cubicBezTo>
                    <a:pt x="4867" y="2854"/>
                    <a:pt x="5202" y="2383"/>
                    <a:pt x="5802" y="1894"/>
                  </a:cubicBezTo>
                  <a:cubicBezTo>
                    <a:pt x="6401" y="1405"/>
                    <a:pt x="7364" y="967"/>
                    <a:pt x="8707" y="580"/>
                  </a:cubicBezTo>
                  <a:cubicBezTo>
                    <a:pt x="10041" y="196"/>
                    <a:pt x="11974" y="0"/>
                    <a:pt x="14499" y="0"/>
                  </a:cubicBezTo>
                  <a:lnTo>
                    <a:pt x="21600" y="0"/>
                  </a:lnTo>
                  <a:lnTo>
                    <a:pt x="21600" y="3894"/>
                  </a:lnTo>
                  <a:lnTo>
                    <a:pt x="16396" y="3894"/>
                  </a:lnTo>
                  <a:cubicBezTo>
                    <a:pt x="15888" y="3894"/>
                    <a:pt x="15406" y="3990"/>
                    <a:pt x="14970" y="4182"/>
                  </a:cubicBezTo>
                  <a:cubicBezTo>
                    <a:pt x="14544" y="4373"/>
                    <a:pt x="14317" y="4557"/>
                    <a:pt x="14317" y="4725"/>
                  </a:cubicBezTo>
                  <a:lnTo>
                    <a:pt x="14317" y="7145"/>
                  </a:lnTo>
                  <a:lnTo>
                    <a:pt x="21600" y="7145"/>
                  </a:lnTo>
                  <a:cubicBezTo>
                    <a:pt x="21525" y="7620"/>
                    <a:pt x="21434" y="8081"/>
                    <a:pt x="21346" y="8528"/>
                  </a:cubicBezTo>
                  <a:lnTo>
                    <a:pt x="21055" y="9702"/>
                  </a:lnTo>
                  <a:cubicBezTo>
                    <a:pt x="20934" y="10099"/>
                    <a:pt x="20817" y="10469"/>
                    <a:pt x="20709" y="10807"/>
                  </a:cubicBezTo>
                  <a:lnTo>
                    <a:pt x="14271" y="10807"/>
                  </a:lnTo>
                  <a:lnTo>
                    <a:pt x="14271" y="21600"/>
                  </a:lnTo>
                  <a:lnTo>
                    <a:pt x="4675" y="21600"/>
                  </a:lnTo>
                  <a:lnTo>
                    <a:pt x="4675" y="10807"/>
                  </a:lnTo>
                  <a:lnTo>
                    <a:pt x="0" y="10807"/>
                  </a:lnTo>
                  <a:lnTo>
                    <a:pt x="0" y="7145"/>
                  </a:lnTo>
                  <a:lnTo>
                    <a:pt x="4675" y="7145"/>
                  </a:lnTo>
                  <a:cubicBezTo>
                    <a:pt x="4675" y="7145"/>
                    <a:pt x="4675" y="4169"/>
                    <a:pt x="4675" y="4169"/>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34" name="Group 34"/>
          <p:cNvGrpSpPr/>
          <p:nvPr userDrawn="1"/>
        </p:nvGrpSpPr>
        <p:grpSpPr>
          <a:xfrm>
            <a:off x="5959839" y="6515743"/>
            <a:ext cx="254000" cy="254000"/>
            <a:chOff x="0" y="0"/>
            <a:chExt cx="508000" cy="508000"/>
          </a:xfrm>
        </p:grpSpPr>
        <p:sp>
          <p:nvSpPr>
            <p:cNvPr id="32" name="Shape 32"/>
            <p:cNvSpPr/>
            <p:nvPr/>
          </p:nvSpPr>
          <p:spPr>
            <a:xfrm>
              <a:off x="0" y="0"/>
              <a:ext cx="508001" cy="508000"/>
            </a:xfrm>
            <a:prstGeom prst="roundRect">
              <a:avLst>
                <a:gd name="adj" fmla="val 50000"/>
              </a:avLst>
            </a:prstGeom>
            <a:solidFill>
              <a:schemeClr val="accent3">
                <a:alpha val="80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sz="4267"/>
            </a:p>
          </p:txBody>
        </p:sp>
        <p:sp>
          <p:nvSpPr>
            <p:cNvPr id="33" name="Shape 33"/>
            <p:cNvSpPr/>
            <p:nvPr/>
          </p:nvSpPr>
          <p:spPr>
            <a:xfrm>
              <a:off x="130580" y="133823"/>
              <a:ext cx="246840" cy="240354"/>
            </a:xfrm>
            <a:custGeom>
              <a:avLst/>
              <a:gdLst/>
              <a:ahLst/>
              <a:cxnLst>
                <a:cxn ang="0">
                  <a:pos x="wd2" y="hd2"/>
                </a:cxn>
                <a:cxn ang="5400000">
                  <a:pos x="wd2" y="hd2"/>
                </a:cxn>
                <a:cxn ang="10800000">
                  <a:pos x="wd2" y="hd2"/>
                </a:cxn>
                <a:cxn ang="16200000">
                  <a:pos x="wd2" y="hd2"/>
                </a:cxn>
              </a:cxnLst>
              <a:rect l="0" t="0" r="r" b="b"/>
              <a:pathLst>
                <a:path w="21600" h="21600" extrusionOk="0">
                  <a:moveTo>
                    <a:pt x="2428" y="0"/>
                  </a:moveTo>
                  <a:cubicBezTo>
                    <a:pt x="960" y="0"/>
                    <a:pt x="0" y="1009"/>
                    <a:pt x="0" y="2332"/>
                  </a:cubicBezTo>
                  <a:cubicBezTo>
                    <a:pt x="0" y="3624"/>
                    <a:pt x="928" y="4679"/>
                    <a:pt x="2365" y="4679"/>
                  </a:cubicBezTo>
                  <a:cubicBezTo>
                    <a:pt x="3893" y="4679"/>
                    <a:pt x="4825" y="3624"/>
                    <a:pt x="4825" y="2332"/>
                  </a:cubicBezTo>
                  <a:cubicBezTo>
                    <a:pt x="4794" y="1009"/>
                    <a:pt x="3896" y="0"/>
                    <a:pt x="2428" y="0"/>
                  </a:cubicBezTo>
                  <a:close/>
                  <a:moveTo>
                    <a:pt x="16350" y="6218"/>
                  </a:moveTo>
                  <a:cubicBezTo>
                    <a:pt x="13892" y="6218"/>
                    <a:pt x="12424" y="7661"/>
                    <a:pt x="11825" y="8646"/>
                  </a:cubicBezTo>
                  <a:lnTo>
                    <a:pt x="11730" y="8646"/>
                  </a:lnTo>
                  <a:lnTo>
                    <a:pt x="11525" y="6558"/>
                  </a:lnTo>
                  <a:lnTo>
                    <a:pt x="7568" y="6558"/>
                  </a:lnTo>
                  <a:cubicBezTo>
                    <a:pt x="7629" y="7913"/>
                    <a:pt x="7694" y="9474"/>
                    <a:pt x="7694" y="11351"/>
                  </a:cubicBezTo>
                  <a:cubicBezTo>
                    <a:pt x="7694" y="11351"/>
                    <a:pt x="7694" y="21600"/>
                    <a:pt x="7694" y="21600"/>
                  </a:cubicBezTo>
                  <a:lnTo>
                    <a:pt x="12251" y="21600"/>
                  </a:lnTo>
                  <a:lnTo>
                    <a:pt x="12251" y="12921"/>
                  </a:lnTo>
                  <a:cubicBezTo>
                    <a:pt x="12251" y="12490"/>
                    <a:pt x="12272" y="12062"/>
                    <a:pt x="12392" y="11755"/>
                  </a:cubicBezTo>
                  <a:cubicBezTo>
                    <a:pt x="12722" y="10894"/>
                    <a:pt x="13467" y="10007"/>
                    <a:pt x="14726" y="10007"/>
                  </a:cubicBezTo>
                  <a:cubicBezTo>
                    <a:pt x="16374" y="10007"/>
                    <a:pt x="17044" y="11321"/>
                    <a:pt x="17044" y="13261"/>
                  </a:cubicBezTo>
                  <a:lnTo>
                    <a:pt x="17044" y="21600"/>
                  </a:lnTo>
                  <a:lnTo>
                    <a:pt x="21600" y="21600"/>
                  </a:lnTo>
                  <a:lnTo>
                    <a:pt x="21600" y="12711"/>
                  </a:lnTo>
                  <a:cubicBezTo>
                    <a:pt x="21600" y="8280"/>
                    <a:pt x="19347" y="6218"/>
                    <a:pt x="16350" y="6218"/>
                  </a:cubicBezTo>
                  <a:close/>
                  <a:moveTo>
                    <a:pt x="126" y="6525"/>
                  </a:moveTo>
                  <a:lnTo>
                    <a:pt x="126" y="21568"/>
                  </a:lnTo>
                  <a:cubicBezTo>
                    <a:pt x="126" y="21568"/>
                    <a:pt x="4667" y="21568"/>
                    <a:pt x="4667" y="21568"/>
                  </a:cubicBezTo>
                  <a:lnTo>
                    <a:pt x="4667" y="6525"/>
                  </a:lnTo>
                  <a:lnTo>
                    <a:pt x="126" y="6525"/>
                  </a:lnTo>
                  <a:close/>
                </a:path>
              </a:pathLst>
            </a:custGeom>
            <a:solidFill>
              <a:srgbClr val="FFFFFF"/>
            </a:solidFill>
            <a:ln w="12700" cap="flat">
              <a:noFill/>
              <a:miter lim="400000"/>
            </a:ln>
            <a:effectLst/>
          </p:spPr>
          <p:txBody>
            <a:bodyPr wrap="square" lIns="38100" tIns="38100" rIns="38100" bIns="38100" numCol="1" anchor="ctr">
              <a:noAutofit/>
            </a:bodyPr>
            <a:lstStyle/>
            <a:p>
              <a:pPr lvl="0" defTabSz="228594">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35" name="Shape 35"/>
          <p:cNvSpPr/>
          <p:nvPr userDrawn="1"/>
        </p:nvSpPr>
        <p:spPr>
          <a:xfrm>
            <a:off x="11787051" y="97531"/>
            <a:ext cx="297229" cy="2968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2860" tIns="22860" rIns="22860" bIns="22860"/>
          <a:lstStyle/>
          <a:p>
            <a:pPr lvl="0" defTabSz="457189">
              <a:defRPr sz="2100">
                <a:latin typeface="Gill Sans"/>
                <a:ea typeface="Gill Sans"/>
                <a:cs typeface="Gill Sans"/>
                <a:sym typeface="Gill Sans"/>
              </a:defRPr>
            </a:pPr>
            <a:endParaRPr sz="2800"/>
          </a:p>
        </p:txBody>
      </p:sp>
      <p:sp>
        <p:nvSpPr>
          <p:cNvPr id="36" name="Shape 36"/>
          <p:cNvSpPr>
            <a:spLocks noGrp="1"/>
          </p:cNvSpPr>
          <p:nvPr>
            <p:ph type="sldNum" sz="quarter" idx="2"/>
          </p:nvPr>
        </p:nvSpPr>
        <p:spPr>
          <a:xfrm>
            <a:off x="11781386" y="162566"/>
            <a:ext cx="308559" cy="123111"/>
          </a:xfrm>
          <a:prstGeom prst="rect">
            <a:avLst/>
          </a:prstGeom>
          <a:ln w="12700">
            <a:miter lim="400000"/>
          </a:ln>
        </p:spPr>
        <p:txBody>
          <a:bodyPr lIns="0" tIns="0" rIns="0" bIns="0">
            <a:spAutoFit/>
          </a:bodyPr>
          <a:lstStyle>
            <a:lvl1pPr>
              <a:defRPr sz="800">
                <a:solidFill>
                  <a:srgbClr val="FFFFFF"/>
                </a:solidFill>
                <a:latin typeface="Roboto Regular"/>
                <a:ea typeface="Roboto Regular"/>
                <a:cs typeface="Roboto Regular"/>
                <a:sym typeface="Roboto Regular"/>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49113864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3016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506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Free Blank With Footer">
    <p:bg>
      <p:bgPr>
        <a:solidFill>
          <a:schemeClr val="bg1"/>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7FEF3BF-FA7D-4669-81AE-70E13CF77F5C}"/>
              </a:ext>
            </a:extLst>
          </p:cNvPr>
          <p:cNvSpPr txBox="1"/>
          <p:nvPr userDrawn="1"/>
        </p:nvSpPr>
        <p:spPr>
          <a:xfrm>
            <a:off x="758761" y="243188"/>
            <a:ext cx="4056434" cy="461665"/>
          </a:xfrm>
          <a:prstGeom prst="rect">
            <a:avLst/>
          </a:prstGeom>
          <a:noFill/>
        </p:spPr>
        <p:txBody>
          <a:bodyPr wrap="square" rtlCol="0">
            <a:spAutoFit/>
          </a:bodyPr>
          <a:lstStyle/>
          <a:p>
            <a:r>
              <a:rPr lang="zh-CN" altLang="en-US" sz="2400" dirty="0">
                <a:latin typeface="思源黑体 Light" panose="020B0300000000000000" pitchFamily="34" charset="-122"/>
                <a:ea typeface="思源黑体 Light" panose="020B0300000000000000" pitchFamily="34" charset="-122"/>
              </a:rPr>
              <a:t>数据分析可视化图表</a:t>
            </a:r>
          </a:p>
        </p:txBody>
      </p:sp>
      <p:sp>
        <p:nvSpPr>
          <p:cNvPr id="8" name="文本框 7">
            <a:extLst>
              <a:ext uri="{FF2B5EF4-FFF2-40B4-BE49-F238E27FC236}">
                <a16:creationId xmlns:a16="http://schemas.microsoft.com/office/drawing/2014/main" id="{72FA5805-607A-4252-87DA-AFF1C55E490B}"/>
              </a:ext>
            </a:extLst>
          </p:cNvPr>
          <p:cNvSpPr txBox="1"/>
          <p:nvPr userDrawn="1"/>
        </p:nvSpPr>
        <p:spPr>
          <a:xfrm>
            <a:off x="758761" y="603111"/>
            <a:ext cx="4056434" cy="246221"/>
          </a:xfrm>
          <a:prstGeom prst="rect">
            <a:avLst/>
          </a:prstGeom>
          <a:noFill/>
        </p:spPr>
        <p:txBody>
          <a:bodyPr wrap="square" rtlCol="0">
            <a:spAutoFit/>
          </a:bodyPr>
          <a:lstStyle/>
          <a:p>
            <a:pPr algn="l"/>
            <a:r>
              <a:rPr lang="en-US" altLang="zh-CN" sz="1000" dirty="0">
                <a:solidFill>
                  <a:schemeClr val="bg1">
                    <a:lumMod val="50000"/>
                  </a:schemeClr>
                </a:solidFill>
                <a:latin typeface="思源黑体 Light" panose="020B0300000000000000" pitchFamily="34" charset="-122"/>
                <a:ea typeface="思源黑体 Light" panose="020B0300000000000000" pitchFamily="34" charset="-122"/>
              </a:rPr>
              <a:t>There are many variations of the  new passages of the  lorem but</a:t>
            </a:r>
          </a:p>
        </p:txBody>
      </p:sp>
      <p:sp>
        <p:nvSpPr>
          <p:cNvPr id="10" name="configuration-symbol_17384">
            <a:extLst>
              <a:ext uri="{FF2B5EF4-FFF2-40B4-BE49-F238E27FC236}">
                <a16:creationId xmlns:a16="http://schemas.microsoft.com/office/drawing/2014/main" id="{90870C26-2360-49BC-8765-3988867C517E}"/>
              </a:ext>
            </a:extLst>
          </p:cNvPr>
          <p:cNvSpPr>
            <a:spLocks noChangeAspect="1"/>
          </p:cNvSpPr>
          <p:nvPr userDrawn="1"/>
        </p:nvSpPr>
        <p:spPr bwMode="auto">
          <a:xfrm>
            <a:off x="129620" y="243188"/>
            <a:ext cx="609685" cy="608760"/>
          </a:xfrm>
          <a:custGeom>
            <a:avLst/>
            <a:gdLst>
              <a:gd name="connsiteX0" fmla="*/ 596123 w 604675"/>
              <a:gd name="connsiteY0" fmla="*/ 232160 h 603758"/>
              <a:gd name="connsiteX1" fmla="*/ 604675 w 604675"/>
              <a:gd name="connsiteY1" fmla="*/ 301905 h 603758"/>
              <a:gd name="connsiteX2" fmla="*/ 302304 w 604675"/>
              <a:gd name="connsiteY2" fmla="*/ 603758 h 603758"/>
              <a:gd name="connsiteX3" fmla="*/ 269066 w 604675"/>
              <a:gd name="connsiteY3" fmla="*/ 601825 h 603758"/>
              <a:gd name="connsiteX4" fmla="*/ 312308 w 604675"/>
              <a:gd name="connsiteY4" fmla="*/ 325422 h 603758"/>
              <a:gd name="connsiteX5" fmla="*/ 114232 w 604675"/>
              <a:gd name="connsiteY5" fmla="*/ 66049 h 603758"/>
              <a:gd name="connsiteX6" fmla="*/ 252342 w 604675"/>
              <a:gd name="connsiteY6" fmla="*/ 307860 h 603758"/>
              <a:gd name="connsiteX7" fmla="*/ 208456 w 604675"/>
              <a:gd name="connsiteY7" fmla="*/ 588657 h 603758"/>
              <a:gd name="connsiteX8" fmla="*/ 0 w 604675"/>
              <a:gd name="connsiteY8" fmla="*/ 301899 h 603758"/>
              <a:gd name="connsiteX9" fmla="*/ 114232 w 604675"/>
              <a:gd name="connsiteY9" fmla="*/ 66049 h 603758"/>
              <a:gd name="connsiteX10" fmla="*/ 302306 w 604675"/>
              <a:gd name="connsiteY10" fmla="*/ 0 h 603758"/>
              <a:gd name="connsiteX11" fmla="*/ 575602 w 604675"/>
              <a:gd name="connsiteY11" fmla="*/ 173635 h 603758"/>
              <a:gd name="connsiteX12" fmla="*/ 298918 w 604675"/>
              <a:gd name="connsiteY12" fmla="*/ 264479 h 603758"/>
              <a:gd name="connsiteX13" fmla="*/ 166464 w 604675"/>
              <a:gd name="connsiteY13" fmla="*/ 32536 h 603758"/>
              <a:gd name="connsiteX14" fmla="*/ 302306 w 604675"/>
              <a:gd name="connsiteY14" fmla="*/ 0 h 60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4675" h="603758">
                <a:moveTo>
                  <a:pt x="596123" y="232160"/>
                </a:moveTo>
                <a:cubicBezTo>
                  <a:pt x="601448" y="254549"/>
                  <a:pt x="604675" y="277744"/>
                  <a:pt x="604675" y="301905"/>
                </a:cubicBezTo>
                <a:cubicBezTo>
                  <a:pt x="604675" y="468295"/>
                  <a:pt x="468979" y="603758"/>
                  <a:pt x="302304" y="603758"/>
                </a:cubicBezTo>
                <a:cubicBezTo>
                  <a:pt x="291010" y="603758"/>
                  <a:pt x="280038" y="602953"/>
                  <a:pt x="269066" y="601825"/>
                </a:cubicBezTo>
                <a:lnTo>
                  <a:pt x="312308" y="325422"/>
                </a:lnTo>
                <a:close/>
                <a:moveTo>
                  <a:pt x="114232" y="66049"/>
                </a:moveTo>
                <a:lnTo>
                  <a:pt x="252342" y="307860"/>
                </a:lnTo>
                <a:lnTo>
                  <a:pt x="208456" y="588657"/>
                </a:lnTo>
                <a:cubicBezTo>
                  <a:pt x="87610" y="549027"/>
                  <a:pt x="0" y="435612"/>
                  <a:pt x="0" y="301899"/>
                </a:cubicBezTo>
                <a:cubicBezTo>
                  <a:pt x="0" y="206367"/>
                  <a:pt x="44692" y="121306"/>
                  <a:pt x="114232" y="66049"/>
                </a:cubicBezTo>
                <a:close/>
                <a:moveTo>
                  <a:pt x="302306" y="0"/>
                </a:moveTo>
                <a:cubicBezTo>
                  <a:pt x="422982" y="0"/>
                  <a:pt x="527202" y="71193"/>
                  <a:pt x="575602" y="173635"/>
                </a:cubicBezTo>
                <a:lnTo>
                  <a:pt x="298918" y="264479"/>
                </a:lnTo>
                <a:lnTo>
                  <a:pt x="166464" y="32536"/>
                </a:lnTo>
                <a:cubicBezTo>
                  <a:pt x="207281" y="11919"/>
                  <a:pt x="253422" y="0"/>
                  <a:pt x="302306" y="0"/>
                </a:cubicBezTo>
                <a:close/>
              </a:path>
            </a:pathLst>
          </a:custGeom>
          <a:solidFill>
            <a:schemeClr val="accent1"/>
          </a:solidFill>
          <a:ln>
            <a:noFill/>
          </a:ln>
        </p:spPr>
      </p:sp>
    </p:spTree>
    <p:extLst>
      <p:ext uri="{BB962C8B-B14F-4D97-AF65-F5344CB8AC3E}">
        <p14:creationId xmlns:p14="http://schemas.microsoft.com/office/powerpoint/2010/main" val="712406005"/>
      </p:ext>
    </p:extLst>
  </p:cSld>
  <p:clrMapOvr>
    <a:masterClrMapping/>
  </p:clrMapOvr>
  <mc:AlternateContent xmlns:mc="http://schemas.openxmlformats.org/markup-compatibility/2006" xmlns:p14="http://schemas.microsoft.com/office/powerpoint/2010/main">
    <mc:Choice Requires="p14">
      <p:transition spd="slow" p14:dur="2500" advClick="0" advTm="2000">
        <p:checker/>
      </p:transition>
    </mc:Choice>
    <mc:Fallback xmlns="">
      <p:transition spd="slow" advClick="0" advTm="2000">
        <p:checker/>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30"/>
          </p:nvPr>
        </p:nvSpPr>
        <p:spPr>
          <a:xfrm>
            <a:off x="1320800" y="2514600"/>
            <a:ext cx="1930400" cy="1320800"/>
          </a:xfrm>
          <a:custGeom>
            <a:avLst/>
            <a:gdLst>
              <a:gd name="connsiteX0" fmla="*/ 0 w 1930400"/>
              <a:gd name="connsiteY0" fmla="*/ 0 h 1320800"/>
              <a:gd name="connsiteX1" fmla="*/ 1930400 w 1930400"/>
              <a:gd name="connsiteY1" fmla="*/ 0 h 1320800"/>
              <a:gd name="connsiteX2" fmla="*/ 1930400 w 1930400"/>
              <a:gd name="connsiteY2" fmla="*/ 1320800 h 1320800"/>
              <a:gd name="connsiteX3" fmla="*/ 0 w 1930400"/>
              <a:gd name="connsiteY3" fmla="*/ 1320800 h 1320800"/>
            </a:gdLst>
            <a:ahLst/>
            <a:cxnLst>
              <a:cxn ang="0">
                <a:pos x="connsiteX0" y="connsiteY0"/>
              </a:cxn>
              <a:cxn ang="0">
                <a:pos x="connsiteX1" y="connsiteY1"/>
              </a:cxn>
              <a:cxn ang="0">
                <a:pos x="connsiteX2" y="connsiteY2"/>
              </a:cxn>
              <a:cxn ang="0">
                <a:pos x="connsiteX3" y="connsiteY3"/>
              </a:cxn>
            </a:cxnLst>
            <a:rect l="l" t="t" r="r" b="b"/>
            <a:pathLst>
              <a:path w="1930400" h="1320800">
                <a:moveTo>
                  <a:pt x="0" y="0"/>
                </a:moveTo>
                <a:lnTo>
                  <a:pt x="1930400" y="0"/>
                </a:lnTo>
                <a:lnTo>
                  <a:pt x="1930400" y="1320800"/>
                </a:lnTo>
                <a:lnTo>
                  <a:pt x="0" y="1320800"/>
                </a:lnTo>
                <a:close/>
              </a:path>
            </a:pathLst>
          </a:custGeom>
        </p:spPr>
        <p:txBody>
          <a:bodyPr wrap="square">
            <a:noAutofit/>
          </a:bodyPr>
          <a:lstStyle/>
          <a:p>
            <a:endParaRPr lang="zh-CN" altLang="en-US" dirty="0"/>
          </a:p>
        </p:txBody>
      </p:sp>
      <p:sp>
        <p:nvSpPr>
          <p:cNvPr id="11" name="图片占位符 10"/>
          <p:cNvSpPr>
            <a:spLocks noGrp="1"/>
          </p:cNvSpPr>
          <p:nvPr>
            <p:ph type="pic" sz="quarter" idx="31"/>
          </p:nvPr>
        </p:nvSpPr>
        <p:spPr>
          <a:xfrm>
            <a:off x="3860800" y="2514600"/>
            <a:ext cx="1930400" cy="1320800"/>
          </a:xfrm>
          <a:custGeom>
            <a:avLst/>
            <a:gdLst>
              <a:gd name="connsiteX0" fmla="*/ 0 w 1930400"/>
              <a:gd name="connsiteY0" fmla="*/ 0 h 1320800"/>
              <a:gd name="connsiteX1" fmla="*/ 1930400 w 1930400"/>
              <a:gd name="connsiteY1" fmla="*/ 0 h 1320800"/>
              <a:gd name="connsiteX2" fmla="*/ 1930400 w 1930400"/>
              <a:gd name="connsiteY2" fmla="*/ 1320800 h 1320800"/>
              <a:gd name="connsiteX3" fmla="*/ 0 w 1930400"/>
              <a:gd name="connsiteY3" fmla="*/ 1320800 h 1320800"/>
            </a:gdLst>
            <a:ahLst/>
            <a:cxnLst>
              <a:cxn ang="0">
                <a:pos x="connsiteX0" y="connsiteY0"/>
              </a:cxn>
              <a:cxn ang="0">
                <a:pos x="connsiteX1" y="connsiteY1"/>
              </a:cxn>
              <a:cxn ang="0">
                <a:pos x="connsiteX2" y="connsiteY2"/>
              </a:cxn>
              <a:cxn ang="0">
                <a:pos x="connsiteX3" y="connsiteY3"/>
              </a:cxn>
            </a:cxnLst>
            <a:rect l="l" t="t" r="r" b="b"/>
            <a:pathLst>
              <a:path w="1930400" h="1320800">
                <a:moveTo>
                  <a:pt x="0" y="0"/>
                </a:moveTo>
                <a:lnTo>
                  <a:pt x="1930400" y="0"/>
                </a:lnTo>
                <a:lnTo>
                  <a:pt x="1930400" y="1320800"/>
                </a:lnTo>
                <a:lnTo>
                  <a:pt x="0" y="1320800"/>
                </a:lnTo>
                <a:close/>
              </a:path>
            </a:pathLst>
          </a:custGeom>
        </p:spPr>
        <p:txBody>
          <a:bodyPr wrap="square">
            <a:noAutofit/>
          </a:bodyPr>
          <a:lstStyle/>
          <a:p>
            <a:endParaRPr lang="zh-CN" altLang="en-US" dirty="0"/>
          </a:p>
        </p:txBody>
      </p:sp>
      <p:sp>
        <p:nvSpPr>
          <p:cNvPr id="12" name="图片占位符 11"/>
          <p:cNvSpPr>
            <a:spLocks noGrp="1"/>
          </p:cNvSpPr>
          <p:nvPr>
            <p:ph type="pic" sz="quarter" idx="32"/>
          </p:nvPr>
        </p:nvSpPr>
        <p:spPr>
          <a:xfrm>
            <a:off x="6400800" y="2514600"/>
            <a:ext cx="1930400" cy="1320800"/>
          </a:xfrm>
          <a:custGeom>
            <a:avLst/>
            <a:gdLst>
              <a:gd name="connsiteX0" fmla="*/ 0 w 1930400"/>
              <a:gd name="connsiteY0" fmla="*/ 0 h 1320800"/>
              <a:gd name="connsiteX1" fmla="*/ 1930400 w 1930400"/>
              <a:gd name="connsiteY1" fmla="*/ 0 h 1320800"/>
              <a:gd name="connsiteX2" fmla="*/ 1930400 w 1930400"/>
              <a:gd name="connsiteY2" fmla="*/ 1320800 h 1320800"/>
              <a:gd name="connsiteX3" fmla="*/ 0 w 1930400"/>
              <a:gd name="connsiteY3" fmla="*/ 1320800 h 1320800"/>
            </a:gdLst>
            <a:ahLst/>
            <a:cxnLst>
              <a:cxn ang="0">
                <a:pos x="connsiteX0" y="connsiteY0"/>
              </a:cxn>
              <a:cxn ang="0">
                <a:pos x="connsiteX1" y="connsiteY1"/>
              </a:cxn>
              <a:cxn ang="0">
                <a:pos x="connsiteX2" y="connsiteY2"/>
              </a:cxn>
              <a:cxn ang="0">
                <a:pos x="connsiteX3" y="connsiteY3"/>
              </a:cxn>
            </a:cxnLst>
            <a:rect l="l" t="t" r="r" b="b"/>
            <a:pathLst>
              <a:path w="1930400" h="1320800">
                <a:moveTo>
                  <a:pt x="0" y="0"/>
                </a:moveTo>
                <a:lnTo>
                  <a:pt x="1930400" y="0"/>
                </a:lnTo>
                <a:lnTo>
                  <a:pt x="1930400" y="1320800"/>
                </a:lnTo>
                <a:lnTo>
                  <a:pt x="0" y="1320800"/>
                </a:lnTo>
                <a:close/>
              </a:path>
            </a:pathLst>
          </a:custGeom>
        </p:spPr>
        <p:txBody>
          <a:bodyPr wrap="square">
            <a:noAutofit/>
          </a:bodyPr>
          <a:lstStyle/>
          <a:p>
            <a:endParaRPr lang="zh-CN" altLang="en-US" dirty="0"/>
          </a:p>
        </p:txBody>
      </p:sp>
      <p:sp>
        <p:nvSpPr>
          <p:cNvPr id="13" name="图片占位符 12"/>
          <p:cNvSpPr>
            <a:spLocks noGrp="1"/>
          </p:cNvSpPr>
          <p:nvPr>
            <p:ph type="pic" sz="quarter" idx="33"/>
          </p:nvPr>
        </p:nvSpPr>
        <p:spPr>
          <a:xfrm>
            <a:off x="8940800" y="2514600"/>
            <a:ext cx="1930400" cy="1320800"/>
          </a:xfrm>
          <a:custGeom>
            <a:avLst/>
            <a:gdLst>
              <a:gd name="connsiteX0" fmla="*/ 0 w 1930400"/>
              <a:gd name="connsiteY0" fmla="*/ 0 h 1320800"/>
              <a:gd name="connsiteX1" fmla="*/ 1930400 w 1930400"/>
              <a:gd name="connsiteY1" fmla="*/ 0 h 1320800"/>
              <a:gd name="connsiteX2" fmla="*/ 1930400 w 1930400"/>
              <a:gd name="connsiteY2" fmla="*/ 1320800 h 1320800"/>
              <a:gd name="connsiteX3" fmla="*/ 0 w 1930400"/>
              <a:gd name="connsiteY3" fmla="*/ 1320800 h 1320800"/>
            </a:gdLst>
            <a:ahLst/>
            <a:cxnLst>
              <a:cxn ang="0">
                <a:pos x="connsiteX0" y="connsiteY0"/>
              </a:cxn>
              <a:cxn ang="0">
                <a:pos x="connsiteX1" y="connsiteY1"/>
              </a:cxn>
              <a:cxn ang="0">
                <a:pos x="connsiteX2" y="connsiteY2"/>
              </a:cxn>
              <a:cxn ang="0">
                <a:pos x="connsiteX3" y="connsiteY3"/>
              </a:cxn>
            </a:cxnLst>
            <a:rect l="l" t="t" r="r" b="b"/>
            <a:pathLst>
              <a:path w="1930400" h="1320800">
                <a:moveTo>
                  <a:pt x="0" y="0"/>
                </a:moveTo>
                <a:lnTo>
                  <a:pt x="1930400" y="0"/>
                </a:lnTo>
                <a:lnTo>
                  <a:pt x="1930400" y="1320800"/>
                </a:lnTo>
                <a:lnTo>
                  <a:pt x="0" y="1320800"/>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3332449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236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eet Our Creative Director">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81502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583476"/>
      </p:ext>
    </p:extLst>
  </p:cSld>
  <p:clrMapOvr>
    <a:masterClrMapping/>
  </p:clrMapOvr>
  <p:transition spd="slow"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2">
    <p:spTree>
      <p:nvGrpSpPr>
        <p:cNvPr id="1" name=""/>
        <p:cNvGrpSpPr/>
        <p:nvPr/>
      </p:nvGrpSpPr>
      <p:grpSpPr>
        <a:xfrm>
          <a:off x="0" y="0"/>
          <a:ext cx="0" cy="0"/>
          <a:chOff x="0" y="0"/>
          <a:chExt cx="0" cy="0"/>
        </a:xfrm>
      </p:grpSpPr>
      <p:grpSp>
        <p:nvGrpSpPr>
          <p:cNvPr id="14" name="组合 13"/>
          <p:cNvGrpSpPr/>
          <p:nvPr userDrawn="1"/>
        </p:nvGrpSpPr>
        <p:grpSpPr>
          <a:xfrm>
            <a:off x="21296" y="-94227"/>
            <a:ext cx="5028416" cy="1141139"/>
            <a:chOff x="-211" y="-48"/>
            <a:chExt cx="7963" cy="1798"/>
          </a:xfrm>
        </p:grpSpPr>
        <p:sp>
          <p:nvSpPr>
            <p:cNvPr id="15" name="矩形: 圆角 20"/>
            <p:cNvSpPr/>
            <p:nvPr>
              <p:custDataLst>
                <p:tags r:id="rId1"/>
              </p:custDataLst>
            </p:nvPr>
          </p:nvSpPr>
          <p:spPr>
            <a:xfrm>
              <a:off x="613" y="1400"/>
              <a:ext cx="7139" cy="115"/>
            </a:xfrm>
            <a:prstGeom prst="roundRect">
              <a:avLst/>
            </a:prstGeom>
            <a:solidFill>
              <a:srgbClr val="95E732"/>
            </a:solidFill>
            <a:ln>
              <a:noFill/>
            </a:ln>
          </p:spPr>
          <p:style>
            <a:lnRef idx="2">
              <a:srgbClr val="0C2A56">
                <a:shade val="15000"/>
              </a:srgbClr>
            </a:lnRef>
            <a:fillRef idx="1">
              <a:srgbClr val="0C2A56"/>
            </a:fillRef>
            <a:effectRef idx="0">
              <a:srgbClr val="0C2A56"/>
            </a:effectRef>
            <a:fontRef idx="minor">
              <a:srgbClr val="FFFFFF"/>
            </a:fontRef>
          </p:style>
          <p:txBody>
            <a:bodyPr rtlCol="0" anchor="ctr"/>
            <a:lstStyle/>
            <a:p>
              <a:pPr algn="ctr"/>
              <a:endParaRPr lang="zh-CN" altLang="en-US"/>
            </a:p>
          </p:txBody>
        </p:sp>
        <p:grpSp>
          <p:nvGrpSpPr>
            <p:cNvPr id="21" name="组合 20"/>
            <p:cNvGrpSpPr/>
            <p:nvPr/>
          </p:nvGrpSpPr>
          <p:grpSpPr>
            <a:xfrm>
              <a:off x="-211" y="-48"/>
              <a:ext cx="2248" cy="1798"/>
              <a:chOff x="-211" y="-48"/>
              <a:chExt cx="2248" cy="1798"/>
            </a:xfrm>
          </p:grpSpPr>
          <p:sp>
            <p:nvSpPr>
              <p:cNvPr id="34" name="等腰三角形 33"/>
              <p:cNvSpPr/>
              <p:nvPr>
                <p:custDataLst>
                  <p:tags r:id="rId2"/>
                </p:custDataLst>
              </p:nvPr>
            </p:nvSpPr>
            <p:spPr>
              <a:xfrm rot="10800000">
                <a:off x="414" y="589"/>
                <a:ext cx="1041" cy="868"/>
              </a:xfrm>
              <a:prstGeom prst="triangle">
                <a:avLst/>
              </a:prstGeom>
              <a:ln>
                <a:noFill/>
              </a:ln>
            </p:spPr>
            <p:style>
              <a:lnRef idx="2">
                <a:srgbClr val="0C2A56">
                  <a:shade val="15000"/>
                </a:srgbClr>
              </a:lnRef>
              <a:fillRef idx="1">
                <a:srgbClr val="0C2A56"/>
              </a:fillRef>
              <a:effectRef idx="0">
                <a:srgbClr val="0C2A56"/>
              </a:effectRef>
              <a:fontRef idx="minor">
                <a:srgbClr val="FFFFFF"/>
              </a:fontRef>
            </p:style>
            <p:txBody>
              <a:bodyPr rtlCol="0" anchor="ctr"/>
              <a:lstStyle/>
              <a:p>
                <a:pPr algn="ctr"/>
                <a:endParaRPr lang="zh-CN" altLang="en-US"/>
              </a:p>
            </p:txBody>
          </p:sp>
          <p:pic>
            <p:nvPicPr>
              <p:cNvPr id="35" name="图片 34"/>
              <p:cNvPicPr>
                <a:picLocks noChangeAspect="1"/>
              </p:cNvPicPr>
              <p:nvPr>
                <p:custDataLst>
                  <p:tags r:id="rId3"/>
                </p:custDataLst>
              </p:nvPr>
            </p:nvPicPr>
            <p:blipFill rotWithShape="1">
              <a:blip r:embed="rId5"/>
              <a:srcRect l="12401" t="17310" r="12401" b="17310"/>
              <a:stretch>
                <a:fillRect/>
              </a:stretch>
            </p:blipFill>
            <p:spPr>
              <a:xfrm>
                <a:off x="-211" y="-48"/>
                <a:ext cx="2248" cy="1798"/>
              </a:xfrm>
              <a:prstGeom prst="rect">
                <a:avLst/>
              </a:prstGeom>
            </p:spPr>
          </p:pic>
        </p:grpSp>
      </p:grpSp>
    </p:spTree>
    <p:extLst>
      <p:ext uri="{BB962C8B-B14F-4D97-AF65-F5344CB8AC3E}">
        <p14:creationId xmlns:p14="http://schemas.microsoft.com/office/powerpoint/2010/main" val="15394082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137949"/>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98737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4343563" y="356006"/>
            <a:ext cx="3504874"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3800" b="0" i="0" smtClean="0">
                <a:solidFill>
                  <a:schemeClr val="bg1"/>
                </a:solidFill>
                <a:latin typeface="Roboto Medium" charset="0"/>
                <a:ea typeface="Roboto Medium" charset="0"/>
                <a:cs typeface="Roboto Medium" charset="0"/>
              </a:rPr>
              <a:pPr algn="ctr"/>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46049" y="815516"/>
            <a:ext cx="9699902" cy="528838"/>
          </a:xfrm>
          <a:prstGeom prst="rect">
            <a:avLst/>
          </a:prstGeom>
        </p:spPr>
        <p:txBody>
          <a:bodyPr/>
          <a:lstStyle>
            <a:lvl1pPr algn="ctr">
              <a:lnSpc>
                <a:spcPct val="70000"/>
              </a:lnSpc>
              <a:defRPr sz="3600" b="1" i="0">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Click to edit Master title style</a:t>
            </a:r>
          </a:p>
        </p:txBody>
      </p:sp>
      <p:sp>
        <p:nvSpPr>
          <p:cNvPr id="4" name="Content Placeholder 3"/>
          <p:cNvSpPr>
            <a:spLocks noGrp="1"/>
          </p:cNvSpPr>
          <p:nvPr>
            <p:ph sz="quarter" idx="10"/>
          </p:nvPr>
        </p:nvSpPr>
        <p:spPr>
          <a:xfrm>
            <a:off x="1246049" y="1277850"/>
            <a:ext cx="9699901" cy="310169"/>
          </a:xfrm>
          <a:prstGeom prst="rect">
            <a:avLst/>
          </a:prstGeom>
        </p:spPr>
        <p:txBody>
          <a:bodyPr/>
          <a:lstStyle>
            <a:lvl1pPr marL="0" indent="0" algn="ctr">
              <a:buNone/>
              <a:defRPr sz="1100" b="0" i="0" spc="300">
                <a:solidFill>
                  <a:schemeClr val="tx1">
                    <a:alpha val="50000"/>
                  </a:schemeClr>
                </a:solidFill>
                <a:latin typeface="Roboto Medium" charset="0"/>
                <a:ea typeface="Roboto Medium" charset="0"/>
                <a:cs typeface="Roboto Medium" charset="0"/>
              </a:defRPr>
            </a:lvl1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3054718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7_Title Only">
    <p:spTree>
      <p:nvGrpSpPr>
        <p:cNvPr id="1" name=""/>
        <p:cNvGrpSpPr/>
        <p:nvPr/>
      </p:nvGrpSpPr>
      <p:grpSpPr>
        <a:xfrm>
          <a:off x="0" y="0"/>
          <a:ext cx="0" cy="0"/>
          <a:chOff x="0" y="0"/>
          <a:chExt cx="0" cy="0"/>
        </a:xfrm>
      </p:grpSpPr>
      <p:sp>
        <p:nvSpPr>
          <p:cNvPr id="7" name="Picture Placeholder 5"/>
          <p:cNvSpPr>
            <a:spLocks noGrp="1"/>
          </p:cNvSpPr>
          <p:nvPr>
            <p:ph type="pic" sz="quarter" idx="14"/>
          </p:nvPr>
        </p:nvSpPr>
        <p:spPr>
          <a:xfrm>
            <a:off x="0" y="3060700"/>
            <a:ext cx="12192000" cy="3797300"/>
          </a:xfrm>
        </p:spPr>
        <p:txBody>
          <a:bodyPr>
            <a:normAutofit/>
          </a:bodyPr>
          <a:lstStyle>
            <a:lvl1pPr marL="0" indent="0" algn="l">
              <a:buNone/>
              <a:defRPr sz="1800">
                <a:solidFill>
                  <a:schemeClr val="bg1">
                    <a:lumMod val="65000"/>
                  </a:schemeClr>
                </a:solidFill>
              </a:defRPr>
            </a:lvl1pPr>
          </a:lstStyle>
          <a:p>
            <a:endParaRPr lang="en-US"/>
          </a:p>
        </p:txBody>
      </p:sp>
      <p:sp>
        <p:nvSpPr>
          <p:cNvPr id="5" name="Slide Number Placeholder 4"/>
          <p:cNvSpPr>
            <a:spLocks noGrp="1"/>
          </p:cNvSpPr>
          <p:nvPr>
            <p:ph type="sldNum" sz="quarter" idx="12"/>
          </p:nvPr>
        </p:nvSpPr>
        <p:spPr/>
        <p:txBody>
          <a:bodyPr/>
          <a:lstStyle/>
          <a:p>
            <a:fld id="{CFF80D99-EBBB-423B-BB5D-F52C7FE98A9C}" type="slidenum">
              <a:rPr lang="en-US" smtClean="0"/>
              <a:pPr/>
              <a:t>‹#›</a:t>
            </a:fld>
            <a:endParaRPr lang="en-US"/>
          </a:p>
        </p:txBody>
      </p:sp>
      <p:sp>
        <p:nvSpPr>
          <p:cNvPr id="9" name="Text Placeholder 8"/>
          <p:cNvSpPr>
            <a:spLocks noGrp="1"/>
          </p:cNvSpPr>
          <p:nvPr>
            <p:ph type="body" sz="quarter" idx="13"/>
          </p:nvPr>
        </p:nvSpPr>
        <p:spPr>
          <a:xfrm>
            <a:off x="838200" y="257508"/>
            <a:ext cx="10515600" cy="330200"/>
          </a:xfrm>
        </p:spPr>
        <p:txBody>
          <a:bodyPr vert="horz" lIns="91416" tIns="45708" rIns="91416" bIns="45708" rtlCol="0" anchor="ctr">
            <a:noAutofit/>
          </a:bodyPr>
          <a:lstStyle>
            <a:lvl1pPr marL="0" indent="0" algn="ctr">
              <a:buNone/>
              <a:defRPr lang="en-US" sz="1100" dirty="0" smtClean="0">
                <a:solidFill>
                  <a:schemeClr val="tx1">
                    <a:lumMod val="85000"/>
                    <a:lumOff val="15000"/>
                  </a:schemeClr>
                </a:solidFill>
                <a:ea typeface="Roboto" panose="02000000000000000000" pitchFamily="2" charset="0"/>
                <a:cs typeface="Open Sans Light" panose="020B0306030504020204" pitchFamily="34" charset="0"/>
              </a:defRPr>
            </a:lvl1pPr>
          </a:lstStyle>
          <a:p>
            <a:pPr marL="0" lvl="0" algn="ctr">
              <a:spcBef>
                <a:spcPct val="0"/>
              </a:spcBef>
            </a:pPr>
            <a:r>
              <a:rPr lang="en-US" dirty="0"/>
              <a:t>Click to edit Master text styles</a:t>
            </a:r>
          </a:p>
        </p:txBody>
      </p:sp>
      <p:sp>
        <p:nvSpPr>
          <p:cNvPr id="2" name="Title 1"/>
          <p:cNvSpPr>
            <a:spLocks noGrp="1"/>
          </p:cNvSpPr>
          <p:nvPr>
            <p:ph type="title"/>
          </p:nvPr>
        </p:nvSpPr>
        <p:spPr>
          <a:xfrm>
            <a:off x="838200" y="430881"/>
            <a:ext cx="10515600" cy="737520"/>
          </a:xfrm>
        </p:spPr>
        <p:txBody>
          <a:bodyPr vert="horz" wrap="square" lIns="91416" tIns="45708" rIns="91416" bIns="45708" rtlCol="0" anchor="ctr">
            <a:noAutofit/>
          </a:bodyPr>
          <a:lstStyle>
            <a:lvl1pPr algn="ctr">
              <a:defRPr lang="en-US" sz="3599" b="1" spc="-300" dirty="0">
                <a:solidFill>
                  <a:schemeClr val="tx1">
                    <a:lumMod val="85000"/>
                    <a:lumOff val="15000"/>
                  </a:schemeClr>
                </a:solidFill>
                <a:ea typeface="Roboto" panose="02000000000000000000" pitchFamily="2" charset="0"/>
                <a:cs typeface="Times New Roman" panose="02020603050405020304" pitchFamily="18" charset="0"/>
              </a:defRPr>
            </a:lvl1pPr>
          </a:lstStyle>
          <a:p>
            <a:pPr marL="0" lvl="0" algn="ctr"/>
            <a:r>
              <a:rPr lang="en-US" dirty="0"/>
              <a:t>Click to edit Master title style</a:t>
            </a:r>
          </a:p>
        </p:txBody>
      </p:sp>
    </p:spTree>
    <p:extLst>
      <p:ext uri="{BB962C8B-B14F-4D97-AF65-F5344CB8AC3E}">
        <p14:creationId xmlns:p14="http://schemas.microsoft.com/office/powerpoint/2010/main" val="3942556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510173" y="4221424"/>
            <a:ext cx="2607101" cy="1364728"/>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3800" b="0" i="0" smtClean="0">
                <a:solidFill>
                  <a:schemeClr val="bg1"/>
                </a:solidFill>
                <a:latin typeface="Roboto Medium" charset="0"/>
                <a:ea typeface="Roboto Medium" charset="0"/>
                <a:cs typeface="Roboto Medium" charset="0"/>
              </a:rPr>
              <a:pPr algn="l"/>
              <a:t>‹#›</a:t>
            </a:fld>
            <a:endParaRPr lang="en-US" sz="13800" b="0" i="0" dirty="0">
              <a:solidFill>
                <a:schemeClr val="bg1"/>
              </a:solidFill>
              <a:latin typeface="Roboto Medium" charset="0"/>
              <a:ea typeface="Roboto Medium" charset="0"/>
              <a:cs typeface="Roboto Medium" charset="0"/>
            </a:endParaRPr>
          </a:p>
        </p:txBody>
      </p:sp>
      <p:sp>
        <p:nvSpPr>
          <p:cNvPr id="9" name="Title 8"/>
          <p:cNvSpPr>
            <a:spLocks noGrp="1"/>
          </p:cNvSpPr>
          <p:nvPr>
            <p:ph type="title"/>
          </p:nvPr>
        </p:nvSpPr>
        <p:spPr>
          <a:xfrm>
            <a:off x="1261947" y="4791307"/>
            <a:ext cx="3287752" cy="1325563"/>
          </a:xfrm>
          <a:prstGeom prst="rect">
            <a:avLst/>
          </a:prstGeom>
        </p:spPr>
        <p:txBody>
          <a:bodyPr/>
          <a:lstStyle>
            <a:lvl1pPr>
              <a:lnSpc>
                <a:spcPct val="70000"/>
              </a:lnSpc>
              <a:defRPr sz="3600" b="1" i="0">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875000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lean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id-ID"/>
          </a:p>
        </p:txBody>
      </p:sp>
      <p:sp>
        <p:nvSpPr>
          <p:cNvPr id="4" name="Slide Number Placeholder 3"/>
          <p:cNvSpPr>
            <a:spLocks noGrp="1"/>
          </p:cNvSpPr>
          <p:nvPr>
            <p:ph type="sldNum" sz="quarter" idx="11"/>
          </p:nvPr>
        </p:nvSpPr>
        <p:spPr/>
        <p:txBody>
          <a:bodyPr/>
          <a:lstStyle/>
          <a:p>
            <a:fld id="{3A04D4E0-389E-484C-8A9A-BC4E16FEFA0F}" type="slidenum">
              <a:rPr lang="id-ID" smtClean="0"/>
              <a:pPr/>
              <a:t>‹#›</a:t>
            </a:fld>
            <a:endParaRPr lang="id-ID"/>
          </a:p>
        </p:txBody>
      </p:sp>
    </p:spTree>
    <p:extLst>
      <p:ext uri="{BB962C8B-B14F-4D97-AF65-F5344CB8AC3E}">
        <p14:creationId xmlns:p14="http://schemas.microsoft.com/office/powerpoint/2010/main" val="33150894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446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Normal Center no title">
    <p:spTree>
      <p:nvGrpSpPr>
        <p:cNvPr id="1" name=""/>
        <p:cNvGrpSpPr/>
        <p:nvPr/>
      </p:nvGrpSpPr>
      <p:grpSpPr>
        <a:xfrm>
          <a:off x="0" y="0"/>
          <a:ext cx="0" cy="0"/>
          <a:chOff x="0" y="0"/>
          <a:chExt cx="0" cy="0"/>
        </a:xfrm>
      </p:grpSpPr>
      <p:sp>
        <p:nvSpPr>
          <p:cNvPr id="7" name="TextBox 6"/>
          <p:cNvSpPr txBox="1"/>
          <p:nvPr userDrawn="1"/>
        </p:nvSpPr>
        <p:spPr>
          <a:xfrm>
            <a:off x="1189710" y="6379631"/>
            <a:ext cx="649356" cy="307777"/>
          </a:xfrm>
          <a:prstGeom prst="rect">
            <a:avLst/>
          </a:prstGeom>
          <a:noFill/>
        </p:spPr>
        <p:txBody>
          <a:bodyPr wrap="square" rtlCol="0">
            <a:spAutoFit/>
          </a:bodyPr>
          <a:lstStyle/>
          <a:p>
            <a:pPr algn="l"/>
            <a:fld id="{49B9A1CC-CF23-404A-A754-6B4803B2A082}" type="slidenum">
              <a:rPr lang="id-ID" sz="1400" smtClean="0">
                <a:solidFill>
                  <a:schemeClr val="tx1"/>
                </a:solidFill>
              </a:rPr>
              <a:pPr algn="l"/>
              <a:t>‹#›</a:t>
            </a:fld>
            <a:endParaRPr lang="id-ID" sz="1400">
              <a:solidFill>
                <a:schemeClr val="tx1"/>
              </a:solidFill>
            </a:endParaRPr>
          </a:p>
        </p:txBody>
      </p:sp>
      <p:sp>
        <p:nvSpPr>
          <p:cNvPr id="8" name="TextBox 7"/>
          <p:cNvSpPr txBox="1"/>
          <p:nvPr userDrawn="1"/>
        </p:nvSpPr>
        <p:spPr>
          <a:xfrm>
            <a:off x="470455" y="6392883"/>
            <a:ext cx="753731" cy="307777"/>
          </a:xfrm>
          <a:prstGeom prst="rect">
            <a:avLst/>
          </a:prstGeom>
          <a:noFill/>
        </p:spPr>
        <p:txBody>
          <a:bodyPr wrap="none" rtlCol="0">
            <a:spAutoFit/>
          </a:bodyPr>
          <a:lstStyle/>
          <a:p>
            <a:pPr algn="ctr"/>
            <a:r>
              <a:rPr lang="id-ID" sz="1400" b="1">
                <a:solidFill>
                  <a:schemeClr val="tx1"/>
                </a:solidFill>
                <a:latin typeface="+mn-lt"/>
              </a:rPr>
              <a:t>SLIDE  </a:t>
            </a:r>
            <a:endParaRPr lang="id-ID" sz="1400" b="1" dirty="0">
              <a:solidFill>
                <a:schemeClr val="tx1"/>
              </a:solidFill>
              <a:latin typeface="+mn-lt"/>
            </a:endParaRPr>
          </a:p>
        </p:txBody>
      </p:sp>
      <p:cxnSp>
        <p:nvCxnSpPr>
          <p:cNvPr id="9" name="Straight Connector 8"/>
          <p:cNvCxnSpPr/>
          <p:nvPr userDrawn="1"/>
        </p:nvCxnSpPr>
        <p:spPr>
          <a:xfrm>
            <a:off x="1094726" y="6546086"/>
            <a:ext cx="116208" cy="68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6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2"/>
            </p:custDataLst>
          </p:nvPr>
        </p:nvGraphicFramePr>
        <p:xfrm>
          <a:off x="0" y="0"/>
          <a:ext cx="195385" cy="158750"/>
        </p:xfrm>
        <a:graphic>
          <a:graphicData uri="http://schemas.openxmlformats.org/presentationml/2006/ole">
            <mc:AlternateContent xmlns:mc="http://schemas.openxmlformats.org/markup-compatibility/2006">
              <mc:Choice xmlns:v="urn:schemas-microsoft-com:vml" Requires="v">
                <p:oleObj spid="_x0000_s3265" name="think-cell 幻灯片" r:id="rId4" imgW="270" imgH="270" progId="TCLayout.ActiveDocument.1">
                  <p:embed/>
                </p:oleObj>
              </mc:Choice>
              <mc:Fallback>
                <p:oleObj name="think-cell 幻灯片" r:id="rId4" imgW="270" imgH="270" progId="TCLayout.ActiveDocument.1">
                  <p:embed/>
                  <p:pic>
                    <p:nvPicPr>
                      <p:cNvPr id="4" name="对象 3" hidden="1"/>
                      <p:cNvPicPr/>
                      <p:nvPr/>
                    </p:nvPicPr>
                    <p:blipFill>
                      <a:blip r:embed="rId5"/>
                      <a:stretch>
                        <a:fillRect/>
                      </a:stretch>
                    </p:blipFill>
                    <p:spPr>
                      <a:xfrm>
                        <a:off x="0" y="0"/>
                        <a:ext cx="195385" cy="158750"/>
                      </a:xfrm>
                      <a:prstGeom prst="rect">
                        <a:avLst/>
                      </a:prstGeom>
                    </p:spPr>
                  </p:pic>
                </p:oleObj>
              </mc:Fallback>
            </mc:AlternateContent>
          </a:graphicData>
        </a:graphic>
      </p:graphicFrame>
      <p:sp>
        <p:nvSpPr>
          <p:cNvPr id="3" name="Title 1"/>
          <p:cNvSpPr>
            <a:spLocks noGrp="1"/>
          </p:cNvSpPr>
          <p:nvPr>
            <p:ph type="title"/>
          </p:nvPr>
        </p:nvSpPr>
        <p:spPr>
          <a:xfrm>
            <a:off x="825501" y="137384"/>
            <a:ext cx="8558763" cy="852488"/>
          </a:xfrm>
          <a:prstGeom prst="rect">
            <a:avLst/>
          </a:prstGeom>
        </p:spPr>
        <p:txBody>
          <a:bodyPr anchor="b"/>
          <a:lstStyle>
            <a:lvl1pPr>
              <a:defRPr lang="en-US" sz="2400" kern="1200" dirty="0">
                <a:latin typeface="+mj-lt"/>
                <a:ea typeface="微软雅黑" panose="020B0503020204020204" pitchFamily="34" charset="-122"/>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310365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2"/>
            </p:custDataLst>
          </p:nvPr>
        </p:nvGraphicFramePr>
        <p:xfrm>
          <a:off x="0" y="0"/>
          <a:ext cx="195385" cy="158750"/>
        </p:xfrm>
        <a:graphic>
          <a:graphicData uri="http://schemas.openxmlformats.org/presentationml/2006/ole">
            <mc:AlternateContent xmlns:mc="http://schemas.openxmlformats.org/markup-compatibility/2006">
              <mc:Choice xmlns:v="urn:schemas-microsoft-com:vml" Requires="v">
                <p:oleObj spid="_x0000_s4289" name="think-cell 幻灯片" r:id="rId4" imgW="270" imgH="270" progId="TCLayout.ActiveDocument.1">
                  <p:embed/>
                </p:oleObj>
              </mc:Choice>
              <mc:Fallback>
                <p:oleObj name="think-cell 幻灯片" r:id="rId4" imgW="270" imgH="270" progId="TCLayout.ActiveDocument.1">
                  <p:embed/>
                  <p:pic>
                    <p:nvPicPr>
                      <p:cNvPr id="4" name="对象 3" hidden="1"/>
                      <p:cNvPicPr/>
                      <p:nvPr/>
                    </p:nvPicPr>
                    <p:blipFill>
                      <a:blip r:embed="rId5"/>
                      <a:stretch>
                        <a:fillRect/>
                      </a:stretch>
                    </p:blipFill>
                    <p:spPr>
                      <a:xfrm>
                        <a:off x="0" y="0"/>
                        <a:ext cx="195385" cy="158750"/>
                      </a:xfrm>
                      <a:prstGeom prst="rect">
                        <a:avLst/>
                      </a:prstGeom>
                    </p:spPr>
                  </p:pic>
                </p:oleObj>
              </mc:Fallback>
            </mc:AlternateContent>
          </a:graphicData>
        </a:graphic>
      </p:graphicFrame>
      <p:sp>
        <p:nvSpPr>
          <p:cNvPr id="5" name="Text Placeholder 3"/>
          <p:cNvSpPr>
            <a:spLocks noGrp="1"/>
          </p:cNvSpPr>
          <p:nvPr>
            <p:ph type="body" sz="quarter" idx="10"/>
          </p:nvPr>
        </p:nvSpPr>
        <p:spPr>
          <a:xfrm>
            <a:off x="825501" y="1447800"/>
            <a:ext cx="10522438" cy="4723840"/>
          </a:xfrm>
          <a:prstGeom prst="rect">
            <a:avLst/>
          </a:prstGeom>
        </p:spPr>
        <p:txBody>
          <a:bodyPr lIns="0" tIns="0" rIns="0" bIns="0"/>
          <a:lstStyle>
            <a:lvl1pPr marL="0" indent="0">
              <a:spcBef>
                <a:spcPts val="400"/>
              </a:spcBef>
              <a:spcAft>
                <a:spcPts val="600"/>
              </a:spcAft>
              <a:buNone/>
              <a:defRPr sz="1600" b="1">
                <a:latin typeface="+mj-lt"/>
                <a:ea typeface="微软雅黑" panose="020B0503020204020204" pitchFamily="34" charset="-122"/>
                <a:cs typeface="Arial" pitchFamily="34" charset="0"/>
              </a:defRPr>
            </a:lvl1pPr>
            <a:lvl2pPr marL="457200" indent="-230400">
              <a:spcBef>
                <a:spcPts val="400"/>
              </a:spcBef>
              <a:spcAft>
                <a:spcPts val="600"/>
              </a:spcAft>
              <a:defRPr sz="1600">
                <a:latin typeface="+mj-lt"/>
                <a:ea typeface="微软雅黑" panose="020B0503020204020204" pitchFamily="34" charset="-122"/>
                <a:cs typeface="Arial" pitchFamily="34" charset="0"/>
              </a:defRPr>
            </a:lvl2pPr>
            <a:lvl3pPr marL="914400" indent="-230400">
              <a:spcBef>
                <a:spcPts val="400"/>
              </a:spcBef>
              <a:spcAft>
                <a:spcPts val="600"/>
              </a:spcAft>
              <a:defRPr sz="1600">
                <a:latin typeface="+mj-lt"/>
                <a:ea typeface="微软雅黑" panose="020B0503020204020204" pitchFamily="34" charset="-122"/>
                <a:cs typeface="Arial" pitchFamily="34" charset="0"/>
              </a:defRPr>
            </a:lvl3pPr>
            <a:lvl4pPr marL="1375200" indent="-234000">
              <a:spcBef>
                <a:spcPts val="400"/>
              </a:spcBef>
              <a:spcAft>
                <a:spcPts val="600"/>
              </a:spcAft>
              <a:defRPr sz="1400">
                <a:latin typeface="+mj-lt"/>
                <a:ea typeface="微软雅黑" panose="020B0503020204020204" pitchFamily="34" charset="-122"/>
                <a:cs typeface="Arial" pitchFamily="34" charset="0"/>
              </a:defRPr>
            </a:lvl4pPr>
            <a:lvl5pPr marL="2059200" indent="-230400">
              <a:spcBef>
                <a:spcPts val="400"/>
              </a:spcBef>
              <a:spcAft>
                <a:spcPts val="600"/>
              </a:spcAft>
              <a:defRPr sz="1200">
                <a:latin typeface="+mj-lt"/>
                <a:ea typeface="微软雅黑" panose="020B0503020204020204" pitchFamily="34" charset="-122"/>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内容占位符 2"/>
          <p:cNvSpPr>
            <a:spLocks noGrp="1"/>
          </p:cNvSpPr>
          <p:nvPr>
            <p:ph idx="11" hasCustomPrompt="1"/>
          </p:nvPr>
        </p:nvSpPr>
        <p:spPr>
          <a:xfrm>
            <a:off x="825501" y="6248400"/>
            <a:ext cx="10522438" cy="364136"/>
          </a:xfrm>
          <a:prstGeom prst="rect">
            <a:avLst/>
          </a:prstGeom>
        </p:spPr>
        <p:txBody>
          <a:bodyPr lIns="85963" tIns="42981" rIns="85963" bIns="42981" anchor="b"/>
          <a:lstStyle>
            <a:lvl1pPr marL="0" indent="0">
              <a:spcAft>
                <a:spcPts val="0"/>
              </a:spcAft>
              <a:buFont typeface="Arial" pitchFamily="34" charset="0"/>
              <a:buNone/>
              <a:defRPr sz="1000" baseline="0">
                <a:latin typeface="+mj-lt"/>
                <a:ea typeface="微软雅黑" panose="020B0503020204020204" pitchFamily="34" charset="-122"/>
                <a:cs typeface="Arial" pitchFamily="34" charset="0"/>
              </a:defRPr>
            </a:lvl1pPr>
            <a:lvl2pPr marL="287242" indent="-285750">
              <a:buFont typeface="Arial" pitchFamily="34" charset="0"/>
              <a:buChar char="•"/>
              <a:defRPr sz="1600">
                <a:latin typeface="+mj-lt"/>
                <a:ea typeface="黑体" pitchFamily="49" charset="-122"/>
              </a:defRPr>
            </a:lvl2pPr>
            <a:lvl3pPr marL="720725" indent="-269875">
              <a:defRPr sz="1600">
                <a:latin typeface="+mj-lt"/>
                <a:ea typeface="黑体" pitchFamily="49" charset="-122"/>
              </a:defRPr>
            </a:lvl3pPr>
            <a:lvl4pPr>
              <a:defRPr sz="1600">
                <a:latin typeface="+mj-lt"/>
                <a:ea typeface="黑体" pitchFamily="49" charset="-122"/>
              </a:defRPr>
            </a:lvl4pPr>
            <a:lvl5pPr>
              <a:defRPr sz="1600">
                <a:latin typeface="+mj-lt"/>
                <a:ea typeface="黑体" pitchFamily="49" charset="-122"/>
              </a:defRPr>
            </a:lvl5pPr>
            <a:lvl6pPr marL="1158875" indent="-257175">
              <a:buFont typeface="Wingdings" pitchFamily="2" charset="2"/>
              <a:buChar char="Ø"/>
              <a:defRPr sz="1400">
                <a:latin typeface="Arial" pitchFamily="34" charset="0"/>
                <a:cs typeface="Arial" pitchFamily="34" charset="0"/>
              </a:defRPr>
            </a:lvl6pPr>
          </a:lstStyle>
          <a:p>
            <a:pPr lvl="0"/>
            <a:r>
              <a:rPr lang="zh-CN" altLang="en-US" dirty="0"/>
              <a:t>单击此处添加附注</a:t>
            </a:r>
          </a:p>
        </p:txBody>
      </p:sp>
      <p:sp>
        <p:nvSpPr>
          <p:cNvPr id="9" name="Title 1"/>
          <p:cNvSpPr>
            <a:spLocks noGrp="1"/>
          </p:cNvSpPr>
          <p:nvPr>
            <p:ph type="title"/>
          </p:nvPr>
        </p:nvSpPr>
        <p:spPr>
          <a:xfrm>
            <a:off x="825501" y="137384"/>
            <a:ext cx="8558763" cy="852488"/>
          </a:xfrm>
          <a:prstGeom prst="rect">
            <a:avLst/>
          </a:prstGeom>
        </p:spPr>
        <p:txBody>
          <a:bodyPr anchor="b"/>
          <a:lstStyle>
            <a:lvl1pPr>
              <a:defRPr lang="en-US" sz="2400" kern="1200" dirty="0">
                <a:latin typeface="+mj-lt"/>
                <a:ea typeface="微软雅黑" panose="020B0503020204020204" pitchFamily="34" charset="-122"/>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218484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custDataLst>
              <p:tags r:id="rId2"/>
            </p:custDataLst>
          </p:nvPr>
        </p:nvGraphicFramePr>
        <p:xfrm>
          <a:off x="0" y="0"/>
          <a:ext cx="195385" cy="158750"/>
        </p:xfrm>
        <a:graphic>
          <a:graphicData uri="http://schemas.openxmlformats.org/presentationml/2006/ole">
            <mc:AlternateContent xmlns:mc="http://schemas.openxmlformats.org/markup-compatibility/2006">
              <mc:Choice xmlns:v="urn:schemas-microsoft-com:vml" Requires="v">
                <p:oleObj spid="_x0000_s5313" name="think-cell 幻灯片" r:id="rId4" imgW="270" imgH="270" progId="TCLayout.ActiveDocument.1">
                  <p:embed/>
                </p:oleObj>
              </mc:Choice>
              <mc:Fallback>
                <p:oleObj name="think-cell 幻灯片" r:id="rId4" imgW="270" imgH="270" progId="TCLayout.ActiveDocument.1">
                  <p:embed/>
                  <p:pic>
                    <p:nvPicPr>
                      <p:cNvPr id="6" name="对象 5" hidden="1"/>
                      <p:cNvPicPr/>
                      <p:nvPr/>
                    </p:nvPicPr>
                    <p:blipFill>
                      <a:blip r:embed="rId5"/>
                      <a:stretch>
                        <a:fillRect/>
                      </a:stretch>
                    </p:blipFill>
                    <p:spPr>
                      <a:xfrm>
                        <a:off x="0" y="0"/>
                        <a:ext cx="195385" cy="158750"/>
                      </a:xfrm>
                      <a:prstGeom prst="rect">
                        <a:avLst/>
                      </a:prstGeom>
                    </p:spPr>
                  </p:pic>
                </p:oleObj>
              </mc:Fallback>
            </mc:AlternateContent>
          </a:graphicData>
        </a:graphic>
      </p:graphicFrame>
      <p:sp>
        <p:nvSpPr>
          <p:cNvPr id="8" name="Text Placeholder 3"/>
          <p:cNvSpPr>
            <a:spLocks noGrp="1"/>
          </p:cNvSpPr>
          <p:nvPr>
            <p:ph type="body" sz="quarter" idx="14"/>
          </p:nvPr>
        </p:nvSpPr>
        <p:spPr>
          <a:xfrm>
            <a:off x="825500" y="1447800"/>
            <a:ext cx="5048108" cy="4723840"/>
          </a:xfrm>
          <a:prstGeom prst="rect">
            <a:avLst/>
          </a:prstGeom>
        </p:spPr>
        <p:txBody>
          <a:bodyPr lIns="0" tIns="0" rIns="0" bIns="0"/>
          <a:lstStyle>
            <a:lvl1pPr marL="0" indent="0">
              <a:spcBef>
                <a:spcPts val="200"/>
              </a:spcBef>
              <a:spcAft>
                <a:spcPts val="400"/>
              </a:spcAft>
              <a:buNone/>
              <a:defRPr sz="1400" b="1">
                <a:latin typeface="+mj-lt"/>
                <a:ea typeface="微软雅黑" panose="020B0503020204020204" pitchFamily="34" charset="-122"/>
                <a:cs typeface="Arial" pitchFamily="34" charset="0"/>
              </a:defRPr>
            </a:lvl1pPr>
            <a:lvl2pPr marL="457200" indent="-230400">
              <a:spcBef>
                <a:spcPts val="200"/>
              </a:spcBef>
              <a:spcAft>
                <a:spcPts val="400"/>
              </a:spcAft>
              <a:defRPr sz="1400">
                <a:latin typeface="+mj-lt"/>
                <a:ea typeface="微软雅黑" panose="020B0503020204020204" pitchFamily="34" charset="-122"/>
                <a:cs typeface="Arial" pitchFamily="34" charset="0"/>
              </a:defRPr>
            </a:lvl2pPr>
            <a:lvl3pPr marL="914400" indent="-230400">
              <a:spcBef>
                <a:spcPts val="200"/>
              </a:spcBef>
              <a:spcAft>
                <a:spcPts val="400"/>
              </a:spcAft>
              <a:defRPr sz="1400">
                <a:latin typeface="+mj-lt"/>
                <a:ea typeface="微软雅黑" panose="020B0503020204020204" pitchFamily="34" charset="-122"/>
                <a:cs typeface="Arial" pitchFamily="34" charset="0"/>
              </a:defRPr>
            </a:lvl3pPr>
            <a:lvl4pPr marL="1375200" indent="-234000">
              <a:spcBef>
                <a:spcPts val="200"/>
              </a:spcBef>
              <a:spcAft>
                <a:spcPts val="400"/>
              </a:spcAft>
              <a:defRPr sz="1200">
                <a:latin typeface="+mj-lt"/>
                <a:ea typeface="微软雅黑" panose="020B0503020204020204" pitchFamily="34" charset="-122"/>
                <a:cs typeface="Arial" pitchFamily="34" charset="0"/>
              </a:defRPr>
            </a:lvl4pPr>
            <a:lvl5pPr marL="2059200" indent="-230400">
              <a:spcBef>
                <a:spcPts val="200"/>
              </a:spcBef>
              <a:spcAft>
                <a:spcPts val="400"/>
              </a:spcAft>
              <a:defRPr sz="1100">
                <a:latin typeface="+mj-lt"/>
                <a:ea typeface="微软雅黑" panose="020B0503020204020204" pitchFamily="34" charset="-122"/>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quarter" idx="15"/>
          </p:nvPr>
        </p:nvSpPr>
        <p:spPr>
          <a:xfrm>
            <a:off x="6299830" y="1447800"/>
            <a:ext cx="5048108" cy="4723840"/>
          </a:xfrm>
          <a:prstGeom prst="rect">
            <a:avLst/>
          </a:prstGeom>
        </p:spPr>
        <p:txBody>
          <a:bodyPr lIns="0" tIns="0" rIns="0" bIns="0"/>
          <a:lstStyle>
            <a:lvl1pPr marL="0" indent="0">
              <a:spcBef>
                <a:spcPts val="200"/>
              </a:spcBef>
              <a:spcAft>
                <a:spcPts val="400"/>
              </a:spcAft>
              <a:buNone/>
              <a:defRPr sz="1400" b="1">
                <a:latin typeface="+mj-lt"/>
                <a:ea typeface="微软雅黑" panose="020B0503020204020204" pitchFamily="34" charset="-122"/>
                <a:cs typeface="Arial" pitchFamily="34" charset="0"/>
              </a:defRPr>
            </a:lvl1pPr>
            <a:lvl2pPr marL="457200" indent="-230400">
              <a:spcBef>
                <a:spcPts val="200"/>
              </a:spcBef>
              <a:spcAft>
                <a:spcPts val="400"/>
              </a:spcAft>
              <a:defRPr sz="1400">
                <a:latin typeface="+mj-lt"/>
                <a:ea typeface="微软雅黑" panose="020B0503020204020204" pitchFamily="34" charset="-122"/>
                <a:cs typeface="Arial" pitchFamily="34" charset="0"/>
              </a:defRPr>
            </a:lvl2pPr>
            <a:lvl3pPr marL="914400" indent="-230400">
              <a:spcBef>
                <a:spcPts val="200"/>
              </a:spcBef>
              <a:spcAft>
                <a:spcPts val="400"/>
              </a:spcAft>
              <a:defRPr sz="1400">
                <a:latin typeface="+mj-lt"/>
                <a:ea typeface="微软雅黑" panose="020B0503020204020204" pitchFamily="34" charset="-122"/>
                <a:cs typeface="Arial" pitchFamily="34" charset="0"/>
              </a:defRPr>
            </a:lvl3pPr>
            <a:lvl4pPr marL="1375200" indent="-234000">
              <a:spcBef>
                <a:spcPts val="200"/>
              </a:spcBef>
              <a:spcAft>
                <a:spcPts val="400"/>
              </a:spcAft>
              <a:defRPr sz="1200">
                <a:latin typeface="+mj-lt"/>
                <a:ea typeface="微软雅黑" panose="020B0503020204020204" pitchFamily="34" charset="-122"/>
                <a:cs typeface="Arial" pitchFamily="34" charset="0"/>
              </a:defRPr>
            </a:lvl4pPr>
            <a:lvl5pPr marL="2059200" indent="-230400">
              <a:spcBef>
                <a:spcPts val="200"/>
              </a:spcBef>
              <a:spcAft>
                <a:spcPts val="400"/>
              </a:spcAft>
              <a:defRPr sz="1100">
                <a:latin typeface="+mj-lt"/>
                <a:ea typeface="微软雅黑" panose="020B0503020204020204" pitchFamily="34" charset="-122"/>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内容占位符 2"/>
          <p:cNvSpPr>
            <a:spLocks noGrp="1"/>
          </p:cNvSpPr>
          <p:nvPr>
            <p:ph idx="11" hasCustomPrompt="1"/>
          </p:nvPr>
        </p:nvSpPr>
        <p:spPr>
          <a:xfrm>
            <a:off x="825501" y="6248400"/>
            <a:ext cx="10522438" cy="364136"/>
          </a:xfrm>
          <a:prstGeom prst="rect">
            <a:avLst/>
          </a:prstGeom>
        </p:spPr>
        <p:txBody>
          <a:bodyPr lIns="85963" tIns="42981" rIns="85963" bIns="42981" anchor="b"/>
          <a:lstStyle>
            <a:lvl1pPr marL="0" indent="0">
              <a:spcAft>
                <a:spcPts val="0"/>
              </a:spcAft>
              <a:buFont typeface="Arial" pitchFamily="34" charset="0"/>
              <a:buNone/>
              <a:defRPr sz="1000" baseline="0">
                <a:latin typeface="+mj-lt"/>
                <a:ea typeface="微软雅黑" panose="020B0503020204020204" pitchFamily="34" charset="-122"/>
                <a:cs typeface="Arial" pitchFamily="34" charset="0"/>
              </a:defRPr>
            </a:lvl1pPr>
            <a:lvl2pPr marL="287242" indent="-285750">
              <a:buFont typeface="Arial" pitchFamily="34" charset="0"/>
              <a:buChar char="•"/>
              <a:defRPr sz="1600">
                <a:latin typeface="+mj-lt"/>
                <a:ea typeface="黑体" pitchFamily="49" charset="-122"/>
              </a:defRPr>
            </a:lvl2pPr>
            <a:lvl3pPr marL="720725" indent="-269875">
              <a:defRPr sz="1600">
                <a:latin typeface="+mj-lt"/>
                <a:ea typeface="黑体" pitchFamily="49" charset="-122"/>
              </a:defRPr>
            </a:lvl3pPr>
            <a:lvl4pPr>
              <a:defRPr sz="1600">
                <a:latin typeface="+mj-lt"/>
                <a:ea typeface="黑体" pitchFamily="49" charset="-122"/>
              </a:defRPr>
            </a:lvl4pPr>
            <a:lvl5pPr>
              <a:defRPr sz="1600">
                <a:latin typeface="+mj-lt"/>
                <a:ea typeface="黑体" pitchFamily="49" charset="-122"/>
              </a:defRPr>
            </a:lvl5pPr>
            <a:lvl6pPr marL="1158875" indent="-257175">
              <a:buFont typeface="Wingdings" pitchFamily="2" charset="2"/>
              <a:buChar char="Ø"/>
              <a:defRPr sz="1400">
                <a:latin typeface="Arial" pitchFamily="34" charset="0"/>
                <a:cs typeface="Arial" pitchFamily="34" charset="0"/>
              </a:defRPr>
            </a:lvl6pPr>
          </a:lstStyle>
          <a:p>
            <a:pPr lvl="0"/>
            <a:r>
              <a:rPr lang="zh-CN" altLang="en-US" dirty="0"/>
              <a:t>单击此处添加附注</a:t>
            </a:r>
          </a:p>
        </p:txBody>
      </p:sp>
      <p:sp>
        <p:nvSpPr>
          <p:cNvPr id="14" name="Title 1"/>
          <p:cNvSpPr>
            <a:spLocks noGrp="1"/>
          </p:cNvSpPr>
          <p:nvPr>
            <p:ph type="title"/>
          </p:nvPr>
        </p:nvSpPr>
        <p:spPr>
          <a:xfrm>
            <a:off x="825501" y="137384"/>
            <a:ext cx="8558763" cy="852488"/>
          </a:xfrm>
          <a:prstGeom prst="rect">
            <a:avLst/>
          </a:prstGeom>
        </p:spPr>
        <p:txBody>
          <a:bodyPr anchor="b"/>
          <a:lstStyle>
            <a:lvl1pPr>
              <a:defRPr lang="en-US" sz="2400" kern="1200" dirty="0">
                <a:latin typeface="+mj-lt"/>
                <a:ea typeface="微软雅黑" panose="020B0503020204020204" pitchFamily="34" charset="-122"/>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363891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aphicFrame>
        <p:nvGraphicFramePr>
          <p:cNvPr id="14" name="对象 13" hidden="1"/>
          <p:cNvGraphicFramePr>
            <a:graphicFrameLocks noChangeAspect="1"/>
          </p:cNvGraphicFramePr>
          <p:nvPr userDrawn="1">
            <p:custDataLst>
              <p:tags r:id="rId2"/>
            </p:custDataLst>
          </p:nvPr>
        </p:nvGraphicFramePr>
        <p:xfrm>
          <a:off x="0" y="0"/>
          <a:ext cx="195385" cy="158750"/>
        </p:xfrm>
        <a:graphic>
          <a:graphicData uri="http://schemas.openxmlformats.org/presentationml/2006/ole">
            <mc:AlternateContent xmlns:mc="http://schemas.openxmlformats.org/markup-compatibility/2006">
              <mc:Choice xmlns:v="urn:schemas-microsoft-com:vml" Requires="v">
                <p:oleObj spid="_x0000_s6337" name="think-cell 幻灯片" r:id="rId4" imgW="270" imgH="270" progId="TCLayout.ActiveDocument.1">
                  <p:embed/>
                </p:oleObj>
              </mc:Choice>
              <mc:Fallback>
                <p:oleObj name="think-cell 幻灯片" r:id="rId4" imgW="270" imgH="270" progId="TCLayout.ActiveDocument.1">
                  <p:embed/>
                  <p:pic>
                    <p:nvPicPr>
                      <p:cNvPr id="14" name="对象 13" hidden="1"/>
                      <p:cNvPicPr/>
                      <p:nvPr/>
                    </p:nvPicPr>
                    <p:blipFill>
                      <a:blip r:embed="rId5"/>
                      <a:stretch>
                        <a:fillRect/>
                      </a:stretch>
                    </p:blipFill>
                    <p:spPr>
                      <a:xfrm>
                        <a:off x="0" y="0"/>
                        <a:ext cx="195385" cy="158750"/>
                      </a:xfrm>
                      <a:prstGeom prst="rect">
                        <a:avLst/>
                      </a:prstGeom>
                    </p:spPr>
                  </p:pic>
                </p:oleObj>
              </mc:Fallback>
            </mc:AlternateContent>
          </a:graphicData>
        </a:graphic>
      </p:graphicFrame>
      <p:sp>
        <p:nvSpPr>
          <p:cNvPr id="29" name="文本占位符 4"/>
          <p:cNvSpPr>
            <a:spLocks noGrp="1"/>
          </p:cNvSpPr>
          <p:nvPr>
            <p:ph type="body" sz="quarter" idx="3" hasCustomPrompt="1"/>
          </p:nvPr>
        </p:nvSpPr>
        <p:spPr>
          <a:xfrm>
            <a:off x="6299201" y="1447800"/>
            <a:ext cx="5048738" cy="533400"/>
          </a:xfrm>
          <a:prstGeom prst="rect">
            <a:avLst/>
          </a:prstGeom>
          <a:solidFill>
            <a:schemeClr val="bg1"/>
          </a:solidFill>
          <a:effectLst>
            <a:outerShdw dist="25400" dir="5400000" algn="ctr" rotWithShape="0">
              <a:schemeClr val="tx1"/>
            </a:outerShdw>
          </a:effectLst>
        </p:spPr>
        <p:txBody>
          <a:bodyPr anchor="ctr"/>
          <a:lstStyle>
            <a:lvl1pPr marL="0" indent="0" algn="ctr">
              <a:spcAft>
                <a:spcPts val="0"/>
              </a:spcAft>
              <a:buNone/>
              <a:defRPr sz="1600" b="1">
                <a:latin typeface="+mj-lt"/>
                <a:ea typeface="微软雅黑" panose="020B0503020204020204"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to edit Master text styles</a:t>
            </a:r>
          </a:p>
        </p:txBody>
      </p:sp>
      <p:sp>
        <p:nvSpPr>
          <p:cNvPr id="28" name="文本占位符 2"/>
          <p:cNvSpPr>
            <a:spLocks noGrp="1"/>
          </p:cNvSpPr>
          <p:nvPr>
            <p:ph type="body" idx="1" hasCustomPrompt="1"/>
          </p:nvPr>
        </p:nvSpPr>
        <p:spPr>
          <a:xfrm>
            <a:off x="825502" y="1447800"/>
            <a:ext cx="5048738" cy="533400"/>
          </a:xfrm>
          <a:prstGeom prst="rect">
            <a:avLst/>
          </a:prstGeom>
          <a:solidFill>
            <a:schemeClr val="bg1"/>
          </a:solidFill>
          <a:effectLst>
            <a:outerShdw dist="25400" dir="5400000" algn="ctr" rotWithShape="0">
              <a:schemeClr val="tx1"/>
            </a:outerShdw>
          </a:effectLst>
        </p:spPr>
        <p:txBody>
          <a:bodyPr anchor="ctr"/>
          <a:lstStyle>
            <a:lvl1pPr marL="0" indent="0" algn="ctr">
              <a:spcAft>
                <a:spcPts val="0"/>
              </a:spcAft>
              <a:buNone/>
              <a:defRPr sz="1600" b="1">
                <a:latin typeface="+mj-lt"/>
                <a:ea typeface="微软雅黑" panose="020B0503020204020204" pitchFamily="34" charset="-122"/>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to edit Master text styles</a:t>
            </a:r>
          </a:p>
        </p:txBody>
      </p:sp>
      <p:sp>
        <p:nvSpPr>
          <p:cNvPr id="11" name="Text Placeholder 3"/>
          <p:cNvSpPr>
            <a:spLocks noGrp="1"/>
          </p:cNvSpPr>
          <p:nvPr>
            <p:ph type="body" sz="quarter" idx="17"/>
          </p:nvPr>
        </p:nvSpPr>
        <p:spPr>
          <a:xfrm>
            <a:off x="6299831" y="2057400"/>
            <a:ext cx="5048110" cy="4114240"/>
          </a:xfrm>
          <a:prstGeom prst="rect">
            <a:avLst/>
          </a:prstGeom>
        </p:spPr>
        <p:txBody>
          <a:bodyPr lIns="0" tIns="0" rIns="0" bIns="0"/>
          <a:lstStyle>
            <a:lvl1pPr marL="0" indent="0">
              <a:spcBef>
                <a:spcPts val="200"/>
              </a:spcBef>
              <a:spcAft>
                <a:spcPts val="400"/>
              </a:spcAft>
              <a:buNone/>
              <a:defRPr sz="1400" b="1">
                <a:latin typeface="+mj-lt"/>
                <a:ea typeface="微软雅黑" panose="020B0503020204020204" pitchFamily="34" charset="-122"/>
                <a:cs typeface="Arial" pitchFamily="34" charset="0"/>
              </a:defRPr>
            </a:lvl1pPr>
            <a:lvl2pPr marL="457200" indent="-230400">
              <a:spcBef>
                <a:spcPts val="200"/>
              </a:spcBef>
              <a:spcAft>
                <a:spcPts val="400"/>
              </a:spcAft>
              <a:defRPr sz="1400">
                <a:latin typeface="+mj-lt"/>
                <a:ea typeface="微软雅黑" panose="020B0503020204020204" pitchFamily="34" charset="-122"/>
                <a:cs typeface="Arial" pitchFamily="34" charset="0"/>
              </a:defRPr>
            </a:lvl2pPr>
            <a:lvl3pPr marL="914400" indent="-230400">
              <a:spcBef>
                <a:spcPts val="200"/>
              </a:spcBef>
              <a:spcAft>
                <a:spcPts val="400"/>
              </a:spcAft>
              <a:defRPr sz="1400">
                <a:latin typeface="+mj-lt"/>
                <a:ea typeface="微软雅黑" panose="020B0503020204020204" pitchFamily="34" charset="-122"/>
                <a:cs typeface="Arial" pitchFamily="34" charset="0"/>
              </a:defRPr>
            </a:lvl3pPr>
            <a:lvl4pPr marL="1375200" indent="-234000">
              <a:spcBef>
                <a:spcPts val="200"/>
              </a:spcBef>
              <a:spcAft>
                <a:spcPts val="400"/>
              </a:spcAft>
              <a:defRPr sz="1200">
                <a:latin typeface="+mj-lt"/>
                <a:ea typeface="微软雅黑" panose="020B0503020204020204" pitchFamily="34" charset="-122"/>
                <a:cs typeface="Arial" pitchFamily="34" charset="0"/>
              </a:defRPr>
            </a:lvl4pPr>
            <a:lvl5pPr marL="2059200" indent="-230400">
              <a:spcBef>
                <a:spcPts val="200"/>
              </a:spcBef>
              <a:spcAft>
                <a:spcPts val="400"/>
              </a:spcAft>
              <a:defRPr sz="1100">
                <a:latin typeface="+mj-lt"/>
                <a:ea typeface="微软雅黑" panose="020B0503020204020204" pitchFamily="34" charset="-122"/>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p:cNvSpPr>
            <a:spLocks noGrp="1"/>
          </p:cNvSpPr>
          <p:nvPr>
            <p:ph type="body" sz="quarter" idx="18"/>
          </p:nvPr>
        </p:nvSpPr>
        <p:spPr>
          <a:xfrm>
            <a:off x="825502" y="2057400"/>
            <a:ext cx="5048107" cy="4114240"/>
          </a:xfrm>
          <a:prstGeom prst="rect">
            <a:avLst/>
          </a:prstGeom>
        </p:spPr>
        <p:txBody>
          <a:bodyPr lIns="0" tIns="0" rIns="0" bIns="0"/>
          <a:lstStyle>
            <a:lvl1pPr marL="0" indent="0">
              <a:spcBef>
                <a:spcPts val="200"/>
              </a:spcBef>
              <a:spcAft>
                <a:spcPts val="400"/>
              </a:spcAft>
              <a:buNone/>
              <a:defRPr sz="1400" b="1">
                <a:latin typeface="+mj-lt"/>
                <a:ea typeface="微软雅黑" panose="020B0503020204020204" pitchFamily="34" charset="-122"/>
                <a:cs typeface="Arial" pitchFamily="34" charset="0"/>
              </a:defRPr>
            </a:lvl1pPr>
            <a:lvl2pPr marL="457200" indent="-230400">
              <a:spcBef>
                <a:spcPts val="200"/>
              </a:spcBef>
              <a:spcAft>
                <a:spcPts val="400"/>
              </a:spcAft>
              <a:defRPr sz="1400">
                <a:latin typeface="+mj-lt"/>
                <a:ea typeface="微软雅黑" panose="020B0503020204020204" pitchFamily="34" charset="-122"/>
                <a:cs typeface="Arial" pitchFamily="34" charset="0"/>
              </a:defRPr>
            </a:lvl2pPr>
            <a:lvl3pPr marL="914400" indent="-230400">
              <a:spcBef>
                <a:spcPts val="200"/>
              </a:spcBef>
              <a:spcAft>
                <a:spcPts val="400"/>
              </a:spcAft>
              <a:defRPr sz="1400">
                <a:latin typeface="+mj-lt"/>
                <a:ea typeface="微软雅黑" panose="020B0503020204020204" pitchFamily="34" charset="-122"/>
                <a:cs typeface="Arial" pitchFamily="34" charset="0"/>
              </a:defRPr>
            </a:lvl3pPr>
            <a:lvl4pPr marL="1375200" indent="-234000">
              <a:spcBef>
                <a:spcPts val="200"/>
              </a:spcBef>
              <a:spcAft>
                <a:spcPts val="400"/>
              </a:spcAft>
              <a:defRPr sz="1200">
                <a:latin typeface="+mj-lt"/>
                <a:ea typeface="微软雅黑" panose="020B0503020204020204" pitchFamily="34" charset="-122"/>
                <a:cs typeface="Arial" pitchFamily="34" charset="0"/>
              </a:defRPr>
            </a:lvl4pPr>
            <a:lvl5pPr marL="2059200" indent="-230400">
              <a:spcBef>
                <a:spcPts val="200"/>
              </a:spcBef>
              <a:spcAft>
                <a:spcPts val="400"/>
              </a:spcAft>
              <a:defRPr sz="1100">
                <a:latin typeface="+mj-lt"/>
                <a:ea typeface="微软雅黑" panose="020B0503020204020204" pitchFamily="34" charset="-122"/>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内容占位符 2"/>
          <p:cNvSpPr>
            <a:spLocks noGrp="1"/>
          </p:cNvSpPr>
          <p:nvPr>
            <p:ph idx="11" hasCustomPrompt="1"/>
          </p:nvPr>
        </p:nvSpPr>
        <p:spPr>
          <a:xfrm>
            <a:off x="825501" y="6248400"/>
            <a:ext cx="10522438" cy="364136"/>
          </a:xfrm>
          <a:prstGeom prst="rect">
            <a:avLst/>
          </a:prstGeom>
        </p:spPr>
        <p:txBody>
          <a:bodyPr lIns="85963" tIns="42981" rIns="85963" bIns="42981" anchor="b"/>
          <a:lstStyle>
            <a:lvl1pPr marL="0" indent="0">
              <a:spcAft>
                <a:spcPts val="0"/>
              </a:spcAft>
              <a:buFont typeface="Arial" pitchFamily="34" charset="0"/>
              <a:buNone/>
              <a:defRPr sz="1000" baseline="0">
                <a:latin typeface="+mj-lt"/>
                <a:ea typeface="微软雅黑" panose="020B0503020204020204" pitchFamily="34" charset="-122"/>
                <a:cs typeface="Arial" pitchFamily="34" charset="0"/>
              </a:defRPr>
            </a:lvl1pPr>
            <a:lvl2pPr marL="287242" indent="-285750">
              <a:buFont typeface="Arial" pitchFamily="34" charset="0"/>
              <a:buChar char="•"/>
              <a:defRPr sz="1600">
                <a:latin typeface="+mj-lt"/>
                <a:ea typeface="黑体" pitchFamily="49" charset="-122"/>
              </a:defRPr>
            </a:lvl2pPr>
            <a:lvl3pPr marL="720725" indent="-269875">
              <a:defRPr sz="1600">
                <a:latin typeface="+mj-lt"/>
                <a:ea typeface="黑体" pitchFamily="49" charset="-122"/>
              </a:defRPr>
            </a:lvl3pPr>
            <a:lvl4pPr>
              <a:defRPr sz="1600">
                <a:latin typeface="+mj-lt"/>
                <a:ea typeface="黑体" pitchFamily="49" charset="-122"/>
              </a:defRPr>
            </a:lvl4pPr>
            <a:lvl5pPr>
              <a:defRPr sz="1600">
                <a:latin typeface="+mj-lt"/>
                <a:ea typeface="黑体" pitchFamily="49" charset="-122"/>
              </a:defRPr>
            </a:lvl5pPr>
            <a:lvl6pPr marL="1158875" indent="-257175">
              <a:buFont typeface="Wingdings" pitchFamily="2" charset="2"/>
              <a:buChar char="Ø"/>
              <a:defRPr sz="1400">
                <a:latin typeface="Arial" pitchFamily="34" charset="0"/>
                <a:cs typeface="Arial" pitchFamily="34" charset="0"/>
              </a:defRPr>
            </a:lvl6pPr>
          </a:lstStyle>
          <a:p>
            <a:pPr lvl="0"/>
            <a:r>
              <a:rPr lang="zh-CN" altLang="en-US" dirty="0"/>
              <a:t>单击此处添加附注</a:t>
            </a:r>
          </a:p>
        </p:txBody>
      </p:sp>
      <p:sp>
        <p:nvSpPr>
          <p:cNvPr id="23" name="Title 1"/>
          <p:cNvSpPr>
            <a:spLocks noGrp="1"/>
          </p:cNvSpPr>
          <p:nvPr>
            <p:ph type="title"/>
          </p:nvPr>
        </p:nvSpPr>
        <p:spPr>
          <a:xfrm>
            <a:off x="825501" y="137384"/>
            <a:ext cx="8558763" cy="852488"/>
          </a:xfrm>
          <a:prstGeom prst="rect">
            <a:avLst/>
          </a:prstGeom>
        </p:spPr>
        <p:txBody>
          <a:bodyPr anchor="b"/>
          <a:lstStyle>
            <a:lvl1pPr>
              <a:defRPr lang="en-US" sz="2400" kern="1200" dirty="0">
                <a:latin typeface="+mj-lt"/>
                <a:ea typeface="微软雅黑" panose="020B0503020204020204" pitchFamily="34" charset="-122"/>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31598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Title 1"/>
          <p:cNvSpPr>
            <a:spLocks noGrp="1"/>
          </p:cNvSpPr>
          <p:nvPr>
            <p:ph type="title"/>
            <p:custDataLst>
              <p:tags r:id="rId1"/>
            </p:custDataLst>
          </p:nvPr>
        </p:nvSpPr>
        <p:spPr>
          <a:xfrm>
            <a:off x="825501" y="137384"/>
            <a:ext cx="8558763" cy="852488"/>
          </a:xfrm>
          <a:prstGeom prst="rect">
            <a:avLst/>
          </a:prstGeom>
        </p:spPr>
        <p:txBody>
          <a:bodyPr anchor="b"/>
          <a:lstStyle>
            <a:lvl1pPr>
              <a:defRPr lang="en-US" sz="2400" kern="1200" dirty="0">
                <a:latin typeface="+mj-lt"/>
                <a:ea typeface="微软雅黑" panose="020B0503020204020204" pitchFamily="34" charset="-122"/>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335918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89532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11" Type="http://schemas.openxmlformats.org/officeDocument/2006/relationships/oleObject" Target="../embeddings/oleObject1.bin"/><Relationship Id="rId5" Type="http://schemas.openxmlformats.org/officeDocument/2006/relationships/vmlDrawing" Target="../drawings/vmlDrawing1.vml"/><Relationship Id="rId10" Type="http://schemas.openxmlformats.org/officeDocument/2006/relationships/tags" Target="../tags/tag5.xml"/><Relationship Id="rId4" Type="http://schemas.openxmlformats.org/officeDocument/2006/relationships/theme" Target="../theme/theme1.xml"/><Relationship Id="rId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6.xml"/><Relationship Id="rId7" Type="http://schemas.openxmlformats.org/officeDocument/2006/relationships/vmlDrawing" Target="../drawings/vmlDrawing2.v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11" Type="http://schemas.openxmlformats.org/officeDocument/2006/relationships/image" Target="../media/image4.png"/><Relationship Id="rId5" Type="http://schemas.openxmlformats.org/officeDocument/2006/relationships/slideLayout" Target="../slideLayouts/slideLayout8.xml"/><Relationship Id="rId10" Type="http://schemas.openxmlformats.org/officeDocument/2006/relationships/image" Target="../media/image3.emf"/><Relationship Id="rId4" Type="http://schemas.openxmlformats.org/officeDocument/2006/relationships/slideLayout" Target="../slideLayouts/slideLayout7.xml"/><Relationship Id="rId9"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4194304" name="think-cell data - do not delete" hidden="1"/>
          <p:cNvGraphicFramePr>
            <a:graphicFrameLocks noChangeAspect="1"/>
          </p:cNvGraphicFramePr>
          <p:nvPr userDrawn="1">
            <p:custDataLst>
              <p:tags r:id="rId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7" name="think-cell 幻灯片" r:id="rId11" imgW="416" imgH="416" progId="TCLayout.ActiveDocument.1">
                  <p:embed/>
                </p:oleObj>
              </mc:Choice>
              <mc:Fallback>
                <p:oleObj name="think-cell 幻灯片" r:id="rId11" imgW="416" imgH="416" progId="TCLayout.ActiveDocument.1">
                  <p:embed/>
                  <p:pic>
                    <p:nvPicPr>
                      <p:cNvPr id="4194304" name="think-cell data - do not delete" hidden="1"/>
                      <p:cNvPicPr>
                        <a:picLocks/>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48576" name="直接连接符 26"/>
          <p:cNvSpPr>
            <a:spLocks noChangeShapeType="1"/>
          </p:cNvSpPr>
          <p:nvPr userDrawn="1"/>
        </p:nvSpPr>
        <p:spPr bwMode="auto">
          <a:xfrm>
            <a:off x="218660" y="875280"/>
            <a:ext cx="11509513" cy="14271"/>
          </a:xfrm>
          <a:prstGeom prst="line">
            <a:avLst/>
          </a:prstGeom>
          <a:noFill/>
          <a:ln w="28575" cap="flat" cmpd="sng">
            <a:solidFill>
              <a:schemeClr val="tx1">
                <a:alpha val="50000"/>
              </a:schemeClr>
            </a:solidFill>
            <a:bevel/>
            <a:headEnd/>
            <a:tailEnd/>
          </a:ln>
        </p:spPr>
        <p:txBody>
          <a:bodyPr/>
          <a:lstStyle/>
          <a:p>
            <a:pPr fontAlgn="base">
              <a:spcBef>
                <a:spcPct val="0"/>
              </a:spcBef>
              <a:spcAft>
                <a:spcPct val="0"/>
              </a:spcAft>
              <a:buFont typeface="Arial" panose="020B0604020202020204" pitchFamily="34" charset="0"/>
              <a:buNone/>
            </a:pPr>
            <a:endParaRPr lang="zh-CN" altLang="en-US" sz="1350">
              <a:solidFill>
                <a:srgbClr val="000000"/>
              </a:solidFill>
              <a:latin typeface="Arial" panose="020B0604020202020204" pitchFamily="34" charset="0"/>
            </a:endParaRPr>
          </a:p>
        </p:txBody>
      </p:sp>
      <p:grpSp>
        <p:nvGrpSpPr>
          <p:cNvPr id="7" name="组合 6">
            <a:extLst>
              <a:ext uri="{FF2B5EF4-FFF2-40B4-BE49-F238E27FC236}">
                <a16:creationId xmlns:a16="http://schemas.microsoft.com/office/drawing/2014/main" id="{A391D816-7A6B-4F70-952D-649CCCF7C8BA}"/>
              </a:ext>
            </a:extLst>
          </p:cNvPr>
          <p:cNvGrpSpPr/>
          <p:nvPr userDrawn="1"/>
        </p:nvGrpSpPr>
        <p:grpSpPr>
          <a:xfrm>
            <a:off x="21296" y="-94227"/>
            <a:ext cx="5028416" cy="1141140"/>
            <a:chOff x="-211" y="-48"/>
            <a:chExt cx="7963" cy="1798"/>
          </a:xfrm>
        </p:grpSpPr>
        <p:sp>
          <p:nvSpPr>
            <p:cNvPr id="8" name="矩形: 圆角 20">
              <a:extLst>
                <a:ext uri="{FF2B5EF4-FFF2-40B4-BE49-F238E27FC236}">
                  <a16:creationId xmlns:a16="http://schemas.microsoft.com/office/drawing/2014/main" id="{DB23336E-564E-480E-BBE8-B93330DD7B26}"/>
                </a:ext>
              </a:extLst>
            </p:cNvPr>
            <p:cNvSpPr/>
            <p:nvPr>
              <p:custDataLst>
                <p:tags r:id="rId8"/>
              </p:custDataLst>
            </p:nvPr>
          </p:nvSpPr>
          <p:spPr>
            <a:xfrm>
              <a:off x="613" y="1400"/>
              <a:ext cx="7139" cy="115"/>
            </a:xfrm>
            <a:prstGeom prst="roundRect">
              <a:avLst/>
            </a:prstGeom>
            <a:solidFill>
              <a:srgbClr val="95E732"/>
            </a:solidFill>
            <a:ln>
              <a:noFill/>
            </a:ln>
          </p:spPr>
          <p:style>
            <a:lnRef idx="2">
              <a:srgbClr val="0C2A56">
                <a:shade val="15000"/>
              </a:srgbClr>
            </a:lnRef>
            <a:fillRef idx="1">
              <a:srgbClr val="0C2A56"/>
            </a:fillRef>
            <a:effectRef idx="0">
              <a:srgbClr val="0C2A56"/>
            </a:effectRef>
            <a:fontRef idx="minor">
              <a:srgbClr val="FFFFFF"/>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8267E3F7-3565-4451-96AA-4196ABDAE078}"/>
                </a:ext>
              </a:extLst>
            </p:cNvPr>
            <p:cNvGrpSpPr/>
            <p:nvPr userDrawn="1"/>
          </p:nvGrpSpPr>
          <p:grpSpPr>
            <a:xfrm>
              <a:off x="-211" y="-48"/>
              <a:ext cx="2248" cy="1798"/>
              <a:chOff x="-211" y="-48"/>
              <a:chExt cx="2248" cy="1798"/>
            </a:xfrm>
          </p:grpSpPr>
          <p:sp>
            <p:nvSpPr>
              <p:cNvPr id="10" name="等腰三角形 9">
                <a:extLst>
                  <a:ext uri="{FF2B5EF4-FFF2-40B4-BE49-F238E27FC236}">
                    <a16:creationId xmlns:a16="http://schemas.microsoft.com/office/drawing/2014/main" id="{96FE2E99-6989-4091-96F8-FF9FCADD209C}"/>
                  </a:ext>
                </a:extLst>
              </p:cNvPr>
              <p:cNvSpPr/>
              <p:nvPr userDrawn="1">
                <p:custDataLst>
                  <p:tags r:id="rId9"/>
                </p:custDataLst>
              </p:nvPr>
            </p:nvSpPr>
            <p:spPr>
              <a:xfrm rot="10800000">
                <a:off x="414" y="589"/>
                <a:ext cx="1041" cy="868"/>
              </a:xfrm>
              <a:prstGeom prst="triangle">
                <a:avLst/>
              </a:prstGeom>
              <a:ln>
                <a:noFill/>
              </a:ln>
            </p:spPr>
            <p:style>
              <a:lnRef idx="2">
                <a:srgbClr val="0C2A56">
                  <a:shade val="15000"/>
                </a:srgbClr>
              </a:lnRef>
              <a:fillRef idx="1">
                <a:srgbClr val="0C2A56"/>
              </a:fillRef>
              <a:effectRef idx="0">
                <a:srgbClr val="0C2A56"/>
              </a:effectRef>
              <a:fontRef idx="minor">
                <a:srgbClr val="FFFFFF"/>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A3291EB0-B33D-465B-998D-6E015031A910}"/>
                  </a:ext>
                </a:extLst>
              </p:cNvPr>
              <p:cNvPicPr>
                <a:picLocks noChangeAspect="1"/>
              </p:cNvPicPr>
              <p:nvPr>
                <p:custDataLst>
                  <p:tags r:id="rId10"/>
                </p:custDataLst>
              </p:nvPr>
            </p:nvPicPr>
            <p:blipFill rotWithShape="1">
              <a:blip r:embed="rId13"/>
              <a:srcRect l="12401" t="17310" r="12401" b="17310"/>
              <a:stretch>
                <a:fillRect/>
              </a:stretch>
            </p:blipFill>
            <p:spPr>
              <a:xfrm>
                <a:off x="-211" y="-48"/>
                <a:ext cx="2248" cy="1798"/>
              </a:xfrm>
              <a:prstGeom prst="rect">
                <a:avLst/>
              </a:prstGeom>
            </p:spPr>
          </p:pic>
        </p:grpSp>
      </p:grpSp>
      <p:sp>
        <p:nvSpPr>
          <p:cNvPr id="12" name="矩形 11">
            <a:extLst>
              <a:ext uri="{FF2B5EF4-FFF2-40B4-BE49-F238E27FC236}">
                <a16:creationId xmlns:a16="http://schemas.microsoft.com/office/drawing/2014/main" id="{A89D1004-463F-4323-B34F-B48F0835C7A9}"/>
              </a:ext>
            </a:extLst>
          </p:cNvPr>
          <p:cNvSpPr/>
          <p:nvPr userDrawn="1"/>
        </p:nvSpPr>
        <p:spPr>
          <a:xfrm>
            <a:off x="10286779" y="6561965"/>
            <a:ext cx="1569660" cy="230832"/>
          </a:xfrm>
          <a:prstGeom prst="rect">
            <a:avLst/>
          </a:prstGeom>
        </p:spPr>
        <p:txBody>
          <a:bodyPr wrap="none">
            <a:spAutoFit/>
          </a:bodyPr>
          <a:lstStyle/>
          <a:p>
            <a:r>
              <a:rPr lang="zh-CN" altLang="en-US" sz="900" dirty="0">
                <a:solidFill>
                  <a:schemeClr val="bg1">
                    <a:lumMod val="75000"/>
                  </a:schemeClr>
                </a:solidFill>
              </a:rPr>
              <a:t>仅供医疗卫生专业人士参考</a:t>
            </a:r>
          </a:p>
        </p:txBody>
      </p:sp>
      <p:grpSp>
        <p:nvGrpSpPr>
          <p:cNvPr id="13" name="组合 12">
            <a:extLst>
              <a:ext uri="{FF2B5EF4-FFF2-40B4-BE49-F238E27FC236}">
                <a16:creationId xmlns:a16="http://schemas.microsoft.com/office/drawing/2014/main" id="{0B251870-AEBA-4CB8-B1A9-2A5ECCDE123C}"/>
              </a:ext>
            </a:extLst>
          </p:cNvPr>
          <p:cNvGrpSpPr/>
          <p:nvPr userDrawn="1"/>
        </p:nvGrpSpPr>
        <p:grpSpPr>
          <a:xfrm flipH="1">
            <a:off x="0" y="6759698"/>
            <a:ext cx="12192000" cy="119922"/>
            <a:chOff x="0" y="-1"/>
            <a:chExt cx="12192000" cy="119922"/>
          </a:xfrm>
        </p:grpSpPr>
        <p:sp>
          <p:nvSpPr>
            <p:cNvPr id="14" name="矩形 13">
              <a:extLst>
                <a:ext uri="{FF2B5EF4-FFF2-40B4-BE49-F238E27FC236}">
                  <a16:creationId xmlns:a16="http://schemas.microsoft.com/office/drawing/2014/main" id="{79790495-64E4-4AFD-9459-956795F205A3}"/>
                </a:ext>
              </a:extLst>
            </p:cNvPr>
            <p:cNvSpPr/>
            <p:nvPr userDrawn="1"/>
          </p:nvSpPr>
          <p:spPr>
            <a:xfrm>
              <a:off x="0" y="0"/>
              <a:ext cx="6096000" cy="119921"/>
            </a:xfrm>
            <a:prstGeom prst="rect">
              <a:avLst/>
            </a:prstGeom>
            <a:solidFill>
              <a:srgbClr val="1C5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sp>
          <p:nvSpPr>
            <p:cNvPr id="15" name="矩形 14">
              <a:extLst>
                <a:ext uri="{FF2B5EF4-FFF2-40B4-BE49-F238E27FC236}">
                  <a16:creationId xmlns:a16="http://schemas.microsoft.com/office/drawing/2014/main" id="{DFA37542-8B1E-4482-9E75-56EF8AD6CB4D}"/>
                </a:ext>
              </a:extLst>
            </p:cNvPr>
            <p:cNvSpPr/>
            <p:nvPr userDrawn="1"/>
          </p:nvSpPr>
          <p:spPr>
            <a:xfrm>
              <a:off x="6096000" y="-1"/>
              <a:ext cx="6096000" cy="119921"/>
            </a:xfrm>
            <a:prstGeom prst="rect">
              <a:avLst/>
            </a:prstGeom>
            <a:solidFill>
              <a:srgbClr val="5BC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字魂35号-经典雅黑" panose="02000000000000000000" pitchFamily="2" charset="-122"/>
                <a:ea typeface="字魂35号-经典雅黑" panose="02000000000000000000" pitchFamily="2" charset="-122"/>
              </a:endParaRPr>
            </a:p>
          </p:txBody>
        </p:sp>
      </p:grpSp>
    </p:spTree>
    <p:custDataLst>
      <p:tags r:id="rId6"/>
    </p:custDataLst>
    <p:extLst>
      <p:ext uri="{BB962C8B-B14F-4D97-AF65-F5344CB8AC3E}">
        <p14:creationId xmlns:p14="http://schemas.microsoft.com/office/powerpoint/2010/main" val="2792641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fontAlgn="auto" latinLnBrk="0" hangingPunct="1">
        <a:lnSpc>
          <a:spcPct val="100000"/>
        </a:lnSpc>
        <a:spcBef>
          <a:spcPct val="0"/>
        </a:spcBef>
        <a:buNone/>
        <a:defRPr sz="2400" b="1" u="none" strike="noStrike" kern="1200" cap="none" spc="300" normalizeH="0" baseline="0">
          <a:solidFill>
            <a:srgbClr val="19355D"/>
          </a:solidFill>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8"/>
            </p:custDataLst>
          </p:nvPr>
        </p:nvGraphicFramePr>
        <p:xfrm>
          <a:off x="0" y="0"/>
          <a:ext cx="195385" cy="158750"/>
        </p:xfrm>
        <a:graphic>
          <a:graphicData uri="http://schemas.openxmlformats.org/presentationml/2006/ole">
            <mc:AlternateContent xmlns:mc="http://schemas.openxmlformats.org/markup-compatibility/2006">
              <mc:Choice xmlns:v="urn:schemas-microsoft-com:vml" Requires="v">
                <p:oleObj spid="_x0000_s2241" name="think-cell 幻灯片" r:id="rId9" imgW="270" imgH="270" progId="TCLayout.ActiveDocument.1">
                  <p:embed/>
                </p:oleObj>
              </mc:Choice>
              <mc:Fallback>
                <p:oleObj name="think-cell 幻灯片" r:id="rId9" imgW="270" imgH="270" progId="TCLayout.ActiveDocument.1">
                  <p:embed/>
                  <p:pic>
                    <p:nvPicPr>
                      <p:cNvPr id="2" name="对象 1" hidden="1"/>
                      <p:cNvPicPr/>
                      <p:nvPr/>
                    </p:nvPicPr>
                    <p:blipFill>
                      <a:blip r:embed="rId10"/>
                      <a:stretch>
                        <a:fillRect/>
                      </a:stretch>
                    </p:blipFill>
                    <p:spPr>
                      <a:xfrm>
                        <a:off x="0" y="0"/>
                        <a:ext cx="195385" cy="158750"/>
                      </a:xfrm>
                      <a:prstGeom prst="rect">
                        <a:avLst/>
                      </a:prstGeom>
                    </p:spPr>
                  </p:pic>
                </p:oleObj>
              </mc:Fallback>
            </mc:AlternateContent>
          </a:graphicData>
        </a:graphic>
      </p:graphicFrame>
      <p:sp>
        <p:nvSpPr>
          <p:cNvPr id="6" name="TextBox 1"/>
          <p:cNvSpPr txBox="1">
            <a:spLocks noChangeArrowheads="1"/>
          </p:cNvSpPr>
          <p:nvPr userDrawn="1"/>
        </p:nvSpPr>
        <p:spPr bwMode="auto">
          <a:xfrm>
            <a:off x="4861603" y="6547669"/>
            <a:ext cx="1981633" cy="276999"/>
          </a:xfrm>
          <a:prstGeom prst="rect">
            <a:avLst/>
          </a:prstGeom>
          <a:noFill/>
          <a:ln>
            <a:noFill/>
          </a:ln>
        </p:spPr>
        <p:txBody>
          <a:bodyPr wrap="none">
            <a:spAutoFit/>
          </a:bodyPr>
          <a:lstStyle>
            <a:lvl1pPr>
              <a:defRPr sz="2400" b="1">
                <a:solidFill>
                  <a:schemeClr val="tx1"/>
                </a:solidFill>
                <a:latin typeface="Times New Roman" pitchFamily="18" charset="0"/>
                <a:cs typeface="Arial" charset="0"/>
              </a:defRPr>
            </a:lvl1pPr>
            <a:lvl2pPr marL="742950" indent="-285750">
              <a:defRPr sz="2400" b="1">
                <a:solidFill>
                  <a:schemeClr val="tx1"/>
                </a:solidFill>
                <a:latin typeface="Times New Roman" pitchFamily="18" charset="0"/>
                <a:cs typeface="Arial" charset="0"/>
              </a:defRPr>
            </a:lvl2pPr>
            <a:lvl3pPr marL="1143000" indent="-228600">
              <a:defRPr sz="2400" b="1">
                <a:solidFill>
                  <a:schemeClr val="tx1"/>
                </a:solidFill>
                <a:latin typeface="Times New Roman" pitchFamily="18" charset="0"/>
                <a:cs typeface="Arial" charset="0"/>
              </a:defRPr>
            </a:lvl3pPr>
            <a:lvl4pPr marL="1600200" indent="-228600">
              <a:defRPr sz="2400" b="1">
                <a:solidFill>
                  <a:schemeClr val="tx1"/>
                </a:solidFill>
                <a:latin typeface="Times New Roman" pitchFamily="18" charset="0"/>
                <a:cs typeface="Arial" charset="0"/>
              </a:defRPr>
            </a:lvl4pPr>
            <a:lvl5pPr marL="2057400" indent="-22860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a:defRPr/>
            </a:pPr>
            <a:r>
              <a:rPr lang="en-US" sz="1200" b="0" dirty="0" err="1">
                <a:latin typeface="+mj-lt"/>
                <a:ea typeface="微软雅黑" panose="020B0503020204020204" pitchFamily="34" charset="-122"/>
                <a:cs typeface="Arial" pitchFamily="34" charset="0"/>
              </a:rPr>
              <a:t>Edding</a:t>
            </a:r>
            <a:r>
              <a:rPr lang="en-US" sz="1200" b="0" baseline="0" dirty="0">
                <a:latin typeface="+mj-lt"/>
                <a:ea typeface="微软雅黑" panose="020B0503020204020204" pitchFamily="34" charset="-122"/>
                <a:cs typeface="Arial" pitchFamily="34" charset="0"/>
              </a:rPr>
              <a:t> Group</a:t>
            </a:r>
            <a:r>
              <a:rPr lang="en-US" sz="1200" b="0" dirty="0">
                <a:latin typeface="+mj-lt"/>
                <a:ea typeface="微软雅黑" panose="020B0503020204020204" pitchFamily="34" charset="-122"/>
                <a:cs typeface="Arial" pitchFamily="34" charset="0"/>
              </a:rPr>
              <a:t> Confidential</a:t>
            </a:r>
          </a:p>
        </p:txBody>
      </p:sp>
      <p:sp>
        <p:nvSpPr>
          <p:cNvPr id="1028" name="THIN BLUE LINE"/>
          <p:cNvSpPr>
            <a:spLocks noChangeShapeType="1"/>
          </p:cNvSpPr>
          <p:nvPr userDrawn="1"/>
        </p:nvSpPr>
        <p:spPr bwMode="auto">
          <a:xfrm>
            <a:off x="825501" y="1003300"/>
            <a:ext cx="10481348" cy="0"/>
          </a:xfrm>
          <a:prstGeom prst="line">
            <a:avLst/>
          </a:prstGeom>
          <a:noFill/>
          <a:ln w="28575">
            <a:solidFill>
              <a:srgbClr val="25397E"/>
            </a:solidFill>
            <a:round/>
            <a:headEnd/>
            <a:tailEnd/>
          </a:ln>
          <a:effectLst>
            <a:outerShdw dist="19050" dir="5400000" algn="ctr" rotWithShape="0">
              <a:schemeClr val="tx2">
                <a:lumMod val="40000"/>
                <a:lumOff val="60000"/>
              </a:schemeClr>
            </a:outerShdw>
          </a:effectLst>
          <a:extLst>
            <a:ext uri="{909E8E84-426E-40DD-AFC4-6F175D3DCCD1}">
              <a14:hiddenFill xmlns:a14="http://schemas.microsoft.com/office/drawing/2010/main">
                <a:noFill/>
              </a14:hiddenFill>
            </a:ext>
          </a:extLst>
        </p:spPr>
        <p:txBody>
          <a:bodyPr wrap="none" lIns="85963" tIns="42981" rIns="85963" bIns="42981" anchor="ctr"/>
          <a:lstStyle/>
          <a:p>
            <a:endParaRPr lang="zh-CN" altLang="en-US" sz="2300">
              <a:latin typeface="+mj-lt"/>
              <a:ea typeface="微软雅黑" panose="020B0503020204020204" pitchFamily="34" charset="-122"/>
              <a:cs typeface="Arial" pitchFamily="34" charset="0"/>
            </a:endParaRPr>
          </a:p>
        </p:txBody>
      </p:sp>
      <p:sp>
        <p:nvSpPr>
          <p:cNvPr id="12" name="TextBox 11"/>
          <p:cNvSpPr txBox="1"/>
          <p:nvPr userDrawn="1"/>
        </p:nvSpPr>
        <p:spPr>
          <a:xfrm>
            <a:off x="11395938" y="6674400"/>
            <a:ext cx="234462" cy="127000"/>
          </a:xfrm>
          <a:prstGeom prst="rect">
            <a:avLst/>
          </a:prstGeom>
          <a:noFill/>
          <a:ln/>
          <a:effectLst/>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US" sz="900" b="0" i="0" u="none" strike="noStrike" kern="1200" cap="none" spc="0" normalizeH="0" baseline="0" noProof="0" smtClean="0">
                <a:ln>
                  <a:noFill/>
                </a:ln>
                <a:solidFill>
                  <a:srgbClr val="000000"/>
                </a:solidFill>
                <a:effectLst/>
                <a:uLnTx/>
                <a:uFillTx/>
                <a:latin typeface="+mj-lt"/>
                <a:ea typeface="微软雅黑" panose="020B0503020204020204" pitchFamily="34" charset="-122"/>
                <a:cs typeface="Arial"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j-lt"/>
              <a:ea typeface="微软雅黑" panose="020B0503020204020204" pitchFamily="34" charset="-122"/>
              <a:cs typeface="Arial" pitchFamily="34" charset="0"/>
              <a:sym typeface="Arial"/>
            </a:endParaRPr>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082306" y="575560"/>
            <a:ext cx="2224543" cy="337374"/>
          </a:xfrm>
          <a:prstGeom prst="rect">
            <a:avLst/>
          </a:prstGeom>
        </p:spPr>
      </p:pic>
    </p:spTree>
    <p:extLst>
      <p:ext uri="{BB962C8B-B14F-4D97-AF65-F5344CB8AC3E}">
        <p14:creationId xmlns:p14="http://schemas.microsoft.com/office/powerpoint/2010/main" val="45813135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ftr="0" dt="0"/>
  <p:txStyles>
    <p:titleStyle>
      <a:lvl1pPr algn="l" rtl="0" eaLnBrk="0" fontAlgn="base" hangingPunct="0">
        <a:spcBef>
          <a:spcPct val="0"/>
        </a:spcBef>
        <a:spcAft>
          <a:spcPct val="0"/>
        </a:spcAft>
        <a:defRPr sz="2600" b="1">
          <a:solidFill>
            <a:schemeClr val="tx1"/>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2100" b="1">
          <a:solidFill>
            <a:schemeClr val="tx1"/>
          </a:solidFill>
          <a:latin typeface="Arial" charset="0"/>
          <a:ea typeface="MS PMincho" pitchFamily="18" charset="-128"/>
          <a:cs typeface="Arial" charset="0"/>
        </a:defRPr>
      </a:lvl2pPr>
      <a:lvl3pPr algn="l" rtl="0" eaLnBrk="0" fontAlgn="base" hangingPunct="0">
        <a:spcBef>
          <a:spcPct val="0"/>
        </a:spcBef>
        <a:spcAft>
          <a:spcPct val="0"/>
        </a:spcAft>
        <a:defRPr sz="2100" b="1">
          <a:solidFill>
            <a:schemeClr val="tx1"/>
          </a:solidFill>
          <a:latin typeface="Arial" charset="0"/>
          <a:ea typeface="MS PMincho" pitchFamily="18" charset="-128"/>
          <a:cs typeface="Arial" charset="0"/>
        </a:defRPr>
      </a:lvl3pPr>
      <a:lvl4pPr algn="l" rtl="0" eaLnBrk="0" fontAlgn="base" hangingPunct="0">
        <a:spcBef>
          <a:spcPct val="0"/>
        </a:spcBef>
        <a:spcAft>
          <a:spcPct val="0"/>
        </a:spcAft>
        <a:defRPr sz="2100" b="1">
          <a:solidFill>
            <a:schemeClr val="tx1"/>
          </a:solidFill>
          <a:latin typeface="Arial" charset="0"/>
          <a:ea typeface="MS PMincho" pitchFamily="18" charset="-128"/>
          <a:cs typeface="Arial" charset="0"/>
        </a:defRPr>
      </a:lvl4pPr>
      <a:lvl5pPr algn="l" rtl="0" eaLnBrk="0" fontAlgn="base" hangingPunct="0">
        <a:spcBef>
          <a:spcPct val="0"/>
        </a:spcBef>
        <a:spcAft>
          <a:spcPct val="0"/>
        </a:spcAft>
        <a:defRPr sz="2100" b="1">
          <a:solidFill>
            <a:schemeClr val="tx1"/>
          </a:solidFill>
          <a:latin typeface="Arial" charset="0"/>
          <a:ea typeface="MS PMincho" pitchFamily="18" charset="-128"/>
          <a:cs typeface="Arial" charset="0"/>
        </a:defRPr>
      </a:lvl5pPr>
      <a:lvl6pPr marL="429814" algn="l" rtl="0" fontAlgn="base">
        <a:spcBef>
          <a:spcPct val="0"/>
        </a:spcBef>
        <a:spcAft>
          <a:spcPct val="0"/>
        </a:spcAft>
        <a:defRPr sz="2100" b="1">
          <a:solidFill>
            <a:schemeClr val="tx1"/>
          </a:solidFill>
          <a:latin typeface="Arial" charset="0"/>
          <a:ea typeface="MS PMincho" pitchFamily="18" charset="-128"/>
          <a:cs typeface="Arial" charset="0"/>
        </a:defRPr>
      </a:lvl6pPr>
      <a:lvl7pPr marL="859627" algn="l" rtl="0" fontAlgn="base">
        <a:spcBef>
          <a:spcPct val="0"/>
        </a:spcBef>
        <a:spcAft>
          <a:spcPct val="0"/>
        </a:spcAft>
        <a:defRPr sz="2100" b="1">
          <a:solidFill>
            <a:schemeClr val="tx1"/>
          </a:solidFill>
          <a:latin typeface="Arial" charset="0"/>
          <a:ea typeface="MS PMincho" pitchFamily="18" charset="-128"/>
          <a:cs typeface="Arial" charset="0"/>
        </a:defRPr>
      </a:lvl7pPr>
      <a:lvl8pPr marL="1289441" algn="l" rtl="0" fontAlgn="base">
        <a:spcBef>
          <a:spcPct val="0"/>
        </a:spcBef>
        <a:spcAft>
          <a:spcPct val="0"/>
        </a:spcAft>
        <a:defRPr sz="2100" b="1">
          <a:solidFill>
            <a:schemeClr val="tx1"/>
          </a:solidFill>
          <a:latin typeface="Arial" charset="0"/>
          <a:ea typeface="MS PMincho" pitchFamily="18" charset="-128"/>
          <a:cs typeface="Arial" charset="0"/>
        </a:defRPr>
      </a:lvl8pPr>
      <a:lvl9pPr marL="1719255" algn="l" rtl="0" fontAlgn="base">
        <a:spcBef>
          <a:spcPct val="0"/>
        </a:spcBef>
        <a:spcAft>
          <a:spcPct val="0"/>
        </a:spcAft>
        <a:defRPr sz="2100" b="1">
          <a:solidFill>
            <a:schemeClr val="tx1"/>
          </a:solidFill>
          <a:latin typeface="Arial" charset="0"/>
          <a:ea typeface="MS PMincho" pitchFamily="18" charset="-128"/>
          <a:cs typeface="Arial" charset="0"/>
        </a:defRPr>
      </a:lvl9pPr>
    </p:titleStyle>
    <p:bodyStyle>
      <a:lvl1pPr marL="322360" indent="-322360" algn="l" defTabSz="958126" rtl="0" eaLnBrk="0" fontAlgn="base" hangingPunct="0">
        <a:spcBef>
          <a:spcPct val="0"/>
        </a:spcBef>
        <a:spcAft>
          <a:spcPct val="35000"/>
        </a:spcAft>
        <a:buChar char="•"/>
        <a:defRPr sz="1200">
          <a:solidFill>
            <a:schemeClr val="tx1"/>
          </a:solidFill>
          <a:latin typeface="+mn-lt"/>
          <a:ea typeface="+mn-ea"/>
          <a:cs typeface="+mn-cs"/>
        </a:defRPr>
      </a:lvl1pPr>
      <a:lvl2pPr marL="161180" indent="-159688" algn="l" defTabSz="958126" rtl="0" eaLnBrk="0" fontAlgn="base" hangingPunct="0">
        <a:spcBef>
          <a:spcPct val="0"/>
        </a:spcBef>
        <a:spcAft>
          <a:spcPct val="35000"/>
        </a:spcAft>
        <a:buChar char="•"/>
        <a:defRPr sz="1200">
          <a:solidFill>
            <a:schemeClr val="tx1"/>
          </a:solidFill>
          <a:latin typeface="+mn-lt"/>
          <a:cs typeface="+mn-cs"/>
        </a:defRPr>
      </a:lvl2pPr>
      <a:lvl3pPr marL="322360" indent="-159688" algn="l" defTabSz="958126" rtl="0" eaLnBrk="0" fontAlgn="base" hangingPunct="0">
        <a:spcBef>
          <a:spcPct val="0"/>
        </a:spcBef>
        <a:spcAft>
          <a:spcPct val="35000"/>
        </a:spcAft>
        <a:buChar char="–"/>
        <a:defRPr sz="1200">
          <a:solidFill>
            <a:schemeClr val="tx1"/>
          </a:solidFill>
          <a:latin typeface="+mn-lt"/>
          <a:cs typeface="+mn-cs"/>
        </a:defRPr>
      </a:lvl3pPr>
      <a:lvl4pPr marL="532790" indent="-208937" algn="l" defTabSz="958126" rtl="0" eaLnBrk="0" fontAlgn="base" hangingPunct="0">
        <a:spcBef>
          <a:spcPct val="0"/>
        </a:spcBef>
        <a:spcAft>
          <a:spcPct val="35000"/>
        </a:spcAft>
        <a:buChar char="–"/>
        <a:defRPr sz="1200">
          <a:solidFill>
            <a:schemeClr val="tx1"/>
          </a:solidFill>
          <a:latin typeface="+mn-lt"/>
          <a:cs typeface="+mn-cs"/>
        </a:defRPr>
      </a:lvl4pPr>
      <a:lvl5pPr marL="698447" indent="-164165" algn="l" defTabSz="958126" rtl="0" eaLnBrk="0" fontAlgn="base" hangingPunct="0">
        <a:spcBef>
          <a:spcPct val="0"/>
        </a:spcBef>
        <a:spcAft>
          <a:spcPct val="35000"/>
        </a:spcAft>
        <a:buChar char="–"/>
        <a:defRPr sz="1200">
          <a:solidFill>
            <a:schemeClr val="tx1"/>
          </a:solidFill>
          <a:latin typeface="+mn-lt"/>
          <a:cs typeface="+mn-cs"/>
        </a:defRPr>
      </a:lvl5pPr>
      <a:lvl6pPr marL="1128261" indent="-164165" algn="l" defTabSz="958126" rtl="0" fontAlgn="base">
        <a:spcBef>
          <a:spcPct val="0"/>
        </a:spcBef>
        <a:spcAft>
          <a:spcPct val="35000"/>
        </a:spcAft>
        <a:buChar char="–"/>
        <a:defRPr sz="1200">
          <a:solidFill>
            <a:schemeClr val="tx1"/>
          </a:solidFill>
          <a:latin typeface="+mn-lt"/>
          <a:cs typeface="+mn-cs"/>
        </a:defRPr>
      </a:lvl6pPr>
      <a:lvl7pPr marL="1558075" indent="-164165" algn="l" defTabSz="958126" rtl="0" fontAlgn="base">
        <a:spcBef>
          <a:spcPct val="0"/>
        </a:spcBef>
        <a:spcAft>
          <a:spcPct val="35000"/>
        </a:spcAft>
        <a:buChar char="–"/>
        <a:defRPr sz="1200">
          <a:solidFill>
            <a:schemeClr val="tx1"/>
          </a:solidFill>
          <a:latin typeface="+mn-lt"/>
          <a:cs typeface="+mn-cs"/>
        </a:defRPr>
      </a:lvl7pPr>
      <a:lvl8pPr marL="1987888" indent="-164165" algn="l" defTabSz="958126" rtl="0" fontAlgn="base">
        <a:spcBef>
          <a:spcPct val="0"/>
        </a:spcBef>
        <a:spcAft>
          <a:spcPct val="35000"/>
        </a:spcAft>
        <a:buChar char="–"/>
        <a:defRPr sz="1200">
          <a:solidFill>
            <a:schemeClr val="tx1"/>
          </a:solidFill>
          <a:latin typeface="+mn-lt"/>
          <a:cs typeface="+mn-cs"/>
        </a:defRPr>
      </a:lvl8pPr>
      <a:lvl9pPr marL="2417702" indent="-164165" algn="l" defTabSz="958126" rtl="0" fontAlgn="base">
        <a:spcBef>
          <a:spcPct val="0"/>
        </a:spcBef>
        <a:spcAft>
          <a:spcPct val="35000"/>
        </a:spcAft>
        <a:buChar char="–"/>
        <a:defRPr sz="1200">
          <a:solidFill>
            <a:schemeClr val="tx1"/>
          </a:solidFill>
          <a:latin typeface="+mn-lt"/>
          <a:cs typeface="+mn-cs"/>
        </a:defRPr>
      </a:lvl9pPr>
    </p:bodyStyle>
    <p:otherStyle>
      <a:defPPr>
        <a:defRPr lang="zh-CN"/>
      </a:defPPr>
      <a:lvl1pPr marL="0" algn="l" defTabSz="859627" rtl="0" eaLnBrk="1" latinLnBrk="0" hangingPunct="1">
        <a:defRPr sz="1700" kern="1200">
          <a:solidFill>
            <a:schemeClr val="tx1"/>
          </a:solidFill>
          <a:latin typeface="+mn-lt"/>
          <a:ea typeface="+mn-ea"/>
          <a:cs typeface="+mn-cs"/>
        </a:defRPr>
      </a:lvl1pPr>
      <a:lvl2pPr marL="429814" algn="l" defTabSz="859627" rtl="0" eaLnBrk="1" latinLnBrk="0" hangingPunct="1">
        <a:defRPr sz="1700" kern="1200">
          <a:solidFill>
            <a:schemeClr val="tx1"/>
          </a:solidFill>
          <a:latin typeface="+mn-lt"/>
          <a:ea typeface="+mn-ea"/>
          <a:cs typeface="+mn-cs"/>
        </a:defRPr>
      </a:lvl2pPr>
      <a:lvl3pPr marL="859627" algn="l" defTabSz="859627" rtl="0" eaLnBrk="1" latinLnBrk="0" hangingPunct="1">
        <a:defRPr sz="1700" kern="1200">
          <a:solidFill>
            <a:schemeClr val="tx1"/>
          </a:solidFill>
          <a:latin typeface="+mn-lt"/>
          <a:ea typeface="+mn-ea"/>
          <a:cs typeface="+mn-cs"/>
        </a:defRPr>
      </a:lvl3pPr>
      <a:lvl4pPr marL="1289441" algn="l" defTabSz="859627" rtl="0" eaLnBrk="1" latinLnBrk="0" hangingPunct="1">
        <a:defRPr sz="1700" kern="1200">
          <a:solidFill>
            <a:schemeClr val="tx1"/>
          </a:solidFill>
          <a:latin typeface="+mn-lt"/>
          <a:ea typeface="+mn-ea"/>
          <a:cs typeface="+mn-cs"/>
        </a:defRPr>
      </a:lvl4pPr>
      <a:lvl5pPr marL="1719255" algn="l" defTabSz="859627" rtl="0" eaLnBrk="1" latinLnBrk="0" hangingPunct="1">
        <a:defRPr sz="1700" kern="1200">
          <a:solidFill>
            <a:schemeClr val="tx1"/>
          </a:solidFill>
          <a:latin typeface="+mn-lt"/>
          <a:ea typeface="+mn-ea"/>
          <a:cs typeface="+mn-cs"/>
        </a:defRPr>
      </a:lvl5pPr>
      <a:lvl6pPr marL="2149069" algn="l" defTabSz="859627" rtl="0" eaLnBrk="1" latinLnBrk="0" hangingPunct="1">
        <a:defRPr sz="1700" kern="1200">
          <a:solidFill>
            <a:schemeClr val="tx1"/>
          </a:solidFill>
          <a:latin typeface="+mn-lt"/>
          <a:ea typeface="+mn-ea"/>
          <a:cs typeface="+mn-cs"/>
        </a:defRPr>
      </a:lvl6pPr>
      <a:lvl7pPr marL="2578882" algn="l" defTabSz="859627" rtl="0" eaLnBrk="1" latinLnBrk="0" hangingPunct="1">
        <a:defRPr sz="1700" kern="1200">
          <a:solidFill>
            <a:schemeClr val="tx1"/>
          </a:solidFill>
          <a:latin typeface="+mn-lt"/>
          <a:ea typeface="+mn-ea"/>
          <a:cs typeface="+mn-cs"/>
        </a:defRPr>
      </a:lvl7pPr>
      <a:lvl8pPr marL="3008696" algn="l" defTabSz="859627" rtl="0" eaLnBrk="1" latinLnBrk="0" hangingPunct="1">
        <a:defRPr sz="1700" kern="1200">
          <a:solidFill>
            <a:schemeClr val="tx1"/>
          </a:solidFill>
          <a:latin typeface="+mn-lt"/>
          <a:ea typeface="+mn-ea"/>
          <a:cs typeface="+mn-cs"/>
        </a:defRPr>
      </a:lvl8pPr>
      <a:lvl9pPr marL="3438510" algn="l" defTabSz="859627"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61516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524">
            <a:extLst>
              <a:ext uri="{FF2B5EF4-FFF2-40B4-BE49-F238E27FC236}">
                <a16:creationId xmlns:a16="http://schemas.microsoft.com/office/drawing/2014/main" id="{03F20C82-7267-4D36-8744-0A1FA6CC9A0D}"/>
              </a:ext>
            </a:extLst>
          </p:cNvPr>
          <p:cNvSpPr>
            <a:spLocks/>
          </p:cNvSpPr>
          <p:nvPr/>
        </p:nvSpPr>
        <p:spPr bwMode="auto">
          <a:xfrm>
            <a:off x="0" y="128614"/>
            <a:ext cx="4677140" cy="4678680"/>
          </a:xfrm>
          <a:custGeom>
            <a:avLst/>
            <a:gdLst>
              <a:gd name="T0" fmla="*/ 3038 w 3038"/>
              <a:gd name="T1" fmla="*/ 0 h 3039"/>
              <a:gd name="T2" fmla="*/ 0 w 3038"/>
              <a:gd name="T3" fmla="*/ 0 h 3039"/>
              <a:gd name="T4" fmla="*/ 0 w 3038"/>
              <a:gd name="T5" fmla="*/ 3039 h 3039"/>
              <a:gd name="T6" fmla="*/ 3038 w 3038"/>
              <a:gd name="T7" fmla="*/ 0 h 3039"/>
            </a:gdLst>
            <a:ahLst/>
            <a:cxnLst>
              <a:cxn ang="0">
                <a:pos x="T0" y="T1"/>
              </a:cxn>
              <a:cxn ang="0">
                <a:pos x="T2" y="T3"/>
              </a:cxn>
              <a:cxn ang="0">
                <a:pos x="T4" y="T5"/>
              </a:cxn>
              <a:cxn ang="0">
                <a:pos x="T6" y="T7"/>
              </a:cxn>
            </a:cxnLst>
            <a:rect l="0" t="0" r="r" b="b"/>
            <a:pathLst>
              <a:path w="3038" h="3039">
                <a:moveTo>
                  <a:pt x="3038" y="0"/>
                </a:moveTo>
                <a:lnTo>
                  <a:pt x="0" y="0"/>
                </a:lnTo>
                <a:lnTo>
                  <a:pt x="0" y="3039"/>
                </a:lnTo>
                <a:lnTo>
                  <a:pt x="3038"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635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2526">
            <a:extLst>
              <a:ext uri="{FF2B5EF4-FFF2-40B4-BE49-F238E27FC236}">
                <a16:creationId xmlns:a16="http://schemas.microsoft.com/office/drawing/2014/main" id="{4AB9AED4-405E-4818-9E5A-9F8232B81C97}"/>
              </a:ext>
            </a:extLst>
          </p:cNvPr>
          <p:cNvSpPr>
            <a:spLocks/>
          </p:cNvSpPr>
          <p:nvPr/>
        </p:nvSpPr>
        <p:spPr bwMode="auto">
          <a:xfrm>
            <a:off x="602364" y="0"/>
            <a:ext cx="4677141" cy="2314627"/>
          </a:xfrm>
          <a:custGeom>
            <a:avLst/>
            <a:gdLst>
              <a:gd name="T0" fmla="*/ 0 w 3490"/>
              <a:gd name="T1" fmla="*/ 0 h 1747"/>
              <a:gd name="T2" fmla="*/ 1744 w 3490"/>
              <a:gd name="T3" fmla="*/ 1747 h 1747"/>
              <a:gd name="T4" fmla="*/ 3490 w 3490"/>
              <a:gd name="T5" fmla="*/ 0 h 1747"/>
              <a:gd name="T6" fmla="*/ 0 w 3490"/>
              <a:gd name="T7" fmla="*/ 0 h 1747"/>
            </a:gdLst>
            <a:ahLst/>
            <a:cxnLst>
              <a:cxn ang="0">
                <a:pos x="T0" y="T1"/>
              </a:cxn>
              <a:cxn ang="0">
                <a:pos x="T2" y="T3"/>
              </a:cxn>
              <a:cxn ang="0">
                <a:pos x="T4" y="T5"/>
              </a:cxn>
              <a:cxn ang="0">
                <a:pos x="T6" y="T7"/>
              </a:cxn>
            </a:cxnLst>
            <a:rect l="0" t="0" r="r" b="b"/>
            <a:pathLst>
              <a:path w="3490" h="1747">
                <a:moveTo>
                  <a:pt x="0" y="0"/>
                </a:moveTo>
                <a:lnTo>
                  <a:pt x="1744" y="1747"/>
                </a:lnTo>
                <a:lnTo>
                  <a:pt x="3490" y="0"/>
                </a:lnTo>
                <a:lnTo>
                  <a:pt x="0" y="0"/>
                </a:lnTo>
                <a:close/>
              </a:path>
            </a:pathLst>
          </a:custGeom>
          <a:solidFill>
            <a:srgbClr val="002060"/>
          </a:solidFill>
          <a:ln>
            <a:noFill/>
          </a:ln>
          <a:effectLst>
            <a:outerShdw blurRad="635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pic>
        <p:nvPicPr>
          <p:cNvPr id="38" name="图片 37">
            <a:extLst>
              <a:ext uri="{FF2B5EF4-FFF2-40B4-BE49-F238E27FC236}">
                <a16:creationId xmlns:a16="http://schemas.microsoft.com/office/drawing/2014/main" id="{284D7A3C-B373-488D-843A-2210EF436AD3}"/>
              </a:ext>
            </a:extLst>
          </p:cNvPr>
          <p:cNvPicPr>
            <a:picLocks noChangeAspect="1"/>
          </p:cNvPicPr>
          <p:nvPr/>
        </p:nvPicPr>
        <p:blipFill rotWithShape="1">
          <a:blip r:embed="rId4">
            <a:extLst>
              <a:ext uri="{28A0092B-C50C-407E-A947-70E740481C1C}">
                <a14:useLocalDpi xmlns:a14="http://schemas.microsoft.com/office/drawing/2010/main" val="0"/>
              </a:ext>
            </a:extLst>
          </a:blip>
          <a:srcRect l="29797" t="2723" r="26958" b="7337"/>
          <a:stretch/>
        </p:blipFill>
        <p:spPr>
          <a:xfrm>
            <a:off x="9895931" y="3001070"/>
            <a:ext cx="1514562" cy="2531210"/>
          </a:xfrm>
          <a:prstGeom prst="rect">
            <a:avLst/>
          </a:prstGeom>
        </p:spPr>
      </p:pic>
      <p:sp>
        <p:nvSpPr>
          <p:cNvPr id="39" name="文本框 38">
            <a:extLst>
              <a:ext uri="{FF2B5EF4-FFF2-40B4-BE49-F238E27FC236}">
                <a16:creationId xmlns:a16="http://schemas.microsoft.com/office/drawing/2014/main" id="{D8EEDCC1-C43A-4541-BDE8-60AE4655E43D}"/>
              </a:ext>
            </a:extLst>
          </p:cNvPr>
          <p:cNvSpPr txBox="1"/>
          <p:nvPr/>
        </p:nvSpPr>
        <p:spPr>
          <a:xfrm>
            <a:off x="1347937" y="288446"/>
            <a:ext cx="31859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新获批</a:t>
            </a: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5.1</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类进口原研，申请竞价准入</a:t>
            </a:r>
          </a:p>
        </p:txBody>
      </p:sp>
      <p:sp>
        <p:nvSpPr>
          <p:cNvPr id="41" name="文本框 40">
            <a:extLst>
              <a:ext uri="{FF2B5EF4-FFF2-40B4-BE49-F238E27FC236}">
                <a16:creationId xmlns:a16="http://schemas.microsoft.com/office/drawing/2014/main" id="{0F955341-FFFA-4014-8BAC-394E9055D1D8}"/>
              </a:ext>
            </a:extLst>
          </p:cNvPr>
          <p:cNvSpPr txBox="1"/>
          <p:nvPr/>
        </p:nvSpPr>
        <p:spPr>
          <a:xfrm>
            <a:off x="1538788" y="2275496"/>
            <a:ext cx="8577214" cy="184069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002060"/>
                </a:solidFill>
                <a:effectLst/>
                <a:uLnTx/>
                <a:uFillTx/>
                <a:latin typeface="Times New Roman" panose="02020603050405020304" pitchFamily="16" charset="0"/>
                <a:ea typeface="微软雅黑" panose="020B0503020204020204" pitchFamily="34" charset="-122"/>
                <a:cs typeface="Times New Roman" panose="02020603050405020304" pitchFamily="16" charset="0"/>
              </a:rPr>
              <a:t>二十碳五烯酸乙酯软胶囊</a:t>
            </a:r>
            <a:endParaRPr kumimoji="0" lang="en-US" altLang="zh-CN" sz="4000" b="1" i="0" u="none" strike="noStrike" kern="1200" cap="none" spc="0" normalizeH="0" baseline="0" noProof="0" dirty="0">
              <a:ln>
                <a:noFill/>
              </a:ln>
              <a:solidFill>
                <a:srgbClr val="002060"/>
              </a:solidFill>
              <a:effectLst/>
              <a:uLnTx/>
              <a:uFillTx/>
              <a:latin typeface="Times New Roman" panose="02020603050405020304" pitchFamily="16" charset="0"/>
              <a:ea typeface="微软雅黑" panose="020B0503020204020204" pitchFamily="34" charset="-122"/>
              <a:cs typeface="Times New Roman" panose="02020603050405020304" pitchFamily="16"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203864"/>
                </a:solidFill>
                <a:effectLst/>
                <a:uLnTx/>
                <a:uFillTx/>
                <a:latin typeface="Times New Roman" panose="02020603050405020304" pitchFamily="16" charset="0"/>
                <a:ea typeface="微软雅黑" panose="020B0503020204020204" pitchFamily="34" charset="-122"/>
                <a:cs typeface="Times New Roman" panose="02020603050405020304" pitchFamily="16" charset="0"/>
              </a:rPr>
              <a:t>（唯思沛</a:t>
            </a:r>
            <a:r>
              <a:rPr kumimoji="0" lang="en-US" altLang="zh-CN" sz="4000" b="1" i="0" u="none" strike="noStrike" kern="1200" cap="none" spc="0" normalizeH="0" baseline="30000" noProof="0" dirty="0">
                <a:ln>
                  <a:noFill/>
                </a:ln>
                <a:solidFill>
                  <a:srgbClr val="203864"/>
                </a:solidFill>
                <a:effectLst/>
                <a:uLnTx/>
                <a:uFillTx/>
                <a:latin typeface="Times New Roman" panose="02020603050405020304" pitchFamily="16" charset="0"/>
                <a:ea typeface="微软雅黑" panose="020B0503020204020204" pitchFamily="34" charset="-122"/>
                <a:cs typeface="Times New Roman" panose="02020603050405020304" pitchFamily="16" charset="0"/>
              </a:rPr>
              <a:t>®</a:t>
            </a:r>
            <a:r>
              <a:rPr kumimoji="0" lang="zh-CN" altLang="en-US" sz="4000" b="1" i="0" u="none" strike="noStrike" kern="1200" cap="none" spc="0" normalizeH="0" baseline="0" noProof="0" dirty="0">
                <a:ln>
                  <a:noFill/>
                </a:ln>
                <a:solidFill>
                  <a:srgbClr val="203864"/>
                </a:solidFill>
                <a:effectLst/>
                <a:uLnTx/>
                <a:uFillTx/>
                <a:latin typeface="Times New Roman" panose="02020603050405020304" pitchFamily="16" charset="0"/>
                <a:ea typeface="微软雅黑" panose="020B0503020204020204" pitchFamily="34" charset="-122"/>
                <a:cs typeface="Times New Roman" panose="02020603050405020304" pitchFamily="16" charset="0"/>
              </a:rPr>
              <a:t>）</a:t>
            </a:r>
            <a:endParaRPr kumimoji="0" lang="en-GB" sz="4000" b="0" i="0" u="none" strike="noStrike" kern="1200" cap="none" spc="0" normalizeH="0" baseline="0" noProof="0" dirty="0">
              <a:ln>
                <a:noFill/>
              </a:ln>
              <a:solidFill>
                <a:srgbClr val="203864"/>
              </a:solidFill>
              <a:effectLst/>
              <a:uLnTx/>
              <a:uFillTx/>
              <a:latin typeface="Calibri"/>
              <a:ea typeface="+mn-ea"/>
              <a:cs typeface="+mn-cs"/>
            </a:endParaRPr>
          </a:p>
        </p:txBody>
      </p:sp>
      <p:sp>
        <p:nvSpPr>
          <p:cNvPr id="42" name="文本框 41">
            <a:extLst>
              <a:ext uri="{FF2B5EF4-FFF2-40B4-BE49-F238E27FC236}">
                <a16:creationId xmlns:a16="http://schemas.microsoft.com/office/drawing/2014/main" id="{ABCEB785-C8F9-40AC-9E1A-ACDBDDBC6E3A}"/>
              </a:ext>
            </a:extLst>
          </p:cNvPr>
          <p:cNvSpPr txBox="1"/>
          <p:nvPr/>
        </p:nvSpPr>
        <p:spPr>
          <a:xfrm>
            <a:off x="2420284" y="5924271"/>
            <a:ext cx="7723136" cy="78483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zh-CN" altLang="en-US" sz="1600" b="0"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 </a:t>
            </a:r>
            <a:r>
              <a:rPr kumimoji="0" lang="zh-CN" altLang="en-US" sz="16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申报企业：亿腾医药（苏州）有限公司</a:t>
            </a:r>
            <a:endParaRPr kumimoji="0" lang="en-US" altLang="zh-CN" sz="16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上市许可持有人：</a:t>
            </a:r>
            <a:r>
              <a:rPr kumimoji="0" lang="en-GB" altLang="zh-CN" sz="16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Amarin Pharmaceuticals Ireland Ltd.</a:t>
            </a:r>
            <a:r>
              <a:rPr kumimoji="0" lang="zh-CN" altLang="en-US" sz="16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 </a:t>
            </a:r>
            <a:r>
              <a:rPr kumimoji="0" lang="zh-CN" altLang="en-US" sz="14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（阿马里纳制药爱尔兰有限公司）</a:t>
            </a:r>
            <a:endParaRPr kumimoji="0" lang="zh-CN" altLang="en-US" sz="1600" b="1"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endParaRPr>
          </a:p>
        </p:txBody>
      </p:sp>
      <p:sp>
        <p:nvSpPr>
          <p:cNvPr id="43" name="矩形 42">
            <a:extLst>
              <a:ext uri="{FF2B5EF4-FFF2-40B4-BE49-F238E27FC236}">
                <a16:creationId xmlns:a16="http://schemas.microsoft.com/office/drawing/2014/main" id="{41823BAE-8256-46BD-8E19-8D66136E13EC}"/>
              </a:ext>
            </a:extLst>
          </p:cNvPr>
          <p:cNvSpPr/>
          <p:nvPr/>
        </p:nvSpPr>
        <p:spPr>
          <a:xfrm>
            <a:off x="1492357" y="4266675"/>
            <a:ext cx="7402182" cy="116955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zh-CN" altLang="en-US" sz="2400" b="1" i="0" u="none" strike="noStrike" kern="1200" cap="none" spc="0" normalizeH="0" baseline="0" noProof="0" dirty="0">
                <a:ln>
                  <a:noFill/>
                </a:ln>
                <a:solidFill>
                  <a:srgbClr val="ED7D31"/>
                </a:solidFill>
                <a:effectLst/>
                <a:uLnTx/>
                <a:uFillTx/>
                <a:latin typeface="Calibri"/>
                <a:ea typeface="微软雅黑" panose="020B0503020204020204" pitchFamily="34" charset="-122"/>
                <a:cs typeface="+mn-cs"/>
              </a:rPr>
              <a:t>迄今</a:t>
            </a:r>
            <a:r>
              <a:rPr kumimoji="0" lang="en-US" altLang="zh-CN" sz="2800" b="1" i="0" u="none" strike="noStrike" kern="1200" cap="none" spc="0" normalizeH="0" baseline="0" noProof="0" dirty="0">
                <a:ln>
                  <a:noFill/>
                </a:ln>
                <a:solidFill>
                  <a:srgbClr val="ED7D31"/>
                </a:solidFill>
                <a:effectLst/>
                <a:uLnTx/>
                <a:uFillTx/>
                <a:latin typeface="Calibri"/>
                <a:ea typeface="微软雅黑" panose="020B0503020204020204" pitchFamily="34" charset="-122"/>
                <a:cs typeface="+mn-cs"/>
              </a:rPr>
              <a:t>FDA</a:t>
            </a:r>
            <a:r>
              <a:rPr kumimoji="0" lang="zh-CN" altLang="en-US" sz="2400" b="1" i="0" u="none" strike="noStrike" kern="1200" cap="none" spc="0" normalizeH="0" baseline="0" noProof="0" dirty="0">
                <a:ln>
                  <a:noFill/>
                </a:ln>
                <a:solidFill>
                  <a:srgbClr val="ED7D31"/>
                </a:solidFill>
                <a:effectLst/>
                <a:uLnTx/>
                <a:uFillTx/>
                <a:latin typeface="Calibri"/>
                <a:ea typeface="微软雅黑" panose="020B0503020204020204" pitchFamily="34" charset="-122"/>
                <a:cs typeface="+mn-cs"/>
              </a:rPr>
              <a:t>及国内唯一获批</a:t>
            </a:r>
            <a:r>
              <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rPr>
              <a:t>用于降低心血管事件风险</a:t>
            </a:r>
            <a:r>
              <a:rPr kumimoji="0" lang="en-US" altLang="zh-CN"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rPr>
              <a:t>(CVRR)</a:t>
            </a:r>
            <a:r>
              <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rPr>
              <a:t>的降甘油三酯（</a:t>
            </a:r>
            <a:r>
              <a:rPr kumimoji="0" lang="en-US" altLang="zh-CN"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rPr>
              <a:t>TG</a:t>
            </a:r>
            <a:r>
              <a:rPr kumimoji="0" lang="zh-CN" altLang="en-US"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rPr>
              <a:t>）药物</a:t>
            </a:r>
            <a:endParaRPr kumimoji="0" lang="en-US" altLang="zh-CN" sz="18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2400" b="1" dirty="0">
                <a:solidFill>
                  <a:srgbClr val="ED7D31"/>
                </a:solidFill>
                <a:latin typeface="Calibri"/>
                <a:ea typeface="微软雅黑" panose="020B0503020204020204" pitchFamily="34" charset="-122"/>
              </a:rPr>
              <a:t>填</a:t>
            </a:r>
            <a:r>
              <a:rPr kumimoji="0" lang="zh-CN" altLang="en-US" sz="2400" b="1" i="0" u="none" strike="noStrike" kern="1200" cap="none" spc="0" normalizeH="0" baseline="0" noProof="0" dirty="0">
                <a:ln>
                  <a:noFill/>
                </a:ln>
                <a:solidFill>
                  <a:srgbClr val="ED7D31"/>
                </a:solidFill>
                <a:effectLst/>
                <a:uLnTx/>
                <a:uFillTx/>
                <a:latin typeface="Calibri"/>
                <a:ea typeface="微软雅黑" panose="020B0503020204020204" pitchFamily="34" charset="-122"/>
                <a:cs typeface="+mn-cs"/>
              </a:rPr>
              <a:t>补目录空白</a:t>
            </a:r>
          </a:p>
        </p:txBody>
      </p:sp>
      <p:pic>
        <p:nvPicPr>
          <p:cNvPr id="3" name="图片 2">
            <a:extLst>
              <a:ext uri="{FF2B5EF4-FFF2-40B4-BE49-F238E27FC236}">
                <a16:creationId xmlns:a16="http://schemas.microsoft.com/office/drawing/2014/main" id="{182EE09B-E248-4F39-85A0-1E1F5F7AFE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6203" y="-101349"/>
            <a:ext cx="3005797" cy="1087369"/>
          </a:xfrm>
          <a:prstGeom prst="rect">
            <a:avLst/>
          </a:prstGeom>
        </p:spPr>
      </p:pic>
    </p:spTree>
    <p:extLst>
      <p:ext uri="{BB962C8B-B14F-4D97-AF65-F5344CB8AC3E}">
        <p14:creationId xmlns:p14="http://schemas.microsoft.com/office/powerpoint/2010/main" val="130856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3049DF-0B30-46A6-ADB1-30C1F827E9F0}"/>
              </a:ext>
            </a:extLst>
          </p:cNvPr>
          <p:cNvSpPr>
            <a:spLocks noGrp="1"/>
          </p:cNvSpPr>
          <p:nvPr>
            <p:ph type="title"/>
          </p:nvPr>
        </p:nvSpPr>
        <p:spPr>
          <a:xfrm>
            <a:off x="1092986" y="375929"/>
            <a:ext cx="11198857" cy="560248"/>
          </a:xfrm>
        </p:spPr>
        <p:txBody>
          <a:bodyPr/>
          <a:lstStyle/>
          <a:p>
            <a:r>
              <a:rPr lang="zh-CN" altLang="en-US" sz="2000" kern="0" dirty="0">
                <a:solidFill>
                  <a:srgbClr val="002060"/>
                </a:solidFill>
                <a:latin typeface="微软雅黑" panose="020B0503020204020204" pitchFamily="34" charset="-122"/>
              </a:rPr>
              <a:t>应重视 </a:t>
            </a:r>
            <a:r>
              <a:rPr lang="en-US" altLang="zh-CN" sz="2000" kern="0" dirty="0">
                <a:solidFill>
                  <a:srgbClr val="ED7D31"/>
                </a:solidFill>
                <a:latin typeface="微软雅黑" panose="020B0503020204020204" pitchFamily="34" charset="-122"/>
              </a:rPr>
              <a:t>LDL-C </a:t>
            </a:r>
            <a:r>
              <a:rPr lang="zh-CN" altLang="en-US" sz="2000" kern="0" dirty="0">
                <a:solidFill>
                  <a:srgbClr val="ED7D31"/>
                </a:solidFill>
                <a:latin typeface="微软雅黑" panose="020B0503020204020204" pitchFamily="34" charset="-122"/>
              </a:rPr>
              <a:t>以外靶点</a:t>
            </a:r>
            <a:r>
              <a:rPr lang="zh-CN" altLang="en-US" sz="2000" kern="0" dirty="0">
                <a:solidFill>
                  <a:srgbClr val="002060"/>
                </a:solidFill>
                <a:latin typeface="微软雅黑" panose="020B0503020204020204" pitchFamily="34" charset="-122"/>
              </a:rPr>
              <a:t>的干预及心血管剩余风险的管理</a:t>
            </a:r>
            <a:r>
              <a:rPr lang="zh-CN" altLang="en-US" sz="2000" dirty="0">
                <a:solidFill>
                  <a:srgbClr val="002060"/>
                </a:solidFill>
              </a:rPr>
              <a:t>，本品可</a:t>
            </a:r>
            <a:r>
              <a:rPr lang="zh-CN" altLang="en-US" sz="2000" dirty="0">
                <a:solidFill>
                  <a:srgbClr val="ED7D31"/>
                </a:solidFill>
              </a:rPr>
              <a:t>填补目录空白</a:t>
            </a:r>
          </a:p>
        </p:txBody>
      </p:sp>
      <p:sp>
        <p:nvSpPr>
          <p:cNvPr id="4" name="矩形 3">
            <a:extLst>
              <a:ext uri="{FF2B5EF4-FFF2-40B4-BE49-F238E27FC236}">
                <a16:creationId xmlns:a16="http://schemas.microsoft.com/office/drawing/2014/main" id="{8F775EE0-387D-4EE1-8995-6207A20C051C}"/>
              </a:ext>
            </a:extLst>
          </p:cNvPr>
          <p:cNvSpPr/>
          <p:nvPr/>
        </p:nvSpPr>
        <p:spPr>
          <a:xfrm>
            <a:off x="117216"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基本信息</a:t>
            </a:r>
          </a:p>
        </p:txBody>
      </p:sp>
      <p:sp>
        <p:nvSpPr>
          <p:cNvPr id="5" name="矩形 4">
            <a:extLst>
              <a:ext uri="{FF2B5EF4-FFF2-40B4-BE49-F238E27FC236}">
                <a16:creationId xmlns:a16="http://schemas.microsoft.com/office/drawing/2014/main" id="{078FE485-46D7-434A-9DD9-F2B77FD8DB93}"/>
              </a:ext>
            </a:extLst>
          </p:cNvPr>
          <p:cNvSpPr/>
          <p:nvPr/>
        </p:nvSpPr>
        <p:spPr>
          <a:xfrm>
            <a:off x="311898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有效性</a:t>
            </a:r>
          </a:p>
        </p:txBody>
      </p:sp>
      <p:sp>
        <p:nvSpPr>
          <p:cNvPr id="6" name="矩形 5">
            <a:extLst>
              <a:ext uri="{FF2B5EF4-FFF2-40B4-BE49-F238E27FC236}">
                <a16:creationId xmlns:a16="http://schemas.microsoft.com/office/drawing/2014/main" id="{186F2E63-BEC6-4D29-A16C-1A126F9F10C7}"/>
              </a:ext>
            </a:extLst>
          </p:cNvPr>
          <p:cNvSpPr/>
          <p:nvPr/>
        </p:nvSpPr>
        <p:spPr>
          <a:xfrm>
            <a:off x="4619868"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安全性</a:t>
            </a:r>
          </a:p>
        </p:txBody>
      </p:sp>
      <p:sp>
        <p:nvSpPr>
          <p:cNvPr id="8" name="矩形 7">
            <a:extLst>
              <a:ext uri="{FF2B5EF4-FFF2-40B4-BE49-F238E27FC236}">
                <a16:creationId xmlns:a16="http://schemas.microsoft.com/office/drawing/2014/main" id="{CAD70A76-DDC2-4539-8266-DC8C5F36FC18}"/>
              </a:ext>
            </a:extLst>
          </p:cNvPr>
          <p:cNvSpPr/>
          <p:nvPr/>
        </p:nvSpPr>
        <p:spPr>
          <a:xfrm>
            <a:off x="6119035" y="-2205"/>
            <a:ext cx="1440000" cy="252000"/>
          </a:xfrm>
          <a:prstGeom prst="rect">
            <a:avLst/>
          </a:prstGeom>
          <a:solidFill>
            <a:srgbClr val="23004C"/>
          </a:solidFill>
          <a:ln w="12700" cap="flat" cmpd="sng" algn="ctr">
            <a:noFill/>
            <a:prstDash val="solid"/>
            <a:miter lim="800000"/>
          </a:ln>
          <a:effectLst/>
        </p:spPr>
        <p:txBody>
          <a:bodyPr rtlCol="0" anchor="ctr"/>
          <a:lstStyle/>
          <a:p>
            <a:pPr lvl="0" algn="ctr" defTabSz="457200"/>
            <a:r>
              <a:rPr kumimoji="0" lang="zh-CN" altLang="en-US" sz="1200" b="1" i="0" u="none" strike="noStrike" kern="0" cap="none" spc="0" normalizeH="0" baseline="0" noProof="0" dirty="0">
                <a:ln>
                  <a:noFill/>
                </a:ln>
                <a:solidFill>
                  <a:prstClr val="white"/>
                </a:solidFill>
                <a:effectLst/>
                <a:uLnTx/>
                <a:uFillTx/>
                <a:latin typeface="Verdana"/>
                <a:ea typeface="+mn-ea"/>
                <a:cs typeface="+mn-cs"/>
              </a:rPr>
              <a:t>公平性</a:t>
            </a:r>
          </a:p>
        </p:txBody>
      </p:sp>
      <p:sp>
        <p:nvSpPr>
          <p:cNvPr id="9" name="矩形 8">
            <a:extLst>
              <a:ext uri="{FF2B5EF4-FFF2-40B4-BE49-F238E27FC236}">
                <a16:creationId xmlns:a16="http://schemas.microsoft.com/office/drawing/2014/main" id="{62E8DF14-6AB2-4C31-8DC6-D7E68CCB6E34}"/>
              </a:ext>
            </a:extLst>
          </p:cNvPr>
          <p:cNvSpPr/>
          <p:nvPr/>
        </p:nvSpPr>
        <p:spPr>
          <a:xfrm>
            <a:off x="1618100"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创新性</a:t>
            </a:r>
          </a:p>
        </p:txBody>
      </p:sp>
      <p:sp>
        <p:nvSpPr>
          <p:cNvPr id="10" name="等腰三角形 9">
            <a:extLst>
              <a:ext uri="{FF2B5EF4-FFF2-40B4-BE49-F238E27FC236}">
                <a16:creationId xmlns:a16="http://schemas.microsoft.com/office/drawing/2014/main" id="{57AA4B67-493B-4380-A1C9-83886753459B}"/>
              </a:ext>
            </a:extLst>
          </p:cNvPr>
          <p:cNvSpPr/>
          <p:nvPr/>
        </p:nvSpPr>
        <p:spPr>
          <a:xfrm>
            <a:off x="6235233" y="18141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Verdana"/>
              <a:ea typeface="+mn-ea"/>
              <a:cs typeface="+mn-cs"/>
            </a:endParaRPr>
          </a:p>
        </p:txBody>
      </p:sp>
      <p:sp>
        <p:nvSpPr>
          <p:cNvPr id="11" name="矩形 10">
            <a:extLst>
              <a:ext uri="{FF2B5EF4-FFF2-40B4-BE49-F238E27FC236}">
                <a16:creationId xmlns:a16="http://schemas.microsoft.com/office/drawing/2014/main" id="{04B82792-9364-4FC3-AF0A-875491091F0D}"/>
              </a:ext>
            </a:extLst>
          </p:cNvPr>
          <p:cNvSpPr/>
          <p:nvPr/>
        </p:nvSpPr>
        <p:spPr>
          <a:xfrm>
            <a:off x="478462" y="1453469"/>
            <a:ext cx="11339623" cy="890693"/>
          </a:xfrm>
          <a:prstGeom prst="rect">
            <a:avLst/>
          </a:prstGeom>
          <a:solidFill>
            <a:sysClr val="window" lastClr="FFFFFF">
              <a:lumMod val="95000"/>
            </a:sysClr>
          </a:solidFill>
          <a:effectLst>
            <a:outerShdw blurRad="50800" dist="38100" dir="2700000" algn="tl" rotWithShape="0">
              <a:prstClr val="black">
                <a:alpha val="40000"/>
              </a:prstClr>
            </a:outerShdw>
          </a:effectLst>
        </p:spPr>
        <p:txBody>
          <a:bodyPr wrap="square">
            <a:spAutoFit/>
          </a:bodyPr>
          <a:lstStyle/>
          <a:p>
            <a:pPr marL="285750" indent="-285750">
              <a:lnSpc>
                <a:spcPct val="150000"/>
              </a:lnSpc>
              <a:buFont typeface="Arial" panose="020B0604020202020204" pitchFamily="34" charset="0"/>
              <a:buChar char="•"/>
              <a:defRPr/>
            </a:pPr>
            <a:r>
              <a:rPr lang="en-US" altLang="zh-CN" sz="1200" b="1" kern="0" dirty="0">
                <a:solidFill>
                  <a:srgbClr val="ED7D31"/>
                </a:solidFill>
                <a:latin typeface="+mn-ea"/>
              </a:rPr>
              <a:t>ASCVD</a:t>
            </a:r>
            <a:r>
              <a:rPr lang="zh-CN" altLang="en-US" sz="1200" b="1" kern="0" dirty="0">
                <a:solidFill>
                  <a:srgbClr val="ED7D31"/>
                </a:solidFill>
                <a:latin typeface="+mn-ea"/>
              </a:rPr>
              <a:t>为主的</a:t>
            </a:r>
            <a:r>
              <a:rPr lang="en-US" altLang="zh-CN" sz="1200" b="1" kern="0" dirty="0">
                <a:solidFill>
                  <a:srgbClr val="ED7D31"/>
                </a:solidFill>
                <a:latin typeface="+mn-ea"/>
              </a:rPr>
              <a:t>CVD</a:t>
            </a:r>
            <a:r>
              <a:rPr lang="zh-CN" altLang="en-US" sz="1200" b="1" kern="0" dirty="0">
                <a:solidFill>
                  <a:srgbClr val="ED7D31"/>
                </a:solidFill>
                <a:latin typeface="+mn-ea"/>
              </a:rPr>
              <a:t>是我国居民第一位死因</a:t>
            </a:r>
            <a:r>
              <a:rPr lang="zh-CN" altLang="en-US" sz="1200" kern="0" dirty="0">
                <a:solidFill>
                  <a:srgbClr val="002060"/>
                </a:solidFill>
                <a:latin typeface="+mn-ea"/>
              </a:rPr>
              <a:t>，</a:t>
            </a:r>
            <a:r>
              <a:rPr lang="en-US" altLang="zh-CN" sz="1200" kern="0" dirty="0">
                <a:solidFill>
                  <a:srgbClr val="002060"/>
                </a:solidFill>
                <a:latin typeface="+mn-ea"/>
              </a:rPr>
              <a:t>LDL-C</a:t>
            </a:r>
            <a:r>
              <a:rPr lang="zh-CN" altLang="en-US" sz="1200" kern="0" dirty="0">
                <a:solidFill>
                  <a:srgbClr val="002060"/>
                </a:solidFill>
                <a:latin typeface="+mn-ea"/>
              </a:rPr>
              <a:t>以外靶点的干预及心血管剩余风险的管理需求仍未满足。</a:t>
            </a:r>
            <a:r>
              <a:rPr lang="en-US" altLang="zh-CN" sz="1200" kern="0" dirty="0">
                <a:solidFill>
                  <a:srgbClr val="002060"/>
                </a:solidFill>
                <a:latin typeface="+mn-ea"/>
              </a:rPr>
              <a:t>TG</a:t>
            </a:r>
            <a:r>
              <a:rPr lang="zh-CN" altLang="en-US" sz="1200" kern="0" dirty="0">
                <a:solidFill>
                  <a:srgbClr val="002060"/>
                </a:solidFill>
                <a:latin typeface="+mn-ea"/>
              </a:rPr>
              <a:t>升高是</a:t>
            </a:r>
            <a:r>
              <a:rPr lang="en-US" altLang="zh-CN" sz="1200" kern="0" dirty="0">
                <a:solidFill>
                  <a:srgbClr val="002060"/>
                </a:solidFill>
                <a:latin typeface="+mn-ea"/>
              </a:rPr>
              <a:t>ASCVD</a:t>
            </a:r>
            <a:r>
              <a:rPr lang="zh-CN" altLang="en-US" sz="1200" kern="0" dirty="0">
                <a:solidFill>
                  <a:srgbClr val="002060"/>
                </a:solidFill>
                <a:latin typeface="+mn-ea"/>
              </a:rPr>
              <a:t>的危险因素，他汀治疗后仍</a:t>
            </a:r>
            <a:r>
              <a:rPr lang="en-US" altLang="zh-CN" sz="1200" kern="0" dirty="0">
                <a:solidFill>
                  <a:srgbClr val="002060"/>
                </a:solidFill>
                <a:latin typeface="+mn-ea"/>
              </a:rPr>
              <a:t>TG</a:t>
            </a:r>
            <a:r>
              <a:rPr lang="zh-CN" altLang="en-US" sz="1200" kern="0" dirty="0">
                <a:solidFill>
                  <a:srgbClr val="002060"/>
                </a:solidFill>
                <a:latin typeface="+mn-ea"/>
              </a:rPr>
              <a:t>升高的患者心血管风险增加。重度</a:t>
            </a:r>
            <a:r>
              <a:rPr lang="en-US" altLang="zh-CN" sz="1200" kern="0" dirty="0">
                <a:solidFill>
                  <a:srgbClr val="002060"/>
                </a:solidFill>
                <a:latin typeface="+mn-ea"/>
              </a:rPr>
              <a:t>TG</a:t>
            </a:r>
            <a:r>
              <a:rPr lang="zh-CN" altLang="en-US" sz="1200" kern="0" dirty="0">
                <a:solidFill>
                  <a:srgbClr val="002060"/>
                </a:solidFill>
                <a:latin typeface="+mn-ea"/>
              </a:rPr>
              <a:t>更需同时关注</a:t>
            </a:r>
            <a:r>
              <a:rPr lang="en-US" altLang="zh-CN" sz="1200" kern="0" dirty="0">
                <a:solidFill>
                  <a:srgbClr val="002060"/>
                </a:solidFill>
                <a:latin typeface="+mn-ea"/>
              </a:rPr>
              <a:t>ASCVD</a:t>
            </a:r>
            <a:r>
              <a:rPr lang="zh-CN" altLang="en-US" sz="1200" kern="0" dirty="0">
                <a:solidFill>
                  <a:srgbClr val="002060"/>
                </a:solidFill>
                <a:latin typeface="+mn-ea"/>
              </a:rPr>
              <a:t>风险和急性胰腺炎风险。本品通过降</a:t>
            </a:r>
            <a:r>
              <a:rPr lang="en-US" altLang="zh-CN" sz="1200" kern="0" dirty="0">
                <a:solidFill>
                  <a:srgbClr val="002060"/>
                </a:solidFill>
                <a:latin typeface="+mn-ea"/>
              </a:rPr>
              <a:t>TG</a:t>
            </a:r>
            <a:r>
              <a:rPr lang="zh-CN" altLang="en-US" sz="1200" kern="0" dirty="0">
                <a:solidFill>
                  <a:srgbClr val="002060"/>
                </a:solidFill>
                <a:latin typeface="+mn-ea"/>
              </a:rPr>
              <a:t>、抗炎、抗栓、抗氧化、逆转斑块等多重机制，降低他汀治疗后仍存在</a:t>
            </a:r>
            <a:r>
              <a:rPr lang="en-US" altLang="zh-CN" sz="1200" kern="0" dirty="0">
                <a:solidFill>
                  <a:srgbClr val="002060"/>
                </a:solidFill>
                <a:latin typeface="+mn-ea"/>
              </a:rPr>
              <a:t>HTG</a:t>
            </a:r>
            <a:r>
              <a:rPr lang="zh-CN" altLang="en-US" sz="1200" kern="0" dirty="0">
                <a:solidFill>
                  <a:srgbClr val="002060"/>
                </a:solidFill>
                <a:latin typeface="+mn-ea"/>
              </a:rPr>
              <a:t>患者的</a:t>
            </a:r>
            <a:r>
              <a:rPr lang="en-US" altLang="zh-CN" sz="1200" kern="0" dirty="0">
                <a:solidFill>
                  <a:srgbClr val="002060"/>
                </a:solidFill>
                <a:latin typeface="+mn-ea"/>
              </a:rPr>
              <a:t>ASCVD</a:t>
            </a:r>
            <a:r>
              <a:rPr lang="zh-CN" altLang="en-US" sz="1200" kern="0" dirty="0">
                <a:solidFill>
                  <a:srgbClr val="002060"/>
                </a:solidFill>
                <a:latin typeface="+mn-ea"/>
              </a:rPr>
              <a:t>风险，降低疾病负担，助力</a:t>
            </a:r>
            <a:r>
              <a:rPr lang="en-US" altLang="zh-CN" sz="1200" kern="0" dirty="0">
                <a:solidFill>
                  <a:srgbClr val="002060"/>
                </a:solidFill>
                <a:latin typeface="+mn-ea"/>
              </a:rPr>
              <a:t>《</a:t>
            </a:r>
            <a:r>
              <a:rPr lang="zh-CN" altLang="en-US" sz="1200" kern="0" dirty="0">
                <a:solidFill>
                  <a:srgbClr val="002060"/>
                </a:solidFill>
                <a:latin typeface="+mn-ea"/>
              </a:rPr>
              <a:t>健康中国行动</a:t>
            </a:r>
            <a:r>
              <a:rPr lang="en-US" altLang="zh-CN" sz="1200" kern="0" dirty="0">
                <a:solidFill>
                  <a:srgbClr val="002060"/>
                </a:solidFill>
                <a:latin typeface="+mn-ea"/>
              </a:rPr>
              <a:t>(2019—2030</a:t>
            </a:r>
            <a:r>
              <a:rPr lang="zh-CN" altLang="en-US" sz="1200" kern="0" dirty="0">
                <a:solidFill>
                  <a:srgbClr val="002060"/>
                </a:solidFill>
                <a:latin typeface="+mn-ea"/>
              </a:rPr>
              <a:t>年</a:t>
            </a:r>
            <a:r>
              <a:rPr lang="en-US" altLang="zh-CN" sz="1200" kern="0" dirty="0">
                <a:solidFill>
                  <a:srgbClr val="002060"/>
                </a:solidFill>
                <a:latin typeface="+mn-ea"/>
              </a:rPr>
              <a:t>)》</a:t>
            </a:r>
            <a:r>
              <a:rPr lang="zh-CN" altLang="en-US" sz="1200" kern="0" dirty="0">
                <a:solidFill>
                  <a:srgbClr val="002060"/>
                </a:solidFill>
                <a:latin typeface="+mn-ea"/>
              </a:rPr>
              <a:t>到</a:t>
            </a:r>
            <a:r>
              <a:rPr lang="en-US" altLang="zh-CN" sz="1200" kern="0" dirty="0">
                <a:solidFill>
                  <a:srgbClr val="002060"/>
                </a:solidFill>
                <a:latin typeface="+mn-ea"/>
              </a:rPr>
              <a:t>2030</a:t>
            </a:r>
            <a:r>
              <a:rPr lang="zh-CN" altLang="en-US" sz="1200" kern="0" dirty="0">
                <a:solidFill>
                  <a:srgbClr val="002060"/>
                </a:solidFill>
                <a:latin typeface="+mn-ea"/>
              </a:rPr>
              <a:t>年心脑血管疾病死亡率下降到</a:t>
            </a:r>
            <a:r>
              <a:rPr lang="en-US" altLang="zh-CN" sz="1200" kern="0" dirty="0">
                <a:solidFill>
                  <a:srgbClr val="002060"/>
                </a:solidFill>
                <a:latin typeface="+mn-ea"/>
              </a:rPr>
              <a:t>190.7/10</a:t>
            </a:r>
            <a:r>
              <a:rPr lang="zh-CN" altLang="en-US" sz="1200" kern="0" dirty="0">
                <a:solidFill>
                  <a:srgbClr val="002060"/>
                </a:solidFill>
                <a:latin typeface="+mn-ea"/>
              </a:rPr>
              <a:t>万以下*</a:t>
            </a:r>
            <a:r>
              <a:rPr lang="zh-CN" altLang="en-US" sz="1200" kern="0" dirty="0">
                <a:solidFill>
                  <a:srgbClr val="203864"/>
                </a:solidFill>
                <a:latin typeface="+mn-ea"/>
              </a:rPr>
              <a:t>。</a:t>
            </a:r>
          </a:p>
        </p:txBody>
      </p:sp>
      <p:sp>
        <p:nvSpPr>
          <p:cNvPr id="12" name="矩形 11">
            <a:extLst>
              <a:ext uri="{FF2B5EF4-FFF2-40B4-BE49-F238E27FC236}">
                <a16:creationId xmlns:a16="http://schemas.microsoft.com/office/drawing/2014/main" id="{11D223AC-F0F7-4B55-BD20-22050E80143A}"/>
              </a:ext>
            </a:extLst>
          </p:cNvPr>
          <p:cNvSpPr/>
          <p:nvPr/>
        </p:nvSpPr>
        <p:spPr>
          <a:xfrm>
            <a:off x="478462" y="1121975"/>
            <a:ext cx="2852063" cy="338554"/>
          </a:xfrm>
          <a:prstGeom prst="rect">
            <a:avLst/>
          </a:prstGeom>
          <a:solidFill>
            <a:srgbClr val="203864"/>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zh-CN" altLang="en-US" sz="1600" b="1" dirty="0">
                <a:solidFill>
                  <a:prstClr val="white"/>
                </a:solidFill>
                <a:latin typeface="微软雅黑" panose="020B0503020204020204" pitchFamily="34" charset="-122"/>
              </a:rPr>
              <a:t>所治疗疾病对公共健康的影响</a:t>
            </a:r>
          </a:p>
        </p:txBody>
      </p:sp>
      <p:sp>
        <p:nvSpPr>
          <p:cNvPr id="13" name="矩形 12">
            <a:extLst>
              <a:ext uri="{FF2B5EF4-FFF2-40B4-BE49-F238E27FC236}">
                <a16:creationId xmlns:a16="http://schemas.microsoft.com/office/drawing/2014/main" id="{2E0D31E5-FDE5-450A-BB71-3AEE184AA929}"/>
              </a:ext>
            </a:extLst>
          </p:cNvPr>
          <p:cNvSpPr/>
          <p:nvPr/>
        </p:nvSpPr>
        <p:spPr>
          <a:xfrm>
            <a:off x="492979" y="2861455"/>
            <a:ext cx="11325109" cy="890693"/>
          </a:xfrm>
          <a:prstGeom prst="rect">
            <a:avLst/>
          </a:prstGeom>
          <a:solidFill>
            <a:sysClr val="window" lastClr="FFFFFF">
              <a:lumMod val="95000"/>
            </a:sysClr>
          </a:solidFill>
          <a:effectLst>
            <a:outerShdw blurRad="50800" dist="38100" dir="2700000" algn="tl" rotWithShape="0">
              <a:prstClr val="black">
                <a:alpha val="40000"/>
              </a:prstClr>
            </a:outerShdw>
          </a:effectLst>
        </p:spPr>
        <p:txBody>
          <a:bodyPr wrap="square">
            <a:spAutoFit/>
          </a:bodyPr>
          <a:lstStyle/>
          <a:p>
            <a:pPr marL="285750" indent="-285750">
              <a:lnSpc>
                <a:spcPct val="150000"/>
              </a:lnSpc>
              <a:buFont typeface="Arial" panose="020B0604020202020204" pitchFamily="34" charset="0"/>
              <a:buChar char="•"/>
              <a:defRPr/>
            </a:pPr>
            <a:r>
              <a:rPr lang="zh-CN" altLang="en-US" sz="1200" kern="0" dirty="0">
                <a:solidFill>
                  <a:srgbClr val="203864"/>
                </a:solidFill>
                <a:latin typeface="微软雅黑" panose="020B0503020204020204" pitchFamily="34" charset="-122"/>
              </a:rPr>
              <a:t>医保申报前</a:t>
            </a:r>
            <a:r>
              <a:rPr lang="zh-CN" altLang="en-US" sz="1200" b="1" kern="0" dirty="0">
                <a:solidFill>
                  <a:srgbClr val="ED7D31"/>
                </a:solidFill>
                <a:latin typeface="微软雅黑" panose="020B0503020204020204" pitchFamily="34" charset="-122"/>
              </a:rPr>
              <a:t>已主动降价</a:t>
            </a:r>
            <a:r>
              <a:rPr lang="en-US" altLang="zh-CN" sz="1200" b="1" kern="0" dirty="0">
                <a:solidFill>
                  <a:srgbClr val="ED7D31"/>
                </a:solidFill>
                <a:latin typeface="微软雅黑" panose="020B0503020204020204" pitchFamily="34" charset="-122"/>
              </a:rPr>
              <a:t>49.2%</a:t>
            </a:r>
            <a:r>
              <a:rPr lang="zh-CN" altLang="en-US" sz="1200" b="1" kern="0" dirty="0">
                <a:solidFill>
                  <a:srgbClr val="ED7D31"/>
                </a:solidFill>
                <a:latin typeface="微软雅黑" panose="020B0503020204020204" pitchFamily="34" charset="-122"/>
              </a:rPr>
              <a:t>，当前中国挂网价为全球最低价</a:t>
            </a:r>
            <a:r>
              <a:rPr lang="zh-CN" altLang="en-US" sz="1200" kern="0" dirty="0">
                <a:solidFill>
                  <a:srgbClr val="203864"/>
                </a:solidFill>
                <a:latin typeface="微软雅黑" panose="020B0503020204020204" pitchFamily="34" charset="-122"/>
              </a:rPr>
              <a:t>，谈判后更具经济性优势，有助于提高患者可负担性。实际用药患者人群有限，医保基金支出可控。</a:t>
            </a:r>
            <a:endParaRPr lang="en-US" altLang="zh-CN" sz="1200" kern="0" dirty="0">
              <a:solidFill>
                <a:srgbClr val="203864"/>
              </a:solidFill>
              <a:latin typeface="微软雅黑" panose="020B0503020204020204" pitchFamily="34" charset="-122"/>
            </a:endParaRPr>
          </a:p>
          <a:p>
            <a:pPr marL="285750" indent="-285750">
              <a:lnSpc>
                <a:spcPct val="150000"/>
              </a:lnSpc>
              <a:buFont typeface="Arial" panose="020B0604020202020204" pitchFamily="34" charset="0"/>
              <a:buChar char="•"/>
              <a:defRPr/>
            </a:pPr>
            <a:r>
              <a:rPr lang="en-US" altLang="zh-CN" sz="1200" kern="0" dirty="0">
                <a:solidFill>
                  <a:srgbClr val="203864"/>
                </a:solidFill>
                <a:latin typeface="微软雅黑" panose="020B0503020204020204" pitchFamily="34" charset="-122"/>
              </a:rPr>
              <a:t>《</a:t>
            </a:r>
            <a:r>
              <a:rPr lang="zh-CN" altLang="en-US" sz="1200" kern="0" dirty="0">
                <a:solidFill>
                  <a:srgbClr val="203864"/>
                </a:solidFill>
                <a:latin typeface="微软雅黑" panose="020B0503020204020204" pitchFamily="34" charset="-122"/>
              </a:rPr>
              <a:t>中国血脂管理指南（</a:t>
            </a:r>
            <a:r>
              <a:rPr lang="en-US" altLang="zh-CN" sz="1200" kern="0" dirty="0">
                <a:solidFill>
                  <a:srgbClr val="203864"/>
                </a:solidFill>
                <a:latin typeface="微软雅黑" panose="020B0503020204020204" pitchFamily="34" charset="-122"/>
              </a:rPr>
              <a:t>2023</a:t>
            </a:r>
            <a:r>
              <a:rPr lang="zh-CN" altLang="en-US" sz="1200" kern="0" dirty="0">
                <a:solidFill>
                  <a:srgbClr val="203864"/>
                </a:solidFill>
                <a:latin typeface="微软雅黑" panose="020B0503020204020204" pitchFamily="34" charset="-122"/>
              </a:rPr>
              <a:t>）</a:t>
            </a:r>
            <a:r>
              <a:rPr lang="en-US" altLang="zh-CN" sz="1200" kern="0" dirty="0">
                <a:solidFill>
                  <a:srgbClr val="203864"/>
                </a:solidFill>
                <a:latin typeface="微软雅黑" panose="020B0503020204020204" pitchFamily="34" charset="-122"/>
              </a:rPr>
              <a:t>》</a:t>
            </a:r>
            <a:r>
              <a:rPr lang="zh-CN" altLang="en-US" sz="1200" kern="0" dirty="0">
                <a:solidFill>
                  <a:srgbClr val="203864"/>
                </a:solidFill>
                <a:latin typeface="微软雅黑" panose="020B0503020204020204" pitchFamily="34" charset="-122"/>
              </a:rPr>
              <a:t>指出，</a:t>
            </a:r>
            <a:r>
              <a:rPr lang="zh-CN" altLang="en-US" sz="1200" kern="0" dirty="0">
                <a:solidFill>
                  <a:srgbClr val="002060"/>
                </a:solidFill>
                <a:latin typeface="微软雅黑" panose="020B0503020204020204" pitchFamily="34" charset="-122"/>
              </a:rPr>
              <a:t>应重视 </a:t>
            </a:r>
            <a:r>
              <a:rPr lang="en-US" altLang="zh-CN" sz="1200" kern="0" dirty="0">
                <a:solidFill>
                  <a:srgbClr val="002060"/>
                </a:solidFill>
                <a:latin typeface="微软雅黑" panose="020B0503020204020204" pitchFamily="34" charset="-122"/>
              </a:rPr>
              <a:t>LDL-C </a:t>
            </a:r>
            <a:r>
              <a:rPr lang="zh-CN" altLang="en-US" sz="1200" kern="0" dirty="0">
                <a:solidFill>
                  <a:srgbClr val="002060"/>
                </a:solidFill>
                <a:latin typeface="微软雅黑" panose="020B0503020204020204" pitchFamily="34" charset="-122"/>
              </a:rPr>
              <a:t>以外靶点的干预及心血管剩余风险的管理。全球超</a:t>
            </a:r>
            <a:r>
              <a:rPr lang="en-US" altLang="zh-CN" sz="1200" kern="0" dirty="0">
                <a:solidFill>
                  <a:srgbClr val="002060"/>
                </a:solidFill>
                <a:latin typeface="微软雅黑" panose="020B0503020204020204" pitchFamily="34" charset="-122"/>
              </a:rPr>
              <a:t>80</a:t>
            </a:r>
            <a:r>
              <a:rPr lang="zh-CN" altLang="en-US" sz="1200" kern="0" dirty="0">
                <a:solidFill>
                  <a:srgbClr val="002060"/>
                </a:solidFill>
                <a:latin typeface="微软雅黑" panose="020B0503020204020204" pitchFamily="34" charset="-122"/>
              </a:rPr>
              <a:t>部（含中国</a:t>
            </a:r>
            <a:r>
              <a:rPr lang="en-US" altLang="zh-CN" sz="1200" kern="0" dirty="0">
                <a:solidFill>
                  <a:srgbClr val="002060"/>
                </a:solidFill>
                <a:latin typeface="微软雅黑" panose="020B0503020204020204" pitchFamily="34" charset="-122"/>
              </a:rPr>
              <a:t>17</a:t>
            </a:r>
            <a:r>
              <a:rPr lang="zh-CN" altLang="en-US" sz="1200" kern="0" dirty="0">
                <a:solidFill>
                  <a:srgbClr val="002060"/>
                </a:solidFill>
                <a:latin typeface="微软雅黑" panose="020B0503020204020204" pitchFamily="34" charset="-122"/>
              </a:rPr>
              <a:t>部）权威指南</a:t>
            </a:r>
            <a:r>
              <a:rPr lang="en-US" altLang="zh-CN" sz="1200" kern="0" dirty="0">
                <a:solidFill>
                  <a:srgbClr val="002060"/>
                </a:solidFill>
                <a:latin typeface="微软雅黑" panose="020B0503020204020204" pitchFamily="34" charset="-122"/>
              </a:rPr>
              <a:t>/</a:t>
            </a:r>
            <a:r>
              <a:rPr lang="zh-CN" altLang="en-US" sz="1200" kern="0" dirty="0">
                <a:solidFill>
                  <a:srgbClr val="002060"/>
                </a:solidFill>
                <a:latin typeface="微软雅黑" panose="020B0503020204020204" pitchFamily="34" charset="-122"/>
              </a:rPr>
              <a:t>共识</a:t>
            </a:r>
            <a:r>
              <a:rPr lang="en-US" altLang="zh-CN" sz="1200" kern="0" dirty="0">
                <a:solidFill>
                  <a:srgbClr val="002060"/>
                </a:solidFill>
                <a:latin typeface="微软雅黑" panose="020B0503020204020204" pitchFamily="34" charset="-122"/>
              </a:rPr>
              <a:t>/</a:t>
            </a:r>
            <a:r>
              <a:rPr lang="zh-CN" altLang="en-US" sz="1200" kern="0" dirty="0">
                <a:solidFill>
                  <a:srgbClr val="002060"/>
                </a:solidFill>
                <a:latin typeface="微软雅黑" panose="020B0503020204020204" pitchFamily="34" charset="-122"/>
              </a:rPr>
              <a:t>声明积极推荐</a:t>
            </a:r>
            <a:r>
              <a:rPr lang="en-US" altLang="zh-CN" sz="1200" kern="0" dirty="0">
                <a:solidFill>
                  <a:srgbClr val="002060"/>
                </a:solidFill>
                <a:latin typeface="微软雅黑" panose="020B0503020204020204" pitchFamily="34" charset="-122"/>
              </a:rPr>
              <a:t>IPE</a:t>
            </a:r>
            <a:r>
              <a:rPr lang="zh-CN" altLang="en-US" sz="1200" kern="0" dirty="0">
                <a:solidFill>
                  <a:srgbClr val="002060"/>
                </a:solidFill>
                <a:latin typeface="微软雅黑" panose="020B0503020204020204" pitchFamily="34" charset="-122"/>
              </a:rPr>
              <a:t>用于他汀治疗后伴</a:t>
            </a:r>
            <a:r>
              <a:rPr lang="en-US" altLang="zh-CN" sz="1200" kern="0" dirty="0">
                <a:solidFill>
                  <a:srgbClr val="002060"/>
                </a:solidFill>
                <a:latin typeface="微软雅黑" panose="020B0503020204020204" pitchFamily="34" charset="-122"/>
              </a:rPr>
              <a:t>TG</a:t>
            </a:r>
            <a:r>
              <a:rPr lang="zh-CN" altLang="en-US" sz="1200" kern="0" dirty="0">
                <a:solidFill>
                  <a:srgbClr val="002060"/>
                </a:solidFill>
                <a:latin typeface="微软雅黑" panose="020B0503020204020204" pitchFamily="34" charset="-122"/>
              </a:rPr>
              <a:t>升高患者进一步降低</a:t>
            </a:r>
            <a:r>
              <a:rPr lang="en-US" altLang="zh-CN" sz="1200" kern="0" dirty="0">
                <a:solidFill>
                  <a:srgbClr val="203864"/>
                </a:solidFill>
                <a:latin typeface="微软雅黑" panose="020B0503020204020204" pitchFamily="34" charset="-122"/>
              </a:rPr>
              <a:t>ASCVD</a:t>
            </a:r>
            <a:r>
              <a:rPr lang="zh-CN" altLang="en-US" sz="1200" kern="0" dirty="0">
                <a:solidFill>
                  <a:srgbClr val="203864"/>
                </a:solidFill>
                <a:latin typeface="微软雅黑" panose="020B0503020204020204" pitchFamily="34" charset="-122"/>
              </a:rPr>
              <a:t>风险。</a:t>
            </a:r>
          </a:p>
        </p:txBody>
      </p:sp>
      <p:sp>
        <p:nvSpPr>
          <p:cNvPr id="14" name="矩形 13">
            <a:extLst>
              <a:ext uri="{FF2B5EF4-FFF2-40B4-BE49-F238E27FC236}">
                <a16:creationId xmlns:a16="http://schemas.microsoft.com/office/drawing/2014/main" id="{914933D9-C986-47B9-968C-29536C33815E}"/>
              </a:ext>
            </a:extLst>
          </p:cNvPr>
          <p:cNvSpPr/>
          <p:nvPr/>
        </p:nvSpPr>
        <p:spPr>
          <a:xfrm>
            <a:off x="485721" y="2522901"/>
            <a:ext cx="2837549" cy="338554"/>
          </a:xfrm>
          <a:prstGeom prst="rect">
            <a:avLst/>
          </a:prstGeom>
          <a:solidFill>
            <a:srgbClr val="203864"/>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zh-CN" altLang="en-US" sz="1600" b="1" dirty="0">
                <a:solidFill>
                  <a:prstClr val="white"/>
                </a:solidFill>
                <a:latin typeface="微软雅黑" panose="020B0503020204020204" pitchFamily="34" charset="-122"/>
              </a:rPr>
              <a:t>符合“保基本”原则</a:t>
            </a:r>
          </a:p>
        </p:txBody>
      </p:sp>
      <p:sp>
        <p:nvSpPr>
          <p:cNvPr id="15" name="矩形 14">
            <a:extLst>
              <a:ext uri="{FF2B5EF4-FFF2-40B4-BE49-F238E27FC236}">
                <a16:creationId xmlns:a16="http://schemas.microsoft.com/office/drawing/2014/main" id="{A299EA87-0598-4402-B5FA-B4135BED5C5D}"/>
              </a:ext>
            </a:extLst>
          </p:cNvPr>
          <p:cNvSpPr/>
          <p:nvPr/>
        </p:nvSpPr>
        <p:spPr>
          <a:xfrm>
            <a:off x="478463" y="4238603"/>
            <a:ext cx="11339623" cy="890693"/>
          </a:xfrm>
          <a:prstGeom prst="rect">
            <a:avLst/>
          </a:prstGeom>
          <a:solidFill>
            <a:sysClr val="window" lastClr="FFFFFF">
              <a:lumMod val="95000"/>
            </a:sysClr>
          </a:solidFill>
          <a:effectLst>
            <a:outerShdw blurRad="50800" dist="38100" dir="2700000" algn="tl" rotWithShape="0">
              <a:prstClr val="black">
                <a:alpha val="40000"/>
              </a:prstClr>
            </a:outerShdw>
          </a:effectLst>
        </p:spPr>
        <p:txBody>
          <a:bodyPr wrap="square">
            <a:spAutoFit/>
          </a:bodyPr>
          <a:lstStyle/>
          <a:p>
            <a:pPr marL="285750" indent="-285750">
              <a:lnSpc>
                <a:spcPct val="150000"/>
              </a:lnSpc>
              <a:buFont typeface="Arial" panose="020B0604020202020204" pitchFamily="34" charset="0"/>
              <a:buChar char="•"/>
              <a:defRPr/>
            </a:pPr>
            <a:r>
              <a:rPr lang="zh-CN" altLang="en-US" sz="1200" kern="0" dirty="0">
                <a:solidFill>
                  <a:srgbClr val="002060"/>
                </a:solidFill>
                <a:latin typeface="微软雅黑" panose="020B0503020204020204" pitchFamily="34" charset="-122"/>
              </a:rPr>
              <a:t>本品是目前</a:t>
            </a:r>
            <a:r>
              <a:rPr lang="en-US" altLang="zh-CN" sz="1200" kern="0" dirty="0">
                <a:solidFill>
                  <a:srgbClr val="002060"/>
                </a:solidFill>
                <a:latin typeface="微软雅黑" panose="020B0503020204020204" pitchFamily="34" charset="-122"/>
              </a:rPr>
              <a:t>FDA</a:t>
            </a:r>
            <a:r>
              <a:rPr lang="zh-CN" altLang="en-US" sz="1200" kern="0" dirty="0">
                <a:solidFill>
                  <a:srgbClr val="002060"/>
                </a:solidFill>
                <a:latin typeface="微软雅黑" panose="020B0503020204020204" pitchFamily="34" charset="-122"/>
              </a:rPr>
              <a:t>及国内唯一获批可降低心血管事件风险的降</a:t>
            </a:r>
            <a:r>
              <a:rPr lang="en-US" altLang="zh-CN" sz="1200" kern="0" dirty="0">
                <a:solidFill>
                  <a:srgbClr val="002060"/>
                </a:solidFill>
                <a:latin typeface="微软雅黑" panose="020B0503020204020204" pitchFamily="34" charset="-122"/>
              </a:rPr>
              <a:t>TG</a:t>
            </a:r>
            <a:r>
              <a:rPr lang="zh-CN" altLang="en-US" sz="1200" kern="0" dirty="0">
                <a:solidFill>
                  <a:srgbClr val="002060"/>
                </a:solidFill>
                <a:latin typeface="微软雅黑" panose="020B0503020204020204" pitchFamily="34" charset="-122"/>
              </a:rPr>
              <a:t>药物。</a:t>
            </a:r>
            <a:r>
              <a:rPr lang="zh-CN" altLang="en-US" sz="1200" b="1" kern="0" dirty="0">
                <a:solidFill>
                  <a:srgbClr val="ED7D31"/>
                </a:solidFill>
                <a:latin typeface="微软雅黑" panose="020B0503020204020204" pitchFamily="34" charset="-122"/>
              </a:rPr>
              <a:t>目录内降</a:t>
            </a:r>
            <a:r>
              <a:rPr lang="en-US" altLang="zh-CN" sz="1200" b="1" kern="0" dirty="0">
                <a:solidFill>
                  <a:srgbClr val="ED7D31"/>
                </a:solidFill>
                <a:latin typeface="微软雅黑" panose="020B0503020204020204" pitchFamily="34" charset="-122"/>
              </a:rPr>
              <a:t>TG</a:t>
            </a:r>
            <a:r>
              <a:rPr lang="zh-CN" altLang="en-US" sz="1200" b="1" kern="0" dirty="0">
                <a:solidFill>
                  <a:srgbClr val="ED7D31"/>
                </a:solidFill>
                <a:latin typeface="微软雅黑" panose="020B0503020204020204" pitchFamily="34" charset="-122"/>
              </a:rPr>
              <a:t>药物（贝特、烟酸类）未被证明可降</a:t>
            </a:r>
            <a:r>
              <a:rPr lang="en-US" altLang="zh-CN" sz="1200" b="1" kern="0" dirty="0">
                <a:solidFill>
                  <a:srgbClr val="ED7D31"/>
                </a:solidFill>
                <a:latin typeface="微软雅黑" panose="020B0503020204020204" pitchFamily="34" charset="-122"/>
              </a:rPr>
              <a:t>ASCVD</a:t>
            </a:r>
            <a:r>
              <a:rPr lang="zh-CN" altLang="en-US" sz="1200" b="1" kern="0" dirty="0">
                <a:solidFill>
                  <a:srgbClr val="ED7D31"/>
                </a:solidFill>
                <a:latin typeface="微软雅黑" panose="020B0503020204020204" pitchFamily="34" charset="-122"/>
              </a:rPr>
              <a:t>风险。</a:t>
            </a:r>
            <a:r>
              <a:rPr lang="zh-CN" altLang="en-US" sz="1200" kern="0" dirty="0">
                <a:solidFill>
                  <a:srgbClr val="203864"/>
                </a:solidFill>
                <a:latin typeface="微软雅黑" panose="020B0503020204020204" pitchFamily="34" charset="-122"/>
              </a:rPr>
              <a:t>本品可通过降</a:t>
            </a:r>
            <a:r>
              <a:rPr lang="en-US" altLang="zh-CN" sz="1200" kern="0" dirty="0">
                <a:solidFill>
                  <a:srgbClr val="203864"/>
                </a:solidFill>
                <a:latin typeface="微软雅黑" panose="020B0503020204020204" pitchFamily="34" charset="-122"/>
              </a:rPr>
              <a:t>TG</a:t>
            </a:r>
            <a:r>
              <a:rPr lang="zh-CN" altLang="en-US" sz="1200" kern="0" dirty="0">
                <a:solidFill>
                  <a:srgbClr val="203864"/>
                </a:solidFill>
                <a:latin typeface="微软雅黑" panose="020B0503020204020204" pitchFamily="34" charset="-122"/>
              </a:rPr>
              <a:t>、抗炎、   抗栓、抗氧化、逆转斑块等多重机制降低</a:t>
            </a:r>
            <a:r>
              <a:rPr lang="en-US" altLang="zh-CN" sz="1200" kern="0" dirty="0">
                <a:solidFill>
                  <a:srgbClr val="203864"/>
                </a:solidFill>
                <a:latin typeface="微软雅黑" panose="020B0503020204020204" pitchFamily="34" charset="-122"/>
              </a:rPr>
              <a:t>ASCVD</a:t>
            </a:r>
            <a:r>
              <a:rPr lang="zh-CN" altLang="en-US" sz="1200" kern="0" dirty="0">
                <a:solidFill>
                  <a:srgbClr val="203864"/>
                </a:solidFill>
                <a:latin typeface="微软雅黑" panose="020B0503020204020204" pitchFamily="34" charset="-122"/>
              </a:rPr>
              <a:t>风险，满足他汀治疗后仍存在高</a:t>
            </a:r>
            <a:r>
              <a:rPr lang="en-US" altLang="zh-CN" sz="1200" kern="0" dirty="0">
                <a:solidFill>
                  <a:srgbClr val="203864"/>
                </a:solidFill>
                <a:latin typeface="微软雅黑" panose="020B0503020204020204" pitchFamily="34" charset="-122"/>
              </a:rPr>
              <a:t>TG</a:t>
            </a:r>
            <a:r>
              <a:rPr lang="zh-CN" altLang="en-US" sz="1200" kern="0" dirty="0">
                <a:solidFill>
                  <a:srgbClr val="203864"/>
                </a:solidFill>
                <a:latin typeface="微软雅黑" panose="020B0503020204020204" pitchFamily="34" charset="-122"/>
              </a:rPr>
              <a:t>的患者的降</a:t>
            </a:r>
            <a:r>
              <a:rPr lang="en-US" altLang="zh-CN" sz="1200" kern="0" dirty="0">
                <a:solidFill>
                  <a:srgbClr val="203864"/>
                </a:solidFill>
                <a:latin typeface="微软雅黑" panose="020B0503020204020204" pitchFamily="34" charset="-122"/>
              </a:rPr>
              <a:t>ASCVD</a:t>
            </a:r>
            <a:r>
              <a:rPr lang="zh-CN" altLang="en-US" sz="1200" kern="0" dirty="0">
                <a:solidFill>
                  <a:srgbClr val="203864"/>
                </a:solidFill>
                <a:latin typeface="微软雅黑" panose="020B0503020204020204" pitchFamily="34" charset="-122"/>
              </a:rPr>
              <a:t>风险需求；</a:t>
            </a:r>
            <a:endParaRPr lang="en-US" altLang="zh-CN" sz="1200" kern="0" dirty="0">
              <a:solidFill>
                <a:srgbClr val="203864"/>
              </a:solidFill>
              <a:latin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sz="1200" kern="0" dirty="0">
                <a:solidFill>
                  <a:srgbClr val="203864"/>
                </a:solidFill>
                <a:latin typeface="微软雅黑" panose="020B0503020204020204" pitchFamily="34" charset="-122"/>
              </a:rPr>
              <a:t>相比目录内降</a:t>
            </a:r>
            <a:r>
              <a:rPr lang="en-US" altLang="zh-CN" sz="1200" kern="0" dirty="0">
                <a:solidFill>
                  <a:srgbClr val="203864"/>
                </a:solidFill>
                <a:latin typeface="微软雅黑" panose="020B0503020204020204" pitchFamily="34" charset="-122"/>
              </a:rPr>
              <a:t>TG</a:t>
            </a:r>
            <a:r>
              <a:rPr lang="zh-CN" altLang="en-US" sz="1200" kern="0" dirty="0">
                <a:solidFill>
                  <a:srgbClr val="203864"/>
                </a:solidFill>
                <a:latin typeface="微软雅黑" panose="020B0503020204020204" pitchFamily="34" charset="-122"/>
              </a:rPr>
              <a:t>药物，</a:t>
            </a:r>
            <a:r>
              <a:rPr lang="zh-CN" altLang="en-US" sz="1200" kern="0" dirty="0">
                <a:solidFill>
                  <a:srgbClr val="002060"/>
                </a:solidFill>
                <a:latin typeface="微软雅黑" panose="020B0503020204020204" pitchFamily="34" charset="-122"/>
              </a:rPr>
              <a:t>本品</a:t>
            </a:r>
            <a:r>
              <a:rPr lang="zh-CN" altLang="en-US" sz="1200" b="1" kern="0" dirty="0">
                <a:solidFill>
                  <a:srgbClr val="ED7D31"/>
                </a:solidFill>
                <a:latin typeface="微软雅黑" panose="020B0503020204020204" pitchFamily="34" charset="-122"/>
              </a:rPr>
              <a:t>可在慢性肾脏病、妊娠患者中相对安全地使用</a:t>
            </a:r>
            <a:r>
              <a:rPr lang="zh-CN" altLang="en-US" sz="1200" kern="0" dirty="0">
                <a:solidFill>
                  <a:srgbClr val="ED7D31"/>
                </a:solidFill>
                <a:latin typeface="微软雅黑" panose="020B0503020204020204" pitchFamily="34" charset="-122"/>
              </a:rPr>
              <a:t>，</a:t>
            </a:r>
            <a:r>
              <a:rPr lang="zh-CN" altLang="en-US" sz="1200" kern="0" dirty="0">
                <a:solidFill>
                  <a:srgbClr val="203864"/>
                </a:solidFill>
                <a:latin typeface="微软雅黑" panose="020B0503020204020204" pitchFamily="34" charset="-122"/>
              </a:rPr>
              <a:t>满足此类特殊患者需求。</a:t>
            </a:r>
          </a:p>
        </p:txBody>
      </p:sp>
      <p:sp>
        <p:nvSpPr>
          <p:cNvPr id="16" name="矩形 15">
            <a:extLst>
              <a:ext uri="{FF2B5EF4-FFF2-40B4-BE49-F238E27FC236}">
                <a16:creationId xmlns:a16="http://schemas.microsoft.com/office/drawing/2014/main" id="{825E69AB-FE99-4A7A-A831-0973D52FEFC2}"/>
              </a:ext>
            </a:extLst>
          </p:cNvPr>
          <p:cNvSpPr/>
          <p:nvPr/>
        </p:nvSpPr>
        <p:spPr>
          <a:xfrm>
            <a:off x="478465" y="3900049"/>
            <a:ext cx="2814466" cy="338554"/>
          </a:xfrm>
          <a:prstGeom prst="rect">
            <a:avLst/>
          </a:prstGeom>
          <a:solidFill>
            <a:srgbClr val="203864"/>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zh-CN" altLang="en-US" sz="1600" b="1" dirty="0">
                <a:solidFill>
                  <a:prstClr val="white"/>
                </a:solidFill>
                <a:latin typeface="微软雅黑" panose="020B0503020204020204" pitchFamily="34" charset="-122"/>
              </a:rPr>
              <a:t>填补⽬录空白</a:t>
            </a:r>
          </a:p>
        </p:txBody>
      </p:sp>
      <p:sp>
        <p:nvSpPr>
          <p:cNvPr id="17" name="矩形 16">
            <a:extLst>
              <a:ext uri="{FF2B5EF4-FFF2-40B4-BE49-F238E27FC236}">
                <a16:creationId xmlns:a16="http://schemas.microsoft.com/office/drawing/2014/main" id="{ECDDA0AA-9F8A-4084-9F72-1BD3902F0BFD}"/>
              </a:ext>
            </a:extLst>
          </p:cNvPr>
          <p:cNvSpPr/>
          <p:nvPr/>
        </p:nvSpPr>
        <p:spPr>
          <a:xfrm>
            <a:off x="478463" y="5629312"/>
            <a:ext cx="11339622" cy="890693"/>
          </a:xfrm>
          <a:prstGeom prst="rect">
            <a:avLst/>
          </a:prstGeom>
          <a:solidFill>
            <a:sysClr val="window" lastClr="FFFFFF">
              <a:lumMod val="95000"/>
            </a:sysClr>
          </a:solidFill>
          <a:effectLst>
            <a:outerShdw blurRad="50800" dist="38100" dir="2700000" algn="tl" rotWithShape="0">
              <a:prstClr val="black">
                <a:alpha val="40000"/>
              </a:prstClr>
            </a:outerShdw>
          </a:effectLst>
        </p:spPr>
        <p:txBody>
          <a:bodyPr wrap="square">
            <a:spAutoFit/>
          </a:bodyPr>
          <a:lstStyle/>
          <a:p>
            <a:pPr marL="285750" indent="-285750">
              <a:lnSpc>
                <a:spcPct val="150000"/>
              </a:lnSpc>
              <a:buFont typeface="Arial" panose="020B0604020202020204" pitchFamily="34" charset="0"/>
              <a:buChar char="•"/>
              <a:defRPr/>
            </a:pPr>
            <a:r>
              <a:rPr lang="zh-CN" altLang="en-US" sz="1200" dirty="0">
                <a:solidFill>
                  <a:srgbClr val="203864"/>
                </a:solidFill>
                <a:latin typeface="+mj-ea"/>
              </a:rPr>
              <a:t>符合适应症的患者</a:t>
            </a:r>
            <a:r>
              <a:rPr lang="zh-CN" altLang="en-US" sz="1200" dirty="0">
                <a:solidFill>
                  <a:srgbClr val="002060"/>
                </a:solidFill>
                <a:latin typeface="+mj-ea"/>
              </a:rPr>
              <a:t>诊断标准明确且易管理：</a:t>
            </a:r>
            <a:r>
              <a:rPr lang="zh-CN" altLang="en-US" sz="1200" dirty="0">
                <a:solidFill>
                  <a:srgbClr val="002060"/>
                </a:solidFill>
                <a:latin typeface="微软雅黑" panose="020B0503020204020204" pitchFamily="34" charset="-122"/>
              </a:rPr>
              <a:t>确诊心血管疾病或糖尿病伴≥</a:t>
            </a:r>
            <a:r>
              <a:rPr lang="en-US" altLang="zh-CN" sz="1200" dirty="0">
                <a:solidFill>
                  <a:srgbClr val="002060"/>
                </a:solidFill>
                <a:latin typeface="微软雅黑" panose="020B0503020204020204" pitchFamily="34" charset="-122"/>
              </a:rPr>
              <a:t>2 </a:t>
            </a:r>
            <a:r>
              <a:rPr lang="zh-CN" altLang="en-US" sz="1200" dirty="0">
                <a:solidFill>
                  <a:srgbClr val="002060"/>
                </a:solidFill>
                <a:latin typeface="微软雅黑" panose="020B0503020204020204" pitchFamily="34" charset="-122"/>
              </a:rPr>
              <a:t>种其他心血管疾病危险因素</a:t>
            </a:r>
            <a:r>
              <a:rPr lang="zh-CN" altLang="en-US" sz="1200" kern="0" dirty="0">
                <a:solidFill>
                  <a:srgbClr val="002060"/>
                </a:solidFill>
                <a:latin typeface="微软雅黑" panose="020B0503020204020204" pitchFamily="34" charset="-122"/>
              </a:rPr>
              <a:t>临床诊断明确，</a:t>
            </a:r>
            <a:r>
              <a:rPr lang="zh-CN" altLang="en-US" sz="1200" dirty="0">
                <a:solidFill>
                  <a:srgbClr val="002060"/>
                </a:solidFill>
                <a:latin typeface="微软雅黑" panose="020B0503020204020204" pitchFamily="34" charset="-122"/>
              </a:rPr>
              <a:t>高甘油三酯血症的成年患者人</a:t>
            </a:r>
            <a:r>
              <a:rPr lang="zh-CN" altLang="en-US" sz="1200" dirty="0">
                <a:solidFill>
                  <a:srgbClr val="203864"/>
                </a:solidFill>
                <a:latin typeface="微软雅黑" panose="020B0503020204020204" pitchFamily="34" charset="-122"/>
              </a:rPr>
              <a:t>群</a:t>
            </a:r>
            <a:r>
              <a:rPr lang="zh-CN" altLang="en-US" sz="1200" b="1" dirty="0">
                <a:solidFill>
                  <a:srgbClr val="ED7D31"/>
                </a:solidFill>
                <a:latin typeface="+mj-ea"/>
              </a:rPr>
              <a:t>指标客观可量化（</a:t>
            </a:r>
            <a:r>
              <a:rPr lang="en-US" altLang="zh-CN" sz="1200" b="1" dirty="0">
                <a:solidFill>
                  <a:srgbClr val="ED7D31"/>
                </a:solidFill>
                <a:latin typeface="+mj-ea"/>
              </a:rPr>
              <a:t>TG≥150mg/dl</a:t>
            </a:r>
            <a:r>
              <a:rPr lang="zh-CN" altLang="en-US" sz="1200" b="1" dirty="0">
                <a:solidFill>
                  <a:srgbClr val="ED7D31"/>
                </a:solidFill>
                <a:latin typeface="+mj-ea"/>
              </a:rPr>
              <a:t>或</a:t>
            </a:r>
            <a:r>
              <a:rPr lang="en-US" altLang="zh-CN" sz="1200" b="1" dirty="0">
                <a:solidFill>
                  <a:srgbClr val="ED7D31"/>
                </a:solidFill>
                <a:latin typeface="+mj-ea"/>
              </a:rPr>
              <a:t>TG≥1.7mmol/L</a:t>
            </a:r>
            <a:r>
              <a:rPr lang="zh-CN" altLang="en-US" sz="1200" b="1" dirty="0">
                <a:solidFill>
                  <a:srgbClr val="ED7D31"/>
                </a:solidFill>
                <a:latin typeface="+mj-ea"/>
              </a:rPr>
              <a:t>），</a:t>
            </a:r>
            <a:r>
              <a:rPr lang="zh-CN" altLang="en-US" sz="1200" dirty="0">
                <a:solidFill>
                  <a:srgbClr val="203864"/>
                </a:solidFill>
                <a:latin typeface="微软雅黑" panose="020B0503020204020204" pitchFamily="34" charset="-122"/>
              </a:rPr>
              <a:t>且通过患者的常规⾎脂检测即可获得，不会导致临床滥用，医保经办审核方便。</a:t>
            </a:r>
          </a:p>
          <a:p>
            <a:pPr marL="285750" indent="-285750">
              <a:lnSpc>
                <a:spcPct val="150000"/>
              </a:lnSpc>
              <a:buFont typeface="Arial" panose="020B0604020202020204" pitchFamily="34" charset="0"/>
              <a:buChar char="•"/>
              <a:defRPr/>
            </a:pPr>
            <a:r>
              <a:rPr lang="zh-CN" altLang="en-US" sz="1200" kern="0" dirty="0">
                <a:solidFill>
                  <a:srgbClr val="203864"/>
                </a:solidFill>
                <a:latin typeface="微软雅黑" panose="020B0503020204020204" pitchFamily="34" charset="-122"/>
              </a:rPr>
              <a:t>本品稳定不易氧化，常温储存即可，无需冷藏。</a:t>
            </a:r>
            <a:endParaRPr lang="zh-CN" altLang="en-US" sz="1200" kern="0" dirty="0">
              <a:solidFill>
                <a:srgbClr val="ED7D31"/>
              </a:solidFill>
              <a:latin typeface="微软雅黑" panose="020B0503020204020204" pitchFamily="34" charset="-122"/>
            </a:endParaRPr>
          </a:p>
        </p:txBody>
      </p:sp>
      <p:sp>
        <p:nvSpPr>
          <p:cNvPr id="18" name="矩形 17">
            <a:extLst>
              <a:ext uri="{FF2B5EF4-FFF2-40B4-BE49-F238E27FC236}">
                <a16:creationId xmlns:a16="http://schemas.microsoft.com/office/drawing/2014/main" id="{26441EDD-2DCF-42BC-8770-4F937AAF03E9}"/>
              </a:ext>
            </a:extLst>
          </p:cNvPr>
          <p:cNvSpPr/>
          <p:nvPr/>
        </p:nvSpPr>
        <p:spPr>
          <a:xfrm>
            <a:off x="492979" y="5269500"/>
            <a:ext cx="2814466" cy="338554"/>
          </a:xfrm>
          <a:prstGeom prst="rect">
            <a:avLst/>
          </a:prstGeom>
          <a:solidFill>
            <a:srgbClr val="203864"/>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zh-CN" altLang="en-US" sz="1600" b="1" dirty="0">
                <a:solidFill>
                  <a:prstClr val="white"/>
                </a:solidFill>
                <a:latin typeface="微软雅黑" panose="020B0503020204020204" pitchFamily="34" charset="-122"/>
              </a:rPr>
              <a:t>临床管理难度</a:t>
            </a:r>
          </a:p>
        </p:txBody>
      </p:sp>
      <p:sp>
        <p:nvSpPr>
          <p:cNvPr id="3" name="矩形 2">
            <a:extLst>
              <a:ext uri="{FF2B5EF4-FFF2-40B4-BE49-F238E27FC236}">
                <a16:creationId xmlns:a16="http://schemas.microsoft.com/office/drawing/2014/main" id="{D740F390-79F1-45E1-9B96-8274C8051D65}"/>
              </a:ext>
            </a:extLst>
          </p:cNvPr>
          <p:cNvSpPr/>
          <p:nvPr/>
        </p:nvSpPr>
        <p:spPr>
          <a:xfrm>
            <a:off x="492979" y="6581475"/>
            <a:ext cx="2789546" cy="200055"/>
          </a:xfrm>
          <a:prstGeom prst="rect">
            <a:avLst/>
          </a:prstGeom>
        </p:spPr>
        <p:txBody>
          <a:bodyPr wrap="none">
            <a:spAutoFit/>
          </a:bodyPr>
          <a:lstStyle/>
          <a:p>
            <a:r>
              <a:rPr lang="zh-CN" altLang="en-US" sz="700" dirty="0">
                <a:solidFill>
                  <a:srgbClr val="203864"/>
                </a:solidFill>
                <a:latin typeface="微软雅黑" panose="020B0503020204020204" pitchFamily="34" charset="-122"/>
                <a:ea typeface="微软雅黑"/>
              </a:rPr>
              <a:t>*</a:t>
            </a:r>
            <a:r>
              <a:rPr lang="en-US" altLang="zh-CN" sz="700" dirty="0">
                <a:solidFill>
                  <a:srgbClr val="203864"/>
                </a:solidFill>
                <a:latin typeface="微软雅黑" panose="020B0503020204020204" pitchFamily="34" charset="-122"/>
                <a:ea typeface="微软雅黑"/>
              </a:rPr>
              <a:t>https://www.gov.cn/zhengce/202311/content_6915488.htm</a:t>
            </a:r>
          </a:p>
        </p:txBody>
      </p:sp>
    </p:spTree>
    <p:extLst>
      <p:ext uri="{BB962C8B-B14F-4D97-AF65-F5344CB8AC3E}">
        <p14:creationId xmlns:p14="http://schemas.microsoft.com/office/powerpoint/2010/main" val="419824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3049DF-0B30-46A6-ADB1-30C1F827E9F0}"/>
              </a:ext>
            </a:extLst>
          </p:cNvPr>
          <p:cNvSpPr>
            <a:spLocks noGrp="1"/>
          </p:cNvSpPr>
          <p:nvPr>
            <p:ph type="title"/>
          </p:nvPr>
        </p:nvSpPr>
        <p:spPr>
          <a:xfrm>
            <a:off x="1096993" y="353886"/>
            <a:ext cx="10515600" cy="461665"/>
          </a:xfrm>
        </p:spPr>
        <p:txBody>
          <a:bodyPr/>
          <a:lstStyle/>
          <a:p>
            <a:r>
              <a:rPr lang="zh-CN" altLang="en-US" sz="2000" dirty="0"/>
              <a:t>唯思沛</a:t>
            </a:r>
            <a:r>
              <a:rPr lang="en-US" altLang="zh-CN" sz="2000" baseline="30000" dirty="0"/>
              <a:t>®</a:t>
            </a:r>
            <a:r>
              <a:rPr lang="zh-CN" altLang="en-US" sz="2000" dirty="0"/>
              <a:t>：二十碳五烯酸乙酯</a:t>
            </a:r>
            <a:r>
              <a:rPr lang="en-US" altLang="zh-CN" sz="2000" dirty="0"/>
              <a:t>(</a:t>
            </a:r>
            <a:r>
              <a:rPr lang="en-US" altLang="zh-CN" sz="2000" dirty="0" err="1"/>
              <a:t>Icosapent</a:t>
            </a:r>
            <a:r>
              <a:rPr lang="en-US" altLang="zh-CN" sz="2000" dirty="0"/>
              <a:t> Ethyl, IPE)</a:t>
            </a:r>
            <a:r>
              <a:rPr lang="zh-CN" altLang="en-US" sz="2000" dirty="0"/>
              <a:t>软胶囊</a:t>
            </a:r>
            <a:br>
              <a:rPr lang="zh-CN" altLang="en-US" dirty="0"/>
            </a:br>
            <a:endParaRPr lang="zh-CN" altLang="en-US" dirty="0"/>
          </a:p>
        </p:txBody>
      </p:sp>
      <p:grpSp>
        <p:nvGrpSpPr>
          <p:cNvPr id="4" name="group 2">
            <a:extLst>
              <a:ext uri="{FF2B5EF4-FFF2-40B4-BE49-F238E27FC236}">
                <a16:creationId xmlns:a16="http://schemas.microsoft.com/office/drawing/2014/main" id="{2873F52D-CAE0-4A7C-A81D-B713EB4D1F34}"/>
              </a:ext>
            </a:extLst>
          </p:cNvPr>
          <p:cNvGrpSpPr/>
          <p:nvPr/>
        </p:nvGrpSpPr>
        <p:grpSpPr>
          <a:xfrm rot="21600000">
            <a:off x="1470660" y="1883562"/>
            <a:ext cx="9785604" cy="3777041"/>
            <a:chOff x="0" y="0"/>
            <a:chExt cx="9785604" cy="3777041"/>
          </a:xfrm>
        </p:grpSpPr>
        <p:sp>
          <p:nvSpPr>
            <p:cNvPr id="5" name="path">
              <a:extLst>
                <a:ext uri="{FF2B5EF4-FFF2-40B4-BE49-F238E27FC236}">
                  <a16:creationId xmlns:a16="http://schemas.microsoft.com/office/drawing/2014/main" id="{B55BF858-91BA-4EAA-B356-1E59EF4BF80E}"/>
                </a:ext>
              </a:extLst>
            </p:cNvPr>
            <p:cNvSpPr/>
            <p:nvPr/>
          </p:nvSpPr>
          <p:spPr>
            <a:xfrm>
              <a:off x="1670304" y="3078767"/>
              <a:ext cx="8115300" cy="644652"/>
            </a:xfrm>
            <a:custGeom>
              <a:avLst/>
              <a:gdLst/>
              <a:ahLst/>
              <a:cxnLst/>
              <a:rect l="0" t="0" r="0" b="0"/>
              <a:pathLst>
                <a:path w="12780" h="1015">
                  <a:moveTo>
                    <a:pt x="12780" y="169"/>
                  </a:moveTo>
                  <a:moveTo>
                    <a:pt x="12780" y="169"/>
                  </a:moveTo>
                  <a:lnTo>
                    <a:pt x="12780" y="846"/>
                  </a:lnTo>
                  <a:cubicBezTo>
                    <a:pt x="12780" y="939"/>
                    <a:pt x="12648" y="1015"/>
                    <a:pt x="12485" y="1015"/>
                  </a:cubicBezTo>
                  <a:lnTo>
                    <a:pt x="0" y="1015"/>
                  </a:lnTo>
                  <a:lnTo>
                    <a:pt x="0" y="0"/>
                  </a:lnTo>
                  <a:lnTo>
                    <a:pt x="12485" y="0"/>
                  </a:lnTo>
                  <a:cubicBezTo>
                    <a:pt x="12648" y="0"/>
                    <a:pt x="12780" y="75"/>
                    <a:pt x="12780" y="169"/>
                  </a:cubicBezTo>
                </a:path>
              </a:pathLst>
            </a:custGeom>
            <a:solidFill>
              <a:srgbClr val="F2F2F2">
                <a:alpha val="100000"/>
              </a:srgbClr>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6" name="path">
              <a:extLst>
                <a:ext uri="{FF2B5EF4-FFF2-40B4-BE49-F238E27FC236}">
                  <a16:creationId xmlns:a16="http://schemas.microsoft.com/office/drawing/2014/main" id="{6F9ACE6A-C31F-4780-B720-7A700B0C9264}"/>
                </a:ext>
              </a:extLst>
            </p:cNvPr>
            <p:cNvSpPr/>
            <p:nvPr/>
          </p:nvSpPr>
          <p:spPr>
            <a:xfrm>
              <a:off x="38100" y="3046761"/>
              <a:ext cx="1862327" cy="702564"/>
            </a:xfrm>
            <a:custGeom>
              <a:avLst/>
              <a:gdLst/>
              <a:ahLst/>
              <a:cxnLst/>
              <a:rect l="0" t="0" r="0" b="0"/>
              <a:pathLst>
                <a:path w="2932" h="1106">
                  <a:moveTo>
                    <a:pt x="0" y="0"/>
                  </a:moveTo>
                  <a:lnTo>
                    <a:pt x="2346" y="0"/>
                  </a:lnTo>
                  <a:lnTo>
                    <a:pt x="2932" y="553"/>
                  </a:lnTo>
                  <a:lnTo>
                    <a:pt x="2346" y="1106"/>
                  </a:lnTo>
                  <a:lnTo>
                    <a:pt x="0" y="1106"/>
                  </a:lnTo>
                  <a:lnTo>
                    <a:pt x="0" y="0"/>
                  </a:lnTo>
                  <a:close/>
                </a:path>
              </a:pathLst>
            </a:custGeom>
            <a:solidFill>
              <a:srgbClr val="002060"/>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7" name="path">
              <a:extLst>
                <a:ext uri="{FF2B5EF4-FFF2-40B4-BE49-F238E27FC236}">
                  <a16:creationId xmlns:a16="http://schemas.microsoft.com/office/drawing/2014/main" id="{EEC031B8-F3CD-43B1-82A3-13B4DE9C677E}"/>
                </a:ext>
              </a:extLst>
            </p:cNvPr>
            <p:cNvSpPr/>
            <p:nvPr/>
          </p:nvSpPr>
          <p:spPr>
            <a:xfrm>
              <a:off x="0" y="3019043"/>
              <a:ext cx="1926569" cy="757998"/>
            </a:xfrm>
            <a:custGeom>
              <a:avLst/>
              <a:gdLst/>
              <a:ahLst/>
              <a:cxnLst/>
              <a:rect l="0" t="0" r="0" b="0"/>
              <a:pathLst>
                <a:path w="3033" h="1193">
                  <a:moveTo>
                    <a:pt x="2406" y="43"/>
                  </a:moveTo>
                  <a:lnTo>
                    <a:pt x="2992" y="596"/>
                  </a:lnTo>
                  <a:lnTo>
                    <a:pt x="2406" y="1150"/>
                  </a:lnTo>
                  <a:moveTo>
                    <a:pt x="60" y="1150"/>
                  </a:moveTo>
                  <a:lnTo>
                    <a:pt x="60" y="43"/>
                  </a:lnTo>
                </a:path>
              </a:pathLst>
            </a:custGeom>
            <a:noFill/>
            <a:ln w="76200" cap="flat">
              <a:solidFill>
                <a:srgbClr val="FFFFFF">
                  <a:alpha val="100000"/>
                </a:srgbClr>
              </a:solidFill>
              <a:prstDash val="solid"/>
              <a:miter lim="80000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8" name="path">
              <a:extLst>
                <a:ext uri="{FF2B5EF4-FFF2-40B4-BE49-F238E27FC236}">
                  <a16:creationId xmlns:a16="http://schemas.microsoft.com/office/drawing/2014/main" id="{81C65802-4FE4-4349-BD68-ABC9F687E441}"/>
                </a:ext>
              </a:extLst>
            </p:cNvPr>
            <p:cNvSpPr/>
            <p:nvPr/>
          </p:nvSpPr>
          <p:spPr>
            <a:xfrm>
              <a:off x="1670304" y="826296"/>
              <a:ext cx="8115300" cy="644651"/>
            </a:xfrm>
            <a:custGeom>
              <a:avLst/>
              <a:gdLst/>
              <a:ahLst/>
              <a:cxnLst/>
              <a:rect l="0" t="0" r="0" b="0"/>
              <a:pathLst>
                <a:path w="12780" h="1015">
                  <a:moveTo>
                    <a:pt x="12780" y="169"/>
                  </a:moveTo>
                  <a:moveTo>
                    <a:pt x="12780" y="169"/>
                  </a:moveTo>
                  <a:lnTo>
                    <a:pt x="12780" y="845"/>
                  </a:lnTo>
                  <a:cubicBezTo>
                    <a:pt x="12780" y="939"/>
                    <a:pt x="12648" y="1015"/>
                    <a:pt x="12485" y="1015"/>
                  </a:cubicBezTo>
                  <a:lnTo>
                    <a:pt x="0" y="1015"/>
                  </a:lnTo>
                  <a:lnTo>
                    <a:pt x="0" y="0"/>
                  </a:lnTo>
                  <a:lnTo>
                    <a:pt x="12485" y="0"/>
                  </a:lnTo>
                  <a:cubicBezTo>
                    <a:pt x="12648" y="0"/>
                    <a:pt x="12780" y="75"/>
                    <a:pt x="12780" y="169"/>
                  </a:cubicBezTo>
                </a:path>
              </a:pathLst>
            </a:custGeom>
            <a:solidFill>
              <a:srgbClr val="F2F2F2">
                <a:alpha val="100000"/>
              </a:srgbClr>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9" name="path">
              <a:extLst>
                <a:ext uri="{FF2B5EF4-FFF2-40B4-BE49-F238E27FC236}">
                  <a16:creationId xmlns:a16="http://schemas.microsoft.com/office/drawing/2014/main" id="{B86E5DDE-823B-48E8-B1D7-13D66B98AFE8}"/>
                </a:ext>
              </a:extLst>
            </p:cNvPr>
            <p:cNvSpPr/>
            <p:nvPr/>
          </p:nvSpPr>
          <p:spPr>
            <a:xfrm>
              <a:off x="38100" y="794289"/>
              <a:ext cx="1862327" cy="702564"/>
            </a:xfrm>
            <a:custGeom>
              <a:avLst/>
              <a:gdLst/>
              <a:ahLst/>
              <a:cxnLst/>
              <a:rect l="0" t="0" r="0" b="0"/>
              <a:pathLst>
                <a:path w="2932" h="1106">
                  <a:moveTo>
                    <a:pt x="0" y="0"/>
                  </a:moveTo>
                  <a:lnTo>
                    <a:pt x="2346" y="0"/>
                  </a:lnTo>
                  <a:lnTo>
                    <a:pt x="2932" y="553"/>
                  </a:lnTo>
                  <a:lnTo>
                    <a:pt x="2346" y="1106"/>
                  </a:lnTo>
                  <a:lnTo>
                    <a:pt x="0" y="1106"/>
                  </a:lnTo>
                  <a:lnTo>
                    <a:pt x="0" y="0"/>
                  </a:lnTo>
                  <a:close/>
                </a:path>
              </a:pathLst>
            </a:custGeom>
            <a:solidFill>
              <a:srgbClr val="002060"/>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0" name="path">
              <a:extLst>
                <a:ext uri="{FF2B5EF4-FFF2-40B4-BE49-F238E27FC236}">
                  <a16:creationId xmlns:a16="http://schemas.microsoft.com/office/drawing/2014/main" id="{6AB81A3B-00E9-4B27-B890-85F50B9775D5}"/>
                </a:ext>
              </a:extLst>
            </p:cNvPr>
            <p:cNvSpPr/>
            <p:nvPr/>
          </p:nvSpPr>
          <p:spPr>
            <a:xfrm>
              <a:off x="0" y="766572"/>
              <a:ext cx="1926569" cy="757998"/>
            </a:xfrm>
            <a:custGeom>
              <a:avLst/>
              <a:gdLst/>
              <a:ahLst/>
              <a:cxnLst/>
              <a:rect l="0" t="0" r="0" b="0"/>
              <a:pathLst>
                <a:path w="3033" h="1193">
                  <a:moveTo>
                    <a:pt x="2406" y="43"/>
                  </a:moveTo>
                  <a:lnTo>
                    <a:pt x="2992" y="596"/>
                  </a:lnTo>
                  <a:lnTo>
                    <a:pt x="2406" y="1150"/>
                  </a:lnTo>
                  <a:moveTo>
                    <a:pt x="60" y="1150"/>
                  </a:moveTo>
                  <a:lnTo>
                    <a:pt x="60" y="43"/>
                  </a:lnTo>
                </a:path>
              </a:pathLst>
            </a:custGeom>
            <a:noFill/>
            <a:ln w="76200" cap="flat">
              <a:solidFill>
                <a:srgbClr val="FFFFFF">
                  <a:alpha val="100000"/>
                </a:srgbClr>
              </a:solidFill>
              <a:prstDash val="solid"/>
              <a:miter lim="80000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1" name="path">
              <a:extLst>
                <a:ext uri="{FF2B5EF4-FFF2-40B4-BE49-F238E27FC236}">
                  <a16:creationId xmlns:a16="http://schemas.microsoft.com/office/drawing/2014/main" id="{E37AF655-E1ED-48D0-B2ED-17CC0F5F811B}"/>
                </a:ext>
              </a:extLst>
            </p:cNvPr>
            <p:cNvSpPr/>
            <p:nvPr/>
          </p:nvSpPr>
          <p:spPr>
            <a:xfrm>
              <a:off x="1670304" y="1603535"/>
              <a:ext cx="8115300" cy="644651"/>
            </a:xfrm>
            <a:custGeom>
              <a:avLst/>
              <a:gdLst/>
              <a:ahLst/>
              <a:cxnLst/>
              <a:rect l="0" t="0" r="0" b="0"/>
              <a:pathLst>
                <a:path w="12780" h="1015">
                  <a:moveTo>
                    <a:pt x="12780" y="169"/>
                  </a:moveTo>
                  <a:moveTo>
                    <a:pt x="12780" y="169"/>
                  </a:moveTo>
                  <a:lnTo>
                    <a:pt x="12780" y="845"/>
                  </a:lnTo>
                  <a:cubicBezTo>
                    <a:pt x="12780" y="939"/>
                    <a:pt x="12648" y="1015"/>
                    <a:pt x="12485" y="1015"/>
                  </a:cubicBezTo>
                  <a:lnTo>
                    <a:pt x="0" y="1015"/>
                  </a:lnTo>
                  <a:lnTo>
                    <a:pt x="0" y="0"/>
                  </a:lnTo>
                  <a:lnTo>
                    <a:pt x="12485" y="0"/>
                  </a:lnTo>
                  <a:cubicBezTo>
                    <a:pt x="12648" y="0"/>
                    <a:pt x="12780" y="75"/>
                    <a:pt x="12780" y="169"/>
                  </a:cubicBezTo>
                </a:path>
              </a:pathLst>
            </a:custGeom>
            <a:solidFill>
              <a:srgbClr val="F2F2F2">
                <a:alpha val="100000"/>
              </a:srgbClr>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2" name="path">
              <a:extLst>
                <a:ext uri="{FF2B5EF4-FFF2-40B4-BE49-F238E27FC236}">
                  <a16:creationId xmlns:a16="http://schemas.microsoft.com/office/drawing/2014/main" id="{8D133430-D522-4093-9187-0820A7F5D818}"/>
                </a:ext>
              </a:extLst>
            </p:cNvPr>
            <p:cNvSpPr/>
            <p:nvPr/>
          </p:nvSpPr>
          <p:spPr>
            <a:xfrm>
              <a:off x="38100" y="1573053"/>
              <a:ext cx="1862327" cy="701039"/>
            </a:xfrm>
            <a:custGeom>
              <a:avLst/>
              <a:gdLst/>
              <a:ahLst/>
              <a:cxnLst/>
              <a:rect l="0" t="0" r="0" b="0"/>
              <a:pathLst>
                <a:path w="2932" h="1103">
                  <a:moveTo>
                    <a:pt x="0" y="0"/>
                  </a:moveTo>
                  <a:lnTo>
                    <a:pt x="2346" y="0"/>
                  </a:lnTo>
                  <a:lnTo>
                    <a:pt x="2932" y="552"/>
                  </a:lnTo>
                  <a:lnTo>
                    <a:pt x="2346" y="1103"/>
                  </a:lnTo>
                  <a:lnTo>
                    <a:pt x="0" y="1103"/>
                  </a:lnTo>
                  <a:lnTo>
                    <a:pt x="0" y="0"/>
                  </a:lnTo>
                  <a:close/>
                </a:path>
              </a:pathLst>
            </a:custGeom>
            <a:solidFill>
              <a:srgbClr val="002060"/>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3" name="path">
              <a:extLst>
                <a:ext uri="{FF2B5EF4-FFF2-40B4-BE49-F238E27FC236}">
                  <a16:creationId xmlns:a16="http://schemas.microsoft.com/office/drawing/2014/main" id="{A472D2FB-E8A9-46E0-8A1C-54B5BFA5A472}"/>
                </a:ext>
              </a:extLst>
            </p:cNvPr>
            <p:cNvSpPr/>
            <p:nvPr/>
          </p:nvSpPr>
          <p:spPr>
            <a:xfrm>
              <a:off x="0" y="1545307"/>
              <a:ext cx="1926538" cy="756531"/>
            </a:xfrm>
            <a:custGeom>
              <a:avLst/>
              <a:gdLst/>
              <a:ahLst/>
              <a:cxnLst/>
              <a:rect l="0" t="0" r="0" b="0"/>
              <a:pathLst>
                <a:path w="3033" h="1191">
                  <a:moveTo>
                    <a:pt x="2406" y="43"/>
                  </a:moveTo>
                  <a:lnTo>
                    <a:pt x="2992" y="595"/>
                  </a:lnTo>
                  <a:lnTo>
                    <a:pt x="2406" y="1147"/>
                  </a:lnTo>
                  <a:moveTo>
                    <a:pt x="60" y="1147"/>
                  </a:moveTo>
                  <a:lnTo>
                    <a:pt x="60" y="43"/>
                  </a:lnTo>
                </a:path>
              </a:pathLst>
            </a:custGeom>
            <a:noFill/>
            <a:ln w="76200" cap="flat">
              <a:solidFill>
                <a:srgbClr val="FFFFFF">
                  <a:alpha val="100000"/>
                </a:srgbClr>
              </a:solidFill>
              <a:prstDash val="solid"/>
              <a:miter lim="80000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4" name="path">
              <a:extLst>
                <a:ext uri="{FF2B5EF4-FFF2-40B4-BE49-F238E27FC236}">
                  <a16:creationId xmlns:a16="http://schemas.microsoft.com/office/drawing/2014/main" id="{14907370-BAA4-436B-B852-1C3B7ECF8D61}"/>
                </a:ext>
              </a:extLst>
            </p:cNvPr>
            <p:cNvSpPr/>
            <p:nvPr/>
          </p:nvSpPr>
          <p:spPr>
            <a:xfrm>
              <a:off x="1670304" y="2336579"/>
              <a:ext cx="8115300" cy="644652"/>
            </a:xfrm>
            <a:custGeom>
              <a:avLst/>
              <a:gdLst/>
              <a:ahLst/>
              <a:cxnLst/>
              <a:rect l="0" t="0" r="0" b="0"/>
              <a:pathLst>
                <a:path w="12780" h="1015">
                  <a:moveTo>
                    <a:pt x="12780" y="169"/>
                  </a:moveTo>
                  <a:moveTo>
                    <a:pt x="12780" y="169"/>
                  </a:moveTo>
                  <a:lnTo>
                    <a:pt x="12780" y="846"/>
                  </a:lnTo>
                  <a:cubicBezTo>
                    <a:pt x="12780" y="939"/>
                    <a:pt x="12648" y="1015"/>
                    <a:pt x="12485" y="1015"/>
                  </a:cubicBezTo>
                  <a:lnTo>
                    <a:pt x="0" y="1015"/>
                  </a:lnTo>
                  <a:lnTo>
                    <a:pt x="0" y="0"/>
                  </a:lnTo>
                  <a:lnTo>
                    <a:pt x="12485" y="0"/>
                  </a:lnTo>
                  <a:cubicBezTo>
                    <a:pt x="12648" y="0"/>
                    <a:pt x="12780" y="75"/>
                    <a:pt x="12780" y="169"/>
                  </a:cubicBezTo>
                </a:path>
              </a:pathLst>
            </a:custGeom>
            <a:solidFill>
              <a:srgbClr val="F2F2F2">
                <a:alpha val="100000"/>
              </a:srgbClr>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5" name="path">
              <a:extLst>
                <a:ext uri="{FF2B5EF4-FFF2-40B4-BE49-F238E27FC236}">
                  <a16:creationId xmlns:a16="http://schemas.microsoft.com/office/drawing/2014/main" id="{3DA74E1C-9F3A-426F-8134-3267D42087F1}"/>
                </a:ext>
              </a:extLst>
            </p:cNvPr>
            <p:cNvSpPr/>
            <p:nvPr/>
          </p:nvSpPr>
          <p:spPr>
            <a:xfrm>
              <a:off x="38100" y="2304573"/>
              <a:ext cx="1862327" cy="702564"/>
            </a:xfrm>
            <a:custGeom>
              <a:avLst/>
              <a:gdLst/>
              <a:ahLst/>
              <a:cxnLst/>
              <a:rect l="0" t="0" r="0" b="0"/>
              <a:pathLst>
                <a:path w="2932" h="1106">
                  <a:moveTo>
                    <a:pt x="0" y="0"/>
                  </a:moveTo>
                  <a:lnTo>
                    <a:pt x="2346" y="0"/>
                  </a:lnTo>
                  <a:lnTo>
                    <a:pt x="2932" y="553"/>
                  </a:lnTo>
                  <a:lnTo>
                    <a:pt x="2346" y="1106"/>
                  </a:lnTo>
                  <a:lnTo>
                    <a:pt x="0" y="1106"/>
                  </a:lnTo>
                  <a:lnTo>
                    <a:pt x="0" y="0"/>
                  </a:lnTo>
                  <a:close/>
                </a:path>
              </a:pathLst>
            </a:custGeom>
            <a:solidFill>
              <a:srgbClr val="002060"/>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6" name="path">
              <a:extLst>
                <a:ext uri="{FF2B5EF4-FFF2-40B4-BE49-F238E27FC236}">
                  <a16:creationId xmlns:a16="http://schemas.microsoft.com/office/drawing/2014/main" id="{D1E83319-F76E-4AA7-95CF-0A6971434E5A}"/>
                </a:ext>
              </a:extLst>
            </p:cNvPr>
            <p:cNvSpPr/>
            <p:nvPr/>
          </p:nvSpPr>
          <p:spPr>
            <a:xfrm>
              <a:off x="0" y="2276855"/>
              <a:ext cx="1926569" cy="757998"/>
            </a:xfrm>
            <a:custGeom>
              <a:avLst/>
              <a:gdLst/>
              <a:ahLst/>
              <a:cxnLst/>
              <a:rect l="0" t="0" r="0" b="0"/>
              <a:pathLst>
                <a:path w="3033" h="1193">
                  <a:moveTo>
                    <a:pt x="2406" y="43"/>
                  </a:moveTo>
                  <a:lnTo>
                    <a:pt x="2992" y="596"/>
                  </a:lnTo>
                  <a:lnTo>
                    <a:pt x="2406" y="1150"/>
                  </a:lnTo>
                  <a:moveTo>
                    <a:pt x="60" y="1150"/>
                  </a:moveTo>
                  <a:lnTo>
                    <a:pt x="60" y="43"/>
                  </a:lnTo>
                </a:path>
              </a:pathLst>
            </a:custGeom>
            <a:noFill/>
            <a:ln w="76200" cap="flat">
              <a:solidFill>
                <a:srgbClr val="FFFFFF">
                  <a:alpha val="100000"/>
                </a:srgbClr>
              </a:solidFill>
              <a:prstDash val="solid"/>
              <a:miter lim="80000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7" name="path">
              <a:extLst>
                <a:ext uri="{FF2B5EF4-FFF2-40B4-BE49-F238E27FC236}">
                  <a16:creationId xmlns:a16="http://schemas.microsoft.com/office/drawing/2014/main" id="{B4244265-0853-4531-8755-DFF048FA8640}"/>
                </a:ext>
              </a:extLst>
            </p:cNvPr>
            <p:cNvSpPr/>
            <p:nvPr/>
          </p:nvSpPr>
          <p:spPr>
            <a:xfrm>
              <a:off x="1670304" y="59723"/>
              <a:ext cx="8115300" cy="719012"/>
            </a:xfrm>
            <a:custGeom>
              <a:avLst/>
              <a:gdLst/>
              <a:ahLst/>
              <a:cxnLst/>
              <a:rect l="0" t="0" r="0" b="0"/>
              <a:pathLst>
                <a:path w="12780" h="1015">
                  <a:moveTo>
                    <a:pt x="12780" y="169"/>
                  </a:moveTo>
                  <a:moveTo>
                    <a:pt x="12780" y="169"/>
                  </a:moveTo>
                  <a:lnTo>
                    <a:pt x="12780" y="845"/>
                  </a:lnTo>
                  <a:cubicBezTo>
                    <a:pt x="12780" y="939"/>
                    <a:pt x="12648" y="1015"/>
                    <a:pt x="12485" y="1015"/>
                  </a:cubicBezTo>
                  <a:lnTo>
                    <a:pt x="0" y="1015"/>
                  </a:lnTo>
                  <a:lnTo>
                    <a:pt x="0" y="0"/>
                  </a:lnTo>
                  <a:lnTo>
                    <a:pt x="12485" y="0"/>
                  </a:lnTo>
                  <a:cubicBezTo>
                    <a:pt x="12648" y="0"/>
                    <a:pt x="12780" y="75"/>
                    <a:pt x="12780" y="169"/>
                  </a:cubicBezTo>
                </a:path>
              </a:pathLst>
            </a:custGeom>
            <a:solidFill>
              <a:srgbClr val="F2F2F2">
                <a:alpha val="100000"/>
              </a:srgbClr>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8" name="path">
              <a:extLst>
                <a:ext uri="{FF2B5EF4-FFF2-40B4-BE49-F238E27FC236}">
                  <a16:creationId xmlns:a16="http://schemas.microsoft.com/office/drawing/2014/main" id="{A81F56B5-F5C2-44F7-9D12-8DDF75DDDED3}"/>
                </a:ext>
              </a:extLst>
            </p:cNvPr>
            <p:cNvSpPr/>
            <p:nvPr/>
          </p:nvSpPr>
          <p:spPr>
            <a:xfrm>
              <a:off x="39623" y="27717"/>
              <a:ext cx="1862327" cy="702564"/>
            </a:xfrm>
            <a:custGeom>
              <a:avLst/>
              <a:gdLst/>
              <a:ahLst/>
              <a:cxnLst/>
              <a:rect l="0" t="0" r="0" b="0"/>
              <a:pathLst>
                <a:path w="2932" h="1106">
                  <a:moveTo>
                    <a:pt x="0" y="0"/>
                  </a:moveTo>
                  <a:lnTo>
                    <a:pt x="2346" y="0"/>
                  </a:lnTo>
                  <a:lnTo>
                    <a:pt x="2932" y="553"/>
                  </a:lnTo>
                  <a:lnTo>
                    <a:pt x="2346" y="1106"/>
                  </a:lnTo>
                  <a:lnTo>
                    <a:pt x="0" y="1106"/>
                  </a:lnTo>
                  <a:lnTo>
                    <a:pt x="0" y="0"/>
                  </a:lnTo>
                  <a:close/>
                </a:path>
              </a:pathLst>
            </a:custGeom>
            <a:solidFill>
              <a:srgbClr val="002060"/>
            </a:solidFill>
            <a:ln cap="flat">
              <a:noFill/>
              <a:prstDash val="solid"/>
              <a:miter lim="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sp>
          <p:nvSpPr>
            <p:cNvPr id="19" name="path">
              <a:extLst>
                <a:ext uri="{FF2B5EF4-FFF2-40B4-BE49-F238E27FC236}">
                  <a16:creationId xmlns:a16="http://schemas.microsoft.com/office/drawing/2014/main" id="{CFB532EF-4E85-4A7A-8BC4-638BCAC25EFB}"/>
                </a:ext>
              </a:extLst>
            </p:cNvPr>
            <p:cNvSpPr/>
            <p:nvPr/>
          </p:nvSpPr>
          <p:spPr>
            <a:xfrm>
              <a:off x="1523" y="0"/>
              <a:ext cx="1926569" cy="757998"/>
            </a:xfrm>
            <a:custGeom>
              <a:avLst/>
              <a:gdLst/>
              <a:ahLst/>
              <a:cxnLst/>
              <a:rect l="0" t="0" r="0" b="0"/>
              <a:pathLst>
                <a:path w="3033" h="1193">
                  <a:moveTo>
                    <a:pt x="2406" y="43"/>
                  </a:moveTo>
                  <a:lnTo>
                    <a:pt x="2992" y="596"/>
                  </a:lnTo>
                  <a:lnTo>
                    <a:pt x="2406" y="1150"/>
                  </a:lnTo>
                  <a:moveTo>
                    <a:pt x="60" y="1150"/>
                  </a:moveTo>
                  <a:lnTo>
                    <a:pt x="60" y="43"/>
                  </a:lnTo>
                </a:path>
              </a:pathLst>
            </a:custGeom>
            <a:noFill/>
            <a:ln w="76200" cap="flat">
              <a:solidFill>
                <a:srgbClr val="FFFFFF">
                  <a:alpha val="100000"/>
                </a:srgbClr>
              </a:solidFill>
              <a:prstDash val="solid"/>
              <a:miter lim="800000"/>
            </a:ln>
          </p:spPr>
          <p:txBody>
            <a:bodyPr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ndParaRPr>
            </a:p>
          </p:txBody>
        </p:sp>
      </p:grpSp>
      <p:graphicFrame>
        <p:nvGraphicFramePr>
          <p:cNvPr id="21" name="table 46">
            <a:extLst>
              <a:ext uri="{FF2B5EF4-FFF2-40B4-BE49-F238E27FC236}">
                <a16:creationId xmlns:a16="http://schemas.microsoft.com/office/drawing/2014/main" id="{9EDBD432-B7C0-4994-A021-AC94817A9CC5}"/>
              </a:ext>
            </a:extLst>
          </p:cNvPr>
          <p:cNvGraphicFramePr>
            <a:graphicFrameLocks noGrp="1"/>
          </p:cNvGraphicFramePr>
          <p:nvPr>
            <p:extLst>
              <p:ext uri="{D42A27DB-BD31-4B8C-83A1-F6EECF244321}">
                <p14:modId xmlns:p14="http://schemas.microsoft.com/office/powerpoint/2010/main" val="2527253593"/>
              </p:ext>
            </p:extLst>
          </p:nvPr>
        </p:nvGraphicFramePr>
        <p:xfrm>
          <a:off x="1536894" y="1872340"/>
          <a:ext cx="1490980" cy="3797298"/>
        </p:xfrm>
        <a:graphic>
          <a:graphicData uri="http://schemas.openxmlformats.org/drawingml/2006/table">
            <a:tbl>
              <a:tblPr/>
              <a:tblGrid>
                <a:gridCol w="1490980">
                  <a:extLst>
                    <a:ext uri="{9D8B030D-6E8A-4147-A177-3AD203B41FA5}">
                      <a16:colId xmlns:a16="http://schemas.microsoft.com/office/drawing/2014/main" val="20000"/>
                    </a:ext>
                  </a:extLst>
                </a:gridCol>
              </a:tblGrid>
              <a:tr h="784225">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rtl="0" eaLnBrk="0">
                        <a:lnSpc>
                          <a:spcPct val="189000"/>
                        </a:lnSpc>
                        <a:tabLst/>
                      </a:pPr>
                      <a:endParaRPr lang="Arial" altLang="Arial" sz="1000" dirty="0"/>
                    </a:p>
                    <a:p>
                      <a:pPr algn="l" rtl="0" eaLnBrk="0">
                        <a:lnSpc>
                          <a:spcPct val="6545"/>
                        </a:lnSpc>
                        <a:tabLst/>
                      </a:pPr>
                      <a:endParaRPr lang="Arial" altLang="Arial" sz="100" dirty="0"/>
                    </a:p>
                    <a:p>
                      <a:pPr marL="207009" algn="l" rtl="0" eaLnBrk="0">
                        <a:lnSpc>
                          <a:spcPct val="91000"/>
                        </a:lnSpc>
                        <a:tabLst/>
                      </a:pPr>
                      <a:r>
                        <a:rPr sz="2000" b="1" kern="0" spc="-10" dirty="0">
                          <a:solidFill>
                            <a:srgbClr val="FFFFFF">
                              <a:alpha val="100000"/>
                            </a:srgbClr>
                          </a:solidFill>
                          <a:latin typeface="Microsoft YaHei"/>
                          <a:ea typeface="Microsoft YaHei"/>
                          <a:cs typeface="Microsoft YaHei"/>
                        </a:rPr>
                        <a:t>基本信息</a:t>
                      </a:r>
                      <a:endParaRPr lang="Microsoft YaHei" altLang="Microsoft YaHei" sz="2000" dirty="0"/>
                    </a:p>
                  </a:txBody>
                  <a:tcPr marL="0" marR="0" marT="0" marB="0">
                    <a:lnL>
                      <a:noFill/>
                    </a:lnL>
                    <a:lnR>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3584">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rtl="0" eaLnBrk="0">
                        <a:lnSpc>
                          <a:spcPct val="151000"/>
                        </a:lnSpc>
                        <a:tabLst/>
                      </a:pPr>
                      <a:endParaRPr lang="Arial" altLang="Arial" sz="1000" dirty="0"/>
                    </a:p>
                    <a:p>
                      <a:pPr marL="205104" algn="l" rtl="0" eaLnBrk="0">
                        <a:lnSpc>
                          <a:spcPct val="91000"/>
                        </a:lnSpc>
                        <a:spcBef>
                          <a:spcPts val="1"/>
                        </a:spcBef>
                        <a:tabLst/>
                      </a:pPr>
                      <a:r>
                        <a:rPr sz="2000" b="1" kern="0" spc="-10" dirty="0">
                          <a:solidFill>
                            <a:srgbClr val="FFFFFF">
                              <a:alpha val="100000"/>
                            </a:srgbClr>
                          </a:solidFill>
                          <a:latin typeface="Microsoft YaHei"/>
                          <a:ea typeface="Microsoft YaHei"/>
                          <a:cs typeface="Microsoft YaHei"/>
                        </a:rPr>
                        <a:t>创新性优势</a:t>
                      </a:r>
                      <a:endParaRPr lang="Microsoft YaHei" altLang="Microsoft YaHei" sz="2000" dirty="0"/>
                    </a:p>
                  </a:txBody>
                  <a:tcPr marL="0" marR="0" marT="0" marB="0">
                    <a:lnL>
                      <a:noFill/>
                    </a:lnL>
                    <a:lnR>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1"/>
                  </a:ext>
                </a:extLst>
              </a:tr>
              <a:tr h="74168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rtl="0" eaLnBrk="0">
                        <a:lnSpc>
                          <a:spcPct val="184000"/>
                        </a:lnSpc>
                        <a:tabLst/>
                      </a:pPr>
                      <a:endParaRPr lang="Arial" altLang="Arial" sz="1000" dirty="0"/>
                    </a:p>
                    <a:p>
                      <a:pPr marL="207645" algn="l" rtl="0" eaLnBrk="0">
                        <a:lnSpc>
                          <a:spcPct val="91000"/>
                        </a:lnSpc>
                        <a:spcBef>
                          <a:spcPts val="2"/>
                        </a:spcBef>
                        <a:tabLst/>
                      </a:pPr>
                      <a:r>
                        <a:rPr sz="2000" b="1" kern="0" spc="-10" dirty="0">
                          <a:solidFill>
                            <a:srgbClr val="FFFFFF">
                              <a:alpha val="100000"/>
                            </a:srgbClr>
                          </a:solidFill>
                          <a:latin typeface="Microsoft YaHei"/>
                          <a:ea typeface="Microsoft YaHei"/>
                          <a:cs typeface="Microsoft YaHei"/>
                        </a:rPr>
                        <a:t>有效性优势</a:t>
                      </a:r>
                      <a:endParaRPr lang="Microsoft YaHei" altLang="Microsoft YaHei" sz="2000" dirty="0"/>
                    </a:p>
                  </a:txBody>
                  <a:tcPr marL="0" marR="0" marT="0" marB="0">
                    <a:lnL>
                      <a:noFill/>
                    </a:lnL>
                    <a:lnR>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3584">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rtl="0" eaLnBrk="0">
                        <a:lnSpc>
                          <a:spcPct val="167000"/>
                        </a:lnSpc>
                        <a:tabLst/>
                      </a:pPr>
                      <a:endParaRPr lang="Arial" altLang="Arial" sz="1000" dirty="0"/>
                    </a:p>
                    <a:p>
                      <a:pPr algn="l" rtl="0" eaLnBrk="0">
                        <a:lnSpc>
                          <a:spcPct val="9482"/>
                        </a:lnSpc>
                        <a:tabLst/>
                      </a:pPr>
                      <a:endParaRPr lang="Arial" altLang="Arial" sz="100" dirty="0"/>
                    </a:p>
                    <a:p>
                      <a:pPr marL="208279" algn="l" rtl="0" eaLnBrk="0">
                        <a:lnSpc>
                          <a:spcPct val="91000"/>
                        </a:lnSpc>
                        <a:tabLst/>
                      </a:pPr>
                      <a:r>
                        <a:rPr sz="2000" b="1" kern="0" spc="-10" dirty="0">
                          <a:solidFill>
                            <a:srgbClr val="FFFFFF">
                              <a:alpha val="100000"/>
                            </a:srgbClr>
                          </a:solidFill>
                          <a:latin typeface="Microsoft YaHei"/>
                          <a:ea typeface="Microsoft YaHei"/>
                          <a:cs typeface="Microsoft YaHei"/>
                        </a:rPr>
                        <a:t>安全性优势</a:t>
                      </a:r>
                      <a:endParaRPr lang="Microsoft YaHei" altLang="Microsoft YaHei" sz="2000" dirty="0"/>
                    </a:p>
                  </a:txBody>
                  <a:tcPr marL="0" marR="0" marT="0" marB="0">
                    <a:lnL>
                      <a:noFill/>
                    </a:lnL>
                    <a:lnR>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84225">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rtl="0" eaLnBrk="0">
                        <a:lnSpc>
                          <a:spcPct val="193000"/>
                        </a:lnSpc>
                        <a:tabLst/>
                      </a:pPr>
                      <a:endParaRPr lang="Arial" altLang="Arial" sz="1000" dirty="0"/>
                    </a:p>
                    <a:p>
                      <a:pPr marL="208915" algn="l" rtl="0" eaLnBrk="0">
                        <a:lnSpc>
                          <a:spcPct val="91000"/>
                        </a:lnSpc>
                        <a:spcBef>
                          <a:spcPts val="7"/>
                        </a:spcBef>
                        <a:tabLst/>
                      </a:pPr>
                      <a:r>
                        <a:rPr sz="2000" b="1" kern="0" spc="-10" dirty="0">
                          <a:solidFill>
                            <a:srgbClr val="FFFFFF">
                              <a:alpha val="100000"/>
                            </a:srgbClr>
                          </a:solidFill>
                          <a:latin typeface="Microsoft YaHei"/>
                          <a:ea typeface="Microsoft YaHei"/>
                          <a:cs typeface="Microsoft YaHei"/>
                        </a:rPr>
                        <a:t>公平性优势</a:t>
                      </a:r>
                      <a:endParaRPr lang="Microsoft YaHei" altLang="Microsoft YaHei" sz="2000" dirty="0"/>
                    </a:p>
                  </a:txBody>
                  <a:tcPr marL="0" marR="0" marT="0" marB="0">
                    <a:lnL>
                      <a:noFill/>
                    </a:lnL>
                    <a:lnR>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2" name="textbox 52">
            <a:extLst>
              <a:ext uri="{FF2B5EF4-FFF2-40B4-BE49-F238E27FC236}">
                <a16:creationId xmlns:a16="http://schemas.microsoft.com/office/drawing/2014/main" id="{04BD16EE-58AA-4720-95FB-A33D8276B3AA}"/>
              </a:ext>
            </a:extLst>
          </p:cNvPr>
          <p:cNvSpPr/>
          <p:nvPr/>
        </p:nvSpPr>
        <p:spPr>
          <a:xfrm>
            <a:off x="846803" y="2106214"/>
            <a:ext cx="500380" cy="3423920"/>
          </a:xfrm>
          <a:prstGeom prst="rect">
            <a:avLst/>
          </a:prstGeom>
        </p:spPr>
        <p:txBody>
          <a:bodyPr vert="horz" wrap="square" lIns="0" tIns="0" rIns="0" bIns="0"/>
          <a:lstStyle/>
          <a:p>
            <a:pPr marL="0" marR="0" lvl="0" indent="0" defTabSz="914400" eaLnBrk="0" fontAlgn="auto" latinLnBrk="0" hangingPunct="1">
              <a:lnSpc>
                <a:spcPct val="71561"/>
              </a:lnSpc>
              <a:spcBef>
                <a:spcPts val="0"/>
              </a:spcBef>
              <a:spcAft>
                <a:spcPts val="0"/>
              </a:spcAft>
              <a:buClrTx/>
              <a:buSzTx/>
              <a:buFontTx/>
              <a:buNone/>
              <a:tabLst/>
              <a:defRPr/>
            </a:pPr>
            <a:endParaRPr kumimoji="0" lang="Arial" altLang="Arial" sz="100" b="0" i="0" u="none" strike="noStrike" kern="0" cap="none" spc="0" normalizeH="0" baseline="0" noProof="0" dirty="0">
              <a:ln>
                <a:noFill/>
              </a:ln>
              <a:solidFill>
                <a:srgbClr val="000000"/>
              </a:solidFill>
              <a:effectLst/>
              <a:uLnTx/>
              <a:uFillTx/>
            </a:endParaRPr>
          </a:p>
          <a:p>
            <a:pPr marL="0" marR="0" lvl="0" indent="0" algn="r" defTabSz="914400" eaLnBrk="0" fontAlgn="auto" latinLnBrk="0" hangingPunct="1">
              <a:lnSpc>
                <a:spcPct val="83000"/>
              </a:lnSpc>
              <a:spcBef>
                <a:spcPts val="0"/>
              </a:spcBef>
              <a:spcAft>
                <a:spcPts val="0"/>
              </a:spcAft>
              <a:buClrTx/>
              <a:buSzTx/>
              <a:buFontTx/>
              <a:buNone/>
              <a:tabLst/>
              <a:defRPr/>
            </a:pPr>
            <a:r>
              <a:rPr kumimoji="0" sz="3700" b="1" i="1" u="none" strike="noStrike" kern="0" cap="none" spc="360" normalizeH="0" baseline="0" noProof="0" dirty="0">
                <a:ln>
                  <a:noFill/>
                </a:ln>
                <a:solidFill>
                  <a:srgbClr val="002060"/>
                </a:solidFill>
                <a:effectLst/>
                <a:uLnTx/>
                <a:uFillTx/>
                <a:latin typeface="Microsoft YaHei"/>
                <a:cs typeface="Microsoft YaHei"/>
              </a:rPr>
              <a:t>1</a:t>
            </a:r>
            <a:endParaRPr kumimoji="0" lang="Microsoft YaHei" altLang="Microsoft YaHei" sz="3700" b="0" i="0" u="none" strike="noStrike" kern="0" cap="none" spc="0" normalizeH="0" baseline="0" noProof="0" dirty="0">
              <a:ln>
                <a:noFill/>
              </a:ln>
              <a:solidFill>
                <a:srgbClr val="002060"/>
              </a:solidFill>
              <a:effectLst/>
              <a:uLnTx/>
              <a:uFillTx/>
            </a:endParaRPr>
          </a:p>
          <a:p>
            <a:pPr marL="0" marR="0" lvl="0" indent="0" defTabSz="914400" eaLnBrk="0" fontAlgn="auto" latinLnBrk="0" hangingPunct="1">
              <a:lnSpc>
                <a:spcPct val="103000"/>
              </a:lnSpc>
              <a:spcBef>
                <a:spcPts val="0"/>
              </a:spcBef>
              <a:spcAft>
                <a:spcPts val="0"/>
              </a:spcAft>
              <a:buClrTx/>
              <a:buSzTx/>
              <a:buFontTx/>
              <a:buNone/>
              <a:tabLst/>
              <a:defRPr/>
            </a:pPr>
            <a:endParaRPr kumimoji="0" lang="Arial" altLang="Arial" sz="1000" b="0" i="0" u="none" strike="noStrike" kern="0" cap="none" spc="0" normalizeH="0" baseline="0" noProof="0" dirty="0">
              <a:ln>
                <a:noFill/>
              </a:ln>
              <a:solidFill>
                <a:srgbClr val="002060"/>
              </a:solidFill>
              <a:effectLst/>
              <a:uLnTx/>
              <a:uFillTx/>
            </a:endParaRPr>
          </a:p>
          <a:p>
            <a:pPr marL="90169" marR="0" lvl="0" indent="0" defTabSz="914400" eaLnBrk="0" fontAlgn="auto" latinLnBrk="0" hangingPunct="1">
              <a:lnSpc>
                <a:spcPct val="82000"/>
              </a:lnSpc>
              <a:spcBef>
                <a:spcPts val="1114"/>
              </a:spcBef>
              <a:spcAft>
                <a:spcPts val="0"/>
              </a:spcAft>
              <a:buClrTx/>
              <a:buSzTx/>
              <a:buFontTx/>
              <a:buNone/>
              <a:tabLst/>
              <a:defRPr/>
            </a:pPr>
            <a:r>
              <a:rPr kumimoji="0" sz="3700" b="1" i="1" u="none" strike="noStrike" kern="0" cap="none" spc="520" normalizeH="0" baseline="0" noProof="0" dirty="0">
                <a:ln>
                  <a:noFill/>
                </a:ln>
                <a:solidFill>
                  <a:srgbClr val="002060"/>
                </a:solidFill>
                <a:effectLst/>
                <a:uLnTx/>
                <a:uFillTx/>
                <a:latin typeface="Microsoft YaHei"/>
                <a:cs typeface="Microsoft YaHei"/>
              </a:rPr>
              <a:t>2</a:t>
            </a:r>
            <a:endParaRPr kumimoji="0" lang="Microsoft YaHei" altLang="Microsoft YaHei" sz="3700" b="0" i="0" u="none" strike="noStrike" kern="0" cap="none" spc="0" normalizeH="0" baseline="0" noProof="0" dirty="0">
              <a:ln>
                <a:noFill/>
              </a:ln>
              <a:solidFill>
                <a:srgbClr val="002060"/>
              </a:solidFill>
              <a:effectLst/>
              <a:uLnTx/>
              <a:uFillTx/>
            </a:endParaRPr>
          </a:p>
          <a:p>
            <a:pPr marL="93980" marR="0" lvl="0" indent="0" defTabSz="914400" eaLnBrk="0" fontAlgn="auto" latinLnBrk="0" hangingPunct="1">
              <a:lnSpc>
                <a:spcPct val="82000"/>
              </a:lnSpc>
              <a:spcBef>
                <a:spcPts val="2046"/>
              </a:spcBef>
              <a:spcAft>
                <a:spcPts val="0"/>
              </a:spcAft>
              <a:buClrTx/>
              <a:buSzTx/>
              <a:buFontTx/>
              <a:buNone/>
              <a:tabLst/>
              <a:defRPr/>
            </a:pPr>
            <a:r>
              <a:rPr kumimoji="0" sz="3700" b="1" i="1" u="none" strike="noStrike" kern="0" cap="none" spc="490" normalizeH="0" baseline="0" noProof="0" dirty="0">
                <a:ln>
                  <a:noFill/>
                </a:ln>
                <a:solidFill>
                  <a:srgbClr val="002060"/>
                </a:solidFill>
                <a:effectLst/>
                <a:uLnTx/>
                <a:uFillTx/>
                <a:latin typeface="Microsoft YaHei"/>
                <a:cs typeface="Microsoft YaHei"/>
              </a:rPr>
              <a:t>3</a:t>
            </a:r>
            <a:endParaRPr kumimoji="0" lang="Microsoft YaHei" altLang="Microsoft YaHei" sz="3700" b="0" i="0" u="none" strike="noStrike" kern="0" cap="none" spc="0" normalizeH="0" baseline="0" noProof="0" dirty="0">
              <a:ln>
                <a:noFill/>
              </a:ln>
              <a:solidFill>
                <a:srgbClr val="002060"/>
              </a:solidFill>
              <a:effectLst/>
              <a:uLnTx/>
              <a:uFillTx/>
            </a:endParaRPr>
          </a:p>
          <a:p>
            <a:pPr marL="0" marR="0" lvl="0" indent="0" defTabSz="914400" eaLnBrk="0" fontAlgn="auto" latinLnBrk="0" hangingPunct="1">
              <a:lnSpc>
                <a:spcPct val="109000"/>
              </a:lnSpc>
              <a:spcBef>
                <a:spcPts val="0"/>
              </a:spcBef>
              <a:spcAft>
                <a:spcPts val="0"/>
              </a:spcAft>
              <a:buClrTx/>
              <a:buSzTx/>
              <a:buFontTx/>
              <a:buNone/>
              <a:tabLst/>
              <a:defRPr/>
            </a:pPr>
            <a:endParaRPr kumimoji="0" lang="Arial" altLang="Arial" sz="1000" b="0" i="0" u="none" strike="noStrike" kern="0" cap="none" spc="0" normalizeH="0" baseline="0" noProof="0" dirty="0">
              <a:ln>
                <a:noFill/>
              </a:ln>
              <a:solidFill>
                <a:srgbClr val="002060"/>
              </a:solidFill>
              <a:effectLst/>
              <a:uLnTx/>
              <a:uFillTx/>
            </a:endParaRPr>
          </a:p>
          <a:p>
            <a:pPr marL="12700" marR="0" lvl="0" indent="0" defTabSz="914400" eaLnBrk="0" fontAlgn="auto" latinLnBrk="0" hangingPunct="1">
              <a:lnSpc>
                <a:spcPct val="81000"/>
              </a:lnSpc>
              <a:spcBef>
                <a:spcPts val="1121"/>
              </a:spcBef>
              <a:spcAft>
                <a:spcPts val="0"/>
              </a:spcAft>
              <a:buClrTx/>
              <a:buSzTx/>
              <a:buFontTx/>
              <a:buNone/>
              <a:tabLst/>
              <a:defRPr/>
            </a:pPr>
            <a:r>
              <a:rPr kumimoji="0" sz="3700" b="1" i="1" u="none" strike="noStrike" kern="0" cap="none" spc="690" normalizeH="0" baseline="0" noProof="0" dirty="0">
                <a:ln>
                  <a:noFill/>
                </a:ln>
                <a:solidFill>
                  <a:srgbClr val="002060"/>
                </a:solidFill>
                <a:effectLst/>
                <a:uLnTx/>
                <a:uFillTx/>
                <a:latin typeface="Microsoft YaHei"/>
                <a:cs typeface="Microsoft YaHei"/>
              </a:rPr>
              <a:t>4</a:t>
            </a:r>
            <a:endParaRPr kumimoji="0" lang="Microsoft YaHei" altLang="Microsoft YaHei" sz="3700" b="0" i="0" u="none" strike="noStrike" kern="0" cap="none" spc="0" normalizeH="0" baseline="0" noProof="0" dirty="0">
              <a:ln>
                <a:noFill/>
              </a:ln>
              <a:solidFill>
                <a:srgbClr val="002060"/>
              </a:solidFill>
              <a:effectLst/>
              <a:uLnTx/>
              <a:uFillTx/>
            </a:endParaRPr>
          </a:p>
          <a:p>
            <a:pPr marL="0" marR="0" lvl="0" indent="0" defTabSz="914400" eaLnBrk="0" fontAlgn="auto" latinLnBrk="0" hangingPunct="1">
              <a:lnSpc>
                <a:spcPct val="106000"/>
              </a:lnSpc>
              <a:spcBef>
                <a:spcPts val="0"/>
              </a:spcBef>
              <a:spcAft>
                <a:spcPts val="0"/>
              </a:spcAft>
              <a:buClrTx/>
              <a:buSzTx/>
              <a:buFontTx/>
              <a:buNone/>
              <a:tabLst/>
              <a:defRPr/>
            </a:pPr>
            <a:endParaRPr kumimoji="0" lang="Arial" altLang="Arial" sz="1400" b="0" i="0" u="none" strike="noStrike" kern="0" cap="none" spc="0" normalizeH="0" baseline="0" noProof="0" dirty="0">
              <a:ln>
                <a:noFill/>
              </a:ln>
              <a:solidFill>
                <a:srgbClr val="002060"/>
              </a:solidFill>
              <a:effectLst/>
              <a:uLnTx/>
              <a:uFillTx/>
            </a:endParaRPr>
          </a:p>
          <a:p>
            <a:pPr marL="0" marR="0" lvl="0" indent="0" defTabSz="914400" eaLnBrk="0" fontAlgn="auto" latinLnBrk="0" hangingPunct="1">
              <a:lnSpc>
                <a:spcPct val="6594"/>
              </a:lnSpc>
              <a:spcBef>
                <a:spcPts val="0"/>
              </a:spcBef>
              <a:spcAft>
                <a:spcPts val="0"/>
              </a:spcAft>
              <a:buClrTx/>
              <a:buSzTx/>
              <a:buFontTx/>
              <a:buNone/>
              <a:tabLst/>
              <a:defRPr/>
            </a:pPr>
            <a:endParaRPr kumimoji="0" lang="Arial" altLang="Arial" sz="100" b="0" i="0" u="none" strike="noStrike" kern="0" cap="none" spc="0" normalizeH="0" baseline="0" noProof="0" dirty="0">
              <a:ln>
                <a:noFill/>
              </a:ln>
              <a:solidFill>
                <a:srgbClr val="002060"/>
              </a:solidFill>
              <a:effectLst/>
              <a:uLnTx/>
              <a:uFillTx/>
            </a:endParaRPr>
          </a:p>
          <a:p>
            <a:pPr marL="45719" marR="0" lvl="0" indent="0" defTabSz="914400" eaLnBrk="0" fontAlgn="auto" latinLnBrk="0" hangingPunct="1">
              <a:lnSpc>
                <a:spcPct val="81000"/>
              </a:lnSpc>
              <a:spcBef>
                <a:spcPts val="0"/>
              </a:spcBef>
              <a:spcAft>
                <a:spcPts val="0"/>
              </a:spcAft>
              <a:buClrTx/>
              <a:buSzTx/>
              <a:buFontTx/>
              <a:buNone/>
              <a:tabLst/>
              <a:defRPr/>
            </a:pPr>
            <a:r>
              <a:rPr kumimoji="0" sz="3700" b="1" i="1" u="none" strike="noStrike" kern="0" cap="none" spc="420" normalizeH="0" baseline="0" noProof="0" dirty="0">
                <a:ln>
                  <a:noFill/>
                </a:ln>
                <a:solidFill>
                  <a:srgbClr val="002060"/>
                </a:solidFill>
                <a:effectLst/>
                <a:uLnTx/>
                <a:uFillTx/>
                <a:latin typeface="Microsoft YaHei"/>
                <a:cs typeface="Microsoft YaHei"/>
              </a:rPr>
              <a:t>5</a:t>
            </a:r>
            <a:endParaRPr kumimoji="0" lang="Microsoft YaHei" altLang="Microsoft YaHei" sz="3700" b="0" i="0" u="none" strike="noStrike" kern="0" cap="none" spc="0" normalizeH="0" baseline="0" noProof="0" dirty="0">
              <a:ln>
                <a:noFill/>
              </a:ln>
              <a:solidFill>
                <a:srgbClr val="002060"/>
              </a:solidFill>
              <a:effectLst/>
              <a:uLnTx/>
              <a:uFillTx/>
            </a:endParaRPr>
          </a:p>
        </p:txBody>
      </p:sp>
      <p:sp>
        <p:nvSpPr>
          <p:cNvPr id="23" name="矩形 22">
            <a:extLst>
              <a:ext uri="{FF2B5EF4-FFF2-40B4-BE49-F238E27FC236}">
                <a16:creationId xmlns:a16="http://schemas.microsoft.com/office/drawing/2014/main" id="{1982CF0A-C54D-4FA4-906D-B618146A32D4}"/>
              </a:ext>
            </a:extLst>
          </p:cNvPr>
          <p:cNvSpPr/>
          <p:nvPr/>
        </p:nvSpPr>
        <p:spPr>
          <a:xfrm>
            <a:off x="3433775" y="2180976"/>
            <a:ext cx="7585500" cy="338554"/>
          </a:xfrm>
          <a:prstGeom prst="rect">
            <a:avLst/>
          </a:prstGeom>
        </p:spPr>
        <p:txBody>
          <a:bodyPr wrap="square">
            <a:spAutoFit/>
          </a:bodyPr>
          <a:lstStyle/>
          <a:p>
            <a:pPr marL="285750" indent="-285750">
              <a:buFont typeface="Wingdings" panose="05000000000000000000" pitchFamily="2" charset="2"/>
              <a:buChar char="ü"/>
            </a:pPr>
            <a:r>
              <a:rPr lang="zh-CN" altLang="en-US" sz="1600" dirty="0">
                <a:solidFill>
                  <a:srgbClr val="203864"/>
                </a:solidFill>
                <a:latin typeface="+mj-ea"/>
                <a:ea typeface="+mj-ea"/>
              </a:rPr>
              <a:t>迄今</a:t>
            </a:r>
            <a:r>
              <a:rPr lang="en-US" altLang="zh-CN" sz="1600" b="1" dirty="0">
                <a:solidFill>
                  <a:srgbClr val="ED7D31"/>
                </a:solidFill>
                <a:latin typeface="+mj-ea"/>
                <a:ea typeface="+mj-ea"/>
              </a:rPr>
              <a:t>FDA</a:t>
            </a:r>
            <a:r>
              <a:rPr lang="zh-CN" altLang="en-US" sz="1600" b="1" dirty="0">
                <a:solidFill>
                  <a:srgbClr val="ED7D31"/>
                </a:solidFill>
                <a:latin typeface="+mj-ea"/>
                <a:ea typeface="+mj-ea"/>
              </a:rPr>
              <a:t>及国内唯一批准</a:t>
            </a:r>
            <a:r>
              <a:rPr lang="zh-CN" altLang="en-US" sz="1600" dirty="0">
                <a:solidFill>
                  <a:srgbClr val="203864"/>
                </a:solidFill>
                <a:latin typeface="+mj-ea"/>
                <a:ea typeface="+mj-ea"/>
              </a:rPr>
              <a:t>可以降低心血管事件风险的降甘油三酯（</a:t>
            </a:r>
            <a:r>
              <a:rPr lang="en-US" altLang="zh-CN" sz="1600" dirty="0">
                <a:solidFill>
                  <a:srgbClr val="203864"/>
                </a:solidFill>
                <a:latin typeface="+mj-ea"/>
                <a:ea typeface="+mj-ea"/>
              </a:rPr>
              <a:t>TG</a:t>
            </a:r>
            <a:r>
              <a:rPr lang="zh-CN" altLang="en-US" sz="1600" dirty="0">
                <a:solidFill>
                  <a:srgbClr val="203864"/>
                </a:solidFill>
                <a:latin typeface="+mj-ea"/>
                <a:ea typeface="+mj-ea"/>
              </a:rPr>
              <a:t>）药物</a:t>
            </a:r>
            <a:endParaRPr lang="en-US" altLang="zh-CN" sz="1600" dirty="0">
              <a:solidFill>
                <a:srgbClr val="203864"/>
              </a:solidFill>
              <a:latin typeface="+mj-ea"/>
              <a:ea typeface="+mj-ea"/>
            </a:endParaRPr>
          </a:p>
        </p:txBody>
      </p:sp>
      <p:sp>
        <p:nvSpPr>
          <p:cNvPr id="24" name="矩形 23">
            <a:extLst>
              <a:ext uri="{FF2B5EF4-FFF2-40B4-BE49-F238E27FC236}">
                <a16:creationId xmlns:a16="http://schemas.microsoft.com/office/drawing/2014/main" id="{00E7AEFE-31F8-492B-90A4-FC831131E072}"/>
              </a:ext>
            </a:extLst>
          </p:cNvPr>
          <p:cNvSpPr/>
          <p:nvPr/>
        </p:nvSpPr>
        <p:spPr>
          <a:xfrm>
            <a:off x="3433775" y="2751960"/>
            <a:ext cx="7585501" cy="584775"/>
          </a:xfrm>
          <a:prstGeom prst="rect">
            <a:avLst/>
          </a:prstGeom>
        </p:spPr>
        <p:txBody>
          <a:bodyPr wrap="square">
            <a:spAutoFit/>
          </a:bodyPr>
          <a:lstStyle/>
          <a:p>
            <a:pPr marL="285750" indent="-285750">
              <a:buFont typeface="Wingdings" panose="05000000000000000000" pitchFamily="2" charset="2"/>
              <a:buChar char="ü"/>
            </a:pPr>
            <a:r>
              <a:rPr lang="en-US" altLang="zh-CN" sz="1600" dirty="0">
                <a:solidFill>
                  <a:srgbClr val="203864"/>
                </a:solidFill>
                <a:latin typeface="+mj-ea"/>
                <a:ea typeface="+mj-ea"/>
              </a:rPr>
              <a:t>LDL-C</a:t>
            </a:r>
            <a:r>
              <a:rPr lang="zh-CN" altLang="en-US" sz="1600" dirty="0">
                <a:solidFill>
                  <a:srgbClr val="203864"/>
                </a:solidFill>
                <a:latin typeface="+mj-ea"/>
                <a:ea typeface="+mj-ea"/>
              </a:rPr>
              <a:t>以外</a:t>
            </a:r>
            <a:r>
              <a:rPr lang="zh-CN" altLang="en-US" sz="1600" b="1" dirty="0">
                <a:solidFill>
                  <a:srgbClr val="ED7D31"/>
                </a:solidFill>
                <a:latin typeface="+mj-ea"/>
                <a:ea typeface="+mj-ea"/>
              </a:rPr>
              <a:t>新治疗靶点</a:t>
            </a:r>
            <a:r>
              <a:rPr lang="zh-CN" altLang="en-US" sz="1600" dirty="0">
                <a:solidFill>
                  <a:srgbClr val="203864"/>
                </a:solidFill>
                <a:latin typeface="+mj-ea"/>
                <a:ea typeface="+mj-ea"/>
              </a:rPr>
              <a:t>，降</a:t>
            </a:r>
            <a:r>
              <a:rPr lang="en-US" altLang="zh-CN" sz="1600" dirty="0">
                <a:solidFill>
                  <a:srgbClr val="203864"/>
                </a:solidFill>
                <a:latin typeface="+mj-ea"/>
                <a:ea typeface="+mj-ea"/>
              </a:rPr>
              <a:t>TG</a:t>
            </a:r>
            <a:r>
              <a:rPr lang="zh-CN" altLang="en-US" sz="1600" dirty="0">
                <a:solidFill>
                  <a:srgbClr val="203864"/>
                </a:solidFill>
                <a:latin typeface="+mj-ea"/>
                <a:ea typeface="+mj-ea"/>
              </a:rPr>
              <a:t>、抗炎、抗栓、抗氧化、逆转斑块等多重心血管获益机制，</a:t>
            </a:r>
            <a:r>
              <a:rPr lang="zh-CN" altLang="en-US" sz="1600" dirty="0">
                <a:solidFill>
                  <a:srgbClr val="203864"/>
                </a:solidFill>
                <a:latin typeface="+mj-ea"/>
                <a:ea typeface="+mj-ea"/>
                <a:cs typeface="Arial Unicode MS" panose="020B0604020202020204" pitchFamily="34" charset="-122"/>
                <a:sym typeface="+mn-ea"/>
              </a:rPr>
              <a:t>直击</a:t>
            </a:r>
            <a:r>
              <a:rPr lang="en-US" altLang="zh-CN" sz="1600" dirty="0">
                <a:solidFill>
                  <a:srgbClr val="203864"/>
                </a:solidFill>
                <a:latin typeface="+mj-ea"/>
                <a:ea typeface="+mj-ea"/>
                <a:cs typeface="Arial Unicode MS" panose="020B0604020202020204" pitchFamily="34" charset="-122"/>
                <a:sym typeface="+mn-ea"/>
              </a:rPr>
              <a:t>ASCVD</a:t>
            </a:r>
            <a:r>
              <a:rPr lang="en-US" altLang="zh-CN" sz="1600" dirty="0">
                <a:solidFill>
                  <a:srgbClr val="203864"/>
                </a:solidFill>
                <a:latin typeface="+mj-ea"/>
              </a:rPr>
              <a:t>*</a:t>
            </a:r>
            <a:r>
              <a:rPr lang="zh-CN" altLang="en-US" sz="1600" dirty="0">
                <a:solidFill>
                  <a:srgbClr val="203864"/>
                </a:solidFill>
                <a:latin typeface="+mj-ea"/>
                <a:ea typeface="+mj-ea"/>
                <a:cs typeface="Arial Unicode MS" panose="020B0604020202020204" pitchFamily="34" charset="-122"/>
                <a:sym typeface="+mn-ea"/>
              </a:rPr>
              <a:t>剩余风险管理四大策略</a:t>
            </a:r>
            <a:endParaRPr lang="zh-CN" altLang="en-US" sz="1600" dirty="0">
              <a:solidFill>
                <a:srgbClr val="203864"/>
              </a:solidFill>
              <a:latin typeface="+mj-ea"/>
              <a:ea typeface="+mj-ea"/>
            </a:endParaRPr>
          </a:p>
        </p:txBody>
      </p:sp>
      <p:sp>
        <p:nvSpPr>
          <p:cNvPr id="25" name="矩形 24">
            <a:extLst>
              <a:ext uri="{FF2B5EF4-FFF2-40B4-BE49-F238E27FC236}">
                <a16:creationId xmlns:a16="http://schemas.microsoft.com/office/drawing/2014/main" id="{8C4DA8E8-094D-46D3-9563-B355F3E5E6AF}"/>
              </a:ext>
            </a:extLst>
          </p:cNvPr>
          <p:cNvSpPr/>
          <p:nvPr/>
        </p:nvSpPr>
        <p:spPr>
          <a:xfrm>
            <a:off x="3433775" y="3655507"/>
            <a:ext cx="6096000" cy="338554"/>
          </a:xfrm>
          <a:prstGeom prst="rect">
            <a:avLst/>
          </a:prstGeom>
        </p:spPr>
        <p:txBody>
          <a:bodyPr>
            <a:spAutoFit/>
          </a:bodyPr>
          <a:lstStyle/>
          <a:p>
            <a:pPr marL="285750" indent="-285750">
              <a:buFont typeface="Wingdings" panose="05000000000000000000" pitchFamily="2" charset="2"/>
              <a:buChar char="ü"/>
            </a:pPr>
            <a:r>
              <a:rPr lang="zh-CN" altLang="en-US" sz="1600" dirty="0">
                <a:solidFill>
                  <a:srgbClr val="203864"/>
                </a:solidFill>
                <a:latin typeface="+mj-ea"/>
                <a:ea typeface="+mj-ea"/>
              </a:rPr>
              <a:t>全球超</a:t>
            </a:r>
            <a:r>
              <a:rPr lang="en-US" altLang="zh-CN" sz="1600" b="1" dirty="0">
                <a:solidFill>
                  <a:srgbClr val="ED7D31"/>
                </a:solidFill>
                <a:latin typeface="+mj-ea"/>
                <a:ea typeface="+mj-ea"/>
              </a:rPr>
              <a:t>80</a:t>
            </a:r>
            <a:r>
              <a:rPr lang="zh-CN" altLang="en-US" sz="1600" b="1" dirty="0">
                <a:solidFill>
                  <a:srgbClr val="ED7D31"/>
                </a:solidFill>
                <a:latin typeface="+mj-ea"/>
                <a:ea typeface="+mj-ea"/>
              </a:rPr>
              <a:t>部权威</a:t>
            </a:r>
            <a:r>
              <a:rPr lang="zh-CN" altLang="en-US" sz="1600" dirty="0">
                <a:solidFill>
                  <a:srgbClr val="203864"/>
                </a:solidFill>
                <a:latin typeface="+mj-ea"/>
                <a:ea typeface="+mj-ea"/>
              </a:rPr>
              <a:t>指南</a:t>
            </a:r>
            <a:r>
              <a:rPr lang="en-US" altLang="zh-CN" sz="1600" dirty="0">
                <a:solidFill>
                  <a:srgbClr val="203864"/>
                </a:solidFill>
                <a:latin typeface="+mj-ea"/>
                <a:ea typeface="+mj-ea"/>
              </a:rPr>
              <a:t>/</a:t>
            </a:r>
            <a:r>
              <a:rPr lang="zh-CN" altLang="en-US" sz="1600" dirty="0">
                <a:solidFill>
                  <a:srgbClr val="203864"/>
                </a:solidFill>
                <a:latin typeface="+mj-ea"/>
                <a:ea typeface="+mj-ea"/>
              </a:rPr>
              <a:t>共识</a:t>
            </a:r>
            <a:r>
              <a:rPr lang="en-US" altLang="zh-CN" sz="1600" dirty="0">
                <a:solidFill>
                  <a:srgbClr val="203864"/>
                </a:solidFill>
                <a:latin typeface="+mj-ea"/>
                <a:ea typeface="+mj-ea"/>
              </a:rPr>
              <a:t>/</a:t>
            </a:r>
            <a:r>
              <a:rPr lang="zh-CN" altLang="en-US" sz="1600" dirty="0">
                <a:solidFill>
                  <a:srgbClr val="203864"/>
                </a:solidFill>
                <a:latin typeface="+mj-ea"/>
                <a:ea typeface="+mj-ea"/>
              </a:rPr>
              <a:t>声明积极推荐（含</a:t>
            </a:r>
            <a:r>
              <a:rPr lang="zh-CN" altLang="en-US" sz="1600" b="1" dirty="0">
                <a:solidFill>
                  <a:srgbClr val="ED7D31"/>
                </a:solidFill>
                <a:latin typeface="+mj-ea"/>
                <a:ea typeface="+mj-ea"/>
              </a:rPr>
              <a:t>中国</a:t>
            </a:r>
            <a:r>
              <a:rPr lang="en-US" altLang="zh-CN" sz="1600" b="1" dirty="0">
                <a:solidFill>
                  <a:srgbClr val="ED7D31"/>
                </a:solidFill>
                <a:latin typeface="+mj-ea"/>
                <a:ea typeface="+mj-ea"/>
              </a:rPr>
              <a:t>17</a:t>
            </a:r>
            <a:r>
              <a:rPr lang="zh-CN" altLang="en-US" sz="1600" b="1" dirty="0">
                <a:solidFill>
                  <a:srgbClr val="ED7D31"/>
                </a:solidFill>
                <a:latin typeface="+mj-ea"/>
                <a:ea typeface="+mj-ea"/>
              </a:rPr>
              <a:t>部</a:t>
            </a:r>
            <a:r>
              <a:rPr lang="zh-CN" altLang="en-US" sz="1600" dirty="0">
                <a:solidFill>
                  <a:srgbClr val="203864"/>
                </a:solidFill>
                <a:latin typeface="+mj-ea"/>
                <a:ea typeface="+mj-ea"/>
              </a:rPr>
              <a:t>）</a:t>
            </a:r>
            <a:endParaRPr lang="zh-CN" altLang="en-US" dirty="0">
              <a:solidFill>
                <a:srgbClr val="203864"/>
              </a:solidFill>
              <a:latin typeface="+mj-ea"/>
              <a:ea typeface="+mj-ea"/>
            </a:endParaRPr>
          </a:p>
        </p:txBody>
      </p:sp>
      <p:sp>
        <p:nvSpPr>
          <p:cNvPr id="26" name="矩形 25">
            <a:extLst>
              <a:ext uri="{FF2B5EF4-FFF2-40B4-BE49-F238E27FC236}">
                <a16:creationId xmlns:a16="http://schemas.microsoft.com/office/drawing/2014/main" id="{1958ABF2-018D-4B0F-9452-51AC50DECD5A}"/>
              </a:ext>
            </a:extLst>
          </p:cNvPr>
          <p:cNvSpPr/>
          <p:nvPr/>
        </p:nvSpPr>
        <p:spPr>
          <a:xfrm>
            <a:off x="3433774" y="4400163"/>
            <a:ext cx="6502705" cy="338554"/>
          </a:xfrm>
          <a:prstGeom prst="rect">
            <a:avLst/>
          </a:prstGeom>
        </p:spPr>
        <p:txBody>
          <a:bodyPr wrap="square">
            <a:spAutoFit/>
          </a:bodyPr>
          <a:lstStyle/>
          <a:p>
            <a:pPr marL="285750" indent="-285750">
              <a:buFont typeface="Wingdings" panose="05000000000000000000" pitchFamily="2" charset="2"/>
              <a:buChar char="ü"/>
            </a:pPr>
            <a:r>
              <a:rPr lang="en-US" altLang="zh-CN" sz="1600" dirty="0">
                <a:solidFill>
                  <a:srgbClr val="203864"/>
                </a:solidFill>
                <a:latin typeface="+mj-ea"/>
                <a:ea typeface="+mj-ea"/>
              </a:rPr>
              <a:t>2012</a:t>
            </a:r>
            <a:r>
              <a:rPr lang="zh-CN" altLang="en-US" sz="1600" dirty="0">
                <a:solidFill>
                  <a:srgbClr val="203864"/>
                </a:solidFill>
                <a:latin typeface="+mj-ea"/>
                <a:ea typeface="+mj-ea"/>
              </a:rPr>
              <a:t>年上市至今全球</a:t>
            </a:r>
            <a:r>
              <a:rPr lang="zh-CN" altLang="en-US" sz="1600" b="1" dirty="0">
                <a:solidFill>
                  <a:srgbClr val="ED7D31"/>
                </a:solidFill>
                <a:latin typeface="+mj-ea"/>
                <a:ea typeface="+mj-ea"/>
              </a:rPr>
              <a:t>累计处方超</a:t>
            </a:r>
            <a:r>
              <a:rPr lang="en-US" altLang="zh-CN" sz="1600" b="1" dirty="0">
                <a:solidFill>
                  <a:srgbClr val="ED7D31"/>
                </a:solidFill>
                <a:latin typeface="+mj-ea"/>
                <a:ea typeface="+mj-ea"/>
              </a:rPr>
              <a:t>2000</a:t>
            </a:r>
            <a:r>
              <a:rPr lang="zh-CN" altLang="en-US" sz="1600" b="1" dirty="0">
                <a:solidFill>
                  <a:srgbClr val="ED7D31"/>
                </a:solidFill>
                <a:latin typeface="+mj-ea"/>
                <a:ea typeface="+mj-ea"/>
              </a:rPr>
              <a:t>万人次</a:t>
            </a:r>
            <a:r>
              <a:rPr lang="zh-CN" altLang="en-US" sz="1600" dirty="0">
                <a:solidFill>
                  <a:srgbClr val="203864"/>
                </a:solidFill>
                <a:latin typeface="+mj-ea"/>
                <a:ea typeface="+mj-ea"/>
              </a:rPr>
              <a:t>，无安全性警告发布</a:t>
            </a:r>
          </a:p>
        </p:txBody>
      </p:sp>
      <p:sp>
        <p:nvSpPr>
          <p:cNvPr id="27" name="矩形 26">
            <a:extLst>
              <a:ext uri="{FF2B5EF4-FFF2-40B4-BE49-F238E27FC236}">
                <a16:creationId xmlns:a16="http://schemas.microsoft.com/office/drawing/2014/main" id="{572B986E-B09E-48E1-9772-33C08E09206C}"/>
              </a:ext>
            </a:extLst>
          </p:cNvPr>
          <p:cNvSpPr/>
          <p:nvPr/>
        </p:nvSpPr>
        <p:spPr>
          <a:xfrm>
            <a:off x="3433774" y="5112103"/>
            <a:ext cx="7613666" cy="338554"/>
          </a:xfrm>
          <a:prstGeom prst="rect">
            <a:avLst/>
          </a:prstGeom>
        </p:spPr>
        <p:txBody>
          <a:bodyPr wrap="square">
            <a:spAutoFit/>
          </a:bodyPr>
          <a:lstStyle/>
          <a:p>
            <a:pPr marL="285750" indent="-285750">
              <a:buFont typeface="Wingdings" panose="05000000000000000000" pitchFamily="2" charset="2"/>
              <a:buChar char="ü"/>
            </a:pPr>
            <a:r>
              <a:rPr lang="zh-CN" altLang="en-US" sz="1600" dirty="0">
                <a:solidFill>
                  <a:srgbClr val="203864"/>
                </a:solidFill>
                <a:latin typeface="+mj-ea"/>
                <a:ea typeface="+mj-ea"/>
              </a:rPr>
              <a:t>满足他汀治疗后</a:t>
            </a:r>
            <a:r>
              <a:rPr lang="en-US" altLang="zh-CN" sz="1600" dirty="0">
                <a:solidFill>
                  <a:srgbClr val="203864"/>
                </a:solidFill>
                <a:latin typeface="+mj-ea"/>
                <a:ea typeface="+mj-ea"/>
              </a:rPr>
              <a:t>TG</a:t>
            </a:r>
            <a:r>
              <a:rPr lang="zh-CN" altLang="en-US" sz="1600" dirty="0">
                <a:solidFill>
                  <a:srgbClr val="203864"/>
                </a:solidFill>
                <a:latin typeface="+mj-ea"/>
                <a:ea typeface="+mj-ea"/>
              </a:rPr>
              <a:t>仍升高患者的降</a:t>
            </a:r>
            <a:r>
              <a:rPr lang="en-US" altLang="zh-CN" sz="1600" dirty="0">
                <a:solidFill>
                  <a:srgbClr val="203864"/>
                </a:solidFill>
                <a:latin typeface="+mj-ea"/>
                <a:ea typeface="+mj-ea"/>
              </a:rPr>
              <a:t>ASCVD</a:t>
            </a:r>
            <a:r>
              <a:rPr lang="zh-CN" altLang="en-US" sz="1600" dirty="0">
                <a:solidFill>
                  <a:srgbClr val="203864"/>
                </a:solidFill>
                <a:latin typeface="+mj-ea"/>
                <a:ea typeface="+mj-ea"/>
              </a:rPr>
              <a:t>风险需求，</a:t>
            </a:r>
            <a:r>
              <a:rPr lang="zh-CN" altLang="en-US" sz="1600" b="1" dirty="0">
                <a:solidFill>
                  <a:srgbClr val="ED7D31"/>
                </a:solidFill>
                <a:latin typeface="+mj-ea"/>
                <a:ea typeface="+mj-ea"/>
              </a:rPr>
              <a:t>填补目录空白</a:t>
            </a:r>
          </a:p>
        </p:txBody>
      </p:sp>
      <p:sp>
        <p:nvSpPr>
          <p:cNvPr id="30" name="矩形 29">
            <a:extLst>
              <a:ext uri="{FF2B5EF4-FFF2-40B4-BE49-F238E27FC236}">
                <a16:creationId xmlns:a16="http://schemas.microsoft.com/office/drawing/2014/main" id="{879B4AFB-0E8D-4AD1-94A3-0F885E36D99E}"/>
              </a:ext>
            </a:extLst>
          </p:cNvPr>
          <p:cNvSpPr/>
          <p:nvPr/>
        </p:nvSpPr>
        <p:spPr>
          <a:xfrm>
            <a:off x="1839794" y="1407562"/>
            <a:ext cx="885179" cy="461665"/>
          </a:xfrm>
          <a:prstGeom prst="rect">
            <a:avLst/>
          </a:prstGeom>
        </p:spPr>
        <p:txBody>
          <a:bodyPr wrap="none">
            <a:spAutoFit/>
          </a:bodyPr>
          <a:lstStyle/>
          <a:p>
            <a:r>
              <a:rPr lang="zh-CN" altLang="en-US" sz="2400" b="1" dirty="0"/>
              <a:t>目 录</a:t>
            </a:r>
          </a:p>
        </p:txBody>
      </p:sp>
      <p:sp>
        <p:nvSpPr>
          <p:cNvPr id="3" name="矩形 2">
            <a:extLst>
              <a:ext uri="{FF2B5EF4-FFF2-40B4-BE49-F238E27FC236}">
                <a16:creationId xmlns:a16="http://schemas.microsoft.com/office/drawing/2014/main" id="{FDEF402F-A186-4850-AA46-B9B41652E16B}"/>
              </a:ext>
            </a:extLst>
          </p:cNvPr>
          <p:cNvSpPr/>
          <p:nvPr/>
        </p:nvSpPr>
        <p:spPr>
          <a:xfrm>
            <a:off x="1508760" y="6504114"/>
            <a:ext cx="2343911" cy="246221"/>
          </a:xfrm>
          <a:prstGeom prst="rect">
            <a:avLst/>
          </a:prstGeom>
        </p:spPr>
        <p:txBody>
          <a:bodyPr wrap="none">
            <a:spAutoFit/>
          </a:bodyPr>
          <a:lstStyle/>
          <a:p>
            <a:r>
              <a:rPr lang="zh-CN" altLang="en-US" sz="1000" dirty="0">
                <a:solidFill>
                  <a:srgbClr val="203864"/>
                </a:solidFill>
                <a:latin typeface="+mj-ea"/>
                <a:ea typeface="+mj-ea"/>
              </a:rPr>
              <a:t>*</a:t>
            </a:r>
            <a:r>
              <a:rPr lang="en-US" altLang="zh-CN" sz="1000" dirty="0">
                <a:solidFill>
                  <a:srgbClr val="203864"/>
                </a:solidFill>
                <a:latin typeface="+mj-ea"/>
                <a:ea typeface="+mj-ea"/>
              </a:rPr>
              <a:t>ASCVD</a:t>
            </a:r>
            <a:r>
              <a:rPr lang="zh-CN" altLang="en-US" sz="1000" dirty="0">
                <a:solidFill>
                  <a:srgbClr val="203864"/>
                </a:solidFill>
                <a:latin typeface="+mj-ea"/>
                <a:ea typeface="+mj-ea"/>
              </a:rPr>
              <a:t>：</a:t>
            </a:r>
            <a:r>
              <a:rPr lang="zh-CN" altLang="en-US" sz="1000" dirty="0">
                <a:solidFill>
                  <a:srgbClr val="203864"/>
                </a:solidFill>
                <a:latin typeface="+mj-ea"/>
                <a:ea typeface="+mj-ea"/>
                <a:sym typeface="+mn-ea"/>
              </a:rPr>
              <a:t>动脉粥样硬化性心血管疾病</a:t>
            </a:r>
            <a:endParaRPr lang="zh-CN" altLang="en-US" sz="1000" dirty="0">
              <a:solidFill>
                <a:srgbClr val="203864"/>
              </a:solidFill>
              <a:latin typeface="+mj-ea"/>
              <a:ea typeface="+mj-ea"/>
            </a:endParaRPr>
          </a:p>
        </p:txBody>
      </p:sp>
    </p:spTree>
    <p:extLst>
      <p:ext uri="{BB962C8B-B14F-4D97-AF65-F5344CB8AC3E}">
        <p14:creationId xmlns:p14="http://schemas.microsoft.com/office/powerpoint/2010/main" val="129070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3049DF-0B30-46A6-ADB1-30C1F827E9F0}"/>
              </a:ext>
            </a:extLst>
          </p:cNvPr>
          <p:cNvSpPr>
            <a:spLocks noGrp="1"/>
          </p:cNvSpPr>
          <p:nvPr>
            <p:ph type="title"/>
          </p:nvPr>
        </p:nvSpPr>
        <p:spPr>
          <a:xfrm>
            <a:off x="1076842" y="366759"/>
            <a:ext cx="11515165" cy="572754"/>
          </a:xfrm>
        </p:spPr>
        <p:txBody>
          <a:bodyPr/>
          <a:lstStyle/>
          <a:p>
            <a:pPr lvl="0">
              <a:spcBef>
                <a:spcPts val="0"/>
              </a:spcBef>
            </a:pPr>
            <a:r>
              <a:rPr lang="en-US" altLang="zh-CN" sz="2000" spc="0" dirty="0">
                <a:solidFill>
                  <a:srgbClr val="203864"/>
                </a:solidFill>
                <a:latin typeface="微软雅黑" panose="020B0503020204020204" pitchFamily="34" charset="-122"/>
                <a:ea typeface="微软雅黑" panose="020B0503020204020204" pitchFamily="34" charset="-122"/>
                <a:cs typeface="+mn-cs"/>
              </a:rPr>
              <a:t>FDA</a:t>
            </a:r>
            <a:r>
              <a:rPr lang="zh-CN" altLang="en-US" sz="2000" spc="0" dirty="0">
                <a:solidFill>
                  <a:srgbClr val="203864"/>
                </a:solidFill>
                <a:latin typeface="微软雅黑" panose="020B0503020204020204" pitchFamily="34" charset="-122"/>
                <a:ea typeface="微软雅黑" panose="020B0503020204020204" pitchFamily="34" charset="-122"/>
                <a:cs typeface="+mn-cs"/>
              </a:rPr>
              <a:t>及国内</a:t>
            </a:r>
            <a:r>
              <a:rPr lang="zh-CN" altLang="en-US" sz="2000" spc="0" dirty="0">
                <a:solidFill>
                  <a:srgbClr val="ED7D31"/>
                </a:solidFill>
                <a:latin typeface="微软雅黑" panose="020B0503020204020204" pitchFamily="34" charset="-122"/>
                <a:ea typeface="微软雅黑" panose="020B0503020204020204" pitchFamily="34" charset="-122"/>
                <a:cs typeface="+mn-cs"/>
              </a:rPr>
              <a:t>唯一获批</a:t>
            </a:r>
            <a:r>
              <a:rPr lang="zh-CN" altLang="en-US" sz="2000" spc="0" dirty="0">
                <a:solidFill>
                  <a:srgbClr val="203864"/>
                </a:solidFill>
                <a:latin typeface="微软雅黑" panose="020B0503020204020204" pitchFamily="34" charset="-122"/>
                <a:ea typeface="微软雅黑" panose="020B0503020204020204" pitchFamily="34" charset="-122"/>
                <a:cs typeface="+mn-cs"/>
              </a:rPr>
              <a:t>用于降低心血管事件风险的降甘油三酯（</a:t>
            </a:r>
            <a:r>
              <a:rPr lang="en-US" altLang="zh-CN" sz="2000" spc="0" dirty="0">
                <a:solidFill>
                  <a:srgbClr val="203864"/>
                </a:solidFill>
                <a:latin typeface="微软雅黑" panose="020B0503020204020204" pitchFamily="34" charset="-122"/>
                <a:ea typeface="微软雅黑" panose="020B0503020204020204" pitchFamily="34" charset="-122"/>
                <a:cs typeface="+mn-cs"/>
              </a:rPr>
              <a:t>TG</a:t>
            </a:r>
            <a:r>
              <a:rPr lang="zh-CN" altLang="en-US" sz="2000" spc="0" dirty="0">
                <a:solidFill>
                  <a:srgbClr val="203864"/>
                </a:solidFill>
                <a:latin typeface="微软雅黑" panose="020B0503020204020204" pitchFamily="34" charset="-122"/>
                <a:ea typeface="微软雅黑" panose="020B0503020204020204" pitchFamily="34" charset="-122"/>
                <a:cs typeface="+mn-cs"/>
              </a:rPr>
              <a:t>）处方药物；申请主谈</a:t>
            </a:r>
            <a:r>
              <a:rPr lang="en-US" altLang="zh-CN" sz="2000" spc="0" dirty="0">
                <a:solidFill>
                  <a:srgbClr val="203864"/>
                </a:solidFill>
                <a:latin typeface="微软雅黑" panose="020B0503020204020204" pitchFamily="34" charset="-122"/>
                <a:ea typeface="微软雅黑" panose="020B0503020204020204" pitchFamily="34" charset="-122"/>
                <a:cs typeface="+mn-cs"/>
              </a:rPr>
              <a:t>CVRR</a:t>
            </a:r>
            <a:br>
              <a:rPr lang="zh-CN" altLang="en-US" sz="2000" spc="0" dirty="0">
                <a:solidFill>
                  <a:srgbClr val="203864"/>
                </a:solidFill>
                <a:latin typeface="微软雅黑" panose="020B0503020204020204" pitchFamily="34" charset="-122"/>
                <a:ea typeface="微软雅黑" panose="020B0503020204020204" pitchFamily="34" charset="-122"/>
                <a:cs typeface="+mn-cs"/>
              </a:rPr>
            </a:br>
            <a:endParaRPr lang="zh-CN" altLang="en-US" sz="2800" dirty="0"/>
          </a:p>
        </p:txBody>
      </p:sp>
      <p:sp>
        <p:nvSpPr>
          <p:cNvPr id="4" name="矩形 3">
            <a:extLst>
              <a:ext uri="{FF2B5EF4-FFF2-40B4-BE49-F238E27FC236}">
                <a16:creationId xmlns:a16="http://schemas.microsoft.com/office/drawing/2014/main" id="{AD14CB02-E114-497E-8CDB-23C2CA4604EC}"/>
              </a:ext>
            </a:extLst>
          </p:cNvPr>
          <p:cNvSpPr/>
          <p:nvPr/>
        </p:nvSpPr>
        <p:spPr>
          <a:xfrm>
            <a:off x="117216" y="-2205"/>
            <a:ext cx="1440000" cy="252000"/>
          </a:xfrm>
          <a:prstGeom prst="rect">
            <a:avLst/>
          </a:prstGeom>
          <a:solidFill>
            <a:srgbClr val="23004C"/>
          </a:solidFill>
          <a:ln w="12700" cap="flat" cmpd="sng" algn="ctr">
            <a:noFill/>
            <a:prstDash val="solid"/>
            <a:miter lim="800000"/>
          </a:ln>
          <a:effectLst/>
        </p:spPr>
        <p:txBody>
          <a:bodyPr rtlCol="0" anchor="ctr"/>
          <a:lstStyle/>
          <a:p>
            <a:pPr lvl="0" algn="ctr" defTabSz="457200">
              <a:defRPr/>
            </a:pPr>
            <a:r>
              <a:rPr kumimoji="0" lang="zh-CN" altLang="en-US" sz="1200" b="1" i="0" u="none" strike="noStrike" kern="0" cap="none" spc="0" normalizeH="0" baseline="0" noProof="0" dirty="0">
                <a:ln>
                  <a:noFill/>
                </a:ln>
                <a:solidFill>
                  <a:prstClr val="white"/>
                </a:solidFill>
                <a:effectLst/>
                <a:uLnTx/>
                <a:uFillTx/>
                <a:latin typeface="Verdana"/>
                <a:ea typeface="+mn-ea"/>
                <a:cs typeface="+mn-cs"/>
              </a:rPr>
              <a:t>基本信息</a:t>
            </a:r>
            <a:r>
              <a:rPr lang="en-US" altLang="zh-CN" sz="1200" b="1" kern="0" dirty="0">
                <a:solidFill>
                  <a:prstClr val="white"/>
                </a:solidFill>
                <a:latin typeface="Verdana"/>
              </a:rPr>
              <a:t>(1/3)</a:t>
            </a:r>
            <a:endParaRPr kumimoji="0" lang="zh-CN" altLang="en-US" sz="1200" b="1" i="0" u="none" strike="noStrike" kern="0" cap="none" spc="0" normalizeH="0" baseline="0" noProof="0" dirty="0">
              <a:ln>
                <a:noFill/>
              </a:ln>
              <a:solidFill>
                <a:prstClr val="white"/>
              </a:solidFill>
              <a:effectLst/>
              <a:uLnTx/>
              <a:uFillTx/>
              <a:latin typeface="Verdana"/>
              <a:ea typeface="+mn-ea"/>
              <a:cs typeface="+mn-cs"/>
            </a:endParaRPr>
          </a:p>
        </p:txBody>
      </p:sp>
      <p:sp>
        <p:nvSpPr>
          <p:cNvPr id="5" name="矩形 4">
            <a:extLst>
              <a:ext uri="{FF2B5EF4-FFF2-40B4-BE49-F238E27FC236}">
                <a16:creationId xmlns:a16="http://schemas.microsoft.com/office/drawing/2014/main" id="{320417EA-E924-449C-95C0-DDDA191A2AA6}"/>
              </a:ext>
            </a:extLst>
          </p:cNvPr>
          <p:cNvSpPr/>
          <p:nvPr/>
        </p:nvSpPr>
        <p:spPr>
          <a:xfrm>
            <a:off x="311898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有效性</a:t>
            </a:r>
          </a:p>
        </p:txBody>
      </p:sp>
      <p:sp>
        <p:nvSpPr>
          <p:cNvPr id="6" name="矩形 5">
            <a:extLst>
              <a:ext uri="{FF2B5EF4-FFF2-40B4-BE49-F238E27FC236}">
                <a16:creationId xmlns:a16="http://schemas.microsoft.com/office/drawing/2014/main" id="{FBEDC892-EF3F-49B5-8A46-C5A7FE7ADFDF}"/>
              </a:ext>
            </a:extLst>
          </p:cNvPr>
          <p:cNvSpPr/>
          <p:nvPr/>
        </p:nvSpPr>
        <p:spPr>
          <a:xfrm>
            <a:off x="4619868"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安全性</a:t>
            </a:r>
          </a:p>
        </p:txBody>
      </p:sp>
      <p:sp>
        <p:nvSpPr>
          <p:cNvPr id="8" name="矩形 7">
            <a:extLst>
              <a:ext uri="{FF2B5EF4-FFF2-40B4-BE49-F238E27FC236}">
                <a16:creationId xmlns:a16="http://schemas.microsoft.com/office/drawing/2014/main" id="{AD16C362-AA74-4AED-BBCC-443909E0B0B2}"/>
              </a:ext>
            </a:extLst>
          </p:cNvPr>
          <p:cNvSpPr/>
          <p:nvPr/>
        </p:nvSpPr>
        <p:spPr>
          <a:xfrm>
            <a:off x="6114425" y="13792"/>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公平性</a:t>
            </a:r>
          </a:p>
        </p:txBody>
      </p:sp>
      <p:sp>
        <p:nvSpPr>
          <p:cNvPr id="9" name="矩形 8">
            <a:extLst>
              <a:ext uri="{FF2B5EF4-FFF2-40B4-BE49-F238E27FC236}">
                <a16:creationId xmlns:a16="http://schemas.microsoft.com/office/drawing/2014/main" id="{AA6A7584-C6DC-4CC5-BA3B-55A1D088EFE7}"/>
              </a:ext>
            </a:extLst>
          </p:cNvPr>
          <p:cNvSpPr/>
          <p:nvPr/>
        </p:nvSpPr>
        <p:spPr>
          <a:xfrm>
            <a:off x="1618100"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创新性</a:t>
            </a:r>
          </a:p>
        </p:txBody>
      </p:sp>
      <p:sp>
        <p:nvSpPr>
          <p:cNvPr id="10" name="等腰三角形 9">
            <a:extLst>
              <a:ext uri="{FF2B5EF4-FFF2-40B4-BE49-F238E27FC236}">
                <a16:creationId xmlns:a16="http://schemas.microsoft.com/office/drawing/2014/main" id="{741B0BF4-13ED-468E-9056-1CAE345DAD94}"/>
              </a:ext>
            </a:extLst>
          </p:cNvPr>
          <p:cNvSpPr/>
          <p:nvPr/>
        </p:nvSpPr>
        <p:spPr>
          <a:xfrm>
            <a:off x="206989" y="16936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Verdana"/>
              <a:ea typeface="+mn-ea"/>
              <a:cs typeface="+mn-cs"/>
            </a:endParaRPr>
          </a:p>
        </p:txBody>
      </p:sp>
      <p:graphicFrame>
        <p:nvGraphicFramePr>
          <p:cNvPr id="27" name="表格 26">
            <a:extLst>
              <a:ext uri="{FF2B5EF4-FFF2-40B4-BE49-F238E27FC236}">
                <a16:creationId xmlns:a16="http://schemas.microsoft.com/office/drawing/2014/main" id="{A9881D24-9AF8-45EF-82B2-EE2808681076}"/>
              </a:ext>
            </a:extLst>
          </p:cNvPr>
          <p:cNvGraphicFramePr>
            <a:graphicFrameLocks noGrp="1"/>
          </p:cNvGraphicFramePr>
          <p:nvPr>
            <p:extLst>
              <p:ext uri="{D42A27DB-BD31-4B8C-83A1-F6EECF244321}">
                <p14:modId xmlns:p14="http://schemas.microsoft.com/office/powerpoint/2010/main" val="1281190727"/>
              </p:ext>
            </p:extLst>
          </p:nvPr>
        </p:nvGraphicFramePr>
        <p:xfrm>
          <a:off x="364771" y="1056478"/>
          <a:ext cx="4844646" cy="5337700"/>
        </p:xfrm>
        <a:graphic>
          <a:graphicData uri="http://schemas.openxmlformats.org/drawingml/2006/table">
            <a:tbl>
              <a:tblPr firstRow="1" bandRow="1"/>
              <a:tblGrid>
                <a:gridCol w="1304955">
                  <a:extLst>
                    <a:ext uri="{9D8B030D-6E8A-4147-A177-3AD203B41FA5}">
                      <a16:colId xmlns:a16="http://schemas.microsoft.com/office/drawing/2014/main" val="3092316563"/>
                    </a:ext>
                  </a:extLst>
                </a:gridCol>
                <a:gridCol w="3539691">
                  <a:extLst>
                    <a:ext uri="{9D8B030D-6E8A-4147-A177-3AD203B41FA5}">
                      <a16:colId xmlns:a16="http://schemas.microsoft.com/office/drawing/2014/main" val="794311167"/>
                    </a:ext>
                  </a:extLst>
                </a:gridCol>
              </a:tblGrid>
              <a:tr h="320924">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zh-CN" altLang="en-US" sz="1200" b="1" dirty="0">
                          <a:solidFill>
                            <a:srgbClr val="203864"/>
                          </a:solidFill>
                          <a:latin typeface="微软雅黑" panose="020B0503020204020204" pitchFamily="34" charset="-122"/>
                          <a:ea typeface="微软雅黑" panose="020B0503020204020204" pitchFamily="34" charset="-122"/>
                        </a:rPr>
                        <a:t>通用名</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zh-CN" altLang="en-US" sz="1400" b="1" dirty="0">
                          <a:solidFill>
                            <a:srgbClr val="203864"/>
                          </a:solidFill>
                          <a:latin typeface="微软雅黑" panose="020B0503020204020204" pitchFamily="34" charset="-122"/>
                          <a:ea typeface="微软雅黑" panose="020B0503020204020204" pitchFamily="34" charset="-122"/>
                        </a:rPr>
                        <a:t>二十碳五烯酸乙酯 （</a:t>
                      </a:r>
                      <a:r>
                        <a:rPr lang="en-US" altLang="zh-CN" sz="1400" b="1" dirty="0">
                          <a:solidFill>
                            <a:srgbClr val="203864"/>
                          </a:solidFill>
                          <a:latin typeface="微软雅黑" panose="020B0503020204020204" pitchFamily="34" charset="-122"/>
                          <a:ea typeface="微软雅黑" panose="020B0503020204020204" pitchFamily="34" charset="-122"/>
                        </a:rPr>
                        <a:t>IPE</a:t>
                      </a:r>
                      <a:r>
                        <a:rPr lang="zh-CN" altLang="en-US" sz="1400" b="1" dirty="0">
                          <a:solidFill>
                            <a:srgbClr val="203864"/>
                          </a:solidFill>
                          <a:latin typeface="微软雅黑" panose="020B0503020204020204" pitchFamily="34" charset="-122"/>
                          <a:ea typeface="微软雅黑" panose="020B0503020204020204" pitchFamily="34" charset="-122"/>
                        </a:rPr>
                        <a:t> ）软胶囊</a:t>
                      </a: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722828"/>
                  </a:ext>
                </a:extLst>
              </a:tr>
              <a:tr h="2888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200" b="0" dirty="0">
                          <a:solidFill>
                            <a:srgbClr val="203864"/>
                          </a:solidFill>
                          <a:latin typeface="微软雅黑" panose="020B0503020204020204" pitchFamily="34" charset="-122"/>
                          <a:ea typeface="微软雅黑" panose="020B0503020204020204" pitchFamily="34" charset="-122"/>
                        </a:rPr>
                        <a:t>注册规格</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1.0 g</a:t>
                      </a:r>
                      <a:endPar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1802280"/>
                  </a:ext>
                </a:extLst>
              </a:tr>
              <a:tr h="28023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400" b="1" dirty="0">
                          <a:solidFill>
                            <a:srgbClr val="203864"/>
                          </a:solidFill>
                          <a:latin typeface="微软雅黑" panose="020B0503020204020204" pitchFamily="34" charset="-122"/>
                          <a:ea typeface="微软雅黑" panose="020B0503020204020204" pitchFamily="34" charset="-122"/>
                        </a:rPr>
                        <a:t>适应症</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auto" latinLnBrk="0" hangingPunct="1">
                        <a:lnSpc>
                          <a:spcPct val="150000"/>
                        </a:lnSpc>
                        <a:spcBef>
                          <a:spcPts val="0"/>
                        </a:spcBef>
                        <a:spcAft>
                          <a:spcPts val="300"/>
                        </a:spcAft>
                        <a:buClrTx/>
                        <a:buSzTx/>
                        <a:buFontTx/>
                        <a:buNone/>
                        <a:tabLst/>
                        <a:defRPr/>
                      </a:pPr>
                      <a:r>
                        <a:rPr lang="zh-CN" altLang="en-US" sz="1200" b="1" kern="1200" dirty="0">
                          <a:solidFill>
                            <a:srgbClr val="002060"/>
                          </a:solidFill>
                          <a:latin typeface="微软雅黑" panose="020B0503020204020204" pitchFamily="34" charset="-122"/>
                          <a:ea typeface="+mn-ea"/>
                          <a:cs typeface="Times New Roman" panose="02020603050405020304" pitchFamily="18" charset="0"/>
                        </a:rPr>
                        <a:t>主适应症</a:t>
                      </a:r>
                      <a:r>
                        <a:rPr lang="en-US" altLang="zh-CN" sz="1200" b="1" kern="1200" dirty="0">
                          <a:solidFill>
                            <a:srgbClr val="002060"/>
                          </a:solidFill>
                          <a:latin typeface="微软雅黑" panose="020B0503020204020204" pitchFamily="34" charset="-122"/>
                          <a:ea typeface="+mn-ea"/>
                          <a:cs typeface="Times New Roman" panose="02020603050405020304" pitchFamily="18" charset="0"/>
                        </a:rPr>
                        <a:t> </a:t>
                      </a:r>
                      <a:r>
                        <a:rPr lang="zh-CN" altLang="en-US" sz="1200" b="1" kern="1200" dirty="0">
                          <a:solidFill>
                            <a:srgbClr val="ED7D31"/>
                          </a:solidFill>
                          <a:latin typeface="微软雅黑" panose="020B0503020204020204" pitchFamily="34" charset="-122"/>
                          <a:ea typeface="+mn-ea"/>
                          <a:cs typeface="Times New Roman" panose="02020603050405020304" pitchFamily="18" charset="0"/>
                        </a:rPr>
                        <a:t>降低心血管</a:t>
                      </a:r>
                      <a:r>
                        <a:rPr lang="zh-CN" altLang="en-US" sz="1200" b="1" dirty="0">
                          <a:solidFill>
                            <a:srgbClr val="ED7D31"/>
                          </a:solidFill>
                          <a:latin typeface="微软雅黑" panose="020B0503020204020204" pitchFamily="34" charset="-122"/>
                          <a:ea typeface="+mn-ea"/>
                          <a:cs typeface="Times New Roman" panose="02020603050405020304" pitchFamily="18" charset="0"/>
                        </a:rPr>
                        <a:t>事件风险</a:t>
                      </a:r>
                      <a:r>
                        <a:rPr lang="en-US" altLang="zh-CN" sz="1200" b="1" dirty="0">
                          <a:solidFill>
                            <a:srgbClr val="ED7D31"/>
                          </a:solidFill>
                          <a:latin typeface="微软雅黑" panose="020B0503020204020204" pitchFamily="34" charset="-122"/>
                          <a:ea typeface="+mn-ea"/>
                          <a:cs typeface="Times New Roman" panose="02020603050405020304" pitchFamily="18" charset="0"/>
                        </a:rPr>
                        <a:t>(CVRR)</a:t>
                      </a:r>
                      <a:r>
                        <a:rPr lang="zh-CN" altLang="en-US" sz="1200" b="1" dirty="0">
                          <a:solidFill>
                            <a:srgbClr val="ED7D31"/>
                          </a:solidFill>
                          <a:latin typeface="微软雅黑" panose="020B0503020204020204" pitchFamily="34" charset="-122"/>
                          <a:ea typeface="+mn-ea"/>
                          <a:cs typeface="Times New Roman" panose="02020603050405020304" pitchFamily="18" charset="0"/>
                        </a:rPr>
                        <a:t>：</a:t>
                      </a:r>
                      <a:r>
                        <a:rPr lang="zh-CN" altLang="en-US" sz="1100" b="0" dirty="0">
                          <a:solidFill>
                            <a:srgbClr val="203864"/>
                          </a:solidFill>
                          <a:latin typeface="微软雅黑" panose="020B0503020204020204" pitchFamily="34" charset="-122"/>
                          <a:ea typeface="+mn-ea"/>
                          <a:cs typeface="Times New Roman" panose="02020603050405020304" pitchFamily="18" charset="0"/>
                        </a:rPr>
                        <a:t>与他汀类药物联合使用，用于确诊心血管疾病或糖尿病伴≥</a:t>
                      </a:r>
                      <a:r>
                        <a:rPr lang="en-US" altLang="zh-CN" sz="1100" b="0" dirty="0">
                          <a:solidFill>
                            <a:srgbClr val="203864"/>
                          </a:solidFill>
                          <a:latin typeface="微软雅黑" panose="020B0503020204020204" pitchFamily="34" charset="-122"/>
                          <a:ea typeface="+mn-ea"/>
                          <a:cs typeface="Times New Roman" panose="02020603050405020304" pitchFamily="18" charset="0"/>
                        </a:rPr>
                        <a:t>2 </a:t>
                      </a:r>
                      <a:r>
                        <a:rPr lang="zh-CN" altLang="en-US" sz="1100" b="0" dirty="0">
                          <a:solidFill>
                            <a:srgbClr val="203864"/>
                          </a:solidFill>
                          <a:latin typeface="微软雅黑" panose="020B0503020204020204" pitchFamily="34" charset="-122"/>
                          <a:ea typeface="+mn-ea"/>
                          <a:cs typeface="Times New Roman" panose="02020603050405020304" pitchFamily="18" charset="0"/>
                        </a:rPr>
                        <a:t>种其他心血管疾病危险因素，合并高甘油三酯血症</a:t>
                      </a:r>
                      <a:r>
                        <a:rPr lang="en-US" altLang="zh-CN" sz="1100" b="0" dirty="0">
                          <a:solidFill>
                            <a:srgbClr val="203864"/>
                          </a:solidFill>
                          <a:latin typeface="微软雅黑" panose="020B0503020204020204" pitchFamily="34" charset="-122"/>
                          <a:ea typeface="+mn-ea"/>
                          <a:cs typeface="Times New Roman" panose="02020603050405020304" pitchFamily="18" charset="0"/>
                        </a:rPr>
                        <a:t>(≥150mg/dl)</a:t>
                      </a:r>
                      <a:r>
                        <a:rPr lang="zh-CN" altLang="en-US" sz="1100" b="0" dirty="0">
                          <a:solidFill>
                            <a:srgbClr val="203864"/>
                          </a:solidFill>
                          <a:latin typeface="微软雅黑" panose="020B0503020204020204" pitchFamily="34" charset="-122"/>
                          <a:ea typeface="+mn-ea"/>
                          <a:cs typeface="Times New Roman" panose="02020603050405020304" pitchFamily="18" charset="0"/>
                        </a:rPr>
                        <a:t>的成年患者，以降低心血管事件风险（心肌梗死、卒中、冠状动脉血运重建和不稳定型心绞痛需住院治疗）。</a:t>
                      </a:r>
                    </a:p>
                    <a:p>
                      <a:pPr marL="0" marR="0" lvl="0" indent="0" algn="just" defTabSz="914400" rtl="0" eaLnBrk="1" fontAlgn="auto" latinLnBrk="0" hangingPunct="1">
                        <a:lnSpc>
                          <a:spcPct val="150000"/>
                        </a:lnSpc>
                        <a:spcBef>
                          <a:spcPts val="0"/>
                        </a:spcBef>
                        <a:spcAft>
                          <a:spcPts val="300"/>
                        </a:spcAft>
                        <a:buClrTx/>
                        <a:buSzTx/>
                        <a:buFontTx/>
                        <a:buNone/>
                        <a:tabLst/>
                        <a:defRPr/>
                      </a:pPr>
                      <a:r>
                        <a:rPr lang="zh-CN" altLang="en-US" sz="1100" b="0" dirty="0">
                          <a:solidFill>
                            <a:schemeClr val="bg1">
                              <a:lumMod val="50000"/>
                            </a:schemeClr>
                          </a:solidFill>
                          <a:latin typeface="+mn-ea"/>
                          <a:ea typeface="+mn-ea"/>
                          <a:cs typeface="Times New Roman" panose="02020603050405020304" pitchFamily="18" charset="0"/>
                        </a:rPr>
                        <a:t>重度高甘油三酯血症</a:t>
                      </a:r>
                      <a:r>
                        <a:rPr lang="en-US" altLang="zh-CN" sz="1100" b="0" dirty="0">
                          <a:solidFill>
                            <a:schemeClr val="bg1">
                              <a:lumMod val="50000"/>
                            </a:schemeClr>
                          </a:solidFill>
                          <a:latin typeface="+mn-ea"/>
                          <a:ea typeface="+mn-ea"/>
                          <a:cs typeface="Times New Roman" panose="02020603050405020304" pitchFamily="18" charset="0"/>
                        </a:rPr>
                        <a:t>(VHTG)</a:t>
                      </a:r>
                      <a:r>
                        <a:rPr lang="zh-CN" altLang="en-US" sz="1100" b="0" dirty="0">
                          <a:solidFill>
                            <a:schemeClr val="bg1">
                              <a:lumMod val="50000"/>
                            </a:schemeClr>
                          </a:solidFill>
                          <a:latin typeface="+mn-ea"/>
                          <a:ea typeface="+mn-ea"/>
                          <a:cs typeface="Times New Roman" panose="02020603050405020304" pitchFamily="18" charset="0"/>
                        </a:rPr>
                        <a:t>：在控制饮食的基础上，本品用于降低重度高甘油三酯血症（≥</a:t>
                      </a:r>
                      <a:r>
                        <a:rPr lang="en-US" altLang="zh-CN" sz="1100" b="0" dirty="0">
                          <a:solidFill>
                            <a:schemeClr val="bg1">
                              <a:lumMod val="50000"/>
                            </a:schemeClr>
                          </a:solidFill>
                          <a:latin typeface="+mn-ea"/>
                          <a:ea typeface="+mn-ea"/>
                          <a:cs typeface="Times New Roman" panose="02020603050405020304" pitchFamily="18" charset="0"/>
                        </a:rPr>
                        <a:t>500mg/dL</a:t>
                      </a:r>
                      <a:r>
                        <a:rPr lang="zh-CN" altLang="en-US" sz="1100" b="0" dirty="0">
                          <a:solidFill>
                            <a:schemeClr val="bg1">
                              <a:lumMod val="50000"/>
                            </a:schemeClr>
                          </a:solidFill>
                          <a:latin typeface="+mn-ea"/>
                          <a:ea typeface="+mn-ea"/>
                          <a:cs typeface="Times New Roman" panose="02020603050405020304" pitchFamily="18" charset="0"/>
                        </a:rPr>
                        <a:t>）成年患者的甘油三酯（</a:t>
                      </a:r>
                      <a:r>
                        <a:rPr lang="en-US" altLang="zh-CN" sz="1100" b="0" dirty="0">
                          <a:solidFill>
                            <a:schemeClr val="bg1">
                              <a:lumMod val="50000"/>
                            </a:schemeClr>
                          </a:solidFill>
                          <a:latin typeface="+mn-ea"/>
                          <a:ea typeface="+mn-ea"/>
                          <a:cs typeface="Times New Roman" panose="02020603050405020304" pitchFamily="18" charset="0"/>
                        </a:rPr>
                        <a:t>TG</a:t>
                      </a:r>
                      <a:r>
                        <a:rPr lang="zh-CN" altLang="en-US" sz="1100" b="0" dirty="0">
                          <a:solidFill>
                            <a:schemeClr val="bg1">
                              <a:lumMod val="50000"/>
                            </a:schemeClr>
                          </a:solidFill>
                          <a:latin typeface="+mn-ea"/>
                          <a:ea typeface="+mn-ea"/>
                          <a:cs typeface="Times New Roman" panose="02020603050405020304" pitchFamily="18" charset="0"/>
                        </a:rPr>
                        <a:t>）水平。</a:t>
                      </a:r>
                      <a:endParaRPr lang="en-US" altLang="zh-CN" sz="1100" b="0" dirty="0">
                        <a:solidFill>
                          <a:schemeClr val="bg1">
                            <a:lumMod val="50000"/>
                          </a:schemeClr>
                        </a:solidFill>
                        <a:latin typeface="+mn-ea"/>
                        <a:ea typeface="+mn-ea"/>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4605021"/>
                  </a:ext>
                </a:extLst>
              </a:tr>
              <a:tr h="2888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200" b="0" dirty="0">
                          <a:solidFill>
                            <a:srgbClr val="203864"/>
                          </a:solidFill>
                          <a:latin typeface="微软雅黑" panose="020B0503020204020204" pitchFamily="34" charset="-122"/>
                          <a:ea typeface="微软雅黑" panose="020B0503020204020204" pitchFamily="34" charset="-122"/>
                        </a:rPr>
                        <a:t>用法用量</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GB"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4g/</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日，与食物同服，一次</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粒，一日</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次</a:t>
                      </a: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607705"/>
                  </a:ext>
                </a:extLst>
              </a:tr>
              <a:tr h="2888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200" b="0" dirty="0">
                          <a:solidFill>
                            <a:srgbClr val="203864"/>
                          </a:solidFill>
                          <a:latin typeface="微软雅黑" panose="020B0503020204020204" pitchFamily="34" charset="-122"/>
                          <a:ea typeface="微软雅黑" panose="020B0503020204020204" pitchFamily="34" charset="-122"/>
                        </a:rPr>
                        <a:t>药品注册分类</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化药</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5.1</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类，进口原研</a:t>
                      </a: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394579"/>
                  </a:ext>
                </a:extLst>
              </a:tr>
              <a:tr h="4813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200" b="0" dirty="0">
                          <a:solidFill>
                            <a:srgbClr val="203864"/>
                          </a:solidFill>
                          <a:latin typeface="微软雅黑" panose="020B0503020204020204" pitchFamily="34" charset="-122"/>
                          <a:ea typeface="微软雅黑" panose="020B0503020204020204" pitchFamily="34" charset="-122"/>
                        </a:rPr>
                        <a:t>中国获批时间</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28</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日</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(CVRR)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2023</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29</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日首次获批（</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VHTG</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a:t>
                      </a: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5389593"/>
                  </a:ext>
                </a:extLst>
              </a:tr>
              <a:tr h="4492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100" b="0" dirty="0">
                          <a:solidFill>
                            <a:srgbClr val="203864"/>
                          </a:solidFill>
                          <a:latin typeface="微软雅黑" panose="020B0503020204020204" pitchFamily="34" charset="-122"/>
                          <a:ea typeface="微软雅黑" panose="020B0503020204020204" pitchFamily="34" charset="-122"/>
                        </a:rPr>
                        <a:t>全球首次上市时间及国家</a:t>
                      </a:r>
                      <a:r>
                        <a:rPr lang="en-US" altLang="zh-CN" sz="1100" b="0" dirty="0">
                          <a:solidFill>
                            <a:srgbClr val="203864"/>
                          </a:solidFill>
                          <a:latin typeface="微软雅黑" panose="020B0503020204020204" pitchFamily="34" charset="-122"/>
                          <a:ea typeface="微软雅黑" panose="020B0503020204020204" pitchFamily="34" charset="-122"/>
                        </a:rPr>
                        <a:t>/</a:t>
                      </a:r>
                      <a:r>
                        <a:rPr lang="zh-CN" altLang="en-US" sz="1100" b="0" dirty="0">
                          <a:solidFill>
                            <a:srgbClr val="203864"/>
                          </a:solidFill>
                          <a:latin typeface="微软雅黑" panose="020B0503020204020204" pitchFamily="34" charset="-122"/>
                          <a:ea typeface="微软雅黑" panose="020B0503020204020204" pitchFamily="34" charset="-122"/>
                        </a:rPr>
                        <a:t>地区</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2012</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7</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26</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日美国</a:t>
                      </a: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01138"/>
                  </a:ext>
                </a:extLst>
              </a:tr>
              <a:tr h="41720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CN" altLang="en-US" sz="10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目前大陆地区同通用名药品上市情况</a:t>
                      </a:r>
                    </a:p>
                  </a:txBody>
                  <a:tcPr anchor="ctr">
                    <a:lnL w="12700" cap="flat" cmpd="sng" algn="ctr">
                      <a:solidFill>
                        <a:srgbClr val="20386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A5A5">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家</a:t>
                      </a:r>
                      <a:r>
                        <a:rPr lang="en-US" altLang="zh-CN" sz="1200" b="1"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solidFill>
                            <a:srgbClr val="ED7D31"/>
                          </a:solidFill>
                          <a:latin typeface="微软雅黑" panose="020B0503020204020204" pitchFamily="34" charset="-122"/>
                          <a:ea typeface="微软雅黑" panose="020B0503020204020204" pitchFamily="34" charset="-122"/>
                          <a:cs typeface="Times New Roman" panose="02020603050405020304" pitchFamily="18" charset="0"/>
                        </a:rPr>
                        <a:t>仿制品无</a:t>
                      </a:r>
                      <a:r>
                        <a:rPr lang="en-US" altLang="zh-CN" sz="1200" b="1" dirty="0">
                          <a:solidFill>
                            <a:srgbClr val="ED7D31"/>
                          </a:solidFill>
                          <a:latin typeface="微软雅黑" panose="020B0503020204020204" pitchFamily="34" charset="-122"/>
                          <a:ea typeface="微软雅黑" panose="020B0503020204020204" pitchFamily="34" charset="-122"/>
                          <a:cs typeface="Times New Roman" panose="02020603050405020304" pitchFamily="18" charset="0"/>
                        </a:rPr>
                        <a:t>CVRR</a:t>
                      </a:r>
                      <a:r>
                        <a:rPr lang="zh-CN" altLang="en-US" sz="1200" b="1" dirty="0">
                          <a:solidFill>
                            <a:srgbClr val="ED7D31"/>
                          </a:solidFill>
                          <a:latin typeface="微软雅黑" panose="020B0503020204020204" pitchFamily="34" charset="-122"/>
                          <a:ea typeface="微软雅黑" panose="020B0503020204020204" pitchFamily="34" charset="-122"/>
                          <a:cs typeface="Times New Roman" panose="02020603050405020304" pitchFamily="18" charset="0"/>
                        </a:rPr>
                        <a:t>适应症</a:t>
                      </a:r>
                      <a:r>
                        <a:rPr lang="zh-CN" altLang="en-US" sz="1200" b="1"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仅有</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VHTG</a:t>
                      </a:r>
                      <a:r>
                        <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适应症</a:t>
                      </a:r>
                      <a:r>
                        <a:rPr lang="en-US" altLang="zh-CN"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200" b="0" dirty="0">
                        <a:solidFill>
                          <a:srgbClr val="203864"/>
                        </a:solidFill>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rgbClr val="20386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360086"/>
                  </a:ext>
                </a:extLst>
              </a:tr>
            </a:tbl>
          </a:graphicData>
        </a:graphic>
      </p:graphicFrame>
      <p:sp>
        <p:nvSpPr>
          <p:cNvPr id="28" name="矩形 27">
            <a:extLst>
              <a:ext uri="{FF2B5EF4-FFF2-40B4-BE49-F238E27FC236}">
                <a16:creationId xmlns:a16="http://schemas.microsoft.com/office/drawing/2014/main" id="{46A3E437-7350-4A75-A29F-29748D37447B}"/>
              </a:ext>
            </a:extLst>
          </p:cNvPr>
          <p:cNvSpPr/>
          <p:nvPr/>
        </p:nvSpPr>
        <p:spPr>
          <a:xfrm>
            <a:off x="5469684" y="1041803"/>
            <a:ext cx="6380202" cy="411884"/>
          </a:xfrm>
          <a:prstGeom prst="rect">
            <a:avLst/>
          </a:pr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rPr>
              <a:t>参照药品建议：无</a:t>
            </a:r>
          </a:p>
        </p:txBody>
      </p:sp>
      <p:sp>
        <p:nvSpPr>
          <p:cNvPr id="29" name="文本框 28">
            <a:extLst>
              <a:ext uri="{FF2B5EF4-FFF2-40B4-BE49-F238E27FC236}">
                <a16:creationId xmlns:a16="http://schemas.microsoft.com/office/drawing/2014/main" id="{6A876F65-BA42-49D2-AF75-158EA3E585FB}"/>
              </a:ext>
            </a:extLst>
          </p:cNvPr>
          <p:cNvSpPr txBox="1"/>
          <p:nvPr/>
        </p:nvSpPr>
        <p:spPr>
          <a:xfrm>
            <a:off x="5413395" y="1389900"/>
            <a:ext cx="6745049" cy="639534"/>
          </a:xfrm>
          <a:prstGeom prst="rect">
            <a:avLst/>
          </a:prstGeom>
          <a:noFill/>
        </p:spPr>
        <p:txBody>
          <a:bodyPr wrap="square" rtlCol="0">
            <a:spAutoFit/>
          </a:bodyPr>
          <a:lstStyle/>
          <a:p>
            <a:pPr>
              <a:lnSpc>
                <a:spcPct val="150000"/>
              </a:lnSpc>
            </a:pPr>
            <a:r>
              <a:rPr lang="zh-CN" altLang="en-US" sz="1400" b="1" dirty="0">
                <a:solidFill>
                  <a:schemeClr val="tx2">
                    <a:lumMod val="75000"/>
                    <a:lumOff val="25000"/>
                  </a:schemeClr>
                </a:solidFill>
                <a:latin typeface="微软雅黑" panose="020B0503020204020204" pitchFamily="34" charset="-122"/>
              </a:rPr>
              <a:t>①  目录内无同作用机制药品</a:t>
            </a:r>
            <a:endParaRPr lang="en-US" altLang="zh-CN" sz="1400" b="1" dirty="0">
              <a:solidFill>
                <a:schemeClr val="tx2">
                  <a:lumMod val="75000"/>
                  <a:lumOff val="25000"/>
                </a:schemeClr>
              </a:solidFill>
              <a:latin typeface="微软雅黑" panose="020B0503020204020204" pitchFamily="34" charset="-122"/>
            </a:endParaRPr>
          </a:p>
          <a:p>
            <a:pPr marL="628650" lvl="1" indent="-171450">
              <a:lnSpc>
                <a:spcPct val="150000"/>
              </a:lnSpc>
              <a:buFont typeface="Wingdings" panose="05000000000000000000" pitchFamily="2" charset="2"/>
              <a:buChar char="p"/>
            </a:pPr>
            <a:r>
              <a:rPr lang="en-US" altLang="zh-CN" sz="1100" dirty="0">
                <a:solidFill>
                  <a:schemeClr val="tx2">
                    <a:lumMod val="75000"/>
                    <a:lumOff val="25000"/>
                  </a:schemeClr>
                </a:solidFill>
                <a:latin typeface="微软雅黑" panose="020B0503020204020204" pitchFamily="34" charset="-122"/>
              </a:rPr>
              <a:t>IPE</a:t>
            </a:r>
            <a:r>
              <a:rPr lang="zh-CN" altLang="en-US" sz="1100" dirty="0">
                <a:solidFill>
                  <a:schemeClr val="tx2">
                    <a:lumMod val="75000"/>
                    <a:lumOff val="25000"/>
                  </a:schemeClr>
                </a:solidFill>
                <a:latin typeface="微软雅黑" panose="020B0503020204020204" pitchFamily="34" charset="-122"/>
              </a:rPr>
              <a:t>具独特的降</a:t>
            </a:r>
            <a:r>
              <a:rPr lang="en-US" altLang="zh-CN" sz="1100" dirty="0">
                <a:solidFill>
                  <a:schemeClr val="tx2">
                    <a:lumMod val="75000"/>
                    <a:lumOff val="25000"/>
                  </a:schemeClr>
                </a:solidFill>
                <a:latin typeface="微软雅黑" panose="020B0503020204020204" pitchFamily="34" charset="-122"/>
              </a:rPr>
              <a:t>TG</a:t>
            </a:r>
            <a:r>
              <a:rPr lang="zh-CN" altLang="en-US" sz="1100" dirty="0">
                <a:solidFill>
                  <a:schemeClr val="tx2">
                    <a:lumMod val="75000"/>
                    <a:lumOff val="25000"/>
                  </a:schemeClr>
                </a:solidFill>
                <a:latin typeface="微软雅黑" panose="020B0503020204020204" pitchFamily="34" charset="-122"/>
              </a:rPr>
              <a:t>、抗炎、抗栓、抗氧化、逆转斑块等多重获益机制</a:t>
            </a:r>
            <a:r>
              <a:rPr lang="en-US" altLang="zh-CN" sz="1100" b="1" baseline="30000" dirty="0">
                <a:solidFill>
                  <a:schemeClr val="tx2">
                    <a:lumMod val="75000"/>
                    <a:lumOff val="25000"/>
                  </a:schemeClr>
                </a:solidFill>
                <a:latin typeface="微软雅黑" panose="020B0503020204020204" pitchFamily="34" charset="-122"/>
              </a:rPr>
              <a:t>1-2</a:t>
            </a:r>
            <a:endParaRPr lang="zh-CN" altLang="en-US" sz="1100" dirty="0">
              <a:solidFill>
                <a:schemeClr val="tx2">
                  <a:lumMod val="75000"/>
                  <a:lumOff val="25000"/>
                </a:schemeClr>
              </a:solidFill>
              <a:latin typeface="微软雅黑" panose="020B0503020204020204" pitchFamily="34" charset="-122"/>
            </a:endParaRPr>
          </a:p>
        </p:txBody>
      </p:sp>
      <p:sp>
        <p:nvSpPr>
          <p:cNvPr id="30" name="文本框 29">
            <a:extLst>
              <a:ext uri="{FF2B5EF4-FFF2-40B4-BE49-F238E27FC236}">
                <a16:creationId xmlns:a16="http://schemas.microsoft.com/office/drawing/2014/main" id="{E9AFFE40-A0B9-440D-A7AC-A1034026D152}"/>
              </a:ext>
            </a:extLst>
          </p:cNvPr>
          <p:cNvSpPr txBox="1"/>
          <p:nvPr/>
        </p:nvSpPr>
        <p:spPr>
          <a:xfrm>
            <a:off x="5413395" y="2046824"/>
            <a:ext cx="5473187" cy="639534"/>
          </a:xfrm>
          <a:prstGeom prst="rect">
            <a:avLst/>
          </a:prstGeom>
          <a:noFill/>
        </p:spPr>
        <p:txBody>
          <a:bodyPr wrap="square" rtlCol="0">
            <a:spAutoFit/>
          </a:bodyPr>
          <a:lstStyle/>
          <a:p>
            <a:pPr>
              <a:lnSpc>
                <a:spcPct val="150000"/>
              </a:lnSpc>
            </a:pPr>
            <a:r>
              <a:rPr lang="zh-CN" altLang="en-US" sz="1400" b="1" dirty="0">
                <a:solidFill>
                  <a:schemeClr val="tx2">
                    <a:lumMod val="75000"/>
                    <a:lumOff val="25000"/>
                  </a:schemeClr>
                </a:solidFill>
                <a:latin typeface="微软雅黑" panose="020B0503020204020204" pitchFamily="34" charset="-122"/>
              </a:rPr>
              <a:t>②  目录内没有可以降低心血管事件风险的降</a:t>
            </a:r>
            <a:r>
              <a:rPr lang="en-US" altLang="zh-CN" sz="1400" b="1" dirty="0">
                <a:solidFill>
                  <a:schemeClr val="tx2">
                    <a:lumMod val="75000"/>
                    <a:lumOff val="25000"/>
                  </a:schemeClr>
                </a:solidFill>
                <a:latin typeface="微软雅黑" panose="020B0503020204020204" pitchFamily="34" charset="-122"/>
              </a:rPr>
              <a:t>TG</a:t>
            </a:r>
            <a:r>
              <a:rPr lang="zh-CN" altLang="en-US" sz="1400" b="1" dirty="0">
                <a:solidFill>
                  <a:schemeClr val="tx2">
                    <a:lumMod val="75000"/>
                    <a:lumOff val="25000"/>
                  </a:schemeClr>
                </a:solidFill>
                <a:latin typeface="微软雅黑" panose="020B0503020204020204" pitchFamily="34" charset="-122"/>
              </a:rPr>
              <a:t>药物</a:t>
            </a:r>
            <a:endParaRPr lang="en-US" altLang="zh-CN" sz="1400" b="1" dirty="0">
              <a:solidFill>
                <a:schemeClr val="tx2">
                  <a:lumMod val="75000"/>
                  <a:lumOff val="25000"/>
                </a:schemeClr>
              </a:solidFill>
              <a:latin typeface="微软雅黑" panose="020B0503020204020204" pitchFamily="34" charset="-122"/>
            </a:endParaRPr>
          </a:p>
          <a:p>
            <a:pPr marL="628650" lvl="1" indent="-171450">
              <a:lnSpc>
                <a:spcPct val="150000"/>
              </a:lnSpc>
              <a:buFont typeface="Wingdings" panose="05000000000000000000" pitchFamily="2" charset="2"/>
              <a:buChar char="p"/>
            </a:pPr>
            <a:r>
              <a:rPr lang="zh-CN" altLang="en-US" sz="1100" dirty="0">
                <a:solidFill>
                  <a:schemeClr val="tx2">
                    <a:lumMod val="75000"/>
                    <a:lumOff val="25000"/>
                  </a:schemeClr>
                </a:solidFill>
                <a:latin typeface="微软雅黑" panose="020B0503020204020204" pitchFamily="34" charset="-122"/>
              </a:rPr>
              <a:t>贝特类、烟酸类药物未被证明可降低</a:t>
            </a:r>
            <a:r>
              <a:rPr lang="en-US" altLang="zh-CN" sz="1100" dirty="0">
                <a:solidFill>
                  <a:schemeClr val="tx2">
                    <a:lumMod val="75000"/>
                    <a:lumOff val="25000"/>
                  </a:schemeClr>
                </a:solidFill>
                <a:latin typeface="微软雅黑" panose="020B0503020204020204" pitchFamily="34" charset="-122"/>
              </a:rPr>
              <a:t>ASCVD</a:t>
            </a:r>
            <a:r>
              <a:rPr lang="zh-CN" altLang="en-US" sz="1100" dirty="0">
                <a:solidFill>
                  <a:schemeClr val="tx2">
                    <a:lumMod val="75000"/>
                    <a:lumOff val="25000"/>
                  </a:schemeClr>
                </a:solidFill>
                <a:latin typeface="微软雅黑" panose="020B0503020204020204" pitchFamily="34" charset="-122"/>
              </a:rPr>
              <a:t>风险</a:t>
            </a:r>
            <a:r>
              <a:rPr lang="en-US" altLang="zh-CN" sz="1100" baseline="30000" dirty="0">
                <a:solidFill>
                  <a:schemeClr val="tx2">
                    <a:lumMod val="75000"/>
                    <a:lumOff val="25000"/>
                  </a:schemeClr>
                </a:solidFill>
                <a:latin typeface="微软雅黑" panose="020B0503020204020204" pitchFamily="34" charset="-122"/>
              </a:rPr>
              <a:t>3</a:t>
            </a:r>
            <a:endParaRPr lang="zh-CN" altLang="en-US" sz="1100" baseline="30000" dirty="0">
              <a:solidFill>
                <a:schemeClr val="tx2">
                  <a:lumMod val="75000"/>
                  <a:lumOff val="25000"/>
                </a:schemeClr>
              </a:solidFill>
              <a:latin typeface="微软雅黑" panose="020B0503020204020204" pitchFamily="34" charset="-122"/>
            </a:endParaRPr>
          </a:p>
        </p:txBody>
      </p:sp>
      <p:sp>
        <p:nvSpPr>
          <p:cNvPr id="31" name="文本框 30">
            <a:extLst>
              <a:ext uri="{FF2B5EF4-FFF2-40B4-BE49-F238E27FC236}">
                <a16:creationId xmlns:a16="http://schemas.microsoft.com/office/drawing/2014/main" id="{F549630B-BD25-4858-B539-D637B4B8D9C4}"/>
              </a:ext>
            </a:extLst>
          </p:cNvPr>
          <p:cNvSpPr txBox="1"/>
          <p:nvPr/>
        </p:nvSpPr>
        <p:spPr>
          <a:xfrm>
            <a:off x="5413395" y="2770584"/>
            <a:ext cx="4844646" cy="307777"/>
          </a:xfrm>
          <a:prstGeom prst="rect">
            <a:avLst/>
          </a:prstGeom>
          <a:noFill/>
        </p:spPr>
        <p:txBody>
          <a:bodyPr wrap="square" rtlCol="0">
            <a:spAutoFit/>
          </a:bodyPr>
          <a:lstStyle/>
          <a:p>
            <a:pPr marL="342900" indent="-342900">
              <a:buFontTx/>
              <a:buAutoNum type="circleNumDbPlain" startAt="3"/>
            </a:pPr>
            <a:r>
              <a:rPr lang="zh-CN" altLang="en-US" sz="1400" b="1" dirty="0">
                <a:solidFill>
                  <a:schemeClr val="tx2">
                    <a:lumMod val="75000"/>
                    <a:lumOff val="25000"/>
                  </a:schemeClr>
                </a:solidFill>
                <a:latin typeface="微软雅黑" panose="020B0503020204020204" pitchFamily="34" charset="-122"/>
              </a:rPr>
              <a:t>国际（加拿大、英国）典型</a:t>
            </a:r>
            <a:r>
              <a:rPr lang="en-US" altLang="zh-CN" sz="1400" b="1" dirty="0">
                <a:solidFill>
                  <a:schemeClr val="tx2">
                    <a:lumMod val="75000"/>
                    <a:lumOff val="25000"/>
                  </a:schemeClr>
                </a:solidFill>
                <a:latin typeface="微软雅黑" panose="020B0503020204020204" pitchFamily="34" charset="-122"/>
              </a:rPr>
              <a:t>HTA</a:t>
            </a:r>
            <a:r>
              <a:rPr lang="zh-CN" altLang="en-US" sz="1400" b="1" dirty="0">
                <a:solidFill>
                  <a:schemeClr val="tx2">
                    <a:lumMod val="75000"/>
                    <a:lumOff val="25000"/>
                  </a:schemeClr>
                </a:solidFill>
                <a:latin typeface="微软雅黑" panose="020B0503020204020204" pitchFamily="34" charset="-122"/>
              </a:rPr>
              <a:t>使用参照药均为安慰剂</a:t>
            </a:r>
            <a:endParaRPr lang="en-US" altLang="zh-CN" sz="1400" b="1" dirty="0">
              <a:solidFill>
                <a:schemeClr val="tx2">
                  <a:lumMod val="75000"/>
                  <a:lumOff val="25000"/>
                </a:schemeClr>
              </a:solidFill>
              <a:latin typeface="微软雅黑" panose="020B0503020204020204" pitchFamily="34" charset="-122"/>
            </a:endParaRPr>
          </a:p>
        </p:txBody>
      </p:sp>
      <p:sp>
        <p:nvSpPr>
          <p:cNvPr id="32" name="矩形 31">
            <a:extLst>
              <a:ext uri="{FF2B5EF4-FFF2-40B4-BE49-F238E27FC236}">
                <a16:creationId xmlns:a16="http://schemas.microsoft.com/office/drawing/2014/main" id="{0B879291-56AC-402C-96F8-E27895EEDDED}"/>
              </a:ext>
            </a:extLst>
          </p:cNvPr>
          <p:cNvSpPr/>
          <p:nvPr/>
        </p:nvSpPr>
        <p:spPr>
          <a:xfrm>
            <a:off x="5428963" y="3125081"/>
            <a:ext cx="6420923" cy="395350"/>
          </a:xfrm>
          <a:prstGeom prst="rect">
            <a:avLst/>
          </a:pr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rPr>
              <a:t>与目录内同治疗领域药品相比的优势</a:t>
            </a:r>
          </a:p>
        </p:txBody>
      </p:sp>
      <p:sp>
        <p:nvSpPr>
          <p:cNvPr id="33" name="文本框 32">
            <a:extLst>
              <a:ext uri="{FF2B5EF4-FFF2-40B4-BE49-F238E27FC236}">
                <a16:creationId xmlns:a16="http://schemas.microsoft.com/office/drawing/2014/main" id="{63C68403-A932-4BD5-AC5B-0E0306436D87}"/>
              </a:ext>
            </a:extLst>
          </p:cNvPr>
          <p:cNvSpPr txBox="1"/>
          <p:nvPr/>
        </p:nvSpPr>
        <p:spPr>
          <a:xfrm>
            <a:off x="5429481" y="4916467"/>
            <a:ext cx="6245719" cy="1147365"/>
          </a:xfrm>
          <a:prstGeom prst="rect">
            <a:avLst/>
          </a:prstGeom>
          <a:noFill/>
        </p:spPr>
        <p:txBody>
          <a:bodyPr wrap="square" rtlCol="0">
            <a:spAutoFit/>
          </a:bodyPr>
          <a:lstStyle/>
          <a:p>
            <a:pPr>
              <a:lnSpc>
                <a:spcPct val="150000"/>
              </a:lnSpc>
            </a:pPr>
            <a:r>
              <a:rPr lang="zh-CN" altLang="en-US" sz="1400" b="1" dirty="0">
                <a:solidFill>
                  <a:schemeClr val="tx2">
                    <a:lumMod val="75000"/>
                    <a:lumOff val="25000"/>
                  </a:schemeClr>
                </a:solidFill>
                <a:latin typeface="微软雅黑" panose="020B0503020204020204" pitchFamily="34" charset="-122"/>
              </a:rPr>
              <a:t>③ </a:t>
            </a:r>
            <a:r>
              <a:rPr lang="en-US" altLang="zh-CN" sz="1400" b="1" dirty="0">
                <a:solidFill>
                  <a:schemeClr val="tx2">
                    <a:lumMod val="75000"/>
                    <a:lumOff val="25000"/>
                  </a:schemeClr>
                </a:solidFill>
                <a:latin typeface="微软雅黑" panose="020B0503020204020204" pitchFamily="34" charset="-122"/>
              </a:rPr>
              <a:t>IPE</a:t>
            </a:r>
            <a:r>
              <a:rPr lang="zh-CN" altLang="en-US" sz="1400" b="1" dirty="0">
                <a:solidFill>
                  <a:schemeClr val="tx2">
                    <a:lumMod val="75000"/>
                    <a:lumOff val="25000"/>
                  </a:schemeClr>
                </a:solidFill>
                <a:latin typeface="微软雅黑" panose="020B0503020204020204" pitchFamily="34" charset="-122"/>
              </a:rPr>
              <a:t>可在</a:t>
            </a:r>
            <a:r>
              <a:rPr lang="zh-CN" altLang="en-US" sz="1400" b="1" dirty="0">
                <a:solidFill>
                  <a:srgbClr val="ED7D31"/>
                </a:solidFill>
                <a:latin typeface="微软雅黑" panose="020B0503020204020204" pitchFamily="34" charset="-122"/>
              </a:rPr>
              <a:t>慢性肾脏病患者</a:t>
            </a:r>
            <a:r>
              <a:rPr lang="zh-CN" altLang="en-US" sz="1400" b="1" dirty="0">
                <a:solidFill>
                  <a:schemeClr val="tx2">
                    <a:lumMod val="75000"/>
                    <a:lumOff val="25000"/>
                  </a:schemeClr>
                </a:solidFill>
                <a:latin typeface="微软雅黑" panose="020B0503020204020204" pitchFamily="34" charset="-122"/>
              </a:rPr>
              <a:t>中安全使用、在</a:t>
            </a:r>
            <a:r>
              <a:rPr lang="zh-CN" altLang="en-US" sz="1400" b="1" dirty="0">
                <a:solidFill>
                  <a:srgbClr val="ED7D31"/>
                </a:solidFill>
                <a:latin typeface="微软雅黑" panose="020B0503020204020204" pitchFamily="34" charset="-122"/>
              </a:rPr>
              <a:t>妊娠患者</a:t>
            </a:r>
            <a:r>
              <a:rPr lang="zh-CN" altLang="en-US" sz="1400" b="1" dirty="0">
                <a:solidFill>
                  <a:schemeClr val="tx2">
                    <a:lumMod val="75000"/>
                    <a:lumOff val="25000"/>
                  </a:schemeClr>
                </a:solidFill>
                <a:latin typeface="微软雅黑" panose="020B0503020204020204" pitchFamily="34" charset="-122"/>
              </a:rPr>
              <a:t>中相对</a:t>
            </a:r>
            <a:r>
              <a:rPr lang="zh-CN" altLang="en-US" sz="1400" b="1" dirty="0">
                <a:solidFill>
                  <a:srgbClr val="ED7D31"/>
                </a:solidFill>
                <a:latin typeface="微软雅黑" panose="020B0503020204020204" pitchFamily="34" charset="-122"/>
              </a:rPr>
              <a:t>安全地使用</a:t>
            </a:r>
            <a:endParaRPr lang="en-US" altLang="zh-CN" sz="1400" b="1" dirty="0">
              <a:solidFill>
                <a:srgbClr val="ED7D31"/>
              </a:solidFill>
              <a:latin typeface="微软雅黑" panose="020B0503020204020204" pitchFamily="34" charset="-122"/>
            </a:endParaRPr>
          </a:p>
          <a:p>
            <a:pPr>
              <a:lnSpc>
                <a:spcPct val="150000"/>
              </a:lnSpc>
            </a:pPr>
            <a:r>
              <a:rPr lang="zh-CN" altLang="en-US" sz="1100" dirty="0">
                <a:solidFill>
                  <a:srgbClr val="203864"/>
                </a:solidFill>
                <a:latin typeface="微软雅黑" panose="020B0503020204020204" pitchFamily="34" charset="-122"/>
              </a:rPr>
              <a:t>中国血脂管理指南（</a:t>
            </a:r>
            <a:r>
              <a:rPr lang="en-US" altLang="zh-CN" sz="1100" dirty="0">
                <a:solidFill>
                  <a:srgbClr val="203864"/>
                </a:solidFill>
                <a:latin typeface="微软雅黑" panose="020B0503020204020204" pitchFamily="34" charset="-122"/>
              </a:rPr>
              <a:t>2023</a:t>
            </a:r>
            <a:r>
              <a:rPr lang="zh-CN" altLang="en-US" sz="1100" dirty="0">
                <a:solidFill>
                  <a:srgbClr val="203864"/>
                </a:solidFill>
                <a:latin typeface="微软雅黑" panose="020B0503020204020204" pitchFamily="34" charset="-122"/>
              </a:rPr>
              <a:t>）</a:t>
            </a:r>
            <a:r>
              <a:rPr lang="en-US" altLang="zh-CN" sz="1100" baseline="30000" dirty="0">
                <a:solidFill>
                  <a:srgbClr val="203864"/>
                </a:solidFill>
                <a:latin typeface="微软雅黑" panose="020B0503020204020204" pitchFamily="34" charset="-122"/>
              </a:rPr>
              <a:t>10</a:t>
            </a:r>
            <a:r>
              <a:rPr lang="zh-CN" altLang="en-US" sz="1100" dirty="0">
                <a:solidFill>
                  <a:srgbClr val="203864"/>
                </a:solidFill>
                <a:latin typeface="微软雅黑" panose="020B0503020204020204" pitchFamily="34" charset="-122"/>
              </a:rPr>
              <a:t>、高甘油三酯血症临床管理多学科专家共识</a:t>
            </a:r>
            <a:r>
              <a:rPr lang="en-US" altLang="zh-CN" sz="1100" dirty="0">
                <a:solidFill>
                  <a:srgbClr val="203864"/>
                </a:solidFill>
                <a:latin typeface="微软雅黑" panose="020B0503020204020204" pitchFamily="34" charset="-122"/>
              </a:rPr>
              <a:t>(2023</a:t>
            </a:r>
            <a:r>
              <a:rPr lang="zh-CN" altLang="en-US" sz="1100" dirty="0">
                <a:solidFill>
                  <a:srgbClr val="203864"/>
                </a:solidFill>
                <a:latin typeface="微软雅黑" panose="020B0503020204020204" pitchFamily="34" charset="-122"/>
              </a:rPr>
              <a:t>）</a:t>
            </a:r>
            <a:r>
              <a:rPr lang="en-US" altLang="zh-CN" sz="1100" baseline="30000" dirty="0">
                <a:solidFill>
                  <a:srgbClr val="203864"/>
                </a:solidFill>
                <a:latin typeface="微软雅黑" panose="020B0503020204020204" pitchFamily="34" charset="-122"/>
              </a:rPr>
              <a:t>11</a:t>
            </a:r>
            <a:r>
              <a:rPr lang="zh-CN" altLang="en-US" sz="1100" dirty="0">
                <a:solidFill>
                  <a:srgbClr val="203864"/>
                </a:solidFill>
                <a:latin typeface="微软雅黑" panose="020B0503020204020204" pitchFamily="34" charset="-122"/>
              </a:rPr>
              <a:t>均指出对重度高</a:t>
            </a:r>
            <a:r>
              <a:rPr lang="en-US" altLang="zh-CN" sz="1100" dirty="0">
                <a:solidFill>
                  <a:srgbClr val="203864"/>
                </a:solidFill>
                <a:latin typeface="微软雅黑" panose="020B0503020204020204" pitchFamily="34" charset="-122"/>
              </a:rPr>
              <a:t>TG</a:t>
            </a:r>
            <a:r>
              <a:rPr lang="zh-CN" altLang="en-US" sz="1100" dirty="0">
                <a:solidFill>
                  <a:srgbClr val="203864"/>
                </a:solidFill>
                <a:latin typeface="微软雅黑" panose="020B0503020204020204" pitchFamily="34" charset="-122"/>
              </a:rPr>
              <a:t>的妊娠患者和</a:t>
            </a:r>
            <a:r>
              <a:rPr lang="en-US" altLang="zh-CN" sz="1100" dirty="0">
                <a:solidFill>
                  <a:srgbClr val="203864"/>
                </a:solidFill>
                <a:latin typeface="微软雅黑" panose="020B0503020204020204" pitchFamily="34" charset="-122"/>
              </a:rPr>
              <a:t>CKD</a:t>
            </a:r>
            <a:r>
              <a:rPr lang="zh-CN" altLang="en-US" sz="1100" dirty="0">
                <a:solidFill>
                  <a:srgbClr val="203864"/>
                </a:solidFill>
                <a:latin typeface="微软雅黑" panose="020B0503020204020204" pitchFamily="34" charset="-122"/>
              </a:rPr>
              <a:t>患者可考虑使用高纯度</a:t>
            </a:r>
            <a:r>
              <a:rPr lang="en-US" altLang="zh-CN" sz="1100" dirty="0">
                <a:solidFill>
                  <a:srgbClr val="203864"/>
                </a:solidFill>
                <a:latin typeface="微软雅黑" panose="020B0503020204020204" pitchFamily="34" charset="-122"/>
              </a:rPr>
              <a:t>ω⁃3</a:t>
            </a:r>
            <a:r>
              <a:rPr lang="zh-CN" altLang="en-US" sz="1100" dirty="0">
                <a:solidFill>
                  <a:srgbClr val="203864"/>
                </a:solidFill>
                <a:latin typeface="微软雅黑" panose="020B0503020204020204" pitchFamily="34" charset="-122"/>
              </a:rPr>
              <a:t>脂肪酸（包括</a:t>
            </a:r>
            <a:r>
              <a:rPr lang="en-US" altLang="zh-CN" sz="1100" dirty="0">
                <a:solidFill>
                  <a:srgbClr val="203864"/>
                </a:solidFill>
                <a:latin typeface="微软雅黑" panose="020B0503020204020204" pitchFamily="34" charset="-122"/>
              </a:rPr>
              <a:t>IPE</a:t>
            </a:r>
            <a:r>
              <a:rPr lang="zh-CN" altLang="en-US" sz="1100" dirty="0">
                <a:solidFill>
                  <a:srgbClr val="203864"/>
                </a:solidFill>
                <a:latin typeface="微软雅黑" panose="020B0503020204020204" pitchFamily="34" charset="-122"/>
              </a:rPr>
              <a:t>）；</a:t>
            </a:r>
            <a:r>
              <a:rPr lang="en-US" altLang="zh-CN" sz="1100" dirty="0">
                <a:solidFill>
                  <a:srgbClr val="203864"/>
                </a:solidFill>
                <a:latin typeface="微软雅黑" panose="020B0503020204020204" pitchFamily="34" charset="-122"/>
              </a:rPr>
              <a:t>2022KDIGO</a:t>
            </a:r>
            <a:r>
              <a:rPr lang="zh-CN" altLang="en-US" sz="1100" dirty="0">
                <a:solidFill>
                  <a:srgbClr val="203864"/>
                </a:solidFill>
                <a:latin typeface="微软雅黑" panose="020B0503020204020204" pitchFamily="34" charset="-122"/>
              </a:rPr>
              <a:t>临床实践指南</a:t>
            </a:r>
            <a:r>
              <a:rPr lang="en-US" altLang="zh-CN" sz="1100" baseline="30000" dirty="0">
                <a:solidFill>
                  <a:srgbClr val="203864"/>
                </a:solidFill>
                <a:latin typeface="微软雅黑" panose="020B0503020204020204" pitchFamily="34" charset="-122"/>
              </a:rPr>
              <a:t>12</a:t>
            </a:r>
            <a:r>
              <a:rPr lang="zh-CN" altLang="en-US" sz="1100" dirty="0">
                <a:solidFill>
                  <a:srgbClr val="203864"/>
                </a:solidFill>
                <a:latin typeface="微软雅黑" panose="020B0503020204020204" pitchFamily="34" charset="-122"/>
              </a:rPr>
              <a:t>推荐联合</a:t>
            </a:r>
            <a:r>
              <a:rPr lang="en-US" altLang="zh-CN" sz="1100" dirty="0">
                <a:solidFill>
                  <a:srgbClr val="203864"/>
                </a:solidFill>
                <a:latin typeface="微软雅黑" panose="020B0503020204020204" pitchFamily="34" charset="-122"/>
              </a:rPr>
              <a:t>IPE</a:t>
            </a:r>
            <a:r>
              <a:rPr lang="zh-CN" altLang="en-US" sz="1100" dirty="0">
                <a:solidFill>
                  <a:srgbClr val="203864"/>
                </a:solidFill>
                <a:latin typeface="微软雅黑" panose="020B0503020204020204" pitchFamily="34" charset="-122"/>
              </a:rPr>
              <a:t>以降低</a:t>
            </a:r>
            <a:r>
              <a:rPr lang="en-US" altLang="zh-CN" sz="1100" dirty="0">
                <a:solidFill>
                  <a:srgbClr val="203864"/>
                </a:solidFill>
                <a:latin typeface="微软雅黑" panose="020B0503020204020204" pitchFamily="34" charset="-122"/>
              </a:rPr>
              <a:t>CKD</a:t>
            </a:r>
            <a:r>
              <a:rPr lang="zh-CN" altLang="en-US" sz="1100" dirty="0">
                <a:solidFill>
                  <a:srgbClr val="203864"/>
                </a:solidFill>
                <a:latin typeface="微软雅黑" panose="020B0503020204020204" pitchFamily="34" charset="-122"/>
              </a:rPr>
              <a:t>患者</a:t>
            </a:r>
            <a:r>
              <a:rPr lang="en-US" altLang="zh-CN" sz="1100" dirty="0">
                <a:solidFill>
                  <a:srgbClr val="203864"/>
                </a:solidFill>
                <a:latin typeface="微软雅黑" panose="020B0503020204020204" pitchFamily="34" charset="-122"/>
              </a:rPr>
              <a:t>ASCVD</a:t>
            </a:r>
            <a:r>
              <a:rPr lang="zh-CN" altLang="en-US" sz="1100" dirty="0">
                <a:solidFill>
                  <a:srgbClr val="203864"/>
                </a:solidFill>
                <a:latin typeface="微软雅黑" panose="020B0503020204020204" pitchFamily="34" charset="-122"/>
              </a:rPr>
              <a:t>风险</a:t>
            </a:r>
            <a:endParaRPr lang="en-US" altLang="zh-CN" sz="1100" dirty="0">
              <a:solidFill>
                <a:srgbClr val="203864"/>
              </a:solidFill>
              <a:latin typeface="微软雅黑" panose="020B0503020204020204" pitchFamily="34" charset="-122"/>
            </a:endParaRPr>
          </a:p>
        </p:txBody>
      </p:sp>
      <p:sp>
        <p:nvSpPr>
          <p:cNvPr id="34" name="文本框 33">
            <a:extLst>
              <a:ext uri="{FF2B5EF4-FFF2-40B4-BE49-F238E27FC236}">
                <a16:creationId xmlns:a16="http://schemas.microsoft.com/office/drawing/2014/main" id="{E91145CA-37ED-496B-B877-4E70DA9DC4EE}"/>
              </a:ext>
            </a:extLst>
          </p:cNvPr>
          <p:cNvSpPr txBox="1"/>
          <p:nvPr/>
        </p:nvSpPr>
        <p:spPr>
          <a:xfrm>
            <a:off x="5428963" y="3563961"/>
            <a:ext cx="6100097" cy="307777"/>
          </a:xfrm>
          <a:prstGeom prst="rect">
            <a:avLst/>
          </a:prstGeom>
          <a:noFill/>
        </p:spPr>
        <p:txBody>
          <a:bodyPr wrap="square" rtlCol="0">
            <a:spAutoFit/>
          </a:bodyPr>
          <a:lstStyle/>
          <a:p>
            <a:r>
              <a:rPr lang="zh-CN" altLang="en-US" sz="1400" b="1" dirty="0">
                <a:solidFill>
                  <a:schemeClr val="tx2">
                    <a:lumMod val="75000"/>
                    <a:lumOff val="25000"/>
                  </a:schemeClr>
                </a:solidFill>
                <a:latin typeface="微软雅黑" panose="020B0503020204020204" pitchFamily="34" charset="-122"/>
              </a:rPr>
              <a:t>① </a:t>
            </a:r>
            <a:r>
              <a:rPr lang="en-US" altLang="zh-CN" sz="1400" b="1" dirty="0">
                <a:solidFill>
                  <a:schemeClr val="tx2">
                    <a:lumMod val="75000"/>
                    <a:lumOff val="25000"/>
                  </a:schemeClr>
                </a:solidFill>
                <a:latin typeface="微软雅黑" panose="020B0503020204020204" pitchFamily="34" charset="-122"/>
              </a:rPr>
              <a:t>IPE</a:t>
            </a:r>
            <a:r>
              <a:rPr lang="zh-CN" altLang="en-US" sz="1400" b="1" dirty="0">
                <a:solidFill>
                  <a:schemeClr val="tx2">
                    <a:lumMod val="75000"/>
                    <a:lumOff val="25000"/>
                  </a:schemeClr>
                </a:solidFill>
                <a:latin typeface="微软雅黑" panose="020B0503020204020204" pitchFamily="34" charset="-122"/>
              </a:rPr>
              <a:t>是迄今</a:t>
            </a:r>
            <a:r>
              <a:rPr lang="en-US" altLang="zh-CN" sz="1400" b="1" dirty="0">
                <a:solidFill>
                  <a:schemeClr val="tx2">
                    <a:lumMod val="75000"/>
                    <a:lumOff val="25000"/>
                  </a:schemeClr>
                </a:solidFill>
                <a:latin typeface="微软雅黑" panose="020B0503020204020204" pitchFamily="34" charset="-122"/>
              </a:rPr>
              <a:t>FDA</a:t>
            </a:r>
            <a:r>
              <a:rPr lang="zh-CN" altLang="en-US" sz="1400" b="1" dirty="0">
                <a:solidFill>
                  <a:schemeClr val="tx2">
                    <a:lumMod val="75000"/>
                    <a:lumOff val="25000"/>
                  </a:schemeClr>
                </a:solidFill>
                <a:latin typeface="微软雅黑" panose="020B0503020204020204" pitchFamily="34" charset="-122"/>
              </a:rPr>
              <a:t>及国内</a:t>
            </a:r>
            <a:r>
              <a:rPr lang="zh-CN" altLang="en-US" sz="1400" b="1" dirty="0">
                <a:solidFill>
                  <a:srgbClr val="ED7D31"/>
                </a:solidFill>
                <a:latin typeface="微软雅黑" panose="020B0503020204020204" pitchFamily="34" charset="-122"/>
              </a:rPr>
              <a:t>唯一获批</a:t>
            </a:r>
            <a:r>
              <a:rPr lang="zh-CN" altLang="en-US" sz="1400" b="1" dirty="0">
                <a:solidFill>
                  <a:schemeClr val="tx2">
                    <a:lumMod val="75000"/>
                    <a:lumOff val="25000"/>
                  </a:schemeClr>
                </a:solidFill>
                <a:latin typeface="微软雅黑" panose="020B0503020204020204" pitchFamily="34" charset="-122"/>
              </a:rPr>
              <a:t>的可降低心血管事件的降</a:t>
            </a:r>
            <a:r>
              <a:rPr lang="en-US" altLang="zh-CN" sz="1400" b="1" dirty="0">
                <a:solidFill>
                  <a:schemeClr val="tx2">
                    <a:lumMod val="75000"/>
                    <a:lumOff val="25000"/>
                  </a:schemeClr>
                </a:solidFill>
                <a:latin typeface="微软雅黑" panose="020B0503020204020204" pitchFamily="34" charset="-122"/>
              </a:rPr>
              <a:t>TG</a:t>
            </a:r>
            <a:r>
              <a:rPr lang="zh-CN" altLang="en-US" sz="1400" b="1" dirty="0">
                <a:solidFill>
                  <a:schemeClr val="tx2">
                    <a:lumMod val="75000"/>
                    <a:lumOff val="25000"/>
                  </a:schemeClr>
                </a:solidFill>
                <a:latin typeface="微软雅黑" panose="020B0503020204020204" pitchFamily="34" charset="-122"/>
              </a:rPr>
              <a:t>药物</a:t>
            </a:r>
            <a:r>
              <a:rPr lang="en-US" altLang="zh-CN" sz="1400" b="1" baseline="30000" dirty="0">
                <a:solidFill>
                  <a:schemeClr val="tx2">
                    <a:lumMod val="75000"/>
                    <a:lumOff val="25000"/>
                  </a:schemeClr>
                </a:solidFill>
                <a:latin typeface="微软雅黑" panose="020B0503020204020204" pitchFamily="34" charset="-122"/>
              </a:rPr>
              <a:t>4-5</a:t>
            </a:r>
          </a:p>
        </p:txBody>
      </p:sp>
      <p:sp>
        <p:nvSpPr>
          <p:cNvPr id="37" name="文本框 36">
            <a:extLst>
              <a:ext uri="{FF2B5EF4-FFF2-40B4-BE49-F238E27FC236}">
                <a16:creationId xmlns:a16="http://schemas.microsoft.com/office/drawing/2014/main" id="{54DF8F35-28CE-4C35-ABFB-13882123A47B}"/>
              </a:ext>
            </a:extLst>
          </p:cNvPr>
          <p:cNvSpPr txBox="1"/>
          <p:nvPr/>
        </p:nvSpPr>
        <p:spPr>
          <a:xfrm>
            <a:off x="5428964" y="3938057"/>
            <a:ext cx="6548365" cy="962699"/>
          </a:xfrm>
          <a:prstGeom prst="rect">
            <a:avLst/>
          </a:prstGeom>
          <a:noFill/>
        </p:spPr>
        <p:txBody>
          <a:bodyPr wrap="square" rtlCol="0">
            <a:spAutoFit/>
          </a:bodyPr>
          <a:lstStyle/>
          <a:p>
            <a:pPr>
              <a:lnSpc>
                <a:spcPct val="150000"/>
              </a:lnSpc>
            </a:pPr>
            <a:r>
              <a:rPr lang="zh-CN" altLang="en-US" sz="1400" b="1" dirty="0">
                <a:solidFill>
                  <a:schemeClr val="tx2">
                    <a:lumMod val="75000"/>
                    <a:lumOff val="25000"/>
                  </a:schemeClr>
                </a:solidFill>
                <a:latin typeface="微软雅黑" panose="020B0503020204020204" pitchFamily="34" charset="-122"/>
              </a:rPr>
              <a:t>② 在他汀治疗后，联合</a:t>
            </a:r>
            <a:r>
              <a:rPr lang="en-US" altLang="zh-CN" sz="1400" b="1" dirty="0">
                <a:solidFill>
                  <a:srgbClr val="ED7D31"/>
                </a:solidFill>
                <a:latin typeface="微软雅黑" panose="020B0503020204020204" pitchFamily="34" charset="-122"/>
              </a:rPr>
              <a:t>IPE</a:t>
            </a:r>
            <a:r>
              <a:rPr lang="zh-CN" altLang="en-US" sz="1400" b="1" dirty="0">
                <a:solidFill>
                  <a:schemeClr val="tx2">
                    <a:lumMod val="75000"/>
                    <a:lumOff val="25000"/>
                  </a:schemeClr>
                </a:solidFill>
                <a:latin typeface="微软雅黑" panose="020B0503020204020204" pitchFamily="34" charset="-122"/>
              </a:rPr>
              <a:t>可进一步</a:t>
            </a:r>
            <a:r>
              <a:rPr lang="zh-CN" altLang="en-US" sz="1400" b="1" dirty="0">
                <a:solidFill>
                  <a:srgbClr val="ED7D31"/>
                </a:solidFill>
                <a:latin typeface="微软雅黑" panose="020B0503020204020204" pitchFamily="34" charset="-122"/>
              </a:rPr>
              <a:t>降低</a:t>
            </a:r>
            <a:r>
              <a:rPr lang="en-US" altLang="zh-CN" sz="1400" b="1" dirty="0">
                <a:solidFill>
                  <a:srgbClr val="ED7D31"/>
                </a:solidFill>
                <a:latin typeface="微软雅黑" panose="020B0503020204020204" pitchFamily="34" charset="-122"/>
              </a:rPr>
              <a:t>25%</a:t>
            </a:r>
            <a:r>
              <a:rPr lang="zh-CN" altLang="en-US" sz="1400" b="1" dirty="0">
                <a:solidFill>
                  <a:srgbClr val="ED7D31"/>
                </a:solidFill>
                <a:latin typeface="微软雅黑" panose="020B0503020204020204" pitchFamily="34" charset="-122"/>
              </a:rPr>
              <a:t>心血管风险</a:t>
            </a:r>
            <a:r>
              <a:rPr lang="en-US" altLang="zh-CN" sz="1400" b="1" dirty="0">
                <a:solidFill>
                  <a:schemeClr val="tx2">
                    <a:lumMod val="75000"/>
                    <a:lumOff val="25000"/>
                  </a:schemeClr>
                </a:solidFill>
                <a:latin typeface="微软雅黑" panose="020B0503020204020204" pitchFamily="34" charset="-122"/>
              </a:rPr>
              <a:t>(NNT*=21)</a:t>
            </a:r>
            <a:r>
              <a:rPr lang="en-US" altLang="zh-CN" sz="1400" b="1" baseline="30000" dirty="0">
                <a:solidFill>
                  <a:schemeClr val="tx2">
                    <a:lumMod val="75000"/>
                    <a:lumOff val="25000"/>
                  </a:schemeClr>
                </a:solidFill>
                <a:latin typeface="微软雅黑" panose="020B0503020204020204" pitchFamily="34" charset="-122"/>
              </a:rPr>
              <a:t>6</a:t>
            </a:r>
            <a:r>
              <a:rPr lang="zh-CN" altLang="en-US" sz="1400" b="1" dirty="0">
                <a:solidFill>
                  <a:schemeClr val="tx2">
                    <a:lumMod val="75000"/>
                    <a:lumOff val="25000"/>
                  </a:schemeClr>
                </a:solidFill>
                <a:latin typeface="微软雅黑" panose="020B0503020204020204" pitchFamily="34" charset="-122"/>
              </a:rPr>
              <a:t>，而</a:t>
            </a:r>
            <a:r>
              <a:rPr lang="en-US" altLang="zh-CN" sz="1400" b="1" dirty="0">
                <a:solidFill>
                  <a:srgbClr val="ED7D31"/>
                </a:solidFill>
                <a:latin typeface="微软雅黑" panose="020B0503020204020204" pitchFamily="34" charset="-122"/>
              </a:rPr>
              <a:t>PCSK9</a:t>
            </a:r>
            <a:r>
              <a:rPr lang="zh-CN" altLang="en-US" sz="1400" b="1" dirty="0">
                <a:solidFill>
                  <a:schemeClr val="tx2">
                    <a:lumMod val="75000"/>
                    <a:lumOff val="25000"/>
                  </a:schemeClr>
                </a:solidFill>
                <a:latin typeface="微软雅黑" panose="020B0503020204020204" pitchFamily="34" charset="-122"/>
              </a:rPr>
              <a:t>抑制剂</a:t>
            </a:r>
            <a:r>
              <a:rPr lang="zh-CN" altLang="en-US" sz="1400" b="1" dirty="0">
                <a:solidFill>
                  <a:srgbClr val="ED7D31"/>
                </a:solidFill>
                <a:latin typeface="微软雅黑" panose="020B0503020204020204" pitchFamily="34" charset="-122"/>
              </a:rPr>
              <a:t>降低</a:t>
            </a:r>
            <a:r>
              <a:rPr lang="en-US" altLang="zh-CN" sz="1400" b="1" dirty="0">
                <a:solidFill>
                  <a:srgbClr val="ED7D31"/>
                </a:solidFill>
                <a:latin typeface="微软雅黑" panose="020B0503020204020204" pitchFamily="34" charset="-122"/>
              </a:rPr>
              <a:t>15% </a:t>
            </a:r>
            <a:r>
              <a:rPr lang="en-US" altLang="zh-CN" sz="1400" b="1" dirty="0">
                <a:solidFill>
                  <a:schemeClr val="tx2">
                    <a:lumMod val="75000"/>
                    <a:lumOff val="25000"/>
                  </a:schemeClr>
                </a:solidFill>
                <a:latin typeface="微软雅黑" panose="020B0503020204020204" pitchFamily="34" charset="-122"/>
              </a:rPr>
              <a:t>(NNT=49~67)</a:t>
            </a:r>
            <a:r>
              <a:rPr lang="en-US" altLang="zh-CN" sz="1400" b="1" baseline="30000" dirty="0">
                <a:solidFill>
                  <a:schemeClr val="tx2">
                    <a:lumMod val="75000"/>
                    <a:lumOff val="25000"/>
                  </a:schemeClr>
                </a:solidFill>
                <a:latin typeface="微软雅黑" panose="020B0503020204020204" pitchFamily="34" charset="-122"/>
              </a:rPr>
              <a:t>7-8</a:t>
            </a:r>
            <a:r>
              <a:rPr lang="zh-CN" altLang="en-US" sz="1400" b="1" dirty="0">
                <a:solidFill>
                  <a:schemeClr val="tx2">
                    <a:lumMod val="75000"/>
                    <a:lumOff val="25000"/>
                  </a:schemeClr>
                </a:solidFill>
                <a:latin typeface="微软雅黑" panose="020B0503020204020204" pitchFamily="34" charset="-122"/>
              </a:rPr>
              <a:t>，</a:t>
            </a:r>
            <a:r>
              <a:rPr lang="zh-CN" altLang="en-US" sz="1400" b="1" dirty="0">
                <a:solidFill>
                  <a:srgbClr val="ED7D31"/>
                </a:solidFill>
                <a:latin typeface="微软雅黑" panose="020B0503020204020204" pitchFamily="34" charset="-122"/>
              </a:rPr>
              <a:t>依折麦布降低</a:t>
            </a:r>
            <a:r>
              <a:rPr lang="en-US" altLang="zh-CN" sz="1400" b="1" dirty="0">
                <a:solidFill>
                  <a:srgbClr val="ED7D31"/>
                </a:solidFill>
                <a:latin typeface="微软雅黑" panose="020B0503020204020204" pitchFamily="34" charset="-122"/>
              </a:rPr>
              <a:t>6%</a:t>
            </a:r>
            <a:r>
              <a:rPr lang="zh-CN" altLang="en-US" sz="1400" b="1" dirty="0">
                <a:solidFill>
                  <a:schemeClr val="tx2">
                    <a:lumMod val="75000"/>
                    <a:lumOff val="25000"/>
                  </a:schemeClr>
                </a:solidFill>
                <a:latin typeface="微软雅黑" panose="020B0503020204020204" pitchFamily="34" charset="-122"/>
              </a:rPr>
              <a:t>（</a:t>
            </a:r>
            <a:r>
              <a:rPr lang="en-US" altLang="zh-CN" sz="1400" b="1" dirty="0">
                <a:solidFill>
                  <a:schemeClr val="tx2">
                    <a:lumMod val="75000"/>
                    <a:lumOff val="25000"/>
                  </a:schemeClr>
                </a:solidFill>
                <a:latin typeface="微软雅黑" panose="020B0503020204020204" pitchFamily="34" charset="-122"/>
              </a:rPr>
              <a:t>NNT=50</a:t>
            </a:r>
            <a:r>
              <a:rPr lang="zh-CN" altLang="en-US" sz="1400" b="1" dirty="0">
                <a:solidFill>
                  <a:schemeClr val="tx2">
                    <a:lumMod val="75000"/>
                    <a:lumOff val="25000"/>
                  </a:schemeClr>
                </a:solidFill>
                <a:latin typeface="微软雅黑" panose="020B0503020204020204" pitchFamily="34" charset="-122"/>
              </a:rPr>
              <a:t>）</a:t>
            </a:r>
            <a:r>
              <a:rPr lang="en-US" altLang="zh-CN" sz="1400" b="1" baseline="30000" dirty="0">
                <a:solidFill>
                  <a:schemeClr val="tx2">
                    <a:lumMod val="75000"/>
                    <a:lumOff val="25000"/>
                  </a:schemeClr>
                </a:solidFill>
                <a:latin typeface="微软雅黑" panose="020B0503020204020204" pitchFamily="34" charset="-122"/>
              </a:rPr>
              <a:t>9</a:t>
            </a:r>
            <a:endParaRPr lang="en-US" altLang="zh-CN" sz="1400" b="1" dirty="0">
              <a:solidFill>
                <a:schemeClr val="tx2">
                  <a:lumMod val="75000"/>
                  <a:lumOff val="25000"/>
                </a:schemeClr>
              </a:solidFill>
              <a:latin typeface="微软雅黑" panose="020B0503020204020204" pitchFamily="34" charset="-122"/>
            </a:endParaRPr>
          </a:p>
          <a:p>
            <a:pPr marL="628650" lvl="1" indent="-171450">
              <a:lnSpc>
                <a:spcPct val="150000"/>
              </a:lnSpc>
              <a:buFont typeface="Wingdings" panose="05000000000000000000" pitchFamily="2" charset="2"/>
              <a:buChar char="p"/>
            </a:pPr>
            <a:r>
              <a:rPr lang="en-US" altLang="zh-CN" sz="1100" dirty="0">
                <a:solidFill>
                  <a:srgbClr val="203864"/>
                </a:solidFill>
                <a:latin typeface="微软雅黑" panose="020B0503020204020204" pitchFamily="34" charset="-122"/>
              </a:rPr>
              <a:t>REDUCE-IT</a:t>
            </a:r>
            <a:r>
              <a:rPr lang="zh-CN" altLang="en-US" sz="1100" dirty="0">
                <a:solidFill>
                  <a:srgbClr val="203864"/>
                </a:solidFill>
                <a:latin typeface="微软雅黑" panose="020B0503020204020204" pitchFamily="34" charset="-122"/>
              </a:rPr>
              <a:t>覆盖了更广泛的患者人群：</a:t>
            </a:r>
            <a:r>
              <a:rPr lang="en-US" altLang="zh-CN" sz="1100" dirty="0">
                <a:solidFill>
                  <a:srgbClr val="203864"/>
                </a:solidFill>
                <a:latin typeface="微软雅黑" panose="020B0503020204020204" pitchFamily="34" charset="-122"/>
              </a:rPr>
              <a:t>71%</a:t>
            </a:r>
            <a:r>
              <a:rPr lang="zh-CN" altLang="en-US" sz="1100" dirty="0">
                <a:solidFill>
                  <a:srgbClr val="203864"/>
                </a:solidFill>
                <a:latin typeface="微软雅黑" panose="020B0503020204020204" pitchFamily="34" charset="-122"/>
              </a:rPr>
              <a:t>为二级预防患者（确诊</a:t>
            </a:r>
            <a:r>
              <a:rPr lang="en-US" altLang="zh-CN" sz="1100" dirty="0">
                <a:solidFill>
                  <a:srgbClr val="203864"/>
                </a:solidFill>
                <a:latin typeface="微软雅黑" panose="020B0503020204020204" pitchFamily="34" charset="-122"/>
              </a:rPr>
              <a:t>CVD</a:t>
            </a:r>
            <a:r>
              <a:rPr lang="zh-CN" altLang="en-US" sz="1100" dirty="0">
                <a:solidFill>
                  <a:srgbClr val="203864"/>
                </a:solidFill>
                <a:latin typeface="微软雅黑" panose="020B0503020204020204" pitchFamily="34" charset="-122"/>
              </a:rPr>
              <a:t>），</a:t>
            </a:r>
            <a:r>
              <a:rPr lang="en-US" altLang="zh-CN" sz="1100" dirty="0">
                <a:solidFill>
                  <a:srgbClr val="203864"/>
                </a:solidFill>
                <a:latin typeface="微软雅黑" panose="020B0503020204020204" pitchFamily="34" charset="-122"/>
              </a:rPr>
              <a:t>29%</a:t>
            </a:r>
            <a:r>
              <a:rPr lang="zh-CN" altLang="en-US" sz="1100" dirty="0">
                <a:solidFill>
                  <a:srgbClr val="203864"/>
                </a:solidFill>
                <a:latin typeface="微软雅黑" panose="020B0503020204020204" pitchFamily="34" charset="-122"/>
              </a:rPr>
              <a:t>为一级预防</a:t>
            </a:r>
          </a:p>
        </p:txBody>
      </p:sp>
      <p:sp>
        <p:nvSpPr>
          <p:cNvPr id="38" name="矩形 37">
            <a:extLst>
              <a:ext uri="{FF2B5EF4-FFF2-40B4-BE49-F238E27FC236}">
                <a16:creationId xmlns:a16="http://schemas.microsoft.com/office/drawing/2014/main" id="{5DB50E9D-D129-4445-89EB-519AA65AB805}"/>
              </a:ext>
            </a:extLst>
          </p:cNvPr>
          <p:cNvSpPr/>
          <p:nvPr/>
        </p:nvSpPr>
        <p:spPr>
          <a:xfrm>
            <a:off x="4664671" y="6021908"/>
            <a:ext cx="4106715" cy="234872"/>
          </a:xfrm>
          <a:prstGeom prst="rect">
            <a:avLst/>
          </a:prstGeom>
        </p:spPr>
        <p:txBody>
          <a:bodyPr wrap="square">
            <a:spAutoFit/>
          </a:bodyPr>
          <a:lstStyle/>
          <a:p>
            <a:pPr algn="ctr">
              <a:lnSpc>
                <a:spcPct val="150000"/>
              </a:lnSpc>
            </a:pPr>
            <a:r>
              <a:rPr lang="en-US" altLang="zh-CN" sz="700" dirty="0">
                <a:solidFill>
                  <a:srgbClr val="002060"/>
                </a:solidFill>
                <a:latin typeface="+mn-ea"/>
              </a:rPr>
              <a:t>*NNT</a:t>
            </a:r>
            <a:r>
              <a:rPr lang="zh-CN" altLang="en-US" sz="700" dirty="0">
                <a:solidFill>
                  <a:srgbClr val="002060"/>
                </a:solidFill>
                <a:latin typeface="+mn-ea"/>
              </a:rPr>
              <a:t>：预防一例心血管事件需要被治疗的人数 </a:t>
            </a:r>
            <a:r>
              <a:rPr lang="en-US" altLang="zh-CN" sz="700" dirty="0">
                <a:solidFill>
                  <a:srgbClr val="002060"/>
                </a:solidFill>
                <a:latin typeface="+mn-ea"/>
              </a:rPr>
              <a:t>(</a:t>
            </a:r>
            <a:r>
              <a:rPr lang="zh-CN" altLang="en-US" sz="700" dirty="0">
                <a:solidFill>
                  <a:srgbClr val="002060"/>
                </a:solidFill>
                <a:latin typeface="+mn-ea"/>
              </a:rPr>
              <a:t>值越小越好</a:t>
            </a:r>
            <a:r>
              <a:rPr lang="en-US" altLang="zh-CN" sz="700" dirty="0">
                <a:solidFill>
                  <a:srgbClr val="002060"/>
                </a:solidFill>
                <a:latin typeface="+mn-ea"/>
              </a:rPr>
              <a:t>) </a:t>
            </a:r>
            <a:endParaRPr lang="zh-CN" altLang="en-US" sz="700" dirty="0">
              <a:solidFill>
                <a:srgbClr val="002060"/>
              </a:solidFill>
              <a:latin typeface="+mn-ea"/>
            </a:endParaRPr>
          </a:p>
        </p:txBody>
      </p:sp>
      <p:sp>
        <p:nvSpPr>
          <p:cNvPr id="3" name="矩形 2">
            <a:extLst>
              <a:ext uri="{FF2B5EF4-FFF2-40B4-BE49-F238E27FC236}">
                <a16:creationId xmlns:a16="http://schemas.microsoft.com/office/drawing/2014/main" id="{D96927E2-68E7-4871-B9D3-482B04CDA29B}"/>
              </a:ext>
            </a:extLst>
          </p:cNvPr>
          <p:cNvSpPr/>
          <p:nvPr/>
        </p:nvSpPr>
        <p:spPr>
          <a:xfrm>
            <a:off x="5408108" y="6186149"/>
            <a:ext cx="3258222" cy="553998"/>
          </a:xfrm>
          <a:prstGeom prst="rect">
            <a:avLst/>
          </a:prstGeom>
        </p:spPr>
        <p:txBody>
          <a:bodyPr wrap="square">
            <a:spAutoFit/>
          </a:bodyPr>
          <a:lstStyle/>
          <a:p>
            <a:r>
              <a:rPr lang="en-US" altLang="zh-CN" sz="500" dirty="0">
                <a:solidFill>
                  <a:srgbClr val="002060"/>
                </a:solidFill>
                <a:latin typeface="+mn-ea"/>
              </a:rPr>
              <a:t>1. https://pace-cme.org/2022/10/11/a-continuum-of-multifactorial-benefits-of-icosapent-ethyl/</a:t>
            </a:r>
          </a:p>
          <a:p>
            <a:r>
              <a:rPr lang="en-US" altLang="zh-CN" sz="500" dirty="0">
                <a:solidFill>
                  <a:srgbClr val="002060"/>
                </a:solidFill>
                <a:latin typeface="+mn-ea"/>
              </a:rPr>
              <a:t>2. Future Sci OA. 2017 Oct 5;3(4):FSO236.</a:t>
            </a:r>
          </a:p>
          <a:p>
            <a:r>
              <a:rPr lang="en-US" altLang="zh-CN" sz="500" dirty="0">
                <a:solidFill>
                  <a:srgbClr val="002060"/>
                </a:solidFill>
                <a:latin typeface="+mn-ea"/>
              </a:rPr>
              <a:t>3. Diabetes Care 2023;46(Suppl. 1):S158–S190 | https://doi.org/10.2337/dc23-S010.</a:t>
            </a:r>
          </a:p>
          <a:p>
            <a:r>
              <a:rPr lang="en-US" altLang="zh-CN" sz="500" dirty="0">
                <a:solidFill>
                  <a:srgbClr val="002060"/>
                </a:solidFill>
                <a:latin typeface="+mn-ea"/>
              </a:rPr>
              <a:t>4. Expert Rev Cardiovasc </a:t>
            </a:r>
            <a:r>
              <a:rPr lang="en-US" altLang="zh-CN" sz="500" dirty="0" err="1">
                <a:solidFill>
                  <a:srgbClr val="002060"/>
                </a:solidFill>
                <a:latin typeface="+mn-ea"/>
              </a:rPr>
              <a:t>Ther</a:t>
            </a:r>
            <a:r>
              <a:rPr lang="en-US" altLang="zh-CN" sz="500" dirty="0">
                <a:solidFill>
                  <a:srgbClr val="002060"/>
                </a:solidFill>
                <a:latin typeface="+mn-ea"/>
              </a:rPr>
              <a:t>.</a:t>
            </a:r>
            <a:r>
              <a:rPr lang="pt-BR" altLang="zh-CN" sz="500" dirty="0">
                <a:solidFill>
                  <a:srgbClr val="002060"/>
                </a:solidFill>
                <a:latin typeface="+mn-ea"/>
              </a:rPr>
              <a:t>2020 Apr;18(4):175-180.doi: 10.1080/14779072.2020.1749596.</a:t>
            </a:r>
          </a:p>
          <a:p>
            <a:r>
              <a:rPr lang="pt-BR" altLang="zh-CN" sz="500" dirty="0">
                <a:solidFill>
                  <a:srgbClr val="002060"/>
                </a:solidFill>
                <a:latin typeface="+mn-ea"/>
              </a:rPr>
              <a:t>5</a:t>
            </a:r>
            <a:r>
              <a:rPr lang="en-US" altLang="zh-CN" sz="500" dirty="0">
                <a:solidFill>
                  <a:srgbClr val="002060"/>
                </a:solidFill>
                <a:latin typeface="+mn-ea"/>
              </a:rPr>
              <a:t>.</a:t>
            </a:r>
            <a:r>
              <a:rPr lang="zh-CN" altLang="en-US" sz="500" dirty="0">
                <a:solidFill>
                  <a:srgbClr val="203864"/>
                </a:solidFill>
                <a:latin typeface="微软雅黑" panose="020B0503020204020204" pitchFamily="34" charset="-122"/>
              </a:rPr>
              <a:t>唯思沛</a:t>
            </a:r>
            <a:r>
              <a:rPr lang="en-US" altLang="zh-CN" sz="500" baseline="30000" dirty="0">
                <a:solidFill>
                  <a:srgbClr val="203864"/>
                </a:solidFill>
                <a:latin typeface="微软雅黑" panose="020B0503020204020204" pitchFamily="34" charset="-122"/>
              </a:rPr>
              <a:t>®</a:t>
            </a:r>
            <a:r>
              <a:rPr lang="zh-CN" altLang="en-US" sz="500" dirty="0">
                <a:solidFill>
                  <a:srgbClr val="002060"/>
                </a:solidFill>
                <a:latin typeface="+mn-ea"/>
              </a:rPr>
              <a:t>（二十碳五烯酸乙酯 软胶囊）说明书</a:t>
            </a:r>
            <a:r>
              <a:rPr lang="en-US" altLang="zh-CN" sz="500" dirty="0">
                <a:solidFill>
                  <a:srgbClr val="002060"/>
                </a:solidFill>
                <a:latin typeface="+mn-ea"/>
              </a:rPr>
              <a:t>.</a:t>
            </a:r>
          </a:p>
          <a:p>
            <a:r>
              <a:rPr lang="en-US" altLang="zh-CN" sz="500" dirty="0">
                <a:solidFill>
                  <a:srgbClr val="002060"/>
                </a:solidFill>
                <a:latin typeface="+mn-ea"/>
              </a:rPr>
              <a:t>6. Bhatt DL, et al. N </a:t>
            </a:r>
            <a:r>
              <a:rPr lang="en-US" altLang="zh-CN" sz="500" dirty="0" err="1">
                <a:solidFill>
                  <a:srgbClr val="002060"/>
                </a:solidFill>
                <a:latin typeface="+mn-ea"/>
              </a:rPr>
              <a:t>Engl</a:t>
            </a:r>
            <a:r>
              <a:rPr lang="en-US" altLang="zh-CN" sz="500" dirty="0">
                <a:solidFill>
                  <a:srgbClr val="002060"/>
                </a:solidFill>
                <a:latin typeface="+mn-ea"/>
              </a:rPr>
              <a:t> J Med. 2019 Jan 3;380(1):11-22. </a:t>
            </a:r>
          </a:p>
        </p:txBody>
      </p:sp>
      <p:sp>
        <p:nvSpPr>
          <p:cNvPr id="22" name="矩形 21">
            <a:extLst>
              <a:ext uri="{FF2B5EF4-FFF2-40B4-BE49-F238E27FC236}">
                <a16:creationId xmlns:a16="http://schemas.microsoft.com/office/drawing/2014/main" id="{D298ECF2-FA11-4FB1-9DCA-C1108F12FB26}"/>
              </a:ext>
            </a:extLst>
          </p:cNvPr>
          <p:cNvSpPr/>
          <p:nvPr/>
        </p:nvSpPr>
        <p:spPr>
          <a:xfrm>
            <a:off x="8425331" y="6186149"/>
            <a:ext cx="3258222" cy="553998"/>
          </a:xfrm>
          <a:prstGeom prst="rect">
            <a:avLst/>
          </a:prstGeom>
        </p:spPr>
        <p:txBody>
          <a:bodyPr wrap="square">
            <a:spAutoFit/>
          </a:bodyPr>
          <a:lstStyle/>
          <a:p>
            <a:r>
              <a:rPr lang="en-US" altLang="zh-CN" sz="500" dirty="0">
                <a:solidFill>
                  <a:srgbClr val="002060"/>
                </a:solidFill>
                <a:latin typeface="+mn-ea"/>
              </a:rPr>
              <a:t>7. N </a:t>
            </a:r>
            <a:r>
              <a:rPr lang="en-US" altLang="zh-CN" sz="500" dirty="0" err="1">
                <a:solidFill>
                  <a:srgbClr val="002060"/>
                </a:solidFill>
                <a:latin typeface="+mn-ea"/>
              </a:rPr>
              <a:t>Engl</a:t>
            </a:r>
            <a:r>
              <a:rPr lang="en-US" altLang="zh-CN" sz="500" dirty="0">
                <a:solidFill>
                  <a:srgbClr val="002060"/>
                </a:solidFill>
                <a:latin typeface="+mn-ea"/>
              </a:rPr>
              <a:t> J Med. 2017;376(18):1713-1722. </a:t>
            </a:r>
          </a:p>
          <a:p>
            <a:r>
              <a:rPr lang="en-US" altLang="zh-CN" sz="500" dirty="0">
                <a:solidFill>
                  <a:srgbClr val="002060"/>
                </a:solidFill>
                <a:latin typeface="+mn-ea"/>
              </a:rPr>
              <a:t>8. N </a:t>
            </a:r>
            <a:r>
              <a:rPr lang="en-US" altLang="zh-CN" sz="500" dirty="0" err="1">
                <a:solidFill>
                  <a:srgbClr val="002060"/>
                </a:solidFill>
                <a:latin typeface="+mn-ea"/>
              </a:rPr>
              <a:t>Engl</a:t>
            </a:r>
            <a:r>
              <a:rPr lang="en-US" altLang="zh-CN" sz="500" dirty="0">
                <a:solidFill>
                  <a:srgbClr val="002060"/>
                </a:solidFill>
                <a:latin typeface="+mn-ea"/>
              </a:rPr>
              <a:t> J Med. 2018;379(22):2097-2107.</a:t>
            </a:r>
          </a:p>
          <a:p>
            <a:r>
              <a:rPr lang="en-US" altLang="zh-CN" sz="500" dirty="0">
                <a:solidFill>
                  <a:srgbClr val="002060"/>
                </a:solidFill>
                <a:latin typeface="+mn-ea"/>
              </a:rPr>
              <a:t>9. N </a:t>
            </a:r>
            <a:r>
              <a:rPr lang="en-US" altLang="zh-CN" sz="500" dirty="0" err="1">
                <a:solidFill>
                  <a:srgbClr val="002060"/>
                </a:solidFill>
                <a:latin typeface="+mn-ea"/>
              </a:rPr>
              <a:t>Engl</a:t>
            </a:r>
            <a:r>
              <a:rPr lang="en-US" altLang="zh-CN" sz="500" dirty="0">
                <a:solidFill>
                  <a:srgbClr val="002060"/>
                </a:solidFill>
                <a:latin typeface="+mn-ea"/>
              </a:rPr>
              <a:t> J Med. 2015 Jun 18;372(25):2387-97. </a:t>
            </a:r>
          </a:p>
          <a:p>
            <a:r>
              <a:rPr lang="en-US" altLang="zh-CN" sz="500" dirty="0">
                <a:solidFill>
                  <a:srgbClr val="002060"/>
                </a:solidFill>
                <a:latin typeface="+mn-ea"/>
              </a:rPr>
              <a:t>10. </a:t>
            </a:r>
            <a:r>
              <a:rPr lang="zh-CN" altLang="en-US" sz="500" dirty="0">
                <a:solidFill>
                  <a:srgbClr val="002060"/>
                </a:solidFill>
                <a:latin typeface="+mn-ea"/>
              </a:rPr>
              <a:t>中国血脂管理指南修订联合专家委员会</a:t>
            </a:r>
            <a:r>
              <a:rPr lang="en-US" altLang="zh-CN" sz="500" dirty="0">
                <a:solidFill>
                  <a:srgbClr val="002060"/>
                </a:solidFill>
                <a:latin typeface="+mn-ea"/>
              </a:rPr>
              <a:t>. </a:t>
            </a:r>
            <a:r>
              <a:rPr lang="zh-CN" altLang="en-US" sz="500" dirty="0">
                <a:solidFill>
                  <a:srgbClr val="002060"/>
                </a:solidFill>
                <a:latin typeface="+mn-ea"/>
              </a:rPr>
              <a:t>中华心血管病杂志</a:t>
            </a:r>
            <a:r>
              <a:rPr lang="en-US" altLang="zh-CN" sz="500" dirty="0">
                <a:solidFill>
                  <a:srgbClr val="002060"/>
                </a:solidFill>
                <a:latin typeface="+mn-ea"/>
              </a:rPr>
              <a:t>, 2023,51(3): 221-255.</a:t>
            </a:r>
          </a:p>
          <a:p>
            <a:r>
              <a:rPr lang="en-US" altLang="zh-CN" sz="500" dirty="0">
                <a:solidFill>
                  <a:srgbClr val="002060"/>
                </a:solidFill>
                <a:latin typeface="+mn-ea"/>
              </a:rPr>
              <a:t>11. </a:t>
            </a:r>
            <a:r>
              <a:rPr lang="zh-CN" altLang="en-US" sz="500" dirty="0">
                <a:solidFill>
                  <a:srgbClr val="002060"/>
                </a:solidFill>
                <a:latin typeface="+mn-ea"/>
              </a:rPr>
              <a:t>高甘油三酯血症临床管理多学科专家共识工作组</a:t>
            </a:r>
            <a:r>
              <a:rPr lang="en-US" altLang="zh-CN" sz="500" dirty="0">
                <a:solidFill>
                  <a:srgbClr val="002060"/>
                </a:solidFill>
                <a:latin typeface="+mn-ea"/>
              </a:rPr>
              <a:t>. </a:t>
            </a:r>
            <a:r>
              <a:rPr lang="zh-CN" altLang="en-US" sz="500" dirty="0">
                <a:solidFill>
                  <a:srgbClr val="002060"/>
                </a:solidFill>
                <a:latin typeface="+mn-ea"/>
              </a:rPr>
              <a:t>中国循环杂志</a:t>
            </a:r>
            <a:r>
              <a:rPr lang="en-US" altLang="zh-CN" sz="500" dirty="0">
                <a:solidFill>
                  <a:srgbClr val="002060"/>
                </a:solidFill>
                <a:latin typeface="+mn-ea"/>
              </a:rPr>
              <a:t>, 2023, 38(6): 621-633.</a:t>
            </a:r>
          </a:p>
          <a:p>
            <a:r>
              <a:rPr lang="en-US" altLang="zh-CN" sz="500" dirty="0">
                <a:solidFill>
                  <a:srgbClr val="002060"/>
                </a:solidFill>
                <a:latin typeface="+mn-ea"/>
              </a:rPr>
              <a:t>12. Kidney Int. 2022 Nov;102(5S):S1-S127.</a:t>
            </a:r>
          </a:p>
        </p:txBody>
      </p:sp>
    </p:spTree>
    <p:extLst>
      <p:ext uri="{BB962C8B-B14F-4D97-AF65-F5344CB8AC3E}">
        <p14:creationId xmlns:p14="http://schemas.microsoft.com/office/powerpoint/2010/main" val="294820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C05AE6-7CBC-4D66-AD67-2C015F1B74BB}"/>
              </a:ext>
            </a:extLst>
          </p:cNvPr>
          <p:cNvSpPr>
            <a:spLocks noGrp="1"/>
          </p:cNvSpPr>
          <p:nvPr>
            <p:ph type="title"/>
          </p:nvPr>
        </p:nvSpPr>
        <p:spPr>
          <a:xfrm>
            <a:off x="1096573" y="394653"/>
            <a:ext cx="10539406" cy="381642"/>
          </a:xfrm>
        </p:spPr>
        <p:txBody>
          <a:bodyPr/>
          <a:lstStyle/>
          <a:p>
            <a:r>
              <a:rPr lang="zh-CN" altLang="en-US" sz="2000" dirty="0"/>
              <a:t>未满足的治疗需求：经他汀治疗后平均高达</a:t>
            </a:r>
            <a:r>
              <a:rPr lang="en-US" altLang="zh-CN" sz="2000" dirty="0">
                <a:solidFill>
                  <a:srgbClr val="ED7D31"/>
                </a:solidFill>
              </a:rPr>
              <a:t>70%</a:t>
            </a:r>
            <a:r>
              <a:rPr lang="zh-CN" altLang="en-US" sz="2000" dirty="0">
                <a:solidFill>
                  <a:srgbClr val="ED7D31"/>
                </a:solidFill>
              </a:rPr>
              <a:t>心血管剩余风险仍持续存在</a:t>
            </a:r>
          </a:p>
        </p:txBody>
      </p:sp>
      <p:pic>
        <p:nvPicPr>
          <p:cNvPr id="3" name="图片 2">
            <a:extLst>
              <a:ext uri="{FF2B5EF4-FFF2-40B4-BE49-F238E27FC236}">
                <a16:creationId xmlns:a16="http://schemas.microsoft.com/office/drawing/2014/main" id="{EA8B35DD-D17C-48DB-939A-30CBE999B468}"/>
              </a:ext>
            </a:extLst>
          </p:cNvPr>
          <p:cNvPicPr>
            <a:picLocks noChangeAspect="1"/>
          </p:cNvPicPr>
          <p:nvPr/>
        </p:nvPicPr>
        <p:blipFill>
          <a:blip r:embed="rId4"/>
          <a:stretch>
            <a:fillRect/>
          </a:stretch>
        </p:blipFill>
        <p:spPr>
          <a:xfrm>
            <a:off x="7603856" y="4163889"/>
            <a:ext cx="3384664" cy="2227808"/>
          </a:xfrm>
          <a:prstGeom prst="rect">
            <a:avLst/>
          </a:prstGeom>
        </p:spPr>
      </p:pic>
      <p:sp>
        <p:nvSpPr>
          <p:cNvPr id="4" name="文本框 3">
            <a:extLst>
              <a:ext uri="{FF2B5EF4-FFF2-40B4-BE49-F238E27FC236}">
                <a16:creationId xmlns:a16="http://schemas.microsoft.com/office/drawing/2014/main" id="{375BDDAF-6A09-4852-8050-96FA0F7CA501}"/>
              </a:ext>
            </a:extLst>
          </p:cNvPr>
          <p:cNvSpPr txBox="1"/>
          <p:nvPr/>
        </p:nvSpPr>
        <p:spPr>
          <a:xfrm>
            <a:off x="6838149" y="3641519"/>
            <a:ext cx="4930386" cy="570284"/>
          </a:xfrm>
          <a:prstGeom prst="rect">
            <a:avLst/>
          </a:prstGeom>
          <a:noFill/>
        </p:spPr>
        <p:txBody>
          <a:bodyPr wrap="square">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1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随着基线</a:t>
            </a:r>
            <a:r>
              <a:rPr kumimoji="0" lang="en-US" altLang="zh-CN" sz="11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LDL-C</a:t>
            </a:r>
            <a:r>
              <a:rPr kumimoji="0" lang="zh-CN" altLang="en-US" sz="11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水平降低，相同</a:t>
            </a:r>
            <a:r>
              <a:rPr kumimoji="0" lang="en-US" altLang="zh-CN" sz="11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LDL-C</a:t>
            </a:r>
            <a:r>
              <a:rPr kumimoji="0" lang="zh-CN" altLang="en-US" sz="11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降幅所带来的心血管事件绝对风险下降逐渐减少</a:t>
            </a:r>
            <a:r>
              <a:rPr kumimoji="0" lang="en-US" altLang="zh-CN" sz="1100" b="1"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15</a:t>
            </a:r>
          </a:p>
        </p:txBody>
      </p:sp>
      <p:graphicFrame>
        <p:nvGraphicFramePr>
          <p:cNvPr id="5" name="表格 88">
            <a:extLst>
              <a:ext uri="{FF2B5EF4-FFF2-40B4-BE49-F238E27FC236}">
                <a16:creationId xmlns:a16="http://schemas.microsoft.com/office/drawing/2014/main" id="{15D3EEAC-C9FD-4D28-B028-05AC212465FA}"/>
              </a:ext>
            </a:extLst>
          </p:cNvPr>
          <p:cNvGraphicFramePr>
            <a:graphicFrameLocks noGrp="1"/>
          </p:cNvGraphicFramePr>
          <p:nvPr>
            <p:custDataLst>
              <p:tags r:id="rId1"/>
            </p:custDataLst>
            <p:extLst>
              <p:ext uri="{D42A27DB-BD31-4B8C-83A1-F6EECF244321}">
                <p14:modId xmlns:p14="http://schemas.microsoft.com/office/powerpoint/2010/main" val="3073599224"/>
              </p:ext>
            </p:extLst>
          </p:nvPr>
        </p:nvGraphicFramePr>
        <p:xfrm>
          <a:off x="7609296" y="1812238"/>
          <a:ext cx="3383902" cy="1648305"/>
        </p:xfrm>
        <a:graphic>
          <a:graphicData uri="http://schemas.openxmlformats.org/drawingml/2006/table">
            <a:tbl>
              <a:tblPr firstRow="1" bandRow="1"/>
              <a:tblGrid>
                <a:gridCol w="1655515">
                  <a:extLst>
                    <a:ext uri="{9D8B030D-6E8A-4147-A177-3AD203B41FA5}">
                      <a16:colId xmlns:a16="http://schemas.microsoft.com/office/drawing/2014/main" val="20000"/>
                    </a:ext>
                  </a:extLst>
                </a:gridCol>
                <a:gridCol w="864119">
                  <a:extLst>
                    <a:ext uri="{9D8B030D-6E8A-4147-A177-3AD203B41FA5}">
                      <a16:colId xmlns:a16="http://schemas.microsoft.com/office/drawing/2014/main" val="20001"/>
                    </a:ext>
                  </a:extLst>
                </a:gridCol>
                <a:gridCol w="864268">
                  <a:extLst>
                    <a:ext uri="{9D8B030D-6E8A-4147-A177-3AD203B41FA5}">
                      <a16:colId xmlns:a16="http://schemas.microsoft.com/office/drawing/2014/main" val="20002"/>
                    </a:ext>
                  </a:extLst>
                </a:gridCol>
              </a:tblGrid>
              <a:tr h="383940">
                <a:tc>
                  <a:txBody>
                    <a:bodyPr/>
                    <a:lstStyle>
                      <a:lvl1pPr marL="0" algn="l" defTabSz="914400" rtl="0" eaLnBrk="1" latinLnBrk="0" hangingPunct="1">
                        <a:defRPr sz="1800" b="1" kern="1200">
                          <a:solidFill>
                            <a:schemeClr val="bg1"/>
                          </a:solidFill>
                          <a:latin typeface="Microsoft YaHei"/>
                          <a:ea typeface="Microsoft YaHei"/>
                        </a:defRPr>
                      </a:lvl1pPr>
                      <a:lvl2pPr marL="457200" algn="l" defTabSz="914400" rtl="0" eaLnBrk="1" latinLnBrk="0" hangingPunct="1">
                        <a:defRPr sz="1800" b="1" kern="1200">
                          <a:solidFill>
                            <a:schemeClr val="bg1"/>
                          </a:solidFill>
                          <a:latin typeface="Microsoft YaHei"/>
                          <a:ea typeface="Microsoft YaHei"/>
                        </a:defRPr>
                      </a:lvl2pPr>
                      <a:lvl3pPr marL="914400" algn="l" defTabSz="914400" rtl="0" eaLnBrk="1" latinLnBrk="0" hangingPunct="1">
                        <a:defRPr sz="1800" b="1" kern="1200">
                          <a:solidFill>
                            <a:schemeClr val="bg1"/>
                          </a:solidFill>
                          <a:latin typeface="Microsoft YaHei"/>
                          <a:ea typeface="Microsoft YaHei"/>
                        </a:defRPr>
                      </a:lvl3pPr>
                      <a:lvl4pPr marL="1371600" algn="l" defTabSz="914400" rtl="0" eaLnBrk="1" latinLnBrk="0" hangingPunct="1">
                        <a:defRPr sz="1800" b="1" kern="1200">
                          <a:solidFill>
                            <a:schemeClr val="bg1"/>
                          </a:solidFill>
                          <a:latin typeface="Microsoft YaHei"/>
                          <a:ea typeface="Microsoft YaHei"/>
                        </a:defRPr>
                      </a:lvl4pPr>
                      <a:lvl5pPr marL="1828800" algn="l" defTabSz="914400" rtl="0" eaLnBrk="1" latinLnBrk="0" hangingPunct="1">
                        <a:defRPr sz="1800" b="1" kern="1200">
                          <a:solidFill>
                            <a:schemeClr val="bg1"/>
                          </a:solidFill>
                          <a:latin typeface="Microsoft YaHei"/>
                          <a:ea typeface="Microsoft YaHei"/>
                        </a:defRPr>
                      </a:lvl5pPr>
                      <a:lvl6pPr marL="2286000" algn="l" defTabSz="914400" rtl="0" eaLnBrk="1" latinLnBrk="0" hangingPunct="1">
                        <a:defRPr sz="1800" b="1" kern="1200">
                          <a:solidFill>
                            <a:schemeClr val="bg1"/>
                          </a:solidFill>
                          <a:latin typeface="Microsoft YaHei"/>
                          <a:ea typeface="Microsoft YaHei"/>
                        </a:defRPr>
                      </a:lvl6pPr>
                      <a:lvl7pPr marL="2743200" algn="l" defTabSz="914400" rtl="0" eaLnBrk="1" latinLnBrk="0" hangingPunct="1">
                        <a:defRPr sz="1800" b="1" kern="1200">
                          <a:solidFill>
                            <a:schemeClr val="bg1"/>
                          </a:solidFill>
                          <a:latin typeface="Microsoft YaHei"/>
                          <a:ea typeface="Microsoft YaHei"/>
                        </a:defRPr>
                      </a:lvl7pPr>
                      <a:lvl8pPr marL="3200400" algn="l" defTabSz="914400" rtl="0" eaLnBrk="1" latinLnBrk="0" hangingPunct="1">
                        <a:defRPr sz="1800" b="1" kern="1200">
                          <a:solidFill>
                            <a:schemeClr val="bg1"/>
                          </a:solidFill>
                          <a:latin typeface="Microsoft YaHei"/>
                          <a:ea typeface="Microsoft YaHei"/>
                        </a:defRPr>
                      </a:lvl8pPr>
                      <a:lvl9pPr marL="3657600" algn="l" defTabSz="914400" rtl="0" eaLnBrk="1" latinLnBrk="0" hangingPunct="1">
                        <a:defRPr sz="1800" b="1" kern="1200">
                          <a:solidFill>
                            <a:schemeClr val="bg1"/>
                          </a:solidFill>
                          <a:latin typeface="Microsoft YaHei"/>
                          <a:ea typeface="Microsoft YaHei"/>
                        </a:defRPr>
                      </a:lvl9pPr>
                    </a:lstStyle>
                    <a:p>
                      <a:pPr algn="ct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干预方案</a:t>
                      </a:r>
                      <a:r>
                        <a:rPr lang="en-US" altLang="zh-CN" sz="1000" baseline="30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12-14</a:t>
                      </a:r>
                      <a:endParaRPr lang="zh-CN" altLang="en-US" sz="1000" baseline="30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txBody>
                  <a:tcPr anchor="ctr">
                    <a:lnL w="12700" cap="flat" cmpd="sng" algn="ctr">
                      <a:solidFill>
                        <a:srgbClr val="1E355B"/>
                      </a:solidFill>
                      <a:prstDash val="solid"/>
                      <a:miter lim="800000"/>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solidFill>
                      <a:srgbClr val="19355D"/>
                    </a:solidFill>
                  </a:tcPr>
                </a:tc>
                <a:tc>
                  <a:txBody>
                    <a:bodyPr/>
                    <a:lstStyle>
                      <a:lvl1pPr marL="0" algn="l" defTabSz="914400" rtl="0" eaLnBrk="1" latinLnBrk="0" hangingPunct="1">
                        <a:defRPr sz="1800" b="1" kern="1200">
                          <a:solidFill>
                            <a:schemeClr val="bg1"/>
                          </a:solidFill>
                          <a:latin typeface="Microsoft YaHei"/>
                          <a:ea typeface="Microsoft YaHei"/>
                        </a:defRPr>
                      </a:lvl1pPr>
                      <a:lvl2pPr marL="457200" algn="l" defTabSz="914400" rtl="0" eaLnBrk="1" latinLnBrk="0" hangingPunct="1">
                        <a:defRPr sz="1800" b="1" kern="1200">
                          <a:solidFill>
                            <a:schemeClr val="bg1"/>
                          </a:solidFill>
                          <a:latin typeface="Microsoft YaHei"/>
                          <a:ea typeface="Microsoft YaHei"/>
                        </a:defRPr>
                      </a:lvl2pPr>
                      <a:lvl3pPr marL="914400" algn="l" defTabSz="914400" rtl="0" eaLnBrk="1" latinLnBrk="0" hangingPunct="1">
                        <a:defRPr sz="1800" b="1" kern="1200">
                          <a:solidFill>
                            <a:schemeClr val="bg1"/>
                          </a:solidFill>
                          <a:latin typeface="Microsoft YaHei"/>
                          <a:ea typeface="Microsoft YaHei"/>
                        </a:defRPr>
                      </a:lvl3pPr>
                      <a:lvl4pPr marL="1371600" algn="l" defTabSz="914400" rtl="0" eaLnBrk="1" latinLnBrk="0" hangingPunct="1">
                        <a:defRPr sz="1800" b="1" kern="1200">
                          <a:solidFill>
                            <a:schemeClr val="bg1"/>
                          </a:solidFill>
                          <a:latin typeface="Microsoft YaHei"/>
                          <a:ea typeface="Microsoft YaHei"/>
                        </a:defRPr>
                      </a:lvl4pPr>
                      <a:lvl5pPr marL="1828800" algn="l" defTabSz="914400" rtl="0" eaLnBrk="1" latinLnBrk="0" hangingPunct="1">
                        <a:defRPr sz="1800" b="1" kern="1200">
                          <a:solidFill>
                            <a:schemeClr val="bg1"/>
                          </a:solidFill>
                          <a:latin typeface="Microsoft YaHei"/>
                          <a:ea typeface="Microsoft YaHei"/>
                        </a:defRPr>
                      </a:lvl5pPr>
                      <a:lvl6pPr marL="2286000" algn="l" defTabSz="914400" rtl="0" eaLnBrk="1" latinLnBrk="0" hangingPunct="1">
                        <a:defRPr sz="1800" b="1" kern="1200">
                          <a:solidFill>
                            <a:schemeClr val="bg1"/>
                          </a:solidFill>
                          <a:latin typeface="Microsoft YaHei"/>
                          <a:ea typeface="Microsoft YaHei"/>
                        </a:defRPr>
                      </a:lvl6pPr>
                      <a:lvl7pPr marL="2743200" algn="l" defTabSz="914400" rtl="0" eaLnBrk="1" latinLnBrk="0" hangingPunct="1">
                        <a:defRPr sz="1800" b="1" kern="1200">
                          <a:solidFill>
                            <a:schemeClr val="bg1"/>
                          </a:solidFill>
                          <a:latin typeface="Microsoft YaHei"/>
                          <a:ea typeface="Microsoft YaHei"/>
                        </a:defRPr>
                      </a:lvl7pPr>
                      <a:lvl8pPr marL="3200400" algn="l" defTabSz="914400" rtl="0" eaLnBrk="1" latinLnBrk="0" hangingPunct="1">
                        <a:defRPr sz="1800" b="1" kern="1200">
                          <a:solidFill>
                            <a:schemeClr val="bg1"/>
                          </a:solidFill>
                          <a:latin typeface="Microsoft YaHei"/>
                          <a:ea typeface="Microsoft YaHei"/>
                        </a:defRPr>
                      </a:lvl8pPr>
                      <a:lvl9pPr marL="3657600" algn="l" defTabSz="914400" rtl="0" eaLnBrk="1" latinLnBrk="0" hangingPunct="1">
                        <a:defRPr sz="1800" b="1" kern="1200">
                          <a:solidFill>
                            <a:schemeClr val="bg1"/>
                          </a:solidFill>
                          <a:latin typeface="Microsoft YaHei"/>
                          <a:ea typeface="Microsoft YaHei"/>
                        </a:defRPr>
                      </a:lvl9pPr>
                    </a:lstStyle>
                    <a:p>
                      <a:pPr algn="ct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LDL-C</a:t>
                      </a:r>
                    </a:p>
                    <a:p>
                      <a:pPr algn="ct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相对降低</a:t>
                      </a:r>
                    </a:p>
                  </a:txBody>
                  <a:tcPr anchor="ctr">
                    <a:lnL>
                      <a:noFill/>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solidFill>
                      <a:srgbClr val="19355D"/>
                    </a:solidFill>
                  </a:tcPr>
                </a:tc>
                <a:tc>
                  <a:txBody>
                    <a:bodyPr/>
                    <a:lstStyle>
                      <a:lvl1pPr marL="0" algn="l" defTabSz="914400" rtl="0" eaLnBrk="1" latinLnBrk="0" hangingPunct="1">
                        <a:defRPr sz="1800" b="1" kern="1200">
                          <a:solidFill>
                            <a:schemeClr val="bg1"/>
                          </a:solidFill>
                          <a:latin typeface="Microsoft YaHei"/>
                          <a:ea typeface="Microsoft YaHei"/>
                        </a:defRPr>
                      </a:lvl1pPr>
                      <a:lvl2pPr marL="457200" algn="l" defTabSz="914400" rtl="0" eaLnBrk="1" latinLnBrk="0" hangingPunct="1">
                        <a:defRPr sz="1800" b="1" kern="1200">
                          <a:solidFill>
                            <a:schemeClr val="bg1"/>
                          </a:solidFill>
                          <a:latin typeface="Microsoft YaHei"/>
                          <a:ea typeface="Microsoft YaHei"/>
                        </a:defRPr>
                      </a:lvl2pPr>
                      <a:lvl3pPr marL="914400" algn="l" defTabSz="914400" rtl="0" eaLnBrk="1" latinLnBrk="0" hangingPunct="1">
                        <a:defRPr sz="1800" b="1" kern="1200">
                          <a:solidFill>
                            <a:schemeClr val="bg1"/>
                          </a:solidFill>
                          <a:latin typeface="Microsoft YaHei"/>
                          <a:ea typeface="Microsoft YaHei"/>
                        </a:defRPr>
                      </a:lvl3pPr>
                      <a:lvl4pPr marL="1371600" algn="l" defTabSz="914400" rtl="0" eaLnBrk="1" latinLnBrk="0" hangingPunct="1">
                        <a:defRPr sz="1800" b="1" kern="1200">
                          <a:solidFill>
                            <a:schemeClr val="bg1"/>
                          </a:solidFill>
                          <a:latin typeface="Microsoft YaHei"/>
                          <a:ea typeface="Microsoft YaHei"/>
                        </a:defRPr>
                      </a:lvl4pPr>
                      <a:lvl5pPr marL="1828800" algn="l" defTabSz="914400" rtl="0" eaLnBrk="1" latinLnBrk="0" hangingPunct="1">
                        <a:defRPr sz="1800" b="1" kern="1200">
                          <a:solidFill>
                            <a:schemeClr val="bg1"/>
                          </a:solidFill>
                          <a:latin typeface="Microsoft YaHei"/>
                          <a:ea typeface="Microsoft YaHei"/>
                        </a:defRPr>
                      </a:lvl5pPr>
                      <a:lvl6pPr marL="2286000" algn="l" defTabSz="914400" rtl="0" eaLnBrk="1" latinLnBrk="0" hangingPunct="1">
                        <a:defRPr sz="1800" b="1" kern="1200">
                          <a:solidFill>
                            <a:schemeClr val="bg1"/>
                          </a:solidFill>
                          <a:latin typeface="Microsoft YaHei"/>
                          <a:ea typeface="Microsoft YaHei"/>
                        </a:defRPr>
                      </a:lvl6pPr>
                      <a:lvl7pPr marL="2743200" algn="l" defTabSz="914400" rtl="0" eaLnBrk="1" latinLnBrk="0" hangingPunct="1">
                        <a:defRPr sz="1800" b="1" kern="1200">
                          <a:solidFill>
                            <a:schemeClr val="bg1"/>
                          </a:solidFill>
                          <a:latin typeface="Microsoft YaHei"/>
                          <a:ea typeface="Microsoft YaHei"/>
                        </a:defRPr>
                      </a:lvl7pPr>
                      <a:lvl8pPr marL="3200400" algn="l" defTabSz="914400" rtl="0" eaLnBrk="1" latinLnBrk="0" hangingPunct="1">
                        <a:defRPr sz="1800" b="1" kern="1200">
                          <a:solidFill>
                            <a:schemeClr val="bg1"/>
                          </a:solidFill>
                          <a:latin typeface="Microsoft YaHei"/>
                          <a:ea typeface="Microsoft YaHei"/>
                        </a:defRPr>
                      </a:lvl8pPr>
                      <a:lvl9pPr marL="3657600" algn="l" defTabSz="914400" rtl="0" eaLnBrk="1" latinLnBrk="0" hangingPunct="1">
                        <a:defRPr sz="1800" b="1" kern="1200">
                          <a:solidFill>
                            <a:schemeClr val="bg1"/>
                          </a:solidFill>
                          <a:latin typeface="Microsoft YaHei"/>
                          <a:ea typeface="Microsoft YaHei"/>
                        </a:defRPr>
                      </a:lvl9pPr>
                    </a:lstStyle>
                    <a:p>
                      <a:pPr algn="ct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心血管事件相对风险</a:t>
                      </a:r>
                    </a:p>
                  </a:txBody>
                  <a:tcPr anchor="ctr">
                    <a:lnL>
                      <a:noFill/>
                    </a:lnL>
                    <a:lnR w="12700" cap="flat" cmpd="sng" algn="ctr">
                      <a:solidFill>
                        <a:srgbClr val="1E355B"/>
                      </a:solidFill>
                      <a:prstDash val="solid"/>
                      <a:miter lim="800000"/>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solidFill>
                      <a:srgbClr val="19355D"/>
                    </a:solidFill>
                  </a:tcPr>
                </a:tc>
                <a:extLst>
                  <a:ext uri="{0D108BD9-81ED-4DB2-BD59-A6C34878D82A}">
                    <a16:rowId xmlns:a16="http://schemas.microsoft.com/office/drawing/2014/main" val="10000"/>
                  </a:ext>
                </a:extLst>
              </a:tr>
              <a:tr h="243654">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marL="0" marR="0" lvl="0" indent="0" algn="ctr" defTabSz="386080" rtl="0" eaLnBrk="1" fontAlgn="auto" latinLnBrk="0" hangingPunct="1">
                        <a:lnSpc>
                          <a:spcPct val="100000"/>
                        </a:lnSpc>
                        <a:spcBef>
                          <a:spcPts val="0"/>
                        </a:spcBef>
                        <a:spcAft>
                          <a:spcPts val="0"/>
                        </a:spcAft>
                        <a:buClrTx/>
                        <a:buSzTx/>
                        <a:buFontTx/>
                        <a:buNone/>
                        <a:defRPr/>
                      </a:pP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胆固醇吸收抑制剂</a:t>
                      </a:r>
                    </a:p>
                  </a:txBody>
                  <a:tcPr anchor="ctr">
                    <a:lnL w="12700" cap="flat" cmpd="sng" algn="ctr">
                      <a:solidFill>
                        <a:srgbClr val="1E355B"/>
                      </a:solidFill>
                      <a:prstDash val="solid"/>
                      <a:miter lim="800000"/>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↓24%</a:t>
                      </a:r>
                    </a:p>
                  </a:txBody>
                  <a:tcPr anchor="ctr">
                    <a:lnL>
                      <a:noFill/>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en-US" altLang="zh-CN" sz="1050" b="1" dirty="0">
                          <a:solidFill>
                            <a:srgbClr val="0C2A56"/>
                          </a:solidFill>
                          <a:latin typeface="微软雅黑" panose="020B0503020204020204" pitchFamily="34" charset="-122"/>
                          <a:ea typeface="微软雅黑" panose="020B0503020204020204" pitchFamily="34" charset="-122"/>
                          <a:sym typeface="微软雅黑" panose="020B0503020204020204" pitchFamily="34" charset="-122"/>
                        </a:rPr>
                        <a:t>↓6%</a:t>
                      </a:r>
                    </a:p>
                  </a:txBody>
                  <a:tcPr anchor="ctr">
                    <a:lnL>
                      <a:noFill/>
                    </a:lnL>
                    <a:lnR w="12700" cap="flat" cmpd="sng" algn="ctr">
                      <a:solidFill>
                        <a:srgbClr val="1E355B"/>
                      </a:solidFill>
                      <a:prstDash val="solid"/>
                      <a:miter lim="800000"/>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2541">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+PCSK9</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抑制剂</a:t>
                      </a:r>
                    </a:p>
                    <a:p>
                      <a:pPr algn="ctr"/>
                      <a:r>
                        <a:rPr lang="zh-CN" altLang="en-US" sz="1000" dirty="0">
                          <a:latin typeface="微软雅黑"/>
                          <a:ea typeface="微软雅黑"/>
                          <a:cs typeface="微软雅黑" panose="020B0503020204020204" pitchFamily="34" charset="-122"/>
                          <a:sym typeface="微软雅黑" panose="020B0503020204020204" pitchFamily="34" charset="-122"/>
                        </a:rPr>
                        <a:t>（</a:t>
                      </a:r>
                      <a:r>
                        <a:rPr lang="en-US" altLang="zh-CN" sz="1000" dirty="0">
                          <a:latin typeface="微软雅黑"/>
                          <a:ea typeface="微软雅黑"/>
                          <a:cs typeface="微软雅黑" panose="020B0503020204020204" pitchFamily="34" charset="-122"/>
                          <a:sym typeface="微软雅黑" panose="020B0503020204020204" pitchFamily="34" charset="-122"/>
                        </a:rPr>
                        <a:t>±</a:t>
                      </a:r>
                      <a:r>
                        <a:rPr lang="zh-CN" altLang="en-US" sz="1000" dirty="0">
                          <a:latin typeface="微软雅黑"/>
                          <a:ea typeface="微软雅黑"/>
                          <a:cs typeface="微软雅黑" panose="020B0503020204020204" pitchFamily="34" charset="-122"/>
                          <a:sym typeface="微软雅黑" panose="020B0503020204020204" pitchFamily="34" charset="-122"/>
                        </a:rPr>
                        <a:t>胆固醇吸收抑制剂）</a:t>
                      </a:r>
                    </a:p>
                    <a:p>
                      <a:pPr marL="0" lvl="0" algn="ctr">
                        <a:buNone/>
                      </a:pPr>
                      <a:r>
                        <a:rPr lang="en-US" altLang="zh-CN" sz="600" b="0" i="0" u="none" strike="noStrike" noProof="0" dirty="0">
                          <a:solidFill>
                            <a:srgbClr val="000000"/>
                          </a:solidFill>
                          <a:latin typeface="微软雅黑"/>
                          <a:ea typeface="微软雅黑"/>
                          <a:sym typeface="微软雅黑" panose="020B0503020204020204" pitchFamily="34" charset="-122"/>
                        </a:rPr>
                        <a:t>FOURIER</a:t>
                      </a:r>
                      <a:r>
                        <a:rPr lang="zh-CN" altLang="en-US" sz="600" b="0" i="0" u="none" strike="noStrike" noProof="0" dirty="0">
                          <a:solidFill>
                            <a:srgbClr val="000000"/>
                          </a:solidFill>
                          <a:latin typeface="微软雅黑"/>
                          <a:ea typeface="微软雅黑"/>
                          <a:sym typeface="微软雅黑" panose="020B0503020204020204" pitchFamily="34" charset="-122"/>
                        </a:rPr>
                        <a:t>研究</a:t>
                      </a:r>
                      <a:endParaRPr lang="zh-CN" altLang="en-US" sz="600" dirty="0">
                        <a:sym typeface="微软雅黑" panose="020B0503020204020204" pitchFamily="34" charset="-122"/>
                      </a:endParaRPr>
                    </a:p>
                  </a:txBody>
                  <a:tcPr anchor="ctr">
                    <a:lnL w="12700" cap="flat" cmpd="sng" algn="ctr">
                      <a:solidFill>
                        <a:srgbClr val="1E355B"/>
                      </a:solidFill>
                      <a:prstDash val="solid"/>
                      <a:miter lim="800000"/>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↓59%</a:t>
                      </a:r>
                    </a:p>
                  </a:txBody>
                  <a:tcPr anchor="ctr">
                    <a:lnL>
                      <a:noFill/>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en-US" altLang="zh-CN" sz="1050" b="1" dirty="0">
                          <a:solidFill>
                            <a:srgbClr val="0C2A56"/>
                          </a:solidFill>
                          <a:latin typeface="微软雅黑" panose="020B0503020204020204" pitchFamily="34" charset="-122"/>
                          <a:ea typeface="微软雅黑" panose="020B0503020204020204" pitchFamily="34" charset="-122"/>
                          <a:sym typeface="微软雅黑" panose="020B0503020204020204" pitchFamily="34" charset="-122"/>
                        </a:rPr>
                        <a:t>↓15%</a:t>
                      </a:r>
                    </a:p>
                  </a:txBody>
                  <a:tcPr anchor="ctr">
                    <a:lnL>
                      <a:noFill/>
                    </a:lnL>
                    <a:lnR w="12700" cap="flat" cmpd="sng" algn="ctr">
                      <a:solidFill>
                        <a:srgbClr val="1E355B"/>
                      </a:solidFill>
                      <a:prstDash val="solid"/>
                      <a:miter lim="800000"/>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2925">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+PCSK9</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抑制剂</a:t>
                      </a:r>
                    </a:p>
                    <a:p>
                      <a:pPr algn="ct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胆固醇吸收抑制剂）</a:t>
                      </a:r>
                    </a:p>
                    <a:p>
                      <a:pPr marL="0" lvl="0" algn="ctr">
                        <a:buNone/>
                      </a:pPr>
                      <a:r>
                        <a:rPr lang="zh-CN" sz="700" b="0" i="0" u="none" strike="noStrike" noProof="0" dirty="0">
                          <a:solidFill>
                            <a:srgbClr val="000000"/>
                          </a:solidFill>
                          <a:latin typeface="微软雅黑"/>
                          <a:ea typeface="微软雅黑"/>
                          <a:sym typeface="微软雅黑" panose="020B0503020204020204" pitchFamily="34" charset="-122"/>
                        </a:rPr>
                        <a:t>ODYSSEY Outcomes研究</a:t>
                      </a:r>
                      <a:endParaRPr lang="zh-CN" sz="700" dirty="0">
                        <a:sym typeface="微软雅黑" panose="020B0503020204020204" pitchFamily="34" charset="-122"/>
                      </a:endParaRPr>
                    </a:p>
                  </a:txBody>
                  <a:tcPr anchor="ctr">
                    <a:lnL w="12700" cap="flat" cmpd="sng" algn="ctr">
                      <a:solidFill>
                        <a:srgbClr val="1E355B"/>
                      </a:solidFill>
                      <a:prstDash val="solid"/>
                      <a:miter lim="800000"/>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sym typeface="微软雅黑" panose="020B0503020204020204" pitchFamily="34" charset="-122"/>
                        </a:rPr>
                        <a:t>54.7%</a:t>
                      </a: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a:noFill/>
                    </a:lnL>
                    <a:lnR>
                      <a:noFill/>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YaHei"/>
                          <a:ea typeface="Microsoft YaHei"/>
                        </a:defRPr>
                      </a:lvl1pPr>
                      <a:lvl2pPr marL="457200" algn="l" defTabSz="914400" rtl="0" eaLnBrk="1" latinLnBrk="0" hangingPunct="1">
                        <a:defRPr sz="1800" kern="1200">
                          <a:solidFill>
                            <a:schemeClr val="tx1"/>
                          </a:solidFill>
                          <a:latin typeface="Microsoft YaHei"/>
                          <a:ea typeface="Microsoft YaHei"/>
                        </a:defRPr>
                      </a:lvl2pPr>
                      <a:lvl3pPr marL="914400" algn="l" defTabSz="914400" rtl="0" eaLnBrk="1" latinLnBrk="0" hangingPunct="1">
                        <a:defRPr sz="1800" kern="1200">
                          <a:solidFill>
                            <a:schemeClr val="tx1"/>
                          </a:solidFill>
                          <a:latin typeface="Microsoft YaHei"/>
                          <a:ea typeface="Microsoft YaHei"/>
                        </a:defRPr>
                      </a:lvl3pPr>
                      <a:lvl4pPr marL="1371600" algn="l" defTabSz="914400" rtl="0" eaLnBrk="1" latinLnBrk="0" hangingPunct="1">
                        <a:defRPr sz="1800" kern="1200">
                          <a:solidFill>
                            <a:schemeClr val="tx1"/>
                          </a:solidFill>
                          <a:latin typeface="Microsoft YaHei"/>
                          <a:ea typeface="Microsoft YaHei"/>
                        </a:defRPr>
                      </a:lvl4pPr>
                      <a:lvl5pPr marL="1828800" algn="l" defTabSz="914400" rtl="0" eaLnBrk="1" latinLnBrk="0" hangingPunct="1">
                        <a:defRPr sz="1800" kern="1200">
                          <a:solidFill>
                            <a:schemeClr val="tx1"/>
                          </a:solidFill>
                          <a:latin typeface="Microsoft YaHei"/>
                          <a:ea typeface="Microsoft YaHei"/>
                        </a:defRPr>
                      </a:lvl5pPr>
                      <a:lvl6pPr marL="2286000" algn="l" defTabSz="914400" rtl="0" eaLnBrk="1" latinLnBrk="0" hangingPunct="1">
                        <a:defRPr sz="1800" kern="1200">
                          <a:solidFill>
                            <a:schemeClr val="tx1"/>
                          </a:solidFill>
                          <a:latin typeface="Microsoft YaHei"/>
                          <a:ea typeface="Microsoft YaHei"/>
                        </a:defRPr>
                      </a:lvl6pPr>
                      <a:lvl7pPr marL="2743200" algn="l" defTabSz="914400" rtl="0" eaLnBrk="1" latinLnBrk="0" hangingPunct="1">
                        <a:defRPr sz="1800" kern="1200">
                          <a:solidFill>
                            <a:schemeClr val="tx1"/>
                          </a:solidFill>
                          <a:latin typeface="Microsoft YaHei"/>
                          <a:ea typeface="Microsoft YaHei"/>
                        </a:defRPr>
                      </a:lvl7pPr>
                      <a:lvl8pPr marL="3200400" algn="l" defTabSz="914400" rtl="0" eaLnBrk="1" latinLnBrk="0" hangingPunct="1">
                        <a:defRPr sz="1800" kern="1200">
                          <a:solidFill>
                            <a:schemeClr val="tx1"/>
                          </a:solidFill>
                          <a:latin typeface="Microsoft YaHei"/>
                          <a:ea typeface="Microsoft YaHei"/>
                        </a:defRPr>
                      </a:lvl8pPr>
                      <a:lvl9pPr marL="3657600" algn="l" defTabSz="914400" rtl="0" eaLnBrk="1" latinLnBrk="0" hangingPunct="1">
                        <a:defRPr sz="1800" kern="1200">
                          <a:solidFill>
                            <a:schemeClr val="tx1"/>
                          </a:solidFill>
                          <a:latin typeface="Microsoft YaHei"/>
                          <a:ea typeface="Microsoft YaHei"/>
                        </a:defRPr>
                      </a:lvl9pPr>
                    </a:lstStyle>
                    <a:p>
                      <a:pPr algn="ctr"/>
                      <a:r>
                        <a:rPr lang="zh-CN" altLang="en-US" sz="1050" b="1" dirty="0">
                          <a:solidFill>
                            <a:srgbClr val="0C2A56"/>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50" b="1" dirty="0">
                          <a:solidFill>
                            <a:srgbClr val="0C2A56"/>
                          </a:solidFill>
                          <a:latin typeface="微软雅黑" panose="020B0503020204020204" pitchFamily="34" charset="-122"/>
                          <a:ea typeface="微软雅黑" panose="020B0503020204020204" pitchFamily="34" charset="-122"/>
                          <a:sym typeface="微软雅黑" panose="020B0503020204020204" pitchFamily="34" charset="-122"/>
                        </a:rPr>
                        <a:t>15%</a:t>
                      </a:r>
                    </a:p>
                  </a:txBody>
                  <a:tcPr anchor="ctr">
                    <a:lnL>
                      <a:noFill/>
                    </a:lnL>
                    <a:lnR w="12700" cap="flat" cmpd="sng" algn="ctr">
                      <a:solidFill>
                        <a:srgbClr val="1E355B"/>
                      </a:solidFill>
                      <a:prstDash val="solid"/>
                      <a:miter lim="800000"/>
                    </a:lnR>
                    <a:lnT w="12700" cap="flat" cmpd="sng" algn="ctr">
                      <a:solidFill>
                        <a:srgbClr val="1E355B"/>
                      </a:solidFill>
                      <a:prstDash val="solid"/>
                      <a:miter lim="800000"/>
                    </a:lnT>
                    <a:lnB w="12700" cap="flat" cmpd="sng" algn="ctr">
                      <a:solidFill>
                        <a:srgbClr val="1E355B"/>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矩形 5">
            <a:extLst>
              <a:ext uri="{FF2B5EF4-FFF2-40B4-BE49-F238E27FC236}">
                <a16:creationId xmlns:a16="http://schemas.microsoft.com/office/drawing/2014/main" id="{E6B59B1C-F63B-4D6A-9AB1-0FAF1870576F}"/>
              </a:ext>
            </a:extLst>
          </p:cNvPr>
          <p:cNvSpPr/>
          <p:nvPr/>
        </p:nvSpPr>
        <p:spPr>
          <a:xfrm>
            <a:off x="6783086" y="1013394"/>
            <a:ext cx="5036322" cy="570284"/>
          </a:xfrm>
          <a:prstGeom prst="rect">
            <a:avLst/>
          </a:prstGeom>
        </p:spPr>
        <p:txBody>
          <a:bodyPr wrap="square">
            <a:spAutoFit/>
          </a:bodyPr>
          <a:lstStyle/>
          <a:p>
            <a:pPr marL="171450" marR="0" lvl="0" indent="-17145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zh-CN" altLang="en-US" sz="11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在他汀治疗基础上联合依折麦布或</a:t>
            </a:r>
            <a:r>
              <a:rPr kumimoji="0" lang="en-US" altLang="zh-CN" sz="11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PCSK9</a:t>
            </a:r>
            <a:r>
              <a:rPr kumimoji="0" lang="zh-CN" altLang="en-US" sz="11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抑制剂，也仅进一步降低</a:t>
            </a:r>
            <a:r>
              <a:rPr kumimoji="0" lang="en-US" altLang="zh-CN" sz="11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6%-15%</a:t>
            </a:r>
            <a:r>
              <a:rPr kumimoji="0" lang="zh-CN" altLang="en-US" sz="11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的</a:t>
            </a:r>
            <a:r>
              <a:rPr kumimoji="0" lang="en-US" altLang="zh-CN" sz="11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ASCVD</a:t>
            </a:r>
            <a:r>
              <a:rPr kumimoji="0" lang="zh-CN" altLang="en-US" sz="11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风险</a:t>
            </a:r>
          </a:p>
        </p:txBody>
      </p:sp>
      <p:sp>
        <p:nvSpPr>
          <p:cNvPr id="121" name="文本框 133">
            <a:extLst>
              <a:ext uri="{FF2B5EF4-FFF2-40B4-BE49-F238E27FC236}">
                <a16:creationId xmlns:a16="http://schemas.microsoft.com/office/drawing/2014/main" id="{4E427A14-EEB8-4FE2-AE6A-93E37C56FADF}"/>
              </a:ext>
            </a:extLst>
          </p:cNvPr>
          <p:cNvSpPr txBox="1"/>
          <p:nvPr/>
        </p:nvSpPr>
        <p:spPr>
          <a:xfrm>
            <a:off x="163315" y="988033"/>
            <a:ext cx="6282306" cy="1332031"/>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长期以来，血脂管理一直以他汀为代表的低密度脂蛋白胆固醇（</a:t>
            </a:r>
            <a:r>
              <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LDL-C</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）降低药物治疗为主</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但即使在他汀类药物充分治疗的情况下，患者仍可能存在较高的心血管剩余风险</a:t>
            </a:r>
            <a:r>
              <a:rPr kumimoji="0" lang="en-US" altLang="zh-CN" sz="110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1-10</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心血管剩余风险被定义</a:t>
            </a:r>
            <a:r>
              <a:rPr kumimoji="0" lang="en-US" altLang="zh-CN" sz="110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11</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为：即便接受治疗或达到了风险因素</a:t>
            </a:r>
            <a:r>
              <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如</a:t>
            </a:r>
            <a:r>
              <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LDL-C</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、血压和血糖</a:t>
            </a:r>
            <a:r>
              <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的目标，但心血管事件复发风险仍然存在</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zh-CN" altLang="en-US" sz="11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9" name="组合 8">
            <a:extLst>
              <a:ext uri="{FF2B5EF4-FFF2-40B4-BE49-F238E27FC236}">
                <a16:creationId xmlns:a16="http://schemas.microsoft.com/office/drawing/2014/main" id="{8A33B94D-BC2C-4DDD-8DDE-7C83B9AAC387}"/>
              </a:ext>
            </a:extLst>
          </p:cNvPr>
          <p:cNvGrpSpPr/>
          <p:nvPr/>
        </p:nvGrpSpPr>
        <p:grpSpPr>
          <a:xfrm>
            <a:off x="309384" y="1988012"/>
            <a:ext cx="5449951" cy="2376181"/>
            <a:chOff x="190775" y="2039364"/>
            <a:chExt cx="8297777" cy="3744216"/>
          </a:xfrm>
        </p:grpSpPr>
        <p:pic>
          <p:nvPicPr>
            <p:cNvPr id="10" name="图片 9">
              <a:extLst>
                <a:ext uri="{FF2B5EF4-FFF2-40B4-BE49-F238E27FC236}">
                  <a16:creationId xmlns:a16="http://schemas.microsoft.com/office/drawing/2014/main" id="{01B008A8-DFE3-494D-98FC-C9E1BF814221}"/>
                </a:ext>
              </a:extLst>
            </p:cNvPr>
            <p:cNvPicPr>
              <a:picLocks noChangeAspect="1"/>
            </p:cNvPicPr>
            <p:nvPr>
              <p:custDataLst>
                <p:tags r:id="rId2"/>
              </p:custDataLst>
            </p:nvPr>
          </p:nvPicPr>
          <p:blipFill rotWithShape="1">
            <a:blip r:embed="rId5"/>
            <a:srcRect l="2597"/>
            <a:stretch/>
          </p:blipFill>
          <p:spPr>
            <a:xfrm>
              <a:off x="975230" y="2619361"/>
              <a:ext cx="7513322" cy="3164219"/>
            </a:xfrm>
            <a:prstGeom prst="rect">
              <a:avLst/>
            </a:prstGeom>
          </p:spPr>
        </p:pic>
        <p:sp>
          <p:nvSpPr>
            <p:cNvPr id="11" name="文本框 10">
              <a:extLst>
                <a:ext uri="{FF2B5EF4-FFF2-40B4-BE49-F238E27FC236}">
                  <a16:creationId xmlns:a16="http://schemas.microsoft.com/office/drawing/2014/main" id="{4720C84B-CBCA-4566-ADD8-EFFBC745D262}"/>
                </a:ext>
              </a:extLst>
            </p:cNvPr>
            <p:cNvSpPr txBox="1"/>
            <p:nvPr/>
          </p:nvSpPr>
          <p:spPr>
            <a:xfrm rot="16200000">
              <a:off x="-407166" y="4050936"/>
              <a:ext cx="1851925" cy="656043"/>
            </a:xfrm>
            <a:prstGeom prst="rect">
              <a:avLst/>
            </a:prstGeom>
            <a:solidFill>
              <a:srgbClr val="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a:cs typeface="微软雅黑" panose="020B0503020204020204" pitchFamily="34" charset="-122"/>
                </a:rPr>
                <a:t>相对风险降低（</a:t>
              </a:r>
              <a:r>
                <a:rPr kumimoji="0" lang="en-US" altLang="zh-CN"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a:cs typeface="微软雅黑" panose="020B0503020204020204" pitchFamily="34" charset="-122"/>
                </a:rPr>
                <a:t>%</a:t>
              </a:r>
              <a:r>
                <a:rPr kumimoji="0" lang="zh-CN" alt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a:cs typeface="微软雅黑" panose="020B0503020204020204" pitchFamily="34" charset="-122"/>
                </a:rPr>
                <a:t>）</a:t>
              </a:r>
              <a:endParaRPr kumimoji="0" 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a:cs typeface="微软雅黑" panose="020B0503020204020204" pitchFamily="34" charset="-122"/>
              </a:endParaRPr>
            </a:p>
          </p:txBody>
        </p:sp>
        <p:cxnSp>
          <p:nvCxnSpPr>
            <p:cNvPr id="12" name="直接连接符 11">
              <a:extLst>
                <a:ext uri="{FF2B5EF4-FFF2-40B4-BE49-F238E27FC236}">
                  <a16:creationId xmlns:a16="http://schemas.microsoft.com/office/drawing/2014/main" id="{6C99D8DA-DE19-4FE3-99D8-E71DCF3D65F0}"/>
                </a:ext>
              </a:extLst>
            </p:cNvPr>
            <p:cNvCxnSpPr/>
            <p:nvPr/>
          </p:nvCxnSpPr>
          <p:spPr>
            <a:xfrm>
              <a:off x="1699697" y="2619361"/>
              <a:ext cx="6641685" cy="0"/>
            </a:xfrm>
            <a:prstGeom prst="line">
              <a:avLst/>
            </a:prstGeom>
            <a:noFill/>
            <a:ln w="6350" cap="flat" cmpd="sng" algn="ctr">
              <a:solidFill>
                <a:srgbClr val="000000"/>
              </a:solidFill>
              <a:prstDash val="solid"/>
              <a:miter lim="800000"/>
            </a:ln>
            <a:effectLst/>
          </p:spPr>
        </p:cxnSp>
        <p:sp>
          <p:nvSpPr>
            <p:cNvPr id="13" name="文本框 12">
              <a:extLst>
                <a:ext uri="{FF2B5EF4-FFF2-40B4-BE49-F238E27FC236}">
                  <a16:creationId xmlns:a16="http://schemas.microsoft.com/office/drawing/2014/main" id="{CF662102-5F98-4AEC-BDC0-3DF8C59362E5}"/>
                </a:ext>
              </a:extLst>
            </p:cNvPr>
            <p:cNvSpPr txBox="1"/>
            <p:nvPr/>
          </p:nvSpPr>
          <p:spPr>
            <a:xfrm>
              <a:off x="3206044" y="2039364"/>
              <a:ext cx="3472331" cy="53054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19355D"/>
                  </a:solidFill>
                  <a:effectLst/>
                  <a:uLnTx/>
                  <a:uFillTx/>
                  <a:latin typeface="微软雅黑" panose="020B0503020204020204" pitchFamily="34" charset="-122"/>
                  <a:ea typeface="微软雅黑"/>
                  <a:cs typeface="+mn-cs"/>
                </a:rPr>
                <a:t>他汀治疗重点研究</a:t>
              </a:r>
              <a:r>
                <a:rPr kumimoji="0" lang="en-US" altLang="zh-CN" sz="1200" b="1" i="0" u="none" strike="noStrike" kern="0" cap="none" spc="0" normalizeH="0" baseline="30000" noProof="0" dirty="0">
                  <a:ln>
                    <a:noFill/>
                  </a:ln>
                  <a:solidFill>
                    <a:srgbClr val="19355D"/>
                  </a:solidFill>
                  <a:effectLst/>
                  <a:uLnTx/>
                  <a:uFillTx/>
                  <a:latin typeface="微软雅黑" panose="020B0503020204020204" pitchFamily="34" charset="-122"/>
                  <a:ea typeface="微软雅黑"/>
                  <a:cs typeface="+mn-cs"/>
                </a:rPr>
                <a:t>1-10</a:t>
              </a:r>
              <a:endParaRPr kumimoji="0" lang="en-US" sz="1200" b="1" i="0" u="none" strike="noStrike" kern="0" cap="none" spc="0" normalizeH="0" baseline="30000" noProof="0" dirty="0">
                <a:ln>
                  <a:noFill/>
                </a:ln>
                <a:solidFill>
                  <a:srgbClr val="19355D"/>
                </a:solidFill>
                <a:effectLst/>
                <a:uLnTx/>
                <a:uFillTx/>
                <a:latin typeface="微软雅黑" panose="020B0503020204020204" pitchFamily="34" charset="-122"/>
                <a:ea typeface="微软雅黑"/>
                <a:cs typeface="+mn-cs"/>
              </a:endParaRPr>
            </a:p>
          </p:txBody>
        </p:sp>
        <p:pic>
          <p:nvPicPr>
            <p:cNvPr id="14" name="图片 13">
              <a:extLst>
                <a:ext uri="{FF2B5EF4-FFF2-40B4-BE49-F238E27FC236}">
                  <a16:creationId xmlns:a16="http://schemas.microsoft.com/office/drawing/2014/main" id="{4E60C8CE-CE48-45D7-907C-C19E0989EEAB}"/>
                </a:ext>
              </a:extLst>
            </p:cNvPr>
            <p:cNvPicPr>
              <a:picLocks noChangeAspect="1"/>
            </p:cNvPicPr>
            <p:nvPr/>
          </p:nvPicPr>
          <p:blipFill>
            <a:blip r:embed="rId6"/>
            <a:stretch>
              <a:fillRect/>
            </a:stretch>
          </p:blipFill>
          <p:spPr>
            <a:xfrm>
              <a:off x="3068780" y="4762384"/>
              <a:ext cx="3746857" cy="453377"/>
            </a:xfrm>
            <a:prstGeom prst="rect">
              <a:avLst/>
            </a:prstGeom>
          </p:spPr>
        </p:pic>
        <p:sp>
          <p:nvSpPr>
            <p:cNvPr id="15" name="文本框 14">
              <a:extLst>
                <a:ext uri="{FF2B5EF4-FFF2-40B4-BE49-F238E27FC236}">
                  <a16:creationId xmlns:a16="http://schemas.microsoft.com/office/drawing/2014/main" id="{C3A72856-C64F-4E4A-AAA9-D6B37A59D237}"/>
                </a:ext>
              </a:extLst>
            </p:cNvPr>
            <p:cNvSpPr txBox="1"/>
            <p:nvPr/>
          </p:nvSpPr>
          <p:spPr>
            <a:xfrm>
              <a:off x="4005793" y="4846337"/>
              <a:ext cx="191457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a:cs typeface="+mn-cs"/>
                </a:rPr>
                <a:t>心血管剩余风险</a:t>
              </a:r>
            </a:p>
          </p:txBody>
        </p:sp>
      </p:grpSp>
      <p:sp>
        <p:nvSpPr>
          <p:cNvPr id="17" name="文本占位符 9">
            <a:extLst>
              <a:ext uri="{FF2B5EF4-FFF2-40B4-BE49-F238E27FC236}">
                <a16:creationId xmlns:a16="http://schemas.microsoft.com/office/drawing/2014/main" id="{2A54550C-A827-4824-A72E-AADD23379059}"/>
              </a:ext>
            </a:extLst>
          </p:cNvPr>
          <p:cNvSpPr txBox="1">
            <a:spLocks/>
          </p:cNvSpPr>
          <p:nvPr/>
        </p:nvSpPr>
        <p:spPr>
          <a:xfrm>
            <a:off x="214187" y="5974374"/>
            <a:ext cx="6282307" cy="791847"/>
          </a:xfrm>
          <a:prstGeom prst="rect">
            <a:avLst/>
          </a:prstGeom>
        </p:spPr>
        <p:txBody>
          <a:bodyPr numCol="2" anchor="t">
            <a:noAutofit/>
          </a:bodyPr>
          <a:lstStyle>
            <a:lvl1pPr marL="228600" indent="-228600" algn="l" defTabSz="914400" rtl="0" eaLnBrk="1" latinLnBrk="0" hangingPunct="1">
              <a:lnSpc>
                <a:spcPct val="100000"/>
              </a:lnSpc>
              <a:spcBef>
                <a:spcPts val="0"/>
              </a:spcBef>
              <a:buFont typeface="+mj-lt"/>
              <a:buAutoNum type="arabicPeriod"/>
              <a:defRPr lang="zh-CN" altLang="en-US" sz="800" kern="1200" dirty="0">
                <a:solidFill>
                  <a:schemeClr val="tx1"/>
                </a:solidFill>
                <a:latin typeface="Arial" panose="020B0604020202020204" pitchFamily="34" charset="0"/>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1. NA. Lancet. 1994;344(8934):1383-1389.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2. Sacks FM, et al. N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Engl</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J Med. 1996;335(14):1001-1009.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3. Shepherd J, et al. N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Engl</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J Med. 1995;333(20):1301-1307.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4. Long-Term Intervention with Pravastatin in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Ischaemic</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Disease (LIPID) Study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Group.N</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Engl</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J Med. 1998;339(19):1349-1357.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5. Downs JR, et al. JAMA. 1998;279(20):1615-1622.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6. Heart Protection Study Collaborative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Group.Lancet</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2002 Jul 6;360(9326):7-22.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7. Shepherd J, et al.  Lancet. 2002 Nov 23;360(9346):1623-30.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8. Colhoun HM, et al. Lancet. 2004 Aug;364(9435):685-96.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9. Sever PS, et al. Lancet. 2003 Apr 5;361(9364):1149-58.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10.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Ridker</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PM, et al. N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Engl</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J Med. 2008;359(21):2195-2207.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11. </a:t>
            </a:r>
            <a:r>
              <a:rPr kumimoji="0" lang="en-US" altLang="zh-CN" sz="500" b="0" i="0" u="none" strike="noStrike" kern="1200" cap="none" spc="0" normalizeH="0" baseline="0" noProof="0" dirty="0" err="1">
                <a:ln>
                  <a:noFill/>
                </a:ln>
                <a:solidFill>
                  <a:srgbClr val="002060"/>
                </a:solidFill>
                <a:effectLst/>
                <a:uLnTx/>
                <a:uFillTx/>
                <a:latin typeface="+mn-ea"/>
                <a:ea typeface="+mn-ea"/>
                <a:cs typeface="+mn-cs"/>
              </a:rPr>
              <a:t>Siniawski</a:t>
            </a:r>
            <a:r>
              <a:rPr kumimoji="0" lang="en-US" altLang="zh-CN" sz="500" b="0" i="0" u="none" strike="noStrike" kern="1200" cap="none" spc="0" normalizeH="0" baseline="0" noProof="0" dirty="0">
                <a:ln>
                  <a:noFill/>
                </a:ln>
                <a:solidFill>
                  <a:srgbClr val="002060"/>
                </a:solidFill>
                <a:effectLst/>
                <a:uLnTx/>
                <a:uFillTx/>
                <a:latin typeface="+mn-ea"/>
                <a:ea typeface="+mn-ea"/>
                <a:cs typeface="+mn-cs"/>
              </a:rPr>
              <a:t> D, et al. International Journal of Cardiology Cardiovascular Risk and Prevention, 2023: 200198</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en-US" sz="500" b="0" i="0" u="none" strike="noStrike" kern="1200" cap="none" spc="0" normalizeH="0" baseline="0" noProof="0" dirty="0">
                <a:ln>
                  <a:noFill/>
                </a:ln>
                <a:solidFill>
                  <a:srgbClr val="002060"/>
                </a:solidFill>
                <a:effectLst/>
                <a:uLnTx/>
                <a:uFillTx/>
                <a:latin typeface="+mn-ea"/>
                <a:ea typeface="+mn-ea"/>
                <a:cs typeface="+mn-cs"/>
              </a:rPr>
              <a:t>12. Christopher P Cannon, et al. N </a:t>
            </a:r>
            <a:r>
              <a:rPr kumimoji="0" lang="en-US" altLang="en-US" sz="500" b="0" i="0" u="none" strike="noStrike" kern="1200" cap="none" spc="0" normalizeH="0" baseline="0" noProof="0" dirty="0" err="1">
                <a:ln>
                  <a:noFill/>
                </a:ln>
                <a:solidFill>
                  <a:srgbClr val="002060"/>
                </a:solidFill>
                <a:effectLst/>
                <a:uLnTx/>
                <a:uFillTx/>
                <a:latin typeface="+mn-ea"/>
                <a:ea typeface="+mn-ea"/>
                <a:cs typeface="+mn-cs"/>
              </a:rPr>
              <a:t>Engl</a:t>
            </a:r>
            <a:r>
              <a:rPr kumimoji="0" lang="en-US" altLang="en-US" sz="500" b="0" i="0" u="none" strike="noStrike" kern="1200" cap="none" spc="0" normalizeH="0" baseline="0" noProof="0" dirty="0">
                <a:ln>
                  <a:noFill/>
                </a:ln>
                <a:solidFill>
                  <a:srgbClr val="002060"/>
                </a:solidFill>
                <a:effectLst/>
                <a:uLnTx/>
                <a:uFillTx/>
                <a:latin typeface="+mn-ea"/>
                <a:ea typeface="+mn-ea"/>
                <a:cs typeface="+mn-cs"/>
              </a:rPr>
              <a:t> J Med. 2015 Jun 18;372(25):2387-97.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en-US" sz="500" b="0" i="0" u="none" strike="noStrike" kern="1200" cap="none" spc="0" normalizeH="0" baseline="0" noProof="0" dirty="0">
                <a:ln>
                  <a:noFill/>
                </a:ln>
                <a:solidFill>
                  <a:srgbClr val="002060"/>
                </a:solidFill>
                <a:effectLst/>
                <a:uLnTx/>
                <a:uFillTx/>
                <a:latin typeface="+mn-ea"/>
                <a:ea typeface="+mn-ea"/>
                <a:cs typeface="+mn-cs"/>
              </a:rPr>
              <a:t>13. </a:t>
            </a:r>
            <a:r>
              <a:rPr kumimoji="0" lang="en-US" altLang="en-US" sz="500" b="0" i="0" u="none" strike="noStrike" kern="1200" cap="none" spc="0" normalizeH="0" baseline="0" noProof="0" dirty="0" err="1">
                <a:ln>
                  <a:noFill/>
                </a:ln>
                <a:solidFill>
                  <a:srgbClr val="002060"/>
                </a:solidFill>
                <a:effectLst/>
                <a:uLnTx/>
                <a:uFillTx/>
                <a:latin typeface="+mn-ea"/>
                <a:ea typeface="+mn-ea"/>
                <a:cs typeface="+mn-cs"/>
              </a:rPr>
              <a:t>Sabatine</a:t>
            </a:r>
            <a:r>
              <a:rPr kumimoji="0" lang="en-US" altLang="en-US" sz="500" b="0" i="0" u="none" strike="noStrike" kern="1200" cap="none" spc="0" normalizeH="0" baseline="0" noProof="0" dirty="0">
                <a:ln>
                  <a:noFill/>
                </a:ln>
                <a:solidFill>
                  <a:srgbClr val="002060"/>
                </a:solidFill>
                <a:effectLst/>
                <a:uLnTx/>
                <a:uFillTx/>
                <a:latin typeface="+mn-ea"/>
                <a:ea typeface="+mn-ea"/>
                <a:cs typeface="+mn-cs"/>
              </a:rPr>
              <a:t> MS et al. N </a:t>
            </a:r>
            <a:r>
              <a:rPr kumimoji="0" lang="en-US" altLang="en-US" sz="500" b="0" i="0" u="none" strike="noStrike" kern="1200" cap="none" spc="0" normalizeH="0" baseline="0" noProof="0" dirty="0" err="1">
                <a:ln>
                  <a:noFill/>
                </a:ln>
                <a:solidFill>
                  <a:srgbClr val="002060"/>
                </a:solidFill>
                <a:effectLst/>
                <a:uLnTx/>
                <a:uFillTx/>
                <a:latin typeface="+mn-ea"/>
                <a:ea typeface="+mn-ea"/>
                <a:cs typeface="+mn-cs"/>
              </a:rPr>
              <a:t>Engl</a:t>
            </a:r>
            <a:r>
              <a:rPr kumimoji="0" lang="en-US" altLang="en-US" sz="500" b="0" i="0" u="none" strike="noStrike" kern="1200" cap="none" spc="0" normalizeH="0" baseline="0" noProof="0" dirty="0">
                <a:ln>
                  <a:noFill/>
                </a:ln>
                <a:solidFill>
                  <a:srgbClr val="002060"/>
                </a:solidFill>
                <a:effectLst/>
                <a:uLnTx/>
                <a:uFillTx/>
                <a:latin typeface="+mn-ea"/>
                <a:ea typeface="+mn-ea"/>
                <a:cs typeface="+mn-cs"/>
              </a:rPr>
              <a:t> J Med. 2017;376(18):1713-1722. </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en-US" sz="500" b="0" i="0" u="none" strike="noStrike" kern="1200" cap="none" spc="0" normalizeH="0" baseline="0" noProof="0" dirty="0">
                <a:ln>
                  <a:noFill/>
                </a:ln>
                <a:solidFill>
                  <a:srgbClr val="002060"/>
                </a:solidFill>
                <a:effectLst/>
                <a:uLnTx/>
                <a:uFillTx/>
                <a:latin typeface="+mn-ea"/>
                <a:ea typeface="+mn-ea"/>
                <a:cs typeface="+mn-cs"/>
              </a:rPr>
              <a:t>14. Schwartz GG et al. N </a:t>
            </a:r>
            <a:r>
              <a:rPr kumimoji="0" lang="en-US" altLang="en-US" sz="500" b="0" i="0" u="none" strike="noStrike" kern="1200" cap="none" spc="0" normalizeH="0" baseline="0" noProof="0" dirty="0" err="1">
                <a:ln>
                  <a:noFill/>
                </a:ln>
                <a:solidFill>
                  <a:srgbClr val="002060"/>
                </a:solidFill>
                <a:effectLst/>
                <a:uLnTx/>
                <a:uFillTx/>
                <a:latin typeface="+mn-ea"/>
                <a:ea typeface="+mn-ea"/>
                <a:cs typeface="+mn-cs"/>
              </a:rPr>
              <a:t>Engl</a:t>
            </a:r>
            <a:r>
              <a:rPr kumimoji="0" lang="en-US" altLang="en-US" sz="500" b="0" i="0" u="none" strike="noStrike" kern="1200" cap="none" spc="0" normalizeH="0" baseline="0" noProof="0" dirty="0">
                <a:ln>
                  <a:noFill/>
                </a:ln>
                <a:solidFill>
                  <a:srgbClr val="002060"/>
                </a:solidFill>
                <a:effectLst/>
                <a:uLnTx/>
                <a:uFillTx/>
                <a:latin typeface="+mn-ea"/>
                <a:ea typeface="+mn-ea"/>
                <a:cs typeface="+mn-cs"/>
              </a:rPr>
              <a:t> J Med. 2018;379(22):2097-2107</a:t>
            </a:r>
          </a:p>
          <a:p>
            <a:pPr marL="0" marR="0" lvl="0" indent="0" algn="l" defTabSz="914400" rtl="0" eaLnBrk="1" fontAlgn="auto" latinLnBrk="0" hangingPunct="1">
              <a:lnSpc>
                <a:spcPct val="100000"/>
              </a:lnSpc>
              <a:spcBef>
                <a:spcPts val="0"/>
              </a:spcBef>
              <a:spcAft>
                <a:spcPts val="0"/>
              </a:spcAft>
              <a:buClrTx/>
              <a:buSzTx/>
              <a:buNone/>
              <a:tabLst/>
              <a:defRPr/>
            </a:pPr>
            <a:r>
              <a:rPr kumimoji="0" lang="nl-NL" altLang="en-US" sz="500" b="0" i="0" u="none" strike="noStrike" kern="1200" cap="none" spc="0" normalizeH="0" baseline="0" noProof="0" dirty="0">
                <a:ln>
                  <a:noFill/>
                </a:ln>
                <a:solidFill>
                  <a:srgbClr val="002060"/>
                </a:solidFill>
                <a:effectLst/>
                <a:uLnTx/>
                <a:uFillTx/>
                <a:latin typeface="+mn-ea"/>
                <a:ea typeface="+mn-ea"/>
                <a:cs typeface="+mn-cs"/>
              </a:rPr>
              <a:t>15. Laufs U, et al. Eur Heart J. 2014 Aug 7;35(30):1996-2000.</a:t>
            </a:r>
            <a:endParaRPr kumimoji="0" lang="en-US" altLang="en-US" sz="500" b="0" i="0" u="none" strike="noStrike" kern="1200" cap="none" spc="0" normalizeH="0" baseline="0" noProof="0" dirty="0">
              <a:ln>
                <a:noFill/>
              </a:ln>
              <a:solidFill>
                <a:srgbClr val="002060"/>
              </a:solidFill>
              <a:effectLst/>
              <a:uLnTx/>
              <a:uFillTx/>
              <a:latin typeface="+mn-ea"/>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en-US" sz="500" b="0" i="0" u="none" strike="noStrike" kern="1200" cap="none" spc="0" normalizeH="0" baseline="0" noProof="0" dirty="0">
              <a:ln>
                <a:noFill/>
              </a:ln>
              <a:solidFill>
                <a:srgbClr val="002060"/>
              </a:solidFill>
              <a:effectLst/>
              <a:uLnTx/>
              <a:uFillTx/>
              <a:latin typeface="+mn-ea"/>
              <a:ea typeface="+mn-ea"/>
              <a:cs typeface="+mn-cs"/>
            </a:endParaRPr>
          </a:p>
        </p:txBody>
      </p:sp>
      <p:cxnSp>
        <p:nvCxnSpPr>
          <p:cNvPr id="18" name="直接连接符 17">
            <a:extLst>
              <a:ext uri="{FF2B5EF4-FFF2-40B4-BE49-F238E27FC236}">
                <a16:creationId xmlns:a16="http://schemas.microsoft.com/office/drawing/2014/main" id="{C0BE95C1-3A4F-4BC4-B0AC-DD625927704A}"/>
              </a:ext>
            </a:extLst>
          </p:cNvPr>
          <p:cNvCxnSpPr>
            <a:cxnSpLocks/>
          </p:cNvCxnSpPr>
          <p:nvPr/>
        </p:nvCxnSpPr>
        <p:spPr>
          <a:xfrm>
            <a:off x="6496494" y="1168238"/>
            <a:ext cx="0" cy="5160327"/>
          </a:xfrm>
          <a:prstGeom prst="line">
            <a:avLst/>
          </a:prstGeom>
          <a:noFill/>
          <a:ln w="12700" cap="flat" cmpd="sng" algn="ctr">
            <a:solidFill>
              <a:srgbClr val="203864"/>
            </a:solidFill>
            <a:prstDash val="solid"/>
            <a:miter lim="800000"/>
          </a:ln>
          <a:effectLst>
            <a:outerShdw blurRad="50800" dist="38100" dir="5400000" algn="t" rotWithShape="0">
              <a:prstClr val="black">
                <a:alpha val="40000"/>
              </a:prstClr>
            </a:outerShdw>
          </a:effectLst>
        </p:spPr>
      </p:cxnSp>
      <p:sp>
        <p:nvSpPr>
          <p:cNvPr id="7" name="文本框 6">
            <a:extLst>
              <a:ext uri="{FF2B5EF4-FFF2-40B4-BE49-F238E27FC236}">
                <a16:creationId xmlns:a16="http://schemas.microsoft.com/office/drawing/2014/main" id="{7DC9D9B2-EA40-49DF-AE93-5666E13C9828}"/>
              </a:ext>
            </a:extLst>
          </p:cNvPr>
          <p:cNvSpPr txBox="1"/>
          <p:nvPr/>
        </p:nvSpPr>
        <p:spPr>
          <a:xfrm>
            <a:off x="144265" y="4631409"/>
            <a:ext cx="1255911" cy="107811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rgbClr val="ED7D31"/>
                </a:solidFill>
                <a:effectLst/>
                <a:uLnTx/>
                <a:uFillTx/>
                <a:latin typeface="+mn-ea"/>
                <a:cs typeface="+mn-cs"/>
              </a:rPr>
              <a:t>他汀联合</a:t>
            </a:r>
            <a:r>
              <a:rPr kumimoji="0" lang="en-US" altLang="zh-CN" sz="1100" b="1" i="0" u="none" strike="noStrike" kern="1200" cap="none" spc="0" normalizeH="0" baseline="0" noProof="0" dirty="0">
                <a:ln>
                  <a:noFill/>
                </a:ln>
                <a:solidFill>
                  <a:srgbClr val="ED7D31"/>
                </a:solidFill>
                <a:effectLst/>
                <a:uLnTx/>
                <a:uFillTx/>
                <a:latin typeface="+mn-ea"/>
                <a:cs typeface="+mn-cs"/>
              </a:rPr>
              <a:t>PCSK9i</a:t>
            </a:r>
            <a:r>
              <a:rPr kumimoji="0" lang="zh-CN" altLang="en-US" sz="1100" b="1" i="0" u="none" strike="noStrike" kern="1200" cap="none" spc="0" normalizeH="0" baseline="0" noProof="0" dirty="0">
                <a:ln>
                  <a:noFill/>
                </a:ln>
                <a:solidFill>
                  <a:srgbClr val="ED7D31"/>
                </a:solidFill>
                <a:effectLst/>
                <a:uLnTx/>
                <a:uFillTx/>
                <a:latin typeface="+mn-ea"/>
                <a:cs typeface="+mn-cs"/>
              </a:rPr>
              <a:t>治疗，心血管事件仍呈不断上升趋势</a:t>
            </a:r>
          </a:p>
        </p:txBody>
      </p:sp>
      <p:sp>
        <p:nvSpPr>
          <p:cNvPr id="20" name="矩形 19">
            <a:extLst>
              <a:ext uri="{FF2B5EF4-FFF2-40B4-BE49-F238E27FC236}">
                <a16:creationId xmlns:a16="http://schemas.microsoft.com/office/drawing/2014/main" id="{351FBF8E-A60E-486D-8A17-85FBDD6E3F31}"/>
              </a:ext>
            </a:extLst>
          </p:cNvPr>
          <p:cNvSpPr/>
          <p:nvPr/>
        </p:nvSpPr>
        <p:spPr>
          <a:xfrm>
            <a:off x="117216" y="-2205"/>
            <a:ext cx="1440000" cy="252000"/>
          </a:xfrm>
          <a:prstGeom prst="rect">
            <a:avLst/>
          </a:prstGeom>
          <a:solidFill>
            <a:srgbClr val="23004C"/>
          </a:solidFill>
          <a:ln w="12700" cap="flat" cmpd="sng" algn="ctr">
            <a:noFill/>
            <a:prstDash val="solid"/>
            <a:miter lim="800000"/>
          </a:ln>
          <a:effectLst/>
        </p:spPr>
        <p:txBody>
          <a:bodyPr rtlCol="0" anchor="ctr"/>
          <a:lstStyle/>
          <a:p>
            <a:pPr lvl="0" algn="ctr" defTabSz="457200">
              <a:defRPr/>
            </a:pPr>
            <a:r>
              <a:rPr kumimoji="0" lang="zh-CN" altLang="en-US" sz="1200" b="1" i="0" u="none" strike="noStrike" kern="0" cap="none" spc="0" normalizeH="0" baseline="0" noProof="0" dirty="0">
                <a:ln>
                  <a:noFill/>
                </a:ln>
                <a:solidFill>
                  <a:prstClr val="white"/>
                </a:solidFill>
                <a:effectLst/>
                <a:uLnTx/>
                <a:uFillTx/>
                <a:latin typeface="Verdana"/>
                <a:ea typeface="+mn-ea"/>
                <a:cs typeface="+mn-cs"/>
              </a:rPr>
              <a:t>基本信息</a:t>
            </a:r>
            <a:r>
              <a:rPr lang="en-US" altLang="zh-CN" sz="1200" b="1" kern="0" dirty="0">
                <a:solidFill>
                  <a:prstClr val="white"/>
                </a:solidFill>
                <a:latin typeface="Verdana"/>
              </a:rPr>
              <a:t>(2/3)</a:t>
            </a:r>
            <a:endParaRPr kumimoji="0" lang="zh-CN" altLang="en-US" sz="1200" b="1" i="0" u="none" strike="noStrike" kern="0" cap="none" spc="0" normalizeH="0" baseline="0" noProof="0" dirty="0">
              <a:ln>
                <a:noFill/>
              </a:ln>
              <a:solidFill>
                <a:prstClr val="white"/>
              </a:solidFill>
              <a:effectLst/>
              <a:uLnTx/>
              <a:uFillTx/>
              <a:latin typeface="Verdana"/>
              <a:ea typeface="+mn-ea"/>
              <a:cs typeface="+mn-cs"/>
            </a:endParaRPr>
          </a:p>
        </p:txBody>
      </p:sp>
      <p:sp>
        <p:nvSpPr>
          <p:cNvPr id="21" name="矩形 20">
            <a:extLst>
              <a:ext uri="{FF2B5EF4-FFF2-40B4-BE49-F238E27FC236}">
                <a16:creationId xmlns:a16="http://schemas.microsoft.com/office/drawing/2014/main" id="{7E12DE96-EA36-4DE1-87B5-2F8F4472B273}"/>
              </a:ext>
            </a:extLst>
          </p:cNvPr>
          <p:cNvSpPr/>
          <p:nvPr/>
        </p:nvSpPr>
        <p:spPr>
          <a:xfrm>
            <a:off x="311898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有效性</a:t>
            </a:r>
          </a:p>
        </p:txBody>
      </p:sp>
      <p:sp>
        <p:nvSpPr>
          <p:cNvPr id="22" name="矩形 21">
            <a:extLst>
              <a:ext uri="{FF2B5EF4-FFF2-40B4-BE49-F238E27FC236}">
                <a16:creationId xmlns:a16="http://schemas.microsoft.com/office/drawing/2014/main" id="{5564949E-5BB5-4BE4-A907-672FABCD585D}"/>
              </a:ext>
            </a:extLst>
          </p:cNvPr>
          <p:cNvSpPr/>
          <p:nvPr/>
        </p:nvSpPr>
        <p:spPr>
          <a:xfrm>
            <a:off x="4619868"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安全性</a:t>
            </a:r>
          </a:p>
        </p:txBody>
      </p:sp>
      <p:sp>
        <p:nvSpPr>
          <p:cNvPr id="23" name="矩形 22">
            <a:extLst>
              <a:ext uri="{FF2B5EF4-FFF2-40B4-BE49-F238E27FC236}">
                <a16:creationId xmlns:a16="http://schemas.microsoft.com/office/drawing/2014/main" id="{10631E61-EB12-4274-A6B0-E1CBB13585DF}"/>
              </a:ext>
            </a:extLst>
          </p:cNvPr>
          <p:cNvSpPr/>
          <p:nvPr/>
        </p:nvSpPr>
        <p:spPr>
          <a:xfrm>
            <a:off x="6114425" y="13792"/>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公平性</a:t>
            </a:r>
          </a:p>
        </p:txBody>
      </p:sp>
      <p:sp>
        <p:nvSpPr>
          <p:cNvPr id="24" name="矩形 23">
            <a:extLst>
              <a:ext uri="{FF2B5EF4-FFF2-40B4-BE49-F238E27FC236}">
                <a16:creationId xmlns:a16="http://schemas.microsoft.com/office/drawing/2014/main" id="{2ADD6894-982B-48A7-8EE8-DD2C64AAA238}"/>
              </a:ext>
            </a:extLst>
          </p:cNvPr>
          <p:cNvSpPr/>
          <p:nvPr/>
        </p:nvSpPr>
        <p:spPr>
          <a:xfrm>
            <a:off x="1618100"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创新性</a:t>
            </a:r>
          </a:p>
        </p:txBody>
      </p:sp>
      <p:sp>
        <p:nvSpPr>
          <p:cNvPr id="25" name="等腰三角形 24">
            <a:extLst>
              <a:ext uri="{FF2B5EF4-FFF2-40B4-BE49-F238E27FC236}">
                <a16:creationId xmlns:a16="http://schemas.microsoft.com/office/drawing/2014/main" id="{21EA0FF8-7AB3-42A7-B2F5-2BB147505AFF}"/>
              </a:ext>
            </a:extLst>
          </p:cNvPr>
          <p:cNvSpPr/>
          <p:nvPr/>
        </p:nvSpPr>
        <p:spPr>
          <a:xfrm>
            <a:off x="206989" y="16936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Verdana"/>
              <a:ea typeface="+mn-ea"/>
              <a:cs typeface="+mn-cs"/>
            </a:endParaRPr>
          </a:p>
        </p:txBody>
      </p:sp>
      <p:pic>
        <p:nvPicPr>
          <p:cNvPr id="16" name="图片 15">
            <a:extLst>
              <a:ext uri="{FF2B5EF4-FFF2-40B4-BE49-F238E27FC236}">
                <a16:creationId xmlns:a16="http://schemas.microsoft.com/office/drawing/2014/main" id="{8AC60855-69C1-426C-8BE5-DFCFEF375549}"/>
              </a:ext>
            </a:extLst>
          </p:cNvPr>
          <p:cNvPicPr>
            <a:picLocks noChangeAspect="1"/>
          </p:cNvPicPr>
          <p:nvPr/>
        </p:nvPicPr>
        <p:blipFill>
          <a:blip r:embed="rId7"/>
          <a:stretch>
            <a:fillRect/>
          </a:stretch>
        </p:blipFill>
        <p:spPr>
          <a:xfrm>
            <a:off x="1310790" y="4374913"/>
            <a:ext cx="4321254" cy="1495054"/>
          </a:xfrm>
          <a:prstGeom prst="rect">
            <a:avLst/>
          </a:prstGeom>
        </p:spPr>
      </p:pic>
      <p:sp>
        <p:nvSpPr>
          <p:cNvPr id="140" name="矩形 139">
            <a:extLst>
              <a:ext uri="{FF2B5EF4-FFF2-40B4-BE49-F238E27FC236}">
                <a16:creationId xmlns:a16="http://schemas.microsoft.com/office/drawing/2014/main" id="{C307C833-E37B-4BA9-A93C-28348BBFA49C}"/>
              </a:ext>
            </a:extLst>
          </p:cNvPr>
          <p:cNvSpPr/>
          <p:nvPr/>
        </p:nvSpPr>
        <p:spPr>
          <a:xfrm>
            <a:off x="1824633" y="3674381"/>
            <a:ext cx="1197764" cy="400110"/>
          </a:xfrm>
          <a:prstGeom prst="rect">
            <a:avLst/>
          </a:prstGeom>
        </p:spPr>
        <p:txBody>
          <a:bodyPr wrap="none">
            <a:spAutoFit/>
          </a:bodyPr>
          <a:lstStyle/>
          <a:p>
            <a:r>
              <a:rPr lang="zh-CN" altLang="en-US" sz="1200" b="1" spc="300" dirty="0">
                <a:solidFill>
                  <a:schemeClr val="bg1"/>
                </a:solidFill>
                <a:cs typeface="+mj-cs"/>
              </a:rPr>
              <a:t>平均</a:t>
            </a:r>
            <a:r>
              <a:rPr lang="en-US" altLang="zh-CN" sz="2000" b="1" spc="300" dirty="0">
                <a:solidFill>
                  <a:schemeClr val="bg1"/>
                </a:solidFill>
                <a:cs typeface="+mj-cs"/>
              </a:rPr>
              <a:t>70%</a:t>
            </a:r>
            <a:endParaRPr lang="zh-CN" altLang="en-US" b="1" dirty="0">
              <a:solidFill>
                <a:schemeClr val="bg1"/>
              </a:solidFill>
            </a:endParaRPr>
          </a:p>
        </p:txBody>
      </p:sp>
    </p:spTree>
    <p:extLst>
      <p:ext uri="{BB962C8B-B14F-4D97-AF65-F5344CB8AC3E}">
        <p14:creationId xmlns:p14="http://schemas.microsoft.com/office/powerpoint/2010/main" val="166628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38416CF-F790-4C09-B411-EF85B8F7FFA0}"/>
              </a:ext>
            </a:extLst>
          </p:cNvPr>
          <p:cNvSpPr/>
          <p:nvPr/>
        </p:nvSpPr>
        <p:spPr>
          <a:xfrm>
            <a:off x="314105" y="2048637"/>
            <a:ext cx="4768130" cy="7790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6F3049DF-0B30-46A6-ADB1-30C1F827E9F0}"/>
              </a:ext>
            </a:extLst>
          </p:cNvPr>
          <p:cNvSpPr>
            <a:spLocks noGrp="1"/>
          </p:cNvSpPr>
          <p:nvPr>
            <p:ph type="title"/>
          </p:nvPr>
        </p:nvSpPr>
        <p:spPr>
          <a:xfrm>
            <a:off x="1073156" y="405362"/>
            <a:ext cx="10515600" cy="557164"/>
          </a:xfrm>
        </p:spPr>
        <p:txBody>
          <a:bodyPr/>
          <a:lstStyle/>
          <a:p>
            <a:pPr lvl="0">
              <a:spcBef>
                <a:spcPts val="0"/>
              </a:spcBef>
              <a:defRPr/>
            </a:pPr>
            <a:r>
              <a:rPr lang="zh-CN" altLang="en-US" sz="2000" spc="0" dirty="0">
                <a:solidFill>
                  <a:srgbClr val="203864"/>
                </a:solidFill>
                <a:latin typeface="微软雅黑" panose="020B0503020204020204" pitchFamily="34" charset="-122"/>
                <a:ea typeface="微软雅黑" panose="020B0503020204020204" pitchFamily="34" charset="-122"/>
                <a:cs typeface="+mn-cs"/>
              </a:rPr>
              <a:t>未满足的治疗需求： </a:t>
            </a:r>
            <a:r>
              <a:rPr lang="en-US" altLang="zh-CN" sz="2000" spc="0" dirty="0">
                <a:solidFill>
                  <a:srgbClr val="203864"/>
                </a:solidFill>
                <a:latin typeface="微软雅黑" panose="020B0503020204020204" pitchFamily="34" charset="-122"/>
                <a:ea typeface="微软雅黑" panose="020B0503020204020204" pitchFamily="34" charset="-122"/>
                <a:cs typeface="+mn-cs"/>
              </a:rPr>
              <a:t>LDL-C </a:t>
            </a:r>
            <a:r>
              <a:rPr lang="zh-CN" altLang="en-US" sz="2000" spc="0" dirty="0">
                <a:solidFill>
                  <a:srgbClr val="203864"/>
                </a:solidFill>
                <a:latin typeface="微软雅黑" panose="020B0503020204020204" pitchFamily="34" charset="-122"/>
                <a:ea typeface="微软雅黑" panose="020B0503020204020204" pitchFamily="34" charset="-122"/>
                <a:cs typeface="+mn-cs"/>
              </a:rPr>
              <a:t>以外</a:t>
            </a:r>
            <a:r>
              <a:rPr lang="zh-CN" altLang="en-US" sz="2000" spc="0" dirty="0">
                <a:solidFill>
                  <a:srgbClr val="ED7D31"/>
                </a:solidFill>
                <a:latin typeface="微软雅黑" panose="020B0503020204020204" pitchFamily="34" charset="-122"/>
                <a:ea typeface="微软雅黑" panose="020B0503020204020204" pitchFamily="34" charset="-122"/>
                <a:cs typeface="+mn-cs"/>
              </a:rPr>
              <a:t>降脂新靶点（</a:t>
            </a:r>
            <a:r>
              <a:rPr lang="en-US" altLang="zh-CN" sz="2000" spc="0" dirty="0">
                <a:solidFill>
                  <a:srgbClr val="ED7D31"/>
                </a:solidFill>
                <a:latin typeface="微软雅黑" panose="020B0503020204020204" pitchFamily="34" charset="-122"/>
                <a:ea typeface="微软雅黑" panose="020B0503020204020204" pitchFamily="34" charset="-122"/>
                <a:cs typeface="+mn-cs"/>
              </a:rPr>
              <a:t>TG</a:t>
            </a:r>
            <a:r>
              <a:rPr lang="zh-CN" altLang="en-US" sz="2000" spc="0" dirty="0">
                <a:solidFill>
                  <a:srgbClr val="ED7D31"/>
                </a:solidFill>
                <a:latin typeface="微软雅黑" panose="020B0503020204020204" pitchFamily="34" charset="-122"/>
                <a:ea typeface="微软雅黑" panose="020B0503020204020204" pitchFamily="34" charset="-122"/>
                <a:cs typeface="+mn-cs"/>
              </a:rPr>
              <a:t>），</a:t>
            </a:r>
            <a:r>
              <a:rPr lang="zh-CN" altLang="en-US" sz="2000" spc="0" dirty="0">
                <a:solidFill>
                  <a:srgbClr val="203864"/>
                </a:solidFill>
                <a:latin typeface="微软雅黑" panose="020B0503020204020204" pitchFamily="34" charset="-122"/>
                <a:ea typeface="微软雅黑" panose="020B0503020204020204" pitchFamily="34" charset="-122"/>
                <a:cs typeface="+mn-cs"/>
              </a:rPr>
              <a:t>降低心血管剩余风险，填补治疗空白</a:t>
            </a:r>
            <a:br>
              <a:rPr lang="zh-CN" altLang="en-US" sz="2000" spc="0" dirty="0">
                <a:solidFill>
                  <a:srgbClr val="203864"/>
                </a:solidFill>
                <a:latin typeface="微软雅黑" panose="020B0503020204020204" pitchFamily="34" charset="-122"/>
                <a:ea typeface="微软雅黑" panose="020B0503020204020204" pitchFamily="34" charset="-122"/>
                <a:cs typeface="+mn-cs"/>
              </a:rPr>
            </a:br>
            <a:endParaRPr lang="zh-CN" altLang="en-US" dirty="0"/>
          </a:p>
        </p:txBody>
      </p:sp>
      <p:graphicFrame>
        <p:nvGraphicFramePr>
          <p:cNvPr id="12" name="表格 11">
            <a:extLst>
              <a:ext uri="{FF2B5EF4-FFF2-40B4-BE49-F238E27FC236}">
                <a16:creationId xmlns:a16="http://schemas.microsoft.com/office/drawing/2014/main" id="{187F9A73-936B-40DC-947C-0158B0BF2D3F}"/>
              </a:ext>
            </a:extLst>
          </p:cNvPr>
          <p:cNvGraphicFramePr>
            <a:graphicFrameLocks noGrp="1"/>
          </p:cNvGraphicFramePr>
          <p:nvPr>
            <p:extLst>
              <p:ext uri="{D42A27DB-BD31-4B8C-83A1-F6EECF244321}">
                <p14:modId xmlns:p14="http://schemas.microsoft.com/office/powerpoint/2010/main" val="2803156389"/>
              </p:ext>
            </p:extLst>
          </p:nvPr>
        </p:nvGraphicFramePr>
        <p:xfrm>
          <a:off x="313365" y="1395078"/>
          <a:ext cx="4768869" cy="4531097"/>
        </p:xfrm>
        <a:graphic>
          <a:graphicData uri="http://schemas.openxmlformats.org/drawingml/2006/table">
            <a:tbl>
              <a:tblPr firstRow="1" bandRow="1"/>
              <a:tblGrid>
                <a:gridCol w="843631">
                  <a:extLst>
                    <a:ext uri="{9D8B030D-6E8A-4147-A177-3AD203B41FA5}">
                      <a16:colId xmlns:a16="http://schemas.microsoft.com/office/drawing/2014/main" val="250094074"/>
                    </a:ext>
                  </a:extLst>
                </a:gridCol>
                <a:gridCol w="1412202">
                  <a:extLst>
                    <a:ext uri="{9D8B030D-6E8A-4147-A177-3AD203B41FA5}">
                      <a16:colId xmlns:a16="http://schemas.microsoft.com/office/drawing/2014/main" val="885391793"/>
                    </a:ext>
                  </a:extLst>
                </a:gridCol>
                <a:gridCol w="773768">
                  <a:extLst>
                    <a:ext uri="{9D8B030D-6E8A-4147-A177-3AD203B41FA5}">
                      <a16:colId xmlns:a16="http://schemas.microsoft.com/office/drawing/2014/main" val="1298706038"/>
                    </a:ext>
                  </a:extLst>
                </a:gridCol>
                <a:gridCol w="576114">
                  <a:extLst>
                    <a:ext uri="{9D8B030D-6E8A-4147-A177-3AD203B41FA5}">
                      <a16:colId xmlns:a16="http://schemas.microsoft.com/office/drawing/2014/main" val="4060528083"/>
                    </a:ext>
                  </a:extLst>
                </a:gridCol>
                <a:gridCol w="1163154">
                  <a:extLst>
                    <a:ext uri="{9D8B030D-6E8A-4147-A177-3AD203B41FA5}">
                      <a16:colId xmlns:a16="http://schemas.microsoft.com/office/drawing/2014/main" val="2342454714"/>
                    </a:ext>
                  </a:extLst>
                </a:gridCol>
              </a:tblGrid>
              <a:tr h="446243">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zh-CN" altLang="en-US" sz="12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药品类型</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主要干预靶点</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hMerge="1">
                  <a:txBody>
                    <a:bodyPr/>
                    <a:lstStyle/>
                    <a:p>
                      <a:endParaRPr lang="zh-CN" altLang="en-US" dirty="0"/>
                    </a:p>
                  </a:txBody>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是否能降</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en-US" altLang="zh-CN" sz="1200" b="1" dirty="0">
                          <a:solidFill>
                            <a:schemeClr val="bg1"/>
                          </a:solidFill>
                          <a:latin typeface="微软雅黑" panose="020B0503020204020204" pitchFamily="34" charset="-122"/>
                          <a:ea typeface="微软雅黑" panose="020B0503020204020204" pitchFamily="34" charset="-122"/>
                        </a:rPr>
                        <a:t>ASCVD</a:t>
                      </a:r>
                      <a:r>
                        <a:rPr lang="zh-CN" altLang="en-US" sz="1200" b="1" dirty="0">
                          <a:solidFill>
                            <a:schemeClr val="bg1"/>
                          </a:solidFill>
                          <a:latin typeface="微软雅黑" panose="020B0503020204020204" pitchFamily="34" charset="-122"/>
                          <a:ea typeface="微软雅黑" panose="020B0503020204020204" pitchFamily="34" charset="-122"/>
                        </a:rPr>
                        <a:t>风险</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3572043561"/>
                  </a:ext>
                </a:extLst>
              </a:tr>
              <a:tr h="257584">
                <a:tc vMerge="1">
                  <a:txBody>
                    <a:bodyPr/>
                    <a:lstStyle/>
                    <a:p>
                      <a:endParaRPr lang="zh-CN" altLang="en-US"/>
                    </a:p>
                  </a:txBody>
                  <a:tcPr/>
                </a:tc>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sz="1200" b="1" dirty="0">
                          <a:solidFill>
                            <a:schemeClr val="bg1"/>
                          </a:solidFill>
                          <a:latin typeface="微软雅黑" panose="020B0503020204020204" pitchFamily="34" charset="-122"/>
                          <a:ea typeface="微软雅黑" panose="020B0503020204020204" pitchFamily="34" charset="-122"/>
                        </a:rPr>
                        <a:t>LDL-C</a:t>
                      </a:r>
                      <a:endParaRPr lang="zh-CN" altLang="en-US" sz="12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sz="1200" b="1" dirty="0">
                          <a:solidFill>
                            <a:schemeClr val="bg1"/>
                          </a:solidFill>
                          <a:latin typeface="微软雅黑" panose="020B0503020204020204" pitchFamily="34" charset="-122"/>
                          <a:ea typeface="微软雅黑" panose="020B0503020204020204" pitchFamily="34" charset="-122"/>
                        </a:rPr>
                        <a:t>TG</a:t>
                      </a:r>
                      <a:endParaRPr lang="zh-CN" altLang="en-US" sz="12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vMerge="1">
                  <a:txBody>
                    <a:bodyPr/>
                    <a:lstStyle/>
                    <a:p>
                      <a:pPr algn="ctr"/>
                      <a:endParaRPr lang="zh-CN" altLang="en-US" sz="12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a16="http://schemas.microsoft.com/office/drawing/2014/main" val="610899703"/>
                  </a:ext>
                </a:extLst>
              </a:tr>
              <a:tr h="7437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b="1" kern="1200" dirty="0">
                          <a:solidFill>
                            <a:srgbClr val="203864"/>
                          </a:solidFill>
                          <a:latin typeface="微软雅黑" panose="020B0503020204020204" pitchFamily="34" charset="-122"/>
                          <a:ea typeface="微软雅黑" panose="020B0503020204020204" pitchFamily="34" charset="-122"/>
                          <a:cs typeface="+mn-cs"/>
                        </a:rPr>
                        <a:t>本次</a:t>
                      </a:r>
                      <a:endParaRPr lang="en-US" altLang="zh-CN" sz="1100" b="1" kern="1200" dirty="0">
                        <a:solidFill>
                          <a:srgbClr val="203864"/>
                        </a:solidFill>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b="1" kern="1200" dirty="0">
                          <a:solidFill>
                            <a:srgbClr val="203864"/>
                          </a:solidFill>
                          <a:latin typeface="微软雅黑" panose="020B0503020204020204" pitchFamily="34" charset="-122"/>
                          <a:ea typeface="微软雅黑" panose="020B0503020204020204" pitchFamily="34" charset="-122"/>
                          <a:cs typeface="+mn-cs"/>
                        </a:rPr>
                        <a:t>申报药品</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ED7D31"/>
                          </a:solidFill>
                          <a:latin typeface="微软雅黑" panose="020B0503020204020204" pitchFamily="34" charset="-122"/>
                          <a:ea typeface="微软雅黑" panose="020B0503020204020204" pitchFamily="34" charset="-122"/>
                        </a:rPr>
                        <a:t>二十碳五烯酸乙酯</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（唯思沛</a:t>
                      </a:r>
                      <a:r>
                        <a:rPr kumimoji="0" lang="en-US" altLang="zh-CN" sz="1200" b="1" i="0" u="none" strike="noStrike" kern="1200" cap="none" spc="0" normalizeH="0" baseline="3000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a:t>
                      </a:r>
                      <a:endParaRPr lang="zh-CN" altLang="en-US" sz="1200" b="1" dirty="0">
                        <a:solidFill>
                          <a:srgbClr val="ED7D31"/>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sz="18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92D050"/>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92D050"/>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7892201"/>
                  </a:ext>
                </a:extLst>
              </a:tr>
              <a:tr h="495816">
                <a:tc row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altLang="en-US" sz="1100" b="1" dirty="0">
                          <a:solidFill>
                            <a:srgbClr val="203864"/>
                          </a:solidFill>
                          <a:latin typeface="微软雅黑" panose="020B0503020204020204" pitchFamily="34" charset="-122"/>
                          <a:ea typeface="微软雅黑" panose="020B0503020204020204" pitchFamily="34" charset="-122"/>
                        </a:rPr>
                        <a:t>目录内</a:t>
                      </a:r>
                      <a:endParaRPr lang="en-US" altLang="zh-CN" sz="11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203864"/>
                          </a:solidFill>
                          <a:latin typeface="微软雅黑" panose="020B0503020204020204" pitchFamily="34" charset="-122"/>
                          <a:ea typeface="微软雅黑" panose="020B0503020204020204" pitchFamily="34" charset="-122"/>
                        </a:rPr>
                        <a:t>贝特类</a:t>
                      </a:r>
                      <a:endParaRPr lang="en-US" altLang="zh-CN" sz="12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sz="18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C00000"/>
                          </a:solidFill>
                          <a:latin typeface="微软雅黑" panose="020B0503020204020204" pitchFamily="34" charset="-122"/>
                          <a:ea typeface="微软雅黑" panose="020B0503020204020204" pitchFamily="34" charset="-122"/>
                        </a:rPr>
                        <a:t>X</a:t>
                      </a:r>
                      <a:endParaRPr lang="zh-CN" altLang="en-US" sz="1800" b="1" dirty="0">
                        <a:solidFill>
                          <a:srgbClr val="C00000"/>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203864"/>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349969"/>
                  </a:ext>
                </a:extLst>
              </a:tr>
              <a:tr h="495816">
                <a:tc vMerge="1">
                  <a:txBody>
                    <a:bodyPr/>
                    <a:lstStyle/>
                    <a:p>
                      <a:pPr algn="ctr"/>
                      <a:endParaRPr lang="zh-CN" altLang="en-US" sz="11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dirty="0">
                          <a:solidFill>
                            <a:srgbClr val="203864"/>
                          </a:solidFill>
                          <a:latin typeface="微软雅黑" panose="020B0503020204020204" pitchFamily="34" charset="-122"/>
                          <a:ea typeface="微软雅黑" panose="020B0503020204020204" pitchFamily="34" charset="-122"/>
                        </a:rPr>
                        <a:t>烟酸类</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sz="18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C00000"/>
                          </a:solidFill>
                          <a:latin typeface="微软雅黑" panose="020B0503020204020204" pitchFamily="34" charset="-122"/>
                          <a:ea typeface="微软雅黑" panose="020B0503020204020204" pitchFamily="34" charset="-122"/>
                        </a:rPr>
                        <a:t>X</a:t>
                      </a:r>
                      <a:endParaRPr lang="zh-CN" altLang="en-US" sz="1800" b="1" dirty="0">
                        <a:solidFill>
                          <a:srgbClr val="C00000"/>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917022"/>
                  </a:ext>
                </a:extLst>
              </a:tr>
              <a:tr h="495816">
                <a:tc vMerge="1">
                  <a:txBody>
                    <a:bodyPr/>
                    <a:lstStyle/>
                    <a:p>
                      <a:pPr algn="ctr"/>
                      <a:endParaRPr lang="zh-CN" altLang="en-US" sz="11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altLang="en-US" sz="1200" b="1" dirty="0">
                          <a:solidFill>
                            <a:srgbClr val="203864"/>
                          </a:solidFill>
                          <a:latin typeface="微软雅黑" panose="020B0503020204020204" pitchFamily="34" charset="-122"/>
                          <a:ea typeface="微软雅黑" panose="020B0503020204020204" pitchFamily="34" charset="-122"/>
                        </a:rPr>
                        <a:t>他汀类</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sz="18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1681540"/>
                  </a:ext>
                </a:extLst>
              </a:tr>
              <a:tr h="587717">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CN" altLang="en-US" sz="1200" b="1" dirty="0">
                          <a:solidFill>
                            <a:srgbClr val="203864"/>
                          </a:solidFill>
                          <a:latin typeface="微软雅黑" panose="020B0503020204020204" pitchFamily="34" charset="-122"/>
                          <a:ea typeface="微软雅黑" panose="020B0503020204020204" pitchFamily="34" charset="-122"/>
                        </a:rPr>
                        <a:t>胆固醇吸收抑制剂</a:t>
                      </a:r>
                      <a:endParaRPr lang="en-US" altLang="zh-CN" sz="1200" b="1" dirty="0">
                        <a:solidFill>
                          <a:srgbClr val="203864"/>
                        </a:solidFill>
                        <a:latin typeface="微软雅黑" panose="020B0503020204020204" pitchFamily="34" charset="-122"/>
                        <a:ea typeface="微软雅黑" panose="020B0503020204020204" pitchFamily="34" charset="-122"/>
                      </a:endParaRPr>
                    </a:p>
                    <a:p>
                      <a:pPr algn="ctr"/>
                      <a:r>
                        <a:rPr lang="zh-CN" altLang="en-US" sz="1000" b="1" dirty="0">
                          <a:solidFill>
                            <a:srgbClr val="203864"/>
                          </a:solidFill>
                          <a:latin typeface="微软雅黑" panose="020B0503020204020204" pitchFamily="34" charset="-122"/>
                          <a:ea typeface="微软雅黑" panose="020B0503020204020204" pitchFamily="34" charset="-122"/>
                        </a:rPr>
                        <a:t>（如依折麦布）</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sz="18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439219"/>
                  </a:ext>
                </a:extLst>
              </a:tr>
              <a:tr h="495816">
                <a:tc vMerge="1">
                  <a:txBody>
                    <a:bodyPr/>
                    <a:lstStyle/>
                    <a:p>
                      <a:endParaRPr lang="zh-CN" alt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CN" sz="1200" b="1" dirty="0">
                          <a:solidFill>
                            <a:srgbClr val="203864"/>
                          </a:solidFill>
                          <a:latin typeface="微软雅黑" panose="020B0503020204020204" pitchFamily="34" charset="-122"/>
                          <a:ea typeface="微软雅黑" panose="020B0503020204020204" pitchFamily="34" charset="-122"/>
                        </a:rPr>
                        <a:t>PCSK9 </a:t>
                      </a:r>
                      <a:r>
                        <a:rPr lang="zh-CN" altLang="en-US" sz="1200" b="1" dirty="0">
                          <a:solidFill>
                            <a:srgbClr val="203864"/>
                          </a:solidFill>
                          <a:latin typeface="微软雅黑" panose="020B0503020204020204" pitchFamily="34" charset="-122"/>
                          <a:ea typeface="微软雅黑" panose="020B0503020204020204" pitchFamily="34" charset="-122"/>
                        </a:rPr>
                        <a:t>抑制剂</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zh-CN" altLang="en-US" sz="18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050181"/>
                  </a:ext>
                </a:extLst>
              </a:tr>
              <a:tr h="4958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b="1" dirty="0">
                          <a:solidFill>
                            <a:srgbClr val="203864"/>
                          </a:solidFill>
                          <a:latin typeface="微软雅黑" panose="020B0503020204020204" pitchFamily="34" charset="-122"/>
                          <a:ea typeface="微软雅黑" panose="020B0503020204020204" pitchFamily="34" charset="-122"/>
                        </a:rPr>
                        <a:t>目录外</a:t>
                      </a:r>
                      <a:endParaRPr lang="en-US" altLang="zh-CN" sz="11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b="1" dirty="0">
                          <a:solidFill>
                            <a:srgbClr val="203864"/>
                          </a:solidFill>
                          <a:latin typeface="微软雅黑" panose="020B0503020204020204" pitchFamily="34" charset="-122"/>
                          <a:ea typeface="微软雅黑" panose="020B0503020204020204" pitchFamily="34" charset="-122"/>
                        </a:rPr>
                        <a:t>siRNA</a:t>
                      </a:r>
                    </a:p>
                    <a:p>
                      <a:pPr algn="ctr"/>
                      <a:r>
                        <a:rPr lang="en-US" altLang="zh-CN" sz="1000" b="1" dirty="0">
                          <a:solidFill>
                            <a:srgbClr val="203864"/>
                          </a:solidFill>
                          <a:latin typeface="微软雅黑" panose="020B0503020204020204" pitchFamily="34" charset="-122"/>
                          <a:ea typeface="微软雅黑" panose="020B0503020204020204" pitchFamily="34" charset="-122"/>
                        </a:rPr>
                        <a:t>(</a:t>
                      </a:r>
                      <a:r>
                        <a:rPr lang="zh-CN" altLang="en-US" sz="1000" b="1" dirty="0">
                          <a:solidFill>
                            <a:srgbClr val="203864"/>
                          </a:solidFill>
                          <a:latin typeface="微软雅黑" panose="020B0503020204020204" pitchFamily="34" charset="-122"/>
                          <a:ea typeface="微软雅黑" panose="020B0503020204020204" pitchFamily="34" charset="-122"/>
                        </a:rPr>
                        <a:t>英克司兰</a:t>
                      </a:r>
                      <a:r>
                        <a:rPr lang="en-US" altLang="zh-CN" sz="1000" b="1" dirty="0">
                          <a:solidFill>
                            <a:srgbClr val="203864"/>
                          </a:solidFill>
                          <a:latin typeface="微软雅黑" panose="020B0503020204020204" pitchFamily="34" charset="-122"/>
                          <a:ea typeface="微软雅黑" panose="020B0503020204020204" pitchFamily="34" charset="-122"/>
                        </a:rPr>
                        <a:t>)</a:t>
                      </a:r>
                      <a:endParaRPr lang="zh-CN" altLang="en-US" sz="10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1" dirty="0">
                          <a:solidFill>
                            <a:srgbClr val="203864"/>
                          </a:solidFill>
                          <a:latin typeface="微软雅黑" panose="020B0503020204020204" pitchFamily="34" charset="-122"/>
                          <a:ea typeface="微软雅黑" panose="020B0503020204020204" pitchFamily="34" charset="-122"/>
                        </a:rPr>
                        <a: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800" b="1" dirty="0">
                        <a:solidFill>
                          <a:srgbClr val="203864"/>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C00000"/>
                          </a:solidFill>
                          <a:latin typeface="微软雅黑" panose="020B0503020204020204" pitchFamily="34" charset="-122"/>
                          <a:ea typeface="微软雅黑" panose="020B0503020204020204" pitchFamily="34" charset="-122"/>
                        </a:rPr>
                        <a:t>X</a:t>
                      </a:r>
                      <a:r>
                        <a:rPr lang="en-US" altLang="zh-CN" sz="1800" b="1" baseline="30000" dirty="0">
                          <a:solidFill>
                            <a:srgbClr val="C00000"/>
                          </a:solidFill>
                          <a:latin typeface="微软雅黑" panose="020B0503020204020204" pitchFamily="34" charset="-122"/>
                          <a:ea typeface="微软雅黑" panose="020B0503020204020204" pitchFamily="34" charset="-122"/>
                        </a:rPr>
                        <a:t>*</a:t>
                      </a:r>
                      <a:endParaRPr lang="zh-CN" altLang="en-US" sz="1800" b="1" baseline="30000" dirty="0">
                        <a:solidFill>
                          <a:srgbClr val="C00000"/>
                        </a:solidFill>
                        <a:latin typeface="微软雅黑" panose="020B0503020204020204" pitchFamily="34" charset="-122"/>
                        <a:ea typeface="微软雅黑" panose="020B0503020204020204" pitchFamily="34" charset="-122"/>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038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89859"/>
                  </a:ext>
                </a:extLst>
              </a:tr>
            </a:tbl>
          </a:graphicData>
        </a:graphic>
      </p:graphicFrame>
      <p:sp>
        <p:nvSpPr>
          <p:cNvPr id="13" name="文本框 12">
            <a:extLst>
              <a:ext uri="{FF2B5EF4-FFF2-40B4-BE49-F238E27FC236}">
                <a16:creationId xmlns:a16="http://schemas.microsoft.com/office/drawing/2014/main" id="{B1F8E352-D11D-48E5-A104-C0BA586F24D3}"/>
              </a:ext>
            </a:extLst>
          </p:cNvPr>
          <p:cNvSpPr txBox="1"/>
          <p:nvPr/>
        </p:nvSpPr>
        <p:spPr>
          <a:xfrm>
            <a:off x="5749587" y="1583934"/>
            <a:ext cx="5791043" cy="890693"/>
          </a:xfrm>
          <a:prstGeom prst="rect">
            <a:avLst/>
          </a:prstGeom>
          <a:noFill/>
        </p:spPr>
        <p:txBody>
          <a:bodyPr wrap="square" rtlCol="0">
            <a:spAutoFit/>
          </a:bodyPr>
          <a:lstStyle/>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流调表明高甘油三酯血症（</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HTG</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TG≥150mg/dL</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）是</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ASCVD</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的危险因素之一</a:t>
            </a:r>
            <a:r>
              <a:rPr kumimoji="0" lang="en-US" altLang="zh-CN" sz="1200" b="0" i="0" u="none" strike="noStrike" kern="1200" cap="none" spc="0" normalizeH="0" baseline="30000" noProof="0" dirty="0">
                <a:ln>
                  <a:noFill/>
                </a:ln>
                <a:solidFill>
                  <a:srgbClr val="203864"/>
                </a:solidFill>
                <a:effectLst/>
                <a:uLnTx/>
                <a:uFillTx/>
                <a:latin typeface="微软雅黑" panose="020B0503020204020204" pitchFamily="34" charset="-122"/>
                <a:ea typeface="微软雅黑"/>
                <a:cs typeface="+mn-cs"/>
              </a:rPr>
              <a:t>1-2</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对于他汀治疗后</a:t>
            </a:r>
            <a:r>
              <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LDL-C</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达理想水平（</a:t>
            </a:r>
            <a:r>
              <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40-100mg/dL</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）但</a:t>
            </a:r>
            <a:r>
              <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TG</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升高的</a:t>
            </a:r>
            <a:r>
              <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ASCVD</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患者或高危人群，其心血管剩余风险仍显著增加</a:t>
            </a:r>
            <a:r>
              <a:rPr kumimoji="0" lang="en-US" altLang="zh-CN" sz="1200" b="1" i="0" u="none" strike="noStrike" kern="1200" cap="none" spc="0" normalizeH="0" baseline="30000" noProof="0" dirty="0">
                <a:ln>
                  <a:noFill/>
                </a:ln>
                <a:solidFill>
                  <a:srgbClr val="ED7D31"/>
                </a:solidFill>
                <a:effectLst/>
                <a:uLnTx/>
                <a:uFillTx/>
                <a:latin typeface="微软雅黑" panose="020B0503020204020204" pitchFamily="34" charset="-122"/>
                <a:ea typeface="微软雅黑"/>
                <a:cs typeface="+mn-cs"/>
              </a:rPr>
              <a:t>3</a:t>
            </a:r>
            <a:r>
              <a:rPr kumimoji="0" lang="zh-CN" altLang="en-US" sz="1200" b="0"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a:t>
            </a:r>
          </a:p>
        </p:txBody>
      </p:sp>
      <p:sp>
        <p:nvSpPr>
          <p:cNvPr id="14" name="文本框 13">
            <a:extLst>
              <a:ext uri="{FF2B5EF4-FFF2-40B4-BE49-F238E27FC236}">
                <a16:creationId xmlns:a16="http://schemas.microsoft.com/office/drawing/2014/main" id="{E7B90846-406A-4EFC-8F76-A95BAF22A1B8}"/>
              </a:ext>
            </a:extLst>
          </p:cNvPr>
          <p:cNvSpPr txBox="1"/>
          <p:nvPr/>
        </p:nvSpPr>
        <p:spPr>
          <a:xfrm>
            <a:off x="5749587" y="2543558"/>
            <a:ext cx="5886619" cy="890693"/>
          </a:xfrm>
          <a:prstGeom prst="rect">
            <a:avLst/>
          </a:prstGeom>
          <a:noFill/>
        </p:spPr>
        <p:txBody>
          <a:bodyPr wrap="square" rtlCol="0">
            <a:spAutoFit/>
          </a:bodyPr>
          <a:lstStyle/>
          <a:p>
            <a:pPr marL="171450" lvl="0" indent="-171450" algn="just">
              <a:lnSpc>
                <a:spcPct val="150000"/>
              </a:lnSpc>
              <a:buFont typeface="Wingdings" panose="05000000000000000000" pitchFamily="2" charset="2"/>
              <a:buChar char="Ø"/>
              <a:defRPr/>
            </a:pP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中国成人</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HTG</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患病率已上升至</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25.8%</a:t>
            </a:r>
            <a:r>
              <a:rPr kumimoji="0" lang="en-US" altLang="zh-CN" sz="1200" b="0" i="0" u="none" strike="noStrike" kern="1200" cap="none" spc="0" normalizeH="0" baseline="30000" noProof="0" dirty="0">
                <a:ln>
                  <a:noFill/>
                </a:ln>
                <a:solidFill>
                  <a:srgbClr val="203864"/>
                </a:solidFill>
                <a:effectLst/>
                <a:uLnTx/>
                <a:uFillTx/>
                <a:latin typeface="微软雅黑" panose="020B0503020204020204" pitchFamily="34" charset="-122"/>
                <a:ea typeface="微软雅黑"/>
                <a:cs typeface="+mn-cs"/>
              </a:rPr>
              <a:t>4</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。冠心病、缺血性卒中、糖尿病等人群经他汀治疗后仍存在</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HTG</a:t>
            </a:r>
            <a:r>
              <a:rPr lang="zh-CN" altLang="en-US" sz="1200" dirty="0">
                <a:solidFill>
                  <a:srgbClr val="203864"/>
                </a:solidFill>
                <a:latin typeface="微软雅黑" panose="020B0503020204020204" pitchFamily="34" charset="-122"/>
                <a:ea typeface="微软雅黑"/>
              </a:rPr>
              <a:t>不超过</a:t>
            </a:r>
            <a:r>
              <a:rPr lang="en-US" altLang="zh-CN" sz="1200" dirty="0">
                <a:solidFill>
                  <a:srgbClr val="203864"/>
                </a:solidFill>
                <a:latin typeface="微软雅黑" panose="020B0503020204020204" pitchFamily="34" charset="-122"/>
                <a:ea typeface="微软雅黑"/>
              </a:rPr>
              <a:t>800</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万</a:t>
            </a:r>
            <a:r>
              <a:rPr lang="zh-CN" altLang="en-US" sz="1200" dirty="0">
                <a:solidFill>
                  <a:srgbClr val="203864"/>
                </a:solidFill>
                <a:latin typeface="微软雅黑" panose="020B0503020204020204" pitchFamily="34" charset="-122"/>
              </a:rPr>
              <a:t>人</a:t>
            </a:r>
            <a:r>
              <a:rPr lang="en-US" altLang="zh-CN" sz="1200" baseline="30000" dirty="0">
                <a:solidFill>
                  <a:srgbClr val="203864"/>
                </a:solidFill>
                <a:latin typeface="微软雅黑" panose="020B0503020204020204" pitchFamily="34" charset="-122"/>
              </a:rPr>
              <a:t>2,5-9</a:t>
            </a:r>
            <a:r>
              <a:rPr lang="zh-CN" altLang="en-US" sz="1200" dirty="0">
                <a:solidFill>
                  <a:srgbClr val="203864"/>
                </a:solidFill>
                <a:latin typeface="微软雅黑" panose="020B0503020204020204" pitchFamily="34" charset="-122"/>
              </a:rPr>
              <a:t>，综合考虑患者的实际就诊率、药物可及性及经济支付能力等因素后，实际接受</a:t>
            </a:r>
            <a:r>
              <a:rPr lang="en-US" altLang="zh-CN" sz="1200" dirty="0">
                <a:solidFill>
                  <a:srgbClr val="203864"/>
                </a:solidFill>
                <a:latin typeface="微软雅黑" panose="020B0503020204020204" pitchFamily="34" charset="-122"/>
              </a:rPr>
              <a:t>IPE</a:t>
            </a:r>
            <a:r>
              <a:rPr lang="zh-CN" altLang="en-US" sz="1200" dirty="0">
                <a:solidFill>
                  <a:srgbClr val="203864"/>
                </a:solidFill>
                <a:latin typeface="微软雅黑" panose="020B0503020204020204" pitchFamily="34" charset="-122"/>
              </a:rPr>
              <a:t>治疗的患者人群规模十分有限。</a:t>
            </a:r>
            <a:endPar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a:cs typeface="+mn-cs"/>
            </a:endParaRPr>
          </a:p>
        </p:txBody>
      </p:sp>
      <p:sp>
        <p:nvSpPr>
          <p:cNvPr id="15" name="矩形 14">
            <a:extLst>
              <a:ext uri="{FF2B5EF4-FFF2-40B4-BE49-F238E27FC236}">
                <a16:creationId xmlns:a16="http://schemas.microsoft.com/office/drawing/2014/main" id="{0B459675-8E2C-4E33-BDFF-AF0A7B108935}"/>
              </a:ext>
            </a:extLst>
          </p:cNvPr>
          <p:cNvSpPr/>
          <p:nvPr/>
        </p:nvSpPr>
        <p:spPr>
          <a:xfrm>
            <a:off x="7801365" y="1031611"/>
            <a:ext cx="1415772" cy="338554"/>
          </a:xfrm>
          <a:prstGeom prst="rect">
            <a:avLst/>
          </a:prstGeom>
          <a:solidFill>
            <a:srgbClr val="44546A">
              <a:lumMod val="20000"/>
              <a:lumOff val="80000"/>
            </a:srgb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a:cs typeface="+mn-cs"/>
              </a:rPr>
              <a:t>疾病基本情况</a:t>
            </a:r>
          </a:p>
        </p:txBody>
      </p:sp>
      <p:sp>
        <p:nvSpPr>
          <p:cNvPr id="16" name="矩形 15">
            <a:extLst>
              <a:ext uri="{FF2B5EF4-FFF2-40B4-BE49-F238E27FC236}">
                <a16:creationId xmlns:a16="http://schemas.microsoft.com/office/drawing/2014/main" id="{BE4E3709-1D3F-4712-9140-E59A2344D621}"/>
              </a:ext>
            </a:extLst>
          </p:cNvPr>
          <p:cNvSpPr/>
          <p:nvPr/>
        </p:nvSpPr>
        <p:spPr>
          <a:xfrm>
            <a:off x="7720589" y="3868135"/>
            <a:ext cx="1826141" cy="338554"/>
          </a:xfrm>
          <a:prstGeom prst="rect">
            <a:avLst/>
          </a:prstGeom>
          <a:solidFill>
            <a:srgbClr val="44546A">
              <a:lumMod val="20000"/>
              <a:lumOff val="80000"/>
            </a:srgb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a:cs typeface="+mn-cs"/>
              </a:rPr>
              <a:t>未满足的治疗需求</a:t>
            </a:r>
          </a:p>
        </p:txBody>
      </p:sp>
      <p:sp>
        <p:nvSpPr>
          <p:cNvPr id="17" name="矩形 16">
            <a:extLst>
              <a:ext uri="{FF2B5EF4-FFF2-40B4-BE49-F238E27FC236}">
                <a16:creationId xmlns:a16="http://schemas.microsoft.com/office/drawing/2014/main" id="{4DB7B6CE-929D-4CFA-9160-5BE5BA15988E}"/>
              </a:ext>
            </a:extLst>
          </p:cNvPr>
          <p:cNvSpPr/>
          <p:nvPr/>
        </p:nvSpPr>
        <p:spPr>
          <a:xfrm>
            <a:off x="5735161" y="1439097"/>
            <a:ext cx="5915469" cy="2224755"/>
          </a:xfrm>
          <a:prstGeom prst="rect">
            <a:avLst/>
          </a:prstGeom>
          <a:noFill/>
          <a:ln w="12700" cap="flat" cmpd="sng" algn="ctr">
            <a:solidFill>
              <a:srgbClr val="20386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18" name="文本框 17">
            <a:extLst>
              <a:ext uri="{FF2B5EF4-FFF2-40B4-BE49-F238E27FC236}">
                <a16:creationId xmlns:a16="http://schemas.microsoft.com/office/drawing/2014/main" id="{0F56752F-9FBA-45DF-91F6-4EA8293F50A5}"/>
              </a:ext>
            </a:extLst>
          </p:cNvPr>
          <p:cNvSpPr txBox="1"/>
          <p:nvPr/>
        </p:nvSpPr>
        <p:spPr>
          <a:xfrm>
            <a:off x="5790161" y="4902338"/>
            <a:ext cx="5915469" cy="1167692"/>
          </a:xfrm>
          <a:prstGeom prst="rect">
            <a:avLst/>
          </a:prstGeom>
          <a:noFill/>
        </p:spPr>
        <p:txBody>
          <a:bodyPr wrap="square">
            <a:spAutoFit/>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中国血脂管理指南（</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2023</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）指出，</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应重视 </a:t>
            </a:r>
            <a:r>
              <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LDL-C </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以外靶点的干预及心血管剩余风险的管理</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。多部指南共识均指出</a:t>
            </a:r>
            <a:r>
              <a:rPr lang="en-US" altLang="zh-CN" sz="1200" dirty="0">
                <a:solidFill>
                  <a:srgbClr val="203864"/>
                </a:solidFill>
                <a:latin typeface="微软雅黑" panose="020B0503020204020204" pitchFamily="34" charset="-122"/>
                <a:ea typeface="微软雅黑"/>
              </a:rPr>
              <a:t>HTG</a:t>
            </a:r>
            <a:r>
              <a:rPr lang="zh-CN" altLang="en-US" sz="1200" dirty="0">
                <a:solidFill>
                  <a:srgbClr val="203864"/>
                </a:solidFill>
                <a:latin typeface="微软雅黑" panose="020B0503020204020204" pitchFamily="34" charset="-122"/>
                <a:ea typeface="微软雅黑"/>
              </a:rPr>
              <a:t>与心肌梗死、缺血性心脏病、缺血性脑卒中、全因死亡密切相关，且这种</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相关性独立于</a:t>
            </a:r>
            <a:r>
              <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LDL-C </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水平。</a:t>
            </a:r>
          </a:p>
        </p:txBody>
      </p:sp>
      <p:sp>
        <p:nvSpPr>
          <p:cNvPr id="19" name="矩形 18">
            <a:extLst>
              <a:ext uri="{FF2B5EF4-FFF2-40B4-BE49-F238E27FC236}">
                <a16:creationId xmlns:a16="http://schemas.microsoft.com/office/drawing/2014/main" id="{B81076E5-202D-412A-9D92-F49C27488AAC}"/>
              </a:ext>
            </a:extLst>
          </p:cNvPr>
          <p:cNvSpPr/>
          <p:nvPr/>
        </p:nvSpPr>
        <p:spPr>
          <a:xfrm>
            <a:off x="5735161" y="4257166"/>
            <a:ext cx="5915469" cy="1973937"/>
          </a:xfrm>
          <a:prstGeom prst="rect">
            <a:avLst/>
          </a:prstGeom>
          <a:noFill/>
          <a:ln w="12700" cap="flat" cmpd="sng" algn="ctr">
            <a:solidFill>
              <a:srgbClr val="20386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微软雅黑"/>
              <a:cs typeface="+mn-cs"/>
            </a:endParaRPr>
          </a:p>
        </p:txBody>
      </p:sp>
      <p:sp>
        <p:nvSpPr>
          <p:cNvPr id="20" name="文本框 19">
            <a:extLst>
              <a:ext uri="{FF2B5EF4-FFF2-40B4-BE49-F238E27FC236}">
                <a16:creationId xmlns:a16="http://schemas.microsoft.com/office/drawing/2014/main" id="{EF4CDE9F-F956-4CDA-9387-5CC88D8A61C5}"/>
              </a:ext>
            </a:extLst>
          </p:cNvPr>
          <p:cNvSpPr txBox="1"/>
          <p:nvPr/>
        </p:nvSpPr>
        <p:spPr>
          <a:xfrm>
            <a:off x="5738843" y="4296862"/>
            <a:ext cx="5801787" cy="890693"/>
          </a:xfrm>
          <a:prstGeom prst="rect">
            <a:avLst/>
          </a:prstGeom>
          <a:noFill/>
        </p:spPr>
        <p:txBody>
          <a:bodyPr wrap="square">
            <a:spAutoFit/>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目前血脂干预以</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LDL-C</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作为首要靶点，</a:t>
            </a:r>
            <a:r>
              <a:rPr lang="zh-CN" altLang="en-US" sz="1200" dirty="0">
                <a:solidFill>
                  <a:srgbClr val="203864"/>
                </a:solidFill>
                <a:latin typeface="微软雅黑" panose="020B0503020204020204" pitchFamily="34" charset="-122"/>
                <a:ea typeface="微软雅黑"/>
              </a:rPr>
              <a:t>但经他汀治疗后，平均</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高达</a:t>
            </a:r>
            <a:r>
              <a:rPr kumimoji="0" lang="en-US" altLang="zh-CN"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70%</a:t>
            </a:r>
            <a:r>
              <a:rPr kumimoji="0" lang="zh-CN" altLang="en-US" sz="1200" b="1" i="0" u="none"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的心血管剩余风险仍持续存在</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，即使在此基础上联合依折麦布或</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PCSK9</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抑制剂，也仅进一步降低</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6%-15%</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的</a:t>
            </a:r>
            <a:r>
              <a:rPr kumimoji="0" lang="en-US" altLang="zh-CN"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ASCVD</a:t>
            </a:r>
            <a:r>
              <a:rPr kumimoji="0" lang="zh-CN" altLang="en-US"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风险，心血管事件呈不断上升趋势**。</a:t>
            </a:r>
            <a:endParaRPr kumimoji="0" lang="en-GB" sz="12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endParaRPr>
          </a:p>
        </p:txBody>
      </p:sp>
      <p:sp>
        <p:nvSpPr>
          <p:cNvPr id="23" name="文本框 22">
            <a:extLst>
              <a:ext uri="{FF2B5EF4-FFF2-40B4-BE49-F238E27FC236}">
                <a16:creationId xmlns:a16="http://schemas.microsoft.com/office/drawing/2014/main" id="{9A7B4638-D2E4-4133-B385-8166B7C57F65}"/>
              </a:ext>
            </a:extLst>
          </p:cNvPr>
          <p:cNvSpPr txBox="1"/>
          <p:nvPr/>
        </p:nvSpPr>
        <p:spPr>
          <a:xfrm>
            <a:off x="33205" y="5928639"/>
            <a:ext cx="5391954" cy="861774"/>
          </a:xfrm>
          <a:prstGeom prst="rect">
            <a:avLst/>
          </a:prstGeom>
          <a:noFill/>
        </p:spPr>
        <p:txBody>
          <a:bodyPr wrap="square" rtlCol="0">
            <a:spAutoFit/>
          </a:bodyPr>
          <a:lstStyle/>
          <a:p>
            <a:pPr lvl="0">
              <a:defRPr/>
            </a:pPr>
            <a:r>
              <a:rPr kumimoji="0" lang="en-US" altLang="zh-CN" sz="5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1.</a:t>
            </a:r>
            <a:r>
              <a:rPr lang="zh-CN" altLang="en-US" sz="500" dirty="0">
                <a:solidFill>
                  <a:srgbClr val="203864"/>
                </a:solidFill>
                <a:latin typeface="微软雅黑" panose="020B0503020204020204" pitchFamily="34" charset="-122"/>
              </a:rPr>
              <a:t>中国血脂管理指南修订联合专家委员会</a:t>
            </a:r>
            <a:r>
              <a:rPr lang="en-US" altLang="zh-CN" sz="500" dirty="0">
                <a:solidFill>
                  <a:srgbClr val="203864"/>
                </a:solidFill>
                <a:latin typeface="微软雅黑" panose="020B0503020204020204" pitchFamily="34" charset="-122"/>
              </a:rPr>
              <a:t>. </a:t>
            </a:r>
            <a:r>
              <a:rPr lang="zh-CN" altLang="en-US" sz="500" dirty="0">
                <a:solidFill>
                  <a:srgbClr val="203864"/>
                </a:solidFill>
                <a:latin typeface="微软雅黑" panose="020B0503020204020204" pitchFamily="34" charset="-122"/>
              </a:rPr>
              <a:t>中华心血管病杂志</a:t>
            </a:r>
            <a:r>
              <a:rPr lang="en-US" altLang="zh-CN" sz="500" dirty="0">
                <a:solidFill>
                  <a:srgbClr val="203864"/>
                </a:solidFill>
                <a:latin typeface="微软雅黑" panose="020B0503020204020204" pitchFamily="34" charset="-122"/>
              </a:rPr>
              <a:t>, 2023,51(3): 221-255.</a:t>
            </a:r>
          </a:p>
          <a:p>
            <a:pPr lvl="0">
              <a:defRPr/>
            </a:pPr>
            <a:r>
              <a:rPr kumimoji="0" lang="en-US" altLang="zh-CN" sz="5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2.</a:t>
            </a:r>
            <a:r>
              <a:rPr lang="zh-CN" altLang="en-US" sz="500" dirty="0">
                <a:solidFill>
                  <a:srgbClr val="203864"/>
                </a:solidFill>
                <a:latin typeface="微软雅黑" panose="020B0503020204020204" pitchFamily="34" charset="-122"/>
              </a:rPr>
              <a:t>高甘油三酯血症临床管理多学科专家共识工作组</a:t>
            </a:r>
            <a:r>
              <a:rPr lang="en-US" altLang="zh-CN" sz="500" dirty="0">
                <a:solidFill>
                  <a:srgbClr val="203864"/>
                </a:solidFill>
                <a:latin typeface="微软雅黑" panose="020B0503020204020204" pitchFamily="34" charset="-122"/>
              </a:rPr>
              <a:t>. </a:t>
            </a:r>
            <a:r>
              <a:rPr lang="zh-CN" altLang="en-US" sz="500" dirty="0">
                <a:solidFill>
                  <a:srgbClr val="203864"/>
                </a:solidFill>
                <a:latin typeface="微软雅黑" panose="020B0503020204020204" pitchFamily="34" charset="-122"/>
              </a:rPr>
              <a:t>中国循环杂志</a:t>
            </a:r>
            <a:r>
              <a:rPr lang="en-US" altLang="zh-CN" sz="500" dirty="0">
                <a:solidFill>
                  <a:srgbClr val="203864"/>
                </a:solidFill>
                <a:latin typeface="微软雅黑" panose="020B0503020204020204" pitchFamily="34" charset="-122"/>
              </a:rPr>
              <a:t>, 2023, 38(6): 621-633.</a:t>
            </a:r>
          </a:p>
          <a:p>
            <a:pPr lvl="0">
              <a:defRPr/>
            </a:pPr>
            <a:r>
              <a:rPr lang="en-US" altLang="zh-CN" sz="500" dirty="0">
                <a:solidFill>
                  <a:srgbClr val="203864"/>
                </a:solidFill>
                <a:latin typeface="微软雅黑" panose="020B0503020204020204" pitchFamily="34" charset="-122"/>
              </a:rPr>
              <a:t>3. Nichols GA, Philip S, Reynolds K, et al. Increased residual cardiovascular risk in patients with diabetes and high versus normal triglycerides despite statin-controlled LDL cholesterol. Diabetes </a:t>
            </a:r>
            <a:r>
              <a:rPr lang="en-US" altLang="zh-CN" sz="500" dirty="0" err="1">
                <a:solidFill>
                  <a:srgbClr val="203864"/>
                </a:solidFill>
                <a:latin typeface="微软雅黑" panose="020B0503020204020204" pitchFamily="34" charset="-122"/>
              </a:rPr>
              <a:t>Obes</a:t>
            </a:r>
            <a:r>
              <a:rPr lang="en-US" altLang="zh-CN" sz="500" dirty="0">
                <a:solidFill>
                  <a:srgbClr val="203864"/>
                </a:solidFill>
                <a:latin typeface="微软雅黑" panose="020B0503020204020204" pitchFamily="34" charset="-122"/>
              </a:rPr>
              <a:t> </a:t>
            </a:r>
            <a:r>
              <a:rPr lang="en-US" altLang="zh-CN" sz="500" dirty="0" err="1">
                <a:solidFill>
                  <a:srgbClr val="203864"/>
                </a:solidFill>
                <a:latin typeface="微软雅黑" panose="020B0503020204020204" pitchFamily="34" charset="-122"/>
              </a:rPr>
              <a:t>Metab</a:t>
            </a:r>
            <a:r>
              <a:rPr lang="en-US" altLang="zh-CN" sz="500" dirty="0">
                <a:solidFill>
                  <a:srgbClr val="203864"/>
                </a:solidFill>
                <a:latin typeface="微软雅黑" panose="020B0503020204020204" pitchFamily="34" charset="-122"/>
              </a:rPr>
              <a:t>. 2019 Feb;21(2):366-371.</a:t>
            </a:r>
            <a:endParaRPr kumimoji="0" lang="en-US" altLang="zh-CN" sz="5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endParaRPr>
          </a:p>
          <a:p>
            <a:pPr lvl="0">
              <a:defRPr/>
            </a:pPr>
            <a:r>
              <a:rPr lang="en-GB" altLang="zh-CN" sz="500" dirty="0">
                <a:solidFill>
                  <a:srgbClr val="203864"/>
                </a:solidFill>
                <a:latin typeface="微软雅黑" panose="020B0503020204020204" pitchFamily="34" charset="-122"/>
                <a:ea typeface="微软雅黑"/>
              </a:rPr>
              <a:t>4</a:t>
            </a:r>
            <a:r>
              <a:rPr lang="en-GB" altLang="zh-CN" sz="500" dirty="0">
                <a:solidFill>
                  <a:srgbClr val="203864"/>
                </a:solidFill>
                <a:latin typeface="微软雅黑" panose="020B0503020204020204" pitchFamily="34" charset="-122"/>
              </a:rPr>
              <a:t>..</a:t>
            </a:r>
            <a:r>
              <a:rPr lang="en-US" altLang="zh-CN" sz="500" dirty="0">
                <a:solidFill>
                  <a:srgbClr val="203864"/>
                </a:solidFill>
                <a:latin typeface="微软雅黑" panose="020B0503020204020204" pitchFamily="34" charset="-122"/>
              </a:rPr>
              <a:t> Zhang M, et al. Int J </a:t>
            </a:r>
            <a:r>
              <a:rPr lang="en-US" altLang="zh-CN" sz="500" dirty="0" err="1">
                <a:solidFill>
                  <a:srgbClr val="203864"/>
                </a:solidFill>
                <a:latin typeface="微软雅黑" panose="020B0503020204020204" pitchFamily="34" charset="-122"/>
              </a:rPr>
              <a:t>Cardiol</a:t>
            </a:r>
            <a:r>
              <a:rPr lang="en-US" altLang="zh-CN" sz="500" dirty="0">
                <a:solidFill>
                  <a:srgbClr val="203864"/>
                </a:solidFill>
                <a:latin typeface="微软雅黑" panose="020B0503020204020204" pitchFamily="34" charset="-122"/>
              </a:rPr>
              <a:t>. 2018 Jun 1;260:196-203. </a:t>
            </a:r>
            <a:r>
              <a:rPr lang="en-US" altLang="zh-CN" sz="500" dirty="0" err="1">
                <a:solidFill>
                  <a:srgbClr val="203864"/>
                </a:solidFill>
                <a:latin typeface="微软雅黑" panose="020B0503020204020204" pitchFamily="34" charset="-122"/>
              </a:rPr>
              <a:t>doi</a:t>
            </a:r>
            <a:r>
              <a:rPr lang="en-US" altLang="zh-CN" sz="500" dirty="0">
                <a:solidFill>
                  <a:srgbClr val="203864"/>
                </a:solidFill>
                <a:latin typeface="微软雅黑" panose="020B0503020204020204" pitchFamily="34" charset="-122"/>
              </a:rPr>
              <a:t>: 10.1016/j.ijcard.2017.12.069.</a:t>
            </a:r>
          </a:p>
          <a:p>
            <a:pPr lvl="0">
              <a:defRPr/>
            </a:pPr>
            <a:r>
              <a:rPr lang="en-US" altLang="zh-CN" sz="500" dirty="0">
                <a:solidFill>
                  <a:srgbClr val="203864"/>
                </a:solidFill>
                <a:latin typeface="微软雅黑" panose="020B0503020204020204" pitchFamily="34" charset="-122"/>
              </a:rPr>
              <a:t>5.</a:t>
            </a:r>
            <a:r>
              <a:rPr lang="zh-CN" altLang="en-US" sz="500" dirty="0">
                <a:solidFill>
                  <a:srgbClr val="203864"/>
                </a:solidFill>
                <a:latin typeface="微软雅黑" panose="020B0503020204020204" pitchFamily="34" charset="-122"/>
              </a:rPr>
              <a:t>中国心血管健康与疾病报告</a:t>
            </a:r>
            <a:r>
              <a:rPr lang="en-US" altLang="zh-CN" sz="500" dirty="0">
                <a:solidFill>
                  <a:srgbClr val="203864"/>
                </a:solidFill>
                <a:latin typeface="微软雅黑" panose="020B0503020204020204" pitchFamily="34" charset="-122"/>
              </a:rPr>
              <a:t>2020 </a:t>
            </a:r>
            <a:r>
              <a:rPr lang="zh-CN" altLang="en-US" sz="500" dirty="0">
                <a:solidFill>
                  <a:srgbClr val="203864"/>
                </a:solidFill>
                <a:latin typeface="微软雅黑" panose="020B0503020204020204" pitchFamily="34" charset="-122"/>
              </a:rPr>
              <a:t>概要</a:t>
            </a:r>
            <a:r>
              <a:rPr lang="en-US" altLang="zh-CN" sz="500" dirty="0">
                <a:solidFill>
                  <a:srgbClr val="203864"/>
                </a:solidFill>
                <a:latin typeface="微软雅黑" panose="020B0503020204020204" pitchFamily="34" charset="-122"/>
              </a:rPr>
              <a:t>.</a:t>
            </a:r>
            <a:r>
              <a:rPr lang="zh-CN" altLang="en-US" sz="500" dirty="0">
                <a:solidFill>
                  <a:srgbClr val="203864"/>
                </a:solidFill>
                <a:latin typeface="微软雅黑" panose="020B0503020204020204" pitchFamily="34" charset="-122"/>
              </a:rPr>
              <a:t>中国循环杂志</a:t>
            </a:r>
            <a:r>
              <a:rPr lang="en-US" altLang="zh-CN" sz="500" dirty="0">
                <a:solidFill>
                  <a:srgbClr val="203864"/>
                </a:solidFill>
                <a:latin typeface="微软雅黑" panose="020B0503020204020204" pitchFamily="34" charset="-122"/>
              </a:rPr>
              <a:t>,2021</a:t>
            </a:r>
            <a:r>
              <a:rPr lang="zh-CN" altLang="en-US" sz="500" dirty="0">
                <a:solidFill>
                  <a:srgbClr val="203864"/>
                </a:solidFill>
                <a:latin typeface="微软雅黑" panose="020B0503020204020204" pitchFamily="34" charset="-122"/>
              </a:rPr>
              <a:t>年</a:t>
            </a:r>
            <a:r>
              <a:rPr lang="en-US" altLang="zh-CN" sz="500" dirty="0">
                <a:solidFill>
                  <a:srgbClr val="203864"/>
                </a:solidFill>
                <a:latin typeface="微软雅黑" panose="020B0503020204020204" pitchFamily="34" charset="-122"/>
              </a:rPr>
              <a:t>,6(36):521-545.</a:t>
            </a:r>
            <a:r>
              <a:rPr lang="zh-CN" altLang="en-US" sz="500" dirty="0">
                <a:solidFill>
                  <a:srgbClr val="203864"/>
                </a:solidFill>
                <a:latin typeface="微软雅黑" panose="020B0503020204020204" pitchFamily="34" charset="-122"/>
              </a:rPr>
              <a:t>）</a:t>
            </a:r>
          </a:p>
          <a:p>
            <a:pPr lvl="0">
              <a:defRPr/>
            </a:pPr>
            <a:r>
              <a:rPr lang="en-US" altLang="zh-CN" sz="500" dirty="0">
                <a:solidFill>
                  <a:srgbClr val="203864"/>
                </a:solidFill>
                <a:latin typeface="微软雅黑" panose="020B0503020204020204" pitchFamily="34" charset="-122"/>
              </a:rPr>
              <a:t>6.</a:t>
            </a:r>
            <a:r>
              <a:rPr lang="zh-CN" altLang="en-US" sz="500" dirty="0">
                <a:solidFill>
                  <a:srgbClr val="203864"/>
                </a:solidFill>
                <a:latin typeface="微软雅黑" panose="020B0503020204020204" pitchFamily="34" charset="-122"/>
              </a:rPr>
              <a:t>李苏宁</a:t>
            </a:r>
            <a:r>
              <a:rPr lang="en-US" altLang="zh-CN" sz="500" dirty="0">
                <a:solidFill>
                  <a:srgbClr val="203864"/>
                </a:solidFill>
                <a:latin typeface="微软雅黑" panose="020B0503020204020204" pitchFamily="34" charset="-122"/>
              </a:rPr>
              <a:t>,</a:t>
            </a:r>
            <a:r>
              <a:rPr lang="zh-CN" altLang="en-US" sz="500" dirty="0">
                <a:solidFill>
                  <a:srgbClr val="203864"/>
                </a:solidFill>
                <a:latin typeface="微软雅黑" panose="020B0503020204020204" pitchFamily="34" charset="-122"/>
              </a:rPr>
              <a:t>张林峰</a:t>
            </a:r>
            <a:r>
              <a:rPr lang="en-US" altLang="zh-CN" sz="500" dirty="0">
                <a:solidFill>
                  <a:srgbClr val="203864"/>
                </a:solidFill>
                <a:latin typeface="微软雅黑" panose="020B0503020204020204" pitchFamily="34" charset="-122"/>
              </a:rPr>
              <a:t>,</a:t>
            </a:r>
            <a:r>
              <a:rPr lang="zh-CN" altLang="en-US" sz="500" dirty="0">
                <a:solidFill>
                  <a:srgbClr val="203864"/>
                </a:solidFill>
                <a:latin typeface="微软雅黑" panose="020B0503020204020204" pitchFamily="34" charset="-122"/>
              </a:rPr>
              <a:t>王馨等</a:t>
            </a:r>
            <a:r>
              <a:rPr lang="en-US" altLang="zh-CN" sz="500" dirty="0">
                <a:solidFill>
                  <a:srgbClr val="203864"/>
                </a:solidFill>
                <a:latin typeface="微软雅黑" panose="020B0503020204020204" pitchFamily="34" charset="-122"/>
              </a:rPr>
              <a:t>.2012</a:t>
            </a:r>
            <a:r>
              <a:rPr lang="zh-CN" altLang="en-US" sz="500" dirty="0">
                <a:solidFill>
                  <a:srgbClr val="203864"/>
                </a:solidFill>
                <a:latin typeface="微软雅黑" panose="020B0503020204020204" pitchFamily="34" charset="-122"/>
              </a:rPr>
              <a:t>～</a:t>
            </a:r>
            <a:r>
              <a:rPr lang="en-US" altLang="zh-CN" sz="500" dirty="0">
                <a:solidFill>
                  <a:srgbClr val="203864"/>
                </a:solidFill>
                <a:latin typeface="微软雅黑" panose="020B0503020204020204" pitchFamily="34" charset="-122"/>
              </a:rPr>
              <a:t>2015</a:t>
            </a:r>
            <a:r>
              <a:rPr lang="zh-CN" altLang="en-US" sz="500" dirty="0">
                <a:solidFill>
                  <a:srgbClr val="203864"/>
                </a:solidFill>
                <a:latin typeface="微软雅黑" panose="020B0503020204020204" pitchFamily="34" charset="-122"/>
              </a:rPr>
              <a:t>年我国≥</a:t>
            </a:r>
            <a:r>
              <a:rPr lang="en-US" altLang="zh-CN" sz="500" dirty="0">
                <a:solidFill>
                  <a:srgbClr val="203864"/>
                </a:solidFill>
                <a:latin typeface="微软雅黑" panose="020B0503020204020204" pitchFamily="34" charset="-122"/>
              </a:rPr>
              <a:t>35</a:t>
            </a:r>
            <a:r>
              <a:rPr lang="zh-CN" altLang="en-US" sz="500" dirty="0">
                <a:solidFill>
                  <a:srgbClr val="203864"/>
                </a:solidFill>
                <a:latin typeface="微软雅黑" panose="020B0503020204020204" pitchFamily="34" charset="-122"/>
              </a:rPr>
              <a:t>岁人群血脂异常状况调查</a:t>
            </a:r>
            <a:r>
              <a:rPr lang="en-US" altLang="zh-CN" sz="500" dirty="0">
                <a:solidFill>
                  <a:srgbClr val="203864"/>
                </a:solidFill>
                <a:latin typeface="微软雅黑" panose="020B0503020204020204" pitchFamily="34" charset="-122"/>
              </a:rPr>
              <a:t>[J].</a:t>
            </a:r>
            <a:r>
              <a:rPr lang="zh-CN" altLang="en-US" sz="500" dirty="0">
                <a:solidFill>
                  <a:srgbClr val="203864"/>
                </a:solidFill>
                <a:latin typeface="微软雅黑" panose="020B0503020204020204" pitchFamily="34" charset="-122"/>
              </a:rPr>
              <a:t>中国循环杂志</a:t>
            </a:r>
            <a:r>
              <a:rPr lang="en-US" altLang="zh-CN" sz="500" dirty="0">
                <a:solidFill>
                  <a:srgbClr val="203864"/>
                </a:solidFill>
                <a:latin typeface="微软雅黑" panose="020B0503020204020204" pitchFamily="34" charset="-122"/>
              </a:rPr>
              <a:t>,2019,34(07)</a:t>
            </a:r>
            <a:r>
              <a:rPr lang="zh-CN" altLang="en-US" sz="500" dirty="0">
                <a:solidFill>
                  <a:srgbClr val="203864"/>
                </a:solidFill>
                <a:latin typeface="微软雅黑" panose="020B0503020204020204" pitchFamily="34" charset="-122"/>
              </a:rPr>
              <a:t>：</a:t>
            </a:r>
            <a:r>
              <a:rPr lang="en-US" altLang="zh-CN" sz="500" dirty="0">
                <a:solidFill>
                  <a:srgbClr val="203864"/>
                </a:solidFill>
                <a:latin typeface="微软雅黑" panose="020B0503020204020204" pitchFamily="34" charset="-122"/>
              </a:rPr>
              <a:t>681-687</a:t>
            </a:r>
          </a:p>
          <a:p>
            <a:pPr lvl="0">
              <a:defRPr/>
            </a:pPr>
            <a:r>
              <a:rPr lang="en-US" altLang="zh-CN" sz="500" dirty="0">
                <a:solidFill>
                  <a:srgbClr val="203864"/>
                </a:solidFill>
                <a:latin typeface="微软雅黑" panose="020B0503020204020204" pitchFamily="34" charset="-122"/>
              </a:rPr>
              <a:t>7.</a:t>
            </a:r>
            <a:r>
              <a:rPr lang="zh-CN" altLang="en-US" sz="500" dirty="0">
                <a:solidFill>
                  <a:srgbClr val="203864"/>
                </a:solidFill>
                <a:latin typeface="微软雅黑" panose="020B0503020204020204" pitchFamily="34" charset="-122"/>
              </a:rPr>
              <a:t>中国卒中报告</a:t>
            </a:r>
            <a:r>
              <a:rPr lang="en-US" altLang="zh-CN" sz="500" dirty="0">
                <a:solidFill>
                  <a:srgbClr val="203864"/>
                </a:solidFill>
                <a:latin typeface="微软雅黑" panose="020B0503020204020204" pitchFamily="34" charset="-122"/>
              </a:rPr>
              <a:t>2020(</a:t>
            </a:r>
            <a:r>
              <a:rPr lang="zh-CN" altLang="en-US" sz="500" dirty="0">
                <a:solidFill>
                  <a:srgbClr val="203864"/>
                </a:solidFill>
                <a:latin typeface="微软雅黑" panose="020B0503020204020204" pitchFamily="34" charset="-122"/>
              </a:rPr>
              <a:t>中文版</a:t>
            </a:r>
            <a:r>
              <a:rPr lang="en-US" altLang="zh-CN" sz="500" dirty="0">
                <a:solidFill>
                  <a:srgbClr val="203864"/>
                </a:solidFill>
                <a:latin typeface="微软雅黑" panose="020B0503020204020204" pitchFamily="34" charset="-122"/>
              </a:rPr>
              <a:t>)(1)[J]. </a:t>
            </a:r>
            <a:r>
              <a:rPr lang="zh-CN" altLang="en-US" sz="500" dirty="0">
                <a:solidFill>
                  <a:srgbClr val="203864"/>
                </a:solidFill>
                <a:latin typeface="微软雅黑" panose="020B0503020204020204" pitchFamily="34" charset="-122"/>
              </a:rPr>
              <a:t>中国卒中杂志</a:t>
            </a:r>
            <a:r>
              <a:rPr lang="en-US" altLang="zh-CN" sz="500" dirty="0">
                <a:solidFill>
                  <a:srgbClr val="203864"/>
                </a:solidFill>
                <a:latin typeface="微软雅黑" panose="020B0503020204020204" pitchFamily="34" charset="-122"/>
              </a:rPr>
              <a:t>, 2022, 17(05): 433-447.</a:t>
            </a:r>
          </a:p>
          <a:p>
            <a:pPr lvl="0">
              <a:defRPr/>
            </a:pPr>
            <a:r>
              <a:rPr lang="en-US" altLang="zh-CN" sz="500" dirty="0">
                <a:solidFill>
                  <a:srgbClr val="203864"/>
                </a:solidFill>
                <a:latin typeface="微软雅黑" panose="020B0503020204020204" pitchFamily="34" charset="-122"/>
              </a:rPr>
              <a:t>8.Zhang M, et al. Int J </a:t>
            </a:r>
            <a:r>
              <a:rPr lang="en-US" altLang="zh-CN" sz="500" dirty="0" err="1">
                <a:solidFill>
                  <a:srgbClr val="203864"/>
                </a:solidFill>
                <a:latin typeface="微软雅黑" panose="020B0503020204020204" pitchFamily="34" charset="-122"/>
              </a:rPr>
              <a:t>Cardiol</a:t>
            </a:r>
            <a:r>
              <a:rPr lang="en-US" altLang="zh-CN" sz="500" dirty="0">
                <a:solidFill>
                  <a:srgbClr val="203864"/>
                </a:solidFill>
                <a:latin typeface="微软雅黑" panose="020B0503020204020204" pitchFamily="34" charset="-122"/>
              </a:rPr>
              <a:t>. 2018 Jun 1;260:196-203. </a:t>
            </a:r>
            <a:r>
              <a:rPr lang="en-US" altLang="zh-CN" sz="500" dirty="0" err="1">
                <a:solidFill>
                  <a:srgbClr val="203864"/>
                </a:solidFill>
                <a:latin typeface="微软雅黑" panose="020B0503020204020204" pitchFamily="34" charset="-122"/>
              </a:rPr>
              <a:t>doi</a:t>
            </a:r>
            <a:r>
              <a:rPr lang="en-US" altLang="zh-CN" sz="500" dirty="0">
                <a:solidFill>
                  <a:srgbClr val="203864"/>
                </a:solidFill>
                <a:latin typeface="微软雅黑" panose="020B0503020204020204" pitchFamily="34" charset="-122"/>
              </a:rPr>
              <a:t>: 10.1016/j.ijcard.2017.12.069.</a:t>
            </a:r>
          </a:p>
          <a:p>
            <a:pPr lvl="0">
              <a:defRPr/>
            </a:pPr>
            <a:r>
              <a:rPr lang="en-US" altLang="zh-CN" sz="500" dirty="0">
                <a:solidFill>
                  <a:srgbClr val="203864"/>
                </a:solidFill>
                <a:latin typeface="微软雅黑" panose="020B0503020204020204" pitchFamily="34" charset="-122"/>
              </a:rPr>
              <a:t>9.https://www.cmtopdr.com/post/detail/dd4f9cac-17f6-4f54-951e-b77e1c34fadb</a:t>
            </a:r>
          </a:p>
        </p:txBody>
      </p:sp>
      <p:sp>
        <p:nvSpPr>
          <p:cNvPr id="24" name="矩形 23">
            <a:extLst>
              <a:ext uri="{FF2B5EF4-FFF2-40B4-BE49-F238E27FC236}">
                <a16:creationId xmlns:a16="http://schemas.microsoft.com/office/drawing/2014/main" id="{2658C0A3-EE7E-40A2-8885-E38C63FB8587}"/>
              </a:ext>
            </a:extLst>
          </p:cNvPr>
          <p:cNvSpPr/>
          <p:nvPr/>
        </p:nvSpPr>
        <p:spPr>
          <a:xfrm>
            <a:off x="5682814" y="6359526"/>
            <a:ext cx="401002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依折麦布或</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PCSK9</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抑制剂，也仅进一步降低</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6%-15%</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的</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ASCVD</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风险</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即使</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PCSK9</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抑制剂</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FOURIER-OLE</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延长研究中位数随访时间长达</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5</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年，与</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FOURIER</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双盲期研究随访时间相加，整体中位数随访时间</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7.1</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年，最长随访时间</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8.4</a:t>
            </a:r>
            <a:r>
              <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年</a:t>
            </a:r>
            <a:r>
              <a:rPr kumimoji="0" lang="en-US" altLang="zh-CN"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endParaRPr kumimoji="0" lang="zh-CN" altLang="en-US" sz="600" b="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endParaRPr>
          </a:p>
        </p:txBody>
      </p:sp>
      <p:sp>
        <p:nvSpPr>
          <p:cNvPr id="25" name="矩形 24">
            <a:extLst>
              <a:ext uri="{FF2B5EF4-FFF2-40B4-BE49-F238E27FC236}">
                <a16:creationId xmlns:a16="http://schemas.microsoft.com/office/drawing/2014/main" id="{C9BD75B1-DAB2-4226-9E60-33767FAFACEB}"/>
              </a:ext>
            </a:extLst>
          </p:cNvPr>
          <p:cNvSpPr/>
          <p:nvPr/>
        </p:nvSpPr>
        <p:spPr>
          <a:xfrm>
            <a:off x="117216" y="-2205"/>
            <a:ext cx="1440000" cy="252000"/>
          </a:xfrm>
          <a:prstGeom prst="rect">
            <a:avLst/>
          </a:prstGeom>
          <a:solidFill>
            <a:srgbClr val="23004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white"/>
                </a:solidFill>
                <a:effectLst/>
                <a:uLnTx/>
                <a:uFillTx/>
                <a:latin typeface="Verdana"/>
                <a:ea typeface="微软雅黑"/>
                <a:cs typeface="+mn-cs"/>
              </a:rPr>
              <a:t>基本信息</a:t>
            </a:r>
            <a:r>
              <a:rPr kumimoji="0" lang="en-US" altLang="zh-CN" sz="1200" b="1" i="0" u="none" strike="noStrike" kern="0" cap="none" spc="0" normalizeH="0" baseline="0" noProof="0" dirty="0">
                <a:ln>
                  <a:noFill/>
                </a:ln>
                <a:solidFill>
                  <a:prstClr val="white"/>
                </a:solidFill>
                <a:effectLst/>
                <a:uLnTx/>
                <a:uFillTx/>
                <a:latin typeface="Verdana"/>
                <a:ea typeface="微软雅黑"/>
                <a:cs typeface="+mn-cs"/>
              </a:rPr>
              <a:t>(3/3)</a:t>
            </a:r>
            <a:endParaRPr kumimoji="0" lang="zh-CN" altLang="en-US" sz="1200" b="1" i="0" u="none" strike="noStrike" kern="0" cap="none" spc="0" normalizeH="0" baseline="0" noProof="0" dirty="0">
              <a:ln>
                <a:noFill/>
              </a:ln>
              <a:solidFill>
                <a:prstClr val="white"/>
              </a:solidFill>
              <a:effectLst/>
              <a:uLnTx/>
              <a:uFillTx/>
              <a:latin typeface="Verdana"/>
              <a:ea typeface="微软雅黑"/>
              <a:cs typeface="+mn-cs"/>
            </a:endParaRPr>
          </a:p>
        </p:txBody>
      </p:sp>
      <p:sp>
        <p:nvSpPr>
          <p:cNvPr id="26" name="矩形 25">
            <a:extLst>
              <a:ext uri="{FF2B5EF4-FFF2-40B4-BE49-F238E27FC236}">
                <a16:creationId xmlns:a16="http://schemas.microsoft.com/office/drawing/2014/main" id="{BEF7E05B-38D3-4EC8-821F-8A0F9D98213D}"/>
              </a:ext>
            </a:extLst>
          </p:cNvPr>
          <p:cNvSpPr/>
          <p:nvPr/>
        </p:nvSpPr>
        <p:spPr>
          <a:xfrm>
            <a:off x="311898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有效性</a:t>
            </a:r>
          </a:p>
        </p:txBody>
      </p:sp>
      <p:sp>
        <p:nvSpPr>
          <p:cNvPr id="27" name="矩形 26">
            <a:extLst>
              <a:ext uri="{FF2B5EF4-FFF2-40B4-BE49-F238E27FC236}">
                <a16:creationId xmlns:a16="http://schemas.microsoft.com/office/drawing/2014/main" id="{6A47CB58-6291-4886-8262-A595C2B59013}"/>
              </a:ext>
            </a:extLst>
          </p:cNvPr>
          <p:cNvSpPr/>
          <p:nvPr/>
        </p:nvSpPr>
        <p:spPr>
          <a:xfrm>
            <a:off x="4619868"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安全性</a:t>
            </a:r>
          </a:p>
        </p:txBody>
      </p:sp>
      <p:sp>
        <p:nvSpPr>
          <p:cNvPr id="29" name="矩形 28">
            <a:extLst>
              <a:ext uri="{FF2B5EF4-FFF2-40B4-BE49-F238E27FC236}">
                <a16:creationId xmlns:a16="http://schemas.microsoft.com/office/drawing/2014/main" id="{A15ED8F3-4759-496C-BA95-5F0DCA992B96}"/>
              </a:ext>
            </a:extLst>
          </p:cNvPr>
          <p:cNvSpPr/>
          <p:nvPr/>
        </p:nvSpPr>
        <p:spPr>
          <a:xfrm>
            <a:off x="613213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公平性</a:t>
            </a:r>
          </a:p>
        </p:txBody>
      </p:sp>
      <p:sp>
        <p:nvSpPr>
          <p:cNvPr id="30" name="矩形 29">
            <a:extLst>
              <a:ext uri="{FF2B5EF4-FFF2-40B4-BE49-F238E27FC236}">
                <a16:creationId xmlns:a16="http://schemas.microsoft.com/office/drawing/2014/main" id="{EB0F9983-3AD0-4D88-9F98-544A7DE773C2}"/>
              </a:ext>
            </a:extLst>
          </p:cNvPr>
          <p:cNvSpPr/>
          <p:nvPr/>
        </p:nvSpPr>
        <p:spPr>
          <a:xfrm>
            <a:off x="1618100"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创新性</a:t>
            </a:r>
          </a:p>
        </p:txBody>
      </p:sp>
      <p:sp>
        <p:nvSpPr>
          <p:cNvPr id="31" name="等腰三角形 30">
            <a:extLst>
              <a:ext uri="{FF2B5EF4-FFF2-40B4-BE49-F238E27FC236}">
                <a16:creationId xmlns:a16="http://schemas.microsoft.com/office/drawing/2014/main" id="{417455E5-A8AD-4089-A011-792FA60DF1DA}"/>
              </a:ext>
            </a:extLst>
          </p:cNvPr>
          <p:cNvSpPr/>
          <p:nvPr/>
        </p:nvSpPr>
        <p:spPr>
          <a:xfrm>
            <a:off x="206989" y="16936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Verdana"/>
              <a:ea typeface="微软雅黑"/>
              <a:cs typeface="+mn-cs"/>
            </a:endParaRPr>
          </a:p>
        </p:txBody>
      </p:sp>
      <p:sp>
        <p:nvSpPr>
          <p:cNvPr id="32" name="矩形 31">
            <a:extLst>
              <a:ext uri="{FF2B5EF4-FFF2-40B4-BE49-F238E27FC236}">
                <a16:creationId xmlns:a16="http://schemas.microsoft.com/office/drawing/2014/main" id="{52A5AF09-116A-490B-B1AC-5F9B8D137B0D}"/>
              </a:ext>
            </a:extLst>
          </p:cNvPr>
          <p:cNvSpPr/>
          <p:nvPr/>
        </p:nvSpPr>
        <p:spPr>
          <a:xfrm>
            <a:off x="3958208" y="2589836"/>
            <a:ext cx="1124026"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2060"/>
                </a:solidFill>
                <a:effectLst/>
                <a:uLnTx/>
                <a:uFillTx/>
                <a:latin typeface="Arial"/>
                <a:ea typeface="微软雅黑"/>
                <a:cs typeface="+mn-cs"/>
              </a:rPr>
              <a:t>(</a:t>
            </a:r>
            <a:r>
              <a:rPr kumimoji="0" lang="zh-CN" altLang="en-US" sz="1100" b="0" i="0" u="none" strike="noStrike" kern="1200" cap="none" spc="0" normalizeH="0" baseline="0" noProof="0" dirty="0">
                <a:ln>
                  <a:noFill/>
                </a:ln>
                <a:solidFill>
                  <a:srgbClr val="002060"/>
                </a:solidFill>
                <a:effectLst/>
                <a:uLnTx/>
                <a:uFillTx/>
                <a:latin typeface="Arial"/>
                <a:ea typeface="微软雅黑"/>
                <a:cs typeface="+mn-cs"/>
              </a:rPr>
              <a:t>填补治疗空白</a:t>
            </a:r>
            <a:r>
              <a:rPr kumimoji="0" lang="en-US" altLang="zh-CN" sz="1100" b="0" i="0" u="none" strike="noStrike" kern="1200" cap="none" spc="0" normalizeH="0" baseline="0" noProof="0" dirty="0">
                <a:ln>
                  <a:noFill/>
                </a:ln>
                <a:solidFill>
                  <a:srgbClr val="002060"/>
                </a:solidFill>
                <a:effectLst/>
                <a:uLnTx/>
                <a:uFillTx/>
                <a:latin typeface="Arial"/>
                <a:ea typeface="微软雅黑"/>
                <a:cs typeface="+mn-cs"/>
              </a:rPr>
              <a:t>)</a:t>
            </a:r>
            <a:endParaRPr kumimoji="0" lang="zh-CN" altLang="en-US" sz="1100" b="0" i="0" u="none" strike="noStrike" kern="1200" cap="none" spc="0" normalizeH="0" baseline="0" noProof="0" dirty="0">
              <a:ln>
                <a:noFill/>
              </a:ln>
              <a:solidFill>
                <a:srgbClr val="002060"/>
              </a:solidFill>
              <a:effectLst/>
              <a:uLnTx/>
              <a:uFillTx/>
              <a:latin typeface="Arial"/>
              <a:ea typeface="微软雅黑"/>
              <a:cs typeface="+mn-cs"/>
            </a:endParaRPr>
          </a:p>
        </p:txBody>
      </p:sp>
      <p:cxnSp>
        <p:nvCxnSpPr>
          <p:cNvPr id="28" name="直接连接符 27">
            <a:extLst>
              <a:ext uri="{FF2B5EF4-FFF2-40B4-BE49-F238E27FC236}">
                <a16:creationId xmlns:a16="http://schemas.microsoft.com/office/drawing/2014/main" id="{F62C30C7-FAC9-4088-A0AD-CE4B41651EE1}"/>
              </a:ext>
            </a:extLst>
          </p:cNvPr>
          <p:cNvCxnSpPr>
            <a:cxnSpLocks/>
          </p:cNvCxnSpPr>
          <p:nvPr/>
        </p:nvCxnSpPr>
        <p:spPr>
          <a:xfrm>
            <a:off x="5444590" y="1432013"/>
            <a:ext cx="0" cy="5160327"/>
          </a:xfrm>
          <a:prstGeom prst="line">
            <a:avLst/>
          </a:prstGeom>
          <a:noFill/>
          <a:ln w="12700" cap="flat" cmpd="sng" algn="ctr">
            <a:solidFill>
              <a:srgbClr val="203864"/>
            </a:solidFill>
            <a:prstDash val="solid"/>
            <a:miter lim="800000"/>
          </a:ln>
          <a:effectLst>
            <a:outerShdw blurRad="50800" dist="38100" dir="5400000" algn="t" rotWithShape="0">
              <a:prstClr val="black">
                <a:alpha val="40000"/>
              </a:prstClr>
            </a:outerShdw>
          </a:effectLst>
        </p:spPr>
      </p:cxnSp>
      <p:sp>
        <p:nvSpPr>
          <p:cNvPr id="3" name="矩形 2">
            <a:extLst>
              <a:ext uri="{FF2B5EF4-FFF2-40B4-BE49-F238E27FC236}">
                <a16:creationId xmlns:a16="http://schemas.microsoft.com/office/drawing/2014/main" id="{8C147F24-E191-4244-A7AD-6B28FD9EE4B2}"/>
              </a:ext>
            </a:extLst>
          </p:cNvPr>
          <p:cNvSpPr/>
          <p:nvPr/>
        </p:nvSpPr>
        <p:spPr>
          <a:xfrm>
            <a:off x="3199538" y="5952384"/>
            <a:ext cx="2140330" cy="1846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600" dirty="0">
                <a:solidFill>
                  <a:srgbClr val="203864"/>
                </a:solidFill>
                <a:latin typeface="微软雅黑" panose="020B0503020204020204" pitchFamily="34" charset="-122"/>
                <a:ea typeface="微软雅黑"/>
              </a:rPr>
              <a:t>*</a:t>
            </a:r>
            <a:r>
              <a:rPr lang="zh-CN" altLang="en-US" sz="600" dirty="0">
                <a:solidFill>
                  <a:srgbClr val="203864"/>
                </a:solidFill>
                <a:latin typeface="微软雅黑" panose="020B0503020204020204" pitchFamily="34" charset="-122"/>
                <a:ea typeface="微软雅黑"/>
              </a:rPr>
              <a:t>预计</a:t>
            </a:r>
            <a:r>
              <a:rPr lang="en-US" altLang="zh-CN" sz="600" dirty="0">
                <a:solidFill>
                  <a:srgbClr val="203864"/>
                </a:solidFill>
                <a:latin typeface="微软雅黑" panose="020B0503020204020204" pitchFamily="34" charset="-122"/>
                <a:ea typeface="微软雅黑"/>
              </a:rPr>
              <a:t>2026</a:t>
            </a:r>
            <a:r>
              <a:rPr lang="zh-CN" altLang="en-US" sz="600" dirty="0">
                <a:solidFill>
                  <a:srgbClr val="203864"/>
                </a:solidFill>
                <a:latin typeface="微软雅黑" panose="020B0503020204020204" pitchFamily="34" charset="-122"/>
                <a:ea typeface="微软雅黑"/>
              </a:rPr>
              <a:t>年公布心血管结局研究（</a:t>
            </a:r>
            <a:r>
              <a:rPr lang="en-US" altLang="zh-CN" sz="600" dirty="0">
                <a:solidFill>
                  <a:srgbClr val="203864"/>
                </a:solidFill>
                <a:latin typeface="微软雅黑" panose="020B0503020204020204" pitchFamily="34" charset="-122"/>
                <a:ea typeface="微软雅黑"/>
              </a:rPr>
              <a:t>CVOT</a:t>
            </a:r>
            <a:r>
              <a:rPr lang="zh-CN" altLang="en-US" sz="600" dirty="0">
                <a:solidFill>
                  <a:srgbClr val="203864"/>
                </a:solidFill>
                <a:latin typeface="微软雅黑" panose="020B0503020204020204" pitchFamily="34" charset="-122"/>
                <a:ea typeface="微软雅黑"/>
              </a:rPr>
              <a:t>）</a:t>
            </a:r>
            <a:r>
              <a:rPr lang="en-US" altLang="zh-CN" sz="600" dirty="0">
                <a:solidFill>
                  <a:srgbClr val="203864"/>
                </a:solidFill>
                <a:latin typeface="微软雅黑" panose="020B0503020204020204" pitchFamily="34" charset="-122"/>
                <a:ea typeface="微软雅黑"/>
              </a:rPr>
              <a:t>RCT</a:t>
            </a:r>
            <a:r>
              <a:rPr lang="zh-CN" altLang="en-US" sz="600" dirty="0">
                <a:solidFill>
                  <a:srgbClr val="203864"/>
                </a:solidFill>
                <a:latin typeface="微软雅黑" panose="020B0503020204020204" pitchFamily="34" charset="-122"/>
                <a:ea typeface="微软雅黑"/>
              </a:rPr>
              <a:t>研究结果</a:t>
            </a:r>
          </a:p>
        </p:txBody>
      </p:sp>
      <p:sp>
        <p:nvSpPr>
          <p:cNvPr id="33" name="矩形 32">
            <a:extLst>
              <a:ext uri="{FF2B5EF4-FFF2-40B4-BE49-F238E27FC236}">
                <a16:creationId xmlns:a16="http://schemas.microsoft.com/office/drawing/2014/main" id="{BC4E52C3-DDD3-4B1A-B120-B3000208CCCB}"/>
              </a:ext>
            </a:extLst>
          </p:cNvPr>
          <p:cNvSpPr/>
          <p:nvPr/>
        </p:nvSpPr>
        <p:spPr>
          <a:xfrm>
            <a:off x="-111614" y="6988486"/>
            <a:ext cx="6096000" cy="200055"/>
          </a:xfrm>
          <a:prstGeom prst="rect">
            <a:avLst/>
          </a:prstGeom>
        </p:spPr>
        <p:txBody>
          <a:bodyPr>
            <a:spAutoFit/>
          </a:bodyPr>
          <a:lstStyle/>
          <a:p>
            <a:r>
              <a:rPr lang="en-US" altLang="zh-CN" sz="700" dirty="0">
                <a:solidFill>
                  <a:srgbClr val="002060"/>
                </a:solidFill>
                <a:latin typeface="+mn-ea"/>
              </a:rPr>
              <a:t>.</a:t>
            </a:r>
          </a:p>
        </p:txBody>
      </p:sp>
    </p:spTree>
    <p:extLst>
      <p:ext uri="{BB962C8B-B14F-4D97-AF65-F5344CB8AC3E}">
        <p14:creationId xmlns:p14="http://schemas.microsoft.com/office/powerpoint/2010/main" val="329294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F51A1F1-1FDE-4DB4-BAC6-79DAF5DB0111}"/>
              </a:ext>
            </a:extLst>
          </p:cNvPr>
          <p:cNvPicPr>
            <a:picLocks noChangeAspect="1"/>
          </p:cNvPicPr>
          <p:nvPr/>
        </p:nvPicPr>
        <p:blipFill>
          <a:blip r:embed="rId3"/>
          <a:stretch>
            <a:fillRect/>
          </a:stretch>
        </p:blipFill>
        <p:spPr>
          <a:xfrm>
            <a:off x="136020" y="1740750"/>
            <a:ext cx="6232006" cy="2273398"/>
          </a:xfrm>
          <a:prstGeom prst="rect">
            <a:avLst/>
          </a:prstGeom>
        </p:spPr>
      </p:pic>
      <p:sp>
        <p:nvSpPr>
          <p:cNvPr id="4" name="矩形 3">
            <a:extLst>
              <a:ext uri="{FF2B5EF4-FFF2-40B4-BE49-F238E27FC236}">
                <a16:creationId xmlns:a16="http://schemas.microsoft.com/office/drawing/2014/main" id="{571D5576-2ED8-4285-91CC-947A18A3CEAC}"/>
              </a:ext>
            </a:extLst>
          </p:cNvPr>
          <p:cNvSpPr/>
          <p:nvPr/>
        </p:nvSpPr>
        <p:spPr>
          <a:xfrm>
            <a:off x="117216"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基本信息</a:t>
            </a:r>
          </a:p>
        </p:txBody>
      </p:sp>
      <p:sp>
        <p:nvSpPr>
          <p:cNvPr id="5" name="矩形 4">
            <a:extLst>
              <a:ext uri="{FF2B5EF4-FFF2-40B4-BE49-F238E27FC236}">
                <a16:creationId xmlns:a16="http://schemas.microsoft.com/office/drawing/2014/main" id="{F6F48CA8-E92A-41AB-80E8-9CDE2270BABE}"/>
              </a:ext>
            </a:extLst>
          </p:cNvPr>
          <p:cNvSpPr/>
          <p:nvPr/>
        </p:nvSpPr>
        <p:spPr>
          <a:xfrm>
            <a:off x="311898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有效性</a:t>
            </a:r>
          </a:p>
        </p:txBody>
      </p:sp>
      <p:sp>
        <p:nvSpPr>
          <p:cNvPr id="6" name="矩形 5">
            <a:extLst>
              <a:ext uri="{FF2B5EF4-FFF2-40B4-BE49-F238E27FC236}">
                <a16:creationId xmlns:a16="http://schemas.microsoft.com/office/drawing/2014/main" id="{A068FBC7-44D0-4CFE-AA07-CD40104C1CD7}"/>
              </a:ext>
            </a:extLst>
          </p:cNvPr>
          <p:cNvSpPr/>
          <p:nvPr/>
        </p:nvSpPr>
        <p:spPr>
          <a:xfrm>
            <a:off x="4619868"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安全性</a:t>
            </a:r>
          </a:p>
        </p:txBody>
      </p:sp>
      <p:sp>
        <p:nvSpPr>
          <p:cNvPr id="8" name="矩形 7">
            <a:extLst>
              <a:ext uri="{FF2B5EF4-FFF2-40B4-BE49-F238E27FC236}">
                <a16:creationId xmlns:a16="http://schemas.microsoft.com/office/drawing/2014/main" id="{1A3ED977-0DF3-4FBD-98BA-FA932442B4B7}"/>
              </a:ext>
            </a:extLst>
          </p:cNvPr>
          <p:cNvSpPr/>
          <p:nvPr/>
        </p:nvSpPr>
        <p:spPr>
          <a:xfrm>
            <a:off x="613213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公平性</a:t>
            </a:r>
          </a:p>
        </p:txBody>
      </p:sp>
      <p:sp>
        <p:nvSpPr>
          <p:cNvPr id="9" name="矩形 8">
            <a:extLst>
              <a:ext uri="{FF2B5EF4-FFF2-40B4-BE49-F238E27FC236}">
                <a16:creationId xmlns:a16="http://schemas.microsoft.com/office/drawing/2014/main" id="{A4C03D9D-C391-44EE-8761-35B6FB583FB7}"/>
              </a:ext>
            </a:extLst>
          </p:cNvPr>
          <p:cNvSpPr/>
          <p:nvPr/>
        </p:nvSpPr>
        <p:spPr>
          <a:xfrm>
            <a:off x="1618100" y="-2205"/>
            <a:ext cx="1440000" cy="252000"/>
          </a:xfrm>
          <a:prstGeom prst="rect">
            <a:avLst/>
          </a:prstGeom>
          <a:solidFill>
            <a:srgbClr val="23004C"/>
          </a:solidFill>
          <a:ln w="12700" cap="flat" cmpd="sng" algn="ctr">
            <a:noFill/>
            <a:prstDash val="solid"/>
            <a:miter lim="800000"/>
          </a:ln>
          <a:effectLst/>
        </p:spPr>
        <p:txBody>
          <a:bodyPr rtlCol="0" anchor="ctr"/>
          <a:lstStyle/>
          <a:p>
            <a:pPr lvl="0" algn="ctr" defTabSz="457200"/>
            <a:r>
              <a:rPr kumimoji="0" lang="zh-CN" altLang="en-US" sz="1200" b="1" i="0" u="none" strike="noStrike" kern="0" cap="none" spc="0" normalizeH="0" baseline="0" noProof="0" dirty="0">
                <a:ln>
                  <a:noFill/>
                </a:ln>
                <a:solidFill>
                  <a:prstClr val="white"/>
                </a:solidFill>
                <a:effectLst/>
                <a:uLnTx/>
                <a:uFillTx/>
                <a:latin typeface="Verdana"/>
                <a:ea typeface="微软雅黑"/>
                <a:cs typeface="+mn-cs"/>
              </a:rPr>
              <a:t>创新性</a:t>
            </a:r>
          </a:p>
        </p:txBody>
      </p:sp>
      <p:sp>
        <p:nvSpPr>
          <p:cNvPr id="10" name="等腰三角形 9">
            <a:extLst>
              <a:ext uri="{FF2B5EF4-FFF2-40B4-BE49-F238E27FC236}">
                <a16:creationId xmlns:a16="http://schemas.microsoft.com/office/drawing/2014/main" id="{2E0796D4-1485-4DAB-A6B2-5AB96566EC2B}"/>
              </a:ext>
            </a:extLst>
          </p:cNvPr>
          <p:cNvSpPr/>
          <p:nvPr/>
        </p:nvSpPr>
        <p:spPr>
          <a:xfrm>
            <a:off x="1791240" y="16936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Verdana"/>
              <a:ea typeface="微软雅黑"/>
              <a:cs typeface="+mn-cs"/>
            </a:endParaRPr>
          </a:p>
        </p:txBody>
      </p:sp>
      <p:sp>
        <p:nvSpPr>
          <p:cNvPr id="25" name="矩形 24">
            <a:extLst>
              <a:ext uri="{FF2B5EF4-FFF2-40B4-BE49-F238E27FC236}">
                <a16:creationId xmlns:a16="http://schemas.microsoft.com/office/drawing/2014/main" id="{07CC1453-1222-486C-ABA6-E411AFB9E9AF}"/>
              </a:ext>
            </a:extLst>
          </p:cNvPr>
          <p:cNvSpPr/>
          <p:nvPr/>
        </p:nvSpPr>
        <p:spPr>
          <a:xfrm>
            <a:off x="6980014" y="1111035"/>
            <a:ext cx="4794331" cy="338554"/>
          </a:xfrm>
          <a:prstGeom prst="rect">
            <a:avLst/>
          </a:prstGeom>
          <a:solidFill>
            <a:srgbClr val="44546A">
              <a:lumMod val="20000"/>
              <a:lumOff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zh-CN" altLang="en-US" sz="1600" b="1" dirty="0">
                <a:solidFill>
                  <a:srgbClr val="002060"/>
                </a:solidFill>
                <a:latin typeface="微软雅黑" panose="020B0503020204020204" pitchFamily="34" charset="-122"/>
              </a:rPr>
              <a:t>创新理念：</a:t>
            </a:r>
            <a:r>
              <a:rPr lang="en-US" altLang="zh-CN" sz="1600" b="1" dirty="0">
                <a:solidFill>
                  <a:srgbClr val="ED7D31"/>
                </a:solidFill>
                <a:latin typeface="微软雅黑" panose="020B0503020204020204" pitchFamily="34" charset="-122"/>
              </a:rPr>
              <a:t>LDL-C</a:t>
            </a:r>
            <a:r>
              <a:rPr lang="zh-CN" altLang="en-US" sz="1600" b="1" dirty="0">
                <a:solidFill>
                  <a:srgbClr val="ED7D31"/>
                </a:solidFill>
                <a:latin typeface="微软雅黑" panose="020B0503020204020204" pitchFamily="34" charset="-122"/>
              </a:rPr>
              <a:t>外唯一可降心血管风险的药物</a:t>
            </a:r>
            <a:endParaRPr lang="en-US" altLang="zh-CN" sz="1600" b="1" dirty="0">
              <a:solidFill>
                <a:srgbClr val="ED7D31"/>
              </a:solidFill>
              <a:latin typeface="微软雅黑" panose="020B0503020204020204" pitchFamily="34" charset="-122"/>
            </a:endParaRPr>
          </a:p>
        </p:txBody>
      </p:sp>
      <p:sp>
        <p:nvSpPr>
          <p:cNvPr id="26" name="矩形 25">
            <a:extLst>
              <a:ext uri="{FF2B5EF4-FFF2-40B4-BE49-F238E27FC236}">
                <a16:creationId xmlns:a16="http://schemas.microsoft.com/office/drawing/2014/main" id="{5229A9D4-6A5D-4031-B365-9380674D50DC}"/>
              </a:ext>
            </a:extLst>
          </p:cNvPr>
          <p:cNvSpPr/>
          <p:nvPr/>
        </p:nvSpPr>
        <p:spPr>
          <a:xfrm>
            <a:off x="1690202" y="1111035"/>
            <a:ext cx="3142939" cy="338554"/>
          </a:xfrm>
          <a:prstGeom prst="rect">
            <a:avLst/>
          </a:prstGeom>
          <a:solidFill>
            <a:srgbClr val="44546A">
              <a:lumMod val="20000"/>
              <a:lumOff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b="1" dirty="0">
                <a:solidFill>
                  <a:srgbClr val="002060"/>
                </a:solidFill>
                <a:latin typeface="微软雅黑" panose="020B0503020204020204" pitchFamily="34" charset="-122"/>
              </a:rPr>
              <a:t>创新机制：多重心血管获益机制</a:t>
            </a:r>
          </a:p>
        </p:txBody>
      </p:sp>
      <p:sp>
        <p:nvSpPr>
          <p:cNvPr id="29" name="文本框 28">
            <a:extLst>
              <a:ext uri="{FF2B5EF4-FFF2-40B4-BE49-F238E27FC236}">
                <a16:creationId xmlns:a16="http://schemas.microsoft.com/office/drawing/2014/main" id="{FD2A47DD-389A-46D2-8A03-69CA6286C579}"/>
              </a:ext>
            </a:extLst>
          </p:cNvPr>
          <p:cNvSpPr txBox="1"/>
          <p:nvPr/>
        </p:nvSpPr>
        <p:spPr>
          <a:xfrm>
            <a:off x="418450" y="5741221"/>
            <a:ext cx="5592621" cy="646331"/>
          </a:xfrm>
          <a:prstGeom prst="rect">
            <a:avLst/>
          </a:prstGeom>
          <a:noFill/>
        </p:spPr>
        <p:txBody>
          <a:bodyPr wrap="square">
            <a:spAutoFit/>
          </a:bodyPr>
          <a:lstStyle/>
          <a:p>
            <a:pPr>
              <a:defRPr/>
            </a:pPr>
            <a:r>
              <a:rPr lang="zh-CN" altLang="en-US" sz="600" dirty="0">
                <a:solidFill>
                  <a:srgbClr val="203864"/>
                </a:solidFill>
                <a:latin typeface="微软雅黑" panose="020B0503020204020204" pitchFamily="34" charset="-122"/>
              </a:rPr>
              <a:t>*</a:t>
            </a:r>
            <a:r>
              <a:rPr lang="en-US" altLang="zh-CN" sz="600" dirty="0">
                <a:solidFill>
                  <a:srgbClr val="203864"/>
                </a:solidFill>
                <a:latin typeface="微软雅黑" panose="020B0503020204020204" pitchFamily="34" charset="-122"/>
              </a:rPr>
              <a:t>IPE</a:t>
            </a:r>
            <a:r>
              <a:rPr lang="zh-CN" altLang="en-US" sz="600" dirty="0">
                <a:solidFill>
                  <a:srgbClr val="203864"/>
                </a:solidFill>
                <a:latin typeface="微软雅黑" panose="020B0503020204020204" pitchFamily="34" charset="-122"/>
              </a:rPr>
              <a:t>是通过</a:t>
            </a:r>
            <a:r>
              <a:rPr lang="en-US" altLang="zh-CN" sz="600" dirty="0">
                <a:solidFill>
                  <a:srgbClr val="203864"/>
                </a:solidFill>
                <a:latin typeface="微软雅黑" panose="020B0503020204020204" pitchFamily="34" charset="-122"/>
              </a:rPr>
              <a:t>EPA</a:t>
            </a:r>
            <a:r>
              <a:rPr lang="zh-CN" altLang="en-US" sz="600" dirty="0">
                <a:solidFill>
                  <a:srgbClr val="203864"/>
                </a:solidFill>
                <a:latin typeface="微软雅黑" panose="020B0503020204020204" pitchFamily="34" charset="-122"/>
              </a:rPr>
              <a:t>强烈抑制</a:t>
            </a:r>
            <a:r>
              <a:rPr lang="en-US" altLang="zh-CN" sz="600" dirty="0" err="1">
                <a:solidFill>
                  <a:srgbClr val="203864"/>
                </a:solidFill>
                <a:latin typeface="微软雅黑" panose="020B0503020204020204" pitchFamily="34" charset="-122"/>
              </a:rPr>
              <a:t>Lp</a:t>
            </a:r>
            <a:r>
              <a:rPr lang="en-US" altLang="zh-CN" sz="600" dirty="0">
                <a:solidFill>
                  <a:srgbClr val="203864"/>
                </a:solidFill>
                <a:latin typeface="微软雅黑" panose="020B0503020204020204" pitchFamily="34" charset="-122"/>
              </a:rPr>
              <a:t>(a)</a:t>
            </a:r>
            <a:r>
              <a:rPr lang="zh-CN" altLang="en-US" sz="600" dirty="0">
                <a:solidFill>
                  <a:srgbClr val="203864"/>
                </a:solidFill>
                <a:latin typeface="微软雅黑" panose="020B0503020204020204" pitchFamily="34" charset="-122"/>
              </a:rPr>
              <a:t>氧化过程而发挥有益作用，不受</a:t>
            </a:r>
            <a:r>
              <a:rPr lang="en-US" altLang="zh-CN" sz="600" dirty="0" err="1">
                <a:solidFill>
                  <a:srgbClr val="203864"/>
                </a:solidFill>
                <a:latin typeface="微软雅黑" panose="020B0503020204020204" pitchFamily="34" charset="-122"/>
              </a:rPr>
              <a:t>Lp</a:t>
            </a:r>
            <a:r>
              <a:rPr lang="en-US" altLang="zh-CN" sz="600" dirty="0">
                <a:solidFill>
                  <a:srgbClr val="203864"/>
                </a:solidFill>
                <a:latin typeface="微软雅黑" panose="020B0503020204020204" pitchFamily="34" charset="-122"/>
              </a:rPr>
              <a:t>(a)</a:t>
            </a:r>
            <a:r>
              <a:rPr lang="zh-CN" altLang="en-US" sz="600" dirty="0">
                <a:solidFill>
                  <a:srgbClr val="203864"/>
                </a:solidFill>
                <a:latin typeface="微软雅黑" panose="020B0503020204020204" pitchFamily="34" charset="-122"/>
              </a:rPr>
              <a:t>水平影响，而</a:t>
            </a:r>
            <a:r>
              <a:rPr lang="en-US" altLang="zh-CN" sz="600" dirty="0">
                <a:solidFill>
                  <a:srgbClr val="203864"/>
                </a:solidFill>
                <a:latin typeface="微软雅黑" panose="020B0503020204020204" pitchFamily="34" charset="-122"/>
              </a:rPr>
              <a:t>PCSK9</a:t>
            </a:r>
            <a:r>
              <a:rPr lang="zh-CN" altLang="en-US" sz="600" dirty="0">
                <a:solidFill>
                  <a:srgbClr val="203864"/>
                </a:solidFill>
                <a:latin typeface="微软雅黑" panose="020B0503020204020204" pitchFamily="34" charset="-122"/>
              </a:rPr>
              <a:t>抑制剂是部分通过减少</a:t>
            </a:r>
            <a:r>
              <a:rPr lang="en-US" altLang="zh-CN" sz="600" dirty="0" err="1">
                <a:solidFill>
                  <a:srgbClr val="203864"/>
                </a:solidFill>
                <a:latin typeface="微软雅黑" panose="020B0503020204020204" pitchFamily="34" charset="-122"/>
              </a:rPr>
              <a:t>Lp</a:t>
            </a:r>
            <a:r>
              <a:rPr lang="en-US" altLang="zh-CN" sz="600" dirty="0">
                <a:solidFill>
                  <a:srgbClr val="203864"/>
                </a:solidFill>
                <a:latin typeface="微软雅黑" panose="020B0503020204020204" pitchFamily="34" charset="-122"/>
              </a:rPr>
              <a:t>(a)</a:t>
            </a:r>
            <a:r>
              <a:rPr lang="zh-CN" altLang="en-US" sz="600" dirty="0">
                <a:solidFill>
                  <a:srgbClr val="203864"/>
                </a:solidFill>
                <a:latin typeface="微软雅黑" panose="020B0503020204020204" pitchFamily="34" charset="-122"/>
              </a:rPr>
              <a:t>本身来降低</a:t>
            </a:r>
            <a:r>
              <a:rPr lang="en-US" altLang="zh-CN" sz="600" dirty="0" err="1">
                <a:solidFill>
                  <a:srgbClr val="203864"/>
                </a:solidFill>
                <a:latin typeface="微软雅黑" panose="020B0503020204020204" pitchFamily="34" charset="-122"/>
              </a:rPr>
              <a:t>Lp</a:t>
            </a:r>
            <a:r>
              <a:rPr lang="en-US" altLang="zh-CN" sz="600" dirty="0">
                <a:solidFill>
                  <a:srgbClr val="203864"/>
                </a:solidFill>
                <a:latin typeface="微软雅黑" panose="020B0503020204020204" pitchFamily="34" charset="-122"/>
              </a:rPr>
              <a:t>(a)</a:t>
            </a:r>
            <a:r>
              <a:rPr lang="zh-CN" altLang="en-US" sz="600" dirty="0">
                <a:solidFill>
                  <a:srgbClr val="203864"/>
                </a:solidFill>
                <a:latin typeface="微软雅黑" panose="020B0503020204020204" pitchFamily="34" charset="-122"/>
              </a:rPr>
              <a:t>相关风险；且在降低绝对风险数据上，</a:t>
            </a:r>
            <a:r>
              <a:rPr lang="en-US" altLang="zh-CN" sz="600" dirty="0">
                <a:solidFill>
                  <a:srgbClr val="203864"/>
                </a:solidFill>
                <a:latin typeface="微软雅黑" panose="020B0503020204020204" pitchFamily="34" charset="-122"/>
              </a:rPr>
              <a:t>IPE</a:t>
            </a:r>
            <a:r>
              <a:rPr lang="zh-CN" altLang="en-US" sz="600" dirty="0">
                <a:solidFill>
                  <a:srgbClr val="203864"/>
                </a:solidFill>
                <a:latin typeface="微软雅黑" panose="020B0503020204020204" pitchFamily="34" charset="-122"/>
              </a:rPr>
              <a:t>更优（</a:t>
            </a:r>
            <a:r>
              <a:rPr lang="en-US" altLang="zh-CN" sz="600" dirty="0">
                <a:solidFill>
                  <a:srgbClr val="203864"/>
                </a:solidFill>
                <a:latin typeface="微软雅黑" panose="020B0503020204020204" pitchFamily="34" charset="-122"/>
              </a:rPr>
              <a:t>REDUCE-IT</a:t>
            </a:r>
            <a:r>
              <a:rPr lang="zh-CN" altLang="en-US" sz="600" dirty="0">
                <a:solidFill>
                  <a:srgbClr val="203864"/>
                </a:solidFill>
                <a:latin typeface="微软雅黑" panose="020B0503020204020204" pitchFamily="34" charset="-122"/>
              </a:rPr>
              <a:t>研究</a:t>
            </a:r>
            <a:r>
              <a:rPr lang="en-US" altLang="zh-CN" sz="600" dirty="0" err="1">
                <a:solidFill>
                  <a:srgbClr val="203864"/>
                </a:solidFill>
                <a:latin typeface="微软雅黑" panose="020B0503020204020204" pitchFamily="34" charset="-122"/>
              </a:rPr>
              <a:t>Lp</a:t>
            </a:r>
            <a:r>
              <a:rPr lang="en-US" altLang="zh-CN" sz="600" dirty="0">
                <a:solidFill>
                  <a:srgbClr val="203864"/>
                </a:solidFill>
                <a:latin typeface="微软雅黑" panose="020B0503020204020204" pitchFamily="34" charset="-122"/>
              </a:rPr>
              <a:t>(a)</a:t>
            </a:r>
            <a:r>
              <a:rPr lang="zh-CN" altLang="en-US" sz="600" dirty="0">
                <a:solidFill>
                  <a:srgbClr val="203864"/>
                </a:solidFill>
                <a:latin typeface="微软雅黑" panose="020B0503020204020204" pitchFamily="34" charset="-122"/>
              </a:rPr>
              <a:t>亚组在基线</a:t>
            </a:r>
            <a:r>
              <a:rPr lang="en-US" altLang="zh-CN" sz="600" dirty="0">
                <a:solidFill>
                  <a:srgbClr val="203864"/>
                </a:solidFill>
                <a:latin typeface="微软雅黑" panose="020B0503020204020204" pitchFamily="34" charset="-122"/>
              </a:rPr>
              <a:t>&gt;50 mg/dL</a:t>
            </a:r>
            <a:r>
              <a:rPr lang="zh-CN" altLang="en-US" sz="600" dirty="0">
                <a:solidFill>
                  <a:srgbClr val="203864"/>
                </a:solidFill>
                <a:latin typeface="微软雅黑" panose="020B0503020204020204" pitchFamily="34" charset="-122"/>
              </a:rPr>
              <a:t>和</a:t>
            </a:r>
            <a:r>
              <a:rPr lang="en-US" altLang="zh-CN" sz="600" dirty="0">
                <a:solidFill>
                  <a:srgbClr val="203864"/>
                </a:solidFill>
                <a:latin typeface="微软雅黑" panose="020B0503020204020204" pitchFamily="34" charset="-122"/>
              </a:rPr>
              <a:t>&lt;50 mg/dL</a:t>
            </a:r>
            <a:r>
              <a:rPr lang="zh-CN" altLang="en-US" sz="600" dirty="0">
                <a:solidFill>
                  <a:srgbClr val="203864"/>
                </a:solidFill>
                <a:latin typeface="微软雅黑" panose="020B0503020204020204" pitchFamily="34" charset="-122"/>
              </a:rPr>
              <a:t>时分别是下降</a:t>
            </a:r>
            <a:r>
              <a:rPr lang="en-US" altLang="zh-CN" sz="600" dirty="0">
                <a:solidFill>
                  <a:srgbClr val="203864"/>
                </a:solidFill>
                <a:latin typeface="微软雅黑" panose="020B0503020204020204" pitchFamily="34" charset="-122"/>
              </a:rPr>
              <a:t>6.5%(NNT=15) </a:t>
            </a:r>
            <a:r>
              <a:rPr lang="zh-CN" altLang="en-US" sz="600" dirty="0">
                <a:solidFill>
                  <a:srgbClr val="203864"/>
                </a:solidFill>
                <a:latin typeface="微软雅黑" panose="020B0503020204020204" pitchFamily="34" charset="-122"/>
              </a:rPr>
              <a:t>和</a:t>
            </a:r>
            <a:r>
              <a:rPr lang="en-US" altLang="zh-CN" sz="600" dirty="0">
                <a:solidFill>
                  <a:srgbClr val="203864"/>
                </a:solidFill>
                <a:latin typeface="微软雅黑" panose="020B0503020204020204" pitchFamily="34" charset="-122"/>
              </a:rPr>
              <a:t>5.7%(NNT=18)</a:t>
            </a:r>
            <a:r>
              <a:rPr lang="zh-CN" altLang="en-US" sz="600" dirty="0">
                <a:solidFill>
                  <a:srgbClr val="203864"/>
                </a:solidFill>
                <a:latin typeface="微软雅黑" panose="020B0503020204020204" pitchFamily="34" charset="-122"/>
              </a:rPr>
              <a:t>，而</a:t>
            </a:r>
            <a:r>
              <a:rPr lang="en-US" altLang="zh-CN" sz="600" dirty="0">
                <a:solidFill>
                  <a:srgbClr val="203864"/>
                </a:solidFill>
                <a:latin typeface="微软雅黑" panose="020B0503020204020204" pitchFamily="34" charset="-122"/>
              </a:rPr>
              <a:t>PCSK9</a:t>
            </a:r>
            <a:r>
              <a:rPr lang="zh-CN" altLang="en-US" sz="600" dirty="0">
                <a:solidFill>
                  <a:srgbClr val="203864"/>
                </a:solidFill>
                <a:latin typeface="微软雅黑" panose="020B0503020204020204" pitchFamily="34" charset="-122"/>
              </a:rPr>
              <a:t>抑制剂的</a:t>
            </a:r>
            <a:r>
              <a:rPr lang="en-US" altLang="zh-CN" sz="600" dirty="0">
                <a:solidFill>
                  <a:srgbClr val="203864"/>
                </a:solidFill>
                <a:latin typeface="微软雅黑" panose="020B0503020204020204" pitchFamily="34" charset="-122"/>
              </a:rPr>
              <a:t>FOURIER</a:t>
            </a:r>
            <a:r>
              <a:rPr lang="zh-CN" altLang="en-US" sz="600" dirty="0">
                <a:solidFill>
                  <a:srgbClr val="203864"/>
                </a:solidFill>
                <a:latin typeface="微软雅黑" panose="020B0503020204020204" pitchFamily="34" charset="-122"/>
              </a:rPr>
              <a:t>研究中</a:t>
            </a:r>
            <a:r>
              <a:rPr lang="en-US" altLang="zh-CN" sz="600" dirty="0" err="1">
                <a:solidFill>
                  <a:srgbClr val="203864"/>
                </a:solidFill>
                <a:latin typeface="微软雅黑" panose="020B0503020204020204" pitchFamily="34" charset="-122"/>
              </a:rPr>
              <a:t>Lp</a:t>
            </a:r>
            <a:r>
              <a:rPr lang="en-US" altLang="zh-CN" sz="600" dirty="0">
                <a:solidFill>
                  <a:srgbClr val="203864"/>
                </a:solidFill>
                <a:latin typeface="微软雅黑" panose="020B0503020204020204" pitchFamily="34" charset="-122"/>
              </a:rPr>
              <a:t>(a)</a:t>
            </a:r>
            <a:r>
              <a:rPr lang="zh-CN" altLang="en-US" sz="600" dirty="0">
                <a:solidFill>
                  <a:srgbClr val="203864"/>
                </a:solidFill>
                <a:latin typeface="微软雅黑" panose="020B0503020204020204" pitchFamily="34" charset="-122"/>
              </a:rPr>
              <a:t>水平分别在</a:t>
            </a:r>
            <a:r>
              <a:rPr lang="en-US" altLang="zh-CN" sz="600" dirty="0">
                <a:solidFill>
                  <a:srgbClr val="203864"/>
                </a:solidFill>
                <a:latin typeface="微软雅黑" panose="020B0503020204020204" pitchFamily="34" charset="-122"/>
              </a:rPr>
              <a:t>50 mg/dL</a:t>
            </a:r>
            <a:r>
              <a:rPr lang="zh-CN" altLang="en-US" sz="600" dirty="0">
                <a:solidFill>
                  <a:srgbClr val="203864"/>
                </a:solidFill>
                <a:latin typeface="微软雅黑" panose="020B0503020204020204" pitchFamily="34" charset="-122"/>
              </a:rPr>
              <a:t>以上和</a:t>
            </a:r>
            <a:r>
              <a:rPr lang="en-US" altLang="zh-CN" sz="600" dirty="0">
                <a:solidFill>
                  <a:srgbClr val="203864"/>
                </a:solidFill>
                <a:latin typeface="微软雅黑" panose="020B0503020204020204" pitchFamily="34" charset="-122"/>
              </a:rPr>
              <a:t>50 mg/dL</a:t>
            </a:r>
            <a:r>
              <a:rPr lang="zh-CN" altLang="en-US" sz="600" dirty="0">
                <a:solidFill>
                  <a:srgbClr val="203864"/>
                </a:solidFill>
                <a:latin typeface="微软雅黑" panose="020B0503020204020204" pitchFamily="34" charset="-122"/>
              </a:rPr>
              <a:t>以下时，绝对风险分别下降</a:t>
            </a:r>
            <a:r>
              <a:rPr lang="en-US" altLang="zh-CN" sz="600" dirty="0">
                <a:solidFill>
                  <a:srgbClr val="203864"/>
                </a:solidFill>
                <a:latin typeface="微软雅黑" panose="020B0503020204020204" pitchFamily="34" charset="-122"/>
              </a:rPr>
              <a:t>2.41%(NNT=41)</a:t>
            </a:r>
            <a:r>
              <a:rPr lang="zh-CN" altLang="en-US" sz="600" dirty="0">
                <a:solidFill>
                  <a:srgbClr val="203864"/>
                </a:solidFill>
                <a:latin typeface="微软雅黑" panose="020B0503020204020204" pitchFamily="34" charset="-122"/>
              </a:rPr>
              <a:t>和</a:t>
            </a:r>
            <a:r>
              <a:rPr lang="en-US" altLang="zh-CN" sz="600" dirty="0">
                <a:solidFill>
                  <a:srgbClr val="203864"/>
                </a:solidFill>
                <a:latin typeface="微软雅黑" panose="020B0503020204020204" pitchFamily="34" charset="-122"/>
              </a:rPr>
              <a:t>1.41%(NNT=71) </a:t>
            </a:r>
            <a:r>
              <a:rPr lang="zh-CN" altLang="en-US" sz="600" dirty="0">
                <a:solidFill>
                  <a:srgbClr val="203864"/>
                </a:solidFill>
                <a:latin typeface="微软雅黑" panose="020B0503020204020204" pitchFamily="34" charset="-122"/>
              </a:rPr>
              <a:t>）。</a:t>
            </a:r>
            <a:r>
              <a:rPr lang="en-US" altLang="zh-CN" sz="600" dirty="0">
                <a:solidFill>
                  <a:srgbClr val="203864"/>
                </a:solidFill>
                <a:latin typeface="微软雅黑" panose="020B0503020204020204" pitchFamily="34" charset="-122"/>
              </a:rPr>
              <a:t>NNT</a:t>
            </a:r>
            <a:r>
              <a:rPr lang="zh-CN" altLang="en-US" sz="600" dirty="0">
                <a:solidFill>
                  <a:srgbClr val="203864"/>
                </a:solidFill>
                <a:latin typeface="微软雅黑" panose="020B0503020204020204" pitchFamily="34" charset="-122"/>
              </a:rPr>
              <a:t>：预防一例心血管事件需要被治疗的人数 </a:t>
            </a:r>
            <a:r>
              <a:rPr lang="en-US" altLang="zh-CN" sz="600" dirty="0">
                <a:solidFill>
                  <a:srgbClr val="203864"/>
                </a:solidFill>
                <a:latin typeface="微软雅黑" panose="020B0503020204020204" pitchFamily="34" charset="-122"/>
              </a:rPr>
              <a:t>(</a:t>
            </a:r>
            <a:r>
              <a:rPr lang="zh-CN" altLang="en-US" sz="600" dirty="0">
                <a:solidFill>
                  <a:srgbClr val="203864"/>
                </a:solidFill>
                <a:latin typeface="微软雅黑" panose="020B0503020204020204" pitchFamily="34" charset="-122"/>
              </a:rPr>
              <a:t>值越小越好</a:t>
            </a:r>
            <a:r>
              <a:rPr lang="en-US" altLang="zh-CN" sz="600" dirty="0">
                <a:solidFill>
                  <a:srgbClr val="203864"/>
                </a:solidFill>
                <a:latin typeface="微软雅黑" panose="020B0503020204020204" pitchFamily="34" charset="-122"/>
              </a:rPr>
              <a:t>) </a:t>
            </a:r>
            <a:r>
              <a:rPr lang="zh-CN" altLang="en-US" sz="600" dirty="0">
                <a:solidFill>
                  <a:srgbClr val="203864"/>
                </a:solidFill>
                <a:latin typeface="微软雅黑" panose="020B0503020204020204" pitchFamily="34" charset="-122"/>
              </a:rPr>
              <a:t>。</a:t>
            </a:r>
            <a:endParaRPr lang="en-US" altLang="zh-CN" sz="600" dirty="0">
              <a:solidFill>
                <a:srgbClr val="203864"/>
              </a:solidFill>
              <a:latin typeface="微软雅黑" panose="020B0503020204020204" pitchFamily="34" charset="-122"/>
            </a:endParaRPr>
          </a:p>
          <a:p>
            <a:pPr>
              <a:defRPr/>
            </a:pPr>
            <a:r>
              <a:rPr lang="zh-CN" altLang="en-US" sz="600" dirty="0">
                <a:solidFill>
                  <a:srgbClr val="203864"/>
                </a:solidFill>
                <a:latin typeface="微软雅黑" panose="020B0503020204020204" pitchFamily="34" charset="-122"/>
              </a:rPr>
              <a:t>**</a:t>
            </a:r>
            <a:r>
              <a:rPr lang="en-US" altLang="zh-CN" sz="600" dirty="0">
                <a:solidFill>
                  <a:srgbClr val="203864"/>
                </a:solidFill>
                <a:latin typeface="微软雅黑" panose="020B0503020204020204" pitchFamily="34" charset="-122"/>
              </a:rPr>
              <a:t>EVAPORATE</a:t>
            </a:r>
            <a:r>
              <a:rPr lang="zh-CN" altLang="en-US" sz="600" dirty="0">
                <a:solidFill>
                  <a:srgbClr val="203864"/>
                </a:solidFill>
                <a:latin typeface="微软雅黑" panose="020B0503020204020204" pitchFamily="34" charset="-122"/>
              </a:rPr>
              <a:t>研究：随机双盲安慰剂对照的影像学试验，纳入</a:t>
            </a:r>
            <a:r>
              <a:rPr lang="en-US" altLang="zh-CN" sz="600" dirty="0">
                <a:solidFill>
                  <a:srgbClr val="203864"/>
                </a:solidFill>
                <a:latin typeface="微软雅黑" panose="020B0503020204020204" pitchFamily="34" charset="-122"/>
              </a:rPr>
              <a:t>80</a:t>
            </a:r>
            <a:r>
              <a:rPr lang="zh-CN" altLang="en-US" sz="600" dirty="0">
                <a:solidFill>
                  <a:srgbClr val="203864"/>
                </a:solidFill>
                <a:latin typeface="微软雅黑" panose="020B0503020204020204" pitchFamily="34" charset="-122"/>
              </a:rPr>
              <a:t>名接受他汀类药物治疗，</a:t>
            </a:r>
            <a:r>
              <a:rPr lang="en-US" altLang="zh-CN" sz="600" dirty="0">
                <a:solidFill>
                  <a:srgbClr val="203864"/>
                </a:solidFill>
                <a:latin typeface="微软雅黑" panose="020B0503020204020204" pitchFamily="34" charset="-122"/>
              </a:rPr>
              <a:t>TG</a:t>
            </a:r>
            <a:r>
              <a:rPr lang="zh-CN" altLang="en-US" sz="600" dirty="0">
                <a:solidFill>
                  <a:srgbClr val="203864"/>
                </a:solidFill>
                <a:latin typeface="微软雅黑" panose="020B0503020204020204" pitchFamily="34" charset="-122"/>
              </a:rPr>
              <a:t>升高并伴有冠状动脉粥样硬化的患者，随机给予</a:t>
            </a:r>
            <a:r>
              <a:rPr lang="en-US" altLang="zh-CN" sz="600" dirty="0">
                <a:solidFill>
                  <a:srgbClr val="203864"/>
                </a:solidFill>
                <a:latin typeface="微软雅黑" panose="020B0503020204020204" pitchFamily="34" charset="-122"/>
              </a:rPr>
              <a:t>IPE</a:t>
            </a:r>
            <a:r>
              <a:rPr lang="zh-CN" altLang="en-US" sz="600" dirty="0">
                <a:solidFill>
                  <a:srgbClr val="203864"/>
                </a:solidFill>
                <a:latin typeface="微软雅黑" panose="020B0503020204020204" pitchFamily="34" charset="-122"/>
              </a:rPr>
              <a:t>（</a:t>
            </a:r>
            <a:r>
              <a:rPr lang="en-US" altLang="zh-CN" sz="600" dirty="0">
                <a:solidFill>
                  <a:srgbClr val="203864"/>
                </a:solidFill>
                <a:latin typeface="微软雅黑" panose="020B0503020204020204" pitchFamily="34" charset="-122"/>
              </a:rPr>
              <a:t>4 g/d</a:t>
            </a:r>
            <a:r>
              <a:rPr lang="zh-CN" altLang="en-US" sz="600" dirty="0">
                <a:solidFill>
                  <a:srgbClr val="203864"/>
                </a:solidFill>
                <a:latin typeface="微软雅黑" panose="020B0503020204020204" pitchFamily="34" charset="-122"/>
              </a:rPr>
              <a:t>）或安慰剂</a:t>
            </a:r>
            <a:r>
              <a:rPr lang="en-US" altLang="zh-CN" sz="600" dirty="0">
                <a:solidFill>
                  <a:srgbClr val="203864"/>
                </a:solidFill>
                <a:latin typeface="微软雅黑" panose="020B0503020204020204" pitchFamily="34" charset="-122"/>
              </a:rPr>
              <a:t>,</a:t>
            </a:r>
            <a:r>
              <a:rPr lang="zh-CN" altLang="en-US" sz="600" dirty="0">
                <a:solidFill>
                  <a:srgbClr val="203864"/>
                </a:solidFill>
                <a:latin typeface="微软雅黑" panose="020B0503020204020204" pitchFamily="34" charset="-122"/>
              </a:rPr>
              <a:t> 随访时间</a:t>
            </a:r>
            <a:r>
              <a:rPr lang="en-US" altLang="zh-CN" sz="600" dirty="0">
                <a:solidFill>
                  <a:srgbClr val="203864"/>
                </a:solidFill>
                <a:latin typeface="微软雅黑" panose="020B0503020204020204" pitchFamily="34" charset="-122"/>
              </a:rPr>
              <a:t>18</a:t>
            </a:r>
            <a:r>
              <a:rPr lang="zh-CN" altLang="en-US" sz="600" dirty="0">
                <a:solidFill>
                  <a:srgbClr val="203864"/>
                </a:solidFill>
                <a:latin typeface="微软雅黑" panose="020B0503020204020204" pitchFamily="34" charset="-122"/>
              </a:rPr>
              <a:t>个月，主要终点为</a:t>
            </a:r>
            <a:r>
              <a:rPr lang="en-US" altLang="zh-CN" sz="600" dirty="0">
                <a:solidFill>
                  <a:srgbClr val="203864"/>
                </a:solidFill>
                <a:latin typeface="微软雅黑" panose="020B0503020204020204" pitchFamily="34" charset="-122"/>
              </a:rPr>
              <a:t>IPE</a:t>
            </a:r>
            <a:r>
              <a:rPr lang="zh-CN" altLang="en-US" sz="600" dirty="0">
                <a:solidFill>
                  <a:srgbClr val="203864"/>
                </a:solidFill>
                <a:latin typeface="微软雅黑" panose="020B0503020204020204" pitchFamily="34" charset="-122"/>
              </a:rPr>
              <a:t>组和安慰剂组在低衰减斑块</a:t>
            </a:r>
            <a:r>
              <a:rPr lang="en-US" altLang="zh-CN" sz="600" dirty="0">
                <a:solidFill>
                  <a:srgbClr val="203864"/>
                </a:solidFill>
                <a:latin typeface="微软雅黑" panose="020B0503020204020204" pitchFamily="34" charset="-122"/>
              </a:rPr>
              <a:t>(LAP)</a:t>
            </a:r>
            <a:r>
              <a:rPr lang="zh-CN" altLang="en-US" sz="600" dirty="0">
                <a:solidFill>
                  <a:srgbClr val="203864"/>
                </a:solidFill>
                <a:latin typeface="微软雅黑" panose="020B0503020204020204" pitchFamily="34" charset="-122"/>
              </a:rPr>
              <a:t>体积的变化。</a:t>
            </a:r>
            <a:endParaRPr lang="en-GB" sz="600" dirty="0">
              <a:solidFill>
                <a:srgbClr val="203864"/>
              </a:solidFill>
              <a:latin typeface="微软雅黑" panose="020B0503020204020204" pitchFamily="34" charset="-122"/>
            </a:endParaRPr>
          </a:p>
        </p:txBody>
      </p:sp>
      <p:sp>
        <p:nvSpPr>
          <p:cNvPr id="31" name="矩形 30">
            <a:extLst>
              <a:ext uri="{FF2B5EF4-FFF2-40B4-BE49-F238E27FC236}">
                <a16:creationId xmlns:a16="http://schemas.microsoft.com/office/drawing/2014/main" id="{FE79E579-F8AD-44D7-A535-4F3E0788F3CC}"/>
              </a:ext>
            </a:extLst>
          </p:cNvPr>
          <p:cNvSpPr/>
          <p:nvPr/>
        </p:nvSpPr>
        <p:spPr>
          <a:xfrm>
            <a:off x="7168952" y="1740750"/>
            <a:ext cx="4389554" cy="613694"/>
          </a:xfrm>
          <a:prstGeom prst="rect">
            <a:avLst/>
          </a:prstGeom>
        </p:spPr>
        <p:txBody>
          <a:bodyPr wrap="square">
            <a:spAutoFit/>
          </a:bodyPr>
          <a:lstStyle/>
          <a:p>
            <a:pPr marL="171450" indent="-171450">
              <a:lnSpc>
                <a:spcPct val="150000"/>
              </a:lnSpc>
              <a:buFont typeface="Wingdings" panose="05000000000000000000" pitchFamily="2" charset="2"/>
              <a:buChar char="p"/>
              <a:defRPr/>
            </a:pPr>
            <a:r>
              <a:rPr lang="zh-CN" altLang="en-US" sz="1200" dirty="0">
                <a:solidFill>
                  <a:srgbClr val="203864"/>
                </a:solidFill>
                <a:latin typeface="微软雅黑" panose="020B0503020204020204" pitchFamily="34" charset="-122"/>
              </a:rPr>
              <a:t>他汀治疗带来了</a:t>
            </a:r>
            <a:r>
              <a:rPr lang="en-US" altLang="zh-CN" sz="1200" dirty="0">
                <a:solidFill>
                  <a:srgbClr val="203864"/>
                </a:solidFill>
                <a:latin typeface="微软雅黑" panose="020B0503020204020204" pitchFamily="34" charset="-122"/>
              </a:rPr>
              <a:t>25%-35%</a:t>
            </a:r>
            <a:r>
              <a:rPr lang="zh-CN" altLang="en-US" sz="1200" dirty="0">
                <a:solidFill>
                  <a:srgbClr val="203864"/>
                </a:solidFill>
                <a:latin typeface="微软雅黑" panose="020B0503020204020204" pitchFamily="34" charset="-122"/>
              </a:rPr>
              <a:t>心血管获益，但平均高达</a:t>
            </a:r>
            <a:r>
              <a:rPr lang="en-US" altLang="zh-CN" sz="1200" dirty="0">
                <a:solidFill>
                  <a:srgbClr val="203864"/>
                </a:solidFill>
                <a:latin typeface="微软雅黑" panose="020B0503020204020204" pitchFamily="34" charset="-122"/>
              </a:rPr>
              <a:t>70%</a:t>
            </a:r>
            <a:r>
              <a:rPr lang="zh-CN" altLang="en-US" sz="1200" dirty="0">
                <a:solidFill>
                  <a:srgbClr val="203864"/>
                </a:solidFill>
                <a:latin typeface="微软雅黑" panose="020B0503020204020204" pitchFamily="34" charset="-122"/>
              </a:rPr>
              <a:t>的心血管疾病剩余风险持续存在</a:t>
            </a:r>
          </a:p>
        </p:txBody>
      </p:sp>
      <p:cxnSp>
        <p:nvCxnSpPr>
          <p:cNvPr id="32" name="直接连接符 31">
            <a:extLst>
              <a:ext uri="{FF2B5EF4-FFF2-40B4-BE49-F238E27FC236}">
                <a16:creationId xmlns:a16="http://schemas.microsoft.com/office/drawing/2014/main" id="{F8727EBC-2759-49CB-A3EB-0ED6B2339662}"/>
              </a:ext>
            </a:extLst>
          </p:cNvPr>
          <p:cNvCxnSpPr>
            <a:cxnSpLocks/>
          </p:cNvCxnSpPr>
          <p:nvPr/>
        </p:nvCxnSpPr>
        <p:spPr>
          <a:xfrm flipV="1">
            <a:off x="7220505" y="2328340"/>
            <a:ext cx="4338000" cy="12783"/>
          </a:xfrm>
          <a:prstGeom prst="line">
            <a:avLst/>
          </a:prstGeom>
          <a:noFill/>
          <a:ln w="12700" cap="flat" cmpd="sng" algn="ctr">
            <a:solidFill>
              <a:srgbClr val="203864"/>
            </a:solidFill>
            <a:prstDash val="solid"/>
            <a:miter lim="800000"/>
          </a:ln>
          <a:effectLst/>
        </p:spPr>
      </p:cxnSp>
      <p:sp>
        <p:nvSpPr>
          <p:cNvPr id="33" name="矩形 32">
            <a:extLst>
              <a:ext uri="{FF2B5EF4-FFF2-40B4-BE49-F238E27FC236}">
                <a16:creationId xmlns:a16="http://schemas.microsoft.com/office/drawing/2014/main" id="{E1A2E425-03C3-4DB3-979D-EDC1CBADDD41}"/>
              </a:ext>
            </a:extLst>
          </p:cNvPr>
          <p:cNvSpPr/>
          <p:nvPr/>
        </p:nvSpPr>
        <p:spPr>
          <a:xfrm>
            <a:off x="7168951" y="2386695"/>
            <a:ext cx="4337997" cy="613694"/>
          </a:xfrm>
          <a:prstGeom prst="rect">
            <a:avLst/>
          </a:prstGeom>
        </p:spPr>
        <p:txBody>
          <a:bodyPr wrap="square">
            <a:spAutoFit/>
          </a:bodyPr>
          <a:lstStyle/>
          <a:p>
            <a:pPr marL="171450" indent="-171450">
              <a:lnSpc>
                <a:spcPct val="150000"/>
              </a:lnSpc>
              <a:buFont typeface="Wingdings" panose="05000000000000000000" pitchFamily="2" charset="2"/>
              <a:buChar char="p"/>
              <a:defRPr/>
            </a:pPr>
            <a:r>
              <a:rPr lang="zh-CN" altLang="en-US" sz="1200" dirty="0">
                <a:solidFill>
                  <a:srgbClr val="203864"/>
                </a:solidFill>
                <a:latin typeface="微软雅黑" panose="020B0503020204020204" pitchFamily="34" charset="-122"/>
              </a:rPr>
              <a:t>即使他汀联合了依折麦布或</a:t>
            </a:r>
            <a:r>
              <a:rPr lang="en-US" altLang="zh-CN" sz="1200" dirty="0">
                <a:solidFill>
                  <a:srgbClr val="203864"/>
                </a:solidFill>
                <a:latin typeface="微软雅黑" panose="020B0503020204020204" pitchFamily="34" charset="-122"/>
              </a:rPr>
              <a:t>PCSK9</a:t>
            </a:r>
            <a:r>
              <a:rPr lang="zh-CN" altLang="en-US" sz="1200" dirty="0">
                <a:solidFill>
                  <a:srgbClr val="203864"/>
                </a:solidFill>
                <a:latin typeface="微软雅黑" panose="020B0503020204020204" pitchFamily="34" charset="-122"/>
              </a:rPr>
              <a:t>抑制剂，仅进一步降低</a:t>
            </a:r>
            <a:r>
              <a:rPr lang="en-US" altLang="zh-CN" sz="1200" dirty="0">
                <a:solidFill>
                  <a:srgbClr val="203864"/>
                </a:solidFill>
                <a:latin typeface="微软雅黑" panose="020B0503020204020204" pitchFamily="34" charset="-122"/>
              </a:rPr>
              <a:t>6%-15%</a:t>
            </a:r>
            <a:r>
              <a:rPr lang="zh-CN" altLang="en-US" sz="1200" dirty="0">
                <a:solidFill>
                  <a:srgbClr val="203864"/>
                </a:solidFill>
                <a:latin typeface="微软雅黑" panose="020B0503020204020204" pitchFamily="34" charset="-122"/>
              </a:rPr>
              <a:t>风险，事件仍持续增加</a:t>
            </a:r>
          </a:p>
        </p:txBody>
      </p:sp>
      <p:cxnSp>
        <p:nvCxnSpPr>
          <p:cNvPr id="34" name="直接连接符 33">
            <a:extLst>
              <a:ext uri="{FF2B5EF4-FFF2-40B4-BE49-F238E27FC236}">
                <a16:creationId xmlns:a16="http://schemas.microsoft.com/office/drawing/2014/main" id="{691589E0-0E8E-48F2-88B7-D92DA2551AA0}"/>
              </a:ext>
            </a:extLst>
          </p:cNvPr>
          <p:cNvCxnSpPr>
            <a:cxnSpLocks/>
          </p:cNvCxnSpPr>
          <p:nvPr/>
        </p:nvCxnSpPr>
        <p:spPr>
          <a:xfrm flipV="1">
            <a:off x="7220505" y="3083509"/>
            <a:ext cx="4338000" cy="12783"/>
          </a:xfrm>
          <a:prstGeom prst="line">
            <a:avLst/>
          </a:prstGeom>
          <a:noFill/>
          <a:ln w="12700" cap="flat" cmpd="sng" algn="ctr">
            <a:solidFill>
              <a:srgbClr val="203864"/>
            </a:solidFill>
            <a:prstDash val="solid"/>
            <a:miter lim="800000"/>
          </a:ln>
          <a:effectLst/>
        </p:spPr>
      </p:cxnSp>
      <p:sp>
        <p:nvSpPr>
          <p:cNvPr id="36" name="矩形 35">
            <a:extLst>
              <a:ext uri="{FF2B5EF4-FFF2-40B4-BE49-F238E27FC236}">
                <a16:creationId xmlns:a16="http://schemas.microsoft.com/office/drawing/2014/main" id="{BCEA5CA9-4D1D-44E0-A15F-80FD325E08D2}"/>
              </a:ext>
            </a:extLst>
          </p:cNvPr>
          <p:cNvSpPr/>
          <p:nvPr/>
        </p:nvSpPr>
        <p:spPr>
          <a:xfrm>
            <a:off x="678034" y="4459188"/>
            <a:ext cx="5592615" cy="336695"/>
          </a:xfrm>
          <a:prstGeom prst="rect">
            <a:avLst/>
          </a:prstGeom>
        </p:spPr>
        <p:txBody>
          <a:bodyPr wrap="square">
            <a:spAutoFit/>
          </a:bodyPr>
          <a:lstStyle/>
          <a:p>
            <a:pPr marL="171450" indent="-171450">
              <a:lnSpc>
                <a:spcPct val="150000"/>
              </a:lnSpc>
              <a:buFont typeface="Wingdings" panose="05000000000000000000" pitchFamily="2" charset="2"/>
              <a:buChar char="p"/>
              <a:defRPr/>
            </a:pPr>
            <a:r>
              <a:rPr lang="zh-CN" altLang="en-US" sz="1200" dirty="0">
                <a:solidFill>
                  <a:srgbClr val="203864"/>
                </a:solidFill>
                <a:latin typeface="微软雅黑" panose="020B0503020204020204" pitchFamily="34" charset="-122"/>
              </a:rPr>
              <a:t>其它所有降</a:t>
            </a:r>
            <a:r>
              <a:rPr lang="en-US" altLang="zh-CN" sz="1200" dirty="0">
                <a:solidFill>
                  <a:srgbClr val="203864"/>
                </a:solidFill>
                <a:latin typeface="微软雅黑" panose="020B0503020204020204" pitchFamily="34" charset="-122"/>
              </a:rPr>
              <a:t>TG</a:t>
            </a:r>
            <a:r>
              <a:rPr lang="zh-CN" altLang="en-US" sz="1200" dirty="0">
                <a:solidFill>
                  <a:srgbClr val="203864"/>
                </a:solidFill>
                <a:latin typeface="微软雅黑" panose="020B0503020204020204" pitchFamily="34" charset="-122"/>
              </a:rPr>
              <a:t>药物（贝特、烟酸等）均未被研究证明可降低心血管事件风险</a:t>
            </a:r>
          </a:p>
        </p:txBody>
      </p:sp>
      <p:cxnSp>
        <p:nvCxnSpPr>
          <p:cNvPr id="37" name="直接连接符 36">
            <a:extLst>
              <a:ext uri="{FF2B5EF4-FFF2-40B4-BE49-F238E27FC236}">
                <a16:creationId xmlns:a16="http://schemas.microsoft.com/office/drawing/2014/main" id="{4575A680-6FC6-445D-A30B-9DAE45DFC8EC}"/>
              </a:ext>
            </a:extLst>
          </p:cNvPr>
          <p:cNvCxnSpPr>
            <a:cxnSpLocks/>
          </p:cNvCxnSpPr>
          <p:nvPr/>
        </p:nvCxnSpPr>
        <p:spPr>
          <a:xfrm>
            <a:off x="699946" y="4313486"/>
            <a:ext cx="5359922" cy="0"/>
          </a:xfrm>
          <a:prstGeom prst="line">
            <a:avLst/>
          </a:prstGeom>
          <a:noFill/>
          <a:ln w="12700" cap="flat" cmpd="sng" algn="ctr">
            <a:solidFill>
              <a:srgbClr val="203864"/>
            </a:solidFill>
            <a:prstDash val="solid"/>
            <a:miter lim="800000"/>
          </a:ln>
          <a:effectLst/>
        </p:spPr>
      </p:cxnSp>
      <p:sp>
        <p:nvSpPr>
          <p:cNvPr id="38" name="矩形 37">
            <a:extLst>
              <a:ext uri="{FF2B5EF4-FFF2-40B4-BE49-F238E27FC236}">
                <a16:creationId xmlns:a16="http://schemas.microsoft.com/office/drawing/2014/main" id="{0CDE8904-4942-4813-96A6-140F866F8E54}"/>
              </a:ext>
            </a:extLst>
          </p:cNvPr>
          <p:cNvSpPr/>
          <p:nvPr/>
        </p:nvSpPr>
        <p:spPr>
          <a:xfrm>
            <a:off x="667770" y="4751898"/>
            <a:ext cx="5498639" cy="890693"/>
          </a:xfrm>
          <a:prstGeom prst="rect">
            <a:avLst/>
          </a:prstGeom>
        </p:spPr>
        <p:txBody>
          <a:bodyPr wrap="square">
            <a:spAutoFit/>
          </a:bodyPr>
          <a:lstStyle/>
          <a:p>
            <a:pPr marL="171450" indent="-171450">
              <a:lnSpc>
                <a:spcPct val="150000"/>
              </a:lnSpc>
              <a:buFont typeface="Wingdings" panose="05000000000000000000" pitchFamily="2" charset="2"/>
              <a:buChar char="p"/>
              <a:defRPr/>
            </a:pPr>
            <a:r>
              <a:rPr lang="en-US" altLang="zh-CN" sz="1200" dirty="0">
                <a:solidFill>
                  <a:srgbClr val="203864"/>
                </a:solidFill>
                <a:latin typeface="微软雅黑" panose="020B0503020204020204" pitchFamily="34" charset="-122"/>
              </a:rPr>
              <a:t>IPE</a:t>
            </a:r>
            <a:r>
              <a:rPr lang="zh-CN" altLang="en-US" sz="1200" dirty="0">
                <a:solidFill>
                  <a:srgbClr val="203864"/>
                </a:solidFill>
                <a:latin typeface="微软雅黑" panose="020B0503020204020204" pitchFamily="34" charset="-122"/>
              </a:rPr>
              <a:t>具有降</a:t>
            </a:r>
            <a:r>
              <a:rPr lang="en-US" altLang="zh-CN" sz="1200" dirty="0">
                <a:solidFill>
                  <a:srgbClr val="203864"/>
                </a:solidFill>
                <a:latin typeface="微软雅黑" panose="020B0503020204020204" pitchFamily="34" charset="-122"/>
              </a:rPr>
              <a:t>TG</a:t>
            </a:r>
            <a:r>
              <a:rPr lang="zh-CN" altLang="en-US" sz="1200" dirty="0">
                <a:solidFill>
                  <a:srgbClr val="203864"/>
                </a:solidFill>
                <a:latin typeface="微软雅黑" panose="020B0503020204020204" pitchFamily="34" charset="-122"/>
              </a:rPr>
              <a:t>、抗炎、抗栓、抗氧化、逆转斑块的降脂多效性获益作用机制</a:t>
            </a:r>
            <a:endParaRPr lang="en-US" altLang="zh-CN" sz="1200" dirty="0">
              <a:solidFill>
                <a:srgbClr val="203864"/>
              </a:solidFill>
              <a:latin typeface="微软雅黑" panose="020B0503020204020204" pitchFamily="34" charset="-122"/>
            </a:endParaRPr>
          </a:p>
          <a:p>
            <a:pPr marL="171450" indent="-171450">
              <a:lnSpc>
                <a:spcPct val="150000"/>
              </a:lnSpc>
              <a:buFont typeface="Wingdings" panose="05000000000000000000" pitchFamily="2" charset="2"/>
              <a:buChar char="p"/>
              <a:defRPr/>
            </a:pPr>
            <a:r>
              <a:rPr lang="en-US" altLang="zh-CN" sz="1200" dirty="0">
                <a:solidFill>
                  <a:srgbClr val="203864"/>
                </a:solidFill>
                <a:latin typeface="微软雅黑" panose="020B0503020204020204" pitchFamily="34" charset="-122"/>
              </a:rPr>
              <a:t>Evaporate</a:t>
            </a:r>
            <a:r>
              <a:rPr lang="zh-CN" altLang="en-US" sz="1200" dirty="0">
                <a:solidFill>
                  <a:srgbClr val="203864"/>
                </a:solidFill>
                <a:latin typeface="微软雅黑" panose="020B0503020204020204" pitchFamily="34" charset="-122"/>
              </a:rPr>
              <a:t>研究**显示：</a:t>
            </a:r>
            <a:r>
              <a:rPr lang="en-US" altLang="zh-CN" sz="1200" b="1" dirty="0">
                <a:solidFill>
                  <a:srgbClr val="ED7D31"/>
                </a:solidFill>
                <a:latin typeface="微软雅黑" panose="020B0503020204020204" pitchFamily="34" charset="-122"/>
              </a:rPr>
              <a:t>IPE</a:t>
            </a:r>
            <a:r>
              <a:rPr lang="zh-CN" altLang="en-US" sz="1200" b="1" dirty="0">
                <a:solidFill>
                  <a:srgbClr val="ED7D31"/>
                </a:solidFill>
                <a:latin typeface="微软雅黑" panose="020B0503020204020204" pitchFamily="34" charset="-122"/>
              </a:rPr>
              <a:t>可缩小冠脉低衰减斑块体积</a:t>
            </a:r>
            <a:r>
              <a:rPr lang="en-US" altLang="zh-CN" sz="1200" b="1" dirty="0">
                <a:solidFill>
                  <a:srgbClr val="ED7D31"/>
                </a:solidFill>
                <a:latin typeface="微软雅黑" panose="020B0503020204020204" pitchFamily="34" charset="-122"/>
              </a:rPr>
              <a:t>17%</a:t>
            </a:r>
            <a:r>
              <a:rPr lang="en-US" altLang="zh-CN" sz="1200" b="1" baseline="30000" dirty="0">
                <a:solidFill>
                  <a:srgbClr val="ED7D31"/>
                </a:solidFill>
                <a:latin typeface="微软雅黑" panose="020B0503020204020204" pitchFamily="34" charset="-122"/>
              </a:rPr>
              <a:t>5</a:t>
            </a:r>
          </a:p>
          <a:p>
            <a:pPr marL="171450" indent="-171450">
              <a:lnSpc>
                <a:spcPct val="150000"/>
              </a:lnSpc>
              <a:buFont typeface="Wingdings" panose="05000000000000000000" pitchFamily="2" charset="2"/>
              <a:buChar char="p"/>
              <a:defRPr/>
            </a:pPr>
            <a:endParaRPr lang="en-US" altLang="zh-CN" sz="1200" dirty="0">
              <a:solidFill>
                <a:srgbClr val="203864"/>
              </a:solidFill>
              <a:latin typeface="微软雅黑" panose="020B0503020204020204" pitchFamily="34" charset="-122"/>
            </a:endParaRPr>
          </a:p>
        </p:txBody>
      </p:sp>
      <p:cxnSp>
        <p:nvCxnSpPr>
          <p:cNvPr id="39" name="直接连接符 38">
            <a:extLst>
              <a:ext uri="{FF2B5EF4-FFF2-40B4-BE49-F238E27FC236}">
                <a16:creationId xmlns:a16="http://schemas.microsoft.com/office/drawing/2014/main" id="{659A6F5D-4F5B-42A1-8087-E0E5CA8F2D94}"/>
              </a:ext>
            </a:extLst>
          </p:cNvPr>
          <p:cNvCxnSpPr>
            <a:cxnSpLocks/>
          </p:cNvCxnSpPr>
          <p:nvPr/>
        </p:nvCxnSpPr>
        <p:spPr>
          <a:xfrm>
            <a:off x="638194" y="5569091"/>
            <a:ext cx="5333037" cy="0"/>
          </a:xfrm>
          <a:prstGeom prst="line">
            <a:avLst/>
          </a:prstGeom>
          <a:noFill/>
          <a:ln w="12700" cap="flat" cmpd="sng" algn="ctr">
            <a:solidFill>
              <a:srgbClr val="203864"/>
            </a:solidFill>
            <a:prstDash val="solid"/>
            <a:miter lim="800000"/>
          </a:ln>
          <a:effectLst/>
        </p:spPr>
      </p:cxnSp>
      <p:sp>
        <p:nvSpPr>
          <p:cNvPr id="40" name="矩形 39">
            <a:extLst>
              <a:ext uri="{FF2B5EF4-FFF2-40B4-BE49-F238E27FC236}">
                <a16:creationId xmlns:a16="http://schemas.microsoft.com/office/drawing/2014/main" id="{D7346E49-FD0A-4787-B97E-F26B0B835DD6}"/>
              </a:ext>
            </a:extLst>
          </p:cNvPr>
          <p:cNvSpPr/>
          <p:nvPr/>
        </p:nvSpPr>
        <p:spPr>
          <a:xfrm>
            <a:off x="7168951" y="3136238"/>
            <a:ext cx="4469481" cy="890693"/>
          </a:xfrm>
          <a:prstGeom prst="rect">
            <a:avLst/>
          </a:prstGeom>
        </p:spPr>
        <p:txBody>
          <a:bodyPr wrap="square">
            <a:spAutoFit/>
          </a:bodyPr>
          <a:lstStyle/>
          <a:p>
            <a:pPr marL="171450" indent="-171450">
              <a:lnSpc>
                <a:spcPct val="150000"/>
              </a:lnSpc>
              <a:buFont typeface="Wingdings" panose="05000000000000000000" pitchFamily="2" charset="2"/>
              <a:buChar char="p"/>
              <a:defRPr/>
            </a:pPr>
            <a:r>
              <a:rPr lang="zh-CN" altLang="en-US" sz="1200" dirty="0">
                <a:solidFill>
                  <a:srgbClr val="203864"/>
                </a:solidFill>
                <a:latin typeface="微软雅黑" panose="020B0503020204020204" pitchFamily="34" charset="-122"/>
              </a:rPr>
              <a:t>目前可降</a:t>
            </a:r>
            <a:r>
              <a:rPr lang="en-US" altLang="zh-CN" sz="1200" dirty="0">
                <a:solidFill>
                  <a:srgbClr val="203864"/>
                </a:solidFill>
                <a:latin typeface="微软雅黑" panose="020B0503020204020204" pitchFamily="34" charset="-122"/>
              </a:rPr>
              <a:t>ASCVD</a:t>
            </a:r>
            <a:r>
              <a:rPr lang="zh-CN" altLang="en-US" sz="1200" dirty="0">
                <a:solidFill>
                  <a:srgbClr val="203864"/>
                </a:solidFill>
                <a:latin typeface="微软雅黑" panose="020B0503020204020204" pitchFamily="34" charset="-122"/>
              </a:rPr>
              <a:t>风险降脂药物均作用于</a:t>
            </a:r>
            <a:r>
              <a:rPr lang="en-US" altLang="zh-CN" sz="1200" dirty="0">
                <a:solidFill>
                  <a:srgbClr val="203864"/>
                </a:solidFill>
                <a:latin typeface="微软雅黑" panose="020B0503020204020204" pitchFamily="34" charset="-122"/>
              </a:rPr>
              <a:t>LDL-C</a:t>
            </a:r>
            <a:r>
              <a:rPr lang="zh-CN" altLang="en-US" sz="1200" dirty="0">
                <a:solidFill>
                  <a:srgbClr val="203864"/>
                </a:solidFill>
                <a:latin typeface="微软雅黑" panose="020B0503020204020204" pitchFamily="34" charset="-122"/>
              </a:rPr>
              <a:t>靶点，</a:t>
            </a:r>
            <a:r>
              <a:rPr lang="en-US" altLang="zh-CN" sz="1200" dirty="0">
                <a:solidFill>
                  <a:srgbClr val="203864"/>
                </a:solidFill>
                <a:latin typeface="微软雅黑" panose="020B0503020204020204" pitchFamily="34" charset="-122"/>
              </a:rPr>
              <a:t>IPE</a:t>
            </a:r>
            <a:r>
              <a:rPr lang="zh-CN" altLang="en-US" sz="1200" dirty="0">
                <a:solidFill>
                  <a:srgbClr val="203864"/>
                </a:solidFill>
                <a:latin typeface="微软雅黑" panose="020B0503020204020204" pitchFamily="34" charset="-122"/>
              </a:rPr>
              <a:t>满足他汀治疗后但伴有</a:t>
            </a:r>
            <a:r>
              <a:rPr lang="en-US" altLang="zh-CN" sz="1200" dirty="0">
                <a:solidFill>
                  <a:srgbClr val="203864"/>
                </a:solidFill>
                <a:latin typeface="微软雅黑" panose="020B0503020204020204" pitchFamily="34" charset="-122"/>
              </a:rPr>
              <a:t>TG</a:t>
            </a:r>
            <a:r>
              <a:rPr lang="zh-CN" altLang="en-US" sz="1200" dirty="0">
                <a:solidFill>
                  <a:srgbClr val="203864"/>
                </a:solidFill>
                <a:latin typeface="微软雅黑" panose="020B0503020204020204" pitchFamily="34" charset="-122"/>
              </a:rPr>
              <a:t>升高患者的降</a:t>
            </a:r>
            <a:r>
              <a:rPr lang="en-US" altLang="zh-CN" sz="1200" dirty="0">
                <a:solidFill>
                  <a:srgbClr val="203864"/>
                </a:solidFill>
                <a:latin typeface="微软雅黑" panose="020B0503020204020204" pitchFamily="34" charset="-122"/>
              </a:rPr>
              <a:t>ASCVD</a:t>
            </a:r>
            <a:r>
              <a:rPr lang="zh-CN" altLang="en-US" sz="1200" dirty="0">
                <a:solidFill>
                  <a:srgbClr val="203864"/>
                </a:solidFill>
                <a:latin typeface="微软雅黑" panose="020B0503020204020204" pitchFamily="34" charset="-122"/>
              </a:rPr>
              <a:t>风险需求，填补了</a:t>
            </a:r>
            <a:r>
              <a:rPr lang="en-US" altLang="zh-CN" sz="1200" dirty="0">
                <a:solidFill>
                  <a:srgbClr val="203864"/>
                </a:solidFill>
                <a:latin typeface="微软雅黑" panose="020B0503020204020204" pitchFamily="34" charset="-122"/>
              </a:rPr>
              <a:t>TG</a:t>
            </a:r>
            <a:r>
              <a:rPr lang="zh-CN" altLang="en-US" sz="1200" dirty="0">
                <a:solidFill>
                  <a:srgbClr val="203864"/>
                </a:solidFill>
                <a:latin typeface="微软雅黑" panose="020B0503020204020204" pitchFamily="34" charset="-122"/>
              </a:rPr>
              <a:t>药物治疗的空白</a:t>
            </a:r>
          </a:p>
        </p:txBody>
      </p:sp>
      <p:cxnSp>
        <p:nvCxnSpPr>
          <p:cNvPr id="41" name="直接连接符 40">
            <a:extLst>
              <a:ext uri="{FF2B5EF4-FFF2-40B4-BE49-F238E27FC236}">
                <a16:creationId xmlns:a16="http://schemas.microsoft.com/office/drawing/2014/main" id="{E7B90F32-BE9B-435A-8BC3-5EC5164F5836}"/>
              </a:ext>
            </a:extLst>
          </p:cNvPr>
          <p:cNvCxnSpPr>
            <a:cxnSpLocks/>
          </p:cNvCxnSpPr>
          <p:nvPr/>
        </p:nvCxnSpPr>
        <p:spPr>
          <a:xfrm flipV="1">
            <a:off x="7220505" y="4095893"/>
            <a:ext cx="4338000" cy="12783"/>
          </a:xfrm>
          <a:prstGeom prst="line">
            <a:avLst/>
          </a:prstGeom>
          <a:noFill/>
          <a:ln w="12700" cap="flat" cmpd="sng" algn="ctr">
            <a:solidFill>
              <a:srgbClr val="203864"/>
            </a:solidFill>
            <a:prstDash val="solid"/>
            <a:miter lim="800000"/>
          </a:ln>
          <a:effectLst/>
        </p:spPr>
      </p:cxnSp>
      <p:cxnSp>
        <p:nvCxnSpPr>
          <p:cNvPr id="42" name="直接连接符 41">
            <a:extLst>
              <a:ext uri="{FF2B5EF4-FFF2-40B4-BE49-F238E27FC236}">
                <a16:creationId xmlns:a16="http://schemas.microsoft.com/office/drawing/2014/main" id="{50378EDE-896B-49B2-993F-C3F82B005B5C}"/>
              </a:ext>
            </a:extLst>
          </p:cNvPr>
          <p:cNvCxnSpPr>
            <a:cxnSpLocks/>
          </p:cNvCxnSpPr>
          <p:nvPr/>
        </p:nvCxnSpPr>
        <p:spPr>
          <a:xfrm>
            <a:off x="6635194" y="1288408"/>
            <a:ext cx="0" cy="5314587"/>
          </a:xfrm>
          <a:prstGeom prst="line">
            <a:avLst/>
          </a:prstGeom>
          <a:noFill/>
          <a:ln w="12700" cap="flat" cmpd="sng" algn="ctr">
            <a:solidFill>
              <a:srgbClr val="203864"/>
            </a:solidFill>
            <a:prstDash val="solid"/>
            <a:miter lim="800000"/>
          </a:ln>
          <a:effectLst>
            <a:outerShdw blurRad="50800" dist="38100" dir="5400000" algn="t" rotWithShape="0">
              <a:prstClr val="black">
                <a:alpha val="40000"/>
              </a:prstClr>
            </a:outerShdw>
          </a:effectLst>
        </p:spPr>
      </p:cxnSp>
      <p:sp>
        <p:nvSpPr>
          <p:cNvPr id="43" name="TextBox 5">
            <a:extLst>
              <a:ext uri="{FF2B5EF4-FFF2-40B4-BE49-F238E27FC236}">
                <a16:creationId xmlns:a16="http://schemas.microsoft.com/office/drawing/2014/main" id="{87D12F07-83B5-48CB-BC86-ABCF9D224A8A}"/>
              </a:ext>
            </a:extLst>
          </p:cNvPr>
          <p:cNvSpPr txBox="1"/>
          <p:nvPr/>
        </p:nvSpPr>
        <p:spPr>
          <a:xfrm>
            <a:off x="6675332" y="5741221"/>
            <a:ext cx="5592631" cy="861774"/>
          </a:xfrm>
          <a:prstGeom prst="rect">
            <a:avLst/>
          </a:prstGeom>
          <a:noFill/>
          <a:extLst>
            <a:ext uri="{909E8E84-426E-40DD-AFC4-6F175D3DCCD1}">
              <a14:hiddenFill xmlns:a14="http://schemas.microsoft.com/office/drawing/2010/main">
                <a:solidFill>
                  <a:srgbClr val="FFFFFF">
                    <a:alpha val="67059"/>
                  </a:srgbClr>
                </a:solidFill>
              </a14:hiddenFill>
            </a:ext>
          </a:extLst>
        </p:spPr>
        <p:txBody>
          <a:bodyPr wrap="square" rtlCol="0">
            <a:spAutoFit/>
          </a:bodyPr>
          <a:lstStyle/>
          <a:p>
            <a:pPr>
              <a:defRPr/>
            </a:pP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1. </a:t>
            </a:r>
            <a:r>
              <a:rPr lang="en-US" altLang="zh-CN" sz="500" dirty="0" err="1">
                <a:solidFill>
                  <a:srgbClr val="002060"/>
                </a:solidFill>
                <a:latin typeface="微软雅黑" panose="020B0503020204020204" pitchFamily="34" charset="-122"/>
                <a:cs typeface="Arial Unicode MS" panose="020B0604020202020204" pitchFamily="34" charset="-122"/>
                <a:sym typeface="Arial" panose="020B0604020202020204" pitchFamily="34" charset="0"/>
              </a:rPr>
              <a:t>Arterioscler</a:t>
            </a: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 </a:t>
            </a:r>
            <a:r>
              <a:rPr lang="en-US" altLang="zh-CN" sz="500" dirty="0" err="1">
                <a:solidFill>
                  <a:srgbClr val="002060"/>
                </a:solidFill>
                <a:latin typeface="微软雅黑" panose="020B0503020204020204" pitchFamily="34" charset="-122"/>
                <a:cs typeface="Arial Unicode MS" panose="020B0604020202020204" pitchFamily="34" charset="-122"/>
                <a:sym typeface="Arial" panose="020B0604020202020204" pitchFamily="34" charset="0"/>
              </a:rPr>
              <a:t>Thromb</a:t>
            </a: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 </a:t>
            </a:r>
            <a:r>
              <a:rPr lang="en-US" altLang="zh-CN" sz="500" dirty="0" err="1">
                <a:solidFill>
                  <a:srgbClr val="002060"/>
                </a:solidFill>
                <a:latin typeface="微软雅黑" panose="020B0503020204020204" pitchFamily="34" charset="-122"/>
                <a:cs typeface="Arial Unicode MS" panose="020B0604020202020204" pitchFamily="34" charset="-122"/>
                <a:sym typeface="Arial" panose="020B0604020202020204" pitchFamily="34" charset="0"/>
              </a:rPr>
              <a:t>Vasc</a:t>
            </a: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 Biol. 2020 May;40(5):1135-1147.</a:t>
            </a:r>
          </a:p>
          <a:p>
            <a:pPr>
              <a:defRPr/>
            </a:pP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2. </a:t>
            </a:r>
            <a:r>
              <a:rPr lang="en-US" altLang="zh-CN" sz="500" dirty="0" err="1">
                <a:solidFill>
                  <a:srgbClr val="002060"/>
                </a:solidFill>
                <a:latin typeface="微软雅黑" panose="020B0503020204020204" pitchFamily="34" charset="-122"/>
                <a:cs typeface="Arial Unicode MS" panose="020B0604020202020204" pitchFamily="34" charset="-122"/>
                <a:sym typeface="Arial" panose="020B0604020202020204" pitchFamily="34" charset="0"/>
              </a:rPr>
              <a:t>Budoff</a:t>
            </a: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 MJ, Bhatt DL, </a:t>
            </a:r>
            <a:r>
              <a:rPr lang="en-US" altLang="zh-CN" sz="500" dirty="0" err="1">
                <a:solidFill>
                  <a:srgbClr val="002060"/>
                </a:solidFill>
                <a:latin typeface="微软雅黑" panose="020B0503020204020204" pitchFamily="34" charset="-122"/>
                <a:cs typeface="Arial Unicode MS" panose="020B0604020202020204" pitchFamily="34" charset="-122"/>
                <a:sym typeface="Arial" panose="020B0604020202020204" pitchFamily="34" charset="0"/>
              </a:rPr>
              <a:t>Kinninger</a:t>
            </a: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 A, et al. [published online ahead of print, 2020 Aug 29]. Eur Heart J.</a:t>
            </a:r>
          </a:p>
          <a:p>
            <a:pPr>
              <a:defRPr/>
            </a:pP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3. published online in </a:t>
            </a:r>
            <a:r>
              <a:rPr lang="en-US" altLang="zh-CN" sz="500" dirty="0" err="1">
                <a:solidFill>
                  <a:srgbClr val="002060"/>
                </a:solidFill>
                <a:latin typeface="微软雅黑" panose="020B0503020204020204" pitchFamily="34" charset="-122"/>
                <a:cs typeface="Arial Unicode MS" panose="020B0604020202020204" pitchFamily="34" charset="-122"/>
                <a:sym typeface="Arial" panose="020B0604020202020204" pitchFamily="34" charset="0"/>
              </a:rPr>
              <a:t>JACC.https</a:t>
            </a: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://authors.elsevier.com/</a:t>
            </a:r>
            <a:r>
              <a:rPr lang="en-US" altLang="zh-CN" sz="500" dirty="0" err="1">
                <a:solidFill>
                  <a:srgbClr val="002060"/>
                </a:solidFill>
                <a:latin typeface="微软雅黑" panose="020B0503020204020204" pitchFamily="34" charset="-122"/>
                <a:cs typeface="Arial Unicode MS" panose="020B0604020202020204" pitchFamily="34" charset="-122"/>
                <a:sym typeface="Arial" panose="020B0604020202020204" pitchFamily="34" charset="0"/>
              </a:rPr>
              <a:t>sd</a:t>
            </a: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/article/S073510972400384X   https://doi.org/10.1016/j.jacc.2024.02.016</a:t>
            </a:r>
          </a:p>
          <a:p>
            <a:pPr>
              <a:defRPr/>
            </a:pP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4. </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N </a:t>
            </a:r>
            <a:r>
              <a:rPr lang="en-US" altLang="zh-CN" sz="500" kern="0" dirty="0" err="1">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Engl</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 J Med. 2019 Jan 3;380(1):11-22. </a:t>
            </a:r>
            <a:endPar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endParaRPr>
          </a:p>
          <a:p>
            <a:pPr>
              <a:defRPr/>
            </a:pPr>
            <a:r>
              <a:rPr lang="en-US" altLang="zh-CN" sz="500" dirty="0">
                <a:solidFill>
                  <a:srgbClr val="002060"/>
                </a:solidFill>
                <a:latin typeface="微软雅黑" panose="020B0503020204020204" pitchFamily="34" charset="-122"/>
                <a:cs typeface="Arial Unicode MS" panose="020B0604020202020204" pitchFamily="34" charset="-122"/>
                <a:sym typeface="Arial" panose="020B0604020202020204" pitchFamily="34" charset="0"/>
              </a:rPr>
              <a:t>5. </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Eur Heart J. 2020 Oct 21;41(40):3925-3932</a:t>
            </a:r>
          </a:p>
          <a:p>
            <a:pPr>
              <a:defRPr/>
            </a:pP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6. https://www.abstractsonline.com/pp8/#!/10973/presentation/21691</a:t>
            </a:r>
          </a:p>
          <a:p>
            <a:pPr>
              <a:defRPr/>
            </a:pP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7. Nelson JR, Le V, Anderson JL and </a:t>
            </a:r>
            <a:r>
              <a:rPr lang="en-US" altLang="zh-CN" sz="500" kern="0" dirty="0" err="1">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Ciffone</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 N(2024) Effect of statin add-on therapy on cardiovascular </a:t>
            </a:r>
            <a:r>
              <a:rPr lang="en-US" altLang="zh-CN" sz="500" kern="0" dirty="0" err="1">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mortality.Front</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 Cardiovasc. Med. 11:1308695.doi: 10.3389/fcvm.2024.1308695</a:t>
            </a:r>
          </a:p>
          <a:p>
            <a:pPr>
              <a:defRPr/>
            </a:pP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8. Deng C-</a:t>
            </a:r>
            <a:r>
              <a:rPr lang="en-US" altLang="zh-CN" sz="500" kern="0" dirty="0" err="1">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J,Yan</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500" kern="0" dirty="0" err="1">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J,Zheng</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 Y-</a:t>
            </a:r>
            <a:r>
              <a:rPr lang="en-US" altLang="zh-CN" sz="500" kern="0" dirty="0" err="1">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Y,et</a:t>
            </a:r>
            <a:r>
              <a:rPr lang="en-US" altLang="zh-CN" sz="500" kern="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 al. Effectiveness of lipid-lowering therapy on mortality and major adverse cardiovascular event outcomes in patients undergoing percutaneous coronary intervention: a network meta-analysis of randomized controlled trials. BMJ Open 2023;13:e070827. doi:10.1136/bmjopen-2022-070827</a:t>
            </a:r>
          </a:p>
        </p:txBody>
      </p:sp>
      <p:sp>
        <p:nvSpPr>
          <p:cNvPr id="47" name="标题 1">
            <a:extLst>
              <a:ext uri="{FF2B5EF4-FFF2-40B4-BE49-F238E27FC236}">
                <a16:creationId xmlns:a16="http://schemas.microsoft.com/office/drawing/2014/main" id="{F59FEF35-88A7-4A54-B77A-AC98CCFB7212}"/>
              </a:ext>
            </a:extLst>
          </p:cNvPr>
          <p:cNvSpPr txBox="1">
            <a:spLocks/>
          </p:cNvSpPr>
          <p:nvPr/>
        </p:nvSpPr>
        <p:spPr>
          <a:xfrm>
            <a:off x="1109553" y="403262"/>
            <a:ext cx="10890738" cy="560546"/>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300" normalizeH="0" baseline="0">
                <a:solidFill>
                  <a:srgbClr val="19355D"/>
                </a:solidFill>
                <a:latin typeface="+mj-lt"/>
                <a:ea typeface="+mj-ea"/>
                <a:cs typeface="+mj-cs"/>
              </a:defRPr>
            </a:lvl1pPr>
          </a:lstStyle>
          <a:p>
            <a:r>
              <a:rPr lang="en-US" altLang="zh-CN" sz="2000" spc="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sym typeface="+mn-ea"/>
              </a:rPr>
              <a:t>IPE</a:t>
            </a:r>
            <a:r>
              <a:rPr lang="zh-CN" altLang="en-US" sz="2000" spc="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sym typeface="+mn-ea"/>
              </a:rPr>
              <a:t>具有</a:t>
            </a:r>
            <a:r>
              <a:rPr lang="zh-CN" altLang="en-US" sz="2000" spc="0" dirty="0">
                <a:solidFill>
                  <a:srgbClr val="ED7D31"/>
                </a:solidFill>
                <a:latin typeface="微软雅黑" panose="020B0503020204020204" pitchFamily="34" charset="-122"/>
                <a:ea typeface="微软雅黑" panose="020B0503020204020204" pitchFamily="34" charset="-122"/>
                <a:cs typeface="Arial Unicode MS" panose="020B0604020202020204" pitchFamily="34" charset="-122"/>
                <a:sym typeface="+mn-ea"/>
              </a:rPr>
              <a:t>降脂多效性获益作用机制</a:t>
            </a:r>
            <a:r>
              <a:rPr lang="zh-CN" altLang="en-US" sz="2000" spc="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sym typeface="+mn-ea"/>
              </a:rPr>
              <a:t>，直击</a:t>
            </a:r>
            <a:r>
              <a:rPr lang="en-US" altLang="zh-CN" sz="2000" spc="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sym typeface="+mn-ea"/>
              </a:rPr>
              <a:t>ASCVD</a:t>
            </a:r>
            <a:r>
              <a:rPr lang="zh-CN" altLang="en-US" sz="2000" spc="0" dirty="0">
                <a:solidFill>
                  <a:srgbClr val="203864"/>
                </a:solidFill>
                <a:latin typeface="微软雅黑" panose="020B0503020204020204" pitchFamily="34" charset="-122"/>
                <a:ea typeface="微软雅黑" panose="020B0503020204020204" pitchFamily="34" charset="-122"/>
                <a:cs typeface="Arial Unicode MS" panose="020B0604020202020204" pitchFamily="34" charset="-122"/>
                <a:sym typeface="+mn-ea"/>
              </a:rPr>
              <a:t>剩余风险管理四大策略</a:t>
            </a:r>
            <a:endParaRPr lang="zh-CN" altLang="en-US" sz="2000" dirty="0"/>
          </a:p>
        </p:txBody>
      </p:sp>
      <p:sp>
        <p:nvSpPr>
          <p:cNvPr id="44" name="矩形 43">
            <a:extLst>
              <a:ext uri="{FF2B5EF4-FFF2-40B4-BE49-F238E27FC236}">
                <a16:creationId xmlns:a16="http://schemas.microsoft.com/office/drawing/2014/main" id="{84F2AB75-5563-42CF-B3B2-BBC62BF532F1}"/>
              </a:ext>
            </a:extLst>
          </p:cNvPr>
          <p:cNvSpPr/>
          <p:nvPr/>
        </p:nvSpPr>
        <p:spPr>
          <a:xfrm>
            <a:off x="7168951" y="4106725"/>
            <a:ext cx="4605394" cy="1721690"/>
          </a:xfrm>
          <a:prstGeom prst="rect">
            <a:avLst/>
          </a:prstGeom>
        </p:spPr>
        <p:txBody>
          <a:bodyPr wrap="square">
            <a:spAutoFit/>
          </a:bodyPr>
          <a:lstStyle/>
          <a:p>
            <a:pPr marL="171450" indent="-171450">
              <a:lnSpc>
                <a:spcPct val="150000"/>
              </a:lnSpc>
              <a:buFont typeface="Wingdings" panose="05000000000000000000" pitchFamily="2" charset="2"/>
              <a:buChar char="p"/>
              <a:defRPr/>
            </a:pPr>
            <a:r>
              <a:rPr lang="zh-CN" altLang="en-US" sz="1200" dirty="0">
                <a:solidFill>
                  <a:srgbClr val="203864"/>
                </a:solidFill>
                <a:latin typeface="微软雅黑" panose="020B0503020204020204" pitchFamily="34" charset="-122"/>
              </a:rPr>
              <a:t>真实世界研究：</a:t>
            </a:r>
            <a:r>
              <a:rPr lang="en-US" altLang="zh-CN" sz="1200" dirty="0">
                <a:solidFill>
                  <a:srgbClr val="203864"/>
                </a:solidFill>
                <a:latin typeface="微软雅黑" panose="020B0503020204020204" pitchFamily="34" charset="-122"/>
              </a:rPr>
              <a:t>2020-2023</a:t>
            </a:r>
            <a:r>
              <a:rPr lang="zh-CN" altLang="en-US" sz="1200" dirty="0">
                <a:solidFill>
                  <a:srgbClr val="203864"/>
                </a:solidFill>
                <a:latin typeface="微软雅黑" panose="020B0503020204020204" pitchFamily="34" charset="-122"/>
              </a:rPr>
              <a:t>年美国退伍军人健康数据库显示，与混合</a:t>
            </a:r>
            <a:r>
              <a:rPr lang="en-US" altLang="zh-CN" sz="1200" dirty="0">
                <a:solidFill>
                  <a:srgbClr val="203864"/>
                </a:solidFill>
                <a:latin typeface="微软雅黑" panose="020B0503020204020204" pitchFamily="34" charset="-122"/>
              </a:rPr>
              <a:t>OM-3</a:t>
            </a:r>
            <a:r>
              <a:rPr lang="zh-CN" altLang="en-US" sz="1200" dirty="0">
                <a:solidFill>
                  <a:srgbClr val="203864"/>
                </a:solidFill>
                <a:latin typeface="微软雅黑" panose="020B0503020204020204" pitchFamily="34" charset="-122"/>
              </a:rPr>
              <a:t>脂肪酸处方药（</a:t>
            </a:r>
            <a:r>
              <a:rPr lang="en-US" altLang="zh-CN" sz="1200" dirty="0">
                <a:solidFill>
                  <a:srgbClr val="203864"/>
                </a:solidFill>
                <a:latin typeface="微软雅黑" panose="020B0503020204020204" pitchFamily="34" charset="-122"/>
              </a:rPr>
              <a:t>EPA+DHA</a:t>
            </a:r>
            <a:r>
              <a:rPr lang="zh-CN" altLang="en-US" sz="1200" dirty="0">
                <a:solidFill>
                  <a:srgbClr val="203864"/>
                </a:solidFill>
                <a:latin typeface="微软雅黑" panose="020B0503020204020204" pitchFamily="34" charset="-122"/>
              </a:rPr>
              <a:t>）相比，</a:t>
            </a:r>
            <a:r>
              <a:rPr lang="en-US" altLang="zh-CN" sz="1200" dirty="0">
                <a:solidFill>
                  <a:srgbClr val="203864"/>
                </a:solidFill>
                <a:latin typeface="微软雅黑" panose="020B0503020204020204" pitchFamily="34" charset="-122"/>
              </a:rPr>
              <a:t>IPE</a:t>
            </a:r>
            <a:r>
              <a:rPr lang="zh-CN" altLang="en-US" sz="1200" dirty="0">
                <a:solidFill>
                  <a:srgbClr val="203864"/>
                </a:solidFill>
                <a:latin typeface="微软雅黑" panose="020B0503020204020204" pitchFamily="34" charset="-122"/>
              </a:rPr>
              <a:t>队列的</a:t>
            </a:r>
            <a:r>
              <a:rPr lang="en-US" altLang="zh-CN" sz="1200" dirty="0">
                <a:solidFill>
                  <a:srgbClr val="203864"/>
                </a:solidFill>
                <a:latin typeface="微软雅黑" panose="020B0503020204020204" pitchFamily="34" charset="-122"/>
              </a:rPr>
              <a:t>MACE*</a:t>
            </a:r>
            <a:r>
              <a:rPr lang="zh-CN" altLang="en-US" sz="1200" dirty="0">
                <a:solidFill>
                  <a:srgbClr val="203864"/>
                </a:solidFill>
                <a:latin typeface="微软雅黑" panose="020B0503020204020204" pitchFamily="34" charset="-122"/>
              </a:rPr>
              <a:t>**发生率降低了</a:t>
            </a:r>
            <a:r>
              <a:rPr lang="en-US" altLang="zh-CN" sz="1200" dirty="0">
                <a:solidFill>
                  <a:srgbClr val="203864"/>
                </a:solidFill>
                <a:latin typeface="微软雅黑" panose="020B0503020204020204" pitchFamily="34" charset="-122"/>
              </a:rPr>
              <a:t>38%</a:t>
            </a:r>
            <a:r>
              <a:rPr lang="en-US" altLang="zh-CN" sz="1200" baseline="30000" dirty="0">
                <a:solidFill>
                  <a:srgbClr val="203864"/>
                </a:solidFill>
                <a:latin typeface="微软雅黑" panose="020B0503020204020204" pitchFamily="34" charset="-122"/>
              </a:rPr>
              <a:t>6</a:t>
            </a:r>
          </a:p>
          <a:p>
            <a:pPr marL="171450" indent="-171450">
              <a:lnSpc>
                <a:spcPct val="150000"/>
              </a:lnSpc>
              <a:buFont typeface="Wingdings" panose="05000000000000000000" pitchFamily="2" charset="2"/>
              <a:buChar char="p"/>
              <a:defRPr/>
            </a:pPr>
            <a:r>
              <a:rPr lang="zh-CN" altLang="en-US" sz="1200" dirty="0">
                <a:solidFill>
                  <a:srgbClr val="203864"/>
                </a:solidFill>
                <a:latin typeface="微软雅黑" panose="020B0503020204020204" pitchFamily="34" charset="-122"/>
              </a:rPr>
              <a:t>联合他汀治疗药物最新综述和</a:t>
            </a:r>
            <a:r>
              <a:rPr lang="en-US" altLang="zh-CN" sz="1200" dirty="0">
                <a:solidFill>
                  <a:srgbClr val="203864"/>
                </a:solidFill>
                <a:latin typeface="微软雅黑" panose="020B0503020204020204" pitchFamily="34" charset="-122"/>
              </a:rPr>
              <a:t>39</a:t>
            </a:r>
            <a:r>
              <a:rPr lang="zh-CN" altLang="en-US" sz="1200" dirty="0">
                <a:solidFill>
                  <a:srgbClr val="203864"/>
                </a:solidFill>
                <a:latin typeface="微软雅黑" panose="020B0503020204020204" pitchFamily="34" charset="-122"/>
              </a:rPr>
              <a:t>项</a:t>
            </a:r>
            <a:r>
              <a:rPr lang="en-US" altLang="zh-CN" sz="1200" dirty="0">
                <a:solidFill>
                  <a:srgbClr val="203864"/>
                </a:solidFill>
                <a:latin typeface="微软雅黑" panose="020B0503020204020204" pitchFamily="34" charset="-122"/>
              </a:rPr>
              <a:t>RCTs</a:t>
            </a:r>
            <a:r>
              <a:rPr lang="zh-CN" altLang="en-US" sz="1200" dirty="0">
                <a:solidFill>
                  <a:srgbClr val="203864"/>
                </a:solidFill>
                <a:latin typeface="微软雅黑" panose="020B0503020204020204" pitchFamily="34" charset="-122"/>
              </a:rPr>
              <a:t>荟萃分析</a:t>
            </a:r>
            <a:r>
              <a:rPr lang="en-US" altLang="zh-CN" sz="1200" baseline="30000" dirty="0">
                <a:solidFill>
                  <a:srgbClr val="203864"/>
                </a:solidFill>
                <a:latin typeface="微软雅黑" panose="020B0503020204020204" pitchFamily="34" charset="-122"/>
              </a:rPr>
              <a:t>7-8</a:t>
            </a:r>
            <a:r>
              <a:rPr lang="zh-CN" altLang="en-US" sz="1200" dirty="0">
                <a:solidFill>
                  <a:srgbClr val="203864"/>
                </a:solidFill>
                <a:latin typeface="微软雅黑" panose="020B0503020204020204" pitchFamily="34" charset="-122"/>
              </a:rPr>
              <a:t>：与依折麦布、</a:t>
            </a:r>
            <a:r>
              <a:rPr lang="en-US" altLang="zh-CN" sz="1200" dirty="0">
                <a:solidFill>
                  <a:srgbClr val="203864"/>
                </a:solidFill>
                <a:latin typeface="微软雅黑" panose="020B0503020204020204" pitchFamily="34" charset="-122"/>
              </a:rPr>
              <a:t>PCSK9</a:t>
            </a:r>
            <a:r>
              <a:rPr lang="zh-CN" altLang="en-US" sz="1200" dirty="0">
                <a:solidFill>
                  <a:srgbClr val="203864"/>
                </a:solidFill>
                <a:latin typeface="微软雅黑" panose="020B0503020204020204" pitchFamily="34" charset="-122"/>
              </a:rPr>
              <a:t>抑制剂相比，</a:t>
            </a:r>
            <a:r>
              <a:rPr lang="zh-CN" altLang="en-US" sz="1200" b="1" dirty="0">
                <a:solidFill>
                  <a:srgbClr val="ED7D31"/>
                </a:solidFill>
                <a:latin typeface="微软雅黑" panose="020B0503020204020204" pitchFamily="34" charset="-122"/>
              </a:rPr>
              <a:t>只有</a:t>
            </a:r>
            <a:r>
              <a:rPr lang="en-US" altLang="zh-CN" sz="1200" b="1" dirty="0">
                <a:solidFill>
                  <a:srgbClr val="ED7D31"/>
                </a:solidFill>
                <a:latin typeface="微软雅黑" panose="020B0503020204020204" pitchFamily="34" charset="-122"/>
              </a:rPr>
              <a:t>IPE</a:t>
            </a:r>
            <a:r>
              <a:rPr lang="zh-CN" altLang="en-US" sz="1200" b="1" dirty="0">
                <a:solidFill>
                  <a:srgbClr val="ED7D31"/>
                </a:solidFill>
                <a:latin typeface="微软雅黑" panose="020B0503020204020204" pitchFamily="34" charset="-122"/>
              </a:rPr>
              <a:t>可以显著降低心血管死亡</a:t>
            </a:r>
            <a:r>
              <a:rPr lang="zh-CN" altLang="en-US" sz="1200" dirty="0">
                <a:solidFill>
                  <a:srgbClr val="203864"/>
                </a:solidFill>
                <a:latin typeface="微软雅黑" panose="020B0503020204020204" pitchFamily="34" charset="-122"/>
              </a:rPr>
              <a:t>****</a:t>
            </a:r>
            <a:endParaRPr lang="en-US" altLang="zh-CN" sz="1200" dirty="0">
              <a:solidFill>
                <a:srgbClr val="203864"/>
              </a:solidFill>
              <a:latin typeface="微软雅黑" panose="020B0503020204020204" pitchFamily="34" charset="-122"/>
            </a:endParaRPr>
          </a:p>
          <a:p>
            <a:pPr marL="171450" indent="-171450">
              <a:lnSpc>
                <a:spcPct val="150000"/>
              </a:lnSpc>
              <a:buFont typeface="Wingdings" panose="05000000000000000000" pitchFamily="2" charset="2"/>
              <a:buChar char="p"/>
              <a:defRPr/>
            </a:pPr>
            <a:endParaRPr lang="zh-CN" altLang="en-US" sz="1200" dirty="0">
              <a:solidFill>
                <a:srgbClr val="203864"/>
              </a:solidFill>
              <a:latin typeface="微软雅黑" panose="020B0503020204020204" pitchFamily="34" charset="-122"/>
            </a:endParaRPr>
          </a:p>
        </p:txBody>
      </p:sp>
      <p:cxnSp>
        <p:nvCxnSpPr>
          <p:cNvPr id="45" name="直接连接符 44">
            <a:extLst>
              <a:ext uri="{FF2B5EF4-FFF2-40B4-BE49-F238E27FC236}">
                <a16:creationId xmlns:a16="http://schemas.microsoft.com/office/drawing/2014/main" id="{1B39B62C-68FD-4ECF-BCB0-81FED5D9A9D4}"/>
              </a:ext>
            </a:extLst>
          </p:cNvPr>
          <p:cNvCxnSpPr>
            <a:cxnSpLocks/>
          </p:cNvCxnSpPr>
          <p:nvPr/>
        </p:nvCxnSpPr>
        <p:spPr>
          <a:xfrm flipV="1">
            <a:off x="7220505" y="5569091"/>
            <a:ext cx="4338000" cy="12783"/>
          </a:xfrm>
          <a:prstGeom prst="line">
            <a:avLst/>
          </a:prstGeom>
          <a:noFill/>
          <a:ln w="12700" cap="flat" cmpd="sng" algn="ctr">
            <a:solidFill>
              <a:srgbClr val="203864"/>
            </a:solidFill>
            <a:prstDash val="solid"/>
            <a:miter lim="800000"/>
          </a:ln>
          <a:effectLst/>
        </p:spPr>
      </p:cxnSp>
      <p:sp>
        <p:nvSpPr>
          <p:cNvPr id="2" name="矩形 1">
            <a:extLst>
              <a:ext uri="{FF2B5EF4-FFF2-40B4-BE49-F238E27FC236}">
                <a16:creationId xmlns:a16="http://schemas.microsoft.com/office/drawing/2014/main" id="{8E7199AA-BECA-416D-90DF-F2981248386F}"/>
              </a:ext>
            </a:extLst>
          </p:cNvPr>
          <p:cNvSpPr/>
          <p:nvPr/>
        </p:nvSpPr>
        <p:spPr>
          <a:xfrm>
            <a:off x="409041" y="6310236"/>
            <a:ext cx="6096000" cy="276999"/>
          </a:xfrm>
          <a:prstGeom prst="rect">
            <a:avLst/>
          </a:prstGeom>
        </p:spPr>
        <p:txBody>
          <a:bodyPr>
            <a:spAutoFit/>
          </a:bodyPr>
          <a:lstStyle/>
          <a:p>
            <a:r>
              <a:rPr lang="zh-CN" altLang="en-US" sz="600" dirty="0">
                <a:solidFill>
                  <a:srgbClr val="203864"/>
                </a:solidFill>
                <a:latin typeface="微软雅黑" panose="020B0503020204020204" pitchFamily="34" charset="-122"/>
              </a:rPr>
              <a:t>***</a:t>
            </a:r>
            <a:r>
              <a:rPr lang="en-US" altLang="zh-CN" sz="600" dirty="0">
                <a:solidFill>
                  <a:srgbClr val="203864"/>
                </a:solidFill>
                <a:latin typeface="微软雅黑" panose="020B0503020204020204" pitchFamily="34" charset="-122"/>
              </a:rPr>
              <a:t>MACE</a:t>
            </a:r>
            <a:r>
              <a:rPr lang="zh-CN" altLang="en-US" sz="600" dirty="0">
                <a:solidFill>
                  <a:srgbClr val="203864"/>
                </a:solidFill>
                <a:latin typeface="微软雅黑" panose="020B0503020204020204" pitchFamily="34" charset="-122"/>
              </a:rPr>
              <a:t>（主要心血管不良事件）：冠状动脉血运重建术、心肌梗死、中风和心力衰竭的复合终点。</a:t>
            </a:r>
          </a:p>
          <a:p>
            <a:r>
              <a:rPr lang="zh-CN" altLang="en-US" sz="600" dirty="0">
                <a:solidFill>
                  <a:srgbClr val="203864"/>
                </a:solidFill>
                <a:latin typeface="微软雅黑" panose="020B0503020204020204" pitchFamily="34" charset="-122"/>
              </a:rPr>
              <a:t>****他汀分别联合依折麦布、</a:t>
            </a:r>
            <a:r>
              <a:rPr lang="en-US" altLang="zh-CN" sz="600" dirty="0">
                <a:solidFill>
                  <a:srgbClr val="203864"/>
                </a:solidFill>
                <a:latin typeface="微软雅黑" panose="020B0503020204020204" pitchFamily="34" charset="-122"/>
              </a:rPr>
              <a:t>PCSK9</a:t>
            </a:r>
            <a:r>
              <a:rPr lang="zh-CN" altLang="en-US" sz="600" dirty="0">
                <a:solidFill>
                  <a:srgbClr val="203864"/>
                </a:solidFill>
                <a:latin typeface="微软雅黑" panose="020B0503020204020204" pitchFamily="34" charset="-122"/>
              </a:rPr>
              <a:t>抑制剂的心血管结局研究都达到了主要复合</a:t>
            </a:r>
            <a:r>
              <a:rPr lang="en-US" altLang="zh-CN" sz="600" dirty="0">
                <a:solidFill>
                  <a:srgbClr val="203864"/>
                </a:solidFill>
                <a:latin typeface="微软雅黑" panose="020B0503020204020204" pitchFamily="34" charset="-122"/>
              </a:rPr>
              <a:t>CV</a:t>
            </a:r>
            <a:r>
              <a:rPr lang="zh-CN" altLang="en-US" sz="600" dirty="0">
                <a:solidFill>
                  <a:srgbClr val="203864"/>
                </a:solidFill>
                <a:latin typeface="微软雅黑" panose="020B0503020204020204" pitchFamily="34" charset="-122"/>
              </a:rPr>
              <a:t>终点，但都不能降低心血管死亡。</a:t>
            </a:r>
          </a:p>
        </p:txBody>
      </p:sp>
      <p:sp>
        <p:nvSpPr>
          <p:cNvPr id="46" name="矩形 45">
            <a:extLst>
              <a:ext uri="{FF2B5EF4-FFF2-40B4-BE49-F238E27FC236}">
                <a16:creationId xmlns:a16="http://schemas.microsoft.com/office/drawing/2014/main" id="{BF1867B8-574C-411F-BF66-30AB2F26A462}"/>
              </a:ext>
            </a:extLst>
          </p:cNvPr>
          <p:cNvSpPr/>
          <p:nvPr/>
        </p:nvSpPr>
        <p:spPr>
          <a:xfrm>
            <a:off x="5037946" y="3611640"/>
            <a:ext cx="1199367" cy="246221"/>
          </a:xfrm>
          <a:prstGeom prst="rect">
            <a:avLst/>
          </a:prstGeom>
        </p:spPr>
        <p:txBody>
          <a:bodyPr wrap="none">
            <a:spAutoFit/>
          </a:bodyPr>
          <a:lstStyle/>
          <a:p>
            <a:pPr>
              <a:defRPr/>
            </a:pPr>
            <a:r>
              <a:rPr lang="en-US" altLang="zh-CN" sz="500" dirty="0">
                <a:solidFill>
                  <a:srgbClr val="FFFFFF">
                    <a:lumMod val="50000"/>
                  </a:srgbClr>
                </a:solidFill>
                <a:latin typeface="Microsoft YaHei"/>
              </a:rPr>
              <a:t>HORIZON/OCEAN(a)-Outcomes</a:t>
            </a:r>
          </a:p>
          <a:p>
            <a:pPr>
              <a:defRPr/>
            </a:pPr>
            <a:r>
              <a:rPr lang="zh-CN" altLang="en-US" sz="500" dirty="0">
                <a:solidFill>
                  <a:srgbClr val="FFFFFF">
                    <a:lumMod val="50000"/>
                  </a:srgbClr>
                </a:solidFill>
                <a:latin typeface="Microsoft YaHei"/>
              </a:rPr>
              <a:t>将分别于</a:t>
            </a:r>
            <a:r>
              <a:rPr lang="en-US" altLang="zh-CN" sz="500" dirty="0">
                <a:solidFill>
                  <a:srgbClr val="FFFFFF">
                    <a:lumMod val="50000"/>
                  </a:srgbClr>
                </a:solidFill>
                <a:latin typeface="Microsoft YaHei"/>
              </a:rPr>
              <a:t>2025.5</a:t>
            </a:r>
            <a:r>
              <a:rPr lang="zh-CN" altLang="en-US" sz="500" dirty="0">
                <a:solidFill>
                  <a:srgbClr val="FFFFFF">
                    <a:lumMod val="50000"/>
                  </a:srgbClr>
                </a:solidFill>
                <a:latin typeface="Microsoft YaHei"/>
              </a:rPr>
              <a:t>和</a:t>
            </a:r>
            <a:r>
              <a:rPr lang="en-US" altLang="zh-CN" sz="500" dirty="0">
                <a:solidFill>
                  <a:srgbClr val="FFFFFF">
                    <a:lumMod val="50000"/>
                  </a:srgbClr>
                </a:solidFill>
                <a:latin typeface="Microsoft YaHei"/>
              </a:rPr>
              <a:t>2026.11</a:t>
            </a:r>
            <a:r>
              <a:rPr lang="zh-CN" altLang="en-US" sz="500" dirty="0">
                <a:solidFill>
                  <a:srgbClr val="FFFFFF">
                    <a:lumMod val="50000"/>
                  </a:srgbClr>
                </a:solidFill>
                <a:latin typeface="Microsoft YaHei"/>
              </a:rPr>
              <a:t>公布结果</a:t>
            </a:r>
          </a:p>
        </p:txBody>
      </p:sp>
      <p:sp>
        <p:nvSpPr>
          <p:cNvPr id="15" name="文本框 14">
            <a:extLst>
              <a:ext uri="{FF2B5EF4-FFF2-40B4-BE49-F238E27FC236}">
                <a16:creationId xmlns:a16="http://schemas.microsoft.com/office/drawing/2014/main" id="{CB5DF7B3-5D65-45F9-9B71-66BCF492E9CE}"/>
              </a:ext>
            </a:extLst>
          </p:cNvPr>
          <p:cNvSpPr txBox="1"/>
          <p:nvPr/>
        </p:nvSpPr>
        <p:spPr>
          <a:xfrm>
            <a:off x="4373880" y="1769151"/>
            <a:ext cx="1046855" cy="215444"/>
          </a:xfrm>
          <a:prstGeom prst="rect">
            <a:avLst/>
          </a:prstGeom>
          <a:noFill/>
        </p:spPr>
        <p:txBody>
          <a:bodyPr wrap="square" rtlCol="0">
            <a:spAutoFit/>
          </a:bodyPr>
          <a:lstStyle/>
          <a:p>
            <a:r>
              <a:rPr lang="en-US" altLang="zh-CN" sz="800" dirty="0">
                <a:solidFill>
                  <a:srgbClr val="002060"/>
                </a:solidFill>
                <a:latin typeface="+mn-ea"/>
              </a:rPr>
              <a:t>1-4</a:t>
            </a:r>
            <a:endParaRPr lang="zh-CN" altLang="en-US" sz="800" dirty="0">
              <a:solidFill>
                <a:srgbClr val="002060"/>
              </a:solidFill>
              <a:latin typeface="+mn-ea"/>
            </a:endParaRPr>
          </a:p>
        </p:txBody>
      </p:sp>
    </p:spTree>
    <p:extLst>
      <p:ext uri="{BB962C8B-B14F-4D97-AF65-F5344CB8AC3E}">
        <p14:creationId xmlns:p14="http://schemas.microsoft.com/office/powerpoint/2010/main" val="139010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25DC919-2FE5-3A68-7BCE-4B850EFF7D3A}"/>
              </a:ext>
            </a:extLst>
          </p:cNvPr>
          <p:cNvSpPr/>
          <p:nvPr/>
        </p:nvSpPr>
        <p:spPr>
          <a:xfrm>
            <a:off x="6355690" y="2617924"/>
            <a:ext cx="5597227" cy="18114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98A34789-507E-4D2B-A317-6E61F09450ED}"/>
              </a:ext>
            </a:extLst>
          </p:cNvPr>
          <p:cNvSpPr/>
          <p:nvPr/>
        </p:nvSpPr>
        <p:spPr>
          <a:xfrm>
            <a:off x="10894859" y="3835551"/>
            <a:ext cx="870638" cy="454664"/>
          </a:xfrm>
          <a:prstGeom prst="rect">
            <a:avLst/>
          </a:prstGeom>
          <a:solidFill>
            <a:schemeClr val="bg1">
              <a:lumMod val="95000"/>
            </a:scheme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defRPr/>
            </a:pPr>
            <a:r>
              <a:rPr lang="en-US" altLang="zh-CN" sz="2000" b="1" kern="0" dirty="0">
                <a:solidFill>
                  <a:srgbClr val="C00000"/>
                </a:solidFill>
                <a:cs typeface="Arial"/>
              </a:rPr>
              <a:t>11</a:t>
            </a:r>
            <a:r>
              <a:rPr lang="en-US" altLang="zh-CN" sz="1100" b="1" kern="0" dirty="0">
                <a:solidFill>
                  <a:srgbClr val="0B2F79"/>
                </a:solidFill>
                <a:cs typeface="Arial"/>
              </a:rPr>
              <a:t> </a:t>
            </a:r>
            <a:r>
              <a:rPr lang="en-US" altLang="zh-CN" sz="1000" kern="0" dirty="0">
                <a:solidFill>
                  <a:srgbClr val="38B65F"/>
                </a:solidFill>
                <a:cs typeface="Arial"/>
              </a:rPr>
              <a:t>NNT</a:t>
            </a:r>
            <a:r>
              <a:rPr lang="en-US" altLang="zh-CN" sz="1000" kern="0" baseline="30000" dirty="0">
                <a:solidFill>
                  <a:srgbClr val="38B65F"/>
                </a:solidFill>
                <a:cs typeface="Arial"/>
              </a:rPr>
              <a:t>5</a:t>
            </a:r>
            <a:endParaRPr lang="en-US" altLang="zh-CN" sz="1050" kern="0" baseline="30000" dirty="0">
              <a:solidFill>
                <a:srgbClr val="38B65F"/>
              </a:solidFill>
              <a:cs typeface="Arial"/>
            </a:endParaRPr>
          </a:p>
        </p:txBody>
      </p:sp>
      <p:sp>
        <p:nvSpPr>
          <p:cNvPr id="11" name="矩形 10">
            <a:extLst>
              <a:ext uri="{FF2B5EF4-FFF2-40B4-BE49-F238E27FC236}">
                <a16:creationId xmlns:a16="http://schemas.microsoft.com/office/drawing/2014/main" id="{0E22B24D-3E4A-4313-A566-FD94F4B2CEE5}"/>
              </a:ext>
            </a:extLst>
          </p:cNvPr>
          <p:cNvSpPr/>
          <p:nvPr/>
        </p:nvSpPr>
        <p:spPr>
          <a:xfrm>
            <a:off x="117216"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基本信息</a:t>
            </a:r>
          </a:p>
        </p:txBody>
      </p:sp>
      <p:sp>
        <p:nvSpPr>
          <p:cNvPr id="12" name="矩形 11">
            <a:extLst>
              <a:ext uri="{FF2B5EF4-FFF2-40B4-BE49-F238E27FC236}">
                <a16:creationId xmlns:a16="http://schemas.microsoft.com/office/drawing/2014/main" id="{886B777E-4351-4BD7-8FE1-3E9D61B9998E}"/>
              </a:ext>
            </a:extLst>
          </p:cNvPr>
          <p:cNvSpPr/>
          <p:nvPr/>
        </p:nvSpPr>
        <p:spPr>
          <a:xfrm>
            <a:off x="3118984" y="-2205"/>
            <a:ext cx="1440000" cy="252000"/>
          </a:xfrm>
          <a:prstGeom prst="rect">
            <a:avLst/>
          </a:prstGeom>
          <a:solidFill>
            <a:srgbClr val="23004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white"/>
                </a:solidFill>
                <a:effectLst/>
                <a:uLnTx/>
                <a:uFillTx/>
                <a:latin typeface="Verdana"/>
                <a:ea typeface="+mn-ea"/>
                <a:cs typeface="+mn-cs"/>
              </a:rPr>
              <a:t>有效性</a:t>
            </a:r>
            <a:r>
              <a:rPr kumimoji="0" lang="en-US" altLang="zh-CN" sz="1200" b="1" i="0" u="none" strike="noStrike" kern="0" cap="none" spc="0" normalizeH="0" baseline="0" noProof="0" dirty="0">
                <a:ln>
                  <a:noFill/>
                </a:ln>
                <a:solidFill>
                  <a:prstClr val="white"/>
                </a:solidFill>
                <a:effectLst/>
                <a:uLnTx/>
                <a:uFillTx/>
                <a:latin typeface="Verdana"/>
                <a:ea typeface="+mn-ea"/>
                <a:cs typeface="+mn-cs"/>
              </a:rPr>
              <a:t>(1/2)</a:t>
            </a:r>
            <a:endParaRPr kumimoji="0" lang="zh-CN" altLang="en-US" sz="1200" b="1" i="0" u="none" strike="noStrike" kern="0" cap="none" spc="0" normalizeH="0" baseline="0" noProof="0" dirty="0">
              <a:ln>
                <a:noFill/>
              </a:ln>
              <a:solidFill>
                <a:prstClr val="white"/>
              </a:solidFill>
              <a:effectLst/>
              <a:uLnTx/>
              <a:uFillTx/>
              <a:latin typeface="Verdana"/>
              <a:ea typeface="+mn-ea"/>
              <a:cs typeface="+mn-cs"/>
            </a:endParaRPr>
          </a:p>
        </p:txBody>
      </p:sp>
      <p:sp>
        <p:nvSpPr>
          <p:cNvPr id="13" name="矩形 12">
            <a:extLst>
              <a:ext uri="{FF2B5EF4-FFF2-40B4-BE49-F238E27FC236}">
                <a16:creationId xmlns:a16="http://schemas.microsoft.com/office/drawing/2014/main" id="{33EDF059-8414-484D-9646-F25E73398D72}"/>
              </a:ext>
            </a:extLst>
          </p:cNvPr>
          <p:cNvSpPr/>
          <p:nvPr/>
        </p:nvSpPr>
        <p:spPr>
          <a:xfrm>
            <a:off x="4619868"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安全性</a:t>
            </a:r>
          </a:p>
        </p:txBody>
      </p:sp>
      <p:sp>
        <p:nvSpPr>
          <p:cNvPr id="15" name="矩形 14">
            <a:extLst>
              <a:ext uri="{FF2B5EF4-FFF2-40B4-BE49-F238E27FC236}">
                <a16:creationId xmlns:a16="http://schemas.microsoft.com/office/drawing/2014/main" id="{4D6CA36F-8C8C-4E9C-A303-DCE4954E9E7B}"/>
              </a:ext>
            </a:extLst>
          </p:cNvPr>
          <p:cNvSpPr/>
          <p:nvPr/>
        </p:nvSpPr>
        <p:spPr>
          <a:xfrm>
            <a:off x="6139055"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公平性</a:t>
            </a:r>
          </a:p>
        </p:txBody>
      </p:sp>
      <p:sp>
        <p:nvSpPr>
          <p:cNvPr id="16" name="矩形 15">
            <a:extLst>
              <a:ext uri="{FF2B5EF4-FFF2-40B4-BE49-F238E27FC236}">
                <a16:creationId xmlns:a16="http://schemas.microsoft.com/office/drawing/2014/main" id="{D10BF737-C150-4D90-9CC5-2E8EBF2BAF11}"/>
              </a:ext>
            </a:extLst>
          </p:cNvPr>
          <p:cNvSpPr/>
          <p:nvPr/>
        </p:nvSpPr>
        <p:spPr>
          <a:xfrm>
            <a:off x="1618100"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创新性</a:t>
            </a:r>
          </a:p>
        </p:txBody>
      </p:sp>
      <p:sp>
        <p:nvSpPr>
          <p:cNvPr id="17" name="等腰三角形 16">
            <a:extLst>
              <a:ext uri="{FF2B5EF4-FFF2-40B4-BE49-F238E27FC236}">
                <a16:creationId xmlns:a16="http://schemas.microsoft.com/office/drawing/2014/main" id="{9A5C3E9E-3515-49BB-A2CD-BEB9C17BD1DD}"/>
              </a:ext>
            </a:extLst>
          </p:cNvPr>
          <p:cNvSpPr/>
          <p:nvPr/>
        </p:nvSpPr>
        <p:spPr>
          <a:xfrm>
            <a:off x="3301066" y="16936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Verdana"/>
              <a:ea typeface="+mn-ea"/>
              <a:cs typeface="+mn-cs"/>
            </a:endParaRPr>
          </a:p>
        </p:txBody>
      </p:sp>
      <p:pic>
        <p:nvPicPr>
          <p:cNvPr id="18" name="图片 17">
            <a:extLst>
              <a:ext uri="{FF2B5EF4-FFF2-40B4-BE49-F238E27FC236}">
                <a16:creationId xmlns:a16="http://schemas.microsoft.com/office/drawing/2014/main" id="{4841947D-1F60-47FC-B3AD-7CC3B3DFE936}"/>
              </a:ext>
            </a:extLst>
          </p:cNvPr>
          <p:cNvPicPr>
            <a:picLocks noChangeAspect="1"/>
          </p:cNvPicPr>
          <p:nvPr/>
        </p:nvPicPr>
        <p:blipFill rotWithShape="1">
          <a:blip r:embed="rId3">
            <a:extLst>
              <a:ext uri="{28A0092B-C50C-407E-A947-70E740481C1C}">
                <a14:useLocalDpi xmlns:a14="http://schemas.microsoft.com/office/drawing/2010/main" val="0"/>
              </a:ext>
            </a:extLst>
          </a:blip>
          <a:srcRect t="42214" b="21437"/>
          <a:stretch/>
        </p:blipFill>
        <p:spPr>
          <a:xfrm>
            <a:off x="239078" y="3320872"/>
            <a:ext cx="5899977" cy="1092860"/>
          </a:xfrm>
          <a:prstGeom prst="rect">
            <a:avLst/>
          </a:prstGeom>
        </p:spPr>
      </p:pic>
      <p:sp>
        <p:nvSpPr>
          <p:cNvPr id="19" name="object 37">
            <a:extLst>
              <a:ext uri="{FF2B5EF4-FFF2-40B4-BE49-F238E27FC236}">
                <a16:creationId xmlns:a16="http://schemas.microsoft.com/office/drawing/2014/main" id="{4416A943-0270-4404-AB9D-12E57ADACD12}"/>
              </a:ext>
            </a:extLst>
          </p:cNvPr>
          <p:cNvSpPr txBox="1"/>
          <p:nvPr/>
        </p:nvSpPr>
        <p:spPr>
          <a:xfrm>
            <a:off x="178704" y="3090252"/>
            <a:ext cx="1569604" cy="196907"/>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zh-CN" altLang="en-US" sz="1200" b="1" spc="-7" dirty="0">
                <a:solidFill>
                  <a:srgbClr val="ED7D31"/>
                </a:solidFill>
                <a:latin typeface="微软雅黑" panose="020B0503020204020204" pitchFamily="34" charset="-122"/>
                <a:cs typeface="Arial" panose="020B0604020202020204"/>
                <a:sym typeface="Arial" panose="020B0604020202020204" pitchFamily="34" charset="0"/>
              </a:rPr>
              <a:t>主要疗效终点</a:t>
            </a:r>
            <a:r>
              <a:rPr lang="en-US" altLang="zh-CN" sz="1200" b="1" spc="-7" dirty="0">
                <a:solidFill>
                  <a:srgbClr val="ED7D31"/>
                </a:solidFill>
                <a:latin typeface="微软雅黑" panose="020B0503020204020204" pitchFamily="34" charset="-122"/>
                <a:cs typeface="Arial" panose="020B0604020202020204"/>
                <a:sym typeface="Arial" panose="020B0604020202020204" pitchFamily="34" charset="0"/>
              </a:rPr>
              <a:t>*</a:t>
            </a:r>
            <a:endParaRPr sz="1200" b="1" dirty="0">
              <a:solidFill>
                <a:srgbClr val="ED7D31"/>
              </a:solidFill>
              <a:latin typeface="微软雅黑" panose="020B0503020204020204" pitchFamily="34" charset="-122"/>
              <a:cs typeface="Arial" panose="020B0604020202020204"/>
              <a:sym typeface="Arial" panose="020B0604020202020204" pitchFamily="34" charset="0"/>
            </a:endParaRPr>
          </a:p>
        </p:txBody>
      </p:sp>
      <p:sp>
        <p:nvSpPr>
          <p:cNvPr id="20" name="object 37">
            <a:extLst>
              <a:ext uri="{FF2B5EF4-FFF2-40B4-BE49-F238E27FC236}">
                <a16:creationId xmlns:a16="http://schemas.microsoft.com/office/drawing/2014/main" id="{82D8B239-4BBB-4140-BE72-4FB05E16C255}"/>
              </a:ext>
            </a:extLst>
          </p:cNvPr>
          <p:cNvSpPr txBox="1"/>
          <p:nvPr/>
        </p:nvSpPr>
        <p:spPr>
          <a:xfrm>
            <a:off x="1271669" y="3092876"/>
            <a:ext cx="1569604" cy="181518"/>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zh-CN" altLang="en-US" sz="1100" spc="-7" dirty="0">
                <a:solidFill>
                  <a:srgbClr val="203864"/>
                </a:solidFill>
                <a:latin typeface="微软雅黑" panose="020B0503020204020204" pitchFamily="34" charset="-122"/>
                <a:cs typeface="Arial" panose="020B0604020202020204"/>
                <a:sym typeface="Arial" panose="020B0604020202020204" pitchFamily="34" charset="0"/>
              </a:rPr>
              <a:t>次要疗效终点</a:t>
            </a:r>
            <a:endParaRPr lang="zh-CN" altLang="en-US" sz="11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1" name="object 37">
            <a:extLst>
              <a:ext uri="{FF2B5EF4-FFF2-40B4-BE49-F238E27FC236}">
                <a16:creationId xmlns:a16="http://schemas.microsoft.com/office/drawing/2014/main" id="{DFAD47EC-DD00-4812-86B4-D8FFFA5C357C}"/>
              </a:ext>
            </a:extLst>
          </p:cNvPr>
          <p:cNvSpPr txBox="1"/>
          <p:nvPr/>
        </p:nvSpPr>
        <p:spPr>
          <a:xfrm>
            <a:off x="2377375" y="3093831"/>
            <a:ext cx="1569604" cy="181518"/>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zh-CN" altLang="en-US" sz="1100" b="1" spc="-7" dirty="0">
                <a:solidFill>
                  <a:srgbClr val="ED7D31"/>
                </a:solidFill>
                <a:latin typeface="微软雅黑" panose="020B0503020204020204" pitchFamily="34" charset="-122"/>
                <a:cs typeface="Arial" panose="020B0604020202020204"/>
                <a:sym typeface="Arial" panose="020B0604020202020204" pitchFamily="34" charset="0"/>
              </a:rPr>
              <a:t>心血管死亡</a:t>
            </a:r>
            <a:endParaRPr sz="1100" b="1" dirty="0">
              <a:solidFill>
                <a:srgbClr val="ED7D31"/>
              </a:solidFill>
              <a:latin typeface="微软雅黑" panose="020B0503020204020204" pitchFamily="34" charset="-122"/>
              <a:cs typeface="Arial" panose="020B0604020202020204"/>
              <a:sym typeface="Arial" panose="020B0604020202020204" pitchFamily="34" charset="0"/>
            </a:endParaRPr>
          </a:p>
        </p:txBody>
      </p:sp>
      <p:sp>
        <p:nvSpPr>
          <p:cNvPr id="22" name="object 37">
            <a:extLst>
              <a:ext uri="{FF2B5EF4-FFF2-40B4-BE49-F238E27FC236}">
                <a16:creationId xmlns:a16="http://schemas.microsoft.com/office/drawing/2014/main" id="{A0A6B509-2A98-4410-82F6-EA1C886B4D70}"/>
              </a:ext>
            </a:extLst>
          </p:cNvPr>
          <p:cNvSpPr txBox="1"/>
          <p:nvPr/>
        </p:nvSpPr>
        <p:spPr>
          <a:xfrm>
            <a:off x="3509970" y="3099881"/>
            <a:ext cx="1569604" cy="181518"/>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zh-CN" altLang="en-US" sz="1100" spc="-7" dirty="0">
                <a:solidFill>
                  <a:srgbClr val="203864"/>
                </a:solidFill>
                <a:latin typeface="微软雅黑" panose="020B0503020204020204" pitchFamily="34" charset="-122"/>
                <a:cs typeface="Arial" panose="020B0604020202020204"/>
                <a:sym typeface="Arial" panose="020B0604020202020204" pitchFamily="34" charset="0"/>
              </a:rPr>
              <a:t>卒中</a:t>
            </a:r>
            <a:endParaRPr sz="11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3" name="object 37">
            <a:extLst>
              <a:ext uri="{FF2B5EF4-FFF2-40B4-BE49-F238E27FC236}">
                <a16:creationId xmlns:a16="http://schemas.microsoft.com/office/drawing/2014/main" id="{7725CB2F-EF59-48A1-9FD8-23AFDAD47612}"/>
              </a:ext>
            </a:extLst>
          </p:cNvPr>
          <p:cNvSpPr txBox="1"/>
          <p:nvPr/>
        </p:nvSpPr>
        <p:spPr>
          <a:xfrm>
            <a:off x="4602935" y="3099881"/>
            <a:ext cx="1569604" cy="181518"/>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zh-CN" altLang="en-US" sz="1100" spc="-7" dirty="0">
                <a:solidFill>
                  <a:srgbClr val="203864"/>
                </a:solidFill>
                <a:latin typeface="微软雅黑" panose="020B0503020204020204" pitchFamily="34" charset="-122"/>
                <a:cs typeface="Arial" panose="020B0604020202020204"/>
                <a:sym typeface="Arial" panose="020B0604020202020204" pitchFamily="34" charset="0"/>
              </a:rPr>
              <a:t>心梗</a:t>
            </a:r>
            <a:endParaRPr sz="11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4" name="object 37">
            <a:extLst>
              <a:ext uri="{FF2B5EF4-FFF2-40B4-BE49-F238E27FC236}">
                <a16:creationId xmlns:a16="http://schemas.microsoft.com/office/drawing/2014/main" id="{BAB6100E-A1D3-4510-BE8F-6B7C4B0A362C}"/>
              </a:ext>
            </a:extLst>
          </p:cNvPr>
          <p:cNvSpPr txBox="1"/>
          <p:nvPr/>
        </p:nvSpPr>
        <p:spPr>
          <a:xfrm>
            <a:off x="178704" y="4588589"/>
            <a:ext cx="1569604" cy="181518"/>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en-US" altLang="zh-CN" sz="1100" b="1" spc="-7" dirty="0">
                <a:solidFill>
                  <a:srgbClr val="203864"/>
                </a:solidFill>
                <a:latin typeface="微软雅黑" panose="020B0503020204020204" pitchFamily="34" charset="-122"/>
                <a:cs typeface="Arial" panose="020B0604020202020204"/>
                <a:sym typeface="Arial" panose="020B0604020202020204" pitchFamily="34" charset="0"/>
              </a:rPr>
              <a:t>NNT=21</a:t>
            </a:r>
            <a:endParaRPr sz="1100" b="1"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5" name="object 37">
            <a:extLst>
              <a:ext uri="{FF2B5EF4-FFF2-40B4-BE49-F238E27FC236}">
                <a16:creationId xmlns:a16="http://schemas.microsoft.com/office/drawing/2014/main" id="{B9D293C7-52A6-45C5-9E74-E118E4EC9F3A}"/>
              </a:ext>
            </a:extLst>
          </p:cNvPr>
          <p:cNvSpPr txBox="1"/>
          <p:nvPr/>
        </p:nvSpPr>
        <p:spPr>
          <a:xfrm>
            <a:off x="1243094" y="4588589"/>
            <a:ext cx="1569604" cy="181518"/>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en-US" altLang="zh-CN" sz="1100" spc="-7" dirty="0">
                <a:solidFill>
                  <a:srgbClr val="203864"/>
                </a:solidFill>
                <a:latin typeface="微软雅黑" panose="020B0503020204020204" pitchFamily="34" charset="-122"/>
                <a:cs typeface="Arial" panose="020B0604020202020204"/>
                <a:sym typeface="Arial" panose="020B0604020202020204" pitchFamily="34" charset="0"/>
              </a:rPr>
              <a:t>NNT=28</a:t>
            </a:r>
            <a:endParaRPr sz="11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6" name="object 37">
            <a:extLst>
              <a:ext uri="{FF2B5EF4-FFF2-40B4-BE49-F238E27FC236}">
                <a16:creationId xmlns:a16="http://schemas.microsoft.com/office/drawing/2014/main" id="{3752D09F-BD0A-48B2-B6B9-D75FB2C0184A}"/>
              </a:ext>
            </a:extLst>
          </p:cNvPr>
          <p:cNvSpPr txBox="1"/>
          <p:nvPr/>
        </p:nvSpPr>
        <p:spPr>
          <a:xfrm>
            <a:off x="165986" y="4399845"/>
            <a:ext cx="1569604" cy="166130"/>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en-US" altLang="zh-CN" sz="1000" b="1" spc="-7" dirty="0">
                <a:solidFill>
                  <a:srgbClr val="203864"/>
                </a:solidFill>
                <a:latin typeface="微软雅黑" panose="020B0503020204020204" pitchFamily="34" charset="-122"/>
                <a:cs typeface="Arial" panose="020B0604020202020204"/>
                <a:sym typeface="Arial" panose="020B0604020202020204" pitchFamily="34" charset="0"/>
              </a:rPr>
              <a:t>P=0.00000001</a:t>
            </a:r>
            <a:endParaRPr sz="1000" b="1"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7" name="object 37">
            <a:extLst>
              <a:ext uri="{FF2B5EF4-FFF2-40B4-BE49-F238E27FC236}">
                <a16:creationId xmlns:a16="http://schemas.microsoft.com/office/drawing/2014/main" id="{0F6D8FA9-4C79-48FA-9C2E-199397BC968B}"/>
              </a:ext>
            </a:extLst>
          </p:cNvPr>
          <p:cNvSpPr txBox="1"/>
          <p:nvPr/>
        </p:nvSpPr>
        <p:spPr>
          <a:xfrm>
            <a:off x="1233526" y="4417629"/>
            <a:ext cx="1569604" cy="166130"/>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en-US" altLang="zh-CN" sz="1000" spc="-7" dirty="0">
                <a:solidFill>
                  <a:srgbClr val="203864"/>
                </a:solidFill>
                <a:latin typeface="微软雅黑" panose="020B0503020204020204" pitchFamily="34" charset="-122"/>
                <a:cs typeface="Arial" panose="020B0604020202020204"/>
                <a:sym typeface="Arial" panose="020B0604020202020204" pitchFamily="34" charset="0"/>
              </a:rPr>
              <a:t>P=0.0000006</a:t>
            </a:r>
            <a:endParaRPr sz="10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8" name="object 37">
            <a:extLst>
              <a:ext uri="{FF2B5EF4-FFF2-40B4-BE49-F238E27FC236}">
                <a16:creationId xmlns:a16="http://schemas.microsoft.com/office/drawing/2014/main" id="{92ADE632-2353-4152-913D-A197C13BA63D}"/>
              </a:ext>
            </a:extLst>
          </p:cNvPr>
          <p:cNvSpPr txBox="1"/>
          <p:nvPr/>
        </p:nvSpPr>
        <p:spPr>
          <a:xfrm>
            <a:off x="2353639" y="4417629"/>
            <a:ext cx="1569604" cy="166130"/>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en-US" altLang="zh-CN" sz="1000" spc="-7" dirty="0">
                <a:solidFill>
                  <a:srgbClr val="203864"/>
                </a:solidFill>
                <a:latin typeface="微软雅黑" panose="020B0503020204020204" pitchFamily="34" charset="-122"/>
                <a:cs typeface="Arial" panose="020B0604020202020204"/>
                <a:sym typeface="Arial" panose="020B0604020202020204" pitchFamily="34" charset="0"/>
              </a:rPr>
              <a:t>P=0.03</a:t>
            </a:r>
            <a:endParaRPr sz="10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29" name="object 37">
            <a:extLst>
              <a:ext uri="{FF2B5EF4-FFF2-40B4-BE49-F238E27FC236}">
                <a16:creationId xmlns:a16="http://schemas.microsoft.com/office/drawing/2014/main" id="{A097B177-F93F-4550-A875-9BF17FB37758}"/>
              </a:ext>
            </a:extLst>
          </p:cNvPr>
          <p:cNvSpPr txBox="1"/>
          <p:nvPr/>
        </p:nvSpPr>
        <p:spPr>
          <a:xfrm>
            <a:off x="3488442" y="4417629"/>
            <a:ext cx="1569604" cy="166130"/>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en-US" altLang="zh-CN" sz="1000" spc="-7" dirty="0">
                <a:solidFill>
                  <a:srgbClr val="203864"/>
                </a:solidFill>
                <a:latin typeface="微软雅黑" panose="020B0503020204020204" pitchFamily="34" charset="-122"/>
                <a:cs typeface="Arial" panose="020B0604020202020204"/>
                <a:sym typeface="Arial" panose="020B0604020202020204" pitchFamily="34" charset="0"/>
              </a:rPr>
              <a:t>P=0.01</a:t>
            </a:r>
            <a:endParaRPr sz="10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30" name="object 37">
            <a:extLst>
              <a:ext uri="{FF2B5EF4-FFF2-40B4-BE49-F238E27FC236}">
                <a16:creationId xmlns:a16="http://schemas.microsoft.com/office/drawing/2014/main" id="{CFAF5D23-6B8B-4F97-8767-FE9472A8B962}"/>
              </a:ext>
            </a:extLst>
          </p:cNvPr>
          <p:cNvSpPr txBox="1"/>
          <p:nvPr/>
        </p:nvSpPr>
        <p:spPr>
          <a:xfrm>
            <a:off x="4623245" y="4417629"/>
            <a:ext cx="1569604" cy="166130"/>
          </a:xfrm>
          <a:prstGeom prst="rect">
            <a:avLst/>
          </a:prstGeom>
        </p:spPr>
        <p:txBody>
          <a:bodyPr vert="horz" wrap="square" lIns="0" tIns="12123" rIns="0" bIns="0" rtlCol="0">
            <a:spAutoFit/>
          </a:bodyPr>
          <a:lstStyle/>
          <a:p>
            <a:pPr marR="27940" algn="ctr" defTabSz="1219200" eaLnBrk="0" fontAlgn="base" hangingPunct="0">
              <a:spcBef>
                <a:spcPts val="140"/>
              </a:spcBef>
              <a:spcAft>
                <a:spcPct val="0"/>
              </a:spcAft>
              <a:defRPr/>
            </a:pPr>
            <a:r>
              <a:rPr lang="en-US" altLang="zh-CN" sz="1000" spc="-7" dirty="0">
                <a:solidFill>
                  <a:srgbClr val="203864"/>
                </a:solidFill>
                <a:latin typeface="微软雅黑" panose="020B0503020204020204" pitchFamily="34" charset="-122"/>
                <a:cs typeface="Arial" panose="020B0604020202020204"/>
                <a:sym typeface="Arial" panose="020B0604020202020204" pitchFamily="34" charset="0"/>
              </a:rPr>
              <a:t>P&lt;0.001</a:t>
            </a:r>
            <a:endParaRPr sz="1000" dirty="0">
              <a:solidFill>
                <a:srgbClr val="203864"/>
              </a:solidFill>
              <a:latin typeface="微软雅黑" panose="020B0503020204020204" pitchFamily="34" charset="-122"/>
              <a:cs typeface="Arial" panose="020B0604020202020204"/>
              <a:sym typeface="Arial" panose="020B0604020202020204" pitchFamily="34" charset="0"/>
            </a:endParaRPr>
          </a:p>
        </p:txBody>
      </p:sp>
      <p:sp>
        <p:nvSpPr>
          <p:cNvPr id="31" name="矩形 30">
            <a:extLst>
              <a:ext uri="{FF2B5EF4-FFF2-40B4-BE49-F238E27FC236}">
                <a16:creationId xmlns:a16="http://schemas.microsoft.com/office/drawing/2014/main" id="{97566971-0E82-42ED-B35B-CDD4FA45EB63}"/>
              </a:ext>
            </a:extLst>
          </p:cNvPr>
          <p:cNvSpPr/>
          <p:nvPr/>
        </p:nvSpPr>
        <p:spPr>
          <a:xfrm>
            <a:off x="76379" y="1862394"/>
            <a:ext cx="2729675" cy="316369"/>
          </a:xfrm>
          <a:prstGeom prst="rect">
            <a:avLst/>
          </a:prstGeom>
        </p:spPr>
        <p:txBody>
          <a:bodyPr wrap="square">
            <a:spAutoFit/>
          </a:bodyPr>
          <a:lstStyle/>
          <a:p>
            <a:pPr algn="ctr">
              <a:lnSpc>
                <a:spcPct val="150000"/>
              </a:lnSpc>
              <a:defRPr/>
            </a:pPr>
            <a:r>
              <a:rPr lang="zh-CN" altLang="en-US" sz="1100" kern="0" dirty="0">
                <a:solidFill>
                  <a:srgbClr val="002060"/>
                </a:solidFill>
                <a:latin typeface="微软雅黑" panose="020B0503020204020204" pitchFamily="34" charset="-122"/>
              </a:rPr>
              <a:t>发表于全球顶级期刊新英格兰杂志</a:t>
            </a:r>
            <a:r>
              <a:rPr lang="en-US" altLang="zh-CN" sz="1100" kern="0" baseline="30000" dirty="0">
                <a:solidFill>
                  <a:srgbClr val="002060"/>
                </a:solidFill>
                <a:latin typeface="微软雅黑" panose="020B0503020204020204" pitchFamily="34" charset="-122"/>
              </a:rPr>
              <a:t>4</a:t>
            </a:r>
          </a:p>
        </p:txBody>
      </p:sp>
      <p:sp>
        <p:nvSpPr>
          <p:cNvPr id="32" name="矩形 31">
            <a:extLst>
              <a:ext uri="{FF2B5EF4-FFF2-40B4-BE49-F238E27FC236}">
                <a16:creationId xmlns:a16="http://schemas.microsoft.com/office/drawing/2014/main" id="{7D3DD447-E27A-4E35-821D-803F8206B095}"/>
              </a:ext>
            </a:extLst>
          </p:cNvPr>
          <p:cNvSpPr/>
          <p:nvPr/>
        </p:nvSpPr>
        <p:spPr>
          <a:xfrm>
            <a:off x="320712" y="2542896"/>
            <a:ext cx="5609577" cy="439929"/>
          </a:xfrm>
          <a:prstGeom prst="rect">
            <a:avLst/>
          </a:prstGeom>
        </p:spPr>
        <p:txBody>
          <a:bodyPr wrap="square">
            <a:spAutoFit/>
          </a:bodyPr>
          <a:lstStyle/>
          <a:p>
            <a:pPr>
              <a:lnSpc>
                <a:spcPct val="150000"/>
              </a:lnSpc>
              <a:defRPr/>
            </a:pPr>
            <a:r>
              <a:rPr lang="zh-CN" altLang="en-US" sz="800" dirty="0">
                <a:solidFill>
                  <a:srgbClr val="203864"/>
                </a:solidFill>
                <a:latin typeface="微软雅黑" panose="020B0503020204020204" pitchFamily="34" charset="-122"/>
              </a:rPr>
              <a:t>纳入来自</a:t>
            </a:r>
            <a:r>
              <a:rPr lang="en-US" altLang="zh-CN" sz="800" dirty="0">
                <a:solidFill>
                  <a:srgbClr val="203864"/>
                </a:solidFill>
                <a:latin typeface="微软雅黑" panose="020B0503020204020204" pitchFamily="34" charset="-122"/>
              </a:rPr>
              <a:t>11</a:t>
            </a:r>
            <a:r>
              <a:rPr lang="zh-CN" altLang="en-US" sz="800" dirty="0">
                <a:solidFill>
                  <a:srgbClr val="203864"/>
                </a:solidFill>
                <a:latin typeface="微软雅黑" panose="020B0503020204020204" pitchFamily="34" charset="-122"/>
              </a:rPr>
              <a:t>个国家</a:t>
            </a:r>
            <a:r>
              <a:rPr lang="en-US" altLang="zh-CN" sz="800" dirty="0">
                <a:solidFill>
                  <a:srgbClr val="203864"/>
                </a:solidFill>
                <a:latin typeface="微软雅黑" panose="020B0503020204020204" pitchFamily="34" charset="-122"/>
              </a:rPr>
              <a:t>473</a:t>
            </a:r>
            <a:r>
              <a:rPr lang="zh-CN" altLang="en-US" sz="800" dirty="0">
                <a:solidFill>
                  <a:srgbClr val="203864"/>
                </a:solidFill>
                <a:latin typeface="微软雅黑" panose="020B0503020204020204" pitchFamily="34" charset="-122"/>
              </a:rPr>
              <a:t>个中心的</a:t>
            </a:r>
            <a:r>
              <a:rPr lang="en-US" altLang="zh-CN" sz="800" dirty="0">
                <a:solidFill>
                  <a:srgbClr val="203864"/>
                </a:solidFill>
                <a:latin typeface="微软雅黑" panose="020B0503020204020204" pitchFamily="34" charset="-122"/>
              </a:rPr>
              <a:t>8179</a:t>
            </a:r>
            <a:r>
              <a:rPr lang="zh-CN" altLang="en-US" sz="800" dirty="0">
                <a:solidFill>
                  <a:srgbClr val="203864"/>
                </a:solidFill>
                <a:latin typeface="微软雅黑" panose="020B0503020204020204" pitchFamily="34" charset="-122"/>
              </a:rPr>
              <a:t>例</a:t>
            </a:r>
            <a:r>
              <a:rPr lang="en-US" altLang="zh-CN" sz="800" dirty="0">
                <a:solidFill>
                  <a:srgbClr val="203864"/>
                </a:solidFill>
                <a:latin typeface="微软雅黑" panose="020B0503020204020204" pitchFamily="34" charset="-122"/>
              </a:rPr>
              <a:t>TG</a:t>
            </a:r>
            <a:r>
              <a:rPr lang="zh-CN" altLang="en-US" sz="800" dirty="0">
                <a:solidFill>
                  <a:srgbClr val="203864"/>
                </a:solidFill>
                <a:latin typeface="微软雅黑" panose="020B0503020204020204" pitchFamily="34" charset="-122"/>
              </a:rPr>
              <a:t>升高（</a:t>
            </a:r>
            <a:r>
              <a:rPr lang="en-US" altLang="zh-CN" sz="800" dirty="0">
                <a:solidFill>
                  <a:srgbClr val="203864"/>
                </a:solidFill>
                <a:latin typeface="微软雅黑" panose="020B0503020204020204" pitchFamily="34" charset="-122"/>
              </a:rPr>
              <a:t>1.5-5.6mmol/L</a:t>
            </a:r>
            <a:r>
              <a:rPr lang="zh-CN" altLang="en-US" sz="800" dirty="0">
                <a:solidFill>
                  <a:srgbClr val="203864"/>
                </a:solidFill>
                <a:latin typeface="微软雅黑" panose="020B0503020204020204" pitchFamily="34" charset="-122"/>
              </a:rPr>
              <a:t>或</a:t>
            </a:r>
            <a:r>
              <a:rPr lang="en-US" altLang="zh-CN" sz="800" dirty="0">
                <a:solidFill>
                  <a:srgbClr val="203864"/>
                </a:solidFill>
                <a:latin typeface="微软雅黑" panose="020B0503020204020204" pitchFamily="34" charset="-122"/>
              </a:rPr>
              <a:t>135-499</a:t>
            </a:r>
            <a:r>
              <a:rPr lang="en-US" altLang="zh-CN" sz="800" dirty="0">
                <a:solidFill>
                  <a:srgbClr val="203864"/>
                </a:solidFill>
                <a:highlight>
                  <a:srgbClr val="FFFFFF"/>
                </a:highlight>
                <a:latin typeface="微软雅黑" panose="020B0503020204020204" pitchFamily="34" charset="-122"/>
              </a:rPr>
              <a:t>mg/dl</a:t>
            </a:r>
            <a:r>
              <a:rPr lang="zh-CN" altLang="en-US" sz="800" dirty="0">
                <a:solidFill>
                  <a:srgbClr val="203864"/>
                </a:solidFill>
                <a:latin typeface="微软雅黑" panose="020B0503020204020204" pitchFamily="34" charset="-122"/>
              </a:rPr>
              <a:t>）的</a:t>
            </a:r>
            <a:r>
              <a:rPr lang="en-US" altLang="zh-CN" sz="800" dirty="0">
                <a:solidFill>
                  <a:srgbClr val="203864"/>
                </a:solidFill>
                <a:latin typeface="微软雅黑" panose="020B0503020204020204" pitchFamily="34" charset="-122"/>
              </a:rPr>
              <a:t>ASCVD</a:t>
            </a:r>
            <a:r>
              <a:rPr lang="zh-CN" altLang="en-US" sz="800" dirty="0">
                <a:solidFill>
                  <a:srgbClr val="203864"/>
                </a:solidFill>
                <a:latin typeface="微软雅黑" panose="020B0503020204020204" pitchFamily="34" charset="-122"/>
              </a:rPr>
              <a:t>或</a:t>
            </a:r>
            <a:r>
              <a:rPr lang="en-US" altLang="zh-CN" sz="800" dirty="0">
                <a:solidFill>
                  <a:srgbClr val="203864"/>
                </a:solidFill>
                <a:latin typeface="微软雅黑" panose="020B0503020204020204" pitchFamily="34" charset="-122"/>
              </a:rPr>
              <a:t>ASCVD</a:t>
            </a:r>
            <a:r>
              <a:rPr lang="zh-CN" altLang="en-US" sz="800" dirty="0">
                <a:solidFill>
                  <a:srgbClr val="203864"/>
                </a:solidFill>
                <a:latin typeface="微软雅黑" panose="020B0503020204020204" pitchFamily="34" charset="-122"/>
              </a:rPr>
              <a:t>高危患者，在他汀类药物治疗基础上随机给予口服二十碳五烯酸乙酯（</a:t>
            </a:r>
            <a:r>
              <a:rPr lang="en-US" altLang="zh-CN" sz="800" dirty="0">
                <a:solidFill>
                  <a:srgbClr val="203864"/>
                </a:solidFill>
                <a:latin typeface="微软雅黑" panose="020B0503020204020204" pitchFamily="34" charset="-122"/>
              </a:rPr>
              <a:t>IPE</a:t>
            </a:r>
            <a:r>
              <a:rPr lang="zh-CN" altLang="en-US" sz="800" dirty="0">
                <a:solidFill>
                  <a:srgbClr val="203864"/>
                </a:solidFill>
                <a:latin typeface="微软雅黑" panose="020B0503020204020204" pitchFamily="34" charset="-122"/>
              </a:rPr>
              <a:t>，</a:t>
            </a:r>
            <a:r>
              <a:rPr lang="en-US" altLang="zh-CN" sz="800" dirty="0">
                <a:solidFill>
                  <a:srgbClr val="203864"/>
                </a:solidFill>
                <a:latin typeface="微软雅黑" panose="020B0503020204020204" pitchFamily="34" charset="-122"/>
              </a:rPr>
              <a:t>4 g/d</a:t>
            </a:r>
            <a:r>
              <a:rPr lang="zh-CN" altLang="en-US" sz="800" dirty="0">
                <a:solidFill>
                  <a:srgbClr val="203864"/>
                </a:solidFill>
                <a:latin typeface="微软雅黑" panose="020B0503020204020204" pitchFamily="34" charset="-122"/>
              </a:rPr>
              <a:t>）或安慰剂治疗，中位随访时间</a:t>
            </a:r>
            <a:r>
              <a:rPr lang="en-US" altLang="zh-CN" sz="800" dirty="0">
                <a:solidFill>
                  <a:srgbClr val="203864"/>
                </a:solidFill>
                <a:latin typeface="微软雅黑" panose="020B0503020204020204" pitchFamily="34" charset="-122"/>
              </a:rPr>
              <a:t>4.9</a:t>
            </a:r>
            <a:r>
              <a:rPr lang="zh-CN" altLang="en-US" sz="800" dirty="0">
                <a:solidFill>
                  <a:srgbClr val="203864"/>
                </a:solidFill>
                <a:latin typeface="微软雅黑" panose="020B0503020204020204" pitchFamily="34" charset="-122"/>
              </a:rPr>
              <a:t>年。</a:t>
            </a:r>
            <a:endParaRPr lang="en-US" altLang="zh-CN" sz="800" dirty="0">
              <a:solidFill>
                <a:srgbClr val="203864"/>
              </a:solidFill>
              <a:latin typeface="微软雅黑" panose="020B0503020204020204" pitchFamily="34" charset="-122"/>
            </a:endParaRPr>
          </a:p>
        </p:txBody>
      </p:sp>
      <p:sp>
        <p:nvSpPr>
          <p:cNvPr id="33" name="矩形 32">
            <a:extLst>
              <a:ext uri="{FF2B5EF4-FFF2-40B4-BE49-F238E27FC236}">
                <a16:creationId xmlns:a16="http://schemas.microsoft.com/office/drawing/2014/main" id="{67D931E5-B25B-42EE-B9F4-F8843AFC82E1}"/>
              </a:ext>
            </a:extLst>
          </p:cNvPr>
          <p:cNvSpPr/>
          <p:nvPr/>
        </p:nvSpPr>
        <p:spPr>
          <a:xfrm>
            <a:off x="150793" y="1260666"/>
            <a:ext cx="2567768" cy="338554"/>
          </a:xfrm>
          <a:prstGeom prst="rect">
            <a:avLst/>
          </a:prstGeom>
          <a:solidFill>
            <a:srgbClr val="44546A">
              <a:lumMod val="20000"/>
              <a:lumOff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国际</a:t>
            </a:r>
            <a:r>
              <a:rPr kumimoji="0" lang="en-US" altLang="zh-CN"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Ⅲ</a:t>
            </a: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期研究</a:t>
            </a:r>
            <a:r>
              <a:rPr kumimoji="0" lang="en-US" altLang="zh-CN"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REDUCE-IT</a:t>
            </a:r>
            <a:endPar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34" name="组合 33">
            <a:extLst>
              <a:ext uri="{FF2B5EF4-FFF2-40B4-BE49-F238E27FC236}">
                <a16:creationId xmlns:a16="http://schemas.microsoft.com/office/drawing/2014/main" id="{7A31E8F4-D15C-4A80-8812-39602A3A294B}"/>
              </a:ext>
            </a:extLst>
          </p:cNvPr>
          <p:cNvGrpSpPr/>
          <p:nvPr/>
        </p:nvGrpSpPr>
        <p:grpSpPr>
          <a:xfrm>
            <a:off x="2772943" y="1249270"/>
            <a:ext cx="3211034" cy="1176570"/>
            <a:chOff x="2674045" y="1035437"/>
            <a:chExt cx="3211034" cy="1176570"/>
          </a:xfrm>
        </p:grpSpPr>
        <p:pic>
          <p:nvPicPr>
            <p:cNvPr id="35" name="图片 34">
              <a:extLst>
                <a:ext uri="{FF2B5EF4-FFF2-40B4-BE49-F238E27FC236}">
                  <a16:creationId xmlns:a16="http://schemas.microsoft.com/office/drawing/2014/main" id="{9CC0BE69-094F-4DD1-8EE5-9348BB2D521D}"/>
                </a:ext>
              </a:extLst>
            </p:cNvPr>
            <p:cNvPicPr>
              <a:picLocks noChangeAspect="1"/>
            </p:cNvPicPr>
            <p:nvPr/>
          </p:nvPicPr>
          <p:blipFill rotWithShape="1">
            <a:blip r:embed="rId4"/>
            <a:srcRect l="1870" t="4474" r="1270"/>
            <a:stretch/>
          </p:blipFill>
          <p:spPr>
            <a:xfrm>
              <a:off x="2732677" y="1108893"/>
              <a:ext cx="3085726" cy="1090655"/>
            </a:xfrm>
            <a:prstGeom prst="rect">
              <a:avLst/>
            </a:prstGeom>
            <a:ln w="12700">
              <a:noFill/>
            </a:ln>
          </p:spPr>
        </p:pic>
        <p:sp>
          <p:nvSpPr>
            <p:cNvPr id="36" name="矩形 35">
              <a:extLst>
                <a:ext uri="{FF2B5EF4-FFF2-40B4-BE49-F238E27FC236}">
                  <a16:creationId xmlns:a16="http://schemas.microsoft.com/office/drawing/2014/main" id="{D00C9628-A86B-4C86-86AB-C2923C2D7806}"/>
                </a:ext>
              </a:extLst>
            </p:cNvPr>
            <p:cNvSpPr/>
            <p:nvPr/>
          </p:nvSpPr>
          <p:spPr>
            <a:xfrm>
              <a:off x="2674045" y="1035437"/>
              <a:ext cx="3211034" cy="1176570"/>
            </a:xfrm>
            <a:prstGeom prst="rect">
              <a:avLst/>
            </a:prstGeom>
            <a:no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cxnSp>
        <p:nvCxnSpPr>
          <p:cNvPr id="37" name="直接连接符 36">
            <a:extLst>
              <a:ext uri="{FF2B5EF4-FFF2-40B4-BE49-F238E27FC236}">
                <a16:creationId xmlns:a16="http://schemas.microsoft.com/office/drawing/2014/main" id="{A2204B61-CAF0-4CCC-A834-9E568C80F744}"/>
              </a:ext>
            </a:extLst>
          </p:cNvPr>
          <p:cNvCxnSpPr>
            <a:cxnSpLocks/>
          </p:cNvCxnSpPr>
          <p:nvPr/>
        </p:nvCxnSpPr>
        <p:spPr>
          <a:xfrm flipH="1">
            <a:off x="6142269" y="1337560"/>
            <a:ext cx="22262" cy="4969153"/>
          </a:xfrm>
          <a:prstGeom prst="line">
            <a:avLst/>
          </a:prstGeom>
          <a:noFill/>
          <a:ln w="12700" cap="flat" cmpd="sng" algn="ctr">
            <a:solidFill>
              <a:srgbClr val="203864"/>
            </a:solidFill>
            <a:prstDash val="solid"/>
            <a:miter lim="800000"/>
          </a:ln>
          <a:effectLst>
            <a:outerShdw blurRad="50800" dist="38100" dir="5400000" algn="t" rotWithShape="0">
              <a:prstClr val="black">
                <a:alpha val="40000"/>
              </a:prstClr>
            </a:outerShdw>
          </a:effectLst>
        </p:spPr>
      </p:cxnSp>
      <p:sp>
        <p:nvSpPr>
          <p:cNvPr id="38" name="矩形 37">
            <a:extLst>
              <a:ext uri="{FF2B5EF4-FFF2-40B4-BE49-F238E27FC236}">
                <a16:creationId xmlns:a16="http://schemas.microsoft.com/office/drawing/2014/main" id="{5663B44C-AC80-4DA2-85BC-AB06C03A426E}"/>
              </a:ext>
            </a:extLst>
          </p:cNvPr>
          <p:cNvSpPr/>
          <p:nvPr/>
        </p:nvSpPr>
        <p:spPr>
          <a:xfrm>
            <a:off x="239077" y="5402408"/>
            <a:ext cx="5744899" cy="307777"/>
          </a:xfrm>
          <a:prstGeom prst="rect">
            <a:avLst/>
          </a:prstGeom>
        </p:spPr>
        <p:txBody>
          <a:bodyPr wrap="square">
            <a:spAutoFit/>
          </a:bodyPr>
          <a:lstStyle/>
          <a:p>
            <a:pPr>
              <a:defRPr/>
            </a:pPr>
            <a:r>
              <a:rPr lang="en-US" altLang="zh-CN" sz="1400" b="1" u="sng" kern="0" dirty="0">
                <a:solidFill>
                  <a:srgbClr val="002060"/>
                </a:solidFill>
                <a:latin typeface="微软雅黑" panose="020B0503020204020204" pitchFamily="34" charset="-122"/>
              </a:rPr>
              <a:t>REDUCE-IT</a:t>
            </a:r>
            <a:r>
              <a:rPr lang="zh-CN" altLang="en-US" sz="1400" b="1" u="sng" kern="0" dirty="0">
                <a:solidFill>
                  <a:srgbClr val="002060"/>
                </a:solidFill>
                <a:latin typeface="微软雅黑" panose="020B0503020204020204" pitchFamily="34" charset="-122"/>
              </a:rPr>
              <a:t>亚组与主要终点具有一致且更显著的获益</a:t>
            </a:r>
            <a:r>
              <a:rPr lang="en-US" altLang="zh-CN" sz="1400" b="1" u="sng" kern="0" baseline="30000" dirty="0">
                <a:solidFill>
                  <a:srgbClr val="002060"/>
                </a:solidFill>
                <a:latin typeface="微软雅黑" panose="020B0503020204020204" pitchFamily="34" charset="-122"/>
              </a:rPr>
              <a:t>**</a:t>
            </a:r>
            <a:endParaRPr lang="zh-CN" altLang="en-US" sz="1400" u="sng" kern="0" dirty="0">
              <a:solidFill>
                <a:sysClr val="windowText" lastClr="000000"/>
              </a:solidFill>
              <a:latin typeface="微软雅黑" panose="020B0503020204020204" pitchFamily="34" charset="-122"/>
            </a:endParaRPr>
          </a:p>
        </p:txBody>
      </p:sp>
      <p:sp>
        <p:nvSpPr>
          <p:cNvPr id="40" name="矩形 39">
            <a:extLst>
              <a:ext uri="{FF2B5EF4-FFF2-40B4-BE49-F238E27FC236}">
                <a16:creationId xmlns:a16="http://schemas.microsoft.com/office/drawing/2014/main" id="{B4680481-0B76-440B-BF2B-ABF12298E899}"/>
              </a:ext>
            </a:extLst>
          </p:cNvPr>
          <p:cNvSpPr/>
          <p:nvPr/>
        </p:nvSpPr>
        <p:spPr>
          <a:xfrm>
            <a:off x="6544305" y="1257171"/>
            <a:ext cx="5101689" cy="338554"/>
          </a:xfrm>
          <a:prstGeom prst="rect">
            <a:avLst/>
          </a:prstGeom>
          <a:solidFill>
            <a:srgbClr val="44546A">
              <a:lumMod val="20000"/>
              <a:lumOff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与目录内同治疗领域药品相比的有效性优势</a:t>
            </a:r>
          </a:p>
        </p:txBody>
      </p:sp>
      <p:sp>
        <p:nvSpPr>
          <p:cNvPr id="42" name="矩形 41">
            <a:extLst>
              <a:ext uri="{FF2B5EF4-FFF2-40B4-BE49-F238E27FC236}">
                <a16:creationId xmlns:a16="http://schemas.microsoft.com/office/drawing/2014/main" id="{1E409D26-6D84-4068-813D-408391F9D2C4}"/>
              </a:ext>
            </a:extLst>
          </p:cNvPr>
          <p:cNvSpPr/>
          <p:nvPr/>
        </p:nvSpPr>
        <p:spPr>
          <a:xfrm>
            <a:off x="309873" y="4956665"/>
            <a:ext cx="6096000" cy="230832"/>
          </a:xfrm>
          <a:prstGeom prst="rect">
            <a:avLst/>
          </a:prstGeom>
        </p:spPr>
        <p:txBody>
          <a:bodyPr>
            <a:spAutoFit/>
          </a:bodyPr>
          <a:lstStyle/>
          <a:p>
            <a:pPr>
              <a:defRPr/>
            </a:pPr>
            <a:r>
              <a:rPr lang="en-US" altLang="zh-CN" sz="900" dirty="0">
                <a:solidFill>
                  <a:srgbClr val="203864"/>
                </a:solidFill>
                <a:latin typeface="微软雅黑" panose="020B0503020204020204" pitchFamily="34" charset="-122"/>
              </a:rPr>
              <a:t>*</a:t>
            </a:r>
            <a:r>
              <a:rPr lang="zh-CN" altLang="en-US" sz="900" dirty="0">
                <a:solidFill>
                  <a:srgbClr val="203864"/>
                </a:solidFill>
                <a:latin typeface="微软雅黑" panose="020B0503020204020204" pitchFamily="34" charset="-122"/>
              </a:rPr>
              <a:t>心血管死亡、非致死性心肌梗死、非致死性卒中、冠状动脉血运重建或因不稳定型心绞痛住院的复合终点</a:t>
            </a:r>
          </a:p>
        </p:txBody>
      </p:sp>
      <p:sp>
        <p:nvSpPr>
          <p:cNvPr id="43" name="文本框 42">
            <a:extLst>
              <a:ext uri="{FF2B5EF4-FFF2-40B4-BE49-F238E27FC236}">
                <a16:creationId xmlns:a16="http://schemas.microsoft.com/office/drawing/2014/main" id="{F2D1EB6F-6193-4330-8BFC-3F07C29F834A}"/>
              </a:ext>
            </a:extLst>
          </p:cNvPr>
          <p:cNvSpPr txBox="1"/>
          <p:nvPr/>
        </p:nvSpPr>
        <p:spPr>
          <a:xfrm>
            <a:off x="1243781" y="5728835"/>
            <a:ext cx="3204028" cy="369332"/>
          </a:xfrm>
          <a:prstGeom prst="rect">
            <a:avLst/>
          </a:prstGeom>
          <a:noFill/>
        </p:spPr>
        <p:txBody>
          <a:bodyPr wrap="square" rtlCol="0">
            <a:spAutoFit/>
          </a:bodyPr>
          <a:lstStyle/>
          <a:p>
            <a:r>
              <a:rPr lang="en-GB" dirty="0">
                <a:solidFill>
                  <a:prstClr val="black"/>
                </a:solidFill>
                <a:latin typeface="Calibri"/>
              </a:rPr>
              <a:t> </a:t>
            </a:r>
          </a:p>
        </p:txBody>
      </p:sp>
      <p:sp>
        <p:nvSpPr>
          <p:cNvPr id="44" name="文本框 43">
            <a:extLst>
              <a:ext uri="{FF2B5EF4-FFF2-40B4-BE49-F238E27FC236}">
                <a16:creationId xmlns:a16="http://schemas.microsoft.com/office/drawing/2014/main" id="{F660DFB3-158C-4B65-B6E3-28F43D3D55BA}"/>
              </a:ext>
            </a:extLst>
          </p:cNvPr>
          <p:cNvSpPr txBox="1"/>
          <p:nvPr/>
        </p:nvSpPr>
        <p:spPr>
          <a:xfrm>
            <a:off x="314383" y="5745962"/>
            <a:ext cx="5602918" cy="760273"/>
          </a:xfrm>
          <a:prstGeom prst="rect">
            <a:avLst/>
          </a:prstGeom>
          <a:noFill/>
        </p:spPr>
        <p:txBody>
          <a:bodyPr wrap="square" rtlCol="0">
            <a:spAutoFit/>
          </a:bodyPr>
          <a:lstStyle/>
          <a:p>
            <a:pPr>
              <a:lnSpc>
                <a:spcPct val="150000"/>
              </a:lnSpc>
            </a:pPr>
            <a:r>
              <a:rPr lang="zh-CN" altLang="en-US" sz="1000" dirty="0">
                <a:solidFill>
                  <a:srgbClr val="203864"/>
                </a:solidFill>
                <a:latin typeface="Calibri"/>
              </a:rPr>
              <a:t>近期</a:t>
            </a:r>
            <a:r>
              <a:rPr lang="en-US" altLang="zh-CN" sz="1000" dirty="0">
                <a:solidFill>
                  <a:srgbClr val="203864"/>
                </a:solidFill>
                <a:latin typeface="Calibri"/>
              </a:rPr>
              <a:t>ACS</a:t>
            </a:r>
            <a:r>
              <a:rPr lang="zh-CN" altLang="en-US" sz="1000" dirty="0">
                <a:solidFill>
                  <a:srgbClr val="203864"/>
                </a:solidFill>
                <a:latin typeface="Calibri"/>
              </a:rPr>
              <a:t>患者</a:t>
            </a:r>
            <a:r>
              <a:rPr lang="en-US" altLang="zh-CN" sz="1000" baseline="30000" dirty="0">
                <a:solidFill>
                  <a:srgbClr val="203864"/>
                </a:solidFill>
                <a:latin typeface="Calibri"/>
              </a:rPr>
              <a:t>5</a:t>
            </a:r>
            <a:r>
              <a:rPr lang="zh-CN" altLang="en-US" sz="1000" dirty="0">
                <a:solidFill>
                  <a:srgbClr val="203864"/>
                </a:solidFill>
                <a:latin typeface="Calibri"/>
              </a:rPr>
              <a:t>：主要终点发生风险降低</a:t>
            </a:r>
            <a:r>
              <a:rPr lang="en-US" altLang="zh-CN" sz="1000" b="1" dirty="0">
                <a:solidFill>
                  <a:srgbClr val="203864"/>
                </a:solidFill>
                <a:latin typeface="Calibri"/>
              </a:rPr>
              <a:t>37%</a:t>
            </a:r>
            <a:r>
              <a:rPr lang="zh-CN" altLang="en-US" sz="1000" dirty="0">
                <a:solidFill>
                  <a:srgbClr val="203864"/>
                </a:solidFill>
                <a:latin typeface="Calibri"/>
              </a:rPr>
              <a:t>（</a:t>
            </a:r>
            <a:r>
              <a:rPr lang="en-US" altLang="zh-CN" sz="1000" dirty="0">
                <a:solidFill>
                  <a:srgbClr val="203864"/>
                </a:solidFill>
                <a:latin typeface="Calibri"/>
              </a:rPr>
              <a:t>NNT=11</a:t>
            </a:r>
            <a:r>
              <a:rPr lang="zh-CN" altLang="en-US" sz="1000" dirty="0">
                <a:solidFill>
                  <a:srgbClr val="203864"/>
                </a:solidFill>
                <a:latin typeface="Calibri"/>
              </a:rPr>
              <a:t>）；</a:t>
            </a:r>
            <a:r>
              <a:rPr lang="en-US" altLang="zh-CN" sz="1000" dirty="0">
                <a:solidFill>
                  <a:srgbClr val="203864"/>
                </a:solidFill>
                <a:latin typeface="Calibri"/>
              </a:rPr>
              <a:t>PCI</a:t>
            </a:r>
            <a:r>
              <a:rPr lang="zh-CN" altLang="en-US" sz="1000" dirty="0">
                <a:solidFill>
                  <a:srgbClr val="203864"/>
                </a:solidFill>
                <a:latin typeface="Calibri"/>
              </a:rPr>
              <a:t>术后患者</a:t>
            </a:r>
            <a:r>
              <a:rPr lang="en-US" altLang="zh-CN" sz="1000" baseline="30000" dirty="0">
                <a:solidFill>
                  <a:srgbClr val="203864"/>
                </a:solidFill>
                <a:latin typeface="Calibri"/>
              </a:rPr>
              <a:t>6</a:t>
            </a:r>
            <a:r>
              <a:rPr lang="zh-CN" altLang="en-US" sz="1000" dirty="0">
                <a:solidFill>
                  <a:srgbClr val="203864"/>
                </a:solidFill>
                <a:latin typeface="Calibri"/>
              </a:rPr>
              <a:t>：主要终点发生风险降低</a:t>
            </a:r>
            <a:r>
              <a:rPr lang="en-US" altLang="zh-CN" sz="1000" b="1" dirty="0">
                <a:solidFill>
                  <a:srgbClr val="203864"/>
                </a:solidFill>
                <a:latin typeface="Calibri"/>
              </a:rPr>
              <a:t>34%</a:t>
            </a:r>
            <a:r>
              <a:rPr lang="zh-CN" altLang="en-US" sz="1000" dirty="0">
                <a:solidFill>
                  <a:srgbClr val="203864"/>
                </a:solidFill>
                <a:latin typeface="Calibri"/>
              </a:rPr>
              <a:t>（</a:t>
            </a:r>
            <a:r>
              <a:rPr lang="en-US" altLang="zh-CN" sz="1000" dirty="0">
                <a:solidFill>
                  <a:srgbClr val="203864"/>
                </a:solidFill>
                <a:latin typeface="Calibri"/>
              </a:rPr>
              <a:t>NNT=12</a:t>
            </a:r>
            <a:r>
              <a:rPr lang="zh-CN" altLang="en-US" sz="1000" dirty="0">
                <a:solidFill>
                  <a:srgbClr val="203864"/>
                </a:solidFill>
                <a:latin typeface="Calibri"/>
              </a:rPr>
              <a:t>）；既往心梗患者</a:t>
            </a:r>
            <a:r>
              <a:rPr lang="en-US" altLang="zh-CN" sz="1000" baseline="30000" dirty="0">
                <a:solidFill>
                  <a:srgbClr val="203864"/>
                </a:solidFill>
                <a:latin typeface="Calibri"/>
              </a:rPr>
              <a:t>7</a:t>
            </a:r>
            <a:r>
              <a:rPr lang="zh-CN" altLang="en-US" sz="1000" dirty="0">
                <a:solidFill>
                  <a:srgbClr val="203864"/>
                </a:solidFill>
                <a:latin typeface="Calibri"/>
              </a:rPr>
              <a:t>：首次主要终点发生风险降低</a:t>
            </a:r>
            <a:r>
              <a:rPr lang="en-US" altLang="zh-CN" sz="1000" b="1" dirty="0">
                <a:solidFill>
                  <a:srgbClr val="203864"/>
                </a:solidFill>
                <a:latin typeface="Calibri"/>
              </a:rPr>
              <a:t>26%</a:t>
            </a:r>
            <a:r>
              <a:rPr lang="zh-CN" altLang="en-US" sz="1000" dirty="0">
                <a:solidFill>
                  <a:srgbClr val="203864"/>
                </a:solidFill>
                <a:latin typeface="Calibri"/>
              </a:rPr>
              <a:t>（</a:t>
            </a:r>
            <a:r>
              <a:rPr lang="en-US" altLang="zh-CN" sz="1000" dirty="0">
                <a:solidFill>
                  <a:srgbClr val="203864"/>
                </a:solidFill>
                <a:latin typeface="Calibri"/>
              </a:rPr>
              <a:t>NNT=17</a:t>
            </a:r>
            <a:r>
              <a:rPr lang="zh-CN" altLang="en-US" sz="1000" dirty="0">
                <a:solidFill>
                  <a:srgbClr val="203864"/>
                </a:solidFill>
                <a:latin typeface="Calibri"/>
              </a:rPr>
              <a:t>）；</a:t>
            </a:r>
            <a:r>
              <a:rPr lang="en-US" altLang="zh-CN" sz="1000" dirty="0">
                <a:solidFill>
                  <a:srgbClr val="203864"/>
                </a:solidFill>
                <a:latin typeface="Calibri"/>
              </a:rPr>
              <a:t>CABG</a:t>
            </a:r>
            <a:r>
              <a:rPr lang="zh-CN" altLang="en-US" sz="1000" dirty="0">
                <a:solidFill>
                  <a:srgbClr val="203864"/>
                </a:solidFill>
                <a:latin typeface="Calibri"/>
              </a:rPr>
              <a:t>患者</a:t>
            </a:r>
            <a:r>
              <a:rPr lang="en-US" altLang="zh-CN" sz="1000" baseline="30000" dirty="0">
                <a:solidFill>
                  <a:srgbClr val="203864"/>
                </a:solidFill>
                <a:latin typeface="Calibri"/>
              </a:rPr>
              <a:t>8</a:t>
            </a:r>
            <a:r>
              <a:rPr lang="zh-CN" altLang="en-US" sz="1000" dirty="0">
                <a:solidFill>
                  <a:srgbClr val="203864"/>
                </a:solidFill>
                <a:latin typeface="Calibri"/>
              </a:rPr>
              <a:t>：主要终点发生风险降低</a:t>
            </a:r>
            <a:r>
              <a:rPr lang="en-US" altLang="zh-CN" sz="1000" b="1" dirty="0">
                <a:solidFill>
                  <a:srgbClr val="203864"/>
                </a:solidFill>
                <a:latin typeface="Calibri"/>
              </a:rPr>
              <a:t>24%</a:t>
            </a:r>
            <a:r>
              <a:rPr lang="zh-CN" altLang="en-US" sz="1000" dirty="0">
                <a:solidFill>
                  <a:srgbClr val="203864"/>
                </a:solidFill>
                <a:latin typeface="Calibri"/>
              </a:rPr>
              <a:t>（</a:t>
            </a:r>
            <a:r>
              <a:rPr lang="en-US" altLang="zh-CN" sz="1000" dirty="0">
                <a:solidFill>
                  <a:srgbClr val="203864"/>
                </a:solidFill>
                <a:latin typeface="Calibri"/>
              </a:rPr>
              <a:t>NNT=16</a:t>
            </a:r>
            <a:r>
              <a:rPr lang="zh-CN" altLang="en-US" sz="1000" dirty="0">
                <a:solidFill>
                  <a:srgbClr val="203864"/>
                </a:solidFill>
                <a:latin typeface="Calibri"/>
              </a:rPr>
              <a:t>）；糖尿病患者</a:t>
            </a:r>
            <a:r>
              <a:rPr lang="en-US" altLang="zh-CN" sz="1000" baseline="30000" dirty="0">
                <a:solidFill>
                  <a:srgbClr val="203864"/>
                </a:solidFill>
                <a:latin typeface="Calibri"/>
              </a:rPr>
              <a:t>9</a:t>
            </a:r>
            <a:r>
              <a:rPr lang="zh-CN" altLang="en-US" sz="1000" dirty="0">
                <a:solidFill>
                  <a:srgbClr val="203864"/>
                </a:solidFill>
                <a:latin typeface="Calibri"/>
              </a:rPr>
              <a:t>：主要终点发生风险降低</a:t>
            </a:r>
            <a:r>
              <a:rPr lang="en-US" altLang="zh-CN" sz="1000" b="1" dirty="0">
                <a:solidFill>
                  <a:srgbClr val="203864"/>
                </a:solidFill>
                <a:latin typeface="Calibri"/>
              </a:rPr>
              <a:t>23%</a:t>
            </a:r>
            <a:r>
              <a:rPr lang="zh-CN" altLang="en-US" sz="1000" dirty="0">
                <a:solidFill>
                  <a:srgbClr val="203864"/>
                </a:solidFill>
                <a:latin typeface="Calibri"/>
              </a:rPr>
              <a:t>（</a:t>
            </a:r>
            <a:r>
              <a:rPr lang="en-US" altLang="zh-CN" sz="1000" dirty="0">
                <a:solidFill>
                  <a:srgbClr val="203864"/>
                </a:solidFill>
                <a:latin typeface="Calibri"/>
              </a:rPr>
              <a:t>NNT=7.9</a:t>
            </a:r>
            <a:r>
              <a:rPr lang="zh-CN" altLang="en-US" sz="1000" dirty="0">
                <a:solidFill>
                  <a:srgbClr val="203864"/>
                </a:solidFill>
                <a:latin typeface="Calibri"/>
              </a:rPr>
              <a:t>）。</a:t>
            </a:r>
            <a:endParaRPr lang="en-US" altLang="zh-CN" sz="1000" dirty="0">
              <a:solidFill>
                <a:srgbClr val="203864"/>
              </a:solidFill>
              <a:latin typeface="Calibri"/>
            </a:endParaRPr>
          </a:p>
        </p:txBody>
      </p:sp>
      <p:sp>
        <p:nvSpPr>
          <p:cNvPr id="45" name="文本框 44">
            <a:extLst>
              <a:ext uri="{FF2B5EF4-FFF2-40B4-BE49-F238E27FC236}">
                <a16:creationId xmlns:a16="http://schemas.microsoft.com/office/drawing/2014/main" id="{FED7DBA7-F4D6-468B-9377-1BB22E9E67CE}"/>
              </a:ext>
            </a:extLst>
          </p:cNvPr>
          <p:cNvSpPr txBox="1"/>
          <p:nvPr/>
        </p:nvSpPr>
        <p:spPr>
          <a:xfrm>
            <a:off x="287928" y="6580434"/>
            <a:ext cx="4189526" cy="215444"/>
          </a:xfrm>
          <a:prstGeom prst="rect">
            <a:avLst/>
          </a:prstGeom>
          <a:noFill/>
        </p:spPr>
        <p:txBody>
          <a:bodyPr wrap="square" rtlCol="0">
            <a:spAutoFit/>
          </a:bodyPr>
          <a:lstStyle/>
          <a:p>
            <a:r>
              <a:rPr lang="en-US" altLang="zh-CN" sz="800" baseline="30000" dirty="0">
                <a:solidFill>
                  <a:srgbClr val="203864"/>
                </a:solidFill>
                <a:latin typeface="微软雅黑" panose="020B0503020204020204" pitchFamily="34" charset="-122"/>
              </a:rPr>
              <a:t>**</a:t>
            </a:r>
            <a:r>
              <a:rPr lang="zh-CN" altLang="en-US" sz="800" dirty="0">
                <a:solidFill>
                  <a:srgbClr val="203864"/>
                </a:solidFill>
                <a:latin typeface="微软雅黑" panose="020B0503020204020204" pitchFamily="34" charset="-122"/>
              </a:rPr>
              <a:t>上述获益结果</a:t>
            </a:r>
            <a:r>
              <a:rPr lang="en-US" altLang="zh-CN" sz="800" dirty="0">
                <a:solidFill>
                  <a:srgbClr val="203864"/>
                </a:solidFill>
                <a:latin typeface="微软雅黑" panose="020B0503020204020204" pitchFamily="34" charset="-122"/>
              </a:rPr>
              <a:t>P</a:t>
            </a:r>
            <a:r>
              <a:rPr lang="zh-CN" altLang="en-US" sz="800" dirty="0">
                <a:solidFill>
                  <a:srgbClr val="203864"/>
                </a:solidFill>
                <a:latin typeface="微软雅黑" panose="020B0503020204020204" pitchFamily="34" charset="-122"/>
              </a:rPr>
              <a:t>值均具有显著的统计学差异</a:t>
            </a:r>
            <a:r>
              <a:rPr lang="en-US" altLang="zh-CN" sz="800" baseline="30000" dirty="0">
                <a:solidFill>
                  <a:srgbClr val="203864"/>
                </a:solidFill>
                <a:latin typeface="微软雅黑" panose="020B0503020204020204" pitchFamily="34" charset="-122"/>
              </a:rPr>
              <a:t>***</a:t>
            </a:r>
            <a:r>
              <a:rPr lang="en-US" altLang="zh-CN" sz="800" dirty="0">
                <a:solidFill>
                  <a:srgbClr val="203864"/>
                </a:solidFill>
                <a:latin typeface="微软雅黑" panose="020B0503020204020204" pitchFamily="34" charset="-122"/>
              </a:rPr>
              <a:t>12</a:t>
            </a:r>
            <a:r>
              <a:rPr lang="zh-CN" altLang="en-US" sz="800" dirty="0">
                <a:solidFill>
                  <a:srgbClr val="203864"/>
                </a:solidFill>
                <a:latin typeface="微软雅黑" panose="020B0503020204020204" pitchFamily="34" charset="-122"/>
              </a:rPr>
              <a:t>个月内心梗或不稳定型心绞痛</a:t>
            </a:r>
          </a:p>
        </p:txBody>
      </p:sp>
      <p:sp>
        <p:nvSpPr>
          <p:cNvPr id="46" name="矩形 45">
            <a:extLst>
              <a:ext uri="{FF2B5EF4-FFF2-40B4-BE49-F238E27FC236}">
                <a16:creationId xmlns:a16="http://schemas.microsoft.com/office/drawing/2014/main" id="{F8137398-E09B-4DCE-AEF2-96A713034CAA}"/>
              </a:ext>
            </a:extLst>
          </p:cNvPr>
          <p:cNvSpPr/>
          <p:nvPr/>
        </p:nvSpPr>
        <p:spPr>
          <a:xfrm>
            <a:off x="8172904" y="4386439"/>
            <a:ext cx="4106715" cy="275588"/>
          </a:xfrm>
          <a:prstGeom prst="rect">
            <a:avLst/>
          </a:prstGeom>
        </p:spPr>
        <p:txBody>
          <a:bodyPr wrap="square">
            <a:spAutoFit/>
          </a:bodyPr>
          <a:lstStyle/>
          <a:p>
            <a:pPr algn="ctr">
              <a:lnSpc>
                <a:spcPct val="150000"/>
              </a:lnSpc>
            </a:pPr>
            <a:r>
              <a:rPr lang="en-US" altLang="zh-CN" sz="900" dirty="0">
                <a:solidFill>
                  <a:srgbClr val="203864"/>
                </a:solidFill>
                <a:latin typeface="微软雅黑" panose="020B0503020204020204" pitchFamily="34" charset="-122"/>
              </a:rPr>
              <a:t>NNT</a:t>
            </a:r>
            <a:r>
              <a:rPr lang="zh-CN" altLang="en-US" sz="900" dirty="0">
                <a:solidFill>
                  <a:srgbClr val="203864"/>
                </a:solidFill>
                <a:latin typeface="微软雅黑" panose="020B0503020204020204" pitchFamily="34" charset="-122"/>
              </a:rPr>
              <a:t>：预防一例心血管事件需要被治疗的人数 </a:t>
            </a:r>
            <a:r>
              <a:rPr lang="en-US" altLang="zh-CN" sz="900" dirty="0">
                <a:solidFill>
                  <a:srgbClr val="203864"/>
                </a:solidFill>
                <a:latin typeface="微软雅黑" panose="020B0503020204020204" pitchFamily="34" charset="-122"/>
              </a:rPr>
              <a:t>(</a:t>
            </a:r>
            <a:r>
              <a:rPr lang="zh-CN" altLang="en-US" sz="900" dirty="0">
                <a:solidFill>
                  <a:srgbClr val="203864"/>
                </a:solidFill>
                <a:latin typeface="微软雅黑" panose="020B0503020204020204" pitchFamily="34" charset="-122"/>
              </a:rPr>
              <a:t>值越小越好</a:t>
            </a:r>
            <a:r>
              <a:rPr lang="en-US" altLang="zh-CN" sz="900" dirty="0">
                <a:solidFill>
                  <a:srgbClr val="203864"/>
                </a:solidFill>
                <a:latin typeface="微软雅黑" panose="020B0503020204020204" pitchFamily="34" charset="-122"/>
              </a:rPr>
              <a:t>) </a:t>
            </a:r>
            <a:endParaRPr lang="zh-CN" altLang="en-US" sz="900" dirty="0">
              <a:solidFill>
                <a:srgbClr val="203864"/>
              </a:solidFill>
              <a:latin typeface="微软雅黑" panose="020B0503020204020204" pitchFamily="34" charset="-122"/>
            </a:endParaRPr>
          </a:p>
        </p:txBody>
      </p:sp>
      <p:sp>
        <p:nvSpPr>
          <p:cNvPr id="55" name="矩形 54">
            <a:extLst>
              <a:ext uri="{FF2B5EF4-FFF2-40B4-BE49-F238E27FC236}">
                <a16:creationId xmlns:a16="http://schemas.microsoft.com/office/drawing/2014/main" id="{433B2AAA-F0E2-4082-B776-957C684B3CAB}"/>
              </a:ext>
            </a:extLst>
          </p:cNvPr>
          <p:cNvSpPr/>
          <p:nvPr/>
        </p:nvSpPr>
        <p:spPr>
          <a:xfrm>
            <a:off x="1085567" y="290152"/>
            <a:ext cx="11418639" cy="523220"/>
          </a:xfrm>
          <a:prstGeom prst="rect">
            <a:avLst/>
          </a:prstGeom>
        </p:spPr>
        <p:txBody>
          <a:bodyPr wrap="square">
            <a:spAutoFit/>
          </a:bodyPr>
          <a:lstStyle/>
          <a:p>
            <a:pPr lvl="0">
              <a:spcBef>
                <a:spcPct val="0"/>
              </a:spcBef>
              <a:defRPr/>
            </a:pPr>
            <a:r>
              <a:rPr lang="en-US" altLang="zh-CN" sz="2000" b="1" dirty="0">
                <a:ln w="6350" cap="flat">
                  <a:noFill/>
                  <a:miter lim="800000"/>
                </a:ln>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ea"/>
              </a:rPr>
              <a:t>IPE</a:t>
            </a:r>
            <a:r>
              <a:rPr lang="zh-CN" altLang="en-US" sz="2000" b="1" dirty="0">
                <a:ln w="6350" cap="flat">
                  <a:noFill/>
                  <a:miter lim="800000"/>
                </a:ln>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ea"/>
              </a:rPr>
              <a:t>可显著</a:t>
            </a:r>
            <a:r>
              <a:rPr lang="zh-CN" altLang="en-US" sz="2000" b="1" dirty="0">
                <a:ln w="6350" cap="flat">
                  <a:noFill/>
                  <a:miter lim="800000"/>
                </a:ln>
                <a:solidFill>
                  <a:srgbClr val="ED7D31"/>
                </a:solidFill>
                <a:latin typeface="微软雅黑" panose="020B0503020204020204" pitchFamily="34" charset="-122"/>
                <a:ea typeface="微软雅黑" panose="020B0503020204020204" pitchFamily="34" charset="-122"/>
                <a:cs typeface="微软雅黑" panose="020B0503020204020204" pitchFamily="34" charset="-122"/>
                <a:sym typeface="+mn-ea"/>
              </a:rPr>
              <a:t>降低主要不良心血管事件风险</a:t>
            </a:r>
            <a:r>
              <a:rPr lang="en-US" altLang="zh-CN" sz="2800" b="1" dirty="0">
                <a:ln w="6350" cap="flat">
                  <a:noFill/>
                  <a:miter lim="800000"/>
                </a:ln>
                <a:solidFill>
                  <a:srgbClr val="ED7D31"/>
                </a:solidFill>
                <a:latin typeface="微软雅黑" panose="020B0503020204020204" pitchFamily="34" charset="-122"/>
                <a:ea typeface="微软雅黑" panose="020B0503020204020204" pitchFamily="34" charset="-122"/>
                <a:cs typeface="微软雅黑" panose="020B0503020204020204" pitchFamily="34" charset="-122"/>
                <a:sym typeface="+mn-ea"/>
              </a:rPr>
              <a:t>25%</a:t>
            </a:r>
            <a:r>
              <a:rPr lang="zh-CN" altLang="en-US" sz="2000" b="1" dirty="0">
                <a:ln w="6350" cap="flat">
                  <a:noFill/>
                  <a:miter lim="800000"/>
                </a:ln>
                <a:solidFill>
                  <a:srgbClr val="ED7D31"/>
                </a:solidFill>
                <a:latin typeface="微软雅黑" panose="020B0503020204020204" pitchFamily="34" charset="-122"/>
                <a:ea typeface="微软雅黑" panose="020B0503020204020204" pitchFamily="34" charset="-122"/>
                <a:sym typeface="+mn-ea"/>
              </a:rPr>
              <a:t>并可降低心血管死亡</a:t>
            </a:r>
            <a:r>
              <a:rPr lang="en-US" altLang="zh-CN" sz="2800" b="1" dirty="0">
                <a:ln w="6350" cap="flat">
                  <a:noFill/>
                  <a:miter lim="800000"/>
                </a:ln>
                <a:solidFill>
                  <a:srgbClr val="ED7D31"/>
                </a:solidFill>
                <a:latin typeface="微软雅黑" panose="020B0503020204020204" pitchFamily="34" charset="-122"/>
                <a:ea typeface="微软雅黑" panose="020B0503020204020204" pitchFamily="34" charset="-122"/>
                <a:sym typeface="+mn-ea"/>
              </a:rPr>
              <a:t>20%</a:t>
            </a:r>
            <a:endParaRPr lang="en-US" altLang="zh-CN" sz="2000" b="1" dirty="0">
              <a:ln w="6350" cap="flat">
                <a:noFill/>
                <a:miter lim="800000"/>
              </a:ln>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3" name="TextBox 5">
            <a:extLst>
              <a:ext uri="{FF2B5EF4-FFF2-40B4-BE49-F238E27FC236}">
                <a16:creationId xmlns:a16="http://schemas.microsoft.com/office/drawing/2014/main" id="{EDC22A84-0641-4394-A53E-F2827832B480}"/>
              </a:ext>
            </a:extLst>
          </p:cNvPr>
          <p:cNvSpPr txBox="1"/>
          <p:nvPr/>
        </p:nvSpPr>
        <p:spPr>
          <a:xfrm>
            <a:off x="6544305" y="5850180"/>
            <a:ext cx="4996781" cy="1261884"/>
          </a:xfrm>
          <a:prstGeom prst="rect">
            <a:avLst/>
          </a:prstGeom>
          <a:noFill/>
          <a:extLst>
            <a:ext uri="{909E8E84-426E-40DD-AFC4-6F175D3DCCD1}">
              <a14:hiddenFill xmlns:a14="http://schemas.microsoft.com/office/drawing/2010/main">
                <a:solidFill>
                  <a:srgbClr val="FFFFFF">
                    <a:alpha val="67059"/>
                  </a:srgbClr>
                </a:solidFill>
              </a14:hiddenFill>
            </a:ext>
          </a:extLst>
        </p:spPr>
        <p:txBody>
          <a:bodyPr wrap="square" rtlCol="0">
            <a:spAutoFit/>
          </a:bodyPr>
          <a:lstStyle/>
          <a:p>
            <a:pPr>
              <a:defRPr/>
            </a:pPr>
            <a:r>
              <a:rPr lang="da-DK"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1. Waters DD et al. J Am Coll Cardiol. 2006;48:1793-1799;</a:t>
            </a:r>
          </a:p>
          <a:p>
            <a:pPr>
              <a:defRPr/>
            </a:pPr>
            <a:r>
              <a:rPr lang="da-DK"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2. Cannon CP et al. N Engl J Med. 2015;372:2387-2397</a:t>
            </a:r>
          </a:p>
          <a:p>
            <a:pPr>
              <a:defRPr/>
            </a:pPr>
            <a:r>
              <a:rPr lang="da-DK"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3. Sabatine MS et al. N Engl J Med. 2017;376:1713-1722</a:t>
            </a:r>
          </a:p>
          <a:p>
            <a:pPr>
              <a:defRPr/>
            </a:pPr>
            <a:r>
              <a:rPr lang="da-DK"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4. </a:t>
            </a:r>
            <a:r>
              <a:rPr lang="nb-NO"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Bhatt DL et al. N Engl J Med. 2019;380:11-22; </a:t>
            </a:r>
          </a:p>
          <a:p>
            <a:pPr>
              <a:defRPr/>
            </a:pPr>
            <a:r>
              <a:rPr lang="nb-NO"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5. </a:t>
            </a: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European Heart Journal (2024) 00, 1–4.https://doi.org/10.1093/</a:t>
            </a:r>
            <a:r>
              <a:rPr lang="en-US" altLang="zh-CN" sz="500" dirty="0" err="1">
                <a:solidFill>
                  <a:srgbClr val="1E355B"/>
                </a:solidFill>
                <a:latin typeface="微软雅黑" panose="020B0503020204020204" pitchFamily="34" charset="-122"/>
                <a:cs typeface="Arial Unicode MS" panose="020B0604020202020204" pitchFamily="34" charset="-122"/>
                <a:sym typeface="Arial" panose="020B0604020202020204" pitchFamily="34" charset="0"/>
              </a:rPr>
              <a:t>eurheartj</a:t>
            </a: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/ehad889</a:t>
            </a:r>
          </a:p>
          <a:p>
            <a:pPr>
              <a:defRPr/>
            </a:pP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6. J Am Heart Assoc. 2022 Mar 15;11(6):e022937</a:t>
            </a:r>
          </a:p>
          <a:p>
            <a:pPr>
              <a:defRPr/>
            </a:pP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7. J Am Coll </a:t>
            </a:r>
            <a:r>
              <a:rPr lang="en-US" altLang="zh-CN" sz="500" dirty="0" err="1">
                <a:solidFill>
                  <a:srgbClr val="1E355B"/>
                </a:solidFill>
                <a:latin typeface="微软雅黑" panose="020B0503020204020204" pitchFamily="34" charset="-122"/>
                <a:cs typeface="Arial Unicode MS" panose="020B0604020202020204" pitchFamily="34" charset="-122"/>
                <a:sym typeface="Arial" panose="020B0604020202020204" pitchFamily="34" charset="0"/>
              </a:rPr>
              <a:t>Cardiol</a:t>
            </a: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 2022; 79(17): 1660 ‒ 1671</a:t>
            </a:r>
          </a:p>
          <a:p>
            <a:pPr>
              <a:defRPr/>
            </a:pP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8. Circulation. 2021; 144(23): 1845-1855</a:t>
            </a:r>
          </a:p>
          <a:p>
            <a:pPr>
              <a:defRPr/>
            </a:pP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9. .2020. Substantial cardiovascular benefit from </a:t>
            </a:r>
            <a:r>
              <a:rPr lang="en-US" altLang="zh-CN" sz="500" dirty="0" err="1">
                <a:solidFill>
                  <a:srgbClr val="1E355B"/>
                </a:solidFill>
                <a:latin typeface="微软雅黑" panose="020B0503020204020204" pitchFamily="34" charset="-122"/>
                <a:cs typeface="Arial Unicode MS" panose="020B0604020202020204" pitchFamily="34" charset="-122"/>
                <a:sym typeface="Arial" panose="020B0604020202020204" pitchFamily="34" charset="0"/>
              </a:rPr>
              <a:t>icosapent</a:t>
            </a: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 ethyl in patients with diabetes: REDUCE-IT DIABETES</a:t>
            </a:r>
            <a:r>
              <a:rPr lang="zh-CN" altLang="en-US"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a:t>
            </a: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Oral Presentation # 627</a:t>
            </a:r>
          </a:p>
          <a:p>
            <a:pPr>
              <a:defRPr/>
            </a:pP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10. Diabetes Care 2023;46(Suppl. 1):S158–S190 | https://doi.org/10.2337/dc23-S010</a:t>
            </a:r>
          </a:p>
          <a:p>
            <a:pPr>
              <a:defRPr/>
            </a:pP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11. </a:t>
            </a:r>
            <a:r>
              <a:rPr lang="zh-CN" altLang="en-US"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中国血脂管理指南修订联合专家委员会</a:t>
            </a: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 </a:t>
            </a:r>
            <a:r>
              <a:rPr lang="zh-CN" altLang="en-US"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中华心血管病杂志</a:t>
            </a:r>
            <a:r>
              <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rPr>
              <a:t>, 2023,51(3): 221-255..</a:t>
            </a:r>
          </a:p>
          <a:p>
            <a:pPr>
              <a:defRPr/>
            </a:pPr>
            <a:endPar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endParaRPr>
          </a:p>
          <a:p>
            <a:pPr>
              <a:defRPr/>
            </a:pPr>
            <a:endPar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endParaRPr>
          </a:p>
          <a:p>
            <a:pPr>
              <a:defRPr/>
            </a:pPr>
            <a:endParaRPr lang="en-US" altLang="zh-CN" sz="500"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endParaRPr>
          </a:p>
          <a:p>
            <a:pPr>
              <a:defRPr/>
            </a:pPr>
            <a:endParaRPr lang="en-US" altLang="zh-CN" sz="600" spc="-13" dirty="0">
              <a:solidFill>
                <a:srgbClr val="1E355B"/>
              </a:solidFill>
              <a:latin typeface="微软雅黑" panose="020B0503020204020204" pitchFamily="34" charset="-122"/>
              <a:cs typeface="Arial Unicode MS" panose="020B0604020202020204" pitchFamily="34" charset="-122"/>
              <a:sym typeface="Arial" panose="020B0604020202020204" pitchFamily="34" charset="0"/>
            </a:endParaRPr>
          </a:p>
        </p:txBody>
      </p:sp>
      <p:pic>
        <p:nvPicPr>
          <p:cNvPr id="60" name="图片 59">
            <a:extLst>
              <a:ext uri="{FF2B5EF4-FFF2-40B4-BE49-F238E27FC236}">
                <a16:creationId xmlns:a16="http://schemas.microsoft.com/office/drawing/2014/main" id="{EE1BF601-CC1A-4D2A-B7B8-BF1225EF52E8}"/>
              </a:ext>
            </a:extLst>
          </p:cNvPr>
          <p:cNvPicPr>
            <a:picLocks noChangeAspect="1"/>
          </p:cNvPicPr>
          <p:nvPr/>
        </p:nvPicPr>
        <p:blipFill rotWithShape="1">
          <a:blip r:embed="rId5"/>
          <a:srcRect t="33534"/>
          <a:stretch/>
        </p:blipFill>
        <p:spPr>
          <a:xfrm>
            <a:off x="6651341" y="3052585"/>
            <a:ext cx="4114960" cy="1237747"/>
          </a:xfrm>
          <a:prstGeom prst="rect">
            <a:avLst/>
          </a:prstGeom>
        </p:spPr>
      </p:pic>
      <p:sp>
        <p:nvSpPr>
          <p:cNvPr id="61" name="箭头: 下 60">
            <a:extLst>
              <a:ext uri="{FF2B5EF4-FFF2-40B4-BE49-F238E27FC236}">
                <a16:creationId xmlns:a16="http://schemas.microsoft.com/office/drawing/2014/main" id="{9EBB0DCF-2360-4A03-893F-3997B9798939}"/>
              </a:ext>
            </a:extLst>
          </p:cNvPr>
          <p:cNvSpPr/>
          <p:nvPr/>
        </p:nvSpPr>
        <p:spPr bwMode="auto">
          <a:xfrm>
            <a:off x="10802543" y="3080287"/>
            <a:ext cx="819161" cy="855855"/>
          </a:xfrm>
          <a:prstGeom prst="downArrow">
            <a:avLst/>
          </a:prstGeom>
          <a:solidFill>
            <a:srgbClr val="5B9D6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0B2F79"/>
              </a:solidFill>
              <a:effectLst/>
              <a:uLnTx/>
              <a:uFillTx/>
              <a:latin typeface="Times New Roman" pitchFamily="18" charset="0"/>
              <a:cs typeface="Arial" charset="0"/>
            </a:endParaRPr>
          </a:p>
        </p:txBody>
      </p:sp>
      <p:sp>
        <p:nvSpPr>
          <p:cNvPr id="62" name="文本框 61">
            <a:extLst>
              <a:ext uri="{FF2B5EF4-FFF2-40B4-BE49-F238E27FC236}">
                <a16:creationId xmlns:a16="http://schemas.microsoft.com/office/drawing/2014/main" id="{E3386750-0045-4A81-8256-85C0DFB341FB}"/>
              </a:ext>
            </a:extLst>
          </p:cNvPr>
          <p:cNvSpPr txBox="1"/>
          <p:nvPr/>
        </p:nvSpPr>
        <p:spPr>
          <a:xfrm>
            <a:off x="10957460" y="3155233"/>
            <a:ext cx="831791" cy="307777"/>
          </a:xfrm>
          <a:prstGeom prst="rect">
            <a:avLst/>
          </a:prstGeom>
          <a:noFill/>
        </p:spPr>
        <p:txBody>
          <a:bodyPr wrap="square" rtlCol="0">
            <a:spAutoFit/>
          </a:bodyPr>
          <a:lstStyle/>
          <a:p>
            <a:pPr eaLnBrk="0" fontAlgn="base" hangingPunct="0">
              <a:spcBef>
                <a:spcPct val="0"/>
              </a:spcBef>
              <a:spcAft>
                <a:spcPct val="0"/>
              </a:spcAft>
              <a:defRPr/>
            </a:pPr>
            <a:r>
              <a:rPr lang="en-US" altLang="zh-CN" sz="1400" b="1" dirty="0">
                <a:solidFill>
                  <a:srgbClr val="FFFFFF"/>
                </a:solidFill>
                <a:cs typeface="Arial" panose="020B0604020202020204" pitchFamily="34" charset="0"/>
              </a:rPr>
              <a:t>37%</a:t>
            </a:r>
          </a:p>
        </p:txBody>
      </p:sp>
      <p:sp>
        <p:nvSpPr>
          <p:cNvPr id="4" name="矩形 3">
            <a:extLst>
              <a:ext uri="{FF2B5EF4-FFF2-40B4-BE49-F238E27FC236}">
                <a16:creationId xmlns:a16="http://schemas.microsoft.com/office/drawing/2014/main" id="{DBEF2980-345F-4823-AD08-440AA037611B}"/>
              </a:ext>
            </a:extLst>
          </p:cNvPr>
          <p:cNvSpPr/>
          <p:nvPr/>
        </p:nvSpPr>
        <p:spPr>
          <a:xfrm>
            <a:off x="11011615" y="3523209"/>
            <a:ext cx="646331" cy="307777"/>
          </a:xfrm>
          <a:prstGeom prst="rect">
            <a:avLst/>
          </a:prstGeom>
        </p:spPr>
        <p:txBody>
          <a:bodyPr wrap="square">
            <a:spAutoFit/>
          </a:bodyPr>
          <a:lstStyle/>
          <a:p>
            <a:pPr lvl="0" eaLnBrk="0" fontAlgn="base" hangingPunct="0">
              <a:spcBef>
                <a:spcPct val="0"/>
              </a:spcBef>
              <a:spcAft>
                <a:spcPct val="0"/>
              </a:spcAft>
              <a:defRPr/>
            </a:pPr>
            <a:r>
              <a:rPr lang="en-US" altLang="zh-CN" sz="700" b="1" dirty="0">
                <a:solidFill>
                  <a:srgbClr val="FFFFFF"/>
                </a:solidFill>
                <a:cs typeface="Arial" panose="020B0604020202020204" pitchFamily="34" charset="0"/>
              </a:rPr>
              <a:t>RRR</a:t>
            </a:r>
          </a:p>
          <a:p>
            <a:pPr lvl="0" eaLnBrk="0" fontAlgn="base" hangingPunct="0">
              <a:spcBef>
                <a:spcPct val="0"/>
              </a:spcBef>
              <a:spcAft>
                <a:spcPct val="0"/>
              </a:spcAft>
              <a:defRPr/>
            </a:pPr>
            <a:r>
              <a:rPr lang="en-US" altLang="zh-CN" sz="700" b="1" dirty="0">
                <a:solidFill>
                  <a:srgbClr val="FFFFFF"/>
                </a:solidFill>
                <a:cs typeface="Arial" panose="020B0604020202020204" pitchFamily="34" charset="0"/>
              </a:rPr>
              <a:t>MACE</a:t>
            </a:r>
            <a:r>
              <a:rPr lang="en-US" altLang="zh-CN" sz="700" b="1" baseline="30000" dirty="0">
                <a:solidFill>
                  <a:srgbClr val="FFFFFF"/>
                </a:solidFill>
                <a:cs typeface="Arial" panose="020B0604020202020204" pitchFamily="34" charset="0"/>
              </a:rPr>
              <a:t>5</a:t>
            </a:r>
            <a:endParaRPr lang="zh-CN" altLang="en-US" sz="600" b="1" baseline="30000" dirty="0">
              <a:solidFill>
                <a:srgbClr val="FFFFFF"/>
              </a:solidFill>
              <a:cs typeface="Arial" panose="020B0604020202020204" pitchFamily="34" charset="0"/>
            </a:endParaRPr>
          </a:p>
        </p:txBody>
      </p:sp>
      <p:sp>
        <p:nvSpPr>
          <p:cNvPr id="5" name="矩形 4">
            <a:extLst>
              <a:ext uri="{FF2B5EF4-FFF2-40B4-BE49-F238E27FC236}">
                <a16:creationId xmlns:a16="http://schemas.microsoft.com/office/drawing/2014/main" id="{D307178A-14CF-4308-993D-EF30FD8B0C83}"/>
              </a:ext>
            </a:extLst>
          </p:cNvPr>
          <p:cNvSpPr/>
          <p:nvPr/>
        </p:nvSpPr>
        <p:spPr>
          <a:xfrm>
            <a:off x="6985329" y="2646445"/>
            <a:ext cx="466794" cy="261610"/>
          </a:xfrm>
          <a:prstGeom prst="rect">
            <a:avLst/>
          </a:prstGeom>
        </p:spPr>
        <p:txBody>
          <a:bodyPr wrap="none">
            <a:spAutoFit/>
          </a:bodyPr>
          <a:lstStyle/>
          <a:p>
            <a:r>
              <a:rPr lang="zh-CN" altLang="en-US" sz="1100" b="1" dirty="0">
                <a:solidFill>
                  <a:srgbClr val="002060"/>
                </a:solidFill>
              </a:rPr>
              <a:t>他汀</a:t>
            </a:r>
          </a:p>
        </p:txBody>
      </p:sp>
      <p:sp>
        <p:nvSpPr>
          <p:cNvPr id="67" name="矩形 66">
            <a:extLst>
              <a:ext uri="{FF2B5EF4-FFF2-40B4-BE49-F238E27FC236}">
                <a16:creationId xmlns:a16="http://schemas.microsoft.com/office/drawing/2014/main" id="{C8CA17A0-46A7-4CA2-ACF3-60F1CC8F987D}"/>
              </a:ext>
            </a:extLst>
          </p:cNvPr>
          <p:cNvSpPr/>
          <p:nvPr/>
        </p:nvSpPr>
        <p:spPr>
          <a:xfrm>
            <a:off x="7923355" y="2651442"/>
            <a:ext cx="748923" cy="261610"/>
          </a:xfrm>
          <a:prstGeom prst="rect">
            <a:avLst/>
          </a:prstGeom>
        </p:spPr>
        <p:txBody>
          <a:bodyPr wrap="none">
            <a:spAutoFit/>
          </a:bodyPr>
          <a:lstStyle/>
          <a:p>
            <a:r>
              <a:rPr lang="zh-CN" altLang="en-US" sz="1100" b="1" dirty="0">
                <a:solidFill>
                  <a:srgbClr val="002060"/>
                </a:solidFill>
              </a:rPr>
              <a:t>依折麦布</a:t>
            </a:r>
          </a:p>
        </p:txBody>
      </p:sp>
      <p:sp>
        <p:nvSpPr>
          <p:cNvPr id="68" name="矩形 67">
            <a:extLst>
              <a:ext uri="{FF2B5EF4-FFF2-40B4-BE49-F238E27FC236}">
                <a16:creationId xmlns:a16="http://schemas.microsoft.com/office/drawing/2014/main" id="{554702C6-316F-468B-816B-4058641F5C5A}"/>
              </a:ext>
            </a:extLst>
          </p:cNvPr>
          <p:cNvSpPr/>
          <p:nvPr/>
        </p:nvSpPr>
        <p:spPr>
          <a:xfrm>
            <a:off x="8919358" y="2648513"/>
            <a:ext cx="696024" cy="261610"/>
          </a:xfrm>
          <a:prstGeom prst="rect">
            <a:avLst/>
          </a:prstGeom>
        </p:spPr>
        <p:txBody>
          <a:bodyPr wrap="none">
            <a:spAutoFit/>
          </a:bodyPr>
          <a:lstStyle/>
          <a:p>
            <a:r>
              <a:rPr lang="en-US" altLang="zh-CN" sz="1100" b="1" dirty="0">
                <a:solidFill>
                  <a:srgbClr val="002060"/>
                </a:solidFill>
              </a:rPr>
              <a:t>PCSK9i</a:t>
            </a:r>
            <a:endParaRPr lang="zh-CN" altLang="en-US" sz="1100" b="1" dirty="0">
              <a:solidFill>
                <a:srgbClr val="002060"/>
              </a:solidFill>
            </a:endParaRPr>
          </a:p>
        </p:txBody>
      </p:sp>
      <p:sp>
        <p:nvSpPr>
          <p:cNvPr id="69" name="矩形 68">
            <a:extLst>
              <a:ext uri="{FF2B5EF4-FFF2-40B4-BE49-F238E27FC236}">
                <a16:creationId xmlns:a16="http://schemas.microsoft.com/office/drawing/2014/main" id="{049F8090-C56E-4E68-A5DA-CEFFC90A4301}"/>
              </a:ext>
            </a:extLst>
          </p:cNvPr>
          <p:cNvSpPr/>
          <p:nvPr/>
        </p:nvSpPr>
        <p:spPr>
          <a:xfrm>
            <a:off x="10053303" y="2635679"/>
            <a:ext cx="412292" cy="261610"/>
          </a:xfrm>
          <a:prstGeom prst="rect">
            <a:avLst/>
          </a:prstGeom>
        </p:spPr>
        <p:txBody>
          <a:bodyPr wrap="none">
            <a:spAutoFit/>
          </a:bodyPr>
          <a:lstStyle/>
          <a:p>
            <a:r>
              <a:rPr lang="en-US" altLang="zh-CN" sz="1100" b="1" dirty="0">
                <a:solidFill>
                  <a:srgbClr val="ED7D31"/>
                </a:solidFill>
              </a:rPr>
              <a:t>IPE</a:t>
            </a:r>
            <a:endParaRPr lang="zh-CN" altLang="en-US" sz="1100" b="1" dirty="0">
              <a:solidFill>
                <a:srgbClr val="ED7D31"/>
              </a:solidFill>
            </a:endParaRPr>
          </a:p>
        </p:txBody>
      </p:sp>
      <p:sp>
        <p:nvSpPr>
          <p:cNvPr id="70" name="矩形 69">
            <a:extLst>
              <a:ext uri="{FF2B5EF4-FFF2-40B4-BE49-F238E27FC236}">
                <a16:creationId xmlns:a16="http://schemas.microsoft.com/office/drawing/2014/main" id="{E35AE11E-9E52-400E-B3F0-BE52BD454E57}"/>
              </a:ext>
            </a:extLst>
          </p:cNvPr>
          <p:cNvSpPr/>
          <p:nvPr/>
        </p:nvSpPr>
        <p:spPr>
          <a:xfrm>
            <a:off x="11003897" y="2637632"/>
            <a:ext cx="412292" cy="261610"/>
          </a:xfrm>
          <a:prstGeom prst="rect">
            <a:avLst/>
          </a:prstGeom>
        </p:spPr>
        <p:txBody>
          <a:bodyPr wrap="none">
            <a:spAutoFit/>
          </a:bodyPr>
          <a:lstStyle/>
          <a:p>
            <a:r>
              <a:rPr lang="en-US" altLang="zh-CN" sz="1100" b="1" dirty="0">
                <a:solidFill>
                  <a:srgbClr val="ED7D31"/>
                </a:solidFill>
              </a:rPr>
              <a:t>IPE</a:t>
            </a:r>
            <a:endParaRPr lang="zh-CN" altLang="en-US" sz="1100" b="1" dirty="0">
              <a:solidFill>
                <a:srgbClr val="ED7D31"/>
              </a:solidFill>
            </a:endParaRPr>
          </a:p>
        </p:txBody>
      </p:sp>
      <p:sp>
        <p:nvSpPr>
          <p:cNvPr id="6" name="矩形 5">
            <a:extLst>
              <a:ext uri="{FF2B5EF4-FFF2-40B4-BE49-F238E27FC236}">
                <a16:creationId xmlns:a16="http://schemas.microsoft.com/office/drawing/2014/main" id="{03D9F77D-E65F-4987-99AF-C36BAB9C743D}"/>
              </a:ext>
            </a:extLst>
          </p:cNvPr>
          <p:cNvSpPr/>
          <p:nvPr/>
        </p:nvSpPr>
        <p:spPr>
          <a:xfrm>
            <a:off x="10585733" y="2844782"/>
            <a:ext cx="1273787" cy="230832"/>
          </a:xfrm>
          <a:prstGeom prst="rect">
            <a:avLst/>
          </a:prstGeom>
        </p:spPr>
        <p:txBody>
          <a:bodyPr wrap="square">
            <a:spAutoFit/>
          </a:bodyPr>
          <a:lstStyle/>
          <a:p>
            <a:pPr algn="ctr"/>
            <a:r>
              <a:rPr lang="en-US" altLang="zh-CN" sz="900" dirty="0">
                <a:solidFill>
                  <a:srgbClr val="002060"/>
                </a:solidFill>
                <a:latin typeface="+mj-ea"/>
                <a:ea typeface="+mj-ea"/>
              </a:rPr>
              <a:t>ACS</a:t>
            </a:r>
            <a:r>
              <a:rPr lang="zh-CN" altLang="en-US" sz="900" dirty="0">
                <a:solidFill>
                  <a:srgbClr val="002060"/>
                </a:solidFill>
                <a:latin typeface="+mj-ea"/>
                <a:ea typeface="+mj-ea"/>
              </a:rPr>
              <a:t>亚组</a:t>
            </a:r>
          </a:p>
        </p:txBody>
      </p:sp>
      <p:sp>
        <p:nvSpPr>
          <p:cNvPr id="10" name="矩形 9">
            <a:extLst>
              <a:ext uri="{FF2B5EF4-FFF2-40B4-BE49-F238E27FC236}">
                <a16:creationId xmlns:a16="http://schemas.microsoft.com/office/drawing/2014/main" id="{ECE79C72-E692-4169-B90F-E44A98741484}"/>
              </a:ext>
            </a:extLst>
          </p:cNvPr>
          <p:cNvSpPr/>
          <p:nvPr/>
        </p:nvSpPr>
        <p:spPr>
          <a:xfrm>
            <a:off x="6336190" y="1695856"/>
            <a:ext cx="5855810" cy="830997"/>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200" dirty="0">
                <a:solidFill>
                  <a:srgbClr val="002060"/>
                </a:solidFill>
                <a:latin typeface="微软雅黑" panose="020B0503020204020204" pitchFamily="34" charset="-122"/>
              </a:rPr>
              <a:t>预防一例心血管事件需要被治疗的人数</a:t>
            </a:r>
            <a:r>
              <a:rPr lang="en-US" altLang="zh-CN" sz="1200" dirty="0">
                <a:solidFill>
                  <a:srgbClr val="002060"/>
                </a:solidFill>
                <a:latin typeface="微软雅黑" panose="020B0503020204020204" pitchFamily="34" charset="-122"/>
              </a:rPr>
              <a:t>(NNT)</a:t>
            </a:r>
            <a:r>
              <a:rPr lang="zh-CN" altLang="en-US" sz="1200" dirty="0">
                <a:solidFill>
                  <a:srgbClr val="002060"/>
                </a:solidFill>
                <a:latin typeface="微软雅黑" panose="020B0503020204020204" pitchFamily="34" charset="-122"/>
              </a:rPr>
              <a:t>，</a:t>
            </a:r>
            <a:r>
              <a:rPr lang="zh-CN" altLang="en-US" sz="1200" b="1" dirty="0">
                <a:solidFill>
                  <a:srgbClr val="ED7D31"/>
                </a:solidFill>
                <a:latin typeface="微软雅黑" panose="020B0503020204020204" pitchFamily="34" charset="-122"/>
              </a:rPr>
              <a:t>二十碳五烯酸乙酯 </a:t>
            </a:r>
            <a:r>
              <a:rPr lang="en-US" altLang="zh-CN" sz="1200" b="1" dirty="0">
                <a:solidFill>
                  <a:srgbClr val="ED7D31"/>
                </a:solidFill>
                <a:latin typeface="微软雅黑" panose="020B0503020204020204" pitchFamily="34" charset="-122"/>
              </a:rPr>
              <a:t>(IPE)</a:t>
            </a:r>
            <a:r>
              <a:rPr lang="zh-CN" altLang="en-US" sz="1200" b="1" dirty="0">
                <a:solidFill>
                  <a:srgbClr val="ED7D31"/>
                </a:solidFill>
                <a:latin typeface="微软雅黑" panose="020B0503020204020204" pitchFamily="34" charset="-122"/>
              </a:rPr>
              <a:t>最优</a:t>
            </a:r>
            <a:endParaRPr lang="en-US" altLang="zh-CN" sz="1200" b="1" dirty="0">
              <a:solidFill>
                <a:srgbClr val="ED7D31"/>
              </a:solidFill>
              <a:latin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200" dirty="0">
                <a:solidFill>
                  <a:srgbClr val="002060"/>
                </a:solidFill>
                <a:latin typeface="微软雅黑" panose="020B0503020204020204" pitchFamily="34" charset="-122"/>
              </a:rPr>
              <a:t>只有</a:t>
            </a:r>
            <a:r>
              <a:rPr lang="en-US" altLang="zh-CN" sz="1200" dirty="0">
                <a:solidFill>
                  <a:srgbClr val="002060"/>
                </a:solidFill>
                <a:latin typeface="微软雅黑" panose="020B0503020204020204" pitchFamily="34" charset="-122"/>
              </a:rPr>
              <a:t>IPE</a:t>
            </a:r>
            <a:r>
              <a:rPr lang="zh-CN" altLang="en-US" sz="1200" dirty="0">
                <a:solidFill>
                  <a:srgbClr val="002060"/>
                </a:solidFill>
                <a:latin typeface="微软雅黑" panose="020B0503020204020204" pitchFamily="34" charset="-122"/>
              </a:rPr>
              <a:t>可降低心血管死亡风险</a:t>
            </a:r>
            <a:r>
              <a:rPr lang="en-US" altLang="zh-CN" sz="1200" dirty="0">
                <a:solidFill>
                  <a:srgbClr val="002060"/>
                </a:solidFill>
                <a:latin typeface="微软雅黑" panose="020B0503020204020204" pitchFamily="34" charset="-122"/>
              </a:rPr>
              <a:t>20%</a:t>
            </a:r>
          </a:p>
          <a:p>
            <a:pPr marL="171450" indent="-171450">
              <a:buFont typeface="Wingdings" panose="05000000000000000000" pitchFamily="2" charset="2"/>
              <a:buChar char="Ø"/>
            </a:pPr>
            <a:endParaRPr lang="zh-CN" altLang="en-US" sz="1200" b="1" dirty="0">
              <a:solidFill>
                <a:srgbClr val="ED7D31"/>
              </a:solidFill>
            </a:endParaRPr>
          </a:p>
        </p:txBody>
      </p:sp>
      <p:sp>
        <p:nvSpPr>
          <p:cNvPr id="76" name="矩形 75">
            <a:extLst>
              <a:ext uri="{FF2B5EF4-FFF2-40B4-BE49-F238E27FC236}">
                <a16:creationId xmlns:a16="http://schemas.microsoft.com/office/drawing/2014/main" id="{64C2B5E9-1B45-442C-BBA2-7320F6174328}"/>
              </a:ext>
            </a:extLst>
          </p:cNvPr>
          <p:cNvSpPr/>
          <p:nvPr/>
        </p:nvSpPr>
        <p:spPr>
          <a:xfrm>
            <a:off x="6336190" y="4868087"/>
            <a:ext cx="5523330" cy="890372"/>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200" dirty="0">
                <a:solidFill>
                  <a:srgbClr val="002060"/>
                </a:solidFill>
                <a:latin typeface="微软雅黑" panose="020B0503020204020204" pitchFamily="34" charset="-122"/>
              </a:rPr>
              <a:t>国内外权威指南、共识均</a:t>
            </a:r>
            <a:r>
              <a:rPr lang="zh-CN" altLang="en-US" sz="1200" b="1" dirty="0">
                <a:solidFill>
                  <a:srgbClr val="ED7D31"/>
                </a:solidFill>
                <a:latin typeface="微软雅黑" panose="020B0503020204020204" pitchFamily="34" charset="-122"/>
              </a:rPr>
              <a:t>推荐</a:t>
            </a:r>
            <a:r>
              <a:rPr lang="en-US" altLang="zh-CN" sz="1200" b="1" dirty="0">
                <a:solidFill>
                  <a:srgbClr val="ED7D31"/>
                </a:solidFill>
                <a:latin typeface="微软雅黑" panose="020B0503020204020204" pitchFamily="34" charset="-122"/>
              </a:rPr>
              <a:t>IPE</a:t>
            </a:r>
            <a:r>
              <a:rPr lang="zh-CN" altLang="en-US" sz="1200" b="1" dirty="0">
                <a:solidFill>
                  <a:srgbClr val="ED7D31"/>
                </a:solidFill>
                <a:latin typeface="微软雅黑" panose="020B0503020204020204" pitchFamily="34" charset="-122"/>
              </a:rPr>
              <a:t>用于降低</a:t>
            </a:r>
            <a:r>
              <a:rPr lang="en-US" altLang="zh-CN" sz="1200" b="1" dirty="0">
                <a:solidFill>
                  <a:srgbClr val="ED7D31"/>
                </a:solidFill>
                <a:latin typeface="微软雅黑" panose="020B0503020204020204" pitchFamily="34" charset="-122"/>
              </a:rPr>
              <a:t>ASCVD</a:t>
            </a:r>
            <a:r>
              <a:rPr lang="zh-CN" altLang="en-US" sz="1200" b="1" dirty="0">
                <a:solidFill>
                  <a:srgbClr val="ED7D31"/>
                </a:solidFill>
                <a:latin typeface="微软雅黑" panose="020B0503020204020204" pitchFamily="34" charset="-122"/>
              </a:rPr>
              <a:t>风险</a:t>
            </a:r>
            <a:r>
              <a:rPr lang="en-US" altLang="zh-CN" sz="1200" b="1" baseline="30000" dirty="0">
                <a:solidFill>
                  <a:srgbClr val="ED7D31"/>
                </a:solidFill>
                <a:latin typeface="微软雅黑" panose="020B0503020204020204" pitchFamily="34" charset="-122"/>
              </a:rPr>
              <a:t>10-11</a:t>
            </a:r>
            <a:endParaRPr lang="en-US" altLang="zh-CN" sz="1200" b="1" baseline="30000" dirty="0">
              <a:solidFill>
                <a:srgbClr val="002060"/>
              </a:solidFill>
              <a:latin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200" dirty="0">
                <a:solidFill>
                  <a:srgbClr val="002060"/>
                </a:solidFill>
                <a:latin typeface="微软雅黑" panose="020B0503020204020204" pitchFamily="34" charset="-122"/>
              </a:rPr>
              <a:t>贝特类药物、烟酸类和混合</a:t>
            </a:r>
            <a:r>
              <a:rPr lang="el-GR" altLang="zh-CN" sz="1200" dirty="0">
                <a:solidFill>
                  <a:srgbClr val="002060"/>
                </a:solidFill>
                <a:latin typeface="微软雅黑" panose="020B0503020204020204" pitchFamily="34" charset="-122"/>
              </a:rPr>
              <a:t>ω-3 </a:t>
            </a:r>
            <a:r>
              <a:rPr lang="zh-CN" altLang="en-US" sz="1200" dirty="0">
                <a:solidFill>
                  <a:srgbClr val="002060"/>
                </a:solidFill>
                <a:latin typeface="微软雅黑" panose="020B0503020204020204" pitchFamily="34" charset="-122"/>
              </a:rPr>
              <a:t>脂肪酸（</a:t>
            </a:r>
            <a:r>
              <a:rPr lang="en-US" altLang="zh-CN" sz="1200" dirty="0">
                <a:solidFill>
                  <a:srgbClr val="002060"/>
                </a:solidFill>
                <a:latin typeface="微软雅黑" panose="020B0503020204020204" pitchFamily="34" charset="-122"/>
              </a:rPr>
              <a:t>EPA+DHA</a:t>
            </a:r>
            <a:r>
              <a:rPr lang="zh-CN" altLang="en-US" sz="1200" dirty="0">
                <a:solidFill>
                  <a:srgbClr val="002060"/>
                </a:solidFill>
                <a:latin typeface="微软雅黑" panose="020B0503020204020204" pitchFamily="34" charset="-122"/>
              </a:rPr>
              <a:t>）没有降低心血管事件的直接研究证据</a:t>
            </a:r>
            <a:r>
              <a:rPr lang="en-US" altLang="zh-CN" sz="1200" baseline="30000" dirty="0">
                <a:solidFill>
                  <a:srgbClr val="002060"/>
                </a:solidFill>
                <a:latin typeface="微软雅黑" panose="020B0503020204020204" pitchFamily="34" charset="-122"/>
              </a:rPr>
              <a:t>10-11</a:t>
            </a:r>
            <a:endParaRPr lang="zh-CN" altLang="en-US" sz="1200" baseline="30000" dirty="0">
              <a:solidFill>
                <a:srgbClr val="002060"/>
              </a:solidFill>
            </a:endParaRPr>
          </a:p>
        </p:txBody>
      </p:sp>
      <p:sp>
        <p:nvSpPr>
          <p:cNvPr id="65" name="矩形 64">
            <a:extLst>
              <a:ext uri="{FF2B5EF4-FFF2-40B4-BE49-F238E27FC236}">
                <a16:creationId xmlns:a16="http://schemas.microsoft.com/office/drawing/2014/main" id="{4AD6C06D-F84C-4FA9-80B5-A379A1B3C27C}"/>
              </a:ext>
            </a:extLst>
          </p:cNvPr>
          <p:cNvSpPr/>
          <p:nvPr/>
        </p:nvSpPr>
        <p:spPr>
          <a:xfrm>
            <a:off x="9629343" y="2833268"/>
            <a:ext cx="1273787" cy="230832"/>
          </a:xfrm>
          <a:prstGeom prst="rect">
            <a:avLst/>
          </a:prstGeom>
        </p:spPr>
        <p:txBody>
          <a:bodyPr wrap="square">
            <a:spAutoFit/>
          </a:bodyPr>
          <a:lstStyle/>
          <a:p>
            <a:pPr algn="ctr"/>
            <a:r>
              <a:rPr lang="en-US" altLang="zh-CN" sz="900" dirty="0">
                <a:solidFill>
                  <a:srgbClr val="002060"/>
                </a:solidFill>
                <a:latin typeface="+mj-ea"/>
                <a:ea typeface="+mj-ea"/>
              </a:rPr>
              <a:t>REDUCE-IT</a:t>
            </a:r>
            <a:endParaRPr lang="zh-CN" altLang="en-US" sz="900" dirty="0">
              <a:solidFill>
                <a:srgbClr val="002060"/>
              </a:solidFill>
              <a:latin typeface="+mj-ea"/>
              <a:ea typeface="+mj-ea"/>
            </a:endParaRPr>
          </a:p>
        </p:txBody>
      </p:sp>
    </p:spTree>
    <p:extLst>
      <p:ext uri="{BB962C8B-B14F-4D97-AF65-F5344CB8AC3E}">
        <p14:creationId xmlns:p14="http://schemas.microsoft.com/office/powerpoint/2010/main" val="7109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3C84336-C0E3-44E0-8E86-417892E4DD16}"/>
              </a:ext>
            </a:extLst>
          </p:cNvPr>
          <p:cNvSpPr/>
          <p:nvPr/>
        </p:nvSpPr>
        <p:spPr>
          <a:xfrm>
            <a:off x="117216"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基本信息</a:t>
            </a:r>
          </a:p>
        </p:txBody>
      </p:sp>
      <p:sp>
        <p:nvSpPr>
          <p:cNvPr id="5" name="矩形 4">
            <a:extLst>
              <a:ext uri="{FF2B5EF4-FFF2-40B4-BE49-F238E27FC236}">
                <a16:creationId xmlns:a16="http://schemas.microsoft.com/office/drawing/2014/main" id="{A203CFBD-8FB0-4B75-8ED3-FB3AC5C83D5F}"/>
              </a:ext>
            </a:extLst>
          </p:cNvPr>
          <p:cNvSpPr/>
          <p:nvPr/>
        </p:nvSpPr>
        <p:spPr>
          <a:xfrm>
            <a:off x="3118984" y="-2205"/>
            <a:ext cx="1440000" cy="252000"/>
          </a:xfrm>
          <a:prstGeom prst="rect">
            <a:avLst/>
          </a:prstGeom>
          <a:solidFill>
            <a:srgbClr val="23004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white"/>
                </a:solidFill>
                <a:effectLst/>
                <a:uLnTx/>
                <a:uFillTx/>
                <a:latin typeface="Verdana"/>
                <a:ea typeface="+mn-ea"/>
                <a:cs typeface="+mn-cs"/>
              </a:rPr>
              <a:t>有效性</a:t>
            </a:r>
            <a:r>
              <a:rPr kumimoji="0" lang="en-US" altLang="zh-CN" sz="1200" b="1" i="0" u="none" strike="noStrike" kern="0" cap="none" spc="0" normalizeH="0" baseline="0" noProof="0" dirty="0">
                <a:ln>
                  <a:noFill/>
                </a:ln>
                <a:solidFill>
                  <a:prstClr val="white"/>
                </a:solidFill>
                <a:effectLst/>
                <a:uLnTx/>
                <a:uFillTx/>
                <a:latin typeface="Verdana"/>
                <a:ea typeface="+mn-ea"/>
                <a:cs typeface="+mn-cs"/>
              </a:rPr>
              <a:t>(2/2)</a:t>
            </a:r>
            <a:endParaRPr kumimoji="0" lang="zh-CN" altLang="en-US" sz="1200" b="1" i="0" u="none" strike="noStrike" kern="0" cap="none" spc="0" normalizeH="0" baseline="0" noProof="0" dirty="0">
              <a:ln>
                <a:noFill/>
              </a:ln>
              <a:solidFill>
                <a:prstClr val="white"/>
              </a:solidFill>
              <a:effectLst/>
              <a:uLnTx/>
              <a:uFillTx/>
              <a:latin typeface="Verdana"/>
              <a:ea typeface="+mn-ea"/>
              <a:cs typeface="+mn-cs"/>
            </a:endParaRPr>
          </a:p>
        </p:txBody>
      </p:sp>
      <p:sp>
        <p:nvSpPr>
          <p:cNvPr id="6" name="矩形 5">
            <a:extLst>
              <a:ext uri="{FF2B5EF4-FFF2-40B4-BE49-F238E27FC236}">
                <a16:creationId xmlns:a16="http://schemas.microsoft.com/office/drawing/2014/main" id="{46441663-39EB-4A55-B90C-3FBE806440BC}"/>
              </a:ext>
            </a:extLst>
          </p:cNvPr>
          <p:cNvSpPr/>
          <p:nvPr/>
        </p:nvSpPr>
        <p:spPr>
          <a:xfrm>
            <a:off x="4619868"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安全性</a:t>
            </a:r>
          </a:p>
        </p:txBody>
      </p:sp>
      <p:sp>
        <p:nvSpPr>
          <p:cNvPr id="8" name="矩形 7">
            <a:extLst>
              <a:ext uri="{FF2B5EF4-FFF2-40B4-BE49-F238E27FC236}">
                <a16:creationId xmlns:a16="http://schemas.microsoft.com/office/drawing/2014/main" id="{6F9013F5-2289-411E-8488-23465EE1E0C4}"/>
              </a:ext>
            </a:extLst>
          </p:cNvPr>
          <p:cNvSpPr/>
          <p:nvPr/>
        </p:nvSpPr>
        <p:spPr>
          <a:xfrm>
            <a:off x="613213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公平性</a:t>
            </a:r>
          </a:p>
        </p:txBody>
      </p:sp>
      <p:sp>
        <p:nvSpPr>
          <p:cNvPr id="9" name="矩形 8">
            <a:extLst>
              <a:ext uri="{FF2B5EF4-FFF2-40B4-BE49-F238E27FC236}">
                <a16:creationId xmlns:a16="http://schemas.microsoft.com/office/drawing/2014/main" id="{2E725866-B6A2-4F63-8CFD-2C09DA33FC57}"/>
              </a:ext>
            </a:extLst>
          </p:cNvPr>
          <p:cNvSpPr/>
          <p:nvPr/>
        </p:nvSpPr>
        <p:spPr>
          <a:xfrm>
            <a:off x="1618100"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mn-ea"/>
                <a:cs typeface="+mn-cs"/>
              </a:rPr>
              <a:t>创新性</a:t>
            </a:r>
          </a:p>
        </p:txBody>
      </p:sp>
      <p:sp>
        <p:nvSpPr>
          <p:cNvPr id="10" name="等腰三角形 9">
            <a:extLst>
              <a:ext uri="{FF2B5EF4-FFF2-40B4-BE49-F238E27FC236}">
                <a16:creationId xmlns:a16="http://schemas.microsoft.com/office/drawing/2014/main" id="{4BAF5A91-7DE8-406F-BC65-9996661C6525}"/>
              </a:ext>
            </a:extLst>
          </p:cNvPr>
          <p:cNvSpPr/>
          <p:nvPr/>
        </p:nvSpPr>
        <p:spPr>
          <a:xfrm>
            <a:off x="3301066" y="16936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Verdana"/>
              <a:ea typeface="+mn-ea"/>
              <a:cs typeface="+mn-cs"/>
            </a:endParaRPr>
          </a:p>
        </p:txBody>
      </p:sp>
      <p:sp>
        <p:nvSpPr>
          <p:cNvPr id="11" name="标题 1">
            <a:extLst>
              <a:ext uri="{FF2B5EF4-FFF2-40B4-BE49-F238E27FC236}">
                <a16:creationId xmlns:a16="http://schemas.microsoft.com/office/drawing/2014/main" id="{9AFF78F2-74DB-4C6F-A106-81514D61C40B}"/>
              </a:ext>
            </a:extLst>
          </p:cNvPr>
          <p:cNvSpPr txBox="1">
            <a:spLocks/>
          </p:cNvSpPr>
          <p:nvPr/>
        </p:nvSpPr>
        <p:spPr>
          <a:xfrm>
            <a:off x="1060319" y="267145"/>
            <a:ext cx="9110371" cy="632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000" b="1" dirty="0">
                <a:solidFill>
                  <a:srgbClr val="203864"/>
                </a:solidFill>
                <a:cs typeface="Arial" panose="020B0604020202020204" pitchFamily="34" charset="0"/>
              </a:rPr>
              <a:t>二十碳五烯酸乙酯 </a:t>
            </a:r>
            <a:r>
              <a:rPr lang="en-US" altLang="zh-CN" sz="2000" b="1" dirty="0">
                <a:solidFill>
                  <a:srgbClr val="203864"/>
                </a:solidFill>
                <a:cs typeface="Arial" panose="020B0604020202020204" pitchFamily="34" charset="0"/>
              </a:rPr>
              <a:t>(IPE)</a:t>
            </a:r>
            <a:r>
              <a:rPr lang="zh-CN" altLang="en-US" sz="2000" b="1" dirty="0">
                <a:solidFill>
                  <a:srgbClr val="203864"/>
                </a:solidFill>
                <a:cs typeface="Arial" panose="020B0604020202020204" pitchFamily="34" charset="0"/>
              </a:rPr>
              <a:t>已获</a:t>
            </a:r>
            <a:r>
              <a:rPr lang="en-US" altLang="zh-CN" sz="3200" b="1" dirty="0">
                <a:solidFill>
                  <a:srgbClr val="ED7D31"/>
                </a:solidFill>
                <a:cs typeface="Arial" panose="020B0604020202020204" pitchFamily="34" charset="0"/>
              </a:rPr>
              <a:t>17</a:t>
            </a:r>
            <a:r>
              <a:rPr lang="zh-CN" altLang="en-US" sz="2000" b="1" dirty="0">
                <a:solidFill>
                  <a:srgbClr val="203864"/>
                </a:solidFill>
                <a:cs typeface="Arial" panose="020B0604020202020204" pitchFamily="34" charset="0"/>
              </a:rPr>
              <a:t>部国内、全球超</a:t>
            </a:r>
            <a:r>
              <a:rPr lang="en-US" altLang="zh-CN" sz="3200" b="1" dirty="0">
                <a:solidFill>
                  <a:srgbClr val="ED7D31"/>
                </a:solidFill>
                <a:cs typeface="Arial" panose="020B0604020202020204" pitchFamily="34" charset="0"/>
              </a:rPr>
              <a:t>80</a:t>
            </a:r>
            <a:r>
              <a:rPr lang="zh-CN" altLang="en-US" sz="2000" b="1" dirty="0">
                <a:solidFill>
                  <a:srgbClr val="203864"/>
                </a:solidFill>
                <a:cs typeface="Arial" panose="020B0604020202020204" pitchFamily="34" charset="0"/>
              </a:rPr>
              <a:t>部指南</a:t>
            </a:r>
            <a:r>
              <a:rPr lang="en-US" altLang="zh-CN" sz="2000" b="1" dirty="0">
                <a:solidFill>
                  <a:srgbClr val="203864"/>
                </a:solidFill>
                <a:cs typeface="Arial" panose="020B0604020202020204" pitchFamily="34" charset="0"/>
              </a:rPr>
              <a:t>/</a:t>
            </a:r>
            <a:r>
              <a:rPr lang="zh-CN" altLang="en-US" sz="2000" b="1" dirty="0">
                <a:solidFill>
                  <a:srgbClr val="203864"/>
                </a:solidFill>
                <a:cs typeface="Arial" panose="020B0604020202020204" pitchFamily="34" charset="0"/>
              </a:rPr>
              <a:t>共识积极推荐</a:t>
            </a:r>
            <a:endParaRPr lang="zh-CN" altLang="en-US" sz="2200" b="1" dirty="0">
              <a:solidFill>
                <a:srgbClr val="203864"/>
              </a:solidFill>
              <a:cs typeface="Arial" panose="020B0604020202020204" pitchFamily="34" charset="0"/>
            </a:endParaRPr>
          </a:p>
        </p:txBody>
      </p:sp>
      <p:grpSp>
        <p:nvGrpSpPr>
          <p:cNvPr id="7" name="组合 6">
            <a:extLst>
              <a:ext uri="{FF2B5EF4-FFF2-40B4-BE49-F238E27FC236}">
                <a16:creationId xmlns:a16="http://schemas.microsoft.com/office/drawing/2014/main" id="{3268567D-CC6E-46D3-A85D-0758F7FAA328}"/>
              </a:ext>
            </a:extLst>
          </p:cNvPr>
          <p:cNvGrpSpPr/>
          <p:nvPr/>
        </p:nvGrpSpPr>
        <p:grpSpPr>
          <a:xfrm>
            <a:off x="339929" y="1359333"/>
            <a:ext cx="5710003" cy="2003404"/>
            <a:chOff x="248856" y="1300034"/>
            <a:chExt cx="5710003" cy="2003404"/>
          </a:xfrm>
        </p:grpSpPr>
        <p:grpSp>
          <p:nvGrpSpPr>
            <p:cNvPr id="13" name="组合 12">
              <a:extLst>
                <a:ext uri="{FF2B5EF4-FFF2-40B4-BE49-F238E27FC236}">
                  <a16:creationId xmlns:a16="http://schemas.microsoft.com/office/drawing/2014/main" id="{0ABC8C06-0DF3-46C8-94F6-FBEC1FF96E6A}"/>
                </a:ext>
              </a:extLst>
            </p:cNvPr>
            <p:cNvGrpSpPr/>
            <p:nvPr/>
          </p:nvGrpSpPr>
          <p:grpSpPr>
            <a:xfrm>
              <a:off x="248856" y="1300034"/>
              <a:ext cx="5710003" cy="2003404"/>
              <a:chOff x="4836038" y="798448"/>
              <a:chExt cx="8879766" cy="3222547"/>
            </a:xfrm>
          </p:grpSpPr>
          <p:pic>
            <p:nvPicPr>
              <p:cNvPr id="16" name="图片 15">
                <a:extLst>
                  <a:ext uri="{FF2B5EF4-FFF2-40B4-BE49-F238E27FC236}">
                    <a16:creationId xmlns:a16="http://schemas.microsoft.com/office/drawing/2014/main" id="{CF9EC820-1057-425D-8AA8-F597D3E4EDFE}"/>
                  </a:ext>
                </a:extLst>
              </p:cNvPr>
              <p:cNvPicPr>
                <a:picLocks noChangeAspect="1"/>
              </p:cNvPicPr>
              <p:nvPr/>
            </p:nvPicPr>
            <p:blipFill>
              <a:blip r:embed="rId3"/>
              <a:stretch>
                <a:fillRect/>
              </a:stretch>
            </p:blipFill>
            <p:spPr>
              <a:xfrm>
                <a:off x="5104818" y="798448"/>
                <a:ext cx="5666560" cy="3222547"/>
              </a:xfrm>
              <a:prstGeom prst="rect">
                <a:avLst/>
              </a:prstGeom>
              <a:ln>
                <a:noFill/>
              </a:ln>
              <a:effectLst>
                <a:outerShdw blurRad="292100" dist="139700" dir="2700000" algn="tl" rotWithShape="0">
                  <a:srgbClr val="333333">
                    <a:alpha val="65000"/>
                  </a:srgbClr>
                </a:outerShdw>
              </a:effectLst>
            </p:spPr>
          </p:pic>
          <p:sp>
            <p:nvSpPr>
              <p:cNvPr id="17" name="矩形 16">
                <a:extLst>
                  <a:ext uri="{FF2B5EF4-FFF2-40B4-BE49-F238E27FC236}">
                    <a16:creationId xmlns:a16="http://schemas.microsoft.com/office/drawing/2014/main" id="{E84654F3-AEE4-4511-8654-8F209E760761}"/>
                  </a:ext>
                </a:extLst>
              </p:cNvPr>
              <p:cNvSpPr/>
              <p:nvPr/>
            </p:nvSpPr>
            <p:spPr>
              <a:xfrm>
                <a:off x="4836038" y="1989857"/>
                <a:ext cx="8879766" cy="767627"/>
              </a:xfrm>
              <a:prstGeom prst="rect">
                <a:avLst/>
              </a:prstGeom>
              <a:noFill/>
              <a:ln w="28575"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5" name="矩形 14">
              <a:extLst>
                <a:ext uri="{FF2B5EF4-FFF2-40B4-BE49-F238E27FC236}">
                  <a16:creationId xmlns:a16="http://schemas.microsoft.com/office/drawing/2014/main" id="{AB4ABEA1-BCCE-436C-8276-3437F87AE80F}"/>
                </a:ext>
              </a:extLst>
            </p:cNvPr>
            <p:cNvSpPr/>
            <p:nvPr/>
          </p:nvSpPr>
          <p:spPr>
            <a:xfrm>
              <a:off x="4416798" y="2032768"/>
              <a:ext cx="1364476"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ED7D31"/>
                  </a:solidFill>
                  <a:effectLst/>
                  <a:uLnTx/>
                  <a:uFillTx/>
                  <a:latin typeface="微软雅黑" panose="020B0503020204020204" pitchFamily="34" charset="-122"/>
                </a:rPr>
                <a:t>他汀＋</a:t>
              </a:r>
              <a:r>
                <a:rPr kumimoji="0" lang="en-US" altLang="zh-CN" sz="1400" b="1" i="0" u="none" strike="noStrike" kern="0" cap="none" spc="0" normalizeH="0" baseline="0" noProof="0" dirty="0">
                  <a:ln>
                    <a:noFill/>
                  </a:ln>
                  <a:solidFill>
                    <a:srgbClr val="ED7D31"/>
                  </a:solidFill>
                  <a:effectLst/>
                  <a:uLnTx/>
                  <a:uFillTx/>
                  <a:latin typeface="微软雅黑" panose="020B0503020204020204" pitchFamily="34" charset="-122"/>
                </a:rPr>
                <a:t>IPE</a:t>
              </a:r>
              <a:r>
                <a:rPr kumimoji="0" lang="zh-CN" altLang="en-US" sz="1400" b="1" i="0" u="none" strike="noStrike" kern="0" cap="none" spc="0" normalizeH="0" baseline="0" noProof="0" dirty="0">
                  <a:ln>
                    <a:noFill/>
                  </a:ln>
                  <a:solidFill>
                    <a:srgbClr val="ED7D31"/>
                  </a:solidFill>
                  <a:effectLst/>
                  <a:uLnTx/>
                  <a:uFillTx/>
                  <a:latin typeface="微软雅黑" panose="020B0503020204020204" pitchFamily="34" charset="-122"/>
                </a:rPr>
                <a:t>单列</a:t>
              </a:r>
              <a:endParaRPr kumimoji="0" lang="en-US" altLang="zh-CN" sz="1400" b="1" i="0" u="none" strike="noStrike" kern="0" cap="none" spc="0" normalizeH="0" baseline="0" noProof="0" dirty="0">
                <a:ln>
                  <a:noFill/>
                </a:ln>
                <a:solidFill>
                  <a:srgbClr val="ED7D31"/>
                </a:solidFill>
                <a:effectLst/>
                <a:uLnTx/>
                <a:uFillTx/>
                <a:latin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400" b="1" kern="0" dirty="0">
                  <a:solidFill>
                    <a:srgbClr val="ED7D31"/>
                  </a:solidFill>
                  <a:latin typeface="微软雅黑" panose="020B0503020204020204" pitchFamily="34" charset="-122"/>
                </a:rPr>
                <a:t>积极</a:t>
              </a:r>
              <a:r>
                <a:rPr kumimoji="0" lang="zh-CN" altLang="en-US" sz="1400" b="1" i="0" u="none" strike="noStrike" kern="0" cap="none" spc="0" normalizeH="0" baseline="0" noProof="0" dirty="0">
                  <a:ln>
                    <a:noFill/>
                  </a:ln>
                  <a:solidFill>
                    <a:srgbClr val="ED7D31"/>
                  </a:solidFill>
                  <a:effectLst/>
                  <a:uLnTx/>
                  <a:uFillTx/>
                  <a:latin typeface="微软雅黑" panose="020B0503020204020204" pitchFamily="34" charset="-122"/>
                </a:rPr>
                <a:t>推荐</a:t>
              </a:r>
              <a:endParaRPr kumimoji="0" lang="en-US" altLang="zh-CN" sz="1400" b="1" i="0" u="none" strike="noStrike" kern="0" cap="none" spc="0" normalizeH="0" baseline="0" noProof="0" dirty="0">
                <a:ln>
                  <a:noFill/>
                </a:ln>
                <a:solidFill>
                  <a:srgbClr val="ED7D31"/>
                </a:solidFill>
                <a:effectLst/>
                <a:uLnTx/>
                <a:uFillTx/>
                <a:latin typeface="微软雅黑" panose="020B0503020204020204" pitchFamily="34" charset="-122"/>
              </a:endParaRPr>
            </a:p>
          </p:txBody>
        </p:sp>
      </p:grpSp>
      <p:graphicFrame>
        <p:nvGraphicFramePr>
          <p:cNvPr id="18" name="表格 17">
            <a:extLst>
              <a:ext uri="{FF2B5EF4-FFF2-40B4-BE49-F238E27FC236}">
                <a16:creationId xmlns:a16="http://schemas.microsoft.com/office/drawing/2014/main" id="{8CA668E7-0AC2-41D0-AD2B-9FD9282647FC}"/>
              </a:ext>
            </a:extLst>
          </p:cNvPr>
          <p:cNvGraphicFramePr>
            <a:graphicFrameLocks noGrp="1"/>
          </p:cNvGraphicFramePr>
          <p:nvPr>
            <p:extLst>
              <p:ext uri="{D42A27DB-BD31-4B8C-83A1-F6EECF244321}">
                <p14:modId xmlns:p14="http://schemas.microsoft.com/office/powerpoint/2010/main" val="2835439909"/>
              </p:ext>
            </p:extLst>
          </p:nvPr>
        </p:nvGraphicFramePr>
        <p:xfrm>
          <a:off x="1600379" y="3616125"/>
          <a:ext cx="4062689" cy="3118080"/>
        </p:xfrm>
        <a:graphic>
          <a:graphicData uri="http://schemas.openxmlformats.org/drawingml/2006/table">
            <a:tbl>
              <a:tblPr/>
              <a:tblGrid>
                <a:gridCol w="625029">
                  <a:extLst>
                    <a:ext uri="{9D8B030D-6E8A-4147-A177-3AD203B41FA5}">
                      <a16:colId xmlns:a16="http://schemas.microsoft.com/office/drawing/2014/main" val="107008253"/>
                    </a:ext>
                  </a:extLst>
                </a:gridCol>
                <a:gridCol w="3437660">
                  <a:extLst>
                    <a:ext uri="{9D8B030D-6E8A-4147-A177-3AD203B41FA5}">
                      <a16:colId xmlns:a16="http://schemas.microsoft.com/office/drawing/2014/main" val="2554285074"/>
                    </a:ext>
                  </a:extLst>
                </a:gridCol>
              </a:tblGrid>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中国慢性冠脉综合征患者诊断及管理指南</a:t>
                      </a:r>
                      <a:endParaRPr lang="en-US" altLang="zh-CN" sz="700" b="1" u="none" strike="noStrike" dirty="0">
                        <a:solidFill>
                          <a:srgbClr val="203864"/>
                        </a:solidFill>
                        <a:effectLst/>
                        <a:latin typeface="宋体" panose="02010600030101010101" pitchFamily="2" charset="-122"/>
                        <a:ea typeface="宋体" panose="02010600030101010101" pitchFamily="2" charset="-122"/>
                      </a:endParaRPr>
                    </a:p>
                    <a:p>
                      <a:pPr algn="l" fontAlgn="b"/>
                      <a:r>
                        <a:rPr lang="en-US" altLang="zh-CN" sz="600" b="1" u="none" strike="noStrike" dirty="0">
                          <a:solidFill>
                            <a:schemeClr val="bg1">
                              <a:lumMod val="50000"/>
                            </a:schemeClr>
                          </a:solidFill>
                          <a:effectLst/>
                          <a:latin typeface="宋体" panose="02010600030101010101" pitchFamily="2" charset="-122"/>
                          <a:ea typeface="宋体" panose="02010600030101010101" pitchFamily="2" charset="-122"/>
                        </a:rPr>
                        <a:t>(</a:t>
                      </a:r>
                      <a:r>
                        <a:rPr lang="zh-CN" altLang="en-US" sz="600" b="1" u="none" strike="noStrike" dirty="0">
                          <a:solidFill>
                            <a:schemeClr val="bg1">
                              <a:lumMod val="50000"/>
                            </a:schemeClr>
                          </a:solidFill>
                          <a:effectLst/>
                          <a:latin typeface="宋体" panose="02010600030101010101" pitchFamily="2" charset="-122"/>
                          <a:ea typeface="宋体" panose="02010600030101010101" pitchFamily="2" charset="-122"/>
                        </a:rPr>
                        <a:t>在他汀类药物基础上，可将大剂量二十碳五烯酸乙酯（</a:t>
                      </a:r>
                      <a:r>
                        <a:rPr lang="en-US" altLang="zh-CN" sz="600" b="1" u="none" strike="noStrike" dirty="0">
                          <a:solidFill>
                            <a:schemeClr val="bg1">
                              <a:lumMod val="50000"/>
                            </a:schemeClr>
                          </a:solidFill>
                          <a:effectLst/>
                          <a:latin typeface="宋体" panose="02010600030101010101" pitchFamily="2" charset="-122"/>
                          <a:ea typeface="宋体" panose="02010600030101010101" pitchFamily="2" charset="-122"/>
                        </a:rPr>
                        <a:t>IPE</a:t>
                      </a:r>
                      <a:r>
                        <a:rPr lang="zh-CN" altLang="en-US" sz="600" b="1" u="none" strike="noStrike" dirty="0">
                          <a:solidFill>
                            <a:schemeClr val="bg1">
                              <a:lumMod val="50000"/>
                            </a:schemeClr>
                          </a:solidFill>
                          <a:effectLst/>
                          <a:latin typeface="宋体" panose="02010600030101010101" pitchFamily="2" charset="-122"/>
                          <a:ea typeface="宋体" panose="02010600030101010101" pitchFamily="2" charset="-122"/>
                        </a:rPr>
                        <a:t>）应用于甘油三酯升高的患者（</a:t>
                      </a:r>
                      <a:r>
                        <a:rPr lang="en-US" altLang="zh-CN" sz="600" b="1" u="none" strike="noStrike" dirty="0" err="1">
                          <a:solidFill>
                            <a:schemeClr val="bg1">
                              <a:lumMod val="50000"/>
                            </a:schemeClr>
                          </a:solidFill>
                          <a:effectLst/>
                          <a:latin typeface="宋体" panose="02010600030101010101" pitchFamily="2" charset="-122"/>
                          <a:ea typeface="宋体" panose="02010600030101010101" pitchFamily="2" charset="-122"/>
                        </a:rPr>
                        <a:t>Ⅱa,B</a:t>
                      </a:r>
                      <a:r>
                        <a:rPr lang="zh-CN" altLang="en-US" sz="600" b="1" u="none" strike="noStrike" dirty="0">
                          <a:solidFill>
                            <a:schemeClr val="bg1">
                              <a:lumMod val="50000"/>
                            </a:schemeClr>
                          </a:solidFill>
                          <a:effectLst/>
                          <a:latin typeface="宋体" panose="02010600030101010101" pitchFamily="2" charset="-122"/>
                          <a:ea typeface="宋体" panose="02010600030101010101" pitchFamily="2" charset="-122"/>
                        </a:rPr>
                        <a:t>）</a:t>
                      </a:r>
                      <a:r>
                        <a:rPr lang="en-US" altLang="zh-CN" sz="600" b="1" u="none" strike="noStrike" dirty="0">
                          <a:solidFill>
                            <a:schemeClr val="bg1">
                              <a:lumMod val="50000"/>
                            </a:schemeClr>
                          </a:solidFill>
                          <a:effectLst/>
                          <a:latin typeface="宋体" panose="02010600030101010101" pitchFamily="2" charset="-122"/>
                          <a:ea typeface="宋体" panose="02010600030101010101" pitchFamily="2" charset="-122"/>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00357645"/>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标准化代谢性疾病管理中心（</a:t>
                      </a:r>
                      <a:r>
                        <a:rPr lang="en-US" altLang="zh-CN" sz="700" b="1" u="none" strike="noStrike" dirty="0">
                          <a:solidFill>
                            <a:srgbClr val="203864"/>
                          </a:solidFill>
                          <a:effectLst/>
                          <a:latin typeface="宋体" panose="02010600030101010101" pitchFamily="2" charset="-122"/>
                          <a:ea typeface="宋体" panose="02010600030101010101" pitchFamily="2" charset="-122"/>
                        </a:rPr>
                        <a:t>MMC</a:t>
                      </a:r>
                      <a:r>
                        <a:rPr lang="zh-CN" altLang="en-US" sz="700" b="1" u="none" strike="noStrike" dirty="0">
                          <a:solidFill>
                            <a:srgbClr val="203864"/>
                          </a:solidFill>
                          <a:effectLst/>
                          <a:latin typeface="宋体" panose="02010600030101010101" pitchFamily="2" charset="-122"/>
                          <a:ea typeface="宋体" panose="02010600030101010101" pitchFamily="2" charset="-122"/>
                        </a:rPr>
                        <a:t>）三高患者全程管理规范</a:t>
                      </a:r>
                      <a:endParaRPr lang="en-US" altLang="zh-CN" sz="700" b="1"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60342172"/>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中国血脂管理指南（基层版</a:t>
                      </a:r>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r>
                        <a:rPr lang="zh-CN" altLang="en-US" sz="700" b="1" u="none" strike="noStrike" dirty="0">
                          <a:solidFill>
                            <a:srgbClr val="203864"/>
                          </a:solidFill>
                          <a:effectLst/>
                          <a:latin typeface="宋体" panose="02010600030101010101" pitchFamily="2" charset="-122"/>
                          <a:ea typeface="宋体" panose="02010600030101010101" pitchFamily="2" charset="-122"/>
                        </a:rPr>
                        <a:t>年）</a:t>
                      </a:r>
                      <a:endParaRPr lang="en-US" altLang="zh-CN" sz="700" b="1"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65598061"/>
                  </a:ext>
                </a:extLst>
              </a:tr>
              <a:tr h="2061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中国成人</a:t>
                      </a:r>
                      <a:r>
                        <a:rPr lang="en-US" altLang="zh-CN" sz="700" b="1" u="none" strike="noStrike" dirty="0">
                          <a:solidFill>
                            <a:srgbClr val="203864"/>
                          </a:solidFill>
                          <a:effectLst/>
                          <a:latin typeface="宋体" panose="02010600030101010101" pitchFamily="2" charset="-122"/>
                          <a:ea typeface="宋体" panose="02010600030101010101" pitchFamily="2" charset="-122"/>
                        </a:rPr>
                        <a:t>2</a:t>
                      </a:r>
                      <a:r>
                        <a:rPr lang="zh-CN" altLang="en-US" sz="700" b="1" u="none" strike="noStrike" dirty="0">
                          <a:solidFill>
                            <a:srgbClr val="203864"/>
                          </a:solidFill>
                          <a:effectLst/>
                          <a:latin typeface="宋体" panose="02010600030101010101" pitchFamily="2" charset="-122"/>
                          <a:ea typeface="宋体" panose="02010600030101010101" pitchFamily="2" charset="-122"/>
                        </a:rPr>
                        <a:t>型糖尿病及糖尿病前期患者动脉粥样硬化性心血管疾病预防与管理专家共识（</a:t>
                      </a:r>
                      <a:r>
                        <a:rPr lang="en-US" altLang="zh-CN" sz="700" b="1" u="none" strike="noStrike" dirty="0">
                          <a:solidFill>
                            <a:srgbClr val="203864"/>
                          </a:solidFill>
                          <a:effectLst/>
                          <a:latin typeface="宋体" panose="02010600030101010101" pitchFamily="2" charset="-122"/>
                          <a:ea typeface="宋体" panose="02010600030101010101" pitchFamily="2" charset="-122"/>
                        </a:rPr>
                        <a:t>2023</a:t>
                      </a:r>
                      <a:r>
                        <a:rPr lang="zh-CN" altLang="en-US" sz="700" b="1" u="none" strike="noStrike" dirty="0">
                          <a:solidFill>
                            <a:srgbClr val="203864"/>
                          </a:solidFill>
                          <a:effectLst/>
                          <a:latin typeface="宋体" panose="02010600030101010101" pitchFamily="2" charset="-122"/>
                          <a:ea typeface="宋体" panose="02010600030101010101" pitchFamily="2" charset="-122"/>
                        </a:rPr>
                        <a:t>）</a:t>
                      </a:r>
                      <a:endParaRPr lang="en-US" altLang="zh-CN" sz="700" b="1"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6533504"/>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社区成人血脂管理中国专家共识（</a:t>
                      </a:r>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r>
                        <a:rPr lang="zh-CN" altLang="en-US" sz="700" b="1" u="none" strike="noStrike" dirty="0">
                          <a:solidFill>
                            <a:srgbClr val="203864"/>
                          </a:solidFill>
                          <a:effectLst/>
                          <a:latin typeface="宋体" panose="02010600030101010101" pitchFamily="2" charset="-122"/>
                          <a:ea typeface="宋体" panose="02010600030101010101" pitchFamily="2" charset="-122"/>
                        </a:rPr>
                        <a:t>年）</a:t>
                      </a:r>
                      <a:endParaRPr lang="en-US" altLang="zh-CN" sz="700" b="1"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56759374"/>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700" b="1" u="none" strike="noStrike" dirty="0">
                          <a:solidFill>
                            <a:srgbClr val="203864"/>
                          </a:solidFill>
                          <a:effectLst/>
                          <a:latin typeface="宋体" panose="02010600030101010101" pitchFamily="2" charset="-122"/>
                          <a:ea typeface="宋体" panose="02010600030101010101" pitchFamily="2" charset="-122"/>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altLang="zh-CN" sz="700" b="1" u="none" strike="noStrike" dirty="0">
                          <a:solidFill>
                            <a:srgbClr val="203864"/>
                          </a:solidFill>
                          <a:effectLst/>
                          <a:latin typeface="宋体" panose="02010600030101010101" pitchFamily="2" charset="-122"/>
                          <a:ea typeface="宋体" panose="02010600030101010101" pitchFamily="2" charset="-122"/>
                        </a:rPr>
                        <a:t>ω-3</a:t>
                      </a:r>
                      <a:r>
                        <a:rPr lang="zh-CN" altLang="en-US" sz="700" b="1" u="none" strike="noStrike" dirty="0">
                          <a:solidFill>
                            <a:srgbClr val="203864"/>
                          </a:solidFill>
                          <a:effectLst/>
                          <a:latin typeface="宋体" panose="02010600030101010101" pitchFamily="2" charset="-122"/>
                          <a:ea typeface="宋体" panose="02010600030101010101" pitchFamily="2" charset="-122"/>
                        </a:rPr>
                        <a:t>脂肪酸处方药物在老年疾病中的应用专家共识（</a:t>
                      </a:r>
                      <a:r>
                        <a:rPr lang="en-US" altLang="zh-CN" sz="700" b="1" u="none" strike="noStrike" dirty="0">
                          <a:solidFill>
                            <a:srgbClr val="203864"/>
                          </a:solidFill>
                          <a:effectLst/>
                          <a:latin typeface="宋体" panose="02010600030101010101" pitchFamily="2" charset="-122"/>
                          <a:ea typeface="宋体" panose="02010600030101010101" pitchFamily="2" charset="-122"/>
                        </a:rPr>
                        <a:t>2024</a:t>
                      </a:r>
                      <a:r>
                        <a:rPr lang="zh-CN" altLang="en-US" sz="700" b="1" u="none" strike="noStrike" dirty="0">
                          <a:solidFill>
                            <a:srgbClr val="203864"/>
                          </a:solidFill>
                          <a:effectLst/>
                          <a:latin typeface="宋体" panose="02010600030101010101" pitchFamily="2" charset="-122"/>
                          <a:ea typeface="宋体" panose="02010600030101010101" pitchFamily="2" charset="-122"/>
                        </a:rPr>
                        <a:t>版）</a:t>
                      </a:r>
                      <a:endParaRPr lang="en-US" altLang="zh-CN" sz="700" b="1"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70050365"/>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a:t>
                      </a:r>
                      <a:r>
                        <a:rPr lang="en-US" altLang="zh-CN" sz="700" b="1" u="none" strike="noStrike" dirty="0">
                          <a:solidFill>
                            <a:srgbClr val="203864"/>
                          </a:solidFill>
                          <a:effectLst/>
                          <a:latin typeface="宋体" panose="02010600030101010101" pitchFamily="2" charset="-122"/>
                          <a:ea typeface="宋体" panose="02010600030101010101" pitchFamily="2" charset="-122"/>
                        </a:rPr>
                        <a:t>《</a:t>
                      </a:r>
                      <a:r>
                        <a:rPr lang="zh-CN" altLang="en-US" sz="700" b="1" u="none" strike="noStrike" dirty="0">
                          <a:solidFill>
                            <a:srgbClr val="203864"/>
                          </a:solidFill>
                          <a:effectLst/>
                          <a:latin typeface="宋体" panose="02010600030101010101" pitchFamily="2" charset="-122"/>
                          <a:ea typeface="宋体" panose="02010600030101010101" pitchFamily="2" charset="-122"/>
                        </a:rPr>
                        <a:t>高甘油三酯血症临床管理多学科专家共识</a:t>
                      </a:r>
                      <a:r>
                        <a:rPr lang="en-US" altLang="zh-CN" sz="700" b="1" u="none" strike="noStrike" dirty="0">
                          <a:solidFill>
                            <a:srgbClr val="203864"/>
                          </a:solidFill>
                          <a:effectLst/>
                          <a:latin typeface="宋体" panose="02010600030101010101" pitchFamily="2" charset="-122"/>
                          <a:ea typeface="宋体" panose="02010600030101010101" pitchFamily="2" charset="-122"/>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12964143"/>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i="0" u="none" strike="noStrike" dirty="0">
                          <a:solidFill>
                            <a:srgbClr val="203864"/>
                          </a:solidFill>
                          <a:effectLst/>
                          <a:latin typeface="宋体" panose="02010600030101010101" pitchFamily="2" charset="-122"/>
                          <a:ea typeface="宋体" panose="02010600030101010101" pitchFamily="2" charset="-122"/>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zh-CN" altLang="en-US" sz="700" b="1" u="none" strike="noStrike" dirty="0">
                          <a:solidFill>
                            <a:srgbClr val="203864"/>
                          </a:solidFill>
                          <a:effectLst/>
                          <a:latin typeface="宋体" panose="02010600030101010101" pitchFamily="2" charset="-122"/>
                          <a:ea typeface="宋体" panose="02010600030101010101" pitchFamily="2" charset="-122"/>
                        </a:rPr>
                        <a:t>中国脑血管病临床管理指南（第</a:t>
                      </a:r>
                      <a:r>
                        <a:rPr lang="en-US" altLang="zh-CN" sz="700" b="1" u="none" strike="noStrike" dirty="0">
                          <a:solidFill>
                            <a:srgbClr val="203864"/>
                          </a:solidFill>
                          <a:effectLst/>
                          <a:latin typeface="宋体" panose="02010600030101010101" pitchFamily="2" charset="-122"/>
                          <a:ea typeface="宋体" panose="02010600030101010101" pitchFamily="2" charset="-122"/>
                        </a:rPr>
                        <a:t>2</a:t>
                      </a:r>
                      <a:r>
                        <a:rPr lang="zh-CN" altLang="en-US" sz="700" b="1" u="none" strike="noStrike" dirty="0">
                          <a:solidFill>
                            <a:srgbClr val="203864"/>
                          </a:solidFill>
                          <a:effectLst/>
                          <a:latin typeface="宋体" panose="02010600030101010101" pitchFamily="2" charset="-122"/>
                          <a:ea typeface="宋体" panose="02010600030101010101" pitchFamily="2" charset="-122"/>
                        </a:rPr>
                        <a:t>版）</a:t>
                      </a:r>
                      <a:endParaRPr lang="zh-CN" altLang="en-US" sz="1200" dirty="0">
                        <a:solidFill>
                          <a:srgbClr val="203864"/>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45518725"/>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i="0" u="none" strike="noStrike" dirty="0">
                          <a:solidFill>
                            <a:srgbClr val="203864"/>
                          </a:solidFill>
                          <a:effectLst/>
                          <a:latin typeface="宋体" panose="02010600030101010101" pitchFamily="2" charset="-122"/>
                          <a:ea typeface="宋体" panose="02010600030101010101" pitchFamily="2" charset="-122"/>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zh-CN" altLang="en-US" sz="700" b="1" u="none" strike="noStrike" dirty="0">
                          <a:solidFill>
                            <a:srgbClr val="203864"/>
                          </a:solidFill>
                          <a:effectLst/>
                          <a:latin typeface="宋体" panose="02010600030101010101" pitchFamily="2" charset="-122"/>
                          <a:ea typeface="宋体" panose="02010600030101010101" pitchFamily="2" charset="-122"/>
                        </a:rPr>
                        <a:t>中国血脂管理指南（</a:t>
                      </a:r>
                      <a:r>
                        <a:rPr lang="en-US" altLang="zh-CN" sz="700" b="1" u="none" strike="noStrike" dirty="0">
                          <a:solidFill>
                            <a:srgbClr val="203864"/>
                          </a:solidFill>
                          <a:effectLst/>
                          <a:latin typeface="宋体" panose="02010600030101010101" pitchFamily="2" charset="-122"/>
                          <a:ea typeface="宋体" panose="02010600030101010101" pitchFamily="2" charset="-122"/>
                        </a:rPr>
                        <a:t>2023</a:t>
                      </a:r>
                      <a:r>
                        <a:rPr lang="zh-CN" altLang="en-US" sz="700" b="1" u="none" strike="noStrike" dirty="0">
                          <a:solidFill>
                            <a:srgbClr val="203864"/>
                          </a:solidFill>
                          <a:effectLst/>
                          <a:latin typeface="宋体" panose="02010600030101010101" pitchFamily="2" charset="-122"/>
                          <a:ea typeface="宋体" panose="02010600030101010101" pitchFamily="2" charset="-122"/>
                        </a:rPr>
                        <a:t>年）</a:t>
                      </a:r>
                      <a:endParaRPr lang="zh-CN" altLang="en-US" sz="1200" dirty="0">
                        <a:solidFill>
                          <a:srgbClr val="203864"/>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37971942"/>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2022</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老年人血脂异常管理中国专家共识</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35385204"/>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2022</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中国台湾血脂异常一级预防</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9230054"/>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2022</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动脉粥样硬化斑块的筛查与临床管理专家共识</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4296254"/>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2022</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altLang="zh-CN" sz="700" b="1" u="none" strike="noStrike" dirty="0">
                          <a:solidFill>
                            <a:srgbClr val="203864"/>
                          </a:solidFill>
                          <a:effectLst/>
                          <a:latin typeface="宋体" panose="02010600030101010101" pitchFamily="2" charset="-122"/>
                          <a:ea typeface="宋体" panose="02010600030101010101" pitchFamily="2" charset="-122"/>
                        </a:rPr>
                        <a:t>Omega-3</a:t>
                      </a:r>
                      <a:r>
                        <a:rPr lang="zh-CN" altLang="en-US" sz="700" b="1" u="none" strike="noStrike" dirty="0">
                          <a:solidFill>
                            <a:srgbClr val="203864"/>
                          </a:solidFill>
                          <a:effectLst/>
                          <a:latin typeface="宋体" panose="02010600030101010101" pitchFamily="2" charset="-122"/>
                          <a:ea typeface="宋体" panose="02010600030101010101" pitchFamily="2" charset="-122"/>
                        </a:rPr>
                        <a:t>脂肪酸在心血管疾病防治中的作用中国专家共识</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85093893"/>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2021</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中国冠状动脉旁路移植术后二级预防专家共识（</a:t>
                      </a:r>
                      <a:r>
                        <a:rPr lang="en-US" altLang="zh-CN" sz="700" b="1" u="none" strike="noStrike" dirty="0">
                          <a:solidFill>
                            <a:srgbClr val="203864"/>
                          </a:solidFill>
                          <a:effectLst/>
                          <a:latin typeface="宋体" panose="02010600030101010101" pitchFamily="2" charset="-122"/>
                          <a:ea typeface="宋体" panose="02010600030101010101" pitchFamily="2" charset="-122"/>
                        </a:rPr>
                        <a:t>2020</a:t>
                      </a:r>
                      <a:r>
                        <a:rPr lang="zh-CN" altLang="en-US" sz="700" b="1" u="none" strike="noStrike" dirty="0">
                          <a:solidFill>
                            <a:srgbClr val="203864"/>
                          </a:solidFill>
                          <a:effectLst/>
                          <a:latin typeface="宋体" panose="02010600030101010101" pitchFamily="2" charset="-122"/>
                          <a:ea typeface="宋体" panose="02010600030101010101" pitchFamily="2" charset="-122"/>
                        </a:rPr>
                        <a:t>版）</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01777396"/>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2021</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中国高血压患者血压血脂综合管理的专家共识</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6121049"/>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2021</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中国糖尿病患者合并心血管疾病诊治专家共识</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05532450"/>
                  </a:ext>
                </a:extLst>
              </a:tr>
              <a:tr h="180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altLang="zh-CN" sz="700" b="1" u="none" strike="noStrike" dirty="0">
                          <a:solidFill>
                            <a:srgbClr val="203864"/>
                          </a:solidFill>
                          <a:effectLst/>
                          <a:latin typeface="宋体" panose="02010600030101010101" pitchFamily="2" charset="-122"/>
                          <a:ea typeface="宋体" panose="02010600030101010101" pitchFamily="2" charset="-122"/>
                        </a:rPr>
                        <a:t>2020</a:t>
                      </a:r>
                      <a:endParaRPr lang="en-US" altLang="zh-CN"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zh-CN" altLang="en-US" sz="700" b="1" u="none" strike="noStrike" dirty="0">
                          <a:solidFill>
                            <a:srgbClr val="203864"/>
                          </a:solidFill>
                          <a:effectLst/>
                          <a:latin typeface="宋体" panose="02010600030101010101" pitchFamily="2" charset="-122"/>
                          <a:ea typeface="宋体" panose="02010600030101010101" pitchFamily="2" charset="-122"/>
                        </a:rPr>
                        <a:t>中国心血管病一级预防指南</a:t>
                      </a:r>
                      <a:endParaRPr lang="zh-CN" altLang="en-US" sz="700" b="1" i="0" u="none" strike="noStrike" dirty="0">
                        <a:solidFill>
                          <a:srgbClr val="203864"/>
                        </a:solidFill>
                        <a:effectLst/>
                        <a:latin typeface="宋体" panose="02010600030101010101" pitchFamily="2" charset="-122"/>
                        <a:ea typeface="宋体" panose="02010600030101010101" pitchFamily="2" charset="-12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584760"/>
                  </a:ext>
                </a:extLst>
              </a:tr>
            </a:tbl>
          </a:graphicData>
        </a:graphic>
      </p:graphicFrame>
      <p:grpSp>
        <p:nvGrpSpPr>
          <p:cNvPr id="19" name="组合 18">
            <a:extLst>
              <a:ext uri="{FF2B5EF4-FFF2-40B4-BE49-F238E27FC236}">
                <a16:creationId xmlns:a16="http://schemas.microsoft.com/office/drawing/2014/main" id="{6AFF1C28-D281-49B7-A542-7A96442DD90C}"/>
              </a:ext>
            </a:extLst>
          </p:cNvPr>
          <p:cNvGrpSpPr/>
          <p:nvPr/>
        </p:nvGrpSpPr>
        <p:grpSpPr>
          <a:xfrm>
            <a:off x="463567" y="4413266"/>
            <a:ext cx="1195613" cy="1578279"/>
            <a:chOff x="458172" y="4430411"/>
            <a:chExt cx="1322148" cy="1578279"/>
          </a:xfrm>
        </p:grpSpPr>
        <p:sp>
          <p:nvSpPr>
            <p:cNvPr id="20" name="文本框 19">
              <a:extLst>
                <a:ext uri="{FF2B5EF4-FFF2-40B4-BE49-F238E27FC236}">
                  <a16:creationId xmlns:a16="http://schemas.microsoft.com/office/drawing/2014/main" id="{A3804E31-8AEE-48D7-B565-363F0A631088}"/>
                </a:ext>
              </a:extLst>
            </p:cNvPr>
            <p:cNvSpPr txBox="1"/>
            <p:nvPr/>
          </p:nvSpPr>
          <p:spPr>
            <a:xfrm>
              <a:off x="458172" y="4570033"/>
              <a:ext cx="748768" cy="1438657"/>
            </a:xfrm>
            <a:prstGeom prst="rect">
              <a:avLst/>
            </a:prstGeom>
            <a:noFill/>
          </p:spPr>
          <p:txBody>
            <a:bodyPr vert="eaVert" wrap="square" rtlCol="0">
              <a:spAutoFit/>
            </a:bodyPr>
            <a:lstStyle/>
            <a:p>
              <a:pPr>
                <a:defRPr/>
              </a:pPr>
              <a:r>
                <a:rPr lang="zh-CN" altLang="en-US" sz="1600" dirty="0">
                  <a:solidFill>
                    <a:srgbClr val="1E355B"/>
                  </a:solidFill>
                  <a:latin typeface="微软雅黑" panose="020B0503020204020204" pitchFamily="34" charset="-122"/>
                </a:rPr>
                <a:t>      部中国指南</a:t>
              </a:r>
              <a:r>
                <a:rPr lang="en-US" altLang="zh-CN" sz="1600" dirty="0">
                  <a:solidFill>
                    <a:srgbClr val="1E355B"/>
                  </a:solidFill>
                  <a:latin typeface="微软雅黑" panose="020B0503020204020204" pitchFamily="34" charset="-122"/>
                </a:rPr>
                <a:t>/</a:t>
              </a:r>
              <a:r>
                <a:rPr lang="zh-CN" altLang="en-US" sz="1600" dirty="0">
                  <a:solidFill>
                    <a:srgbClr val="1E355B"/>
                  </a:solidFill>
                  <a:latin typeface="微软雅黑" panose="020B0503020204020204" pitchFamily="34" charset="-122"/>
                </a:rPr>
                <a:t>共识推荐</a:t>
              </a:r>
            </a:p>
          </p:txBody>
        </p:sp>
        <p:sp>
          <p:nvSpPr>
            <p:cNvPr id="21" name="文本框 20">
              <a:extLst>
                <a:ext uri="{FF2B5EF4-FFF2-40B4-BE49-F238E27FC236}">
                  <a16:creationId xmlns:a16="http://schemas.microsoft.com/office/drawing/2014/main" id="{BE604CD9-60D2-4A30-9A75-9DF5C707E4A0}"/>
                </a:ext>
              </a:extLst>
            </p:cNvPr>
            <p:cNvSpPr txBox="1"/>
            <p:nvPr/>
          </p:nvSpPr>
          <p:spPr>
            <a:xfrm>
              <a:off x="745723" y="4430411"/>
              <a:ext cx="1034597" cy="707886"/>
            </a:xfrm>
            <a:prstGeom prst="rect">
              <a:avLst/>
            </a:prstGeom>
            <a:noFill/>
          </p:spPr>
          <p:txBody>
            <a:bodyPr wrap="square" rtlCol="0">
              <a:spAutoFit/>
            </a:bodyPr>
            <a:lstStyle/>
            <a:p>
              <a:pPr>
                <a:defRPr/>
              </a:pPr>
              <a:r>
                <a:rPr lang="en-US" altLang="zh-CN" sz="4000" dirty="0">
                  <a:solidFill>
                    <a:srgbClr val="ED7D31"/>
                  </a:solidFill>
                  <a:latin typeface="微软雅黑" panose="020B0503020204020204" pitchFamily="34" charset="-122"/>
                </a:rPr>
                <a:t>17</a:t>
              </a:r>
              <a:endParaRPr lang="zh-CN" altLang="en-US" sz="4000" dirty="0">
                <a:solidFill>
                  <a:srgbClr val="ED7D31"/>
                </a:solidFill>
                <a:latin typeface="微软雅黑" panose="020B0503020204020204" pitchFamily="34" charset="-122"/>
              </a:endParaRPr>
            </a:p>
          </p:txBody>
        </p:sp>
      </p:grpSp>
      <p:sp>
        <p:nvSpPr>
          <p:cNvPr id="22" name="矩形 21">
            <a:extLst>
              <a:ext uri="{FF2B5EF4-FFF2-40B4-BE49-F238E27FC236}">
                <a16:creationId xmlns:a16="http://schemas.microsoft.com/office/drawing/2014/main" id="{7B422BE1-2F61-4D63-917D-B99C817A0C6E}"/>
              </a:ext>
            </a:extLst>
          </p:cNvPr>
          <p:cNvSpPr/>
          <p:nvPr/>
        </p:nvSpPr>
        <p:spPr>
          <a:xfrm>
            <a:off x="491794" y="3557287"/>
            <a:ext cx="5457785" cy="3176918"/>
          </a:xfrm>
          <a:prstGeom prst="rect">
            <a:avLst/>
          </a:prstGeom>
          <a:noFill/>
          <a:ln w="12700" cap="flat" cmpd="sng" algn="ctr">
            <a:solidFill>
              <a:srgbClr val="1E35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23" name="直接连接符 22">
            <a:extLst>
              <a:ext uri="{FF2B5EF4-FFF2-40B4-BE49-F238E27FC236}">
                <a16:creationId xmlns:a16="http://schemas.microsoft.com/office/drawing/2014/main" id="{DFFA5F52-BF23-413E-A3C6-CCC91CE1684C}"/>
              </a:ext>
            </a:extLst>
          </p:cNvPr>
          <p:cNvCxnSpPr>
            <a:cxnSpLocks/>
          </p:cNvCxnSpPr>
          <p:nvPr/>
        </p:nvCxnSpPr>
        <p:spPr>
          <a:xfrm>
            <a:off x="6199188" y="1271648"/>
            <a:ext cx="0" cy="5067921"/>
          </a:xfrm>
          <a:prstGeom prst="line">
            <a:avLst/>
          </a:prstGeom>
          <a:noFill/>
          <a:ln w="12700" cap="flat" cmpd="sng" algn="ctr">
            <a:solidFill>
              <a:srgbClr val="203864"/>
            </a:solidFill>
            <a:prstDash val="solid"/>
            <a:miter lim="800000"/>
          </a:ln>
          <a:effectLst>
            <a:outerShdw blurRad="50800" dist="38100" dir="5400000" algn="t" rotWithShape="0">
              <a:prstClr val="black">
                <a:alpha val="40000"/>
              </a:prstClr>
            </a:outerShdw>
          </a:effectLst>
        </p:spPr>
      </p:cxnSp>
      <p:sp>
        <p:nvSpPr>
          <p:cNvPr id="24" name="矩形 23">
            <a:extLst>
              <a:ext uri="{FF2B5EF4-FFF2-40B4-BE49-F238E27FC236}">
                <a16:creationId xmlns:a16="http://schemas.microsoft.com/office/drawing/2014/main" id="{FCCDA280-316B-40E0-89DE-AB00A4A4447F}"/>
              </a:ext>
            </a:extLst>
          </p:cNvPr>
          <p:cNvSpPr/>
          <p:nvPr/>
        </p:nvSpPr>
        <p:spPr>
          <a:xfrm>
            <a:off x="748745" y="965471"/>
            <a:ext cx="4100707" cy="338554"/>
          </a:xfrm>
          <a:prstGeom prst="rect">
            <a:avLst/>
          </a:prstGeom>
          <a:solidFill>
            <a:srgbClr val="44546A">
              <a:lumMod val="20000"/>
              <a:lumOff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600"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中国血脂管理指南</a:t>
            </a:r>
            <a:r>
              <a:rPr kumimoji="0" lang="en-US" altLang="zh-CN" sz="1600"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(2023)》</a:t>
            </a:r>
            <a:r>
              <a:rPr kumimoji="0" lang="zh-CN" altLang="en-US" sz="1600"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积极推荐</a:t>
            </a:r>
            <a:r>
              <a:rPr kumimoji="0" lang="en-US" altLang="zh-CN" sz="1600" i="0" u="none" strike="noStrike" kern="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1</a:t>
            </a:r>
            <a:endParaRPr kumimoji="0" lang="zh-CN" altLang="en-US" sz="1600" i="0" u="none" strike="noStrike" kern="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
        <p:nvSpPr>
          <p:cNvPr id="25" name="矩形 24">
            <a:extLst>
              <a:ext uri="{FF2B5EF4-FFF2-40B4-BE49-F238E27FC236}">
                <a16:creationId xmlns:a16="http://schemas.microsoft.com/office/drawing/2014/main" id="{0E57E330-CE9E-46D9-A3B8-BF8756CB4057}"/>
              </a:ext>
            </a:extLst>
          </p:cNvPr>
          <p:cNvSpPr/>
          <p:nvPr/>
        </p:nvSpPr>
        <p:spPr>
          <a:xfrm>
            <a:off x="7120207" y="965471"/>
            <a:ext cx="4100708" cy="338554"/>
          </a:xfrm>
          <a:prstGeom prst="rect">
            <a:avLst/>
          </a:prstGeom>
          <a:solidFill>
            <a:srgbClr val="44546A">
              <a:lumMod val="20000"/>
              <a:lumOff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国际权威指南</a:t>
            </a:r>
            <a:r>
              <a:rPr kumimoji="0" lang="en-US" altLang="zh-CN" sz="1600"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600"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共识</a:t>
            </a:r>
            <a:r>
              <a:rPr kumimoji="0" lang="en-US" altLang="zh-CN" sz="1600"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600" i="0" u="none" strike="noStrike" kern="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科学声明一致推荐</a:t>
            </a:r>
          </a:p>
        </p:txBody>
      </p:sp>
      <p:grpSp>
        <p:nvGrpSpPr>
          <p:cNvPr id="30" name="组合 29">
            <a:extLst>
              <a:ext uri="{FF2B5EF4-FFF2-40B4-BE49-F238E27FC236}">
                <a16:creationId xmlns:a16="http://schemas.microsoft.com/office/drawing/2014/main" id="{C0DF0871-CD5B-4231-8ED7-80F05F6C04EC}"/>
              </a:ext>
            </a:extLst>
          </p:cNvPr>
          <p:cNvGrpSpPr/>
          <p:nvPr/>
        </p:nvGrpSpPr>
        <p:grpSpPr>
          <a:xfrm>
            <a:off x="6497701" y="2137085"/>
            <a:ext cx="5264377" cy="1176322"/>
            <a:chOff x="6639362" y="1905561"/>
            <a:chExt cx="5264377" cy="1176322"/>
          </a:xfrm>
        </p:grpSpPr>
        <p:sp>
          <p:nvSpPr>
            <p:cNvPr id="31" name="矩形 30">
              <a:extLst>
                <a:ext uri="{FF2B5EF4-FFF2-40B4-BE49-F238E27FC236}">
                  <a16:creationId xmlns:a16="http://schemas.microsoft.com/office/drawing/2014/main" id="{DA2B63D9-47A7-4A0C-BC4B-BADCB62AB3EC}"/>
                </a:ext>
              </a:extLst>
            </p:cNvPr>
            <p:cNvSpPr/>
            <p:nvPr/>
          </p:nvSpPr>
          <p:spPr>
            <a:xfrm>
              <a:off x="6728937" y="1956296"/>
              <a:ext cx="4107613" cy="276999"/>
            </a:xfrm>
            <a:prstGeom prst="rect">
              <a:avLst/>
            </a:prstGeom>
          </p:spPr>
          <p:txBody>
            <a:bodyPr wrap="square">
              <a:spAutoFit/>
            </a:bodyPr>
            <a:lstStyle/>
            <a:p>
              <a:pPr lvl="0">
                <a:defRPr/>
              </a:pP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美国糖尿病学会 </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(ADA) </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糖尿病诊疗指南 </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(2023</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年</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a:t>
              </a:r>
              <a:r>
                <a:rPr lang="en-US" altLang="zh-CN" sz="1200" b="1" baseline="30000" dirty="0">
                  <a:solidFill>
                    <a:srgbClr val="203864"/>
                  </a:solidFill>
                  <a:latin typeface="微软雅黑" panose="020B0503020204020204" pitchFamily="34" charset="-122"/>
                </a:rPr>
                <a:t> 3</a:t>
              </a:r>
              <a:endPar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endParaRPr>
            </a:p>
          </p:txBody>
        </p:sp>
        <p:sp>
          <p:nvSpPr>
            <p:cNvPr id="32" name="矩形 31">
              <a:extLst>
                <a:ext uri="{FF2B5EF4-FFF2-40B4-BE49-F238E27FC236}">
                  <a16:creationId xmlns:a16="http://schemas.microsoft.com/office/drawing/2014/main" id="{73F35BC4-52A7-4DC5-B32A-901FF8469233}"/>
                </a:ext>
              </a:extLst>
            </p:cNvPr>
            <p:cNvSpPr/>
            <p:nvPr/>
          </p:nvSpPr>
          <p:spPr>
            <a:xfrm>
              <a:off x="6639362" y="1905561"/>
              <a:ext cx="5253404" cy="1159518"/>
            </a:xfrm>
            <a:prstGeom prst="rect">
              <a:avLst/>
            </a:prstGeom>
            <a:noFill/>
            <a:ln w="12700" cap="flat" cmpd="sng" algn="ctr">
              <a:solidFill>
                <a:srgbClr val="20386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3" name="文本框 32">
              <a:extLst>
                <a:ext uri="{FF2B5EF4-FFF2-40B4-BE49-F238E27FC236}">
                  <a16:creationId xmlns:a16="http://schemas.microsoft.com/office/drawing/2014/main" id="{681D5D59-A725-4610-9346-3112572C1C1C}"/>
                </a:ext>
              </a:extLst>
            </p:cNvPr>
            <p:cNvSpPr txBox="1"/>
            <p:nvPr/>
          </p:nvSpPr>
          <p:spPr>
            <a:xfrm>
              <a:off x="6726193" y="2220109"/>
              <a:ext cx="5177546" cy="861774"/>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000" b="0" i="0" u="none" strike="noStrike" kern="0" cap="none" spc="0" normalizeH="0" baseline="0" noProof="0" dirty="0">
                  <a:ln>
                    <a:noFill/>
                  </a:ln>
                  <a:solidFill>
                    <a:srgbClr val="203864"/>
                  </a:solidFill>
                  <a:effectLst/>
                  <a:uLnTx/>
                  <a:uFillTx/>
                  <a:latin typeface="Calibri"/>
                </a:rPr>
                <a:t>对于患有</a:t>
              </a:r>
              <a:r>
                <a:rPr kumimoji="0" lang="en-US" altLang="zh-CN" sz="1000" b="0" i="0" u="none" strike="noStrike" kern="0" cap="none" spc="0" normalizeH="0" baseline="0" noProof="0" dirty="0">
                  <a:ln>
                    <a:noFill/>
                  </a:ln>
                  <a:solidFill>
                    <a:srgbClr val="203864"/>
                  </a:solidFill>
                  <a:effectLst/>
                  <a:uLnTx/>
                  <a:uFillTx/>
                  <a:latin typeface="Calibri"/>
                </a:rPr>
                <a:t>ASCVD</a:t>
              </a:r>
              <a:r>
                <a:rPr kumimoji="0" lang="zh-CN" altLang="en-US" sz="1000" b="0" i="0" u="none" strike="noStrike" kern="0" cap="none" spc="0" normalizeH="0" baseline="0" noProof="0" dirty="0">
                  <a:ln>
                    <a:noFill/>
                  </a:ln>
                  <a:solidFill>
                    <a:srgbClr val="203864"/>
                  </a:solidFill>
                  <a:effectLst/>
                  <a:uLnTx/>
                  <a:uFillTx/>
                  <a:latin typeface="Calibri"/>
                </a:rPr>
                <a:t>或其他心血管危险因素且使用他汀类药物、</a:t>
              </a:r>
              <a:r>
                <a:rPr kumimoji="0" lang="en-US" altLang="zh-CN" sz="1000" b="0" i="0" u="none" strike="noStrike" kern="0" cap="none" spc="0" normalizeH="0" baseline="0" noProof="0" dirty="0">
                  <a:ln>
                    <a:noFill/>
                  </a:ln>
                  <a:solidFill>
                    <a:srgbClr val="203864"/>
                  </a:solidFill>
                  <a:effectLst/>
                  <a:uLnTx/>
                  <a:uFillTx/>
                  <a:latin typeface="Calibri"/>
                </a:rPr>
                <a:t>LDL-C</a:t>
              </a:r>
              <a:r>
                <a:rPr kumimoji="0" lang="zh-CN" altLang="en-US" sz="1000" b="0" i="0" u="none" strike="noStrike" kern="0" cap="none" spc="0" normalizeH="0" baseline="0" noProof="0" dirty="0">
                  <a:ln>
                    <a:noFill/>
                  </a:ln>
                  <a:solidFill>
                    <a:srgbClr val="203864"/>
                  </a:solidFill>
                  <a:effectLst/>
                  <a:uLnTx/>
                  <a:uFillTx/>
                  <a:latin typeface="Calibri"/>
                </a:rPr>
                <a:t>得到控制但甘油三酯升高（</a:t>
              </a:r>
              <a:r>
                <a:rPr kumimoji="0" lang="en-US" altLang="zh-CN" sz="1000" b="0" i="0" u="none" strike="noStrike" kern="0" cap="none" spc="0" normalizeH="0" baseline="0" noProof="0" dirty="0">
                  <a:ln>
                    <a:noFill/>
                  </a:ln>
                  <a:solidFill>
                    <a:srgbClr val="203864"/>
                  </a:solidFill>
                  <a:effectLst/>
                  <a:uLnTx/>
                  <a:uFillTx/>
                  <a:latin typeface="Calibri"/>
                </a:rPr>
                <a:t>135~499 mg/dl</a:t>
              </a:r>
              <a:r>
                <a:rPr kumimoji="0" lang="zh-CN" altLang="en-US" sz="1000" b="0" i="0" u="none" strike="noStrike" kern="0" cap="none" spc="0" normalizeH="0" baseline="0" noProof="0" dirty="0">
                  <a:ln>
                    <a:noFill/>
                  </a:ln>
                  <a:solidFill>
                    <a:srgbClr val="203864"/>
                  </a:solidFill>
                  <a:effectLst/>
                  <a:uLnTx/>
                  <a:uFillTx/>
                  <a:latin typeface="Calibri"/>
                </a:rPr>
                <a:t>）的患者，可以考虑添加</a:t>
              </a:r>
              <a:r>
                <a:rPr kumimoji="0" lang="en-US" altLang="zh-CN" sz="1000" b="0" i="0" u="none" strike="noStrike" kern="0" cap="none" spc="0" normalizeH="0" baseline="0" noProof="0" dirty="0">
                  <a:ln>
                    <a:noFill/>
                  </a:ln>
                  <a:solidFill>
                    <a:srgbClr val="203864"/>
                  </a:solidFill>
                  <a:effectLst/>
                  <a:uLnTx/>
                  <a:uFillTx/>
                  <a:latin typeface="Calibri"/>
                </a:rPr>
                <a:t>IPE</a:t>
              </a:r>
              <a:r>
                <a:rPr kumimoji="0" lang="zh-CN" altLang="en-US" sz="1000" b="0" i="0" u="none" strike="noStrike" kern="0" cap="none" spc="0" normalizeH="0" baseline="0" noProof="0" dirty="0">
                  <a:ln>
                    <a:noFill/>
                  </a:ln>
                  <a:solidFill>
                    <a:srgbClr val="203864"/>
                  </a:solidFill>
                  <a:effectLst/>
                  <a:uLnTx/>
                  <a:uFillTx/>
                  <a:latin typeface="Calibri"/>
                </a:rPr>
                <a:t>以降低心血管风险。（</a:t>
              </a:r>
              <a:r>
                <a:rPr kumimoji="0" lang="en-US" altLang="zh-CN" sz="1000" b="0" i="0" u="none" strike="noStrike" kern="0" cap="none" spc="0" normalizeH="0" baseline="0" noProof="0" dirty="0">
                  <a:ln>
                    <a:noFill/>
                  </a:ln>
                  <a:solidFill>
                    <a:srgbClr val="203864"/>
                  </a:solidFill>
                  <a:effectLst/>
                  <a:uLnTx/>
                  <a:uFillTx/>
                  <a:latin typeface="Calibri"/>
                </a:rPr>
                <a:t>A</a:t>
              </a:r>
              <a:r>
                <a:rPr kumimoji="0" lang="zh-CN" altLang="en-US" sz="1000" b="0" i="0" u="none" strike="noStrike" kern="0" cap="none" spc="0" normalizeH="0" baseline="0" noProof="0" dirty="0">
                  <a:ln>
                    <a:noFill/>
                  </a:ln>
                  <a:solidFill>
                    <a:srgbClr val="203864"/>
                  </a:solidFill>
                  <a:effectLst/>
                  <a:uLnTx/>
                  <a:uFillTx/>
                  <a:latin typeface="Calibri"/>
                </a:rPr>
                <a:t>级证据</a:t>
              </a:r>
              <a:r>
                <a:rPr kumimoji="0" lang="en-US" altLang="zh-CN" sz="1000" b="0" i="0" u="none" strike="noStrike" kern="0" cap="none" spc="0" normalizeH="0" baseline="0" noProof="0" dirty="0">
                  <a:ln>
                    <a:noFill/>
                  </a:ln>
                  <a:solidFill>
                    <a:srgbClr val="203864"/>
                  </a:solidFill>
                  <a:effectLst/>
                  <a:uLnTx/>
                  <a:uFillTx/>
                  <a:latin typeface="Calibri"/>
                </a:rPr>
                <a:t>)</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000" b="0" i="0" u="none" strike="noStrike" kern="0" cap="none" spc="0" normalizeH="0" baseline="0" noProof="0" dirty="0">
                  <a:ln>
                    <a:noFill/>
                  </a:ln>
                  <a:solidFill>
                    <a:srgbClr val="203864"/>
                  </a:solidFill>
                  <a:effectLst/>
                  <a:uLnTx/>
                  <a:uFillTx/>
                  <a:latin typeface="Calibri"/>
                </a:rPr>
                <a:t>应该注意的是，其它 </a:t>
              </a:r>
              <a:r>
                <a:rPr kumimoji="0" lang="en-US" altLang="zh-CN" sz="1000" b="0" i="0" u="none" strike="noStrike" kern="0" cap="none" spc="0" normalizeH="0" baseline="0" noProof="0" dirty="0">
                  <a:ln>
                    <a:noFill/>
                  </a:ln>
                  <a:solidFill>
                    <a:srgbClr val="203864"/>
                  </a:solidFill>
                  <a:effectLst/>
                  <a:uLnTx/>
                  <a:uFillTx/>
                  <a:latin typeface="Calibri"/>
                </a:rPr>
                <a:t>n-3 </a:t>
              </a:r>
              <a:r>
                <a:rPr kumimoji="0" lang="zh-CN" altLang="en-US" sz="1000" b="0" i="0" u="none" strike="noStrike" kern="0" cap="none" spc="0" normalizeH="0" baseline="0" noProof="0" dirty="0">
                  <a:ln>
                    <a:noFill/>
                  </a:ln>
                  <a:solidFill>
                    <a:srgbClr val="203864"/>
                  </a:solidFill>
                  <a:effectLst/>
                  <a:uLnTx/>
                  <a:uFillTx/>
                  <a:latin typeface="Calibri"/>
                </a:rPr>
                <a:t>脂肪酸缺乏数据，</a:t>
              </a:r>
              <a:r>
                <a:rPr kumimoji="0" lang="en-US" altLang="zh-CN" sz="1000" b="0" i="0" u="none" strike="noStrike" kern="0" cap="none" spc="0" normalizeH="0" baseline="0" noProof="0" dirty="0">
                  <a:ln>
                    <a:noFill/>
                  </a:ln>
                  <a:solidFill>
                    <a:srgbClr val="203864"/>
                  </a:solidFill>
                  <a:effectLst/>
                  <a:uLnTx/>
                  <a:uFillTx/>
                  <a:latin typeface="Calibri"/>
                </a:rPr>
                <a:t>REDUCE-IT </a:t>
              </a:r>
              <a:r>
                <a:rPr kumimoji="0" lang="zh-CN" altLang="en-US" sz="1000" b="0" i="0" u="none" strike="noStrike" kern="0" cap="none" spc="0" normalizeH="0" baseline="0" noProof="0" dirty="0">
                  <a:ln>
                    <a:noFill/>
                  </a:ln>
                  <a:solidFill>
                    <a:srgbClr val="203864"/>
                  </a:solidFill>
                  <a:effectLst/>
                  <a:uLnTx/>
                  <a:uFillTx/>
                  <a:latin typeface="Calibri"/>
                </a:rPr>
                <a:t>试验的结果不应外推至其他产品。他汀类药物联合贝特类药物未显示可改善动脉粥样硬化性心血管疾病的结局，一般不推荐使用。 </a:t>
              </a:r>
              <a:r>
                <a:rPr kumimoji="0" lang="zh-CN" altLang="en-US" sz="1000" b="1" i="0" u="none" strike="noStrike" kern="0" cap="none" spc="0" normalizeH="0" baseline="0" noProof="0" dirty="0">
                  <a:ln>
                    <a:noFill/>
                  </a:ln>
                  <a:solidFill>
                    <a:srgbClr val="203864"/>
                  </a:solidFill>
                  <a:effectLst/>
                  <a:uLnTx/>
                  <a:uFillTx/>
                  <a:latin typeface="Calibri"/>
                </a:rPr>
                <a:t>（</a:t>
              </a:r>
              <a:r>
                <a:rPr kumimoji="0" lang="en-US" altLang="zh-CN" sz="1000" b="1" i="0" u="none" strike="noStrike" kern="0" cap="none" spc="0" normalizeH="0" baseline="0" noProof="0" dirty="0">
                  <a:ln>
                    <a:noFill/>
                  </a:ln>
                  <a:solidFill>
                    <a:srgbClr val="ED7D31"/>
                  </a:solidFill>
                  <a:effectLst/>
                  <a:uLnTx/>
                  <a:uFillTx/>
                  <a:latin typeface="Calibri"/>
                </a:rPr>
                <a:t>A</a:t>
              </a:r>
              <a:r>
                <a:rPr kumimoji="0" lang="zh-CN" altLang="en-US" sz="1000" b="1" i="0" u="none" strike="noStrike" kern="0" cap="none" spc="0" normalizeH="0" baseline="0" noProof="0" dirty="0">
                  <a:ln>
                    <a:noFill/>
                  </a:ln>
                  <a:solidFill>
                    <a:srgbClr val="ED7D31"/>
                  </a:solidFill>
                  <a:effectLst/>
                  <a:uLnTx/>
                  <a:uFillTx/>
                  <a:latin typeface="Calibri"/>
                </a:rPr>
                <a:t>级证据</a:t>
              </a:r>
              <a:r>
                <a:rPr kumimoji="0" lang="en-US" altLang="zh-CN" sz="1000" b="1" i="0" u="none" strike="noStrike" kern="0" cap="none" spc="0" normalizeH="0" baseline="0" noProof="0" dirty="0">
                  <a:ln>
                    <a:noFill/>
                  </a:ln>
                  <a:solidFill>
                    <a:srgbClr val="203864"/>
                  </a:solidFill>
                  <a:effectLst/>
                  <a:uLnTx/>
                  <a:uFillTx/>
                  <a:latin typeface="Calibri"/>
                </a:rPr>
                <a:t>)</a:t>
              </a:r>
            </a:p>
          </p:txBody>
        </p:sp>
      </p:grpSp>
      <p:grpSp>
        <p:nvGrpSpPr>
          <p:cNvPr id="34" name="组合 33">
            <a:extLst>
              <a:ext uri="{FF2B5EF4-FFF2-40B4-BE49-F238E27FC236}">
                <a16:creationId xmlns:a16="http://schemas.microsoft.com/office/drawing/2014/main" id="{2E0031A4-ED37-410E-BA53-949ECC4AC06F}"/>
              </a:ext>
            </a:extLst>
          </p:cNvPr>
          <p:cNvGrpSpPr/>
          <p:nvPr/>
        </p:nvGrpSpPr>
        <p:grpSpPr>
          <a:xfrm>
            <a:off x="6492215" y="3366225"/>
            <a:ext cx="5628291" cy="956567"/>
            <a:chOff x="6639362" y="2013219"/>
            <a:chExt cx="5628291" cy="858694"/>
          </a:xfrm>
        </p:grpSpPr>
        <p:sp>
          <p:nvSpPr>
            <p:cNvPr id="35" name="矩形 34">
              <a:extLst>
                <a:ext uri="{FF2B5EF4-FFF2-40B4-BE49-F238E27FC236}">
                  <a16:creationId xmlns:a16="http://schemas.microsoft.com/office/drawing/2014/main" id="{D3222E09-0753-4714-BDD5-5EFBA8BAB1E7}"/>
                </a:ext>
              </a:extLst>
            </p:cNvPr>
            <p:cNvSpPr/>
            <p:nvPr/>
          </p:nvSpPr>
          <p:spPr>
            <a:xfrm>
              <a:off x="6726192" y="2061659"/>
              <a:ext cx="5541461" cy="248657"/>
            </a:xfrm>
            <a:prstGeom prst="rect">
              <a:avLst/>
            </a:prstGeom>
          </p:spPr>
          <p:txBody>
            <a:bodyPr wrap="square">
              <a:spAutoFit/>
            </a:bodyPr>
            <a:lstStyle/>
            <a:p>
              <a:pPr lvl="0">
                <a:defRPr/>
              </a:pP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欧洲心脏病学会</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(ESC) </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和欧洲动脉粥样硬化协会</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(EAS)</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血脂指南</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(2019</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年）</a:t>
              </a:r>
              <a:r>
                <a:rPr lang="en-US" altLang="zh-CN" sz="1200" b="1" baseline="30000" dirty="0">
                  <a:solidFill>
                    <a:srgbClr val="203864"/>
                  </a:solidFill>
                  <a:latin typeface="微软雅黑" panose="020B0503020204020204" pitchFamily="34" charset="-122"/>
                </a:rPr>
                <a:t> 4</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 </a:t>
              </a:r>
            </a:p>
          </p:txBody>
        </p:sp>
        <p:sp>
          <p:nvSpPr>
            <p:cNvPr id="36" name="矩形 35">
              <a:extLst>
                <a:ext uri="{FF2B5EF4-FFF2-40B4-BE49-F238E27FC236}">
                  <a16:creationId xmlns:a16="http://schemas.microsoft.com/office/drawing/2014/main" id="{0D376E9C-A2C0-4DF0-8D3E-8C61EC95A1CD}"/>
                </a:ext>
              </a:extLst>
            </p:cNvPr>
            <p:cNvSpPr/>
            <p:nvPr/>
          </p:nvSpPr>
          <p:spPr>
            <a:xfrm>
              <a:off x="6639362" y="2013219"/>
              <a:ext cx="5253404" cy="858694"/>
            </a:xfrm>
            <a:prstGeom prst="rect">
              <a:avLst/>
            </a:prstGeom>
            <a:noFill/>
            <a:ln w="12700" cap="flat" cmpd="sng" algn="ctr">
              <a:solidFill>
                <a:srgbClr val="20386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7" name="文本框 36">
              <a:extLst>
                <a:ext uri="{FF2B5EF4-FFF2-40B4-BE49-F238E27FC236}">
                  <a16:creationId xmlns:a16="http://schemas.microsoft.com/office/drawing/2014/main" id="{3C94C8E6-271A-4958-9D5D-32353073131A}"/>
                </a:ext>
              </a:extLst>
            </p:cNvPr>
            <p:cNvSpPr txBox="1"/>
            <p:nvPr/>
          </p:nvSpPr>
          <p:spPr>
            <a:xfrm>
              <a:off x="6726192" y="2327767"/>
              <a:ext cx="5183033" cy="497315"/>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000" b="0" i="0" u="none" strike="noStrike" kern="0" cap="none" spc="0" normalizeH="0" baseline="0" noProof="0" dirty="0">
                  <a:ln>
                    <a:noFill/>
                  </a:ln>
                  <a:solidFill>
                    <a:srgbClr val="203864"/>
                  </a:solidFill>
                  <a:effectLst/>
                  <a:uLnTx/>
                  <a:uFillTx/>
                  <a:latin typeface="Calibri"/>
                </a:rPr>
                <a:t>在接受他汀类药物治疗后 </a:t>
              </a:r>
              <a:r>
                <a:rPr kumimoji="0" lang="en-US" altLang="zh-CN" sz="1000" b="0" i="0" u="none" strike="noStrike" kern="0" cap="none" spc="0" normalizeH="0" baseline="0" noProof="0" dirty="0">
                  <a:ln>
                    <a:noFill/>
                  </a:ln>
                  <a:solidFill>
                    <a:srgbClr val="203864"/>
                  </a:solidFill>
                  <a:effectLst/>
                  <a:uLnTx/>
                  <a:uFillTx/>
                  <a:latin typeface="Calibri"/>
                </a:rPr>
                <a:t>TG </a:t>
              </a:r>
              <a:r>
                <a:rPr kumimoji="0" lang="zh-CN" altLang="en-US" sz="1000" b="0" i="0" u="none" strike="noStrike" kern="0" cap="none" spc="0" normalizeH="0" baseline="0" noProof="0" dirty="0">
                  <a:ln>
                    <a:noFill/>
                  </a:ln>
                  <a:solidFill>
                    <a:srgbClr val="203864"/>
                  </a:solidFill>
                  <a:effectLst/>
                  <a:uLnTx/>
                  <a:uFillTx/>
                  <a:latin typeface="Calibri"/>
                </a:rPr>
                <a:t>仍为 </a:t>
              </a:r>
              <a:r>
                <a:rPr kumimoji="0" lang="en-US" altLang="zh-CN" sz="1000" b="0" i="0" u="none" strike="noStrike" kern="0" cap="none" spc="0" normalizeH="0" baseline="0" noProof="0" dirty="0">
                  <a:ln>
                    <a:noFill/>
                  </a:ln>
                  <a:solidFill>
                    <a:srgbClr val="203864"/>
                  </a:solidFill>
                  <a:effectLst/>
                  <a:uLnTx/>
                  <a:uFillTx/>
                  <a:latin typeface="Calibri"/>
                </a:rPr>
                <a:t>1.5 </a:t>
              </a:r>
              <a:r>
                <a:rPr kumimoji="0" lang="zh-CN" altLang="en-US" sz="1000" b="0" i="0" u="none" strike="noStrike" kern="0" cap="none" spc="0" normalizeH="0" baseline="0" noProof="0" dirty="0">
                  <a:ln>
                    <a:noFill/>
                  </a:ln>
                  <a:solidFill>
                    <a:srgbClr val="203864"/>
                  </a:solidFill>
                  <a:effectLst/>
                  <a:uLnTx/>
                  <a:uFillTx/>
                  <a:latin typeface="Calibri"/>
                </a:rPr>
                <a:t>至 </a:t>
              </a:r>
              <a:r>
                <a:rPr kumimoji="0" lang="en-US" altLang="zh-CN" sz="1000" b="0" i="0" u="none" strike="noStrike" kern="0" cap="none" spc="0" normalizeH="0" baseline="0" noProof="0" dirty="0">
                  <a:ln>
                    <a:noFill/>
                  </a:ln>
                  <a:solidFill>
                    <a:srgbClr val="203864"/>
                  </a:solidFill>
                  <a:effectLst/>
                  <a:uLnTx/>
                  <a:uFillTx/>
                  <a:latin typeface="Calibri"/>
                </a:rPr>
                <a:t>5.6 mmol/L (135-499 mg/dL) </a:t>
              </a:r>
              <a:r>
                <a:rPr kumimoji="0" lang="zh-CN" altLang="en-US" sz="1000" b="0" i="0" u="none" strike="noStrike" kern="0" cap="none" spc="0" normalizeH="0" baseline="0" noProof="0" dirty="0">
                  <a:ln>
                    <a:noFill/>
                  </a:ln>
                  <a:solidFill>
                    <a:srgbClr val="203864"/>
                  </a:solidFill>
                  <a:effectLst/>
                  <a:uLnTx/>
                  <a:uFillTx/>
                  <a:latin typeface="Calibri"/>
                </a:rPr>
                <a:t>的高危（或更高）患者中，应考虑 </a:t>
              </a:r>
              <a:r>
                <a:rPr kumimoji="0" lang="en-US" altLang="zh-CN" sz="1000" b="0" i="0" u="none" strike="noStrike" kern="0" cap="none" spc="0" normalizeH="0" baseline="0" noProof="0" dirty="0">
                  <a:ln>
                    <a:noFill/>
                  </a:ln>
                  <a:solidFill>
                    <a:srgbClr val="203864"/>
                  </a:solidFill>
                  <a:effectLst/>
                  <a:uLnTx/>
                  <a:uFillTx/>
                  <a:latin typeface="Calibri"/>
                </a:rPr>
                <a:t>n-3 PUFA</a:t>
              </a:r>
              <a:r>
                <a:rPr kumimoji="0" lang="zh-CN" altLang="en-US" sz="1000" b="0" i="0" u="none" strike="noStrike" kern="0" cap="none" spc="0" normalizeH="0" baseline="0" noProof="0" dirty="0">
                  <a:ln>
                    <a:noFill/>
                  </a:ln>
                  <a:solidFill>
                    <a:srgbClr val="203864"/>
                  </a:solidFill>
                  <a:effectLst/>
                  <a:uLnTx/>
                  <a:uFillTx/>
                  <a:latin typeface="Calibri"/>
                </a:rPr>
                <a:t>（二十碳五烯酸乙酯</a:t>
              </a:r>
              <a:r>
                <a:rPr kumimoji="0" lang="en-US" altLang="zh-CN" sz="1000" b="0" i="0" u="none" strike="noStrike" kern="0" cap="none" spc="0" normalizeH="0" baseline="0" noProof="0" dirty="0">
                  <a:ln>
                    <a:noFill/>
                  </a:ln>
                  <a:solidFill>
                    <a:srgbClr val="203864"/>
                  </a:solidFill>
                  <a:effectLst/>
                  <a:uLnTx/>
                  <a:uFillTx/>
                  <a:latin typeface="Calibri"/>
                </a:rPr>
                <a:t>IPE 2X2g/</a:t>
              </a:r>
              <a:r>
                <a:rPr kumimoji="0" lang="zh-CN" altLang="en-US" sz="1000" b="0" i="0" u="none" strike="noStrike" kern="0" cap="none" spc="0" normalizeH="0" baseline="0" noProof="0" dirty="0">
                  <a:ln>
                    <a:noFill/>
                  </a:ln>
                  <a:solidFill>
                    <a:srgbClr val="203864"/>
                  </a:solidFill>
                  <a:effectLst/>
                  <a:uLnTx/>
                  <a:uFillTx/>
                  <a:latin typeface="Calibri"/>
                </a:rPr>
                <a:t>天）与他汀类药物联合使用。</a:t>
              </a:r>
              <a:r>
                <a:rPr kumimoji="0" lang="en-US" altLang="zh-CN" sz="1000" b="0" i="0" u="none" strike="noStrike" kern="0" cap="none" spc="0" normalizeH="0" baseline="0" noProof="0" dirty="0">
                  <a:ln>
                    <a:noFill/>
                  </a:ln>
                  <a:solidFill>
                    <a:srgbClr val="203864"/>
                  </a:solidFill>
                  <a:effectLst/>
                  <a:uLnTx/>
                  <a:uFillTx/>
                  <a:latin typeface="Calibri"/>
                </a:rPr>
                <a:t>(</a:t>
              </a:r>
              <a:r>
                <a:rPr kumimoji="0" lang="en-US" altLang="zh-CN" sz="1000" b="1" i="0" u="none" strike="noStrike" kern="0" cap="none" spc="0" normalizeH="0" baseline="0" noProof="0" dirty="0" err="1">
                  <a:ln>
                    <a:noFill/>
                  </a:ln>
                  <a:solidFill>
                    <a:srgbClr val="ED7D31"/>
                  </a:solidFill>
                  <a:effectLst/>
                  <a:uLnTx/>
                  <a:uFillTx/>
                  <a:latin typeface="Calibri"/>
                </a:rPr>
                <a:t>IIa,B</a:t>
              </a:r>
              <a:r>
                <a:rPr kumimoji="0" lang="zh-CN" altLang="en-US" sz="1000" b="1" i="0" u="none" strike="noStrike" kern="0" cap="none" spc="0" normalizeH="0" baseline="0" noProof="0" dirty="0">
                  <a:ln>
                    <a:noFill/>
                  </a:ln>
                  <a:solidFill>
                    <a:srgbClr val="ED7D31"/>
                  </a:solidFill>
                  <a:effectLst/>
                  <a:uLnTx/>
                  <a:uFillTx/>
                  <a:latin typeface="Calibri"/>
                </a:rPr>
                <a:t>推荐</a:t>
              </a:r>
              <a:r>
                <a:rPr kumimoji="0" lang="en-US" altLang="zh-CN" sz="1000" b="0" i="0" u="none" strike="noStrike" kern="0" cap="none" spc="0" normalizeH="0" baseline="0" noProof="0" dirty="0">
                  <a:ln>
                    <a:noFill/>
                  </a:ln>
                  <a:solidFill>
                    <a:srgbClr val="203864"/>
                  </a:solidFill>
                  <a:effectLst/>
                  <a:uLnTx/>
                  <a:uFillTx/>
                  <a:latin typeface="Calibri"/>
                </a:rPr>
                <a:t>)</a:t>
              </a:r>
            </a:p>
          </p:txBody>
        </p:sp>
      </p:grpSp>
      <p:grpSp>
        <p:nvGrpSpPr>
          <p:cNvPr id="38" name="组合 37">
            <a:extLst>
              <a:ext uri="{FF2B5EF4-FFF2-40B4-BE49-F238E27FC236}">
                <a16:creationId xmlns:a16="http://schemas.microsoft.com/office/drawing/2014/main" id="{AFB55791-5454-4AC7-9EFB-A13A5213F8AD}"/>
              </a:ext>
            </a:extLst>
          </p:cNvPr>
          <p:cNvGrpSpPr/>
          <p:nvPr/>
        </p:nvGrpSpPr>
        <p:grpSpPr>
          <a:xfrm>
            <a:off x="6492215" y="4395936"/>
            <a:ext cx="5253404" cy="868546"/>
            <a:chOff x="6650335" y="2013219"/>
            <a:chExt cx="5253404" cy="868546"/>
          </a:xfrm>
        </p:grpSpPr>
        <p:sp>
          <p:nvSpPr>
            <p:cNvPr id="39" name="矩形 38">
              <a:extLst>
                <a:ext uri="{FF2B5EF4-FFF2-40B4-BE49-F238E27FC236}">
                  <a16:creationId xmlns:a16="http://schemas.microsoft.com/office/drawing/2014/main" id="{6BFA5B33-D69E-4A32-A78F-CBC6EA88F74F}"/>
                </a:ext>
              </a:extLst>
            </p:cNvPr>
            <p:cNvSpPr/>
            <p:nvPr/>
          </p:nvSpPr>
          <p:spPr>
            <a:xfrm>
              <a:off x="6726192" y="2082035"/>
              <a:ext cx="5031813" cy="276999"/>
            </a:xfrm>
            <a:prstGeom prst="rect">
              <a:avLst/>
            </a:prstGeom>
          </p:spPr>
          <p:txBody>
            <a:bodyPr wrap="square">
              <a:spAutoFit/>
            </a:bodyPr>
            <a:lstStyle/>
            <a:p>
              <a:pPr lvl="0">
                <a:defRPr/>
              </a:pPr>
              <a:r>
                <a:rPr lang="en-US" altLang="zh-CN" sz="1200" b="1" kern="0" dirty="0">
                  <a:solidFill>
                    <a:srgbClr val="203864"/>
                  </a:solidFill>
                  <a:latin typeface="微软雅黑" panose="020B0503020204020204" pitchFamily="34" charset="-122"/>
                </a:rPr>
                <a:t>ESC</a:t>
              </a:r>
              <a:r>
                <a:rPr lang="zh-CN" altLang="en-US" sz="1200" b="1" kern="0" dirty="0">
                  <a:solidFill>
                    <a:srgbClr val="203864"/>
                  </a:solidFill>
                  <a:latin typeface="微软雅黑" panose="020B0503020204020204" pitchFamily="34" charset="-122"/>
                </a:rPr>
                <a:t>非持续性</a:t>
              </a:r>
              <a:r>
                <a:rPr lang="en-US" altLang="zh-CN" sz="1200" b="1" kern="0" dirty="0">
                  <a:solidFill>
                    <a:srgbClr val="203864"/>
                  </a:solidFill>
                  <a:latin typeface="微软雅黑" panose="020B0503020204020204" pitchFamily="34" charset="-122"/>
                </a:rPr>
                <a:t>ST</a:t>
              </a:r>
              <a:r>
                <a:rPr lang="zh-CN" altLang="en-US" sz="1200" b="1" kern="0" dirty="0">
                  <a:solidFill>
                    <a:srgbClr val="203864"/>
                  </a:solidFill>
                  <a:latin typeface="微软雅黑" panose="020B0503020204020204" pitchFamily="34" charset="-122"/>
                </a:rPr>
                <a:t>段抬高急性冠脉综合征患者的管理指南（</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2020</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年）</a:t>
              </a:r>
              <a:r>
                <a:rPr lang="en-US" altLang="zh-CN" sz="1200" b="1" baseline="30000" dirty="0">
                  <a:solidFill>
                    <a:srgbClr val="203864"/>
                  </a:solidFill>
                  <a:latin typeface="微软雅黑" panose="020B0503020204020204" pitchFamily="34" charset="-122"/>
                </a:rPr>
                <a:t> 5</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 </a:t>
              </a:r>
            </a:p>
          </p:txBody>
        </p:sp>
        <p:sp>
          <p:nvSpPr>
            <p:cNvPr id="40" name="矩形 39">
              <a:extLst>
                <a:ext uri="{FF2B5EF4-FFF2-40B4-BE49-F238E27FC236}">
                  <a16:creationId xmlns:a16="http://schemas.microsoft.com/office/drawing/2014/main" id="{7147F9BE-436F-4CC5-8BB5-6319AA770C65}"/>
                </a:ext>
              </a:extLst>
            </p:cNvPr>
            <p:cNvSpPr/>
            <p:nvPr/>
          </p:nvSpPr>
          <p:spPr>
            <a:xfrm>
              <a:off x="6650335" y="2013219"/>
              <a:ext cx="5253404" cy="858694"/>
            </a:xfrm>
            <a:prstGeom prst="rect">
              <a:avLst/>
            </a:prstGeom>
            <a:noFill/>
            <a:ln w="12700" cap="flat" cmpd="sng" algn="ctr">
              <a:solidFill>
                <a:srgbClr val="20386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1" name="文本框 40">
              <a:extLst>
                <a:ext uri="{FF2B5EF4-FFF2-40B4-BE49-F238E27FC236}">
                  <a16:creationId xmlns:a16="http://schemas.microsoft.com/office/drawing/2014/main" id="{75B2944B-9043-4B7F-A0A9-E37EE2A00B06}"/>
                </a:ext>
              </a:extLst>
            </p:cNvPr>
            <p:cNvSpPr txBox="1"/>
            <p:nvPr/>
          </p:nvSpPr>
          <p:spPr>
            <a:xfrm>
              <a:off x="6726193" y="2327767"/>
              <a:ext cx="5177546" cy="553998"/>
            </a:xfrm>
            <a:prstGeom prst="rect">
              <a:avLst/>
            </a:prstGeom>
            <a:noFill/>
          </p:spPr>
          <p:txBody>
            <a:bodyPr wrap="square">
              <a:spAutoFit/>
            </a:bodyPr>
            <a:lstStyle/>
            <a:p>
              <a:pPr marL="285750" lvl="0" indent="-285750">
                <a:buFont typeface="Wingdings" panose="05000000000000000000" pitchFamily="2" charset="2"/>
                <a:buChar char="p"/>
                <a:defRPr/>
              </a:pPr>
              <a:r>
                <a:rPr lang="zh-CN" altLang="en-US" sz="1000" kern="0" dirty="0">
                  <a:solidFill>
                    <a:srgbClr val="203864"/>
                  </a:solidFill>
                  <a:latin typeface="Calibri"/>
                </a:rPr>
                <a:t>在接受他汀类药物治疗后 </a:t>
              </a:r>
              <a:r>
                <a:rPr lang="en-US" altLang="zh-CN" sz="1000" kern="0" dirty="0">
                  <a:solidFill>
                    <a:srgbClr val="203864"/>
                  </a:solidFill>
                  <a:latin typeface="Calibri"/>
                </a:rPr>
                <a:t>TG </a:t>
              </a:r>
              <a:r>
                <a:rPr lang="zh-CN" altLang="en-US" sz="1000" kern="0" dirty="0">
                  <a:solidFill>
                    <a:srgbClr val="203864"/>
                  </a:solidFill>
                  <a:latin typeface="Calibri"/>
                </a:rPr>
                <a:t>仍为 </a:t>
              </a:r>
              <a:r>
                <a:rPr lang="en-US" altLang="zh-CN" sz="1000" kern="0" dirty="0">
                  <a:solidFill>
                    <a:srgbClr val="203864"/>
                  </a:solidFill>
                  <a:latin typeface="Calibri"/>
                </a:rPr>
                <a:t>1.5-5.6 mmol/L (135-499 mg/dL) </a:t>
              </a:r>
              <a:r>
                <a:rPr lang="zh-CN" altLang="en-US" sz="1000" kern="0" dirty="0">
                  <a:solidFill>
                    <a:srgbClr val="203864"/>
                  </a:solidFill>
                  <a:latin typeface="Calibri"/>
                </a:rPr>
                <a:t>的高危（或更高）患者中，应考虑 </a:t>
              </a:r>
              <a:r>
                <a:rPr lang="en-US" altLang="zh-CN" sz="1000" kern="0" dirty="0">
                  <a:solidFill>
                    <a:srgbClr val="203864"/>
                  </a:solidFill>
                  <a:latin typeface="Calibri"/>
                </a:rPr>
                <a:t>n-3 PUFA</a:t>
              </a:r>
              <a:r>
                <a:rPr lang="zh-CN" altLang="en-US" sz="1000" kern="0" dirty="0">
                  <a:solidFill>
                    <a:srgbClr val="203864"/>
                  </a:solidFill>
                  <a:latin typeface="Calibri"/>
                </a:rPr>
                <a:t>（二十碳五烯酸乙酯</a:t>
              </a:r>
              <a:r>
                <a:rPr lang="en-US" altLang="zh-CN" sz="1000" kern="0" dirty="0">
                  <a:solidFill>
                    <a:srgbClr val="203864"/>
                  </a:solidFill>
                  <a:latin typeface="Calibri"/>
                </a:rPr>
                <a:t>IPE 2X2g/d</a:t>
              </a:r>
              <a:r>
                <a:rPr lang="zh-CN" altLang="en-US" sz="1000" kern="0" dirty="0">
                  <a:solidFill>
                    <a:srgbClr val="203864"/>
                  </a:solidFill>
                  <a:latin typeface="Calibri"/>
                </a:rPr>
                <a:t>）与他汀类药物联合使用。</a:t>
              </a:r>
              <a:r>
                <a:rPr lang="en-US" altLang="zh-CN" sz="1000" kern="0" dirty="0">
                  <a:solidFill>
                    <a:srgbClr val="203864"/>
                  </a:solidFill>
                  <a:latin typeface="Calibri"/>
                </a:rPr>
                <a:t>(</a:t>
              </a:r>
              <a:r>
                <a:rPr lang="en-US" altLang="zh-CN" sz="1000" b="1" kern="0" dirty="0" err="1">
                  <a:solidFill>
                    <a:srgbClr val="ED7D31"/>
                  </a:solidFill>
                  <a:latin typeface="Calibri"/>
                </a:rPr>
                <a:t>IIa,B</a:t>
              </a:r>
              <a:r>
                <a:rPr lang="zh-CN" altLang="en-US" sz="1000" b="1" kern="0" dirty="0">
                  <a:solidFill>
                    <a:srgbClr val="ED7D31"/>
                  </a:solidFill>
                  <a:latin typeface="Calibri"/>
                </a:rPr>
                <a:t>推荐</a:t>
              </a:r>
              <a:r>
                <a:rPr lang="en-US" altLang="zh-CN" sz="1000" kern="0" dirty="0">
                  <a:solidFill>
                    <a:srgbClr val="203864"/>
                  </a:solidFill>
                  <a:latin typeface="Calibri"/>
                </a:rPr>
                <a:t>; </a:t>
              </a:r>
              <a:r>
                <a:rPr lang="zh-CN" altLang="en-US" sz="1000" kern="0" dirty="0">
                  <a:solidFill>
                    <a:srgbClr val="203864"/>
                  </a:solidFill>
                  <a:latin typeface="Calibri"/>
                </a:rPr>
                <a:t>同</a:t>
              </a:r>
              <a:r>
                <a:rPr lang="en-US" altLang="zh-CN" sz="1000" kern="0" dirty="0">
                  <a:solidFill>
                    <a:srgbClr val="203864"/>
                  </a:solidFill>
                  <a:latin typeface="Calibri"/>
                </a:rPr>
                <a:t>2019ESC/EAS)</a:t>
              </a:r>
            </a:p>
          </p:txBody>
        </p:sp>
      </p:grpSp>
      <p:sp>
        <p:nvSpPr>
          <p:cNvPr id="42" name="矩形 41">
            <a:extLst>
              <a:ext uri="{FF2B5EF4-FFF2-40B4-BE49-F238E27FC236}">
                <a16:creationId xmlns:a16="http://schemas.microsoft.com/office/drawing/2014/main" id="{92440CA6-C934-412F-93BC-399DAD96F892}"/>
              </a:ext>
            </a:extLst>
          </p:cNvPr>
          <p:cNvSpPr/>
          <p:nvPr/>
        </p:nvSpPr>
        <p:spPr>
          <a:xfrm>
            <a:off x="6612612" y="1447037"/>
            <a:ext cx="5012610" cy="276999"/>
          </a:xfrm>
          <a:prstGeom prst="rect">
            <a:avLst/>
          </a:prstGeom>
        </p:spPr>
        <p:txBody>
          <a:bodyPr wrap="square">
            <a:spAutoFit/>
          </a:bodyPr>
          <a:lstStyle/>
          <a:p>
            <a:pPr>
              <a:defRPr/>
            </a:pPr>
            <a:r>
              <a:rPr lang="en-US" altLang="zh-CN" sz="1200" b="1" dirty="0">
                <a:solidFill>
                  <a:srgbClr val="203864"/>
                </a:solidFill>
                <a:latin typeface="微软雅黑" panose="020B0503020204020204" pitchFamily="34" charset="-122"/>
              </a:rPr>
              <a:t>2023 ESC</a:t>
            </a:r>
            <a:r>
              <a:rPr lang="zh-CN" altLang="en-US" sz="1200" b="1" dirty="0">
                <a:solidFill>
                  <a:srgbClr val="203864"/>
                </a:solidFill>
                <a:latin typeface="微软雅黑" panose="020B0503020204020204" pitchFamily="34" charset="-122"/>
              </a:rPr>
              <a:t>急性冠状动脉综合征管理指南</a:t>
            </a:r>
            <a:r>
              <a:rPr lang="en-US" altLang="zh-CN" sz="1200" b="1" baseline="30000" dirty="0">
                <a:solidFill>
                  <a:srgbClr val="203864"/>
                </a:solidFill>
                <a:latin typeface="微软雅黑" panose="020B0503020204020204" pitchFamily="34" charset="-122"/>
              </a:rPr>
              <a:t>2</a:t>
            </a:r>
            <a:endParaRPr lang="zh-CN" altLang="en-US" sz="1200" b="1" baseline="30000" dirty="0">
              <a:solidFill>
                <a:srgbClr val="203864"/>
              </a:solidFill>
              <a:latin typeface="微软雅黑" panose="020B0503020204020204" pitchFamily="34" charset="-122"/>
            </a:endParaRPr>
          </a:p>
        </p:txBody>
      </p:sp>
      <p:sp>
        <p:nvSpPr>
          <p:cNvPr id="43" name="文本框 42">
            <a:extLst>
              <a:ext uri="{FF2B5EF4-FFF2-40B4-BE49-F238E27FC236}">
                <a16:creationId xmlns:a16="http://schemas.microsoft.com/office/drawing/2014/main" id="{C20A6D76-039B-41FA-84F1-CBB5D51EDF9B}"/>
              </a:ext>
            </a:extLst>
          </p:cNvPr>
          <p:cNvSpPr txBox="1"/>
          <p:nvPr/>
        </p:nvSpPr>
        <p:spPr>
          <a:xfrm>
            <a:off x="6587276" y="1673412"/>
            <a:ext cx="5183033" cy="400110"/>
          </a:xfrm>
          <a:prstGeom prst="rect">
            <a:avLst/>
          </a:prstGeom>
          <a:noFill/>
        </p:spPr>
        <p:txBody>
          <a:bodyPr wrap="square">
            <a:spAutoFit/>
          </a:bodyPr>
          <a:lstStyle/>
          <a:p>
            <a:pPr marL="285750" indent="-285750">
              <a:buFont typeface="Wingdings" panose="05000000000000000000" pitchFamily="2" charset="2"/>
              <a:buChar char="p"/>
              <a:defRPr/>
            </a:pPr>
            <a:r>
              <a:rPr lang="zh-CN" altLang="en-US" sz="1000" dirty="0">
                <a:solidFill>
                  <a:srgbClr val="203864"/>
                </a:solidFill>
                <a:latin typeface="Calibri"/>
              </a:rPr>
              <a:t>接受他汀类药物治疗，但</a:t>
            </a:r>
            <a:r>
              <a:rPr lang="en-US" altLang="zh-CN" sz="1000" dirty="0">
                <a:solidFill>
                  <a:srgbClr val="203864"/>
                </a:solidFill>
                <a:latin typeface="Calibri"/>
              </a:rPr>
              <a:t>TG</a:t>
            </a:r>
            <a:r>
              <a:rPr lang="zh-CN" altLang="en-US" sz="1000" dirty="0">
                <a:solidFill>
                  <a:srgbClr val="203864"/>
                </a:solidFill>
                <a:latin typeface="Calibri"/>
              </a:rPr>
              <a:t>水平在</a:t>
            </a:r>
            <a:r>
              <a:rPr lang="en-US" altLang="zh-CN" sz="1000" dirty="0">
                <a:solidFill>
                  <a:srgbClr val="203864"/>
                </a:solidFill>
                <a:latin typeface="Calibri"/>
              </a:rPr>
              <a:t>1.5-5.6 mmol/L (135-499 mg/dL)</a:t>
            </a:r>
            <a:r>
              <a:rPr lang="zh-CN" altLang="en-US" sz="1000" dirty="0">
                <a:solidFill>
                  <a:srgbClr val="203864"/>
                </a:solidFill>
                <a:latin typeface="Calibri"/>
              </a:rPr>
              <a:t>的</a:t>
            </a:r>
            <a:r>
              <a:rPr lang="en-US" altLang="zh-CN" sz="1000" dirty="0">
                <a:solidFill>
                  <a:srgbClr val="203864"/>
                </a:solidFill>
                <a:latin typeface="Calibri"/>
              </a:rPr>
              <a:t>ACS</a:t>
            </a:r>
            <a:r>
              <a:rPr lang="zh-CN" altLang="en-US" sz="1000" dirty="0">
                <a:solidFill>
                  <a:srgbClr val="203864"/>
                </a:solidFill>
                <a:latin typeface="Calibri"/>
              </a:rPr>
              <a:t>患者，可</a:t>
            </a:r>
            <a:r>
              <a:rPr lang="zh-CN" altLang="en-US" sz="1000" dirty="0">
                <a:solidFill>
                  <a:srgbClr val="002060"/>
                </a:solidFill>
                <a:latin typeface="Calibri"/>
              </a:rPr>
              <a:t>加用</a:t>
            </a:r>
            <a:r>
              <a:rPr lang="en-US" altLang="zh-CN" sz="1000" dirty="0">
                <a:solidFill>
                  <a:srgbClr val="002060"/>
                </a:solidFill>
                <a:latin typeface="Calibri"/>
              </a:rPr>
              <a:t>IPE</a:t>
            </a:r>
            <a:r>
              <a:rPr lang="zh-CN" altLang="en-US" sz="1000" dirty="0">
                <a:solidFill>
                  <a:srgbClr val="002060"/>
                </a:solidFill>
                <a:latin typeface="Calibri"/>
              </a:rPr>
              <a:t>（</a:t>
            </a:r>
            <a:r>
              <a:rPr lang="en-US" altLang="zh-CN" sz="1000" dirty="0">
                <a:solidFill>
                  <a:srgbClr val="002060"/>
                </a:solidFill>
                <a:latin typeface="Calibri"/>
              </a:rPr>
              <a:t>2g</a:t>
            </a:r>
            <a:r>
              <a:rPr lang="zh-CN" altLang="en-US" sz="1000" dirty="0">
                <a:solidFill>
                  <a:srgbClr val="002060"/>
                </a:solidFill>
                <a:latin typeface="Calibri"/>
              </a:rPr>
              <a:t>，</a:t>
            </a:r>
            <a:r>
              <a:rPr lang="en-US" altLang="zh-CN" sz="1000" dirty="0">
                <a:solidFill>
                  <a:srgbClr val="002060"/>
                </a:solidFill>
                <a:latin typeface="Calibri"/>
              </a:rPr>
              <a:t>2</a:t>
            </a:r>
            <a:r>
              <a:rPr lang="zh-CN" altLang="en-US" sz="1000" dirty="0">
                <a:solidFill>
                  <a:srgbClr val="002060"/>
                </a:solidFill>
                <a:latin typeface="Calibri"/>
              </a:rPr>
              <a:t>次</a:t>
            </a:r>
            <a:r>
              <a:rPr lang="en-US" altLang="zh-CN" sz="1000" dirty="0">
                <a:solidFill>
                  <a:srgbClr val="002060"/>
                </a:solidFill>
                <a:latin typeface="Calibri"/>
              </a:rPr>
              <a:t>/d</a:t>
            </a:r>
            <a:r>
              <a:rPr lang="zh-CN" altLang="en-US" sz="1000" dirty="0">
                <a:solidFill>
                  <a:srgbClr val="002060"/>
                </a:solidFill>
                <a:latin typeface="Calibri"/>
              </a:rPr>
              <a:t>）以降低</a:t>
            </a:r>
            <a:r>
              <a:rPr lang="en-US" altLang="zh-CN" sz="1000" dirty="0">
                <a:solidFill>
                  <a:srgbClr val="002060"/>
                </a:solidFill>
                <a:latin typeface="Calibri"/>
              </a:rPr>
              <a:t>ASCVD</a:t>
            </a:r>
            <a:r>
              <a:rPr lang="zh-CN" altLang="en-US" sz="1000" dirty="0">
                <a:solidFill>
                  <a:srgbClr val="002060"/>
                </a:solidFill>
                <a:latin typeface="Calibri"/>
              </a:rPr>
              <a:t>风险</a:t>
            </a:r>
          </a:p>
        </p:txBody>
      </p:sp>
      <p:sp>
        <p:nvSpPr>
          <p:cNvPr id="44" name="矩形 43">
            <a:extLst>
              <a:ext uri="{FF2B5EF4-FFF2-40B4-BE49-F238E27FC236}">
                <a16:creationId xmlns:a16="http://schemas.microsoft.com/office/drawing/2014/main" id="{784A7895-F39E-4AA1-8A44-392E6D324946}"/>
              </a:ext>
            </a:extLst>
          </p:cNvPr>
          <p:cNvSpPr/>
          <p:nvPr/>
        </p:nvSpPr>
        <p:spPr>
          <a:xfrm>
            <a:off x="6492215" y="1414706"/>
            <a:ext cx="5253404" cy="666050"/>
          </a:xfrm>
          <a:prstGeom prst="rect">
            <a:avLst/>
          </a:prstGeom>
          <a:noFill/>
          <a:ln w="12700" cap="flat" cmpd="sng" algn="ctr">
            <a:solidFill>
              <a:srgbClr val="20386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5" name="矩形 44">
            <a:extLst>
              <a:ext uri="{FF2B5EF4-FFF2-40B4-BE49-F238E27FC236}">
                <a16:creationId xmlns:a16="http://schemas.microsoft.com/office/drawing/2014/main" id="{7CE5FB79-A9DD-41D3-94F4-D513CF5579D6}"/>
              </a:ext>
            </a:extLst>
          </p:cNvPr>
          <p:cNvSpPr/>
          <p:nvPr/>
        </p:nvSpPr>
        <p:spPr>
          <a:xfrm>
            <a:off x="6492215" y="5342175"/>
            <a:ext cx="5253404" cy="858694"/>
          </a:xfrm>
          <a:prstGeom prst="rect">
            <a:avLst/>
          </a:prstGeom>
          <a:noFill/>
          <a:ln w="12700" cap="flat" cmpd="sng" algn="ctr">
            <a:solidFill>
              <a:srgbClr val="20386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矩形 45">
            <a:extLst>
              <a:ext uri="{FF2B5EF4-FFF2-40B4-BE49-F238E27FC236}">
                <a16:creationId xmlns:a16="http://schemas.microsoft.com/office/drawing/2014/main" id="{5CA0A664-6569-460D-B973-B182D0330C41}"/>
              </a:ext>
            </a:extLst>
          </p:cNvPr>
          <p:cNvSpPr/>
          <p:nvPr/>
        </p:nvSpPr>
        <p:spPr>
          <a:xfrm>
            <a:off x="6568071" y="5392457"/>
            <a:ext cx="4107613" cy="276999"/>
          </a:xfrm>
          <a:prstGeom prst="rect">
            <a:avLst/>
          </a:prstGeom>
        </p:spPr>
        <p:txBody>
          <a:bodyPr wrap="square">
            <a:spAutoFit/>
          </a:bodyPr>
          <a:lstStyle/>
          <a:p>
            <a:pPr lvl="0">
              <a:defRPr/>
            </a:pP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JAS</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动脉粥样硬化疾病预防指南（</a:t>
            </a:r>
            <a:r>
              <a:rPr kumimoji="0" lang="en-US" altLang="zh-CN" sz="1200" b="1" i="0" u="none" strike="noStrike" kern="0" cap="none" spc="0" normalizeH="0" baseline="0" noProof="0" dirty="0">
                <a:ln>
                  <a:noFill/>
                </a:ln>
                <a:solidFill>
                  <a:srgbClr val="203864"/>
                </a:solidFill>
                <a:effectLst/>
                <a:uLnTx/>
                <a:uFillTx/>
                <a:latin typeface="微软雅黑" panose="020B0503020204020204" pitchFamily="34" charset="-122"/>
              </a:rPr>
              <a:t>2022</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年）</a:t>
            </a:r>
            <a:r>
              <a:rPr lang="en-US" altLang="zh-CN" sz="1200" b="1" baseline="30000" dirty="0">
                <a:solidFill>
                  <a:srgbClr val="203864"/>
                </a:solidFill>
                <a:latin typeface="微软雅黑" panose="020B0503020204020204" pitchFamily="34" charset="-122"/>
              </a:rPr>
              <a:t> 6</a:t>
            </a:r>
            <a:r>
              <a:rPr kumimoji="0" lang="zh-CN" altLang="en-US" sz="1200" b="1" i="0" u="none" strike="noStrike" kern="0" cap="none" spc="0" normalizeH="0" baseline="0" noProof="0" dirty="0">
                <a:ln>
                  <a:noFill/>
                </a:ln>
                <a:solidFill>
                  <a:srgbClr val="203864"/>
                </a:solidFill>
                <a:effectLst/>
                <a:uLnTx/>
                <a:uFillTx/>
                <a:latin typeface="微软雅黑" panose="020B0503020204020204" pitchFamily="34" charset="-122"/>
              </a:rPr>
              <a:t> </a:t>
            </a:r>
          </a:p>
        </p:txBody>
      </p:sp>
      <p:sp>
        <p:nvSpPr>
          <p:cNvPr id="47" name="文本框 46">
            <a:extLst>
              <a:ext uri="{FF2B5EF4-FFF2-40B4-BE49-F238E27FC236}">
                <a16:creationId xmlns:a16="http://schemas.microsoft.com/office/drawing/2014/main" id="{06FF3684-12CD-4745-A594-D0DCBFBB4035}"/>
              </a:ext>
            </a:extLst>
          </p:cNvPr>
          <p:cNvSpPr txBox="1"/>
          <p:nvPr/>
        </p:nvSpPr>
        <p:spPr>
          <a:xfrm>
            <a:off x="6568072" y="5595497"/>
            <a:ext cx="5177546" cy="553998"/>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1000" b="0" i="0" u="none" strike="noStrike" kern="0" cap="none" spc="0" normalizeH="0" baseline="0" noProof="0" dirty="0">
                <a:ln>
                  <a:noFill/>
                </a:ln>
                <a:solidFill>
                  <a:srgbClr val="203864"/>
                </a:solidFill>
                <a:effectLst/>
                <a:uLnTx/>
                <a:uFillTx/>
                <a:latin typeface="Calibri"/>
              </a:rPr>
              <a:t>对于冠状动脉疾病、既往缺血性卒中或糖尿病等高危患者，在经他汀类药物控制</a:t>
            </a:r>
            <a:r>
              <a:rPr kumimoji="0" lang="en-US" altLang="zh-CN" sz="1000" b="0" i="0" u="none" strike="noStrike" kern="0" cap="none" spc="0" normalizeH="0" baseline="0" noProof="0" dirty="0">
                <a:ln>
                  <a:noFill/>
                </a:ln>
                <a:solidFill>
                  <a:srgbClr val="203864"/>
                </a:solidFill>
                <a:effectLst/>
                <a:uLnTx/>
                <a:uFillTx/>
                <a:latin typeface="Calibri"/>
              </a:rPr>
              <a:t>LDL-C </a:t>
            </a:r>
            <a:r>
              <a:rPr kumimoji="0" lang="zh-CN" altLang="en-US" sz="1000" b="0" i="0" u="none" strike="noStrike" kern="0" cap="none" spc="0" normalizeH="0" baseline="0" noProof="0" dirty="0">
                <a:ln>
                  <a:noFill/>
                </a:ln>
                <a:solidFill>
                  <a:srgbClr val="203864"/>
                </a:solidFill>
                <a:effectLst/>
                <a:uLnTx/>
                <a:uFillTx/>
                <a:latin typeface="Calibri"/>
              </a:rPr>
              <a:t>的基础上，建议联用二十碳五烯酸乙酯（</a:t>
            </a:r>
            <a:r>
              <a:rPr kumimoji="0" lang="en-US" altLang="zh-CN" sz="1000" b="0" i="0" u="none" strike="noStrike" kern="0" cap="none" spc="0" normalizeH="0" baseline="0" noProof="0" dirty="0">
                <a:ln>
                  <a:noFill/>
                </a:ln>
                <a:solidFill>
                  <a:srgbClr val="203864"/>
                </a:solidFill>
                <a:effectLst/>
                <a:uLnTx/>
                <a:uFillTx/>
                <a:latin typeface="Calibri"/>
              </a:rPr>
              <a:t>IPE</a:t>
            </a:r>
            <a:r>
              <a:rPr kumimoji="0" lang="zh-CN" altLang="en-US" sz="1000" b="0" i="0" u="none" strike="noStrike" kern="0" cap="none" spc="0" normalizeH="0" baseline="0" noProof="0" dirty="0">
                <a:ln>
                  <a:noFill/>
                </a:ln>
                <a:solidFill>
                  <a:srgbClr val="203864"/>
                </a:solidFill>
                <a:effectLst/>
                <a:uLnTx/>
                <a:uFillTx/>
                <a:latin typeface="Calibri"/>
              </a:rPr>
              <a:t>）治疗高甘油三酯血症，以预防心脑血管事件。</a:t>
            </a:r>
            <a:r>
              <a:rPr kumimoji="0" lang="zh-CN" altLang="en-US" sz="1000" b="1" i="0" u="none" strike="noStrike" kern="0" cap="none" spc="0" normalizeH="0" baseline="0" noProof="0" dirty="0">
                <a:ln>
                  <a:noFill/>
                </a:ln>
                <a:solidFill>
                  <a:srgbClr val="ED7D31"/>
                </a:solidFill>
                <a:effectLst/>
                <a:uLnTx/>
                <a:uFillTx/>
                <a:latin typeface="Calibri"/>
              </a:rPr>
              <a:t>（证据强度：</a:t>
            </a:r>
            <a:r>
              <a:rPr kumimoji="0" lang="en-US" altLang="zh-CN" sz="1000" b="1" i="0" u="none" strike="noStrike" kern="0" cap="none" spc="0" normalizeH="0" baseline="0" noProof="0" dirty="0">
                <a:ln>
                  <a:noFill/>
                </a:ln>
                <a:solidFill>
                  <a:srgbClr val="ED7D31"/>
                </a:solidFill>
                <a:effectLst/>
                <a:uLnTx/>
                <a:uFillTx/>
                <a:latin typeface="Calibri"/>
              </a:rPr>
              <a:t>1+</a:t>
            </a:r>
            <a:r>
              <a:rPr kumimoji="0" lang="zh-CN" altLang="en-US" sz="1000" b="1" i="0" u="none" strike="noStrike" kern="0" cap="none" spc="0" normalizeH="0" baseline="0" noProof="0" dirty="0">
                <a:ln>
                  <a:noFill/>
                </a:ln>
                <a:solidFill>
                  <a:srgbClr val="ED7D31"/>
                </a:solidFill>
                <a:effectLst/>
                <a:uLnTx/>
                <a:uFillTx/>
                <a:latin typeface="Calibri"/>
              </a:rPr>
              <a:t>；推荐级别：</a:t>
            </a:r>
            <a:r>
              <a:rPr kumimoji="0" lang="en-US" altLang="zh-CN" sz="1000" b="1" i="0" u="none" strike="noStrike" kern="0" cap="none" spc="0" normalizeH="0" baseline="0" noProof="0" dirty="0">
                <a:ln>
                  <a:noFill/>
                </a:ln>
                <a:solidFill>
                  <a:srgbClr val="ED7D31"/>
                </a:solidFill>
                <a:effectLst/>
                <a:uLnTx/>
                <a:uFillTx/>
                <a:latin typeface="Calibri"/>
              </a:rPr>
              <a:t>A </a:t>
            </a:r>
            <a:r>
              <a:rPr kumimoji="0" lang="zh-CN" altLang="en-US" sz="1000" b="1" i="0" u="none" strike="noStrike" kern="0" cap="none" spc="0" normalizeH="0" baseline="0" noProof="0" dirty="0">
                <a:ln>
                  <a:noFill/>
                </a:ln>
                <a:solidFill>
                  <a:srgbClr val="ED7D31"/>
                </a:solidFill>
                <a:effectLst/>
                <a:uLnTx/>
                <a:uFillTx/>
                <a:latin typeface="Calibri"/>
              </a:rPr>
              <a:t>）</a:t>
            </a:r>
          </a:p>
        </p:txBody>
      </p:sp>
      <p:sp>
        <p:nvSpPr>
          <p:cNvPr id="48" name="矩形 47">
            <a:extLst>
              <a:ext uri="{FF2B5EF4-FFF2-40B4-BE49-F238E27FC236}">
                <a16:creationId xmlns:a16="http://schemas.microsoft.com/office/drawing/2014/main" id="{F56A4761-5DFF-4FA9-B846-F047AE9BB478}"/>
              </a:ext>
            </a:extLst>
          </p:cNvPr>
          <p:cNvSpPr/>
          <p:nvPr/>
        </p:nvSpPr>
        <p:spPr>
          <a:xfrm>
            <a:off x="429922" y="3364827"/>
            <a:ext cx="6096000" cy="184666"/>
          </a:xfrm>
          <a:prstGeom prst="rect">
            <a:avLst/>
          </a:prstGeom>
        </p:spPr>
        <p:txBody>
          <a:bodyPr>
            <a:spAutoFit/>
          </a:bodyPr>
          <a:lstStyle/>
          <a:p>
            <a:pPr lvl="0">
              <a:defRPr/>
            </a:pPr>
            <a:r>
              <a:rPr lang="en-US" altLang="zh-CN" sz="600" dirty="0" err="1">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IIa</a:t>
            </a:r>
            <a:r>
              <a:rPr lang="zh-CN" altLang="en-US"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类</a:t>
            </a:r>
            <a:r>
              <a:rPr lang="en-US" altLang="zh-CN"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有关证据、观点倾向于有用和</a:t>
            </a:r>
            <a:r>
              <a:rPr lang="en-US" altLang="zh-CN"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或</a:t>
            </a:r>
            <a:r>
              <a:rPr lang="en-US" altLang="zh-CN"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有效</a:t>
            </a:r>
            <a:r>
              <a:rPr lang="en-US" altLang="zh-CN"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应用这些治疗或操作是合理的；</a:t>
            </a:r>
            <a:r>
              <a:rPr lang="en-US" altLang="zh-CN"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IIb</a:t>
            </a:r>
            <a:r>
              <a:rPr lang="zh-CN" altLang="en-US"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类</a:t>
            </a:r>
            <a:r>
              <a:rPr lang="en-US" altLang="zh-CN"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600" dirty="0">
                <a:solidFill>
                  <a:prstClr val="black">
                    <a:lumMod val="50000"/>
                    <a:lumOff val="50000"/>
                  </a:prst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有关证据、观点尚不能充分证明有用和（或）有效，可考虑应用</a:t>
            </a:r>
          </a:p>
        </p:txBody>
      </p:sp>
      <p:sp>
        <p:nvSpPr>
          <p:cNvPr id="49" name="内容占位符 10">
            <a:extLst>
              <a:ext uri="{FF2B5EF4-FFF2-40B4-BE49-F238E27FC236}">
                <a16:creationId xmlns:a16="http://schemas.microsoft.com/office/drawing/2014/main" id="{C75A87D6-A622-43E8-BF05-B0EC443FB114}"/>
              </a:ext>
            </a:extLst>
          </p:cNvPr>
          <p:cNvSpPr txBox="1">
            <a:spLocks/>
          </p:cNvSpPr>
          <p:nvPr/>
        </p:nvSpPr>
        <p:spPr>
          <a:xfrm>
            <a:off x="6587276" y="6307485"/>
            <a:ext cx="7917180" cy="510540"/>
          </a:xfrm>
          <a:prstGeom prst="rect">
            <a:avLst/>
          </a:prstGeom>
        </p:spPr>
        <p:txBody>
          <a:bodyPr/>
          <a:lstStyle>
            <a:lvl1pPr marL="228600" indent="-228600" algn="l" defTabSz="914400" rtl="0" eaLnBrk="1" latinLnBrk="0" hangingPunct="1">
              <a:lnSpc>
                <a:spcPct val="100000"/>
              </a:lnSpc>
              <a:spcBef>
                <a:spcPts val="0"/>
              </a:spcBef>
              <a:buFont typeface="+mj-lt"/>
              <a:buAutoNum type="arabicPeriod"/>
              <a:defRPr lang="zh-CN" altLang="en-US" sz="800" kern="1200" dirty="0" smtClean="0">
                <a:solidFill>
                  <a:schemeClr val="tx1"/>
                </a:solidFill>
                <a:latin typeface="Arial" panose="020B0604020202020204" pitchFamily="34" charset="0"/>
                <a:ea typeface="微软雅黑" panose="020B0503020204020204" pitchFamily="34" charset="-122"/>
                <a:cs typeface="+mn-cs"/>
              </a:defRPr>
            </a:lvl1pPr>
            <a:lvl2pPr marL="228600" indent="-228600" algn="l" defTabSz="914400" rtl="0" eaLnBrk="1" latinLnBrk="0" hangingPunct="1">
              <a:lnSpc>
                <a:spcPct val="100000"/>
              </a:lnSpc>
              <a:spcBef>
                <a:spcPts val="0"/>
              </a:spcBef>
              <a:buFont typeface="+mj-lt"/>
              <a:buAutoNum type="arabicPeriod"/>
              <a:defRPr lang="zh-CN" altLang="en-US" sz="800" kern="1200" dirty="0" smtClean="0">
                <a:solidFill>
                  <a:schemeClr val="tx1"/>
                </a:solidFill>
                <a:latin typeface="Arial" panose="020B0604020202020204" pitchFamily="34" charset="0"/>
                <a:ea typeface="微软雅黑" panose="020B0503020204020204" pitchFamily="34" charset="-122"/>
                <a:cs typeface="+mn-cs"/>
              </a:defRPr>
            </a:lvl2pPr>
            <a:lvl3pPr marL="228600" indent="-228600" algn="l" defTabSz="914400" rtl="0" eaLnBrk="1" latinLnBrk="0" hangingPunct="1">
              <a:lnSpc>
                <a:spcPct val="100000"/>
              </a:lnSpc>
              <a:spcBef>
                <a:spcPts val="0"/>
              </a:spcBef>
              <a:buFont typeface="+mj-lt"/>
              <a:buAutoNum type="arabicPeriod"/>
              <a:defRPr lang="zh-CN" altLang="en-US" sz="700" kern="1200" dirty="0" smtClean="0">
                <a:solidFill>
                  <a:schemeClr val="tx1"/>
                </a:solidFill>
                <a:latin typeface="Arial" panose="020B0604020202020204" pitchFamily="34" charset="0"/>
                <a:ea typeface="微软雅黑" panose="020B0503020204020204" pitchFamily="34" charset="-122"/>
                <a:cs typeface="+mn-cs"/>
              </a:defRPr>
            </a:lvl3pPr>
            <a:lvl4pPr marL="228600" indent="-228600" algn="l" defTabSz="914400" rtl="0" eaLnBrk="1" latinLnBrk="0" hangingPunct="1">
              <a:lnSpc>
                <a:spcPct val="100000"/>
              </a:lnSpc>
              <a:spcBef>
                <a:spcPts val="0"/>
              </a:spcBef>
              <a:buFont typeface="+mj-lt"/>
              <a:buAutoNum type="arabicPeriod"/>
              <a:defRPr lang="zh-CN" altLang="en-US" sz="700" kern="1200" dirty="0" smtClean="0">
                <a:solidFill>
                  <a:schemeClr val="tx1"/>
                </a:solidFill>
                <a:latin typeface="Arial" panose="020B0604020202020204" pitchFamily="34" charset="0"/>
                <a:ea typeface="微软雅黑" panose="020B0503020204020204" pitchFamily="34" charset="-122"/>
                <a:cs typeface="+mn-cs"/>
              </a:defRPr>
            </a:lvl4pPr>
            <a:lvl5pPr marL="228600" indent="-228600" algn="l" defTabSz="914400" rtl="0" eaLnBrk="1" latinLnBrk="0" hangingPunct="1">
              <a:lnSpc>
                <a:spcPct val="100000"/>
              </a:lnSpc>
              <a:spcBef>
                <a:spcPts val="0"/>
              </a:spcBef>
              <a:buFont typeface="+mj-lt"/>
              <a:buAutoNum type="arabicPeriod"/>
              <a:defRPr lang="zh-CN" altLang="en-US" sz="700" kern="1200" dirty="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altLang="zh-CN" sz="500" dirty="0">
                <a:solidFill>
                  <a:srgbClr val="002060"/>
                </a:solidFill>
                <a:latin typeface="+mn-ea"/>
                <a:ea typeface="+mn-ea"/>
              </a:rPr>
              <a:t>1. </a:t>
            </a:r>
            <a:r>
              <a:rPr lang="zh-CN" altLang="en-US" sz="500" dirty="0">
                <a:solidFill>
                  <a:srgbClr val="002060"/>
                </a:solidFill>
                <a:latin typeface="+mn-ea"/>
                <a:ea typeface="+mn-ea"/>
              </a:rPr>
              <a:t>中国血脂管理指南修订联合专家委员会</a:t>
            </a:r>
            <a:r>
              <a:rPr lang="en-US" altLang="zh-CN" sz="500" dirty="0">
                <a:solidFill>
                  <a:srgbClr val="002060"/>
                </a:solidFill>
                <a:latin typeface="+mn-ea"/>
                <a:ea typeface="+mn-ea"/>
              </a:rPr>
              <a:t>. </a:t>
            </a:r>
            <a:r>
              <a:rPr lang="zh-CN" altLang="en-US" sz="500" dirty="0">
                <a:solidFill>
                  <a:srgbClr val="002060"/>
                </a:solidFill>
                <a:latin typeface="+mn-ea"/>
                <a:ea typeface="+mn-ea"/>
              </a:rPr>
              <a:t>中华心血管病杂志</a:t>
            </a:r>
            <a:r>
              <a:rPr lang="en-US" altLang="zh-CN" sz="500" dirty="0">
                <a:solidFill>
                  <a:srgbClr val="002060"/>
                </a:solidFill>
                <a:latin typeface="+mn-ea"/>
                <a:ea typeface="+mn-ea"/>
              </a:rPr>
              <a:t>, 2023,51(3): 221-255.</a:t>
            </a:r>
          </a:p>
          <a:p>
            <a:pPr marL="0" lvl="0" indent="0">
              <a:buNone/>
            </a:pPr>
            <a:r>
              <a:rPr lang="en-US" altLang="zh-CN" sz="500" dirty="0">
                <a:solidFill>
                  <a:srgbClr val="002060"/>
                </a:solidFill>
                <a:latin typeface="+mn-ea"/>
                <a:ea typeface="+mn-ea"/>
              </a:rPr>
              <a:t>2. European Heart Journal (2023) 44, 3720–3826. https://doi.org/10.1093/eurheartj/ehad191</a:t>
            </a:r>
          </a:p>
          <a:p>
            <a:pPr marL="0" lvl="0" indent="0">
              <a:buNone/>
            </a:pPr>
            <a:r>
              <a:rPr lang="en-US" altLang="zh-CN" sz="500" dirty="0">
                <a:solidFill>
                  <a:srgbClr val="002060"/>
                </a:solidFill>
                <a:latin typeface="+mn-ea"/>
                <a:ea typeface="+mn-ea"/>
              </a:rPr>
              <a:t>3. Diabetes Care 2023;46(Suppl. 1):S158–S190 | https://doi.org/10.2337/dc23-S010.</a:t>
            </a:r>
          </a:p>
          <a:p>
            <a:pPr marL="0" lvl="0" indent="0">
              <a:buNone/>
            </a:pPr>
            <a:r>
              <a:rPr lang="en-US" altLang="zh-CN" sz="500" dirty="0">
                <a:solidFill>
                  <a:srgbClr val="002060"/>
                </a:solidFill>
                <a:latin typeface="+mn-ea"/>
                <a:ea typeface="+mn-ea"/>
              </a:rPr>
              <a:t>4. European Heart Journal (2019) 00, 1-78. doi:10.1093/</a:t>
            </a:r>
            <a:r>
              <a:rPr lang="en-US" altLang="zh-CN" sz="500" dirty="0" err="1">
                <a:solidFill>
                  <a:srgbClr val="002060"/>
                </a:solidFill>
                <a:latin typeface="+mn-ea"/>
                <a:ea typeface="+mn-ea"/>
              </a:rPr>
              <a:t>eurheartj</a:t>
            </a:r>
            <a:r>
              <a:rPr lang="en-US" altLang="zh-CN" sz="500" dirty="0">
                <a:solidFill>
                  <a:srgbClr val="002060"/>
                </a:solidFill>
                <a:latin typeface="+mn-ea"/>
                <a:ea typeface="+mn-ea"/>
              </a:rPr>
              <a:t>/ehz455</a:t>
            </a:r>
          </a:p>
          <a:p>
            <a:pPr marL="0" marR="0" lvl="0" indent="0" algn="l" defTabSz="914400" rtl="0" eaLnBrk="1" fontAlgn="auto" latinLnBrk="0" hangingPunct="1">
              <a:lnSpc>
                <a:spcPct val="100000"/>
              </a:lnSpc>
              <a:spcBef>
                <a:spcPts val="0"/>
              </a:spcBef>
              <a:spcAft>
                <a:spcPts val="0"/>
              </a:spcAft>
              <a:buClrTx/>
              <a:buSzTx/>
              <a:buNone/>
              <a:tabLst/>
              <a:defRPr/>
            </a:pPr>
            <a:r>
              <a:rPr kumimoji="0" lang="en-US" altLang="zh-CN" sz="500" b="0" i="0" u="none" strike="noStrike" kern="1200" cap="none" spc="0" normalizeH="0" baseline="0" noProof="0" dirty="0">
                <a:ln>
                  <a:noFill/>
                </a:ln>
                <a:solidFill>
                  <a:srgbClr val="002060"/>
                </a:solidFill>
                <a:effectLst/>
                <a:uLnTx/>
                <a:uFillTx/>
                <a:latin typeface="+mn-ea"/>
                <a:ea typeface="+mn-ea"/>
                <a:cs typeface="+mn-cs"/>
              </a:rPr>
              <a:t>5. Eur Heart J. 2021 Apr 7;42(14):1289-1367</a:t>
            </a:r>
            <a:endParaRPr kumimoji="0" lang="en-US" altLang="en-US" sz="500" b="0" i="0" u="none" strike="noStrike" kern="1200" cap="none" spc="0" normalizeH="0" baseline="0" noProof="0" dirty="0">
              <a:ln>
                <a:noFill/>
              </a:ln>
              <a:solidFill>
                <a:srgbClr val="002060"/>
              </a:solidFill>
              <a:effectLst/>
              <a:uLnTx/>
              <a:uFillTx/>
              <a:latin typeface="+mn-ea"/>
              <a:ea typeface="+mn-ea"/>
              <a:cs typeface="+mn-cs"/>
            </a:endParaRPr>
          </a:p>
        </p:txBody>
      </p:sp>
    </p:spTree>
    <p:extLst>
      <p:ext uri="{BB962C8B-B14F-4D97-AF65-F5344CB8AC3E}">
        <p14:creationId xmlns:p14="http://schemas.microsoft.com/office/powerpoint/2010/main" val="86070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3049DF-0B30-46A6-ADB1-30C1F827E9F0}"/>
              </a:ext>
            </a:extLst>
          </p:cNvPr>
          <p:cNvSpPr>
            <a:spLocks noGrp="1"/>
          </p:cNvSpPr>
          <p:nvPr>
            <p:ph type="title"/>
          </p:nvPr>
        </p:nvSpPr>
        <p:spPr>
          <a:xfrm>
            <a:off x="1086033" y="386295"/>
            <a:ext cx="10515600" cy="606232"/>
          </a:xfrm>
        </p:spPr>
        <p:txBody>
          <a:bodyPr/>
          <a:lstStyle/>
          <a:p>
            <a:r>
              <a:rPr lang="zh-CN" altLang="en-US" sz="2000" dirty="0"/>
              <a:t>全球累计处方超过</a:t>
            </a:r>
            <a:r>
              <a:rPr lang="en-US" altLang="zh-CN" sz="2000" dirty="0">
                <a:solidFill>
                  <a:srgbClr val="002060"/>
                </a:solidFill>
              </a:rPr>
              <a:t>2000</a:t>
            </a:r>
            <a:r>
              <a:rPr lang="zh-CN" altLang="en-US" sz="2000" dirty="0">
                <a:solidFill>
                  <a:srgbClr val="002060"/>
                </a:solidFill>
              </a:rPr>
              <a:t>万人次</a:t>
            </a:r>
            <a:r>
              <a:rPr lang="zh-CN" altLang="en-US" sz="2000" dirty="0"/>
              <a:t>，</a:t>
            </a:r>
            <a:r>
              <a:rPr lang="zh-CN" altLang="en-US" sz="2000" dirty="0">
                <a:solidFill>
                  <a:srgbClr val="ED7D31"/>
                </a:solidFill>
              </a:rPr>
              <a:t>可在特殊人群中安全使用</a:t>
            </a:r>
            <a:br>
              <a:rPr lang="zh-CN" altLang="en-US" sz="2000" dirty="0"/>
            </a:br>
            <a:endParaRPr lang="zh-CN" altLang="en-US" sz="2000" dirty="0"/>
          </a:p>
        </p:txBody>
      </p:sp>
      <p:sp>
        <p:nvSpPr>
          <p:cNvPr id="4" name="矩形 3">
            <a:extLst>
              <a:ext uri="{FF2B5EF4-FFF2-40B4-BE49-F238E27FC236}">
                <a16:creationId xmlns:a16="http://schemas.microsoft.com/office/drawing/2014/main" id="{82DEAF8B-5AC0-4FE2-944F-7DEA70E0DDBA}"/>
              </a:ext>
            </a:extLst>
          </p:cNvPr>
          <p:cNvSpPr/>
          <p:nvPr/>
        </p:nvSpPr>
        <p:spPr>
          <a:xfrm>
            <a:off x="117216"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基本信息</a:t>
            </a:r>
          </a:p>
        </p:txBody>
      </p:sp>
      <p:sp>
        <p:nvSpPr>
          <p:cNvPr id="5" name="矩形 4">
            <a:extLst>
              <a:ext uri="{FF2B5EF4-FFF2-40B4-BE49-F238E27FC236}">
                <a16:creationId xmlns:a16="http://schemas.microsoft.com/office/drawing/2014/main" id="{73D3C4D3-834A-4A20-88FA-5662232E8E02}"/>
              </a:ext>
            </a:extLst>
          </p:cNvPr>
          <p:cNvSpPr/>
          <p:nvPr/>
        </p:nvSpPr>
        <p:spPr>
          <a:xfrm>
            <a:off x="3118984"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有效性</a:t>
            </a:r>
          </a:p>
        </p:txBody>
      </p:sp>
      <p:sp>
        <p:nvSpPr>
          <p:cNvPr id="6" name="矩形 5">
            <a:extLst>
              <a:ext uri="{FF2B5EF4-FFF2-40B4-BE49-F238E27FC236}">
                <a16:creationId xmlns:a16="http://schemas.microsoft.com/office/drawing/2014/main" id="{56DA2B07-C9C3-451E-B38F-2BDD0C5ADA9E}"/>
              </a:ext>
            </a:extLst>
          </p:cNvPr>
          <p:cNvSpPr/>
          <p:nvPr/>
        </p:nvSpPr>
        <p:spPr>
          <a:xfrm>
            <a:off x="4619868" y="-2205"/>
            <a:ext cx="1440000" cy="252000"/>
          </a:xfrm>
          <a:prstGeom prst="rect">
            <a:avLst/>
          </a:prstGeom>
          <a:solidFill>
            <a:srgbClr val="23004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prstClr val="white"/>
                </a:solidFill>
                <a:effectLst/>
                <a:uLnTx/>
                <a:uFillTx/>
                <a:latin typeface="Verdana"/>
                <a:ea typeface="微软雅黑"/>
                <a:cs typeface="+mn-cs"/>
              </a:rPr>
              <a:t>安全性</a:t>
            </a:r>
          </a:p>
        </p:txBody>
      </p:sp>
      <p:sp>
        <p:nvSpPr>
          <p:cNvPr id="8" name="矩形 7">
            <a:extLst>
              <a:ext uri="{FF2B5EF4-FFF2-40B4-BE49-F238E27FC236}">
                <a16:creationId xmlns:a16="http://schemas.microsoft.com/office/drawing/2014/main" id="{2E8B32CC-51F6-4771-AD83-B96892A8472F}"/>
              </a:ext>
            </a:extLst>
          </p:cNvPr>
          <p:cNvSpPr/>
          <p:nvPr/>
        </p:nvSpPr>
        <p:spPr>
          <a:xfrm>
            <a:off x="6120752" y="-20102"/>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公平性</a:t>
            </a:r>
          </a:p>
        </p:txBody>
      </p:sp>
      <p:sp>
        <p:nvSpPr>
          <p:cNvPr id="9" name="矩形 8">
            <a:extLst>
              <a:ext uri="{FF2B5EF4-FFF2-40B4-BE49-F238E27FC236}">
                <a16:creationId xmlns:a16="http://schemas.microsoft.com/office/drawing/2014/main" id="{C9A42936-512A-45ED-B4F4-15CE11D1FF56}"/>
              </a:ext>
            </a:extLst>
          </p:cNvPr>
          <p:cNvSpPr/>
          <p:nvPr/>
        </p:nvSpPr>
        <p:spPr>
          <a:xfrm>
            <a:off x="1618100" y="-2205"/>
            <a:ext cx="1440000" cy="252000"/>
          </a:xfrm>
          <a:prstGeom prst="rect">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Verdana"/>
                <a:ea typeface="微软雅黑"/>
                <a:cs typeface="+mn-cs"/>
              </a:rPr>
              <a:t>创新性</a:t>
            </a:r>
          </a:p>
        </p:txBody>
      </p:sp>
      <p:sp>
        <p:nvSpPr>
          <p:cNvPr id="10" name="等腰三角形 9">
            <a:extLst>
              <a:ext uri="{FF2B5EF4-FFF2-40B4-BE49-F238E27FC236}">
                <a16:creationId xmlns:a16="http://schemas.microsoft.com/office/drawing/2014/main" id="{4B989F58-57BA-43F7-BF62-4F23D083F906}"/>
              </a:ext>
            </a:extLst>
          </p:cNvPr>
          <p:cNvSpPr/>
          <p:nvPr/>
        </p:nvSpPr>
        <p:spPr>
          <a:xfrm>
            <a:off x="4810889" y="169360"/>
            <a:ext cx="147638" cy="78345"/>
          </a:xfrm>
          <a:prstGeom prst="triangle">
            <a:avLst/>
          </a:prstGeom>
          <a:solidFill>
            <a:srgbClr val="F4F2F6">
              <a:lumMod val="90000"/>
            </a:srgb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Verdana"/>
              <a:ea typeface="微软雅黑"/>
              <a:cs typeface="+mn-cs"/>
            </a:endParaRPr>
          </a:p>
        </p:txBody>
      </p:sp>
      <p:sp>
        <p:nvSpPr>
          <p:cNvPr id="11" name="文本框 10">
            <a:extLst>
              <a:ext uri="{FF2B5EF4-FFF2-40B4-BE49-F238E27FC236}">
                <a16:creationId xmlns:a16="http://schemas.microsoft.com/office/drawing/2014/main" id="{7DD447C9-BF7F-4212-84BA-C0368AE399AE}"/>
              </a:ext>
            </a:extLst>
          </p:cNvPr>
          <p:cNvSpPr txBox="1"/>
          <p:nvPr/>
        </p:nvSpPr>
        <p:spPr>
          <a:xfrm>
            <a:off x="322591" y="6120165"/>
            <a:ext cx="5209933" cy="630942"/>
          </a:xfrm>
          <a:prstGeom prst="rect">
            <a:avLst/>
          </a:prstGeom>
          <a:noFill/>
        </p:spPr>
        <p:txBody>
          <a:bodyPr wrap="square" rtlCol="0">
            <a:spAutoFit/>
          </a:bodyPr>
          <a:lstStyle/>
          <a:p>
            <a:pPr lvl="0">
              <a:defRPr/>
            </a:pPr>
            <a:r>
              <a:rPr kumimoji="0" lang="en-US" altLang="zh-CN" sz="500" b="0" i="0" u="none" strike="noStrike" kern="1200" cap="none" spc="0" normalizeH="0" baseline="0" noProof="0" dirty="0">
                <a:ln>
                  <a:noFill/>
                </a:ln>
                <a:solidFill>
                  <a:srgbClr val="002060"/>
                </a:solidFill>
                <a:effectLst/>
                <a:uLnTx/>
                <a:uFillTx/>
                <a:latin typeface="+mn-ea"/>
                <a:cs typeface="+mn-cs"/>
              </a:rPr>
              <a:t>1. </a:t>
            </a:r>
            <a:r>
              <a:rPr lang="zh-CN" altLang="en-US" sz="500" dirty="0">
                <a:solidFill>
                  <a:srgbClr val="002060"/>
                </a:solidFill>
                <a:latin typeface="+mn-ea"/>
              </a:rPr>
              <a:t>唯思沛</a:t>
            </a:r>
            <a:r>
              <a:rPr lang="en-US" altLang="zh-CN" sz="500" baseline="30000" dirty="0">
                <a:solidFill>
                  <a:srgbClr val="002060"/>
                </a:solidFill>
                <a:latin typeface="+mn-ea"/>
              </a:rPr>
              <a:t>®</a:t>
            </a:r>
            <a:r>
              <a:rPr kumimoji="0" lang="zh-CN" altLang="en-US" sz="500" b="0" i="0" u="none" strike="noStrike" kern="1200" cap="none" spc="0" normalizeH="0" baseline="0" noProof="0" dirty="0">
                <a:ln>
                  <a:noFill/>
                </a:ln>
                <a:solidFill>
                  <a:srgbClr val="002060"/>
                </a:solidFill>
                <a:effectLst/>
                <a:uLnTx/>
                <a:uFillTx/>
                <a:latin typeface="+mn-ea"/>
                <a:cs typeface="+mn-cs"/>
              </a:rPr>
              <a:t> </a:t>
            </a:r>
            <a:r>
              <a:rPr kumimoji="0" lang="en-US" altLang="zh-CN" sz="500" b="0" i="0" u="none" strike="noStrike" kern="1200" cap="none" spc="0" normalizeH="0" baseline="0" noProof="0" dirty="0">
                <a:ln>
                  <a:noFill/>
                </a:ln>
                <a:solidFill>
                  <a:srgbClr val="002060"/>
                </a:solidFill>
                <a:effectLst/>
                <a:uLnTx/>
                <a:uFillTx/>
                <a:latin typeface="+mn-ea"/>
                <a:cs typeface="+mn-cs"/>
              </a:rPr>
              <a:t>(</a:t>
            </a:r>
            <a:r>
              <a:rPr lang="zh-CN" altLang="en-US" sz="500" dirty="0">
                <a:solidFill>
                  <a:srgbClr val="002060"/>
                </a:solidFill>
                <a:latin typeface="+mn-ea"/>
              </a:rPr>
              <a:t>二十</a:t>
            </a:r>
            <a:r>
              <a:rPr kumimoji="0" lang="zh-CN" altLang="en-US" sz="500" b="0" i="0" u="none" strike="noStrike" kern="1200" cap="none" spc="0" normalizeH="0" baseline="0" noProof="0" dirty="0">
                <a:ln>
                  <a:noFill/>
                </a:ln>
                <a:solidFill>
                  <a:srgbClr val="002060"/>
                </a:solidFill>
                <a:effectLst/>
                <a:uLnTx/>
                <a:uFillTx/>
                <a:latin typeface="+mn-ea"/>
                <a:cs typeface="+mn-cs"/>
              </a:rPr>
              <a:t>碳五烯酸乙酯软胶囊</a:t>
            </a:r>
            <a:r>
              <a:rPr kumimoji="0" lang="en-US" altLang="zh-CN" sz="500" b="0" i="0" u="none" strike="noStrike" kern="1200" cap="none" spc="0" normalizeH="0" baseline="0" noProof="0" dirty="0">
                <a:ln>
                  <a:noFill/>
                </a:ln>
                <a:solidFill>
                  <a:srgbClr val="002060"/>
                </a:solidFill>
                <a:effectLst/>
                <a:uLnTx/>
                <a:uFillTx/>
                <a:latin typeface="+mn-ea"/>
                <a:cs typeface="+mn-cs"/>
              </a:rPr>
              <a:t>)</a:t>
            </a:r>
            <a:r>
              <a:rPr kumimoji="0" lang="zh-CN" altLang="en-US" sz="500" b="0" i="0" u="none" strike="noStrike" kern="1200" cap="none" spc="0" normalizeH="0" baseline="0" noProof="0" dirty="0">
                <a:ln>
                  <a:noFill/>
                </a:ln>
                <a:solidFill>
                  <a:srgbClr val="002060"/>
                </a:solidFill>
                <a:effectLst/>
                <a:uLnTx/>
                <a:uFillTx/>
                <a:latin typeface="+mn-ea"/>
                <a:cs typeface="+mn-cs"/>
              </a:rPr>
              <a:t>说明书</a:t>
            </a:r>
            <a:r>
              <a:rPr kumimoji="0" lang="en-US" altLang="zh-CN" sz="500" b="0" i="0" u="none" strike="noStrike" kern="1200" cap="none" spc="0" normalizeH="0" baseline="0" noProof="0" dirty="0">
                <a:ln>
                  <a:noFill/>
                </a:ln>
                <a:solidFill>
                  <a:srgbClr val="002060"/>
                </a:solidFill>
                <a:effectLst/>
                <a:uLnTx/>
                <a:uFillTx/>
                <a:latin typeface="+mn-ea"/>
                <a:cs typeface="+mn-cs"/>
              </a:rPr>
              <a:t>(</a:t>
            </a:r>
            <a:r>
              <a:rPr kumimoji="0" lang="zh-CN" altLang="en-US" sz="500" b="0" i="0" u="none" strike="noStrike" kern="1200" cap="none" spc="0" normalizeH="0" baseline="0" noProof="0" dirty="0">
                <a:ln>
                  <a:noFill/>
                </a:ln>
                <a:solidFill>
                  <a:srgbClr val="002060"/>
                </a:solidFill>
                <a:effectLst/>
                <a:uLnTx/>
                <a:uFillTx/>
                <a:latin typeface="+mn-ea"/>
                <a:cs typeface="+mn-cs"/>
              </a:rPr>
              <a:t>核准日期</a:t>
            </a:r>
            <a:r>
              <a:rPr lang="en-US" altLang="zh-CN" sz="500" dirty="0">
                <a:solidFill>
                  <a:srgbClr val="002060"/>
                </a:solidFill>
                <a:latin typeface="+mn-ea"/>
              </a:rPr>
              <a:t>2023</a:t>
            </a:r>
            <a:r>
              <a:rPr lang="zh-CN" altLang="en-US" sz="500" dirty="0">
                <a:solidFill>
                  <a:srgbClr val="002060"/>
                </a:solidFill>
                <a:latin typeface="+mn-ea"/>
              </a:rPr>
              <a:t>年</a:t>
            </a:r>
            <a:r>
              <a:rPr lang="en-US" altLang="zh-CN" sz="500" dirty="0">
                <a:solidFill>
                  <a:srgbClr val="002060"/>
                </a:solidFill>
                <a:latin typeface="+mn-ea"/>
              </a:rPr>
              <a:t>05</a:t>
            </a:r>
            <a:r>
              <a:rPr lang="zh-CN" altLang="en-US" sz="500" dirty="0">
                <a:solidFill>
                  <a:srgbClr val="002060"/>
                </a:solidFill>
                <a:latin typeface="+mn-ea"/>
              </a:rPr>
              <a:t>月</a:t>
            </a:r>
            <a:r>
              <a:rPr lang="en-US" altLang="zh-CN" sz="500" dirty="0">
                <a:solidFill>
                  <a:srgbClr val="002060"/>
                </a:solidFill>
                <a:latin typeface="+mn-ea"/>
              </a:rPr>
              <a:t>29</a:t>
            </a:r>
            <a:r>
              <a:rPr lang="zh-CN" altLang="en-US" sz="500" dirty="0">
                <a:solidFill>
                  <a:srgbClr val="002060"/>
                </a:solidFill>
                <a:latin typeface="+mn-ea"/>
              </a:rPr>
              <a:t>日</a:t>
            </a:r>
            <a:r>
              <a:rPr lang="en-US" altLang="zh-CN" sz="500" dirty="0">
                <a:solidFill>
                  <a:srgbClr val="002060"/>
                </a:solidFill>
                <a:latin typeface="+mn-ea"/>
              </a:rPr>
              <a:t>,</a:t>
            </a:r>
            <a:r>
              <a:rPr lang="zh-CN" altLang="en-US" sz="500" dirty="0">
                <a:solidFill>
                  <a:srgbClr val="002060"/>
                </a:solidFill>
                <a:latin typeface="+mn-ea"/>
              </a:rPr>
              <a:t> </a:t>
            </a:r>
            <a:r>
              <a:rPr lang="en-US" altLang="zh-CN" sz="500" dirty="0">
                <a:solidFill>
                  <a:srgbClr val="002060"/>
                </a:solidFill>
                <a:latin typeface="+mn-ea"/>
              </a:rPr>
              <a:t>2024</a:t>
            </a:r>
            <a:r>
              <a:rPr lang="zh-CN" altLang="en-US" sz="500" dirty="0">
                <a:solidFill>
                  <a:srgbClr val="002060"/>
                </a:solidFill>
                <a:latin typeface="+mn-ea"/>
              </a:rPr>
              <a:t>年</a:t>
            </a:r>
            <a:r>
              <a:rPr lang="en-US" altLang="zh-CN" sz="500" dirty="0">
                <a:solidFill>
                  <a:srgbClr val="002060"/>
                </a:solidFill>
                <a:latin typeface="+mn-ea"/>
              </a:rPr>
              <a:t>6</a:t>
            </a:r>
            <a:r>
              <a:rPr lang="zh-CN" altLang="en-US" sz="500" dirty="0">
                <a:solidFill>
                  <a:srgbClr val="002060"/>
                </a:solidFill>
                <a:latin typeface="+mn-ea"/>
              </a:rPr>
              <a:t>月</a:t>
            </a:r>
            <a:r>
              <a:rPr lang="en-US" altLang="zh-CN" sz="500" dirty="0">
                <a:solidFill>
                  <a:srgbClr val="002060"/>
                </a:solidFill>
                <a:latin typeface="+mn-ea"/>
              </a:rPr>
              <a:t>28</a:t>
            </a:r>
            <a:r>
              <a:rPr lang="zh-CN" altLang="en-US" sz="500" dirty="0">
                <a:solidFill>
                  <a:srgbClr val="002060"/>
                </a:solidFill>
                <a:latin typeface="+mn-ea"/>
              </a:rPr>
              <a:t>日修订版</a:t>
            </a:r>
            <a:r>
              <a:rPr kumimoji="0" lang="en-US" altLang="zh-CN" sz="500" b="0" i="0" u="none" strike="noStrike" kern="1200" cap="none" spc="0" normalizeH="0" baseline="0" noProof="0" dirty="0">
                <a:ln>
                  <a:noFill/>
                </a:ln>
                <a:solidFill>
                  <a:srgbClr val="002060"/>
                </a:solidFill>
                <a:effectLst/>
                <a:uLnTx/>
                <a:uFillTx/>
                <a:latin typeface="+mn-ea"/>
                <a:cs typeface="+mn-cs"/>
              </a:rPr>
              <a:t>)</a:t>
            </a:r>
          </a:p>
          <a:p>
            <a:pPr lvl="0">
              <a:defRPr/>
            </a:pPr>
            <a:r>
              <a:rPr lang="en-US" altLang="zh-CN" sz="500" dirty="0">
                <a:solidFill>
                  <a:srgbClr val="002060"/>
                </a:solidFill>
                <a:latin typeface="+mn-ea"/>
              </a:rPr>
              <a:t>2. https://amarincorp.com/news-and-media/amarin-partner-eddingpharm-receives-regulatory-approval-vascepar</a:t>
            </a:r>
          </a:p>
          <a:p>
            <a:pPr lvl="0">
              <a:defRPr/>
            </a:pPr>
            <a:r>
              <a:rPr kumimoji="0" lang="en-US" altLang="zh-CN" sz="500" b="0" i="0" u="none" strike="noStrike" kern="1200" cap="none" spc="0" normalizeH="0" baseline="0" noProof="0" dirty="0">
                <a:ln>
                  <a:noFill/>
                </a:ln>
                <a:solidFill>
                  <a:srgbClr val="002060"/>
                </a:solidFill>
                <a:effectLst/>
                <a:uLnTx/>
                <a:uFillTx/>
                <a:latin typeface="+mn-ea"/>
                <a:cs typeface="+mn-cs"/>
              </a:rPr>
              <a:t>3. </a:t>
            </a:r>
            <a:r>
              <a:rPr lang="zh-CN" altLang="en-US" sz="500" dirty="0">
                <a:solidFill>
                  <a:srgbClr val="002060"/>
                </a:solidFill>
                <a:latin typeface="+mn-ea"/>
              </a:rPr>
              <a:t>高甘油三酯血症临床管理多学科专家共识工作组</a:t>
            </a:r>
            <a:r>
              <a:rPr lang="en-US" altLang="zh-CN" sz="500" dirty="0">
                <a:solidFill>
                  <a:srgbClr val="002060"/>
                </a:solidFill>
                <a:latin typeface="+mn-ea"/>
              </a:rPr>
              <a:t>. </a:t>
            </a:r>
            <a:r>
              <a:rPr lang="zh-CN" altLang="en-US" sz="500" dirty="0">
                <a:solidFill>
                  <a:srgbClr val="002060"/>
                </a:solidFill>
                <a:latin typeface="+mn-ea"/>
              </a:rPr>
              <a:t>中国循环杂志</a:t>
            </a:r>
            <a:r>
              <a:rPr lang="en-US" altLang="zh-CN" sz="500" dirty="0">
                <a:solidFill>
                  <a:srgbClr val="002060"/>
                </a:solidFill>
                <a:latin typeface="+mn-ea"/>
              </a:rPr>
              <a:t>, 2023, 38(6): 621-633.</a:t>
            </a:r>
          </a:p>
          <a:p>
            <a:pPr lvl="0">
              <a:defRPr/>
            </a:pPr>
            <a:r>
              <a:rPr lang="en-US" altLang="zh-CN" sz="500" dirty="0">
                <a:solidFill>
                  <a:srgbClr val="002060"/>
                </a:solidFill>
                <a:latin typeface="+mn-ea"/>
              </a:rPr>
              <a:t>4. Kidney Int. 2022 Nov;102(5S):S1-S127.</a:t>
            </a:r>
          </a:p>
          <a:p>
            <a:pPr>
              <a:defRPr/>
            </a:pPr>
            <a:r>
              <a:rPr lang="en-US" altLang="zh-CN" sz="500" dirty="0">
                <a:solidFill>
                  <a:srgbClr val="002060"/>
                </a:solidFill>
                <a:latin typeface="+mn-ea"/>
              </a:rPr>
              <a:t>5. </a:t>
            </a:r>
            <a:r>
              <a:rPr lang="zh-CN" altLang="en-US" sz="500" dirty="0">
                <a:solidFill>
                  <a:srgbClr val="002060"/>
                </a:solidFill>
                <a:latin typeface="+mn-ea"/>
              </a:rPr>
              <a:t>中国血脂管理指南修订联合专家委员会</a:t>
            </a:r>
            <a:r>
              <a:rPr lang="en-US" altLang="zh-CN" sz="500" dirty="0">
                <a:solidFill>
                  <a:srgbClr val="002060"/>
                </a:solidFill>
                <a:latin typeface="+mn-ea"/>
              </a:rPr>
              <a:t>. </a:t>
            </a:r>
            <a:r>
              <a:rPr lang="zh-CN" altLang="en-US" sz="500" dirty="0">
                <a:solidFill>
                  <a:srgbClr val="002060"/>
                </a:solidFill>
                <a:latin typeface="+mn-ea"/>
              </a:rPr>
              <a:t>中华心血管病杂志</a:t>
            </a:r>
            <a:r>
              <a:rPr lang="en-US" altLang="zh-CN" sz="500" dirty="0">
                <a:solidFill>
                  <a:srgbClr val="002060"/>
                </a:solidFill>
                <a:latin typeface="+mn-ea"/>
              </a:rPr>
              <a:t>, 2023,51(3): 221-255.</a:t>
            </a:r>
            <a:endParaRPr kumimoji="0" lang="en-US" altLang="zh-CN" sz="500" b="0" i="0" u="none" strike="noStrike" kern="1200" cap="none" spc="0" normalizeH="0" baseline="0" noProof="0" dirty="0">
              <a:ln>
                <a:noFill/>
              </a:ln>
              <a:solidFill>
                <a:srgbClr val="002060"/>
              </a:solidFill>
              <a:effectLst/>
              <a:uLnTx/>
              <a:uFillTx/>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00" b="0" i="0" u="none" strike="noStrike" kern="1200" cap="none" spc="0" normalizeH="0" baseline="0" noProof="0" dirty="0">
                <a:ln>
                  <a:noFill/>
                </a:ln>
                <a:solidFill>
                  <a:srgbClr val="002060"/>
                </a:solidFill>
                <a:effectLst/>
                <a:uLnTx/>
                <a:uFillTx/>
                <a:latin typeface="+mn-ea"/>
                <a:cs typeface="+mn-cs"/>
              </a:rPr>
              <a:t>6. </a:t>
            </a:r>
            <a:r>
              <a:rPr kumimoji="0" lang="zh-CN" altLang="en-US" sz="500" b="0" i="0" u="none" strike="noStrike" kern="1200" cap="none" spc="0" normalizeH="0" baseline="0" noProof="0" dirty="0">
                <a:ln>
                  <a:noFill/>
                </a:ln>
                <a:solidFill>
                  <a:srgbClr val="002060"/>
                </a:solidFill>
                <a:effectLst/>
                <a:uLnTx/>
                <a:uFillTx/>
                <a:latin typeface="+mn-ea"/>
                <a:cs typeface="+mn-cs"/>
              </a:rPr>
              <a:t>非诺贝特胶囊说明书</a:t>
            </a:r>
            <a:endParaRPr kumimoji="0" lang="en-US" altLang="zh-CN" sz="500" b="0" i="0" u="none" strike="noStrike" kern="1200" cap="none" spc="0" normalizeH="0" baseline="0" noProof="0" dirty="0">
              <a:ln>
                <a:noFill/>
              </a:ln>
              <a:solidFill>
                <a:srgbClr val="002060"/>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500" dirty="0">
                <a:solidFill>
                  <a:srgbClr val="002060"/>
                </a:solidFill>
                <a:latin typeface="+mn-ea"/>
              </a:rPr>
              <a:t>7</a:t>
            </a:r>
            <a:r>
              <a:rPr kumimoji="0" lang="en-US" altLang="zh-CN" sz="500" b="0" i="0" u="none" strike="noStrike" kern="1200" cap="none" spc="0" normalizeH="0" baseline="0" noProof="0" dirty="0">
                <a:ln>
                  <a:noFill/>
                </a:ln>
                <a:solidFill>
                  <a:srgbClr val="002060"/>
                </a:solidFill>
                <a:effectLst/>
                <a:uLnTx/>
                <a:uFillTx/>
                <a:latin typeface="+mn-ea"/>
                <a:cs typeface="+mn-cs"/>
              </a:rPr>
              <a:t>. </a:t>
            </a:r>
            <a:r>
              <a:rPr kumimoji="0" lang="zh-CN" altLang="en-US" sz="500" b="0" i="0" u="none" strike="noStrike" kern="1200" cap="none" spc="0" normalizeH="0" baseline="0" noProof="0" dirty="0">
                <a:ln>
                  <a:noFill/>
                </a:ln>
                <a:solidFill>
                  <a:srgbClr val="002060"/>
                </a:solidFill>
                <a:effectLst/>
                <a:uLnTx/>
                <a:uFillTx/>
                <a:latin typeface="+mn-ea"/>
                <a:cs typeface="+mn-cs"/>
              </a:rPr>
              <a:t>阿昔莫司说明书</a:t>
            </a:r>
            <a:endParaRPr kumimoji="0" lang="en-US" altLang="zh-CN" sz="500" b="0" i="0" u="none" strike="noStrike" kern="1200" cap="none" spc="0" normalizeH="0" baseline="0" noProof="0" dirty="0">
              <a:ln>
                <a:noFill/>
              </a:ln>
              <a:solidFill>
                <a:srgbClr val="002060"/>
              </a:solidFill>
              <a:effectLst/>
              <a:uLnTx/>
              <a:uFillTx/>
              <a:latin typeface="+mn-ea"/>
              <a:cs typeface="+mn-cs"/>
            </a:endParaRPr>
          </a:p>
        </p:txBody>
      </p:sp>
      <p:sp>
        <p:nvSpPr>
          <p:cNvPr id="12" name="矩形 11">
            <a:extLst>
              <a:ext uri="{FF2B5EF4-FFF2-40B4-BE49-F238E27FC236}">
                <a16:creationId xmlns:a16="http://schemas.microsoft.com/office/drawing/2014/main" id="{92DE7554-EE25-4AD7-8A07-7F98EE3C880A}"/>
              </a:ext>
            </a:extLst>
          </p:cNvPr>
          <p:cNvSpPr/>
          <p:nvPr/>
        </p:nvSpPr>
        <p:spPr>
          <a:xfrm>
            <a:off x="6328750" y="1236049"/>
            <a:ext cx="5230538" cy="418191"/>
          </a:xfrm>
          <a:prstGeom prst="rect">
            <a:avLst/>
          </a:prstGeom>
          <a:solidFill>
            <a:srgbClr val="44546A">
              <a:lumMod val="20000"/>
              <a:lumOff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lnSpc>
                <a:spcPct val="150000"/>
              </a:lnSpc>
              <a:defRPr/>
            </a:pPr>
            <a:r>
              <a:rPr lang="zh-CN" altLang="en-US" sz="1600" b="1" dirty="0">
                <a:solidFill>
                  <a:srgbClr val="002060"/>
                </a:solidFill>
                <a:latin typeface="微软雅黑" panose="020B0503020204020204" pitchFamily="34" charset="-122"/>
              </a:rPr>
              <a:t>相比贝特、烟酸类药物，</a:t>
            </a:r>
            <a:r>
              <a:rPr lang="en-US" altLang="zh-CN" sz="1600" b="1" dirty="0">
                <a:solidFill>
                  <a:srgbClr val="002060"/>
                </a:solidFill>
                <a:latin typeface="微软雅黑" panose="020B0503020204020204" pitchFamily="34" charset="-122"/>
              </a:rPr>
              <a:t>IPE*</a:t>
            </a:r>
            <a:r>
              <a:rPr lang="zh-CN" altLang="en-US" sz="1600" b="1" dirty="0">
                <a:solidFill>
                  <a:srgbClr val="002060"/>
                </a:solidFill>
                <a:latin typeface="微软雅黑" panose="020B0503020204020204" pitchFamily="34" charset="-122"/>
              </a:rPr>
              <a:t>可在特殊人群中安全使用</a:t>
            </a:r>
            <a:endParaRPr lang="en-US" altLang="zh-CN" sz="1600" baseline="30000" dirty="0">
              <a:solidFill>
                <a:srgbClr val="002060"/>
              </a:solidFill>
              <a:latin typeface="微软雅黑" panose="020B0503020204020204" pitchFamily="34" charset="-122"/>
            </a:endParaRPr>
          </a:p>
        </p:txBody>
      </p:sp>
      <p:sp>
        <p:nvSpPr>
          <p:cNvPr id="13" name="矩形 12">
            <a:extLst>
              <a:ext uri="{FF2B5EF4-FFF2-40B4-BE49-F238E27FC236}">
                <a16:creationId xmlns:a16="http://schemas.microsoft.com/office/drawing/2014/main" id="{4266EC58-1333-462B-AF89-DCA244F88098}"/>
              </a:ext>
            </a:extLst>
          </p:cNvPr>
          <p:cNvSpPr/>
          <p:nvPr/>
        </p:nvSpPr>
        <p:spPr>
          <a:xfrm>
            <a:off x="1795545" y="1247711"/>
            <a:ext cx="2646878" cy="338554"/>
          </a:xfrm>
          <a:prstGeom prst="rect">
            <a:avLst/>
          </a:prstGeom>
          <a:solidFill>
            <a:srgbClr val="44546A">
              <a:lumMod val="20000"/>
              <a:lumOff val="80000"/>
            </a:srgb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002060"/>
                </a:solidFill>
                <a:effectLst/>
                <a:uLnTx/>
                <a:uFillTx/>
                <a:latin typeface="微软雅黑" panose="020B0503020204020204" pitchFamily="34" charset="-122"/>
                <a:ea typeface="微软雅黑"/>
                <a:cs typeface="+mn-cs"/>
              </a:rPr>
              <a:t>整体不良反应与安慰剂相似</a:t>
            </a:r>
          </a:p>
        </p:txBody>
      </p:sp>
      <p:sp>
        <p:nvSpPr>
          <p:cNvPr id="15" name="矩形 14">
            <a:extLst>
              <a:ext uri="{FF2B5EF4-FFF2-40B4-BE49-F238E27FC236}">
                <a16:creationId xmlns:a16="http://schemas.microsoft.com/office/drawing/2014/main" id="{3AE7DF00-FE69-425B-8C58-DD7FFBDCFF9B}"/>
              </a:ext>
            </a:extLst>
          </p:cNvPr>
          <p:cNvSpPr/>
          <p:nvPr/>
        </p:nvSpPr>
        <p:spPr>
          <a:xfrm>
            <a:off x="289309" y="1870313"/>
            <a:ext cx="5395270" cy="3030565"/>
          </a:xfrm>
          <a:prstGeom prst="rect">
            <a:avLst/>
          </a:prstGeom>
          <a:solidFill>
            <a:srgbClr val="F2F2F2"/>
          </a:solidFill>
          <a:ln w="12700" cap="flat" cmpd="sng" algn="ctr">
            <a:solidFill>
              <a:srgbClr val="F2F2F2"/>
            </a:solidFill>
            <a:prstDash val="solid"/>
            <a:miter lim="800000"/>
          </a:ln>
          <a:effectLst>
            <a:outerShdw blurRad="50800" dist="50800" dir="5400000" sx="96000" sy="96000" algn="ctr" rotWithShape="0">
              <a:sysClr val="windowText" lastClr="000000">
                <a:alpha val="43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文本框 15">
            <a:extLst>
              <a:ext uri="{FF2B5EF4-FFF2-40B4-BE49-F238E27FC236}">
                <a16:creationId xmlns:a16="http://schemas.microsoft.com/office/drawing/2014/main" id="{084EF7C1-2F88-40EE-B1BA-C517722C4E9A}"/>
              </a:ext>
            </a:extLst>
          </p:cNvPr>
          <p:cNvSpPr txBox="1"/>
          <p:nvPr/>
        </p:nvSpPr>
        <p:spPr>
          <a:xfrm>
            <a:off x="357849" y="1955225"/>
            <a:ext cx="5030297" cy="2647776"/>
          </a:xfrm>
          <a:prstGeom prst="rect">
            <a:avLst/>
          </a:prstGeom>
          <a:noFill/>
        </p:spPr>
        <p:txBody>
          <a:bodyPr wrap="square" rtlCol="0">
            <a:spAutoFit/>
          </a:bodyPr>
          <a:lstStyle/>
          <a:p>
            <a:pPr lvl="0" algn="just">
              <a:lnSpc>
                <a:spcPct val="150000"/>
              </a:lnSpc>
              <a:defRPr/>
            </a:pPr>
            <a:r>
              <a:rPr lang="zh-CN" altLang="en-US" sz="1200" b="1" dirty="0">
                <a:solidFill>
                  <a:srgbClr val="203864"/>
                </a:solidFill>
                <a:latin typeface="+mj-ea"/>
                <a:ea typeface="+mj-ea"/>
              </a:rPr>
              <a:t>说明书（</a:t>
            </a:r>
            <a:r>
              <a:rPr lang="en-US" altLang="zh-CN" sz="1200" b="1" dirty="0">
                <a:solidFill>
                  <a:srgbClr val="203864"/>
                </a:solidFill>
                <a:latin typeface="+mj-ea"/>
                <a:ea typeface="+mj-ea"/>
              </a:rPr>
              <a:t>2024</a:t>
            </a:r>
            <a:r>
              <a:rPr lang="zh-CN" altLang="en-US" sz="1200" b="1" dirty="0">
                <a:solidFill>
                  <a:srgbClr val="203864"/>
                </a:solidFill>
                <a:latin typeface="+mj-ea"/>
                <a:ea typeface="+mj-ea"/>
              </a:rPr>
              <a:t>年</a:t>
            </a:r>
            <a:r>
              <a:rPr lang="en-US" altLang="zh-CN" sz="1200" b="1" dirty="0">
                <a:solidFill>
                  <a:srgbClr val="203864"/>
                </a:solidFill>
                <a:latin typeface="+mj-ea"/>
                <a:ea typeface="+mj-ea"/>
              </a:rPr>
              <a:t>6</a:t>
            </a:r>
            <a:r>
              <a:rPr lang="zh-CN" altLang="en-US" sz="1200" b="1" dirty="0">
                <a:solidFill>
                  <a:srgbClr val="203864"/>
                </a:solidFill>
                <a:latin typeface="+mj-ea"/>
                <a:ea typeface="+mj-ea"/>
              </a:rPr>
              <a:t>月</a:t>
            </a:r>
            <a:r>
              <a:rPr lang="en-US" altLang="zh-CN" sz="1200" b="1" dirty="0">
                <a:solidFill>
                  <a:srgbClr val="203864"/>
                </a:solidFill>
                <a:latin typeface="+mj-ea"/>
                <a:ea typeface="+mj-ea"/>
              </a:rPr>
              <a:t>28</a:t>
            </a:r>
            <a:r>
              <a:rPr lang="zh-CN" altLang="en-US" sz="1200" b="1" dirty="0">
                <a:solidFill>
                  <a:srgbClr val="203864"/>
                </a:solidFill>
                <a:latin typeface="+mj-ea"/>
                <a:ea typeface="+mj-ea"/>
              </a:rPr>
              <a:t>日修订版）</a:t>
            </a:r>
            <a:r>
              <a:rPr lang="en-US" altLang="zh-CN" sz="1200" b="1" baseline="30000" dirty="0">
                <a:solidFill>
                  <a:srgbClr val="203864"/>
                </a:solidFill>
                <a:latin typeface="+mj-ea"/>
                <a:ea typeface="+mj-ea"/>
              </a:rPr>
              <a:t>1</a:t>
            </a:r>
            <a:r>
              <a:rPr lang="zh-CN" altLang="en-US" sz="1200" b="1" dirty="0">
                <a:solidFill>
                  <a:srgbClr val="203864"/>
                </a:solidFill>
                <a:latin typeface="+mj-ea"/>
              </a:rPr>
              <a:t> ：</a:t>
            </a:r>
            <a:endParaRPr lang="en-US" altLang="zh-CN" sz="1200" b="1" dirty="0">
              <a:solidFill>
                <a:srgbClr val="203864"/>
              </a:solidFill>
              <a:latin typeface="+mj-ea"/>
              <a:ea typeface="+mj-ea"/>
            </a:endParaRPr>
          </a:p>
          <a:p>
            <a:pPr marL="171450" lvl="0" indent="-171450" algn="just">
              <a:lnSpc>
                <a:spcPct val="150000"/>
              </a:lnSpc>
              <a:buFont typeface="Wingdings" panose="05000000000000000000" pitchFamily="2" charset="2"/>
              <a:buChar char="p"/>
              <a:defRPr/>
            </a:pPr>
            <a:r>
              <a:rPr lang="zh-CN" altLang="en-US" sz="1100" dirty="0">
                <a:solidFill>
                  <a:srgbClr val="203864"/>
                </a:solidFill>
                <a:latin typeface="微软雅黑" panose="020B0503020204020204" pitchFamily="34" charset="-122"/>
              </a:rPr>
              <a:t>与二十碳五烯酸乙酯相关的最常见不良反应是出血、外周水肿、房颤、便秘、肌肉骨骼疼痛、痛风、皮疹、关节痛和口咽痛。最常见的出血事件是消化道出血、挫伤、血尿和鼻出血。</a:t>
            </a:r>
            <a:endParaRPr lang="en-US" altLang="zh-CN" sz="1100" dirty="0">
              <a:solidFill>
                <a:srgbClr val="203864"/>
              </a:solidFill>
              <a:latin typeface="微软雅黑" panose="020B0503020204020204" pitchFamily="34" charset="-122"/>
            </a:endParaRPr>
          </a:p>
          <a:p>
            <a:pPr lvl="0" algn="just">
              <a:lnSpc>
                <a:spcPct val="150000"/>
              </a:lnSpc>
              <a:defRPr/>
            </a:pPr>
            <a:endParaRPr lang="en-US" altLang="zh-CN" sz="1100" dirty="0">
              <a:solidFill>
                <a:srgbClr val="203864"/>
              </a:solidFill>
              <a:latin typeface="微软雅黑" panose="020B0503020204020204" pitchFamily="34" charset="-122"/>
            </a:endParaRPr>
          </a:p>
          <a:p>
            <a:pPr algn="just">
              <a:lnSpc>
                <a:spcPct val="150000"/>
              </a:lnSpc>
              <a:defRPr/>
            </a:pPr>
            <a:r>
              <a:rPr lang="zh-CN" altLang="en-US" sz="1200" b="1" dirty="0">
                <a:solidFill>
                  <a:srgbClr val="203864"/>
                </a:solidFill>
                <a:latin typeface="微软雅黑"/>
              </a:rPr>
              <a:t>上市后经验：</a:t>
            </a:r>
          </a:p>
          <a:p>
            <a:pPr marL="171450" lvl="0" indent="-171450" algn="just">
              <a:lnSpc>
                <a:spcPct val="150000"/>
              </a:lnSpc>
              <a:buFont typeface="Wingdings" panose="05000000000000000000" pitchFamily="2" charset="2"/>
              <a:buChar char="p"/>
              <a:defRPr/>
            </a:pPr>
            <a:r>
              <a:rPr lang="en-US" altLang="zh-CN" sz="1100" dirty="0">
                <a:solidFill>
                  <a:srgbClr val="203864"/>
                </a:solidFill>
                <a:latin typeface="+mn-ea"/>
              </a:rPr>
              <a:t>2012</a:t>
            </a:r>
            <a:r>
              <a:rPr lang="zh-CN" altLang="en-US" sz="1100" dirty="0">
                <a:solidFill>
                  <a:srgbClr val="203864"/>
                </a:solidFill>
                <a:latin typeface="+mn-ea"/>
              </a:rPr>
              <a:t>年以来，二十碳五烯酸乙酯软胶囊（唯思沛</a:t>
            </a:r>
            <a:r>
              <a:rPr lang="en-US" altLang="zh-CN" sz="1100" baseline="30000" dirty="0">
                <a:solidFill>
                  <a:srgbClr val="203864"/>
                </a:solidFill>
                <a:latin typeface="+mn-ea"/>
              </a:rPr>
              <a:t>®</a:t>
            </a:r>
            <a:r>
              <a:rPr lang="zh-CN" altLang="en-US" sz="1100" dirty="0">
                <a:solidFill>
                  <a:srgbClr val="203864"/>
                </a:solidFill>
                <a:latin typeface="+mn-ea"/>
              </a:rPr>
              <a:t>）已在全球超</a:t>
            </a:r>
            <a:r>
              <a:rPr lang="en-US" altLang="zh-CN" sz="1100" dirty="0">
                <a:solidFill>
                  <a:srgbClr val="203864"/>
                </a:solidFill>
                <a:latin typeface="+mn-ea"/>
              </a:rPr>
              <a:t>15</a:t>
            </a:r>
            <a:r>
              <a:rPr lang="zh-CN" altLang="en-US" sz="1100" dirty="0">
                <a:solidFill>
                  <a:srgbClr val="203864"/>
                </a:solidFill>
                <a:latin typeface="+mn-ea"/>
              </a:rPr>
              <a:t>个国家</a:t>
            </a:r>
            <a:r>
              <a:rPr lang="en-US" altLang="zh-CN" sz="1100" dirty="0">
                <a:solidFill>
                  <a:srgbClr val="203864"/>
                </a:solidFill>
                <a:latin typeface="+mn-ea"/>
              </a:rPr>
              <a:t>/</a:t>
            </a:r>
            <a:r>
              <a:rPr lang="zh-CN" altLang="en-US" sz="1100" dirty="0">
                <a:solidFill>
                  <a:srgbClr val="203864"/>
                </a:solidFill>
                <a:latin typeface="+mn-ea"/>
              </a:rPr>
              <a:t>地区获批，自上市以来，</a:t>
            </a:r>
            <a:r>
              <a:rPr lang="zh-CN" altLang="en-US" sz="1100" b="1" dirty="0">
                <a:solidFill>
                  <a:srgbClr val="ED7D31"/>
                </a:solidFill>
                <a:latin typeface="+mn-ea"/>
              </a:rPr>
              <a:t>已累计处方超过</a:t>
            </a:r>
            <a:r>
              <a:rPr lang="en-US" altLang="zh-CN" sz="1100" b="1" dirty="0">
                <a:solidFill>
                  <a:srgbClr val="ED7D31"/>
                </a:solidFill>
                <a:latin typeface="+mn-ea"/>
              </a:rPr>
              <a:t>2000</a:t>
            </a:r>
            <a:r>
              <a:rPr lang="zh-CN" altLang="en-US" sz="1100" b="1" dirty="0">
                <a:solidFill>
                  <a:srgbClr val="ED7D31"/>
                </a:solidFill>
                <a:latin typeface="+mn-ea"/>
              </a:rPr>
              <a:t>万人次</a:t>
            </a:r>
            <a:r>
              <a:rPr lang="en-US" altLang="zh-CN" sz="1100" b="1" baseline="30000" dirty="0">
                <a:solidFill>
                  <a:srgbClr val="ED7D31"/>
                </a:solidFill>
                <a:latin typeface="+mn-ea"/>
              </a:rPr>
              <a:t>2</a:t>
            </a:r>
            <a:r>
              <a:rPr lang="zh-CN" altLang="en-US" sz="1100" dirty="0">
                <a:solidFill>
                  <a:srgbClr val="ED7D31"/>
                </a:solidFill>
                <a:latin typeface="+mn-ea"/>
              </a:rPr>
              <a:t>。</a:t>
            </a:r>
            <a:endParaRPr lang="en-US" altLang="zh-CN" sz="1100" dirty="0">
              <a:solidFill>
                <a:srgbClr val="ED7D31"/>
              </a:solidFill>
              <a:latin typeface="+mn-ea"/>
            </a:endParaRPr>
          </a:p>
          <a:p>
            <a:pPr marL="171450" lvl="0" indent="-171450" algn="just">
              <a:lnSpc>
                <a:spcPct val="150000"/>
              </a:lnSpc>
              <a:buFont typeface="Wingdings" panose="05000000000000000000" pitchFamily="2" charset="2"/>
              <a:buChar char="p"/>
              <a:defRPr/>
            </a:pPr>
            <a:r>
              <a:rPr lang="zh-CN" altLang="en-US" sz="1100" dirty="0">
                <a:solidFill>
                  <a:srgbClr val="203864"/>
                </a:solidFill>
                <a:latin typeface="+mn-ea"/>
              </a:rPr>
              <a:t>唯思沛</a:t>
            </a:r>
            <a:r>
              <a:rPr lang="en-US" altLang="zh-CN" sz="1100" baseline="30000" dirty="0">
                <a:solidFill>
                  <a:srgbClr val="203864"/>
                </a:solidFill>
                <a:latin typeface="+mn-ea"/>
              </a:rPr>
              <a:t>®</a:t>
            </a:r>
            <a:r>
              <a:rPr lang="zh-CN" altLang="en-US" sz="1100" dirty="0">
                <a:solidFill>
                  <a:srgbClr val="203864"/>
                </a:solidFill>
                <a:latin typeface="+mn-ea"/>
              </a:rPr>
              <a:t>于</a:t>
            </a:r>
            <a:r>
              <a:rPr lang="zh-CN" altLang="en-US" sz="1100" b="1" dirty="0">
                <a:solidFill>
                  <a:srgbClr val="ED7D31"/>
                </a:solidFill>
                <a:latin typeface="+mn-ea"/>
              </a:rPr>
              <a:t>已上市的国家</a:t>
            </a:r>
            <a:r>
              <a:rPr lang="zh-CN" altLang="en-US" sz="1100" dirty="0">
                <a:solidFill>
                  <a:srgbClr val="203864"/>
                </a:solidFill>
                <a:latin typeface="+mn-ea"/>
              </a:rPr>
              <a:t>在评审期间未识别出任何安全性风险，且在进行的上市后安全性监测中也未采取任何措施，</a:t>
            </a:r>
            <a:r>
              <a:rPr lang="zh-CN" altLang="en-US" sz="1100" b="1" dirty="0">
                <a:solidFill>
                  <a:srgbClr val="ED7D31"/>
                </a:solidFill>
                <a:latin typeface="+mn-ea"/>
              </a:rPr>
              <a:t>无安全性警告发布</a:t>
            </a:r>
            <a:r>
              <a:rPr lang="zh-CN" altLang="en-US" sz="1100" dirty="0">
                <a:solidFill>
                  <a:srgbClr val="203864"/>
                </a:solidFill>
                <a:latin typeface="+mn-ea"/>
              </a:rPr>
              <a:t>。</a:t>
            </a:r>
          </a:p>
        </p:txBody>
      </p:sp>
      <p:cxnSp>
        <p:nvCxnSpPr>
          <p:cNvPr id="19" name="直接连接符 18">
            <a:extLst>
              <a:ext uri="{FF2B5EF4-FFF2-40B4-BE49-F238E27FC236}">
                <a16:creationId xmlns:a16="http://schemas.microsoft.com/office/drawing/2014/main" id="{50C2B4CC-206E-4B1A-AA1E-F926ABF98C10}"/>
              </a:ext>
            </a:extLst>
          </p:cNvPr>
          <p:cNvCxnSpPr/>
          <p:nvPr/>
        </p:nvCxnSpPr>
        <p:spPr>
          <a:xfrm>
            <a:off x="5913132" y="1586265"/>
            <a:ext cx="0" cy="4467225"/>
          </a:xfrm>
          <a:prstGeom prst="line">
            <a:avLst/>
          </a:prstGeom>
          <a:noFill/>
          <a:ln w="6350" cap="flat" cmpd="sng" algn="ctr">
            <a:solidFill>
              <a:srgbClr val="1E355B"/>
            </a:solidFill>
            <a:prstDash val="solid"/>
            <a:miter lim="800000"/>
          </a:ln>
          <a:effectLst/>
        </p:spPr>
      </p:cxnSp>
      <p:sp>
        <p:nvSpPr>
          <p:cNvPr id="21" name="矩形 20">
            <a:extLst>
              <a:ext uri="{FF2B5EF4-FFF2-40B4-BE49-F238E27FC236}">
                <a16:creationId xmlns:a16="http://schemas.microsoft.com/office/drawing/2014/main" id="{18298BA7-E379-4D60-BC22-40B59D3212C3}"/>
              </a:ext>
            </a:extLst>
          </p:cNvPr>
          <p:cNvSpPr/>
          <p:nvPr/>
        </p:nvSpPr>
        <p:spPr>
          <a:xfrm>
            <a:off x="6120752" y="1866254"/>
            <a:ext cx="5545049" cy="4605451"/>
          </a:xfrm>
          <a:prstGeom prst="rect">
            <a:avLst/>
          </a:prstGeom>
          <a:solidFill>
            <a:srgbClr val="F2F2F2"/>
          </a:solidFill>
          <a:ln w="12700" cap="flat" cmpd="sng" algn="ctr">
            <a:solidFill>
              <a:srgbClr val="F2F2F2"/>
            </a:solidFill>
            <a:prstDash val="solid"/>
            <a:miter lim="800000"/>
          </a:ln>
          <a:effectLst>
            <a:outerShdw blurRad="50800" dist="50800" dir="5400000" sx="96000" sy="96000" algn="ctr" rotWithShape="0">
              <a:sysClr val="windowText" lastClr="000000">
                <a:alpha val="43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a:extLst>
              <a:ext uri="{FF2B5EF4-FFF2-40B4-BE49-F238E27FC236}">
                <a16:creationId xmlns:a16="http://schemas.microsoft.com/office/drawing/2014/main" id="{05B52F38-FD6F-498B-B3F4-7F984E49BD57}"/>
              </a:ext>
            </a:extLst>
          </p:cNvPr>
          <p:cNvSpPr txBox="1"/>
          <p:nvPr/>
        </p:nvSpPr>
        <p:spPr>
          <a:xfrm>
            <a:off x="6235295" y="4348049"/>
            <a:ext cx="46979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[1]《</a:t>
            </a:r>
            <a:r>
              <a:rPr kumimoji="0" lang="zh-CN" altLang="en-US"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中国血脂管理指南 </a:t>
            </a: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(2023</a:t>
            </a:r>
            <a:r>
              <a:rPr kumimoji="0" lang="zh-CN" altLang="en-US"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年</a:t>
            </a: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r>
              <a:rPr kumimoji="0" lang="en-US" altLang="zh-CN" sz="1200" i="0" u="none" strike="noStrike" kern="1200" cap="none" spc="0" normalizeH="0" baseline="30000" noProof="0" dirty="0">
                <a:ln>
                  <a:noFill/>
                </a:ln>
                <a:solidFill>
                  <a:srgbClr val="203864"/>
                </a:solidFill>
                <a:effectLst/>
                <a:uLnTx/>
                <a:uFillTx/>
                <a:latin typeface="微软雅黑" panose="020B0503020204020204" pitchFamily="34" charset="-122"/>
                <a:ea typeface="微软雅黑"/>
                <a:cs typeface="+mn-cs"/>
              </a:rPr>
              <a:t>5</a:t>
            </a: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 </a:t>
            </a:r>
          </a:p>
        </p:txBody>
      </p:sp>
      <p:sp>
        <p:nvSpPr>
          <p:cNvPr id="23" name="文本框 22">
            <a:extLst>
              <a:ext uri="{FF2B5EF4-FFF2-40B4-BE49-F238E27FC236}">
                <a16:creationId xmlns:a16="http://schemas.microsoft.com/office/drawing/2014/main" id="{BF979378-1832-4DCB-9809-14597509AAC8}"/>
              </a:ext>
            </a:extLst>
          </p:cNvPr>
          <p:cNvSpPr txBox="1"/>
          <p:nvPr/>
        </p:nvSpPr>
        <p:spPr>
          <a:xfrm>
            <a:off x="6296385" y="2189611"/>
            <a:ext cx="5289897" cy="2174954"/>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altLang="zh-CN"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endParaRPr>
          </a:p>
          <a:p>
            <a:pPr marL="171450" marR="0" lvl="0" indent="-171450" algn="just" defTabSz="914400" rtl="0" eaLnBrk="1" fontAlgn="auto" latinLnBrk="0" hangingPunct="1">
              <a:lnSpc>
                <a:spcPts val="1600"/>
              </a:lnSpc>
              <a:spcBef>
                <a:spcPts val="600"/>
              </a:spcBef>
              <a:spcAft>
                <a:spcPts val="0"/>
              </a:spcAft>
              <a:buClrTx/>
              <a:buSzTx/>
              <a:buFont typeface="Arial" panose="020B0604020202020204" pitchFamily="34" charset="0"/>
              <a:buChar char="•"/>
              <a:tabLst/>
              <a:defRPr/>
            </a:pP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不建议贝特类药物用于</a:t>
            </a:r>
            <a:r>
              <a:rPr kumimoji="0" lang="en-US" altLang="zh-CN"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CKD 3b~5</a:t>
            </a: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期患者和透析患者，肾移植患者需警惕贝特类药物与免疫抑制剂联用的风险。对于接受他汀类药物治疗后</a:t>
            </a:r>
            <a:r>
              <a:rPr kumimoji="0" lang="en-US" altLang="zh-CN"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TG</a:t>
            </a: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仍高的</a:t>
            </a:r>
            <a:r>
              <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CKD</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患者，建议联用处方级</a:t>
            </a:r>
            <a:r>
              <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ω-3</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脂肪酸。</a:t>
            </a:r>
            <a:endPar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endParaRPr>
          </a:p>
          <a:p>
            <a:pPr marR="0" lvl="0" algn="just" defTabSz="914400" rtl="0" eaLnBrk="1" fontAlgn="auto" latinLnBrk="0" hangingPunct="1">
              <a:lnSpc>
                <a:spcPts val="1600"/>
              </a:lnSpc>
              <a:spcBef>
                <a:spcPts val="600"/>
              </a:spcBef>
              <a:spcAft>
                <a:spcPts val="0"/>
              </a:spcAft>
              <a:buClrTx/>
              <a:buSzTx/>
              <a:tabLst/>
              <a:defRPr/>
            </a:pPr>
            <a:endParaRPr kumimoji="0" lang="en-US" altLang="zh-CN"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endParaRPr>
          </a:p>
          <a:p>
            <a:pPr marL="171450" marR="0" lvl="0" indent="-171450" algn="just" defTabSz="914400" rtl="0" eaLnBrk="1" fontAlgn="auto" latinLnBrk="0" hangingPunct="1">
              <a:lnSpc>
                <a:spcPts val="1600"/>
              </a:lnSpc>
              <a:spcBef>
                <a:spcPts val="600"/>
              </a:spcBef>
              <a:spcAft>
                <a:spcPts val="0"/>
              </a:spcAft>
              <a:buClrTx/>
              <a:buSzTx/>
              <a:buFont typeface="Arial" panose="020B0604020202020204" pitchFamily="34" charset="0"/>
              <a:buChar char="•"/>
              <a:tabLst/>
              <a:defRPr/>
            </a:pP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为了改善</a:t>
            </a:r>
            <a:r>
              <a:rPr kumimoji="0" lang="en-US" altLang="zh-CN"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(CKD</a:t>
            </a: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患者</a:t>
            </a:r>
            <a:r>
              <a:rPr kumimoji="0" lang="en-US" altLang="zh-CN"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)ASCVD</a:t>
            </a: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风险和血脂异常问题，应考虑中度或高强度他汀类药物治疗；然后根据</a:t>
            </a:r>
            <a:r>
              <a:rPr kumimoji="0" lang="en-US" altLang="zh-CN"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ASCVD</a:t>
            </a: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风险和血脂水平，采用抗血小板药物、依折麦布、</a:t>
            </a:r>
            <a:r>
              <a:rPr kumimoji="0" lang="en-US" altLang="zh-CN"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PCSK9</a:t>
            </a: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抑制剂或</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二十碳五烯酸乙酯</a:t>
            </a:r>
            <a:r>
              <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(IPE)</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a:t>
            </a:r>
            <a:endPar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endParaRPr>
          </a:p>
          <a:p>
            <a:pPr marL="171450" marR="0" lvl="0" indent="-171450" algn="just" defTabSz="914400" rtl="0" eaLnBrk="1" fontAlgn="auto" latinLnBrk="0" hangingPunct="1">
              <a:lnSpc>
                <a:spcPct val="100000"/>
              </a:lnSpc>
              <a:spcBef>
                <a:spcPts val="600"/>
              </a:spcBef>
              <a:spcAft>
                <a:spcPts val="0"/>
              </a:spcAft>
              <a:buClrTx/>
              <a:buSzTx/>
              <a:buFont typeface="Wingdings" panose="05000000000000000000" pitchFamily="2" charset="2"/>
              <a:buChar char="p"/>
              <a:tabLst/>
              <a:defRPr/>
            </a:pPr>
            <a:endParaRPr kumimoji="0" lang="en-US" altLang="zh-CN"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endParaRPr>
          </a:p>
        </p:txBody>
      </p:sp>
      <p:sp>
        <p:nvSpPr>
          <p:cNvPr id="24" name="矩形 23">
            <a:extLst>
              <a:ext uri="{FF2B5EF4-FFF2-40B4-BE49-F238E27FC236}">
                <a16:creationId xmlns:a16="http://schemas.microsoft.com/office/drawing/2014/main" id="{633EF2DE-9E44-4F2F-83B5-3EA6D3C41EE4}"/>
              </a:ext>
            </a:extLst>
          </p:cNvPr>
          <p:cNvSpPr/>
          <p:nvPr/>
        </p:nvSpPr>
        <p:spPr>
          <a:xfrm>
            <a:off x="6296386" y="4595892"/>
            <a:ext cx="5289897" cy="483146"/>
          </a:xfrm>
          <a:prstGeom prst="rect">
            <a:avLst/>
          </a:prstGeom>
        </p:spPr>
        <p:txBody>
          <a:bodyPr wrap="square">
            <a:spAutoFit/>
          </a:bodyPr>
          <a:lstStyle/>
          <a:p>
            <a:pPr marL="171450" marR="0" lvl="0" indent="-171450" algn="just" defTabSz="914400" rtl="0" eaLnBrk="1" fontAlgn="auto" latinLnBrk="0" hangingPunct="1">
              <a:lnSpc>
                <a:spcPts val="1600"/>
              </a:lnSpc>
              <a:spcBef>
                <a:spcPts val="600"/>
              </a:spcBef>
              <a:spcAft>
                <a:spcPts val="0"/>
              </a:spcAft>
              <a:buClrTx/>
              <a:buSzTx/>
              <a:buFont typeface="Arial" panose="020B0604020202020204" pitchFamily="34" charset="0"/>
              <a:buChar char="•"/>
              <a:tabLst/>
              <a:defRPr/>
            </a:pP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对于妊娠的血脂管理重点是筛查，药物选择非常有限。对于严重高</a:t>
            </a:r>
            <a:r>
              <a:rPr kumimoji="0" lang="en-US" altLang="zh-CN"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TG</a:t>
            </a: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血症（</a:t>
            </a:r>
            <a:r>
              <a:rPr kumimoji="0" lang="en-US" altLang="zh-CN"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&gt;5.6 mmol/L</a:t>
            </a: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）患者</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可考虑使用高纯度</a:t>
            </a:r>
            <a:r>
              <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ω⁃3</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脂肪酸</a:t>
            </a:r>
            <a:r>
              <a:rPr kumimoji="0" lang="zh-CN" altLang="en-US" sz="1100" b="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a:t>
            </a:r>
            <a:endParaRPr kumimoji="0" lang="en-US" altLang="zh-CN" sz="1100" b="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endParaRPr>
          </a:p>
        </p:txBody>
      </p:sp>
      <p:sp>
        <p:nvSpPr>
          <p:cNvPr id="26" name="矩形 25">
            <a:extLst>
              <a:ext uri="{FF2B5EF4-FFF2-40B4-BE49-F238E27FC236}">
                <a16:creationId xmlns:a16="http://schemas.microsoft.com/office/drawing/2014/main" id="{35FD8C92-F729-4948-8589-36F45E191C2A}"/>
              </a:ext>
            </a:extLst>
          </p:cNvPr>
          <p:cNvSpPr/>
          <p:nvPr/>
        </p:nvSpPr>
        <p:spPr>
          <a:xfrm>
            <a:off x="315704" y="6011074"/>
            <a:ext cx="3540844" cy="1846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00" b="0" i="0" u="none" strike="noStrike" kern="1200" cap="none" spc="0" normalizeH="0" baseline="0" noProof="0" dirty="0">
                <a:ln>
                  <a:noFill/>
                </a:ln>
                <a:solidFill>
                  <a:srgbClr val="203864"/>
                </a:solidFill>
                <a:effectLst/>
                <a:uLnTx/>
                <a:uFillTx/>
                <a:latin typeface="+mn-ea"/>
                <a:cs typeface="+mn-cs"/>
              </a:rPr>
              <a:t>*</a:t>
            </a:r>
            <a:r>
              <a:rPr kumimoji="0" lang="zh-CN" altLang="en-US" sz="500" b="0" i="0" u="none" strike="noStrike" kern="1200" cap="none" spc="0" normalizeH="0" baseline="0" noProof="0" dirty="0">
                <a:ln>
                  <a:noFill/>
                </a:ln>
                <a:solidFill>
                  <a:srgbClr val="203864"/>
                </a:solidFill>
                <a:effectLst/>
                <a:uLnTx/>
                <a:uFillTx/>
                <a:latin typeface="+mn-ea"/>
                <a:cs typeface="+mn-cs"/>
              </a:rPr>
              <a:t>本品说明书：对孕妇服用二十碳五烯酸乙酯的数据有限。其他详见说明书</a:t>
            </a:r>
            <a:r>
              <a:rPr kumimoji="0" lang="zh-CN" altLang="en-US" sz="600" b="0" i="0" u="none" strike="noStrike" kern="1200" cap="none" spc="0" normalizeH="0" baseline="0" noProof="0" dirty="0">
                <a:ln>
                  <a:noFill/>
                </a:ln>
                <a:solidFill>
                  <a:srgbClr val="203864"/>
                </a:solidFill>
                <a:effectLst/>
                <a:uLnTx/>
                <a:uFillTx/>
                <a:latin typeface="+mn-ea"/>
                <a:cs typeface="+mn-cs"/>
              </a:rPr>
              <a:t>。</a:t>
            </a:r>
          </a:p>
        </p:txBody>
      </p:sp>
      <p:sp>
        <p:nvSpPr>
          <p:cNvPr id="27" name="文本框 26">
            <a:extLst>
              <a:ext uri="{FF2B5EF4-FFF2-40B4-BE49-F238E27FC236}">
                <a16:creationId xmlns:a16="http://schemas.microsoft.com/office/drawing/2014/main" id="{901232B9-4E98-4538-BA6D-5923EA65A534}"/>
              </a:ext>
            </a:extLst>
          </p:cNvPr>
          <p:cNvSpPr txBox="1"/>
          <p:nvPr/>
        </p:nvSpPr>
        <p:spPr>
          <a:xfrm>
            <a:off x="6235295" y="3132390"/>
            <a:ext cx="46979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[2]《2022KDIGO</a:t>
            </a:r>
            <a:r>
              <a:rPr kumimoji="0" lang="zh-CN" altLang="en-US"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临床实践指南</a:t>
            </a: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r>
              <a:rPr kumimoji="0" lang="en-US" altLang="zh-CN" sz="1200" i="0" u="none" strike="noStrike" kern="1200" cap="none" spc="0" normalizeH="0" baseline="30000" noProof="0" dirty="0">
                <a:ln>
                  <a:noFill/>
                </a:ln>
                <a:solidFill>
                  <a:srgbClr val="203864"/>
                </a:solidFill>
                <a:effectLst/>
                <a:uLnTx/>
                <a:uFillTx/>
                <a:latin typeface="微软雅黑" panose="020B0503020204020204" pitchFamily="34" charset="-122"/>
                <a:ea typeface="微软雅黑"/>
                <a:cs typeface="+mn-cs"/>
              </a:rPr>
              <a:t>4</a:t>
            </a: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 </a:t>
            </a:r>
          </a:p>
        </p:txBody>
      </p:sp>
      <p:sp>
        <p:nvSpPr>
          <p:cNvPr id="7" name="矩形 6">
            <a:extLst>
              <a:ext uri="{FF2B5EF4-FFF2-40B4-BE49-F238E27FC236}">
                <a16:creationId xmlns:a16="http://schemas.microsoft.com/office/drawing/2014/main" id="{2ED10F90-71A3-4C9C-8E48-F552D6ABEDDE}"/>
              </a:ext>
            </a:extLst>
          </p:cNvPr>
          <p:cNvSpPr/>
          <p:nvPr/>
        </p:nvSpPr>
        <p:spPr>
          <a:xfrm>
            <a:off x="6259363" y="1936040"/>
            <a:ext cx="2180405" cy="276999"/>
          </a:xfrm>
          <a:prstGeom prst="rect">
            <a:avLst/>
          </a:prstGeom>
        </p:spPr>
        <p:txBody>
          <a:bodyPr wrap="none">
            <a:spAutoFit/>
          </a:bodyPr>
          <a:lstStyle/>
          <a:p>
            <a:pPr marL="171450" marR="0" lvl="0" indent="-171450" algn="just" defTabSz="914400" rtl="0" eaLnBrk="1" fontAlgn="auto" latinLnBrk="0" hangingPunct="1">
              <a:lnSpc>
                <a:spcPct val="100000"/>
              </a:lnSpc>
              <a:spcBef>
                <a:spcPts val="600"/>
              </a:spcBef>
              <a:spcAft>
                <a:spcPts val="0"/>
              </a:spcAft>
              <a:buClrTx/>
              <a:buSzTx/>
              <a:buFont typeface="Wingdings" panose="05000000000000000000" pitchFamily="2" charset="2"/>
              <a:buChar char="p"/>
              <a:tabLst/>
              <a:defRPr/>
            </a:pPr>
            <a:r>
              <a:rPr kumimoji="0" lang="zh-CN" altLang="en-US" sz="1200" b="1" i="0" u="sng"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 </a:t>
            </a:r>
            <a:r>
              <a:rPr kumimoji="0" lang="en-US" altLang="zh-CN" sz="1200" b="1" i="0" u="sng"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CKD (</a:t>
            </a:r>
            <a:r>
              <a:rPr kumimoji="0" lang="zh-CN" altLang="en-US" sz="1200" b="1" i="0" u="sng"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慢性肾脏病</a:t>
            </a:r>
            <a:r>
              <a:rPr kumimoji="0" lang="en-US" altLang="zh-CN" sz="1200" b="1" i="0" u="sng"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 </a:t>
            </a:r>
            <a:r>
              <a:rPr kumimoji="0" lang="zh-CN" altLang="en-US" sz="1200" b="1" i="0" u="sng"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患者</a:t>
            </a:r>
            <a:r>
              <a:rPr kumimoji="0" lang="zh-CN" altLang="en-US" sz="1200" b="1" i="0"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a:t>
            </a:r>
          </a:p>
        </p:txBody>
      </p:sp>
      <p:sp>
        <p:nvSpPr>
          <p:cNvPr id="28" name="文本框 27">
            <a:extLst>
              <a:ext uri="{FF2B5EF4-FFF2-40B4-BE49-F238E27FC236}">
                <a16:creationId xmlns:a16="http://schemas.microsoft.com/office/drawing/2014/main" id="{FD138E87-894D-4552-A186-D512A5401EF3}"/>
              </a:ext>
            </a:extLst>
          </p:cNvPr>
          <p:cNvSpPr txBox="1"/>
          <p:nvPr/>
        </p:nvSpPr>
        <p:spPr>
          <a:xfrm>
            <a:off x="6192960" y="2175359"/>
            <a:ext cx="46979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[1]  </a:t>
            </a:r>
            <a:r>
              <a:rPr kumimoji="0" lang="zh-CN" altLang="en-US"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中国</a:t>
            </a: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r>
              <a:rPr kumimoji="0" lang="zh-CN" altLang="en-US"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高甘油三酯血症临床管理多学科专家共识</a:t>
            </a: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(2023</a:t>
            </a:r>
            <a:r>
              <a:rPr kumimoji="0" lang="zh-CN" altLang="en-US"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年</a:t>
            </a: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r>
              <a:rPr kumimoji="0" lang="en-US" altLang="zh-CN" sz="1200" i="0" u="none" strike="noStrike" kern="1200" cap="none" spc="0" normalizeH="0" baseline="30000" noProof="0" dirty="0">
                <a:ln>
                  <a:noFill/>
                </a:ln>
                <a:solidFill>
                  <a:srgbClr val="203864"/>
                </a:solidFill>
                <a:effectLst/>
                <a:uLnTx/>
                <a:uFillTx/>
                <a:latin typeface="微软雅黑" panose="020B0503020204020204" pitchFamily="34" charset="-122"/>
                <a:ea typeface="微软雅黑"/>
                <a:cs typeface="+mn-cs"/>
              </a:rPr>
              <a:t>3</a:t>
            </a: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 </a:t>
            </a:r>
          </a:p>
        </p:txBody>
      </p:sp>
      <p:sp>
        <p:nvSpPr>
          <p:cNvPr id="30" name="矩形 29">
            <a:extLst>
              <a:ext uri="{FF2B5EF4-FFF2-40B4-BE49-F238E27FC236}">
                <a16:creationId xmlns:a16="http://schemas.microsoft.com/office/drawing/2014/main" id="{F1617BB6-8C62-40EF-8B2C-316634BB7F67}"/>
              </a:ext>
            </a:extLst>
          </p:cNvPr>
          <p:cNvSpPr/>
          <p:nvPr/>
        </p:nvSpPr>
        <p:spPr>
          <a:xfrm>
            <a:off x="6296385" y="5324910"/>
            <a:ext cx="5289897" cy="1177502"/>
          </a:xfrm>
          <a:prstGeom prst="rect">
            <a:avLst/>
          </a:prstGeom>
        </p:spPr>
        <p:txBody>
          <a:bodyPr wrap="square">
            <a:spAutoFit/>
          </a:bodyPr>
          <a:lstStyle/>
          <a:p>
            <a:pPr marL="171450" marR="0" lvl="0" indent="-171450" algn="just" defTabSz="914400" rtl="0" eaLnBrk="1" fontAlgn="auto" latinLnBrk="0" hangingPunct="1">
              <a:lnSpc>
                <a:spcPts val="1600"/>
              </a:lnSpc>
              <a:spcBef>
                <a:spcPts val="600"/>
              </a:spcBef>
              <a:spcAft>
                <a:spcPts val="0"/>
              </a:spcAft>
              <a:buClrTx/>
              <a:buSzTx/>
              <a:buFont typeface="Arial" panose="020B0604020202020204" pitchFamily="34" charset="0"/>
              <a:buChar char="•"/>
              <a:tabLst/>
              <a:defRPr/>
            </a:pP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可选用的降</a:t>
            </a:r>
            <a:r>
              <a:rPr kumimoji="0" lang="en-US" altLang="zh-CN"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TG</a:t>
            </a: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药物有限，在充分改变生活方式的基础上，</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处方级</a:t>
            </a:r>
            <a:r>
              <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ω-3</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脂肪酸能有效并相对安全地降低</a:t>
            </a:r>
            <a:r>
              <a:rPr kumimoji="0" lang="en-US" altLang="zh-CN"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TG</a:t>
            </a:r>
            <a:r>
              <a:rPr kumimoji="0" lang="zh-CN" altLang="en-US" sz="1100" i="0" u="none" strike="noStrike" kern="1200" cap="none" spc="0" normalizeH="0" baseline="0" noProof="0" dirty="0">
                <a:ln>
                  <a:noFill/>
                </a:ln>
                <a:solidFill>
                  <a:srgbClr val="002060"/>
                </a:solidFill>
                <a:effectLst/>
                <a:uLnTx/>
                <a:uFillTx/>
                <a:latin typeface="微软雅黑" panose="020B0503020204020204" pitchFamily="34" charset="-122"/>
                <a:ea typeface="微软雅黑"/>
                <a:cs typeface="+mn-cs"/>
              </a:rPr>
              <a:t>，</a:t>
            </a: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是妊娠合并重度或极重度</a:t>
            </a:r>
            <a:r>
              <a:rPr kumimoji="0" lang="en-US" altLang="zh-CN"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HTG</a:t>
            </a: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的可选药物。</a:t>
            </a:r>
            <a:endParaRPr kumimoji="0" lang="en-US" altLang="zh-CN"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endParaRPr>
          </a:p>
          <a:p>
            <a:pPr marL="171450" marR="0" lvl="0" indent="-171450" algn="just" defTabSz="914400" rtl="0" eaLnBrk="1" fontAlgn="auto" latinLnBrk="0" hangingPunct="1">
              <a:lnSpc>
                <a:spcPts val="1600"/>
              </a:lnSpc>
              <a:spcBef>
                <a:spcPts val="600"/>
              </a:spcBef>
              <a:spcAft>
                <a:spcPts val="0"/>
              </a:spcAft>
              <a:buClrTx/>
              <a:buSzTx/>
              <a:buFont typeface="Arial" panose="020B0604020202020204" pitchFamily="34" charset="0"/>
              <a:buChar char="•"/>
              <a:tabLst/>
              <a:defRPr/>
            </a:pP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贝特类药物尚无充分的安全性证据支持其在妊娠期使用，需权衡利弊后在妊娠中晚期谨慎使用。妊娠期因有致畸性而禁忌使用的降脂药物包括他汀类药物、依折麦布和烟酸类药物</a:t>
            </a:r>
            <a:r>
              <a:rPr kumimoji="0" lang="en-US" altLang="zh-CN" sz="1100" i="0" u="none" strike="noStrike" kern="1200" cap="none" spc="0" normalizeH="0" baseline="30000" noProof="0" dirty="0">
                <a:ln>
                  <a:noFill/>
                </a:ln>
                <a:solidFill>
                  <a:srgbClr val="203864"/>
                </a:solidFill>
                <a:effectLst/>
                <a:uLnTx/>
                <a:uFillTx/>
                <a:latin typeface="微软雅黑" panose="020B0503020204020204" pitchFamily="34" charset="-122"/>
                <a:ea typeface="微软雅黑"/>
                <a:cs typeface="+mn-cs"/>
              </a:rPr>
              <a:t>6-7</a:t>
            </a:r>
            <a:r>
              <a:rPr kumimoji="0" lang="zh-CN" altLang="en-US" sz="11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p>
        </p:txBody>
      </p:sp>
      <p:sp>
        <p:nvSpPr>
          <p:cNvPr id="31" name="文本框 30">
            <a:extLst>
              <a:ext uri="{FF2B5EF4-FFF2-40B4-BE49-F238E27FC236}">
                <a16:creationId xmlns:a16="http://schemas.microsoft.com/office/drawing/2014/main" id="{DE9A1B69-FCEB-4FC5-BBDB-1FC46E5DBC87}"/>
              </a:ext>
            </a:extLst>
          </p:cNvPr>
          <p:cNvSpPr txBox="1"/>
          <p:nvPr/>
        </p:nvSpPr>
        <p:spPr>
          <a:xfrm>
            <a:off x="6269387" y="5045348"/>
            <a:ext cx="46979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[2]  </a:t>
            </a:r>
            <a:r>
              <a:rPr kumimoji="0" lang="zh-CN" altLang="en-US"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中国</a:t>
            </a: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a:t>
            </a:r>
            <a:r>
              <a:rPr kumimoji="0" lang="zh-CN" altLang="en-US"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高甘油三酯血症临床管理多学科专家共识</a:t>
            </a: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(2023</a:t>
            </a:r>
            <a:r>
              <a:rPr kumimoji="0" lang="zh-CN" altLang="en-US"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年</a:t>
            </a:r>
            <a:r>
              <a:rPr kumimoji="0" lang="en-US" altLang="zh-CN" sz="1200" i="0" u="none" strike="noStrike" kern="1200" cap="none" spc="0" normalizeH="0" baseline="0" noProof="0" dirty="0">
                <a:ln>
                  <a:noFill/>
                </a:ln>
                <a:solidFill>
                  <a:srgbClr val="203864"/>
                </a:solidFill>
                <a:effectLst/>
                <a:uLnTx/>
                <a:uFillTx/>
                <a:latin typeface="微软雅黑" panose="020B0503020204020204" pitchFamily="34" charset="-122"/>
                <a:ea typeface="微软雅黑"/>
                <a:cs typeface="+mn-cs"/>
              </a:rPr>
              <a:t>)》 </a:t>
            </a:r>
          </a:p>
        </p:txBody>
      </p:sp>
      <p:sp>
        <p:nvSpPr>
          <p:cNvPr id="32" name="矩形 31">
            <a:extLst>
              <a:ext uri="{FF2B5EF4-FFF2-40B4-BE49-F238E27FC236}">
                <a16:creationId xmlns:a16="http://schemas.microsoft.com/office/drawing/2014/main" id="{BBB2DCD2-9376-403D-A9A7-238C20C4B56D}"/>
              </a:ext>
            </a:extLst>
          </p:cNvPr>
          <p:cNvSpPr/>
          <p:nvPr/>
        </p:nvSpPr>
        <p:spPr>
          <a:xfrm>
            <a:off x="6259363" y="4107564"/>
            <a:ext cx="1127232" cy="276999"/>
          </a:xfrm>
          <a:prstGeom prst="rect">
            <a:avLst/>
          </a:prstGeom>
        </p:spPr>
        <p:txBody>
          <a:bodyPr wrap="none">
            <a:spAutoFit/>
          </a:bodyPr>
          <a:lstStyle/>
          <a:p>
            <a:pPr marL="171450" marR="0" lvl="0" indent="-171450" algn="just" defTabSz="914400" rtl="0" eaLnBrk="1" fontAlgn="auto" latinLnBrk="0" hangingPunct="1">
              <a:lnSpc>
                <a:spcPct val="100000"/>
              </a:lnSpc>
              <a:spcBef>
                <a:spcPts val="600"/>
              </a:spcBef>
              <a:spcAft>
                <a:spcPts val="0"/>
              </a:spcAft>
              <a:buClrTx/>
              <a:buSzTx/>
              <a:buFont typeface="Wingdings" panose="05000000000000000000" pitchFamily="2" charset="2"/>
              <a:buChar char="p"/>
              <a:tabLst/>
              <a:defRPr/>
            </a:pPr>
            <a:r>
              <a:rPr kumimoji="0" lang="zh-CN" altLang="en-US" sz="1200" b="1" i="0" u="sng"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妊娠患者</a:t>
            </a:r>
            <a:r>
              <a:rPr kumimoji="0" lang="zh-CN" altLang="en-US" sz="1200" b="1" i="0" strike="noStrike" kern="1200" cap="none" spc="0" normalizeH="0" baseline="0" noProof="0" dirty="0">
                <a:ln>
                  <a:noFill/>
                </a:ln>
                <a:solidFill>
                  <a:srgbClr val="ED7D31"/>
                </a:solidFill>
                <a:effectLst/>
                <a:uLnTx/>
                <a:uFillTx/>
                <a:latin typeface="微软雅黑" panose="020B0503020204020204" pitchFamily="34" charset="-122"/>
                <a:ea typeface="微软雅黑"/>
                <a:cs typeface="+mn-cs"/>
              </a:rPr>
              <a:t>：</a:t>
            </a:r>
          </a:p>
        </p:txBody>
      </p:sp>
    </p:spTree>
    <p:extLst>
      <p:ext uri="{BB962C8B-B14F-4D97-AF65-F5344CB8AC3E}">
        <p14:creationId xmlns:p14="http://schemas.microsoft.com/office/powerpoint/2010/main" val="2579580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7sJsrCbk0.ODv6owism_A"/>
</p:tagLst>
</file>

<file path=ppt/tags/tag16.xml><?xml version="1.0" encoding="utf-8"?>
<p:tagLst xmlns:a="http://schemas.openxmlformats.org/drawingml/2006/main" xmlns:r="http://schemas.openxmlformats.org/officeDocument/2006/relationships" xmlns:p="http://schemas.openxmlformats.org/presentationml/2006/main">
  <p:tag name="KSO_WM_UNIT_TABLE_BEAUTIFY" val="smartTable{6f3fc794-1ddd-4f5a-9363-133c287658d3}"/>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_rels/theme3.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0_blank">
  <a:themeElements>
    <a:clrScheme name="6_blank 12">
      <a:dk1>
        <a:srgbClr val="0B2F79"/>
      </a:dk1>
      <a:lt1>
        <a:srgbClr val="FFFFFF"/>
      </a:lt1>
      <a:dk2>
        <a:srgbClr val="0B2F79"/>
      </a:dk2>
      <a:lt2>
        <a:srgbClr val="808080"/>
      </a:lt2>
      <a:accent1>
        <a:srgbClr val="F26400"/>
      </a:accent1>
      <a:accent2>
        <a:srgbClr val="38B65F"/>
      </a:accent2>
      <a:accent3>
        <a:srgbClr val="FFFFFF"/>
      </a:accent3>
      <a:accent4>
        <a:srgbClr val="082766"/>
      </a:accent4>
      <a:accent5>
        <a:srgbClr val="F7B8AA"/>
      </a:accent5>
      <a:accent6>
        <a:srgbClr val="32A555"/>
      </a:accent6>
      <a:hlink>
        <a:srgbClr val="A53131"/>
      </a:hlink>
      <a:folHlink>
        <a:srgbClr val="5DC9FF"/>
      </a:folHlink>
    </a:clrScheme>
    <a:fontScheme name="6_blank">
      <a:majorFont>
        <a:latin typeface="Arial"/>
        <a:ea typeface="MS PMincho"/>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696A5E"/>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cs typeface="Arial" charset="0"/>
          </a:defRPr>
        </a:defPPr>
      </a:lstStyle>
    </a:spDef>
    <a:lnDef>
      <a:spPr bwMode="auto">
        <a:solidFill>
          <a:schemeClr val="accent1"/>
        </a:solidFill>
        <a:ln w="6350" cap="flat" cmpd="sng" algn="ctr">
          <a:solidFill>
            <a:srgbClr val="696A5E"/>
          </a:solidFill>
          <a:prstDash val="solid"/>
          <a:round/>
          <a:headEnd type="none" w="med" len="med"/>
          <a:tailEnd type="none" w="med" len="med"/>
        </a:ln>
        <a:effectLst/>
      </a:spPr>
      <a:bodyPr/>
      <a:lstStyle/>
    </a:lnDef>
  </a:objectDefaults>
  <a:extraClrSchemeLst>
    <a:extraClrScheme>
      <a:clrScheme name="6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blank 8">
        <a:dk1>
          <a:srgbClr val="0A2E77"/>
        </a:dk1>
        <a:lt1>
          <a:srgbClr val="FFFFFF"/>
        </a:lt1>
        <a:dk2>
          <a:srgbClr val="0A2E77"/>
        </a:dk2>
        <a:lt2>
          <a:srgbClr val="808080"/>
        </a:lt2>
        <a:accent1>
          <a:srgbClr val="F26604"/>
        </a:accent1>
        <a:accent2>
          <a:srgbClr val="0A2E77"/>
        </a:accent2>
        <a:accent3>
          <a:srgbClr val="FFFFFF"/>
        </a:accent3>
        <a:accent4>
          <a:srgbClr val="072665"/>
        </a:accent4>
        <a:accent5>
          <a:srgbClr val="F7B8AA"/>
        </a:accent5>
        <a:accent6>
          <a:srgbClr val="08296B"/>
        </a:accent6>
        <a:hlink>
          <a:srgbClr val="6666CC"/>
        </a:hlink>
        <a:folHlink>
          <a:srgbClr val="9999FF"/>
        </a:folHlink>
      </a:clrScheme>
      <a:clrMap bg1="lt1" tx1="dk1" bg2="lt2" tx2="dk2" accent1="accent1" accent2="accent2" accent3="accent3" accent4="accent4" accent5="accent5" accent6="accent6" hlink="hlink" folHlink="folHlink"/>
    </a:extraClrScheme>
    <a:extraClrScheme>
      <a:clrScheme name="6_blank 9">
        <a:dk1>
          <a:srgbClr val="0B2F79"/>
        </a:dk1>
        <a:lt1>
          <a:srgbClr val="FFFFFF"/>
        </a:lt1>
        <a:dk2>
          <a:srgbClr val="0A2E77"/>
        </a:dk2>
        <a:lt2>
          <a:srgbClr val="808080"/>
        </a:lt2>
        <a:accent1>
          <a:srgbClr val="6666CC"/>
        </a:accent1>
        <a:accent2>
          <a:srgbClr val="0A2E77"/>
        </a:accent2>
        <a:accent3>
          <a:srgbClr val="FFFFFF"/>
        </a:accent3>
        <a:accent4>
          <a:srgbClr val="082766"/>
        </a:accent4>
        <a:accent5>
          <a:srgbClr val="B8B8E2"/>
        </a:accent5>
        <a:accent6>
          <a:srgbClr val="08296B"/>
        </a:accent6>
        <a:hlink>
          <a:srgbClr val="F26604"/>
        </a:hlink>
        <a:folHlink>
          <a:srgbClr val="9999FF"/>
        </a:folHlink>
      </a:clrScheme>
      <a:clrMap bg1="lt1" tx1="dk1" bg2="lt2" tx2="dk2" accent1="accent1" accent2="accent2" accent3="accent3" accent4="accent4" accent5="accent5" accent6="accent6" hlink="hlink" folHlink="folHlink"/>
    </a:extraClrScheme>
    <a:extraClrScheme>
      <a:clrScheme name="6_blank 10">
        <a:dk1>
          <a:srgbClr val="0B2F79"/>
        </a:dk1>
        <a:lt1>
          <a:srgbClr val="FFFFFF"/>
        </a:lt1>
        <a:dk2>
          <a:srgbClr val="0B2F79"/>
        </a:dk2>
        <a:lt2>
          <a:srgbClr val="808080"/>
        </a:lt2>
        <a:accent1>
          <a:srgbClr val="F26400"/>
        </a:accent1>
        <a:accent2>
          <a:srgbClr val="38B65F"/>
        </a:accent2>
        <a:accent3>
          <a:srgbClr val="FFFFFF"/>
        </a:accent3>
        <a:accent4>
          <a:srgbClr val="082766"/>
        </a:accent4>
        <a:accent5>
          <a:srgbClr val="F7B8AA"/>
        </a:accent5>
        <a:accent6>
          <a:srgbClr val="32A555"/>
        </a:accent6>
        <a:hlink>
          <a:srgbClr val="A53131"/>
        </a:hlink>
        <a:folHlink>
          <a:srgbClr val="0B2F79"/>
        </a:folHlink>
      </a:clrScheme>
      <a:clrMap bg1="lt1" tx1="dk1" bg2="lt2" tx2="dk2" accent1="accent1" accent2="accent2" accent3="accent3" accent4="accent4" accent5="accent5" accent6="accent6" hlink="hlink" folHlink="folHlink"/>
    </a:extraClrScheme>
    <a:extraClrScheme>
      <a:clrScheme name="6_blank 11">
        <a:dk1>
          <a:srgbClr val="0B2F79"/>
        </a:dk1>
        <a:lt1>
          <a:srgbClr val="FFFFFF"/>
        </a:lt1>
        <a:dk2>
          <a:srgbClr val="0B2F79"/>
        </a:dk2>
        <a:lt2>
          <a:srgbClr val="808080"/>
        </a:lt2>
        <a:accent1>
          <a:srgbClr val="F26400"/>
        </a:accent1>
        <a:accent2>
          <a:srgbClr val="38B65F"/>
        </a:accent2>
        <a:accent3>
          <a:srgbClr val="FFFFFF"/>
        </a:accent3>
        <a:accent4>
          <a:srgbClr val="082766"/>
        </a:accent4>
        <a:accent5>
          <a:srgbClr val="F7B8AA"/>
        </a:accent5>
        <a:accent6>
          <a:srgbClr val="32A555"/>
        </a:accent6>
        <a:hlink>
          <a:srgbClr val="A53131"/>
        </a:hlink>
        <a:folHlink>
          <a:srgbClr val="01AAFF"/>
        </a:folHlink>
      </a:clrScheme>
      <a:clrMap bg1="lt1" tx1="dk1" bg2="lt2" tx2="dk2" accent1="accent1" accent2="accent2" accent3="accent3" accent4="accent4" accent5="accent5" accent6="accent6" hlink="hlink" folHlink="folHlink"/>
    </a:extraClrScheme>
    <a:extraClrScheme>
      <a:clrScheme name="6_blank 12">
        <a:dk1>
          <a:srgbClr val="0B2F79"/>
        </a:dk1>
        <a:lt1>
          <a:srgbClr val="FFFFFF"/>
        </a:lt1>
        <a:dk2>
          <a:srgbClr val="0B2F79"/>
        </a:dk2>
        <a:lt2>
          <a:srgbClr val="808080"/>
        </a:lt2>
        <a:accent1>
          <a:srgbClr val="F26400"/>
        </a:accent1>
        <a:accent2>
          <a:srgbClr val="38B65F"/>
        </a:accent2>
        <a:accent3>
          <a:srgbClr val="FFFFFF"/>
        </a:accent3>
        <a:accent4>
          <a:srgbClr val="082766"/>
        </a:accent4>
        <a:accent5>
          <a:srgbClr val="F7B8AA"/>
        </a:accent5>
        <a:accent6>
          <a:srgbClr val="32A555"/>
        </a:accent6>
        <a:hlink>
          <a:srgbClr val="A53131"/>
        </a:hlink>
        <a:folHlink>
          <a:srgbClr val="5DC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7BDBA"/>
      </a:accent1>
      <a:accent2>
        <a:srgbClr val="EC1745"/>
      </a:accent2>
      <a:accent3>
        <a:srgbClr val="FCAF17"/>
      </a:accent3>
      <a:accent4>
        <a:srgbClr val="818181"/>
      </a:accent4>
      <a:accent5>
        <a:srgbClr val="A5A5A5"/>
      </a:accent5>
      <a:accent6>
        <a:srgbClr val="C9C9C9"/>
      </a:accent6>
      <a:hlink>
        <a:srgbClr val="4472C4"/>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blipFill dpi="0" rotWithShape="1">
          <a:blip xmlns:r="http://schemas.openxmlformats.org/officeDocument/2006/relationships" r:embed="rId1">
            <a:extLst>
              <a:ext uri="{28A0092B-C50C-407E-A947-70E740481C1C}">
                <a14:useLocalDpi xmlns:a14="http://schemas.microsoft.com/office/drawing/2010/main"/>
              </a:ext>
            </a:extLst>
          </a:blip>
          <a:srcRect/>
          <a:stretch>
            <a:fillRect/>
          </a:stretch>
        </a:blipFill>
        <a:ln>
          <a:noFill/>
        </a:ln>
        <a:effectLst>
          <a:outerShdw blurRad="63500" algn="ctr" rotWithShape="0">
            <a:prstClr val="black">
              <a:alpha val="40000"/>
            </a:prstClr>
          </a:outerShdw>
        </a:effectLst>
      </a:spPr>
      <a:bodyPr vert="horz" wrap="square" lIns="91440" tIns="45720" rIns="91440" bIns="45720" numCol="1" anchor="t" anchorCtr="0" compatLnSpc="1">
        <a:prstTxWarp prst="textNoShape">
          <a:avLst/>
        </a:prstTxWarp>
      </a:bodyPr>
      <a:lstStyle>
        <a:defPPr algn="l">
          <a:defRPr dirty="0">
            <a:solidFill>
              <a:prstClr val="black"/>
            </a:solidFill>
            <a:latin typeface="Calibri" panose="020F0502020204030204"/>
            <a:ea typeface="宋体" panose="02010600030101010101" pitchFamily="2"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4541</TotalTime>
  <Words>5467</Words>
  <Application>Microsoft Office PowerPoint</Application>
  <PresentationFormat>宽屏</PresentationFormat>
  <Paragraphs>406</Paragraphs>
  <Slides>10</Slides>
  <Notes>9</Notes>
  <HiddenSlides>0</HiddenSlides>
  <MMClips>0</MMClips>
  <ScaleCrop>false</ScaleCrop>
  <HeadingPairs>
    <vt:vector size="8" baseType="variant">
      <vt:variant>
        <vt:lpstr>已用的字体</vt:lpstr>
      </vt:variant>
      <vt:variant>
        <vt:i4>30</vt:i4>
      </vt:variant>
      <vt:variant>
        <vt:lpstr>主题</vt:lpstr>
      </vt:variant>
      <vt:variant>
        <vt:i4>3</vt:i4>
      </vt:variant>
      <vt:variant>
        <vt:lpstr>嵌入 OLE 服务器</vt:lpstr>
      </vt:variant>
      <vt:variant>
        <vt:i4>1</vt:i4>
      </vt:variant>
      <vt:variant>
        <vt:lpstr>幻灯片标题</vt:lpstr>
      </vt:variant>
      <vt:variant>
        <vt:i4>10</vt:i4>
      </vt:variant>
    </vt:vector>
  </HeadingPairs>
  <TitlesOfParts>
    <vt:vector size="44" baseType="lpstr">
      <vt:lpstr>Arial Unicode MS</vt:lpstr>
      <vt:lpstr>Bebas Neue</vt:lpstr>
      <vt:lpstr>Gill Sans</vt:lpstr>
      <vt:lpstr>Montserrat</vt:lpstr>
      <vt:lpstr>Montserrat Light</vt:lpstr>
      <vt:lpstr>MS PMincho</vt:lpstr>
      <vt:lpstr>Open Sans</vt:lpstr>
      <vt:lpstr>Open Sans Light</vt:lpstr>
      <vt:lpstr>Raleway</vt:lpstr>
      <vt:lpstr>Roboto</vt:lpstr>
      <vt:lpstr>Roboto Black</vt:lpstr>
      <vt:lpstr>Roboto Bold</vt:lpstr>
      <vt:lpstr>Roboto Condensed Light</vt:lpstr>
      <vt:lpstr>Roboto Light</vt:lpstr>
      <vt:lpstr>Roboto Medium</vt:lpstr>
      <vt:lpstr>Roboto Regular</vt:lpstr>
      <vt:lpstr>等线</vt:lpstr>
      <vt:lpstr>等线 Light</vt:lpstr>
      <vt:lpstr>黑体</vt:lpstr>
      <vt:lpstr>思源黑体 Light</vt:lpstr>
      <vt:lpstr>宋体</vt:lpstr>
      <vt:lpstr>Microsoft YaHei</vt:lpstr>
      <vt:lpstr>Microsoft YaHei</vt:lpstr>
      <vt:lpstr>字魂35号-经典雅黑</vt:lpstr>
      <vt:lpstr>Arial</vt:lpstr>
      <vt:lpstr>Calibri</vt:lpstr>
      <vt:lpstr>Source Sans Pro</vt:lpstr>
      <vt:lpstr>Times New Roman</vt:lpstr>
      <vt:lpstr>Verdana</vt:lpstr>
      <vt:lpstr>Wingdings</vt:lpstr>
      <vt:lpstr>自定义设计方案</vt:lpstr>
      <vt:lpstr>10_blank</vt:lpstr>
      <vt:lpstr>1_Office 主题​​</vt:lpstr>
      <vt:lpstr>think-cell 幻灯片</vt:lpstr>
      <vt:lpstr>PowerPoint 演示文稿</vt:lpstr>
      <vt:lpstr>唯思沛®：二十碳五烯酸乙酯(Icosapent Ethyl, IPE)软胶囊 </vt:lpstr>
      <vt:lpstr>FDA及国内唯一获批用于降低心血管事件风险的降甘油三酯（TG）处方药物；申请主谈CVRR </vt:lpstr>
      <vt:lpstr>未满足的治疗需求：经他汀治疗后平均高达70%心血管剩余风险仍持续存在</vt:lpstr>
      <vt:lpstr>未满足的治疗需求： LDL-C 以外降脂新靶点（TG），降低心血管剩余风险，填补治疗空白 </vt:lpstr>
      <vt:lpstr>PowerPoint 演示文稿</vt:lpstr>
      <vt:lpstr>PowerPoint 演示文稿</vt:lpstr>
      <vt:lpstr>PowerPoint 演示文稿</vt:lpstr>
      <vt:lpstr>全球累计处方超过2000万人次，可在特殊人群中安全使用 </vt:lpstr>
      <vt:lpstr>应重视 LDL-C 以外靶点的干预及心血管剩余风险的管理，本品可填补目录空白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Cai Xiaojie</dc:creator>
  <cp:lastModifiedBy>Li Yi</cp:lastModifiedBy>
  <cp:revision>410</cp:revision>
  <dcterms:created xsi:type="dcterms:W3CDTF">2024-06-26T03:45:11Z</dcterms:created>
  <dcterms:modified xsi:type="dcterms:W3CDTF">2024-07-10T06:57:02Z</dcterms:modified>
</cp:coreProperties>
</file>