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5" r:id="rId2"/>
    <p:sldId id="288" r:id="rId3"/>
    <p:sldId id="296" r:id="rId4"/>
    <p:sldId id="298" r:id="rId5"/>
    <p:sldId id="306" r:id="rId6"/>
    <p:sldId id="299" r:id="rId7"/>
    <p:sldId id="300" r:id="rId8"/>
    <p:sldId id="301" r:id="rId9"/>
    <p:sldId id="309" r:id="rId10"/>
    <p:sldId id="313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B7D"/>
    <a:srgbClr val="ED9700"/>
    <a:srgbClr val="002060"/>
    <a:srgbClr val="FEE9B1"/>
    <a:srgbClr val="FBBB26"/>
    <a:srgbClr val="FCC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1583" autoAdjust="0"/>
  </p:normalViewPr>
  <p:slideViewPr>
    <p:cSldViewPr snapToGrid="0">
      <p:cViewPr varScale="1">
        <p:scale>
          <a:sx n="76" d="100"/>
          <a:sy n="76" d="100"/>
        </p:scale>
        <p:origin x="8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EC361-1B3B-4B19-84F3-DFB7F0FB54D6}" type="datetimeFigureOut">
              <a:rPr lang="zh-CN" altLang="en-US" smtClean="0"/>
              <a:t>2024/7/14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6E969-33E3-46F1-99EC-EF1E4BBE6F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98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912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成本高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6E969-33E3-46F1-99EC-EF1E4BBE6FD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85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44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2818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564397"/>
            <a:ext cx="10820400" cy="89408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9672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133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564397"/>
            <a:ext cx="10820400" cy="894080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5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66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564397"/>
            <a:ext cx="10820400" cy="89408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0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562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564397"/>
            <a:ext cx="10820400" cy="8940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solidFill>
                  <a:srgbClr val="ED9700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112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8668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89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32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533400" y="564397"/>
            <a:ext cx="10820400" cy="8940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98D93AA-8ED7-4A55-8C9E-54653911697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2024/7/14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1">
                <a:solidFill>
                  <a:srgbClr val="ED9700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>
                <a:latin typeface="等线" panose="02010600030101010101" pitchFamily="2" charset="-122"/>
              </a:rPr>
              <a:t>‹#›</a:t>
            </a:fld>
            <a:endParaRPr lang="zh-CN" altLang="en-US" dirty="0">
              <a:latin typeface="等线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99270CF3-735F-89D0-FDDA-971A44130888}"/>
              </a:ext>
            </a:extLst>
          </p:cNvPr>
          <p:cNvSpPr/>
          <p:nvPr userDrawn="1"/>
        </p:nvSpPr>
        <p:spPr>
          <a:xfrm>
            <a:off x="226577" y="136525"/>
            <a:ext cx="1229989" cy="357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AE97A3-2196-FF0B-C9E4-F5B2AD5661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065" y="117614"/>
            <a:ext cx="1259940" cy="3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6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ED9700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F90354-F371-F8C5-D335-536525CA49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33" y="0"/>
            <a:ext cx="12193433" cy="6858000"/>
          </a:xfrm>
          <a:prstGeom prst="rect">
            <a:avLst/>
          </a:prstGeom>
        </p:spPr>
      </p:pic>
      <p:sp>
        <p:nvSpPr>
          <p:cNvPr id="3074" name="标题 1"/>
          <p:cNvSpPr>
            <a:spLocks noGrp="1"/>
          </p:cNvSpPr>
          <p:nvPr>
            <p:ph type="ctrTitle"/>
          </p:nvPr>
        </p:nvSpPr>
        <p:spPr>
          <a:xfrm>
            <a:off x="2918722" y="1521724"/>
            <a:ext cx="9144000" cy="1627365"/>
          </a:xfrm>
        </p:spPr>
        <p:txBody>
          <a:bodyPr vert="horz" wrap="square" lIns="91440" tIns="45720" rIns="91440" bIns="45720" anchor="b" anchorCtr="0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spc="1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尼替西农口服混悬液</a:t>
            </a:r>
            <a:r>
              <a:rPr lang="zh-CN" altLang="en-US" sz="2400" spc="16" dirty="0">
                <a:solidFill>
                  <a:schemeClr val="tx1"/>
                </a:solidFill>
                <a:cs typeface="+mn-ea"/>
                <a:sym typeface="+mn-lt"/>
              </a:rPr>
              <a:t>（</a:t>
            </a:r>
            <a:r>
              <a:rPr lang="zh-CN" altLang="en-US" sz="2400" b="1" spc="16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澳孚町</a:t>
            </a:r>
            <a:r>
              <a:rPr lang="en-US" altLang="zh-CN" sz="2400" b="1" spc="16" baseline="30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®</a:t>
            </a:r>
            <a:r>
              <a:rPr lang="zh-CN" altLang="en-US" sz="2400" spc="16" dirty="0">
                <a:solidFill>
                  <a:schemeClr val="tx1"/>
                </a:solidFill>
                <a:cs typeface="+mn-ea"/>
                <a:sym typeface="+mn-lt"/>
              </a:rPr>
              <a:t>）</a:t>
            </a:r>
            <a:br>
              <a:rPr lang="zh-CN" altLang="en-US" sz="2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微软雅黑" panose="020B0503020204020204" pitchFamily="34" charset="-122"/>
                <a:sym typeface="Arial" panose="020B0604020202020204" pitchFamily="34" charset="0"/>
              </a:rPr>
            </a:br>
            <a:r>
              <a:rPr lang="zh-CN" altLang="en-US" sz="44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微软雅黑" panose="020B0503020204020204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32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微软雅黑" panose="020B0503020204020204" pitchFamily="34" charset="-122"/>
                <a:sym typeface="Arial" panose="020B0604020202020204" pitchFamily="34" charset="0"/>
              </a:rPr>
              <a:t> </a:t>
            </a:r>
            <a:endParaRPr sz="2500" b="0" spc="500" dirty="0">
              <a:solidFill>
                <a:schemeClr val="tx1"/>
              </a:solidFill>
              <a:uFillTx/>
              <a:latin typeface="Arial" panose="020B0604020202020204" pitchFamily="34" charset="0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4110847" y="2662081"/>
            <a:ext cx="6120000" cy="0"/>
          </a:xfrm>
          <a:prstGeom prst="line">
            <a:avLst/>
          </a:prstGeom>
          <a:ln>
            <a:gradFill>
              <a:gsLst>
                <a:gs pos="53500">
                  <a:srgbClr val="FD9B0F"/>
                </a:gs>
                <a:gs pos="0">
                  <a:srgbClr val="FD9B0F">
                    <a:alpha val="0"/>
                  </a:srgbClr>
                </a:gs>
                <a:gs pos="100000">
                  <a:srgbClr val="FD9B0F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1A108579-D825-14C0-A1AE-0D575FAD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92" y="357706"/>
            <a:ext cx="1231244" cy="4397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7DD754-9DED-2FCE-2EE1-BAEC366461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7" y="405281"/>
            <a:ext cx="2767328" cy="7843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7FFBCD-3938-8040-7044-39703D58431B}"/>
              </a:ext>
            </a:extLst>
          </p:cNvPr>
          <p:cNvSpPr txBox="1"/>
          <p:nvPr/>
        </p:nvSpPr>
        <p:spPr>
          <a:xfrm>
            <a:off x="10453113" y="708423"/>
            <a:ext cx="1738887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28" algn="ctr">
              <a:lnSpc>
                <a:spcPct val="150000"/>
              </a:lnSpc>
            </a:pPr>
            <a:r>
              <a:rPr lang="zh-CN" altLang="en-US" sz="1400" spc="16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原研进口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1A630E2-5A77-ACD5-86C4-13ECC5548D68}"/>
              </a:ext>
            </a:extLst>
          </p:cNvPr>
          <p:cNvSpPr txBox="1"/>
          <p:nvPr/>
        </p:nvSpPr>
        <p:spPr>
          <a:xfrm>
            <a:off x="3877811" y="2246754"/>
            <a:ext cx="61784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微软雅黑" panose="020B0503020204020204" pitchFamily="34" charset="-122"/>
                <a:sym typeface="Arial" panose="020B0604020202020204" pitchFamily="34" charset="0"/>
              </a:rPr>
              <a:t>原研进口药品，</a:t>
            </a:r>
            <a:r>
              <a:rPr lang="zh-CN" altLang="en-US" b="1" kern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微软雅黑" panose="020B0503020204020204" pitchFamily="34" charset="-122"/>
                <a:sym typeface="Arial" panose="020B0604020202020204" pitchFamily="34" charset="0"/>
              </a:rPr>
              <a:t>开启药物治疗新时代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41AE64A-BE09-90A7-13C0-36FC34C430D2}"/>
              </a:ext>
            </a:extLst>
          </p:cNvPr>
          <p:cNvSpPr txBox="1"/>
          <p:nvPr/>
        </p:nvSpPr>
        <p:spPr>
          <a:xfrm>
            <a:off x="4453371" y="2755319"/>
            <a:ext cx="7162800" cy="1631024"/>
          </a:xfrm>
          <a:prstGeom prst="rect">
            <a:avLst/>
          </a:prstGeom>
          <a:noFill/>
        </p:spPr>
        <p:txBody>
          <a:bodyPr vert="horz" wrap="square" lIns="0" tIns="1778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酪氨酸血症</a:t>
            </a:r>
            <a:r>
              <a:rPr lang="en-US" altLang="zh-CN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I</a:t>
            </a:r>
            <a:r>
              <a:rPr lang="zh-CN" altLang="en-US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型</a:t>
            </a:r>
            <a:r>
              <a:rPr lang="en-US" altLang="zh-CN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(HT-1)</a:t>
            </a:r>
            <a:r>
              <a:rPr lang="zh-CN" altLang="en-US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治疗首选药物</a:t>
            </a: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口服混悬剂是唯一适合</a:t>
            </a:r>
            <a:r>
              <a:rPr lang="en-US" altLang="zh-CN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HT-1</a:t>
            </a:r>
            <a:r>
              <a:rPr lang="zh-CN" altLang="en-US" b="1" kern="0" dirty="0">
                <a:latin typeface="微软雅黑"/>
                <a:ea typeface="微软雅黑"/>
              </a:rPr>
              <a:t>低龄儿童精准给药的剂型</a:t>
            </a:r>
            <a:endParaRPr lang="en-US" altLang="zh-CN" b="1" kern="0" dirty="0">
              <a:latin typeface="微软雅黑"/>
              <a:ea typeface="微软雅黑"/>
            </a:endParaRP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尼替西农不溶于水，胶囊剂无法精准拆分剂量</a:t>
            </a:r>
            <a:endParaRPr lang="en-US" altLang="zh-CN" b="1" spc="15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3556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spc="15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精准的剂量给药可更好控制病情，以避免疾病进展和临床并发症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A108579-D825-14C0-A1AE-0D575FAD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92" y="357706"/>
            <a:ext cx="1231244" cy="43973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7DD754-9DED-2FCE-2EE1-BAEC366461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7" y="405281"/>
            <a:ext cx="2767328" cy="78430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7FFBCD-3938-8040-7044-39703D58431B}"/>
              </a:ext>
            </a:extLst>
          </p:cNvPr>
          <p:cNvSpPr txBox="1"/>
          <p:nvPr/>
        </p:nvSpPr>
        <p:spPr>
          <a:xfrm>
            <a:off x="10580113" y="471757"/>
            <a:ext cx="1738887" cy="377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428" algn="ctr">
              <a:lnSpc>
                <a:spcPct val="150000"/>
              </a:lnSpc>
            </a:pPr>
            <a:r>
              <a:rPr lang="zh-CN" altLang="en-US" sz="1400" spc="16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原研进口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D8A06E5-9CB9-89C4-C12C-07F1D828411D}"/>
              </a:ext>
            </a:extLst>
          </p:cNvPr>
          <p:cNvSpPr/>
          <p:nvPr/>
        </p:nvSpPr>
        <p:spPr>
          <a:xfrm>
            <a:off x="3744360" y="3429000"/>
            <a:ext cx="4705351" cy="973472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rgbClr val="1B519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早治疗早获益，提高长期生存</a:t>
            </a:r>
            <a:endParaRPr lang="en-US" altLang="zh-CN" sz="2400" b="1" kern="0" dirty="0">
              <a:solidFill>
                <a:srgbClr val="1B519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期待携手医保，挽救罕见生命</a:t>
            </a:r>
            <a:endParaRPr lang="en-US" altLang="zh-CN" sz="2400" b="1" kern="0" dirty="0">
              <a:solidFill>
                <a:sysClr val="windowText" lastClr="000000">
                  <a:lumMod val="75000"/>
                  <a:lumOff val="25000"/>
                </a:sys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标题 2">
            <a:extLst>
              <a:ext uri="{FF2B5EF4-FFF2-40B4-BE49-F238E27FC236}">
                <a16:creationId xmlns:a16="http://schemas.microsoft.com/office/drawing/2014/main" id="{C0A75E99-2492-7D58-86D2-EE490988E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778466"/>
            <a:ext cx="9144000" cy="1069625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谢谢审阅，恳请支持！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2A52E02-283B-52F1-076D-4C357821DC7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36597" y="4639432"/>
            <a:ext cx="11306476" cy="15581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>
                <a:solidFill>
                  <a:srgbClr val="152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每一个罕见病群体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cs typeface="华文隶书" panose="02010800040101010101" pitchFamily="2" charset="-122"/>
              </a:rPr>
              <a:t>，都不应该被放弃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152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cs typeface="华文隶书" panose="02010800040101010101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9D2612D-13B8-5BA1-822B-AE8A9EE8CF61}"/>
              </a:ext>
            </a:extLst>
          </p:cNvPr>
          <p:cNvSpPr/>
          <p:nvPr/>
        </p:nvSpPr>
        <p:spPr>
          <a:xfrm>
            <a:off x="9448800" y="88900"/>
            <a:ext cx="1371600" cy="439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29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032D1210-C5B1-EB64-425A-A91D3ACC6A16}"/>
              </a:ext>
            </a:extLst>
          </p:cNvPr>
          <p:cNvSpPr txBox="1"/>
          <p:nvPr/>
        </p:nvSpPr>
        <p:spPr>
          <a:xfrm>
            <a:off x="581722" y="3432175"/>
            <a:ext cx="9296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spc="-5">
                <a:solidFill>
                  <a:schemeClr val="bg1"/>
                </a:solidFill>
                <a:latin typeface="+mn-ea"/>
                <a:cs typeface="+mn-ea"/>
                <a:sym typeface="+mn-lt"/>
              </a:rPr>
              <a:t>Part</a:t>
            </a:r>
            <a:endParaRPr lang="en-US" sz="2400" spc="-5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E880D9E-C840-3258-681E-94ECB0616DA5}"/>
              </a:ext>
            </a:extLst>
          </p:cNvPr>
          <p:cNvSpPr txBox="1"/>
          <p:nvPr/>
        </p:nvSpPr>
        <p:spPr>
          <a:xfrm>
            <a:off x="1263650" y="2756436"/>
            <a:ext cx="169354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8000" spc="-5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23" name="六边形 22">
            <a:extLst>
              <a:ext uri="{FF2B5EF4-FFF2-40B4-BE49-F238E27FC236}">
                <a16:creationId xmlns:a16="http://schemas.microsoft.com/office/drawing/2014/main" id="{620B24B6-8309-BB42-CCE8-9F51C3F6860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 flipH="1" flipV="1">
            <a:off x="1197910" y="2842260"/>
            <a:ext cx="769620" cy="663575"/>
          </a:xfrm>
          <a:prstGeom prst="hexagon">
            <a:avLst/>
          </a:prstGeom>
          <a:noFill/>
          <a:ln w="12700" cap="flat" cmpd="sng" algn="ctr">
            <a:solidFill>
              <a:srgbClr val="0092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24" name="六边形 23">
            <a:extLst>
              <a:ext uri="{FF2B5EF4-FFF2-40B4-BE49-F238E27FC236}">
                <a16:creationId xmlns:a16="http://schemas.microsoft.com/office/drawing/2014/main" id="{3040913B-911B-9C0E-2690-FE5A44FED36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 flipH="1" flipV="1">
            <a:off x="1222675" y="2880995"/>
            <a:ext cx="769620" cy="663575"/>
          </a:xfrm>
          <a:prstGeom prst="hexagon">
            <a:avLst/>
          </a:prstGeom>
          <a:solidFill>
            <a:srgbClr val="009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DE94B6F-DFF7-A3EB-06D1-2824423CC02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306761" y="2923540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+mn-ea"/>
                <a:sym typeface="Segoe UI" panose="020B0502040204020203" pitchFamily="34" charset="0"/>
              </a:rPr>
              <a:t>01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A9A20B9B-0975-F30C-7120-5EABC32215F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056430" y="2985135"/>
            <a:ext cx="233934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n-ea"/>
              </a:rPr>
              <a:t>基本信息</a:t>
            </a:r>
          </a:p>
        </p:txBody>
      </p:sp>
      <p:sp>
        <p:nvSpPr>
          <p:cNvPr id="27" name="六边形 26">
            <a:extLst>
              <a:ext uri="{FF2B5EF4-FFF2-40B4-BE49-F238E27FC236}">
                <a16:creationId xmlns:a16="http://schemas.microsoft.com/office/drawing/2014/main" id="{6F054103-9ADC-8815-CD4F-4847184C224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 rot="5400000" flipH="1" flipV="1">
            <a:off x="1197910" y="4243070"/>
            <a:ext cx="769620" cy="663575"/>
          </a:xfrm>
          <a:prstGeom prst="hexagon">
            <a:avLst/>
          </a:prstGeom>
          <a:noFill/>
          <a:ln w="12700" cap="flat" cmpd="sng" algn="ctr">
            <a:solidFill>
              <a:srgbClr val="0092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id="{7634CCBD-935B-908C-D0CD-E9DF8BDCA32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5400000" flipH="1" flipV="1">
            <a:off x="1222675" y="4281805"/>
            <a:ext cx="769620" cy="663575"/>
          </a:xfrm>
          <a:prstGeom prst="hexagon">
            <a:avLst/>
          </a:prstGeom>
          <a:solidFill>
            <a:srgbClr val="009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15D2C04-7DE6-F480-5AF4-5F206F1F46E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297605" y="4324350"/>
            <a:ext cx="6210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+mn-ea"/>
                <a:sym typeface="Segoe UI" panose="020B0502040204020203" pitchFamily="34" charset="0"/>
              </a:rPr>
              <a:t>04</a:t>
            </a:r>
            <a:endParaRPr lang="zh-CN" altLang="en-US" sz="3200" dirty="0">
              <a:solidFill>
                <a:prstClr val="white"/>
              </a:solidFill>
              <a:latin typeface="+mn-ea"/>
              <a:sym typeface="Segoe UI" panose="020B0502040204020203" pitchFamily="34" charset="0"/>
            </a:endParaRP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0D4F6656-1E9D-BA73-A048-9FD85D3CFF74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2056430" y="4385320"/>
            <a:ext cx="23393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n-ea"/>
              </a:rPr>
              <a:t>创新性</a:t>
            </a:r>
          </a:p>
        </p:txBody>
      </p:sp>
      <p:sp>
        <p:nvSpPr>
          <p:cNvPr id="32" name="六边形 31">
            <a:extLst>
              <a:ext uri="{FF2B5EF4-FFF2-40B4-BE49-F238E27FC236}">
                <a16:creationId xmlns:a16="http://schemas.microsoft.com/office/drawing/2014/main" id="{D69F3906-5B8C-B324-B1EE-8C0FA4C3592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 rot="5400000" flipH="1" flipV="1">
            <a:off x="4690410" y="2842260"/>
            <a:ext cx="769620" cy="663575"/>
          </a:xfrm>
          <a:prstGeom prst="hexagon">
            <a:avLst/>
          </a:prstGeom>
          <a:noFill/>
          <a:ln w="12700" cap="flat" cmpd="sng" algn="ctr">
            <a:solidFill>
              <a:srgbClr val="0092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33" name="六边形 32">
            <a:extLst>
              <a:ext uri="{FF2B5EF4-FFF2-40B4-BE49-F238E27FC236}">
                <a16:creationId xmlns:a16="http://schemas.microsoft.com/office/drawing/2014/main" id="{945BEA24-378F-7B59-B1CC-0BD21AC5074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 rot="5400000" flipH="1" flipV="1">
            <a:off x="4715175" y="2880995"/>
            <a:ext cx="769620" cy="663575"/>
          </a:xfrm>
          <a:prstGeom prst="hexagon">
            <a:avLst/>
          </a:prstGeom>
          <a:solidFill>
            <a:srgbClr val="009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98F01500-AEE1-D251-BC54-091E406CCA0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789470" y="2923540"/>
            <a:ext cx="6210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+mn-ea"/>
                <a:sym typeface="Segoe UI" panose="020B0502040204020203" pitchFamily="34" charset="0"/>
              </a:rPr>
              <a:t>02</a:t>
            </a:r>
            <a:endParaRPr lang="zh-CN" altLang="en-US" sz="3200" dirty="0">
              <a:solidFill>
                <a:prstClr val="white"/>
              </a:solidFill>
              <a:latin typeface="+mn-ea"/>
              <a:sym typeface="Segoe UI" panose="020B0502040204020203" pitchFamily="34" charset="0"/>
            </a:endParaRPr>
          </a:p>
        </p:txBody>
      </p:sp>
      <p:sp>
        <p:nvSpPr>
          <p:cNvPr id="38" name="TextBox 5">
            <a:extLst>
              <a:ext uri="{FF2B5EF4-FFF2-40B4-BE49-F238E27FC236}">
                <a16:creationId xmlns:a16="http://schemas.microsoft.com/office/drawing/2014/main" id="{512EC7B3-B266-8436-AAE2-7BD31B4EEF1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5548930" y="2985135"/>
            <a:ext cx="233934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n-ea"/>
              </a:rPr>
              <a:t>安全性</a:t>
            </a:r>
          </a:p>
        </p:txBody>
      </p:sp>
      <p:sp>
        <p:nvSpPr>
          <p:cNvPr id="39" name="六边形 38">
            <a:extLst>
              <a:ext uri="{FF2B5EF4-FFF2-40B4-BE49-F238E27FC236}">
                <a16:creationId xmlns:a16="http://schemas.microsoft.com/office/drawing/2014/main" id="{D742001D-96A4-A550-53EF-B404B9883969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5400000" flipH="1" flipV="1">
            <a:off x="4690410" y="4243070"/>
            <a:ext cx="769620" cy="663575"/>
          </a:xfrm>
          <a:prstGeom prst="hexagon">
            <a:avLst/>
          </a:prstGeom>
          <a:noFill/>
          <a:ln w="12700" cap="flat" cmpd="sng" algn="ctr">
            <a:solidFill>
              <a:srgbClr val="0092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43" name="六边形 42">
            <a:extLst>
              <a:ext uri="{FF2B5EF4-FFF2-40B4-BE49-F238E27FC236}">
                <a16:creationId xmlns:a16="http://schemas.microsoft.com/office/drawing/2014/main" id="{4834387F-5B08-5D72-B5A0-866B5C8DF89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5400000" flipH="1" flipV="1">
            <a:off x="4715175" y="4281805"/>
            <a:ext cx="769620" cy="663575"/>
          </a:xfrm>
          <a:prstGeom prst="hexagon">
            <a:avLst/>
          </a:prstGeom>
          <a:solidFill>
            <a:srgbClr val="009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C392826B-A29A-708B-E87F-53E373B577F1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789470" y="4324350"/>
            <a:ext cx="6210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+mn-ea"/>
                <a:sym typeface="Segoe UI" panose="020B0502040204020203" pitchFamily="34" charset="0"/>
              </a:rPr>
              <a:t>05</a:t>
            </a:r>
            <a:endParaRPr lang="zh-CN" altLang="en-US" sz="3200" dirty="0">
              <a:solidFill>
                <a:prstClr val="white"/>
              </a:solidFill>
              <a:latin typeface="+mn-ea"/>
              <a:sym typeface="Segoe UI" panose="020B0502040204020203" pitchFamily="34" charset="0"/>
            </a:endParaRPr>
          </a:p>
        </p:txBody>
      </p:sp>
      <p:sp>
        <p:nvSpPr>
          <p:cNvPr id="46" name="TextBox 5">
            <a:extLst>
              <a:ext uri="{FF2B5EF4-FFF2-40B4-BE49-F238E27FC236}">
                <a16:creationId xmlns:a16="http://schemas.microsoft.com/office/drawing/2014/main" id="{226475AB-21C4-615D-8B56-D334AE374C84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548930" y="4385320"/>
            <a:ext cx="2339340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n-ea"/>
              </a:rPr>
              <a:t>公平性</a:t>
            </a:r>
          </a:p>
        </p:txBody>
      </p:sp>
      <p:sp>
        <p:nvSpPr>
          <p:cNvPr id="47" name="六边形 46">
            <a:extLst>
              <a:ext uri="{FF2B5EF4-FFF2-40B4-BE49-F238E27FC236}">
                <a16:creationId xmlns:a16="http://schemas.microsoft.com/office/drawing/2014/main" id="{75E02F67-FD18-5091-E742-C18E6B25F586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 rot="5400000" flipH="1" flipV="1">
            <a:off x="8134384" y="2842260"/>
            <a:ext cx="769620" cy="663575"/>
          </a:xfrm>
          <a:prstGeom prst="hexagon">
            <a:avLst/>
          </a:prstGeom>
          <a:noFill/>
          <a:ln w="12700" cap="flat" cmpd="sng" algn="ctr">
            <a:solidFill>
              <a:srgbClr val="0092D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48" name="六边形 47">
            <a:extLst>
              <a:ext uri="{FF2B5EF4-FFF2-40B4-BE49-F238E27FC236}">
                <a16:creationId xmlns:a16="http://schemas.microsoft.com/office/drawing/2014/main" id="{3C2D8FC9-4965-0A68-51DC-DF3D640F8371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 rot="5400000" flipH="1" flipV="1">
            <a:off x="8159149" y="2880995"/>
            <a:ext cx="769620" cy="663575"/>
          </a:xfrm>
          <a:prstGeom prst="hexagon">
            <a:avLst/>
          </a:prstGeom>
          <a:solidFill>
            <a:srgbClr val="0092D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  <a:sym typeface="Segoe UI" panose="020B0502040204020203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8FBDAD7-DA51-3130-E0A8-613A12D7625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8233444" y="2923540"/>
            <a:ext cx="6210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prstClr val="white"/>
                </a:solidFill>
                <a:latin typeface="+mn-ea"/>
                <a:sym typeface="Segoe UI" panose="020B0502040204020203" pitchFamily="34" charset="0"/>
              </a:rPr>
              <a:t>03</a:t>
            </a:r>
            <a:endParaRPr lang="zh-CN" altLang="en-US" sz="3200" dirty="0">
              <a:solidFill>
                <a:prstClr val="white"/>
              </a:solidFill>
              <a:latin typeface="+mn-ea"/>
              <a:sym typeface="Segoe UI" panose="020B0502040204020203" pitchFamily="34" charset="0"/>
            </a:endParaRPr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ADF63279-AC49-6095-965F-B9F3D6B4C7F2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8992904" y="2985135"/>
            <a:ext cx="137033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zh-CN" altLang="en-US" sz="2800" b="1" dirty="0">
                <a:solidFill>
                  <a:prstClr val="black"/>
                </a:solidFill>
                <a:latin typeface="+mn-ea"/>
              </a:rPr>
              <a:t>有效性</a:t>
            </a: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E4D4AF61-5C3B-3FFC-86FA-1A223B20F73E}"/>
              </a:ext>
            </a:extLst>
          </p:cNvPr>
          <p:cNvSpPr txBox="1"/>
          <p:nvPr/>
        </p:nvSpPr>
        <p:spPr>
          <a:xfrm>
            <a:off x="6216650" y="1190675"/>
            <a:ext cx="2286000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3600" dirty="0">
                <a:solidFill>
                  <a:srgbClr val="ED9700"/>
                </a:solidFill>
                <a:latin typeface="+mn-ea"/>
              </a:rPr>
              <a:t>contents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7122F91-3A60-E466-4C86-BCF8E2F52F46}"/>
              </a:ext>
            </a:extLst>
          </p:cNvPr>
          <p:cNvSpPr txBox="1"/>
          <p:nvPr/>
        </p:nvSpPr>
        <p:spPr>
          <a:xfrm>
            <a:off x="4234180" y="1001395"/>
            <a:ext cx="1981835" cy="10147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dist"/>
            <a:r>
              <a:rPr lang="zh-CN" altLang="en-US" sz="6000" b="1" dirty="0">
                <a:solidFill>
                  <a:srgbClr val="ED9700"/>
                </a:solidFill>
                <a:latin typeface="+mn-ea"/>
              </a:rPr>
              <a:t>目录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FF2B5EF4-FFF2-40B4-BE49-F238E27FC236}">
                <a16:creationId xmlns:a16="http://schemas.microsoft.com/office/drawing/2014/main" id="{012E09FA-B20B-80B5-122C-4973CC8DD258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1199FF21-CEDC-4A2B-1CF3-120C45F0BB48}"/>
              </a:ext>
            </a:extLst>
          </p:cNvPr>
          <p:cNvSpPr/>
          <p:nvPr/>
        </p:nvSpPr>
        <p:spPr>
          <a:xfrm>
            <a:off x="435822" y="1031875"/>
            <a:ext cx="3581400" cy="5175030"/>
          </a:xfrm>
          <a:prstGeom prst="roundRect">
            <a:avLst>
              <a:gd name="adj" fmla="val 9575"/>
            </a:avLst>
          </a:prstGeom>
          <a:noFill/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ECA3EFD9-1679-82DA-A940-10666FF1318D}"/>
              </a:ext>
            </a:extLst>
          </p:cNvPr>
          <p:cNvSpPr txBox="1"/>
          <p:nvPr/>
        </p:nvSpPr>
        <p:spPr>
          <a:xfrm>
            <a:off x="1017515" y="1161056"/>
            <a:ext cx="2418007" cy="311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44"/>
              </a:lnSpc>
            </a:pPr>
            <a:r>
              <a:rPr lang="zh-CN" altLang="en-US" sz="2000" b="1" dirty="0">
                <a:solidFill>
                  <a:srgbClr val="1E396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尼替西农口服混悬液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F1CCBE-9887-F1C8-2737-7BB6BA7434D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8628" y="2753771"/>
            <a:ext cx="3307236" cy="279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latin typeface="微软雅黑"/>
                <a:ea typeface="微软雅黑"/>
              </a:rPr>
              <a:t>罕见病治疗药物，所治疗疾病酪氨酸血症</a:t>
            </a:r>
            <a:r>
              <a:rPr lang="en-US" altLang="zh-CN" sz="1400" kern="0" dirty="0">
                <a:latin typeface="微软雅黑"/>
                <a:ea typeface="微软雅黑"/>
              </a:rPr>
              <a:t>Ⅰ</a:t>
            </a:r>
            <a:r>
              <a:rPr lang="zh-CN" altLang="en-US" sz="1400" kern="0" dirty="0">
                <a:latin typeface="微软雅黑"/>
                <a:ea typeface="微软雅黑"/>
              </a:rPr>
              <a:t>型被列入</a:t>
            </a:r>
            <a:r>
              <a:rPr lang="en-US" altLang="zh-CN" sz="1400" b="1" kern="0" dirty="0">
                <a:latin typeface="微软雅黑"/>
                <a:ea typeface="微软雅黑"/>
              </a:rPr>
              <a:t>《</a:t>
            </a:r>
            <a:r>
              <a:rPr lang="zh-CN" altLang="en-US" sz="1400" b="1" kern="0" dirty="0">
                <a:latin typeface="微软雅黑"/>
                <a:ea typeface="微软雅黑"/>
              </a:rPr>
              <a:t>第一批罕见病目录</a:t>
            </a:r>
            <a:r>
              <a:rPr lang="en-US" altLang="zh-CN" sz="1400" b="1" kern="0" dirty="0">
                <a:latin typeface="微软雅黑"/>
                <a:ea typeface="微软雅黑"/>
              </a:rPr>
              <a:t>》</a:t>
            </a:r>
            <a:endParaRPr lang="zh-CN" altLang="en-US" sz="1400" b="1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latin typeface="微软雅黑"/>
                <a:ea typeface="微软雅黑"/>
              </a:rPr>
              <a:t>全球唯一有效治疗酪氨酸血症</a:t>
            </a:r>
            <a:r>
              <a:rPr lang="en-US" altLang="zh-CN" sz="1400" kern="0" dirty="0">
                <a:latin typeface="微软雅黑"/>
                <a:ea typeface="微软雅黑"/>
              </a:rPr>
              <a:t>Ⅰ</a:t>
            </a:r>
            <a:r>
              <a:rPr lang="zh-CN" altLang="en-US" sz="1400" kern="0" dirty="0">
                <a:latin typeface="微软雅黑"/>
                <a:ea typeface="微软雅黑"/>
              </a:rPr>
              <a:t>型且</a:t>
            </a:r>
            <a:r>
              <a:rPr lang="zh-CN" altLang="en-US" sz="1400" b="1" kern="0" dirty="0">
                <a:latin typeface="微软雅黑"/>
                <a:ea typeface="微软雅黑"/>
              </a:rPr>
              <a:t>低龄儿童适宜剂型</a:t>
            </a:r>
            <a:r>
              <a:rPr lang="zh-CN" altLang="en-US" sz="1400" kern="0" dirty="0">
                <a:latin typeface="微软雅黑"/>
                <a:ea typeface="微软雅黑"/>
              </a:rPr>
              <a:t>的药物，填补临床治疗空白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latin typeface="微软雅黑"/>
                <a:ea typeface="微软雅黑"/>
              </a:rPr>
              <a:t>瑞典</a:t>
            </a:r>
            <a:r>
              <a:rPr lang="zh-CN" altLang="en-US" sz="1400" b="1" kern="0" dirty="0">
                <a:latin typeface="微软雅黑"/>
                <a:ea typeface="微软雅黑"/>
              </a:rPr>
              <a:t>原研进口药品</a:t>
            </a:r>
            <a:r>
              <a:rPr lang="zh-CN" altLang="en-US" sz="1400" kern="0" dirty="0">
                <a:latin typeface="微软雅黑"/>
                <a:ea typeface="微软雅黑"/>
              </a:rPr>
              <a:t>，满足临床治疗需求， 挽救患者生命</a:t>
            </a: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93B9933-C4D9-E643-B2F3-2E9AF1A4DF65}"/>
              </a:ext>
            </a:extLst>
          </p:cNvPr>
          <p:cNvSpPr/>
          <p:nvPr/>
        </p:nvSpPr>
        <p:spPr>
          <a:xfrm>
            <a:off x="4235450" y="1031875"/>
            <a:ext cx="7407922" cy="5175030"/>
          </a:xfrm>
          <a:prstGeom prst="roundRect">
            <a:avLst>
              <a:gd name="adj" fmla="val 4693"/>
            </a:avLst>
          </a:prstGeom>
          <a:noFill/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A22706F7-D0E5-ACD5-67E2-3B6D6320B18C}"/>
              </a:ext>
            </a:extLst>
          </p:cNvPr>
          <p:cNvSpPr/>
          <p:nvPr/>
        </p:nvSpPr>
        <p:spPr>
          <a:xfrm>
            <a:off x="4235449" y="1032636"/>
            <a:ext cx="7407921" cy="430530"/>
          </a:xfrm>
          <a:prstGeom prst="roundRect">
            <a:avLst/>
          </a:prstGeom>
          <a:solidFill>
            <a:srgbClr val="1E3968"/>
          </a:solidFill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药品基本信息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0F7D80-7ECD-5A7D-4A92-45F72ED01EB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289211" y="1489075"/>
            <a:ext cx="7266216" cy="471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药品通用名称：</a:t>
            </a:r>
            <a:r>
              <a:rPr lang="zh-CN" altLang="en-US" sz="1400" kern="0" dirty="0">
                <a:latin typeface="微软雅黑"/>
                <a:ea typeface="微软雅黑"/>
              </a:rPr>
              <a:t>尼替西农口服混悬液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注册规格：</a:t>
            </a:r>
            <a:r>
              <a:rPr lang="en-US" altLang="zh-CN" sz="1400" kern="0" dirty="0">
                <a:latin typeface="微软雅黑"/>
                <a:ea typeface="微软雅黑"/>
              </a:rPr>
              <a:t>90ml: 0.36g</a:t>
            </a: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适应症：</a:t>
            </a:r>
            <a:r>
              <a:rPr lang="zh-CN" altLang="en-US" sz="1400" kern="0" dirty="0">
                <a:latin typeface="微软雅黑"/>
                <a:ea typeface="微软雅黑"/>
              </a:rPr>
              <a:t>本品为一种羟基苯丙酮酸双加氧酶抑制剂，结合酪氨酸和苯丙氨酸饮食</a:t>
            </a: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latin typeface="微软雅黑"/>
                <a:ea typeface="微软雅黑"/>
              </a:rPr>
              <a:t>限制，用于治疗成人和儿童酪氨酸血症</a:t>
            </a:r>
            <a:r>
              <a:rPr lang="en-US" altLang="zh-CN" sz="1400" kern="0" dirty="0">
                <a:latin typeface="微软雅黑"/>
                <a:ea typeface="微软雅黑"/>
              </a:rPr>
              <a:t>Ⅰ</a:t>
            </a:r>
            <a:r>
              <a:rPr lang="zh-CN" altLang="en-US" sz="1400" kern="0" dirty="0">
                <a:latin typeface="微软雅黑"/>
                <a:ea typeface="微软雅黑"/>
              </a:rPr>
              <a:t>型（</a:t>
            </a:r>
            <a:r>
              <a:rPr lang="en-US" altLang="zh-CN" sz="1400" kern="0" dirty="0">
                <a:latin typeface="微软雅黑"/>
                <a:ea typeface="微软雅黑"/>
              </a:rPr>
              <a:t>HT-1</a:t>
            </a:r>
            <a:r>
              <a:rPr lang="zh-CN" altLang="en-US" sz="1400" kern="0" dirty="0">
                <a:latin typeface="微软雅黑"/>
                <a:ea typeface="微软雅黑"/>
              </a:rPr>
              <a:t>）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中国大陆首次上市时间：</a:t>
            </a:r>
            <a:r>
              <a:rPr lang="en-US" altLang="zh-CN" sz="1400" kern="0" dirty="0">
                <a:latin typeface="微软雅黑"/>
                <a:ea typeface="微软雅黑"/>
              </a:rPr>
              <a:t>2023</a:t>
            </a:r>
            <a:r>
              <a:rPr lang="zh-CN" altLang="en-US" sz="1400" kern="0" dirty="0">
                <a:latin typeface="微软雅黑"/>
                <a:ea typeface="微软雅黑"/>
              </a:rPr>
              <a:t>年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月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目前大陆地区同通用名的药品的上市情况：</a:t>
            </a:r>
            <a:r>
              <a:rPr lang="zh-CN" altLang="en-US" sz="1400" kern="0" dirty="0">
                <a:latin typeface="微软雅黑"/>
                <a:ea typeface="微软雅黑"/>
              </a:rPr>
              <a:t>无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全球首个上市的国家</a:t>
            </a:r>
            <a:r>
              <a:rPr lang="en-US" altLang="zh-CN" sz="1400" b="1" kern="0" dirty="0">
                <a:latin typeface="微软雅黑"/>
                <a:ea typeface="微软雅黑"/>
              </a:rPr>
              <a:t>/</a:t>
            </a:r>
            <a:r>
              <a:rPr lang="zh-CN" altLang="en-US" sz="1400" b="1" kern="0" dirty="0">
                <a:latin typeface="微软雅黑"/>
                <a:ea typeface="微软雅黑"/>
              </a:rPr>
              <a:t>地区及上市时间：</a:t>
            </a:r>
            <a:r>
              <a:rPr lang="zh-CN" altLang="en-US" sz="1400" kern="0" dirty="0">
                <a:latin typeface="微软雅黑"/>
                <a:ea typeface="微软雅黑"/>
              </a:rPr>
              <a:t>瑞典，</a:t>
            </a:r>
            <a:r>
              <a:rPr lang="en-US" altLang="zh-CN" sz="1400" kern="0" dirty="0">
                <a:latin typeface="微软雅黑"/>
                <a:ea typeface="微软雅黑"/>
              </a:rPr>
              <a:t>2015</a:t>
            </a:r>
            <a:r>
              <a:rPr lang="zh-CN" altLang="en-US" sz="1400" kern="0" dirty="0">
                <a:latin typeface="微软雅黑"/>
                <a:ea typeface="微软雅黑"/>
              </a:rPr>
              <a:t>年</a:t>
            </a:r>
            <a:r>
              <a:rPr lang="en-US" altLang="zh-CN" sz="1400" kern="0" dirty="0">
                <a:latin typeface="微软雅黑"/>
                <a:ea typeface="微软雅黑"/>
              </a:rPr>
              <a:t>8</a:t>
            </a:r>
            <a:r>
              <a:rPr lang="zh-CN" altLang="en-US" sz="1400" kern="0" dirty="0">
                <a:latin typeface="微软雅黑"/>
                <a:ea typeface="微软雅黑"/>
              </a:rPr>
              <a:t>月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是否为</a:t>
            </a:r>
            <a:r>
              <a:rPr lang="en-US" altLang="zh-CN" sz="1400" b="1" kern="0" dirty="0">
                <a:latin typeface="微软雅黑"/>
                <a:ea typeface="微软雅黑"/>
              </a:rPr>
              <a:t>OTC</a:t>
            </a:r>
            <a:r>
              <a:rPr lang="zh-CN" altLang="en-US" sz="1400" b="1" kern="0" dirty="0">
                <a:latin typeface="微软雅黑"/>
                <a:ea typeface="微软雅黑"/>
              </a:rPr>
              <a:t>药品：</a:t>
            </a:r>
            <a:r>
              <a:rPr lang="zh-CN" altLang="en-US" sz="1400" kern="0" dirty="0">
                <a:latin typeface="微软雅黑"/>
                <a:ea typeface="微软雅黑"/>
              </a:rPr>
              <a:t>否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参照药品建议：</a:t>
            </a:r>
            <a:r>
              <a:rPr lang="zh-CN" altLang="en-US" sz="1400" kern="0" dirty="0">
                <a:latin typeface="微软雅黑"/>
                <a:ea typeface="微软雅黑"/>
              </a:rPr>
              <a:t>尼替西农胶囊（</a:t>
            </a:r>
            <a:r>
              <a:rPr lang="en-US" altLang="zh-CN" sz="1400" kern="0" dirty="0">
                <a:latin typeface="微软雅黑"/>
                <a:ea typeface="微软雅黑"/>
              </a:rPr>
              <a:t>2023</a:t>
            </a:r>
            <a:r>
              <a:rPr lang="zh-CN" altLang="en-US" sz="1400" kern="0" dirty="0">
                <a:latin typeface="微软雅黑"/>
                <a:ea typeface="微软雅黑"/>
              </a:rPr>
              <a:t>年医保目录内，谈判药品）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与参照药品或已上市的同治疗领域药品相比的优势和不足：</a:t>
            </a:r>
            <a:r>
              <a:rPr lang="en-US" altLang="zh-CN" sz="1400" kern="0" dirty="0">
                <a:latin typeface="微软雅黑"/>
                <a:ea typeface="微软雅黑"/>
              </a:rPr>
              <a:t>HT-1</a:t>
            </a:r>
            <a:r>
              <a:rPr lang="zh-CN" altLang="en-US" sz="1400" kern="0" dirty="0">
                <a:latin typeface="微软雅黑"/>
                <a:ea typeface="微软雅黑"/>
              </a:rPr>
              <a:t>患儿多在新生儿期及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岁以内婴幼儿期起病，目前已上市的尼替西农胶囊，新生儿及婴幼儿临床使用时存在吞咽困难等难题，口服混悬剂具有以下优势：</a:t>
            </a:r>
            <a:r>
              <a:rPr lang="en-US" altLang="zh-CN" sz="1400" kern="0" dirty="0">
                <a:latin typeface="微软雅黑"/>
                <a:ea typeface="微软雅黑"/>
              </a:rPr>
              <a:t>1</a:t>
            </a:r>
            <a:r>
              <a:rPr lang="zh-CN" altLang="en-US" sz="1400" kern="0" dirty="0">
                <a:latin typeface="微软雅黑"/>
                <a:ea typeface="微软雅黑"/>
              </a:rPr>
              <a:t>）口服混悬液可精准量取给药，避免药物浪费；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）草莓味，口感好，患儿接受度高；</a:t>
            </a:r>
            <a:r>
              <a:rPr lang="en-US" altLang="zh-CN" sz="1400" kern="0" dirty="0">
                <a:latin typeface="微软雅黑"/>
                <a:ea typeface="微软雅黑"/>
              </a:rPr>
              <a:t>3</a:t>
            </a:r>
            <a:r>
              <a:rPr lang="zh-CN" altLang="en-US" sz="1400" kern="0" dirty="0">
                <a:latin typeface="微软雅黑"/>
                <a:ea typeface="微软雅黑"/>
              </a:rPr>
              <a:t>）方便婴幼儿吞服，提高父母和吞咽困难患儿的便利性和依从性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b="1" kern="0" dirty="0">
                <a:latin typeface="微软雅黑"/>
                <a:ea typeface="微软雅黑"/>
              </a:rPr>
              <a:t>零售价格：</a:t>
            </a:r>
            <a:r>
              <a:rPr lang="en-US" altLang="zh-CN" sz="1400" kern="0" dirty="0">
                <a:latin typeface="微软雅黑"/>
                <a:ea typeface="微软雅黑"/>
              </a:rPr>
              <a:t>13827.20</a:t>
            </a:r>
            <a:r>
              <a:rPr lang="zh-CN" altLang="en-US" sz="1400" kern="0" dirty="0">
                <a:latin typeface="微软雅黑"/>
                <a:ea typeface="微软雅黑"/>
              </a:rPr>
              <a:t>元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09B044F-AF61-C487-B75D-DCD69DBF2257}"/>
              </a:ext>
            </a:extLst>
          </p:cNvPr>
          <p:cNvSpPr txBox="1"/>
          <p:nvPr/>
        </p:nvSpPr>
        <p:spPr>
          <a:xfrm>
            <a:off x="506666" y="382020"/>
            <a:ext cx="766167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FC1D0C96-0981-F9C3-44EB-3550C3640661}"/>
              </a:ext>
            </a:extLst>
          </p:cNvPr>
          <p:cNvSpPr txBox="1"/>
          <p:nvPr/>
        </p:nvSpPr>
        <p:spPr>
          <a:xfrm>
            <a:off x="1227344" y="352898"/>
            <a:ext cx="2730354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10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药品基本信息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FD8046-690D-6B7B-83F8-16DE3A30A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75" y="1621734"/>
            <a:ext cx="1680526" cy="10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3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BCC14BEE-BC48-D79A-5BD7-2E3452F02218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19AE74A4-85B1-B167-BAA9-B32CE9467E26}"/>
              </a:ext>
            </a:extLst>
          </p:cNvPr>
          <p:cNvSpPr/>
          <p:nvPr/>
        </p:nvSpPr>
        <p:spPr>
          <a:xfrm>
            <a:off x="523042" y="4638109"/>
            <a:ext cx="10662984" cy="1330004"/>
          </a:xfrm>
          <a:prstGeom prst="roundRect">
            <a:avLst>
              <a:gd name="adj" fmla="val 4693"/>
            </a:avLst>
          </a:prstGeom>
          <a:noFill/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81F9D6A-69E9-37D1-580C-E0B2FA40B567}"/>
              </a:ext>
            </a:extLst>
          </p:cNvPr>
          <p:cNvSpPr/>
          <p:nvPr/>
        </p:nvSpPr>
        <p:spPr>
          <a:xfrm>
            <a:off x="523042" y="4403008"/>
            <a:ext cx="1687452" cy="430530"/>
          </a:xfrm>
          <a:prstGeom prst="roundRect">
            <a:avLst/>
          </a:prstGeom>
          <a:solidFill>
            <a:srgbClr val="1E3968"/>
          </a:solidFill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rPr>
              <a:t>用法用量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4A9CA4E-7FEC-6713-CB53-CFCC184D233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39418" y="4801728"/>
            <a:ext cx="10662984" cy="1113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200" b="1" kern="0" dirty="0">
                <a:solidFill>
                  <a:prstClr val="black"/>
                </a:solidFill>
                <a:latin typeface="微软雅黑"/>
              </a:rPr>
              <a:t>用法：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在尼替西农治疗期间必须限制饮食中酪氨酸和苯丙氨酸摄入量。建议咨询有先天代谢缺陷儿童管理经验的营养师或医生，配制限制酪氨酸和苯丙氨酸的低蛋白饮食</a:t>
            </a:r>
            <a:endParaRPr lang="en-US" altLang="zh-CN" sz="1200" kern="0" dirty="0">
              <a:solidFill>
                <a:prstClr val="black"/>
              </a:solidFill>
              <a:latin typeface="微软雅黑"/>
            </a:endParaRPr>
          </a:p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200" b="1" kern="0" dirty="0">
                <a:solidFill>
                  <a:prstClr val="black"/>
                </a:solidFill>
                <a:latin typeface="微软雅黑"/>
              </a:rPr>
              <a:t>起始剂量：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本品在成人及儿童的推荐</a:t>
            </a:r>
            <a:r>
              <a:rPr lang="zh-CN" altLang="en-US" sz="1200" b="1" kern="0" dirty="0">
                <a:solidFill>
                  <a:srgbClr val="002060"/>
                </a:solidFill>
                <a:latin typeface="微软雅黑"/>
              </a:rPr>
              <a:t>起始剂量为</a:t>
            </a:r>
            <a:r>
              <a:rPr lang="en-US" altLang="zh-CN" sz="1200" b="1" kern="0" dirty="0">
                <a:solidFill>
                  <a:srgbClr val="002060"/>
                </a:solidFill>
                <a:latin typeface="微软雅黑"/>
              </a:rPr>
              <a:t>1mg/kg/</a:t>
            </a:r>
            <a:r>
              <a:rPr lang="zh-CN" altLang="en-US" sz="1200" b="1" kern="0" dirty="0">
                <a:solidFill>
                  <a:srgbClr val="002060"/>
                </a:solidFill>
                <a:latin typeface="微软雅黑"/>
              </a:rPr>
              <a:t>天，口服，分两次口服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。应根据患者具体情况调整剂量</a:t>
            </a:r>
          </a:p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200" b="1" kern="0" dirty="0">
                <a:solidFill>
                  <a:prstClr val="black"/>
                </a:solidFill>
                <a:latin typeface="微软雅黑"/>
              </a:rPr>
              <a:t>维持方案：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5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岁及以上且体重≥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20kg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的患者在给予稳定剂量至少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4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周后，对于血清和尿液中未检出琥珀酰丙酮者，每日总剂量可一次口服给药（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1-2 mg/kg/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天）</a:t>
            </a: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37612D-55BD-47F2-FD55-90982EA1DF27}"/>
              </a:ext>
            </a:extLst>
          </p:cNvPr>
          <p:cNvSpPr txBox="1"/>
          <p:nvPr/>
        </p:nvSpPr>
        <p:spPr>
          <a:xfrm>
            <a:off x="506666" y="382020"/>
            <a:ext cx="766167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C66E7BB-C2D2-24C3-92A5-3F416E312241}"/>
              </a:ext>
            </a:extLst>
          </p:cNvPr>
          <p:cNvSpPr txBox="1"/>
          <p:nvPr/>
        </p:nvSpPr>
        <p:spPr>
          <a:xfrm>
            <a:off x="1227344" y="352898"/>
            <a:ext cx="2730354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2800" b="1" spc="101" dirty="0">
                <a:solidFill>
                  <a:srgbClr val="000000"/>
                </a:solidFill>
                <a:latin typeface="微软雅黑" panose="020B0503020204020204" pitchFamily="34" charset="-122"/>
                <a:cs typeface="CJSOFB+MicrosoftYaHei-Bold"/>
              </a:rPr>
              <a:t>药品基本信息</a:t>
            </a: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236905CD-53C4-DF90-00B6-BE4378BAE16A}"/>
              </a:ext>
            </a:extLst>
          </p:cNvPr>
          <p:cNvSpPr/>
          <p:nvPr/>
        </p:nvSpPr>
        <p:spPr>
          <a:xfrm>
            <a:off x="523042" y="1399499"/>
            <a:ext cx="10662984" cy="1146183"/>
          </a:xfrm>
          <a:prstGeom prst="roundRect">
            <a:avLst>
              <a:gd name="adj" fmla="val 4693"/>
            </a:avLst>
          </a:prstGeom>
          <a:noFill/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4C8BBB8D-4433-0CF2-842F-793A6F3CE120}"/>
              </a:ext>
            </a:extLst>
          </p:cNvPr>
          <p:cNvSpPr/>
          <p:nvPr/>
        </p:nvSpPr>
        <p:spPr>
          <a:xfrm>
            <a:off x="523042" y="1164398"/>
            <a:ext cx="1687452" cy="430530"/>
          </a:xfrm>
          <a:prstGeom prst="roundRect">
            <a:avLst/>
          </a:prstGeom>
          <a:solidFill>
            <a:srgbClr val="1E3968"/>
          </a:solidFill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rPr>
              <a:t>疾病基本情况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1959D5D-6573-DA28-64AC-91D2F4598E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3042" y="1615672"/>
            <a:ext cx="10662984" cy="959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酪氨酸血症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Ⅰ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型为常染色体隐性遗传病，也被称为肝肾酪氨酸血症（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HT-1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），为延胡索酰乙酰乙酸水解酶（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FAH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）缺陷所致，以肝、肾和周围神经病变为特征，依发病年龄可分为急性型、慢性型和亚急性型。</a:t>
            </a:r>
            <a:r>
              <a:rPr lang="zh-CN" altLang="en-US" sz="1200" b="1" kern="0" dirty="0">
                <a:solidFill>
                  <a:srgbClr val="002060"/>
                </a:solidFill>
                <a:latin typeface="微软雅黑"/>
              </a:rPr>
              <a:t>急性型在生后数周内发病，未经治疗多在</a:t>
            </a:r>
            <a:r>
              <a:rPr lang="en-US" altLang="zh-CN" sz="1200" b="1" kern="0" dirty="0">
                <a:solidFill>
                  <a:srgbClr val="002060"/>
                </a:solidFill>
                <a:latin typeface="微软雅黑"/>
              </a:rPr>
              <a:t>1</a:t>
            </a:r>
            <a:r>
              <a:rPr lang="zh-CN" altLang="en-US" sz="1200" b="1" kern="0" dirty="0">
                <a:solidFill>
                  <a:srgbClr val="002060"/>
                </a:solidFill>
                <a:latin typeface="微软雅黑"/>
              </a:rPr>
              <a:t>岁内死亡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，亚急性型和慢性型患者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2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年生存率可达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74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％～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96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％。未得到合理治疗的患儿肝细胞癌的发病率为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17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％～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37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％，远高于正常人群。</a:t>
            </a:r>
            <a:r>
              <a:rPr lang="zh-CN" altLang="en-US" sz="1200" b="1" kern="0" dirty="0">
                <a:solidFill>
                  <a:srgbClr val="002060"/>
                </a:solidFill>
                <a:latin typeface="微软雅黑"/>
              </a:rPr>
              <a:t>未被发现或未治疗的慢性型儿童大多在</a:t>
            </a:r>
            <a:r>
              <a:rPr lang="en-US" altLang="zh-CN" sz="1200" b="1" kern="0" dirty="0">
                <a:solidFill>
                  <a:srgbClr val="002060"/>
                </a:solidFill>
                <a:latin typeface="微软雅黑"/>
              </a:rPr>
              <a:t>10</a:t>
            </a:r>
            <a:r>
              <a:rPr lang="zh-CN" altLang="en-US" sz="1200" b="1" kern="0" dirty="0">
                <a:solidFill>
                  <a:srgbClr val="002060"/>
                </a:solidFill>
                <a:latin typeface="微软雅黑"/>
              </a:rPr>
              <a:t>岁以前死亡，死因通常是肝功能衰竭、神经系统受累或肝细胞癌。</a:t>
            </a:r>
            <a:r>
              <a:rPr lang="zh-CN" altLang="en-US" sz="1200" kern="0" dirty="0">
                <a:latin typeface="微软雅黑"/>
              </a:rPr>
              <a:t>琥珀酰丙酮作为诊断本病的“金指标”（串联质谱）。</a:t>
            </a: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3828E9BF-DF34-BEB2-D384-C67AB3F45253}"/>
              </a:ext>
            </a:extLst>
          </p:cNvPr>
          <p:cNvSpPr/>
          <p:nvPr/>
        </p:nvSpPr>
        <p:spPr>
          <a:xfrm>
            <a:off x="523042" y="2866811"/>
            <a:ext cx="10662984" cy="1415575"/>
          </a:xfrm>
          <a:prstGeom prst="roundRect">
            <a:avLst>
              <a:gd name="adj" fmla="val 4693"/>
            </a:avLst>
          </a:prstGeom>
          <a:noFill/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AA4434FC-E66F-2283-A066-CA31E8DB3A40}"/>
              </a:ext>
            </a:extLst>
          </p:cNvPr>
          <p:cNvSpPr/>
          <p:nvPr/>
        </p:nvSpPr>
        <p:spPr>
          <a:xfrm>
            <a:off x="523042" y="2631710"/>
            <a:ext cx="1687452" cy="552629"/>
          </a:xfrm>
          <a:prstGeom prst="roundRect">
            <a:avLst/>
          </a:prstGeom>
          <a:solidFill>
            <a:srgbClr val="1E3968"/>
          </a:solidFill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+mn-cs"/>
              </a:rPr>
              <a:t>发病率及年发病患者数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C9A9C55-DF28-1FAF-FC77-E940904C62B3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3042" y="3184340"/>
            <a:ext cx="10662984" cy="1036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1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dirty="0"/>
              <a:t>根据指南</a:t>
            </a:r>
            <a:r>
              <a:rPr lang="en-US" altLang="zh-CN" sz="1200" kern="0" baseline="30000" dirty="0">
                <a:solidFill>
                  <a:prstClr val="black"/>
                </a:solidFill>
                <a:latin typeface="微软雅黑"/>
              </a:rPr>
              <a:t>[1]</a:t>
            </a:r>
            <a:r>
              <a:rPr lang="zh-CN" altLang="en-US" sz="1200" dirty="0"/>
              <a:t>，</a:t>
            </a:r>
            <a:r>
              <a:rPr lang="en-US" altLang="zh-CN" sz="1200" dirty="0"/>
              <a:t>HT-1</a:t>
            </a:r>
            <a:r>
              <a:rPr lang="zh-CN" altLang="en-US" sz="1200" dirty="0"/>
              <a:t>的国外发病率为</a:t>
            </a:r>
            <a:r>
              <a:rPr lang="en-US" altLang="zh-CN" sz="1200" dirty="0"/>
              <a:t>1/120 000</a:t>
            </a:r>
            <a:r>
              <a:rPr lang="zh-CN" altLang="en-US" sz="1200" dirty="0"/>
              <a:t>～</a:t>
            </a:r>
            <a:r>
              <a:rPr lang="en-US" altLang="zh-CN" sz="1200" dirty="0"/>
              <a:t>1/100 000</a:t>
            </a:r>
            <a:r>
              <a:rPr lang="zh-CN" altLang="en-US" sz="1200" dirty="0"/>
              <a:t>。按我国</a:t>
            </a:r>
            <a:r>
              <a:rPr lang="en-US" altLang="zh-CN" sz="1200" dirty="0"/>
              <a:t>2023</a:t>
            </a:r>
            <a:r>
              <a:rPr lang="zh-CN" altLang="en-US" sz="1200" dirty="0"/>
              <a:t>年出生人口</a:t>
            </a:r>
            <a:r>
              <a:rPr lang="en-US" altLang="zh-CN" sz="1200" dirty="0"/>
              <a:t>902</a:t>
            </a:r>
            <a:r>
              <a:rPr lang="zh-CN" altLang="en-US" sz="1200" dirty="0"/>
              <a:t>万人计算，年发病患者总数约</a:t>
            </a:r>
            <a:r>
              <a:rPr lang="en-US" altLang="zh-CN" sz="1200" b="1" dirty="0"/>
              <a:t>75</a:t>
            </a:r>
            <a:r>
              <a:rPr lang="zh-CN" altLang="en-US" sz="1200" b="1" dirty="0"/>
              <a:t>人</a:t>
            </a:r>
            <a:r>
              <a:rPr lang="zh-CN" altLang="en-US" sz="1200" dirty="0"/>
              <a:t>（该疾病无明显种族差异，按新生儿发病率</a:t>
            </a:r>
            <a:r>
              <a:rPr lang="en-US" altLang="zh-CN" sz="1200" dirty="0"/>
              <a:t>1/120000</a:t>
            </a:r>
            <a:r>
              <a:rPr lang="zh-CN" altLang="en-US" sz="1200" dirty="0"/>
              <a:t>）。</a:t>
            </a:r>
            <a:endParaRPr lang="en-US" altLang="zh-CN" sz="1200" dirty="0"/>
          </a:p>
          <a:p>
            <a:pPr marL="171450" lvl="1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此外，据我国大样本筛查研究数据显示，我国应用串联质谱法进行新生儿筛查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7,819,662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人，发现酪氨酸血症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14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人（注：酪氨酸血症含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Ⅰ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、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Ⅱ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、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Ⅲ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型），预估酪氨酸血症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Ⅰ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型新生儿患病率低于</a:t>
            </a:r>
            <a:r>
              <a:rPr lang="en-US" altLang="zh-CN" sz="1200" kern="0" dirty="0">
                <a:solidFill>
                  <a:prstClr val="black"/>
                </a:solidFill>
                <a:latin typeface="微软雅黑"/>
              </a:rPr>
              <a:t>1/558,547</a:t>
            </a:r>
            <a:r>
              <a:rPr lang="en-US" altLang="zh-CN" sz="1200" kern="0" baseline="30000" dirty="0">
                <a:solidFill>
                  <a:prstClr val="black"/>
                </a:solidFill>
                <a:latin typeface="微软雅黑"/>
              </a:rPr>
              <a:t>[2]</a:t>
            </a:r>
            <a:r>
              <a:rPr lang="zh-CN" altLang="en-US" sz="1200" kern="0" dirty="0">
                <a:solidFill>
                  <a:prstClr val="black"/>
                </a:solidFill>
                <a:latin typeface="微软雅黑"/>
              </a:rPr>
              <a:t>，低于上述指南的数据。</a:t>
            </a:r>
            <a:endParaRPr lang="zh-CN" altLang="en-US" sz="1200" kern="0" dirty="0">
              <a:solidFill>
                <a:schemeClr val="bg1">
                  <a:lumMod val="50000"/>
                </a:schemeClr>
              </a:solidFill>
              <a:latin typeface="微软雅黑"/>
            </a:endParaRPr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91681015-A3B0-4AFE-CF3F-0DECF882D466}"/>
              </a:ext>
            </a:extLst>
          </p:cNvPr>
          <p:cNvSpPr txBox="1"/>
          <p:nvPr/>
        </p:nvSpPr>
        <p:spPr>
          <a:xfrm>
            <a:off x="654050" y="6188377"/>
            <a:ext cx="2536010" cy="452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1"/>
              </a:lnSpc>
            </a:pP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[1] </a:t>
            </a:r>
            <a:r>
              <a:rPr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《罕见病诊疗指南</a:t>
            </a: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(2019</a:t>
            </a:r>
            <a:r>
              <a:rPr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年版</a:t>
            </a: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)—</a:t>
            </a:r>
            <a:r>
              <a:rPr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酪氨酸血症》</a:t>
            </a:r>
          </a:p>
          <a:p>
            <a:pPr marL="101">
              <a:lnSpc>
                <a:spcPts val="1061"/>
              </a:lnSpc>
              <a:spcBef>
                <a:spcPts val="242"/>
              </a:spcBef>
            </a:pP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[3] </a:t>
            </a:r>
            <a:r>
              <a:rPr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《新生儿酪氨酸血症筛查及基因谱分析》</a:t>
            </a:r>
          </a:p>
        </p:txBody>
      </p:sp>
      <p:sp>
        <p:nvSpPr>
          <p:cNvPr id="28" name="object 19">
            <a:extLst>
              <a:ext uri="{FF2B5EF4-FFF2-40B4-BE49-F238E27FC236}">
                <a16:creationId xmlns:a16="http://schemas.microsoft.com/office/drawing/2014/main" id="{861D5C5A-A393-72FD-C012-C602D796ABA8}"/>
              </a:ext>
            </a:extLst>
          </p:cNvPr>
          <p:cNvSpPr txBox="1"/>
          <p:nvPr/>
        </p:nvSpPr>
        <p:spPr>
          <a:xfrm>
            <a:off x="5035810" y="6132453"/>
            <a:ext cx="4187161" cy="287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1"/>
              </a:lnSpc>
            </a:pP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[2] </a:t>
            </a:r>
            <a:r>
              <a:rPr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中国新生儿遗传代谢病筛查现状及展望［Ｊ］．罕见病研究</a:t>
            </a: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,2022,1 (1): 13-19</a:t>
            </a:r>
          </a:p>
        </p:txBody>
      </p:sp>
    </p:spTree>
    <p:extLst>
      <p:ext uri="{BB962C8B-B14F-4D97-AF65-F5344CB8AC3E}">
        <p14:creationId xmlns:p14="http://schemas.microsoft.com/office/powerpoint/2010/main" val="285270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extLst>
              <a:ext uri="{FF2B5EF4-FFF2-40B4-BE49-F238E27FC236}">
                <a16:creationId xmlns:a16="http://schemas.microsoft.com/office/drawing/2014/main" id="{BCC14BEE-BC48-D79A-5BD7-2E3452F02218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0A37612D-55BD-47F2-FD55-90982EA1DF27}"/>
              </a:ext>
            </a:extLst>
          </p:cNvPr>
          <p:cNvSpPr txBox="1"/>
          <p:nvPr/>
        </p:nvSpPr>
        <p:spPr>
          <a:xfrm>
            <a:off x="506666" y="382020"/>
            <a:ext cx="766167" cy="82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1C66E7BB-C2D2-24C3-92A5-3F416E312241}"/>
              </a:ext>
            </a:extLst>
          </p:cNvPr>
          <p:cNvSpPr txBox="1"/>
          <p:nvPr/>
        </p:nvSpPr>
        <p:spPr>
          <a:xfrm>
            <a:off x="1227342" y="352898"/>
            <a:ext cx="9149840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sz="2800" b="1" spc="101" dirty="0" err="1">
                <a:solidFill>
                  <a:srgbClr val="000000"/>
                </a:solidFill>
                <a:latin typeface="微软雅黑" panose="020B0503020204020204" pitchFamily="34" charset="-122"/>
                <a:cs typeface="CJSOFB+MicrosoftYaHei-Bold"/>
              </a:rPr>
              <a:t>药品基本信息</a:t>
            </a:r>
            <a:r>
              <a:rPr lang="en-US" altLang="zh-CN" sz="2800" b="1" spc="101" dirty="0">
                <a:solidFill>
                  <a:srgbClr val="000000"/>
                </a:solidFill>
                <a:latin typeface="微软雅黑" panose="020B0503020204020204" pitchFamily="34" charset="-122"/>
                <a:cs typeface="CJSOFB+MicrosoftYaHei-Bold"/>
              </a:rPr>
              <a:t>  </a:t>
            </a:r>
            <a:r>
              <a:rPr lang="zh-CN" altLang="en-US" sz="2400" b="1" spc="101" dirty="0">
                <a:solidFill>
                  <a:srgbClr val="002060"/>
                </a:solidFill>
                <a:latin typeface="微软雅黑" panose="020B0503020204020204" pitchFamily="34" charset="-122"/>
                <a:cs typeface="CJSOFB+MicrosoftYaHei-Bold"/>
              </a:rPr>
              <a:t>低龄儿童适宜剂型，配备一组给药器，精准给药</a:t>
            </a:r>
            <a:endParaRPr sz="2800" b="1" spc="101" dirty="0">
              <a:solidFill>
                <a:srgbClr val="002060"/>
              </a:solidFill>
              <a:latin typeface="微软雅黑" panose="020B0503020204020204" pitchFamily="34" charset="-122"/>
              <a:cs typeface="CJSOFB+MicrosoftYaHei-Bold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84823EA-55A0-D030-931C-E568461E11AB}"/>
              </a:ext>
            </a:extLst>
          </p:cNvPr>
          <p:cNvGrpSpPr/>
          <p:nvPr/>
        </p:nvGrpSpPr>
        <p:grpSpPr>
          <a:xfrm>
            <a:off x="889749" y="931478"/>
            <a:ext cx="10351822" cy="5213182"/>
            <a:chOff x="389972" y="1030645"/>
            <a:chExt cx="10351822" cy="5213182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D4D3D00-3196-DF96-4E9D-BA78AE758B4C}"/>
                </a:ext>
              </a:extLst>
            </p:cNvPr>
            <p:cNvSpPr/>
            <p:nvPr/>
          </p:nvSpPr>
          <p:spPr bwMode="gray">
            <a:xfrm>
              <a:off x="389972" y="1588946"/>
              <a:ext cx="10351822" cy="4654881"/>
            </a:xfrm>
            <a:prstGeom prst="rect">
              <a:avLst/>
            </a:prstGeom>
            <a:noFill/>
            <a:ln w="6350" cap="flat" cmpd="sng" algn="ctr">
              <a:solidFill>
                <a:srgbClr val="FFFFFF">
                  <a:lumMod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ea typeface="黑体" panose="02010609060101010101" pitchFamily="49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0D15E23-B168-B8F7-CD47-E73636A1F125}"/>
                </a:ext>
              </a:extLst>
            </p:cNvPr>
            <p:cNvSpPr txBox="1"/>
            <p:nvPr/>
          </p:nvSpPr>
          <p:spPr bwMode="gray">
            <a:xfrm>
              <a:off x="2488280" y="1030645"/>
              <a:ext cx="5519212" cy="691533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C9"/>
              </a:solidFill>
            </a:ln>
          </p:spPr>
          <p:txBody>
            <a:bodyPr wrap="square" lIns="45720" tIns="45720" rIns="45720" bIns="45720" rtlCol="0" anchor="ctr">
              <a:noAutofit/>
            </a:bodyPr>
            <a:lstStyle/>
            <a:p>
              <a:pPr algn="ctr">
                <a:lnSpc>
                  <a:spcPts val="2644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CJSOFB+MicrosoftYaHei-Bold"/>
                </a:rPr>
                <a:t>发现疾病并接受尼替西农治疗的以</a:t>
              </a: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JSOFB+MicrosoftYaHei-Bold"/>
                </a:rPr>
                <a:t>低龄儿童患者</a:t>
              </a: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CJSOFB+MicrosoftYaHei-Bold"/>
                </a:rPr>
                <a:t>为主</a:t>
              </a:r>
            </a:p>
            <a:p>
              <a:pPr algn="ctr">
                <a:lnSpc>
                  <a:spcPts val="2644"/>
                </a:lnSpc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  <a:cs typeface="CJSOFB+MicrosoftYaHei-Bold"/>
                </a:rPr>
                <a:t>尼替西农口服混悬液更适合低龄儿童</a:t>
              </a:r>
              <a:r>
                <a:rPr lang="zh-CN" altLang="en-US" sz="180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JSOFB+MicrosoftYaHei-Bold"/>
                </a:rPr>
                <a:t>精准给药</a:t>
              </a:r>
              <a:endPara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74F6C67-055B-CAF6-A19B-F3737F33DB0E}"/>
                </a:ext>
              </a:extLst>
            </p:cNvPr>
            <p:cNvSpPr txBox="1"/>
            <p:nvPr/>
          </p:nvSpPr>
          <p:spPr bwMode="gray">
            <a:xfrm>
              <a:off x="4956493" y="1898405"/>
              <a:ext cx="5639953" cy="2521503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尼替西农口服混悬液不需要稀释，直接通过口服给药注射器注入患者口中。</a:t>
              </a:r>
              <a:endPara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提供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1ml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、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3ml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和</a:t>
              </a:r>
              <a:r>
                <a:rPr kumimoji="0" lang="en-US" altLang="zh-CN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5ml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口服给药注射器，用于量取给药剂量，口服给药注射器的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最小刻度分别为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0.01ml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、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0.1ml</a:t>
              </a: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和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0.2ml</a:t>
              </a:r>
              <a:r>
                <a:rPr kumimoji="0" lang="zh-CN" altLang="en-US" sz="16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微软雅黑" panose="020B0503020204020204" pitchFamily="34" charset="-122"/>
                </a:rPr>
                <a:t>。</a:t>
              </a:r>
              <a:endParaRPr kumimoji="0" lang="en-US" altLang="zh-CN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171450" marR="0" lvl="0" indent="-17145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zh-CN" altLang="en-US" sz="1600" kern="0" dirty="0">
                  <a:latin typeface="微软雅黑" panose="020B0503020204020204" pitchFamily="34" charset="-122"/>
                </a:rPr>
                <a:t>口服混悬剂将完全</a:t>
              </a:r>
              <a:r>
                <a:rPr lang="zh-CN" altLang="en-US" sz="1600" b="1" kern="0" dirty="0">
                  <a:solidFill>
                    <a:srgbClr val="152B7D"/>
                  </a:solidFill>
                  <a:latin typeface="微软雅黑" panose="020B0503020204020204" pitchFamily="34" charset="-122"/>
                </a:rPr>
                <a:t>避免打开胶囊</a:t>
              </a:r>
              <a:r>
                <a:rPr lang="zh-CN" altLang="en-US" sz="1600" kern="0" dirty="0">
                  <a:latin typeface="微软雅黑" panose="020B0503020204020204" pitchFamily="34" charset="-122"/>
                </a:rPr>
                <a:t>并煞费苦心地测量其药物剂量的需要。除了避免潜在的浪费外，预计这将大大减轻父母、看护人和医疗保健专业人员的时间负担。</a:t>
              </a:r>
              <a:endParaRPr lang="en-US" altLang="zh-CN" sz="1600" kern="0" dirty="0">
                <a:latin typeface="微软雅黑" panose="020B0503020204020204" pitchFamily="34" charset="-122"/>
              </a:endParaRPr>
            </a:p>
          </p:txBody>
        </p: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6FA718B8-CDCD-4F0A-F319-41716E39ABCA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5061445" y="4225496"/>
              <a:ext cx="5680349" cy="0"/>
            </a:xfrm>
            <a:prstGeom prst="line">
              <a:avLst/>
            </a:prstGeom>
            <a:noFill/>
            <a:ln w="12700" cap="rnd">
              <a:solidFill>
                <a:srgbClr val="FFFFFF">
                  <a:lumMod val="75000"/>
                </a:srgbClr>
              </a:solidFill>
              <a:prstDash val="solid"/>
              <a:round/>
              <a:headEnd/>
              <a:tailEnd/>
            </a:ln>
            <a:effectLst/>
          </p:spPr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1350D04C-96EB-025C-A827-9CBB28D5A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267"/>
          <a:stretch/>
        </p:blipFill>
        <p:spPr>
          <a:xfrm>
            <a:off x="1227342" y="1799238"/>
            <a:ext cx="4083580" cy="131685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76D4220-06F0-BCED-8F3A-B1B0785AD9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6317" y="3253338"/>
            <a:ext cx="3968590" cy="293499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0E359893-70B7-C458-C5DE-9F5AADE1564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" b="1"/>
          <a:stretch/>
        </p:blipFill>
        <p:spPr>
          <a:xfrm>
            <a:off x="7037448" y="4145236"/>
            <a:ext cx="1624669" cy="2043093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999EFC7F-ED63-6242-BEC4-12C076427B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8" r="37090"/>
          <a:stretch/>
        </p:blipFill>
        <p:spPr>
          <a:xfrm>
            <a:off x="8565431" y="4312550"/>
            <a:ext cx="484067" cy="151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FF2B5EF4-FFF2-40B4-BE49-F238E27FC236}">
                <a16:creationId xmlns:a16="http://schemas.microsoft.com/office/drawing/2014/main" id="{6E7D9F0D-37B7-E7B7-2988-0FE875B0D5F9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6F50E4FD-1AFD-1422-D8C7-10F2C4742214}"/>
              </a:ext>
            </a:extLst>
          </p:cNvPr>
          <p:cNvSpPr txBox="1"/>
          <p:nvPr/>
        </p:nvSpPr>
        <p:spPr>
          <a:xfrm>
            <a:off x="506666" y="382020"/>
            <a:ext cx="766167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endParaRPr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79A261D-CA33-832B-6D53-F02E9E606C91}"/>
              </a:ext>
            </a:extLst>
          </p:cNvPr>
          <p:cNvSpPr txBox="1"/>
          <p:nvPr/>
        </p:nvSpPr>
        <p:spPr>
          <a:xfrm>
            <a:off x="1227344" y="352898"/>
            <a:ext cx="2730354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90"/>
              </a:lnSpc>
            </a:pPr>
            <a:r>
              <a:rPr lang="zh-CN" altLang="en-US" sz="2800" b="1" spc="101" dirty="0">
                <a:solidFill>
                  <a:srgbClr val="000000"/>
                </a:solidFill>
                <a:latin typeface="微软雅黑" panose="020B0503020204020204" pitchFamily="34" charset="-122"/>
                <a:cs typeface="CJSOFB+MicrosoftYaHei-Bold"/>
              </a:rPr>
              <a:t>安全性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903AFAB-B46E-F690-A145-9750DC240A9B}"/>
              </a:ext>
            </a:extLst>
          </p:cNvPr>
          <p:cNvSpPr/>
          <p:nvPr/>
        </p:nvSpPr>
        <p:spPr>
          <a:xfrm>
            <a:off x="748132" y="1453797"/>
            <a:ext cx="10662984" cy="1916492"/>
          </a:xfrm>
          <a:prstGeom prst="roundRect">
            <a:avLst>
              <a:gd name="adj" fmla="val 4693"/>
            </a:avLst>
          </a:prstGeom>
          <a:noFill/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3D8C6E90-1564-C389-8F98-5687EF64D036}"/>
              </a:ext>
            </a:extLst>
          </p:cNvPr>
          <p:cNvSpPr/>
          <p:nvPr/>
        </p:nvSpPr>
        <p:spPr>
          <a:xfrm>
            <a:off x="748132" y="1218696"/>
            <a:ext cx="4109784" cy="430530"/>
          </a:xfrm>
          <a:prstGeom prst="roundRect">
            <a:avLst/>
          </a:prstGeom>
          <a:solidFill>
            <a:srgbClr val="1E3968"/>
          </a:solidFill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23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CJSOFB+MicrosoftYaHei-Bold"/>
              </a:rPr>
              <a:t>据说明书收载的安全性信息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B610E9-A8F6-B172-2C25-609713AC271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8132" y="1744167"/>
            <a:ext cx="10662984" cy="1516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尼替西农进行了一项</a:t>
            </a:r>
            <a:r>
              <a:rPr lang="en-US" altLang="zh-CN" sz="1400" kern="0" dirty="0">
                <a:solidFill>
                  <a:prstClr val="black"/>
                </a:solidFill>
                <a:latin typeface="微软雅黑"/>
              </a:rPr>
              <a:t>207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例国际多中心、开放标签、非对照临床研究。研究中报告的最常见不良反应为血小板减少、白细胞减少和视觉系统病症，包括结膜炎、角膜混浊、角膜炎和畏光。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没有患者因药物不良反应而停止治疗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。</a:t>
            </a: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在开放标签、非对照临床研究中，不考虑因果关系评估，报告少于</a:t>
            </a:r>
            <a:r>
              <a:rPr lang="en-US" altLang="zh-CN" sz="1400" kern="0" dirty="0">
                <a:solidFill>
                  <a:prstClr val="black"/>
                </a:solidFill>
                <a:latin typeface="微软雅黑"/>
              </a:rPr>
              <a:t>1%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的不良事件包括：贫血、白细胞增多、紫绀、低血糖、视网膜疾病、支气管炎、呼吸功能不全、红斑疹等。</a:t>
            </a:r>
            <a:endParaRPr lang="en-US" altLang="zh-CN" sz="1400" kern="0" dirty="0">
              <a:solidFill>
                <a:prstClr val="black"/>
              </a:solidFill>
              <a:latin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上市后药物不良反应：神经系统疾病：认知功能障碍、学习困难。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5360A8BF-6F31-553B-8421-499165B372F1}"/>
              </a:ext>
            </a:extLst>
          </p:cNvPr>
          <p:cNvSpPr/>
          <p:nvPr/>
        </p:nvSpPr>
        <p:spPr>
          <a:xfrm>
            <a:off x="764508" y="3877988"/>
            <a:ext cx="10662984" cy="2234053"/>
          </a:xfrm>
          <a:prstGeom prst="roundRect">
            <a:avLst>
              <a:gd name="adj" fmla="val 4693"/>
            </a:avLst>
          </a:prstGeom>
          <a:noFill/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0D0FFDC-9545-64D4-3097-86E4F315908B}"/>
              </a:ext>
            </a:extLst>
          </p:cNvPr>
          <p:cNvSpPr/>
          <p:nvPr/>
        </p:nvSpPr>
        <p:spPr>
          <a:xfrm>
            <a:off x="764508" y="3642888"/>
            <a:ext cx="4093408" cy="430530"/>
          </a:xfrm>
          <a:prstGeom prst="roundRect">
            <a:avLst/>
          </a:prstGeom>
          <a:solidFill>
            <a:srgbClr val="1E3968"/>
          </a:solidFill>
          <a:ln w="25400" cap="flat" cmpd="sng" algn="ctr">
            <a:solidFill>
              <a:srgbClr val="1E3968"/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kern="0" dirty="0">
                <a:solidFill>
                  <a:prstClr val="white"/>
                </a:solidFill>
                <a:latin typeface="微软雅黑" panose="020B0503020204020204" pitchFamily="34" charset="-122"/>
              </a:rPr>
              <a:t>国内外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cs typeface="CJSOFB+MicrosoftYaHei-Bold"/>
              </a:rPr>
              <a:t>安全性信息</a:t>
            </a:r>
            <a:endParaRPr lang="zh-CN" altLang="en-US" sz="1600" kern="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2E367C-220C-A0AE-CE0B-7A51BDC390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64508" y="4346017"/>
            <a:ext cx="10662984" cy="1520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尼替西农已在日本和中国台湾上市，批准的适应症及用法用量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与欧美一致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，上市后数据未发现本品的获益风险发生明显变化，考虑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人种差异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导致的有效性和安全性差异风险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较低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。</a:t>
            </a:r>
            <a:r>
              <a:rPr lang="en-US" altLang="zh-CN" sz="1400" kern="0" baseline="30000" dirty="0">
                <a:solidFill>
                  <a:prstClr val="black"/>
                </a:solidFill>
                <a:latin typeface="微软雅黑"/>
              </a:rPr>
              <a:t> [1]</a:t>
            </a:r>
            <a:endParaRPr lang="en-US" altLang="zh-CN" sz="1400" kern="0" dirty="0">
              <a:solidFill>
                <a:prstClr val="black"/>
              </a:solidFill>
              <a:latin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本品安全性主要以儿科人群为基础，因为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一旦确诊为遗传性酪氨酸血症</a:t>
            </a:r>
            <a:r>
              <a:rPr lang="en-US" altLang="zh-CN" sz="1400" b="1" kern="0" dirty="0">
                <a:solidFill>
                  <a:srgbClr val="002060"/>
                </a:solidFill>
                <a:latin typeface="微软雅黑"/>
              </a:rPr>
              <a:t>1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型（</a:t>
            </a:r>
            <a:r>
              <a:rPr lang="en-US" altLang="zh-CN" sz="1400" b="1" kern="0" dirty="0">
                <a:solidFill>
                  <a:srgbClr val="002060"/>
                </a:solidFill>
                <a:latin typeface="微软雅黑"/>
              </a:rPr>
              <a:t>HT-1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</a:rPr>
              <a:t>），应立即开始接受尼替西农治疗</a:t>
            </a:r>
            <a:r>
              <a:rPr lang="zh-CN" altLang="en-US" sz="1400" kern="0" dirty="0">
                <a:solidFill>
                  <a:prstClr val="black"/>
                </a:solidFill>
                <a:latin typeface="微软雅黑"/>
              </a:rPr>
              <a:t>。从临床研究和上市后的数据来看，没有迹象表明该药物的安全性在儿科人群的不同亚群中存在差异，或与成人患者的安全性存在差异。</a:t>
            </a:r>
            <a:endParaRPr lang="en-US" altLang="zh-CN" sz="1400" kern="0" dirty="0">
              <a:solidFill>
                <a:prstClr val="black"/>
              </a:solidFill>
              <a:latin typeface="微软雅黑"/>
            </a:endParaRPr>
          </a:p>
          <a:p>
            <a:pPr marL="285750" lvl="1" indent="-2857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000000"/>
                </a:solidFill>
                <a:latin typeface="TIQMCM+MicrosoftYaHei"/>
                <a:cs typeface="TIQMCM+MicrosoftYaHei"/>
              </a:rPr>
              <a:t>经检索，</a:t>
            </a:r>
            <a:r>
              <a:rPr lang="zh-CN" altLang="en-US" sz="1400" b="1" dirty="0">
                <a:solidFill>
                  <a:srgbClr val="152B7D"/>
                </a:solidFill>
                <a:latin typeface="CJSOFB+MicrosoftYaHei-Bold"/>
                <a:cs typeface="CJSOFB+MicrosoftYaHei-Bold"/>
              </a:rPr>
              <a:t>未发现各国家</a:t>
            </a:r>
            <a:r>
              <a:rPr lang="en-US" altLang="zh-CN" sz="1400" b="1" dirty="0">
                <a:solidFill>
                  <a:srgbClr val="152B7D"/>
                </a:solidFill>
                <a:latin typeface="OMDBHR+MicrosoftYaHei-Bold"/>
                <a:cs typeface="OMDBHR+MicrosoftYaHei-Bold"/>
              </a:rPr>
              <a:t>5</a:t>
            </a:r>
            <a:r>
              <a:rPr lang="zh-CN" altLang="en-US" sz="1400" b="1" dirty="0">
                <a:solidFill>
                  <a:srgbClr val="152B7D"/>
                </a:solidFill>
                <a:latin typeface="CJSOFB+MicrosoftYaHei-Bold"/>
                <a:cs typeface="CJSOFB+MicrosoftYaHei-Bold"/>
              </a:rPr>
              <a:t>年内发布的有关本产品致残致畸、安全性警告、黑框警告、撤市信息等</a:t>
            </a:r>
            <a:endParaRPr lang="en-US" altLang="zh-CN" sz="1400" dirty="0">
              <a:solidFill>
                <a:srgbClr val="000000"/>
              </a:solidFill>
              <a:latin typeface="TIQMCM+MicrosoftYaHei"/>
              <a:cs typeface="TIQMCM+MicrosoftYaHei"/>
            </a:endParaRPr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E53FCE74-EAA3-2715-05B5-B38C7370C598}"/>
              </a:ext>
            </a:extLst>
          </p:cNvPr>
          <p:cNvSpPr txBox="1"/>
          <p:nvPr/>
        </p:nvSpPr>
        <p:spPr>
          <a:xfrm>
            <a:off x="654050" y="6188377"/>
            <a:ext cx="2536010" cy="13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61"/>
              </a:lnSpc>
            </a:pPr>
            <a:r>
              <a:rPr sz="800" dirty="0">
                <a:solidFill>
                  <a:srgbClr val="000000"/>
                </a:solidFill>
                <a:latin typeface="MNORTU+MicrosoftYaHei"/>
                <a:cs typeface="MNORTU+MicrosoftYaHei"/>
              </a:rPr>
              <a:t>[1] </a:t>
            </a:r>
            <a:r>
              <a:rPr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《</a:t>
            </a:r>
            <a:r>
              <a:rPr lang="zh-CN" altLang="en-US"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尼替西农口服混悬液申请上市技术审评报告</a:t>
            </a:r>
            <a:r>
              <a:rPr lang="en-US" altLang="zh-CN" sz="800" dirty="0">
                <a:solidFill>
                  <a:srgbClr val="000000"/>
                </a:solidFill>
                <a:latin typeface="TIQMCM+MicrosoftYaHei"/>
                <a:cs typeface="TIQMCM+MicrosoftYaHei"/>
              </a:rPr>
              <a:t>》</a:t>
            </a:r>
            <a:endParaRPr sz="800" dirty="0">
              <a:solidFill>
                <a:srgbClr val="000000"/>
              </a:solidFill>
              <a:latin typeface="TIQMCM+MicrosoftYaHei"/>
              <a:cs typeface="TIQMCM+MicrosoftYaHei"/>
            </a:endParaRPr>
          </a:p>
        </p:txBody>
      </p:sp>
      <p:sp>
        <p:nvSpPr>
          <p:cNvPr id="24" name="object 8">
            <a:extLst>
              <a:ext uri="{FF2B5EF4-FFF2-40B4-BE49-F238E27FC236}">
                <a16:creationId xmlns:a16="http://schemas.microsoft.com/office/drawing/2014/main" id="{19037D9E-64F8-1B26-68F6-A16B7C13B3C9}"/>
              </a:ext>
            </a:extLst>
          </p:cNvPr>
          <p:cNvSpPr txBox="1"/>
          <p:nvPr/>
        </p:nvSpPr>
        <p:spPr>
          <a:xfrm>
            <a:off x="2527158" y="454218"/>
            <a:ext cx="8437498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不良反应发生率低与尼替西农胶囊无差异</a:t>
            </a:r>
          </a:p>
        </p:txBody>
      </p:sp>
    </p:spTree>
    <p:extLst>
      <p:ext uri="{BB962C8B-B14F-4D97-AF65-F5344CB8AC3E}">
        <p14:creationId xmlns:p14="http://schemas.microsoft.com/office/powerpoint/2010/main" val="262563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FF2B5EF4-FFF2-40B4-BE49-F238E27FC236}">
                <a16:creationId xmlns:a16="http://schemas.microsoft.com/office/drawing/2014/main" id="{FBAE75E1-8199-7CFA-7FEF-5F95EB2F18AF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CB2D8F42-0098-7479-3531-1D000875FA73}"/>
              </a:ext>
            </a:extLst>
          </p:cNvPr>
          <p:cNvSpPr txBox="1"/>
          <p:nvPr/>
        </p:nvSpPr>
        <p:spPr>
          <a:xfrm>
            <a:off x="506666" y="382020"/>
            <a:ext cx="766167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5BA660-1E97-795C-6017-3EB60DC7794C}"/>
              </a:ext>
            </a:extLst>
          </p:cNvPr>
          <p:cNvSpPr txBox="1"/>
          <p:nvPr/>
        </p:nvSpPr>
        <p:spPr>
          <a:xfrm>
            <a:off x="1227344" y="352898"/>
            <a:ext cx="2698770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10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有效性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11223F8B-98B4-87CE-0698-3B69F245248B}"/>
              </a:ext>
            </a:extLst>
          </p:cNvPr>
          <p:cNvSpPr txBox="1"/>
          <p:nvPr/>
        </p:nvSpPr>
        <p:spPr>
          <a:xfrm>
            <a:off x="2527158" y="454218"/>
            <a:ext cx="827786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4"/>
              </a:lnSpc>
            </a:pPr>
            <a:r>
              <a:rPr sz="2400" b="1" dirty="0" err="1">
                <a:solidFill>
                  <a:srgbClr val="152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国内外指南推荐</a:t>
            </a:r>
            <a:r>
              <a:rPr lang="zh-CN" altLang="en-US" sz="2400" b="1" dirty="0">
                <a:solidFill>
                  <a:srgbClr val="152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的</a:t>
            </a:r>
            <a:r>
              <a:rPr sz="2400" b="1" dirty="0" err="1">
                <a:solidFill>
                  <a:srgbClr val="152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首选治疗</a:t>
            </a:r>
            <a:r>
              <a:rPr lang="zh-CN" altLang="en-US" sz="2400" b="1" dirty="0">
                <a:solidFill>
                  <a:srgbClr val="152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药物，口服混悬剂更适合低龄儿童</a:t>
            </a:r>
            <a:endParaRPr sz="2000" b="1" dirty="0">
              <a:solidFill>
                <a:srgbClr val="152B7D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JSOFB+MicrosoftYaHei-Bold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06438E7C-A0A3-D6E6-2C38-856749742BA0}"/>
              </a:ext>
            </a:extLst>
          </p:cNvPr>
          <p:cNvSpPr/>
          <p:nvPr/>
        </p:nvSpPr>
        <p:spPr>
          <a:xfrm>
            <a:off x="1716617" y="3047714"/>
            <a:ext cx="9986432" cy="1253652"/>
          </a:xfrm>
          <a:prstGeom prst="roundRect">
            <a:avLst>
              <a:gd name="adj" fmla="val 4693"/>
            </a:avLst>
          </a:prstGeom>
          <a:noFill/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D36C414-7080-9E6B-3798-07BF122B14DB}"/>
              </a:ext>
            </a:extLst>
          </p:cNvPr>
          <p:cNvSpPr/>
          <p:nvPr/>
        </p:nvSpPr>
        <p:spPr>
          <a:xfrm>
            <a:off x="506666" y="3039199"/>
            <a:ext cx="1209951" cy="1262167"/>
          </a:xfrm>
          <a:prstGeom prst="roundRect">
            <a:avLst/>
          </a:prstGeom>
          <a:solidFill>
            <a:srgbClr val="152B7E"/>
          </a:solidFill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据</a:t>
            </a: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CDE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尼</a:t>
            </a:r>
          </a:p>
          <a:p>
            <a:pPr marL="0" marR="0" algn="ctr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替西农口服混悬液审评报告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4F34E95-5982-BFEC-771D-B87B7372150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878267" y="3122273"/>
            <a:ext cx="9628111" cy="1104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尼替西农治疗可显著提高患者长期生存率</a:t>
            </a:r>
            <a:r>
              <a:rPr lang="zh-CN" altLang="en-US" sz="1400" kern="0" dirty="0">
                <a:latin typeface="微软雅黑"/>
                <a:ea typeface="微软雅黑"/>
              </a:rPr>
              <a:t>。尼替西农治疗酪氨酸血症</a:t>
            </a:r>
            <a:r>
              <a:rPr lang="en-US" altLang="zh-CN" sz="1400" kern="0" dirty="0">
                <a:latin typeface="微软雅黑"/>
                <a:ea typeface="微软雅黑"/>
              </a:rPr>
              <a:t>Ⅰ</a:t>
            </a:r>
            <a:r>
              <a:rPr lang="zh-CN" altLang="en-US" sz="1400" kern="0" dirty="0">
                <a:latin typeface="微软雅黑"/>
                <a:ea typeface="微软雅黑"/>
              </a:rPr>
              <a:t>型</a:t>
            </a:r>
            <a:r>
              <a:rPr lang="en-US" altLang="zh-CN" sz="1400" kern="0" dirty="0">
                <a:latin typeface="微软雅黑"/>
                <a:ea typeface="微软雅黑"/>
              </a:rPr>
              <a:t>(HT-1)</a:t>
            </a:r>
            <a:r>
              <a:rPr lang="zh-CN" altLang="en-US" sz="1400" kern="0" dirty="0">
                <a:latin typeface="微软雅黑"/>
                <a:ea typeface="微软雅黑"/>
              </a:rPr>
              <a:t>患者和历史对照组患者的长期存活率分别为：</a:t>
            </a:r>
            <a:r>
              <a:rPr lang="en-US" altLang="zh-CN" sz="1400" kern="0" dirty="0">
                <a:latin typeface="微软雅黑"/>
                <a:ea typeface="微软雅黑"/>
              </a:rPr>
              <a:t>0-2</a:t>
            </a:r>
            <a:r>
              <a:rPr lang="zh-CN" altLang="en-US" sz="1400" kern="0" dirty="0">
                <a:latin typeface="微软雅黑"/>
                <a:ea typeface="微软雅黑"/>
              </a:rPr>
              <a:t>月龄，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年存活率</a:t>
            </a:r>
            <a:r>
              <a:rPr lang="en-US" altLang="zh-CN" sz="1400" kern="0" dirty="0">
                <a:latin typeface="微软雅黑"/>
                <a:ea typeface="微软雅黑"/>
              </a:rPr>
              <a:t>88%</a:t>
            </a:r>
            <a:r>
              <a:rPr lang="zh-CN" altLang="en-US" sz="1400" kern="0" dirty="0">
                <a:latin typeface="微软雅黑"/>
                <a:ea typeface="微软雅黑"/>
              </a:rPr>
              <a:t>、</a:t>
            </a:r>
            <a:r>
              <a:rPr lang="en-US" altLang="zh-CN" sz="1400" kern="0" dirty="0">
                <a:latin typeface="微软雅黑"/>
                <a:ea typeface="微软雅黑"/>
              </a:rPr>
              <a:t>29%</a:t>
            </a:r>
            <a:r>
              <a:rPr lang="zh-CN" altLang="en-US" sz="1400" kern="0" dirty="0">
                <a:latin typeface="微软雅黑"/>
                <a:ea typeface="微软雅黑"/>
              </a:rPr>
              <a:t>，</a:t>
            </a:r>
            <a:r>
              <a:rPr lang="en-US" altLang="zh-CN" sz="1400" kern="0" dirty="0">
                <a:latin typeface="微软雅黑"/>
                <a:ea typeface="微软雅黑"/>
              </a:rPr>
              <a:t>4</a:t>
            </a:r>
            <a:r>
              <a:rPr lang="zh-CN" altLang="en-US" sz="1400" kern="0" dirty="0">
                <a:latin typeface="微软雅黑"/>
                <a:ea typeface="微软雅黑"/>
              </a:rPr>
              <a:t>年存活率，</a:t>
            </a:r>
            <a:r>
              <a:rPr lang="en-US" altLang="zh-CN" sz="1400" kern="0" dirty="0">
                <a:latin typeface="微软雅黑"/>
                <a:ea typeface="微软雅黑"/>
              </a:rPr>
              <a:t>88%</a:t>
            </a:r>
            <a:r>
              <a:rPr lang="zh-CN" altLang="en-US" sz="1400" kern="0" dirty="0">
                <a:latin typeface="微软雅黑"/>
                <a:ea typeface="微软雅黑"/>
              </a:rPr>
              <a:t>、</a:t>
            </a:r>
            <a:r>
              <a:rPr lang="en-US" altLang="zh-CN" sz="1400" kern="0" dirty="0">
                <a:latin typeface="微软雅黑"/>
                <a:ea typeface="微软雅黑"/>
              </a:rPr>
              <a:t>29%</a:t>
            </a:r>
            <a:r>
              <a:rPr lang="zh-CN" altLang="en-US" sz="1400" kern="0" dirty="0">
                <a:latin typeface="微软雅黑"/>
                <a:ea typeface="微软雅黑"/>
              </a:rPr>
              <a:t>；</a:t>
            </a:r>
            <a:r>
              <a:rPr lang="en-US" altLang="zh-CN" sz="1400" kern="0" dirty="0">
                <a:latin typeface="微软雅黑"/>
                <a:ea typeface="微软雅黑"/>
              </a:rPr>
              <a:t>0-6</a:t>
            </a:r>
            <a:r>
              <a:rPr lang="zh-CN" altLang="en-US" sz="1400" kern="0" dirty="0">
                <a:latin typeface="微软雅黑"/>
                <a:ea typeface="微软雅黑"/>
              </a:rPr>
              <a:t>月龄，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年存活率，</a:t>
            </a:r>
            <a:r>
              <a:rPr lang="en-US" altLang="zh-CN" sz="1400" kern="0" dirty="0">
                <a:latin typeface="微软雅黑"/>
                <a:ea typeface="微软雅黑"/>
              </a:rPr>
              <a:t>94%</a:t>
            </a:r>
            <a:r>
              <a:rPr lang="zh-CN" altLang="en-US" sz="1400" kern="0" dirty="0">
                <a:latin typeface="微软雅黑"/>
                <a:ea typeface="微软雅黑"/>
              </a:rPr>
              <a:t>、</a:t>
            </a:r>
            <a:r>
              <a:rPr lang="en-US" altLang="zh-CN" sz="1400" kern="0" dirty="0">
                <a:latin typeface="微软雅黑"/>
                <a:ea typeface="微软雅黑"/>
              </a:rPr>
              <a:t>74%</a:t>
            </a:r>
            <a:r>
              <a:rPr lang="zh-CN" altLang="en-US" sz="1400" kern="0" dirty="0">
                <a:latin typeface="微软雅黑"/>
                <a:ea typeface="微软雅黑"/>
              </a:rPr>
              <a:t>，</a:t>
            </a:r>
            <a:r>
              <a:rPr lang="en-US" altLang="zh-CN" sz="1400" kern="0" dirty="0">
                <a:latin typeface="微软雅黑"/>
                <a:ea typeface="微软雅黑"/>
              </a:rPr>
              <a:t>4</a:t>
            </a:r>
            <a:r>
              <a:rPr lang="zh-CN" altLang="en-US" sz="1400" kern="0" dirty="0">
                <a:latin typeface="微软雅黑"/>
                <a:ea typeface="微软雅黑"/>
              </a:rPr>
              <a:t>年存活率，</a:t>
            </a:r>
            <a:r>
              <a:rPr lang="en-US" altLang="zh-CN" sz="1400" kern="0" dirty="0">
                <a:latin typeface="微软雅黑"/>
                <a:ea typeface="微软雅黑"/>
              </a:rPr>
              <a:t>94%</a:t>
            </a:r>
            <a:r>
              <a:rPr lang="zh-CN" altLang="en-US" sz="1400" kern="0" dirty="0">
                <a:latin typeface="微软雅黑"/>
                <a:ea typeface="微软雅黑"/>
              </a:rPr>
              <a:t>、</a:t>
            </a:r>
            <a:r>
              <a:rPr lang="en-US" altLang="zh-CN" sz="1400" kern="0" dirty="0">
                <a:latin typeface="微软雅黑"/>
                <a:ea typeface="微软雅黑"/>
              </a:rPr>
              <a:t>60%</a:t>
            </a:r>
            <a:r>
              <a:rPr lang="zh-CN" altLang="en-US" sz="1400" kern="0" dirty="0">
                <a:latin typeface="微软雅黑"/>
                <a:ea typeface="微软雅黑"/>
              </a:rPr>
              <a:t>；大于</a:t>
            </a:r>
            <a:r>
              <a:rPr lang="en-US" altLang="zh-CN" sz="1400" kern="0" dirty="0">
                <a:latin typeface="微软雅黑"/>
                <a:ea typeface="微软雅黑"/>
              </a:rPr>
              <a:t>6</a:t>
            </a:r>
            <a:r>
              <a:rPr lang="zh-CN" altLang="en-US" sz="1400" kern="0" dirty="0">
                <a:latin typeface="微软雅黑"/>
                <a:ea typeface="微软雅黑"/>
              </a:rPr>
              <a:t>月龄，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年存活率</a:t>
            </a:r>
            <a:r>
              <a:rPr lang="en-US" altLang="zh-CN" sz="1400" kern="0" dirty="0">
                <a:latin typeface="微软雅黑"/>
                <a:ea typeface="微软雅黑"/>
              </a:rPr>
              <a:t>97%</a:t>
            </a:r>
            <a:r>
              <a:rPr lang="zh-CN" altLang="en-US" sz="1400" kern="0" dirty="0">
                <a:latin typeface="微软雅黑"/>
                <a:ea typeface="微软雅黑"/>
              </a:rPr>
              <a:t>、</a:t>
            </a:r>
            <a:r>
              <a:rPr lang="en-US" altLang="zh-CN" sz="1400" kern="0" dirty="0">
                <a:latin typeface="微软雅黑"/>
                <a:ea typeface="微软雅黑"/>
              </a:rPr>
              <a:t>95%</a:t>
            </a:r>
            <a:r>
              <a:rPr lang="zh-CN" altLang="en-US" sz="1400" kern="0" dirty="0">
                <a:latin typeface="微软雅黑"/>
                <a:ea typeface="微软雅黑"/>
              </a:rPr>
              <a:t>，</a:t>
            </a:r>
            <a:r>
              <a:rPr lang="en-US" altLang="zh-CN" sz="1400" kern="0" dirty="0">
                <a:latin typeface="微软雅黑"/>
                <a:ea typeface="微软雅黑"/>
              </a:rPr>
              <a:t>4</a:t>
            </a:r>
            <a:r>
              <a:rPr lang="zh-CN" altLang="en-US" sz="1400" kern="0" dirty="0">
                <a:latin typeface="微软雅黑"/>
                <a:ea typeface="微软雅黑"/>
              </a:rPr>
              <a:t>年存活率</a:t>
            </a:r>
            <a:r>
              <a:rPr lang="en-US" altLang="zh-CN" sz="1400" kern="0" dirty="0">
                <a:latin typeface="微软雅黑"/>
                <a:ea typeface="微软雅黑"/>
              </a:rPr>
              <a:t>93%</a:t>
            </a:r>
            <a:r>
              <a:rPr lang="zh-CN" altLang="en-US" sz="1400" kern="0" dirty="0">
                <a:latin typeface="微软雅黑"/>
                <a:ea typeface="微软雅黑"/>
              </a:rPr>
              <a:t>、</a:t>
            </a:r>
            <a:r>
              <a:rPr lang="en-US" altLang="zh-CN" sz="1400" kern="0" dirty="0">
                <a:latin typeface="微软雅黑"/>
                <a:ea typeface="微软雅黑"/>
              </a:rPr>
              <a:t>96%</a:t>
            </a:r>
            <a:r>
              <a:rPr lang="zh-CN" altLang="en-US" sz="1400" kern="0" dirty="0">
                <a:latin typeface="微软雅黑"/>
                <a:ea typeface="微软雅黑"/>
              </a:rPr>
              <a:t>。与历史对照相比，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尼替西农治疗</a:t>
            </a:r>
            <a:r>
              <a:rPr lang="en-US" altLang="zh-CN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6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月龄以下患者的长期存活率显著提高，</a:t>
            </a:r>
            <a:r>
              <a:rPr lang="en-US" altLang="zh-CN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2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月龄以内患者存活率提高尤其显著。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4ADCBE8-90CC-EB80-3391-1A9EE5E7B510}"/>
              </a:ext>
            </a:extLst>
          </p:cNvPr>
          <p:cNvSpPr/>
          <p:nvPr/>
        </p:nvSpPr>
        <p:spPr>
          <a:xfrm>
            <a:off x="1716617" y="4401051"/>
            <a:ext cx="9986432" cy="1253652"/>
          </a:xfrm>
          <a:prstGeom prst="roundRect">
            <a:avLst>
              <a:gd name="adj" fmla="val 4693"/>
            </a:avLst>
          </a:prstGeom>
          <a:noFill/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CEA042EB-48A3-970E-E2A9-FB51AE643288}"/>
              </a:ext>
            </a:extLst>
          </p:cNvPr>
          <p:cNvSpPr/>
          <p:nvPr/>
        </p:nvSpPr>
        <p:spPr>
          <a:xfrm>
            <a:off x="506666" y="4401052"/>
            <a:ext cx="1209951" cy="1253652"/>
          </a:xfrm>
          <a:prstGeom prst="roundRect">
            <a:avLst/>
          </a:prstGeom>
          <a:solidFill>
            <a:srgbClr val="152B7E"/>
          </a:solidFill>
          <a:ln>
            <a:solidFill>
              <a:srgbClr val="1E39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ts val="2375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真实世界研究数据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884B39-6B50-6410-F847-1C1F9FF1727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878267" y="4460195"/>
            <a:ext cx="9726082" cy="1284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>
              <a:lnSpc>
                <a:spcPct val="120000"/>
              </a:lnSpc>
              <a:spcBef>
                <a:spcPts val="600"/>
              </a:spcBef>
            </a:pPr>
            <a:r>
              <a:rPr lang="zh-CN" altLang="en-US" sz="1400" kern="0" dirty="0">
                <a:latin typeface="微软雅黑"/>
                <a:ea typeface="微软雅黑"/>
              </a:rPr>
              <a:t>据欧洲一项跨度</a:t>
            </a:r>
            <a:r>
              <a:rPr lang="en-US" altLang="zh-CN" sz="1400" kern="0" dirty="0">
                <a:latin typeface="微软雅黑"/>
                <a:ea typeface="微软雅黑"/>
              </a:rPr>
              <a:t>15</a:t>
            </a:r>
            <a:r>
              <a:rPr lang="zh-CN" altLang="en-US" sz="1400" kern="0" dirty="0">
                <a:latin typeface="微软雅黑"/>
                <a:ea typeface="微软雅黑"/>
              </a:rPr>
              <a:t>年的多中心研究，该研究共纳入</a:t>
            </a:r>
            <a:r>
              <a:rPr lang="en-US" altLang="zh-CN" sz="1400" kern="0" dirty="0">
                <a:latin typeface="微软雅黑"/>
                <a:ea typeface="微软雅黑"/>
              </a:rPr>
              <a:t>315</a:t>
            </a:r>
            <a:r>
              <a:rPr lang="zh-CN" altLang="en-US" sz="1400" kern="0" dirty="0">
                <a:latin typeface="微软雅黑"/>
                <a:ea typeface="微软雅黑"/>
              </a:rPr>
              <a:t>例患者，中位治疗时间</a:t>
            </a:r>
            <a:r>
              <a:rPr lang="en-US" altLang="zh-CN" sz="1400" kern="0" dirty="0">
                <a:latin typeface="微软雅黑"/>
                <a:ea typeface="微软雅黑"/>
              </a:rPr>
              <a:t>11.2</a:t>
            </a:r>
            <a:r>
              <a:rPr lang="zh-CN" altLang="en-US" sz="1400" kern="0" dirty="0">
                <a:latin typeface="微软雅黑"/>
                <a:ea typeface="微软雅黑"/>
              </a:rPr>
              <a:t>年</a:t>
            </a:r>
            <a:r>
              <a:rPr lang="en-US" altLang="zh-CN" sz="1400" kern="0" dirty="0">
                <a:latin typeface="微软雅黑"/>
                <a:ea typeface="微软雅黑"/>
              </a:rPr>
              <a:t>(</a:t>
            </a:r>
            <a:r>
              <a:rPr lang="zh-CN" altLang="en-US" sz="1400" kern="0" dirty="0">
                <a:latin typeface="微软雅黑"/>
                <a:ea typeface="微软雅黑"/>
              </a:rPr>
              <a:t>范围</a:t>
            </a:r>
            <a:r>
              <a:rPr lang="en-US" altLang="zh-CN" sz="1400" kern="0" dirty="0">
                <a:latin typeface="微软雅黑"/>
                <a:ea typeface="微软雅黑"/>
              </a:rPr>
              <a:t>0.7~28.4</a:t>
            </a:r>
            <a:r>
              <a:rPr lang="zh-CN" altLang="en-US" sz="1400" kern="0" dirty="0">
                <a:latin typeface="微软雅黑"/>
                <a:ea typeface="微软雅黑"/>
              </a:rPr>
              <a:t>年</a:t>
            </a:r>
            <a:r>
              <a:rPr lang="en-US" altLang="zh-CN" sz="1400" kern="0" dirty="0">
                <a:latin typeface="微软雅黑"/>
                <a:ea typeface="微软雅黑"/>
              </a:rPr>
              <a:t>)</a:t>
            </a:r>
            <a:r>
              <a:rPr lang="zh-CN" altLang="en-US" sz="1400" kern="0" dirty="0">
                <a:latin typeface="微软雅黑"/>
                <a:ea typeface="微软雅黑"/>
              </a:rPr>
              <a:t>；尼替西农的累积暴露量为</a:t>
            </a:r>
            <a:r>
              <a:rPr lang="en-US" altLang="zh-CN" sz="1400" kern="0" dirty="0">
                <a:latin typeface="微软雅黑"/>
                <a:ea typeface="微软雅黑"/>
              </a:rPr>
              <a:t>3172.7</a:t>
            </a:r>
            <a:r>
              <a:rPr lang="zh-CN" altLang="en-US" sz="1400" kern="0" dirty="0">
                <a:latin typeface="微软雅黑"/>
                <a:ea typeface="微软雅黑"/>
              </a:rPr>
              <a:t>患者年。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通过新生儿筛查诊断的患者在中位年龄</a:t>
            </a:r>
            <a:r>
              <a:rPr lang="en-US" altLang="zh-CN" sz="1400" b="1" kern="0" dirty="0">
                <a:solidFill>
                  <a:srgbClr val="C00000"/>
                </a:solidFill>
                <a:latin typeface="微软雅黑"/>
                <a:ea typeface="微软雅黑"/>
              </a:rPr>
              <a:t>0.8</a:t>
            </a:r>
            <a:r>
              <a:rPr lang="zh-CN" altLang="en-US" sz="1400" b="1" kern="0" dirty="0">
                <a:solidFill>
                  <a:srgbClr val="C00000"/>
                </a:solidFill>
                <a:latin typeface="微软雅黑"/>
                <a:ea typeface="微软雅黑"/>
              </a:rPr>
              <a:t>个月</a:t>
            </a:r>
            <a:r>
              <a:rPr lang="zh-CN" altLang="en-US" sz="1400" b="1" kern="0" dirty="0">
                <a:solidFill>
                  <a:srgbClr val="002060"/>
                </a:solidFill>
                <a:latin typeface="微软雅黑"/>
                <a:ea typeface="微软雅黑"/>
              </a:rPr>
              <a:t>时开始接受尼替西农治疗，而临床就诊的患者则为</a:t>
            </a:r>
            <a:r>
              <a:rPr lang="en-US" altLang="zh-CN" sz="1400" b="1" kern="0" dirty="0">
                <a:solidFill>
                  <a:srgbClr val="C00000"/>
                </a:solidFill>
                <a:latin typeface="微软雅黑"/>
                <a:ea typeface="微软雅黑"/>
              </a:rPr>
              <a:t>8.5</a:t>
            </a:r>
            <a:r>
              <a:rPr lang="zh-CN" altLang="en-US" sz="1400" b="1" kern="0" dirty="0">
                <a:solidFill>
                  <a:srgbClr val="C00000"/>
                </a:solidFill>
                <a:latin typeface="微软雅黑"/>
                <a:ea typeface="微软雅黑"/>
              </a:rPr>
              <a:t>个月</a:t>
            </a:r>
            <a:r>
              <a:rPr lang="zh-CN" altLang="en-US" sz="1400" kern="0" dirty="0">
                <a:latin typeface="微软雅黑"/>
                <a:ea typeface="微软雅黑"/>
              </a:rPr>
              <a:t>。结果提示</a:t>
            </a:r>
            <a:r>
              <a:rPr lang="zh-CN" altLang="en-US" sz="1400" kern="0" dirty="0">
                <a:solidFill>
                  <a:srgbClr val="002060"/>
                </a:solidFill>
                <a:latin typeface="微软雅黑"/>
                <a:ea typeface="微软雅黑"/>
              </a:rPr>
              <a:t>尼替西农长期治疗耐受性好，大多数患者在治疗过程中临床状况总体良好</a:t>
            </a:r>
            <a:r>
              <a:rPr lang="zh-CN" altLang="en-US" sz="1400" kern="0" dirty="0">
                <a:latin typeface="微软雅黑"/>
                <a:ea typeface="微软雅黑"/>
              </a:rPr>
              <a:t>，仅</a:t>
            </a:r>
            <a:r>
              <a:rPr lang="en-US" altLang="zh-CN" sz="1400" kern="0" dirty="0">
                <a:latin typeface="微软雅黑"/>
                <a:ea typeface="微软雅黑"/>
              </a:rPr>
              <a:t>4%(12/315)</a:t>
            </a:r>
            <a:r>
              <a:rPr lang="zh-CN" altLang="en-US" sz="1400" kern="0" dirty="0">
                <a:latin typeface="微软雅黑"/>
                <a:ea typeface="微软雅黑"/>
              </a:rPr>
              <a:t>的患者最终接受肝移植治疗或因治疗无效死亡，</a:t>
            </a:r>
            <a:r>
              <a:rPr lang="en-US" altLang="zh-CN" sz="1400" kern="0" dirty="0">
                <a:latin typeface="微软雅黑"/>
                <a:ea typeface="微软雅黑"/>
              </a:rPr>
              <a:t>1%(4/315) </a:t>
            </a:r>
            <a:r>
              <a:rPr lang="zh-CN" altLang="en-US" sz="1400" kern="0" dirty="0">
                <a:latin typeface="微软雅黑"/>
                <a:ea typeface="微软雅黑"/>
              </a:rPr>
              <a:t>的患者发生肝细胞癌。肝、肾、眼、血液系统的不良事件发生率很低。</a:t>
            </a:r>
            <a:r>
              <a:rPr lang="en-US" altLang="zh-CN" sz="1400" kern="0" baseline="30000" dirty="0">
                <a:latin typeface="微软雅黑"/>
                <a:ea typeface="微软雅黑"/>
              </a:rPr>
              <a:t>[1]</a:t>
            </a:r>
          </a:p>
        </p:txBody>
      </p:sp>
      <p:sp>
        <p:nvSpPr>
          <p:cNvPr id="13" name="同侧圆角矩形 14">
            <a:extLst>
              <a:ext uri="{FF2B5EF4-FFF2-40B4-BE49-F238E27FC236}">
                <a16:creationId xmlns:a16="http://schemas.microsoft.com/office/drawing/2014/main" id="{BAAE40EC-6E30-265F-23B0-E0C2A188A02F}"/>
              </a:ext>
            </a:extLst>
          </p:cNvPr>
          <p:cNvSpPr/>
          <p:nvPr/>
        </p:nvSpPr>
        <p:spPr>
          <a:xfrm>
            <a:off x="577447" y="1119709"/>
            <a:ext cx="11125602" cy="56615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15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FFF0F4B5-8BFC-6BF2-CF23-49E1B0287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19146"/>
              </p:ext>
            </p:extLst>
          </p:nvPr>
        </p:nvGraphicFramePr>
        <p:xfrm>
          <a:off x="577447" y="1119708"/>
          <a:ext cx="11125602" cy="1718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182">
                  <a:extLst>
                    <a:ext uri="{9D8B030D-6E8A-4147-A177-3AD203B41FA5}">
                      <a16:colId xmlns:a16="http://schemas.microsoft.com/office/drawing/2014/main" val="3036142929"/>
                    </a:ext>
                  </a:extLst>
                </a:gridCol>
                <a:gridCol w="3322041">
                  <a:extLst>
                    <a:ext uri="{9D8B030D-6E8A-4147-A177-3AD203B41FA5}">
                      <a16:colId xmlns:a16="http://schemas.microsoft.com/office/drawing/2014/main" val="2705692446"/>
                    </a:ext>
                  </a:extLst>
                </a:gridCol>
                <a:gridCol w="734165">
                  <a:extLst>
                    <a:ext uri="{9D8B030D-6E8A-4147-A177-3AD203B41FA5}">
                      <a16:colId xmlns:a16="http://schemas.microsoft.com/office/drawing/2014/main" val="263196019"/>
                    </a:ext>
                  </a:extLst>
                </a:gridCol>
                <a:gridCol w="6145214">
                  <a:extLst>
                    <a:ext uri="{9D8B030D-6E8A-4147-A177-3AD203B41FA5}">
                      <a16:colId xmlns:a16="http://schemas.microsoft.com/office/drawing/2014/main" val="3949307303"/>
                    </a:ext>
                  </a:extLst>
                </a:gridCol>
              </a:tblGrid>
              <a:tr h="5292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地区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指南名称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年份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推荐意见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619129"/>
                  </a:ext>
                </a:extLst>
              </a:tr>
              <a:tr h="5777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罕见病诊疗指南（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年版）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—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旦诊断酪氨酸血症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Ⅰ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(HT-1)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，应尽快开始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NTBC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（尼替西农）治疗”。</a:t>
                      </a:r>
                    </a:p>
                  </a:txBody>
                  <a:tcPr anchor="ctr">
                    <a:lnT w="381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711214"/>
                  </a:ext>
                </a:extLst>
              </a:tr>
              <a:tr h="61131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QMCM+MicrosoftYaHei"/>
                        </a:rPr>
                        <a:t>美国和</a:t>
                      </a:r>
                      <a:endParaRPr lang="en-US" altLang="zh-CN" sz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QMCM+MicrosoftYaHei"/>
                      </a:endParaRPr>
                    </a:p>
                    <a:p>
                      <a:pPr marL="0" marR="0" algn="ctr">
                        <a:lnSpc>
                          <a:spcPts val="158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QMCM+MicrosoftYaHei"/>
                        </a:rPr>
                        <a:t>加拿大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酪氨酸血症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Ⅰ</a:t>
                      </a:r>
                      <a:r>
                        <a:rPr lang="zh-CN" altLang="en-US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型诊疗指南：美国和加拿大共识小组评论和建议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一旦新生儿筛查确诊或临床表现怀疑为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HT-1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，应立即开始使用</a:t>
                      </a:r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NTBC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（尼替西农）治疗”。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012343"/>
                  </a:ext>
                </a:extLst>
              </a:tr>
            </a:tbl>
          </a:graphicData>
        </a:graphic>
      </p:graphicFrame>
      <p:sp>
        <p:nvSpPr>
          <p:cNvPr id="15" name="object 27">
            <a:extLst>
              <a:ext uri="{FF2B5EF4-FFF2-40B4-BE49-F238E27FC236}">
                <a16:creationId xmlns:a16="http://schemas.microsoft.com/office/drawing/2014/main" id="{CEBA9B80-6178-D606-CCFF-F9DDFDE19202}"/>
              </a:ext>
            </a:extLst>
          </p:cNvPr>
          <p:cNvSpPr txBox="1"/>
          <p:nvPr/>
        </p:nvSpPr>
        <p:spPr>
          <a:xfrm>
            <a:off x="231648" y="6455154"/>
            <a:ext cx="12665247" cy="341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8"/>
              </a:lnSpc>
            </a:pP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[1]SPIEKERKOETTER</a:t>
            </a:r>
            <a:r>
              <a:rPr sz="700" spc="96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U,</a:t>
            </a:r>
            <a:r>
              <a:rPr sz="700" spc="36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COUCE</a:t>
            </a:r>
            <a:r>
              <a:rPr sz="700" spc="64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M</a:t>
            </a:r>
            <a:r>
              <a:rPr sz="700" spc="4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L,</a:t>
            </a:r>
            <a:r>
              <a:rPr sz="700" spc="44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DAS</a:t>
            </a:r>
            <a:r>
              <a:rPr sz="700" spc="4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</a:t>
            </a:r>
            <a:r>
              <a:rPr sz="700" spc="3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M,</a:t>
            </a:r>
            <a:r>
              <a:rPr sz="700" spc="4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et</a:t>
            </a:r>
            <a:r>
              <a:rPr sz="700" spc="3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al.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Long-term</a:t>
            </a:r>
            <a:r>
              <a:rPr sz="700" spc="49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safety</a:t>
            </a:r>
            <a:r>
              <a:rPr sz="700" spc="2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and</a:t>
            </a:r>
            <a:r>
              <a:rPr sz="700" spc="28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outcomes</a:t>
            </a:r>
            <a:r>
              <a:rPr sz="700" spc="56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in</a:t>
            </a:r>
            <a:r>
              <a:rPr sz="700" spc="4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hereditary</a:t>
            </a:r>
            <a:r>
              <a:rPr sz="700" spc="43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tyrosinaemia</a:t>
            </a:r>
            <a:r>
              <a:rPr sz="700" spc="59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type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Ⅰ</a:t>
            </a:r>
            <a:r>
              <a:rPr sz="700" spc="48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with</a:t>
            </a:r>
            <a:r>
              <a:rPr sz="700" spc="48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nitisinone</a:t>
            </a:r>
            <a:r>
              <a:rPr sz="700" spc="6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treatment: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15-year</a:t>
            </a:r>
            <a:r>
              <a:rPr sz="700" spc="5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non-interventional,</a:t>
            </a:r>
            <a:r>
              <a:rPr sz="700" spc="4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multicentre</a:t>
            </a:r>
            <a:r>
              <a:rPr sz="700" spc="5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study[J].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Lancet</a:t>
            </a:r>
            <a:r>
              <a:rPr sz="700" spc="2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Diabetes</a:t>
            </a:r>
            <a:r>
              <a:rPr sz="700" spc="4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Endocrinol,</a:t>
            </a:r>
            <a:r>
              <a:rPr sz="700" spc="5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2021,</a:t>
            </a:r>
            <a:r>
              <a:rPr sz="700" spc="6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9(7):</a:t>
            </a:r>
            <a:r>
              <a:rPr sz="700" spc="43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427-435.</a:t>
            </a:r>
            <a:endParaRPr lang="en-US" sz="700" dirty="0">
              <a:solidFill>
                <a:srgbClr val="000000"/>
              </a:solidFill>
              <a:latin typeface="OMDBHR+MicrosoftYaHei-Bold"/>
              <a:cs typeface="OMDBHR+MicrosoftYaHei-Bold"/>
            </a:endParaRPr>
          </a:p>
          <a:p>
            <a:pPr>
              <a:lnSpc>
                <a:spcPts val="918"/>
              </a:lnSpc>
            </a:pPr>
            <a:r>
              <a:rPr 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[2]</a:t>
            </a:r>
            <a:r>
              <a:rPr lang="zh-CN" alt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lang="en-US" altLang="zh-CN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《</a:t>
            </a:r>
            <a:r>
              <a:rPr lang="zh-CN" alt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罕见病诊疗指南（</a:t>
            </a:r>
            <a:r>
              <a:rPr lang="en-US" altLang="zh-CN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2019</a:t>
            </a:r>
            <a:r>
              <a:rPr lang="zh-CN" alt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年版）</a:t>
            </a:r>
            <a:r>
              <a:rPr lang="en-US" altLang="zh-CN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》.</a:t>
            </a:r>
            <a:r>
              <a:rPr lang="zh-CN" alt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中国国家卫生健康委员会</a:t>
            </a:r>
            <a:endParaRPr lang="en-US" sz="700" dirty="0">
              <a:solidFill>
                <a:srgbClr val="000000"/>
              </a:solidFill>
              <a:latin typeface="OMDBHR+MicrosoftYaHei-Bold"/>
              <a:cs typeface="OMDBHR+MicrosoftYaHei-Bold"/>
            </a:endParaRPr>
          </a:p>
          <a:p>
            <a:pPr>
              <a:lnSpc>
                <a:spcPts val="918"/>
              </a:lnSpc>
            </a:pPr>
            <a:r>
              <a:rPr 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[3]</a:t>
            </a:r>
            <a:r>
              <a:rPr lang="en-US" sz="700" dirty="0" err="1">
                <a:solidFill>
                  <a:srgbClr val="000000"/>
                </a:solidFill>
                <a:latin typeface="OMDBHR+MicrosoftYaHei-Bold"/>
                <a:cs typeface="OMDBHR+MicrosoftYaHei-Bold"/>
              </a:rPr>
              <a:t>Chinsky</a:t>
            </a:r>
            <a:r>
              <a:rPr lang="en-US"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JM, et al,. Diagnosis and treatment of tyrosinemia type I: a US and Canadian consensus group review and recommendations. Genet Med. 2017 Dec;19(12). 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839C0540-3F89-35D7-CD4D-EA20703133AE}"/>
              </a:ext>
            </a:extLst>
          </p:cNvPr>
          <p:cNvSpPr txBox="1"/>
          <p:nvPr/>
        </p:nvSpPr>
        <p:spPr>
          <a:xfrm>
            <a:off x="2111375" y="5979991"/>
            <a:ext cx="7969250" cy="311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644"/>
              </a:lnSpc>
            </a:pPr>
            <a:r>
              <a:rPr lang="zh-CN" altLang="en-US" sz="2000" b="1" dirty="0">
                <a:solidFill>
                  <a:srgbClr val="152B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上述临床研究显示，发现疾病并接受尼替西农治疗的以低龄儿童为主</a:t>
            </a:r>
            <a:endParaRPr lang="en-US" altLang="zh-CN" sz="2000" b="1" dirty="0">
              <a:solidFill>
                <a:srgbClr val="152B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251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>
            <a:extLst>
              <a:ext uri="{FF2B5EF4-FFF2-40B4-BE49-F238E27FC236}">
                <a16:creationId xmlns:a16="http://schemas.microsoft.com/office/drawing/2014/main" id="{C64B490F-7A3F-1BE0-9EC7-F22BF6F6A4F8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2AD4CE48-606D-20B6-10A0-00B23E854422}"/>
              </a:ext>
            </a:extLst>
          </p:cNvPr>
          <p:cNvSpPr txBox="1"/>
          <p:nvPr/>
        </p:nvSpPr>
        <p:spPr>
          <a:xfrm>
            <a:off x="506666" y="382020"/>
            <a:ext cx="766167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D271060-83BE-0390-AC6B-DEDE74BCE1AC}"/>
              </a:ext>
            </a:extLst>
          </p:cNvPr>
          <p:cNvSpPr txBox="1"/>
          <p:nvPr/>
        </p:nvSpPr>
        <p:spPr>
          <a:xfrm>
            <a:off x="1227344" y="352898"/>
            <a:ext cx="2730354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10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创新性</a:t>
            </a:r>
          </a:p>
        </p:txBody>
      </p:sp>
      <p:sp>
        <p:nvSpPr>
          <p:cNvPr id="7" name="object 27">
            <a:extLst>
              <a:ext uri="{FF2B5EF4-FFF2-40B4-BE49-F238E27FC236}">
                <a16:creationId xmlns:a16="http://schemas.microsoft.com/office/drawing/2014/main" id="{C4033F71-4D78-7C8B-46B8-6B7B8EA0643A}"/>
              </a:ext>
            </a:extLst>
          </p:cNvPr>
          <p:cNvSpPr txBox="1"/>
          <p:nvPr/>
        </p:nvSpPr>
        <p:spPr>
          <a:xfrm>
            <a:off x="160867" y="6331323"/>
            <a:ext cx="12665247" cy="250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18"/>
              </a:lnSpc>
            </a:pP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[1</a:t>
            </a:r>
            <a:r>
              <a:rPr sz="700" spc="38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]SPIEKERKOETTER</a:t>
            </a:r>
            <a:r>
              <a:rPr sz="700" spc="96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U,</a:t>
            </a:r>
            <a:r>
              <a:rPr sz="700" spc="36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COUCE</a:t>
            </a:r>
            <a:r>
              <a:rPr sz="700" spc="64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M</a:t>
            </a:r>
            <a:r>
              <a:rPr sz="700" spc="4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L,</a:t>
            </a:r>
            <a:r>
              <a:rPr sz="700" spc="44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DAS</a:t>
            </a:r>
            <a:r>
              <a:rPr sz="700" spc="4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</a:t>
            </a:r>
            <a:r>
              <a:rPr sz="700" spc="3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M,</a:t>
            </a:r>
            <a:r>
              <a:rPr sz="700" spc="4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et</a:t>
            </a:r>
            <a:r>
              <a:rPr sz="700" spc="3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al.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Long-term</a:t>
            </a:r>
            <a:r>
              <a:rPr sz="700" spc="49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safety</a:t>
            </a:r>
            <a:r>
              <a:rPr sz="700" spc="2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and</a:t>
            </a:r>
            <a:r>
              <a:rPr sz="700" spc="28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outcomes</a:t>
            </a:r>
            <a:r>
              <a:rPr sz="700" spc="56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in</a:t>
            </a:r>
            <a:r>
              <a:rPr sz="700" spc="4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hereditary</a:t>
            </a:r>
            <a:r>
              <a:rPr sz="700" spc="43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tyrosinaemia</a:t>
            </a:r>
            <a:r>
              <a:rPr sz="700" spc="59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type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Ⅰ</a:t>
            </a:r>
            <a:r>
              <a:rPr sz="700" spc="48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with</a:t>
            </a:r>
            <a:r>
              <a:rPr sz="700" spc="48" dirty="0">
                <a:solidFill>
                  <a:srgbClr val="000000"/>
                </a:solidFill>
                <a:latin typeface="CJSOFB+MicrosoftYaHei-Bold"/>
                <a:cs typeface="CJSOFB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nitisinone</a:t>
            </a:r>
            <a:r>
              <a:rPr sz="700" spc="6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treatment: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a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15-year</a:t>
            </a:r>
            <a:r>
              <a:rPr sz="700" spc="5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non-interventional,</a:t>
            </a:r>
            <a:r>
              <a:rPr sz="700" spc="4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multicentre</a:t>
            </a:r>
            <a:r>
              <a:rPr sz="700" spc="5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study[J].</a:t>
            </a:r>
            <a:r>
              <a:rPr sz="700" spc="32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Lancet</a:t>
            </a:r>
            <a:r>
              <a:rPr sz="700" spc="25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Diabetes</a:t>
            </a:r>
            <a:r>
              <a:rPr sz="700" spc="41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Endocrinol,</a:t>
            </a:r>
            <a:r>
              <a:rPr sz="700" spc="5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2021,</a:t>
            </a:r>
            <a:r>
              <a:rPr sz="700" spc="67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9(7):</a:t>
            </a:r>
            <a:r>
              <a:rPr sz="700" spc="43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 </a:t>
            </a:r>
            <a:r>
              <a:rPr sz="700" dirty="0">
                <a:solidFill>
                  <a:srgbClr val="000000"/>
                </a:solidFill>
                <a:latin typeface="OMDBHR+MicrosoftYaHei-Bold"/>
                <a:cs typeface="OMDBHR+MicrosoftYaHei-Bold"/>
              </a:rPr>
              <a:t>427-435.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5C135AC-BF46-CBEF-5DC3-9F35D836092E}"/>
              </a:ext>
            </a:extLst>
          </p:cNvPr>
          <p:cNvSpPr/>
          <p:nvPr/>
        </p:nvSpPr>
        <p:spPr>
          <a:xfrm>
            <a:off x="620961" y="1985277"/>
            <a:ext cx="451866" cy="3997633"/>
          </a:xfrm>
          <a:prstGeom prst="rect">
            <a:avLst/>
          </a:prstGeom>
          <a:solidFill>
            <a:srgbClr val="152B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74B092-F400-6319-9133-7B752F75F42B}"/>
              </a:ext>
            </a:extLst>
          </p:cNvPr>
          <p:cNvSpPr/>
          <p:nvPr/>
        </p:nvSpPr>
        <p:spPr>
          <a:xfrm>
            <a:off x="1072827" y="1985277"/>
            <a:ext cx="7286725" cy="3997633"/>
          </a:xfrm>
          <a:prstGeom prst="rect">
            <a:avLst/>
          </a:prstGeom>
          <a:noFill/>
          <a:ln w="6350">
            <a:solidFill>
              <a:srgbClr val="152B7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F7892D0-20D0-A16E-86EA-48D3298082BF}"/>
              </a:ext>
            </a:extLst>
          </p:cNvPr>
          <p:cNvSpPr txBox="1"/>
          <p:nvPr/>
        </p:nvSpPr>
        <p:spPr>
          <a:xfrm>
            <a:off x="1227344" y="2434501"/>
            <a:ext cx="6684251" cy="303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原研原装进口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新药，以化学药品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5.1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类获批上市。</a:t>
            </a:r>
            <a:endParaRPr lang="en-US" altLang="zh-CN" sz="1600" dirty="0">
              <a:highlight>
                <a:srgbClr val="FFFF00"/>
              </a:highligh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获得“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含有尼替西农的液体药物组合物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发明专利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，专利号：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ZL 2012 8 0030236.9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专利期至</a:t>
            </a: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2032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en-US" sz="16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相较于胶囊，口服混悬剂是</a:t>
            </a:r>
            <a:r>
              <a:rPr lang="zh-CN" altLang="en-US" sz="1600" b="1" kern="0" dirty="0">
                <a:solidFill>
                  <a:srgbClr val="002060"/>
                </a:solidFill>
                <a:latin typeface="微软雅黑"/>
                <a:ea typeface="微软雅黑"/>
              </a:rPr>
              <a:t>低龄儿童适宜剂型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，更便捷、依从性高，更适合婴幼儿及儿童服用，</a:t>
            </a:r>
            <a:r>
              <a:rPr lang="zh-CN" altLang="en-US" sz="1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可精准控制给药剂量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与尼替西农胶囊相比，尼替西农口服混悬液的中位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Tmax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提前约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小时，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更高效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尼替西农是目前全球范围内批准用于治疗酪氨酸血症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(HT-1)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唯一有效药物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。尼替西农的出现改变了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HT-I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的治疗选择困境。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6BDF3C-819C-587E-B1B2-DCFB4EFF6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095" y="1985277"/>
            <a:ext cx="2861164" cy="3997633"/>
          </a:xfrm>
          <a:prstGeom prst="rect">
            <a:avLst/>
          </a:prstGeom>
        </p:spPr>
      </p:pic>
      <p:sp>
        <p:nvSpPr>
          <p:cNvPr id="16" name="object 8">
            <a:extLst>
              <a:ext uri="{FF2B5EF4-FFF2-40B4-BE49-F238E27FC236}">
                <a16:creationId xmlns:a16="http://schemas.microsoft.com/office/drawing/2014/main" id="{84F21A97-1799-99F3-ABFB-856E75AD64CA}"/>
              </a:ext>
            </a:extLst>
          </p:cNvPr>
          <p:cNvSpPr txBox="1"/>
          <p:nvPr/>
        </p:nvSpPr>
        <p:spPr>
          <a:xfrm>
            <a:off x="2527158" y="454218"/>
            <a:ext cx="6534581" cy="335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4"/>
              </a:lnSpc>
            </a:pPr>
            <a:r>
              <a:rPr lang="zh-CN" altLang="en-US" sz="2400" b="1" dirty="0">
                <a:solidFill>
                  <a:srgbClr val="152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瑞典原研进口，通过优先审评审批程序批准上市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8A9E20D-2011-5645-36FE-821132D5A58F}"/>
              </a:ext>
            </a:extLst>
          </p:cNvPr>
          <p:cNvSpPr/>
          <p:nvPr/>
        </p:nvSpPr>
        <p:spPr bwMode="gray">
          <a:xfrm>
            <a:off x="620961" y="1372342"/>
            <a:ext cx="10883298" cy="432000"/>
          </a:xfrm>
          <a:prstGeom prst="rect">
            <a:avLst/>
          </a:prstGeom>
          <a:solidFill>
            <a:srgbClr val="0095FF">
              <a:lumMod val="20000"/>
              <a:lumOff val="80000"/>
            </a:srgbClr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263525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tabLst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尼替西农是治疗</a:t>
            </a:r>
            <a:r>
              <a:rPr lang="en-US" altLang="zh-CN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HT-1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的首选药物，已经在英、法、德、意等全球多个国家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地区获批上市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EC6400-C2CF-8736-785C-06725FA233E2}"/>
              </a:ext>
            </a:extLst>
          </p:cNvPr>
          <p:cNvGrpSpPr/>
          <p:nvPr/>
        </p:nvGrpSpPr>
        <p:grpSpPr>
          <a:xfrm>
            <a:off x="620963" y="1372342"/>
            <a:ext cx="440923" cy="432000"/>
            <a:chOff x="-1249326" y="1205062"/>
            <a:chExt cx="432000" cy="43200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0C8CB1D4-DA60-8AEA-A2D9-5F0F120FCAD6}"/>
                </a:ext>
              </a:extLst>
            </p:cNvPr>
            <p:cNvSpPr/>
            <p:nvPr/>
          </p:nvSpPr>
          <p:spPr bwMode="gray">
            <a:xfrm>
              <a:off x="-1249326" y="1205062"/>
              <a:ext cx="432000" cy="432000"/>
            </a:xfrm>
            <a:prstGeom prst="roundRect">
              <a:avLst/>
            </a:prstGeom>
            <a:solidFill>
              <a:srgbClr val="0047BB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黑体" panose="02010609060101010101" pitchFamily="49" charset="-122"/>
              </a:endParaRPr>
            </a:p>
          </p:txBody>
        </p:sp>
        <p:sp>
          <p:nvSpPr>
            <p:cNvPr id="20" name="biological-molecule_71293">
              <a:extLst>
                <a:ext uri="{FF2B5EF4-FFF2-40B4-BE49-F238E27FC236}">
                  <a16:creationId xmlns:a16="http://schemas.microsoft.com/office/drawing/2014/main" id="{60D1C5E4-75A2-9D29-C49F-5E9F756C476F}"/>
                </a:ext>
              </a:extLst>
            </p:cNvPr>
            <p:cNvSpPr/>
            <p:nvPr/>
          </p:nvSpPr>
          <p:spPr>
            <a:xfrm>
              <a:off x="-1177326" y="1277062"/>
              <a:ext cx="288000" cy="288000"/>
            </a:xfrm>
            <a:custGeom>
              <a:avLst/>
              <a:gdLst>
                <a:gd name="connsiteX0" fmla="*/ 305793 w 608697"/>
                <a:gd name="connsiteY0" fmla="*/ 274217 h 593808"/>
                <a:gd name="connsiteX1" fmla="*/ 307733 w 608697"/>
                <a:gd name="connsiteY1" fmla="*/ 275334 h 593808"/>
                <a:gd name="connsiteX2" fmla="*/ 417390 w 608697"/>
                <a:gd name="connsiteY2" fmla="*/ 338493 h 593808"/>
                <a:gd name="connsiteX3" fmla="*/ 417465 w 608697"/>
                <a:gd name="connsiteY3" fmla="*/ 467119 h 593808"/>
                <a:gd name="connsiteX4" fmla="*/ 324965 w 608697"/>
                <a:gd name="connsiteY4" fmla="*/ 520520 h 593808"/>
                <a:gd name="connsiteX5" fmla="*/ 324965 w 608697"/>
                <a:gd name="connsiteY5" fmla="*/ 593808 h 593808"/>
                <a:gd name="connsiteX6" fmla="*/ 286696 w 608697"/>
                <a:gd name="connsiteY6" fmla="*/ 593808 h 593808"/>
                <a:gd name="connsiteX7" fmla="*/ 286696 w 608697"/>
                <a:gd name="connsiteY7" fmla="*/ 520520 h 593808"/>
                <a:gd name="connsiteX8" fmla="*/ 194271 w 608697"/>
                <a:gd name="connsiteY8" fmla="*/ 467268 h 593808"/>
                <a:gd name="connsiteX9" fmla="*/ 194196 w 608697"/>
                <a:gd name="connsiteY9" fmla="*/ 340876 h 593808"/>
                <a:gd name="connsiteX10" fmla="*/ 194196 w 608697"/>
                <a:gd name="connsiteY10" fmla="*/ 338642 h 593808"/>
                <a:gd name="connsiteX11" fmla="*/ 430195 w 608697"/>
                <a:gd name="connsiteY11" fmla="*/ 60827 h 593808"/>
                <a:gd name="connsiteX12" fmla="*/ 521796 w 608697"/>
                <a:gd name="connsiteY12" fmla="*/ 113638 h 593808"/>
                <a:gd name="connsiteX13" fmla="*/ 589526 w 608697"/>
                <a:gd name="connsiteY13" fmla="*/ 74458 h 593808"/>
                <a:gd name="connsiteX14" fmla="*/ 608697 w 608697"/>
                <a:gd name="connsiteY14" fmla="*/ 107530 h 593808"/>
                <a:gd name="connsiteX15" fmla="*/ 541787 w 608697"/>
                <a:gd name="connsiteY15" fmla="*/ 146263 h 593808"/>
                <a:gd name="connsiteX16" fmla="*/ 541861 w 608697"/>
                <a:gd name="connsiteY16" fmla="*/ 253822 h 593808"/>
                <a:gd name="connsiteX17" fmla="*/ 430344 w 608697"/>
                <a:gd name="connsiteY17" fmla="*/ 318179 h 593808"/>
                <a:gd name="connsiteX18" fmla="*/ 318678 w 608697"/>
                <a:gd name="connsiteY18" fmla="*/ 253971 h 593808"/>
                <a:gd name="connsiteX19" fmla="*/ 318603 w 608697"/>
                <a:gd name="connsiteY19" fmla="*/ 125258 h 593808"/>
                <a:gd name="connsiteX20" fmla="*/ 160673 w 608697"/>
                <a:gd name="connsiteY20" fmla="*/ 0 h 593808"/>
                <a:gd name="connsiteX21" fmla="*/ 198940 w 608697"/>
                <a:gd name="connsiteY21" fmla="*/ 0 h 593808"/>
                <a:gd name="connsiteX22" fmla="*/ 198940 w 608697"/>
                <a:gd name="connsiteY22" fmla="*/ 40974 h 593808"/>
                <a:gd name="connsiteX23" fmla="*/ 198940 w 608697"/>
                <a:gd name="connsiteY23" fmla="*/ 56469 h 593808"/>
                <a:gd name="connsiteX24" fmla="*/ 198940 w 608697"/>
                <a:gd name="connsiteY24" fmla="*/ 71890 h 593808"/>
                <a:gd name="connsiteX25" fmla="*/ 291360 w 608697"/>
                <a:gd name="connsiteY25" fmla="*/ 125081 h 593808"/>
                <a:gd name="connsiteX26" fmla="*/ 291435 w 608697"/>
                <a:gd name="connsiteY26" fmla="*/ 253813 h 593808"/>
                <a:gd name="connsiteX27" fmla="*/ 179918 w 608697"/>
                <a:gd name="connsiteY27" fmla="*/ 318179 h 593808"/>
                <a:gd name="connsiteX28" fmla="*/ 87572 w 608697"/>
                <a:gd name="connsiteY28" fmla="*/ 265062 h 593808"/>
                <a:gd name="connsiteX29" fmla="*/ 74220 w 608697"/>
                <a:gd name="connsiteY29" fmla="*/ 272810 h 593808"/>
                <a:gd name="connsiteX30" fmla="*/ 60793 w 608697"/>
                <a:gd name="connsiteY30" fmla="*/ 280483 h 593808"/>
                <a:gd name="connsiteX31" fmla="*/ 19170 w 608697"/>
                <a:gd name="connsiteY31" fmla="*/ 304620 h 593808"/>
                <a:gd name="connsiteX32" fmla="*/ 0 w 608697"/>
                <a:gd name="connsiteY32" fmla="*/ 271544 h 593808"/>
                <a:gd name="connsiteX33" fmla="*/ 41474 w 608697"/>
                <a:gd name="connsiteY33" fmla="*/ 247555 h 593808"/>
                <a:gd name="connsiteX34" fmla="*/ 54900 w 608697"/>
                <a:gd name="connsiteY34" fmla="*/ 239808 h 593808"/>
                <a:gd name="connsiteX35" fmla="*/ 68253 w 608697"/>
                <a:gd name="connsiteY35" fmla="*/ 232060 h 593808"/>
                <a:gd name="connsiteX36" fmla="*/ 68178 w 608697"/>
                <a:gd name="connsiteY36" fmla="*/ 125230 h 593808"/>
                <a:gd name="connsiteX37" fmla="*/ 160673 w 608697"/>
                <a:gd name="connsiteY37" fmla="*/ 71816 h 593808"/>
                <a:gd name="connsiteX38" fmla="*/ 160673 w 608697"/>
                <a:gd name="connsiteY38" fmla="*/ 56395 h 593808"/>
                <a:gd name="connsiteX39" fmla="*/ 160673 w 608697"/>
                <a:gd name="connsiteY39" fmla="*/ 40899 h 593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697" h="593808">
                  <a:moveTo>
                    <a:pt x="305793" y="274217"/>
                  </a:moveTo>
                  <a:lnTo>
                    <a:pt x="307733" y="275334"/>
                  </a:lnTo>
                  <a:lnTo>
                    <a:pt x="417390" y="338493"/>
                  </a:lnTo>
                  <a:lnTo>
                    <a:pt x="417465" y="467119"/>
                  </a:lnTo>
                  <a:lnTo>
                    <a:pt x="324965" y="520520"/>
                  </a:lnTo>
                  <a:lnTo>
                    <a:pt x="324965" y="593808"/>
                  </a:lnTo>
                  <a:lnTo>
                    <a:pt x="286696" y="593808"/>
                  </a:lnTo>
                  <a:lnTo>
                    <a:pt x="286696" y="520520"/>
                  </a:lnTo>
                  <a:lnTo>
                    <a:pt x="194271" y="467268"/>
                  </a:lnTo>
                  <a:lnTo>
                    <a:pt x="194196" y="340876"/>
                  </a:lnTo>
                  <a:lnTo>
                    <a:pt x="194196" y="338642"/>
                  </a:lnTo>
                  <a:close/>
                  <a:moveTo>
                    <a:pt x="430195" y="60827"/>
                  </a:moveTo>
                  <a:lnTo>
                    <a:pt x="521796" y="113638"/>
                  </a:lnTo>
                  <a:lnTo>
                    <a:pt x="589526" y="74458"/>
                  </a:lnTo>
                  <a:lnTo>
                    <a:pt x="608697" y="107530"/>
                  </a:lnTo>
                  <a:lnTo>
                    <a:pt x="541787" y="146263"/>
                  </a:lnTo>
                  <a:lnTo>
                    <a:pt x="541861" y="253822"/>
                  </a:lnTo>
                  <a:lnTo>
                    <a:pt x="430344" y="318179"/>
                  </a:lnTo>
                  <a:lnTo>
                    <a:pt x="318678" y="253971"/>
                  </a:lnTo>
                  <a:lnTo>
                    <a:pt x="318603" y="125258"/>
                  </a:lnTo>
                  <a:close/>
                  <a:moveTo>
                    <a:pt x="160673" y="0"/>
                  </a:moveTo>
                  <a:lnTo>
                    <a:pt x="198940" y="0"/>
                  </a:lnTo>
                  <a:lnTo>
                    <a:pt x="198940" y="40974"/>
                  </a:lnTo>
                  <a:lnTo>
                    <a:pt x="198940" y="56469"/>
                  </a:lnTo>
                  <a:lnTo>
                    <a:pt x="198940" y="71890"/>
                  </a:lnTo>
                  <a:lnTo>
                    <a:pt x="291360" y="125081"/>
                  </a:lnTo>
                  <a:lnTo>
                    <a:pt x="291435" y="253813"/>
                  </a:lnTo>
                  <a:lnTo>
                    <a:pt x="179918" y="318179"/>
                  </a:lnTo>
                  <a:lnTo>
                    <a:pt x="87572" y="265062"/>
                  </a:lnTo>
                  <a:lnTo>
                    <a:pt x="74220" y="272810"/>
                  </a:lnTo>
                  <a:lnTo>
                    <a:pt x="60793" y="280483"/>
                  </a:lnTo>
                  <a:lnTo>
                    <a:pt x="19170" y="304620"/>
                  </a:lnTo>
                  <a:lnTo>
                    <a:pt x="0" y="271544"/>
                  </a:lnTo>
                  <a:lnTo>
                    <a:pt x="41474" y="247555"/>
                  </a:lnTo>
                  <a:lnTo>
                    <a:pt x="54900" y="239808"/>
                  </a:lnTo>
                  <a:lnTo>
                    <a:pt x="68253" y="232060"/>
                  </a:lnTo>
                  <a:lnTo>
                    <a:pt x="68178" y="125230"/>
                  </a:lnTo>
                  <a:lnTo>
                    <a:pt x="160673" y="71816"/>
                  </a:lnTo>
                  <a:lnTo>
                    <a:pt x="160673" y="56395"/>
                  </a:lnTo>
                  <a:lnTo>
                    <a:pt x="160673" y="40899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866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470EC759-1094-EC6A-5DB1-10B833C342A9}"/>
              </a:ext>
            </a:extLst>
          </p:cNvPr>
          <p:cNvSpPr/>
          <p:nvPr/>
        </p:nvSpPr>
        <p:spPr>
          <a:xfrm>
            <a:off x="231648" y="173735"/>
            <a:ext cx="903732" cy="836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CD6DE71E-6916-9017-A70D-B37A61720CF2}"/>
              </a:ext>
            </a:extLst>
          </p:cNvPr>
          <p:cNvSpPr txBox="1"/>
          <p:nvPr/>
        </p:nvSpPr>
        <p:spPr>
          <a:xfrm>
            <a:off x="506666" y="382020"/>
            <a:ext cx="766167" cy="360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29"/>
              </a:lnSpc>
            </a:pP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05</a:t>
            </a:r>
            <a:endParaRPr sz="24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0E2C6548-36D5-93BC-1FDB-848768BCAB41}"/>
              </a:ext>
            </a:extLst>
          </p:cNvPr>
          <p:cNvSpPr txBox="1"/>
          <p:nvPr/>
        </p:nvSpPr>
        <p:spPr>
          <a:xfrm>
            <a:off x="1227344" y="352898"/>
            <a:ext cx="2730354" cy="4413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spc="10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公平性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2636924-D381-6C33-98F3-62063FE02BB0}"/>
              </a:ext>
            </a:extLst>
          </p:cNvPr>
          <p:cNvSpPr txBox="1"/>
          <p:nvPr/>
        </p:nvSpPr>
        <p:spPr>
          <a:xfrm>
            <a:off x="2527158" y="454218"/>
            <a:ext cx="7637120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44"/>
              </a:lnSpc>
            </a:pPr>
            <a:r>
              <a:rPr lang="zh-CN" altLang="en-US" sz="2400" b="1" dirty="0">
                <a:solidFill>
                  <a:srgbClr val="152B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患者人群少，基金影响小，临床管理难度低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FF495DE-2BB4-1289-285A-2D1F608A64C8}"/>
              </a:ext>
            </a:extLst>
          </p:cNvPr>
          <p:cNvSpPr/>
          <p:nvPr/>
        </p:nvSpPr>
        <p:spPr bwMode="gray">
          <a:xfrm>
            <a:off x="756768" y="3752627"/>
            <a:ext cx="5339232" cy="308292"/>
          </a:xfrm>
          <a:prstGeom prst="rect">
            <a:avLst/>
          </a:prstGeom>
          <a:solidFill>
            <a:srgbClr val="0095FF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 kern="0" dirty="0">
                <a:solidFill>
                  <a:srgbClr val="0047BB"/>
                </a:solidFill>
                <a:latin typeface="微软雅黑" panose="020B0503020204020204" pitchFamily="34" charset="-122"/>
              </a:rPr>
              <a:t>弥补药品目录短板</a:t>
            </a:r>
          </a:p>
        </p:txBody>
      </p:sp>
      <p:sp>
        <p:nvSpPr>
          <p:cNvPr id="3" name="iconfont-1039-798071">
            <a:extLst>
              <a:ext uri="{FF2B5EF4-FFF2-40B4-BE49-F238E27FC236}">
                <a16:creationId xmlns:a16="http://schemas.microsoft.com/office/drawing/2014/main" id="{B253718F-5105-A061-C233-77079D1BB157}"/>
              </a:ext>
            </a:extLst>
          </p:cNvPr>
          <p:cNvSpPr/>
          <p:nvPr/>
        </p:nvSpPr>
        <p:spPr>
          <a:xfrm>
            <a:off x="2227491" y="3803035"/>
            <a:ext cx="214402" cy="214253"/>
          </a:xfrm>
          <a:custGeom>
            <a:avLst/>
            <a:gdLst>
              <a:gd name="connsiteX0" fmla="*/ 304094 w 608274"/>
              <a:gd name="connsiteY0" fmla="*/ 322696 h 607851"/>
              <a:gd name="connsiteX1" fmla="*/ 313714 w 608274"/>
              <a:gd name="connsiteY1" fmla="*/ 322696 h 607851"/>
              <a:gd name="connsiteX2" fmla="*/ 323238 w 608274"/>
              <a:gd name="connsiteY2" fmla="*/ 322696 h 607851"/>
              <a:gd name="connsiteX3" fmla="*/ 383955 w 608274"/>
              <a:gd name="connsiteY3" fmla="*/ 322696 h 607851"/>
              <a:gd name="connsiteX4" fmla="*/ 376716 w 608274"/>
              <a:gd name="connsiteY4" fmla="*/ 356882 h 607851"/>
              <a:gd name="connsiteX5" fmla="*/ 400003 w 608274"/>
              <a:gd name="connsiteY5" fmla="*/ 411893 h 607851"/>
              <a:gd name="connsiteX6" fmla="*/ 455101 w 608274"/>
              <a:gd name="connsiteY6" fmla="*/ 435238 h 607851"/>
              <a:gd name="connsiteX7" fmla="*/ 456244 w 608274"/>
              <a:gd name="connsiteY7" fmla="*/ 435238 h 607851"/>
              <a:gd name="connsiteX8" fmla="*/ 512484 w 608274"/>
              <a:gd name="connsiteY8" fmla="*/ 411988 h 607851"/>
              <a:gd name="connsiteX9" fmla="*/ 535771 w 608274"/>
              <a:gd name="connsiteY9" fmla="*/ 355836 h 607851"/>
              <a:gd name="connsiteX10" fmla="*/ 528533 w 608274"/>
              <a:gd name="connsiteY10" fmla="*/ 322696 h 607851"/>
              <a:gd name="connsiteX11" fmla="*/ 608203 w 608274"/>
              <a:gd name="connsiteY11" fmla="*/ 322696 h 607851"/>
              <a:gd name="connsiteX12" fmla="*/ 608203 w 608274"/>
              <a:gd name="connsiteY12" fmla="*/ 582156 h 607851"/>
              <a:gd name="connsiteX13" fmla="*/ 582821 w 608274"/>
              <a:gd name="connsiteY13" fmla="*/ 607498 h 607851"/>
              <a:gd name="connsiteX14" fmla="*/ 323238 w 608274"/>
              <a:gd name="connsiteY14" fmla="*/ 607498 h 607851"/>
              <a:gd name="connsiteX15" fmla="*/ 313714 w 608274"/>
              <a:gd name="connsiteY15" fmla="*/ 607498 h 607851"/>
              <a:gd name="connsiteX16" fmla="*/ 304189 w 608274"/>
              <a:gd name="connsiteY16" fmla="*/ 607498 h 607851"/>
              <a:gd name="connsiteX17" fmla="*/ 304094 w 608274"/>
              <a:gd name="connsiteY17" fmla="*/ 607498 h 607851"/>
              <a:gd name="connsiteX18" fmla="*/ 304094 w 608274"/>
              <a:gd name="connsiteY18" fmla="*/ 493910 h 607851"/>
              <a:gd name="connsiteX19" fmla="*/ 304094 w 608274"/>
              <a:gd name="connsiteY19" fmla="*/ 493482 h 607851"/>
              <a:gd name="connsiteX20" fmla="*/ 288760 w 608274"/>
              <a:gd name="connsiteY20" fmla="*/ 503562 h 607851"/>
              <a:gd name="connsiteX21" fmla="*/ 251854 w 608274"/>
              <a:gd name="connsiteY21" fmla="*/ 516067 h 607851"/>
              <a:gd name="connsiteX22" fmla="*/ 199232 w 608274"/>
              <a:gd name="connsiteY22" fmla="*/ 485495 h 607851"/>
              <a:gd name="connsiteX23" fmla="*/ 191375 w 608274"/>
              <a:gd name="connsiteY23" fmla="*/ 454827 h 607851"/>
              <a:gd name="connsiteX24" fmla="*/ 251092 w 608274"/>
              <a:gd name="connsiteY24" fmla="*/ 395299 h 607851"/>
              <a:gd name="connsiteX25" fmla="*/ 251854 w 608274"/>
              <a:gd name="connsiteY25" fmla="*/ 395299 h 607851"/>
              <a:gd name="connsiteX26" fmla="*/ 288760 w 608274"/>
              <a:gd name="connsiteY26" fmla="*/ 407852 h 607851"/>
              <a:gd name="connsiteX27" fmla="*/ 304094 w 608274"/>
              <a:gd name="connsiteY27" fmla="*/ 417884 h 607851"/>
              <a:gd name="connsiteX28" fmla="*/ 152127 w 608274"/>
              <a:gd name="connsiteY28" fmla="*/ 191656 h 607851"/>
              <a:gd name="connsiteX29" fmla="*/ 152984 w 608274"/>
              <a:gd name="connsiteY29" fmla="*/ 191656 h 607851"/>
              <a:gd name="connsiteX30" fmla="*/ 212616 w 608274"/>
              <a:gd name="connsiteY30" fmla="*/ 251282 h 607851"/>
              <a:gd name="connsiteX31" fmla="*/ 199566 w 608274"/>
              <a:gd name="connsiteY31" fmla="*/ 289464 h 607851"/>
              <a:gd name="connsiteX32" fmla="*/ 189945 w 608274"/>
              <a:gd name="connsiteY32" fmla="*/ 304204 h 607851"/>
              <a:gd name="connsiteX33" fmla="*/ 285155 w 608274"/>
              <a:gd name="connsiteY33" fmla="*/ 304204 h 607851"/>
              <a:gd name="connsiteX34" fmla="*/ 285060 w 608274"/>
              <a:gd name="connsiteY34" fmla="*/ 383516 h 607851"/>
              <a:gd name="connsiteX35" fmla="*/ 251862 w 608274"/>
              <a:gd name="connsiteY35" fmla="*/ 376288 h 607851"/>
              <a:gd name="connsiteX36" fmla="*/ 250862 w 608274"/>
              <a:gd name="connsiteY36" fmla="*/ 376288 h 607851"/>
              <a:gd name="connsiteX37" fmla="*/ 195708 w 608274"/>
              <a:gd name="connsiteY37" fmla="*/ 399540 h 607851"/>
              <a:gd name="connsiteX38" fmla="*/ 172322 w 608274"/>
              <a:gd name="connsiteY38" fmla="*/ 454601 h 607851"/>
              <a:gd name="connsiteX39" fmla="*/ 195231 w 608274"/>
              <a:gd name="connsiteY39" fmla="*/ 511470 h 607851"/>
              <a:gd name="connsiteX40" fmla="*/ 220618 w 608274"/>
              <a:gd name="connsiteY40" fmla="*/ 528778 h 607851"/>
              <a:gd name="connsiteX41" fmla="*/ 251862 w 608274"/>
              <a:gd name="connsiteY41" fmla="*/ 535102 h 607851"/>
              <a:gd name="connsiteX42" fmla="*/ 285060 w 608274"/>
              <a:gd name="connsiteY42" fmla="*/ 527874 h 607851"/>
              <a:gd name="connsiteX43" fmla="*/ 285060 w 608274"/>
              <a:gd name="connsiteY43" fmla="*/ 607518 h 607851"/>
              <a:gd name="connsiteX44" fmla="*/ 285060 w 608274"/>
              <a:gd name="connsiteY44" fmla="*/ 607851 h 607851"/>
              <a:gd name="connsiteX45" fmla="*/ 25434 w 608274"/>
              <a:gd name="connsiteY45" fmla="*/ 607851 h 607851"/>
              <a:gd name="connsiteX46" fmla="*/ 0 w 608274"/>
              <a:gd name="connsiteY46" fmla="*/ 582508 h 607851"/>
              <a:gd name="connsiteX47" fmla="*/ 0 w 608274"/>
              <a:gd name="connsiteY47" fmla="*/ 329548 h 607851"/>
              <a:gd name="connsiteX48" fmla="*/ 25434 w 608274"/>
              <a:gd name="connsiteY48" fmla="*/ 304204 h 607851"/>
              <a:gd name="connsiteX49" fmla="*/ 114262 w 608274"/>
              <a:gd name="connsiteY49" fmla="*/ 304204 h 607851"/>
              <a:gd name="connsiteX50" fmla="*/ 104593 w 608274"/>
              <a:gd name="connsiteY50" fmla="*/ 289417 h 607851"/>
              <a:gd name="connsiteX51" fmla="*/ 91591 w 608274"/>
              <a:gd name="connsiteY51" fmla="*/ 252043 h 607851"/>
              <a:gd name="connsiteX52" fmla="*/ 152127 w 608274"/>
              <a:gd name="connsiteY52" fmla="*/ 191656 h 607851"/>
              <a:gd name="connsiteX53" fmla="*/ 304208 w 608274"/>
              <a:gd name="connsiteY53" fmla="*/ 0 h 607851"/>
              <a:gd name="connsiteX54" fmla="*/ 582895 w 608274"/>
              <a:gd name="connsiteY54" fmla="*/ 0 h 607851"/>
              <a:gd name="connsiteX55" fmla="*/ 608274 w 608274"/>
              <a:gd name="connsiteY55" fmla="*/ 25344 h 607851"/>
              <a:gd name="connsiteX56" fmla="*/ 608274 w 608274"/>
              <a:gd name="connsiteY56" fmla="*/ 292854 h 607851"/>
              <a:gd name="connsiteX57" fmla="*/ 608274 w 608274"/>
              <a:gd name="connsiteY57" fmla="*/ 303647 h 607851"/>
              <a:gd name="connsiteX58" fmla="*/ 606512 w 608274"/>
              <a:gd name="connsiteY58" fmla="*/ 303647 h 607851"/>
              <a:gd name="connsiteX59" fmla="*/ 494095 w 608274"/>
              <a:gd name="connsiteY59" fmla="*/ 303647 h 607851"/>
              <a:gd name="connsiteX60" fmla="*/ 494190 w 608274"/>
              <a:gd name="connsiteY60" fmla="*/ 303837 h 607851"/>
              <a:gd name="connsiteX61" fmla="*/ 504189 w 608274"/>
              <a:gd name="connsiteY61" fmla="*/ 319053 h 607851"/>
              <a:gd name="connsiteX62" fmla="*/ 516711 w 608274"/>
              <a:gd name="connsiteY62" fmla="*/ 355808 h 607851"/>
              <a:gd name="connsiteX63" fmla="*/ 496856 w 608274"/>
              <a:gd name="connsiteY63" fmla="*/ 400552 h 607851"/>
              <a:gd name="connsiteX64" fmla="*/ 456241 w 608274"/>
              <a:gd name="connsiteY64" fmla="*/ 416195 h 607851"/>
              <a:gd name="connsiteX65" fmla="*/ 455384 w 608274"/>
              <a:gd name="connsiteY65" fmla="*/ 416195 h 607851"/>
              <a:gd name="connsiteX66" fmla="*/ 395771 w 608274"/>
              <a:gd name="connsiteY66" fmla="*/ 356617 h 607851"/>
              <a:gd name="connsiteX67" fmla="*/ 408246 w 608274"/>
              <a:gd name="connsiteY67" fmla="*/ 319053 h 607851"/>
              <a:gd name="connsiteX68" fmla="*/ 418387 w 608274"/>
              <a:gd name="connsiteY68" fmla="*/ 303647 h 607851"/>
              <a:gd name="connsiteX69" fmla="*/ 323254 w 608274"/>
              <a:gd name="connsiteY69" fmla="*/ 303647 h 607851"/>
              <a:gd name="connsiteX70" fmla="*/ 304208 w 608274"/>
              <a:gd name="connsiteY70" fmla="*/ 303647 h 607851"/>
              <a:gd name="connsiteX71" fmla="*/ 304208 w 608274"/>
              <a:gd name="connsiteY71" fmla="*/ 187152 h 607851"/>
              <a:gd name="connsiteX72" fmla="*/ 317683 w 608274"/>
              <a:gd name="connsiteY72" fmla="*/ 198279 h 607851"/>
              <a:gd name="connsiteX73" fmla="*/ 356298 w 608274"/>
              <a:gd name="connsiteY73" fmla="*/ 212211 h 607851"/>
              <a:gd name="connsiteX74" fmla="*/ 357108 w 608274"/>
              <a:gd name="connsiteY74" fmla="*/ 212211 h 607851"/>
              <a:gd name="connsiteX75" fmla="*/ 416769 w 608274"/>
              <a:gd name="connsiteY75" fmla="*/ 152680 h 607851"/>
              <a:gd name="connsiteX76" fmla="*/ 356298 w 608274"/>
              <a:gd name="connsiteY76" fmla="*/ 91437 h 607851"/>
              <a:gd name="connsiteX77" fmla="*/ 317683 w 608274"/>
              <a:gd name="connsiteY77" fmla="*/ 105368 h 607851"/>
              <a:gd name="connsiteX78" fmla="*/ 304208 w 608274"/>
              <a:gd name="connsiteY78" fmla="*/ 116495 h 6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8274" h="607851">
                <a:moveTo>
                  <a:pt x="304094" y="322696"/>
                </a:moveTo>
                <a:lnTo>
                  <a:pt x="313714" y="322696"/>
                </a:lnTo>
                <a:lnTo>
                  <a:pt x="323238" y="322696"/>
                </a:lnTo>
                <a:lnTo>
                  <a:pt x="383955" y="322696"/>
                </a:lnTo>
                <a:cubicBezTo>
                  <a:pt x="379050" y="333347"/>
                  <a:pt x="376574" y="344995"/>
                  <a:pt x="376716" y="356882"/>
                </a:cubicBezTo>
                <a:cubicBezTo>
                  <a:pt x="376955" y="377612"/>
                  <a:pt x="385241" y="397154"/>
                  <a:pt x="400003" y="411893"/>
                </a:cubicBezTo>
                <a:cubicBezTo>
                  <a:pt x="414766" y="426680"/>
                  <a:pt x="434338" y="434953"/>
                  <a:pt x="455101" y="435238"/>
                </a:cubicBezTo>
                <a:cubicBezTo>
                  <a:pt x="455482" y="435238"/>
                  <a:pt x="455863" y="435238"/>
                  <a:pt x="456244" y="435238"/>
                </a:cubicBezTo>
                <a:cubicBezTo>
                  <a:pt x="477483" y="435238"/>
                  <a:pt x="497436" y="427013"/>
                  <a:pt x="512484" y="411988"/>
                </a:cubicBezTo>
                <a:cubicBezTo>
                  <a:pt x="527485" y="397011"/>
                  <a:pt x="535771" y="377042"/>
                  <a:pt x="535771" y="355836"/>
                </a:cubicBezTo>
                <a:cubicBezTo>
                  <a:pt x="535771" y="344330"/>
                  <a:pt x="533247" y="333014"/>
                  <a:pt x="528533" y="322696"/>
                </a:cubicBezTo>
                <a:lnTo>
                  <a:pt x="608203" y="322696"/>
                </a:lnTo>
                <a:lnTo>
                  <a:pt x="608203" y="582156"/>
                </a:lnTo>
                <a:cubicBezTo>
                  <a:pt x="608203" y="596182"/>
                  <a:pt x="596822" y="607498"/>
                  <a:pt x="582821" y="607498"/>
                </a:cubicBezTo>
                <a:lnTo>
                  <a:pt x="323238" y="607498"/>
                </a:lnTo>
                <a:lnTo>
                  <a:pt x="313714" y="607498"/>
                </a:lnTo>
                <a:lnTo>
                  <a:pt x="304189" y="607498"/>
                </a:lnTo>
                <a:lnTo>
                  <a:pt x="304094" y="607498"/>
                </a:lnTo>
                <a:lnTo>
                  <a:pt x="304094" y="493910"/>
                </a:lnTo>
                <a:lnTo>
                  <a:pt x="304094" y="493482"/>
                </a:lnTo>
                <a:cubicBezTo>
                  <a:pt x="300713" y="495384"/>
                  <a:pt x="295475" y="499283"/>
                  <a:pt x="288760" y="503562"/>
                </a:cubicBezTo>
                <a:cubicBezTo>
                  <a:pt x="277855" y="510409"/>
                  <a:pt x="265759" y="516067"/>
                  <a:pt x="251854" y="516067"/>
                </a:cubicBezTo>
                <a:cubicBezTo>
                  <a:pt x="229281" y="516067"/>
                  <a:pt x="209614" y="503752"/>
                  <a:pt x="199232" y="485495"/>
                </a:cubicBezTo>
                <a:cubicBezTo>
                  <a:pt x="194089" y="476461"/>
                  <a:pt x="191232" y="466001"/>
                  <a:pt x="191375" y="454827"/>
                </a:cubicBezTo>
                <a:cubicBezTo>
                  <a:pt x="191803" y="422258"/>
                  <a:pt x="218471" y="395727"/>
                  <a:pt x="251092" y="395299"/>
                </a:cubicBezTo>
                <a:cubicBezTo>
                  <a:pt x="251330" y="395299"/>
                  <a:pt x="251616" y="395299"/>
                  <a:pt x="251854" y="395299"/>
                </a:cubicBezTo>
                <a:cubicBezTo>
                  <a:pt x="265759" y="395299"/>
                  <a:pt x="278141" y="400529"/>
                  <a:pt x="288760" y="407852"/>
                </a:cubicBezTo>
                <a:cubicBezTo>
                  <a:pt x="294522" y="411798"/>
                  <a:pt x="300713" y="415982"/>
                  <a:pt x="304094" y="417884"/>
                </a:cubicBezTo>
                <a:close/>
                <a:moveTo>
                  <a:pt x="152127" y="191656"/>
                </a:moveTo>
                <a:cubicBezTo>
                  <a:pt x="152413" y="191656"/>
                  <a:pt x="152699" y="191656"/>
                  <a:pt x="152984" y="191656"/>
                </a:cubicBezTo>
                <a:cubicBezTo>
                  <a:pt x="185563" y="192084"/>
                  <a:pt x="212187" y="218712"/>
                  <a:pt x="212616" y="251282"/>
                </a:cubicBezTo>
                <a:cubicBezTo>
                  <a:pt x="212807" y="265737"/>
                  <a:pt x="207139" y="278480"/>
                  <a:pt x="199566" y="289464"/>
                </a:cubicBezTo>
                <a:cubicBezTo>
                  <a:pt x="195660" y="295170"/>
                  <a:pt x="192278" y="300210"/>
                  <a:pt x="189945" y="304204"/>
                </a:cubicBezTo>
                <a:lnTo>
                  <a:pt x="285155" y="304204"/>
                </a:lnTo>
                <a:lnTo>
                  <a:pt x="285060" y="383516"/>
                </a:lnTo>
                <a:cubicBezTo>
                  <a:pt x="274724" y="378808"/>
                  <a:pt x="263389" y="376288"/>
                  <a:pt x="251862" y="376288"/>
                </a:cubicBezTo>
                <a:cubicBezTo>
                  <a:pt x="251529" y="376288"/>
                  <a:pt x="251195" y="376288"/>
                  <a:pt x="250862" y="376288"/>
                </a:cubicBezTo>
                <a:cubicBezTo>
                  <a:pt x="230096" y="376574"/>
                  <a:pt x="210473" y="384800"/>
                  <a:pt x="195708" y="399540"/>
                </a:cubicBezTo>
                <a:cubicBezTo>
                  <a:pt x="180895" y="414327"/>
                  <a:pt x="172608" y="433870"/>
                  <a:pt x="172322" y="454601"/>
                </a:cubicBezTo>
                <a:cubicBezTo>
                  <a:pt x="172036" y="475998"/>
                  <a:pt x="180133" y="496207"/>
                  <a:pt x="195231" y="511470"/>
                </a:cubicBezTo>
                <a:cubicBezTo>
                  <a:pt x="202519" y="518887"/>
                  <a:pt x="211092" y="524688"/>
                  <a:pt x="220618" y="528778"/>
                </a:cubicBezTo>
                <a:cubicBezTo>
                  <a:pt x="230525" y="532962"/>
                  <a:pt x="241051" y="535102"/>
                  <a:pt x="251862" y="535102"/>
                </a:cubicBezTo>
                <a:cubicBezTo>
                  <a:pt x="263389" y="535102"/>
                  <a:pt x="274724" y="532629"/>
                  <a:pt x="285060" y="527874"/>
                </a:cubicBezTo>
                <a:lnTo>
                  <a:pt x="285060" y="607518"/>
                </a:lnTo>
                <a:lnTo>
                  <a:pt x="285060" y="607851"/>
                </a:lnTo>
                <a:lnTo>
                  <a:pt x="25434" y="607851"/>
                </a:lnTo>
                <a:cubicBezTo>
                  <a:pt x="11383" y="607851"/>
                  <a:pt x="0" y="596535"/>
                  <a:pt x="0" y="582508"/>
                </a:cubicBezTo>
                <a:lnTo>
                  <a:pt x="0" y="329548"/>
                </a:lnTo>
                <a:cubicBezTo>
                  <a:pt x="0" y="315569"/>
                  <a:pt x="11383" y="304204"/>
                  <a:pt x="25434" y="304204"/>
                </a:cubicBezTo>
                <a:lnTo>
                  <a:pt x="114262" y="304204"/>
                </a:lnTo>
                <a:cubicBezTo>
                  <a:pt x="111928" y="300210"/>
                  <a:pt x="108213" y="294695"/>
                  <a:pt x="104593" y="289417"/>
                </a:cubicBezTo>
                <a:cubicBezTo>
                  <a:pt x="97163" y="278623"/>
                  <a:pt x="91591" y="266165"/>
                  <a:pt x="91591" y="252043"/>
                </a:cubicBezTo>
                <a:cubicBezTo>
                  <a:pt x="91591" y="218712"/>
                  <a:pt x="118692" y="191656"/>
                  <a:pt x="152127" y="191656"/>
                </a:cubicBezTo>
                <a:close/>
                <a:moveTo>
                  <a:pt x="304208" y="0"/>
                </a:moveTo>
                <a:lnTo>
                  <a:pt x="582895" y="0"/>
                </a:lnTo>
                <a:cubicBezTo>
                  <a:pt x="596894" y="0"/>
                  <a:pt x="608274" y="11364"/>
                  <a:pt x="608274" y="25344"/>
                </a:cubicBezTo>
                <a:lnTo>
                  <a:pt x="608274" y="292854"/>
                </a:lnTo>
                <a:lnTo>
                  <a:pt x="608274" y="303647"/>
                </a:lnTo>
                <a:lnTo>
                  <a:pt x="606512" y="303647"/>
                </a:lnTo>
                <a:lnTo>
                  <a:pt x="494095" y="303647"/>
                </a:lnTo>
                <a:cubicBezTo>
                  <a:pt x="494095" y="303742"/>
                  <a:pt x="494142" y="303790"/>
                  <a:pt x="494190" y="303837"/>
                </a:cubicBezTo>
                <a:cubicBezTo>
                  <a:pt x="496047" y="307118"/>
                  <a:pt x="499570" y="312301"/>
                  <a:pt x="504189" y="319053"/>
                </a:cubicBezTo>
                <a:cubicBezTo>
                  <a:pt x="511474" y="329609"/>
                  <a:pt x="516711" y="341971"/>
                  <a:pt x="516711" y="355808"/>
                </a:cubicBezTo>
                <a:cubicBezTo>
                  <a:pt x="516711" y="373544"/>
                  <a:pt x="509045" y="389520"/>
                  <a:pt x="496856" y="400552"/>
                </a:cubicBezTo>
                <a:cubicBezTo>
                  <a:pt x="486143" y="410299"/>
                  <a:pt x="471859" y="416195"/>
                  <a:pt x="456241" y="416195"/>
                </a:cubicBezTo>
                <a:cubicBezTo>
                  <a:pt x="455955" y="416195"/>
                  <a:pt x="455670" y="416195"/>
                  <a:pt x="455384" y="416195"/>
                </a:cubicBezTo>
                <a:cubicBezTo>
                  <a:pt x="422768" y="415767"/>
                  <a:pt x="396152" y="389140"/>
                  <a:pt x="395771" y="356617"/>
                </a:cubicBezTo>
                <a:cubicBezTo>
                  <a:pt x="395580" y="342447"/>
                  <a:pt x="400675" y="329751"/>
                  <a:pt x="408246" y="319053"/>
                </a:cubicBezTo>
                <a:cubicBezTo>
                  <a:pt x="412388" y="313157"/>
                  <a:pt x="417483" y="305454"/>
                  <a:pt x="418387" y="303647"/>
                </a:cubicBezTo>
                <a:lnTo>
                  <a:pt x="323254" y="303647"/>
                </a:lnTo>
                <a:lnTo>
                  <a:pt x="304208" y="303647"/>
                </a:lnTo>
                <a:lnTo>
                  <a:pt x="304208" y="187152"/>
                </a:lnTo>
                <a:cubicBezTo>
                  <a:pt x="304208" y="187152"/>
                  <a:pt x="314397" y="195997"/>
                  <a:pt x="317683" y="198279"/>
                </a:cubicBezTo>
                <a:cubicBezTo>
                  <a:pt x="328158" y="206980"/>
                  <a:pt x="341633" y="212211"/>
                  <a:pt x="356298" y="212211"/>
                </a:cubicBezTo>
                <a:cubicBezTo>
                  <a:pt x="356584" y="212211"/>
                  <a:pt x="356822" y="212211"/>
                  <a:pt x="357108" y="212211"/>
                </a:cubicBezTo>
                <a:cubicBezTo>
                  <a:pt x="389676" y="211830"/>
                  <a:pt x="416340" y="185251"/>
                  <a:pt x="416769" y="152680"/>
                </a:cubicBezTo>
                <a:cubicBezTo>
                  <a:pt x="417245" y="118920"/>
                  <a:pt x="390009" y="91437"/>
                  <a:pt x="356298" y="91437"/>
                </a:cubicBezTo>
                <a:cubicBezTo>
                  <a:pt x="341633" y="91437"/>
                  <a:pt x="328158" y="96667"/>
                  <a:pt x="317683" y="105368"/>
                </a:cubicBezTo>
                <a:cubicBezTo>
                  <a:pt x="314397" y="107698"/>
                  <a:pt x="304208" y="116495"/>
                  <a:pt x="304208" y="116495"/>
                </a:cubicBezTo>
                <a:close/>
              </a:path>
            </a:pathLst>
          </a:custGeom>
          <a:solidFill>
            <a:srgbClr val="0047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Light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B51173D-B79C-1501-63AD-5EB4B5F9F54B}"/>
              </a:ext>
            </a:extLst>
          </p:cNvPr>
          <p:cNvSpPr/>
          <p:nvPr/>
        </p:nvSpPr>
        <p:spPr bwMode="gray">
          <a:xfrm>
            <a:off x="775410" y="1127522"/>
            <a:ext cx="5339232" cy="277712"/>
          </a:xfrm>
          <a:prstGeom prst="rect">
            <a:avLst/>
          </a:prstGeom>
          <a:solidFill>
            <a:srgbClr val="0095FF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 kern="0" dirty="0">
                <a:solidFill>
                  <a:srgbClr val="0047BB"/>
                </a:solidFill>
                <a:latin typeface="微软雅黑" panose="020B0503020204020204" pitchFamily="34" charset="-122"/>
              </a:rPr>
              <a:t>对公共健康的影响</a:t>
            </a:r>
          </a:p>
        </p:txBody>
      </p:sp>
      <p:sp>
        <p:nvSpPr>
          <p:cNvPr id="5" name="iconfont-1033-827640">
            <a:extLst>
              <a:ext uri="{FF2B5EF4-FFF2-40B4-BE49-F238E27FC236}">
                <a16:creationId xmlns:a16="http://schemas.microsoft.com/office/drawing/2014/main" id="{E30BE1C8-89A9-D554-75F8-BEC23AD9BAB3}"/>
              </a:ext>
            </a:extLst>
          </p:cNvPr>
          <p:cNvSpPr/>
          <p:nvPr/>
        </p:nvSpPr>
        <p:spPr>
          <a:xfrm>
            <a:off x="2225893" y="1123730"/>
            <a:ext cx="216000" cy="216000"/>
          </a:xfrm>
          <a:custGeom>
            <a:avLst/>
            <a:gdLst>
              <a:gd name="T0" fmla="*/ 3457 w 11010"/>
              <a:gd name="T1" fmla="*/ 0 h 11046"/>
              <a:gd name="T2" fmla="*/ 20 w 11010"/>
              <a:gd name="T3" fmla="*/ 3520 h 11046"/>
              <a:gd name="T4" fmla="*/ 7514 w 11010"/>
              <a:gd name="T5" fmla="*/ 11046 h 11046"/>
              <a:gd name="T6" fmla="*/ 10987 w 11010"/>
              <a:gd name="T7" fmla="*/ 7644 h 11046"/>
              <a:gd name="T8" fmla="*/ 11010 w 11010"/>
              <a:gd name="T9" fmla="*/ 21 h 11046"/>
              <a:gd name="T10" fmla="*/ 9541 w 11010"/>
              <a:gd name="T11" fmla="*/ 7640 h 11046"/>
              <a:gd name="T12" fmla="*/ 1428 w 11010"/>
              <a:gd name="T13" fmla="*/ 9595 h 11046"/>
              <a:gd name="T14" fmla="*/ 1458 w 11010"/>
              <a:gd name="T15" fmla="*/ 3546 h 11046"/>
              <a:gd name="T16" fmla="*/ 9567 w 11010"/>
              <a:gd name="T17" fmla="*/ 1445 h 11046"/>
              <a:gd name="T18" fmla="*/ 9541 w 11010"/>
              <a:gd name="T19" fmla="*/ 7640 h 11046"/>
              <a:gd name="T20" fmla="*/ 5047 w 11010"/>
              <a:gd name="T21" fmla="*/ 7425 h 11046"/>
              <a:gd name="T22" fmla="*/ 6361 w 11010"/>
              <a:gd name="T23" fmla="*/ 3652 h 11046"/>
              <a:gd name="T24" fmla="*/ 5903 w 11010"/>
              <a:gd name="T25" fmla="*/ 2890 h 11046"/>
              <a:gd name="T26" fmla="*/ 4343 w 11010"/>
              <a:gd name="T27" fmla="*/ 3364 h 11046"/>
              <a:gd name="T28" fmla="*/ 3232 w 11010"/>
              <a:gd name="T29" fmla="*/ 3652 h 11046"/>
              <a:gd name="T30" fmla="*/ 2600 w 11010"/>
              <a:gd name="T31" fmla="*/ 7185 h 11046"/>
              <a:gd name="T32" fmla="*/ 7470 w 11010"/>
              <a:gd name="T33" fmla="*/ 7841 h 11046"/>
              <a:gd name="T34" fmla="*/ 8102 w 11010"/>
              <a:gd name="T35" fmla="*/ 4460 h 11046"/>
              <a:gd name="T36" fmla="*/ 8103 w 11010"/>
              <a:gd name="T37" fmla="*/ 4307 h 11046"/>
              <a:gd name="T38" fmla="*/ 6787 w 11010"/>
              <a:gd name="T39" fmla="*/ 6103 h 11046"/>
              <a:gd name="T40" fmla="*/ 5830 w 11010"/>
              <a:gd name="T41" fmla="*/ 6245 h 11046"/>
              <a:gd name="T42" fmla="*/ 5694 w 11010"/>
              <a:gd name="T43" fmla="*/ 7233 h 11046"/>
              <a:gd name="T44" fmla="*/ 4874 w 11010"/>
              <a:gd name="T45" fmla="*/ 7092 h 11046"/>
              <a:gd name="T46" fmla="*/ 4053 w 11010"/>
              <a:gd name="T47" fmla="*/ 6245 h 11046"/>
              <a:gd name="T48" fmla="*/ 3917 w 11010"/>
              <a:gd name="T49" fmla="*/ 5393 h 11046"/>
              <a:gd name="T50" fmla="*/ 4874 w 11010"/>
              <a:gd name="T51" fmla="*/ 5252 h 11046"/>
              <a:gd name="T52" fmla="*/ 5010 w 11010"/>
              <a:gd name="T53" fmla="*/ 4253 h 11046"/>
              <a:gd name="T54" fmla="*/ 5830 w 11010"/>
              <a:gd name="T55" fmla="*/ 4394 h 11046"/>
              <a:gd name="T56" fmla="*/ 6651 w 11010"/>
              <a:gd name="T57" fmla="*/ 5252 h 11046"/>
              <a:gd name="T58" fmla="*/ 6787 w 11010"/>
              <a:gd name="T59" fmla="*/ 6103 h 11046"/>
              <a:gd name="T60" fmla="*/ 5903 w 11010"/>
              <a:gd name="T61" fmla="*/ 3248 h 11046"/>
              <a:gd name="T62" fmla="*/ 4618 w 11010"/>
              <a:gd name="T63" fmla="*/ 3408 h 11046"/>
              <a:gd name="T64" fmla="*/ 6085 w 11010"/>
              <a:gd name="T65" fmla="*/ 3652 h 11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10" h="11046">
                <a:moveTo>
                  <a:pt x="3457" y="0"/>
                </a:moveTo>
                <a:lnTo>
                  <a:pt x="3457" y="0"/>
                </a:lnTo>
                <a:cubicBezTo>
                  <a:pt x="1593" y="18"/>
                  <a:pt x="68" y="1664"/>
                  <a:pt x="30" y="3520"/>
                </a:cubicBezTo>
                <a:lnTo>
                  <a:pt x="20" y="3520"/>
                </a:lnTo>
                <a:lnTo>
                  <a:pt x="0" y="11025"/>
                </a:lnTo>
                <a:lnTo>
                  <a:pt x="7514" y="11046"/>
                </a:lnTo>
                <a:lnTo>
                  <a:pt x="7515" y="11045"/>
                </a:lnTo>
                <a:cubicBezTo>
                  <a:pt x="9367" y="11012"/>
                  <a:pt x="10950" y="9490"/>
                  <a:pt x="10987" y="7644"/>
                </a:cubicBezTo>
                <a:lnTo>
                  <a:pt x="10989" y="7644"/>
                </a:lnTo>
                <a:lnTo>
                  <a:pt x="11010" y="21"/>
                </a:lnTo>
                <a:lnTo>
                  <a:pt x="3457" y="0"/>
                </a:lnTo>
                <a:close/>
                <a:moveTo>
                  <a:pt x="9541" y="7640"/>
                </a:moveTo>
                <a:cubicBezTo>
                  <a:pt x="9507" y="8750"/>
                  <a:pt x="8658" y="9565"/>
                  <a:pt x="7547" y="9599"/>
                </a:cubicBezTo>
                <a:lnTo>
                  <a:pt x="1428" y="9595"/>
                </a:lnTo>
                <a:lnTo>
                  <a:pt x="1458" y="3546"/>
                </a:lnTo>
                <a:lnTo>
                  <a:pt x="1458" y="3546"/>
                </a:lnTo>
                <a:cubicBezTo>
                  <a:pt x="1481" y="2408"/>
                  <a:pt x="2308" y="1444"/>
                  <a:pt x="3453" y="1441"/>
                </a:cubicBezTo>
                <a:lnTo>
                  <a:pt x="9567" y="1445"/>
                </a:lnTo>
                <a:lnTo>
                  <a:pt x="9538" y="7640"/>
                </a:lnTo>
                <a:lnTo>
                  <a:pt x="9541" y="7640"/>
                </a:lnTo>
                <a:close/>
                <a:moveTo>
                  <a:pt x="9541" y="7640"/>
                </a:moveTo>
                <a:close/>
                <a:moveTo>
                  <a:pt x="5047" y="7425"/>
                </a:moveTo>
                <a:close/>
                <a:moveTo>
                  <a:pt x="7471" y="3652"/>
                </a:moveTo>
                <a:lnTo>
                  <a:pt x="6361" y="3652"/>
                </a:lnTo>
                <a:lnTo>
                  <a:pt x="6361" y="3364"/>
                </a:lnTo>
                <a:cubicBezTo>
                  <a:pt x="6361" y="3102"/>
                  <a:pt x="6156" y="2890"/>
                  <a:pt x="5903" y="2890"/>
                </a:cubicBezTo>
                <a:lnTo>
                  <a:pt x="4800" y="2890"/>
                </a:lnTo>
                <a:cubicBezTo>
                  <a:pt x="4548" y="2890"/>
                  <a:pt x="4343" y="3102"/>
                  <a:pt x="4343" y="3364"/>
                </a:cubicBezTo>
                <a:lnTo>
                  <a:pt x="4343" y="3652"/>
                </a:lnTo>
                <a:lnTo>
                  <a:pt x="3232" y="3652"/>
                </a:lnTo>
                <a:cubicBezTo>
                  <a:pt x="2883" y="3652"/>
                  <a:pt x="2600" y="3945"/>
                  <a:pt x="2600" y="4307"/>
                </a:cubicBezTo>
                <a:lnTo>
                  <a:pt x="2600" y="7185"/>
                </a:lnTo>
                <a:cubicBezTo>
                  <a:pt x="2600" y="7547"/>
                  <a:pt x="2883" y="7841"/>
                  <a:pt x="3232" y="7841"/>
                </a:cubicBezTo>
                <a:lnTo>
                  <a:pt x="7470" y="7841"/>
                </a:lnTo>
                <a:cubicBezTo>
                  <a:pt x="7819" y="7841"/>
                  <a:pt x="8102" y="7547"/>
                  <a:pt x="8102" y="7185"/>
                </a:cubicBezTo>
                <a:lnTo>
                  <a:pt x="8102" y="4460"/>
                </a:lnTo>
                <a:cubicBezTo>
                  <a:pt x="8102" y="4473"/>
                  <a:pt x="8103" y="4485"/>
                  <a:pt x="8103" y="4498"/>
                </a:cubicBezTo>
                <a:lnTo>
                  <a:pt x="8103" y="4307"/>
                </a:lnTo>
                <a:cubicBezTo>
                  <a:pt x="8103" y="3945"/>
                  <a:pt x="7820" y="3652"/>
                  <a:pt x="7471" y="3652"/>
                </a:cubicBezTo>
                <a:close/>
                <a:moveTo>
                  <a:pt x="6787" y="6103"/>
                </a:moveTo>
                <a:cubicBezTo>
                  <a:pt x="6787" y="6181"/>
                  <a:pt x="6726" y="6245"/>
                  <a:pt x="6651" y="6245"/>
                </a:cubicBezTo>
                <a:lnTo>
                  <a:pt x="5830" y="6245"/>
                </a:lnTo>
                <a:lnTo>
                  <a:pt x="5830" y="7092"/>
                </a:lnTo>
                <a:cubicBezTo>
                  <a:pt x="5830" y="7170"/>
                  <a:pt x="5769" y="7233"/>
                  <a:pt x="5694" y="7233"/>
                </a:cubicBezTo>
                <a:lnTo>
                  <a:pt x="5010" y="7233"/>
                </a:lnTo>
                <a:cubicBezTo>
                  <a:pt x="4935" y="7233"/>
                  <a:pt x="4874" y="7170"/>
                  <a:pt x="4874" y="7092"/>
                </a:cubicBezTo>
                <a:lnTo>
                  <a:pt x="4874" y="6245"/>
                </a:lnTo>
                <a:lnTo>
                  <a:pt x="4053" y="6245"/>
                </a:lnTo>
                <a:cubicBezTo>
                  <a:pt x="3978" y="6245"/>
                  <a:pt x="3917" y="6181"/>
                  <a:pt x="3917" y="6103"/>
                </a:cubicBezTo>
                <a:lnTo>
                  <a:pt x="3917" y="5393"/>
                </a:lnTo>
                <a:cubicBezTo>
                  <a:pt x="3917" y="5315"/>
                  <a:pt x="3978" y="5252"/>
                  <a:pt x="4053" y="5252"/>
                </a:cubicBezTo>
                <a:lnTo>
                  <a:pt x="4874" y="5252"/>
                </a:lnTo>
                <a:lnTo>
                  <a:pt x="4874" y="4394"/>
                </a:lnTo>
                <a:cubicBezTo>
                  <a:pt x="4874" y="4316"/>
                  <a:pt x="4935" y="4253"/>
                  <a:pt x="5010" y="4253"/>
                </a:cubicBezTo>
                <a:lnTo>
                  <a:pt x="5694" y="4253"/>
                </a:lnTo>
                <a:cubicBezTo>
                  <a:pt x="5769" y="4253"/>
                  <a:pt x="5830" y="4316"/>
                  <a:pt x="5830" y="4394"/>
                </a:cubicBezTo>
                <a:lnTo>
                  <a:pt x="5830" y="5252"/>
                </a:lnTo>
                <a:lnTo>
                  <a:pt x="6651" y="5252"/>
                </a:lnTo>
                <a:cubicBezTo>
                  <a:pt x="6726" y="5252"/>
                  <a:pt x="6787" y="5315"/>
                  <a:pt x="6787" y="5393"/>
                </a:cubicBezTo>
                <a:lnTo>
                  <a:pt x="6787" y="6103"/>
                </a:lnTo>
                <a:close/>
                <a:moveTo>
                  <a:pt x="6085" y="3408"/>
                </a:moveTo>
                <a:cubicBezTo>
                  <a:pt x="6085" y="3320"/>
                  <a:pt x="6004" y="3248"/>
                  <a:pt x="5903" y="3248"/>
                </a:cubicBezTo>
                <a:lnTo>
                  <a:pt x="4800" y="3248"/>
                </a:lnTo>
                <a:cubicBezTo>
                  <a:pt x="4700" y="3248"/>
                  <a:pt x="4618" y="3320"/>
                  <a:pt x="4618" y="3408"/>
                </a:cubicBezTo>
                <a:lnTo>
                  <a:pt x="4618" y="3652"/>
                </a:lnTo>
                <a:lnTo>
                  <a:pt x="6085" y="3652"/>
                </a:lnTo>
                <a:lnTo>
                  <a:pt x="6085" y="3408"/>
                </a:lnTo>
                <a:close/>
              </a:path>
            </a:pathLst>
          </a:custGeom>
          <a:solidFill>
            <a:srgbClr val="0047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B412D42-9F4C-5FEC-4792-E39D2330B404}"/>
              </a:ext>
            </a:extLst>
          </p:cNvPr>
          <p:cNvSpPr/>
          <p:nvPr/>
        </p:nvSpPr>
        <p:spPr bwMode="gray">
          <a:xfrm>
            <a:off x="6241723" y="3752628"/>
            <a:ext cx="5339232" cy="308292"/>
          </a:xfrm>
          <a:prstGeom prst="rect">
            <a:avLst/>
          </a:prstGeom>
          <a:solidFill>
            <a:srgbClr val="0095FF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 kern="0" dirty="0">
                <a:solidFill>
                  <a:srgbClr val="0047BB"/>
                </a:solidFill>
                <a:latin typeface="微软雅黑" panose="020B0503020204020204" pitchFamily="34" charset="-122"/>
              </a:rPr>
              <a:t>临床管理难度低        </a:t>
            </a:r>
          </a:p>
        </p:txBody>
      </p:sp>
      <p:sp>
        <p:nvSpPr>
          <p:cNvPr id="12" name="iconfont-10796-5191254">
            <a:extLst>
              <a:ext uri="{FF2B5EF4-FFF2-40B4-BE49-F238E27FC236}">
                <a16:creationId xmlns:a16="http://schemas.microsoft.com/office/drawing/2014/main" id="{2F2BAE72-3D80-C511-9A8E-9AA0396C5AFA}"/>
              </a:ext>
            </a:extLst>
          </p:cNvPr>
          <p:cNvSpPr/>
          <p:nvPr/>
        </p:nvSpPr>
        <p:spPr>
          <a:xfrm>
            <a:off x="7708800" y="3796153"/>
            <a:ext cx="216000" cy="216000"/>
          </a:xfrm>
          <a:custGeom>
            <a:avLst/>
            <a:gdLst>
              <a:gd name="T0" fmla="*/ 1 w 7682"/>
              <a:gd name="T1" fmla="*/ 1707 h 7680"/>
              <a:gd name="T2" fmla="*/ 6830 w 7682"/>
              <a:gd name="T3" fmla="*/ 1707 h 7680"/>
              <a:gd name="T4" fmla="*/ 7681 w 7682"/>
              <a:gd name="T5" fmla="*/ 2563 h 7680"/>
              <a:gd name="T6" fmla="*/ 7681 w 7682"/>
              <a:gd name="T7" fmla="*/ 6824 h 7680"/>
              <a:gd name="T8" fmla="*/ 6830 w 7682"/>
              <a:gd name="T9" fmla="*/ 7680 h 7680"/>
              <a:gd name="T10" fmla="*/ 852 w 7682"/>
              <a:gd name="T11" fmla="*/ 7680 h 7680"/>
              <a:gd name="T12" fmla="*/ 1 w 7682"/>
              <a:gd name="T13" fmla="*/ 6824 h 7680"/>
              <a:gd name="T14" fmla="*/ 1 w 7682"/>
              <a:gd name="T15" fmla="*/ 1707 h 7680"/>
              <a:gd name="T16" fmla="*/ 2074 w 7682"/>
              <a:gd name="T17" fmla="*/ 5087 h 7680"/>
              <a:gd name="T18" fmla="*/ 3841 w 7682"/>
              <a:gd name="T19" fmla="*/ 6827 h 7680"/>
              <a:gd name="T20" fmla="*/ 5608 w 7682"/>
              <a:gd name="T21" fmla="*/ 5087 h 7680"/>
              <a:gd name="T22" fmla="*/ 5608 w 7682"/>
              <a:gd name="T23" fmla="*/ 3347 h 7680"/>
              <a:gd name="T24" fmla="*/ 3841 w 7682"/>
              <a:gd name="T25" fmla="*/ 3347 h 7680"/>
              <a:gd name="T26" fmla="*/ 2074 w 7682"/>
              <a:gd name="T27" fmla="*/ 3347 h 7680"/>
              <a:gd name="T28" fmla="*/ 2074 w 7682"/>
              <a:gd name="T29" fmla="*/ 5087 h 7680"/>
              <a:gd name="T30" fmla="*/ 1 w 7682"/>
              <a:gd name="T31" fmla="*/ 747 h 7680"/>
              <a:gd name="T32" fmla="*/ 744 w 7682"/>
              <a:gd name="T33" fmla="*/ 0 h 7680"/>
              <a:gd name="T34" fmla="*/ 3524 w 7682"/>
              <a:gd name="T35" fmla="*/ 0 h 7680"/>
              <a:gd name="T36" fmla="*/ 4268 w 7682"/>
              <a:gd name="T37" fmla="*/ 747 h 7680"/>
              <a:gd name="T38" fmla="*/ 4268 w 7682"/>
              <a:gd name="T39" fmla="*/ 1493 h 7680"/>
              <a:gd name="T40" fmla="*/ 1 w 7682"/>
              <a:gd name="T41" fmla="*/ 1493 h 7680"/>
              <a:gd name="T42" fmla="*/ 1 w 7682"/>
              <a:gd name="T43" fmla="*/ 747 h 7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682" h="7680">
                <a:moveTo>
                  <a:pt x="1" y="1707"/>
                </a:moveTo>
                <a:lnTo>
                  <a:pt x="6830" y="1707"/>
                </a:lnTo>
                <a:cubicBezTo>
                  <a:pt x="7301" y="1708"/>
                  <a:pt x="7682" y="2091"/>
                  <a:pt x="7681" y="2563"/>
                </a:cubicBezTo>
                <a:lnTo>
                  <a:pt x="7681" y="6824"/>
                </a:lnTo>
                <a:cubicBezTo>
                  <a:pt x="7682" y="7296"/>
                  <a:pt x="7301" y="7679"/>
                  <a:pt x="6830" y="7680"/>
                </a:cubicBezTo>
                <a:lnTo>
                  <a:pt x="852" y="7680"/>
                </a:lnTo>
                <a:cubicBezTo>
                  <a:pt x="381" y="7679"/>
                  <a:pt x="0" y="7296"/>
                  <a:pt x="1" y="6824"/>
                </a:cubicBezTo>
                <a:lnTo>
                  <a:pt x="1" y="1707"/>
                </a:lnTo>
                <a:close/>
                <a:moveTo>
                  <a:pt x="2074" y="5087"/>
                </a:moveTo>
                <a:lnTo>
                  <a:pt x="3841" y="6827"/>
                </a:lnTo>
                <a:lnTo>
                  <a:pt x="5608" y="5087"/>
                </a:lnTo>
                <a:cubicBezTo>
                  <a:pt x="6096" y="4609"/>
                  <a:pt x="6096" y="3824"/>
                  <a:pt x="5608" y="3347"/>
                </a:cubicBezTo>
                <a:cubicBezTo>
                  <a:pt x="5117" y="2867"/>
                  <a:pt x="4332" y="2867"/>
                  <a:pt x="3841" y="3347"/>
                </a:cubicBezTo>
                <a:cubicBezTo>
                  <a:pt x="3350" y="2867"/>
                  <a:pt x="2565" y="2867"/>
                  <a:pt x="2074" y="3347"/>
                </a:cubicBezTo>
                <a:cubicBezTo>
                  <a:pt x="1586" y="3824"/>
                  <a:pt x="1586" y="4609"/>
                  <a:pt x="2074" y="5087"/>
                </a:cubicBezTo>
                <a:close/>
                <a:moveTo>
                  <a:pt x="1" y="747"/>
                </a:moveTo>
                <a:cubicBezTo>
                  <a:pt x="1" y="335"/>
                  <a:pt x="336" y="0"/>
                  <a:pt x="744" y="0"/>
                </a:cubicBezTo>
                <a:lnTo>
                  <a:pt x="3524" y="0"/>
                </a:lnTo>
                <a:cubicBezTo>
                  <a:pt x="3935" y="0"/>
                  <a:pt x="4268" y="332"/>
                  <a:pt x="4268" y="747"/>
                </a:cubicBezTo>
                <a:lnTo>
                  <a:pt x="4268" y="1493"/>
                </a:lnTo>
                <a:lnTo>
                  <a:pt x="1" y="1493"/>
                </a:lnTo>
                <a:lnTo>
                  <a:pt x="1" y="747"/>
                </a:lnTo>
                <a:close/>
              </a:path>
            </a:pathLst>
          </a:custGeom>
          <a:solidFill>
            <a:srgbClr val="0047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43D99F1-B809-B606-711F-BAC318C850FD}"/>
              </a:ext>
            </a:extLst>
          </p:cNvPr>
          <p:cNvSpPr/>
          <p:nvPr/>
        </p:nvSpPr>
        <p:spPr bwMode="gray">
          <a:xfrm>
            <a:off x="6241723" y="1111731"/>
            <a:ext cx="5340677" cy="277712"/>
          </a:xfrm>
          <a:prstGeom prst="rect">
            <a:avLst/>
          </a:prstGeom>
          <a:solidFill>
            <a:srgbClr val="0095FF">
              <a:lumMod val="20000"/>
              <a:lumOff val="8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rgbClr val="0095FF"/>
              </a:buClr>
              <a:buSzPct val="90000"/>
              <a:defRPr/>
            </a:pPr>
            <a:r>
              <a:rPr lang="zh-CN" altLang="en-US" b="1" kern="0" dirty="0">
                <a:solidFill>
                  <a:srgbClr val="0047BB"/>
                </a:solidFill>
                <a:latin typeface="微软雅黑" panose="020B0503020204020204" pitchFamily="34" charset="-122"/>
              </a:rPr>
              <a:t>符合“保基本”原则</a:t>
            </a:r>
          </a:p>
        </p:txBody>
      </p:sp>
      <p:sp>
        <p:nvSpPr>
          <p:cNvPr id="14" name="negative-heart_39846">
            <a:extLst>
              <a:ext uri="{FF2B5EF4-FFF2-40B4-BE49-F238E27FC236}">
                <a16:creationId xmlns:a16="http://schemas.microsoft.com/office/drawing/2014/main" id="{3761FCC7-7875-A5F1-8A7D-19B101DF2A9E}"/>
              </a:ext>
            </a:extLst>
          </p:cNvPr>
          <p:cNvSpPr/>
          <p:nvPr/>
        </p:nvSpPr>
        <p:spPr>
          <a:xfrm>
            <a:off x="7632600" y="1119293"/>
            <a:ext cx="216000" cy="216000"/>
          </a:xfrm>
          <a:custGeom>
            <a:avLst/>
            <a:gdLst>
              <a:gd name="T0" fmla="*/ 381 w 395"/>
              <a:gd name="T1" fmla="*/ 121 h 367"/>
              <a:gd name="T2" fmla="*/ 197 w 395"/>
              <a:gd name="T3" fmla="*/ 104 h 367"/>
              <a:gd name="T4" fmla="*/ 14 w 395"/>
              <a:gd name="T5" fmla="*/ 121 h 367"/>
              <a:gd name="T6" fmla="*/ 197 w 395"/>
              <a:gd name="T7" fmla="*/ 367 h 367"/>
              <a:gd name="T8" fmla="*/ 381 w 395"/>
              <a:gd name="T9" fmla="*/ 121 h 367"/>
              <a:gd name="T10" fmla="*/ 278 w 395"/>
              <a:gd name="T11" fmla="*/ 219 h 367"/>
              <a:gd name="T12" fmla="*/ 116 w 395"/>
              <a:gd name="T13" fmla="*/ 219 h 367"/>
              <a:gd name="T14" fmla="*/ 116 w 395"/>
              <a:gd name="T15" fmla="*/ 189 h 367"/>
              <a:gd name="T16" fmla="*/ 278 w 395"/>
              <a:gd name="T17" fmla="*/ 189 h 367"/>
              <a:gd name="T18" fmla="*/ 278 w 395"/>
              <a:gd name="T19" fmla="*/ 219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95" h="367">
                <a:moveTo>
                  <a:pt x="381" y="121"/>
                </a:moveTo>
                <a:cubicBezTo>
                  <a:pt x="370" y="0"/>
                  <a:pt x="221" y="35"/>
                  <a:pt x="197" y="104"/>
                </a:cubicBezTo>
                <a:cubicBezTo>
                  <a:pt x="173" y="35"/>
                  <a:pt x="25" y="0"/>
                  <a:pt x="14" y="121"/>
                </a:cubicBezTo>
                <a:cubicBezTo>
                  <a:pt x="0" y="276"/>
                  <a:pt x="197" y="367"/>
                  <a:pt x="197" y="367"/>
                </a:cubicBezTo>
                <a:cubicBezTo>
                  <a:pt x="197" y="367"/>
                  <a:pt x="395" y="276"/>
                  <a:pt x="381" y="121"/>
                </a:cubicBezTo>
                <a:close/>
                <a:moveTo>
                  <a:pt x="278" y="219"/>
                </a:moveTo>
                <a:lnTo>
                  <a:pt x="116" y="219"/>
                </a:lnTo>
                <a:lnTo>
                  <a:pt x="116" y="189"/>
                </a:lnTo>
                <a:lnTo>
                  <a:pt x="278" y="189"/>
                </a:lnTo>
                <a:lnTo>
                  <a:pt x="278" y="219"/>
                </a:lnTo>
                <a:close/>
              </a:path>
            </a:pathLst>
          </a:custGeom>
          <a:solidFill>
            <a:srgbClr val="0047BB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C52AB19-45BC-F5DD-0A43-204A35123411}"/>
              </a:ext>
            </a:extLst>
          </p:cNvPr>
          <p:cNvSpPr txBox="1"/>
          <p:nvPr/>
        </p:nvSpPr>
        <p:spPr bwMode="gray">
          <a:xfrm>
            <a:off x="775410" y="1389441"/>
            <a:ext cx="5339232" cy="2158090"/>
          </a:xfrm>
          <a:prstGeom prst="rect">
            <a:avLst/>
          </a:prstGeom>
          <a:ln w="6350">
            <a:solidFill>
              <a:srgbClr val="FFFFFF">
                <a:lumMod val="50000"/>
              </a:srgb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酪氨酸血症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型是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儿童高度致死性疾病，</a:t>
            </a:r>
            <a:r>
              <a:rPr lang="zh-CN" altLang="en-US" sz="1400" kern="0" dirty="0">
                <a:latin typeface="微软雅黑"/>
                <a:ea typeface="微软雅黑"/>
              </a:rPr>
              <a:t>多在新生儿期及</a:t>
            </a:r>
            <a:r>
              <a:rPr lang="en-US" altLang="zh-CN" sz="1400" kern="0" dirty="0">
                <a:latin typeface="微软雅黑"/>
                <a:ea typeface="微软雅黑"/>
              </a:rPr>
              <a:t>2</a:t>
            </a:r>
            <a:r>
              <a:rPr lang="zh-CN" altLang="en-US" sz="1400" kern="0" dirty="0">
                <a:latin typeface="微软雅黑"/>
                <a:ea typeface="微软雅黑"/>
              </a:rPr>
              <a:t>岁以内婴幼儿期起病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JSOFB+MicrosoftYaHei-Bold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在尼替西农上市批准前，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患儿多由肝衰竭并发症早期夭折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JSOFB+MicrosoftYaHei-Bold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尼替西农治疗后，患儿出现肝或肾脏并发症的风险降低，可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显著提高酪氨酸血症</a:t>
            </a:r>
            <a:r>
              <a:rPr lang="en-US" altLang="zh-CN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Ⅰ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型患者的存活率和生命质量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。</a:t>
            </a:r>
            <a:endParaRPr lang="zh-CN" altLang="en-US" sz="1400" b="1" kern="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BDA1602-536C-25DE-DBBF-8628A89B9BE5}"/>
              </a:ext>
            </a:extLst>
          </p:cNvPr>
          <p:cNvSpPr txBox="1"/>
          <p:nvPr/>
        </p:nvSpPr>
        <p:spPr bwMode="gray">
          <a:xfrm>
            <a:off x="6241723" y="1389443"/>
            <a:ext cx="5340677" cy="2158090"/>
          </a:xfrm>
          <a:prstGeom prst="rect">
            <a:avLst/>
          </a:prstGeom>
          <a:ln w="6350">
            <a:solidFill>
              <a:srgbClr val="FFFFFF">
                <a:lumMod val="50000"/>
              </a:srgbClr>
            </a:solidFill>
          </a:ln>
        </p:spPr>
        <p:txBody>
          <a:bodyPr wrap="square" lIns="36000" tIns="36000" rIns="36000" bIns="36000" rtlCol="0">
            <a:noAutofit/>
          </a:bodyPr>
          <a:lstStyle/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尼替西农是目前治疗酪氨酸血症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型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唯一有效药物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，填补国内临床药物的空白，挽救中国酪氨酸血症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型患者生命，具有重要临床和社会意义。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JSOFB+MicrosoftYaHei-Bold"/>
            </a:endParaRPr>
          </a:p>
          <a:p>
            <a: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我国年发病患者总数少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，按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2023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年出生人口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902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万人计算，年发病患者总数约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75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人（</a:t>
            </a:r>
            <a:r>
              <a:rPr lang="zh-CN" altLang="en-US" sz="1400" dirty="0"/>
              <a:t>按新生儿发病率</a:t>
            </a:r>
            <a:r>
              <a:rPr lang="en-US" altLang="zh-CN" sz="1400" dirty="0"/>
              <a:t>1/120000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），对医保基金影响小。若本品能列入医保目录将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有效保障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酪氨酸血症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型患者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急切用药需求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。</a:t>
            </a:r>
            <a:endParaRPr lang="en-US" altLang="zh-CN" sz="1400" b="1" kern="0" dirty="0">
              <a:solidFill>
                <a:srgbClr val="C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A8582A8-9F13-BCF6-0D85-4016999217C4}"/>
              </a:ext>
            </a:extLst>
          </p:cNvPr>
          <p:cNvSpPr txBox="1"/>
          <p:nvPr/>
        </p:nvSpPr>
        <p:spPr bwMode="gray">
          <a:xfrm>
            <a:off x="756768" y="4067073"/>
            <a:ext cx="5339232" cy="2054326"/>
          </a:xfrm>
          <a:prstGeom prst="rect">
            <a:avLst/>
          </a:prstGeom>
          <a:ln w="6350">
            <a:solidFill>
              <a:srgbClr val="FFFFFF">
                <a:lumMod val="50000"/>
              </a:srgbClr>
            </a:solidFill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400" b="1" kern="0" dirty="0">
                <a:solidFill>
                  <a:srgbClr val="152B7D"/>
                </a:solidFill>
                <a:latin typeface="微软雅黑"/>
                <a:ea typeface="微软雅黑"/>
              </a:rPr>
              <a:t>HT-1</a:t>
            </a:r>
            <a:r>
              <a:rPr lang="zh-CN" altLang="en-US" sz="1400" b="1" kern="0" dirty="0">
                <a:solidFill>
                  <a:srgbClr val="152B7D"/>
                </a:solidFill>
                <a:latin typeface="微软雅黑"/>
                <a:ea typeface="微软雅黑"/>
              </a:rPr>
              <a:t>患儿多在新生儿期及</a:t>
            </a:r>
            <a:r>
              <a:rPr lang="en-US" altLang="zh-CN" sz="1400" b="1" kern="0" dirty="0">
                <a:solidFill>
                  <a:srgbClr val="152B7D"/>
                </a:solidFill>
                <a:latin typeface="微软雅黑"/>
                <a:ea typeface="微软雅黑"/>
              </a:rPr>
              <a:t>2</a:t>
            </a:r>
            <a:r>
              <a:rPr lang="zh-CN" altLang="en-US" sz="1400" b="1" kern="0" dirty="0">
                <a:solidFill>
                  <a:srgbClr val="152B7D"/>
                </a:solidFill>
                <a:latin typeface="微软雅黑"/>
                <a:ea typeface="微软雅黑"/>
              </a:rPr>
              <a:t>岁以内婴幼儿期起病</a:t>
            </a:r>
            <a:r>
              <a:rPr lang="zh-CN" altLang="en-US" sz="1400" kern="0" dirty="0">
                <a:latin typeface="微软雅黑"/>
                <a:ea typeface="微软雅黑"/>
              </a:rPr>
              <a:t>，对低龄儿童友好的适宜剂型非常重要。</a:t>
            </a:r>
            <a:endParaRPr lang="en-US" altLang="zh-CN" sz="1400" kern="0" dirty="0">
              <a:latin typeface="微软雅黑"/>
              <a:ea typeface="微软雅黑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尼替西农是国内急需药物，尽管目录内已有尼替西农胶囊，口服混悬剂有效填补药品目录内</a:t>
            </a:r>
            <a:r>
              <a:rPr lang="zh-CN" altLang="en-US" sz="1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低龄儿童适宜剂型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空白。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EFB469-80B1-03DB-7083-7A4D9EF14448}"/>
              </a:ext>
            </a:extLst>
          </p:cNvPr>
          <p:cNvSpPr txBox="1"/>
          <p:nvPr/>
        </p:nvSpPr>
        <p:spPr bwMode="gray">
          <a:xfrm>
            <a:off x="6241723" y="4077268"/>
            <a:ext cx="5339232" cy="2044131"/>
          </a:xfrm>
          <a:prstGeom prst="rect">
            <a:avLst/>
          </a:prstGeom>
          <a:ln w="6350">
            <a:solidFill>
              <a:srgbClr val="FFFFFF">
                <a:lumMod val="50000"/>
              </a:srgbClr>
            </a:solidFill>
          </a:ln>
        </p:spPr>
        <p:txBody>
          <a:bodyPr wrap="square" lIns="36000" tIns="36000" rIns="36000" bIns="36000" rtlCol="0" anchor="ctr">
            <a:noAutofit/>
          </a:bodyPr>
          <a:lstStyle>
            <a:defPPr>
              <a:defRPr lang="en-US"/>
            </a:defPPr>
            <a:lvl1pPr marL="171450" indent="-17145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13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marR="0" lvl="0" indent="-1714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本品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适应症单一明确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，治疗成人和儿童酪氨酸血症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Ⅰ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型（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HT-1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）。临床确诊应进行生化检测和基因检测等，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误诊率极低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CJSOFB+MicrosoftYaHei-Bold"/>
            </a:endParaRPr>
          </a:p>
          <a:p>
            <a:pPr marL="171450" marR="0" lvl="0" indent="-171450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本品属于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罕见病用药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，按照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《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药品注册证书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》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要求：本品在三甲医院应用，应用医院需提前备案以及对处方医生进行培训，用药患者需严格登记及追踪。基于患者误诊率极低以及需对患者进行严格跟踪，</a:t>
            </a:r>
            <a:r>
              <a:rPr lang="zh-CN" altLang="en-US" sz="1400" b="1" dirty="0">
                <a:solidFill>
                  <a:srgbClr val="152B7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临床滥用风险低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CJSOFB+MicrosoftYaHei-Bold"/>
              </a:rPr>
              <a:t>。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35157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</TotalTime>
  <Words>2444</Words>
  <Application>Microsoft Office PowerPoint</Application>
  <PresentationFormat>宽屏</PresentationFormat>
  <Paragraphs>131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CJSOFB+MicrosoftYaHei-Bold</vt:lpstr>
      <vt:lpstr>MNORTU+MicrosoftYaHei</vt:lpstr>
      <vt:lpstr>OMDBHR+MicrosoftYaHei-Bold</vt:lpstr>
      <vt:lpstr>TIQMCM+MicrosoftYaHei</vt:lpstr>
      <vt:lpstr>等线</vt:lpstr>
      <vt:lpstr>等线 Light</vt:lpstr>
      <vt:lpstr>黑体</vt:lpstr>
      <vt:lpstr>华文隶书</vt:lpstr>
      <vt:lpstr>思源黑体 CN Light</vt:lpstr>
      <vt:lpstr>微软雅黑</vt:lpstr>
      <vt:lpstr>Arial</vt:lpstr>
      <vt:lpstr>Calibri</vt:lpstr>
      <vt:lpstr>1_Office 主题​​</vt:lpstr>
      <vt:lpstr>尼替西农口服混悬液（澳孚町®）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谢谢审阅，恳请支持！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鹏祥 尚</dc:creator>
  <cp:lastModifiedBy>鹏祥 尚</cp:lastModifiedBy>
  <cp:revision>44</cp:revision>
  <dcterms:created xsi:type="dcterms:W3CDTF">2024-06-27T11:29:50Z</dcterms:created>
  <dcterms:modified xsi:type="dcterms:W3CDTF">2024-07-13T17:51:45Z</dcterms:modified>
</cp:coreProperties>
</file>