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3" r:id="rId3"/>
  </p:sldMasterIdLst>
  <p:notesMasterIdLst>
    <p:notesMasterId r:id="rId16"/>
  </p:notesMasterIdLst>
  <p:sldIdLst>
    <p:sldId id="350" r:id="rId4"/>
    <p:sldId id="312" r:id="rId5"/>
    <p:sldId id="349" r:id="rId6"/>
    <p:sldId id="351" r:id="rId7"/>
    <p:sldId id="352" r:id="rId8"/>
    <p:sldId id="353" r:id="rId9"/>
    <p:sldId id="337" r:id="rId10"/>
    <p:sldId id="338" r:id="rId11"/>
    <p:sldId id="341" r:id="rId12"/>
    <p:sldId id="354" r:id="rId13"/>
    <p:sldId id="355" r:id="rId14"/>
    <p:sldId id="356" r:id="rId15"/>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001"/>
    <a:srgbClr val="0054A5"/>
    <a:srgbClr val="C55A11"/>
    <a:srgbClr val="7131A0"/>
    <a:srgbClr val="9966FF"/>
    <a:srgbClr val="1089A7"/>
    <a:srgbClr val="FEF4ED"/>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59" autoAdjust="0"/>
    <p:restoredTop sz="85809" autoAdjust="0"/>
  </p:normalViewPr>
  <p:slideViewPr>
    <p:cSldViewPr snapToGrid="0">
      <p:cViewPr varScale="1">
        <p:scale>
          <a:sx n="135" d="100"/>
          <a:sy n="135" d="100"/>
        </p:scale>
        <p:origin x="786" y="120"/>
      </p:cViewPr>
      <p:guideLst/>
    </p:cSldViewPr>
  </p:slideViewPr>
  <p:outlineViewPr>
    <p:cViewPr>
      <p:scale>
        <a:sx n="33" d="100"/>
        <a:sy n="33" d="100"/>
      </p:scale>
      <p:origin x="0" y="-1584"/>
    </p:cViewPr>
  </p:outlineViewPr>
  <p:notesTextViewPr>
    <p:cViewPr>
      <p:scale>
        <a:sx n="1" d="1"/>
        <a:sy n="1" d="1"/>
      </p:scale>
      <p:origin x="0" y="0"/>
    </p:cViewPr>
  </p:notesTextViewPr>
  <p:sorterViewPr>
    <p:cViewPr varScale="1">
      <p:scale>
        <a:sx n="100" d="100"/>
        <a:sy n="100" d="100"/>
      </p:scale>
      <p:origin x="0" y="-14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B4A1CC-9EC3-4FCE-B194-7ADF1A52299F}" type="datetimeFigureOut">
              <a:rPr lang="zh-CN" altLang="en-US" smtClean="0"/>
              <a:t>2024-7-13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DB323-B5EF-407C-84BD-A6D82437F00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4</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5</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6</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7</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9</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10</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Master" Target="../slideMasters/slideMaster2.xml"/><Relationship Id="rId5" Type="http://schemas.openxmlformats.org/officeDocument/2006/relationships/tags" Target="../tags/tag6.xml"/><Relationship Id="rId4" Type="http://schemas.openxmlformats.org/officeDocument/2006/relationships/tags" Target="../tags/tag5.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标题和副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330" y="1429385"/>
            <a:ext cx="10968355" cy="381635"/>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单击此处编辑副标题</a:t>
            </a:r>
            <a:endParaRPr lang="en-US" altLang="zh-CN" dirty="0"/>
          </a:p>
        </p:txBody>
      </p:sp>
      <p:sp>
        <p:nvSpPr>
          <p:cNvPr id="7" name="日期占位符 6"/>
          <p:cNvSpPr>
            <a:spLocks noGrp="1"/>
          </p:cNvSpPr>
          <p:nvPr>
            <p:ph type="dt" sz="half" idx="10"/>
            <p:custDataLst>
              <p:tags r:id="rId3"/>
            </p:custDataLst>
          </p:nvPr>
        </p:nvSpPr>
        <p:spPr/>
        <p:txBody>
          <a:bodyPr/>
          <a:lstStyle/>
          <a:p>
            <a:fld id="{760FBDFE-C587-4B4C-A407-44438C67B59E}" type="datetimeFigureOut">
              <a:rPr lang="zh-CN" altLang="en-US" smtClean="0"/>
              <a:t>2024-7-13</a:t>
            </a:fld>
            <a:endParaRPr lang="zh-CN" altLang="en-US"/>
          </a:p>
        </p:txBody>
      </p:sp>
      <p:sp>
        <p:nvSpPr>
          <p:cNvPr id="8" name="页脚占位符 7"/>
          <p:cNvSpPr>
            <a:spLocks noGrp="1"/>
          </p:cNvSpPr>
          <p:nvPr>
            <p:ph type="ftr" sz="quarter" idx="11"/>
            <p:custDataLst>
              <p:tags r:id="rId4"/>
            </p:custDataLst>
          </p:nvPr>
        </p:nvSpPr>
        <p:spPr/>
        <p:txBody>
          <a:bodyPr/>
          <a:lstStyle/>
          <a:p>
            <a:endParaRPr lang="zh-CN" altLang="en-US"/>
          </a:p>
        </p:txBody>
      </p:sp>
      <p:sp>
        <p:nvSpPr>
          <p:cNvPr id="9" name="灯片编号占位符 8"/>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1_标题幻灯片">
    <p:spTree>
      <p:nvGrpSpPr>
        <p:cNvPr id="1" name=""/>
        <p:cNvGrpSpPr/>
        <p:nvPr/>
      </p:nvGrpSpPr>
      <p:grpSpPr>
        <a:xfrm>
          <a:off x="0" y="0"/>
          <a:ext cx="0" cy="0"/>
          <a:chOff x="0" y="0"/>
          <a:chExt cx="0" cy="0"/>
        </a:xfrm>
      </p:grpSpPr>
      <p:pic>
        <p:nvPicPr>
          <p:cNvPr id="7" name="OfficePLUSCoverBackgroundShap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3"/>
            <a:ext cx="12192000" cy="685457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标题幻灯片">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3"/>
            <a:ext cx="12192000" cy="6854573"/>
          </a:xfrm>
          <a:prstGeom prst="rect">
            <a:avLst/>
          </a:prstGeom>
        </p:spPr>
      </p:pic>
      <p:sp>
        <p:nvSpPr>
          <p:cNvPr id="9801" name="Subtitle 9800"/>
          <p:cNvSpPr>
            <a:spLocks noGrp="1"/>
          </p:cNvSpPr>
          <p:nvPr>
            <p:ph type="subTitle" idx="1"/>
          </p:nvPr>
        </p:nvSpPr>
        <p:spPr>
          <a:xfrm>
            <a:off x="7097487" y="3648619"/>
            <a:ext cx="4423002" cy="558799"/>
          </a:xfrm>
        </p:spPr>
        <p:txBody>
          <a:bodyPr anchor="ctr">
            <a:normAutofit/>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sz="2000">
                <a:solidFill>
                  <a:srgbClr val="01597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to edit Master subtitle style</a:t>
            </a:r>
          </a:p>
        </p:txBody>
      </p:sp>
      <p:sp>
        <p:nvSpPr>
          <p:cNvPr id="9802" name="Title 9801"/>
          <p:cNvSpPr>
            <a:spLocks noGrp="1"/>
          </p:cNvSpPr>
          <p:nvPr>
            <p:ph type="ctrTitle"/>
          </p:nvPr>
        </p:nvSpPr>
        <p:spPr>
          <a:xfrm>
            <a:off x="7097487" y="2387600"/>
            <a:ext cx="4423002" cy="1261019"/>
          </a:xfrm>
        </p:spPr>
        <p:txBody>
          <a:bodyPr anchor="ctr">
            <a:normAutofit/>
          </a:bodyPr>
          <a:lstStyle>
            <a:lvl1pPr algn="r">
              <a:defRPr sz="4000">
                <a:solidFill>
                  <a:srgbClr val="015978"/>
                </a:solidFill>
              </a:defRPr>
            </a:lvl1pPr>
          </a:lstStyle>
          <a:p>
            <a:r>
              <a:rPr lang="en-US" altLang="zh-CN" dirty="0"/>
              <a:t>Click to edit Master title style</a:t>
            </a:r>
            <a:endParaRPr lang="zh-CN" altLang="en-US" dirty="0"/>
          </a:p>
        </p:txBody>
      </p:sp>
      <p:sp>
        <p:nvSpPr>
          <p:cNvPr id="12" name="Text Placeholder 11"/>
          <p:cNvSpPr>
            <a:spLocks noGrp="1"/>
          </p:cNvSpPr>
          <p:nvPr>
            <p:ph type="body" sz="quarter" idx="10" hasCustomPrompt="1"/>
          </p:nvPr>
        </p:nvSpPr>
        <p:spPr>
          <a:xfrm>
            <a:off x="9475344" y="4819177"/>
            <a:ext cx="2045144" cy="248371"/>
          </a:xfrm>
        </p:spPr>
        <p:txBody>
          <a:bodyPr anchor="ctr">
            <a:noAutofit/>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Signature</a:t>
            </a:r>
          </a:p>
        </p:txBody>
      </p:sp>
      <p:sp>
        <p:nvSpPr>
          <p:cNvPr id="13" name="Text Placeholder 12"/>
          <p:cNvSpPr>
            <a:spLocks noGrp="1"/>
          </p:cNvSpPr>
          <p:nvPr>
            <p:ph type="body" sz="quarter" idx="11" hasCustomPrompt="1"/>
          </p:nvPr>
        </p:nvSpPr>
        <p:spPr>
          <a:xfrm>
            <a:off x="9475344" y="5083073"/>
            <a:ext cx="2045144" cy="248371"/>
          </a:xfrm>
        </p:spPr>
        <p:txBody>
          <a:bodyPr anchor="ctr">
            <a:noAutofit/>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节标题">
    <p:spTree>
      <p:nvGrpSpPr>
        <p:cNvPr id="1" name=""/>
        <p:cNvGrpSpPr/>
        <p:nvPr/>
      </p:nvGrpSpPr>
      <p:grpSpPr>
        <a:xfrm>
          <a:off x="0" y="0"/>
          <a:ext cx="0" cy="0"/>
          <a:chOff x="0" y="0"/>
          <a:chExt cx="0" cy="0"/>
        </a:xfrm>
      </p:grpSpPr>
      <p:sp>
        <p:nvSpPr>
          <p:cNvPr id="20" name="Title 19"/>
          <p:cNvSpPr>
            <a:spLocks noGrp="1"/>
          </p:cNvSpPr>
          <p:nvPr>
            <p:ph type="title"/>
          </p:nvPr>
        </p:nvSpPr>
        <p:spPr>
          <a:xfrm>
            <a:off x="1022350" y="3034769"/>
            <a:ext cx="4535055" cy="656792"/>
          </a:xfrm>
        </p:spPr>
        <p:txBody>
          <a:bodyPr anchor="ctr">
            <a:normAutofit/>
          </a:bodyPr>
          <a:lstStyle>
            <a:lvl1pPr algn="l">
              <a:defRPr sz="2400" b="1">
                <a:solidFill>
                  <a:srgbClr val="015978"/>
                </a:solidFill>
              </a:defRPr>
            </a:lvl1pPr>
          </a:lstStyle>
          <a:p>
            <a:r>
              <a:rPr lang="en-US" altLang="zh-CN" dirty="0"/>
              <a:t>Click to edit Master title style</a:t>
            </a:r>
            <a:endParaRPr lang="zh-CN" altLang="en-US" dirty="0"/>
          </a:p>
        </p:txBody>
      </p:sp>
      <p:sp>
        <p:nvSpPr>
          <p:cNvPr id="21" name="Text Placeholder 20"/>
          <p:cNvSpPr>
            <a:spLocks noGrp="1"/>
          </p:cNvSpPr>
          <p:nvPr>
            <p:ph type="body" idx="1"/>
          </p:nvPr>
        </p:nvSpPr>
        <p:spPr>
          <a:xfrm>
            <a:off x="1022350" y="3915820"/>
            <a:ext cx="4546600" cy="1015623"/>
          </a:xfrm>
        </p:spPr>
        <p:txBody>
          <a:bodyPr anchor="t">
            <a:normAutofit/>
          </a:bodyPr>
          <a:lstStyle>
            <a:lvl1pPr marL="0" indent="0" algn="l">
              <a:buNone/>
              <a:defRPr sz="11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Edit Master text styles</a:t>
            </a:r>
          </a:p>
        </p:txBody>
      </p:sp>
      <p:pic>
        <p:nvPicPr>
          <p:cNvPr id="11" name="Picture 10"/>
          <p:cNvPicPr>
            <a:picLocks noChangeAspect="1"/>
          </p:cNvPicPr>
          <p:nvPr/>
        </p:nvPicPr>
        <p:blipFill rotWithShape="1">
          <a:blip r:embed="rId2">
            <a:extLst>
              <a:ext uri="{28A0092B-C50C-407E-A947-70E740481C1C}">
                <a14:useLocalDpi xmlns:a14="http://schemas.microsoft.com/office/drawing/2010/main" val="0"/>
              </a:ext>
            </a:extLst>
          </a:blip>
          <a:srcRect t="92058" b="6089"/>
          <a:stretch>
            <a:fillRect/>
          </a:stretch>
        </p:blipFill>
        <p:spPr>
          <a:xfrm>
            <a:off x="0" y="2476500"/>
            <a:ext cx="12192000" cy="127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zh-CN" altLang="en-US" dirty="0"/>
          </a:p>
        </p:txBody>
      </p:sp>
      <p:sp>
        <p:nvSpPr>
          <p:cNvPr id="3" name="Content Placeholder 2"/>
          <p:cNvSpPr>
            <a:spLocks noGrp="1"/>
          </p:cNvSpPr>
          <p:nvPr>
            <p:ph idx="1"/>
          </p:nvPr>
        </p:nvSpPr>
        <p:spPr/>
        <p:txBody>
          <a:bodyPr/>
          <a:lstStyle/>
          <a:p>
            <a:pPr lvl="0"/>
            <a:r>
              <a:rPr lang="en-US" altLang="zh-CN" dirty="0"/>
              <a:t>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
        <p:nvSpPr>
          <p:cNvPr id="5" name="Date Placeholder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0" name="Slide Number Placeholder 9"/>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zh-CN" altLang="en-US" dirty="0"/>
          </a:p>
        </p:txBody>
      </p:sp>
      <p:sp>
        <p:nvSpPr>
          <p:cNvPr id="3" name="Date Placeholder 2"/>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末尾幻灯片">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3"/>
            <a:ext cx="12192000" cy="6854573"/>
          </a:xfrm>
          <a:prstGeom prst="rect">
            <a:avLst/>
          </a:prstGeom>
        </p:spPr>
      </p:pic>
      <p:sp>
        <p:nvSpPr>
          <p:cNvPr id="13" name="Title 12"/>
          <p:cNvSpPr>
            <a:spLocks noGrp="1"/>
          </p:cNvSpPr>
          <p:nvPr>
            <p:ph type="ctrTitle" hasCustomPrompt="1"/>
          </p:nvPr>
        </p:nvSpPr>
        <p:spPr>
          <a:xfrm>
            <a:off x="7535286" y="2962642"/>
            <a:ext cx="3985202" cy="865136"/>
          </a:xfrm>
        </p:spPr>
        <p:txBody>
          <a:bodyPr anchor="ctr">
            <a:normAutofit/>
          </a:bodyPr>
          <a:lstStyle>
            <a:lvl1pPr marL="0" indent="0" algn="r">
              <a:buFont typeface="Arial" panose="020B0604020202020204" pitchFamily="34" charset="0"/>
              <a:buNone/>
              <a:defRPr sz="3200">
                <a:solidFill>
                  <a:schemeClr val="tx1"/>
                </a:solidFill>
              </a:defRPr>
            </a:lvl1pPr>
          </a:lstStyle>
          <a:p>
            <a:r>
              <a:rPr lang="en-US" altLang="zh-CN" dirty="0"/>
              <a:t>Conclusion</a:t>
            </a:r>
            <a:endParaRPr lang="zh-CN" altLang="en-US" dirty="0"/>
          </a:p>
        </p:txBody>
      </p:sp>
      <p:sp>
        <p:nvSpPr>
          <p:cNvPr id="14" name="Text Placeholder 13"/>
          <p:cNvSpPr>
            <a:spLocks noGrp="1"/>
          </p:cNvSpPr>
          <p:nvPr>
            <p:ph type="body" sz="quarter" idx="17" hasCustomPrompt="1"/>
          </p:nvPr>
        </p:nvSpPr>
        <p:spPr>
          <a:xfrm>
            <a:off x="7535286" y="4390676"/>
            <a:ext cx="3985202" cy="310871"/>
          </a:xfrm>
        </p:spPr>
        <p:txBody>
          <a:bodyPr vert="horz" lIns="91440" tIns="45720" rIns="91440" bIns="45720" rtlCol="0">
            <a:normAutofit/>
          </a:bodyPr>
          <a:lstStyle>
            <a:lvl1pPr marL="0" indent="0" algn="r">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Signature</a:t>
            </a:r>
          </a:p>
        </p:txBody>
      </p:sp>
      <p:sp>
        <p:nvSpPr>
          <p:cNvPr id="15" name="Text Placeholder 14"/>
          <p:cNvSpPr>
            <a:spLocks noGrp="1"/>
          </p:cNvSpPr>
          <p:nvPr>
            <p:ph type="body" sz="quarter" idx="18" hasCustomPrompt="1"/>
          </p:nvPr>
        </p:nvSpPr>
        <p:spPr>
          <a:xfrm>
            <a:off x="7535286" y="4706310"/>
            <a:ext cx="3985202" cy="310871"/>
          </a:xfrm>
        </p:spPr>
        <p:txBody>
          <a:bodyPr vert="horz" lIns="91440" tIns="45720" rIns="91440" bIns="45720" rtlCol="0">
            <a:normAutofit/>
          </a:bodyPr>
          <a:lstStyle>
            <a:lvl1pPr marL="0" indent="0" algn="r">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zh-CN" altLang="en-US"/>
              <a:t>单击此处编辑母版标题样式</a:t>
            </a:r>
            <a:endParaRPr lang="zh-CN" altLang="en-US" dirty="0"/>
          </a:p>
        </p:txBody>
      </p:sp>
      <p:sp>
        <p:nvSpPr>
          <p:cNvPr id="3" name="Text Placeholder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4" name="Date Placeholder 3"/>
          <p:cNvSpPr>
            <a:spLocks noGrp="1"/>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tint val="75000"/>
                  </a:schemeClr>
                </a:solidFill>
              </a:defRPr>
            </a:lvl1pPr>
          </a:lstStyle>
          <a:p>
            <a:fld id="{8660AB27-9CD6-4CD7-9622-D097E0242975}" type="datetimeFigureOut">
              <a:rPr lang="zh-CN" altLang="en-US" smtClean="0"/>
              <a:t>2024-7-13</a:t>
            </a:fld>
            <a:endParaRPr lang="zh-CN" altLang="en-US"/>
          </a:p>
        </p:txBody>
      </p:sp>
      <p:sp>
        <p:nvSpPr>
          <p:cNvPr id="5" name="Footer Placeholder 4"/>
          <p:cNvSpPr>
            <a:spLocks noGrp="1"/>
          </p:cNvSpPr>
          <p:nvPr>
            <p:ph type="ftr" sz="quarter" idx="3"/>
          </p:nvPr>
        </p:nvSpPr>
        <p:spPr>
          <a:xfrm>
            <a:off x="669924" y="6240463"/>
            <a:ext cx="4140201" cy="20638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tint val="75000"/>
                  </a:schemeClr>
                </a:solidFill>
              </a:defRPr>
            </a:lvl1pPr>
          </a:lstStyle>
          <a:p>
            <a:fld id="{E9700D00-72FA-45DF-A4A5-C9DE3A5DB204}" type="slidenum">
              <a:rPr lang="zh-CN" altLang="en-US" smtClean="0"/>
              <a:t>‹#›</a:t>
            </a:fld>
            <a:endParaRPr lang="zh-CN" altLang="en-US"/>
          </a:p>
        </p:txBody>
      </p:sp>
      <p:cxnSp>
        <p:nvCxnSpPr>
          <p:cNvPr id="7" name="Straight Connector 6"/>
          <p:cNvCxnSpPr/>
          <p:nvPr/>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9.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
          </p:nvPr>
        </p:nvSpPr>
        <p:spPr>
          <a:xfrm>
            <a:off x="4216422" y="3540131"/>
            <a:ext cx="4423002" cy="558799"/>
          </a:xfrm>
        </p:spPr>
        <p:txBody>
          <a:bodyPr>
            <a:normAutofit/>
          </a:bodyPr>
          <a:lstStyle/>
          <a:p>
            <a:r>
              <a:rPr lang="zh-CN" altLang="en-US" sz="3200" dirty="0">
                <a:latin typeface="Arial" panose="020B0604020202020204" pitchFamily="34" charset="0"/>
                <a:ea typeface="微软雅黑" panose="020B0503020204020204" pitchFamily="34" charset="-122"/>
              </a:rPr>
              <a:t>厦门恩成制药有限公司</a:t>
            </a:r>
          </a:p>
        </p:txBody>
      </p:sp>
      <p:sp>
        <p:nvSpPr>
          <p:cNvPr id="3" name="标题 2"/>
          <p:cNvSpPr>
            <a:spLocks noGrp="1"/>
          </p:cNvSpPr>
          <p:nvPr>
            <p:ph type="ctrTitle"/>
          </p:nvPr>
        </p:nvSpPr>
        <p:spPr>
          <a:xfrm>
            <a:off x="2386740" y="1984644"/>
            <a:ext cx="8082366" cy="1261019"/>
          </a:xfrm>
        </p:spPr>
        <p:txBody>
          <a:bodyPr>
            <a:noAutofit/>
          </a:bodyPr>
          <a:lstStyle/>
          <a:p>
            <a:r>
              <a:rPr lang="zh-CN" altLang="en-US" sz="6000" dirty="0">
                <a:latin typeface="Arial" panose="020B0604020202020204" pitchFamily="34" charset="0"/>
                <a:ea typeface="微软雅黑" panose="020B0503020204020204" pitchFamily="34" charset="-122"/>
              </a:rPr>
              <a:t>兰索拉唑碳酸氢钠胶囊</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04 </a:t>
            </a:r>
            <a:r>
              <a:rPr lang="zh-CN" altLang="en-US" sz="3000" b="1" dirty="0">
                <a:solidFill>
                  <a:schemeClr val="bg1"/>
                </a:solidFill>
                <a:latin typeface="Arial" panose="020B0604020202020204" pitchFamily="34" charset="0"/>
                <a:ea typeface="微软雅黑" panose="020B0503020204020204" pitchFamily="34" charset="-122"/>
                <a:sym typeface="+mn-ea"/>
              </a:rPr>
              <a:t>创新性</a:t>
            </a:r>
          </a:p>
        </p:txBody>
      </p:sp>
      <p:sp>
        <p:nvSpPr>
          <p:cNvPr id="3" name="文本框 2"/>
          <p:cNvSpPr txBox="1"/>
          <p:nvPr/>
        </p:nvSpPr>
        <p:spPr>
          <a:xfrm>
            <a:off x="650929" y="1844831"/>
            <a:ext cx="5445072" cy="4576702"/>
          </a:xfrm>
          <a:prstGeom prst="rect">
            <a:avLst/>
          </a:prstGeom>
          <a:noFill/>
          <a:ln w="9525">
            <a:solidFill>
              <a:schemeClr val="accent1"/>
            </a:solidFill>
          </a:ln>
        </p:spPr>
        <p:txBody>
          <a:bodyPr wrap="square">
            <a:noAutofit/>
          </a:bodyPr>
          <a:lstStyle/>
          <a:p>
            <a:pPr marL="342900" indent="-342900" fontAlgn="auto">
              <a:lnSpc>
                <a:spcPct val="20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创新</a:t>
            </a:r>
            <a:endParaRPr lang="en-US" altLang="zh-CN" sz="1600" b="1" dirty="0">
              <a:latin typeface="Arial" panose="020B0604020202020204" pitchFamily="34" charset="0"/>
              <a:ea typeface="微软雅黑" panose="020B0503020204020204" pitchFamily="34" charset="-122"/>
            </a:endParaRPr>
          </a:p>
          <a:p>
            <a:pPr fontAlgn="auto">
              <a:lnSpc>
                <a:spcPct val="200000"/>
              </a:lnSpc>
            </a:pPr>
            <a:r>
              <a:rPr lang="zh-CN" altLang="en-US" sz="1600" dirty="0">
                <a:latin typeface="Arial" panose="020B0604020202020204" pitchFamily="34" charset="0"/>
                <a:ea typeface="微软雅黑" panose="020B0503020204020204" pitchFamily="34" charset="-122"/>
              </a:rPr>
              <a:t>兰索拉唑碳酸氢钠胶囊为化学药品</a:t>
            </a:r>
            <a:r>
              <a:rPr lang="en-US" altLang="zh-CN" sz="1600" dirty="0">
                <a:latin typeface="Arial" panose="020B0604020202020204" pitchFamily="34" charset="0"/>
                <a:ea typeface="微软雅黑" panose="020B0503020204020204" pitchFamily="34" charset="-122"/>
              </a:rPr>
              <a:t>2.3</a:t>
            </a:r>
            <a:r>
              <a:rPr lang="zh-CN" altLang="en-US" sz="1600" dirty="0">
                <a:latin typeface="Arial" panose="020B0604020202020204" pitchFamily="34" charset="0"/>
                <a:ea typeface="微软雅黑" panose="020B0503020204020204" pitchFamily="34" charset="-122"/>
              </a:rPr>
              <a:t>类：</a:t>
            </a:r>
            <a:r>
              <a:rPr lang="zh-CN" sz="1600" dirty="0">
                <a:latin typeface="Arial" panose="020B0604020202020204" pitchFamily="34" charset="0"/>
                <a:ea typeface="微软雅黑" panose="020B0503020204020204" pitchFamily="34" charset="-122"/>
                <a:cs typeface="Times New Roman" panose="02020603050405020304" pitchFamily="18" charset="0"/>
              </a:rPr>
              <a:t>通过剂型的改变，将</a:t>
            </a:r>
            <a:r>
              <a:rPr lang="zh-CN"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肠溶制剂</a:t>
            </a:r>
            <a:r>
              <a:rPr lang="zh-CN" altLang="en-US"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（延迟释放</a:t>
            </a:r>
            <a:r>
              <a:rPr lang="zh-CN" altLang="en-US" sz="1600" dirty="0">
                <a:latin typeface="Arial" panose="020B0604020202020204" pitchFamily="34" charset="0"/>
                <a:ea typeface="微软雅黑" panose="020B0503020204020204" pitchFamily="34" charset="-122"/>
                <a:cs typeface="Times New Roman" panose="02020603050405020304" pitchFamily="18" charset="0"/>
              </a:rPr>
              <a:t>）</a:t>
            </a:r>
            <a:r>
              <a:rPr lang="zh-CN" sz="1600" dirty="0">
                <a:latin typeface="Arial" panose="020B0604020202020204" pitchFamily="34" charset="0"/>
                <a:ea typeface="微软雅黑" panose="020B0503020204020204" pitchFamily="34" charset="-122"/>
                <a:cs typeface="Times New Roman" panose="02020603050405020304" pitchFamily="18" charset="0"/>
              </a:rPr>
              <a:t>改良为复方</a:t>
            </a:r>
            <a:r>
              <a:rPr lang="zh-CN" altLang="en-US"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胃溶</a:t>
            </a:r>
            <a:r>
              <a:rPr lang="zh-CN"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速释制剂</a:t>
            </a:r>
            <a:endParaRPr lang="zh-CN" sz="1600" b="1" dirty="0">
              <a:solidFill>
                <a:srgbClr val="FF0000"/>
              </a:solidFill>
              <a:latin typeface="Arial" panose="020B0604020202020204" pitchFamily="34" charset="0"/>
              <a:ea typeface="微软雅黑" panose="020B0503020204020204" pitchFamily="34" charset="-122"/>
            </a:endParaRPr>
          </a:p>
          <a:p>
            <a:pPr marL="800100" lvl="1" indent="-342900">
              <a:lnSpc>
                <a:spcPct val="200000"/>
              </a:lnSpc>
              <a:buFont typeface="+mj-lt"/>
              <a:buAutoNum type="arabicPeriod"/>
            </a:pPr>
            <a:r>
              <a:rPr lang="zh-CN" sz="1400" b="1" dirty="0">
                <a:solidFill>
                  <a:srgbClr val="FF0000"/>
                </a:solidFill>
                <a:latin typeface="Arial" panose="020B0604020202020204" pitchFamily="34" charset="0"/>
                <a:ea typeface="微软雅黑" panose="020B0503020204020204" pitchFamily="34" charset="-122"/>
              </a:rPr>
              <a:t>碳酸氢钠替代肠溶包衣保护</a:t>
            </a:r>
            <a:r>
              <a:rPr lang="zh-CN" altLang="en-US" sz="1400" b="1" dirty="0">
                <a:solidFill>
                  <a:srgbClr val="FF0000"/>
                </a:solidFill>
                <a:latin typeface="Arial" panose="020B0604020202020204" pitchFamily="34" charset="0"/>
                <a:ea typeface="微软雅黑" panose="020B0503020204020204" pitchFamily="34" charset="-122"/>
              </a:rPr>
              <a:t>兰索拉唑</a:t>
            </a:r>
            <a:r>
              <a:rPr lang="zh-CN" sz="1400" b="1" dirty="0">
                <a:latin typeface="Arial" panose="020B0604020202020204" pitchFamily="34" charset="0"/>
                <a:ea typeface="微软雅黑" panose="020B0503020204020204" pitchFamily="34" charset="-122"/>
              </a:rPr>
              <a:t>，</a:t>
            </a:r>
            <a:r>
              <a:rPr lang="zh-CN" sz="1400" dirty="0">
                <a:latin typeface="Arial" panose="020B0604020202020204" pitchFamily="34" charset="0"/>
                <a:ea typeface="微软雅黑" panose="020B0503020204020204" pitchFamily="34" charset="-122"/>
              </a:rPr>
              <a:t>实现胃溶速释，不同于肠溶的药代动力学特征</a:t>
            </a:r>
            <a:r>
              <a:rPr lang="zh-CN" sz="1400" dirty="0">
                <a:latin typeface="Arial" panose="020B0604020202020204" pitchFamily="34" charset="0"/>
                <a:ea typeface="微软雅黑" panose="020B0503020204020204" pitchFamily="34" charset="-122"/>
                <a:cs typeface="Times New Roman" panose="02020603050405020304" pitchFamily="18" charset="0"/>
              </a:rPr>
              <a:t>，具有显著优势的Tmax</a:t>
            </a:r>
          </a:p>
          <a:p>
            <a:pPr marL="800100" lvl="1" indent="-342900">
              <a:lnSpc>
                <a:spcPct val="200000"/>
              </a:lnSpc>
              <a:buFont typeface="+mj-lt"/>
              <a:buAutoNum type="arabicPeriod"/>
            </a:pPr>
            <a:r>
              <a:rPr lang="zh-CN" sz="1400" b="1" dirty="0">
                <a:solidFill>
                  <a:srgbClr val="FF0000"/>
                </a:solidFill>
                <a:latin typeface="Arial" panose="020B0604020202020204" pitchFamily="34" charset="0"/>
                <a:ea typeface="微软雅黑" panose="020B0503020204020204" pitchFamily="34" charset="-122"/>
                <a:sym typeface="+mn-ea"/>
              </a:rPr>
              <a:t>碳酸氢钠激活质子泵</a:t>
            </a:r>
            <a:r>
              <a:rPr lang="zh-CN" sz="1400" b="1" dirty="0">
                <a:latin typeface="Arial" panose="020B0604020202020204" pitchFamily="34" charset="0"/>
                <a:ea typeface="微软雅黑" panose="020B0503020204020204" pitchFamily="34" charset="-122"/>
                <a:sym typeface="+mn-ea"/>
              </a:rPr>
              <a:t>，</a:t>
            </a:r>
            <a:r>
              <a:rPr lang="zh-CN" sz="1400" dirty="0">
                <a:latin typeface="Arial" panose="020B0604020202020204" pitchFamily="34" charset="0"/>
                <a:ea typeface="微软雅黑" panose="020B0503020204020204" pitchFamily="34" charset="-122"/>
                <a:sym typeface="+mn-ea"/>
              </a:rPr>
              <a:t>协调并增强了质子泵的抑酸作用，并摆脱了传统肠溶</a:t>
            </a:r>
            <a:r>
              <a:rPr lang="en-US" altLang="zh-CN" sz="1400" dirty="0">
                <a:latin typeface="Arial" panose="020B0604020202020204" pitchFamily="34" charset="0"/>
                <a:ea typeface="微软雅黑" panose="020B0503020204020204" pitchFamily="34" charset="-122"/>
                <a:sym typeface="+mn-ea"/>
              </a:rPr>
              <a:t>PPI</a:t>
            </a:r>
            <a:r>
              <a:rPr lang="zh-CN" sz="1400" dirty="0">
                <a:latin typeface="Arial" panose="020B0604020202020204" pitchFamily="34" charset="0"/>
                <a:ea typeface="微软雅黑" panose="020B0503020204020204" pitchFamily="34" charset="-122"/>
                <a:sym typeface="+mn-ea"/>
              </a:rPr>
              <a:t>对进食激活质子泵的依赖</a:t>
            </a:r>
            <a:endParaRPr lang="en-US" altLang="zh-CN" sz="1400" dirty="0">
              <a:latin typeface="Arial" panose="020B0604020202020204" pitchFamily="34" charset="0"/>
              <a:ea typeface="微软雅黑" panose="020B0503020204020204" pitchFamily="34" charset="-122"/>
              <a:sym typeface="+mn-ea"/>
            </a:endParaRPr>
          </a:p>
          <a:p>
            <a:pPr marL="800100" lvl="1" indent="-342900">
              <a:lnSpc>
                <a:spcPct val="200000"/>
              </a:lnSpc>
              <a:buFont typeface="+mj-lt"/>
              <a:buAutoNum type="arabicPeriod"/>
            </a:pPr>
            <a:r>
              <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以上创新，</a:t>
            </a:r>
            <a:r>
              <a:rPr 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无法通过</a:t>
            </a:r>
            <a:r>
              <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兰索拉唑</a:t>
            </a:r>
            <a:r>
              <a:rPr 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肠溶制剂和碳酸氢钠制剂联用实现</a:t>
            </a:r>
            <a:endPar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endParaRPr>
          </a:p>
        </p:txBody>
      </p:sp>
      <p:sp>
        <p:nvSpPr>
          <p:cNvPr id="4" name="文本框 3"/>
          <p:cNvSpPr txBox="1"/>
          <p:nvPr/>
        </p:nvSpPr>
        <p:spPr>
          <a:xfrm>
            <a:off x="6293300" y="1844831"/>
            <a:ext cx="5445072" cy="4576702"/>
          </a:xfrm>
          <a:prstGeom prst="rect">
            <a:avLst/>
          </a:prstGeom>
          <a:noFill/>
          <a:ln w="9525">
            <a:solidFill>
              <a:schemeClr val="accent1"/>
            </a:solidFill>
          </a:ln>
        </p:spPr>
        <p:txBody>
          <a:bodyPr wrap="square">
            <a:noAutofit/>
          </a:bodyPr>
          <a:lstStyle/>
          <a:p>
            <a:pPr marL="342900" indent="-342900" fontAlgn="auto">
              <a:lnSpc>
                <a:spcPct val="20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应用</a:t>
            </a:r>
            <a:endParaRPr lang="en-US" altLang="zh-CN" sz="1600" b="1" dirty="0">
              <a:latin typeface="Arial" panose="020B0604020202020204" pitchFamily="34" charset="0"/>
              <a:ea typeface="微软雅黑" panose="020B0503020204020204" pitchFamily="34" charset="-122"/>
            </a:endParaRPr>
          </a:p>
          <a:p>
            <a:pPr fontAlgn="auto">
              <a:lnSpc>
                <a:spcPct val="150000"/>
              </a:lnSpc>
            </a:pPr>
            <a:r>
              <a:rPr lang="zh-CN" altLang="en-US" sz="1600" dirty="0">
                <a:latin typeface="Arial" panose="020B0604020202020204" pitchFamily="34" charset="0"/>
                <a:ea typeface="微软雅黑" panose="020B0503020204020204" pitchFamily="34" charset="-122"/>
                <a:sym typeface="+mn-ea"/>
              </a:rPr>
              <a:t>兰索拉唑碳酸氢钠胶囊</a:t>
            </a:r>
            <a:r>
              <a:rPr lang="zh-CN" altLang="en-US" sz="1600" b="1" dirty="0">
                <a:solidFill>
                  <a:srgbClr val="FF0000"/>
                </a:solidFill>
                <a:latin typeface="Arial" panose="020B0604020202020204" pitchFamily="34" charset="0"/>
                <a:ea typeface="微软雅黑" panose="020B0503020204020204" pitchFamily="34" charset="-122"/>
                <a:sym typeface="+mn-ea"/>
              </a:rPr>
              <a:t>胃内直接释放快速起效、作用持久、且服用时间更自由</a:t>
            </a:r>
            <a:endParaRPr lang="en-US" altLang="zh-CN"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endParaRPr>
          </a:p>
          <a:p>
            <a:pPr marL="800100" lvl="1" indent="-342900" algn="just">
              <a:lnSpc>
                <a:spcPct val="150000"/>
              </a:lnSpc>
              <a:buFont typeface="+mj-lt"/>
              <a:buAutoNum type="arabicPeriod"/>
            </a:pPr>
            <a:r>
              <a:rPr lang="zh-CN" altLang="en-US" sz="1400" b="1" dirty="0">
                <a:solidFill>
                  <a:srgbClr val="FF0000"/>
                </a:solidFill>
                <a:highlight>
                  <a:srgbClr val="FFFFFF"/>
                </a:highlight>
                <a:latin typeface="Arial" panose="020B0604020202020204" pitchFamily="34" charset="0"/>
                <a:ea typeface="微软雅黑" panose="020B0503020204020204" pitchFamily="34" charset="-122"/>
                <a:sym typeface="+mn-ea"/>
              </a:rPr>
              <a:t>起效更快速</a:t>
            </a:r>
            <a:r>
              <a:rPr lang="zh-CN" altLang="en-US" sz="1400" dirty="0">
                <a:highlight>
                  <a:srgbClr val="FFFFFF"/>
                </a:highlight>
                <a:latin typeface="Arial" panose="020B0604020202020204" pitchFamily="34" charset="0"/>
                <a:ea typeface="微软雅黑" panose="020B0503020204020204" pitchFamily="34" charset="-122"/>
                <a:sym typeface="+mn-ea"/>
              </a:rPr>
              <a:t>，及时缓解和持久控制患者急性症状，克服对症治疗通常伴随的酸反跳；</a:t>
            </a:r>
            <a:endParaRPr lang="en-US" altLang="zh-CN" sz="1400" dirty="0">
              <a:highlight>
                <a:srgbClr val="FFFFFF"/>
              </a:highlight>
              <a:latin typeface="Arial" panose="020B0604020202020204" pitchFamily="34" charset="0"/>
              <a:ea typeface="微软雅黑" panose="020B0503020204020204" pitchFamily="34" charset="-122"/>
              <a:sym typeface="+mn-ea"/>
            </a:endParaRPr>
          </a:p>
          <a:p>
            <a:pPr marL="800100" lvl="1" indent="-342900" algn="just">
              <a:lnSpc>
                <a:spcPct val="150000"/>
              </a:lnSpc>
              <a:buFont typeface="+mj-lt"/>
              <a:buAutoNum type="arabicPeriod"/>
            </a:pPr>
            <a:r>
              <a:rPr lang="zh-CN" altLang="en-US" sz="1400" b="1" dirty="0">
                <a:solidFill>
                  <a:srgbClr val="FF0000"/>
                </a:solidFill>
                <a:highlight>
                  <a:srgbClr val="FFFFFF"/>
                </a:highlight>
                <a:latin typeface="Arial" panose="020B0604020202020204" pitchFamily="34" charset="0"/>
                <a:ea typeface="微软雅黑" panose="020B0503020204020204" pitchFamily="34" charset="-122"/>
                <a:sym typeface="+mn-ea"/>
              </a:rPr>
              <a:t>按需治疗，不需进食激活质子泵的配合，服用更便捷</a:t>
            </a:r>
            <a:r>
              <a:rPr lang="zh-CN" altLang="en-US" sz="1400" dirty="0">
                <a:highlight>
                  <a:srgbClr val="FFFFFF"/>
                </a:highlight>
                <a:latin typeface="Arial" panose="020B0604020202020204" pitchFamily="34" charset="0"/>
                <a:ea typeface="微软雅黑" panose="020B0503020204020204" pitchFamily="34" charset="-122"/>
                <a:sym typeface="+mn-ea"/>
              </a:rPr>
              <a:t>，临睡前使用，更好控制夜间酸突破症状；及时补服，更好根除</a:t>
            </a:r>
            <a:r>
              <a:rPr lang="en-US" altLang="zh-CN" sz="1400" dirty="0">
                <a:highlight>
                  <a:srgbClr val="FFFFFF"/>
                </a:highlight>
                <a:latin typeface="Arial" panose="020B0604020202020204" pitchFamily="34" charset="0"/>
                <a:ea typeface="微软雅黑" panose="020B0503020204020204" pitchFamily="34" charset="-122"/>
                <a:sym typeface="+mn-ea"/>
              </a:rPr>
              <a:t>HP</a:t>
            </a:r>
            <a:r>
              <a:rPr lang="zh-CN" altLang="en-US" sz="1400" dirty="0">
                <a:highlight>
                  <a:srgbClr val="FFFFFF"/>
                </a:highlight>
                <a:latin typeface="Arial" panose="020B0604020202020204" pitchFamily="34" charset="0"/>
                <a:ea typeface="微软雅黑" panose="020B0503020204020204" pitchFamily="34" charset="-122"/>
                <a:sym typeface="+mn-ea"/>
              </a:rPr>
              <a:t>等</a:t>
            </a:r>
            <a:endParaRPr lang="en-US" altLang="zh-CN" sz="1400" dirty="0">
              <a:highlight>
                <a:srgbClr val="FFFFFF"/>
              </a:highlight>
              <a:latin typeface="Arial" panose="020B0604020202020204" pitchFamily="34" charset="0"/>
              <a:ea typeface="微软雅黑" panose="020B0503020204020204" pitchFamily="34" charset="-122"/>
              <a:sym typeface="+mn-ea"/>
            </a:endParaRPr>
          </a:p>
          <a:p>
            <a:pPr marL="800100" lvl="1" indent="-342900" algn="just">
              <a:lnSpc>
                <a:spcPct val="150000"/>
              </a:lnSpc>
              <a:buFont typeface="+mj-lt"/>
              <a:buAutoNum type="arabicPeriod"/>
            </a:pPr>
            <a:r>
              <a:rPr lang="zh-CN" altLang="en-US" sz="1400" b="1" dirty="0">
                <a:solidFill>
                  <a:srgbClr val="FF0000"/>
                </a:solidFill>
                <a:highlight>
                  <a:srgbClr val="FFFFFF"/>
                </a:highlight>
                <a:latin typeface="Arial" panose="020B0604020202020204" pitchFamily="34" charset="0"/>
                <a:ea typeface="微软雅黑" panose="020B0503020204020204" pitchFamily="34" charset="-122"/>
                <a:sym typeface="+mn-ea"/>
              </a:rPr>
              <a:t>应用更广泛，同时</a:t>
            </a:r>
            <a:r>
              <a:rPr lang="zh-CN" altLang="en-US" sz="1400" b="1" dirty="0">
                <a:solidFill>
                  <a:srgbClr val="FF0000"/>
                </a:solidFill>
                <a:latin typeface="Arial" panose="020B0604020202020204" pitchFamily="34" charset="0"/>
                <a:ea typeface="微软雅黑" panose="020B0503020204020204" pitchFamily="34" charset="-122"/>
                <a:sym typeface="+mn-ea"/>
              </a:rPr>
              <a:t>适用适应人群中胃排空障碍和肠道吸收面积减少等特殊患者</a:t>
            </a:r>
            <a:endParaRPr lang="en-US" alt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endParaRPr>
          </a:p>
          <a:p>
            <a:pPr fontAlgn="auto">
              <a:lnSpc>
                <a:spcPct val="200000"/>
              </a:lnSpc>
            </a:pPr>
            <a:endParaRPr lang="zh-CN" sz="1600" b="0" dirty="0">
              <a:latin typeface="Arial" panose="020B0604020202020204" pitchFamily="34" charset="0"/>
              <a:ea typeface="微软雅黑" panose="020B0503020204020204" pitchFamily="34" charset="-122"/>
            </a:endParaRPr>
          </a:p>
        </p:txBody>
      </p:sp>
      <p:sp>
        <p:nvSpPr>
          <p:cNvPr id="5" name="文本框 4"/>
          <p:cNvSpPr txBox="1"/>
          <p:nvPr/>
        </p:nvSpPr>
        <p:spPr>
          <a:xfrm>
            <a:off x="650929" y="1078380"/>
            <a:ext cx="11087443" cy="661848"/>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CN" altLang="en-US" sz="2800" b="1" dirty="0">
                <a:latin typeface="Arial" panose="020B0604020202020204" pitchFamily="34" charset="0"/>
                <a:ea typeface="微软雅黑" panose="020B0503020204020204" pitchFamily="34" charset="-122"/>
              </a:rPr>
              <a:t>独有</a:t>
            </a:r>
            <a:r>
              <a:rPr lang="zh-CN" altLang="en-US" sz="2800" b="1" dirty="0">
                <a:solidFill>
                  <a:srgbClr val="FF0000"/>
                </a:solidFill>
                <a:latin typeface="Arial" panose="020B0604020202020204" pitchFamily="34" charset="0"/>
                <a:ea typeface="微软雅黑" panose="020B0503020204020204" pitchFamily="34" charset="-122"/>
              </a:rPr>
              <a:t>“质子泵激活</a:t>
            </a:r>
            <a:r>
              <a:rPr lang="en-US" altLang="zh-CN" sz="2800" b="1" dirty="0">
                <a:solidFill>
                  <a:srgbClr val="FF0000"/>
                </a:solidFill>
                <a:latin typeface="Arial" panose="020B0604020202020204" pitchFamily="34" charset="0"/>
                <a:ea typeface="微软雅黑" panose="020B0503020204020204" pitchFamily="34" charset="-122"/>
              </a:rPr>
              <a:t>—</a:t>
            </a:r>
            <a:r>
              <a:rPr lang="zh-CN" altLang="en-US" sz="2800" b="1" dirty="0">
                <a:solidFill>
                  <a:srgbClr val="FF0000"/>
                </a:solidFill>
                <a:latin typeface="Arial" panose="020B0604020202020204" pitchFamily="34" charset="0"/>
                <a:ea typeface="微软雅黑" panose="020B0503020204020204" pitchFamily="34" charset="-122"/>
              </a:rPr>
              <a:t>药物达峰起效”时间同步效应</a:t>
            </a:r>
            <a:r>
              <a:rPr lang="zh-CN" altLang="en-US" sz="2800" b="1" dirty="0">
                <a:latin typeface="Arial" panose="020B0604020202020204" pitchFamily="34" charset="0"/>
                <a:ea typeface="微软雅黑" panose="020B0503020204020204" pitchFamily="34" charset="-122"/>
              </a:rPr>
              <a:t>，协同增效</a:t>
            </a:r>
            <a:endParaRPr lang="en-US" altLang="zh-CN" sz="2800" b="1" dirty="0">
              <a:latin typeface="Arial" panose="020B0604020202020204" pitchFamily="34" charset="0"/>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05 </a:t>
            </a:r>
            <a:r>
              <a:rPr lang="zh-CN" altLang="en-US" sz="3000" b="1" dirty="0">
                <a:solidFill>
                  <a:schemeClr val="bg1"/>
                </a:solidFill>
                <a:latin typeface="Arial" panose="020B0604020202020204" pitchFamily="34" charset="0"/>
                <a:ea typeface="微软雅黑" panose="020B0503020204020204" pitchFamily="34" charset="-122"/>
                <a:sym typeface="+mn-ea"/>
              </a:rPr>
              <a:t>公平性</a:t>
            </a:r>
          </a:p>
        </p:txBody>
      </p:sp>
      <p:sp>
        <p:nvSpPr>
          <p:cNvPr id="4" name="文本框 3" descr="7b0a20202020227461726765744964223a202270726f636573734f6e6c696e6554657874426f78220a7d0a"/>
          <p:cNvSpPr txBox="1"/>
          <p:nvPr/>
        </p:nvSpPr>
        <p:spPr>
          <a:xfrm>
            <a:off x="474345" y="1154624"/>
            <a:ext cx="11254105" cy="3034604"/>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285750" indent="-285750" fontAlgn="auto">
              <a:lnSpc>
                <a:spcPct val="150000"/>
              </a:lnSpc>
              <a:spcBef>
                <a:spcPts val="600"/>
              </a:spcBef>
              <a:buFont typeface="Wingdings" panose="05000000000000000000" pitchFamily="2" charset="2"/>
              <a:buChar char="n"/>
            </a:pPr>
            <a:r>
              <a:rPr lang="zh-CN" altLang="en-US" b="1" dirty="0">
                <a:solidFill>
                  <a:srgbClr val="FF0000"/>
                </a:solidFill>
                <a:latin typeface="Arial" panose="020B0604020202020204" pitchFamily="34" charset="0"/>
                <a:ea typeface="微软雅黑" panose="020B0503020204020204" pitchFamily="34" charset="-122"/>
                <a:sym typeface="+mn-ea"/>
              </a:rPr>
              <a:t>弥补目录短板</a:t>
            </a:r>
            <a:endParaRPr lang="en-US" altLang="zh-CN" b="1" dirty="0">
              <a:solidFill>
                <a:srgbClr val="FF0000"/>
              </a:solidFill>
              <a:latin typeface="Arial" panose="020B0604020202020204" pitchFamily="34" charset="0"/>
              <a:ea typeface="微软雅黑" panose="020B0503020204020204" pitchFamily="34" charset="-122"/>
              <a:sym typeface="+mn-ea"/>
            </a:endParaRPr>
          </a:p>
          <a:p>
            <a:pPr marL="342900" indent="-342900">
              <a:lnSpc>
                <a:spcPct val="150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复方胃溶速释剂型，具有更短的Tmax，起效更快速</a:t>
            </a:r>
            <a:r>
              <a:rPr lang="zh-CN" altLang="en-US"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a:t>
            </a:r>
            <a:r>
              <a:rPr lang="zh-CN" altLang="en-US" sz="1400" dirty="0">
                <a:solidFill>
                  <a:schemeClr val="tx1"/>
                </a:solidFill>
                <a:latin typeface="Arial" panose="020B0604020202020204" pitchFamily="34" charset="0"/>
                <a:ea typeface="微软雅黑" panose="020B0503020204020204" pitchFamily="34" charset="-122"/>
              </a:rPr>
              <a:t>弥补</a:t>
            </a:r>
            <a:r>
              <a:rPr lang="en-US" altLang="zh-CN" sz="1400" dirty="0">
                <a:solidFill>
                  <a:schemeClr val="tx1"/>
                </a:solidFill>
                <a:latin typeface="Arial" panose="020B0604020202020204" pitchFamily="34" charset="0"/>
                <a:ea typeface="微软雅黑" panose="020B0503020204020204" pitchFamily="34" charset="-122"/>
              </a:rPr>
              <a:t>PPI</a:t>
            </a:r>
            <a:r>
              <a:rPr lang="zh-CN" altLang="en-US" sz="1400" dirty="0">
                <a:solidFill>
                  <a:schemeClr val="tx1"/>
                </a:solidFill>
                <a:latin typeface="Arial" panose="020B0604020202020204" pitchFamily="34" charset="0"/>
                <a:ea typeface="微软雅黑" panose="020B0503020204020204" pitchFamily="34" charset="-122"/>
              </a:rPr>
              <a:t>肠溶制剂起效慢短板，特别适合急需改善症状患者，且不会出现对症治疗通常伴随的</a:t>
            </a:r>
            <a:r>
              <a:rPr lang="zh-CN" altLang="en-US" sz="1400" b="1" dirty="0">
                <a:solidFill>
                  <a:srgbClr val="FF0000"/>
                </a:solidFill>
                <a:latin typeface="Arial" panose="020B0604020202020204" pitchFamily="34" charset="0"/>
                <a:ea typeface="微软雅黑" panose="020B0503020204020204" pitchFamily="34" charset="-122"/>
              </a:rPr>
              <a:t>酸反跳</a:t>
            </a:r>
            <a:endParaRPr lang="en-US" altLang="zh-CN" sz="1400" b="1" dirty="0">
              <a:solidFill>
                <a:srgbClr val="FF0000"/>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rPr>
              <a:t>按需治疗，不依赖餐食刺激激活静息质子泵，服用更便捷</a:t>
            </a:r>
            <a:r>
              <a:rPr lang="zh-CN" altLang="en-US" sz="1400" dirty="0">
                <a:solidFill>
                  <a:schemeClr val="tx1"/>
                </a:solidFill>
                <a:latin typeface="Arial" panose="020B0604020202020204" pitchFamily="34" charset="0"/>
                <a:ea typeface="微软雅黑" panose="020B0503020204020204" pitchFamily="34" charset="-122"/>
              </a:rPr>
              <a:t>：弥补</a:t>
            </a:r>
            <a:r>
              <a:rPr lang="en-US" altLang="zh-CN" sz="1400" dirty="0">
                <a:solidFill>
                  <a:schemeClr val="tx1"/>
                </a:solidFill>
                <a:latin typeface="Arial" panose="020B0604020202020204" pitchFamily="34" charset="0"/>
                <a:ea typeface="微软雅黑" panose="020B0503020204020204" pitchFamily="34" charset="-122"/>
              </a:rPr>
              <a:t>PPI</a:t>
            </a:r>
            <a:r>
              <a:rPr lang="zh-CN" altLang="en-US" sz="1400" dirty="0">
                <a:solidFill>
                  <a:schemeClr val="tx1"/>
                </a:solidFill>
                <a:latin typeface="Arial" panose="020B0604020202020204" pitchFamily="34" charset="0"/>
                <a:ea typeface="微软雅黑" panose="020B0503020204020204" pitchFamily="34" charset="-122"/>
              </a:rPr>
              <a:t>肠溶制剂服药依从差短板，按需治疗，更好控制临床症状；睡前服用，</a:t>
            </a:r>
            <a:r>
              <a:rPr lang="zh-CN" altLang="en-US" sz="1400" dirty="0">
                <a:solidFill>
                  <a:schemeClr val="tx1"/>
                </a:solidFill>
                <a:latin typeface="Arial" panose="020B0604020202020204" pitchFamily="34" charset="0"/>
                <a:ea typeface="微软雅黑" panose="020B0503020204020204" pitchFamily="34" charset="-122"/>
                <a:sym typeface="+mn-ea"/>
              </a:rPr>
              <a:t>更好控制</a:t>
            </a:r>
            <a:r>
              <a:rPr lang="zh-CN" altLang="en-US" sz="1400" b="1" dirty="0">
                <a:solidFill>
                  <a:srgbClr val="FF0000"/>
                </a:solidFill>
                <a:latin typeface="Arial" panose="020B0604020202020204" pitchFamily="34" charset="0"/>
                <a:ea typeface="微软雅黑" panose="020B0503020204020204" pitchFamily="34" charset="-122"/>
                <a:sym typeface="+mn-ea"/>
              </a:rPr>
              <a:t>夜间酸突破</a:t>
            </a:r>
            <a:r>
              <a:rPr lang="zh-CN" altLang="en-US" sz="1400" dirty="0">
                <a:solidFill>
                  <a:schemeClr val="tx1"/>
                </a:solidFill>
                <a:latin typeface="Arial" panose="020B0604020202020204" pitchFamily="34" charset="0"/>
                <a:ea typeface="微软雅黑" panose="020B0503020204020204" pitchFamily="34" charset="-122"/>
                <a:sym typeface="+mn-ea"/>
              </a:rPr>
              <a:t>症状</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r>
              <a:rPr lang="zh-CN" altLang="zh-CN" sz="1600" b="1" dirty="0">
                <a:solidFill>
                  <a:srgbClr val="FF0000"/>
                </a:solidFill>
                <a:latin typeface="Arial" panose="020B0604020202020204" pitchFamily="34" charset="0"/>
                <a:ea typeface="微软雅黑" panose="020B0503020204020204" pitchFamily="34" charset="-122"/>
              </a:rPr>
              <a:t>胃内</a:t>
            </a:r>
            <a:r>
              <a:rPr lang="zh-CN" altLang="en-US" sz="1600" b="1" dirty="0">
                <a:solidFill>
                  <a:srgbClr val="FF0000"/>
                </a:solidFill>
                <a:latin typeface="Arial" panose="020B0604020202020204" pitchFamily="34" charset="0"/>
                <a:ea typeface="微软雅黑" panose="020B0503020204020204" pitchFamily="34" charset="-122"/>
              </a:rPr>
              <a:t>直接</a:t>
            </a:r>
            <a:r>
              <a:rPr lang="zh-CN" altLang="zh-CN" sz="1600" b="1" dirty="0">
                <a:solidFill>
                  <a:srgbClr val="FF0000"/>
                </a:solidFill>
                <a:latin typeface="Arial" panose="020B0604020202020204" pitchFamily="34" charset="0"/>
                <a:ea typeface="微软雅黑" panose="020B0503020204020204" pitchFamily="34" charset="-122"/>
              </a:rPr>
              <a:t>释放</a:t>
            </a:r>
            <a:r>
              <a:rPr lang="zh-CN" altLang="en-US" sz="1600" b="1" dirty="0">
                <a:solidFill>
                  <a:srgbClr val="FF0000"/>
                </a:solidFill>
                <a:latin typeface="Arial" panose="020B0604020202020204" pitchFamily="34" charset="0"/>
                <a:ea typeface="微软雅黑" panose="020B0503020204020204" pitchFamily="34" charset="-122"/>
              </a:rPr>
              <a:t>吸收，应用更广泛</a:t>
            </a:r>
            <a:r>
              <a:rPr lang="zh-CN" altLang="en-US" sz="1400" dirty="0">
                <a:solidFill>
                  <a:schemeClr val="tx1"/>
                </a:solidFill>
                <a:latin typeface="Arial" panose="020B0604020202020204" pitchFamily="34" charset="0"/>
                <a:ea typeface="微软雅黑" panose="020B0503020204020204" pitchFamily="34" charset="-122"/>
              </a:rPr>
              <a:t>：适用于适应症人群中伴有胃排空功能障碍或肠道吸收面积减少（如胃轻瘫、幽门梗阻、短肠综合征等）的特殊患者</a:t>
            </a:r>
          </a:p>
        </p:txBody>
      </p:sp>
      <p:sp>
        <p:nvSpPr>
          <p:cNvPr id="5" name="文本框 4" descr="7b0a20202020227461726765744964223a202270726f636573734f6e6c696e6554657874426f78220a7d0a"/>
          <p:cNvSpPr txBox="1"/>
          <p:nvPr/>
        </p:nvSpPr>
        <p:spPr>
          <a:xfrm>
            <a:off x="475276" y="4342281"/>
            <a:ext cx="3600238" cy="1576509"/>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符合“保基本”原则</a:t>
            </a:r>
            <a:r>
              <a:rPr lang="zh-CN" altLang="en-US" sz="1400" b="1" dirty="0">
                <a:solidFill>
                  <a:srgbClr val="FF0000"/>
                </a:solidFill>
                <a:latin typeface="Arial" panose="020B0604020202020204" pitchFamily="34" charset="0"/>
                <a:ea typeface="微软雅黑" panose="020B0503020204020204" pitchFamily="34" charset="-122"/>
              </a:rPr>
              <a:t>：</a:t>
            </a:r>
            <a:r>
              <a:rPr lang="zh-CN" altLang="zh-CN"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治疗费用</a:t>
            </a:r>
            <a:r>
              <a:rPr lang="zh-CN" altLang="en-US"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和更优疗效，比价</a:t>
            </a:r>
            <a:r>
              <a:rPr lang="zh-CN" altLang="zh-CN"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合理</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，能</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更好</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保障参保患者基本医疗需求，缓解疾病给患者及其家庭带来的经济负担</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4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400" b="1" dirty="0">
              <a:solidFill>
                <a:schemeClr val="tx1"/>
              </a:solidFill>
              <a:latin typeface="Arial" panose="020B0604020202020204" pitchFamily="34" charset="0"/>
              <a:ea typeface="微软雅黑" panose="020B0503020204020204" pitchFamily="34" charset="-122"/>
            </a:endParaRPr>
          </a:p>
        </p:txBody>
      </p:sp>
      <p:sp>
        <p:nvSpPr>
          <p:cNvPr id="6" name="文本框 5" descr="7b0a20202020227461726765744964223a202270726f636573734f6e6c696e6554657874426f78220a7d0a"/>
          <p:cNvSpPr txBox="1"/>
          <p:nvPr/>
        </p:nvSpPr>
        <p:spPr>
          <a:xfrm>
            <a:off x="4295880" y="4342281"/>
            <a:ext cx="3735246" cy="1576509"/>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对公共健康影响积极</a:t>
            </a:r>
            <a:r>
              <a:rPr lang="zh-CN" altLang="en-US" sz="1100" b="1" dirty="0">
                <a:solidFill>
                  <a:schemeClr val="tx1"/>
                </a:solidFill>
                <a:latin typeface="Arial" panose="020B0604020202020204" pitchFamily="34" charset="0"/>
                <a:ea typeface="微软雅黑" panose="020B0503020204020204" pitchFamily="34" charset="-122"/>
              </a:rPr>
              <a:t>：</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按需</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治疗</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a:t>
            </a:r>
            <a:r>
              <a:rPr lang="zh-CN" altLang="en-US"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更好解决</a:t>
            </a:r>
            <a:r>
              <a:rPr lang="zh-CN" altLang="zh-CN"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酸反跳</a:t>
            </a:r>
            <a:r>
              <a:rPr lang="zh-CN" altLang="en-US"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和</a:t>
            </a:r>
            <a:r>
              <a:rPr lang="zh-CN" altLang="zh-CN"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夜间酸突破治疗难点</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；及时补服，减少复发，提高</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依从</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性，</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从而</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改善患者生活质量和降低公共健康负担</a:t>
            </a:r>
            <a:endParaRPr lang="en-US" altLang="zh-CN" sz="1400" dirty="0">
              <a:solidFill>
                <a:schemeClr val="tx1"/>
              </a:solidFill>
              <a:latin typeface="Arial" panose="020B0604020202020204" pitchFamily="34" charset="0"/>
              <a:ea typeface="微软雅黑" panose="020B0503020204020204" pitchFamily="34" charset="-122"/>
            </a:endParaRPr>
          </a:p>
          <a:p>
            <a:pPr>
              <a:lnSpc>
                <a:spcPct val="150000"/>
              </a:lnSpc>
            </a:pPr>
            <a:endParaRPr lang="en-US" altLang="zh-CN" sz="11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1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100" b="1" dirty="0">
              <a:solidFill>
                <a:schemeClr val="tx1"/>
              </a:solidFill>
              <a:latin typeface="Arial" panose="020B0604020202020204" pitchFamily="34" charset="0"/>
              <a:ea typeface="微软雅黑" panose="020B0503020204020204" pitchFamily="34" charset="-122"/>
            </a:endParaRPr>
          </a:p>
        </p:txBody>
      </p:sp>
      <p:sp>
        <p:nvSpPr>
          <p:cNvPr id="11" name="文本框 10" descr="7b0a20202020227461726765744964223a202270726f636573734f6e6c696e6554657874426f78220a7d0a"/>
          <p:cNvSpPr txBox="1"/>
          <p:nvPr/>
        </p:nvSpPr>
        <p:spPr>
          <a:xfrm>
            <a:off x="8116484" y="4342281"/>
            <a:ext cx="3600238" cy="1576509"/>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临床管理难度低</a:t>
            </a:r>
            <a:r>
              <a:rPr lang="zh-CN" altLang="en-US" sz="1400" b="1" dirty="0">
                <a:solidFill>
                  <a:schemeClr val="tx1"/>
                </a:solidFill>
                <a:latin typeface="Arial" panose="020B0604020202020204" pitchFamily="34" charset="0"/>
                <a:ea typeface="微软雅黑" panose="020B0503020204020204" pitchFamily="34" charset="-122"/>
              </a:rPr>
              <a:t>：</a:t>
            </a:r>
            <a:r>
              <a:rPr lang="zh-CN" altLang="en-US" sz="1400" dirty="0">
                <a:solidFill>
                  <a:schemeClr val="tx1"/>
                </a:solidFill>
                <a:latin typeface="Arial" panose="020B0604020202020204" pitchFamily="34" charset="0"/>
                <a:ea typeface="微软雅黑" panose="020B0503020204020204" pitchFamily="34" charset="-122"/>
              </a:rPr>
              <a:t>用药安全有效；</a:t>
            </a:r>
            <a:r>
              <a:rPr lang="zh-CN" altLang="en-US" sz="1400" b="1" dirty="0">
                <a:solidFill>
                  <a:srgbClr val="FF0000"/>
                </a:solidFill>
                <a:latin typeface="Arial" panose="020B0604020202020204" pitchFamily="34" charset="0"/>
                <a:ea typeface="微软雅黑" panose="020B0503020204020204" pitchFamily="34" charset="-122"/>
              </a:rPr>
              <a:t>可按需使用</a:t>
            </a:r>
            <a:r>
              <a:rPr lang="zh-CN" altLang="en-US" sz="1400" dirty="0">
                <a:solidFill>
                  <a:schemeClr val="tx1"/>
                </a:solidFill>
                <a:latin typeface="Arial" panose="020B0604020202020204" pitchFamily="34" charset="0"/>
                <a:ea typeface="微软雅黑" panose="020B0503020204020204" pitchFamily="34" charset="-122"/>
              </a:rPr>
              <a:t>，不依赖餐食，服用更便捷；起效更快速，患者依从性高</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4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400" b="1" dirty="0">
              <a:solidFill>
                <a:schemeClr val="tx1"/>
              </a:solidFill>
              <a:latin typeface="Arial" panose="020B0604020202020204" pitchFamily="34" charset="0"/>
              <a:ea typeface="微软雅黑" panose="020B0503020204020204"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556501" y="2996432"/>
            <a:ext cx="4579749" cy="865136"/>
          </a:xfrm>
        </p:spPr>
        <p:txBody>
          <a:bodyPr>
            <a:normAutofit fontScale="90000"/>
          </a:bodyPr>
          <a:lstStyle/>
          <a:p>
            <a:pPr algn="ctr"/>
            <a:r>
              <a:rPr lang="zh-CN" altLang="en-US" sz="6000" dirty="0">
                <a:solidFill>
                  <a:srgbClr val="FF0000"/>
                </a:solidFill>
                <a:latin typeface="Arial" panose="020B0604020202020204" pitchFamily="34" charset="0"/>
                <a:ea typeface="微软雅黑" panose="020B0503020204020204" pitchFamily="34" charset="-122"/>
              </a:rPr>
              <a:t>感谢专家评审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右箭头 16"/>
          <p:cNvSpPr/>
          <p:nvPr/>
        </p:nvSpPr>
        <p:spPr>
          <a:xfrm>
            <a:off x="2244725" y="2370455"/>
            <a:ext cx="3479165" cy="3274695"/>
          </a:xfrm>
          <a:prstGeom prst="rightArrow">
            <a:avLst/>
          </a:prstGeom>
          <a:solidFill>
            <a:schemeClr val="accent1"/>
          </a:solidFill>
        </p:spPr>
        <p:style>
          <a:lnRef idx="0">
            <a:srgbClr val="FFFFFF"/>
          </a:lnRef>
          <a:fillRef idx="1">
            <a:schemeClr val="accent5"/>
          </a:fillRef>
          <a:effectRef idx="0">
            <a:srgbClr val="FFFFFF"/>
          </a:effectRef>
          <a:fontRef idx="minor">
            <a:schemeClr val="lt1"/>
          </a:fontRef>
        </p:style>
        <p:txBody>
          <a:bodyPr rtlCol="0" anchor="ctr"/>
          <a:lstStyle/>
          <a:p>
            <a:pPr algn="ctr"/>
            <a:endParaRPr lang="zh-CN" altLang="en-US"/>
          </a:p>
        </p:txBody>
      </p:sp>
      <p:sp>
        <p:nvSpPr>
          <p:cNvPr id="19" name="文本框 18"/>
          <p:cNvSpPr txBox="1"/>
          <p:nvPr/>
        </p:nvSpPr>
        <p:spPr>
          <a:xfrm>
            <a:off x="3054985" y="3492500"/>
            <a:ext cx="1356995" cy="706755"/>
          </a:xfrm>
          <a:prstGeom prst="rect">
            <a:avLst/>
          </a:prstGeom>
          <a:noFill/>
        </p:spPr>
        <p:txBody>
          <a:bodyPr wrap="square" rtlCol="0">
            <a:spAutoFit/>
          </a:bodyPr>
          <a:lstStyle/>
          <a:p>
            <a:r>
              <a:rPr lang="zh-CN" altLang="en-US" sz="4000" b="1" dirty="0">
                <a:solidFill>
                  <a:schemeClr val="bg1">
                    <a:lumMod val="95000"/>
                  </a:schemeClr>
                </a:solidFill>
                <a:latin typeface="Arial" panose="020B0604020202020204" pitchFamily="34" charset="0"/>
                <a:ea typeface="微软雅黑" panose="020B0503020204020204" pitchFamily="34" charset="-122"/>
                <a:cs typeface="+mn-ea"/>
                <a:sym typeface="+mn-lt"/>
              </a:rPr>
              <a:t>目录</a:t>
            </a:r>
            <a:endParaRPr lang="zh-CN" altLang="en-US" sz="4000" dirty="0">
              <a:solidFill>
                <a:schemeClr val="bg1">
                  <a:lumMod val="95000"/>
                </a:schemeClr>
              </a:solidFill>
              <a:latin typeface="Arial" panose="020B0604020202020204" pitchFamily="34" charset="0"/>
              <a:ea typeface="微软雅黑" panose="020B0503020204020204" pitchFamily="34" charset="-122"/>
            </a:endParaRPr>
          </a:p>
        </p:txBody>
      </p:sp>
      <p:sp>
        <p:nvSpPr>
          <p:cNvPr id="21" name="椭圆 20"/>
          <p:cNvSpPr/>
          <p:nvPr/>
        </p:nvSpPr>
        <p:spPr>
          <a:xfrm>
            <a:off x="6534785" y="3596183"/>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22" name="椭圆 21"/>
          <p:cNvSpPr/>
          <p:nvPr/>
        </p:nvSpPr>
        <p:spPr>
          <a:xfrm>
            <a:off x="6535420" y="2895600"/>
            <a:ext cx="747395" cy="5861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HK" b="1" dirty="0">
                <a:solidFill>
                  <a:schemeClr val="bg1"/>
                </a:solidFill>
                <a:latin typeface="Arial" panose="020B0604020202020204" pitchFamily="34" charset="0"/>
                <a:ea typeface="微软雅黑" panose="020B0503020204020204" pitchFamily="34" charset="-122"/>
                <a:sym typeface="+mn-ea"/>
              </a:rPr>
              <a:t>02</a:t>
            </a:r>
            <a:endParaRPr lang="zh-CN" altLang="en-US">
              <a:latin typeface="Arial" panose="020B0604020202020204" pitchFamily="34" charset="0"/>
              <a:ea typeface="微软雅黑" panose="020B0503020204020204" pitchFamily="34" charset="-122"/>
            </a:endParaRPr>
          </a:p>
        </p:txBody>
      </p:sp>
      <p:sp>
        <p:nvSpPr>
          <p:cNvPr id="57" name="文本框 56"/>
          <p:cNvSpPr txBox="1"/>
          <p:nvPr/>
        </p:nvSpPr>
        <p:spPr>
          <a:xfrm>
            <a:off x="8418830" y="2711450"/>
            <a:ext cx="521335" cy="701675"/>
          </a:xfrm>
          <a:prstGeom prst="rect">
            <a:avLst/>
          </a:prstGeom>
          <a:noFill/>
        </p:spPr>
        <p:txBody>
          <a:bodyPr wrap="square" rtlCol="0">
            <a:noAutofit/>
          </a:bodyPr>
          <a:lstStyle/>
          <a:p>
            <a:r>
              <a:rPr lang="en-US" altLang="zh-HK" b="1" dirty="0">
                <a:solidFill>
                  <a:schemeClr val="bg1"/>
                </a:solidFill>
                <a:latin typeface="Arial" panose="020B0604020202020204" pitchFamily="34" charset="0"/>
                <a:ea typeface="微软雅黑" panose="020B0503020204020204" pitchFamily="34" charset="-122"/>
                <a:sym typeface="+mn-ea"/>
              </a:rPr>
              <a:t>02</a:t>
            </a:r>
            <a:endParaRPr lang="en-US" altLang="zh-CN">
              <a:latin typeface="Arial" panose="020B0604020202020204" pitchFamily="34" charset="0"/>
              <a:ea typeface="微软雅黑" panose="020B0503020204020204" pitchFamily="34" charset="-122"/>
            </a:endParaRPr>
          </a:p>
        </p:txBody>
      </p:sp>
      <p:sp>
        <p:nvSpPr>
          <p:cNvPr id="63" name="椭圆 62"/>
          <p:cNvSpPr/>
          <p:nvPr/>
        </p:nvSpPr>
        <p:spPr>
          <a:xfrm>
            <a:off x="6534785" y="4313733"/>
            <a:ext cx="747395" cy="5861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HK" b="1" dirty="0">
                <a:solidFill>
                  <a:schemeClr val="bg1"/>
                </a:solidFill>
                <a:latin typeface="Arial" panose="020B0604020202020204" pitchFamily="34" charset="0"/>
                <a:ea typeface="微软雅黑" panose="020B0503020204020204" pitchFamily="34" charset="-122"/>
                <a:sym typeface="+mn-ea"/>
              </a:rPr>
              <a:t>04</a:t>
            </a:r>
            <a:endParaRPr lang="zh-CN" altLang="en-US">
              <a:latin typeface="Arial" panose="020B0604020202020204" pitchFamily="34" charset="0"/>
              <a:ea typeface="微软雅黑" panose="020B0503020204020204" pitchFamily="34" charset="-122"/>
            </a:endParaRPr>
          </a:p>
        </p:txBody>
      </p:sp>
      <p:sp>
        <p:nvSpPr>
          <p:cNvPr id="66" name="椭圆 65"/>
          <p:cNvSpPr/>
          <p:nvPr/>
        </p:nvSpPr>
        <p:spPr>
          <a:xfrm>
            <a:off x="6534150" y="5031283"/>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r>
              <a:rPr lang="en-US" altLang="zh-HK" b="1" dirty="0">
                <a:solidFill>
                  <a:srgbClr val="2165AC"/>
                </a:solidFill>
                <a:latin typeface="Arial" panose="020B0604020202020204" pitchFamily="34" charset="0"/>
                <a:ea typeface="微软雅黑" panose="020B0503020204020204" pitchFamily="34" charset="-122"/>
                <a:sym typeface="+mn-ea"/>
              </a:rPr>
              <a:t>05</a:t>
            </a:r>
            <a:endParaRPr lang="zh-CN" altLang="en-US">
              <a:latin typeface="Arial" panose="020B0604020202020204" pitchFamily="34" charset="0"/>
              <a:ea typeface="微软雅黑" panose="020B0503020204020204" pitchFamily="34" charset="-122"/>
            </a:endParaRPr>
          </a:p>
        </p:txBody>
      </p:sp>
      <p:sp>
        <p:nvSpPr>
          <p:cNvPr id="68" name="文本框 67"/>
          <p:cNvSpPr txBox="1"/>
          <p:nvPr/>
        </p:nvSpPr>
        <p:spPr>
          <a:xfrm>
            <a:off x="6628765" y="3732073"/>
            <a:ext cx="652780" cy="581025"/>
          </a:xfrm>
          <a:prstGeom prst="rect">
            <a:avLst/>
          </a:prstGeom>
          <a:noFill/>
        </p:spPr>
        <p:txBody>
          <a:bodyPr wrap="square" rtlCol="0">
            <a:noAutofit/>
          </a:bodyPr>
          <a:lstStyle/>
          <a:p>
            <a:r>
              <a:rPr lang="en-US" altLang="zh-HK" b="1" dirty="0">
                <a:solidFill>
                  <a:srgbClr val="2165AC"/>
                </a:solidFill>
                <a:latin typeface="Arial" panose="020B0604020202020204" pitchFamily="34" charset="0"/>
                <a:ea typeface="微软雅黑" panose="020B0503020204020204" pitchFamily="34" charset="-122"/>
                <a:sym typeface="+mn-ea"/>
              </a:rPr>
              <a:t> 03</a:t>
            </a:r>
            <a:endParaRPr lang="zh-CN" altLang="en-US">
              <a:latin typeface="Arial" panose="020B0604020202020204" pitchFamily="34" charset="0"/>
              <a:ea typeface="微软雅黑" panose="020B0503020204020204" pitchFamily="34" charset="-122"/>
            </a:endParaRPr>
          </a:p>
        </p:txBody>
      </p:sp>
      <p:sp>
        <p:nvSpPr>
          <p:cNvPr id="72" name="圆角矩形 71"/>
          <p:cNvSpPr/>
          <p:nvPr/>
        </p:nvSpPr>
        <p:spPr>
          <a:xfrm>
            <a:off x="7536180" y="2895600"/>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安全性</a:t>
            </a:r>
            <a:endParaRPr lang="zh-CN" altLang="en-US" dirty="0">
              <a:latin typeface="Arial" panose="020B0604020202020204" pitchFamily="34" charset="0"/>
              <a:ea typeface="微软雅黑" panose="020B0503020204020204" pitchFamily="34" charset="-122"/>
            </a:endParaRPr>
          </a:p>
        </p:txBody>
      </p:sp>
      <p:grpSp>
        <p:nvGrpSpPr>
          <p:cNvPr id="5" name="组合 4"/>
          <p:cNvGrpSpPr/>
          <p:nvPr/>
        </p:nvGrpSpPr>
        <p:grpSpPr>
          <a:xfrm>
            <a:off x="6539230" y="2168890"/>
            <a:ext cx="3817620" cy="605790"/>
            <a:chOff x="6539230" y="2125345"/>
            <a:chExt cx="3817620" cy="605790"/>
          </a:xfrm>
        </p:grpSpPr>
        <p:sp>
          <p:nvSpPr>
            <p:cNvPr id="56" name="文本框 55"/>
            <p:cNvSpPr txBox="1"/>
            <p:nvPr/>
          </p:nvSpPr>
          <p:spPr>
            <a:xfrm>
              <a:off x="6628765" y="2257425"/>
              <a:ext cx="544830" cy="454025"/>
            </a:xfrm>
            <a:prstGeom prst="rect">
              <a:avLst/>
            </a:prstGeom>
            <a:noFill/>
          </p:spPr>
          <p:txBody>
            <a:bodyPr wrap="square" rtlCol="0">
              <a:noAutofit/>
            </a:bodyPr>
            <a:lstStyle/>
            <a:p>
              <a:pPr algn="ctr"/>
              <a:r>
                <a:rPr lang="en-US" altLang="zh-HK" b="1" dirty="0">
                  <a:solidFill>
                    <a:srgbClr val="2165AC"/>
                  </a:solidFill>
                  <a:latin typeface="Arial" panose="020B0604020202020204" pitchFamily="34" charset="0"/>
                  <a:ea typeface="微软雅黑" panose="020B0503020204020204" pitchFamily="34" charset="-122"/>
                  <a:sym typeface="+mn-ea"/>
                </a:rPr>
                <a:t>01</a:t>
              </a:r>
              <a:r>
                <a:rPr lang="en-US" altLang="zh-HK" b="1" dirty="0">
                  <a:solidFill>
                    <a:schemeClr val="bg1"/>
                  </a:solidFill>
                  <a:latin typeface="Arial" panose="020B0604020202020204" pitchFamily="34" charset="0"/>
                  <a:ea typeface="微软雅黑" panose="020B0503020204020204" pitchFamily="34" charset="-122"/>
                  <a:sym typeface="+mn-ea"/>
                </a:rPr>
                <a:t>1</a:t>
              </a:r>
              <a:endParaRPr lang="en-US" altLang="zh-CN">
                <a:latin typeface="Arial" panose="020B0604020202020204" pitchFamily="34" charset="0"/>
                <a:ea typeface="微软雅黑" panose="020B0503020204020204" pitchFamily="34" charset="-122"/>
              </a:endParaRPr>
            </a:p>
          </p:txBody>
        </p:sp>
        <p:sp>
          <p:nvSpPr>
            <p:cNvPr id="58" name="椭圆 57"/>
            <p:cNvSpPr/>
            <p:nvPr/>
          </p:nvSpPr>
          <p:spPr>
            <a:xfrm>
              <a:off x="6539230" y="2125345"/>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74" name="圆角矩形 73"/>
            <p:cNvSpPr/>
            <p:nvPr/>
          </p:nvSpPr>
          <p:spPr>
            <a:xfrm>
              <a:off x="7536180" y="2145030"/>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基本信息</a:t>
              </a:r>
              <a:endParaRPr lang="zh-CN" altLang="en-US" dirty="0">
                <a:latin typeface="Arial" panose="020B0604020202020204" pitchFamily="34" charset="0"/>
                <a:ea typeface="微软雅黑" panose="020B0503020204020204" pitchFamily="34" charset="-122"/>
              </a:endParaRPr>
            </a:p>
          </p:txBody>
        </p:sp>
      </p:grpSp>
      <p:sp>
        <p:nvSpPr>
          <p:cNvPr id="75" name="圆角矩形 74"/>
          <p:cNvSpPr/>
          <p:nvPr/>
        </p:nvSpPr>
        <p:spPr>
          <a:xfrm>
            <a:off x="7536180" y="362602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dirty="0">
                <a:solidFill>
                  <a:schemeClr val="bg1"/>
                </a:solidFill>
                <a:latin typeface="Arial" panose="020B0604020202020204" pitchFamily="34" charset="0"/>
                <a:ea typeface="微软雅黑" panose="020B0503020204020204" pitchFamily="34" charset="-122"/>
                <a:sym typeface="+mn-ea"/>
              </a:rPr>
              <a:t>有效性</a:t>
            </a:r>
            <a:endParaRPr lang="zh-CN" altLang="en-US">
              <a:latin typeface="Arial" panose="020B0604020202020204" pitchFamily="34" charset="0"/>
              <a:ea typeface="微软雅黑" panose="020B0503020204020204" pitchFamily="34" charset="-122"/>
            </a:endParaRPr>
          </a:p>
        </p:txBody>
      </p:sp>
      <p:sp>
        <p:nvSpPr>
          <p:cNvPr id="76" name="圆角矩形 75"/>
          <p:cNvSpPr/>
          <p:nvPr/>
        </p:nvSpPr>
        <p:spPr>
          <a:xfrm>
            <a:off x="7536180" y="432706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创新性</a:t>
            </a:r>
            <a:endParaRPr lang="zh-CN" altLang="en-US" dirty="0">
              <a:latin typeface="Arial" panose="020B0604020202020204" pitchFamily="34" charset="0"/>
              <a:ea typeface="微软雅黑" panose="020B0503020204020204" pitchFamily="34" charset="-122"/>
            </a:endParaRPr>
          </a:p>
        </p:txBody>
      </p:sp>
      <p:sp>
        <p:nvSpPr>
          <p:cNvPr id="77" name="圆角矩形 76"/>
          <p:cNvSpPr/>
          <p:nvPr/>
        </p:nvSpPr>
        <p:spPr>
          <a:xfrm>
            <a:off x="7536180" y="502810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dirty="0">
                <a:solidFill>
                  <a:schemeClr val="bg1"/>
                </a:solidFill>
                <a:latin typeface="Arial" panose="020B0604020202020204" pitchFamily="34" charset="0"/>
                <a:ea typeface="微软雅黑" panose="020B0503020204020204" pitchFamily="34" charset="-122"/>
              </a:rPr>
              <a:t>公平性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(1/3)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graphicFrame>
        <p:nvGraphicFramePr>
          <p:cNvPr id="2" name="表格 1"/>
          <p:cNvGraphicFramePr/>
          <p:nvPr>
            <p:custDataLst>
              <p:tags r:id="rId1"/>
            </p:custDataLst>
          </p:nvPr>
        </p:nvGraphicFramePr>
        <p:xfrm>
          <a:off x="418456" y="1075953"/>
          <a:ext cx="5091193" cy="5262852"/>
        </p:xfrm>
        <a:graphic>
          <a:graphicData uri="http://schemas.openxmlformats.org/drawingml/2006/table">
            <a:tbl>
              <a:tblPr firstRow="1" bandRow="1">
                <a:tableStyleId>{5940675A-B579-460E-94D1-54222C63F5DA}</a:tableStyleId>
              </a:tblPr>
              <a:tblGrid>
                <a:gridCol w="2129410">
                  <a:extLst>
                    <a:ext uri="{9D8B030D-6E8A-4147-A177-3AD203B41FA5}">
                      <a16:colId xmlns:a16="http://schemas.microsoft.com/office/drawing/2014/main" val="20000"/>
                    </a:ext>
                  </a:extLst>
                </a:gridCol>
                <a:gridCol w="2961783">
                  <a:extLst>
                    <a:ext uri="{9D8B030D-6E8A-4147-A177-3AD203B41FA5}">
                      <a16:colId xmlns:a16="http://schemas.microsoft.com/office/drawing/2014/main" val="20001"/>
                    </a:ext>
                  </a:extLst>
                </a:gridCol>
              </a:tblGrid>
              <a:tr h="46082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通用名</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6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兰索拉唑碳酸氢钠胶囊</a:t>
                      </a:r>
                      <a:endParaRPr lang="en-US" altLang="zh-CN" sz="16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0"/>
                  </a:ext>
                </a:extLst>
              </a:tr>
              <a:tr h="1275660">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注册规格</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6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每粒含兰索拉唑30mg与碳酸氢钠1100mg</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1"/>
                  </a:ext>
                </a:extLst>
              </a:tr>
              <a:tr h="46082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适应症及用法用量</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zh-CN" altLang="en-US" sz="1600" b="0" dirty="0">
                          <a:solidFill>
                            <a:schemeClr val="tx1"/>
                          </a:solidFill>
                          <a:latin typeface="Arial" panose="020B0604020202020204" pitchFamily="34" charset="0"/>
                          <a:ea typeface="微软雅黑" panose="020B0503020204020204" pitchFamily="34" charset="-122"/>
                          <a:cs typeface="Times New Roman" panose="02020603050405020304" pitchFamily="18" charset="0"/>
                          <a:sym typeface="+mn-ea"/>
                        </a:rPr>
                        <a:t>（见下一页）</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2"/>
                  </a:ext>
                </a:extLst>
              </a:tr>
              <a:tr h="86824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中国大陆首次上市时间</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en-US" altLang="zh-CN" sz="16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2022</a:t>
                      </a:r>
                      <a:r>
                        <a:rPr lang="zh-CN" altLang="en-US" sz="16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年</a:t>
                      </a:r>
                      <a:r>
                        <a:rPr lang="en-US" altLang="zh-CN" sz="16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9</a:t>
                      </a:r>
                      <a:r>
                        <a:rPr lang="zh-CN" altLang="en-US" sz="16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月</a:t>
                      </a:r>
                      <a:endParaRPr lang="zh-CN" altLang="en-US" sz="1600" b="0" dirty="0">
                        <a:solidFill>
                          <a:schemeClr val="tx1"/>
                        </a:solidFill>
                        <a:latin typeface="Arial" panose="020B0604020202020204" pitchFamily="34" charset="0"/>
                        <a:ea typeface="微软雅黑" panose="020B0503020204020204" pitchFamily="34" charset="-122"/>
                        <a:cs typeface="Times New Roman" panose="02020603050405020304" pitchFamily="18" charset="0"/>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3"/>
                  </a:ext>
                </a:extLst>
              </a:tr>
              <a:tr h="86824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sym typeface="+mn-ea"/>
                        </a:rPr>
                        <a:t>目前大陆地区同通用名药品的上市情况</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en-US" altLang="zh-CN" sz="1600" b="1" dirty="0">
                          <a:solidFill>
                            <a:srgbClr val="E50150"/>
                          </a:solidFill>
                          <a:latin typeface="Arial" panose="020B0604020202020204" pitchFamily="34" charset="0"/>
                          <a:ea typeface="微软雅黑" panose="020B0503020204020204" pitchFamily="34" charset="-122"/>
                          <a:sym typeface="+mn-ea"/>
                        </a:rPr>
                        <a:t>2</a:t>
                      </a:r>
                      <a:r>
                        <a:rPr lang="zh-CN" altLang="en-US" sz="1600" b="1" dirty="0">
                          <a:solidFill>
                            <a:srgbClr val="E50150"/>
                          </a:solidFill>
                          <a:latin typeface="Arial" panose="020B0604020202020204" pitchFamily="34" charset="0"/>
                          <a:ea typeface="微软雅黑" panose="020B0503020204020204" pitchFamily="34" charset="-122"/>
                          <a:sym typeface="+mn-ea"/>
                        </a:rPr>
                        <a:t>家</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4"/>
                  </a:ext>
                </a:extLst>
              </a:tr>
              <a:tr h="868242">
                <a:tc>
                  <a:txBody>
                    <a:bodyPr/>
                    <a:lstStyle/>
                    <a:p>
                      <a:pPr indent="0" fontAlgn="auto">
                        <a:lnSpc>
                          <a:spcPct val="150000"/>
                        </a:lnSpc>
                        <a:buNone/>
                      </a:pPr>
                      <a:r>
                        <a:rPr lang="zh-CN" altLang="en-US" sz="1600" b="1">
                          <a:latin typeface="Arial" panose="020B0604020202020204" pitchFamily="34" charset="0"/>
                          <a:ea typeface="微软雅黑" panose="020B0503020204020204" pitchFamily="34" charset="-122"/>
                        </a:rPr>
                        <a:t>全球首次上市时间及国家</a:t>
                      </a:r>
                      <a:r>
                        <a:rPr lang="en-US" altLang="zh-CN" sz="1600" b="1">
                          <a:latin typeface="Arial" panose="020B0604020202020204" pitchFamily="34" charset="0"/>
                          <a:ea typeface="微软雅黑" panose="020B0503020204020204" pitchFamily="34" charset="-122"/>
                        </a:rPr>
                        <a:t>/</a:t>
                      </a:r>
                      <a:r>
                        <a:rPr lang="zh-CN" altLang="en-US" sz="1600" b="1">
                          <a:latin typeface="Arial" panose="020B0604020202020204" pitchFamily="34" charset="0"/>
                          <a:ea typeface="微软雅黑" panose="020B0503020204020204" pitchFamily="34" charset="-122"/>
                        </a:rPr>
                        <a:t>地区</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中国</a:t>
                      </a:r>
                      <a:r>
                        <a:rPr lang="en-US" altLang="zh-CN" sz="1600" dirty="0">
                          <a:latin typeface="Arial" panose="020B0604020202020204" pitchFamily="34" charset="0"/>
                          <a:ea typeface="微软雅黑" panose="020B0503020204020204" pitchFamily="34" charset="-122"/>
                          <a:cs typeface="微软雅黑" panose="020B0503020204020204" pitchFamily="34" charset="-122"/>
                          <a:sym typeface="+mn-ea"/>
                        </a:rPr>
                        <a:t>/2022</a:t>
                      </a: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年    </a:t>
                      </a:r>
                      <a:endParaRPr lang="en-US" altLang="zh-CN" sz="1600" dirty="0">
                        <a:latin typeface="Arial" panose="020B0604020202020204" pitchFamily="34" charset="0"/>
                        <a:ea typeface="微软雅黑" panose="020B0503020204020204" pitchFamily="34" charset="-122"/>
                        <a:cs typeface="微软雅黑" panose="020B0503020204020204" pitchFamily="34" charset="-122"/>
                        <a:sym typeface="+mn-ea"/>
                      </a:endParaRPr>
                    </a:p>
                    <a:p>
                      <a:pPr indent="0" algn="ctr" fontAlgn="auto">
                        <a:lnSpc>
                          <a:spcPct val="150000"/>
                        </a:lnSpc>
                        <a:buNone/>
                      </a:pPr>
                      <a:endParaRPr lang="zh-CN" altLang="en-US" sz="1600" dirty="0">
                        <a:latin typeface="Arial" panose="020B0604020202020204" pitchFamily="34" charset="0"/>
                        <a:ea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5"/>
                  </a:ext>
                </a:extLst>
              </a:tr>
              <a:tr h="46082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sym typeface="+mn-ea"/>
                        </a:rPr>
                        <a:t>是否为OTC药品</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zh-CN" altLang="en-US" sz="1600" dirty="0">
                          <a:latin typeface="Arial" panose="020B0604020202020204" pitchFamily="34" charset="0"/>
                          <a:ea typeface="微软雅黑" panose="020B0503020204020204" pitchFamily="34" charset="-122"/>
                          <a:sym typeface="+mn-ea"/>
                        </a:rPr>
                        <a:t>否</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6"/>
                  </a:ext>
                </a:extLst>
              </a:tr>
            </a:tbl>
          </a:graphicData>
        </a:graphic>
      </p:graphicFrame>
      <p:sp>
        <p:nvSpPr>
          <p:cNvPr id="4" name="文本框 3"/>
          <p:cNvSpPr txBox="1"/>
          <p:nvPr/>
        </p:nvSpPr>
        <p:spPr>
          <a:xfrm>
            <a:off x="5687880" y="1075951"/>
            <a:ext cx="6239896" cy="5262854"/>
          </a:xfrm>
          <a:prstGeom prst="rect">
            <a:avLst/>
          </a:prstGeom>
          <a:noFill/>
          <a:ln w="19050">
            <a:solidFill>
              <a:schemeClr val="tx1"/>
            </a:solidFill>
          </a:ln>
        </p:spPr>
        <p:txBody>
          <a:bodyPr wrap="square" rtlCol="0" anchor="t">
            <a:noAutofit/>
          </a:bodyPr>
          <a:lstStyle/>
          <a:p>
            <a:pPr indent="0" algn="ctr" fontAlgn="auto">
              <a:lnSpc>
                <a:spcPct val="150000"/>
              </a:lnSpc>
            </a:pPr>
            <a:r>
              <a:rPr lang="zh-CN" altLang="en-US" sz="1600" b="1" dirty="0">
                <a:latin typeface="Arial" panose="020B0604020202020204" pitchFamily="34" charset="0"/>
                <a:ea typeface="微软雅黑" panose="020B0503020204020204" pitchFamily="34" charset="-122"/>
                <a:sym typeface="+mn-ea"/>
              </a:rPr>
              <a:t>参照药品建议</a:t>
            </a:r>
            <a:r>
              <a:rPr lang="zh-CN" altLang="en-US" sz="1600" dirty="0">
                <a:latin typeface="Arial" panose="020B0604020202020204" pitchFamily="34" charset="0"/>
                <a:ea typeface="微软雅黑" panose="020B0503020204020204" pitchFamily="34" charset="-122"/>
                <a:sym typeface="+mn-ea"/>
              </a:rPr>
              <a:t>：</a:t>
            </a:r>
            <a:r>
              <a:rPr lang="zh-CN" altLang="en-US" b="1" dirty="0">
                <a:solidFill>
                  <a:srgbClr val="FF0000"/>
                </a:solidFill>
                <a:latin typeface="Arial" panose="020B0604020202020204" pitchFamily="34" charset="0"/>
                <a:ea typeface="微软雅黑" panose="020B0503020204020204" pitchFamily="34" charset="-122"/>
                <a:sym typeface="+mn-ea"/>
              </a:rPr>
              <a:t>兰索拉唑肠溶胶</a:t>
            </a:r>
            <a:r>
              <a:rPr lang="zh-CN" altLang="en-US" dirty="0">
                <a:solidFill>
                  <a:srgbClr val="FF0000"/>
                </a:solidFill>
                <a:latin typeface="Arial" panose="020B0604020202020204" pitchFamily="34" charset="0"/>
                <a:ea typeface="微软雅黑" panose="020B0503020204020204" pitchFamily="34" charset="-122"/>
                <a:sym typeface="+mn-ea"/>
              </a:rPr>
              <a:t>囊</a:t>
            </a:r>
            <a:endParaRPr lang="en-US" altLang="zh-CN" b="1" dirty="0">
              <a:solidFill>
                <a:srgbClr val="FF0000"/>
              </a:solidFill>
              <a:latin typeface="Arial" panose="020B0604020202020204" pitchFamily="34" charset="0"/>
              <a:ea typeface="微软雅黑" panose="020B0503020204020204" pitchFamily="34" charset="-122"/>
              <a:sym typeface="+mn-ea"/>
            </a:endParaRPr>
          </a:p>
          <a:p>
            <a:pPr marL="285750" indent="-285750" algn="just">
              <a:lnSpc>
                <a:spcPts val="2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sym typeface="+mn-ea"/>
              </a:rPr>
              <a:t>参照药品选择理由</a:t>
            </a:r>
            <a:endParaRPr lang="en-US" altLang="zh-CN" sz="1600" b="1" dirty="0">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dirty="0">
                <a:latin typeface="Arial" panose="020B0604020202020204" pitchFamily="34" charset="0"/>
                <a:ea typeface="微软雅黑" panose="020B0503020204020204" pitchFamily="34" charset="-122"/>
                <a:sym typeface="+mn-ea"/>
              </a:rPr>
              <a:t>依据美国上市的奥美拉唑碳酸氢钠胶囊剂型</a:t>
            </a:r>
            <a:r>
              <a:rPr lang="en-US" altLang="zh-CN" sz="1600" b="1" dirty="0">
                <a:solidFill>
                  <a:srgbClr val="FF0000"/>
                </a:solidFill>
                <a:latin typeface="Arial" panose="020B0604020202020204" pitchFamily="34" charset="0"/>
                <a:ea typeface="微软雅黑" panose="020B0503020204020204" pitchFamily="34" charset="-122"/>
                <a:sym typeface="+mn-ea"/>
              </a:rPr>
              <a:t>FDA</a:t>
            </a:r>
            <a:r>
              <a:rPr lang="zh-CN" altLang="en-US" sz="1600" b="1" dirty="0">
                <a:solidFill>
                  <a:srgbClr val="FF0000"/>
                </a:solidFill>
                <a:latin typeface="Arial" panose="020B0604020202020204" pitchFamily="34" charset="0"/>
                <a:ea typeface="微软雅黑" panose="020B0503020204020204" pitchFamily="34" charset="-122"/>
                <a:sym typeface="+mn-ea"/>
              </a:rPr>
              <a:t>审评原理</a:t>
            </a:r>
            <a:r>
              <a:rPr lang="zh-CN" altLang="en-US" sz="1600" dirty="0">
                <a:latin typeface="Arial" panose="020B0604020202020204" pitchFamily="34" charset="0"/>
                <a:ea typeface="微软雅黑" panose="020B0503020204020204" pitchFamily="34" charset="-122"/>
                <a:sym typeface="+mn-ea"/>
              </a:rPr>
              <a:t>（参照药品为奥美拉唑肠溶制剂），本品采用</a:t>
            </a:r>
            <a:r>
              <a:rPr lang="zh-CN" altLang="en-US" sz="1600" b="1" dirty="0">
                <a:solidFill>
                  <a:srgbClr val="FF0000"/>
                </a:solidFill>
                <a:latin typeface="Arial" panose="020B0604020202020204" pitchFamily="34" charset="0"/>
                <a:ea typeface="微软雅黑" panose="020B0503020204020204" pitchFamily="34" charset="-122"/>
                <a:sym typeface="+mn-ea"/>
              </a:rPr>
              <a:t>兰索拉唑肠溶胶囊</a:t>
            </a:r>
            <a:r>
              <a:rPr lang="en-US" altLang="zh-CN" sz="1600" b="1" dirty="0">
                <a:solidFill>
                  <a:srgbClr val="FF0000"/>
                </a:solidFill>
                <a:latin typeface="Arial" panose="020B0604020202020204" pitchFamily="34" charset="0"/>
                <a:ea typeface="微软雅黑" panose="020B0503020204020204" pitchFamily="34" charset="-122"/>
                <a:sym typeface="+mn-ea"/>
              </a:rPr>
              <a:t>(</a:t>
            </a:r>
            <a:r>
              <a:rPr lang="zh-CN" altLang="en-US" sz="1600" b="1" dirty="0">
                <a:solidFill>
                  <a:srgbClr val="FF0000"/>
                </a:solidFill>
                <a:latin typeface="Arial" panose="020B0604020202020204" pitchFamily="34" charset="0"/>
                <a:ea typeface="微软雅黑" panose="020B0503020204020204" pitchFamily="34" charset="-122"/>
                <a:sym typeface="+mn-ea"/>
              </a:rPr>
              <a:t>原研）</a:t>
            </a:r>
            <a:r>
              <a:rPr lang="zh-CN" altLang="en-US" sz="1600" dirty="0">
                <a:latin typeface="Arial" panose="020B0604020202020204" pitchFamily="34" charset="0"/>
                <a:ea typeface="微软雅黑" panose="020B0503020204020204" pitchFamily="34" charset="-122"/>
                <a:sym typeface="+mn-ea"/>
              </a:rPr>
              <a:t>作为上市前临床试验参照品</a:t>
            </a:r>
            <a:endParaRPr lang="en-US" altLang="zh-CN" sz="1600" dirty="0">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dirty="0">
                <a:latin typeface="Arial" panose="020B0604020202020204" pitchFamily="34" charset="0"/>
                <a:ea typeface="微软雅黑" panose="020B0503020204020204" pitchFamily="34" charset="-122"/>
                <a:sym typeface="+mn-ea"/>
              </a:rPr>
              <a:t>其临床优效已得到临床试验验证</a:t>
            </a:r>
            <a:endParaRPr lang="en-US" altLang="zh-CN" sz="1600" dirty="0">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endParaRPr lang="en-US" altLang="zh-CN" sz="1600" dirty="0">
              <a:latin typeface="Arial" panose="020B0604020202020204" pitchFamily="34" charset="0"/>
              <a:ea typeface="微软雅黑" panose="020B0503020204020204" pitchFamily="34" charset="-122"/>
              <a:sym typeface="+mn-ea"/>
            </a:endParaRPr>
          </a:p>
          <a:p>
            <a:pPr marL="285750" indent="-285750" algn="just" fontAlgn="auto">
              <a:lnSpc>
                <a:spcPts val="2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sym typeface="+mn-ea"/>
              </a:rPr>
              <a:t>与参照药品或已上市的同类药品相比的优势与不足</a:t>
            </a:r>
            <a:endParaRPr lang="en-US" altLang="zh-CN" sz="1600" b="1" dirty="0">
              <a:latin typeface="Arial" panose="020B0604020202020204" pitchFamily="34" charset="0"/>
              <a:ea typeface="微软雅黑" panose="020B0503020204020204" pitchFamily="34" charset="-122"/>
              <a:sym typeface="+mn-ea"/>
            </a:endParaRPr>
          </a:p>
          <a:p>
            <a:pPr algn="just" fontAlgn="auto">
              <a:lnSpc>
                <a:spcPts val="2000"/>
              </a:lnSpc>
            </a:pPr>
            <a:r>
              <a:rPr lang="zh-CN" altLang="en-US" sz="1600" dirty="0">
                <a:latin typeface="Arial" panose="020B0604020202020204" pitchFamily="34" charset="0"/>
                <a:ea typeface="微软雅黑" panose="020B0503020204020204" pitchFamily="34" charset="-122"/>
                <a:sym typeface="+mn-ea"/>
              </a:rPr>
              <a:t>     </a:t>
            </a:r>
            <a:r>
              <a:rPr lang="zh-CN" altLang="en-US" sz="1600" b="1" dirty="0">
                <a:solidFill>
                  <a:srgbClr val="FF0000"/>
                </a:solidFill>
                <a:latin typeface="Arial" panose="020B0604020202020204" pitchFamily="34" charset="0"/>
                <a:ea typeface="微软雅黑" panose="020B0503020204020204" pitchFamily="34" charset="-122"/>
                <a:sym typeface="+mn-ea"/>
              </a:rPr>
              <a:t>与传统的质子泵抑制剂肠溶制剂相比，具有胃内直接释放快速</a:t>
            </a:r>
            <a:endParaRPr lang="en-US" altLang="zh-CN" sz="1600" b="1" dirty="0">
              <a:solidFill>
                <a:srgbClr val="FF0000"/>
              </a:solidFill>
              <a:latin typeface="Arial" panose="020B0604020202020204" pitchFamily="34" charset="0"/>
              <a:ea typeface="微软雅黑" panose="020B0503020204020204" pitchFamily="34" charset="-122"/>
              <a:sym typeface="+mn-ea"/>
            </a:endParaRPr>
          </a:p>
          <a:p>
            <a:pPr algn="just" fontAlgn="auto">
              <a:lnSpc>
                <a:spcPts val="2000"/>
              </a:lnSpc>
            </a:pPr>
            <a:r>
              <a:rPr lang="en-US" altLang="zh-CN" sz="1600" b="1" dirty="0">
                <a:solidFill>
                  <a:srgbClr val="FF0000"/>
                </a:solidFill>
                <a:latin typeface="Arial" panose="020B0604020202020204" pitchFamily="34" charset="0"/>
                <a:ea typeface="微软雅黑" panose="020B0503020204020204" pitchFamily="34" charset="-122"/>
                <a:sym typeface="+mn-ea"/>
              </a:rPr>
              <a:t>     </a:t>
            </a:r>
            <a:r>
              <a:rPr lang="zh-CN" altLang="en-US" sz="1600" b="1" dirty="0">
                <a:solidFill>
                  <a:srgbClr val="FF0000"/>
                </a:solidFill>
                <a:latin typeface="Arial" panose="020B0604020202020204" pitchFamily="34" charset="0"/>
                <a:ea typeface="微软雅黑" panose="020B0503020204020204" pitchFamily="34" charset="-122"/>
                <a:sym typeface="+mn-ea"/>
              </a:rPr>
              <a:t>起效、作用持久且服用时间更自由的优势</a:t>
            </a:r>
            <a:endParaRPr lang="en-US" altLang="zh-CN" sz="1600" b="1" dirty="0">
              <a:solidFill>
                <a:srgbClr val="FF0000"/>
              </a:solidFill>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新一代复方速释制剂，达峰时间更短，快速起效</a:t>
            </a:r>
          </a:p>
          <a:p>
            <a:pPr marL="800100" lvl="1" indent="-342900" algn="just">
              <a:lnSpc>
                <a:spcPts val="2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快速持续抑制胃酸分泌</a:t>
            </a:r>
            <a:r>
              <a:rPr lang="zh-CN" altLang="en-US" sz="1600" dirty="0">
                <a:latin typeface="Arial" panose="020B0604020202020204" pitchFamily="34" charset="0"/>
                <a:ea typeface="微软雅黑" panose="020B0503020204020204" pitchFamily="34" charset="-122"/>
                <a:sym typeface="+mn-ea"/>
              </a:rPr>
              <a:t>，1</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、2</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和4</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胃内pH&gt;4.0的持续时间百分比，显著高于肠溶原研制剂</a:t>
            </a:r>
          </a:p>
          <a:p>
            <a:pPr marL="800100" lvl="1" indent="-342900" algn="just">
              <a:lnSpc>
                <a:spcPts val="2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碳酸氢钠替代肠溶包衣保护兰索拉唑，同时可激活静息质子泵，协同增效并实现按需治疗</a:t>
            </a:r>
            <a:r>
              <a:rPr lang="zh-CN" altLang="en-US" sz="1600" dirty="0">
                <a:latin typeface="Arial" panose="020B0604020202020204" pitchFamily="34" charset="0"/>
                <a:ea typeface="微软雅黑" panose="020B0503020204020204" pitchFamily="34" charset="-122"/>
                <a:sym typeface="+mn-ea"/>
              </a:rPr>
              <a:t>：对于因胃酸分泌过多引起胃灼热等症状的患者 （A级推荐，1b级证据）； 胃食管反流病按需治疗患者（A级推荐， 1b级证据），尤其是需夜间酸控制患者（B级推荐， 2a 级证据）</a:t>
            </a:r>
          </a:p>
          <a:p>
            <a:pPr marL="800100" lvl="1" indent="-342900" algn="just">
              <a:lnSpc>
                <a:spcPts val="2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更适合与氯吡格雷联合使用</a:t>
            </a:r>
          </a:p>
        </p:txBody>
      </p:sp>
      <p:sp>
        <p:nvSpPr>
          <p:cNvPr id="5" name="文本框 4"/>
          <p:cNvSpPr txBox="1"/>
          <p:nvPr/>
        </p:nvSpPr>
        <p:spPr>
          <a:xfrm>
            <a:off x="465386" y="6494499"/>
            <a:ext cx="11063845" cy="230832"/>
          </a:xfrm>
          <a:prstGeom prst="rect">
            <a:avLst/>
          </a:prstGeom>
          <a:noFill/>
        </p:spPr>
        <p:txBody>
          <a:bodyPr wrap="square">
            <a:spAutoFit/>
          </a:bodyPr>
          <a:lstStyle/>
          <a:p>
            <a:r>
              <a:rPr lang="en-US" altLang="zh-CN" sz="900" dirty="0">
                <a:latin typeface="Arial" panose="020B0604020202020204" pitchFamily="34" charset="0"/>
                <a:ea typeface="微软雅黑" panose="020B0503020204020204" pitchFamily="34" charset="-122"/>
              </a:rPr>
              <a:t>1.</a:t>
            </a:r>
            <a:r>
              <a:rPr lang="zh-CN" altLang="zh-CN" sz="900" spc="20" dirty="0">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(2/3)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graphicFrame>
        <p:nvGraphicFramePr>
          <p:cNvPr id="2" name="表格 1"/>
          <p:cNvGraphicFramePr>
            <a:graphicFrameLocks noGrp="1"/>
          </p:cNvGraphicFramePr>
          <p:nvPr/>
        </p:nvGraphicFramePr>
        <p:xfrm>
          <a:off x="744558" y="2268879"/>
          <a:ext cx="10864812" cy="1702308"/>
        </p:xfrm>
        <a:graphic>
          <a:graphicData uri="http://schemas.openxmlformats.org/drawingml/2006/table">
            <a:tbl>
              <a:tblPr firstRow="1" bandRow="1">
                <a:tableStyleId>{5940675A-B579-460E-94D1-54222C63F5DA}</a:tableStyleId>
              </a:tblPr>
              <a:tblGrid>
                <a:gridCol w="6384662">
                  <a:extLst>
                    <a:ext uri="{9D8B030D-6E8A-4147-A177-3AD203B41FA5}">
                      <a16:colId xmlns:a16="http://schemas.microsoft.com/office/drawing/2014/main" val="20000"/>
                    </a:ext>
                  </a:extLst>
                </a:gridCol>
                <a:gridCol w="3014421">
                  <a:extLst>
                    <a:ext uri="{9D8B030D-6E8A-4147-A177-3AD203B41FA5}">
                      <a16:colId xmlns:a16="http://schemas.microsoft.com/office/drawing/2014/main" val="20001"/>
                    </a:ext>
                  </a:extLst>
                </a:gridCol>
                <a:gridCol w="1465729">
                  <a:extLst>
                    <a:ext uri="{9D8B030D-6E8A-4147-A177-3AD203B41FA5}">
                      <a16:colId xmlns:a16="http://schemas.microsoft.com/office/drawing/2014/main" val="20002"/>
                    </a:ext>
                  </a:extLst>
                </a:gridCol>
              </a:tblGrid>
              <a:tr h="209694">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适应症</a:t>
                      </a:r>
                    </a:p>
                  </a:txBody>
                  <a:tcPr>
                    <a:solidFill>
                      <a:schemeClr val="accent5">
                        <a:lumMod val="20000"/>
                        <a:lumOff val="80000"/>
                      </a:schemeClr>
                    </a:solidFill>
                  </a:tcPr>
                </a:tc>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剂量</a:t>
                      </a:r>
                    </a:p>
                  </a:txBody>
                  <a:tcPr>
                    <a:solidFill>
                      <a:schemeClr val="accent5">
                        <a:lumMod val="20000"/>
                        <a:lumOff val="80000"/>
                      </a:schemeClr>
                    </a:solidFill>
                  </a:tcPr>
                </a:tc>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疗程</a:t>
                      </a:r>
                    </a:p>
                  </a:txBody>
                  <a:tcPr>
                    <a:solidFill>
                      <a:schemeClr val="accent5">
                        <a:lumMod val="20000"/>
                        <a:lumOff val="80000"/>
                      </a:schemeClr>
                    </a:solidFill>
                  </a:tcPr>
                </a:tc>
                <a:extLst>
                  <a:ext uri="{0D108BD9-81ED-4DB2-BD59-A6C34878D82A}">
                    <a16:rowId xmlns:a16="http://schemas.microsoft.com/office/drawing/2014/main" val="10000"/>
                  </a:ext>
                </a:extLst>
              </a:tr>
              <a:tr h="229382">
                <a:tc>
                  <a:txBody>
                    <a:bodyPr/>
                    <a:lstStyle/>
                    <a:p>
                      <a:pPr marL="285750" lvl="0" indent="-285750" algn="l">
                        <a:lnSpc>
                          <a:spcPct val="150000"/>
                        </a:lnSpc>
                        <a:buFont typeface="Wingdings" panose="05000000000000000000" pitchFamily="2" charset="2"/>
                        <a:buChar char="n"/>
                      </a:pPr>
                      <a:r>
                        <a:rPr lang="zh-CN" altLang="en-US" sz="1400" b="1" dirty="0">
                          <a:solidFill>
                            <a:schemeClr val="tx1"/>
                          </a:solidFill>
                          <a:latin typeface="Arial" panose="020B0604020202020204" pitchFamily="34" charset="0"/>
                          <a:ea typeface="微软雅黑" panose="020B0503020204020204" pitchFamily="34" charset="-122"/>
                          <a:sym typeface="+mn-ea"/>
                        </a:rPr>
                        <a:t>胃溃疡、十二指肠溃疡、吻合口溃疡，卓</a:t>
                      </a:r>
                      <a:r>
                        <a:rPr lang="en-US" altLang="zh-CN" sz="1400" b="1" dirty="0">
                          <a:solidFill>
                            <a:schemeClr val="tx1"/>
                          </a:solidFill>
                          <a:latin typeface="Arial" panose="020B0604020202020204" pitchFamily="34" charset="0"/>
                          <a:ea typeface="微软雅黑" panose="020B0503020204020204" pitchFamily="34" charset="-122"/>
                          <a:sym typeface="+mn-ea"/>
                        </a:rPr>
                        <a:t>-</a:t>
                      </a:r>
                      <a:r>
                        <a:rPr lang="zh-CN" altLang="en-US" sz="1400" b="1" dirty="0">
                          <a:solidFill>
                            <a:schemeClr val="tx1"/>
                          </a:solidFill>
                          <a:latin typeface="Arial" panose="020B0604020202020204" pitchFamily="34" charset="0"/>
                          <a:ea typeface="微软雅黑" panose="020B0503020204020204" pitchFamily="34" charset="-122"/>
                          <a:sym typeface="+mn-ea"/>
                        </a:rPr>
                        <a:t>艾综合征</a:t>
                      </a:r>
                    </a:p>
                  </a:txBody>
                  <a:tcPr anchor="ctr"/>
                </a:tc>
                <a:tc>
                  <a:txBody>
                    <a:bodyPr/>
                    <a:lstStyle/>
                    <a:p>
                      <a:pPr algn="ctr">
                        <a:lnSpc>
                          <a:spcPct val="120000"/>
                        </a:lnSpc>
                        <a:buNone/>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tc>
                  <a:txBody>
                    <a:bodyPr/>
                    <a:lstStyle/>
                    <a:p>
                      <a:pPr algn="ctr">
                        <a:lnSpc>
                          <a:spcPct val="120000"/>
                        </a:lnSpc>
                        <a:buNone/>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extLst>
                  <a:ext uri="{0D108BD9-81ED-4DB2-BD59-A6C34878D82A}">
                    <a16:rowId xmlns:a16="http://schemas.microsoft.com/office/drawing/2014/main" val="10001"/>
                  </a:ext>
                </a:extLst>
              </a:tr>
              <a:tr h="182522">
                <a:tc>
                  <a:txBody>
                    <a:bodyPr/>
                    <a:lstStyle/>
                    <a:p>
                      <a:pPr marL="800100" lvl="1" indent="-342900" algn="l">
                        <a:lnSpc>
                          <a:spcPct val="120000"/>
                        </a:lnSpc>
                        <a:buFont typeface="Wingdings" panose="05000000000000000000" pitchFamily="2" charset="2"/>
                        <a:buChar char="ü"/>
                      </a:pPr>
                      <a:r>
                        <a:rPr lang="zh-CN" altLang="en-US" sz="1400" dirty="0">
                          <a:solidFill>
                            <a:schemeClr val="tx1"/>
                          </a:solidFill>
                          <a:latin typeface="Arial" panose="020B0604020202020204" pitchFamily="34" charset="0"/>
                          <a:ea typeface="微软雅黑" panose="020B0503020204020204" pitchFamily="34" charset="-122"/>
                          <a:sym typeface="+mn-ea"/>
                        </a:rPr>
                        <a:t>胃溃疡和吻合口溃疡</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0" dirty="0">
                          <a:solidFill>
                            <a:schemeClr val="tx1"/>
                          </a:solidFill>
                          <a:latin typeface="Arial" panose="020B0604020202020204" pitchFamily="34" charset="0"/>
                          <a:ea typeface="微软雅黑" panose="020B0503020204020204" pitchFamily="34" charset="-122"/>
                        </a:rPr>
                        <a:t>每次</a:t>
                      </a:r>
                      <a:r>
                        <a:rPr lang="en-US" altLang="zh-CN" sz="1400" b="0" dirty="0">
                          <a:solidFill>
                            <a:schemeClr val="tx1"/>
                          </a:solidFill>
                          <a:latin typeface="Arial" panose="020B0604020202020204" pitchFamily="34" charset="0"/>
                          <a:ea typeface="微软雅黑" panose="020B0503020204020204" pitchFamily="34" charset="-122"/>
                        </a:rPr>
                        <a:t>30mg</a:t>
                      </a:r>
                      <a:r>
                        <a:rPr lang="zh-CN" altLang="en-US" sz="1400" b="0" dirty="0">
                          <a:solidFill>
                            <a:schemeClr val="tx1"/>
                          </a:solidFill>
                          <a:latin typeface="Arial" panose="020B0604020202020204" pitchFamily="34" charset="0"/>
                          <a:ea typeface="微软雅黑" panose="020B0503020204020204" pitchFamily="34" charset="-122"/>
                        </a:rPr>
                        <a:t>，每日</a:t>
                      </a:r>
                      <a:r>
                        <a:rPr lang="en-US" altLang="zh-CN" sz="1400" b="0" dirty="0">
                          <a:solidFill>
                            <a:schemeClr val="tx1"/>
                          </a:solidFill>
                          <a:latin typeface="Arial" panose="020B0604020202020204" pitchFamily="34" charset="0"/>
                          <a:ea typeface="微软雅黑" panose="020B0503020204020204" pitchFamily="34" charset="-122"/>
                        </a:rPr>
                        <a:t>1</a:t>
                      </a:r>
                      <a:r>
                        <a:rPr lang="zh-CN" altLang="en-US" sz="1400" b="0" dirty="0">
                          <a:solidFill>
                            <a:schemeClr val="tx1"/>
                          </a:solidFill>
                          <a:latin typeface="Arial" panose="020B0604020202020204" pitchFamily="34" charset="0"/>
                          <a:ea typeface="微软雅黑" panose="020B0503020204020204" pitchFamily="34" charset="-122"/>
                        </a:rPr>
                        <a:t>次</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tc>
                <a:tc>
                  <a:txBody>
                    <a:bodyPr/>
                    <a:lstStyle/>
                    <a:p>
                      <a:pPr algn="ctr"/>
                      <a:r>
                        <a:rPr lang="en-US" altLang="zh-CN" sz="1400" dirty="0">
                          <a:solidFill>
                            <a:schemeClr val="tx1"/>
                          </a:solidFill>
                          <a:latin typeface="Arial" panose="020B0604020202020204" pitchFamily="34" charset="0"/>
                          <a:ea typeface="微软雅黑" panose="020B0503020204020204" pitchFamily="34" charset="-122"/>
                        </a:rPr>
                        <a:t>8</a:t>
                      </a:r>
                      <a:r>
                        <a:rPr lang="zh-CN" altLang="en-US" sz="1400" dirty="0">
                          <a:solidFill>
                            <a:schemeClr val="tx1"/>
                          </a:solidFill>
                          <a:latin typeface="Arial" panose="020B0604020202020204" pitchFamily="34" charset="0"/>
                          <a:ea typeface="微软雅黑" panose="020B0503020204020204" pitchFamily="34" charset="-122"/>
                        </a:rPr>
                        <a:t>周</a:t>
                      </a:r>
                    </a:p>
                  </a:txBody>
                  <a:tcPr/>
                </a:tc>
                <a:extLst>
                  <a:ext uri="{0D108BD9-81ED-4DB2-BD59-A6C34878D82A}">
                    <a16:rowId xmlns:a16="http://schemas.microsoft.com/office/drawing/2014/main" val="10002"/>
                  </a:ext>
                </a:extLst>
              </a:tr>
              <a:tr h="182522">
                <a:tc>
                  <a:txBody>
                    <a:bodyPr/>
                    <a:lstStyle/>
                    <a:p>
                      <a:pPr marL="800100" marR="0" lvl="1" indent="-342900" algn="l" defTabSz="914400" rtl="0" eaLnBrk="1" fontAlgn="auto" latinLnBrk="0" hangingPunct="1">
                        <a:lnSpc>
                          <a:spcPct val="120000"/>
                        </a:lnSpc>
                        <a:spcBef>
                          <a:spcPts val="0"/>
                        </a:spcBef>
                        <a:spcAft>
                          <a:spcPts val="0"/>
                        </a:spcAft>
                        <a:buClrTx/>
                        <a:buSzTx/>
                        <a:buFont typeface="Wingdings" panose="05000000000000000000" pitchFamily="2" charset="2"/>
                        <a:buChar char="ü"/>
                        <a:defRPr/>
                      </a:pPr>
                      <a:r>
                        <a:rPr lang="zh-CN" altLang="en-US" sz="1400" dirty="0">
                          <a:solidFill>
                            <a:schemeClr val="tx1"/>
                          </a:solidFill>
                          <a:latin typeface="Arial" panose="020B0604020202020204" pitchFamily="34" charset="0"/>
                          <a:ea typeface="微软雅黑" panose="020B0503020204020204" pitchFamily="34" charset="-122"/>
                          <a:sym typeface="+mn-ea"/>
                        </a:rPr>
                        <a:t>十二指肠溃疡</a:t>
                      </a:r>
                      <a:endParaRPr lang="zh-CN" altLang="zh-CN" sz="140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0" dirty="0">
                          <a:solidFill>
                            <a:schemeClr val="tx1"/>
                          </a:solidFill>
                          <a:latin typeface="Arial" panose="020B0604020202020204" pitchFamily="34" charset="0"/>
                          <a:ea typeface="微软雅黑" panose="020B0503020204020204" pitchFamily="34" charset="-122"/>
                        </a:rPr>
                        <a:t>每次</a:t>
                      </a:r>
                      <a:r>
                        <a:rPr lang="en-US" altLang="zh-CN" sz="1400" b="0" dirty="0">
                          <a:solidFill>
                            <a:schemeClr val="tx1"/>
                          </a:solidFill>
                          <a:latin typeface="Arial" panose="020B0604020202020204" pitchFamily="34" charset="0"/>
                          <a:ea typeface="微软雅黑" panose="020B0503020204020204" pitchFamily="34" charset="-122"/>
                        </a:rPr>
                        <a:t>30mg</a:t>
                      </a:r>
                      <a:r>
                        <a:rPr lang="zh-CN" altLang="en-US" sz="1400" b="0" dirty="0">
                          <a:solidFill>
                            <a:schemeClr val="tx1"/>
                          </a:solidFill>
                          <a:latin typeface="Arial" panose="020B0604020202020204" pitchFamily="34" charset="0"/>
                          <a:ea typeface="微软雅黑" panose="020B0503020204020204" pitchFamily="34" charset="-122"/>
                        </a:rPr>
                        <a:t>，每日</a:t>
                      </a:r>
                      <a:r>
                        <a:rPr lang="en-US" altLang="zh-CN" sz="1400" b="0" dirty="0">
                          <a:solidFill>
                            <a:schemeClr val="tx1"/>
                          </a:solidFill>
                          <a:latin typeface="Arial" panose="020B0604020202020204" pitchFamily="34" charset="0"/>
                          <a:ea typeface="微软雅黑" panose="020B0503020204020204" pitchFamily="34" charset="-122"/>
                        </a:rPr>
                        <a:t>1</a:t>
                      </a:r>
                      <a:r>
                        <a:rPr lang="zh-CN" altLang="en-US" sz="1400" b="0" dirty="0">
                          <a:solidFill>
                            <a:schemeClr val="tx1"/>
                          </a:solidFill>
                          <a:latin typeface="Arial" panose="020B0604020202020204" pitchFamily="34" charset="0"/>
                          <a:ea typeface="微软雅黑" panose="020B0503020204020204" pitchFamily="34" charset="-122"/>
                        </a:rPr>
                        <a:t>次</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tc>
                <a:tc>
                  <a:txBody>
                    <a:bodyPr/>
                    <a:lstStyle/>
                    <a:p>
                      <a:pPr algn="ctr"/>
                      <a:r>
                        <a:rPr lang="en-US" altLang="zh-CN" sz="1400" dirty="0">
                          <a:solidFill>
                            <a:schemeClr val="tx1"/>
                          </a:solidFill>
                          <a:latin typeface="Arial" panose="020B0604020202020204" pitchFamily="34" charset="0"/>
                          <a:ea typeface="微软雅黑" panose="020B0503020204020204" pitchFamily="34" charset="-122"/>
                        </a:rPr>
                        <a:t>6</a:t>
                      </a:r>
                      <a:r>
                        <a:rPr lang="zh-CN" altLang="en-US" sz="1400" dirty="0">
                          <a:solidFill>
                            <a:schemeClr val="tx1"/>
                          </a:solidFill>
                          <a:latin typeface="Arial" panose="020B0604020202020204" pitchFamily="34" charset="0"/>
                          <a:ea typeface="微软雅黑" panose="020B0503020204020204" pitchFamily="34" charset="-122"/>
                        </a:rPr>
                        <a:t>周</a:t>
                      </a:r>
                    </a:p>
                  </a:txBody>
                  <a:tcPr/>
                </a:tc>
                <a:extLst>
                  <a:ext uri="{0D108BD9-81ED-4DB2-BD59-A6C34878D82A}">
                    <a16:rowId xmlns:a16="http://schemas.microsoft.com/office/drawing/2014/main" val="10003"/>
                  </a:ext>
                </a:extLst>
              </a:tr>
              <a:tr h="229382">
                <a:tc>
                  <a:txBody>
                    <a:bodyPr/>
                    <a:lstStyle/>
                    <a:p>
                      <a:pPr marL="285750" lvl="0" indent="-285750" algn="just">
                        <a:lnSpc>
                          <a:spcPct val="150000"/>
                        </a:lnSpc>
                        <a:buFont typeface="Wingdings" panose="05000000000000000000" pitchFamily="2" charset="2"/>
                        <a:buChar char="n"/>
                      </a:pPr>
                      <a:r>
                        <a:rPr lang="zh-CN" altLang="en-US" sz="1400" b="1" dirty="0">
                          <a:solidFill>
                            <a:schemeClr val="tx1"/>
                          </a:solidFill>
                          <a:latin typeface="Arial" panose="020B0604020202020204" pitchFamily="34" charset="0"/>
                          <a:ea typeface="微软雅黑" panose="020B0503020204020204" pitchFamily="34" charset="-122"/>
                          <a:sym typeface="+mn-ea"/>
                        </a:rPr>
                        <a:t>反流性食管炎</a:t>
                      </a:r>
                      <a:endParaRPr lang="zh-CN"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txBody>
                  <a:tcPr anchor="ctr"/>
                </a:tc>
                <a:tc>
                  <a:txBody>
                    <a:bodyPr/>
                    <a:lstStyle/>
                    <a:p>
                      <a:pPr marL="0" marR="0" lvl="0" indent="0" algn="ctr" defTabSz="914400" rtl="0" eaLnBrk="1" fontAlgn="auto" latinLnBrk="0" hangingPunct="1">
                        <a:lnSpc>
                          <a:spcPct val="120000"/>
                        </a:lnSpc>
                        <a:spcBef>
                          <a:spcPts val="0"/>
                        </a:spcBef>
                        <a:spcAft>
                          <a:spcPts val="0"/>
                        </a:spcAft>
                        <a:buClrTx/>
                        <a:buSzTx/>
                        <a:buFontTx/>
                        <a:buNone/>
                        <a:defRPr/>
                      </a:pPr>
                      <a:r>
                        <a:rPr lang="zh-CN" altLang="en-US" sz="1400" b="0" dirty="0">
                          <a:solidFill>
                            <a:schemeClr val="tx1"/>
                          </a:solidFill>
                          <a:latin typeface="Arial" panose="020B0604020202020204" pitchFamily="34" charset="0"/>
                          <a:ea typeface="微软雅黑" panose="020B0503020204020204" pitchFamily="34" charset="-122"/>
                        </a:rPr>
                        <a:t>每次</a:t>
                      </a:r>
                      <a:r>
                        <a:rPr lang="en-US" altLang="zh-CN" sz="1400" b="0" dirty="0">
                          <a:solidFill>
                            <a:schemeClr val="tx1"/>
                          </a:solidFill>
                          <a:latin typeface="Arial" panose="020B0604020202020204" pitchFamily="34" charset="0"/>
                          <a:ea typeface="微软雅黑" panose="020B0503020204020204" pitchFamily="34" charset="-122"/>
                        </a:rPr>
                        <a:t>30mg</a:t>
                      </a:r>
                      <a:r>
                        <a:rPr lang="zh-CN" altLang="en-US" sz="1400" b="0" dirty="0">
                          <a:solidFill>
                            <a:schemeClr val="tx1"/>
                          </a:solidFill>
                          <a:latin typeface="Arial" panose="020B0604020202020204" pitchFamily="34" charset="0"/>
                          <a:ea typeface="微软雅黑" panose="020B0503020204020204" pitchFamily="34" charset="-122"/>
                        </a:rPr>
                        <a:t>，每日</a:t>
                      </a:r>
                      <a:r>
                        <a:rPr lang="en-US" altLang="zh-CN" sz="1400" b="0" dirty="0">
                          <a:solidFill>
                            <a:schemeClr val="tx1"/>
                          </a:solidFill>
                          <a:latin typeface="Arial" panose="020B0604020202020204" pitchFamily="34" charset="0"/>
                          <a:ea typeface="微软雅黑" panose="020B0503020204020204" pitchFamily="34" charset="-122"/>
                        </a:rPr>
                        <a:t>1</a:t>
                      </a:r>
                      <a:r>
                        <a:rPr lang="zh-CN" altLang="en-US" sz="1400" b="0" dirty="0">
                          <a:solidFill>
                            <a:schemeClr val="tx1"/>
                          </a:solidFill>
                          <a:latin typeface="Arial" panose="020B0604020202020204" pitchFamily="34" charset="0"/>
                          <a:ea typeface="微软雅黑" panose="020B0503020204020204" pitchFamily="34" charset="-122"/>
                        </a:rPr>
                        <a:t>次</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nchor="ctr"/>
                </a:tc>
                <a:tc>
                  <a:txBody>
                    <a:bodyPr/>
                    <a:lstStyle/>
                    <a:p>
                      <a:pPr algn="ctr">
                        <a:lnSpc>
                          <a:spcPct val="120000"/>
                        </a:lnSpc>
                      </a:pPr>
                      <a:r>
                        <a:rPr lang="en-US" altLang="zh-CN" sz="1400" b="0" dirty="0">
                          <a:solidFill>
                            <a:schemeClr val="tx1"/>
                          </a:solidFill>
                          <a:latin typeface="Arial" panose="020B0604020202020204" pitchFamily="34" charset="0"/>
                          <a:ea typeface="微软雅黑" panose="020B0503020204020204" pitchFamily="34" charset="-122"/>
                        </a:rPr>
                        <a:t>8</a:t>
                      </a:r>
                      <a:r>
                        <a:rPr lang="zh-CN" altLang="en-US" sz="1400" b="0" dirty="0">
                          <a:solidFill>
                            <a:schemeClr val="tx1"/>
                          </a:solidFill>
                          <a:latin typeface="Arial" panose="020B0604020202020204" pitchFamily="34" charset="0"/>
                          <a:ea typeface="微软雅黑" panose="020B0503020204020204" pitchFamily="34" charset="-122"/>
                        </a:rPr>
                        <a:t>周</a:t>
                      </a:r>
                    </a:p>
                  </a:txBody>
                  <a:tcPr anchor="ctr"/>
                </a:tc>
                <a:extLst>
                  <a:ext uri="{0D108BD9-81ED-4DB2-BD59-A6C34878D82A}">
                    <a16:rowId xmlns:a16="http://schemas.microsoft.com/office/drawing/2014/main" val="10004"/>
                  </a:ext>
                </a:extLst>
              </a:tr>
            </a:tbl>
          </a:graphicData>
        </a:graphic>
      </p:graphicFrame>
      <p:sp>
        <p:nvSpPr>
          <p:cNvPr id="4" name="文本框 3"/>
          <p:cNvSpPr txBox="1"/>
          <p:nvPr/>
        </p:nvSpPr>
        <p:spPr>
          <a:xfrm>
            <a:off x="744558" y="1556891"/>
            <a:ext cx="10864812" cy="461665"/>
          </a:xfrm>
          <a:prstGeom prst="rect">
            <a:avLst/>
          </a:prstGeom>
          <a:noFill/>
        </p:spPr>
        <p:txBody>
          <a:bodyPr wrap="square" rtlCol="0">
            <a:spAutoFit/>
          </a:bodyPr>
          <a:lstStyle/>
          <a:p>
            <a:pPr marL="285750" indent="-285750">
              <a:buClr>
                <a:srgbClr val="E50150"/>
              </a:buClr>
              <a:buFont typeface="Wingdings" panose="05000000000000000000" pitchFamily="2" charset="2"/>
              <a:buChar char="n"/>
            </a:pPr>
            <a:r>
              <a:rPr lang="zh-CN" altLang="en-US" sz="2400" b="1" dirty="0">
                <a:solidFill>
                  <a:srgbClr val="FF0000"/>
                </a:solidFill>
                <a:latin typeface="Arial" panose="020B0604020202020204" pitchFamily="34" charset="0"/>
                <a:ea typeface="微软雅黑" panose="020B0503020204020204" pitchFamily="34" charset="-122"/>
              </a:rPr>
              <a:t>适应症及用法用量：新型质子泵抑制剂，</a:t>
            </a:r>
            <a:r>
              <a:rPr lang="zh-CN" altLang="en-US" sz="2400" b="1" dirty="0">
                <a:solidFill>
                  <a:srgbClr val="FF0000"/>
                </a:solidFill>
                <a:latin typeface="Arial" panose="020B0604020202020204" pitchFamily="34" charset="0"/>
                <a:ea typeface="微软雅黑" panose="020B0503020204020204" pitchFamily="34" charset="-122"/>
                <a:sym typeface="+mn-ea"/>
              </a:rPr>
              <a:t>胃溶速释，按需治疗，及时补服</a:t>
            </a:r>
            <a:endParaRPr lang="zh-CN" altLang="en-US" sz="2400" b="1" dirty="0">
              <a:solidFill>
                <a:srgbClr val="FF0000"/>
              </a:solidFill>
              <a:latin typeface="Arial" panose="020B0604020202020204" pitchFamily="34" charset="0"/>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(3/3)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451396" y="6069827"/>
            <a:ext cx="10941804" cy="646331"/>
          </a:xfrm>
          <a:prstGeom prst="rect">
            <a:avLst/>
          </a:prstGeom>
          <a:noFill/>
        </p:spPr>
        <p:txBody>
          <a:bodyPr wrap="square">
            <a:spAutoFit/>
          </a:bodyPr>
          <a:lstStyle/>
          <a:p>
            <a:r>
              <a:rPr lang="en-US" altLang="zh-CN" sz="900" b="0" i="0" dirty="0">
                <a:effectLst/>
                <a:latin typeface="Arial" panose="020B0604020202020204" pitchFamily="34" charset="0"/>
                <a:ea typeface="微软雅黑" panose="020B0503020204020204" pitchFamily="34" charset="-122"/>
              </a:rPr>
              <a:t>1.</a:t>
            </a:r>
            <a:r>
              <a:rPr lang="zh-CN" altLang="en-US" sz="900" b="0" i="0" dirty="0">
                <a:effectLst/>
                <a:latin typeface="Arial" panose="020B0604020202020204" pitchFamily="34" charset="0"/>
                <a:ea typeface="微软雅黑" panose="020B0503020204020204" pitchFamily="34" charset="-122"/>
              </a:rPr>
              <a:t>中华消化杂志编辑委员会</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消化性溃疡诊断与治疗共识意见</a:t>
            </a:r>
            <a:r>
              <a:rPr lang="en-US" altLang="zh-CN" sz="900" b="0" i="0" dirty="0">
                <a:effectLst/>
                <a:latin typeface="Arial" panose="020B0604020202020204" pitchFamily="34" charset="0"/>
                <a:ea typeface="微软雅黑" panose="020B0503020204020204" pitchFamily="34" charset="-122"/>
              </a:rPr>
              <a:t>(2022</a:t>
            </a:r>
            <a:r>
              <a:rPr lang="zh-CN" altLang="en-US" sz="900" b="0" i="0" dirty="0">
                <a:effectLst/>
                <a:latin typeface="Arial" panose="020B0604020202020204" pitchFamily="34" charset="0"/>
                <a:ea typeface="微软雅黑" panose="020B0503020204020204" pitchFamily="34" charset="-122"/>
              </a:rPr>
              <a:t>年，上海</a:t>
            </a:r>
            <a:r>
              <a:rPr lang="en-US" altLang="zh-CN" sz="900" b="0" i="0" dirty="0">
                <a:effectLst/>
                <a:latin typeface="Arial" panose="020B0604020202020204" pitchFamily="34" charset="0"/>
                <a:ea typeface="微软雅黑" panose="020B0503020204020204" pitchFamily="34" charset="-122"/>
              </a:rPr>
              <a:t>) [J] . </a:t>
            </a:r>
            <a:r>
              <a:rPr lang="zh-CN" altLang="en-US" sz="900" b="0" i="0" dirty="0">
                <a:effectLst/>
                <a:latin typeface="Arial" panose="020B0604020202020204" pitchFamily="34" charset="0"/>
                <a:ea typeface="微软雅黑" panose="020B0503020204020204" pitchFamily="34" charset="-122"/>
              </a:rPr>
              <a:t>中华消化杂志</a:t>
            </a:r>
            <a:r>
              <a:rPr lang="en-US" altLang="zh-CN" sz="900" b="0" i="0" dirty="0">
                <a:effectLst/>
                <a:latin typeface="Arial" panose="020B0604020202020204" pitchFamily="34" charset="0"/>
                <a:ea typeface="微软雅黑" panose="020B0503020204020204" pitchFamily="34" charset="-122"/>
              </a:rPr>
              <a:t>, 2023, 43(3) : 176-192. </a:t>
            </a:r>
          </a:p>
          <a:p>
            <a:r>
              <a:rPr lang="en-US" altLang="zh-CN" sz="900" dirty="0">
                <a:latin typeface="Arial" panose="020B0604020202020204" pitchFamily="34" charset="0"/>
                <a:ea typeface="微软雅黑" panose="020B0503020204020204" pitchFamily="34" charset="-122"/>
              </a:rPr>
              <a:t>2.</a:t>
            </a:r>
            <a:r>
              <a:rPr lang="zh-CN" altLang="en-US" sz="900" b="0" i="0" dirty="0">
                <a:effectLst/>
                <a:latin typeface="Arial" panose="020B0604020202020204" pitchFamily="34" charset="0"/>
                <a:ea typeface="微软雅黑" panose="020B0503020204020204" pitchFamily="34" charset="-122"/>
              </a:rPr>
              <a:t>中华医学会消化病学分会胃肠动力学组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胃肠功能性疾病协作组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食管疾病协作组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中国胃食管反流病诊疗规范 </a:t>
            </a:r>
            <a:r>
              <a:rPr lang="en-US" altLang="zh-CN" sz="900" b="0" i="0" dirty="0">
                <a:effectLst/>
                <a:latin typeface="Arial" panose="020B0604020202020204" pitchFamily="34" charset="0"/>
                <a:ea typeface="微软雅黑" panose="020B0503020204020204" pitchFamily="34" charset="-122"/>
              </a:rPr>
              <a:t>[J] . </a:t>
            </a:r>
            <a:r>
              <a:rPr lang="zh-CN" altLang="en-US" sz="900" b="0" i="0" dirty="0">
                <a:effectLst/>
                <a:latin typeface="Arial" panose="020B0604020202020204" pitchFamily="34" charset="0"/>
                <a:ea typeface="微软雅黑" panose="020B0503020204020204" pitchFamily="34" charset="-122"/>
              </a:rPr>
              <a:t>中华消化杂志</a:t>
            </a:r>
            <a:r>
              <a:rPr lang="en-US" altLang="zh-CN" sz="900" b="0" i="0" dirty="0">
                <a:effectLst/>
                <a:latin typeface="Arial" panose="020B0604020202020204" pitchFamily="34" charset="0"/>
                <a:ea typeface="微软雅黑" panose="020B0503020204020204" pitchFamily="34" charset="-122"/>
              </a:rPr>
              <a:t>, 2023, 43(9) : 588-598.</a:t>
            </a:r>
          </a:p>
          <a:p>
            <a:r>
              <a:rPr lang="en-US" altLang="zh-CN" sz="900" dirty="0">
                <a:latin typeface="Arial" panose="020B0604020202020204" pitchFamily="34" charset="0"/>
                <a:ea typeface="微软雅黑" panose="020B0503020204020204" pitchFamily="34" charset="-122"/>
              </a:rPr>
              <a:t>3.</a:t>
            </a:r>
            <a:r>
              <a:rPr lang="zh-CN" altLang="zh-CN" sz="900" spc="20" dirty="0">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a:p>
            <a:r>
              <a:rPr lang="en-US" altLang="zh-CN" sz="900" spc="20" dirty="0">
                <a:latin typeface="Arial" panose="020B0604020202020204" pitchFamily="34" charset="0"/>
                <a:ea typeface="微软雅黑" panose="020B0503020204020204" pitchFamily="34" charset="-122"/>
              </a:rPr>
              <a:t>4.</a:t>
            </a:r>
            <a:r>
              <a:rPr lang="en-GB" altLang="zh-CN" sz="900" spc="20" dirty="0">
                <a:latin typeface="Arial" panose="020B0604020202020204" pitchFamily="34" charset="0"/>
                <a:ea typeface="微软雅黑" panose="020B0503020204020204" pitchFamily="34" charset="-122"/>
                <a:sym typeface="Arial" panose="020B0604020202020204" pitchFamily="34" charset="0"/>
              </a:rPr>
              <a:t> </a:t>
            </a:r>
            <a:r>
              <a:rPr lang="en-US" altLang="zh-CN" sz="900" spc="20" dirty="0">
                <a:latin typeface="Arial" panose="020B0604020202020204" pitchFamily="34" charset="0"/>
                <a:ea typeface="微软雅黑" panose="020B0503020204020204" pitchFamily="34" charset="-122"/>
                <a:sym typeface="Arial" panose="020B0604020202020204" pitchFamily="34" charset="0"/>
              </a:rPr>
              <a:t>PTBC </a:t>
            </a:r>
            <a:r>
              <a:rPr lang="zh-CN" altLang="en-US" sz="900" spc="20" dirty="0">
                <a:latin typeface="Arial" panose="020B0604020202020204" pitchFamily="34" charset="0"/>
                <a:ea typeface="微软雅黑" panose="020B0503020204020204" pitchFamily="34" charset="-122"/>
                <a:sym typeface="Arial" panose="020B0604020202020204" pitchFamily="34" charset="0"/>
              </a:rPr>
              <a:t>（兰索拉唑碳酸氢钠）胶囊在健康人体中的药代动力学</a:t>
            </a:r>
            <a:r>
              <a:rPr lang="en-US" altLang="zh-CN" sz="900" spc="20" dirty="0">
                <a:latin typeface="Arial" panose="020B0604020202020204" pitchFamily="34" charset="0"/>
                <a:ea typeface="微软雅黑" panose="020B0503020204020204" pitchFamily="34" charset="-122"/>
                <a:sym typeface="Arial" panose="020B0604020202020204" pitchFamily="34" charset="0"/>
              </a:rPr>
              <a:t>/</a:t>
            </a:r>
            <a:r>
              <a:rPr lang="zh-CN" altLang="en-US" sz="900" spc="20" dirty="0">
                <a:latin typeface="Arial" panose="020B0604020202020204" pitchFamily="34" charset="0"/>
                <a:ea typeface="微软雅黑" panose="020B0503020204020204" pitchFamily="34" charset="-122"/>
                <a:sym typeface="Arial" panose="020B0604020202020204" pitchFamily="34" charset="0"/>
              </a:rPr>
              <a:t>药效学研究临床研究报告</a:t>
            </a:r>
            <a:endParaRPr lang="en-GB" altLang="zh-CN" sz="900" spc="20" dirty="0">
              <a:latin typeface="Arial" panose="020B0604020202020204" pitchFamily="34" charset="0"/>
              <a:ea typeface="微软雅黑" panose="020B0503020204020204" pitchFamily="34" charset="-122"/>
              <a:sym typeface="Arial" panose="020B0604020202020204" pitchFamily="34" charset="0"/>
            </a:endParaRPr>
          </a:p>
        </p:txBody>
      </p:sp>
      <p:sp>
        <p:nvSpPr>
          <p:cNvPr id="5" name="内容占位符 1"/>
          <p:cNvSpPr txBox="1"/>
          <p:nvPr/>
        </p:nvSpPr>
        <p:spPr>
          <a:xfrm>
            <a:off x="451396" y="1638414"/>
            <a:ext cx="5644604" cy="4150136"/>
          </a:xfrm>
          <a:prstGeom prst="rect">
            <a:avLst/>
          </a:prstGeom>
          <a:ln w="19050">
            <a:solidFill>
              <a:srgbClr val="00739F"/>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rgbClr val="E50150"/>
              </a:buClr>
              <a:buFont typeface="Wingdings" panose="05000000000000000000" pitchFamily="2" charset="2"/>
              <a:buChar char="n"/>
            </a:pP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疾病基本情况</a:t>
            </a:r>
            <a:endParaRPr lang="zh-CN" altLang="en-US" sz="1600" dirty="0">
              <a:latin typeface="Arial" panose="020B0604020202020204" pitchFamily="34" charset="0"/>
              <a:ea typeface="微软雅黑" panose="020B0503020204020204" pitchFamily="34" charset="-122"/>
              <a:cs typeface="微软雅黑" panose="020B0503020204020204" pitchFamily="34" charset="-122"/>
            </a:endParaRPr>
          </a:p>
          <a:p>
            <a:pPr algn="just">
              <a:lnSpc>
                <a:spcPts val="2000"/>
              </a:lnSpc>
            </a:pPr>
            <a:r>
              <a:rPr lang="zh-CN" altLang="en-US" sz="1600" dirty="0">
                <a:latin typeface="Arial" panose="020B0604020202020204" pitchFamily="34" charset="0"/>
                <a:ea typeface="微软雅黑" panose="020B0503020204020204" pitchFamily="34" charset="-122"/>
              </a:rPr>
              <a:t>常见的慢性消化系统疾病，发病率高且易复发，并发症多，甚至危及生命，严重影响患者的身心健康</a:t>
            </a:r>
            <a:endParaRPr lang="en-US" altLang="zh-CN" sz="1600" b="0" i="0" dirty="0">
              <a:effectLst/>
              <a:highlight>
                <a:srgbClr val="FFFFFF"/>
              </a:highlight>
              <a:latin typeface="Arial" panose="020B0604020202020204" pitchFamily="34" charset="0"/>
              <a:ea typeface="微软雅黑" panose="020B0503020204020204" pitchFamily="34" charset="-122"/>
            </a:endParaRPr>
          </a:p>
          <a:p>
            <a:pPr marL="457200" lvl="1" indent="0" algn="just">
              <a:lnSpc>
                <a:spcPts val="2000"/>
              </a:lnSpc>
              <a:buNone/>
            </a:pPr>
            <a:r>
              <a:rPr lang="en-US" altLang="zh-CN" b="0" i="0" dirty="0">
                <a:effectLst/>
                <a:highlight>
                  <a:srgbClr val="FFFFFF"/>
                </a:highlight>
                <a:latin typeface="Arial" panose="020B0604020202020204" pitchFamily="34" charset="0"/>
                <a:ea typeface="微软雅黑" panose="020B0503020204020204" pitchFamily="34" charset="-122"/>
              </a:rPr>
              <a:t>1.</a:t>
            </a:r>
            <a:r>
              <a:rPr lang="zh-CN" altLang="en-US" i="0" dirty="0">
                <a:effectLst/>
                <a:highlight>
                  <a:srgbClr val="FFFFFF"/>
                </a:highlight>
                <a:latin typeface="Arial" panose="020B0604020202020204" pitchFamily="34" charset="0"/>
                <a:ea typeface="微软雅黑" panose="020B0503020204020204" pitchFamily="34" charset="-122"/>
              </a:rPr>
              <a:t>消化性溃疡</a:t>
            </a:r>
            <a:r>
              <a:rPr lang="en-US" altLang="zh-CN" i="0" dirty="0">
                <a:effectLst/>
                <a:highlight>
                  <a:srgbClr val="FFFFFF"/>
                </a:highlight>
                <a:latin typeface="Arial" panose="020B0604020202020204" pitchFamily="34" charset="0"/>
                <a:ea typeface="微软雅黑" panose="020B0503020204020204" pitchFamily="34" charset="-122"/>
              </a:rPr>
              <a:t>PU</a:t>
            </a:r>
            <a:r>
              <a:rPr lang="zh-CN" altLang="en-US" b="0" i="0" dirty="0">
                <a:effectLst/>
                <a:highlight>
                  <a:srgbClr val="FFFFFF"/>
                </a:highlight>
                <a:latin typeface="Arial" panose="020B0604020202020204" pitchFamily="34" charset="0"/>
                <a:ea typeface="微软雅黑" panose="020B0503020204020204" pitchFamily="34" charset="-122"/>
              </a:rPr>
              <a:t>：普通人群终身患病率为</a:t>
            </a:r>
            <a:r>
              <a:rPr lang="en-US" altLang="zh-CN" i="0" dirty="0">
                <a:solidFill>
                  <a:srgbClr val="FF0000"/>
                </a:solidFill>
                <a:effectLst/>
                <a:highlight>
                  <a:srgbClr val="FFFFFF"/>
                </a:highlight>
                <a:latin typeface="Arial" panose="020B0604020202020204" pitchFamily="34" charset="0"/>
                <a:ea typeface="微软雅黑" panose="020B0503020204020204" pitchFamily="34" charset="-122"/>
              </a:rPr>
              <a:t>5%~10%</a:t>
            </a:r>
            <a:r>
              <a:rPr lang="zh-CN" altLang="en-US" b="0" i="0" dirty="0">
                <a:effectLst/>
                <a:highlight>
                  <a:srgbClr val="FFFFFF"/>
                </a:highlight>
                <a:latin typeface="Arial" panose="020B0604020202020204" pitchFamily="34" charset="0"/>
                <a:ea typeface="微软雅黑" panose="020B0503020204020204" pitchFamily="34" charset="-122"/>
              </a:rPr>
              <a:t>。</a:t>
            </a:r>
            <a:r>
              <a:rPr lang="en-US" altLang="zh-CN" b="1" i="0" dirty="0" err="1">
                <a:solidFill>
                  <a:srgbClr val="FF0000"/>
                </a:solidFill>
                <a:effectLst/>
                <a:highlight>
                  <a:srgbClr val="FFFFFF"/>
                </a:highlight>
                <a:latin typeface="Arial" panose="020B0604020202020204" pitchFamily="34" charset="0"/>
                <a:ea typeface="微软雅黑" panose="020B0503020204020204" pitchFamily="34" charset="-122"/>
              </a:rPr>
              <a:t>H.pylori</a:t>
            </a:r>
            <a:r>
              <a:rPr lang="zh-CN" altLang="en-US" b="1" i="0" dirty="0">
                <a:solidFill>
                  <a:srgbClr val="FF0000"/>
                </a:solidFill>
                <a:effectLst/>
                <a:highlight>
                  <a:srgbClr val="FFFFFF"/>
                </a:highlight>
                <a:latin typeface="Arial" panose="020B0604020202020204" pitchFamily="34" charset="0"/>
                <a:ea typeface="微软雅黑" panose="020B0503020204020204" pitchFamily="34" charset="-122"/>
              </a:rPr>
              <a:t>抗生素耐药逐渐增加（感染率</a:t>
            </a:r>
            <a:r>
              <a:rPr lang="en-US" altLang="zh-CN" b="1" i="0" dirty="0">
                <a:solidFill>
                  <a:srgbClr val="FF0000"/>
                </a:solidFill>
                <a:effectLst/>
                <a:highlight>
                  <a:srgbClr val="FFFFFF"/>
                </a:highlight>
                <a:latin typeface="Arial" panose="020B0604020202020204" pitchFamily="34" charset="0"/>
                <a:ea typeface="微软雅黑" panose="020B0503020204020204" pitchFamily="34" charset="-122"/>
              </a:rPr>
              <a:t>40%</a:t>
            </a:r>
            <a:r>
              <a:rPr lang="zh-CN" altLang="en-US" b="1" i="0" dirty="0">
                <a:solidFill>
                  <a:srgbClr val="FF0000"/>
                </a:solidFill>
                <a:effectLst/>
                <a:highlight>
                  <a:srgbClr val="FFFFFF"/>
                </a:highlight>
                <a:latin typeface="Arial" panose="020B0604020202020204" pitchFamily="34" charset="0"/>
                <a:ea typeface="微软雅黑" panose="020B0503020204020204" pitchFamily="34" charset="-122"/>
              </a:rPr>
              <a:t>以上），</a:t>
            </a:r>
            <a:r>
              <a:rPr lang="en-US" altLang="zh-CN" b="1" i="0" dirty="0">
                <a:solidFill>
                  <a:srgbClr val="FF0000"/>
                </a:solidFill>
                <a:effectLst/>
                <a:highlight>
                  <a:srgbClr val="FFFFFF"/>
                </a:highlight>
                <a:latin typeface="Arial" panose="020B0604020202020204" pitchFamily="34" charset="0"/>
                <a:ea typeface="微软雅黑" panose="020B0503020204020204" pitchFamily="34" charset="-122"/>
              </a:rPr>
              <a:t>NSAID</a:t>
            </a:r>
            <a:r>
              <a:rPr lang="zh-CN" altLang="en-US" b="1" i="0" dirty="0">
                <a:solidFill>
                  <a:srgbClr val="FF0000"/>
                </a:solidFill>
                <a:effectLst/>
                <a:highlight>
                  <a:srgbClr val="FFFFFF"/>
                </a:highlight>
                <a:latin typeface="Arial" panose="020B0604020202020204" pitchFamily="34" charset="0"/>
                <a:ea typeface="微软雅黑" panose="020B0503020204020204" pitchFamily="34" charset="-122"/>
              </a:rPr>
              <a:t>的广泛使用（占每年所有药物处方</a:t>
            </a:r>
            <a:r>
              <a:rPr lang="en-US" altLang="zh-CN" b="1" i="0" dirty="0">
                <a:solidFill>
                  <a:srgbClr val="FF0000"/>
                </a:solidFill>
                <a:effectLst/>
                <a:highlight>
                  <a:srgbClr val="FFFFFF"/>
                </a:highlight>
                <a:latin typeface="Arial" panose="020B0604020202020204" pitchFamily="34" charset="0"/>
                <a:ea typeface="微软雅黑" panose="020B0503020204020204" pitchFamily="34" charset="-122"/>
              </a:rPr>
              <a:t>5-10%</a:t>
            </a:r>
            <a:r>
              <a:rPr lang="zh-CN" altLang="en-US" b="1" i="0" dirty="0">
                <a:solidFill>
                  <a:srgbClr val="FF0000"/>
                </a:solidFill>
                <a:effectLst/>
                <a:highlight>
                  <a:srgbClr val="FFFFFF"/>
                </a:highlight>
                <a:latin typeface="Arial" panose="020B0604020202020204" pitchFamily="34" charset="0"/>
                <a:ea typeface="微软雅黑" panose="020B0503020204020204" pitchFamily="34" charset="-122"/>
              </a:rPr>
              <a:t>），以及老龄化人口中常见的抗血栓治疗等，使诊治较以往更具挑战</a:t>
            </a:r>
            <a:endParaRPr lang="en-US" altLang="zh-CN" dirty="0">
              <a:solidFill>
                <a:srgbClr val="FF0000"/>
              </a:solidFill>
              <a:highlight>
                <a:srgbClr val="FFFFFF"/>
              </a:highlight>
              <a:latin typeface="Arial" panose="020B0604020202020204" pitchFamily="34" charset="0"/>
              <a:ea typeface="微软雅黑" panose="020B0503020204020204" pitchFamily="34" charset="-122"/>
            </a:endParaRPr>
          </a:p>
          <a:p>
            <a:pPr marL="457200" lvl="1" indent="0" algn="just">
              <a:lnSpc>
                <a:spcPts val="2000"/>
              </a:lnSpc>
              <a:buNone/>
            </a:pPr>
            <a:r>
              <a:rPr lang="en-US" altLang="zh-CN" b="0" i="0" dirty="0">
                <a:effectLst/>
                <a:highlight>
                  <a:srgbClr val="FFFFFF"/>
                </a:highlight>
                <a:latin typeface="Arial" panose="020B0604020202020204" pitchFamily="34" charset="0"/>
                <a:ea typeface="微软雅黑" panose="020B0503020204020204" pitchFamily="34" charset="-122"/>
              </a:rPr>
              <a:t>2.</a:t>
            </a:r>
            <a:r>
              <a:rPr lang="zh-CN" altLang="en-US" i="0" dirty="0">
                <a:effectLst/>
                <a:highlight>
                  <a:srgbClr val="FFFFFF"/>
                </a:highlight>
                <a:latin typeface="Arial" panose="020B0604020202020204" pitchFamily="34" charset="0"/>
                <a:ea typeface="微软雅黑" panose="020B0503020204020204" pitchFamily="34" charset="-122"/>
              </a:rPr>
              <a:t>胃食管反流病</a:t>
            </a:r>
            <a:r>
              <a:rPr lang="en-US" altLang="zh-CN" i="0" dirty="0">
                <a:effectLst/>
                <a:highlight>
                  <a:srgbClr val="FFFFFF"/>
                </a:highlight>
                <a:latin typeface="Arial" panose="020B0604020202020204" pitchFamily="34" charset="0"/>
                <a:ea typeface="微软雅黑" panose="020B0503020204020204" pitchFamily="34" charset="-122"/>
              </a:rPr>
              <a:t>GRED</a:t>
            </a:r>
            <a:r>
              <a:rPr lang="zh-CN" altLang="en-US" b="0" i="0" dirty="0">
                <a:effectLst/>
                <a:highlight>
                  <a:srgbClr val="FFFFFF"/>
                </a:highlight>
                <a:latin typeface="Arial" panose="020B0604020202020204" pitchFamily="34" charset="0"/>
                <a:ea typeface="微软雅黑" panose="020B0503020204020204" pitchFamily="34" charset="-122"/>
              </a:rPr>
              <a:t>，过去</a:t>
            </a:r>
            <a:r>
              <a:rPr lang="en-US" altLang="zh-CN" b="0" i="0" dirty="0">
                <a:effectLst/>
                <a:highlight>
                  <a:srgbClr val="FFFFFF"/>
                </a:highlight>
                <a:latin typeface="Arial" panose="020B0604020202020204" pitchFamily="34" charset="0"/>
                <a:ea typeface="微软雅黑" panose="020B0503020204020204" pitchFamily="34" charset="-122"/>
              </a:rPr>
              <a:t>20</a:t>
            </a:r>
            <a:r>
              <a:rPr lang="zh-CN" altLang="en-US" b="0" i="0" dirty="0">
                <a:effectLst/>
                <a:highlight>
                  <a:srgbClr val="FFFFFF"/>
                </a:highlight>
                <a:latin typeface="Arial" panose="020B0604020202020204" pitchFamily="34" charset="0"/>
                <a:ea typeface="微软雅黑" panose="020B0503020204020204" pitchFamily="34" charset="-122"/>
              </a:rPr>
              <a:t>年，发病率上升约</a:t>
            </a:r>
            <a:r>
              <a:rPr lang="en-US" altLang="zh-CN" i="0" dirty="0">
                <a:solidFill>
                  <a:srgbClr val="FF0000"/>
                </a:solidFill>
                <a:effectLst/>
                <a:highlight>
                  <a:srgbClr val="FFFFFF"/>
                </a:highlight>
                <a:latin typeface="Arial" panose="020B0604020202020204" pitchFamily="34" charset="0"/>
                <a:ea typeface="微软雅黑" panose="020B0503020204020204" pitchFamily="34" charset="-122"/>
              </a:rPr>
              <a:t>2</a:t>
            </a:r>
            <a:r>
              <a:rPr lang="zh-CN" altLang="en-US" b="0" i="0" dirty="0">
                <a:solidFill>
                  <a:srgbClr val="FF0000"/>
                </a:solidFill>
                <a:effectLst/>
                <a:highlight>
                  <a:srgbClr val="FFFFFF"/>
                </a:highlight>
                <a:latin typeface="Arial" panose="020B0604020202020204" pitchFamily="34" charset="0"/>
                <a:ea typeface="微软雅黑" panose="020B0503020204020204" pitchFamily="34" charset="-122"/>
              </a:rPr>
              <a:t>倍</a:t>
            </a:r>
            <a:r>
              <a:rPr lang="zh-CN" altLang="en-US" b="0" i="0" dirty="0">
                <a:effectLst/>
                <a:highlight>
                  <a:srgbClr val="FFFFFF"/>
                </a:highlight>
                <a:latin typeface="Arial" panose="020B0604020202020204" pitchFamily="34" charset="0"/>
                <a:ea typeface="微软雅黑" panose="020B0503020204020204" pitchFamily="34" charset="-122"/>
              </a:rPr>
              <a:t>，目前全球范围内报告烧心或反流症状的发生频率≥</a:t>
            </a:r>
            <a:r>
              <a:rPr lang="en-US" altLang="zh-CN" b="0" i="0" dirty="0">
                <a:effectLst/>
                <a:highlight>
                  <a:srgbClr val="FFFFFF"/>
                </a:highlight>
                <a:latin typeface="Arial" panose="020B0604020202020204" pitchFamily="34" charset="0"/>
                <a:ea typeface="微软雅黑" panose="020B0503020204020204" pitchFamily="34" charset="-122"/>
              </a:rPr>
              <a:t>1</a:t>
            </a:r>
            <a:r>
              <a:rPr lang="zh-CN" altLang="en-US" b="0" i="0" dirty="0">
                <a:effectLst/>
                <a:highlight>
                  <a:srgbClr val="FFFFFF"/>
                </a:highlight>
                <a:latin typeface="Arial" panose="020B0604020202020204" pitchFamily="34" charset="0"/>
                <a:ea typeface="微软雅黑" panose="020B0503020204020204" pitchFamily="34" charset="-122"/>
              </a:rPr>
              <a:t>次</a:t>
            </a:r>
            <a:r>
              <a:rPr lang="en-US" altLang="zh-CN" b="0" i="0" dirty="0">
                <a:effectLst/>
                <a:highlight>
                  <a:srgbClr val="FFFFFF"/>
                </a:highlight>
                <a:latin typeface="Arial" panose="020B0604020202020204" pitchFamily="34" charset="0"/>
                <a:ea typeface="微软雅黑" panose="020B0503020204020204" pitchFamily="34" charset="-122"/>
              </a:rPr>
              <a:t>/</a:t>
            </a:r>
            <a:r>
              <a:rPr lang="zh-CN" altLang="en-US" b="0" i="0" dirty="0">
                <a:effectLst/>
                <a:highlight>
                  <a:srgbClr val="FFFFFF"/>
                </a:highlight>
                <a:latin typeface="Arial" panose="020B0604020202020204" pitchFamily="34" charset="0"/>
                <a:ea typeface="微软雅黑" panose="020B0503020204020204" pitchFamily="34" charset="-122"/>
              </a:rPr>
              <a:t>周的比例约为</a:t>
            </a:r>
            <a:r>
              <a:rPr lang="en-US" altLang="zh-CN" i="0" dirty="0">
                <a:solidFill>
                  <a:srgbClr val="FF0000"/>
                </a:solidFill>
                <a:effectLst/>
                <a:highlight>
                  <a:srgbClr val="FFFFFF"/>
                </a:highlight>
                <a:latin typeface="Arial" panose="020B0604020202020204" pitchFamily="34" charset="0"/>
                <a:ea typeface="微软雅黑" panose="020B0503020204020204" pitchFamily="34" charset="-122"/>
              </a:rPr>
              <a:t>13%</a:t>
            </a:r>
            <a:r>
              <a:rPr lang="zh-CN" altLang="en-US" b="0" i="0" dirty="0">
                <a:effectLst/>
                <a:highlight>
                  <a:srgbClr val="FFFFFF"/>
                </a:highlight>
                <a:latin typeface="Arial" panose="020B0604020202020204" pitchFamily="34" charset="0"/>
                <a:ea typeface="微软雅黑" panose="020B0503020204020204" pitchFamily="34" charset="-122"/>
              </a:rPr>
              <a:t>。</a:t>
            </a:r>
            <a:r>
              <a:rPr lang="zh-CN" altLang="zh-CN"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其中控制夜间酸突破和快速缓解症状（且不引起酸反跳）是之前的治疗难点</a:t>
            </a:r>
            <a:endParaRPr lang="zh-CN" altLang="en-US" b="1" dirty="0">
              <a:solidFill>
                <a:srgbClr val="FF0000"/>
              </a:solidFill>
              <a:latin typeface="Arial" panose="020B0604020202020204" pitchFamily="34" charset="0"/>
              <a:ea typeface="微软雅黑" panose="020B0503020204020204" pitchFamily="34" charset="-122"/>
              <a:sym typeface="+mn-ea"/>
            </a:endParaRPr>
          </a:p>
          <a:p>
            <a:pPr marL="446405" indent="-230505">
              <a:lnSpc>
                <a:spcPct val="150000"/>
              </a:lnSpc>
            </a:pPr>
            <a:endPar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endParaRPr>
          </a:p>
        </p:txBody>
      </p:sp>
      <p:sp>
        <p:nvSpPr>
          <p:cNvPr id="6" name="内容占位符 1"/>
          <p:cNvSpPr>
            <a:spLocks noGrp="1"/>
          </p:cNvSpPr>
          <p:nvPr/>
        </p:nvSpPr>
        <p:spPr>
          <a:xfrm>
            <a:off x="6397423" y="1638414"/>
            <a:ext cx="5489777" cy="4150136"/>
          </a:xfrm>
          <a:prstGeom prst="rect">
            <a:avLst/>
          </a:prstGeom>
          <a:ln w="19050">
            <a:solidFill>
              <a:srgbClr val="E50150"/>
            </a:solidFill>
          </a:ln>
        </p:spPr>
        <p:txBody>
          <a:bodyPr vert="horz" lIns="90000" tIns="46800" rIns="90000" bIns="46800" rtlCol="0"/>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50000"/>
              </a:lnSpc>
              <a:buClr>
                <a:srgbClr val="E50150"/>
              </a:buClr>
              <a:buFont typeface="Wingdings" panose="05000000000000000000" pitchFamily="2" charset="2"/>
              <a:buChar char="n"/>
            </a:pPr>
            <a:r>
              <a:rPr sz="1600" b="1" dirty="0">
                <a:solidFill>
                  <a:schemeClr val="tx1"/>
                </a:solidFill>
                <a:cs typeface="微软雅黑" panose="020B0503020204020204" pitchFamily="34" charset="-122"/>
                <a:sym typeface="+mn-ea"/>
              </a:rPr>
              <a:t>临床未被满足的需求</a:t>
            </a:r>
            <a:endParaRPr lang="zh-CN" altLang="en-US" sz="1600" b="1" dirty="0">
              <a:solidFill>
                <a:schemeClr val="tx1"/>
              </a:solidFill>
              <a:cs typeface="微软雅黑" panose="020B0503020204020204" pitchFamily="34" charset="-122"/>
            </a:endParaRPr>
          </a:p>
          <a:p>
            <a:pPr algn="just">
              <a:lnSpc>
                <a:spcPts val="2000"/>
              </a:lnSpc>
            </a:pPr>
            <a:r>
              <a:rPr lang="zh-CN" altLang="en-US" sz="1600" b="1" dirty="0">
                <a:solidFill>
                  <a:schemeClr val="tx1"/>
                </a:solidFill>
                <a:highlight>
                  <a:srgbClr val="FFFFFF"/>
                </a:highlight>
                <a:sym typeface="+mn-ea"/>
              </a:rPr>
              <a:t>兰索拉唑碳酸氢钠胶囊</a:t>
            </a:r>
            <a:r>
              <a:rPr lang="zh-CN" altLang="en-US" sz="1600" b="1" dirty="0">
                <a:solidFill>
                  <a:srgbClr val="FF0000"/>
                </a:solidFill>
                <a:highlight>
                  <a:srgbClr val="FFFFFF"/>
                </a:highlight>
                <a:sym typeface="+mn-ea"/>
              </a:rPr>
              <a:t>弥补了胃食管反流病、胃酸分泌过多引起的胃灼热，以及合并胃排空障碍和肠道吸收障碍患者的未满足的治疗需求</a:t>
            </a:r>
            <a:endParaRPr lang="en-US" altLang="zh-CN" sz="1600" b="1" dirty="0">
              <a:solidFill>
                <a:srgbClr val="FF0000"/>
              </a:solidFill>
              <a:highlight>
                <a:srgbClr val="FFFFFF"/>
              </a:highlight>
              <a:sym typeface="+mn-ea"/>
            </a:endParaRPr>
          </a:p>
          <a:p>
            <a:pPr marL="457200" lvl="1" indent="0" algn="just">
              <a:lnSpc>
                <a:spcPts val="2000"/>
              </a:lnSpc>
              <a:buNone/>
            </a:pPr>
            <a:r>
              <a:rPr lang="en-US" altLang="zh-CN" b="1" dirty="0">
                <a:solidFill>
                  <a:srgbClr val="FF0000"/>
                </a:solidFill>
                <a:highlight>
                  <a:srgbClr val="FFFFFF"/>
                </a:highlight>
                <a:sym typeface="+mn-ea"/>
              </a:rPr>
              <a:t>1.</a:t>
            </a:r>
            <a:r>
              <a:rPr lang="zh-CN" altLang="en-US" b="1" dirty="0">
                <a:solidFill>
                  <a:srgbClr val="FF0000"/>
                </a:solidFill>
                <a:highlight>
                  <a:srgbClr val="FFFFFF"/>
                </a:highlight>
                <a:sym typeface="+mn-ea"/>
              </a:rPr>
              <a:t>起效更快速</a:t>
            </a:r>
            <a:r>
              <a:rPr lang="zh-CN" altLang="en-US" dirty="0">
                <a:solidFill>
                  <a:srgbClr val="912C8D"/>
                </a:solidFill>
                <a:highlight>
                  <a:srgbClr val="FFFFFF"/>
                </a:highlight>
                <a:sym typeface="+mn-ea"/>
              </a:rPr>
              <a:t>，</a:t>
            </a:r>
            <a:r>
              <a:rPr lang="zh-CN" altLang="en-US" dirty="0">
                <a:highlight>
                  <a:srgbClr val="FFFFFF"/>
                </a:highlight>
                <a:sym typeface="+mn-ea"/>
              </a:rPr>
              <a:t>及时缓解和持久控制患者急性症状，克服仅对症治疗通常伴随的酸反跳</a:t>
            </a:r>
            <a:endParaRPr lang="en-US" altLang="zh-CN" dirty="0">
              <a:highlight>
                <a:srgbClr val="FFFFFF"/>
              </a:highlight>
              <a:sym typeface="+mn-ea"/>
            </a:endParaRPr>
          </a:p>
          <a:p>
            <a:pPr marL="457200" lvl="1" indent="0" algn="just">
              <a:lnSpc>
                <a:spcPts val="2000"/>
              </a:lnSpc>
              <a:buNone/>
            </a:pPr>
            <a:r>
              <a:rPr lang="en-US" altLang="zh-CN" b="1" dirty="0">
                <a:solidFill>
                  <a:srgbClr val="FF0000"/>
                </a:solidFill>
                <a:highlight>
                  <a:srgbClr val="FFFFFF"/>
                </a:highlight>
                <a:sym typeface="+mn-ea"/>
              </a:rPr>
              <a:t>2.</a:t>
            </a:r>
            <a:r>
              <a:rPr lang="zh-CN" altLang="en-US" b="1" dirty="0">
                <a:solidFill>
                  <a:srgbClr val="FF0000"/>
                </a:solidFill>
                <a:highlight>
                  <a:srgbClr val="FFFFFF"/>
                </a:highlight>
                <a:sym typeface="+mn-ea"/>
              </a:rPr>
              <a:t>按需治疗，不需进食激活质子泵的配合，服用更便捷， </a:t>
            </a:r>
            <a:r>
              <a:rPr lang="zh-CN" altLang="en-US" dirty="0">
                <a:highlight>
                  <a:srgbClr val="FFFFFF"/>
                </a:highlight>
                <a:sym typeface="+mn-ea"/>
              </a:rPr>
              <a:t>更好控制</a:t>
            </a:r>
            <a:r>
              <a:rPr lang="en-US" altLang="zh-CN" dirty="0">
                <a:highlight>
                  <a:srgbClr val="FFFFFF"/>
                </a:highlight>
                <a:sym typeface="+mn-ea"/>
              </a:rPr>
              <a:t>GERD</a:t>
            </a:r>
            <a:r>
              <a:rPr lang="zh-CN" altLang="en-US" dirty="0">
                <a:highlight>
                  <a:srgbClr val="FFFFFF"/>
                </a:highlight>
                <a:sym typeface="+mn-ea"/>
              </a:rPr>
              <a:t>夜间酸突破等</a:t>
            </a:r>
            <a:endParaRPr lang="en-US" altLang="zh-CN" dirty="0">
              <a:highlight>
                <a:srgbClr val="FFFFFF"/>
              </a:highlight>
              <a:sym typeface="+mn-ea"/>
            </a:endParaRPr>
          </a:p>
          <a:p>
            <a:pPr marL="457200" lvl="1" indent="0" algn="just">
              <a:lnSpc>
                <a:spcPts val="2000"/>
              </a:lnSpc>
              <a:buNone/>
            </a:pPr>
            <a:r>
              <a:rPr lang="en-US" altLang="zh-CN" b="1" dirty="0">
                <a:solidFill>
                  <a:srgbClr val="FF0000"/>
                </a:solidFill>
                <a:highlight>
                  <a:srgbClr val="FFFFFF"/>
                </a:highlight>
                <a:sym typeface="+mn-ea"/>
              </a:rPr>
              <a:t>3.</a:t>
            </a:r>
            <a:r>
              <a:rPr lang="zh-CN" altLang="en-US" b="1" dirty="0">
                <a:solidFill>
                  <a:srgbClr val="FF0000"/>
                </a:solidFill>
                <a:highlight>
                  <a:srgbClr val="FFFFFF"/>
                </a:highlight>
                <a:sym typeface="+mn-ea"/>
              </a:rPr>
              <a:t>应用更广泛，同时</a:t>
            </a:r>
            <a:r>
              <a:rPr lang="zh-CN" altLang="en-US" b="1" dirty="0">
                <a:solidFill>
                  <a:srgbClr val="FF0000"/>
                </a:solidFill>
                <a:sym typeface="+mn-ea"/>
              </a:rPr>
              <a:t>适用适应人群中胃排空障碍和肠道吸收</a:t>
            </a:r>
            <a:r>
              <a:rPr lang="zh-CN" altLang="en-US" b="1" dirty="0">
                <a:solidFill>
                  <a:srgbClr val="FF0000"/>
                </a:solidFill>
              </a:rPr>
              <a:t>面积减少</a:t>
            </a:r>
            <a:r>
              <a:rPr lang="zh-CN" altLang="en-US" b="1" dirty="0">
                <a:solidFill>
                  <a:srgbClr val="FF0000"/>
                </a:solidFill>
                <a:sym typeface="+mn-ea"/>
              </a:rPr>
              <a:t>等特殊患者</a:t>
            </a:r>
            <a:endParaRPr lang="en-US" altLang="zh-CN" b="1" dirty="0">
              <a:solidFill>
                <a:srgbClr val="FF0000"/>
              </a:solidFill>
              <a:sym typeface="+mn-ea"/>
            </a:endParaRPr>
          </a:p>
          <a:p>
            <a:pPr marL="215900" indent="0" algn="l">
              <a:lnSpc>
                <a:spcPct val="150000"/>
              </a:lnSpc>
              <a:buNone/>
            </a:pPr>
            <a:endParaRPr sz="1600" spc="0" noProof="0" dirty="0">
              <a:ln>
                <a:noFill/>
              </a:ln>
              <a:solidFill>
                <a:schemeClr val="tx1"/>
              </a:solidFill>
              <a:effectLst/>
              <a:uLnTx/>
              <a:sym typeface="+mn-ea"/>
            </a:endParaRPr>
          </a:p>
          <a:p>
            <a:pPr marL="446405" indent="-230505" algn="l">
              <a:lnSpc>
                <a:spcPct val="150000"/>
              </a:lnSpc>
              <a:buFont typeface="Arial" panose="020B0604020202020204" pitchFamily="34" charset="0"/>
              <a:buChar char="•"/>
            </a:pPr>
            <a:endParaRPr sz="1600" b="1" spc="0" noProof="0" dirty="0">
              <a:ln>
                <a:noFill/>
              </a:ln>
              <a:solidFill>
                <a:srgbClr val="00739F"/>
              </a:solidFill>
              <a:effectLst/>
              <a:uLnTx/>
              <a:cs typeface="微软雅黑" panose="020B0503020204020204" pitchFamily="3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19430" y="1061720"/>
            <a:ext cx="1089660" cy="459740"/>
          </a:xfrm>
          <a:prstGeom prst="rect">
            <a:avLst/>
          </a:prstGeom>
          <a:noFill/>
        </p:spPr>
        <p:txBody>
          <a:bodyPr wrap="square" rtlCol="0">
            <a:noAutofit/>
          </a:bodyPr>
          <a:lstStyle/>
          <a:p>
            <a:pPr algn="ctr"/>
            <a:r>
              <a:rPr lang="en-US" altLang="zh-CN" sz="5400" b="1" dirty="0">
                <a:solidFill>
                  <a:schemeClr val="bg1"/>
                </a:solidFill>
                <a:latin typeface="Arial" panose="020B0604020202020204" pitchFamily="34" charset="0"/>
                <a:ea typeface="微软雅黑" panose="020B0503020204020204" pitchFamily="34" charset="-122"/>
                <a:sym typeface="+mn-ea"/>
              </a:rPr>
              <a:t>02</a:t>
            </a:r>
            <a:endParaRPr lang="zh-CN" altLang="en-US" sz="5400" dirty="0">
              <a:latin typeface="Arial" panose="020B0604020202020204" pitchFamily="34" charset="0"/>
              <a:ea typeface="微软雅黑" panose="020B0503020204020204" pitchFamily="34" charset="-122"/>
            </a:endParaRPr>
          </a:p>
        </p:txBody>
      </p:sp>
      <p:sp>
        <p:nvSpPr>
          <p:cNvPr id="58" name="文本框 57"/>
          <p:cNvSpPr txBox="1"/>
          <p:nvPr/>
        </p:nvSpPr>
        <p:spPr>
          <a:xfrm>
            <a:off x="797497" y="5365415"/>
            <a:ext cx="11306808" cy="418191"/>
          </a:xfrm>
          <a:prstGeom prst="rect">
            <a:avLst/>
          </a:prstGeom>
          <a:noFill/>
        </p:spPr>
        <p:txBody>
          <a:bodyPr wrap="square" rtlCol="0">
            <a:spAutoFit/>
          </a:bodyPr>
          <a:lstStyle/>
          <a:p>
            <a:pPr algn="just" fontAlgn="auto">
              <a:lnSpc>
                <a:spcPct val="150000"/>
              </a:lnSpc>
            </a:pPr>
            <a:r>
              <a:rPr lang="zh-CN" altLang="zh-CN" sz="1600" b="1" dirty="0">
                <a:solidFill>
                  <a:schemeClr val="bg1"/>
                </a:solidFill>
                <a:latin typeface="Arial" panose="020B0604020202020204" pitchFamily="34" charset="0"/>
                <a:ea typeface="微软雅黑" panose="020B0503020204020204" pitchFamily="34" charset="-122"/>
                <a:cs typeface="微软雅黑" panose="020B0503020204020204" pitchFamily="34" charset="-122"/>
                <a:sym typeface="+mn-ea"/>
              </a:rPr>
              <a:t>禁忌：</a:t>
            </a:r>
            <a:r>
              <a:rPr lang="zh-CN" altLang="zh-CN" sz="1600" dirty="0">
                <a:solidFill>
                  <a:schemeClr val="bg1"/>
                </a:solidFill>
                <a:latin typeface="Arial" panose="020B0604020202020204" pitchFamily="34" charset="0"/>
                <a:ea typeface="微软雅黑" panose="020B0503020204020204" pitchFamily="34" charset="-122"/>
                <a:cs typeface="微软雅黑" panose="020B0503020204020204" pitchFamily="34" charset="-122"/>
                <a:sym typeface="+mn-ea"/>
              </a:rPr>
              <a:t>本品中任何成份过敏者。正在使用硫酸阿扎那韦、盐酸利匹韦林、奈非那韦的患者。</a:t>
            </a:r>
          </a:p>
        </p:txBody>
      </p:sp>
      <p:sp>
        <p:nvSpPr>
          <p:cNvPr id="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02 </a:t>
            </a:r>
            <a:r>
              <a:rPr lang="zh-CN" altLang="en-US" sz="3000" b="1" dirty="0">
                <a:solidFill>
                  <a:schemeClr val="bg1"/>
                </a:solidFill>
                <a:latin typeface="Arial" panose="020B0604020202020204" pitchFamily="34" charset="0"/>
                <a:ea typeface="微软雅黑" panose="020B0503020204020204" pitchFamily="34" charset="-122"/>
                <a:sym typeface="+mn-ea"/>
              </a:rPr>
              <a:t>安全性</a:t>
            </a:r>
          </a:p>
        </p:txBody>
      </p:sp>
      <p:sp>
        <p:nvSpPr>
          <p:cNvPr id="14" name="内容占位符 2"/>
          <p:cNvSpPr txBox="1"/>
          <p:nvPr/>
        </p:nvSpPr>
        <p:spPr>
          <a:xfrm>
            <a:off x="810179" y="6506373"/>
            <a:ext cx="10941803" cy="564467"/>
          </a:xfrm>
          <a:prstGeom prst="rect">
            <a:avLst/>
          </a:prstGeom>
        </p:spPr>
        <p:txBody>
          <a:bodyPr vert="horz" lIns="91440" tIns="45720" rIns="91440" bIns="45720" rtlCol="0">
            <a:normAutofit/>
          </a:bodyPr>
          <a:lstStyle>
            <a:lvl1pPr marL="252095" indent="-252095" algn="l" defTabSz="1219200" rtl="0" eaLnBrk="1" latinLnBrk="0" hangingPunct="1">
              <a:lnSpc>
                <a:spcPct val="150000"/>
              </a:lnSpc>
              <a:spcBef>
                <a:spcPts val="0"/>
              </a:spcBef>
              <a:buFont typeface="Arial" panose="020B0604020202020204" pitchFamily="34" charset="0"/>
              <a:buChar char="•"/>
              <a:defRPr sz="2800" b="1" kern="1200">
                <a:solidFill>
                  <a:schemeClr val="tx1"/>
                </a:solidFill>
                <a:latin typeface="+mn-lt"/>
                <a:ea typeface="微软雅黑" panose="020B0503020204020204" pitchFamily="34" charset="-122"/>
                <a:cs typeface="Times New Roman" panose="02020603050405020304" pitchFamily="18" charset="0"/>
              </a:defRPr>
            </a:lvl1pPr>
            <a:lvl2pPr marL="64770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2pPr>
            <a:lvl3pPr marL="93599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3pPr>
            <a:lvl4pPr marL="122428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4pPr>
            <a:lvl5pPr marL="154813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5pPr>
            <a:lvl6pPr marL="33528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a:lstStyle>
          <a:p>
            <a:pPr marL="0" indent="0">
              <a:lnSpc>
                <a:spcPct val="100000"/>
              </a:lnSpc>
              <a:buNone/>
            </a:pPr>
            <a:r>
              <a:rPr lang="en-GB" altLang="zh-CN" sz="900" b="0" dirty="0">
                <a:solidFill>
                  <a:schemeClr val="bg2">
                    <a:lumMod val="25000"/>
                  </a:schemeClr>
                </a:solidFill>
                <a:latin typeface="Arial" panose="020B0604020202020204" pitchFamily="34" charset="0"/>
                <a:sym typeface="Arial" panose="020B0604020202020204" pitchFamily="34" charset="0"/>
              </a:rPr>
              <a:t>1</a:t>
            </a:r>
            <a:r>
              <a:rPr lang="en-US" altLang="zh-CN" sz="900" b="0" dirty="0">
                <a:solidFill>
                  <a:schemeClr val="bg2">
                    <a:lumMod val="25000"/>
                  </a:schemeClr>
                </a:solidFill>
                <a:latin typeface="Arial" panose="020B0604020202020204" pitchFamily="34" charset="0"/>
                <a:sym typeface="Arial" panose="020B0604020202020204" pitchFamily="34" charset="0"/>
              </a:rPr>
              <a:t> PTBC </a:t>
            </a:r>
            <a:r>
              <a:rPr lang="zh-CN" altLang="en-US" sz="900" b="0" dirty="0">
                <a:solidFill>
                  <a:schemeClr val="bg2">
                    <a:lumMod val="25000"/>
                  </a:schemeClr>
                </a:solidFill>
                <a:latin typeface="Arial" panose="020B0604020202020204" pitchFamily="34" charset="0"/>
                <a:sym typeface="Arial" panose="020B0604020202020204" pitchFamily="34" charset="0"/>
              </a:rPr>
              <a:t>（兰索拉唑碳酸氢钠）胶囊在健康人体中的药代动力学</a:t>
            </a:r>
            <a:r>
              <a:rPr lang="en-US" altLang="zh-CN" sz="900" b="0" dirty="0">
                <a:solidFill>
                  <a:schemeClr val="bg2">
                    <a:lumMod val="25000"/>
                  </a:schemeClr>
                </a:solidFill>
                <a:latin typeface="Arial" panose="020B0604020202020204" pitchFamily="34" charset="0"/>
                <a:sym typeface="Arial" panose="020B0604020202020204" pitchFamily="34" charset="0"/>
              </a:rPr>
              <a:t>/</a:t>
            </a:r>
            <a:r>
              <a:rPr lang="zh-CN" altLang="en-US" sz="900" b="0" dirty="0">
                <a:solidFill>
                  <a:schemeClr val="bg2">
                    <a:lumMod val="25000"/>
                  </a:schemeClr>
                </a:solidFill>
                <a:latin typeface="Arial" panose="020B0604020202020204" pitchFamily="34" charset="0"/>
                <a:sym typeface="Arial" panose="020B0604020202020204" pitchFamily="34" charset="0"/>
              </a:rPr>
              <a:t>药效学研究临床研究报告</a:t>
            </a:r>
            <a:endParaRPr lang="en-US" altLang="zh-CN" sz="900" b="0" strike="sngStrike" dirty="0">
              <a:solidFill>
                <a:schemeClr val="bg2">
                  <a:lumMod val="25000"/>
                </a:schemeClr>
              </a:solidFill>
              <a:latin typeface="Arial" panose="020B0604020202020204" pitchFamily="34" charset="0"/>
            </a:endParaRPr>
          </a:p>
          <a:p>
            <a:pPr marL="0" indent="0">
              <a:lnSpc>
                <a:spcPct val="100000"/>
              </a:lnSpc>
              <a:buNone/>
            </a:pPr>
            <a:r>
              <a:rPr lang="en-US" altLang="zh-CN" sz="900" b="0" dirty="0">
                <a:solidFill>
                  <a:schemeClr val="bg2">
                    <a:lumMod val="25000"/>
                  </a:schemeClr>
                </a:solidFill>
                <a:latin typeface="Arial" panose="020B0604020202020204" pitchFamily="34" charset="0"/>
              </a:rPr>
              <a:t>2.</a:t>
            </a:r>
            <a:r>
              <a:rPr lang="zh-CN" altLang="en-US" sz="900" b="0" dirty="0">
                <a:solidFill>
                  <a:schemeClr val="bg2">
                    <a:lumMod val="25000"/>
                  </a:schemeClr>
                </a:solidFill>
                <a:latin typeface="Arial" panose="020B0604020202020204" pitchFamily="34" charset="0"/>
              </a:rPr>
              <a:t>兰索拉唑碳酸氢钠胶囊说明书</a:t>
            </a:r>
            <a:endParaRPr lang="en-US" altLang="zh-CN" sz="900" b="0" dirty="0">
              <a:solidFill>
                <a:schemeClr val="bg2">
                  <a:lumMod val="25000"/>
                </a:schemeClr>
              </a:solidFill>
              <a:latin typeface="Arial" panose="020B060402020202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3537101677"/>
              </p:ext>
            </p:extLst>
          </p:nvPr>
        </p:nvGraphicFramePr>
        <p:xfrm>
          <a:off x="676615" y="971652"/>
          <a:ext cx="10455966" cy="5460401"/>
        </p:xfrm>
        <a:graphic>
          <a:graphicData uri="http://schemas.openxmlformats.org/drawingml/2006/table">
            <a:tbl>
              <a:tblPr firstRow="1" bandRow="1">
                <a:tableStyleId>{5940675A-B579-460E-94D1-54222C63F5DA}</a:tableStyleId>
              </a:tblPr>
              <a:tblGrid>
                <a:gridCol w="2656590">
                  <a:extLst>
                    <a:ext uri="{9D8B030D-6E8A-4147-A177-3AD203B41FA5}">
                      <a16:colId xmlns:a16="http://schemas.microsoft.com/office/drawing/2014/main" val="20000"/>
                    </a:ext>
                  </a:extLst>
                </a:gridCol>
                <a:gridCol w="7799376">
                  <a:extLst>
                    <a:ext uri="{9D8B030D-6E8A-4147-A177-3AD203B41FA5}">
                      <a16:colId xmlns:a16="http://schemas.microsoft.com/office/drawing/2014/main" val="20001"/>
                    </a:ext>
                  </a:extLst>
                </a:gridCol>
              </a:tblGrid>
              <a:tr h="3332421">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说明书安全信息</a:t>
                      </a:r>
                      <a:endParaRPr lang="zh-CN" altLang="en-US" sz="1400" dirty="0">
                        <a:latin typeface="Arial" panose="020B0604020202020204" pitchFamily="34" charset="0"/>
                        <a:ea typeface="微软雅黑" panose="020B0503020204020204" pitchFamily="34" charset="-122"/>
                      </a:endParaRPr>
                    </a:p>
                  </a:txBody>
                  <a:tcPr/>
                </a:tc>
                <a:tc>
                  <a:txBody>
                    <a:bodyPr/>
                    <a:lstStyle/>
                    <a:p>
                      <a:pPr algn="just">
                        <a:lnSpc>
                          <a:spcPts val="2000"/>
                        </a:lnSpc>
                      </a:pPr>
                      <a:r>
                        <a:rPr lang="en-US" altLang="zh-CN" sz="1400" dirty="0">
                          <a:latin typeface="Arial" panose="020B0604020202020204" pitchFamily="34" charset="0"/>
                          <a:ea typeface="微软雅黑" panose="020B0503020204020204" pitchFamily="34" charset="-122"/>
                        </a:rPr>
                        <a:t>1</a:t>
                      </a:r>
                      <a:r>
                        <a:rPr lang="zh-CN" altLang="en-US" sz="1400" dirty="0">
                          <a:latin typeface="Arial" panose="020B0604020202020204" pitchFamily="34" charset="0"/>
                          <a:ea typeface="微软雅黑" panose="020B0503020204020204" pitchFamily="34" charset="-122"/>
                        </a:rPr>
                        <a:t>、可能出现以下不良反应，应密切观察，如发现异常，应采取适当的措施，如停药。</a:t>
                      </a:r>
                    </a:p>
                    <a:p>
                      <a:pPr algn="just">
                        <a:lnSpc>
                          <a:spcPts val="2000"/>
                        </a:lnSpc>
                      </a:pPr>
                      <a:r>
                        <a:rPr lang="zh-CN" altLang="en-US" sz="1400" dirty="0">
                          <a:latin typeface="Arial" panose="020B0604020202020204" pitchFamily="34" charset="0"/>
                          <a:ea typeface="微软雅黑" panose="020B0503020204020204" pitchFamily="34" charset="-122"/>
                        </a:rPr>
                        <a:t>发生频率基于兰索拉唑肠溶胶囊日本临床试验和上市后调查的结果。重要的不良反应，包括：</a:t>
                      </a:r>
                    </a:p>
                    <a:p>
                      <a:pPr algn="just">
                        <a:lnSpc>
                          <a:spcPts val="2000"/>
                        </a:lnSpc>
                      </a:pP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1</a:t>
                      </a:r>
                      <a:r>
                        <a:rPr lang="zh-CN" altLang="en-US" sz="1400" dirty="0">
                          <a:latin typeface="Arial" panose="020B0604020202020204" pitchFamily="34" charset="0"/>
                          <a:ea typeface="微软雅黑" panose="020B0503020204020204" pitchFamily="34" charset="-122"/>
                        </a:rPr>
                        <a:t>）速发严重过敏反应（全身皮疹，面部水肿、呼吸困难等）（</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）、休克（</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2</a:t>
                      </a:r>
                      <a:r>
                        <a:rPr lang="zh-CN" altLang="en-US" sz="1400" dirty="0">
                          <a:latin typeface="Arial" panose="020B0604020202020204" pitchFamily="34" charset="0"/>
                          <a:ea typeface="微软雅黑" panose="020B0503020204020204" pitchFamily="34" charset="-122"/>
                        </a:rPr>
                        <a:t>）全血细胞减少、粒细胞缺乏症、溶血性贫血（</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）、粒细胞减少（</a:t>
                      </a:r>
                      <a:r>
                        <a:rPr lang="en-US" altLang="zh-CN" sz="1400" dirty="0">
                          <a:latin typeface="Arial" panose="020B0604020202020204" pitchFamily="34" charset="0"/>
                          <a:ea typeface="微软雅黑" panose="020B0503020204020204" pitchFamily="34" charset="-122"/>
                        </a:rPr>
                        <a:t>0.14%</a:t>
                      </a:r>
                      <a:r>
                        <a:rPr lang="zh-CN" altLang="en-US" sz="1400" dirty="0">
                          <a:latin typeface="Arial" panose="020B0604020202020204" pitchFamily="34" charset="0"/>
                          <a:ea typeface="微软雅黑" panose="020B0503020204020204" pitchFamily="34" charset="-122"/>
                        </a:rPr>
                        <a:t>）、血小板减少（</a:t>
                      </a:r>
                      <a:r>
                        <a:rPr lang="en-US" altLang="zh-CN" sz="1400" dirty="0">
                          <a:latin typeface="Arial" panose="020B0604020202020204" pitchFamily="34" charset="0"/>
                          <a:ea typeface="微软雅黑" panose="020B0503020204020204" pitchFamily="34" charset="-122"/>
                        </a:rPr>
                        <a:t>0.15%</a:t>
                      </a:r>
                      <a:r>
                        <a:rPr lang="zh-CN" altLang="en-US" sz="1400" dirty="0">
                          <a:latin typeface="Arial" panose="020B0604020202020204" pitchFamily="34" charset="0"/>
                          <a:ea typeface="微软雅黑" panose="020B0503020204020204" pitchFamily="34" charset="-122"/>
                        </a:rPr>
                        <a:t>）、贫血（</a:t>
                      </a:r>
                      <a:r>
                        <a:rPr lang="en-US" altLang="zh-CN" sz="1400" dirty="0">
                          <a:latin typeface="Arial" panose="020B0604020202020204" pitchFamily="34" charset="0"/>
                          <a:ea typeface="微软雅黑" panose="020B0503020204020204" pitchFamily="34" charset="-122"/>
                        </a:rPr>
                        <a:t>0.14%</a:t>
                      </a: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3</a:t>
                      </a:r>
                      <a:r>
                        <a:rPr lang="zh-CN" altLang="en-US" sz="1400" dirty="0">
                          <a:latin typeface="Arial" panose="020B0604020202020204" pitchFamily="34" charset="0"/>
                          <a:ea typeface="微软雅黑" panose="020B0503020204020204" pitchFamily="34" charset="-122"/>
                        </a:rPr>
                        <a:t>）肝功能障碍（</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）：伴有黄疸、天门冬氨酸氨基转移酶（</a:t>
                      </a:r>
                      <a:r>
                        <a:rPr lang="en-US" altLang="zh-CN" sz="1400" dirty="0">
                          <a:latin typeface="Arial" panose="020B0604020202020204" pitchFamily="34" charset="0"/>
                          <a:ea typeface="微软雅黑" panose="020B0503020204020204" pitchFamily="34" charset="-122"/>
                        </a:rPr>
                        <a:t>AST</a:t>
                      </a:r>
                      <a:r>
                        <a:rPr lang="zh-CN" altLang="en-US" sz="1400" dirty="0">
                          <a:latin typeface="Arial" panose="020B0604020202020204" pitchFamily="34" charset="0"/>
                          <a:ea typeface="微软雅黑" panose="020B0503020204020204" pitchFamily="34" charset="-122"/>
                        </a:rPr>
                        <a:t>）升高、丙氨酸氨基转移酶（</a:t>
                      </a:r>
                      <a:r>
                        <a:rPr lang="en-US" altLang="zh-CN" sz="1400" dirty="0">
                          <a:latin typeface="Arial" panose="020B0604020202020204" pitchFamily="34" charset="0"/>
                          <a:ea typeface="微软雅黑" panose="020B0503020204020204" pitchFamily="34" charset="-122"/>
                        </a:rPr>
                        <a:t>ALT</a:t>
                      </a:r>
                      <a:r>
                        <a:rPr lang="zh-CN" altLang="en-US" sz="1400" dirty="0">
                          <a:latin typeface="Arial" panose="020B0604020202020204" pitchFamily="34" charset="0"/>
                          <a:ea typeface="微软雅黑" panose="020B0503020204020204" pitchFamily="34" charset="-122"/>
                        </a:rPr>
                        <a:t>）升高等的严重肝功能障碍。</a:t>
                      </a:r>
                    </a:p>
                    <a:p>
                      <a:pPr algn="just">
                        <a:lnSpc>
                          <a:spcPts val="2000"/>
                        </a:lnSpc>
                      </a:pP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4</a:t>
                      </a:r>
                      <a:r>
                        <a:rPr lang="zh-CN" altLang="en-US" sz="1400" dirty="0">
                          <a:latin typeface="Arial" panose="020B0604020202020204" pitchFamily="34" charset="0"/>
                          <a:ea typeface="微软雅黑" panose="020B0503020204020204" pitchFamily="34" charset="-122"/>
                        </a:rPr>
                        <a:t>）中毒性表皮坏死松解症、史蒂文斯</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约翰逊综合征（</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a:t>
                      </a:r>
                      <a:r>
                        <a:rPr lang="en-US" altLang="zh-CN" sz="1400" dirty="0">
                          <a:latin typeface="Arial" panose="020B0604020202020204" pitchFamily="34" charset="0"/>
                          <a:ea typeface="微软雅黑" panose="020B0503020204020204" pitchFamily="34" charset="-122"/>
                        </a:rPr>
                        <a:t>5</a:t>
                      </a:r>
                      <a:r>
                        <a:rPr lang="zh-CN" altLang="en-US" sz="1400" dirty="0">
                          <a:latin typeface="Arial" panose="020B0604020202020204" pitchFamily="34" charset="0"/>
                          <a:ea typeface="微软雅黑" panose="020B0503020204020204" pitchFamily="34" charset="-122"/>
                        </a:rPr>
                        <a:t>）间质性肺炎（</a:t>
                      </a:r>
                      <a:r>
                        <a:rPr lang="en-US" altLang="zh-CN" sz="1400" dirty="0">
                          <a:latin typeface="Arial" panose="020B0604020202020204" pitchFamily="34" charset="0"/>
                          <a:ea typeface="微软雅黑" panose="020B0503020204020204" pitchFamily="34" charset="-122"/>
                        </a:rPr>
                        <a:t>&lt;0.1%</a:t>
                      </a:r>
                      <a:r>
                        <a:rPr lang="zh-CN" altLang="en-US" sz="1400" dirty="0">
                          <a:latin typeface="Arial" panose="020B0604020202020204" pitchFamily="34" charset="0"/>
                          <a:ea typeface="微软雅黑" panose="020B0503020204020204" pitchFamily="34" charset="-122"/>
                        </a:rPr>
                        <a:t>）。出现发热、咳嗽、呼吸困难、肺部呼吸音异常（捻发音）等时，应立即停药，进行胸部</a:t>
                      </a:r>
                      <a:r>
                        <a:rPr lang="en-US" altLang="zh-CN" sz="1400" dirty="0">
                          <a:latin typeface="Arial" panose="020B0604020202020204" pitchFamily="34" charset="0"/>
                          <a:ea typeface="微软雅黑" panose="020B0503020204020204" pitchFamily="34" charset="-122"/>
                        </a:rPr>
                        <a:t>X</a:t>
                      </a:r>
                      <a:r>
                        <a:rPr lang="zh-CN" altLang="en-US" sz="1400" dirty="0">
                          <a:latin typeface="Arial" panose="020B0604020202020204" pitchFamily="34" charset="0"/>
                          <a:ea typeface="微软雅黑" panose="020B0503020204020204" pitchFamily="34" charset="-122"/>
                        </a:rPr>
                        <a:t>线检查，给予肾上腺皮质激素等适当处理。（</a:t>
                      </a:r>
                      <a:r>
                        <a:rPr lang="en-US" altLang="zh-CN" sz="1400" dirty="0">
                          <a:latin typeface="Arial" panose="020B0604020202020204" pitchFamily="34" charset="0"/>
                          <a:ea typeface="微软雅黑" panose="020B0503020204020204" pitchFamily="34" charset="-122"/>
                        </a:rPr>
                        <a:t>6</a:t>
                      </a:r>
                      <a:r>
                        <a:rPr lang="zh-CN" altLang="en-US" sz="1400" dirty="0">
                          <a:latin typeface="Arial" panose="020B0604020202020204" pitchFamily="34" charset="0"/>
                          <a:ea typeface="微软雅黑" panose="020B0503020204020204" pitchFamily="34" charset="-122"/>
                        </a:rPr>
                        <a:t>）间质性肾炎（发生频率未知）：可能导致急性肾损伤，应注意监测肾功能指标（血尿素氮、肌酐等增加）。（</a:t>
                      </a:r>
                      <a:r>
                        <a:rPr lang="en-US" altLang="zh-CN" sz="1400" dirty="0">
                          <a:latin typeface="Arial" panose="020B0604020202020204" pitchFamily="34" charset="0"/>
                          <a:ea typeface="微软雅黑" panose="020B0503020204020204" pitchFamily="34" charset="-122"/>
                        </a:rPr>
                        <a:t>7</a:t>
                      </a:r>
                      <a:r>
                        <a:rPr lang="zh-CN" altLang="en-US" sz="1400" dirty="0">
                          <a:latin typeface="Arial" panose="020B0604020202020204" pitchFamily="34" charset="0"/>
                          <a:ea typeface="微软雅黑" panose="020B0503020204020204" pitchFamily="34" charset="-122"/>
                        </a:rPr>
                        <a:t>）视觉损害（发生频率未知）</a:t>
                      </a:r>
                      <a:endParaRPr lang="en-US" altLang="zh-CN" sz="1400" dirty="0">
                        <a:latin typeface="Arial" panose="020B0604020202020204" pitchFamily="34" charset="0"/>
                        <a:ea typeface="微软雅黑" panose="020B0503020204020204" pitchFamily="34" charset="-122"/>
                      </a:endParaRPr>
                    </a:p>
                    <a:p>
                      <a:pPr algn="just">
                        <a:lnSpc>
                          <a:spcPts val="2000"/>
                        </a:lnSpc>
                      </a:pPr>
                      <a:r>
                        <a:rPr lang="zh-CN" altLang="zh-CN" sz="1400" b="1" dirty="0">
                          <a:latin typeface="Arial" panose="020B0604020202020204" pitchFamily="34" charset="0"/>
                          <a:ea typeface="微软雅黑" panose="020B0503020204020204" pitchFamily="34" charset="-122"/>
                          <a:cs typeface="微软雅黑" panose="020B0503020204020204" pitchFamily="34" charset="-122"/>
                          <a:sym typeface="+mn-ea"/>
                        </a:rPr>
                        <a:t>禁忌：</a:t>
                      </a:r>
                      <a:r>
                        <a:rPr lang="zh-CN" altLang="zh-CN" sz="1400" dirty="0">
                          <a:latin typeface="Arial" panose="020B0604020202020204" pitchFamily="34" charset="0"/>
                          <a:ea typeface="微软雅黑" panose="020B0503020204020204" pitchFamily="34" charset="-122"/>
                          <a:cs typeface="微软雅黑" panose="020B0503020204020204" pitchFamily="34" charset="-122"/>
                          <a:sym typeface="+mn-ea"/>
                        </a:rPr>
                        <a:t>对本品中任何成份过敏者。正在使用硫酸阿扎那韦、盐酸利匹韦林、奈非那韦的患者</a:t>
                      </a:r>
                      <a:endPar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endParaRPr>
                    </a:p>
                    <a:p>
                      <a:pPr algn="just">
                        <a:lnSpc>
                          <a:spcPts val="2000"/>
                        </a:lnSpc>
                      </a:pPr>
                      <a:r>
                        <a:rPr lang="en-US" altLang="zh-CN"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2</a:t>
                      </a:r>
                      <a:r>
                        <a:rPr lang="zh-CN" altLang="en-US" sz="1400" b="1"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a:t>
                      </a:r>
                      <a:r>
                        <a:rPr lang="zh-CN" altLang="en-US" sz="1400" b="1" dirty="0">
                          <a:solidFill>
                            <a:srgbClr val="FF0000"/>
                          </a:solidFill>
                          <a:latin typeface="Arial" panose="020B0604020202020204" pitchFamily="34" charset="0"/>
                          <a:ea typeface="微软雅黑" panose="020B0503020204020204" pitchFamily="34" charset="-122"/>
                        </a:rPr>
                        <a:t>健康受试者同时服用兰索拉唑与氯吡格雷，对氯吡格雷活性代谢物的暴露量或氯吡格雷引起的血小板抑制无临床显著影响。氯吡格雷与批准剂量的兰索拉唑合并给药时，无需调整前者的剂量</a:t>
                      </a:r>
                      <a:endParaRPr lang="zh-CN" altLang="zh-CN" sz="1400" dirty="0">
                        <a:latin typeface="Arial" panose="020B0604020202020204" pitchFamily="34" charset="0"/>
                        <a:ea typeface="微软雅黑" panose="020B0503020204020204" pitchFamily="34" charset="-122"/>
                        <a:cs typeface="微软雅黑" panose="020B0503020204020204" pitchFamily="34" charset="-122"/>
                        <a:sym typeface="+mn-ea"/>
                      </a:endParaRPr>
                    </a:p>
                  </a:txBody>
                  <a:tcPr/>
                </a:tc>
                <a:extLst>
                  <a:ext uri="{0D108BD9-81ED-4DB2-BD59-A6C34878D82A}">
                    <a16:rowId xmlns:a16="http://schemas.microsoft.com/office/drawing/2014/main" val="10000"/>
                  </a:ext>
                </a:extLst>
              </a:tr>
              <a:tr h="5538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与目录内同类药品安全性方面的主要优势和不足</a:t>
                      </a:r>
                      <a:endParaRPr lang="zh-CN" altLang="en-US" sz="1400" dirty="0">
                        <a:latin typeface="Arial" panose="020B0604020202020204" pitchFamily="34" charset="0"/>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600" b="1" dirty="0">
                          <a:solidFill>
                            <a:srgbClr val="FF0000"/>
                          </a:solidFill>
                          <a:latin typeface="Arial" panose="020B0604020202020204" pitchFamily="34" charset="0"/>
                          <a:ea typeface="微软雅黑" panose="020B0503020204020204" pitchFamily="34" charset="-122"/>
                        </a:rPr>
                        <a:t>兰索拉唑碳酸氢钠胶囊 </a:t>
                      </a:r>
                      <a:r>
                        <a:rPr lang="en-US" altLang="zh-CN" sz="1600" b="1" dirty="0">
                          <a:solidFill>
                            <a:srgbClr val="FF0000"/>
                          </a:solidFill>
                          <a:latin typeface="Arial" panose="020B0604020202020204" pitchFamily="34" charset="0"/>
                          <a:ea typeface="微软雅黑" panose="020B0503020204020204" pitchFamily="34" charset="-122"/>
                        </a:rPr>
                        <a:t>vs  </a:t>
                      </a:r>
                      <a:r>
                        <a:rPr lang="zh-CN" altLang="en-US" sz="1600" b="1" dirty="0">
                          <a:solidFill>
                            <a:srgbClr val="FF0000"/>
                          </a:solidFill>
                          <a:latin typeface="Arial" panose="020B0604020202020204" pitchFamily="34" charset="0"/>
                          <a:ea typeface="微软雅黑" panose="020B0503020204020204" pitchFamily="34" charset="-122"/>
                        </a:rPr>
                        <a:t>兰索拉唑肠溶胶囊的安全性未见明显差异，具有良好的安全性</a:t>
                      </a:r>
                      <a:endParaRPr lang="en-US" altLang="zh-CN" sz="1600" b="1" dirty="0">
                        <a:solidFill>
                          <a:srgbClr val="FF0000"/>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1"/>
                  </a:ext>
                </a:extLst>
              </a:tr>
              <a:tr h="1509431">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兰索拉唑碳酸氢钠胶囊在健康人体中的药代动力学</a:t>
                      </a:r>
                      <a:r>
                        <a:rPr lang="en-US" altLang="zh-CN" sz="1400" b="1" dirty="0">
                          <a:latin typeface="Arial" panose="020B0604020202020204" pitchFamily="34" charset="0"/>
                          <a:ea typeface="微软雅黑" panose="020B0503020204020204" pitchFamily="34" charset="-122"/>
                        </a:rPr>
                        <a:t>/</a:t>
                      </a:r>
                      <a:r>
                        <a:rPr lang="zh-CN" altLang="en-US" sz="1400" b="1" dirty="0">
                          <a:latin typeface="Arial" panose="020B0604020202020204" pitchFamily="34" charset="0"/>
                          <a:ea typeface="微软雅黑" panose="020B0503020204020204" pitchFamily="34" charset="-122"/>
                        </a:rPr>
                        <a:t>药效学研究临床研究报告</a:t>
                      </a:r>
                      <a:endParaRPr lang="en-US" altLang="zh-CN" sz="1400" b="1" dirty="0">
                        <a:latin typeface="Arial" panose="020B0604020202020204" pitchFamily="34" charset="0"/>
                        <a:ea typeface="微软雅黑" panose="020B0503020204020204" pitchFamily="34" charset="-122"/>
                      </a:endParaRPr>
                    </a:p>
                  </a:txBody>
                  <a:tcPr/>
                </a:tc>
                <a:tc>
                  <a:txBody>
                    <a:bodyPr/>
                    <a:lstStyle/>
                    <a:p>
                      <a:pPr marL="0" lvl="0" indent="0">
                        <a:spcBef>
                          <a:spcPts val="1000"/>
                        </a:spcBef>
                        <a:buFont typeface="+mj-lt"/>
                        <a:buNone/>
                      </a:pP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总共有</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30</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名受试者被纳入安全性分析集</a:t>
                      </a:r>
                      <a:endPar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p>
                      <a:pPr marL="0" lvl="0" indent="0">
                        <a:spcBef>
                          <a:spcPts val="1000"/>
                        </a:spcBef>
                        <a:buFont typeface="+mj-lt"/>
                        <a:buNone/>
                      </a:pP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2.</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本试验共有 </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12 </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例受试者发生</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23 </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例次不良事件，其中兰索拉唑碳酸氢钠胶囊</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6</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9</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 兰索拉唑肠溶胶囊</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9</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14</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例次，两组间差异无统计学意义（</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P=0.552</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a:t>
                      </a:r>
                      <a:endPar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p>
                      <a:pPr marL="0" lvl="0" indent="0">
                        <a:spcBef>
                          <a:spcPts val="1000"/>
                        </a:spcBef>
                        <a:buFont typeface="+mj-lt"/>
                        <a:buNone/>
                      </a:pP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3.</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所有不良事件均为</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I</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级，在研究结束时恢复正常，本试验中未发生严重</a:t>
                      </a: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AE</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 兰索拉唑在本试验中表现出良好的安全记录。</a:t>
                      </a:r>
                      <a:endParaRPr lang="en-US" altLang="zh-CN" sz="1400" kern="1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0" y="292734"/>
            <a:ext cx="5135880" cy="706755"/>
          </a:xfrm>
          <a:prstGeom prst="rect">
            <a:avLst/>
          </a:prstGeom>
          <a:noFill/>
        </p:spPr>
        <p:txBody>
          <a:bodyPr wrap="square" rtlCol="0">
            <a:spAutoFit/>
          </a:bodyPr>
          <a:lstStyle/>
          <a:p>
            <a:pPr algn="ctr"/>
            <a:r>
              <a:rPr lang="en-US" altLang="zh-CN" sz="4000" b="1" dirty="0">
                <a:solidFill>
                  <a:schemeClr val="bg1"/>
                </a:solidFill>
                <a:latin typeface="Arial" panose="020B0604020202020204" pitchFamily="34" charset="0"/>
                <a:ea typeface="微软雅黑" panose="020B0503020204020204" pitchFamily="34" charset="-122"/>
                <a:sym typeface="+mn-ea"/>
              </a:rPr>
              <a:t>03 </a:t>
            </a:r>
            <a:r>
              <a:rPr lang="zh-CN" altLang="en-US" sz="4000" b="1" dirty="0">
                <a:solidFill>
                  <a:schemeClr val="bg1"/>
                </a:solidFill>
                <a:latin typeface="Arial" panose="020B0604020202020204" pitchFamily="34" charset="0"/>
                <a:ea typeface="微软雅黑" panose="020B0503020204020204" pitchFamily="34" charset="-122"/>
                <a:sym typeface="+mn-ea"/>
              </a:rPr>
              <a:t>有效性</a:t>
            </a:r>
          </a:p>
        </p:txBody>
      </p:sp>
      <p:sp>
        <p:nvSpPr>
          <p:cNvPr id="2" name="文本框 1"/>
          <p:cNvSpPr txBox="1"/>
          <p:nvPr/>
        </p:nvSpPr>
        <p:spPr>
          <a:xfrm>
            <a:off x="645843" y="2469735"/>
            <a:ext cx="10918104" cy="458459"/>
          </a:xfrm>
          <a:prstGeom prst="rect">
            <a:avLst/>
          </a:prstGeom>
          <a:noFill/>
        </p:spPr>
        <p:txBody>
          <a:bodyPr wrap="square" rtlCol="0">
            <a:spAutoFit/>
          </a:bodyPr>
          <a:lstStyle/>
          <a:p>
            <a:pPr marL="285750" indent="-285750">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兰索拉唑碳酸氢钠胶囊，</a:t>
            </a:r>
            <a:r>
              <a:rPr lang="en-US" altLang="zh-CN" sz="1600" dirty="0">
                <a:latin typeface="Arial" panose="020B0604020202020204" pitchFamily="34" charset="0"/>
                <a:ea typeface="微软雅黑" panose="020B0503020204020204" pitchFamily="34" charset="-122"/>
              </a:rPr>
              <a:t> </a:t>
            </a:r>
            <a:r>
              <a:rPr lang="en-US" altLang="zh-CN" b="1" dirty="0" err="1">
                <a:solidFill>
                  <a:srgbClr val="FF0000"/>
                </a:solidFill>
                <a:latin typeface="Arial" panose="020B0604020202020204" pitchFamily="34" charset="0"/>
                <a:ea typeface="微软雅黑" panose="020B0503020204020204" pitchFamily="34" charset="-122"/>
              </a:rPr>
              <a:t>Tmax</a:t>
            </a:r>
            <a:r>
              <a:rPr lang="zh-CN" altLang="en-US" b="1" dirty="0">
                <a:solidFill>
                  <a:srgbClr val="FF0000"/>
                </a:solidFill>
                <a:latin typeface="Arial" panose="020B0604020202020204" pitchFamily="34" charset="0"/>
                <a:ea typeface="微软雅黑" panose="020B0503020204020204" pitchFamily="34" charset="-122"/>
              </a:rPr>
              <a:t>更短</a:t>
            </a:r>
            <a:r>
              <a:rPr lang="zh-CN" altLang="en-US" dirty="0">
                <a:solidFill>
                  <a:srgbClr val="FF0000"/>
                </a:solidFill>
                <a:latin typeface="Arial" panose="020B0604020202020204" pitchFamily="34" charset="0"/>
                <a:ea typeface="微软雅黑" panose="020B0503020204020204" pitchFamily="34" charset="-122"/>
              </a:rPr>
              <a:t>，</a:t>
            </a:r>
            <a:r>
              <a:rPr lang="zh-CN" altLang="en-US" b="1" dirty="0">
                <a:solidFill>
                  <a:srgbClr val="FF0000"/>
                </a:solidFill>
                <a:latin typeface="Arial" panose="020B0604020202020204" pitchFamily="34" charset="0"/>
                <a:ea typeface="微软雅黑" panose="020B0503020204020204" pitchFamily="34" charset="-122"/>
              </a:rPr>
              <a:t>为兰索拉唑肠溶胶囊（原研）的</a:t>
            </a:r>
            <a:r>
              <a:rPr lang="en-US" altLang="zh-CN" b="1" dirty="0">
                <a:solidFill>
                  <a:srgbClr val="FF0000"/>
                </a:solidFill>
                <a:latin typeface="Arial" panose="020B0604020202020204" pitchFamily="34" charset="0"/>
                <a:ea typeface="微软雅黑" panose="020B0503020204020204" pitchFamily="34" charset="-122"/>
              </a:rPr>
              <a:t>1/4-1/3</a:t>
            </a:r>
            <a:r>
              <a:rPr lang="zh-CN" altLang="en-US" b="1" dirty="0">
                <a:solidFill>
                  <a:srgbClr val="FF0000"/>
                </a:solidFill>
                <a:latin typeface="Arial" panose="020B0604020202020204" pitchFamily="34" charset="0"/>
                <a:ea typeface="微软雅黑" panose="020B0503020204020204" pitchFamily="34" charset="-122"/>
              </a:rPr>
              <a:t> </a:t>
            </a:r>
            <a:r>
              <a:rPr lang="en-US" altLang="zh-CN" sz="1100" b="1" dirty="0">
                <a:solidFill>
                  <a:srgbClr val="FF0000"/>
                </a:solidFill>
                <a:latin typeface="Arial" panose="020B0604020202020204" pitchFamily="34" charset="0"/>
                <a:ea typeface="微软雅黑" panose="020B0503020204020204" pitchFamily="34" charset="-122"/>
              </a:rPr>
              <a:t>[2]</a:t>
            </a:r>
            <a:endParaRPr lang="en-US" altLang="zh-CN" sz="1600" b="1" dirty="0">
              <a:solidFill>
                <a:srgbClr val="FF0000"/>
              </a:solidFill>
              <a:latin typeface="Arial" panose="020B0604020202020204" pitchFamily="34" charset="0"/>
              <a:ea typeface="微软雅黑" panose="020B0503020204020204" pitchFamily="34" charset="-122"/>
            </a:endParaRPr>
          </a:p>
        </p:txBody>
      </p:sp>
      <p:sp>
        <p:nvSpPr>
          <p:cNvPr id="9"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(1/3)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13" name="文本框 12"/>
          <p:cNvSpPr txBox="1"/>
          <p:nvPr/>
        </p:nvSpPr>
        <p:spPr>
          <a:xfrm>
            <a:off x="645843" y="961929"/>
            <a:ext cx="10900313" cy="1658787"/>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临床指南</a:t>
            </a:r>
            <a:r>
              <a:rPr lang="en-US" altLang="zh-CN" sz="1600" b="1" dirty="0">
                <a:latin typeface="Arial" panose="020B0604020202020204" pitchFamily="34" charset="0"/>
                <a:ea typeface="微软雅黑" panose="020B0503020204020204" pitchFamily="34" charset="-122"/>
              </a:rPr>
              <a:t>/</a:t>
            </a:r>
            <a:r>
              <a:rPr lang="zh-CN" altLang="en-US" sz="1600" b="1" dirty="0">
                <a:latin typeface="Arial" panose="020B0604020202020204" pitchFamily="34" charset="0"/>
                <a:ea typeface="微软雅黑" panose="020B0503020204020204" pitchFamily="34" charset="-122"/>
              </a:rPr>
              <a:t>诊疗规范推荐</a:t>
            </a:r>
            <a:endParaRPr lang="en-US" altLang="zh-CN" sz="1600" b="1" dirty="0">
              <a:latin typeface="Arial" panose="020B0604020202020204" pitchFamily="34" charset="0"/>
              <a:ea typeface="微软雅黑" panose="020B0503020204020204" pitchFamily="34" charset="-122"/>
            </a:endParaRPr>
          </a:p>
          <a:p>
            <a:pPr marL="742950" lvl="1" indent="-285750" algn="just">
              <a:lnSpc>
                <a:spcPct val="150000"/>
              </a:lnSpc>
              <a:buFont typeface="Wingdings" panose="05000000000000000000" pitchFamily="2" charset="2"/>
              <a:buChar char="Ø"/>
            </a:pPr>
            <a:r>
              <a:rPr lang="zh-CN" altLang="zh-CN" b="1" spc="20" dirty="0">
                <a:solidFill>
                  <a:srgbClr val="FF0000"/>
                </a:solidFill>
                <a:effectLst/>
                <a:latin typeface="Arial" panose="020B0604020202020204" pitchFamily="34" charset="0"/>
                <a:ea typeface="微软雅黑" panose="020B0503020204020204" pitchFamily="34" charset="-122"/>
                <a:cs typeface="Arial" panose="020B0604020202020204" pitchFamily="34" charset="0"/>
              </a:rPr>
              <a:t>质子泵抑制剂碳酸氢钠复方制剂临床应用专</a:t>
            </a:r>
            <a:r>
              <a:rPr lang="zh-CN" altLang="zh-CN" b="1" spc="-35" dirty="0">
                <a:solidFill>
                  <a:srgbClr val="FF0000"/>
                </a:solidFill>
                <a:effectLst/>
                <a:latin typeface="Arial" panose="020B0604020202020204" pitchFamily="34" charset="0"/>
                <a:ea typeface="微软雅黑" panose="020B0503020204020204" pitchFamily="34" charset="-122"/>
                <a:cs typeface="Arial" panose="020B0604020202020204" pitchFamily="34" charset="0"/>
              </a:rPr>
              <a:t>家共识</a:t>
            </a:r>
            <a:r>
              <a:rPr lang="zh-CN" altLang="en-US" b="1" spc="-35" dirty="0">
                <a:solidFill>
                  <a:srgbClr val="FF0000"/>
                </a:solidFill>
                <a:latin typeface="Arial" panose="020B0604020202020204" pitchFamily="34" charset="0"/>
                <a:ea typeface="微软雅黑" panose="020B0503020204020204" pitchFamily="34" charset="-122"/>
                <a:cs typeface="Arial" panose="020B0604020202020204" pitchFamily="34" charset="0"/>
              </a:rPr>
              <a:t>（</a:t>
            </a:r>
            <a:r>
              <a:rPr lang="en-US" altLang="zh-CN" b="1" spc="-35" dirty="0">
                <a:solidFill>
                  <a:srgbClr val="FF0000"/>
                </a:solidFill>
                <a:latin typeface="Arial" panose="020B0604020202020204" pitchFamily="34" charset="0"/>
                <a:ea typeface="微软雅黑" panose="020B0503020204020204" pitchFamily="34" charset="-122"/>
                <a:cs typeface="Arial" panose="020B0604020202020204" pitchFamily="34" charset="0"/>
              </a:rPr>
              <a:t>2023</a:t>
            </a:r>
            <a:r>
              <a:rPr lang="zh-CN" altLang="en-US" b="1" spc="-35" dirty="0">
                <a:solidFill>
                  <a:srgbClr val="FF0000"/>
                </a:solidFill>
                <a:latin typeface="Arial" panose="020B0604020202020204" pitchFamily="34" charset="0"/>
                <a:ea typeface="微软雅黑" panose="020B0503020204020204" pitchFamily="34" charset="-122"/>
                <a:cs typeface="Arial" panose="020B0604020202020204" pitchFamily="34" charset="0"/>
              </a:rPr>
              <a:t>年）</a:t>
            </a:r>
            <a:r>
              <a:rPr lang="zh-CN" altLang="en-US" sz="1600" b="1" dirty="0">
                <a:latin typeface="Arial" panose="020B0604020202020204" pitchFamily="34" charset="0"/>
                <a:ea typeface="微软雅黑" panose="020B0503020204020204" pitchFamily="34" charset="-122"/>
              </a:rPr>
              <a:t>：与传统的质子泵抑制剂肠溶制剂相比，</a:t>
            </a:r>
            <a:r>
              <a:rPr lang="zh-CN" altLang="en-US" b="1" dirty="0">
                <a:solidFill>
                  <a:srgbClr val="FF0000"/>
                </a:solidFill>
                <a:latin typeface="Arial" panose="020B0604020202020204" pitchFamily="34" charset="0"/>
                <a:ea typeface="微软雅黑" panose="020B0503020204020204" pitchFamily="34" charset="-122"/>
              </a:rPr>
              <a:t>新型质子泵抑制剂</a:t>
            </a:r>
            <a:r>
              <a:rPr lang="zh-CN" altLang="en-US" sz="1600" b="1" dirty="0">
                <a:latin typeface="Arial" panose="020B0604020202020204" pitchFamily="34" charset="0"/>
                <a:ea typeface="微软雅黑" panose="020B0503020204020204" pitchFamily="34" charset="-122"/>
              </a:rPr>
              <a:t>碳酸氢钠复方制剂是抑酸药与抗酸药的复方速释制剂，具有</a:t>
            </a:r>
            <a:r>
              <a:rPr lang="zh-CN" altLang="en-US" b="1" dirty="0">
                <a:solidFill>
                  <a:srgbClr val="FF0000"/>
                </a:solidFill>
                <a:latin typeface="Arial" panose="020B0604020202020204" pitchFamily="34" charset="0"/>
                <a:ea typeface="微软雅黑" panose="020B0503020204020204" pitchFamily="34" charset="-122"/>
              </a:rPr>
              <a:t>胃内直接释放快速起效、作用持久且服用时间更自由的优势</a:t>
            </a:r>
            <a:r>
              <a:rPr lang="en-US" altLang="zh-CN" b="1" dirty="0">
                <a:latin typeface="Arial" panose="020B0604020202020204" pitchFamily="34" charset="0"/>
                <a:ea typeface="微软雅黑" panose="020B0503020204020204" pitchFamily="34" charset="-122"/>
              </a:rPr>
              <a:t>[1]</a:t>
            </a:r>
            <a:endParaRPr lang="zh-CN" altLang="en-US" b="1" dirty="0">
              <a:latin typeface="Arial" panose="020B0604020202020204" pitchFamily="34" charset="0"/>
              <a:ea typeface="微软雅黑" panose="020B0503020204020204" pitchFamily="34" charset="-122"/>
            </a:endParaRPr>
          </a:p>
        </p:txBody>
      </p:sp>
      <p:sp>
        <p:nvSpPr>
          <p:cNvPr id="5" name="文本框 4"/>
          <p:cNvSpPr txBox="1"/>
          <p:nvPr/>
        </p:nvSpPr>
        <p:spPr>
          <a:xfrm>
            <a:off x="638174" y="6402537"/>
            <a:ext cx="10900313" cy="369332"/>
          </a:xfrm>
          <a:prstGeom prst="rect">
            <a:avLst/>
          </a:prstGeom>
          <a:noFill/>
        </p:spPr>
        <p:txBody>
          <a:bodyPr wrap="square">
            <a:spAutoFit/>
          </a:bodyPr>
          <a:lstStyle/>
          <a:p>
            <a:r>
              <a:rPr lang="en-US" altLang="zh-CN" sz="900" dirty="0">
                <a:solidFill>
                  <a:schemeClr val="bg2">
                    <a:lumMod val="50000"/>
                  </a:schemeClr>
                </a:solidFill>
                <a:latin typeface="Arial" panose="020B0604020202020204" pitchFamily="34" charset="0"/>
                <a:ea typeface="微软雅黑" panose="020B0503020204020204" pitchFamily="34" charset="-122"/>
              </a:rPr>
              <a:t>1.</a:t>
            </a:r>
            <a:r>
              <a:rPr lang="zh-CN" altLang="zh-CN" sz="900" spc="20" dirty="0">
                <a:solidFill>
                  <a:schemeClr val="bg2">
                    <a:lumMod val="50000"/>
                  </a:schemeClr>
                </a:solidFill>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solidFill>
                  <a:schemeClr val="bg2">
                    <a:lumMod val="50000"/>
                  </a:schemeClr>
                </a:solidFill>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solidFill>
                  <a:schemeClr val="bg2">
                    <a:lumMod val="50000"/>
                  </a:schemeClr>
                </a:solidFill>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rPr>
              <a:t> </a:t>
            </a:r>
            <a:r>
              <a:rPr lang="en-US" altLang="zh-CN" sz="900" spc="30" dirty="0">
                <a:solidFill>
                  <a:schemeClr val="bg2">
                    <a:lumMod val="50000"/>
                  </a:schemeClr>
                </a:solidFill>
                <a:effectLst/>
                <a:latin typeface="Arial" panose="020B0604020202020204" pitchFamily="34" charset="0"/>
                <a:ea typeface="微软雅黑" panose="020B0503020204020204" pitchFamily="34" charset="-122"/>
              </a:rPr>
              <a:t>2023</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rPr>
              <a:t> </a:t>
            </a:r>
            <a:r>
              <a:rPr lang="en-US" altLang="zh-CN" sz="900" spc="30" dirty="0">
                <a:solidFill>
                  <a:schemeClr val="bg2">
                    <a:lumMod val="50000"/>
                  </a:schemeClr>
                </a:solidFill>
                <a:effectLst/>
                <a:latin typeface="Arial" panose="020B0604020202020204" pitchFamily="34" charset="0"/>
                <a:ea typeface="微软雅黑" panose="020B0503020204020204" pitchFamily="34" charset="-122"/>
              </a:rPr>
              <a:t>12</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rPr>
              <a:t> </a:t>
            </a:r>
            <a:r>
              <a:rPr lang="en-US" altLang="zh-CN" sz="900" spc="30" dirty="0">
                <a:solidFill>
                  <a:schemeClr val="bg2">
                    <a:lumMod val="50000"/>
                  </a:schemeClr>
                </a:solidFill>
                <a:effectLst/>
                <a:latin typeface="Arial" panose="020B0604020202020204" pitchFamily="34" charset="0"/>
                <a:ea typeface="微软雅黑" panose="020B0503020204020204" pitchFamily="34" charset="-122"/>
              </a:rPr>
              <a:t>43</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rPr>
              <a:t> </a:t>
            </a:r>
            <a:r>
              <a:rPr lang="en-US" altLang="zh-CN" sz="900" spc="30" dirty="0">
                <a:solidFill>
                  <a:schemeClr val="bg2">
                    <a:lumMod val="50000"/>
                  </a:schemeClr>
                </a:solidFill>
                <a:effectLst/>
                <a:latin typeface="Arial" panose="020B0604020202020204" pitchFamily="34" charset="0"/>
                <a:ea typeface="微软雅黑" panose="020B0503020204020204" pitchFamily="34" charset="-122"/>
              </a:rPr>
              <a:t>23</a:t>
            </a:r>
            <a:r>
              <a:rPr lang="zh-CN"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solidFill>
                <a:schemeClr val="bg2">
                  <a:lumMod val="50000"/>
                </a:schemeClr>
              </a:solidFill>
              <a:effectLst/>
              <a:latin typeface="Arial" panose="020B0604020202020204" pitchFamily="34" charset="0"/>
              <a:ea typeface="微软雅黑" panose="020B0503020204020204" pitchFamily="34" charset="-122"/>
              <a:cs typeface="Arial" panose="020B0604020202020204" pitchFamily="34" charset="0"/>
            </a:endParaRPr>
          </a:p>
          <a:p>
            <a:r>
              <a:rPr lang="en-US" altLang="zh-CN" sz="900" spc="3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rPr>
              <a:t>2.</a:t>
            </a:r>
            <a:r>
              <a:rPr lang="en-US" altLang="zh-CN"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 PTBC </a:t>
            </a:r>
            <a:r>
              <a:rPr lang="zh-CN" altLang="en-US"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（兰索拉唑碳酸氢钠）胶囊在健康人体中的药代动力学</a:t>
            </a:r>
            <a:r>
              <a:rPr lang="en-US" altLang="zh-CN"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药效学研究临床研究报告</a:t>
            </a:r>
            <a:r>
              <a:rPr lang="en-US" altLang="zh-CN" sz="900" b="0" dirty="0">
                <a:solidFill>
                  <a:schemeClr val="bg2">
                    <a:lumMod val="50000"/>
                  </a:schemeClr>
                </a:solidFill>
                <a:latin typeface="Arial" panose="020B0604020202020204" pitchFamily="34" charset="0"/>
                <a:ea typeface="微软雅黑" panose="020B0503020204020204" pitchFamily="34" charset="-122"/>
              </a:rPr>
              <a:t>.</a:t>
            </a:r>
            <a:r>
              <a:rPr lang="en-GB" altLang="zh-CN" sz="9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 </a:t>
            </a:r>
          </a:p>
        </p:txBody>
      </p:sp>
      <p:pic>
        <p:nvPicPr>
          <p:cNvPr id="3" name="图片 2">
            <a:extLst>
              <a:ext uri="{FF2B5EF4-FFF2-40B4-BE49-F238E27FC236}">
                <a16:creationId xmlns:a16="http://schemas.microsoft.com/office/drawing/2014/main" id="{78C95446-3611-9DCA-DC50-FF7AA9859D0D}"/>
              </a:ext>
            </a:extLst>
          </p:cNvPr>
          <p:cNvPicPr>
            <a:picLocks noChangeAspect="1"/>
          </p:cNvPicPr>
          <p:nvPr/>
        </p:nvPicPr>
        <p:blipFill>
          <a:blip r:embed="rId3"/>
          <a:stretch>
            <a:fillRect/>
          </a:stretch>
        </p:blipFill>
        <p:spPr>
          <a:xfrm>
            <a:off x="1516657" y="2928194"/>
            <a:ext cx="6530964" cy="341523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(2/3)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681925" y="1291606"/>
            <a:ext cx="10872061" cy="129159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兰索拉唑碳酸氢钠胶囊，</a:t>
            </a:r>
            <a:r>
              <a:rPr lang="zh-CN" altLang="en-US" b="1" dirty="0">
                <a:solidFill>
                  <a:srgbClr val="FF0000"/>
                </a:solidFill>
                <a:latin typeface="Arial" panose="020B0604020202020204" pitchFamily="34" charset="0"/>
                <a:ea typeface="微软雅黑" panose="020B0503020204020204" pitchFamily="34" charset="-122"/>
              </a:rPr>
              <a:t>多次给药后</a:t>
            </a:r>
            <a:r>
              <a:rPr lang="en-US" altLang="zh-CN" b="1" dirty="0">
                <a:solidFill>
                  <a:srgbClr val="FF0000"/>
                </a:solidFill>
                <a:latin typeface="Arial" panose="020B0604020202020204" pitchFamily="34" charset="0"/>
                <a:ea typeface="微软雅黑" panose="020B0503020204020204" pitchFamily="34" charset="-122"/>
              </a:rPr>
              <a:t>1h</a:t>
            </a:r>
            <a:r>
              <a:rPr lang="zh-CN" altLang="en-US" b="1" dirty="0">
                <a:solidFill>
                  <a:srgbClr val="FF0000"/>
                </a:solidFill>
                <a:latin typeface="Arial" panose="020B0604020202020204" pitchFamily="34" charset="0"/>
                <a:ea typeface="微软雅黑" panose="020B0503020204020204" pitchFamily="34" charset="-122"/>
              </a:rPr>
              <a:t>、</a:t>
            </a:r>
            <a:r>
              <a:rPr lang="en-US" altLang="zh-CN" b="1" dirty="0">
                <a:solidFill>
                  <a:srgbClr val="FF0000"/>
                </a:solidFill>
                <a:latin typeface="Arial" panose="020B0604020202020204" pitchFamily="34" charset="0"/>
                <a:ea typeface="微软雅黑" panose="020B0503020204020204" pitchFamily="34" charset="-122"/>
              </a:rPr>
              <a:t>2h</a:t>
            </a:r>
            <a:r>
              <a:rPr lang="zh-CN" altLang="en-US" b="1" dirty="0">
                <a:solidFill>
                  <a:srgbClr val="FF0000"/>
                </a:solidFill>
                <a:latin typeface="Arial" panose="020B0604020202020204" pitchFamily="34" charset="0"/>
                <a:ea typeface="微软雅黑" panose="020B0503020204020204" pitchFamily="34" charset="-122"/>
              </a:rPr>
              <a:t>、</a:t>
            </a:r>
            <a:r>
              <a:rPr lang="en-US" altLang="zh-CN" b="1" dirty="0">
                <a:solidFill>
                  <a:srgbClr val="FF0000"/>
                </a:solidFill>
                <a:latin typeface="Arial" panose="020B0604020202020204" pitchFamily="34" charset="0"/>
                <a:ea typeface="微软雅黑" panose="020B0503020204020204" pitchFamily="34" charset="-122"/>
              </a:rPr>
              <a:t>4h</a:t>
            </a:r>
            <a:r>
              <a:rPr lang="zh-CN" altLang="en-US" b="1" dirty="0">
                <a:solidFill>
                  <a:srgbClr val="FF0000"/>
                </a:solidFill>
                <a:latin typeface="Arial" panose="020B0604020202020204" pitchFamily="34" charset="0"/>
                <a:ea typeface="微软雅黑" panose="020B0503020204020204" pitchFamily="34" charset="-122"/>
              </a:rPr>
              <a:t>胃内</a:t>
            </a:r>
            <a:r>
              <a:rPr lang="en-US" altLang="zh-CN" b="1" dirty="0">
                <a:solidFill>
                  <a:srgbClr val="FF0000"/>
                </a:solidFill>
                <a:latin typeface="Arial" panose="020B0604020202020204" pitchFamily="34" charset="0"/>
                <a:ea typeface="微软雅黑" panose="020B0503020204020204" pitchFamily="34" charset="-122"/>
              </a:rPr>
              <a:t>pH&gt;4</a:t>
            </a:r>
            <a:r>
              <a:rPr lang="zh-CN" altLang="en-US" b="1" dirty="0">
                <a:solidFill>
                  <a:srgbClr val="FF0000"/>
                </a:solidFill>
                <a:latin typeface="Arial" panose="020B0604020202020204" pitchFamily="34" charset="0"/>
                <a:ea typeface="微软雅黑" panose="020B0503020204020204" pitchFamily="34" charset="-122"/>
              </a:rPr>
              <a:t>时间百分比</a:t>
            </a:r>
            <a:r>
              <a:rPr lang="zh-CN" altLang="en-US" sz="1600" b="1" dirty="0">
                <a:latin typeface="Arial" panose="020B0604020202020204" pitchFamily="34" charset="0"/>
                <a:ea typeface="微软雅黑" panose="020B0503020204020204" pitchFamily="34" charset="-122"/>
              </a:rPr>
              <a:t>分别为</a:t>
            </a:r>
            <a:r>
              <a:rPr lang="en-US" altLang="zh-CN" sz="1600" b="1" dirty="0">
                <a:latin typeface="Arial" panose="020B0604020202020204" pitchFamily="34" charset="0"/>
                <a:ea typeface="微软雅黑" panose="020B0503020204020204" pitchFamily="34" charset="-122"/>
              </a:rPr>
              <a:t>57.6%</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77.3%</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87.5%</a:t>
            </a:r>
            <a:r>
              <a:rPr lang="zh-CN" altLang="en-US" sz="1600" b="1" dirty="0">
                <a:latin typeface="Arial" panose="020B0604020202020204" pitchFamily="34" charset="0"/>
                <a:ea typeface="微软雅黑" panose="020B0503020204020204" pitchFamily="34" charset="-122"/>
              </a:rPr>
              <a:t>，明显高于对照药品</a:t>
            </a:r>
            <a:r>
              <a:rPr lang="zh-CN" altLang="en-US" sz="1600" b="1" dirty="0">
                <a:solidFill>
                  <a:srgbClr val="FF0000"/>
                </a:solidFill>
                <a:latin typeface="Arial" panose="020B0604020202020204" pitchFamily="34" charset="0"/>
                <a:ea typeface="微软雅黑" panose="020B0503020204020204" pitchFamily="34" charset="-122"/>
                <a:sym typeface="+mn-ea"/>
              </a:rPr>
              <a:t>兰索拉唑肠溶胶囊（原研）</a:t>
            </a:r>
            <a:r>
              <a:rPr lang="zh-CN" altLang="en-US" sz="1600" b="1" dirty="0">
                <a:latin typeface="Arial" panose="020B0604020202020204" pitchFamily="34" charset="0"/>
                <a:ea typeface="微软雅黑" panose="020B0503020204020204" pitchFamily="34" charset="-122"/>
              </a:rPr>
              <a:t>的</a:t>
            </a:r>
            <a:r>
              <a:rPr lang="en-US" altLang="zh-CN" sz="1600" b="1" dirty="0">
                <a:latin typeface="Arial" panose="020B0604020202020204" pitchFamily="34" charset="0"/>
                <a:ea typeface="微软雅黑" panose="020B0503020204020204" pitchFamily="34" charset="-122"/>
              </a:rPr>
              <a:t>27.7%</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60.6%</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80.3%</a:t>
            </a:r>
            <a:r>
              <a:rPr lang="zh-CN" altLang="en-US" sz="1600" b="1" dirty="0">
                <a:latin typeface="Arial" panose="020B0604020202020204" pitchFamily="34" charset="0"/>
                <a:ea typeface="微软雅黑" panose="020B0503020204020204" pitchFamily="34" charset="-122"/>
              </a:rPr>
              <a:t>，</a:t>
            </a:r>
            <a:r>
              <a:rPr lang="zh-CN" altLang="en-US" b="1" dirty="0">
                <a:solidFill>
                  <a:srgbClr val="FF0000"/>
                </a:solidFill>
                <a:latin typeface="Arial" panose="020B0604020202020204" pitchFamily="34" charset="0"/>
                <a:ea typeface="微软雅黑" panose="020B0503020204020204" pitchFamily="34" charset="-122"/>
              </a:rPr>
              <a:t>具有显著的统计学差异，</a:t>
            </a:r>
            <a:r>
              <a:rPr lang="zh-CN" altLang="en-US" sz="1600" b="1" dirty="0">
                <a:latin typeface="Arial" panose="020B0604020202020204" pitchFamily="34" charset="0"/>
                <a:ea typeface="微软雅黑" panose="020B0503020204020204" pitchFamily="34" charset="-122"/>
              </a:rPr>
              <a:t>并在胃内</a:t>
            </a:r>
            <a:r>
              <a:rPr lang="en-US" altLang="zh-CN" sz="1600" b="1" dirty="0">
                <a:latin typeface="Arial" panose="020B0604020202020204" pitchFamily="34" charset="0"/>
                <a:ea typeface="微软雅黑" panose="020B0503020204020204" pitchFamily="34" charset="-122"/>
              </a:rPr>
              <a:t>pH</a:t>
            </a:r>
            <a:r>
              <a:rPr lang="zh-CN" altLang="en-US" sz="1600" b="1" dirty="0">
                <a:latin typeface="Arial" panose="020B0604020202020204" pitchFamily="34" charset="0"/>
                <a:ea typeface="微软雅黑" panose="020B0503020204020204" pitchFamily="34" charset="-122"/>
              </a:rPr>
              <a:t>改善上持续优于兰索拉唑肠溶胶囊（原研）</a:t>
            </a:r>
            <a:r>
              <a:rPr lang="en-US" altLang="zh-CN" sz="1050" b="1" dirty="0">
                <a:latin typeface="Arial" panose="020B0604020202020204" pitchFamily="34" charset="0"/>
                <a:ea typeface="微软雅黑" panose="020B0503020204020204" pitchFamily="34" charset="-122"/>
              </a:rPr>
              <a:t>[1]</a:t>
            </a:r>
            <a:endParaRPr lang="zh-CN" altLang="en-US" sz="1600" b="1" dirty="0">
              <a:latin typeface="Arial" panose="020B0604020202020204" pitchFamily="34" charset="0"/>
              <a:ea typeface="微软雅黑" panose="020B0503020204020204" pitchFamily="34" charset="-122"/>
            </a:endParaRPr>
          </a:p>
        </p:txBody>
      </p:sp>
      <p:sp>
        <p:nvSpPr>
          <p:cNvPr id="4" name="文本框 3"/>
          <p:cNvSpPr txBox="1"/>
          <p:nvPr/>
        </p:nvSpPr>
        <p:spPr>
          <a:xfrm>
            <a:off x="604433" y="6494499"/>
            <a:ext cx="11027044" cy="230832"/>
          </a:xfrm>
          <a:prstGeom prst="rect">
            <a:avLst/>
          </a:prstGeom>
          <a:noFill/>
        </p:spPr>
        <p:txBody>
          <a:bodyPr wrap="square">
            <a:spAutoFit/>
          </a:bodyPr>
          <a:lstStyle/>
          <a:p>
            <a:r>
              <a:rPr lang="en-US" altLang="zh-CN" sz="900" spc="30" dirty="0">
                <a:solidFill>
                  <a:schemeClr val="bg2">
                    <a:lumMod val="50000"/>
                  </a:schemeClr>
                </a:solidFill>
                <a:highlight>
                  <a:srgbClr val="FFFFFF"/>
                </a:highlight>
                <a:latin typeface="Arial" panose="020B0604020202020204" pitchFamily="34" charset="0"/>
                <a:ea typeface="微软雅黑" panose="020B0503020204020204" pitchFamily="34" charset="-122"/>
                <a:cs typeface="Arial" panose="020B0604020202020204" pitchFamily="34" charset="0"/>
              </a:rPr>
              <a:t>1. </a:t>
            </a:r>
            <a:r>
              <a:rPr lang="en-US" altLang="zh-CN"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PTBC </a:t>
            </a:r>
            <a:r>
              <a:rPr lang="zh-CN" altLang="en-US"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（兰索拉唑碳酸氢钠）胶囊在健康人体中的药代动力学</a:t>
            </a:r>
            <a:r>
              <a:rPr lang="en-US" altLang="zh-CN"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900" b="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药效学研究临床研究报告</a:t>
            </a:r>
            <a:r>
              <a:rPr lang="en-US" altLang="zh-CN" sz="900" spc="30" dirty="0">
                <a:solidFill>
                  <a:schemeClr val="bg2">
                    <a:lumMod val="50000"/>
                  </a:schemeClr>
                </a:solidFill>
                <a:highlight>
                  <a:srgbClr val="FFFFFF"/>
                </a:highlight>
                <a:latin typeface="Arial" panose="020B0604020202020204" pitchFamily="34" charset="0"/>
                <a:ea typeface="微软雅黑" panose="020B0503020204020204" pitchFamily="34" charset="-122"/>
                <a:cs typeface="Arial" panose="020B0604020202020204" pitchFamily="34" charset="0"/>
              </a:rPr>
              <a:t>. </a:t>
            </a:r>
          </a:p>
        </p:txBody>
      </p:sp>
      <p:pic>
        <p:nvPicPr>
          <p:cNvPr id="2" name="图片 1">
            <a:extLst>
              <a:ext uri="{FF2B5EF4-FFF2-40B4-BE49-F238E27FC236}">
                <a16:creationId xmlns:a16="http://schemas.microsoft.com/office/drawing/2014/main" id="{C85CDC2F-DCB7-8D18-DEB9-8267831F30F0}"/>
              </a:ext>
            </a:extLst>
          </p:cNvPr>
          <p:cNvPicPr>
            <a:picLocks noChangeAspect="1"/>
          </p:cNvPicPr>
          <p:nvPr/>
        </p:nvPicPr>
        <p:blipFill>
          <a:blip r:embed="rId3"/>
          <a:stretch>
            <a:fillRect/>
          </a:stretch>
        </p:blipFill>
        <p:spPr>
          <a:xfrm>
            <a:off x="945222" y="2691935"/>
            <a:ext cx="10789113" cy="307186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(3/3)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648345" y="1093243"/>
            <a:ext cx="10895309" cy="253809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400" dirty="0">
                <a:latin typeface="Arial" panose="020B0604020202020204" pitchFamily="34" charset="0"/>
                <a:ea typeface="微软雅黑" panose="020B0503020204020204" pitchFamily="34" charset="-122"/>
              </a:rPr>
              <a:t>兰索拉唑</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碳酸氢钠速释胶囊在中国健康受试者体内的药代动力学和药效学：开放、随机、对照、交叉、单剂量和多剂量试验</a:t>
            </a:r>
            <a:r>
              <a:rPr lang="en-US" altLang="zh-CN" sz="1400" dirty="0">
                <a:latin typeface="Arial" panose="020B0604020202020204" pitchFamily="34" charset="0"/>
                <a:ea typeface="微软雅黑" panose="020B0503020204020204" pitchFamily="34" charset="-122"/>
              </a:rPr>
              <a:t>*</a:t>
            </a:r>
          </a:p>
          <a:p>
            <a:pPr marL="342900" indent="-342900" algn="just">
              <a:lnSpc>
                <a:spcPct val="150000"/>
              </a:lnSpc>
              <a:buFont typeface="Wingdings" panose="05000000000000000000" pitchFamily="2" charset="2"/>
              <a:buChar char="ü"/>
            </a:pPr>
            <a:r>
              <a:rPr lang="zh-CN" altLang="en-US" sz="1400" dirty="0">
                <a:latin typeface="Arial" panose="020B0604020202020204" pitchFamily="34" charset="0"/>
                <a:ea typeface="微软雅黑" panose="020B0503020204020204" pitchFamily="34" charset="-122"/>
              </a:rPr>
              <a:t>单次给药后</a:t>
            </a: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和</a:t>
            </a:r>
            <a:r>
              <a:rPr lang="en-US" altLang="zh-CN" sz="1400" dirty="0">
                <a:latin typeface="Arial" panose="020B0604020202020204" pitchFamily="34" charset="0"/>
                <a:ea typeface="微软雅黑" panose="020B0503020204020204" pitchFamily="34" charset="-122"/>
              </a:rPr>
              <a:t>R</a:t>
            </a:r>
            <a:r>
              <a:rPr lang="zh-CN" altLang="en-US" sz="1400" dirty="0">
                <a:latin typeface="Arial" panose="020B0604020202020204" pitchFamily="34" charset="0"/>
                <a:ea typeface="微软雅黑" panose="020B0503020204020204" pitchFamily="34" charset="-122"/>
              </a:rPr>
              <a:t>制剂的平均血浆浓度</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时间曲线如图</a:t>
            </a:r>
            <a:r>
              <a:rPr lang="en-US" altLang="zh-CN" sz="1400" dirty="0">
                <a:latin typeface="Arial" panose="020B0604020202020204" pitchFamily="34" charset="0"/>
                <a:ea typeface="微软雅黑" panose="020B0503020204020204" pitchFamily="34" charset="-122"/>
              </a:rPr>
              <a:t>1A</a:t>
            </a:r>
            <a:r>
              <a:rPr lang="zh-CN" altLang="en-US" sz="1400" dirty="0">
                <a:latin typeface="Arial" panose="020B0604020202020204" pitchFamily="34" charset="0"/>
                <a:ea typeface="微软雅黑" panose="020B0503020204020204" pitchFamily="34" charset="-122"/>
              </a:rPr>
              <a:t>所示。</a:t>
            </a: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制剂的血药浓度</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时间曲线具有吸收快的特点，单次给药后</a:t>
            </a: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制剂的</a:t>
            </a:r>
            <a:r>
              <a:rPr lang="en-US" altLang="zh-CN" sz="1400" dirty="0" err="1">
                <a:latin typeface="Arial" panose="020B0604020202020204" pitchFamily="34" charset="0"/>
                <a:ea typeface="微软雅黑" panose="020B0503020204020204" pitchFamily="34" charset="-122"/>
              </a:rPr>
              <a:t>Tmax</a:t>
            </a:r>
            <a:r>
              <a:rPr lang="zh-CN" altLang="en-US" sz="1400" dirty="0">
                <a:latin typeface="Arial" panose="020B0604020202020204" pitchFamily="34" charset="0"/>
                <a:ea typeface="微软雅黑" panose="020B0503020204020204" pitchFamily="34" charset="-122"/>
              </a:rPr>
              <a:t>比</a:t>
            </a:r>
            <a:r>
              <a:rPr lang="en-US" altLang="zh-CN" sz="1400" dirty="0">
                <a:latin typeface="Arial" panose="020B0604020202020204" pitchFamily="34" charset="0"/>
                <a:ea typeface="微软雅黑" panose="020B0503020204020204" pitchFamily="34" charset="-122"/>
              </a:rPr>
              <a:t>R</a:t>
            </a:r>
            <a:r>
              <a:rPr lang="zh-CN" altLang="en-US" sz="1400" dirty="0">
                <a:latin typeface="Arial" panose="020B0604020202020204" pitchFamily="34" charset="0"/>
                <a:ea typeface="微软雅黑" panose="020B0503020204020204" pitchFamily="34" charset="-122"/>
              </a:rPr>
              <a:t>制剂短，差异有统计学意义</a:t>
            </a:r>
            <a:r>
              <a:rPr lang="en-US" altLang="zh-CN" sz="1400" dirty="0">
                <a:latin typeface="Arial" panose="020B0604020202020204" pitchFamily="34" charset="0"/>
                <a:ea typeface="微软雅黑" panose="020B0503020204020204" pitchFamily="34" charset="-122"/>
              </a:rPr>
              <a:t>(P &lt; 0.05)</a:t>
            </a:r>
          </a:p>
          <a:p>
            <a:pPr marL="342900" indent="-342900" algn="just">
              <a:lnSpc>
                <a:spcPct val="150000"/>
              </a:lnSpc>
              <a:buFont typeface="Wingdings" panose="05000000000000000000" pitchFamily="2" charset="2"/>
              <a:buChar char="ü"/>
            </a:pP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和</a:t>
            </a:r>
            <a:r>
              <a:rPr lang="en-US" altLang="zh-CN" sz="1400" dirty="0">
                <a:latin typeface="Arial" panose="020B0604020202020204" pitchFamily="34" charset="0"/>
                <a:ea typeface="微软雅黑" panose="020B0503020204020204" pitchFamily="34" charset="-122"/>
              </a:rPr>
              <a:t>R</a:t>
            </a:r>
            <a:r>
              <a:rPr lang="zh-CN" altLang="en-US" sz="1400" dirty="0">
                <a:latin typeface="Arial" panose="020B0604020202020204" pitchFamily="34" charset="0"/>
                <a:ea typeface="微软雅黑" panose="020B0503020204020204" pitchFamily="34" charset="-122"/>
              </a:rPr>
              <a:t>制剂多次给药后的稳定血浆浓度</a:t>
            </a:r>
            <a:r>
              <a:rPr lang="en-US" altLang="zh-CN" sz="1400" dirty="0">
                <a:latin typeface="Arial" panose="020B0604020202020204" pitchFamily="34" charset="0"/>
                <a:ea typeface="微软雅黑" panose="020B0503020204020204" pitchFamily="34" charset="-122"/>
              </a:rPr>
              <a:t>-</a:t>
            </a:r>
            <a:r>
              <a:rPr lang="zh-CN" altLang="en-US" sz="1400" dirty="0">
                <a:latin typeface="Arial" panose="020B0604020202020204" pitchFamily="34" charset="0"/>
                <a:ea typeface="微软雅黑" panose="020B0503020204020204" pitchFamily="34" charset="-122"/>
              </a:rPr>
              <a:t>时间曲线如图</a:t>
            </a:r>
            <a:r>
              <a:rPr lang="en-US" altLang="zh-CN" sz="1400" dirty="0">
                <a:latin typeface="Arial" panose="020B0604020202020204" pitchFamily="34" charset="0"/>
                <a:ea typeface="微软雅黑" panose="020B0503020204020204" pitchFamily="34" charset="-122"/>
              </a:rPr>
              <a:t>1B</a:t>
            </a:r>
            <a:r>
              <a:rPr lang="zh-CN" altLang="en-US" sz="1400" dirty="0">
                <a:latin typeface="Arial" panose="020B0604020202020204" pitchFamily="34" charset="0"/>
                <a:ea typeface="微软雅黑" panose="020B0503020204020204" pitchFamily="34" charset="-122"/>
              </a:rPr>
              <a:t>所示。结果表明，与</a:t>
            </a:r>
            <a:r>
              <a:rPr lang="en-US" altLang="zh-CN" sz="1400" dirty="0">
                <a:latin typeface="Arial" panose="020B0604020202020204" pitchFamily="34" charset="0"/>
                <a:ea typeface="微软雅黑" panose="020B0503020204020204" pitchFamily="34" charset="-122"/>
              </a:rPr>
              <a:t>R</a:t>
            </a:r>
            <a:r>
              <a:rPr lang="zh-CN" altLang="en-US" sz="1400" dirty="0">
                <a:latin typeface="Arial" panose="020B0604020202020204" pitchFamily="34" charset="0"/>
                <a:ea typeface="微软雅黑" panose="020B0503020204020204" pitchFamily="34" charset="-122"/>
              </a:rPr>
              <a:t>制剂相比，</a:t>
            </a:r>
            <a:r>
              <a:rPr lang="en-US" altLang="zh-CN" sz="1400" dirty="0">
                <a:latin typeface="Arial" panose="020B0604020202020204" pitchFamily="34" charset="0"/>
                <a:ea typeface="微软雅黑" panose="020B0503020204020204" pitchFamily="34" charset="-122"/>
              </a:rPr>
              <a:t>T</a:t>
            </a:r>
            <a:r>
              <a:rPr lang="zh-CN" altLang="en-US" sz="1400" dirty="0">
                <a:latin typeface="Arial" panose="020B0604020202020204" pitchFamily="34" charset="0"/>
                <a:ea typeface="微软雅黑" panose="020B0503020204020204" pitchFamily="34" charset="-122"/>
              </a:rPr>
              <a:t>制剂为速释胶囊，具有体内快速吸收的优势，两制剂之间差异有统计学意义</a:t>
            </a:r>
            <a:r>
              <a:rPr lang="en-US" altLang="zh-CN" sz="1400" dirty="0">
                <a:latin typeface="Arial" panose="020B0604020202020204" pitchFamily="34" charset="0"/>
                <a:ea typeface="微软雅黑" panose="020B0503020204020204" pitchFamily="34" charset="-122"/>
              </a:rPr>
              <a:t>(P &lt; 0.05)</a:t>
            </a:r>
          </a:p>
          <a:p>
            <a:pPr marL="342900" indent="-342900" algn="just">
              <a:lnSpc>
                <a:spcPct val="150000"/>
              </a:lnSpc>
              <a:buFont typeface="Wingdings" panose="05000000000000000000" pitchFamily="2" charset="2"/>
              <a:buChar char="ü"/>
            </a:pPr>
            <a:r>
              <a:rPr lang="zh-CN" altLang="en-US" sz="1600" b="1" dirty="0">
                <a:latin typeface="Arial" panose="020B0604020202020204" pitchFamily="34" charset="0"/>
                <a:ea typeface="微软雅黑" panose="020B0503020204020204" pitchFamily="34" charset="-122"/>
              </a:rPr>
              <a:t>结论：总体而言，</a:t>
            </a:r>
            <a:r>
              <a:rPr lang="en-US" altLang="zh-CN" sz="1600" b="1" dirty="0">
                <a:latin typeface="Arial" panose="020B0604020202020204" pitchFamily="34" charset="0"/>
                <a:ea typeface="微软雅黑" panose="020B0503020204020204" pitchFamily="34" charset="-122"/>
              </a:rPr>
              <a:t>T</a:t>
            </a:r>
            <a:r>
              <a:rPr lang="zh-CN" altLang="en-US" sz="1600" b="1" dirty="0">
                <a:latin typeface="Arial" panose="020B0604020202020204" pitchFamily="34" charset="0"/>
                <a:ea typeface="微软雅黑" panose="020B0503020204020204" pitchFamily="34" charset="-122"/>
              </a:rPr>
              <a:t>制剂</a:t>
            </a:r>
            <a:r>
              <a:rPr lang="zh-CN" altLang="en-US" b="1" dirty="0">
                <a:solidFill>
                  <a:srgbClr val="FF0000"/>
                </a:solidFill>
                <a:latin typeface="Arial" panose="020B0604020202020204" pitchFamily="34" charset="0"/>
                <a:ea typeface="微软雅黑" panose="020B0503020204020204" pitchFamily="34" charset="-122"/>
              </a:rPr>
              <a:t>对胃酸分泌的抑制是快速且持续的</a:t>
            </a:r>
            <a:r>
              <a:rPr lang="zh-CN" altLang="en-US" sz="1600" b="1" dirty="0">
                <a:solidFill>
                  <a:srgbClr val="FF0000"/>
                </a:solidFill>
                <a:latin typeface="Arial" panose="020B0604020202020204" pitchFamily="34" charset="0"/>
                <a:ea typeface="微软雅黑" panose="020B0503020204020204" pitchFamily="34" charset="-122"/>
              </a:rPr>
              <a:t>。</a:t>
            </a:r>
            <a:r>
              <a:rPr lang="en-US" altLang="zh-CN" sz="1600" b="1" dirty="0">
                <a:solidFill>
                  <a:srgbClr val="FF0000"/>
                </a:solidFill>
                <a:latin typeface="Arial" panose="020B0604020202020204" pitchFamily="34" charset="0"/>
                <a:ea typeface="微软雅黑" panose="020B0503020204020204" pitchFamily="34" charset="-122"/>
              </a:rPr>
              <a:t> </a:t>
            </a:r>
            <a:r>
              <a:rPr lang="en-US" altLang="zh-CN" sz="1600" b="1" dirty="0">
                <a:latin typeface="Arial" panose="020B0604020202020204" pitchFamily="34" charset="0"/>
                <a:ea typeface="微软雅黑" panose="020B0503020204020204" pitchFamily="34" charset="-122"/>
              </a:rPr>
              <a:t>T</a:t>
            </a:r>
            <a:r>
              <a:rPr lang="zh-CN" altLang="en-US" sz="1600" b="1" dirty="0">
                <a:latin typeface="Arial" panose="020B0604020202020204" pitchFamily="34" charset="0"/>
                <a:ea typeface="微软雅黑" panose="020B0503020204020204" pitchFamily="34" charset="-122"/>
              </a:rPr>
              <a:t>制剂在</a:t>
            </a:r>
            <a:r>
              <a:rPr lang="en-US" altLang="zh-CN" b="1" dirty="0">
                <a:solidFill>
                  <a:srgbClr val="FF0000"/>
                </a:solidFill>
                <a:latin typeface="Arial" panose="020B0604020202020204" pitchFamily="34" charset="0"/>
                <a:ea typeface="微软雅黑" panose="020B0503020204020204" pitchFamily="34" charset="-122"/>
              </a:rPr>
              <a:t>pH≥4.0</a:t>
            </a:r>
            <a:r>
              <a:rPr lang="zh-CN" altLang="en-US" b="1" dirty="0">
                <a:solidFill>
                  <a:srgbClr val="FF0000"/>
                </a:solidFill>
                <a:latin typeface="Arial" panose="020B0604020202020204" pitchFamily="34" charset="0"/>
                <a:ea typeface="微软雅黑" panose="020B0503020204020204" pitchFamily="34" charset="-122"/>
              </a:rPr>
              <a:t>的持续时间百分比显著高于</a:t>
            </a:r>
            <a:r>
              <a:rPr lang="en-US" altLang="zh-CN" b="1" dirty="0">
                <a:solidFill>
                  <a:srgbClr val="FF0000"/>
                </a:solidFill>
                <a:latin typeface="Arial" panose="020B0604020202020204" pitchFamily="34" charset="0"/>
                <a:ea typeface="微软雅黑" panose="020B0503020204020204" pitchFamily="34" charset="-122"/>
              </a:rPr>
              <a:t>R</a:t>
            </a:r>
            <a:r>
              <a:rPr lang="zh-CN" altLang="en-US" b="1" dirty="0">
                <a:solidFill>
                  <a:srgbClr val="FF0000"/>
                </a:solidFill>
                <a:latin typeface="Arial" panose="020B0604020202020204" pitchFamily="34" charset="0"/>
                <a:ea typeface="微软雅黑" panose="020B0503020204020204" pitchFamily="34" charset="-122"/>
              </a:rPr>
              <a:t>制剂，尤其在给药后</a:t>
            </a:r>
            <a:r>
              <a:rPr lang="en-US" altLang="zh-CN" b="1" dirty="0">
                <a:solidFill>
                  <a:srgbClr val="FF0000"/>
                </a:solidFill>
                <a:latin typeface="Arial" panose="020B0604020202020204" pitchFamily="34" charset="0"/>
                <a:ea typeface="微软雅黑" panose="020B0503020204020204" pitchFamily="34" charset="-122"/>
              </a:rPr>
              <a:t>1</a:t>
            </a:r>
            <a:r>
              <a:rPr lang="zh-CN" altLang="en-US" b="1" dirty="0">
                <a:solidFill>
                  <a:srgbClr val="FF0000"/>
                </a:solidFill>
                <a:latin typeface="Arial" panose="020B0604020202020204" pitchFamily="34" charset="0"/>
                <a:ea typeface="微软雅黑" panose="020B0503020204020204" pitchFamily="34" charset="-122"/>
              </a:rPr>
              <a:t>、</a:t>
            </a:r>
            <a:r>
              <a:rPr lang="en-US" altLang="zh-CN" b="1" dirty="0">
                <a:solidFill>
                  <a:srgbClr val="FF0000"/>
                </a:solidFill>
                <a:latin typeface="Arial" panose="020B0604020202020204" pitchFamily="34" charset="0"/>
                <a:ea typeface="微软雅黑" panose="020B0503020204020204" pitchFamily="34" charset="-122"/>
              </a:rPr>
              <a:t>2</a:t>
            </a:r>
            <a:r>
              <a:rPr lang="zh-CN" altLang="en-US" b="1" dirty="0">
                <a:solidFill>
                  <a:srgbClr val="FF0000"/>
                </a:solidFill>
                <a:latin typeface="Arial" panose="020B0604020202020204" pitchFamily="34" charset="0"/>
                <a:ea typeface="微软雅黑" panose="020B0503020204020204" pitchFamily="34" charset="-122"/>
              </a:rPr>
              <a:t>、</a:t>
            </a:r>
            <a:r>
              <a:rPr lang="en-US" altLang="zh-CN" b="1" dirty="0">
                <a:solidFill>
                  <a:srgbClr val="FF0000"/>
                </a:solidFill>
                <a:latin typeface="Arial" panose="020B0604020202020204" pitchFamily="34" charset="0"/>
                <a:ea typeface="微软雅黑" panose="020B0503020204020204" pitchFamily="34" charset="-122"/>
              </a:rPr>
              <a:t>4</a:t>
            </a:r>
            <a:r>
              <a:rPr lang="zh-CN" altLang="en-US" b="1" dirty="0">
                <a:solidFill>
                  <a:srgbClr val="FF0000"/>
                </a:solidFill>
                <a:latin typeface="Arial" panose="020B0604020202020204" pitchFamily="34" charset="0"/>
                <a:ea typeface="微软雅黑" panose="020B0503020204020204" pitchFamily="34" charset="-122"/>
              </a:rPr>
              <a:t>小时明显优于</a:t>
            </a:r>
            <a:r>
              <a:rPr lang="en-US" altLang="zh-CN" b="1" dirty="0">
                <a:solidFill>
                  <a:srgbClr val="FF0000"/>
                </a:solidFill>
                <a:latin typeface="Arial" panose="020B0604020202020204" pitchFamily="34" charset="0"/>
                <a:ea typeface="微软雅黑" panose="020B0503020204020204" pitchFamily="34" charset="-122"/>
              </a:rPr>
              <a:t>R</a:t>
            </a:r>
            <a:r>
              <a:rPr lang="zh-CN" altLang="en-US" b="1" dirty="0">
                <a:solidFill>
                  <a:srgbClr val="FF0000"/>
                </a:solidFill>
                <a:latin typeface="Arial" panose="020B0604020202020204" pitchFamily="34" charset="0"/>
                <a:ea typeface="微软雅黑" panose="020B0503020204020204" pitchFamily="34" charset="-122"/>
              </a:rPr>
              <a:t>制剂</a:t>
            </a:r>
            <a:endParaRPr lang="en-US" altLang="zh-CN" sz="1600" b="1" dirty="0">
              <a:solidFill>
                <a:srgbClr val="FF0000"/>
              </a:solidFill>
              <a:latin typeface="Arial" panose="020B0604020202020204" pitchFamily="34" charset="0"/>
              <a:ea typeface="微软雅黑" panose="020B0503020204020204" pitchFamily="34" charset="-122"/>
            </a:endParaRPr>
          </a:p>
        </p:txBody>
      </p:sp>
      <p:sp>
        <p:nvSpPr>
          <p:cNvPr id="2" name="文本框 1"/>
          <p:cNvSpPr txBox="1"/>
          <p:nvPr/>
        </p:nvSpPr>
        <p:spPr>
          <a:xfrm>
            <a:off x="874376" y="6531273"/>
            <a:ext cx="10895309" cy="230832"/>
          </a:xfrm>
          <a:prstGeom prst="rect">
            <a:avLst/>
          </a:prstGeom>
          <a:noFill/>
        </p:spPr>
        <p:txBody>
          <a:bodyPr wrap="square">
            <a:spAutoFit/>
          </a:bodyPr>
          <a:lstStyle/>
          <a:p>
            <a:r>
              <a:rPr lang="en-US" altLang="zh-CN" sz="900" dirty="0">
                <a:solidFill>
                  <a:schemeClr val="bg2">
                    <a:lumMod val="50000"/>
                  </a:schemeClr>
                </a:solidFill>
                <a:latin typeface="Arial" panose="020B0604020202020204" pitchFamily="34" charset="0"/>
                <a:ea typeface="微软雅黑" panose="020B0503020204020204" pitchFamily="34" charset="-122"/>
              </a:rPr>
              <a:t>1.Clinical Pharmacology in Drug Development 2023, 12(9) 902–910</a:t>
            </a:r>
            <a:r>
              <a:rPr lang="en-US" altLang="zh-CN" sz="900" b="0" dirty="0">
                <a:solidFill>
                  <a:schemeClr val="bg2">
                    <a:lumMod val="50000"/>
                  </a:schemeClr>
                </a:solidFill>
                <a:latin typeface="Arial" panose="020B0604020202020204" pitchFamily="34" charset="0"/>
                <a:ea typeface="微软雅黑" panose="020B0503020204020204" pitchFamily="34" charset="-122"/>
              </a:rPr>
              <a:t>.</a:t>
            </a:r>
            <a:r>
              <a:rPr lang="en-GB" altLang="zh-CN" sz="9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 </a:t>
            </a:r>
          </a:p>
        </p:txBody>
      </p:sp>
      <p:sp>
        <p:nvSpPr>
          <p:cNvPr id="5" name="文本框 4"/>
          <p:cNvSpPr txBox="1"/>
          <p:nvPr/>
        </p:nvSpPr>
        <p:spPr>
          <a:xfrm>
            <a:off x="6920643" y="4679878"/>
            <a:ext cx="4683022" cy="707886"/>
          </a:xfrm>
          <a:prstGeom prst="rect">
            <a:avLst/>
          </a:prstGeom>
          <a:noFill/>
        </p:spPr>
        <p:txBody>
          <a:bodyPr wrap="square" rtlCol="0">
            <a:spAutoFit/>
          </a:bodyPr>
          <a:lstStyle/>
          <a:p>
            <a:pPr marL="171450" indent="-171450">
              <a:buFont typeface="Arial" panose="020B0604020202020204" pitchFamily="34" charset="0"/>
              <a:buChar char="•"/>
            </a:pPr>
            <a:r>
              <a:rPr lang="en-US" altLang="zh-CN" sz="1400" dirty="0">
                <a:solidFill>
                  <a:srgbClr val="FF0000"/>
                </a:solidFill>
                <a:latin typeface="Arial" panose="020B0604020202020204" pitchFamily="34" charset="0"/>
                <a:ea typeface="微软雅黑" panose="020B0503020204020204" pitchFamily="34" charset="-122"/>
              </a:rPr>
              <a:t>T</a:t>
            </a:r>
            <a:r>
              <a:rPr lang="zh-CN" altLang="en-US" sz="1400" dirty="0">
                <a:solidFill>
                  <a:srgbClr val="FF0000"/>
                </a:solidFill>
                <a:latin typeface="Arial" panose="020B0604020202020204" pitchFamily="34" charset="0"/>
                <a:ea typeface="微软雅黑" panose="020B0503020204020204" pitchFamily="34" charset="-122"/>
              </a:rPr>
              <a:t>制剂：兰索拉唑碳酸氢钠胶囊，兰索拉唑</a:t>
            </a:r>
            <a:r>
              <a:rPr lang="en-US" altLang="zh-CN" sz="1400" dirty="0">
                <a:solidFill>
                  <a:srgbClr val="FF0000"/>
                </a:solidFill>
                <a:latin typeface="Arial" panose="020B0604020202020204" pitchFamily="34" charset="0"/>
                <a:ea typeface="微软雅黑" panose="020B0503020204020204" pitchFamily="34" charset="-122"/>
              </a:rPr>
              <a:t>30mg</a:t>
            </a:r>
            <a:r>
              <a:rPr lang="zh-CN" altLang="en-US" sz="1400" dirty="0">
                <a:solidFill>
                  <a:srgbClr val="FF0000"/>
                </a:solidFill>
                <a:latin typeface="Arial" panose="020B0604020202020204" pitchFamily="34" charset="0"/>
                <a:ea typeface="微软雅黑" panose="020B0503020204020204" pitchFamily="34" charset="-122"/>
              </a:rPr>
              <a:t>与碳酸氢钠</a:t>
            </a:r>
            <a:r>
              <a:rPr lang="en-US" altLang="zh-CN" sz="1400" dirty="0">
                <a:solidFill>
                  <a:srgbClr val="FF0000"/>
                </a:solidFill>
                <a:latin typeface="Arial" panose="020B0604020202020204" pitchFamily="34" charset="0"/>
                <a:ea typeface="微软雅黑" panose="020B0503020204020204" pitchFamily="34" charset="-122"/>
              </a:rPr>
              <a:t>1100mg</a:t>
            </a:r>
            <a:endParaRPr lang="en-US" altLang="zh-CN" sz="1200" dirty="0">
              <a:latin typeface="Arial" panose="020B0604020202020204" pitchFamily="34" charset="0"/>
              <a:ea typeface="微软雅黑" panose="020B0503020204020204" pitchFamily="34" charset="-122"/>
            </a:endParaRPr>
          </a:p>
          <a:p>
            <a:pPr marL="171450" indent="-171450">
              <a:buFont typeface="Arial" panose="020B0604020202020204" pitchFamily="34" charset="0"/>
              <a:buChar char="•"/>
            </a:pPr>
            <a:r>
              <a:rPr lang="en-US" altLang="zh-CN" sz="1200" dirty="0">
                <a:latin typeface="Arial" panose="020B0604020202020204" pitchFamily="34" charset="0"/>
                <a:ea typeface="微软雅黑" panose="020B0503020204020204" pitchFamily="34" charset="-122"/>
              </a:rPr>
              <a:t>R</a:t>
            </a:r>
            <a:r>
              <a:rPr lang="zh-CN" altLang="en-US" sz="1200" dirty="0">
                <a:latin typeface="Arial" panose="020B0604020202020204" pitchFamily="34" charset="0"/>
                <a:ea typeface="微软雅黑" panose="020B0503020204020204" pitchFamily="34" charset="-122"/>
              </a:rPr>
              <a:t>制剂：</a:t>
            </a:r>
            <a:r>
              <a:rPr lang="zh-CN" altLang="zh-CN" sz="1200" dirty="0">
                <a:effectLst/>
                <a:latin typeface="Arial" panose="020B0604020202020204" pitchFamily="34" charset="0"/>
                <a:ea typeface="微软雅黑" panose="020B0503020204020204" pitchFamily="34" charset="-122"/>
                <a:cs typeface="宋体" panose="02010600030101010101" pitchFamily="2" charset="-122"/>
              </a:rPr>
              <a:t>兰索拉唑</a:t>
            </a:r>
            <a:r>
              <a:rPr lang="zh-CN" altLang="en-US" sz="1200" dirty="0">
                <a:effectLst/>
                <a:latin typeface="Arial" panose="020B0604020202020204" pitchFamily="34" charset="0"/>
                <a:ea typeface="微软雅黑" panose="020B0503020204020204" pitchFamily="34" charset="-122"/>
                <a:cs typeface="宋体" panose="02010600030101010101" pitchFamily="2" charset="-122"/>
              </a:rPr>
              <a:t>肠溶胶囊，</a:t>
            </a:r>
            <a:r>
              <a:rPr lang="en-US" altLang="zh-CN" sz="1200" dirty="0">
                <a:effectLst/>
                <a:latin typeface="Arial" panose="020B0604020202020204" pitchFamily="34" charset="0"/>
                <a:ea typeface="微软雅黑" panose="020B0503020204020204" pitchFamily="34" charset="-122"/>
              </a:rPr>
              <a:t>30mg</a:t>
            </a:r>
            <a:endParaRPr lang="zh-CN" altLang="en-US" sz="1200" dirty="0">
              <a:latin typeface="Arial" panose="020B0604020202020204" pitchFamily="34" charset="0"/>
              <a:ea typeface="微软雅黑" panose="020B0503020204020204" pitchFamily="34" charset="-122"/>
            </a:endParaRPr>
          </a:p>
        </p:txBody>
      </p:sp>
      <p:pic>
        <p:nvPicPr>
          <p:cNvPr id="9" name="图片 8">
            <a:extLst>
              <a:ext uri="{FF2B5EF4-FFF2-40B4-BE49-F238E27FC236}">
                <a16:creationId xmlns:a16="http://schemas.microsoft.com/office/drawing/2014/main" id="{D938ABAD-D385-AF4E-6DF0-1D7514D4B035}"/>
              </a:ext>
            </a:extLst>
          </p:cNvPr>
          <p:cNvPicPr>
            <a:picLocks noChangeAspect="1"/>
          </p:cNvPicPr>
          <p:nvPr/>
        </p:nvPicPr>
        <p:blipFill>
          <a:blip r:embed="rId3"/>
          <a:stretch>
            <a:fillRect/>
          </a:stretch>
        </p:blipFill>
        <p:spPr>
          <a:xfrm>
            <a:off x="1070344" y="3763789"/>
            <a:ext cx="5025656" cy="2551487"/>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GU5YTk2NWU3OTRhNTU0YjZlNWE0ODExMjY4YzM0MTgifQ=="/>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9f8876ce-6b75-480d-aef6-1e77e263cb1e}"/>
  <p:tag name="TABLE_ENDDRAG_ORIGIN_RECT" val="393*265"/>
  <p:tag name="TABLE_ENDDRAG_RECT" val="56*137*393*265"/>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458BB1"/>
      </a:accent1>
      <a:accent2>
        <a:srgbClr val="A6B636"/>
      </a:accent2>
      <a:accent3>
        <a:srgbClr val="F49025"/>
      </a:accent3>
      <a:accent4>
        <a:srgbClr val="838383"/>
      </a:accent4>
      <a:accent5>
        <a:srgbClr val="FCC22F"/>
      </a:accent5>
      <a:accent6>
        <a:srgbClr val="DD5431"/>
      </a:accent6>
      <a:hlink>
        <a:srgbClr val="0563C1"/>
      </a:hlink>
      <a:folHlink>
        <a:srgbClr val="954F72"/>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PLUS-V2-f75e67a5-ad69-4258-a0ce-aaf28fa7197c">
  <a:themeElements>
    <a:clrScheme name="20171020-02">
      <a:dk1>
        <a:srgbClr val="000000"/>
      </a:dk1>
      <a:lt1>
        <a:srgbClr val="FFFFFF"/>
      </a:lt1>
      <a:dk2>
        <a:srgbClr val="778495"/>
      </a:dk2>
      <a:lt2>
        <a:srgbClr val="F0F0F0"/>
      </a:lt2>
      <a:accent1>
        <a:srgbClr val="015978"/>
      </a:accent1>
      <a:accent2>
        <a:srgbClr val="10779D"/>
      </a:accent2>
      <a:accent3>
        <a:srgbClr val="2693A9"/>
      </a:accent3>
      <a:accent4>
        <a:srgbClr val="0E7999"/>
      </a:accent4>
      <a:accent5>
        <a:srgbClr val="3D84B0"/>
      </a:accent5>
      <a:accent6>
        <a:srgbClr val="416499"/>
      </a:accent6>
      <a:hlink>
        <a:srgbClr val="0CCA82"/>
      </a:hlink>
      <a:folHlink>
        <a:srgbClr val="BFBFBF"/>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2361</Words>
  <Application>Microsoft Office PowerPoint</Application>
  <PresentationFormat>宽屏</PresentationFormat>
  <Paragraphs>144</Paragraphs>
  <Slides>12</Slides>
  <Notes>9</Notes>
  <HiddenSlides>0</HiddenSlides>
  <MMClips>0</MMClips>
  <ScaleCrop>false</ScaleCrop>
  <HeadingPairs>
    <vt:vector size="6" baseType="variant">
      <vt:variant>
        <vt:lpstr>已用的字体</vt:lpstr>
      </vt:variant>
      <vt:variant>
        <vt:i4>4</vt:i4>
      </vt:variant>
      <vt:variant>
        <vt:lpstr>主题</vt:lpstr>
      </vt:variant>
      <vt:variant>
        <vt:i4>3</vt:i4>
      </vt:variant>
      <vt:variant>
        <vt:lpstr>幻灯片标题</vt:lpstr>
      </vt:variant>
      <vt:variant>
        <vt:i4>12</vt:i4>
      </vt:variant>
    </vt:vector>
  </HeadingPairs>
  <TitlesOfParts>
    <vt:vector size="19" baseType="lpstr">
      <vt:lpstr>等线</vt:lpstr>
      <vt:lpstr>微软雅黑</vt:lpstr>
      <vt:lpstr>Arial</vt:lpstr>
      <vt:lpstr>Wingdings</vt:lpstr>
      <vt:lpstr>1_Office 主题​​</vt:lpstr>
      <vt:lpstr>2_Office 主题​​</vt:lpstr>
      <vt:lpstr>OfficePLUS-V2-f75e67a5-ad69-4258-a0ce-aaf28fa7197c</vt:lpstr>
      <vt:lpstr>兰索拉唑碳酸氢钠胶囊</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感谢专家评审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耐达欣单页</dc:title>
  <dc:creator>芳平 钱</dc:creator>
  <cp:lastModifiedBy>jiangdanli</cp:lastModifiedBy>
  <cp:revision>613</cp:revision>
  <dcterms:created xsi:type="dcterms:W3CDTF">2024-01-01T02:58:00Z</dcterms:created>
  <dcterms:modified xsi:type="dcterms:W3CDTF">2024-07-13T12:54:37Z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C5FCC457FF1D45B79871A9708AD271F1_13</vt:lpwstr>
  </property>
  <property fmtid="{D5CDD505-2E9C-101B-9397-08002B2CF9AE}" pid="3" name="KSOProductBuildVer">
    <vt:lpwstr>2052-12.1.0.16929</vt:lpwstr>
  </property>
</Properties>
</file>