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5" r:id="rId2"/>
  </p:sldMasterIdLst>
  <p:notesMasterIdLst>
    <p:notesMasterId r:id="rId14"/>
  </p:notesMasterIdLst>
  <p:sldIdLst>
    <p:sldId id="257" r:id="rId3"/>
    <p:sldId id="287" r:id="rId4"/>
    <p:sldId id="298" r:id="rId5"/>
    <p:sldId id="305" r:id="rId6"/>
    <p:sldId id="306" r:id="rId7"/>
    <p:sldId id="301" r:id="rId8"/>
    <p:sldId id="309" r:id="rId9"/>
    <p:sldId id="302" r:id="rId10"/>
    <p:sldId id="303" r:id="rId11"/>
    <p:sldId id="304" r:id="rId12"/>
    <p:sldId id="307" r:id="rId13"/>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userDrawn="1">
          <p15:clr>
            <a:srgbClr val="A4A3A4"/>
          </p15:clr>
        </p15:guide>
        <p15:guide id="2" pos="384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CBF7"/>
    <a:srgbClr val="1740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3536" autoAdjust="0"/>
  </p:normalViewPr>
  <p:slideViewPr>
    <p:cSldViewPr snapToGrid="0" showGuides="1">
      <p:cViewPr varScale="1">
        <p:scale>
          <a:sx n="75" d="100"/>
          <a:sy n="75" d="100"/>
        </p:scale>
        <p:origin x="845" y="53"/>
      </p:cViewPr>
      <p:guideLst>
        <p:guide orient="horz" pos="2161"/>
        <p:guide pos="384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C6365C-6EDB-489D-8227-3D559B31BDE3}" type="datetimeFigureOut">
              <a:rPr lang="zh-CN" altLang="en-US" smtClean="0"/>
              <a:t>2024/7/13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A96426-33A5-464F-B23F-63298F4827C0}"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A96426-33A5-464F-B23F-63298F4827C0}"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A96426-33A5-464F-B23F-63298F4827C0}"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5A96426-33A5-464F-B23F-63298F4827C0}" type="slidenum">
              <a:rPr lang="zh-CN" altLang="en-US" smtClean="0"/>
              <a:t>8</a:t>
            </a:fld>
            <a:endParaRPr lang="zh-CN" altLang="en-US"/>
          </a:p>
        </p:txBody>
      </p:sp>
    </p:spTree>
    <p:extLst>
      <p:ext uri="{BB962C8B-B14F-4D97-AF65-F5344CB8AC3E}">
        <p14:creationId xmlns:p14="http://schemas.microsoft.com/office/powerpoint/2010/main" val="2227395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sp>
        <p:nvSpPr>
          <p:cNvPr id="2" name="稻壳儿原创设计师【幻雨工作室】_1"/>
          <p:cNvSpPr/>
          <p:nvPr userDrawn="1"/>
        </p:nvSpPr>
        <p:spPr>
          <a:xfrm rot="8100000">
            <a:off x="264297" y="6125210"/>
            <a:ext cx="372063" cy="772096"/>
          </a:xfrm>
          <a:custGeom>
            <a:avLst/>
            <a:gdLst>
              <a:gd name="connsiteX0" fmla="*/ 22996 w 908368"/>
              <a:gd name="connsiteY0" fmla="*/ 1442335 h 1885021"/>
              <a:gd name="connsiteX1" fmla="*/ 465682 w 908368"/>
              <a:gd name="connsiteY1" fmla="*/ 999649 h 1885021"/>
              <a:gd name="connsiteX2" fmla="*/ 908368 w 908368"/>
              <a:gd name="connsiteY2" fmla="*/ 999649 h 1885021"/>
              <a:gd name="connsiteX3" fmla="*/ 22996 w 908368"/>
              <a:gd name="connsiteY3" fmla="*/ 1885021 h 1885021"/>
              <a:gd name="connsiteX4" fmla="*/ 0 w 908368"/>
              <a:gd name="connsiteY4" fmla="*/ 0 h 1885021"/>
              <a:gd name="connsiteX5" fmla="*/ 885372 w 908368"/>
              <a:gd name="connsiteY5" fmla="*/ 885372 h 1885021"/>
              <a:gd name="connsiteX6" fmla="*/ 442687 w 908368"/>
              <a:gd name="connsiteY6" fmla="*/ 885372 h 1885021"/>
              <a:gd name="connsiteX7" fmla="*/ 0 w 908368"/>
              <a:gd name="connsiteY7" fmla="*/ 442686 h 188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8368" h="1885021">
                <a:moveTo>
                  <a:pt x="22996" y="1442335"/>
                </a:moveTo>
                <a:lnTo>
                  <a:pt x="465682" y="999649"/>
                </a:lnTo>
                <a:lnTo>
                  <a:pt x="908368" y="999649"/>
                </a:lnTo>
                <a:lnTo>
                  <a:pt x="22996" y="1885021"/>
                </a:lnTo>
                <a:close/>
                <a:moveTo>
                  <a:pt x="0" y="0"/>
                </a:moveTo>
                <a:lnTo>
                  <a:pt x="885372" y="885372"/>
                </a:lnTo>
                <a:lnTo>
                  <a:pt x="442687" y="885372"/>
                </a:lnTo>
                <a:lnTo>
                  <a:pt x="0" y="44268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 name="稻壳儿原创设计师【幻雨工作室】_1"/>
          <p:cNvSpPr/>
          <p:nvPr userDrawn="1"/>
        </p:nvSpPr>
        <p:spPr>
          <a:xfrm rot="13500000">
            <a:off x="264296" y="18475"/>
            <a:ext cx="372063" cy="772096"/>
          </a:xfrm>
          <a:custGeom>
            <a:avLst/>
            <a:gdLst>
              <a:gd name="connsiteX0" fmla="*/ 22996 w 908368"/>
              <a:gd name="connsiteY0" fmla="*/ 1442335 h 1885021"/>
              <a:gd name="connsiteX1" fmla="*/ 465682 w 908368"/>
              <a:gd name="connsiteY1" fmla="*/ 999649 h 1885021"/>
              <a:gd name="connsiteX2" fmla="*/ 908368 w 908368"/>
              <a:gd name="connsiteY2" fmla="*/ 999649 h 1885021"/>
              <a:gd name="connsiteX3" fmla="*/ 22996 w 908368"/>
              <a:gd name="connsiteY3" fmla="*/ 1885021 h 1885021"/>
              <a:gd name="connsiteX4" fmla="*/ 0 w 908368"/>
              <a:gd name="connsiteY4" fmla="*/ 0 h 1885021"/>
              <a:gd name="connsiteX5" fmla="*/ 885372 w 908368"/>
              <a:gd name="connsiteY5" fmla="*/ 885372 h 1885021"/>
              <a:gd name="connsiteX6" fmla="*/ 442687 w 908368"/>
              <a:gd name="connsiteY6" fmla="*/ 885372 h 1885021"/>
              <a:gd name="connsiteX7" fmla="*/ 0 w 908368"/>
              <a:gd name="connsiteY7" fmla="*/ 442686 h 188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8368" h="1885021">
                <a:moveTo>
                  <a:pt x="22996" y="1442335"/>
                </a:moveTo>
                <a:lnTo>
                  <a:pt x="465682" y="999649"/>
                </a:lnTo>
                <a:lnTo>
                  <a:pt x="908368" y="999649"/>
                </a:lnTo>
                <a:lnTo>
                  <a:pt x="22996" y="1885021"/>
                </a:lnTo>
                <a:close/>
                <a:moveTo>
                  <a:pt x="0" y="0"/>
                </a:moveTo>
                <a:lnTo>
                  <a:pt x="885372" y="885372"/>
                </a:lnTo>
                <a:lnTo>
                  <a:pt x="442687" y="885372"/>
                </a:lnTo>
                <a:lnTo>
                  <a:pt x="0" y="44268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稻壳儿原创设计师【幻雨工作室】_1"/>
          <p:cNvSpPr/>
          <p:nvPr userDrawn="1"/>
        </p:nvSpPr>
        <p:spPr>
          <a:xfrm rot="18886286">
            <a:off x="11514233" y="19044"/>
            <a:ext cx="372063" cy="772096"/>
          </a:xfrm>
          <a:custGeom>
            <a:avLst/>
            <a:gdLst>
              <a:gd name="connsiteX0" fmla="*/ 22996 w 908368"/>
              <a:gd name="connsiteY0" fmla="*/ 1442335 h 1885021"/>
              <a:gd name="connsiteX1" fmla="*/ 465682 w 908368"/>
              <a:gd name="connsiteY1" fmla="*/ 999649 h 1885021"/>
              <a:gd name="connsiteX2" fmla="*/ 908368 w 908368"/>
              <a:gd name="connsiteY2" fmla="*/ 999649 h 1885021"/>
              <a:gd name="connsiteX3" fmla="*/ 22996 w 908368"/>
              <a:gd name="connsiteY3" fmla="*/ 1885021 h 1885021"/>
              <a:gd name="connsiteX4" fmla="*/ 0 w 908368"/>
              <a:gd name="connsiteY4" fmla="*/ 0 h 1885021"/>
              <a:gd name="connsiteX5" fmla="*/ 885372 w 908368"/>
              <a:gd name="connsiteY5" fmla="*/ 885372 h 1885021"/>
              <a:gd name="connsiteX6" fmla="*/ 442687 w 908368"/>
              <a:gd name="connsiteY6" fmla="*/ 885372 h 1885021"/>
              <a:gd name="connsiteX7" fmla="*/ 0 w 908368"/>
              <a:gd name="connsiteY7" fmla="*/ 442686 h 188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8368" h="1885021">
                <a:moveTo>
                  <a:pt x="22996" y="1442335"/>
                </a:moveTo>
                <a:lnTo>
                  <a:pt x="465682" y="999649"/>
                </a:lnTo>
                <a:lnTo>
                  <a:pt x="908368" y="999649"/>
                </a:lnTo>
                <a:lnTo>
                  <a:pt x="22996" y="1885021"/>
                </a:lnTo>
                <a:close/>
                <a:moveTo>
                  <a:pt x="0" y="0"/>
                </a:moveTo>
                <a:lnTo>
                  <a:pt x="885372" y="885372"/>
                </a:lnTo>
                <a:lnTo>
                  <a:pt x="442687" y="885372"/>
                </a:lnTo>
                <a:lnTo>
                  <a:pt x="0" y="44268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稻壳儿原创设计师【幻雨工作室】_1"/>
          <p:cNvSpPr/>
          <p:nvPr userDrawn="1"/>
        </p:nvSpPr>
        <p:spPr>
          <a:xfrm rot="2641898">
            <a:off x="11511223" y="6122877"/>
            <a:ext cx="372063" cy="772096"/>
          </a:xfrm>
          <a:custGeom>
            <a:avLst/>
            <a:gdLst>
              <a:gd name="connsiteX0" fmla="*/ 22996 w 908368"/>
              <a:gd name="connsiteY0" fmla="*/ 1442335 h 1885021"/>
              <a:gd name="connsiteX1" fmla="*/ 465682 w 908368"/>
              <a:gd name="connsiteY1" fmla="*/ 999649 h 1885021"/>
              <a:gd name="connsiteX2" fmla="*/ 908368 w 908368"/>
              <a:gd name="connsiteY2" fmla="*/ 999649 h 1885021"/>
              <a:gd name="connsiteX3" fmla="*/ 22996 w 908368"/>
              <a:gd name="connsiteY3" fmla="*/ 1885021 h 1885021"/>
              <a:gd name="connsiteX4" fmla="*/ 0 w 908368"/>
              <a:gd name="connsiteY4" fmla="*/ 0 h 1885021"/>
              <a:gd name="connsiteX5" fmla="*/ 885372 w 908368"/>
              <a:gd name="connsiteY5" fmla="*/ 885372 h 1885021"/>
              <a:gd name="connsiteX6" fmla="*/ 442687 w 908368"/>
              <a:gd name="connsiteY6" fmla="*/ 885372 h 1885021"/>
              <a:gd name="connsiteX7" fmla="*/ 0 w 908368"/>
              <a:gd name="connsiteY7" fmla="*/ 442686 h 188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8368" h="1885021">
                <a:moveTo>
                  <a:pt x="22996" y="1442335"/>
                </a:moveTo>
                <a:lnTo>
                  <a:pt x="465682" y="999649"/>
                </a:lnTo>
                <a:lnTo>
                  <a:pt x="908368" y="999649"/>
                </a:lnTo>
                <a:lnTo>
                  <a:pt x="22996" y="1885021"/>
                </a:lnTo>
                <a:close/>
                <a:moveTo>
                  <a:pt x="0" y="0"/>
                </a:moveTo>
                <a:lnTo>
                  <a:pt x="885372" y="885372"/>
                </a:lnTo>
                <a:lnTo>
                  <a:pt x="442687" y="885372"/>
                </a:lnTo>
                <a:lnTo>
                  <a:pt x="0" y="44268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矩形 7"/>
          <p:cNvSpPr/>
          <p:nvPr userDrawn="1"/>
        </p:nvSpPr>
        <p:spPr>
          <a:xfrm>
            <a:off x="358220" y="308728"/>
            <a:ext cx="11434712" cy="62994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p:spPr>
        <p:txBody>
          <a:bodyPr/>
          <a:lstStyle/>
          <a:p>
            <a:fld id="{C10670CE-90E0-4E9D-9436-C7B785606A5A}" type="datetimeFigureOut">
              <a:rPr lang="zh-CN" altLang="en-US" smtClean="0"/>
              <a:t>2024/7/13</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p:spPr>
        <p:txBody>
          <a:bodyPr/>
          <a:lstStyle/>
          <a:p>
            <a:fld id="{C10670CE-90E0-4E9D-9436-C7B785606A5A}" type="datetimeFigureOut">
              <a:rPr lang="zh-CN" altLang="en-US" smtClean="0"/>
              <a:t>2024/7/13</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bg>
      <p:bgPr>
        <a:solidFill>
          <a:schemeClr val="bg1"/>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a:xfrm>
            <a:off x="838200" y="6356350"/>
            <a:ext cx="2743200" cy="365125"/>
          </a:xfrm>
          <a:prstGeom prst="rect">
            <a:avLst/>
          </a:prstGeom>
        </p:spPr>
        <p:txBody>
          <a:bodyPr vert="horz" lIns="91440" tIns="45720" rIns="91440" bIns="45720" rtlCol="0" anchor="ctr"/>
          <a:lstStyle/>
          <a:p>
            <a:fld id="{C10670CE-90E0-4E9D-9436-C7B785606A5A}" type="datetimeFigureOut">
              <a:rPr lang="zh-CN" altLang="en-US" smtClean="0"/>
              <a:t>2024/7/13</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标题幻灯片">
    <p:bg>
      <p:bgPr>
        <a:solidFill>
          <a:srgbClr val="F6F6F6"/>
        </a:solidFill>
        <a:effectLst/>
      </p:bgPr>
    </p:bg>
    <p:spTree>
      <p:nvGrpSpPr>
        <p:cNvPr id="1" name=""/>
        <p:cNvGrpSpPr/>
        <p:nvPr/>
      </p:nvGrpSpPr>
      <p:grpSpPr>
        <a:xfrm>
          <a:off x="0" y="0"/>
          <a:ext cx="0" cy="0"/>
          <a:chOff x="0" y="0"/>
          <a:chExt cx="0" cy="0"/>
        </a:xfrm>
      </p:grpSpPr>
      <p:sp>
        <p:nvSpPr>
          <p:cNvPr id="22" name="稻壳儿原创设计师【幻雨工作室】_1"/>
          <p:cNvSpPr/>
          <p:nvPr userDrawn="1"/>
        </p:nvSpPr>
        <p:spPr>
          <a:xfrm rot="8100000">
            <a:off x="394913" y="5929870"/>
            <a:ext cx="372063" cy="772096"/>
          </a:xfrm>
          <a:custGeom>
            <a:avLst/>
            <a:gdLst>
              <a:gd name="connsiteX0" fmla="*/ 22996 w 908368"/>
              <a:gd name="connsiteY0" fmla="*/ 1442335 h 1885021"/>
              <a:gd name="connsiteX1" fmla="*/ 465682 w 908368"/>
              <a:gd name="connsiteY1" fmla="*/ 999649 h 1885021"/>
              <a:gd name="connsiteX2" fmla="*/ 908368 w 908368"/>
              <a:gd name="connsiteY2" fmla="*/ 999649 h 1885021"/>
              <a:gd name="connsiteX3" fmla="*/ 22996 w 908368"/>
              <a:gd name="connsiteY3" fmla="*/ 1885021 h 1885021"/>
              <a:gd name="connsiteX4" fmla="*/ 0 w 908368"/>
              <a:gd name="connsiteY4" fmla="*/ 0 h 1885021"/>
              <a:gd name="connsiteX5" fmla="*/ 885372 w 908368"/>
              <a:gd name="connsiteY5" fmla="*/ 885372 h 1885021"/>
              <a:gd name="connsiteX6" fmla="*/ 442687 w 908368"/>
              <a:gd name="connsiteY6" fmla="*/ 885372 h 1885021"/>
              <a:gd name="connsiteX7" fmla="*/ 0 w 908368"/>
              <a:gd name="connsiteY7" fmla="*/ 442686 h 188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8368" h="1885021">
                <a:moveTo>
                  <a:pt x="22996" y="1442335"/>
                </a:moveTo>
                <a:lnTo>
                  <a:pt x="465682" y="999649"/>
                </a:lnTo>
                <a:lnTo>
                  <a:pt x="908368" y="999649"/>
                </a:lnTo>
                <a:lnTo>
                  <a:pt x="22996" y="1885021"/>
                </a:lnTo>
                <a:close/>
                <a:moveTo>
                  <a:pt x="0" y="0"/>
                </a:moveTo>
                <a:lnTo>
                  <a:pt x="885372" y="885372"/>
                </a:lnTo>
                <a:lnTo>
                  <a:pt x="442687" y="885372"/>
                </a:lnTo>
                <a:lnTo>
                  <a:pt x="0" y="44268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1" name="稻壳儿原创设计师【幻雨工作室】_1"/>
          <p:cNvSpPr/>
          <p:nvPr userDrawn="1"/>
        </p:nvSpPr>
        <p:spPr>
          <a:xfrm rot="13500000">
            <a:off x="399417" y="178939"/>
            <a:ext cx="372063" cy="772096"/>
          </a:xfrm>
          <a:custGeom>
            <a:avLst/>
            <a:gdLst>
              <a:gd name="connsiteX0" fmla="*/ 22996 w 908368"/>
              <a:gd name="connsiteY0" fmla="*/ 1442335 h 1885021"/>
              <a:gd name="connsiteX1" fmla="*/ 465682 w 908368"/>
              <a:gd name="connsiteY1" fmla="*/ 999649 h 1885021"/>
              <a:gd name="connsiteX2" fmla="*/ 908368 w 908368"/>
              <a:gd name="connsiteY2" fmla="*/ 999649 h 1885021"/>
              <a:gd name="connsiteX3" fmla="*/ 22996 w 908368"/>
              <a:gd name="connsiteY3" fmla="*/ 1885021 h 1885021"/>
              <a:gd name="connsiteX4" fmla="*/ 0 w 908368"/>
              <a:gd name="connsiteY4" fmla="*/ 0 h 1885021"/>
              <a:gd name="connsiteX5" fmla="*/ 885372 w 908368"/>
              <a:gd name="connsiteY5" fmla="*/ 885372 h 1885021"/>
              <a:gd name="connsiteX6" fmla="*/ 442687 w 908368"/>
              <a:gd name="connsiteY6" fmla="*/ 885372 h 1885021"/>
              <a:gd name="connsiteX7" fmla="*/ 0 w 908368"/>
              <a:gd name="connsiteY7" fmla="*/ 442686 h 188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8368" h="1885021">
                <a:moveTo>
                  <a:pt x="22996" y="1442335"/>
                </a:moveTo>
                <a:lnTo>
                  <a:pt x="465682" y="999649"/>
                </a:lnTo>
                <a:lnTo>
                  <a:pt x="908368" y="999649"/>
                </a:lnTo>
                <a:lnTo>
                  <a:pt x="22996" y="1885021"/>
                </a:lnTo>
                <a:close/>
                <a:moveTo>
                  <a:pt x="0" y="0"/>
                </a:moveTo>
                <a:lnTo>
                  <a:pt x="885372" y="885372"/>
                </a:lnTo>
                <a:lnTo>
                  <a:pt x="442687" y="885372"/>
                </a:lnTo>
                <a:lnTo>
                  <a:pt x="0" y="44268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矩形 12"/>
          <p:cNvSpPr/>
          <p:nvPr userDrawn="1"/>
        </p:nvSpPr>
        <p:spPr>
          <a:xfrm>
            <a:off x="8534400" y="0"/>
            <a:ext cx="3657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a:off x="496550" y="463387"/>
            <a:ext cx="11198900" cy="59312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标题幻灯片">
    <p:bg>
      <p:bgPr>
        <a:solidFill>
          <a:srgbClr val="F6F6F6"/>
        </a:solidFill>
        <a:effectLst/>
      </p:bgPr>
    </p:bg>
    <p:spTree>
      <p:nvGrpSpPr>
        <p:cNvPr id="1" name=""/>
        <p:cNvGrpSpPr/>
        <p:nvPr/>
      </p:nvGrpSpPr>
      <p:grpSpPr>
        <a:xfrm>
          <a:off x="0" y="0"/>
          <a:ext cx="0" cy="0"/>
          <a:chOff x="0" y="0"/>
          <a:chExt cx="0" cy="0"/>
        </a:xfrm>
      </p:grpSpPr>
      <p:sp>
        <p:nvSpPr>
          <p:cNvPr id="9" name="稻壳儿原创设计师【幻雨工作室】_1"/>
          <p:cNvSpPr/>
          <p:nvPr userDrawn="1"/>
        </p:nvSpPr>
        <p:spPr>
          <a:xfrm rot="8100000">
            <a:off x="380399" y="5886328"/>
            <a:ext cx="372063" cy="772096"/>
          </a:xfrm>
          <a:custGeom>
            <a:avLst/>
            <a:gdLst>
              <a:gd name="connsiteX0" fmla="*/ 22996 w 908368"/>
              <a:gd name="connsiteY0" fmla="*/ 1442335 h 1885021"/>
              <a:gd name="connsiteX1" fmla="*/ 465682 w 908368"/>
              <a:gd name="connsiteY1" fmla="*/ 999649 h 1885021"/>
              <a:gd name="connsiteX2" fmla="*/ 908368 w 908368"/>
              <a:gd name="connsiteY2" fmla="*/ 999649 h 1885021"/>
              <a:gd name="connsiteX3" fmla="*/ 22996 w 908368"/>
              <a:gd name="connsiteY3" fmla="*/ 1885021 h 1885021"/>
              <a:gd name="connsiteX4" fmla="*/ 0 w 908368"/>
              <a:gd name="connsiteY4" fmla="*/ 0 h 1885021"/>
              <a:gd name="connsiteX5" fmla="*/ 885372 w 908368"/>
              <a:gd name="connsiteY5" fmla="*/ 885372 h 1885021"/>
              <a:gd name="connsiteX6" fmla="*/ 442687 w 908368"/>
              <a:gd name="connsiteY6" fmla="*/ 885372 h 1885021"/>
              <a:gd name="connsiteX7" fmla="*/ 0 w 908368"/>
              <a:gd name="connsiteY7" fmla="*/ 442686 h 188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8368" h="1885021">
                <a:moveTo>
                  <a:pt x="22996" y="1442335"/>
                </a:moveTo>
                <a:lnTo>
                  <a:pt x="465682" y="999649"/>
                </a:lnTo>
                <a:lnTo>
                  <a:pt x="908368" y="999649"/>
                </a:lnTo>
                <a:lnTo>
                  <a:pt x="22996" y="1885021"/>
                </a:lnTo>
                <a:close/>
                <a:moveTo>
                  <a:pt x="0" y="0"/>
                </a:moveTo>
                <a:lnTo>
                  <a:pt x="885372" y="885372"/>
                </a:lnTo>
                <a:lnTo>
                  <a:pt x="442687" y="885372"/>
                </a:lnTo>
                <a:lnTo>
                  <a:pt x="0" y="44268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稻壳儿原创设计师【幻雨工作室】_1"/>
          <p:cNvSpPr/>
          <p:nvPr userDrawn="1"/>
        </p:nvSpPr>
        <p:spPr>
          <a:xfrm rot="13500000">
            <a:off x="384903" y="207967"/>
            <a:ext cx="372063" cy="772096"/>
          </a:xfrm>
          <a:custGeom>
            <a:avLst/>
            <a:gdLst>
              <a:gd name="connsiteX0" fmla="*/ 22996 w 908368"/>
              <a:gd name="connsiteY0" fmla="*/ 1442335 h 1885021"/>
              <a:gd name="connsiteX1" fmla="*/ 465682 w 908368"/>
              <a:gd name="connsiteY1" fmla="*/ 999649 h 1885021"/>
              <a:gd name="connsiteX2" fmla="*/ 908368 w 908368"/>
              <a:gd name="connsiteY2" fmla="*/ 999649 h 1885021"/>
              <a:gd name="connsiteX3" fmla="*/ 22996 w 908368"/>
              <a:gd name="connsiteY3" fmla="*/ 1885021 h 1885021"/>
              <a:gd name="connsiteX4" fmla="*/ 0 w 908368"/>
              <a:gd name="connsiteY4" fmla="*/ 0 h 1885021"/>
              <a:gd name="connsiteX5" fmla="*/ 885372 w 908368"/>
              <a:gd name="connsiteY5" fmla="*/ 885372 h 1885021"/>
              <a:gd name="connsiteX6" fmla="*/ 442687 w 908368"/>
              <a:gd name="connsiteY6" fmla="*/ 885372 h 1885021"/>
              <a:gd name="connsiteX7" fmla="*/ 0 w 908368"/>
              <a:gd name="connsiteY7" fmla="*/ 442686 h 188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8368" h="1885021">
                <a:moveTo>
                  <a:pt x="22996" y="1442335"/>
                </a:moveTo>
                <a:lnTo>
                  <a:pt x="465682" y="999649"/>
                </a:lnTo>
                <a:lnTo>
                  <a:pt x="908368" y="999649"/>
                </a:lnTo>
                <a:lnTo>
                  <a:pt x="22996" y="1885021"/>
                </a:lnTo>
                <a:close/>
                <a:moveTo>
                  <a:pt x="0" y="0"/>
                </a:moveTo>
                <a:lnTo>
                  <a:pt x="885372" y="885372"/>
                </a:lnTo>
                <a:lnTo>
                  <a:pt x="442687" y="885372"/>
                </a:lnTo>
                <a:lnTo>
                  <a:pt x="0" y="44268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 name="矩形 3"/>
          <p:cNvSpPr/>
          <p:nvPr userDrawn="1"/>
        </p:nvSpPr>
        <p:spPr>
          <a:xfrm>
            <a:off x="8534400" y="0"/>
            <a:ext cx="3657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496550" y="513117"/>
            <a:ext cx="11198900" cy="58317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标题幻灯片">
    <p:bg>
      <p:bgPr>
        <a:solidFill>
          <a:srgbClr val="F6F6F6"/>
        </a:solidFill>
        <a:effectLst/>
      </p:bgPr>
    </p:bg>
    <p:spTree>
      <p:nvGrpSpPr>
        <p:cNvPr id="1" name=""/>
        <p:cNvGrpSpPr/>
        <p:nvPr/>
      </p:nvGrpSpPr>
      <p:grpSpPr>
        <a:xfrm>
          <a:off x="0" y="0"/>
          <a:ext cx="0" cy="0"/>
          <a:chOff x="0" y="0"/>
          <a:chExt cx="0" cy="0"/>
        </a:xfrm>
      </p:grpSpPr>
      <p:sp>
        <p:nvSpPr>
          <p:cNvPr id="15" name="矩形 14"/>
          <p:cNvSpPr/>
          <p:nvPr userDrawn="1"/>
        </p:nvSpPr>
        <p:spPr>
          <a:xfrm>
            <a:off x="5743852" y="0"/>
            <a:ext cx="6448148"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 name="稻壳儿原创设计师【幻雨工作室】_1"/>
          <p:cNvSpPr/>
          <p:nvPr userDrawn="1"/>
        </p:nvSpPr>
        <p:spPr>
          <a:xfrm rot="8100000">
            <a:off x="218489" y="6067430"/>
            <a:ext cx="372063" cy="772096"/>
          </a:xfrm>
          <a:custGeom>
            <a:avLst/>
            <a:gdLst>
              <a:gd name="connsiteX0" fmla="*/ 22996 w 908368"/>
              <a:gd name="connsiteY0" fmla="*/ 1442335 h 1885021"/>
              <a:gd name="connsiteX1" fmla="*/ 465682 w 908368"/>
              <a:gd name="connsiteY1" fmla="*/ 999649 h 1885021"/>
              <a:gd name="connsiteX2" fmla="*/ 908368 w 908368"/>
              <a:gd name="connsiteY2" fmla="*/ 999649 h 1885021"/>
              <a:gd name="connsiteX3" fmla="*/ 22996 w 908368"/>
              <a:gd name="connsiteY3" fmla="*/ 1885021 h 1885021"/>
              <a:gd name="connsiteX4" fmla="*/ 0 w 908368"/>
              <a:gd name="connsiteY4" fmla="*/ 0 h 1885021"/>
              <a:gd name="connsiteX5" fmla="*/ 885372 w 908368"/>
              <a:gd name="connsiteY5" fmla="*/ 885372 h 1885021"/>
              <a:gd name="connsiteX6" fmla="*/ 442687 w 908368"/>
              <a:gd name="connsiteY6" fmla="*/ 885372 h 1885021"/>
              <a:gd name="connsiteX7" fmla="*/ 0 w 908368"/>
              <a:gd name="connsiteY7" fmla="*/ 442686 h 188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8368" h="1885021">
                <a:moveTo>
                  <a:pt x="22996" y="1442335"/>
                </a:moveTo>
                <a:lnTo>
                  <a:pt x="465682" y="999649"/>
                </a:lnTo>
                <a:lnTo>
                  <a:pt x="908368" y="999649"/>
                </a:lnTo>
                <a:lnTo>
                  <a:pt x="22996" y="1885021"/>
                </a:lnTo>
                <a:close/>
                <a:moveTo>
                  <a:pt x="0" y="0"/>
                </a:moveTo>
                <a:lnTo>
                  <a:pt x="885372" y="885372"/>
                </a:lnTo>
                <a:lnTo>
                  <a:pt x="442687" y="885372"/>
                </a:lnTo>
                <a:lnTo>
                  <a:pt x="0" y="44268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稻壳儿原创设计师【幻雨工作室】_2"/>
          <p:cNvSpPr/>
          <p:nvPr userDrawn="1"/>
        </p:nvSpPr>
        <p:spPr>
          <a:xfrm>
            <a:off x="365762" y="375920"/>
            <a:ext cx="11084558" cy="61061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稻壳儿原创设计师【幻雨工作室】_1"/>
          <p:cNvSpPr/>
          <p:nvPr userDrawn="1"/>
        </p:nvSpPr>
        <p:spPr>
          <a:xfrm rot="13442728">
            <a:off x="184018" y="20772"/>
            <a:ext cx="372063" cy="772096"/>
          </a:xfrm>
          <a:custGeom>
            <a:avLst/>
            <a:gdLst>
              <a:gd name="connsiteX0" fmla="*/ 22996 w 908368"/>
              <a:gd name="connsiteY0" fmla="*/ 1442335 h 1885021"/>
              <a:gd name="connsiteX1" fmla="*/ 465682 w 908368"/>
              <a:gd name="connsiteY1" fmla="*/ 999649 h 1885021"/>
              <a:gd name="connsiteX2" fmla="*/ 908368 w 908368"/>
              <a:gd name="connsiteY2" fmla="*/ 999649 h 1885021"/>
              <a:gd name="connsiteX3" fmla="*/ 22996 w 908368"/>
              <a:gd name="connsiteY3" fmla="*/ 1885021 h 1885021"/>
              <a:gd name="connsiteX4" fmla="*/ 0 w 908368"/>
              <a:gd name="connsiteY4" fmla="*/ 0 h 1885021"/>
              <a:gd name="connsiteX5" fmla="*/ 885372 w 908368"/>
              <a:gd name="connsiteY5" fmla="*/ 885372 h 1885021"/>
              <a:gd name="connsiteX6" fmla="*/ 442687 w 908368"/>
              <a:gd name="connsiteY6" fmla="*/ 885372 h 1885021"/>
              <a:gd name="connsiteX7" fmla="*/ 0 w 908368"/>
              <a:gd name="connsiteY7" fmla="*/ 442686 h 188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8368" h="1885021">
                <a:moveTo>
                  <a:pt x="22996" y="1442335"/>
                </a:moveTo>
                <a:lnTo>
                  <a:pt x="465682" y="999649"/>
                </a:lnTo>
                <a:lnTo>
                  <a:pt x="908368" y="999649"/>
                </a:lnTo>
                <a:lnTo>
                  <a:pt x="22996" y="1885021"/>
                </a:lnTo>
                <a:close/>
                <a:moveTo>
                  <a:pt x="0" y="0"/>
                </a:moveTo>
                <a:lnTo>
                  <a:pt x="885372" y="885372"/>
                </a:lnTo>
                <a:lnTo>
                  <a:pt x="442687" y="885372"/>
                </a:lnTo>
                <a:lnTo>
                  <a:pt x="0" y="44268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6" name="稻壳儿原创设计师【幻雨工作室】_1"/>
          <p:cNvSpPr/>
          <p:nvPr userDrawn="1"/>
        </p:nvSpPr>
        <p:spPr>
          <a:xfrm rot="18886927">
            <a:off x="11257054" y="-185"/>
            <a:ext cx="372063" cy="772096"/>
          </a:xfrm>
          <a:custGeom>
            <a:avLst/>
            <a:gdLst>
              <a:gd name="connsiteX0" fmla="*/ 22996 w 908368"/>
              <a:gd name="connsiteY0" fmla="*/ 1442335 h 1885021"/>
              <a:gd name="connsiteX1" fmla="*/ 465682 w 908368"/>
              <a:gd name="connsiteY1" fmla="*/ 999649 h 1885021"/>
              <a:gd name="connsiteX2" fmla="*/ 908368 w 908368"/>
              <a:gd name="connsiteY2" fmla="*/ 999649 h 1885021"/>
              <a:gd name="connsiteX3" fmla="*/ 22996 w 908368"/>
              <a:gd name="connsiteY3" fmla="*/ 1885021 h 1885021"/>
              <a:gd name="connsiteX4" fmla="*/ 0 w 908368"/>
              <a:gd name="connsiteY4" fmla="*/ 0 h 1885021"/>
              <a:gd name="connsiteX5" fmla="*/ 885372 w 908368"/>
              <a:gd name="connsiteY5" fmla="*/ 885372 h 1885021"/>
              <a:gd name="connsiteX6" fmla="*/ 442687 w 908368"/>
              <a:gd name="connsiteY6" fmla="*/ 885372 h 1885021"/>
              <a:gd name="connsiteX7" fmla="*/ 0 w 908368"/>
              <a:gd name="connsiteY7" fmla="*/ 442686 h 188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8368" h="1885021">
                <a:moveTo>
                  <a:pt x="22996" y="1442335"/>
                </a:moveTo>
                <a:lnTo>
                  <a:pt x="465682" y="999649"/>
                </a:lnTo>
                <a:lnTo>
                  <a:pt x="908368" y="999649"/>
                </a:lnTo>
                <a:lnTo>
                  <a:pt x="22996" y="1885021"/>
                </a:lnTo>
                <a:close/>
                <a:moveTo>
                  <a:pt x="0" y="0"/>
                </a:moveTo>
                <a:lnTo>
                  <a:pt x="885372" y="885372"/>
                </a:lnTo>
                <a:lnTo>
                  <a:pt x="442687" y="885372"/>
                </a:lnTo>
                <a:lnTo>
                  <a:pt x="0" y="4426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稻壳儿原创设计师【幻雨工作室】_1"/>
          <p:cNvSpPr/>
          <p:nvPr userDrawn="1"/>
        </p:nvSpPr>
        <p:spPr>
          <a:xfrm rot="2675398">
            <a:off x="11264288" y="6084546"/>
            <a:ext cx="372063" cy="772096"/>
          </a:xfrm>
          <a:custGeom>
            <a:avLst/>
            <a:gdLst>
              <a:gd name="connsiteX0" fmla="*/ 22996 w 908368"/>
              <a:gd name="connsiteY0" fmla="*/ 1442335 h 1885021"/>
              <a:gd name="connsiteX1" fmla="*/ 465682 w 908368"/>
              <a:gd name="connsiteY1" fmla="*/ 999649 h 1885021"/>
              <a:gd name="connsiteX2" fmla="*/ 908368 w 908368"/>
              <a:gd name="connsiteY2" fmla="*/ 999649 h 1885021"/>
              <a:gd name="connsiteX3" fmla="*/ 22996 w 908368"/>
              <a:gd name="connsiteY3" fmla="*/ 1885021 h 1885021"/>
              <a:gd name="connsiteX4" fmla="*/ 0 w 908368"/>
              <a:gd name="connsiteY4" fmla="*/ 0 h 1885021"/>
              <a:gd name="connsiteX5" fmla="*/ 885372 w 908368"/>
              <a:gd name="connsiteY5" fmla="*/ 885372 h 1885021"/>
              <a:gd name="connsiteX6" fmla="*/ 442687 w 908368"/>
              <a:gd name="connsiteY6" fmla="*/ 885372 h 1885021"/>
              <a:gd name="connsiteX7" fmla="*/ 0 w 908368"/>
              <a:gd name="connsiteY7" fmla="*/ 442686 h 188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8368" h="1885021">
                <a:moveTo>
                  <a:pt x="22996" y="1442335"/>
                </a:moveTo>
                <a:lnTo>
                  <a:pt x="465682" y="999649"/>
                </a:lnTo>
                <a:lnTo>
                  <a:pt x="908368" y="999649"/>
                </a:lnTo>
                <a:lnTo>
                  <a:pt x="22996" y="1885021"/>
                </a:lnTo>
                <a:close/>
                <a:moveTo>
                  <a:pt x="0" y="0"/>
                </a:moveTo>
                <a:lnTo>
                  <a:pt x="885372" y="885372"/>
                </a:lnTo>
                <a:lnTo>
                  <a:pt x="442687" y="885372"/>
                </a:lnTo>
                <a:lnTo>
                  <a:pt x="0" y="4426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4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C0BF874F-F552-4E41-AFEE-3D73F65F4B74}"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E6D88C8-B0D2-4D78-80E7-5DAB45925F45}"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E490AAD-F028-4BC9-86C1-5755391AD40F}"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CE400B-39AF-43AB-A981-02B91840C29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10670CE-90E0-4E9D-9436-C7B785606A5A}"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10670CE-90E0-4E9D-9436-C7B785606A5A}"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a:xfrm>
            <a:off x="838200" y="6356350"/>
            <a:ext cx="2743200" cy="365125"/>
          </a:xfrm>
        </p:spPr>
        <p:txBody>
          <a:bodyPr/>
          <a:lstStyle/>
          <a:p>
            <a:fld id="{C10670CE-90E0-4E9D-9436-C7B785606A5A}" type="datetimeFigureOut">
              <a:rPr lang="zh-CN" altLang="en-US" smtClean="0"/>
              <a:t>2024/7/13</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C10670CE-90E0-4E9D-9436-C7B785606A5A}" type="datetimeFigureOut">
              <a:rPr lang="zh-CN" altLang="en-US" smtClean="0"/>
              <a:t>2024/7/13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C10670CE-90E0-4E9D-9436-C7B785606A5A}" type="datetimeFigureOut">
              <a:rPr lang="zh-CN" altLang="en-US" smtClean="0"/>
              <a:t>2024/7/13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10670CE-90E0-4E9D-9436-C7B785606A5A}" type="datetimeFigureOut">
              <a:rPr lang="zh-CN" altLang="en-US" smtClean="0"/>
              <a:t>2024/7/13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C10670CE-90E0-4E9D-9436-C7B785606A5A}" type="datetimeFigureOut">
              <a:rPr lang="zh-CN" altLang="en-US" smtClean="0"/>
              <a:t>2024/7/13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10670CE-90E0-4E9D-9436-C7B785606A5A}" type="datetimeFigureOut">
              <a:rPr lang="zh-CN" altLang="en-US" smtClean="0"/>
              <a:t>2024/7/13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10670CE-90E0-4E9D-9436-C7B785606A5A}" type="datetimeFigureOut">
              <a:rPr lang="zh-CN" altLang="en-US" smtClean="0"/>
              <a:t>2024/7/13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C10670CE-90E0-4E9D-9436-C7B785606A5A}"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AE490AAD-F028-4BC9-86C1-5755391AD40F}"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DCE400B-39AF-43AB-A981-02B91840C29D}"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p:spPr>
        <p:txBody>
          <a:bodyPr/>
          <a:lstStyle/>
          <a:p>
            <a:fld id="{C10670CE-90E0-4E9D-9436-C7B785606A5A}" type="datetimeFigureOut">
              <a:rPr lang="zh-CN" altLang="en-US" smtClean="0"/>
              <a:t>2024/7/13</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a:xfrm>
            <a:off x="838200" y="6356350"/>
            <a:ext cx="2743200" cy="365125"/>
          </a:xfrm>
        </p:spPr>
        <p:txBody>
          <a:bodyPr/>
          <a:lstStyle/>
          <a:p>
            <a:fld id="{C10670CE-90E0-4E9D-9436-C7B785606A5A}" type="datetimeFigureOut">
              <a:rPr lang="zh-CN" altLang="en-US" smtClean="0"/>
              <a:t>2024/7/13</a:t>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a:xfrm>
            <a:off x="838200" y="6356350"/>
            <a:ext cx="2743200" cy="365125"/>
          </a:xfrm>
        </p:spPr>
        <p:txBody>
          <a:bodyPr/>
          <a:lstStyle/>
          <a:p>
            <a:fld id="{C10670CE-90E0-4E9D-9436-C7B785606A5A}" type="datetimeFigureOut">
              <a:rPr lang="zh-CN" altLang="en-US" smtClean="0"/>
              <a:t>2024/7/13</a:t>
            </a:fld>
            <a:endParaRPr lang="zh-CN" altLang="en-US"/>
          </a:p>
        </p:txBody>
      </p:sp>
      <p:sp>
        <p:nvSpPr>
          <p:cNvPr id="8" name="页脚占位符 7"/>
          <p:cNvSpPr>
            <a:spLocks noGrp="1"/>
          </p:cNvSpPr>
          <p:nvPr>
            <p:ph type="ftr" sz="quarter" idx="11"/>
          </p:nvPr>
        </p:nvSpPr>
        <p:spPr>
          <a:xfrm>
            <a:off x="4038600" y="6356350"/>
            <a:ext cx="4114800" cy="365125"/>
          </a:xfr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p:spPr>
        <p:txBody>
          <a:bodyPr/>
          <a:lstStyle/>
          <a:p>
            <a:fld id="{C10670CE-90E0-4E9D-9436-C7B785606A5A}" type="datetimeFigureOut">
              <a:rPr lang="zh-CN" altLang="en-US" smtClean="0"/>
              <a:t>2024/7/13</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C10670CE-90E0-4E9D-9436-C7B785606A5A}" type="datetimeFigureOut">
              <a:rPr lang="zh-CN" altLang="en-US" smtClean="0"/>
              <a:t>2024/7/13</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p:spPr>
        <p:txBody>
          <a:bodyPr/>
          <a:lstStyle/>
          <a:p>
            <a:fld id="{C10670CE-90E0-4E9D-9436-C7B785606A5A}" type="datetimeFigureOut">
              <a:rPr lang="zh-CN" altLang="en-US" smtClean="0"/>
              <a:t>2024/7/13</a:t>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p:spPr>
        <p:txBody>
          <a:bodyPr/>
          <a:lstStyle/>
          <a:p>
            <a:fld id="{C10670CE-90E0-4E9D-9436-C7B785606A5A}" type="datetimeFigureOut">
              <a:rPr lang="zh-CN" altLang="en-US" smtClean="0"/>
              <a:t>2024/7/13</a:t>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27F80984-D980-4D19-9926-5596A5A9C71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bg1"/>
            </a:gs>
            <a:gs pos="35000">
              <a:schemeClr val="bg1">
                <a:lumMod val="95000"/>
              </a:schemeClr>
            </a:gs>
            <a:gs pos="100000">
              <a:schemeClr val="accent1">
                <a:lumMod val="20000"/>
                <a:lumOff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2" name="文本框 11"/>
          <p:cNvSpPr txBox="1"/>
          <p:nvPr/>
        </p:nvSpPr>
        <p:spPr>
          <a:xfrm>
            <a:off x="3878580" y="2419350"/>
            <a:ext cx="4730115" cy="1476375"/>
          </a:xfrm>
          <a:prstGeom prst="rect">
            <a:avLst/>
          </a:prstGeom>
          <a:noFill/>
        </p:spPr>
        <p:txBody>
          <a:bodyPr wrap="square" rtlCol="0" anchor="t">
            <a:spAutoFit/>
          </a:bodyPr>
          <a:lstStyle/>
          <a:p>
            <a:r>
              <a:rPr lang="zh-CN" altLang="en-US" dirty="0">
                <a:solidFill>
                  <a:schemeClr val="tx1">
                    <a:lumMod val="75000"/>
                    <a:lumOff val="25000"/>
                    <a:alpha val="0"/>
                  </a:schemeClr>
                </a:solidFill>
                <a:latin typeface="微软雅黑" panose="020B0503020204020204" charset="-122"/>
                <a:ea typeface="微软雅黑" panose="020B0503020204020204" charset="-122"/>
                <a:sym typeface="+mn-ea"/>
              </a:rPr>
              <a:t>感谢您下载包图网平台上提供的</a:t>
            </a:r>
            <a:r>
              <a:rPr lang="en-US" altLang="zh-CN" dirty="0">
                <a:solidFill>
                  <a:schemeClr val="tx1">
                    <a:lumMod val="75000"/>
                    <a:lumOff val="25000"/>
                    <a:alpha val="0"/>
                  </a:schemeClr>
                </a:solidFill>
                <a:latin typeface="微软雅黑" panose="020B0503020204020204" charset="-122"/>
                <a:ea typeface="微软雅黑" panose="020B0503020204020204" charset="-122"/>
                <a:sym typeface="+mn-ea"/>
              </a:rPr>
              <a:t>PPT</a:t>
            </a:r>
            <a:r>
              <a:rPr lang="zh-CN" altLang="en-US" dirty="0">
                <a:solidFill>
                  <a:schemeClr val="tx1">
                    <a:lumMod val="75000"/>
                    <a:lumOff val="25000"/>
                    <a:alpha val="0"/>
                  </a:schemeClr>
                </a:solidFill>
                <a:latin typeface="微软雅黑" panose="020B0503020204020204" charset="-122"/>
                <a:ea typeface="微软雅黑" panose="020B0503020204020204" charset="-122"/>
                <a:sym typeface="+mn-ea"/>
              </a:rPr>
              <a:t>作品，</a:t>
            </a:r>
          </a:p>
          <a:p>
            <a:r>
              <a:rPr lang="zh-CN" altLang="en-US" dirty="0">
                <a:solidFill>
                  <a:schemeClr val="tx1">
                    <a:lumMod val="75000"/>
                    <a:lumOff val="25000"/>
                    <a:alpha val="0"/>
                  </a:schemeClr>
                </a:solidFill>
                <a:latin typeface="微软雅黑" panose="020B0503020204020204" charset="-122"/>
                <a:ea typeface="微软雅黑" panose="020B0503020204020204" charset="-122"/>
                <a:sym typeface="+mn-ea"/>
              </a:rPr>
              <a:t>为了您和包图网以及原创作者的利益，请</a:t>
            </a:r>
          </a:p>
          <a:p>
            <a:r>
              <a:rPr lang="zh-CN" altLang="en-US" dirty="0">
                <a:solidFill>
                  <a:schemeClr val="tx1">
                    <a:lumMod val="75000"/>
                    <a:lumOff val="25000"/>
                    <a:alpha val="0"/>
                  </a:schemeClr>
                </a:solidFill>
                <a:latin typeface="微软雅黑" panose="020B0503020204020204" charset="-122"/>
                <a:ea typeface="微软雅黑" panose="020B0503020204020204" charset="-122"/>
                <a:sym typeface="+mn-ea"/>
              </a:rPr>
              <a:t>勿复制、传播、销售，否则将承担法律责</a:t>
            </a:r>
          </a:p>
          <a:p>
            <a:r>
              <a:rPr lang="zh-CN" altLang="en-US" dirty="0">
                <a:solidFill>
                  <a:schemeClr val="tx1">
                    <a:lumMod val="75000"/>
                    <a:lumOff val="25000"/>
                    <a:alpha val="0"/>
                  </a:schemeClr>
                </a:solidFill>
                <a:latin typeface="微软雅黑" panose="020B0503020204020204" charset="-122"/>
                <a:ea typeface="微软雅黑" panose="020B0503020204020204" charset="-122"/>
                <a:sym typeface="+mn-ea"/>
              </a:rPr>
              <a:t>任！包图网将对作品进行维权，按照传播</a:t>
            </a:r>
          </a:p>
          <a:p>
            <a:r>
              <a:rPr lang="zh-CN" altLang="en-US" dirty="0">
                <a:solidFill>
                  <a:schemeClr val="tx1">
                    <a:lumMod val="75000"/>
                    <a:lumOff val="25000"/>
                    <a:alpha val="0"/>
                  </a:schemeClr>
                </a:solidFill>
                <a:latin typeface="微软雅黑" panose="020B0503020204020204" charset="-122"/>
                <a:ea typeface="微软雅黑" panose="020B0503020204020204" charset="-122"/>
                <a:sym typeface="+mn-ea"/>
              </a:rPr>
              <a:t>下载次数进行十倍的索取赔偿！</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90AAD-F028-4BC9-86C1-5755391AD40F}" type="datetimeFigureOut">
              <a:rPr lang="zh-CN" altLang="en-US" smtClean="0"/>
              <a:t>2024/7/13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CE400B-39AF-43AB-A981-02B91840C29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9707628" y="0"/>
            <a:ext cx="248437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矩形 1"/>
          <p:cNvSpPr/>
          <p:nvPr/>
        </p:nvSpPr>
        <p:spPr>
          <a:xfrm>
            <a:off x="435429" y="736440"/>
            <a:ext cx="10754708" cy="4940927"/>
          </a:xfrm>
          <a:prstGeom prst="rect">
            <a:avLst/>
          </a:prstGeom>
          <a:solidFill>
            <a:schemeClr val="bg1"/>
          </a:solidFill>
          <a:ln w="19050">
            <a:solidFill>
              <a:srgbClr val="A8CBF7"/>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5" name="文本框 4"/>
          <p:cNvSpPr txBox="1"/>
          <p:nvPr/>
        </p:nvSpPr>
        <p:spPr>
          <a:xfrm>
            <a:off x="608622" y="2227668"/>
            <a:ext cx="3724096" cy="1107996"/>
          </a:xfrm>
          <a:prstGeom prst="rect">
            <a:avLst/>
          </a:prstGeom>
          <a:noFill/>
        </p:spPr>
        <p:txBody>
          <a:bodyPr wrap="none" rtlCol="0">
            <a:spAutoFit/>
          </a:bodyPr>
          <a:lstStyle/>
          <a:p>
            <a:pPr lvl="0">
              <a:defRPr/>
            </a:pPr>
            <a:r>
              <a:rPr kumimoji="0" lang="zh-CN" altLang="en-US" sz="6600" b="1" i="0" u="none" strike="noStrike" kern="1200" cap="none" spc="300" normalizeH="0" baseline="0" noProof="0" dirty="0">
                <a:ln>
                  <a:noFill/>
                </a:ln>
                <a:solidFill>
                  <a:srgbClr val="174096"/>
                </a:solidFill>
                <a:effectLst/>
                <a:uLnTx/>
                <a:uFillTx/>
                <a:cs typeface="+mn-ea"/>
                <a:sym typeface="+mn-lt"/>
              </a:rPr>
              <a:t>秦威颗粒</a:t>
            </a:r>
          </a:p>
        </p:txBody>
      </p:sp>
      <p:cxnSp>
        <p:nvCxnSpPr>
          <p:cNvPr id="7" name="直接连接符 6"/>
          <p:cNvCxnSpPr/>
          <p:nvPr/>
        </p:nvCxnSpPr>
        <p:spPr>
          <a:xfrm>
            <a:off x="483609" y="3836640"/>
            <a:ext cx="6860815" cy="0"/>
          </a:xfrm>
          <a:prstGeom prst="line">
            <a:avLst/>
          </a:prstGeom>
          <a:ln>
            <a:solidFill>
              <a:srgbClr val="174096"/>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1252227" y="3268365"/>
            <a:ext cx="2951060"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err="1">
                <a:ln>
                  <a:noFill/>
                </a:ln>
                <a:solidFill>
                  <a:srgbClr val="174096"/>
                </a:solidFill>
                <a:effectLst/>
                <a:uLnTx/>
                <a:uFillTx/>
                <a:cs typeface="+mn-ea"/>
                <a:sym typeface="+mn-lt"/>
              </a:rPr>
              <a:t>Qinwei</a:t>
            </a:r>
            <a:r>
              <a:rPr kumimoji="0" lang="en-US" altLang="zh-CN" sz="2000" b="0" i="0" u="none" strike="noStrike" kern="1200" cap="none" spc="0" normalizeH="0" baseline="0" noProof="0" dirty="0">
                <a:ln>
                  <a:noFill/>
                </a:ln>
                <a:solidFill>
                  <a:srgbClr val="174096"/>
                </a:solidFill>
                <a:effectLst/>
                <a:uLnTx/>
                <a:uFillTx/>
                <a:cs typeface="+mn-ea"/>
                <a:sym typeface="+mn-lt"/>
              </a:rPr>
              <a:t>  Keli</a:t>
            </a:r>
            <a:endParaRPr kumimoji="0" lang="zh-CN" altLang="en-US" sz="2000" b="0" i="0" u="none" strike="noStrike" kern="1200" cap="none" spc="0" normalizeH="0" baseline="0" noProof="0" dirty="0">
              <a:ln>
                <a:noFill/>
              </a:ln>
              <a:solidFill>
                <a:srgbClr val="174096"/>
              </a:solidFill>
              <a:effectLst/>
              <a:uLnTx/>
              <a:uFillTx/>
              <a:cs typeface="+mn-ea"/>
              <a:sym typeface="+mn-lt"/>
            </a:endParaRPr>
          </a:p>
        </p:txBody>
      </p:sp>
      <p:sp>
        <p:nvSpPr>
          <p:cNvPr id="17" name="Freeform 172"/>
          <p:cNvSpPr/>
          <p:nvPr/>
        </p:nvSpPr>
        <p:spPr bwMode="auto">
          <a:xfrm>
            <a:off x="8160713" y="815625"/>
            <a:ext cx="2939272" cy="1487063"/>
          </a:xfrm>
          <a:custGeom>
            <a:avLst/>
            <a:gdLst>
              <a:gd name="T0" fmla="*/ 11 w 2024"/>
              <a:gd name="T1" fmla="*/ 0 h 1024"/>
              <a:gd name="T2" fmla="*/ 0 w 2024"/>
              <a:gd name="T3" fmla="*/ 12 h 1024"/>
              <a:gd name="T4" fmla="*/ 1012 w 2024"/>
              <a:gd name="T5" fmla="*/ 1024 h 1024"/>
              <a:gd name="T6" fmla="*/ 2024 w 2024"/>
              <a:gd name="T7" fmla="*/ 12 h 1024"/>
              <a:gd name="T8" fmla="*/ 2012 w 2024"/>
              <a:gd name="T9" fmla="*/ 0 h 1024"/>
              <a:gd name="T10" fmla="*/ 11 w 2024"/>
              <a:gd name="T11" fmla="*/ 0 h 1024"/>
            </a:gdLst>
            <a:ahLst/>
            <a:cxnLst>
              <a:cxn ang="0">
                <a:pos x="T0" y="T1"/>
              </a:cxn>
              <a:cxn ang="0">
                <a:pos x="T2" y="T3"/>
              </a:cxn>
              <a:cxn ang="0">
                <a:pos x="T4" y="T5"/>
              </a:cxn>
              <a:cxn ang="0">
                <a:pos x="T6" y="T7"/>
              </a:cxn>
              <a:cxn ang="0">
                <a:pos x="T8" y="T9"/>
              </a:cxn>
              <a:cxn ang="0">
                <a:pos x="T10" y="T11"/>
              </a:cxn>
            </a:cxnLst>
            <a:rect l="0" t="0" r="r" b="b"/>
            <a:pathLst>
              <a:path w="2024" h="1024">
                <a:moveTo>
                  <a:pt x="11" y="0"/>
                </a:moveTo>
                <a:lnTo>
                  <a:pt x="0" y="12"/>
                </a:lnTo>
                <a:lnTo>
                  <a:pt x="1012" y="1024"/>
                </a:lnTo>
                <a:lnTo>
                  <a:pt x="2024" y="12"/>
                </a:lnTo>
                <a:lnTo>
                  <a:pt x="2012" y="0"/>
                </a:lnTo>
                <a:lnTo>
                  <a:pt x="11" y="0"/>
                </a:lnTo>
                <a:close/>
              </a:path>
            </a:pathLst>
          </a:custGeom>
          <a:gradFill flip="none" rotWithShape="1">
            <a:gsLst>
              <a:gs pos="0">
                <a:schemeClr val="accent1">
                  <a:tint val="66000"/>
                  <a:satMod val="160000"/>
                </a:schemeClr>
              </a:gs>
              <a:gs pos="57000">
                <a:schemeClr val="accent1">
                  <a:tint val="44500"/>
                  <a:satMod val="160000"/>
                  <a:alpha val="0"/>
                </a:schemeClr>
              </a:gs>
              <a:gs pos="100000">
                <a:schemeClr val="accent1">
                  <a:tint val="23500"/>
                  <a:satMod val="160000"/>
                  <a:alpha val="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black"/>
              </a:solidFill>
              <a:cs typeface="+mn-ea"/>
              <a:sym typeface="+mn-lt"/>
            </a:endParaRPr>
          </a:p>
        </p:txBody>
      </p:sp>
      <p:sp>
        <p:nvSpPr>
          <p:cNvPr id="24" name="Freeform 178"/>
          <p:cNvSpPr/>
          <p:nvPr/>
        </p:nvSpPr>
        <p:spPr bwMode="auto">
          <a:xfrm>
            <a:off x="8224037" y="5239354"/>
            <a:ext cx="857250" cy="855663"/>
          </a:xfrm>
          <a:custGeom>
            <a:avLst/>
            <a:gdLst>
              <a:gd name="T0" fmla="*/ 269 w 540"/>
              <a:gd name="T1" fmla="*/ 539 h 539"/>
              <a:gd name="T2" fmla="*/ 0 w 540"/>
              <a:gd name="T3" fmla="*/ 269 h 539"/>
              <a:gd name="T4" fmla="*/ 269 w 540"/>
              <a:gd name="T5" fmla="*/ 0 h 539"/>
              <a:gd name="T6" fmla="*/ 540 w 540"/>
              <a:gd name="T7" fmla="*/ 269 h 539"/>
              <a:gd name="T8" fmla="*/ 269 w 540"/>
              <a:gd name="T9" fmla="*/ 539 h 539"/>
            </a:gdLst>
            <a:ahLst/>
            <a:cxnLst>
              <a:cxn ang="0">
                <a:pos x="T0" y="T1"/>
              </a:cxn>
              <a:cxn ang="0">
                <a:pos x="T2" y="T3"/>
              </a:cxn>
              <a:cxn ang="0">
                <a:pos x="T4" y="T5"/>
              </a:cxn>
              <a:cxn ang="0">
                <a:pos x="T6" y="T7"/>
              </a:cxn>
              <a:cxn ang="0">
                <a:pos x="T8" y="T9"/>
              </a:cxn>
            </a:cxnLst>
            <a:rect l="0" t="0" r="r" b="b"/>
            <a:pathLst>
              <a:path w="540" h="539">
                <a:moveTo>
                  <a:pt x="269" y="539"/>
                </a:moveTo>
                <a:lnTo>
                  <a:pt x="0" y="269"/>
                </a:lnTo>
                <a:lnTo>
                  <a:pt x="269" y="0"/>
                </a:lnTo>
                <a:lnTo>
                  <a:pt x="540" y="269"/>
                </a:lnTo>
                <a:lnTo>
                  <a:pt x="269" y="539"/>
                </a:lnTo>
                <a:close/>
              </a:path>
            </a:pathLst>
          </a:custGeom>
          <a:gradFill flip="none" rotWithShape="1">
            <a:gsLst>
              <a:gs pos="0">
                <a:schemeClr val="accent1">
                  <a:tint val="66000"/>
                  <a:satMod val="160000"/>
                </a:schemeClr>
              </a:gs>
              <a:gs pos="93000">
                <a:schemeClr val="accent1">
                  <a:tint val="44500"/>
                  <a:satMod val="160000"/>
                  <a:alpha val="0"/>
                </a:schemeClr>
              </a:gs>
              <a:gs pos="100000">
                <a:schemeClr val="accent1">
                  <a:tint val="23500"/>
                  <a:satMod val="160000"/>
                  <a:alpha val="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25" name="Freeform 179"/>
          <p:cNvSpPr/>
          <p:nvPr/>
        </p:nvSpPr>
        <p:spPr bwMode="auto">
          <a:xfrm>
            <a:off x="10273888" y="4548514"/>
            <a:ext cx="614363" cy="614363"/>
          </a:xfrm>
          <a:custGeom>
            <a:avLst/>
            <a:gdLst>
              <a:gd name="T0" fmla="*/ 194 w 387"/>
              <a:gd name="T1" fmla="*/ 387 h 387"/>
              <a:gd name="T2" fmla="*/ 0 w 387"/>
              <a:gd name="T3" fmla="*/ 193 h 387"/>
              <a:gd name="T4" fmla="*/ 194 w 387"/>
              <a:gd name="T5" fmla="*/ 0 h 387"/>
              <a:gd name="T6" fmla="*/ 387 w 387"/>
              <a:gd name="T7" fmla="*/ 193 h 387"/>
              <a:gd name="T8" fmla="*/ 194 w 387"/>
              <a:gd name="T9" fmla="*/ 387 h 387"/>
            </a:gdLst>
            <a:ahLst/>
            <a:cxnLst>
              <a:cxn ang="0">
                <a:pos x="T0" y="T1"/>
              </a:cxn>
              <a:cxn ang="0">
                <a:pos x="T2" y="T3"/>
              </a:cxn>
              <a:cxn ang="0">
                <a:pos x="T4" y="T5"/>
              </a:cxn>
              <a:cxn ang="0">
                <a:pos x="T6" y="T7"/>
              </a:cxn>
              <a:cxn ang="0">
                <a:pos x="T8" y="T9"/>
              </a:cxn>
            </a:cxnLst>
            <a:rect l="0" t="0" r="r" b="b"/>
            <a:pathLst>
              <a:path w="387" h="387">
                <a:moveTo>
                  <a:pt x="194" y="387"/>
                </a:moveTo>
                <a:lnTo>
                  <a:pt x="0" y="193"/>
                </a:lnTo>
                <a:lnTo>
                  <a:pt x="194" y="0"/>
                </a:lnTo>
                <a:lnTo>
                  <a:pt x="387" y="193"/>
                </a:lnTo>
                <a:lnTo>
                  <a:pt x="194" y="387"/>
                </a:lnTo>
                <a:close/>
              </a:path>
            </a:pathLst>
          </a:custGeom>
          <a:solidFill>
            <a:srgbClr val="A8CBF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27" name="Freeform 179"/>
          <p:cNvSpPr/>
          <p:nvPr/>
        </p:nvSpPr>
        <p:spPr bwMode="auto">
          <a:xfrm>
            <a:off x="7499247" y="5057533"/>
            <a:ext cx="363642" cy="363642"/>
          </a:xfrm>
          <a:custGeom>
            <a:avLst/>
            <a:gdLst>
              <a:gd name="T0" fmla="*/ 194 w 387"/>
              <a:gd name="T1" fmla="*/ 387 h 387"/>
              <a:gd name="T2" fmla="*/ 0 w 387"/>
              <a:gd name="T3" fmla="*/ 193 h 387"/>
              <a:gd name="T4" fmla="*/ 194 w 387"/>
              <a:gd name="T5" fmla="*/ 0 h 387"/>
              <a:gd name="T6" fmla="*/ 387 w 387"/>
              <a:gd name="T7" fmla="*/ 193 h 387"/>
              <a:gd name="T8" fmla="*/ 194 w 387"/>
              <a:gd name="T9" fmla="*/ 387 h 387"/>
            </a:gdLst>
            <a:ahLst/>
            <a:cxnLst>
              <a:cxn ang="0">
                <a:pos x="T0" y="T1"/>
              </a:cxn>
              <a:cxn ang="0">
                <a:pos x="T2" y="T3"/>
              </a:cxn>
              <a:cxn ang="0">
                <a:pos x="T4" y="T5"/>
              </a:cxn>
              <a:cxn ang="0">
                <a:pos x="T6" y="T7"/>
              </a:cxn>
              <a:cxn ang="0">
                <a:pos x="T8" y="T9"/>
              </a:cxn>
            </a:cxnLst>
            <a:rect l="0" t="0" r="r" b="b"/>
            <a:pathLst>
              <a:path w="387" h="387">
                <a:moveTo>
                  <a:pt x="194" y="387"/>
                </a:moveTo>
                <a:lnTo>
                  <a:pt x="0" y="193"/>
                </a:lnTo>
                <a:lnTo>
                  <a:pt x="194" y="0"/>
                </a:lnTo>
                <a:lnTo>
                  <a:pt x="387" y="193"/>
                </a:lnTo>
                <a:lnTo>
                  <a:pt x="194" y="387"/>
                </a:lnTo>
                <a:close/>
              </a:path>
            </a:pathLst>
          </a:custGeom>
          <a:solidFill>
            <a:srgbClr val="A8CBF7">
              <a:alpha val="61000"/>
            </a:srgbClr>
          </a:solidFill>
          <a:ln>
            <a:noFill/>
          </a:ln>
        </p:spPr>
        <p:txBody>
          <a:bodyPr vert="horz" wrap="square" lIns="91440" tIns="45720" rIns="91440" bIns="45720" numCol="1" anchor="t" anchorCtr="0" compatLnSpc="1"/>
          <a:lstStyle/>
          <a:p>
            <a:endParaRPr lang="zh-CN" altLang="en-US">
              <a:cs typeface="+mn-ea"/>
              <a:sym typeface="+mn-lt"/>
            </a:endParaRPr>
          </a:p>
        </p:txBody>
      </p:sp>
      <p:pic>
        <p:nvPicPr>
          <p:cNvPr id="3" name="图片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721" y="776457"/>
            <a:ext cx="2327657" cy="721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文本框 14"/>
          <p:cNvSpPr txBox="1"/>
          <p:nvPr/>
        </p:nvSpPr>
        <p:spPr>
          <a:xfrm>
            <a:off x="477566" y="4773638"/>
            <a:ext cx="5859296" cy="476726"/>
          </a:xfrm>
          <a:prstGeom prst="roundRect">
            <a:avLst/>
          </a:prstGeom>
          <a:noFill/>
          <a:ln>
            <a:noFill/>
          </a:ln>
        </p:spPr>
        <p:txBody>
          <a:bodyPr wrap="none" rtlCol="0">
            <a:spAutoFit/>
          </a:bodyPr>
          <a:lstStyle/>
          <a:p>
            <a:pPr lvl="0">
              <a:defRPr/>
            </a:pPr>
            <a:r>
              <a:rPr kumimoji="0" lang="zh-CN" altLang="en-US" sz="2200" b="1" i="0" u="none" strike="noStrike" kern="1200" cap="none" spc="0" normalizeH="0" baseline="0" noProof="0" dirty="0">
                <a:ln>
                  <a:noFill/>
                </a:ln>
                <a:effectLst/>
                <a:uLnTx/>
                <a:uFillTx/>
                <a:latin typeface="楷体" panose="02010609060101010101" pitchFamily="49" charset="-122"/>
                <a:ea typeface="楷体" panose="02010609060101010101" pitchFamily="49" charset="-122"/>
                <a:cs typeface="+mn-ea"/>
                <a:sym typeface="+mn-lt"/>
              </a:rPr>
              <a:t>上市许可持有人：成都华西天然药物有限公司</a:t>
            </a:r>
          </a:p>
        </p:txBody>
      </p:sp>
      <p:sp>
        <p:nvSpPr>
          <p:cNvPr id="18" name="文本框 17"/>
          <p:cNvSpPr txBox="1"/>
          <p:nvPr/>
        </p:nvSpPr>
        <p:spPr>
          <a:xfrm>
            <a:off x="4108218" y="3071157"/>
            <a:ext cx="3198311" cy="769441"/>
          </a:xfrm>
          <a:prstGeom prst="rect">
            <a:avLst/>
          </a:prstGeom>
          <a:noFill/>
        </p:spPr>
        <p:txBody>
          <a:bodyPr wrap="none" rtlCol="0">
            <a:spAutoFit/>
          </a:bodyPr>
          <a:lstStyle/>
          <a:p>
            <a:pPr lvl="0">
              <a:defRPr/>
            </a:pPr>
            <a:r>
              <a:rPr kumimoji="0" lang="en-US" altLang="zh-CN" sz="4400" b="1" i="0" u="none" strike="noStrike" kern="1200" cap="none" spc="300" normalizeH="0" baseline="0" noProof="0" dirty="0">
                <a:ln>
                  <a:noFill/>
                </a:ln>
                <a:solidFill>
                  <a:srgbClr val="174096"/>
                </a:solidFill>
                <a:effectLst/>
                <a:uLnTx/>
                <a:uFillTx/>
                <a:cs typeface="+mn-ea"/>
                <a:sym typeface="+mn-lt"/>
              </a:rPr>
              <a:t>—</a:t>
            </a:r>
            <a:r>
              <a:rPr kumimoji="0" lang="zh-CN" altLang="en-US" sz="4400" b="1" i="0" u="none" strike="noStrike" kern="1200" cap="none" spc="300" normalizeH="0" baseline="0" noProof="0" dirty="0">
                <a:ln>
                  <a:noFill/>
                </a:ln>
                <a:solidFill>
                  <a:srgbClr val="174096"/>
                </a:solidFill>
                <a:effectLst/>
                <a:uLnTx/>
                <a:uFillTx/>
                <a:cs typeface="+mn-ea"/>
                <a:sym typeface="+mn-lt"/>
              </a:rPr>
              <a:t>药品摘要</a:t>
            </a:r>
          </a:p>
        </p:txBody>
      </p:sp>
      <p:sp>
        <p:nvSpPr>
          <p:cNvPr id="20" name="稻壳儿原创设计师【幻雨工作室】_1"/>
          <p:cNvSpPr/>
          <p:nvPr/>
        </p:nvSpPr>
        <p:spPr>
          <a:xfrm rot="13442728">
            <a:off x="216077" y="302708"/>
            <a:ext cx="372063" cy="772096"/>
          </a:xfrm>
          <a:custGeom>
            <a:avLst/>
            <a:gdLst>
              <a:gd name="connsiteX0" fmla="*/ 22996 w 908368"/>
              <a:gd name="connsiteY0" fmla="*/ 1442335 h 1885021"/>
              <a:gd name="connsiteX1" fmla="*/ 465682 w 908368"/>
              <a:gd name="connsiteY1" fmla="*/ 999649 h 1885021"/>
              <a:gd name="connsiteX2" fmla="*/ 908368 w 908368"/>
              <a:gd name="connsiteY2" fmla="*/ 999649 h 1885021"/>
              <a:gd name="connsiteX3" fmla="*/ 22996 w 908368"/>
              <a:gd name="connsiteY3" fmla="*/ 1885021 h 1885021"/>
              <a:gd name="connsiteX4" fmla="*/ 0 w 908368"/>
              <a:gd name="connsiteY4" fmla="*/ 0 h 1885021"/>
              <a:gd name="connsiteX5" fmla="*/ 885372 w 908368"/>
              <a:gd name="connsiteY5" fmla="*/ 885372 h 1885021"/>
              <a:gd name="connsiteX6" fmla="*/ 442687 w 908368"/>
              <a:gd name="connsiteY6" fmla="*/ 885372 h 1885021"/>
              <a:gd name="connsiteX7" fmla="*/ 0 w 908368"/>
              <a:gd name="connsiteY7" fmla="*/ 442686 h 188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8368" h="1885021">
                <a:moveTo>
                  <a:pt x="22996" y="1442335"/>
                </a:moveTo>
                <a:lnTo>
                  <a:pt x="465682" y="999649"/>
                </a:lnTo>
                <a:lnTo>
                  <a:pt x="908368" y="999649"/>
                </a:lnTo>
                <a:lnTo>
                  <a:pt x="22996" y="1885021"/>
                </a:lnTo>
                <a:close/>
                <a:moveTo>
                  <a:pt x="0" y="0"/>
                </a:moveTo>
                <a:lnTo>
                  <a:pt x="885372" y="885372"/>
                </a:lnTo>
                <a:lnTo>
                  <a:pt x="442687" y="885372"/>
                </a:lnTo>
                <a:lnTo>
                  <a:pt x="0" y="44268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3" name="稻壳儿原创设计师【幻雨工作室】_1"/>
          <p:cNvSpPr/>
          <p:nvPr/>
        </p:nvSpPr>
        <p:spPr>
          <a:xfrm rot="8100000">
            <a:off x="213664" y="5325496"/>
            <a:ext cx="372063" cy="772096"/>
          </a:xfrm>
          <a:custGeom>
            <a:avLst/>
            <a:gdLst>
              <a:gd name="connsiteX0" fmla="*/ 22996 w 908368"/>
              <a:gd name="connsiteY0" fmla="*/ 1442335 h 1885021"/>
              <a:gd name="connsiteX1" fmla="*/ 465682 w 908368"/>
              <a:gd name="connsiteY1" fmla="*/ 999649 h 1885021"/>
              <a:gd name="connsiteX2" fmla="*/ 908368 w 908368"/>
              <a:gd name="connsiteY2" fmla="*/ 999649 h 1885021"/>
              <a:gd name="connsiteX3" fmla="*/ 22996 w 908368"/>
              <a:gd name="connsiteY3" fmla="*/ 1885021 h 1885021"/>
              <a:gd name="connsiteX4" fmla="*/ 0 w 908368"/>
              <a:gd name="connsiteY4" fmla="*/ 0 h 1885021"/>
              <a:gd name="connsiteX5" fmla="*/ 885372 w 908368"/>
              <a:gd name="connsiteY5" fmla="*/ 885372 h 1885021"/>
              <a:gd name="connsiteX6" fmla="*/ 442687 w 908368"/>
              <a:gd name="connsiteY6" fmla="*/ 885372 h 1885021"/>
              <a:gd name="connsiteX7" fmla="*/ 0 w 908368"/>
              <a:gd name="connsiteY7" fmla="*/ 442686 h 188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8368" h="1885021">
                <a:moveTo>
                  <a:pt x="22996" y="1442335"/>
                </a:moveTo>
                <a:lnTo>
                  <a:pt x="465682" y="999649"/>
                </a:lnTo>
                <a:lnTo>
                  <a:pt x="908368" y="999649"/>
                </a:lnTo>
                <a:lnTo>
                  <a:pt x="22996" y="1885021"/>
                </a:lnTo>
                <a:close/>
                <a:moveTo>
                  <a:pt x="0" y="0"/>
                </a:moveTo>
                <a:lnTo>
                  <a:pt x="885372" y="885372"/>
                </a:lnTo>
                <a:lnTo>
                  <a:pt x="442687" y="885372"/>
                </a:lnTo>
                <a:lnTo>
                  <a:pt x="0" y="442686"/>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Freeform 163"/>
          <p:cNvSpPr/>
          <p:nvPr/>
        </p:nvSpPr>
        <p:spPr bwMode="auto">
          <a:xfrm>
            <a:off x="10183812" y="1947946"/>
            <a:ext cx="2008188" cy="2003425"/>
          </a:xfrm>
          <a:custGeom>
            <a:avLst/>
            <a:gdLst>
              <a:gd name="T0" fmla="*/ 1265 w 1265"/>
              <a:gd name="T1" fmla="*/ 631 h 1262"/>
              <a:gd name="T2" fmla="*/ 632 w 1265"/>
              <a:gd name="T3" fmla="*/ 1262 h 1262"/>
              <a:gd name="T4" fmla="*/ 0 w 1265"/>
              <a:gd name="T5" fmla="*/ 631 h 1262"/>
              <a:gd name="T6" fmla="*/ 632 w 1265"/>
              <a:gd name="T7" fmla="*/ 0 h 1262"/>
              <a:gd name="T8" fmla="*/ 1265 w 1265"/>
              <a:gd name="T9" fmla="*/ 631 h 1262"/>
            </a:gdLst>
            <a:ahLst/>
            <a:cxnLst>
              <a:cxn ang="0">
                <a:pos x="T0" y="T1"/>
              </a:cxn>
              <a:cxn ang="0">
                <a:pos x="T2" y="T3"/>
              </a:cxn>
              <a:cxn ang="0">
                <a:pos x="T4" y="T5"/>
              </a:cxn>
              <a:cxn ang="0">
                <a:pos x="T6" y="T7"/>
              </a:cxn>
              <a:cxn ang="0">
                <a:pos x="T8" y="T9"/>
              </a:cxn>
            </a:cxnLst>
            <a:rect l="0" t="0" r="r" b="b"/>
            <a:pathLst>
              <a:path w="1265" h="1262">
                <a:moveTo>
                  <a:pt x="1265" y="631"/>
                </a:moveTo>
                <a:lnTo>
                  <a:pt x="632" y="1262"/>
                </a:lnTo>
                <a:lnTo>
                  <a:pt x="0" y="631"/>
                </a:lnTo>
                <a:lnTo>
                  <a:pt x="632" y="0"/>
                </a:lnTo>
                <a:lnTo>
                  <a:pt x="1265" y="631"/>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21" name="Freeform 162"/>
          <p:cNvSpPr/>
          <p:nvPr/>
        </p:nvSpPr>
        <p:spPr bwMode="auto">
          <a:xfrm>
            <a:off x="8701153" y="5118259"/>
            <a:ext cx="1006475" cy="1003300"/>
          </a:xfrm>
          <a:custGeom>
            <a:avLst/>
            <a:gdLst>
              <a:gd name="T0" fmla="*/ 634 w 634"/>
              <a:gd name="T1" fmla="*/ 316 h 632"/>
              <a:gd name="T2" fmla="*/ 317 w 634"/>
              <a:gd name="T3" fmla="*/ 632 h 632"/>
              <a:gd name="T4" fmla="*/ 0 w 634"/>
              <a:gd name="T5" fmla="*/ 316 h 632"/>
              <a:gd name="T6" fmla="*/ 317 w 634"/>
              <a:gd name="T7" fmla="*/ 0 h 632"/>
              <a:gd name="T8" fmla="*/ 634 w 634"/>
              <a:gd name="T9" fmla="*/ 316 h 632"/>
            </a:gdLst>
            <a:ahLst/>
            <a:cxnLst>
              <a:cxn ang="0">
                <a:pos x="T0" y="T1"/>
              </a:cxn>
              <a:cxn ang="0">
                <a:pos x="T2" y="T3"/>
              </a:cxn>
              <a:cxn ang="0">
                <a:pos x="T4" y="T5"/>
              </a:cxn>
              <a:cxn ang="0">
                <a:pos x="T6" y="T7"/>
              </a:cxn>
              <a:cxn ang="0">
                <a:pos x="T8" y="T9"/>
              </a:cxn>
            </a:cxnLst>
            <a:rect l="0" t="0" r="r" b="b"/>
            <a:pathLst>
              <a:path w="634" h="632">
                <a:moveTo>
                  <a:pt x="634" y="316"/>
                </a:moveTo>
                <a:lnTo>
                  <a:pt x="317" y="632"/>
                </a:lnTo>
                <a:lnTo>
                  <a:pt x="0" y="316"/>
                </a:lnTo>
                <a:lnTo>
                  <a:pt x="317" y="0"/>
                </a:lnTo>
                <a:lnTo>
                  <a:pt x="634" y="316"/>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35" name="稻壳儿原创设计师【幻雨工作室】_1"/>
          <p:cNvSpPr/>
          <p:nvPr/>
        </p:nvSpPr>
        <p:spPr>
          <a:xfrm rot="18886927">
            <a:off x="11049923" y="310181"/>
            <a:ext cx="372063" cy="772096"/>
          </a:xfrm>
          <a:custGeom>
            <a:avLst/>
            <a:gdLst>
              <a:gd name="connsiteX0" fmla="*/ 22996 w 908368"/>
              <a:gd name="connsiteY0" fmla="*/ 1442335 h 1885021"/>
              <a:gd name="connsiteX1" fmla="*/ 465682 w 908368"/>
              <a:gd name="connsiteY1" fmla="*/ 999649 h 1885021"/>
              <a:gd name="connsiteX2" fmla="*/ 908368 w 908368"/>
              <a:gd name="connsiteY2" fmla="*/ 999649 h 1885021"/>
              <a:gd name="connsiteX3" fmla="*/ 22996 w 908368"/>
              <a:gd name="connsiteY3" fmla="*/ 1885021 h 1885021"/>
              <a:gd name="connsiteX4" fmla="*/ 0 w 908368"/>
              <a:gd name="connsiteY4" fmla="*/ 0 h 1885021"/>
              <a:gd name="connsiteX5" fmla="*/ 885372 w 908368"/>
              <a:gd name="connsiteY5" fmla="*/ 885372 h 1885021"/>
              <a:gd name="connsiteX6" fmla="*/ 442687 w 908368"/>
              <a:gd name="connsiteY6" fmla="*/ 885372 h 1885021"/>
              <a:gd name="connsiteX7" fmla="*/ 0 w 908368"/>
              <a:gd name="connsiteY7" fmla="*/ 442686 h 188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8368" h="1885021">
                <a:moveTo>
                  <a:pt x="22996" y="1442335"/>
                </a:moveTo>
                <a:lnTo>
                  <a:pt x="465682" y="999649"/>
                </a:lnTo>
                <a:lnTo>
                  <a:pt x="908368" y="999649"/>
                </a:lnTo>
                <a:lnTo>
                  <a:pt x="22996" y="1885021"/>
                </a:lnTo>
                <a:close/>
                <a:moveTo>
                  <a:pt x="0" y="0"/>
                </a:moveTo>
                <a:lnTo>
                  <a:pt x="885372" y="885372"/>
                </a:lnTo>
                <a:lnTo>
                  <a:pt x="442687" y="885372"/>
                </a:lnTo>
                <a:lnTo>
                  <a:pt x="0" y="4426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6" name="稻壳儿原创设计师【幻雨工作室】_1"/>
          <p:cNvSpPr/>
          <p:nvPr/>
        </p:nvSpPr>
        <p:spPr>
          <a:xfrm rot="2675398">
            <a:off x="11034198" y="5340302"/>
            <a:ext cx="372063" cy="772096"/>
          </a:xfrm>
          <a:custGeom>
            <a:avLst/>
            <a:gdLst>
              <a:gd name="connsiteX0" fmla="*/ 22996 w 908368"/>
              <a:gd name="connsiteY0" fmla="*/ 1442335 h 1885021"/>
              <a:gd name="connsiteX1" fmla="*/ 465682 w 908368"/>
              <a:gd name="connsiteY1" fmla="*/ 999649 h 1885021"/>
              <a:gd name="connsiteX2" fmla="*/ 908368 w 908368"/>
              <a:gd name="connsiteY2" fmla="*/ 999649 h 1885021"/>
              <a:gd name="connsiteX3" fmla="*/ 22996 w 908368"/>
              <a:gd name="connsiteY3" fmla="*/ 1885021 h 1885021"/>
              <a:gd name="connsiteX4" fmla="*/ 0 w 908368"/>
              <a:gd name="connsiteY4" fmla="*/ 0 h 1885021"/>
              <a:gd name="connsiteX5" fmla="*/ 885372 w 908368"/>
              <a:gd name="connsiteY5" fmla="*/ 885372 h 1885021"/>
              <a:gd name="connsiteX6" fmla="*/ 442687 w 908368"/>
              <a:gd name="connsiteY6" fmla="*/ 885372 h 1885021"/>
              <a:gd name="connsiteX7" fmla="*/ 0 w 908368"/>
              <a:gd name="connsiteY7" fmla="*/ 442686 h 1885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8368" h="1885021">
                <a:moveTo>
                  <a:pt x="22996" y="1442335"/>
                </a:moveTo>
                <a:lnTo>
                  <a:pt x="465682" y="999649"/>
                </a:lnTo>
                <a:lnTo>
                  <a:pt x="908368" y="999649"/>
                </a:lnTo>
                <a:lnTo>
                  <a:pt x="22996" y="1885021"/>
                </a:lnTo>
                <a:close/>
                <a:moveTo>
                  <a:pt x="0" y="0"/>
                </a:moveTo>
                <a:lnTo>
                  <a:pt x="885372" y="885372"/>
                </a:lnTo>
                <a:lnTo>
                  <a:pt x="442687" y="885372"/>
                </a:lnTo>
                <a:lnTo>
                  <a:pt x="0" y="4426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97121" y="468856"/>
            <a:ext cx="2179185" cy="675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reeform 162"/>
          <p:cNvSpPr>
            <a:spLocks noChangeAspect="1"/>
          </p:cNvSpPr>
          <p:nvPr/>
        </p:nvSpPr>
        <p:spPr bwMode="auto">
          <a:xfrm>
            <a:off x="746504" y="545680"/>
            <a:ext cx="678080" cy="675941"/>
          </a:xfrm>
          <a:custGeom>
            <a:avLst/>
            <a:gdLst>
              <a:gd name="T0" fmla="*/ 634 w 634"/>
              <a:gd name="T1" fmla="*/ 316 h 632"/>
              <a:gd name="T2" fmla="*/ 317 w 634"/>
              <a:gd name="T3" fmla="*/ 632 h 632"/>
              <a:gd name="T4" fmla="*/ 0 w 634"/>
              <a:gd name="T5" fmla="*/ 316 h 632"/>
              <a:gd name="T6" fmla="*/ 317 w 634"/>
              <a:gd name="T7" fmla="*/ 0 h 632"/>
              <a:gd name="T8" fmla="*/ 634 w 634"/>
              <a:gd name="T9" fmla="*/ 316 h 632"/>
            </a:gdLst>
            <a:ahLst/>
            <a:cxnLst>
              <a:cxn ang="0">
                <a:pos x="T0" y="T1"/>
              </a:cxn>
              <a:cxn ang="0">
                <a:pos x="T2" y="T3"/>
              </a:cxn>
              <a:cxn ang="0">
                <a:pos x="T4" y="T5"/>
              </a:cxn>
              <a:cxn ang="0">
                <a:pos x="T6" y="T7"/>
              </a:cxn>
              <a:cxn ang="0">
                <a:pos x="T8" y="T9"/>
              </a:cxn>
            </a:cxnLst>
            <a:rect l="0" t="0" r="r" b="b"/>
            <a:pathLst>
              <a:path w="634" h="632">
                <a:moveTo>
                  <a:pt x="634" y="316"/>
                </a:moveTo>
                <a:lnTo>
                  <a:pt x="317" y="632"/>
                </a:lnTo>
                <a:lnTo>
                  <a:pt x="0" y="316"/>
                </a:lnTo>
                <a:lnTo>
                  <a:pt x="317" y="0"/>
                </a:lnTo>
                <a:lnTo>
                  <a:pt x="634" y="316"/>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178"/>
          <p:cNvSpPr>
            <a:spLocks noChangeAspect="1"/>
          </p:cNvSpPr>
          <p:nvPr/>
        </p:nvSpPr>
        <p:spPr bwMode="auto">
          <a:xfrm>
            <a:off x="515694" y="630821"/>
            <a:ext cx="577544" cy="576475"/>
          </a:xfrm>
          <a:custGeom>
            <a:avLst/>
            <a:gdLst>
              <a:gd name="T0" fmla="*/ 269 w 540"/>
              <a:gd name="T1" fmla="*/ 539 h 539"/>
              <a:gd name="T2" fmla="*/ 0 w 540"/>
              <a:gd name="T3" fmla="*/ 269 h 539"/>
              <a:gd name="T4" fmla="*/ 269 w 540"/>
              <a:gd name="T5" fmla="*/ 0 h 539"/>
              <a:gd name="T6" fmla="*/ 540 w 540"/>
              <a:gd name="T7" fmla="*/ 269 h 539"/>
              <a:gd name="T8" fmla="*/ 269 w 540"/>
              <a:gd name="T9" fmla="*/ 539 h 539"/>
            </a:gdLst>
            <a:ahLst/>
            <a:cxnLst>
              <a:cxn ang="0">
                <a:pos x="T0" y="T1"/>
              </a:cxn>
              <a:cxn ang="0">
                <a:pos x="T2" y="T3"/>
              </a:cxn>
              <a:cxn ang="0">
                <a:pos x="T4" y="T5"/>
              </a:cxn>
              <a:cxn ang="0">
                <a:pos x="T6" y="T7"/>
              </a:cxn>
              <a:cxn ang="0">
                <a:pos x="T8" y="T9"/>
              </a:cxn>
            </a:cxnLst>
            <a:rect l="0" t="0" r="r" b="b"/>
            <a:pathLst>
              <a:path w="540" h="539">
                <a:moveTo>
                  <a:pt x="269" y="539"/>
                </a:moveTo>
                <a:lnTo>
                  <a:pt x="0" y="269"/>
                </a:lnTo>
                <a:lnTo>
                  <a:pt x="269" y="0"/>
                </a:lnTo>
                <a:lnTo>
                  <a:pt x="540" y="269"/>
                </a:lnTo>
                <a:lnTo>
                  <a:pt x="269" y="539"/>
                </a:lnTo>
                <a:close/>
              </a:path>
            </a:pathLst>
          </a:custGeom>
          <a:gradFill flip="none" rotWithShape="1">
            <a:gsLst>
              <a:gs pos="0">
                <a:schemeClr val="accent1">
                  <a:tint val="66000"/>
                  <a:satMod val="160000"/>
                </a:schemeClr>
              </a:gs>
              <a:gs pos="93000">
                <a:schemeClr val="accent1">
                  <a:tint val="44500"/>
                  <a:satMod val="160000"/>
                  <a:alpha val="0"/>
                </a:schemeClr>
              </a:gs>
              <a:gs pos="100000">
                <a:schemeClr val="accent1">
                  <a:tint val="23500"/>
                  <a:satMod val="160000"/>
                  <a:alpha val="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7" name="文本框 6"/>
          <p:cNvSpPr txBox="1"/>
          <p:nvPr/>
        </p:nvSpPr>
        <p:spPr>
          <a:xfrm>
            <a:off x="1424584" y="622428"/>
            <a:ext cx="1946367" cy="523220"/>
          </a:xfrm>
          <a:prstGeom prst="rect">
            <a:avLst/>
          </a:prstGeom>
          <a:noFill/>
        </p:spPr>
        <p:txBody>
          <a:bodyPr wrap="none" rtlCol="0">
            <a:spAutoFit/>
          </a:bodyPr>
          <a:lstStyle/>
          <a:p>
            <a:pPr lvl="0">
              <a:defRPr/>
            </a:pPr>
            <a:r>
              <a:rPr lang="en-US" altLang="zh-CN" sz="2800" b="1" spc="300" dirty="0">
                <a:solidFill>
                  <a:srgbClr val="174096"/>
                </a:solidFill>
                <a:latin typeface="Times New Roman" panose="02020603050405020304" pitchFamily="18" charset="0"/>
                <a:cs typeface="Times New Roman" panose="02020603050405020304" pitchFamily="18" charset="0"/>
                <a:sym typeface="+mn-lt"/>
              </a:rPr>
              <a:t>04.</a:t>
            </a:r>
            <a:r>
              <a:rPr lang="zh-CN" altLang="en-US" sz="2800" b="1" spc="300" dirty="0">
                <a:solidFill>
                  <a:srgbClr val="174096"/>
                </a:solidFill>
                <a:cs typeface="+mn-ea"/>
                <a:sym typeface="+mn-lt"/>
              </a:rPr>
              <a:t>公平性</a:t>
            </a:r>
            <a:endParaRPr kumimoji="0" lang="zh-CN" altLang="en-US" sz="2800" b="1" i="0" u="none" strike="noStrike" kern="1200" cap="none" spc="300" normalizeH="0" baseline="0" noProof="0" dirty="0">
              <a:ln>
                <a:noFill/>
              </a:ln>
              <a:solidFill>
                <a:srgbClr val="174096"/>
              </a:solidFill>
              <a:effectLst/>
              <a:uLnTx/>
              <a:uFillTx/>
              <a:cs typeface="+mn-ea"/>
              <a:sym typeface="+mn-lt"/>
            </a:endParaRPr>
          </a:p>
        </p:txBody>
      </p:sp>
      <p:sp>
        <p:nvSpPr>
          <p:cNvPr id="2" name="矩形 1"/>
          <p:cNvSpPr/>
          <p:nvPr/>
        </p:nvSpPr>
        <p:spPr>
          <a:xfrm>
            <a:off x="706882" y="2119878"/>
            <a:ext cx="10778235" cy="1604310"/>
          </a:xfrm>
          <a:prstGeom prst="rect">
            <a:avLst/>
          </a:prstGeom>
          <a:solidFill>
            <a:schemeClr val="bg1"/>
          </a:solidFill>
          <a:ln w="19050">
            <a:solidFill>
              <a:srgbClr val="A8CBF7"/>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sz="1600" kern="100" dirty="0">
                <a:solidFill>
                  <a:schemeClr val="tx1"/>
                </a:solidFill>
                <a:latin typeface="微软雅黑" panose="020B0503020204020204" charset="-122"/>
                <a:ea typeface="微软雅黑" panose="020B0503020204020204" charset="-122"/>
                <a:cs typeface="Times New Roman" panose="02020603050405020304" pitchFamily="18" charset="0"/>
              </a:rPr>
              <a:t>痛风病严重危害人类健康，发病率不断攀升，我国患者已达约2000万。痛风多表现在关节引起关节炎，但实际上是一种全身病变，可引起多脏器损害，给患者带来极大痛苦。急性痛风性关节炎是痛风最常见的首发症状，亦是痛风的基本的类型，因此对急性痛风性关节炎的治疗有重要医疗价值。现有治疗痛风的药物，或不良反应严重，或治疗效果不佳，且品种有限；尤其是中重度患者急需安全且有效的药物进行治疗。</a:t>
            </a:r>
          </a:p>
        </p:txBody>
      </p:sp>
      <p:sp>
        <p:nvSpPr>
          <p:cNvPr id="4" name="箭头: 五边形 3"/>
          <p:cNvSpPr/>
          <p:nvPr/>
        </p:nvSpPr>
        <p:spPr>
          <a:xfrm>
            <a:off x="706882" y="1596658"/>
            <a:ext cx="3482596" cy="523220"/>
          </a:xfrm>
          <a:prstGeom prst="homePlate">
            <a:avLst/>
          </a:prstGeom>
          <a:solidFill>
            <a:srgbClr val="A8CBF7"/>
          </a:solidFill>
          <a:ln>
            <a:solidFill>
              <a:srgbClr val="A8CBF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just">
              <a:tabLst>
                <a:tab pos="198120" algn="l"/>
              </a:tabLst>
            </a:pPr>
            <a:r>
              <a:rPr lang="zh-CN" altLang="en-US" sz="2400" b="1" kern="100" dirty="0">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痛风严重危害公共建康</a:t>
            </a:r>
            <a:endParaRPr lang="zh-CN" altLang="zh-CN" sz="2400" b="1" kern="100" dirty="0">
              <a:solidFill>
                <a:schemeClr val="tx1"/>
              </a:solidFill>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9" name="箭头: 五边形 8"/>
          <p:cNvSpPr/>
          <p:nvPr/>
        </p:nvSpPr>
        <p:spPr>
          <a:xfrm>
            <a:off x="742600" y="4163439"/>
            <a:ext cx="3310334" cy="562174"/>
          </a:xfrm>
          <a:prstGeom prst="homePlate">
            <a:avLst/>
          </a:prstGeom>
          <a:solidFill>
            <a:srgbClr val="A8CBF7"/>
          </a:solidFill>
          <a:ln>
            <a:solidFill>
              <a:srgbClr val="A8CBF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just">
              <a:tabLst>
                <a:tab pos="198120" algn="l"/>
              </a:tabLst>
            </a:pPr>
            <a:r>
              <a:rPr lang="zh-CN" altLang="en-US" sz="2400" b="1" kern="100" dirty="0">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符合“保基本”原则</a:t>
            </a:r>
            <a:endParaRPr lang="zh-CN" altLang="zh-CN" sz="2400" b="1" kern="100" dirty="0">
              <a:solidFill>
                <a:schemeClr val="tx1"/>
              </a:solidFill>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10" name="矩形 9"/>
          <p:cNvSpPr/>
          <p:nvPr/>
        </p:nvSpPr>
        <p:spPr>
          <a:xfrm>
            <a:off x="746504" y="4725613"/>
            <a:ext cx="10738613" cy="1604311"/>
          </a:xfrm>
          <a:prstGeom prst="rect">
            <a:avLst/>
          </a:prstGeom>
          <a:solidFill>
            <a:schemeClr val="bg1"/>
          </a:solidFill>
          <a:ln w="19050">
            <a:solidFill>
              <a:srgbClr val="A8CBF7"/>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zh-CN" altLang="en-US" sz="1600" kern="100" dirty="0">
                <a:solidFill>
                  <a:schemeClr val="tx1"/>
                </a:solidFill>
                <a:effectLst/>
                <a:latin typeface="微软雅黑" panose="020B0503020204020204" charset="-122"/>
                <a:ea typeface="微软雅黑" panose="020B0503020204020204" charset="-122"/>
                <a:cs typeface="Times New Roman" panose="02020603050405020304" pitchFamily="18" charset="0"/>
              </a:rPr>
              <a:t>痛风性关节炎是常见病，发作时疼痛难忍。能缓解痛风疼痛的化药如秋水仙碱等均有较为严重不良反应；现有治疗痛风的中成药止痛效果较差，尤其是对痛风导致的重度疼痛不堪使用。秦威颗粒的止痛作用显著，总有效率达</a:t>
            </a:r>
            <a:r>
              <a:rPr lang="en-US" altLang="zh-CN" sz="1600" kern="100" dirty="0">
                <a:solidFill>
                  <a:schemeClr val="tx1"/>
                </a:solidFill>
                <a:effectLst/>
                <a:latin typeface="微软雅黑" panose="020B0503020204020204" charset="-122"/>
                <a:ea typeface="微软雅黑" panose="020B0503020204020204" charset="-122"/>
                <a:cs typeface="Times New Roman" panose="02020603050405020304" pitchFamily="18" charset="0"/>
              </a:rPr>
              <a:t>96.66%</a:t>
            </a:r>
            <a:r>
              <a:rPr lang="zh-CN" altLang="en-US" sz="1600" kern="100" dirty="0">
                <a:solidFill>
                  <a:schemeClr val="tx1"/>
                </a:solidFill>
                <a:effectLst/>
                <a:latin typeface="微软雅黑" panose="020B0503020204020204" charset="-122"/>
                <a:ea typeface="微软雅黑" panose="020B0503020204020204" charset="-122"/>
                <a:cs typeface="Times New Roman" panose="02020603050405020304" pitchFamily="18" charset="0"/>
              </a:rPr>
              <a:t>且</a:t>
            </a:r>
            <a:r>
              <a:rPr lang="en-US" altLang="zh-CN" sz="1600" kern="100" dirty="0">
                <a:solidFill>
                  <a:schemeClr val="tx1"/>
                </a:solidFill>
                <a:effectLst/>
                <a:latin typeface="微软雅黑" panose="020B0503020204020204" charset="-122"/>
                <a:ea typeface="微软雅黑" panose="020B0503020204020204" charset="-122"/>
                <a:cs typeface="Times New Roman" panose="02020603050405020304" pitchFamily="18" charset="0"/>
              </a:rPr>
              <a:t>60%</a:t>
            </a:r>
            <a:r>
              <a:rPr lang="zh-CN" altLang="en-US" sz="1600" kern="100" dirty="0">
                <a:solidFill>
                  <a:schemeClr val="tx1"/>
                </a:solidFill>
                <a:effectLst/>
                <a:latin typeface="微软雅黑" panose="020B0503020204020204" charset="-122"/>
                <a:ea typeface="微软雅黑" panose="020B0503020204020204" charset="-122"/>
                <a:cs typeface="Times New Roman" panose="02020603050405020304" pitchFamily="18" charset="0"/>
              </a:rPr>
              <a:t>以上达到疼痛消失，不良反应发生率与安慰剂无统计学差异，具备了成为临床治疗痛风的基本用药的条件。本品疗效持久，价格合理，患者可负担</a:t>
            </a:r>
            <a:r>
              <a:rPr lang="zh-CN" altLang="en-US" kern="100" dirty="0">
                <a:solidFill>
                  <a:schemeClr val="tx1"/>
                </a:solidFill>
                <a:effectLst/>
                <a:latin typeface="微软雅黑" panose="020B0503020204020204" charset="-122"/>
                <a:ea typeface="微软雅黑" panose="020B0503020204020204" charset="-122"/>
                <a:cs typeface="Times New Roman" panose="02020603050405020304" pitchFamily="18" charset="0"/>
              </a:rPr>
              <a:t>。</a:t>
            </a:r>
            <a:endParaRPr lang="zh-CN" altLang="zh-CN" kern="100" dirty="0">
              <a:solidFill>
                <a:schemeClr val="tx1"/>
              </a:solidFill>
              <a:effectLst/>
              <a:latin typeface="微软雅黑" panose="020B0503020204020204" charset="-122"/>
              <a:ea typeface="微软雅黑" panose="020B0503020204020204"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97121" y="468856"/>
            <a:ext cx="2179185" cy="675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reeform 162"/>
          <p:cNvSpPr>
            <a:spLocks noChangeAspect="1"/>
          </p:cNvSpPr>
          <p:nvPr/>
        </p:nvSpPr>
        <p:spPr bwMode="auto">
          <a:xfrm>
            <a:off x="746504" y="545680"/>
            <a:ext cx="678080" cy="675941"/>
          </a:xfrm>
          <a:custGeom>
            <a:avLst/>
            <a:gdLst>
              <a:gd name="T0" fmla="*/ 634 w 634"/>
              <a:gd name="T1" fmla="*/ 316 h 632"/>
              <a:gd name="T2" fmla="*/ 317 w 634"/>
              <a:gd name="T3" fmla="*/ 632 h 632"/>
              <a:gd name="T4" fmla="*/ 0 w 634"/>
              <a:gd name="T5" fmla="*/ 316 h 632"/>
              <a:gd name="T6" fmla="*/ 317 w 634"/>
              <a:gd name="T7" fmla="*/ 0 h 632"/>
              <a:gd name="T8" fmla="*/ 634 w 634"/>
              <a:gd name="T9" fmla="*/ 316 h 632"/>
            </a:gdLst>
            <a:ahLst/>
            <a:cxnLst>
              <a:cxn ang="0">
                <a:pos x="T0" y="T1"/>
              </a:cxn>
              <a:cxn ang="0">
                <a:pos x="T2" y="T3"/>
              </a:cxn>
              <a:cxn ang="0">
                <a:pos x="T4" y="T5"/>
              </a:cxn>
              <a:cxn ang="0">
                <a:pos x="T6" y="T7"/>
              </a:cxn>
              <a:cxn ang="0">
                <a:pos x="T8" y="T9"/>
              </a:cxn>
            </a:cxnLst>
            <a:rect l="0" t="0" r="r" b="b"/>
            <a:pathLst>
              <a:path w="634" h="632">
                <a:moveTo>
                  <a:pt x="634" y="316"/>
                </a:moveTo>
                <a:lnTo>
                  <a:pt x="317" y="632"/>
                </a:lnTo>
                <a:lnTo>
                  <a:pt x="0" y="316"/>
                </a:lnTo>
                <a:lnTo>
                  <a:pt x="317" y="0"/>
                </a:lnTo>
                <a:lnTo>
                  <a:pt x="634" y="316"/>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178"/>
          <p:cNvSpPr>
            <a:spLocks noChangeAspect="1"/>
          </p:cNvSpPr>
          <p:nvPr/>
        </p:nvSpPr>
        <p:spPr bwMode="auto">
          <a:xfrm>
            <a:off x="515694" y="630821"/>
            <a:ext cx="577544" cy="576475"/>
          </a:xfrm>
          <a:custGeom>
            <a:avLst/>
            <a:gdLst>
              <a:gd name="T0" fmla="*/ 269 w 540"/>
              <a:gd name="T1" fmla="*/ 539 h 539"/>
              <a:gd name="T2" fmla="*/ 0 w 540"/>
              <a:gd name="T3" fmla="*/ 269 h 539"/>
              <a:gd name="T4" fmla="*/ 269 w 540"/>
              <a:gd name="T5" fmla="*/ 0 h 539"/>
              <a:gd name="T6" fmla="*/ 540 w 540"/>
              <a:gd name="T7" fmla="*/ 269 h 539"/>
              <a:gd name="T8" fmla="*/ 269 w 540"/>
              <a:gd name="T9" fmla="*/ 539 h 539"/>
            </a:gdLst>
            <a:ahLst/>
            <a:cxnLst>
              <a:cxn ang="0">
                <a:pos x="T0" y="T1"/>
              </a:cxn>
              <a:cxn ang="0">
                <a:pos x="T2" y="T3"/>
              </a:cxn>
              <a:cxn ang="0">
                <a:pos x="T4" y="T5"/>
              </a:cxn>
              <a:cxn ang="0">
                <a:pos x="T6" y="T7"/>
              </a:cxn>
              <a:cxn ang="0">
                <a:pos x="T8" y="T9"/>
              </a:cxn>
            </a:cxnLst>
            <a:rect l="0" t="0" r="r" b="b"/>
            <a:pathLst>
              <a:path w="540" h="539">
                <a:moveTo>
                  <a:pt x="269" y="539"/>
                </a:moveTo>
                <a:lnTo>
                  <a:pt x="0" y="269"/>
                </a:lnTo>
                <a:lnTo>
                  <a:pt x="269" y="0"/>
                </a:lnTo>
                <a:lnTo>
                  <a:pt x="540" y="269"/>
                </a:lnTo>
                <a:lnTo>
                  <a:pt x="269" y="539"/>
                </a:lnTo>
                <a:close/>
              </a:path>
            </a:pathLst>
          </a:custGeom>
          <a:gradFill flip="none" rotWithShape="1">
            <a:gsLst>
              <a:gs pos="0">
                <a:schemeClr val="accent1">
                  <a:tint val="66000"/>
                  <a:satMod val="160000"/>
                </a:schemeClr>
              </a:gs>
              <a:gs pos="93000">
                <a:schemeClr val="accent1">
                  <a:tint val="44500"/>
                  <a:satMod val="160000"/>
                  <a:alpha val="0"/>
                </a:schemeClr>
              </a:gs>
              <a:gs pos="100000">
                <a:schemeClr val="accent1">
                  <a:tint val="23500"/>
                  <a:satMod val="160000"/>
                  <a:alpha val="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7" name="文本框 6"/>
          <p:cNvSpPr txBox="1"/>
          <p:nvPr/>
        </p:nvSpPr>
        <p:spPr>
          <a:xfrm>
            <a:off x="1424584" y="622428"/>
            <a:ext cx="1946367" cy="523220"/>
          </a:xfrm>
          <a:prstGeom prst="rect">
            <a:avLst/>
          </a:prstGeom>
          <a:noFill/>
        </p:spPr>
        <p:txBody>
          <a:bodyPr wrap="none" rtlCol="0">
            <a:spAutoFit/>
          </a:bodyPr>
          <a:lstStyle/>
          <a:p>
            <a:pPr lvl="0">
              <a:defRPr/>
            </a:pPr>
            <a:r>
              <a:rPr lang="en-US" altLang="zh-CN" sz="2800" b="1" spc="300" dirty="0">
                <a:solidFill>
                  <a:srgbClr val="174096"/>
                </a:solidFill>
                <a:latin typeface="Times New Roman" panose="02020603050405020304" pitchFamily="18" charset="0"/>
                <a:cs typeface="Times New Roman" panose="02020603050405020304" pitchFamily="18" charset="0"/>
                <a:sym typeface="+mn-lt"/>
              </a:rPr>
              <a:t>04.</a:t>
            </a:r>
            <a:r>
              <a:rPr lang="zh-CN" altLang="en-US" sz="2800" b="1" spc="300" dirty="0">
                <a:solidFill>
                  <a:srgbClr val="174096"/>
                </a:solidFill>
                <a:cs typeface="+mn-ea"/>
                <a:sym typeface="+mn-lt"/>
              </a:rPr>
              <a:t>公平性</a:t>
            </a:r>
            <a:endParaRPr kumimoji="0" lang="zh-CN" altLang="en-US" sz="2800" b="1" i="0" u="none" strike="noStrike" kern="1200" cap="none" spc="300" normalizeH="0" baseline="0" noProof="0" dirty="0">
              <a:ln>
                <a:noFill/>
              </a:ln>
              <a:solidFill>
                <a:srgbClr val="174096"/>
              </a:solidFill>
              <a:effectLst/>
              <a:uLnTx/>
              <a:uFillTx/>
              <a:cs typeface="+mn-ea"/>
              <a:sym typeface="+mn-lt"/>
            </a:endParaRPr>
          </a:p>
        </p:txBody>
      </p:sp>
      <p:sp>
        <p:nvSpPr>
          <p:cNvPr id="2" name="矩形 1"/>
          <p:cNvSpPr/>
          <p:nvPr/>
        </p:nvSpPr>
        <p:spPr>
          <a:xfrm>
            <a:off x="543396" y="2000692"/>
            <a:ext cx="10858756" cy="1916731"/>
          </a:xfrm>
          <a:prstGeom prst="rect">
            <a:avLst/>
          </a:prstGeom>
          <a:solidFill>
            <a:schemeClr val="bg1"/>
          </a:solidFill>
          <a:ln w="19050">
            <a:solidFill>
              <a:srgbClr val="A8CBF7"/>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150000"/>
              </a:lnSpc>
              <a:buFont typeface="Arial" panose="020B0604020202020204" pitchFamily="34" charset="0"/>
              <a:buChar char="•"/>
            </a:pPr>
            <a:r>
              <a:rPr lang="zh-CN" altLang="zh-CN" sz="1600" kern="100" dirty="0">
                <a:solidFill>
                  <a:schemeClr val="tx1"/>
                </a:solidFill>
                <a:effectLst/>
                <a:latin typeface="微软雅黑" panose="020B0503020204020204" charset="-122"/>
                <a:ea typeface="微软雅黑" panose="020B0503020204020204" charset="-122"/>
                <a:cs typeface="Times New Roman" panose="02020603050405020304" pitchFamily="18" charset="0"/>
              </a:rPr>
              <a:t>目录中的中药：现用于治疗痛风的中成药普遍止痛效力有限，且剂量小，疗程短，多联用化药才有一定效果。</a:t>
            </a:r>
            <a:endParaRPr lang="en-US" altLang="zh-CN" sz="1600" kern="100" dirty="0">
              <a:solidFill>
                <a:schemeClr val="tx1"/>
              </a:solidFill>
              <a:effectLst/>
              <a:latin typeface="微软雅黑" panose="020B0503020204020204" charset="-122"/>
              <a:ea typeface="微软雅黑" panose="020B0503020204020204" charset="-122"/>
              <a:cs typeface="Times New Roman" panose="02020603050405020304" pitchFamily="18" charset="0"/>
            </a:endParaRPr>
          </a:p>
          <a:p>
            <a:pPr marL="285750" indent="-285750" algn="just">
              <a:lnSpc>
                <a:spcPct val="150000"/>
              </a:lnSpc>
              <a:buFont typeface="Arial" panose="020B0604020202020204" pitchFamily="34" charset="0"/>
              <a:buChar char="•"/>
            </a:pPr>
            <a:r>
              <a:rPr lang="zh-CN" altLang="zh-CN" sz="1600" kern="100" dirty="0">
                <a:solidFill>
                  <a:schemeClr val="tx1"/>
                </a:solidFill>
                <a:effectLst/>
                <a:latin typeface="微软雅黑" panose="020B0503020204020204" charset="-122"/>
                <a:ea typeface="微软雅黑" panose="020B0503020204020204" charset="-122"/>
                <a:cs typeface="Times New Roman" panose="02020603050405020304" pitchFamily="18" charset="0"/>
              </a:rPr>
              <a:t>目录中的</a:t>
            </a:r>
            <a:r>
              <a:rPr lang="zh-CN" altLang="en-US" sz="1600" kern="100" dirty="0">
                <a:solidFill>
                  <a:schemeClr val="tx1"/>
                </a:solidFill>
                <a:effectLst/>
                <a:latin typeface="微软雅黑" panose="020B0503020204020204" charset="-122"/>
                <a:ea typeface="微软雅黑" panose="020B0503020204020204" charset="-122"/>
                <a:cs typeface="Times New Roman" panose="02020603050405020304" pitchFamily="18" charset="0"/>
              </a:rPr>
              <a:t>西药</a:t>
            </a:r>
            <a:r>
              <a:rPr lang="zh-CN" altLang="zh-CN" sz="1600" kern="100" dirty="0">
                <a:solidFill>
                  <a:schemeClr val="tx1"/>
                </a:solidFill>
                <a:effectLst/>
                <a:latin typeface="微软雅黑" panose="020B0503020204020204" charset="-122"/>
                <a:ea typeface="微软雅黑" panose="020B0503020204020204" charset="-122"/>
                <a:cs typeface="Times New Roman" panose="02020603050405020304" pitchFamily="18" charset="0"/>
              </a:rPr>
              <a:t>：秋水仙碱、安康信等止痛药、非布司他、别嘌呤醇和苯溴马隆等分别在止痛和降尿酸方面确有疗效，但都有较严重的不良反应，停药易复发或反弹；</a:t>
            </a:r>
            <a:endParaRPr lang="en-US" altLang="zh-CN" sz="1600" kern="100" dirty="0">
              <a:solidFill>
                <a:schemeClr val="tx1"/>
              </a:solidFill>
              <a:effectLst/>
              <a:latin typeface="微软雅黑" panose="020B0503020204020204" charset="-122"/>
              <a:ea typeface="微软雅黑" panose="020B0503020204020204" charset="-122"/>
              <a:cs typeface="Times New Roman" panose="02020603050405020304" pitchFamily="18" charset="0"/>
            </a:endParaRPr>
          </a:p>
          <a:p>
            <a:pPr marL="285750" indent="-285750" algn="just">
              <a:lnSpc>
                <a:spcPct val="150000"/>
              </a:lnSpc>
              <a:buFont typeface="Arial" panose="020B0604020202020204" pitchFamily="34" charset="0"/>
              <a:buChar char="•"/>
            </a:pPr>
            <a:r>
              <a:rPr lang="zh-CN" altLang="zh-CN" sz="1600" kern="100" dirty="0">
                <a:solidFill>
                  <a:schemeClr val="tx1"/>
                </a:solidFill>
                <a:effectLst/>
                <a:latin typeface="微软雅黑" panose="020B0503020204020204" charset="-122"/>
                <a:ea typeface="微软雅黑" panose="020B0503020204020204" charset="-122"/>
                <a:cs typeface="Times New Roman" panose="02020603050405020304" pitchFamily="18" charset="0"/>
              </a:rPr>
              <a:t>秦威颗粒所用药味均有止痛功能，且剂量充足，有比肩西药止痛药的止痛效果（还能消肿、消除关节活动受限等），患者服用后再次发作前的“间歇期”明显延长。</a:t>
            </a:r>
          </a:p>
        </p:txBody>
      </p:sp>
      <p:sp>
        <p:nvSpPr>
          <p:cNvPr id="4" name="箭头: 五边形 3"/>
          <p:cNvSpPr/>
          <p:nvPr/>
        </p:nvSpPr>
        <p:spPr>
          <a:xfrm>
            <a:off x="543396" y="1477472"/>
            <a:ext cx="2870456" cy="523220"/>
          </a:xfrm>
          <a:prstGeom prst="homePlate">
            <a:avLst/>
          </a:prstGeom>
          <a:solidFill>
            <a:srgbClr val="A8CBF7"/>
          </a:solidFill>
          <a:ln>
            <a:solidFill>
              <a:srgbClr val="A8CBF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just">
              <a:tabLst>
                <a:tab pos="198120" algn="l"/>
              </a:tabLst>
            </a:pPr>
            <a:r>
              <a:rPr lang="zh-CN" altLang="zh-CN" sz="2400" b="1" kern="100" dirty="0">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弥补</a:t>
            </a:r>
            <a:r>
              <a:rPr lang="zh-CN" altLang="en-US" sz="2400" b="1" kern="100" dirty="0">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药品</a:t>
            </a:r>
            <a:r>
              <a:rPr lang="zh-CN" altLang="zh-CN" sz="2400" b="1" kern="100" dirty="0">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目录短板</a:t>
            </a:r>
          </a:p>
        </p:txBody>
      </p:sp>
      <p:sp>
        <p:nvSpPr>
          <p:cNvPr id="9" name="箭头: 五边形 8"/>
          <p:cNvSpPr/>
          <p:nvPr/>
        </p:nvSpPr>
        <p:spPr>
          <a:xfrm>
            <a:off x="543396" y="4337349"/>
            <a:ext cx="2491906" cy="523220"/>
          </a:xfrm>
          <a:prstGeom prst="homePlate">
            <a:avLst/>
          </a:prstGeom>
          <a:solidFill>
            <a:srgbClr val="A8CBF7"/>
          </a:solidFill>
          <a:ln>
            <a:solidFill>
              <a:srgbClr val="A8CBF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just">
              <a:tabLst>
                <a:tab pos="198120" algn="l"/>
              </a:tabLst>
            </a:pPr>
            <a:r>
              <a:rPr lang="zh-CN" altLang="en-US" sz="2400" b="1" kern="100" dirty="0">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无临床管理难度</a:t>
            </a:r>
            <a:endParaRPr lang="zh-CN" altLang="zh-CN" sz="2400" b="1" kern="100" dirty="0">
              <a:solidFill>
                <a:schemeClr val="tx1"/>
              </a:solidFill>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10" name="矩形 9"/>
          <p:cNvSpPr/>
          <p:nvPr/>
        </p:nvSpPr>
        <p:spPr>
          <a:xfrm>
            <a:off x="543396" y="4860569"/>
            <a:ext cx="10831054" cy="1438468"/>
          </a:xfrm>
          <a:prstGeom prst="rect">
            <a:avLst/>
          </a:prstGeom>
          <a:solidFill>
            <a:schemeClr val="bg1"/>
          </a:solidFill>
          <a:ln w="19050">
            <a:solidFill>
              <a:srgbClr val="A8CBF7"/>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zh-CN" altLang="en-US" sz="1600" kern="100" dirty="0">
                <a:solidFill>
                  <a:schemeClr val="tx1"/>
                </a:solidFill>
                <a:effectLst/>
                <a:latin typeface="微软雅黑" panose="020B0503020204020204" charset="-122"/>
                <a:ea typeface="微软雅黑" panose="020B0503020204020204" charset="-122"/>
                <a:cs typeface="Times New Roman" panose="02020603050405020304" pitchFamily="18" charset="0"/>
              </a:rPr>
              <a:t>临床上结合应用中药治疗痛风已形成了专家共识。秦威颗粒为口服制剂，属于门诊用药，患者依从性好，可常温保存，有效期为24个月，医保经办机构无需特殊管理。痛风在临床上易于确诊，诊断特征明确，诊疗流程清晰，另一方面，作为反复发作的疾病，痛风患者多对痛风发作有一定判断能力，临床滥用风险和超说明书用药可能性较小。</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177"/>
          <p:cNvSpPr>
            <a:spLocks noChangeAspect="1"/>
          </p:cNvSpPr>
          <p:nvPr/>
        </p:nvSpPr>
        <p:spPr bwMode="auto">
          <a:xfrm flipH="1">
            <a:off x="557341" y="1419495"/>
            <a:ext cx="3330851" cy="3484970"/>
          </a:xfrm>
          <a:custGeom>
            <a:avLst/>
            <a:gdLst>
              <a:gd name="T0" fmla="*/ 1066 w 2134"/>
              <a:gd name="T1" fmla="*/ 2130 h 2130"/>
              <a:gd name="T2" fmla="*/ 0 w 2134"/>
              <a:gd name="T3" fmla="*/ 1066 h 2130"/>
              <a:gd name="T4" fmla="*/ 1066 w 2134"/>
              <a:gd name="T5" fmla="*/ 0 h 2130"/>
              <a:gd name="T6" fmla="*/ 2134 w 2134"/>
              <a:gd name="T7" fmla="*/ 1066 h 2130"/>
              <a:gd name="T8" fmla="*/ 1066 w 2134"/>
              <a:gd name="T9" fmla="*/ 2130 h 2130"/>
            </a:gdLst>
            <a:ahLst/>
            <a:cxnLst>
              <a:cxn ang="0">
                <a:pos x="T0" y="T1"/>
              </a:cxn>
              <a:cxn ang="0">
                <a:pos x="T2" y="T3"/>
              </a:cxn>
              <a:cxn ang="0">
                <a:pos x="T4" y="T5"/>
              </a:cxn>
              <a:cxn ang="0">
                <a:pos x="T6" y="T7"/>
              </a:cxn>
              <a:cxn ang="0">
                <a:pos x="T8" y="T9"/>
              </a:cxn>
            </a:cxnLst>
            <a:rect l="0" t="0" r="r" b="b"/>
            <a:pathLst>
              <a:path w="2134" h="2130">
                <a:moveTo>
                  <a:pt x="1066" y="2130"/>
                </a:moveTo>
                <a:lnTo>
                  <a:pt x="0" y="1066"/>
                </a:lnTo>
                <a:lnTo>
                  <a:pt x="1066" y="0"/>
                </a:lnTo>
                <a:lnTo>
                  <a:pt x="2134" y="1066"/>
                </a:lnTo>
                <a:lnTo>
                  <a:pt x="1066" y="2130"/>
                </a:lnTo>
                <a:close/>
              </a:path>
            </a:pathLst>
          </a:custGeom>
          <a:solidFill>
            <a:srgbClr val="A8CBF7"/>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2" name="Freeform 162"/>
          <p:cNvSpPr>
            <a:spLocks noChangeAspect="1"/>
          </p:cNvSpPr>
          <p:nvPr/>
        </p:nvSpPr>
        <p:spPr bwMode="auto">
          <a:xfrm>
            <a:off x="4866409" y="1758766"/>
            <a:ext cx="678080" cy="675941"/>
          </a:xfrm>
          <a:custGeom>
            <a:avLst/>
            <a:gdLst>
              <a:gd name="T0" fmla="*/ 634 w 634"/>
              <a:gd name="T1" fmla="*/ 316 h 632"/>
              <a:gd name="T2" fmla="*/ 317 w 634"/>
              <a:gd name="T3" fmla="*/ 632 h 632"/>
              <a:gd name="T4" fmla="*/ 0 w 634"/>
              <a:gd name="T5" fmla="*/ 316 h 632"/>
              <a:gd name="T6" fmla="*/ 317 w 634"/>
              <a:gd name="T7" fmla="*/ 0 h 632"/>
              <a:gd name="T8" fmla="*/ 634 w 634"/>
              <a:gd name="T9" fmla="*/ 316 h 632"/>
            </a:gdLst>
            <a:ahLst/>
            <a:cxnLst>
              <a:cxn ang="0">
                <a:pos x="T0" y="T1"/>
              </a:cxn>
              <a:cxn ang="0">
                <a:pos x="T2" y="T3"/>
              </a:cxn>
              <a:cxn ang="0">
                <a:pos x="T4" y="T5"/>
              </a:cxn>
              <a:cxn ang="0">
                <a:pos x="T6" y="T7"/>
              </a:cxn>
              <a:cxn ang="0">
                <a:pos x="T8" y="T9"/>
              </a:cxn>
            </a:cxnLst>
            <a:rect l="0" t="0" r="r" b="b"/>
            <a:pathLst>
              <a:path w="634" h="632">
                <a:moveTo>
                  <a:pt x="634" y="316"/>
                </a:moveTo>
                <a:lnTo>
                  <a:pt x="317" y="632"/>
                </a:lnTo>
                <a:lnTo>
                  <a:pt x="0" y="316"/>
                </a:lnTo>
                <a:lnTo>
                  <a:pt x="317" y="0"/>
                </a:lnTo>
                <a:lnTo>
                  <a:pt x="634" y="316"/>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3" name="Freeform 178"/>
          <p:cNvSpPr>
            <a:spLocks noChangeAspect="1"/>
          </p:cNvSpPr>
          <p:nvPr/>
        </p:nvSpPr>
        <p:spPr bwMode="auto">
          <a:xfrm>
            <a:off x="4635599" y="1843907"/>
            <a:ext cx="577544" cy="576475"/>
          </a:xfrm>
          <a:custGeom>
            <a:avLst/>
            <a:gdLst>
              <a:gd name="T0" fmla="*/ 269 w 540"/>
              <a:gd name="T1" fmla="*/ 539 h 539"/>
              <a:gd name="T2" fmla="*/ 0 w 540"/>
              <a:gd name="T3" fmla="*/ 269 h 539"/>
              <a:gd name="T4" fmla="*/ 269 w 540"/>
              <a:gd name="T5" fmla="*/ 0 h 539"/>
              <a:gd name="T6" fmla="*/ 540 w 540"/>
              <a:gd name="T7" fmla="*/ 269 h 539"/>
              <a:gd name="T8" fmla="*/ 269 w 540"/>
              <a:gd name="T9" fmla="*/ 539 h 539"/>
            </a:gdLst>
            <a:ahLst/>
            <a:cxnLst>
              <a:cxn ang="0">
                <a:pos x="T0" y="T1"/>
              </a:cxn>
              <a:cxn ang="0">
                <a:pos x="T2" y="T3"/>
              </a:cxn>
              <a:cxn ang="0">
                <a:pos x="T4" y="T5"/>
              </a:cxn>
              <a:cxn ang="0">
                <a:pos x="T6" y="T7"/>
              </a:cxn>
              <a:cxn ang="0">
                <a:pos x="T8" y="T9"/>
              </a:cxn>
            </a:cxnLst>
            <a:rect l="0" t="0" r="r" b="b"/>
            <a:pathLst>
              <a:path w="540" h="539">
                <a:moveTo>
                  <a:pt x="269" y="539"/>
                </a:moveTo>
                <a:lnTo>
                  <a:pt x="0" y="269"/>
                </a:lnTo>
                <a:lnTo>
                  <a:pt x="269" y="0"/>
                </a:lnTo>
                <a:lnTo>
                  <a:pt x="540" y="269"/>
                </a:lnTo>
                <a:lnTo>
                  <a:pt x="269" y="539"/>
                </a:lnTo>
                <a:close/>
              </a:path>
            </a:pathLst>
          </a:custGeom>
          <a:gradFill flip="none" rotWithShape="1">
            <a:gsLst>
              <a:gs pos="0">
                <a:schemeClr val="accent1">
                  <a:tint val="66000"/>
                  <a:satMod val="160000"/>
                </a:schemeClr>
              </a:gs>
              <a:gs pos="93000">
                <a:schemeClr val="accent1">
                  <a:tint val="44500"/>
                  <a:satMod val="160000"/>
                  <a:alpha val="0"/>
                </a:schemeClr>
              </a:gs>
              <a:gs pos="100000">
                <a:schemeClr val="accent1">
                  <a:tint val="23500"/>
                  <a:satMod val="160000"/>
                  <a:alpha val="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4" name="文本框 3"/>
          <p:cNvSpPr txBox="1"/>
          <p:nvPr/>
        </p:nvSpPr>
        <p:spPr>
          <a:xfrm>
            <a:off x="5544489" y="1835514"/>
            <a:ext cx="3156633" cy="523220"/>
          </a:xfrm>
          <a:prstGeom prst="rect">
            <a:avLst/>
          </a:prstGeom>
          <a:noFill/>
        </p:spPr>
        <p:txBody>
          <a:bodyPr wrap="none" rtlCol="0">
            <a:spAutoFit/>
          </a:bodyPr>
          <a:lstStyle/>
          <a:p>
            <a:pPr lvl="0">
              <a:defRPr/>
            </a:pPr>
            <a:r>
              <a:rPr lang="en-US" altLang="zh-CN" sz="2800" b="1" spc="300" dirty="0">
                <a:solidFill>
                  <a:srgbClr val="174096"/>
                </a:solidFill>
                <a:latin typeface="Times New Roman" panose="02020603050405020304" pitchFamily="18" charset="0"/>
                <a:cs typeface="Times New Roman" panose="02020603050405020304" pitchFamily="18" charset="0"/>
                <a:sym typeface="+mn-lt"/>
              </a:rPr>
              <a:t>01.</a:t>
            </a:r>
            <a:r>
              <a:rPr lang="zh-CN" altLang="en-US" sz="2800" b="1" spc="300" dirty="0">
                <a:solidFill>
                  <a:srgbClr val="174096"/>
                </a:solidFill>
                <a:cs typeface="+mn-ea"/>
                <a:sym typeface="+mn-lt"/>
              </a:rPr>
              <a:t>产品基本信息</a:t>
            </a:r>
            <a:endParaRPr kumimoji="0" lang="zh-CN" altLang="en-US" sz="2800" b="1" i="0" u="none" strike="noStrike" kern="1200" cap="none" spc="300" normalizeH="0" baseline="0" noProof="0" dirty="0">
              <a:ln>
                <a:noFill/>
              </a:ln>
              <a:solidFill>
                <a:srgbClr val="174096"/>
              </a:solidFill>
              <a:effectLst/>
              <a:uLnTx/>
              <a:uFillTx/>
              <a:cs typeface="+mn-ea"/>
              <a:sym typeface="+mn-lt"/>
            </a:endParaRPr>
          </a:p>
        </p:txBody>
      </p:sp>
      <p:cxnSp>
        <p:nvCxnSpPr>
          <p:cNvPr id="14" name="直接连接符 13"/>
          <p:cNvCxnSpPr/>
          <p:nvPr/>
        </p:nvCxnSpPr>
        <p:spPr>
          <a:xfrm>
            <a:off x="5544489" y="2453358"/>
            <a:ext cx="2846333" cy="0"/>
          </a:xfrm>
          <a:prstGeom prst="line">
            <a:avLst/>
          </a:prstGeom>
          <a:ln>
            <a:solidFill>
              <a:srgbClr val="174096"/>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1043597" y="2285297"/>
            <a:ext cx="2358338" cy="120032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7200" b="1" i="0" u="none" strike="noStrike" kern="1200" cap="none" spc="300" normalizeH="0" baseline="0" noProof="0" dirty="0">
                <a:ln>
                  <a:noFill/>
                </a:ln>
                <a:solidFill>
                  <a:srgbClr val="174096"/>
                </a:solidFill>
                <a:effectLst/>
                <a:uLnTx/>
                <a:uFillTx/>
                <a:cs typeface="+mn-ea"/>
                <a:sym typeface="+mn-lt"/>
              </a:rPr>
              <a:t>目 录</a:t>
            </a:r>
          </a:p>
        </p:txBody>
      </p:sp>
      <p:sp>
        <p:nvSpPr>
          <p:cNvPr id="17" name="文本框 16"/>
          <p:cNvSpPr txBox="1"/>
          <p:nvPr/>
        </p:nvSpPr>
        <p:spPr>
          <a:xfrm>
            <a:off x="1187865" y="3518602"/>
            <a:ext cx="2069802"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0" normalizeH="0" baseline="0" noProof="0" dirty="0">
                <a:ln>
                  <a:noFill/>
                </a:ln>
                <a:solidFill>
                  <a:srgbClr val="174096"/>
                </a:solidFill>
                <a:effectLst/>
                <a:uLnTx/>
                <a:uFillTx/>
                <a:cs typeface="+mn-ea"/>
                <a:sym typeface="+mn-lt"/>
              </a:rPr>
              <a:t>CONTENTS</a:t>
            </a:r>
            <a:endParaRPr kumimoji="0" lang="zh-CN" altLang="en-US" sz="2800" b="0" i="0" u="none" strike="noStrike" kern="1200" cap="none" spc="0" normalizeH="0" baseline="0" noProof="0" dirty="0">
              <a:ln>
                <a:noFill/>
              </a:ln>
              <a:solidFill>
                <a:srgbClr val="174096"/>
              </a:solidFill>
              <a:effectLst/>
              <a:uLnTx/>
              <a:uFillTx/>
              <a:cs typeface="+mn-ea"/>
              <a:sym typeface="+mn-lt"/>
            </a:endParaRPr>
          </a:p>
        </p:txBody>
      </p:sp>
      <p:sp>
        <p:nvSpPr>
          <p:cNvPr id="18" name="Freeform 162"/>
          <p:cNvSpPr>
            <a:spLocks noChangeAspect="1"/>
          </p:cNvSpPr>
          <p:nvPr/>
        </p:nvSpPr>
        <p:spPr bwMode="auto">
          <a:xfrm>
            <a:off x="4226168" y="3185320"/>
            <a:ext cx="678080" cy="675941"/>
          </a:xfrm>
          <a:custGeom>
            <a:avLst/>
            <a:gdLst>
              <a:gd name="T0" fmla="*/ 634 w 634"/>
              <a:gd name="T1" fmla="*/ 316 h 632"/>
              <a:gd name="T2" fmla="*/ 317 w 634"/>
              <a:gd name="T3" fmla="*/ 632 h 632"/>
              <a:gd name="T4" fmla="*/ 0 w 634"/>
              <a:gd name="T5" fmla="*/ 316 h 632"/>
              <a:gd name="T6" fmla="*/ 317 w 634"/>
              <a:gd name="T7" fmla="*/ 0 h 632"/>
              <a:gd name="T8" fmla="*/ 634 w 634"/>
              <a:gd name="T9" fmla="*/ 316 h 632"/>
            </a:gdLst>
            <a:ahLst/>
            <a:cxnLst>
              <a:cxn ang="0">
                <a:pos x="T0" y="T1"/>
              </a:cxn>
              <a:cxn ang="0">
                <a:pos x="T2" y="T3"/>
              </a:cxn>
              <a:cxn ang="0">
                <a:pos x="T4" y="T5"/>
              </a:cxn>
              <a:cxn ang="0">
                <a:pos x="T6" y="T7"/>
              </a:cxn>
              <a:cxn ang="0">
                <a:pos x="T8" y="T9"/>
              </a:cxn>
            </a:cxnLst>
            <a:rect l="0" t="0" r="r" b="b"/>
            <a:pathLst>
              <a:path w="634" h="632">
                <a:moveTo>
                  <a:pt x="634" y="316"/>
                </a:moveTo>
                <a:lnTo>
                  <a:pt x="317" y="632"/>
                </a:lnTo>
                <a:lnTo>
                  <a:pt x="0" y="316"/>
                </a:lnTo>
                <a:lnTo>
                  <a:pt x="317" y="0"/>
                </a:lnTo>
                <a:lnTo>
                  <a:pt x="634" y="316"/>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19" name="Freeform 178"/>
          <p:cNvSpPr>
            <a:spLocks noChangeAspect="1"/>
          </p:cNvSpPr>
          <p:nvPr/>
        </p:nvSpPr>
        <p:spPr bwMode="auto">
          <a:xfrm>
            <a:off x="3995358" y="3270461"/>
            <a:ext cx="577544" cy="576475"/>
          </a:xfrm>
          <a:custGeom>
            <a:avLst/>
            <a:gdLst>
              <a:gd name="T0" fmla="*/ 269 w 540"/>
              <a:gd name="T1" fmla="*/ 539 h 539"/>
              <a:gd name="T2" fmla="*/ 0 w 540"/>
              <a:gd name="T3" fmla="*/ 269 h 539"/>
              <a:gd name="T4" fmla="*/ 269 w 540"/>
              <a:gd name="T5" fmla="*/ 0 h 539"/>
              <a:gd name="T6" fmla="*/ 540 w 540"/>
              <a:gd name="T7" fmla="*/ 269 h 539"/>
              <a:gd name="T8" fmla="*/ 269 w 540"/>
              <a:gd name="T9" fmla="*/ 539 h 539"/>
            </a:gdLst>
            <a:ahLst/>
            <a:cxnLst>
              <a:cxn ang="0">
                <a:pos x="T0" y="T1"/>
              </a:cxn>
              <a:cxn ang="0">
                <a:pos x="T2" y="T3"/>
              </a:cxn>
              <a:cxn ang="0">
                <a:pos x="T4" y="T5"/>
              </a:cxn>
              <a:cxn ang="0">
                <a:pos x="T6" y="T7"/>
              </a:cxn>
              <a:cxn ang="0">
                <a:pos x="T8" y="T9"/>
              </a:cxn>
            </a:cxnLst>
            <a:rect l="0" t="0" r="r" b="b"/>
            <a:pathLst>
              <a:path w="540" h="539">
                <a:moveTo>
                  <a:pt x="269" y="539"/>
                </a:moveTo>
                <a:lnTo>
                  <a:pt x="0" y="269"/>
                </a:lnTo>
                <a:lnTo>
                  <a:pt x="269" y="0"/>
                </a:lnTo>
                <a:lnTo>
                  <a:pt x="540" y="269"/>
                </a:lnTo>
                <a:lnTo>
                  <a:pt x="269" y="539"/>
                </a:lnTo>
                <a:close/>
              </a:path>
            </a:pathLst>
          </a:custGeom>
          <a:gradFill flip="none" rotWithShape="1">
            <a:gsLst>
              <a:gs pos="0">
                <a:schemeClr val="accent1">
                  <a:tint val="66000"/>
                  <a:satMod val="160000"/>
                </a:schemeClr>
              </a:gs>
              <a:gs pos="93000">
                <a:schemeClr val="accent1">
                  <a:tint val="44500"/>
                  <a:satMod val="160000"/>
                  <a:alpha val="0"/>
                </a:schemeClr>
              </a:gs>
              <a:gs pos="100000">
                <a:schemeClr val="accent1">
                  <a:tint val="23500"/>
                  <a:satMod val="160000"/>
                  <a:alpha val="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20" name="文本框 19"/>
          <p:cNvSpPr txBox="1"/>
          <p:nvPr/>
        </p:nvSpPr>
        <p:spPr>
          <a:xfrm>
            <a:off x="4904248" y="3262068"/>
            <a:ext cx="1946367" cy="523220"/>
          </a:xfrm>
          <a:prstGeom prst="rect">
            <a:avLst/>
          </a:prstGeom>
          <a:noFill/>
        </p:spPr>
        <p:txBody>
          <a:bodyPr wrap="none" rtlCol="0">
            <a:spAutoFit/>
          </a:bodyPr>
          <a:lstStyle/>
          <a:p>
            <a:pPr lvl="0">
              <a:defRPr/>
            </a:pPr>
            <a:r>
              <a:rPr lang="en-US" altLang="zh-CN" sz="2800" b="1" spc="300" dirty="0">
                <a:solidFill>
                  <a:srgbClr val="174096"/>
                </a:solidFill>
                <a:latin typeface="Times New Roman" panose="02020603050405020304" pitchFamily="18" charset="0"/>
                <a:cs typeface="Times New Roman" panose="02020603050405020304" pitchFamily="18" charset="0"/>
                <a:sym typeface="+mn-lt"/>
              </a:rPr>
              <a:t>02.</a:t>
            </a:r>
            <a:r>
              <a:rPr lang="zh-CN" altLang="en-US" sz="2800" b="1" spc="300" dirty="0">
                <a:solidFill>
                  <a:srgbClr val="174096"/>
                </a:solidFill>
                <a:latin typeface="Times New Roman" panose="02020603050405020304" pitchFamily="18" charset="0"/>
                <a:cs typeface="Times New Roman" panose="02020603050405020304" pitchFamily="18" charset="0"/>
                <a:sym typeface="+mn-lt"/>
              </a:rPr>
              <a:t>安全性</a:t>
            </a:r>
            <a:endParaRPr kumimoji="0" lang="zh-CN" altLang="en-US" sz="2800" b="1" i="0" u="none" strike="noStrike" kern="1200" cap="none" spc="300" normalizeH="0" baseline="0" noProof="0" dirty="0">
              <a:ln>
                <a:noFill/>
              </a:ln>
              <a:solidFill>
                <a:srgbClr val="174096"/>
              </a:solidFill>
              <a:effectLst/>
              <a:uLnTx/>
              <a:uFillTx/>
              <a:cs typeface="+mn-ea"/>
              <a:sym typeface="+mn-lt"/>
            </a:endParaRPr>
          </a:p>
        </p:txBody>
      </p:sp>
      <p:cxnSp>
        <p:nvCxnSpPr>
          <p:cNvPr id="21" name="直接连接符 20"/>
          <p:cNvCxnSpPr/>
          <p:nvPr/>
        </p:nvCxnSpPr>
        <p:spPr>
          <a:xfrm flipV="1">
            <a:off x="4904248" y="3861261"/>
            <a:ext cx="1946367" cy="18651"/>
          </a:xfrm>
          <a:prstGeom prst="line">
            <a:avLst/>
          </a:prstGeom>
          <a:ln>
            <a:solidFill>
              <a:srgbClr val="174096"/>
            </a:solidFill>
          </a:ln>
        </p:spPr>
        <p:style>
          <a:lnRef idx="1">
            <a:schemeClr val="accent1"/>
          </a:lnRef>
          <a:fillRef idx="0">
            <a:schemeClr val="accent1"/>
          </a:fillRef>
          <a:effectRef idx="0">
            <a:schemeClr val="accent1"/>
          </a:effectRef>
          <a:fontRef idx="minor">
            <a:schemeClr val="tx1"/>
          </a:fontRef>
        </p:style>
      </p:cxnSp>
      <p:sp>
        <p:nvSpPr>
          <p:cNvPr id="33" name="Freeform 163"/>
          <p:cNvSpPr/>
          <p:nvPr/>
        </p:nvSpPr>
        <p:spPr bwMode="auto">
          <a:xfrm flipH="1">
            <a:off x="1188803" y="4074798"/>
            <a:ext cx="1139919" cy="1137215"/>
          </a:xfrm>
          <a:custGeom>
            <a:avLst/>
            <a:gdLst>
              <a:gd name="T0" fmla="*/ 1265 w 1265"/>
              <a:gd name="T1" fmla="*/ 631 h 1262"/>
              <a:gd name="T2" fmla="*/ 632 w 1265"/>
              <a:gd name="T3" fmla="*/ 1262 h 1262"/>
              <a:gd name="T4" fmla="*/ 0 w 1265"/>
              <a:gd name="T5" fmla="*/ 631 h 1262"/>
              <a:gd name="T6" fmla="*/ 632 w 1265"/>
              <a:gd name="T7" fmla="*/ 0 h 1262"/>
              <a:gd name="T8" fmla="*/ 1265 w 1265"/>
              <a:gd name="T9" fmla="*/ 631 h 1262"/>
            </a:gdLst>
            <a:ahLst/>
            <a:cxnLst>
              <a:cxn ang="0">
                <a:pos x="T0" y="T1"/>
              </a:cxn>
              <a:cxn ang="0">
                <a:pos x="T2" y="T3"/>
              </a:cxn>
              <a:cxn ang="0">
                <a:pos x="T4" y="T5"/>
              </a:cxn>
              <a:cxn ang="0">
                <a:pos x="T6" y="T7"/>
              </a:cxn>
              <a:cxn ang="0">
                <a:pos x="T8" y="T9"/>
              </a:cxn>
            </a:cxnLst>
            <a:rect l="0" t="0" r="r" b="b"/>
            <a:pathLst>
              <a:path w="1265" h="1262">
                <a:moveTo>
                  <a:pt x="1265" y="631"/>
                </a:moveTo>
                <a:lnTo>
                  <a:pt x="632" y="1262"/>
                </a:lnTo>
                <a:lnTo>
                  <a:pt x="0" y="631"/>
                </a:lnTo>
                <a:lnTo>
                  <a:pt x="632" y="0"/>
                </a:lnTo>
                <a:lnTo>
                  <a:pt x="1265" y="631"/>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34" name="Freeform 163"/>
          <p:cNvSpPr/>
          <p:nvPr/>
        </p:nvSpPr>
        <p:spPr bwMode="auto">
          <a:xfrm flipH="1">
            <a:off x="1252733" y="1148082"/>
            <a:ext cx="1139919" cy="1137215"/>
          </a:xfrm>
          <a:custGeom>
            <a:avLst/>
            <a:gdLst>
              <a:gd name="T0" fmla="*/ 1265 w 1265"/>
              <a:gd name="T1" fmla="*/ 631 h 1262"/>
              <a:gd name="T2" fmla="*/ 632 w 1265"/>
              <a:gd name="T3" fmla="*/ 1262 h 1262"/>
              <a:gd name="T4" fmla="*/ 0 w 1265"/>
              <a:gd name="T5" fmla="*/ 631 h 1262"/>
              <a:gd name="T6" fmla="*/ 632 w 1265"/>
              <a:gd name="T7" fmla="*/ 0 h 1262"/>
              <a:gd name="T8" fmla="*/ 1265 w 1265"/>
              <a:gd name="T9" fmla="*/ 631 h 1262"/>
            </a:gdLst>
            <a:ahLst/>
            <a:cxnLst>
              <a:cxn ang="0">
                <a:pos x="T0" y="T1"/>
              </a:cxn>
              <a:cxn ang="0">
                <a:pos x="T2" y="T3"/>
              </a:cxn>
              <a:cxn ang="0">
                <a:pos x="T4" y="T5"/>
              </a:cxn>
              <a:cxn ang="0">
                <a:pos x="T6" y="T7"/>
              </a:cxn>
              <a:cxn ang="0">
                <a:pos x="T8" y="T9"/>
              </a:cxn>
            </a:cxnLst>
            <a:rect l="0" t="0" r="r" b="b"/>
            <a:pathLst>
              <a:path w="1265" h="1262">
                <a:moveTo>
                  <a:pt x="1265" y="631"/>
                </a:moveTo>
                <a:lnTo>
                  <a:pt x="632" y="1262"/>
                </a:lnTo>
                <a:lnTo>
                  <a:pt x="0" y="631"/>
                </a:lnTo>
                <a:lnTo>
                  <a:pt x="632" y="0"/>
                </a:lnTo>
                <a:lnTo>
                  <a:pt x="1265" y="631"/>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35" name="Freeform 179"/>
          <p:cNvSpPr/>
          <p:nvPr/>
        </p:nvSpPr>
        <p:spPr bwMode="auto">
          <a:xfrm flipH="1">
            <a:off x="386774" y="4245630"/>
            <a:ext cx="614363" cy="614363"/>
          </a:xfrm>
          <a:custGeom>
            <a:avLst/>
            <a:gdLst>
              <a:gd name="T0" fmla="*/ 194 w 387"/>
              <a:gd name="T1" fmla="*/ 387 h 387"/>
              <a:gd name="T2" fmla="*/ 0 w 387"/>
              <a:gd name="T3" fmla="*/ 193 h 387"/>
              <a:gd name="T4" fmla="*/ 194 w 387"/>
              <a:gd name="T5" fmla="*/ 0 h 387"/>
              <a:gd name="T6" fmla="*/ 387 w 387"/>
              <a:gd name="T7" fmla="*/ 193 h 387"/>
              <a:gd name="T8" fmla="*/ 194 w 387"/>
              <a:gd name="T9" fmla="*/ 387 h 387"/>
            </a:gdLst>
            <a:ahLst/>
            <a:cxnLst>
              <a:cxn ang="0">
                <a:pos x="T0" y="T1"/>
              </a:cxn>
              <a:cxn ang="0">
                <a:pos x="T2" y="T3"/>
              </a:cxn>
              <a:cxn ang="0">
                <a:pos x="T4" y="T5"/>
              </a:cxn>
              <a:cxn ang="0">
                <a:pos x="T6" y="T7"/>
              </a:cxn>
              <a:cxn ang="0">
                <a:pos x="T8" y="T9"/>
              </a:cxn>
            </a:cxnLst>
            <a:rect l="0" t="0" r="r" b="b"/>
            <a:pathLst>
              <a:path w="387" h="387">
                <a:moveTo>
                  <a:pt x="194" y="387"/>
                </a:moveTo>
                <a:lnTo>
                  <a:pt x="0" y="193"/>
                </a:lnTo>
                <a:lnTo>
                  <a:pt x="194" y="0"/>
                </a:lnTo>
                <a:lnTo>
                  <a:pt x="387" y="193"/>
                </a:lnTo>
                <a:lnTo>
                  <a:pt x="194" y="387"/>
                </a:lnTo>
                <a:close/>
              </a:path>
            </a:pathLst>
          </a:custGeom>
          <a:solidFill>
            <a:srgbClr val="A8CBF7"/>
          </a:solidFill>
          <a:ln>
            <a:noFill/>
          </a:ln>
        </p:spPr>
        <p:txBody>
          <a:bodyPr vert="horz" wrap="square" lIns="91440" tIns="45720" rIns="91440" bIns="45720" numCol="1" anchor="t" anchorCtr="0" compatLnSpc="1"/>
          <a:lstStyle/>
          <a:p>
            <a:endParaRPr lang="zh-CN" altLang="en-US">
              <a:cs typeface="+mn-ea"/>
              <a:sym typeface="+mn-lt"/>
            </a:endParaRPr>
          </a:p>
        </p:txBody>
      </p:sp>
      <p:sp>
        <p:nvSpPr>
          <p:cNvPr id="37" name="Freeform 163"/>
          <p:cNvSpPr/>
          <p:nvPr/>
        </p:nvSpPr>
        <p:spPr bwMode="auto">
          <a:xfrm flipH="1">
            <a:off x="8883513" y="6026938"/>
            <a:ext cx="1139919" cy="1137215"/>
          </a:xfrm>
          <a:custGeom>
            <a:avLst/>
            <a:gdLst>
              <a:gd name="T0" fmla="*/ 1265 w 1265"/>
              <a:gd name="T1" fmla="*/ 631 h 1262"/>
              <a:gd name="T2" fmla="*/ 632 w 1265"/>
              <a:gd name="T3" fmla="*/ 1262 h 1262"/>
              <a:gd name="T4" fmla="*/ 0 w 1265"/>
              <a:gd name="T5" fmla="*/ 631 h 1262"/>
              <a:gd name="T6" fmla="*/ 632 w 1265"/>
              <a:gd name="T7" fmla="*/ 0 h 1262"/>
              <a:gd name="T8" fmla="*/ 1265 w 1265"/>
              <a:gd name="T9" fmla="*/ 631 h 1262"/>
            </a:gdLst>
            <a:ahLst/>
            <a:cxnLst>
              <a:cxn ang="0">
                <a:pos x="T0" y="T1"/>
              </a:cxn>
              <a:cxn ang="0">
                <a:pos x="T2" y="T3"/>
              </a:cxn>
              <a:cxn ang="0">
                <a:pos x="T4" y="T5"/>
              </a:cxn>
              <a:cxn ang="0">
                <a:pos x="T6" y="T7"/>
              </a:cxn>
              <a:cxn ang="0">
                <a:pos x="T8" y="T9"/>
              </a:cxn>
            </a:cxnLst>
            <a:rect l="0" t="0" r="r" b="b"/>
            <a:pathLst>
              <a:path w="1265" h="1262">
                <a:moveTo>
                  <a:pt x="1265" y="631"/>
                </a:moveTo>
                <a:lnTo>
                  <a:pt x="632" y="1262"/>
                </a:lnTo>
                <a:lnTo>
                  <a:pt x="0" y="631"/>
                </a:lnTo>
                <a:lnTo>
                  <a:pt x="632" y="0"/>
                </a:lnTo>
                <a:lnTo>
                  <a:pt x="1265" y="631"/>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38" name="Freeform 163"/>
          <p:cNvSpPr/>
          <p:nvPr/>
        </p:nvSpPr>
        <p:spPr bwMode="auto">
          <a:xfrm flipH="1">
            <a:off x="9657920" y="6230900"/>
            <a:ext cx="731023" cy="729289"/>
          </a:xfrm>
          <a:custGeom>
            <a:avLst/>
            <a:gdLst>
              <a:gd name="T0" fmla="*/ 1265 w 1265"/>
              <a:gd name="T1" fmla="*/ 631 h 1262"/>
              <a:gd name="T2" fmla="*/ 632 w 1265"/>
              <a:gd name="T3" fmla="*/ 1262 h 1262"/>
              <a:gd name="T4" fmla="*/ 0 w 1265"/>
              <a:gd name="T5" fmla="*/ 631 h 1262"/>
              <a:gd name="T6" fmla="*/ 632 w 1265"/>
              <a:gd name="T7" fmla="*/ 0 h 1262"/>
              <a:gd name="T8" fmla="*/ 1265 w 1265"/>
              <a:gd name="T9" fmla="*/ 631 h 1262"/>
            </a:gdLst>
            <a:ahLst/>
            <a:cxnLst>
              <a:cxn ang="0">
                <a:pos x="T0" y="T1"/>
              </a:cxn>
              <a:cxn ang="0">
                <a:pos x="T2" y="T3"/>
              </a:cxn>
              <a:cxn ang="0">
                <a:pos x="T4" y="T5"/>
              </a:cxn>
              <a:cxn ang="0">
                <a:pos x="T6" y="T7"/>
              </a:cxn>
              <a:cxn ang="0">
                <a:pos x="T8" y="T9"/>
              </a:cxn>
            </a:cxnLst>
            <a:rect l="0" t="0" r="r" b="b"/>
            <a:pathLst>
              <a:path w="1265" h="1262">
                <a:moveTo>
                  <a:pt x="1265" y="631"/>
                </a:moveTo>
                <a:lnTo>
                  <a:pt x="632" y="1262"/>
                </a:lnTo>
                <a:lnTo>
                  <a:pt x="0" y="631"/>
                </a:lnTo>
                <a:lnTo>
                  <a:pt x="632" y="0"/>
                </a:lnTo>
                <a:lnTo>
                  <a:pt x="1265" y="631"/>
                </a:lnTo>
                <a:close/>
              </a:path>
            </a:pathLst>
          </a:custGeom>
          <a:solidFill>
            <a:srgbClr val="A8CBF7"/>
          </a:solidFill>
          <a:ln w="11113" cap="flat">
            <a:solidFill>
              <a:srgbClr val="A8CBF7"/>
            </a:solidFill>
            <a:prstDash val="solid"/>
            <a:miter lim="800000"/>
          </a:ln>
        </p:spPr>
        <p:txBody>
          <a:bodyPr vert="horz" wrap="square" lIns="91440" tIns="45720" rIns="91440" bIns="45720" numCol="1" anchor="t" anchorCtr="0" compatLnSpc="1"/>
          <a:lstStyle/>
          <a:p>
            <a:endParaRPr lang="zh-CN" altLang="en-US">
              <a:cs typeface="+mn-ea"/>
              <a:sym typeface="+mn-lt"/>
            </a:endParaRPr>
          </a:p>
        </p:txBody>
      </p:sp>
      <p:sp>
        <p:nvSpPr>
          <p:cNvPr id="48" name="Freeform 162"/>
          <p:cNvSpPr>
            <a:spLocks noChangeAspect="1"/>
          </p:cNvSpPr>
          <p:nvPr/>
        </p:nvSpPr>
        <p:spPr bwMode="auto">
          <a:xfrm>
            <a:off x="3570544" y="4626160"/>
            <a:ext cx="678080" cy="675941"/>
          </a:xfrm>
          <a:custGeom>
            <a:avLst/>
            <a:gdLst>
              <a:gd name="T0" fmla="*/ 634 w 634"/>
              <a:gd name="T1" fmla="*/ 316 h 632"/>
              <a:gd name="T2" fmla="*/ 317 w 634"/>
              <a:gd name="T3" fmla="*/ 632 h 632"/>
              <a:gd name="T4" fmla="*/ 0 w 634"/>
              <a:gd name="T5" fmla="*/ 316 h 632"/>
              <a:gd name="T6" fmla="*/ 317 w 634"/>
              <a:gd name="T7" fmla="*/ 0 h 632"/>
              <a:gd name="T8" fmla="*/ 634 w 634"/>
              <a:gd name="T9" fmla="*/ 316 h 632"/>
            </a:gdLst>
            <a:ahLst/>
            <a:cxnLst>
              <a:cxn ang="0">
                <a:pos x="T0" y="T1"/>
              </a:cxn>
              <a:cxn ang="0">
                <a:pos x="T2" y="T3"/>
              </a:cxn>
              <a:cxn ang="0">
                <a:pos x="T4" y="T5"/>
              </a:cxn>
              <a:cxn ang="0">
                <a:pos x="T6" y="T7"/>
              </a:cxn>
              <a:cxn ang="0">
                <a:pos x="T8" y="T9"/>
              </a:cxn>
            </a:cxnLst>
            <a:rect l="0" t="0" r="r" b="b"/>
            <a:pathLst>
              <a:path w="634" h="632">
                <a:moveTo>
                  <a:pt x="634" y="316"/>
                </a:moveTo>
                <a:lnTo>
                  <a:pt x="317" y="632"/>
                </a:lnTo>
                <a:lnTo>
                  <a:pt x="0" y="316"/>
                </a:lnTo>
                <a:lnTo>
                  <a:pt x="317" y="0"/>
                </a:lnTo>
                <a:lnTo>
                  <a:pt x="634" y="316"/>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49" name="Freeform 178"/>
          <p:cNvSpPr>
            <a:spLocks noChangeAspect="1"/>
          </p:cNvSpPr>
          <p:nvPr/>
        </p:nvSpPr>
        <p:spPr bwMode="auto">
          <a:xfrm>
            <a:off x="3339734" y="4711301"/>
            <a:ext cx="577544" cy="576475"/>
          </a:xfrm>
          <a:custGeom>
            <a:avLst/>
            <a:gdLst>
              <a:gd name="T0" fmla="*/ 269 w 540"/>
              <a:gd name="T1" fmla="*/ 539 h 539"/>
              <a:gd name="T2" fmla="*/ 0 w 540"/>
              <a:gd name="T3" fmla="*/ 269 h 539"/>
              <a:gd name="T4" fmla="*/ 269 w 540"/>
              <a:gd name="T5" fmla="*/ 0 h 539"/>
              <a:gd name="T6" fmla="*/ 540 w 540"/>
              <a:gd name="T7" fmla="*/ 269 h 539"/>
              <a:gd name="T8" fmla="*/ 269 w 540"/>
              <a:gd name="T9" fmla="*/ 539 h 539"/>
            </a:gdLst>
            <a:ahLst/>
            <a:cxnLst>
              <a:cxn ang="0">
                <a:pos x="T0" y="T1"/>
              </a:cxn>
              <a:cxn ang="0">
                <a:pos x="T2" y="T3"/>
              </a:cxn>
              <a:cxn ang="0">
                <a:pos x="T4" y="T5"/>
              </a:cxn>
              <a:cxn ang="0">
                <a:pos x="T6" y="T7"/>
              </a:cxn>
              <a:cxn ang="0">
                <a:pos x="T8" y="T9"/>
              </a:cxn>
            </a:cxnLst>
            <a:rect l="0" t="0" r="r" b="b"/>
            <a:pathLst>
              <a:path w="540" h="539">
                <a:moveTo>
                  <a:pt x="269" y="539"/>
                </a:moveTo>
                <a:lnTo>
                  <a:pt x="0" y="269"/>
                </a:lnTo>
                <a:lnTo>
                  <a:pt x="269" y="0"/>
                </a:lnTo>
                <a:lnTo>
                  <a:pt x="540" y="269"/>
                </a:lnTo>
                <a:lnTo>
                  <a:pt x="269" y="539"/>
                </a:lnTo>
                <a:close/>
              </a:path>
            </a:pathLst>
          </a:custGeom>
          <a:gradFill flip="none" rotWithShape="1">
            <a:gsLst>
              <a:gs pos="0">
                <a:schemeClr val="accent1">
                  <a:tint val="66000"/>
                  <a:satMod val="160000"/>
                </a:schemeClr>
              </a:gs>
              <a:gs pos="93000">
                <a:schemeClr val="accent1">
                  <a:tint val="44500"/>
                  <a:satMod val="160000"/>
                  <a:alpha val="0"/>
                </a:schemeClr>
              </a:gs>
              <a:gs pos="100000">
                <a:schemeClr val="accent1">
                  <a:tint val="23500"/>
                  <a:satMod val="160000"/>
                  <a:alpha val="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50" name="文本框 49"/>
          <p:cNvSpPr txBox="1"/>
          <p:nvPr/>
        </p:nvSpPr>
        <p:spPr>
          <a:xfrm>
            <a:off x="4248624" y="4702908"/>
            <a:ext cx="1946367" cy="523220"/>
          </a:xfrm>
          <a:prstGeom prst="rect">
            <a:avLst/>
          </a:prstGeom>
          <a:noFill/>
        </p:spPr>
        <p:txBody>
          <a:bodyPr wrap="none" rtlCol="0">
            <a:spAutoFit/>
          </a:bodyPr>
          <a:lstStyle/>
          <a:p>
            <a:pPr lvl="0">
              <a:defRPr/>
            </a:pPr>
            <a:r>
              <a:rPr lang="en-US" altLang="zh-CN" sz="2800" b="1" spc="300" dirty="0">
                <a:solidFill>
                  <a:srgbClr val="174096"/>
                </a:solidFill>
                <a:latin typeface="Times New Roman" panose="02020603050405020304" pitchFamily="18" charset="0"/>
                <a:cs typeface="Times New Roman" panose="02020603050405020304" pitchFamily="18" charset="0"/>
                <a:sym typeface="+mn-lt"/>
              </a:rPr>
              <a:t>03.</a:t>
            </a:r>
            <a:r>
              <a:rPr lang="zh-CN" altLang="en-US" sz="2800" b="1" spc="300" dirty="0">
                <a:solidFill>
                  <a:srgbClr val="174096"/>
                </a:solidFill>
                <a:latin typeface="Times New Roman" panose="02020603050405020304" pitchFamily="18" charset="0"/>
                <a:cs typeface="Times New Roman" panose="02020603050405020304" pitchFamily="18" charset="0"/>
                <a:sym typeface="+mn-lt"/>
              </a:rPr>
              <a:t>有效性</a:t>
            </a:r>
            <a:endParaRPr kumimoji="0" lang="zh-CN" altLang="en-US" sz="2800" b="1" i="0" u="none" strike="noStrike" kern="1200" cap="none" spc="300" normalizeH="0" baseline="0" noProof="0" dirty="0">
              <a:ln>
                <a:noFill/>
              </a:ln>
              <a:solidFill>
                <a:srgbClr val="174096"/>
              </a:solidFill>
              <a:effectLst/>
              <a:uLnTx/>
              <a:uFillTx/>
              <a:cs typeface="+mn-ea"/>
              <a:sym typeface="+mn-lt"/>
            </a:endParaRPr>
          </a:p>
        </p:txBody>
      </p:sp>
      <p:cxnSp>
        <p:nvCxnSpPr>
          <p:cNvPr id="51" name="直接连接符 50"/>
          <p:cNvCxnSpPr/>
          <p:nvPr/>
        </p:nvCxnSpPr>
        <p:spPr>
          <a:xfrm>
            <a:off x="4248624" y="5320752"/>
            <a:ext cx="1946367" cy="0"/>
          </a:xfrm>
          <a:prstGeom prst="line">
            <a:avLst/>
          </a:prstGeom>
          <a:ln>
            <a:solidFill>
              <a:srgbClr val="174096"/>
            </a:solidFill>
          </a:ln>
        </p:spPr>
        <p:style>
          <a:lnRef idx="1">
            <a:schemeClr val="accent1"/>
          </a:lnRef>
          <a:fillRef idx="0">
            <a:schemeClr val="accent1"/>
          </a:fillRef>
          <a:effectRef idx="0">
            <a:schemeClr val="accent1"/>
          </a:effectRef>
          <a:fontRef idx="minor">
            <a:schemeClr val="tx1"/>
          </a:fontRef>
        </p:style>
      </p:cxnSp>
      <p:sp>
        <p:nvSpPr>
          <p:cNvPr id="52" name="Freeform 162"/>
          <p:cNvSpPr>
            <a:spLocks noChangeAspect="1"/>
          </p:cNvSpPr>
          <p:nvPr/>
        </p:nvSpPr>
        <p:spPr bwMode="auto">
          <a:xfrm>
            <a:off x="7764496" y="2817517"/>
            <a:ext cx="678080" cy="675941"/>
          </a:xfrm>
          <a:custGeom>
            <a:avLst/>
            <a:gdLst>
              <a:gd name="T0" fmla="*/ 634 w 634"/>
              <a:gd name="T1" fmla="*/ 316 h 632"/>
              <a:gd name="T2" fmla="*/ 317 w 634"/>
              <a:gd name="T3" fmla="*/ 632 h 632"/>
              <a:gd name="T4" fmla="*/ 0 w 634"/>
              <a:gd name="T5" fmla="*/ 316 h 632"/>
              <a:gd name="T6" fmla="*/ 317 w 634"/>
              <a:gd name="T7" fmla="*/ 0 h 632"/>
              <a:gd name="T8" fmla="*/ 634 w 634"/>
              <a:gd name="T9" fmla="*/ 316 h 632"/>
            </a:gdLst>
            <a:ahLst/>
            <a:cxnLst>
              <a:cxn ang="0">
                <a:pos x="T0" y="T1"/>
              </a:cxn>
              <a:cxn ang="0">
                <a:pos x="T2" y="T3"/>
              </a:cxn>
              <a:cxn ang="0">
                <a:pos x="T4" y="T5"/>
              </a:cxn>
              <a:cxn ang="0">
                <a:pos x="T6" y="T7"/>
              </a:cxn>
              <a:cxn ang="0">
                <a:pos x="T8" y="T9"/>
              </a:cxn>
            </a:cxnLst>
            <a:rect l="0" t="0" r="r" b="b"/>
            <a:pathLst>
              <a:path w="634" h="632">
                <a:moveTo>
                  <a:pt x="634" y="316"/>
                </a:moveTo>
                <a:lnTo>
                  <a:pt x="317" y="632"/>
                </a:lnTo>
                <a:lnTo>
                  <a:pt x="0" y="316"/>
                </a:lnTo>
                <a:lnTo>
                  <a:pt x="317" y="0"/>
                </a:lnTo>
                <a:lnTo>
                  <a:pt x="634" y="316"/>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53" name="Freeform 178"/>
          <p:cNvSpPr>
            <a:spLocks noChangeAspect="1"/>
          </p:cNvSpPr>
          <p:nvPr/>
        </p:nvSpPr>
        <p:spPr bwMode="auto">
          <a:xfrm>
            <a:off x="7533686" y="2902658"/>
            <a:ext cx="577544" cy="576475"/>
          </a:xfrm>
          <a:custGeom>
            <a:avLst/>
            <a:gdLst>
              <a:gd name="T0" fmla="*/ 269 w 540"/>
              <a:gd name="T1" fmla="*/ 539 h 539"/>
              <a:gd name="T2" fmla="*/ 0 w 540"/>
              <a:gd name="T3" fmla="*/ 269 h 539"/>
              <a:gd name="T4" fmla="*/ 269 w 540"/>
              <a:gd name="T5" fmla="*/ 0 h 539"/>
              <a:gd name="T6" fmla="*/ 540 w 540"/>
              <a:gd name="T7" fmla="*/ 269 h 539"/>
              <a:gd name="T8" fmla="*/ 269 w 540"/>
              <a:gd name="T9" fmla="*/ 539 h 539"/>
            </a:gdLst>
            <a:ahLst/>
            <a:cxnLst>
              <a:cxn ang="0">
                <a:pos x="T0" y="T1"/>
              </a:cxn>
              <a:cxn ang="0">
                <a:pos x="T2" y="T3"/>
              </a:cxn>
              <a:cxn ang="0">
                <a:pos x="T4" y="T5"/>
              </a:cxn>
              <a:cxn ang="0">
                <a:pos x="T6" y="T7"/>
              </a:cxn>
              <a:cxn ang="0">
                <a:pos x="T8" y="T9"/>
              </a:cxn>
            </a:cxnLst>
            <a:rect l="0" t="0" r="r" b="b"/>
            <a:pathLst>
              <a:path w="540" h="539">
                <a:moveTo>
                  <a:pt x="269" y="539"/>
                </a:moveTo>
                <a:lnTo>
                  <a:pt x="0" y="269"/>
                </a:lnTo>
                <a:lnTo>
                  <a:pt x="269" y="0"/>
                </a:lnTo>
                <a:lnTo>
                  <a:pt x="540" y="269"/>
                </a:lnTo>
                <a:lnTo>
                  <a:pt x="269" y="539"/>
                </a:lnTo>
                <a:close/>
              </a:path>
            </a:pathLst>
          </a:custGeom>
          <a:gradFill flip="none" rotWithShape="1">
            <a:gsLst>
              <a:gs pos="0">
                <a:schemeClr val="accent1">
                  <a:tint val="66000"/>
                  <a:satMod val="160000"/>
                </a:schemeClr>
              </a:gs>
              <a:gs pos="93000">
                <a:schemeClr val="accent1">
                  <a:tint val="44500"/>
                  <a:satMod val="160000"/>
                  <a:alpha val="0"/>
                </a:schemeClr>
              </a:gs>
              <a:gs pos="100000">
                <a:schemeClr val="accent1">
                  <a:tint val="23500"/>
                  <a:satMod val="160000"/>
                  <a:alpha val="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54" name="文本框 53"/>
          <p:cNvSpPr txBox="1"/>
          <p:nvPr/>
        </p:nvSpPr>
        <p:spPr>
          <a:xfrm>
            <a:off x="8442576" y="2894265"/>
            <a:ext cx="1946367" cy="523220"/>
          </a:xfrm>
          <a:prstGeom prst="rect">
            <a:avLst/>
          </a:prstGeom>
          <a:noFill/>
        </p:spPr>
        <p:txBody>
          <a:bodyPr wrap="none" rtlCol="0">
            <a:spAutoFit/>
          </a:bodyPr>
          <a:lstStyle/>
          <a:p>
            <a:pPr lvl="0">
              <a:defRPr/>
            </a:pPr>
            <a:r>
              <a:rPr lang="en-US" altLang="zh-CN" sz="2800" b="1" spc="300" dirty="0">
                <a:solidFill>
                  <a:srgbClr val="174096"/>
                </a:solidFill>
                <a:latin typeface="Times New Roman" panose="02020603050405020304" pitchFamily="18" charset="0"/>
                <a:cs typeface="Times New Roman" panose="02020603050405020304" pitchFamily="18" charset="0"/>
                <a:sym typeface="+mn-lt"/>
              </a:rPr>
              <a:t>04.</a:t>
            </a:r>
            <a:r>
              <a:rPr lang="zh-CN" altLang="en-US" sz="2800" b="1" spc="300" dirty="0">
                <a:solidFill>
                  <a:srgbClr val="174096"/>
                </a:solidFill>
                <a:latin typeface="Times New Roman" panose="02020603050405020304" pitchFamily="18" charset="0"/>
                <a:cs typeface="Times New Roman" panose="02020603050405020304" pitchFamily="18" charset="0"/>
                <a:sym typeface="+mn-lt"/>
              </a:rPr>
              <a:t>创新性</a:t>
            </a:r>
            <a:endParaRPr kumimoji="0" lang="zh-CN" altLang="en-US" sz="2800" b="1" i="0" u="none" strike="noStrike" kern="1200" cap="none" spc="300" normalizeH="0" baseline="0" noProof="0" dirty="0">
              <a:ln>
                <a:noFill/>
              </a:ln>
              <a:solidFill>
                <a:srgbClr val="174096"/>
              </a:solidFill>
              <a:effectLst/>
              <a:uLnTx/>
              <a:uFillTx/>
              <a:cs typeface="+mn-ea"/>
              <a:sym typeface="+mn-lt"/>
            </a:endParaRPr>
          </a:p>
        </p:txBody>
      </p:sp>
      <p:cxnSp>
        <p:nvCxnSpPr>
          <p:cNvPr id="55" name="直接连接符 54"/>
          <p:cNvCxnSpPr/>
          <p:nvPr/>
        </p:nvCxnSpPr>
        <p:spPr>
          <a:xfrm>
            <a:off x="8442576" y="3512109"/>
            <a:ext cx="1946367" cy="2847"/>
          </a:xfrm>
          <a:prstGeom prst="line">
            <a:avLst/>
          </a:prstGeom>
          <a:ln>
            <a:solidFill>
              <a:srgbClr val="174096"/>
            </a:solidFill>
          </a:ln>
        </p:spPr>
        <p:style>
          <a:lnRef idx="1">
            <a:schemeClr val="accent1"/>
          </a:lnRef>
          <a:fillRef idx="0">
            <a:schemeClr val="accent1"/>
          </a:fillRef>
          <a:effectRef idx="0">
            <a:schemeClr val="accent1"/>
          </a:effectRef>
          <a:fontRef idx="minor">
            <a:schemeClr val="tx1"/>
          </a:fontRef>
        </p:style>
      </p:cxnSp>
      <p:sp>
        <p:nvSpPr>
          <p:cNvPr id="56" name="Freeform 162"/>
          <p:cNvSpPr>
            <a:spLocks noChangeAspect="1"/>
          </p:cNvSpPr>
          <p:nvPr/>
        </p:nvSpPr>
        <p:spPr bwMode="auto">
          <a:xfrm>
            <a:off x="7232249" y="4262238"/>
            <a:ext cx="678080" cy="675941"/>
          </a:xfrm>
          <a:custGeom>
            <a:avLst/>
            <a:gdLst>
              <a:gd name="T0" fmla="*/ 634 w 634"/>
              <a:gd name="T1" fmla="*/ 316 h 632"/>
              <a:gd name="T2" fmla="*/ 317 w 634"/>
              <a:gd name="T3" fmla="*/ 632 h 632"/>
              <a:gd name="T4" fmla="*/ 0 w 634"/>
              <a:gd name="T5" fmla="*/ 316 h 632"/>
              <a:gd name="T6" fmla="*/ 317 w 634"/>
              <a:gd name="T7" fmla="*/ 0 h 632"/>
              <a:gd name="T8" fmla="*/ 634 w 634"/>
              <a:gd name="T9" fmla="*/ 316 h 632"/>
            </a:gdLst>
            <a:ahLst/>
            <a:cxnLst>
              <a:cxn ang="0">
                <a:pos x="T0" y="T1"/>
              </a:cxn>
              <a:cxn ang="0">
                <a:pos x="T2" y="T3"/>
              </a:cxn>
              <a:cxn ang="0">
                <a:pos x="T4" y="T5"/>
              </a:cxn>
              <a:cxn ang="0">
                <a:pos x="T6" y="T7"/>
              </a:cxn>
              <a:cxn ang="0">
                <a:pos x="T8" y="T9"/>
              </a:cxn>
            </a:cxnLst>
            <a:rect l="0" t="0" r="r" b="b"/>
            <a:pathLst>
              <a:path w="634" h="632">
                <a:moveTo>
                  <a:pt x="634" y="316"/>
                </a:moveTo>
                <a:lnTo>
                  <a:pt x="317" y="632"/>
                </a:lnTo>
                <a:lnTo>
                  <a:pt x="0" y="316"/>
                </a:lnTo>
                <a:lnTo>
                  <a:pt x="317" y="0"/>
                </a:lnTo>
                <a:lnTo>
                  <a:pt x="634" y="316"/>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57" name="Freeform 178"/>
          <p:cNvSpPr>
            <a:spLocks noChangeAspect="1"/>
          </p:cNvSpPr>
          <p:nvPr/>
        </p:nvSpPr>
        <p:spPr bwMode="auto">
          <a:xfrm>
            <a:off x="7001439" y="4347379"/>
            <a:ext cx="577544" cy="576475"/>
          </a:xfrm>
          <a:custGeom>
            <a:avLst/>
            <a:gdLst>
              <a:gd name="T0" fmla="*/ 269 w 540"/>
              <a:gd name="T1" fmla="*/ 539 h 539"/>
              <a:gd name="T2" fmla="*/ 0 w 540"/>
              <a:gd name="T3" fmla="*/ 269 h 539"/>
              <a:gd name="T4" fmla="*/ 269 w 540"/>
              <a:gd name="T5" fmla="*/ 0 h 539"/>
              <a:gd name="T6" fmla="*/ 540 w 540"/>
              <a:gd name="T7" fmla="*/ 269 h 539"/>
              <a:gd name="T8" fmla="*/ 269 w 540"/>
              <a:gd name="T9" fmla="*/ 539 h 539"/>
            </a:gdLst>
            <a:ahLst/>
            <a:cxnLst>
              <a:cxn ang="0">
                <a:pos x="T0" y="T1"/>
              </a:cxn>
              <a:cxn ang="0">
                <a:pos x="T2" y="T3"/>
              </a:cxn>
              <a:cxn ang="0">
                <a:pos x="T4" y="T5"/>
              </a:cxn>
              <a:cxn ang="0">
                <a:pos x="T6" y="T7"/>
              </a:cxn>
              <a:cxn ang="0">
                <a:pos x="T8" y="T9"/>
              </a:cxn>
            </a:cxnLst>
            <a:rect l="0" t="0" r="r" b="b"/>
            <a:pathLst>
              <a:path w="540" h="539">
                <a:moveTo>
                  <a:pt x="269" y="539"/>
                </a:moveTo>
                <a:lnTo>
                  <a:pt x="0" y="269"/>
                </a:lnTo>
                <a:lnTo>
                  <a:pt x="269" y="0"/>
                </a:lnTo>
                <a:lnTo>
                  <a:pt x="540" y="269"/>
                </a:lnTo>
                <a:lnTo>
                  <a:pt x="269" y="539"/>
                </a:lnTo>
                <a:close/>
              </a:path>
            </a:pathLst>
          </a:custGeom>
          <a:gradFill flip="none" rotWithShape="1">
            <a:gsLst>
              <a:gs pos="0">
                <a:schemeClr val="accent1">
                  <a:tint val="66000"/>
                  <a:satMod val="160000"/>
                </a:schemeClr>
              </a:gs>
              <a:gs pos="93000">
                <a:schemeClr val="accent1">
                  <a:tint val="44500"/>
                  <a:satMod val="160000"/>
                  <a:alpha val="0"/>
                </a:schemeClr>
              </a:gs>
              <a:gs pos="100000">
                <a:schemeClr val="accent1">
                  <a:tint val="23500"/>
                  <a:satMod val="160000"/>
                  <a:alpha val="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58" name="文本框 57"/>
          <p:cNvSpPr txBox="1"/>
          <p:nvPr/>
        </p:nvSpPr>
        <p:spPr>
          <a:xfrm>
            <a:off x="7910329" y="4338986"/>
            <a:ext cx="1946367" cy="523220"/>
          </a:xfrm>
          <a:prstGeom prst="rect">
            <a:avLst/>
          </a:prstGeom>
          <a:noFill/>
        </p:spPr>
        <p:txBody>
          <a:bodyPr wrap="square" rtlCol="0">
            <a:spAutoFit/>
          </a:bodyPr>
          <a:lstStyle/>
          <a:p>
            <a:pPr lvl="0">
              <a:defRPr/>
            </a:pPr>
            <a:r>
              <a:rPr lang="en-US" altLang="zh-CN" sz="2800" b="1" spc="300" dirty="0">
                <a:solidFill>
                  <a:srgbClr val="174096"/>
                </a:solidFill>
                <a:latin typeface="Times New Roman" panose="02020603050405020304" pitchFamily="18" charset="0"/>
                <a:cs typeface="Times New Roman" panose="02020603050405020304" pitchFamily="18" charset="0"/>
                <a:sym typeface="+mn-lt"/>
              </a:rPr>
              <a:t>05.</a:t>
            </a:r>
            <a:r>
              <a:rPr lang="zh-CN" altLang="en-US" sz="2800" b="1" spc="300" dirty="0">
                <a:solidFill>
                  <a:srgbClr val="174096"/>
                </a:solidFill>
                <a:latin typeface="Times New Roman" panose="02020603050405020304" pitchFamily="18" charset="0"/>
                <a:cs typeface="Times New Roman" panose="02020603050405020304" pitchFamily="18" charset="0"/>
                <a:sym typeface="+mn-lt"/>
              </a:rPr>
              <a:t>公平性</a:t>
            </a:r>
            <a:endParaRPr kumimoji="0" lang="zh-CN" altLang="en-US" sz="2800" b="1" i="0" u="none" strike="noStrike" kern="1200" cap="none" spc="300" normalizeH="0" baseline="0" noProof="0" dirty="0">
              <a:ln>
                <a:noFill/>
              </a:ln>
              <a:solidFill>
                <a:srgbClr val="174096"/>
              </a:solidFill>
              <a:effectLst/>
              <a:uLnTx/>
              <a:uFillTx/>
              <a:cs typeface="+mn-ea"/>
              <a:sym typeface="+mn-lt"/>
            </a:endParaRPr>
          </a:p>
        </p:txBody>
      </p:sp>
      <p:cxnSp>
        <p:nvCxnSpPr>
          <p:cNvPr id="59" name="直接连接符 58"/>
          <p:cNvCxnSpPr/>
          <p:nvPr/>
        </p:nvCxnSpPr>
        <p:spPr>
          <a:xfrm>
            <a:off x="7910329" y="4956830"/>
            <a:ext cx="2029975" cy="0"/>
          </a:xfrm>
          <a:prstGeom prst="line">
            <a:avLst/>
          </a:prstGeom>
          <a:ln>
            <a:solidFill>
              <a:srgbClr val="174096"/>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5544489" y="2577478"/>
            <a:ext cx="650502" cy="0"/>
          </a:xfrm>
          <a:prstGeom prst="line">
            <a:avLst/>
          </a:prstGeom>
          <a:ln>
            <a:solidFill>
              <a:srgbClr val="174096"/>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4904248" y="4009646"/>
            <a:ext cx="650502" cy="0"/>
          </a:xfrm>
          <a:prstGeom prst="line">
            <a:avLst/>
          </a:prstGeom>
          <a:ln>
            <a:solidFill>
              <a:srgbClr val="174096"/>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8442576" y="3644277"/>
            <a:ext cx="650502" cy="0"/>
          </a:xfrm>
          <a:prstGeom prst="line">
            <a:avLst/>
          </a:prstGeom>
          <a:ln>
            <a:solidFill>
              <a:srgbClr val="174096"/>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253746" y="5473078"/>
            <a:ext cx="650502" cy="0"/>
          </a:xfrm>
          <a:prstGeom prst="line">
            <a:avLst/>
          </a:prstGeom>
          <a:ln>
            <a:solidFill>
              <a:srgbClr val="174096"/>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7910329" y="5124287"/>
            <a:ext cx="650502" cy="0"/>
          </a:xfrm>
          <a:prstGeom prst="line">
            <a:avLst/>
          </a:prstGeom>
          <a:ln>
            <a:solidFill>
              <a:srgbClr val="174096"/>
            </a:solidFill>
          </a:ln>
        </p:spPr>
        <p:style>
          <a:lnRef idx="1">
            <a:schemeClr val="accent1"/>
          </a:lnRef>
          <a:fillRef idx="0">
            <a:schemeClr val="accent1"/>
          </a:fillRef>
          <a:effectRef idx="0">
            <a:schemeClr val="accent1"/>
          </a:effectRef>
          <a:fontRef idx="minor">
            <a:schemeClr val="tx1"/>
          </a:fontRef>
        </p:style>
      </p:cxnSp>
      <p:pic>
        <p:nvPicPr>
          <p:cNvPr id="12" name="图片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7814" y="369990"/>
            <a:ext cx="1627682" cy="50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17814" y="369990"/>
            <a:ext cx="1627682" cy="50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文本框 8"/>
          <p:cNvSpPr txBox="1"/>
          <p:nvPr/>
        </p:nvSpPr>
        <p:spPr>
          <a:xfrm>
            <a:off x="8166240" y="1651281"/>
            <a:ext cx="2191626" cy="646331"/>
          </a:xfrm>
          <a:prstGeom prst="rect">
            <a:avLst/>
          </a:prstGeom>
          <a:noFill/>
        </p:spPr>
        <p:txBody>
          <a:bodyPr wrap="none" rtlCol="0">
            <a:spAutoFit/>
          </a:bodyPr>
          <a:lstStyle/>
          <a:p>
            <a:pPr lvl="0">
              <a:defRPr/>
            </a:pPr>
            <a:r>
              <a:rPr kumimoji="0" lang="zh-CN" altLang="en-US" sz="3600" b="1" i="0" u="none" strike="noStrike" kern="1200" cap="none" spc="300" normalizeH="0" baseline="0" noProof="0" dirty="0">
                <a:ln>
                  <a:noFill/>
                </a:ln>
                <a:solidFill>
                  <a:srgbClr val="174096"/>
                </a:solidFill>
                <a:effectLst/>
                <a:uLnTx/>
                <a:uFillTx/>
                <a:cs typeface="+mn-ea"/>
                <a:sym typeface="+mn-lt"/>
              </a:rPr>
              <a:t>秦威颗粒</a:t>
            </a:r>
          </a:p>
        </p:txBody>
      </p:sp>
      <p:sp>
        <p:nvSpPr>
          <p:cNvPr id="13" name="文本框 12"/>
          <p:cNvSpPr txBox="1"/>
          <p:nvPr/>
        </p:nvSpPr>
        <p:spPr>
          <a:xfrm>
            <a:off x="10357866" y="1397072"/>
            <a:ext cx="1016391" cy="461665"/>
          </a:xfrm>
          <a:prstGeom prst="rect">
            <a:avLst/>
          </a:prstGeom>
          <a:noFill/>
        </p:spPr>
        <p:txBody>
          <a:bodyPr wrap="square">
            <a:spAutoFit/>
          </a:bodyPr>
          <a:lstStyle/>
          <a:p>
            <a:r>
              <a:rPr lang="zh-CN" altLang="en-US" sz="2400" b="1" dirty="0">
                <a:solidFill>
                  <a:srgbClr val="174096"/>
                </a:solidFill>
                <a:latin typeface="宋体" panose="02010600030101010101" pitchFamily="2" charset="-122"/>
                <a:ea typeface="宋体" panose="02010600030101010101" pitchFamily="2" charset="-122"/>
                <a:sym typeface="+mn-ea"/>
              </a:rPr>
              <a:t>秦威</a:t>
            </a:r>
            <a:r>
              <a:rPr lang="en-US" altLang="zh-CN" sz="2400" b="1" dirty="0">
                <a:solidFill>
                  <a:srgbClr val="174096"/>
                </a:solidFill>
                <a:latin typeface="宋体" panose="02010600030101010101" pitchFamily="2" charset="-122"/>
                <a:ea typeface="宋体" panose="02010600030101010101" pitchFamily="2" charset="-122"/>
                <a:sym typeface="+mn-ea"/>
              </a:rPr>
              <a:t>®</a:t>
            </a:r>
            <a:endParaRPr lang="zh-CN" altLang="en-US" sz="2400" dirty="0">
              <a:solidFill>
                <a:srgbClr val="174096"/>
              </a:solidFill>
              <a:latin typeface="宋体" panose="02010600030101010101" pitchFamily="2" charset="-122"/>
              <a:ea typeface="宋体" panose="02010600030101010101" pitchFamily="2" charset="-122"/>
            </a:endParaRPr>
          </a:p>
        </p:txBody>
      </p:sp>
      <p:sp>
        <p:nvSpPr>
          <p:cNvPr id="5" name="Freeform 162"/>
          <p:cNvSpPr>
            <a:spLocks noChangeAspect="1"/>
          </p:cNvSpPr>
          <p:nvPr/>
        </p:nvSpPr>
        <p:spPr bwMode="auto">
          <a:xfrm>
            <a:off x="699127" y="433612"/>
            <a:ext cx="506473" cy="504876"/>
          </a:xfrm>
          <a:custGeom>
            <a:avLst/>
            <a:gdLst>
              <a:gd name="T0" fmla="*/ 634 w 634"/>
              <a:gd name="T1" fmla="*/ 316 h 632"/>
              <a:gd name="T2" fmla="*/ 317 w 634"/>
              <a:gd name="T3" fmla="*/ 632 h 632"/>
              <a:gd name="T4" fmla="*/ 0 w 634"/>
              <a:gd name="T5" fmla="*/ 316 h 632"/>
              <a:gd name="T6" fmla="*/ 317 w 634"/>
              <a:gd name="T7" fmla="*/ 0 h 632"/>
              <a:gd name="T8" fmla="*/ 634 w 634"/>
              <a:gd name="T9" fmla="*/ 316 h 632"/>
            </a:gdLst>
            <a:ahLst/>
            <a:cxnLst>
              <a:cxn ang="0">
                <a:pos x="T0" y="T1"/>
              </a:cxn>
              <a:cxn ang="0">
                <a:pos x="T2" y="T3"/>
              </a:cxn>
              <a:cxn ang="0">
                <a:pos x="T4" y="T5"/>
              </a:cxn>
              <a:cxn ang="0">
                <a:pos x="T6" y="T7"/>
              </a:cxn>
              <a:cxn ang="0">
                <a:pos x="T8" y="T9"/>
              </a:cxn>
            </a:cxnLst>
            <a:rect l="0" t="0" r="r" b="b"/>
            <a:pathLst>
              <a:path w="634" h="632">
                <a:moveTo>
                  <a:pt x="634" y="316"/>
                </a:moveTo>
                <a:lnTo>
                  <a:pt x="317" y="632"/>
                </a:lnTo>
                <a:lnTo>
                  <a:pt x="0" y="316"/>
                </a:lnTo>
                <a:lnTo>
                  <a:pt x="317" y="0"/>
                </a:lnTo>
                <a:lnTo>
                  <a:pt x="634" y="316"/>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178"/>
          <p:cNvSpPr>
            <a:spLocks noChangeAspect="1"/>
          </p:cNvSpPr>
          <p:nvPr/>
        </p:nvSpPr>
        <p:spPr bwMode="auto">
          <a:xfrm>
            <a:off x="504730" y="471060"/>
            <a:ext cx="419097" cy="418321"/>
          </a:xfrm>
          <a:custGeom>
            <a:avLst/>
            <a:gdLst>
              <a:gd name="T0" fmla="*/ 269 w 540"/>
              <a:gd name="T1" fmla="*/ 539 h 539"/>
              <a:gd name="T2" fmla="*/ 0 w 540"/>
              <a:gd name="T3" fmla="*/ 269 h 539"/>
              <a:gd name="T4" fmla="*/ 269 w 540"/>
              <a:gd name="T5" fmla="*/ 0 h 539"/>
              <a:gd name="T6" fmla="*/ 540 w 540"/>
              <a:gd name="T7" fmla="*/ 269 h 539"/>
              <a:gd name="T8" fmla="*/ 269 w 540"/>
              <a:gd name="T9" fmla="*/ 539 h 539"/>
            </a:gdLst>
            <a:ahLst/>
            <a:cxnLst>
              <a:cxn ang="0">
                <a:pos x="T0" y="T1"/>
              </a:cxn>
              <a:cxn ang="0">
                <a:pos x="T2" y="T3"/>
              </a:cxn>
              <a:cxn ang="0">
                <a:pos x="T4" y="T5"/>
              </a:cxn>
              <a:cxn ang="0">
                <a:pos x="T6" y="T7"/>
              </a:cxn>
              <a:cxn ang="0">
                <a:pos x="T8" y="T9"/>
              </a:cxn>
            </a:cxnLst>
            <a:rect l="0" t="0" r="r" b="b"/>
            <a:pathLst>
              <a:path w="540" h="539">
                <a:moveTo>
                  <a:pt x="269" y="539"/>
                </a:moveTo>
                <a:lnTo>
                  <a:pt x="0" y="269"/>
                </a:lnTo>
                <a:lnTo>
                  <a:pt x="269" y="0"/>
                </a:lnTo>
                <a:lnTo>
                  <a:pt x="540" y="269"/>
                </a:lnTo>
                <a:lnTo>
                  <a:pt x="269" y="539"/>
                </a:lnTo>
                <a:close/>
              </a:path>
            </a:pathLst>
          </a:custGeom>
          <a:gradFill flip="none" rotWithShape="1">
            <a:gsLst>
              <a:gs pos="0">
                <a:schemeClr val="accent1">
                  <a:tint val="66000"/>
                  <a:satMod val="160000"/>
                </a:schemeClr>
              </a:gs>
              <a:gs pos="93000">
                <a:schemeClr val="accent1">
                  <a:tint val="44500"/>
                  <a:satMod val="160000"/>
                  <a:alpha val="0"/>
                </a:schemeClr>
              </a:gs>
              <a:gs pos="100000">
                <a:schemeClr val="accent1">
                  <a:tint val="23500"/>
                  <a:satMod val="160000"/>
                  <a:alpha val="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7" name="文本框 6"/>
          <p:cNvSpPr txBox="1"/>
          <p:nvPr/>
        </p:nvSpPr>
        <p:spPr>
          <a:xfrm>
            <a:off x="1277427" y="465538"/>
            <a:ext cx="2771913" cy="461665"/>
          </a:xfrm>
          <a:prstGeom prst="rect">
            <a:avLst/>
          </a:prstGeom>
          <a:noFill/>
        </p:spPr>
        <p:txBody>
          <a:bodyPr wrap="none" rtlCol="0">
            <a:spAutoFit/>
          </a:bodyPr>
          <a:lstStyle/>
          <a:p>
            <a:pPr lvl="0">
              <a:defRPr/>
            </a:pPr>
            <a:r>
              <a:rPr lang="en-US" altLang="zh-CN" sz="2400" b="1" spc="300" dirty="0">
                <a:solidFill>
                  <a:srgbClr val="174096"/>
                </a:solidFill>
                <a:latin typeface="Times New Roman" panose="02020603050405020304" pitchFamily="18" charset="0"/>
                <a:cs typeface="Times New Roman" panose="02020603050405020304" pitchFamily="18" charset="0"/>
                <a:sym typeface="+mn-lt"/>
              </a:rPr>
              <a:t>01.</a:t>
            </a:r>
            <a:r>
              <a:rPr lang="zh-CN" altLang="en-US" sz="2400" b="1" spc="300" dirty="0">
                <a:solidFill>
                  <a:srgbClr val="174096"/>
                </a:solidFill>
                <a:cs typeface="+mn-ea"/>
                <a:sym typeface="+mn-lt"/>
              </a:rPr>
              <a:t>产品基本信息</a:t>
            </a:r>
            <a:endParaRPr kumimoji="0" lang="zh-CN" altLang="en-US" sz="2400" b="1" i="0" u="none" strike="noStrike" kern="1200" cap="none" spc="300" normalizeH="0" baseline="0" noProof="0" dirty="0">
              <a:ln>
                <a:noFill/>
              </a:ln>
              <a:solidFill>
                <a:srgbClr val="174096"/>
              </a:solidFill>
              <a:effectLst/>
              <a:uLnTx/>
              <a:uFillTx/>
              <a:cs typeface="+mn-ea"/>
              <a:sym typeface="+mn-lt"/>
            </a:endParaRPr>
          </a:p>
        </p:txBody>
      </p:sp>
      <p:sp>
        <p:nvSpPr>
          <p:cNvPr id="15" name="文本框 14"/>
          <p:cNvSpPr txBox="1"/>
          <p:nvPr/>
        </p:nvSpPr>
        <p:spPr>
          <a:xfrm>
            <a:off x="348173" y="2049061"/>
            <a:ext cx="6983355" cy="4610236"/>
          </a:xfrm>
          <a:prstGeom prst="rect">
            <a:avLst/>
          </a:prstGeom>
          <a:noFill/>
        </p:spPr>
        <p:txBody>
          <a:bodyPr wrap="square">
            <a:spAutoFit/>
          </a:bodyPr>
          <a:lstStyle/>
          <a:p>
            <a:pPr indent="-809625" algn="l">
              <a:lnSpc>
                <a:spcPct val="150000"/>
              </a:lnSpc>
            </a:pPr>
            <a:r>
              <a:rPr lang="en-US" altLang="zh-CN"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zh-CN"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【药品名称】</a:t>
            </a:r>
            <a:r>
              <a:rPr lang="zh-CN" altLang="zh-CN" kern="2200" dirty="0">
                <a:solidFill>
                  <a:srgbClr val="000000"/>
                </a:solidFill>
                <a:effectLst/>
                <a:latin typeface="微软雅黑" panose="020B0503020204020204" charset="-122"/>
                <a:ea typeface="微软雅黑" panose="020B0503020204020204" charset="-122"/>
                <a:cs typeface="Times New Roman" panose="02020603050405020304" pitchFamily="18" charset="0"/>
              </a:rPr>
              <a:t>秦威颗粒（曾用名：痛风舒颗粒、拈痛祛风颗粒）</a:t>
            </a:r>
            <a:endParaRPr lang="en-US" altLang="zh-CN" sz="1050" kern="100" dirty="0">
              <a:latin typeface="微软雅黑" panose="020B0503020204020204" charset="-122"/>
              <a:ea typeface="微软雅黑" panose="020B0503020204020204" charset="-122"/>
              <a:cs typeface="Times New Roman" panose="02020603050405020304" pitchFamily="18" charset="0"/>
            </a:endParaRPr>
          </a:p>
          <a:p>
            <a:pPr indent="-809625" algn="l">
              <a:lnSpc>
                <a:spcPct val="150000"/>
              </a:lnSpc>
            </a:pPr>
            <a:r>
              <a:rPr lang="en-US" altLang="zh-CN" sz="1050"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       </a:t>
            </a:r>
            <a:r>
              <a:rPr lang="zh-CN"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【成份】秦皮、威灵仙、当归、川芎</a:t>
            </a:r>
            <a:endParaRPr lang="zh-CN" altLang="zh-CN" sz="1050" kern="100" dirty="0">
              <a:effectLst/>
              <a:latin typeface="微软雅黑" panose="020B0503020204020204" charset="-122"/>
              <a:ea typeface="微软雅黑" panose="020B0503020204020204" charset="-122"/>
              <a:cs typeface="Times New Roman" panose="02020603050405020304" pitchFamily="18" charset="0"/>
            </a:endParaRPr>
          </a:p>
          <a:p>
            <a:pPr marL="1619250" indent="-1350010" algn="l">
              <a:lnSpc>
                <a:spcPct val="150000"/>
              </a:lnSpc>
            </a:pPr>
            <a:r>
              <a:rPr lang="zh-CN" altLang="zh-CN" kern="2200" dirty="0">
                <a:solidFill>
                  <a:srgbClr val="000000"/>
                </a:solidFill>
                <a:effectLst/>
                <a:latin typeface="微软雅黑" panose="020B0503020204020204" charset="-122"/>
                <a:ea typeface="微软雅黑" panose="020B0503020204020204" charset="-122"/>
                <a:cs typeface="Times New Roman" panose="02020603050405020304" pitchFamily="18" charset="0"/>
              </a:rPr>
              <a:t>【</a:t>
            </a:r>
            <a:r>
              <a:rPr lang="zh-CN"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功能主治</a:t>
            </a:r>
            <a:r>
              <a:rPr lang="zh-CN" altLang="zh-CN" kern="2200" dirty="0">
                <a:solidFill>
                  <a:srgbClr val="000000"/>
                </a:solidFill>
                <a:effectLst/>
                <a:latin typeface="微软雅黑" panose="020B0503020204020204" charset="-122"/>
                <a:ea typeface="微软雅黑" panose="020B0503020204020204" charset="-122"/>
                <a:cs typeface="Times New Roman" panose="02020603050405020304" pitchFamily="18" charset="0"/>
              </a:rPr>
              <a:t>】</a:t>
            </a:r>
            <a:r>
              <a:rPr lang="zh-CN"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清热除湿祛风，活血通络止痛。用于急性痛风性关节炎风湿郁热证，症见关节疼痛、关节肿胀、关节局部发热、口渴喜饮，舌质红、苔黄、脉滑数。</a:t>
            </a:r>
            <a:endParaRPr lang="zh-CN" altLang="zh-CN" sz="1050" kern="100" dirty="0">
              <a:effectLst/>
              <a:latin typeface="微软雅黑" panose="020B0503020204020204" charset="-122"/>
              <a:ea typeface="微软雅黑" panose="020B0503020204020204" charset="-122"/>
              <a:cs typeface="Times New Roman" panose="02020603050405020304" pitchFamily="18" charset="0"/>
            </a:endParaRPr>
          </a:p>
          <a:p>
            <a:pPr marL="1619250" indent="-1350010">
              <a:lnSpc>
                <a:spcPct val="150000"/>
              </a:lnSpc>
            </a:pPr>
            <a:r>
              <a:rPr lang="en-US"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a:t>
            </a:r>
            <a:r>
              <a:rPr lang="zh-CN"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用法用量</a:t>
            </a:r>
            <a:r>
              <a:rPr lang="en-US"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a:t>
            </a:r>
            <a:r>
              <a:rPr lang="zh-CN"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温开水冲服。一次</a:t>
            </a:r>
            <a:r>
              <a:rPr lang="en-US"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1</a:t>
            </a:r>
            <a:r>
              <a:rPr lang="zh-CN"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袋，一日</a:t>
            </a:r>
            <a:r>
              <a:rPr lang="en-US"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3</a:t>
            </a:r>
            <a:r>
              <a:rPr lang="zh-CN"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次。疗程</a:t>
            </a:r>
            <a:r>
              <a:rPr lang="en-US"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7</a:t>
            </a:r>
            <a:r>
              <a:rPr lang="zh-CN"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天。</a:t>
            </a:r>
            <a:endParaRPr lang="en-US" altLang="zh-CN" kern="2200" dirty="0">
              <a:solidFill>
                <a:srgbClr val="000000"/>
              </a:solidFill>
              <a:effectLst/>
              <a:latin typeface="微软雅黑" panose="020B0503020204020204" charset="-122"/>
              <a:ea typeface="微软雅黑" panose="020B0503020204020204" charset="-122"/>
              <a:cs typeface="Times New Roman" panose="02020603050405020304" pitchFamily="18" charset="0"/>
            </a:endParaRPr>
          </a:p>
          <a:p>
            <a:pPr marL="1619250" indent="-1350010" algn="l">
              <a:lnSpc>
                <a:spcPct val="150000"/>
              </a:lnSpc>
            </a:pPr>
            <a:r>
              <a:rPr lang="zh-CN" altLang="zh-CN" kern="2200" dirty="0">
                <a:solidFill>
                  <a:srgbClr val="000000"/>
                </a:solidFill>
                <a:effectLst/>
                <a:latin typeface="微软雅黑" panose="020B0503020204020204" charset="-122"/>
                <a:ea typeface="微软雅黑" panose="020B0503020204020204" charset="-122"/>
                <a:cs typeface="Times New Roman" panose="02020603050405020304" pitchFamily="18" charset="0"/>
              </a:rPr>
              <a:t>【注册分类】中药</a:t>
            </a:r>
            <a:r>
              <a:rPr lang="en-US" altLang="zh-CN" kern="2200" dirty="0">
                <a:solidFill>
                  <a:srgbClr val="000000"/>
                </a:solidFill>
                <a:effectLst/>
                <a:latin typeface="微软雅黑" panose="020B0503020204020204" charset="-122"/>
                <a:ea typeface="微软雅黑" panose="020B0503020204020204" charset="-122"/>
                <a:cs typeface="Times New Roman" panose="02020603050405020304" pitchFamily="18" charset="0"/>
              </a:rPr>
              <a:t>1.1</a:t>
            </a:r>
            <a:r>
              <a:rPr lang="zh-CN" altLang="zh-CN" kern="2200" dirty="0">
                <a:solidFill>
                  <a:srgbClr val="000000"/>
                </a:solidFill>
                <a:effectLst/>
                <a:latin typeface="微软雅黑" panose="020B0503020204020204" charset="-122"/>
                <a:ea typeface="微软雅黑" panose="020B0503020204020204" charset="-122"/>
                <a:cs typeface="Times New Roman" panose="02020603050405020304" pitchFamily="18" charset="0"/>
              </a:rPr>
              <a:t>类新药</a:t>
            </a:r>
            <a:endParaRPr lang="zh-CN" altLang="zh-CN" sz="1050" kern="100" dirty="0">
              <a:effectLst/>
              <a:latin typeface="微软雅黑" panose="020B0503020204020204" charset="-122"/>
              <a:ea typeface="微软雅黑" panose="020B0503020204020204" charset="-122"/>
              <a:cs typeface="Times New Roman" panose="02020603050405020304" pitchFamily="18" charset="0"/>
            </a:endParaRPr>
          </a:p>
          <a:p>
            <a:pPr marL="1619250" indent="-1350010" algn="l">
              <a:lnSpc>
                <a:spcPct val="150000"/>
              </a:lnSpc>
            </a:pPr>
            <a:r>
              <a:rPr lang="zh-CN" altLang="zh-CN" kern="2200" dirty="0">
                <a:solidFill>
                  <a:srgbClr val="000000"/>
                </a:solidFill>
                <a:effectLst/>
                <a:latin typeface="微软雅黑" panose="020B0503020204020204" charset="-122"/>
                <a:ea typeface="微软雅黑" panose="020B0503020204020204" charset="-122"/>
                <a:cs typeface="Times New Roman" panose="02020603050405020304" pitchFamily="18" charset="0"/>
              </a:rPr>
              <a:t>【</a:t>
            </a:r>
            <a:r>
              <a:rPr lang="zh-CN"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规格</a:t>
            </a:r>
            <a:r>
              <a:rPr lang="zh-CN" altLang="zh-CN" kern="2200" dirty="0">
                <a:solidFill>
                  <a:srgbClr val="000000"/>
                </a:solidFill>
                <a:effectLst/>
                <a:latin typeface="微软雅黑" panose="020B0503020204020204" charset="-122"/>
                <a:ea typeface="微软雅黑" panose="020B0503020204020204" charset="-122"/>
                <a:cs typeface="Times New Roman" panose="02020603050405020304" pitchFamily="18" charset="0"/>
              </a:rPr>
              <a:t>】</a:t>
            </a:r>
            <a:r>
              <a:rPr lang="zh-CN"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每</a:t>
            </a:r>
            <a:r>
              <a:rPr lang="en-US"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1g</a:t>
            </a:r>
            <a:r>
              <a:rPr lang="zh-CN"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相当于饮片</a:t>
            </a:r>
            <a:r>
              <a:rPr lang="en-US"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2.5g</a:t>
            </a:r>
          </a:p>
          <a:p>
            <a:pPr marL="1619250" indent="-1350010" algn="l">
              <a:lnSpc>
                <a:spcPct val="150000"/>
              </a:lnSpc>
            </a:pPr>
            <a:r>
              <a:rPr lang="en-US"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a:t>
            </a:r>
            <a:r>
              <a:rPr lang="zh-CN" altLang="en-US"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包装规格</a:t>
            </a:r>
            <a:r>
              <a:rPr lang="en-US"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a:t>
            </a:r>
            <a:r>
              <a:rPr lang="zh-CN" altLang="en-US"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每袋装</a:t>
            </a:r>
            <a:r>
              <a:rPr lang="en-US"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12g</a:t>
            </a:r>
            <a:endParaRPr lang="zh-CN" altLang="zh-CN" sz="1050" kern="100" dirty="0">
              <a:effectLst/>
              <a:latin typeface="微软雅黑" panose="020B0503020204020204" charset="-122"/>
              <a:ea typeface="微软雅黑" panose="020B0503020204020204" charset="-122"/>
              <a:cs typeface="Times New Roman" panose="02020603050405020304" pitchFamily="18" charset="0"/>
            </a:endParaRPr>
          </a:p>
          <a:p>
            <a:pPr marL="1619250" indent="-1350010" algn="l">
              <a:lnSpc>
                <a:spcPct val="150000"/>
              </a:lnSpc>
            </a:pPr>
            <a:r>
              <a:rPr lang="zh-CN"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【批准文号】国药准字</a:t>
            </a:r>
            <a:r>
              <a:rPr lang="en-US"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Z20230003</a:t>
            </a:r>
            <a:endParaRPr lang="zh-CN" altLang="zh-CN" sz="1050" kern="100" dirty="0">
              <a:effectLst/>
              <a:latin typeface="微软雅黑" panose="020B0503020204020204" charset="-122"/>
              <a:ea typeface="微软雅黑" panose="020B0503020204020204" charset="-122"/>
              <a:cs typeface="Times New Roman" panose="02020603050405020304" pitchFamily="18" charset="0"/>
            </a:endParaRPr>
          </a:p>
          <a:p>
            <a:pPr marL="1619250" indent="-1350010" algn="l">
              <a:lnSpc>
                <a:spcPct val="150000"/>
              </a:lnSpc>
            </a:pPr>
            <a:r>
              <a:rPr lang="zh-CN"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【药品上市许可持有人】成都华西天然药物有限公司</a:t>
            </a:r>
            <a:endParaRPr lang="en-US" altLang="zh-CN" kern="100" dirty="0">
              <a:solidFill>
                <a:srgbClr val="000000"/>
              </a:solidFill>
              <a:effectLst/>
              <a:latin typeface="微软雅黑" panose="020B0503020204020204" charset="-122"/>
              <a:ea typeface="微软雅黑" panose="020B0503020204020204" charset="-122"/>
              <a:cs typeface="Times New Roman" panose="02020603050405020304" pitchFamily="18" charset="0"/>
            </a:endParaRPr>
          </a:p>
        </p:txBody>
      </p:sp>
      <p:sp>
        <p:nvSpPr>
          <p:cNvPr id="3" name="矩形 2"/>
          <p:cNvSpPr/>
          <p:nvPr/>
        </p:nvSpPr>
        <p:spPr>
          <a:xfrm>
            <a:off x="838391" y="979862"/>
            <a:ext cx="6421898" cy="1069199"/>
          </a:xfrm>
          <a:prstGeom prst="rect">
            <a:avLst/>
          </a:prstGeom>
          <a:solidFill>
            <a:srgbClr val="A8CBF7">
              <a:alpha val="20000"/>
            </a:srgbClr>
          </a:solidFill>
          <a:ln w="19050">
            <a:solidFill>
              <a:srgbClr val="A8CBF7"/>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b="1" dirty="0">
                <a:solidFill>
                  <a:srgbClr val="FF0000"/>
                </a:solidFill>
                <a:cs typeface="+mn-ea"/>
                <a:sym typeface="+mn-lt"/>
              </a:rPr>
              <a:t>国内首个独立治疗急性痛风性关节炎的中药</a:t>
            </a:r>
            <a:r>
              <a:rPr lang="en-US" altLang="zh-CN" b="1" dirty="0">
                <a:solidFill>
                  <a:srgbClr val="FF0000"/>
                </a:solidFill>
                <a:cs typeface="+mn-ea"/>
                <a:sym typeface="+mn-lt"/>
              </a:rPr>
              <a:t>1.1</a:t>
            </a:r>
            <a:r>
              <a:rPr lang="zh-CN" altLang="en-US" b="1" dirty="0">
                <a:solidFill>
                  <a:srgbClr val="FF0000"/>
                </a:solidFill>
                <a:cs typeface="+mn-ea"/>
                <a:sym typeface="+mn-lt"/>
              </a:rPr>
              <a:t>类创新药</a:t>
            </a:r>
            <a:endParaRPr lang="en-US" altLang="zh-CN" b="1" dirty="0">
              <a:solidFill>
                <a:srgbClr val="FF0000"/>
              </a:solidFill>
              <a:cs typeface="+mn-ea"/>
              <a:sym typeface="+mn-lt"/>
            </a:endParaRPr>
          </a:p>
          <a:p>
            <a:pPr algn="ctr">
              <a:lnSpc>
                <a:spcPct val="150000"/>
              </a:lnSpc>
            </a:pPr>
            <a:r>
              <a:rPr lang="zh-CN" altLang="en-US" b="1" dirty="0">
                <a:solidFill>
                  <a:srgbClr val="FF0000"/>
                </a:solidFill>
                <a:cs typeface="+mn-ea"/>
                <a:sym typeface="+mn-lt"/>
              </a:rPr>
              <a:t>为急性痛风性关节炎患者提供安全有效的治疗药物</a:t>
            </a:r>
          </a:p>
        </p:txBody>
      </p:sp>
      <p:pic>
        <p:nvPicPr>
          <p:cNvPr id="2" name="图片 1"/>
          <p:cNvPicPr>
            <a:picLocks noChangeAspect="1"/>
          </p:cNvPicPr>
          <p:nvPr/>
        </p:nvPicPr>
        <p:blipFill rotWithShape="1">
          <a:blip r:embed="rId4"/>
          <a:srcRect l="19533" t="11684" r="14031" b="17288"/>
          <a:stretch>
            <a:fillRect/>
          </a:stretch>
        </p:blipFill>
        <p:spPr>
          <a:xfrm>
            <a:off x="7652801" y="2355684"/>
            <a:ext cx="3721456" cy="2983956"/>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椭圆 13"/>
          <p:cNvSpPr/>
          <p:nvPr/>
        </p:nvSpPr>
        <p:spPr>
          <a:xfrm>
            <a:off x="422889" y="1808358"/>
            <a:ext cx="411374" cy="424340"/>
          </a:xfrm>
          <a:prstGeom prst="ellipse">
            <a:avLst/>
          </a:prstGeom>
          <a:solidFill>
            <a:srgbClr val="A8CB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16" name="燕尾形 12"/>
          <p:cNvSpPr/>
          <p:nvPr/>
        </p:nvSpPr>
        <p:spPr>
          <a:xfrm>
            <a:off x="540179" y="1927270"/>
            <a:ext cx="211029" cy="173452"/>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pic>
        <p:nvPicPr>
          <p:cNvPr id="2" name="图片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7814" y="369990"/>
            <a:ext cx="1627682" cy="50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reeform 162"/>
          <p:cNvSpPr>
            <a:spLocks noChangeAspect="1"/>
          </p:cNvSpPr>
          <p:nvPr/>
        </p:nvSpPr>
        <p:spPr bwMode="auto">
          <a:xfrm>
            <a:off x="699127" y="433612"/>
            <a:ext cx="506473" cy="504876"/>
          </a:xfrm>
          <a:custGeom>
            <a:avLst/>
            <a:gdLst>
              <a:gd name="T0" fmla="*/ 634 w 634"/>
              <a:gd name="T1" fmla="*/ 316 h 632"/>
              <a:gd name="T2" fmla="*/ 317 w 634"/>
              <a:gd name="T3" fmla="*/ 632 h 632"/>
              <a:gd name="T4" fmla="*/ 0 w 634"/>
              <a:gd name="T5" fmla="*/ 316 h 632"/>
              <a:gd name="T6" fmla="*/ 317 w 634"/>
              <a:gd name="T7" fmla="*/ 0 h 632"/>
              <a:gd name="T8" fmla="*/ 634 w 634"/>
              <a:gd name="T9" fmla="*/ 316 h 632"/>
            </a:gdLst>
            <a:ahLst/>
            <a:cxnLst>
              <a:cxn ang="0">
                <a:pos x="T0" y="T1"/>
              </a:cxn>
              <a:cxn ang="0">
                <a:pos x="T2" y="T3"/>
              </a:cxn>
              <a:cxn ang="0">
                <a:pos x="T4" y="T5"/>
              </a:cxn>
              <a:cxn ang="0">
                <a:pos x="T6" y="T7"/>
              </a:cxn>
              <a:cxn ang="0">
                <a:pos x="T8" y="T9"/>
              </a:cxn>
            </a:cxnLst>
            <a:rect l="0" t="0" r="r" b="b"/>
            <a:pathLst>
              <a:path w="634" h="632">
                <a:moveTo>
                  <a:pt x="634" y="316"/>
                </a:moveTo>
                <a:lnTo>
                  <a:pt x="317" y="632"/>
                </a:lnTo>
                <a:lnTo>
                  <a:pt x="0" y="316"/>
                </a:lnTo>
                <a:lnTo>
                  <a:pt x="317" y="0"/>
                </a:lnTo>
                <a:lnTo>
                  <a:pt x="634" y="316"/>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11" name="Freeform 178"/>
          <p:cNvSpPr>
            <a:spLocks noChangeAspect="1"/>
          </p:cNvSpPr>
          <p:nvPr/>
        </p:nvSpPr>
        <p:spPr bwMode="auto">
          <a:xfrm>
            <a:off x="504730" y="471060"/>
            <a:ext cx="419097" cy="418321"/>
          </a:xfrm>
          <a:custGeom>
            <a:avLst/>
            <a:gdLst>
              <a:gd name="T0" fmla="*/ 269 w 540"/>
              <a:gd name="T1" fmla="*/ 539 h 539"/>
              <a:gd name="T2" fmla="*/ 0 w 540"/>
              <a:gd name="T3" fmla="*/ 269 h 539"/>
              <a:gd name="T4" fmla="*/ 269 w 540"/>
              <a:gd name="T5" fmla="*/ 0 h 539"/>
              <a:gd name="T6" fmla="*/ 540 w 540"/>
              <a:gd name="T7" fmla="*/ 269 h 539"/>
              <a:gd name="T8" fmla="*/ 269 w 540"/>
              <a:gd name="T9" fmla="*/ 539 h 539"/>
            </a:gdLst>
            <a:ahLst/>
            <a:cxnLst>
              <a:cxn ang="0">
                <a:pos x="T0" y="T1"/>
              </a:cxn>
              <a:cxn ang="0">
                <a:pos x="T2" y="T3"/>
              </a:cxn>
              <a:cxn ang="0">
                <a:pos x="T4" y="T5"/>
              </a:cxn>
              <a:cxn ang="0">
                <a:pos x="T6" y="T7"/>
              </a:cxn>
              <a:cxn ang="0">
                <a:pos x="T8" y="T9"/>
              </a:cxn>
            </a:cxnLst>
            <a:rect l="0" t="0" r="r" b="b"/>
            <a:pathLst>
              <a:path w="540" h="539">
                <a:moveTo>
                  <a:pt x="269" y="539"/>
                </a:moveTo>
                <a:lnTo>
                  <a:pt x="0" y="269"/>
                </a:lnTo>
                <a:lnTo>
                  <a:pt x="269" y="0"/>
                </a:lnTo>
                <a:lnTo>
                  <a:pt x="540" y="269"/>
                </a:lnTo>
                <a:lnTo>
                  <a:pt x="269" y="539"/>
                </a:lnTo>
                <a:close/>
              </a:path>
            </a:pathLst>
          </a:custGeom>
          <a:gradFill flip="none" rotWithShape="1">
            <a:gsLst>
              <a:gs pos="0">
                <a:schemeClr val="accent1">
                  <a:tint val="66000"/>
                  <a:satMod val="160000"/>
                </a:schemeClr>
              </a:gs>
              <a:gs pos="93000">
                <a:schemeClr val="accent1">
                  <a:tint val="44500"/>
                  <a:satMod val="160000"/>
                  <a:alpha val="0"/>
                </a:schemeClr>
              </a:gs>
              <a:gs pos="100000">
                <a:schemeClr val="accent1">
                  <a:tint val="23500"/>
                  <a:satMod val="160000"/>
                  <a:alpha val="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13" name="文本框 12"/>
          <p:cNvSpPr txBox="1"/>
          <p:nvPr/>
        </p:nvSpPr>
        <p:spPr>
          <a:xfrm>
            <a:off x="1277427" y="465538"/>
            <a:ext cx="2771913" cy="461665"/>
          </a:xfrm>
          <a:prstGeom prst="rect">
            <a:avLst/>
          </a:prstGeom>
          <a:noFill/>
        </p:spPr>
        <p:txBody>
          <a:bodyPr wrap="none" rtlCol="0">
            <a:spAutoFit/>
          </a:bodyPr>
          <a:lstStyle/>
          <a:p>
            <a:pPr lvl="0">
              <a:defRPr/>
            </a:pPr>
            <a:r>
              <a:rPr lang="en-US" altLang="zh-CN" sz="2400" b="1" spc="300" dirty="0">
                <a:solidFill>
                  <a:srgbClr val="174096"/>
                </a:solidFill>
                <a:latin typeface="Times New Roman" panose="02020603050405020304" pitchFamily="18" charset="0"/>
                <a:cs typeface="Times New Roman" panose="02020603050405020304" pitchFamily="18" charset="0"/>
                <a:sym typeface="+mn-lt"/>
              </a:rPr>
              <a:t>01.</a:t>
            </a:r>
            <a:r>
              <a:rPr lang="zh-CN" altLang="en-US" sz="2400" b="1" spc="300" dirty="0">
                <a:solidFill>
                  <a:srgbClr val="174096"/>
                </a:solidFill>
                <a:cs typeface="+mn-ea"/>
                <a:sym typeface="+mn-lt"/>
              </a:rPr>
              <a:t>产品基本信息</a:t>
            </a:r>
            <a:endParaRPr kumimoji="0" lang="zh-CN" altLang="en-US" sz="2400" b="1" i="0" u="none" strike="noStrike" kern="1200" cap="none" spc="300" normalizeH="0" baseline="0" noProof="0" dirty="0">
              <a:ln>
                <a:noFill/>
              </a:ln>
              <a:solidFill>
                <a:srgbClr val="174096"/>
              </a:solidFill>
              <a:effectLst/>
              <a:uLnTx/>
              <a:uFillTx/>
              <a:cs typeface="+mn-ea"/>
              <a:sym typeface="+mn-lt"/>
            </a:endParaRPr>
          </a:p>
        </p:txBody>
      </p:sp>
      <p:sp>
        <p:nvSpPr>
          <p:cNvPr id="8" name="文本框 7"/>
          <p:cNvSpPr txBox="1"/>
          <p:nvPr/>
        </p:nvSpPr>
        <p:spPr>
          <a:xfrm>
            <a:off x="923827" y="1750835"/>
            <a:ext cx="1805063" cy="481863"/>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000" b="1" i="0" u="none" strike="noStrike" kern="1200" cap="none" spc="0" normalizeH="0" baseline="0" noProof="0" dirty="0">
                <a:ln>
                  <a:noFill/>
                </a:ln>
                <a:solidFill>
                  <a:prstClr val="black">
                    <a:lumMod val="75000"/>
                    <a:lumOff val="25000"/>
                  </a:prstClr>
                </a:solidFill>
                <a:effectLst/>
                <a:uLnTx/>
                <a:uFillTx/>
                <a:latin typeface="黑体" panose="02010609060101010101" pitchFamily="49" charset="-122"/>
                <a:ea typeface="黑体" panose="02010609060101010101" pitchFamily="49" charset="-122"/>
                <a:cs typeface="+mn-ea"/>
                <a:sym typeface="+mn-lt"/>
              </a:rPr>
              <a:t>药品其他信息</a:t>
            </a:r>
          </a:p>
        </p:txBody>
      </p:sp>
      <p:sp>
        <p:nvSpPr>
          <p:cNvPr id="17" name="文本框 16"/>
          <p:cNvSpPr txBox="1"/>
          <p:nvPr/>
        </p:nvSpPr>
        <p:spPr>
          <a:xfrm>
            <a:off x="2979643" y="1083154"/>
            <a:ext cx="8205475" cy="1938020"/>
          </a:xfrm>
          <a:prstGeom prst="rect">
            <a:avLst/>
          </a:prstGeom>
          <a:noFill/>
        </p:spPr>
        <p:txBody>
          <a:bodyPr wrap="square">
            <a:spAutoFit/>
          </a:bodyPr>
          <a:lstStyle/>
          <a:p>
            <a:pPr marL="285750" indent="-285750" algn="just">
              <a:lnSpc>
                <a:spcPct val="150000"/>
              </a:lnSpc>
              <a:buFont typeface="Wingdings" panose="05000000000000000000" pitchFamily="2" charset="2"/>
              <a:buChar char="l"/>
            </a:pPr>
            <a:r>
              <a:rPr lang="zh-CN" altLang="zh-CN"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是否为</a:t>
            </a:r>
            <a:r>
              <a:rPr lang="en-US" altLang="zh-CN"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OTC</a:t>
            </a:r>
            <a:r>
              <a:rPr lang="zh-CN" altLang="zh-CN"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药品</a:t>
            </a:r>
            <a:r>
              <a:rPr lang="zh-CN" altLang="en-US"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a:t>
            </a:r>
            <a:r>
              <a:rPr lang="zh-CN" altLang="zh-CN"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否</a:t>
            </a:r>
            <a:endParaRPr lang="zh-CN" altLang="zh-CN" sz="1600" kern="100" dirty="0">
              <a:effectLst/>
              <a:latin typeface="微软雅黑" panose="020B0503020204020204" charset="-122"/>
              <a:ea typeface="微软雅黑" panose="020B0503020204020204" charset="-122"/>
              <a:cs typeface="Times New Roman" panose="02020603050405020304" pitchFamily="18" charset="0"/>
            </a:endParaRPr>
          </a:p>
          <a:p>
            <a:pPr marL="285750" indent="-285750" algn="just">
              <a:lnSpc>
                <a:spcPct val="150000"/>
              </a:lnSpc>
              <a:buFont typeface="Wingdings" panose="05000000000000000000" pitchFamily="2" charset="2"/>
              <a:buChar char="l"/>
            </a:pPr>
            <a:r>
              <a:rPr lang="zh-CN" altLang="zh-CN"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中国大陆首次上市时间</a:t>
            </a:r>
            <a:r>
              <a:rPr lang="zh-CN" altLang="en-US"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a:t>
            </a:r>
            <a:r>
              <a:rPr lang="en-US" altLang="zh-CN"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2024.08</a:t>
            </a:r>
            <a:endParaRPr lang="zh-CN" altLang="zh-CN" sz="1600" kern="100" dirty="0">
              <a:effectLst/>
              <a:latin typeface="微软雅黑" panose="020B0503020204020204" charset="-122"/>
              <a:ea typeface="微软雅黑" panose="020B0503020204020204" charset="-122"/>
              <a:cs typeface="Times New Roman" panose="02020603050405020304" pitchFamily="18" charset="0"/>
            </a:endParaRPr>
          </a:p>
          <a:p>
            <a:pPr marL="285750" indent="-285750" algn="just">
              <a:lnSpc>
                <a:spcPct val="150000"/>
              </a:lnSpc>
              <a:buFont typeface="Wingdings" panose="05000000000000000000" pitchFamily="2" charset="2"/>
              <a:buChar char="l"/>
            </a:pPr>
            <a:r>
              <a:rPr lang="zh-CN" altLang="zh-CN"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目前大陆地区同通用名药品的上市情况</a:t>
            </a:r>
            <a:r>
              <a:rPr lang="zh-CN" altLang="en-US"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：独家</a:t>
            </a:r>
            <a:r>
              <a:rPr lang="zh-CN" altLang="zh-CN" sz="1600" kern="2200" dirty="0">
                <a:solidFill>
                  <a:srgbClr val="000000"/>
                </a:solidFill>
                <a:effectLst/>
                <a:latin typeface="微软雅黑" panose="020B0503020204020204" charset="-122"/>
                <a:ea typeface="微软雅黑" panose="020B0503020204020204" charset="-122"/>
                <a:cs typeface="Times New Roman" panose="02020603050405020304" pitchFamily="18" charset="0"/>
              </a:rPr>
              <a:t>中药</a:t>
            </a:r>
            <a:r>
              <a:rPr lang="en-US" altLang="zh-CN" sz="1600" kern="2200" dirty="0">
                <a:solidFill>
                  <a:srgbClr val="000000"/>
                </a:solidFill>
                <a:effectLst/>
                <a:latin typeface="微软雅黑" panose="020B0503020204020204" charset="-122"/>
                <a:ea typeface="微软雅黑" panose="020B0503020204020204" charset="-122"/>
                <a:cs typeface="Times New Roman" panose="02020603050405020304" pitchFamily="18" charset="0"/>
              </a:rPr>
              <a:t>1.1</a:t>
            </a:r>
            <a:r>
              <a:rPr lang="zh-CN" altLang="zh-CN" sz="1600" kern="2200" dirty="0">
                <a:solidFill>
                  <a:srgbClr val="000000"/>
                </a:solidFill>
                <a:effectLst/>
                <a:latin typeface="微软雅黑" panose="020B0503020204020204" charset="-122"/>
                <a:ea typeface="微软雅黑" panose="020B0503020204020204" charset="-122"/>
                <a:cs typeface="Times New Roman" panose="02020603050405020304" pitchFamily="18" charset="0"/>
              </a:rPr>
              <a:t>类新药</a:t>
            </a:r>
            <a:endParaRPr lang="zh-CN" altLang="zh-CN" sz="1600" kern="100" dirty="0">
              <a:effectLst/>
              <a:latin typeface="微软雅黑" panose="020B0503020204020204" charset="-122"/>
              <a:ea typeface="微软雅黑" panose="020B0503020204020204" charset="-122"/>
              <a:cs typeface="Times New Roman" panose="02020603050405020304" pitchFamily="18" charset="0"/>
            </a:endParaRPr>
          </a:p>
          <a:p>
            <a:pPr marL="285750" indent="-285750" algn="just">
              <a:lnSpc>
                <a:spcPct val="150000"/>
              </a:lnSpc>
              <a:buFont typeface="Wingdings" panose="05000000000000000000" pitchFamily="2" charset="2"/>
              <a:buChar char="l"/>
            </a:pPr>
            <a:r>
              <a:rPr lang="zh-CN" altLang="zh-CN"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全球首个上市国家</a:t>
            </a:r>
            <a:r>
              <a:rPr lang="en-US" altLang="zh-CN"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a:t>
            </a:r>
            <a:r>
              <a:rPr lang="zh-CN" altLang="zh-CN"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地区及上市时间</a:t>
            </a:r>
            <a:r>
              <a:rPr lang="zh-CN" altLang="en-US"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rPr>
              <a:t>：暂无</a:t>
            </a:r>
            <a:endParaRPr lang="en-US" altLang="zh-CN"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endParaRPr>
          </a:p>
          <a:p>
            <a:pPr marL="285750" indent="-285750" algn="just">
              <a:lnSpc>
                <a:spcPct val="150000"/>
              </a:lnSpc>
              <a:buFont typeface="Wingdings" panose="05000000000000000000" pitchFamily="2" charset="2"/>
              <a:buChar char="l"/>
            </a:pPr>
            <a:r>
              <a:rPr lang="zh-CN" altLang="en-US" sz="1600" kern="100" dirty="0">
                <a:solidFill>
                  <a:srgbClr val="000000"/>
                </a:solidFill>
                <a:latin typeface="微软雅黑" panose="020B0503020204020204" charset="-122"/>
                <a:ea typeface="微软雅黑" panose="020B0503020204020204" charset="-122"/>
                <a:cs typeface="Times New Roman" panose="02020603050405020304" pitchFamily="18" charset="0"/>
              </a:rPr>
              <a:t>参照药建议：虎贞清风胶囊</a:t>
            </a:r>
            <a:endParaRPr lang="en-US" altLang="zh-CN"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endParaRPr>
          </a:p>
        </p:txBody>
      </p:sp>
      <p:sp>
        <p:nvSpPr>
          <p:cNvPr id="19" name="文本框 18"/>
          <p:cNvSpPr txBox="1"/>
          <p:nvPr/>
        </p:nvSpPr>
        <p:spPr>
          <a:xfrm>
            <a:off x="735814" y="4498858"/>
            <a:ext cx="2282012" cy="481863"/>
          </a:xfrm>
          <a:prstGeom prst="rect">
            <a:avLst/>
          </a:prstGeom>
          <a:noFill/>
        </p:spPr>
        <p:txBody>
          <a:bodyPr wrap="square">
            <a:spAutoFit/>
          </a:bodyPr>
          <a:lstStyle>
            <a:defPPr>
              <a:defRPr lang="zh-CN"/>
            </a:defPPr>
            <a:lvl1pPr marR="0" lvl="0" indent="0" fontAlgn="auto">
              <a:lnSpc>
                <a:spcPct val="150000"/>
              </a:lnSpc>
              <a:spcBef>
                <a:spcPts val="0"/>
              </a:spcBef>
              <a:spcAft>
                <a:spcPts val="0"/>
              </a:spcAft>
              <a:buClrTx/>
              <a:buSzTx/>
              <a:buFontTx/>
              <a:buNone/>
              <a:defRPr kumimoji="0" sz="2000" b="1" i="0" u="none" strike="noStrike" cap="none" spc="0" normalizeH="0" baseline="0">
                <a:ln>
                  <a:noFill/>
                </a:ln>
                <a:solidFill>
                  <a:prstClr val="black">
                    <a:lumMod val="75000"/>
                    <a:lumOff val="25000"/>
                  </a:prstClr>
                </a:solidFill>
                <a:effectLst/>
                <a:uLnTx/>
                <a:uFillTx/>
                <a:latin typeface="黑体" panose="02010609060101010101" pitchFamily="49" charset="-122"/>
                <a:ea typeface="黑体" panose="02010609060101010101" pitchFamily="49" charset="-122"/>
                <a:cs typeface="+mn-ea"/>
              </a:defRPr>
            </a:lvl1pPr>
          </a:lstStyle>
          <a:p>
            <a:r>
              <a:rPr lang="zh-CN" altLang="en-US" dirty="0">
                <a:sym typeface="+mn-lt"/>
              </a:rPr>
              <a:t>治疗疾病基本情况</a:t>
            </a:r>
          </a:p>
        </p:txBody>
      </p:sp>
      <p:sp>
        <p:nvSpPr>
          <p:cNvPr id="20" name="椭圆 19"/>
          <p:cNvSpPr/>
          <p:nvPr/>
        </p:nvSpPr>
        <p:spPr>
          <a:xfrm>
            <a:off x="384162" y="4556381"/>
            <a:ext cx="411374" cy="424340"/>
          </a:xfrm>
          <a:prstGeom prst="ellipse">
            <a:avLst/>
          </a:prstGeom>
          <a:solidFill>
            <a:srgbClr val="A8CB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1" name="燕尾形 12"/>
          <p:cNvSpPr/>
          <p:nvPr/>
        </p:nvSpPr>
        <p:spPr>
          <a:xfrm>
            <a:off x="501452" y="4675293"/>
            <a:ext cx="211029" cy="173452"/>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23" name="文本框 22"/>
          <p:cNvSpPr txBox="1"/>
          <p:nvPr/>
        </p:nvSpPr>
        <p:spPr>
          <a:xfrm>
            <a:off x="2931292" y="3086394"/>
            <a:ext cx="8804910" cy="3401616"/>
          </a:xfrm>
          <a:prstGeom prst="rect">
            <a:avLst/>
          </a:prstGeom>
          <a:noFill/>
        </p:spPr>
        <p:txBody>
          <a:bodyPr wrap="square">
            <a:noAutofit/>
          </a:bodyPr>
          <a:lstStyle/>
          <a:p>
            <a:pPr lvl="0">
              <a:lnSpc>
                <a:spcPct val="150000"/>
              </a:lnSpc>
            </a:pPr>
            <a:r>
              <a:rPr lang="en-US" altLang="zh-CN" sz="1600" dirty="0">
                <a:solidFill>
                  <a:schemeClr val="tx1">
                    <a:lumMod val="75000"/>
                    <a:lumOff val="25000"/>
                  </a:schemeClr>
                </a:solidFill>
                <a:latin typeface="微软雅黑" panose="020B0503020204020204" charset="-122"/>
                <a:ea typeface="微软雅黑" panose="020B0503020204020204" charset="-122"/>
                <a:cs typeface="Times New Roman" panose="02020603050405020304" pitchFamily="18" charset="0"/>
                <a:sym typeface="+mn-lt"/>
              </a:rPr>
              <a:t>        </a:t>
            </a:r>
            <a:r>
              <a:rPr lang="zh-CN" altLang="en-US" sz="1600" dirty="0">
                <a:solidFill>
                  <a:schemeClr val="tx1">
                    <a:lumMod val="75000"/>
                    <a:lumOff val="25000"/>
                  </a:schemeClr>
                </a:solidFill>
                <a:latin typeface="微软雅黑" panose="020B0503020204020204" charset="-122"/>
                <a:ea typeface="微软雅黑" panose="020B0503020204020204" charset="-122"/>
                <a:cs typeface="Times New Roman" panose="02020603050405020304" pitchFamily="18" charset="0"/>
                <a:sym typeface="+mn-lt"/>
              </a:rPr>
              <a:t>痛风属于代谢性疾病，以高尿酸血症和尿酸盐晶体的沉淀和组织沉积为特征导致炎症和组织损伤。尿酸盐结晶沉积于关节、软组织和肾脏可引起关节炎、肾脏损害等，临床主要表现为反复发作的急性关节炎等。高尿酸血症和痛风是慢性肾病、高血压、心脑血管疾病及糖尿病等疾病的独立危险因素。长期患高尿酸血症还可导致动脉粥样硬化，增加心血管疾病发生的风险。</a:t>
            </a:r>
          </a:p>
          <a:p>
            <a:pPr lvl="0">
              <a:lnSpc>
                <a:spcPct val="150000"/>
              </a:lnSpc>
            </a:pPr>
            <a:r>
              <a:rPr lang="en-US" altLang="zh-CN" sz="1600" dirty="0">
                <a:solidFill>
                  <a:schemeClr val="tx1">
                    <a:lumMod val="75000"/>
                    <a:lumOff val="25000"/>
                  </a:schemeClr>
                </a:solidFill>
                <a:latin typeface="微软雅黑" panose="020B0503020204020204" charset="-122"/>
                <a:ea typeface="微软雅黑" panose="020B0503020204020204" charset="-122"/>
                <a:cs typeface="Times New Roman" panose="02020603050405020304" pitchFamily="18" charset="0"/>
                <a:sym typeface="+mn-lt"/>
              </a:rPr>
              <a:t>        </a:t>
            </a:r>
            <a:r>
              <a:rPr lang="zh-CN" altLang="en-US" sz="1600" dirty="0">
                <a:solidFill>
                  <a:schemeClr val="tx1">
                    <a:lumMod val="75000"/>
                    <a:lumOff val="25000"/>
                  </a:schemeClr>
                </a:solidFill>
                <a:latin typeface="微软雅黑" panose="020B0503020204020204" charset="-122"/>
                <a:ea typeface="微软雅黑" panose="020B0503020204020204" charset="-122"/>
                <a:cs typeface="Times New Roman" panose="02020603050405020304" pitchFamily="18" charset="0"/>
                <a:sym typeface="+mn-lt"/>
              </a:rPr>
              <a:t>近年来，我国的痛风患者迅速</a:t>
            </a:r>
            <a:r>
              <a:rPr lang="zh-CN" sz="1600" dirty="0">
                <a:solidFill>
                  <a:schemeClr val="tx1">
                    <a:lumMod val="75000"/>
                    <a:lumOff val="25000"/>
                  </a:schemeClr>
                </a:solidFill>
                <a:latin typeface="微软雅黑" panose="020B0503020204020204" charset="-122"/>
                <a:ea typeface="微软雅黑" panose="020B0503020204020204" charset="-122"/>
                <a:cs typeface="Times New Roman" panose="02020603050405020304" pitchFamily="18" charset="0"/>
                <a:sym typeface="+mn-lt"/>
              </a:rPr>
              <a:t>增加，已达</a:t>
            </a:r>
            <a:r>
              <a:rPr lang="zh-CN" altLang="en-US" sz="1600" dirty="0">
                <a:solidFill>
                  <a:schemeClr val="tx1">
                    <a:lumMod val="75000"/>
                    <a:lumOff val="25000"/>
                  </a:schemeClr>
                </a:solidFill>
                <a:latin typeface="微软雅黑" panose="020B0503020204020204" charset="-122"/>
                <a:ea typeface="微软雅黑" panose="020B0503020204020204" charset="-122"/>
                <a:cs typeface="Times New Roman" panose="02020603050405020304" pitchFamily="18" charset="0"/>
                <a:sym typeface="+mn-lt"/>
              </a:rPr>
              <a:t>约为</a:t>
            </a:r>
            <a:r>
              <a:rPr lang="en-US" altLang="zh-CN" sz="1600" dirty="0">
                <a:solidFill>
                  <a:schemeClr val="tx1">
                    <a:lumMod val="75000"/>
                    <a:lumOff val="25000"/>
                  </a:schemeClr>
                </a:solidFill>
                <a:latin typeface="微软雅黑" panose="020B0503020204020204" charset="-122"/>
                <a:ea typeface="微软雅黑" panose="020B0503020204020204" charset="-122"/>
                <a:cs typeface="Times New Roman" panose="02020603050405020304" pitchFamily="18" charset="0"/>
                <a:sym typeface="+mn-lt"/>
              </a:rPr>
              <a:t>2000</a:t>
            </a:r>
            <a:r>
              <a:rPr lang="zh-CN" altLang="en-US" sz="1600" dirty="0">
                <a:solidFill>
                  <a:schemeClr val="tx1">
                    <a:lumMod val="75000"/>
                    <a:lumOff val="25000"/>
                  </a:schemeClr>
                </a:solidFill>
                <a:latin typeface="微软雅黑" panose="020B0503020204020204" charset="-122"/>
                <a:ea typeface="微软雅黑" panose="020B0503020204020204" charset="-122"/>
                <a:cs typeface="Times New Roman" panose="02020603050405020304" pitchFamily="18" charset="0"/>
                <a:sym typeface="+mn-lt"/>
              </a:rPr>
              <a:t>万人，且还在持续攀升。</a:t>
            </a:r>
            <a:endParaRPr lang="zh-CN" altLang="en-US" sz="1600" dirty="0">
              <a:latin typeface="微软雅黑" panose="020B0503020204020204" charset="-122"/>
              <a:ea typeface="微软雅黑" panose="020B0503020204020204" charset="-122"/>
            </a:endParaRPr>
          </a:p>
          <a:p>
            <a:pPr lvl="0">
              <a:lnSpc>
                <a:spcPct val="150000"/>
              </a:lnSpc>
            </a:pPr>
            <a:r>
              <a:rPr lang="en-US" altLang="zh-CN" sz="1600" dirty="0">
                <a:solidFill>
                  <a:schemeClr val="tx1">
                    <a:lumMod val="75000"/>
                    <a:lumOff val="25000"/>
                  </a:schemeClr>
                </a:solidFill>
                <a:latin typeface="微软雅黑" panose="020B0503020204020204" charset="-122"/>
                <a:ea typeface="微软雅黑" panose="020B0503020204020204" charset="-122"/>
                <a:cs typeface="Times New Roman" panose="02020603050405020304" pitchFamily="18" charset="0"/>
                <a:sym typeface="+mn-lt"/>
              </a:rPr>
              <a:t>        </a:t>
            </a:r>
            <a:r>
              <a:rPr lang="zh-CN" altLang="en-US" sz="1600" dirty="0">
                <a:solidFill>
                  <a:schemeClr val="tx1">
                    <a:lumMod val="75000"/>
                    <a:lumOff val="25000"/>
                  </a:schemeClr>
                </a:solidFill>
                <a:latin typeface="微软雅黑" panose="020B0503020204020204" charset="-122"/>
                <a:ea typeface="微软雅黑" panose="020B0503020204020204" charset="-122"/>
                <a:cs typeface="Times New Roman" panose="02020603050405020304" pitchFamily="18" charset="0"/>
                <a:sym typeface="+mn-lt"/>
              </a:rPr>
              <a:t>目前，治疗痛风的药物远远不能满足痛风患者的用药需求。秋水仙碱、双氯芬酸钠、非布司他、别嘌呤醇和苯溴马隆等西药分别对控制痛风发作的症状、降低血尿酸浓度有效，但不良反应严重，发生率高，均不能长期反复使用；已上市的中成药的品种少，且治疗痛风发作的疗效远低于西药，需要联合西药使用。</a:t>
            </a:r>
          </a:p>
          <a:p>
            <a:pPr lvl="0">
              <a:lnSpc>
                <a:spcPct val="150000"/>
              </a:lnSpc>
            </a:pPr>
            <a:r>
              <a:rPr lang="en-US" altLang="zh-CN" sz="1600" dirty="0">
                <a:solidFill>
                  <a:schemeClr val="tx1">
                    <a:lumMod val="75000"/>
                    <a:lumOff val="25000"/>
                  </a:schemeClr>
                </a:solidFill>
                <a:latin typeface="Times New Roman" panose="02020603050405020304" pitchFamily="18" charset="0"/>
                <a:cs typeface="Times New Roman" panose="02020603050405020304" pitchFamily="18" charset="0"/>
                <a:sym typeface="+mn-lt"/>
              </a:rPr>
              <a:t>        </a:t>
            </a:r>
          </a:p>
        </p:txBody>
      </p:sp>
      <p:cxnSp>
        <p:nvCxnSpPr>
          <p:cNvPr id="24" name="直接连接符 23"/>
          <p:cNvCxnSpPr/>
          <p:nvPr/>
        </p:nvCxnSpPr>
        <p:spPr>
          <a:xfrm flipH="1">
            <a:off x="2811945" y="3086394"/>
            <a:ext cx="8633551" cy="4649"/>
          </a:xfrm>
          <a:prstGeom prst="line">
            <a:avLst/>
          </a:prstGeom>
          <a:ln w="28575" cap="rnd">
            <a:gradFill>
              <a:gsLst>
                <a:gs pos="0">
                  <a:srgbClr val="174096">
                    <a:alpha val="65000"/>
                  </a:srgbClr>
                </a:gs>
                <a:gs pos="100000">
                  <a:srgbClr val="A8CBF7"/>
                </a:gs>
              </a:gsLst>
              <a:lin ang="5400000" scaled="1"/>
            </a:gradFill>
            <a:prstDash val="dash"/>
            <a:round/>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17814" y="369990"/>
            <a:ext cx="1627682" cy="50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reeform 162"/>
          <p:cNvSpPr>
            <a:spLocks noChangeAspect="1"/>
          </p:cNvSpPr>
          <p:nvPr/>
        </p:nvSpPr>
        <p:spPr bwMode="auto">
          <a:xfrm>
            <a:off x="699127" y="433612"/>
            <a:ext cx="506473" cy="504876"/>
          </a:xfrm>
          <a:custGeom>
            <a:avLst/>
            <a:gdLst>
              <a:gd name="T0" fmla="*/ 634 w 634"/>
              <a:gd name="T1" fmla="*/ 316 h 632"/>
              <a:gd name="T2" fmla="*/ 317 w 634"/>
              <a:gd name="T3" fmla="*/ 632 h 632"/>
              <a:gd name="T4" fmla="*/ 0 w 634"/>
              <a:gd name="T5" fmla="*/ 316 h 632"/>
              <a:gd name="T6" fmla="*/ 317 w 634"/>
              <a:gd name="T7" fmla="*/ 0 h 632"/>
              <a:gd name="T8" fmla="*/ 634 w 634"/>
              <a:gd name="T9" fmla="*/ 316 h 632"/>
            </a:gdLst>
            <a:ahLst/>
            <a:cxnLst>
              <a:cxn ang="0">
                <a:pos x="T0" y="T1"/>
              </a:cxn>
              <a:cxn ang="0">
                <a:pos x="T2" y="T3"/>
              </a:cxn>
              <a:cxn ang="0">
                <a:pos x="T4" y="T5"/>
              </a:cxn>
              <a:cxn ang="0">
                <a:pos x="T6" y="T7"/>
              </a:cxn>
              <a:cxn ang="0">
                <a:pos x="T8" y="T9"/>
              </a:cxn>
            </a:cxnLst>
            <a:rect l="0" t="0" r="r" b="b"/>
            <a:pathLst>
              <a:path w="634" h="632">
                <a:moveTo>
                  <a:pt x="634" y="316"/>
                </a:moveTo>
                <a:lnTo>
                  <a:pt x="317" y="632"/>
                </a:lnTo>
                <a:lnTo>
                  <a:pt x="0" y="316"/>
                </a:lnTo>
                <a:lnTo>
                  <a:pt x="317" y="0"/>
                </a:lnTo>
                <a:lnTo>
                  <a:pt x="634" y="316"/>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11" name="Freeform 178"/>
          <p:cNvSpPr>
            <a:spLocks noChangeAspect="1"/>
          </p:cNvSpPr>
          <p:nvPr/>
        </p:nvSpPr>
        <p:spPr bwMode="auto">
          <a:xfrm>
            <a:off x="504730" y="471060"/>
            <a:ext cx="419097" cy="418321"/>
          </a:xfrm>
          <a:custGeom>
            <a:avLst/>
            <a:gdLst>
              <a:gd name="T0" fmla="*/ 269 w 540"/>
              <a:gd name="T1" fmla="*/ 539 h 539"/>
              <a:gd name="T2" fmla="*/ 0 w 540"/>
              <a:gd name="T3" fmla="*/ 269 h 539"/>
              <a:gd name="T4" fmla="*/ 269 w 540"/>
              <a:gd name="T5" fmla="*/ 0 h 539"/>
              <a:gd name="T6" fmla="*/ 540 w 540"/>
              <a:gd name="T7" fmla="*/ 269 h 539"/>
              <a:gd name="T8" fmla="*/ 269 w 540"/>
              <a:gd name="T9" fmla="*/ 539 h 539"/>
            </a:gdLst>
            <a:ahLst/>
            <a:cxnLst>
              <a:cxn ang="0">
                <a:pos x="T0" y="T1"/>
              </a:cxn>
              <a:cxn ang="0">
                <a:pos x="T2" y="T3"/>
              </a:cxn>
              <a:cxn ang="0">
                <a:pos x="T4" y="T5"/>
              </a:cxn>
              <a:cxn ang="0">
                <a:pos x="T6" y="T7"/>
              </a:cxn>
              <a:cxn ang="0">
                <a:pos x="T8" y="T9"/>
              </a:cxn>
            </a:cxnLst>
            <a:rect l="0" t="0" r="r" b="b"/>
            <a:pathLst>
              <a:path w="540" h="539">
                <a:moveTo>
                  <a:pt x="269" y="539"/>
                </a:moveTo>
                <a:lnTo>
                  <a:pt x="0" y="269"/>
                </a:lnTo>
                <a:lnTo>
                  <a:pt x="269" y="0"/>
                </a:lnTo>
                <a:lnTo>
                  <a:pt x="540" y="269"/>
                </a:lnTo>
                <a:lnTo>
                  <a:pt x="269" y="539"/>
                </a:lnTo>
                <a:close/>
              </a:path>
            </a:pathLst>
          </a:custGeom>
          <a:gradFill flip="none" rotWithShape="1">
            <a:gsLst>
              <a:gs pos="0">
                <a:schemeClr val="accent1">
                  <a:tint val="66000"/>
                  <a:satMod val="160000"/>
                </a:schemeClr>
              </a:gs>
              <a:gs pos="93000">
                <a:schemeClr val="accent1">
                  <a:tint val="44500"/>
                  <a:satMod val="160000"/>
                  <a:alpha val="0"/>
                </a:schemeClr>
              </a:gs>
              <a:gs pos="100000">
                <a:schemeClr val="accent1">
                  <a:tint val="23500"/>
                  <a:satMod val="160000"/>
                  <a:alpha val="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13" name="文本框 12"/>
          <p:cNvSpPr txBox="1"/>
          <p:nvPr/>
        </p:nvSpPr>
        <p:spPr>
          <a:xfrm>
            <a:off x="1277427" y="465538"/>
            <a:ext cx="2771913" cy="461665"/>
          </a:xfrm>
          <a:prstGeom prst="rect">
            <a:avLst/>
          </a:prstGeom>
          <a:noFill/>
        </p:spPr>
        <p:txBody>
          <a:bodyPr wrap="none" rtlCol="0">
            <a:spAutoFit/>
          </a:bodyPr>
          <a:lstStyle/>
          <a:p>
            <a:pPr lvl="0">
              <a:defRPr/>
            </a:pPr>
            <a:r>
              <a:rPr lang="en-US" altLang="zh-CN" sz="2400" b="1" spc="300" dirty="0">
                <a:solidFill>
                  <a:srgbClr val="174096"/>
                </a:solidFill>
                <a:latin typeface="Times New Roman" panose="02020603050405020304" pitchFamily="18" charset="0"/>
                <a:cs typeface="Times New Roman" panose="02020603050405020304" pitchFamily="18" charset="0"/>
                <a:sym typeface="+mn-lt"/>
              </a:rPr>
              <a:t>01.</a:t>
            </a:r>
            <a:r>
              <a:rPr lang="zh-CN" altLang="en-US" sz="2400" b="1" spc="300" dirty="0">
                <a:solidFill>
                  <a:srgbClr val="174096"/>
                </a:solidFill>
                <a:cs typeface="+mn-ea"/>
                <a:sym typeface="+mn-lt"/>
              </a:rPr>
              <a:t>产品基本信息</a:t>
            </a:r>
            <a:endParaRPr kumimoji="0" lang="zh-CN" altLang="en-US" sz="2400" b="1" i="0" u="none" strike="noStrike" kern="1200" cap="none" spc="300" normalizeH="0" baseline="0" noProof="0" dirty="0">
              <a:ln>
                <a:noFill/>
              </a:ln>
              <a:solidFill>
                <a:srgbClr val="174096"/>
              </a:solidFill>
              <a:effectLst/>
              <a:uLnTx/>
              <a:uFillTx/>
              <a:cs typeface="+mn-ea"/>
              <a:sym typeface="+mn-lt"/>
            </a:endParaRPr>
          </a:p>
        </p:txBody>
      </p:sp>
      <p:sp>
        <p:nvSpPr>
          <p:cNvPr id="4" name="椭圆 3"/>
          <p:cNvSpPr/>
          <p:nvPr/>
        </p:nvSpPr>
        <p:spPr>
          <a:xfrm>
            <a:off x="596453" y="1309854"/>
            <a:ext cx="460800" cy="461665"/>
          </a:xfrm>
          <a:prstGeom prst="ellipse">
            <a:avLst/>
          </a:prstGeom>
          <a:solidFill>
            <a:srgbClr val="A8CB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5" name="燕尾形 12"/>
          <p:cNvSpPr/>
          <p:nvPr/>
        </p:nvSpPr>
        <p:spPr>
          <a:xfrm>
            <a:off x="709897" y="1428767"/>
            <a:ext cx="226219" cy="223838"/>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6" name="文本框 5"/>
          <p:cNvSpPr txBox="1"/>
          <p:nvPr/>
        </p:nvSpPr>
        <p:spPr>
          <a:xfrm>
            <a:off x="829945" y="2716530"/>
            <a:ext cx="10532110" cy="3627120"/>
          </a:xfrm>
          <a:prstGeom prst="rect">
            <a:avLst/>
          </a:prstGeom>
          <a:noFill/>
        </p:spPr>
        <p:txBody>
          <a:bodyPr wrap="square">
            <a:noAutofit/>
          </a:bodyPr>
          <a:lstStyle/>
          <a:p>
            <a:pPr indent="266700" algn="just" fontAlgn="auto">
              <a:lnSpc>
                <a:spcPts val="3000"/>
              </a:lnSpc>
              <a:buClrTx/>
              <a:buSzTx/>
              <a:buFontTx/>
            </a:pPr>
            <a:r>
              <a:rPr lang="en-US" altLang="zh-CN" kern="100" dirty="0">
                <a:solidFill>
                  <a:srgbClr val="606266"/>
                </a:solidFill>
                <a:effectLst/>
                <a:highlight>
                  <a:srgbClr val="FFFFFF"/>
                </a:highlight>
                <a:latin typeface="微软雅黑" panose="020B0503020204020204" charset="-122"/>
                <a:ea typeface="微软雅黑" panose="020B0503020204020204" charset="-122"/>
                <a:cs typeface="微软雅黑" panose="020B0503020204020204" charset="-122"/>
              </a:rPr>
              <a:t> </a:t>
            </a:r>
            <a:r>
              <a:rPr lang="zh-CN" altLang="zh-CN" kern="100" dirty="0">
                <a:solidFill>
                  <a:srgbClr val="606266"/>
                </a:solidFill>
                <a:effectLst/>
                <a:highlight>
                  <a:srgbClr val="FFFFFF"/>
                </a:highlight>
                <a:latin typeface="微软雅黑" panose="020B0503020204020204" charset="-122"/>
                <a:ea typeface="微软雅黑" panose="020B0503020204020204" charset="-122"/>
                <a:cs typeface="微软雅黑" panose="020B0503020204020204" charset="-122"/>
              </a:rPr>
              <a:t>与上述中成药相比，秦威颗粒的疗效更加突出，是目前唯一能显著缩短痛风患者疼痛持续时间的中成药：试验组关节疼痛中位消失时间及 95%CI 为 168.00h，安慰剂组关节疼痛中位消失时间未达到；试验组 168h 时的关节疼痛消失率及 95%CI 为 60.75%，安慰剂组 168h 时的关节疼痛消失率及 95%CI 为 33.93%，基于分层 Log-rank 检验结果，本品对比安慰剂组生存曲线有显著差异（P&lt;0.0001）；治疗后关节肿胀评分变化等次要指标试验组估计值趋势均好于安慰剂组。实际治疗效果表明，服用本品治疗后，可显著延长再次发作之前的间歇期。</a:t>
            </a:r>
            <a:endParaRPr lang="en-US" altLang="zh-CN" kern="100" dirty="0">
              <a:solidFill>
                <a:srgbClr val="606266"/>
              </a:solidFill>
              <a:effectLst/>
              <a:highlight>
                <a:srgbClr val="FFFFFF"/>
              </a:highlight>
              <a:latin typeface="微软雅黑" panose="020B0503020204020204" charset="-122"/>
              <a:ea typeface="微软雅黑" panose="020B0503020204020204" charset="-122"/>
              <a:cs typeface="微软雅黑" panose="020B0503020204020204" charset="-122"/>
            </a:endParaRPr>
          </a:p>
          <a:p>
            <a:pPr indent="266700" algn="just" fontAlgn="auto">
              <a:lnSpc>
                <a:spcPts val="3000"/>
              </a:lnSpc>
              <a:buClrTx/>
              <a:buSzTx/>
              <a:buFontTx/>
            </a:pPr>
            <a:r>
              <a:rPr lang="en-US" altLang="zh-CN" kern="100" dirty="0">
                <a:solidFill>
                  <a:srgbClr val="606266"/>
                </a:solidFill>
                <a:effectLst/>
                <a:highlight>
                  <a:srgbClr val="FFFFFF"/>
                </a:highlight>
                <a:latin typeface="微软雅黑" panose="020B0503020204020204" charset="-122"/>
                <a:ea typeface="微软雅黑" panose="020B0503020204020204" charset="-122"/>
                <a:cs typeface="微软雅黑" panose="020B0503020204020204" charset="-122"/>
              </a:rPr>
              <a:t>  </a:t>
            </a:r>
            <a:r>
              <a:rPr lang="zh-CN" altLang="zh-CN" kern="100" dirty="0">
                <a:solidFill>
                  <a:srgbClr val="606266"/>
                </a:solidFill>
                <a:effectLst/>
                <a:highlight>
                  <a:srgbClr val="FFFFFF"/>
                </a:highlight>
                <a:latin typeface="微软雅黑" panose="020B0503020204020204" charset="-122"/>
                <a:ea typeface="微软雅黑" panose="020B0503020204020204" charset="-122"/>
                <a:cs typeface="微软雅黑" panose="020B0503020204020204" charset="-122"/>
              </a:rPr>
              <a:t>治疗急性痛风的化学药物主要有秋水仙碱片、安康信（依托考昔片）、双氯芬酸钠片等，这些药物止痛效果明显，但不良反应较为严重，且痛风易复发。秦威颗粒不良反应发生率与安慰剂相比无统计学差异，使用较为安全。</a:t>
            </a:r>
            <a:endParaRPr altLang="zh-CN" kern="100" dirty="0">
              <a:highlight>
                <a:srgbClr val="FFFFFF"/>
              </a:highlight>
              <a:latin typeface="微软雅黑" panose="020B0503020204020204" charset="-122"/>
              <a:ea typeface="微软雅黑" panose="020B0503020204020204" charset="-122"/>
              <a:cs typeface="微软雅黑" panose="020B0503020204020204" charset="-122"/>
            </a:endParaRPr>
          </a:p>
        </p:txBody>
      </p:sp>
      <p:sp>
        <p:nvSpPr>
          <p:cNvPr id="7" name="文本框 6"/>
          <p:cNvSpPr txBox="1"/>
          <p:nvPr/>
        </p:nvSpPr>
        <p:spPr>
          <a:xfrm>
            <a:off x="829945" y="1847565"/>
            <a:ext cx="10337800" cy="836295"/>
          </a:xfrm>
          <a:prstGeom prst="rect">
            <a:avLst/>
          </a:prstGeom>
          <a:noFill/>
        </p:spPr>
        <p:txBody>
          <a:bodyPr wrap="square">
            <a:noAutofit/>
          </a:bodyPr>
          <a:lstStyle/>
          <a:p>
            <a:pPr indent="266700" algn="just" fontAlgn="auto">
              <a:lnSpc>
                <a:spcPts val="3000"/>
              </a:lnSpc>
            </a:pPr>
            <a:r>
              <a:rPr lang="en-US" altLang="zh-CN" kern="100" dirty="0">
                <a:solidFill>
                  <a:srgbClr val="606266"/>
                </a:solidFill>
                <a:effectLst/>
                <a:highlight>
                  <a:srgbClr val="FFFFFF"/>
                </a:highlight>
                <a:latin typeface="微软雅黑" panose="020B0503020204020204" charset="-122"/>
                <a:ea typeface="微软雅黑" panose="020B0503020204020204" charset="-122"/>
                <a:cs typeface="微软雅黑" panose="020B0503020204020204" charset="-122"/>
              </a:rPr>
              <a:t> </a:t>
            </a:r>
            <a:r>
              <a:rPr lang="zh-CN" altLang="zh-CN" kern="100" dirty="0">
                <a:solidFill>
                  <a:srgbClr val="606266"/>
                </a:solidFill>
                <a:effectLst/>
                <a:highlight>
                  <a:srgbClr val="FFFFFF"/>
                </a:highlight>
                <a:latin typeface="微软雅黑" panose="020B0503020204020204" charset="-122"/>
                <a:ea typeface="微软雅黑" panose="020B0503020204020204" charset="-122"/>
                <a:cs typeface="微软雅黑" panose="020B0503020204020204" charset="-122"/>
              </a:rPr>
              <a:t>治疗急性痛风性关节炎的</a:t>
            </a:r>
            <a:r>
              <a:rPr lang="zh-CN" altLang="zh-CN" kern="100" dirty="0">
                <a:solidFill>
                  <a:srgbClr val="606266"/>
                </a:solidFill>
                <a:effectLst/>
                <a:highlight>
                  <a:srgbClr val="FFFFFF"/>
                </a:highlight>
                <a:latin typeface="微软雅黑" panose="020B0503020204020204" charset="-122"/>
                <a:ea typeface="微软雅黑" panose="020B0503020204020204" charset="-122"/>
                <a:cs typeface="微软雅黑" panose="020B0503020204020204" charset="-122"/>
                <a:sym typeface="+mn-ea"/>
              </a:rPr>
              <a:t>有规范的临床试验数据的</a:t>
            </a:r>
            <a:r>
              <a:rPr lang="zh-CN" altLang="zh-CN" kern="100" dirty="0">
                <a:solidFill>
                  <a:srgbClr val="606266"/>
                </a:solidFill>
                <a:effectLst/>
                <a:highlight>
                  <a:srgbClr val="FFFFFF"/>
                </a:highlight>
                <a:latin typeface="微软雅黑" panose="020B0503020204020204" charset="-122"/>
                <a:ea typeface="微软雅黑" panose="020B0503020204020204" charset="-122"/>
                <a:cs typeface="微软雅黑" panose="020B0503020204020204" charset="-122"/>
              </a:rPr>
              <a:t>中成药仅有“虎贞清风胶囊”，收录国家医保目录，属祛湿剂清热除湿剂之乙类。</a:t>
            </a:r>
            <a:endParaRPr lang="zh-CN" altLang="zh-CN" kern="100" dirty="0">
              <a:effectLst/>
              <a:latin typeface="微软雅黑" panose="020B0503020204020204" charset="-122"/>
              <a:ea typeface="微软雅黑" panose="020B0503020204020204" charset="-122"/>
              <a:cs typeface="Times New Roman" panose="02020603050405020304" pitchFamily="18" charset="0"/>
            </a:endParaRPr>
          </a:p>
        </p:txBody>
      </p:sp>
      <p:sp>
        <p:nvSpPr>
          <p:cNvPr id="15" name="Rectangle 23"/>
          <p:cNvSpPr/>
          <p:nvPr/>
        </p:nvSpPr>
        <p:spPr>
          <a:xfrm>
            <a:off x="1121222" y="1266366"/>
            <a:ext cx="10474325" cy="548640"/>
          </a:xfrm>
          <a:prstGeom prst="rect">
            <a:avLst/>
          </a:prstGeom>
        </p:spPr>
        <p:txBody>
          <a:bodyPr wrap="square">
            <a:noAutofit/>
          </a:bodyPr>
          <a:lstStyle/>
          <a:p>
            <a:pPr lvl="0">
              <a:lnSpc>
                <a:spcPct val="150000"/>
              </a:lnSpc>
            </a:pPr>
            <a:r>
              <a:rPr lang="zh-CN" altLang="en-US" sz="2000" b="1" dirty="0">
                <a:solidFill>
                  <a:schemeClr val="tx1">
                    <a:lumMod val="75000"/>
                    <a:lumOff val="25000"/>
                  </a:schemeClr>
                </a:solidFill>
                <a:latin typeface="黑体" panose="02010609060101010101" pitchFamily="49" charset="-122"/>
                <a:ea typeface="黑体" panose="02010609060101010101" pitchFamily="49" charset="-122"/>
                <a:cs typeface="+mn-ea"/>
                <a:sym typeface="+mn-lt"/>
              </a:rPr>
              <a:t>与参照药品或已上市的同类药品相比的优势和不足；</a:t>
            </a:r>
            <a:endParaRPr lang="en-US" altLang="zh-CN" sz="2000" b="1" dirty="0">
              <a:solidFill>
                <a:schemeClr val="tx1">
                  <a:lumMod val="75000"/>
                  <a:lumOff val="25000"/>
                </a:schemeClr>
              </a:solidFill>
              <a:latin typeface="黑体" panose="02010609060101010101" pitchFamily="49" charset="-122"/>
              <a:ea typeface="黑体" panose="02010609060101010101" pitchFamily="49" charset="-122"/>
              <a:cs typeface="+mn-ea"/>
              <a:sym typeface="+mn-lt"/>
            </a:endParaRPr>
          </a:p>
          <a:p>
            <a:pPr lvl="0">
              <a:lnSpc>
                <a:spcPct val="150000"/>
              </a:lnSpc>
            </a:pPr>
            <a:endParaRPr lang="zh-CN" altLang="en-US" sz="1600" dirty="0">
              <a:solidFill>
                <a:schemeClr val="tx1">
                  <a:lumMod val="75000"/>
                  <a:lumOff val="25000"/>
                </a:schemeClr>
              </a:solidFill>
              <a:latin typeface="黑体" panose="02010609060101010101" pitchFamily="49" charset="-122"/>
              <a:ea typeface="黑体" panose="02010609060101010101" pitchFamily="49" charset="-122"/>
              <a:cs typeface="Times New Roman" panose="02020603050405020304" pitchFamily="18" charset="0"/>
              <a:sym typeface="+mn-l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31541" y="329267"/>
            <a:ext cx="1773375" cy="550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reeform 162"/>
          <p:cNvSpPr>
            <a:spLocks noChangeAspect="1"/>
          </p:cNvSpPr>
          <p:nvPr/>
        </p:nvSpPr>
        <p:spPr bwMode="auto">
          <a:xfrm>
            <a:off x="897978" y="303956"/>
            <a:ext cx="505426" cy="503832"/>
          </a:xfrm>
          <a:custGeom>
            <a:avLst/>
            <a:gdLst>
              <a:gd name="T0" fmla="*/ 634 w 634"/>
              <a:gd name="T1" fmla="*/ 316 h 632"/>
              <a:gd name="T2" fmla="*/ 317 w 634"/>
              <a:gd name="T3" fmla="*/ 632 h 632"/>
              <a:gd name="T4" fmla="*/ 0 w 634"/>
              <a:gd name="T5" fmla="*/ 316 h 632"/>
              <a:gd name="T6" fmla="*/ 317 w 634"/>
              <a:gd name="T7" fmla="*/ 0 h 632"/>
              <a:gd name="T8" fmla="*/ 634 w 634"/>
              <a:gd name="T9" fmla="*/ 316 h 632"/>
            </a:gdLst>
            <a:ahLst/>
            <a:cxnLst>
              <a:cxn ang="0">
                <a:pos x="T0" y="T1"/>
              </a:cxn>
              <a:cxn ang="0">
                <a:pos x="T2" y="T3"/>
              </a:cxn>
              <a:cxn ang="0">
                <a:pos x="T4" y="T5"/>
              </a:cxn>
              <a:cxn ang="0">
                <a:pos x="T6" y="T7"/>
              </a:cxn>
              <a:cxn ang="0">
                <a:pos x="T8" y="T9"/>
              </a:cxn>
            </a:cxnLst>
            <a:rect l="0" t="0" r="r" b="b"/>
            <a:pathLst>
              <a:path w="634" h="632">
                <a:moveTo>
                  <a:pt x="634" y="316"/>
                </a:moveTo>
                <a:lnTo>
                  <a:pt x="317" y="632"/>
                </a:lnTo>
                <a:lnTo>
                  <a:pt x="0" y="316"/>
                </a:lnTo>
                <a:lnTo>
                  <a:pt x="317" y="0"/>
                </a:lnTo>
                <a:lnTo>
                  <a:pt x="634" y="316"/>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178"/>
          <p:cNvSpPr>
            <a:spLocks noChangeAspect="1"/>
          </p:cNvSpPr>
          <p:nvPr/>
        </p:nvSpPr>
        <p:spPr bwMode="auto">
          <a:xfrm>
            <a:off x="587084" y="291441"/>
            <a:ext cx="505426" cy="504490"/>
          </a:xfrm>
          <a:custGeom>
            <a:avLst/>
            <a:gdLst>
              <a:gd name="T0" fmla="*/ 269 w 540"/>
              <a:gd name="T1" fmla="*/ 539 h 539"/>
              <a:gd name="T2" fmla="*/ 0 w 540"/>
              <a:gd name="T3" fmla="*/ 269 h 539"/>
              <a:gd name="T4" fmla="*/ 269 w 540"/>
              <a:gd name="T5" fmla="*/ 0 h 539"/>
              <a:gd name="T6" fmla="*/ 540 w 540"/>
              <a:gd name="T7" fmla="*/ 269 h 539"/>
              <a:gd name="T8" fmla="*/ 269 w 540"/>
              <a:gd name="T9" fmla="*/ 539 h 539"/>
            </a:gdLst>
            <a:ahLst/>
            <a:cxnLst>
              <a:cxn ang="0">
                <a:pos x="T0" y="T1"/>
              </a:cxn>
              <a:cxn ang="0">
                <a:pos x="T2" y="T3"/>
              </a:cxn>
              <a:cxn ang="0">
                <a:pos x="T4" y="T5"/>
              </a:cxn>
              <a:cxn ang="0">
                <a:pos x="T6" y="T7"/>
              </a:cxn>
              <a:cxn ang="0">
                <a:pos x="T8" y="T9"/>
              </a:cxn>
            </a:cxnLst>
            <a:rect l="0" t="0" r="r" b="b"/>
            <a:pathLst>
              <a:path w="540" h="539">
                <a:moveTo>
                  <a:pt x="269" y="539"/>
                </a:moveTo>
                <a:lnTo>
                  <a:pt x="0" y="269"/>
                </a:lnTo>
                <a:lnTo>
                  <a:pt x="269" y="0"/>
                </a:lnTo>
                <a:lnTo>
                  <a:pt x="540" y="269"/>
                </a:lnTo>
                <a:lnTo>
                  <a:pt x="269" y="539"/>
                </a:lnTo>
                <a:close/>
              </a:path>
            </a:pathLst>
          </a:custGeom>
          <a:gradFill flip="none" rotWithShape="1">
            <a:gsLst>
              <a:gs pos="0">
                <a:schemeClr val="accent1">
                  <a:tint val="66000"/>
                  <a:satMod val="160000"/>
                </a:schemeClr>
              </a:gs>
              <a:gs pos="93000">
                <a:schemeClr val="accent1">
                  <a:tint val="44500"/>
                  <a:satMod val="160000"/>
                  <a:alpha val="0"/>
                </a:schemeClr>
              </a:gs>
              <a:gs pos="100000">
                <a:schemeClr val="accent1">
                  <a:tint val="23500"/>
                  <a:satMod val="160000"/>
                  <a:alpha val="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7" name="文本框 6"/>
          <p:cNvSpPr txBox="1"/>
          <p:nvPr/>
        </p:nvSpPr>
        <p:spPr>
          <a:xfrm>
            <a:off x="1422702" y="306628"/>
            <a:ext cx="1728358" cy="461665"/>
          </a:xfrm>
          <a:prstGeom prst="rect">
            <a:avLst/>
          </a:prstGeom>
          <a:noFill/>
        </p:spPr>
        <p:txBody>
          <a:bodyPr wrap="none" rtlCol="0">
            <a:spAutoFit/>
          </a:bodyPr>
          <a:lstStyle/>
          <a:p>
            <a:pPr lvl="0">
              <a:defRPr/>
            </a:pPr>
            <a:r>
              <a:rPr lang="en-US" altLang="zh-CN" sz="2400" b="1" spc="300" dirty="0">
                <a:solidFill>
                  <a:srgbClr val="174096"/>
                </a:solidFill>
                <a:latin typeface="Times New Roman" panose="02020603050405020304" pitchFamily="18" charset="0"/>
                <a:cs typeface="Times New Roman" panose="02020603050405020304" pitchFamily="18" charset="0"/>
                <a:sym typeface="+mn-lt"/>
              </a:rPr>
              <a:t>02.</a:t>
            </a:r>
            <a:r>
              <a:rPr lang="zh-CN" altLang="en-US" sz="2400" b="1" spc="300" dirty="0">
                <a:solidFill>
                  <a:srgbClr val="174096"/>
                </a:solidFill>
                <a:cs typeface="+mn-ea"/>
                <a:sym typeface="+mn-lt"/>
              </a:rPr>
              <a:t>安全性</a:t>
            </a:r>
            <a:endParaRPr kumimoji="0" lang="zh-CN" altLang="en-US" sz="2400" b="1" i="0" u="none" strike="noStrike" kern="1200" cap="none" spc="300" normalizeH="0" baseline="0" noProof="0" dirty="0">
              <a:ln>
                <a:noFill/>
              </a:ln>
              <a:solidFill>
                <a:srgbClr val="174096"/>
              </a:solidFill>
              <a:effectLst/>
              <a:uLnTx/>
              <a:uFillTx/>
              <a:cs typeface="+mn-ea"/>
              <a:sym typeface="+mn-lt"/>
            </a:endParaRPr>
          </a:p>
        </p:txBody>
      </p:sp>
      <p:sp>
        <p:nvSpPr>
          <p:cNvPr id="11" name="矩形: 圆角 10"/>
          <p:cNvSpPr/>
          <p:nvPr/>
        </p:nvSpPr>
        <p:spPr>
          <a:xfrm>
            <a:off x="391991" y="1556255"/>
            <a:ext cx="4413473" cy="2168720"/>
          </a:xfrm>
          <a:prstGeom prst="roundRect">
            <a:avLst/>
          </a:prstGeom>
          <a:noFill/>
          <a:ln w="19050">
            <a:solidFill>
              <a:srgbClr val="A8CBF7"/>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424855" y="1742010"/>
            <a:ext cx="4254149" cy="2069268"/>
          </a:xfrm>
          <a:prstGeom prst="rect">
            <a:avLst/>
          </a:prstGeom>
          <a:noFill/>
        </p:spPr>
        <p:txBody>
          <a:bodyPr wrap="square">
            <a:noAutofit/>
          </a:bodyPr>
          <a:lstStyle/>
          <a:p>
            <a:pPr algn="just">
              <a:lnSpc>
                <a:spcPct val="150000"/>
              </a:lnSpc>
            </a:pPr>
            <a:r>
              <a:rPr lang="zh-CN" altLang="zh-CN"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sym typeface="+mn-ea"/>
              </a:rPr>
              <a:t>临床试验期间受试者用药后出现：腹泻、肝生化指标轻度升高、尿</a:t>
            </a:r>
            <a:r>
              <a:rPr lang="en-US" altLang="zh-CN"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sym typeface="+mn-ea"/>
              </a:rPr>
              <a:t>NAG</a:t>
            </a:r>
            <a:r>
              <a:rPr lang="zh-CN" altLang="zh-CN" sz="1600" kern="100" dirty="0">
                <a:solidFill>
                  <a:srgbClr val="000000"/>
                </a:solidFill>
                <a:effectLst/>
                <a:latin typeface="微软雅黑" panose="020B0503020204020204" charset="-122"/>
                <a:ea typeface="微软雅黑" panose="020B0503020204020204" charset="-122"/>
                <a:cs typeface="Times New Roman" panose="02020603050405020304" pitchFamily="18" charset="0"/>
                <a:sym typeface="+mn-ea"/>
              </a:rPr>
              <a:t>酶升高、尿白蛋白及尿红细胞阳性。个别受试者可见尿肌酐升高、腹胀、腹痛、恶心、呕吐、便秘、便潜血阳性、皮疹、瘙痒、心悸、胸闷、头晕等。</a:t>
            </a:r>
            <a:endParaRPr lang="zh-CN" altLang="zh-CN" sz="1600" kern="100" dirty="0">
              <a:effectLst/>
              <a:latin typeface="微软雅黑" panose="020B0503020204020204" charset="-122"/>
              <a:ea typeface="微软雅黑" panose="020B0503020204020204" charset="-122"/>
              <a:cs typeface="Times New Roman" panose="02020603050405020304" pitchFamily="18" charset="0"/>
            </a:endParaRPr>
          </a:p>
        </p:txBody>
      </p:sp>
      <p:sp>
        <p:nvSpPr>
          <p:cNvPr id="18" name="流程图: 终止 17"/>
          <p:cNvSpPr/>
          <p:nvPr/>
        </p:nvSpPr>
        <p:spPr>
          <a:xfrm>
            <a:off x="587084" y="1268397"/>
            <a:ext cx="1334226" cy="455253"/>
          </a:xfrm>
          <a:prstGeom prst="flowChartTerminator">
            <a:avLst/>
          </a:prstGeom>
          <a:solidFill>
            <a:srgbClr val="A8CB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sz="1800" b="1" dirty="0">
                <a:solidFill>
                  <a:schemeClr val="tx1"/>
                </a:solidFill>
                <a:latin typeface="黑体" panose="02010609060101010101" pitchFamily="49" charset="-122"/>
                <a:ea typeface="黑体" panose="02010609060101010101" pitchFamily="49" charset="-122"/>
                <a:sym typeface="微软雅黑" panose="020B0503020204020204" charset="-122"/>
              </a:rPr>
              <a:t>不良反应</a:t>
            </a:r>
            <a:endParaRPr lang="zh-CN" sz="1800" b="1" baseline="30000" dirty="0">
              <a:solidFill>
                <a:schemeClr val="tx1"/>
              </a:solidFill>
              <a:latin typeface="黑体" panose="02010609060101010101" pitchFamily="49" charset="-122"/>
              <a:ea typeface="黑体" panose="02010609060101010101" pitchFamily="49" charset="-122"/>
              <a:sym typeface="微软雅黑" panose="020B0503020204020204" charset="-122"/>
            </a:endParaRPr>
          </a:p>
        </p:txBody>
      </p:sp>
      <p:sp>
        <p:nvSpPr>
          <p:cNvPr id="20" name="矩形: 圆角 19"/>
          <p:cNvSpPr/>
          <p:nvPr/>
        </p:nvSpPr>
        <p:spPr>
          <a:xfrm>
            <a:off x="391991" y="4303251"/>
            <a:ext cx="5297103" cy="2168720"/>
          </a:xfrm>
          <a:prstGeom prst="roundRect">
            <a:avLst/>
          </a:prstGeom>
          <a:noFill/>
          <a:ln w="19050">
            <a:solidFill>
              <a:srgbClr val="A8CBF7"/>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文本框 20"/>
          <p:cNvSpPr txBox="1"/>
          <p:nvPr/>
        </p:nvSpPr>
        <p:spPr>
          <a:xfrm>
            <a:off x="411050" y="4462782"/>
            <a:ext cx="5278044" cy="1895519"/>
          </a:xfrm>
          <a:prstGeom prst="rect">
            <a:avLst/>
          </a:prstGeom>
          <a:noFill/>
        </p:spPr>
        <p:txBody>
          <a:bodyPr wrap="square">
            <a:spAutoFit/>
          </a:bodyPr>
          <a:lstStyle/>
          <a:p>
            <a:pPr algn="just">
              <a:lnSpc>
                <a:spcPct val="150000"/>
              </a:lnSpc>
            </a:pPr>
            <a:r>
              <a:rPr sz="1600" kern="100" dirty="0">
                <a:effectLst/>
                <a:latin typeface="微软雅黑" panose="020B0503020204020204" charset="-122"/>
                <a:ea typeface="微软雅黑" panose="020B0503020204020204" charset="-122"/>
                <a:cs typeface="Times New Roman" panose="02020603050405020304" pitchFamily="18" charset="0"/>
              </a:rPr>
              <a:t>安全性结果：4 </a:t>
            </a:r>
            <a:r>
              <a:rPr sz="1600" kern="100" dirty="0" err="1">
                <a:effectLst/>
                <a:latin typeface="微软雅黑" panose="020B0503020204020204" charset="-122"/>
                <a:ea typeface="微软雅黑" panose="020B0503020204020204" charset="-122"/>
                <a:cs typeface="Times New Roman" panose="02020603050405020304" pitchFamily="18" charset="0"/>
              </a:rPr>
              <a:t>项临床试验中试验组共有</a:t>
            </a:r>
            <a:r>
              <a:rPr sz="1600" kern="100" dirty="0">
                <a:effectLst/>
                <a:latin typeface="微软雅黑" panose="020B0503020204020204" charset="-122"/>
                <a:ea typeface="微软雅黑" panose="020B0503020204020204" charset="-122"/>
                <a:cs typeface="Times New Roman" panose="02020603050405020304" pitchFamily="18" charset="0"/>
              </a:rPr>
              <a:t> 904例受试者进入安全性数据集。出现腹泻、肝生化指标轻度升高、尿NAG酶升高、尿白蛋白及尿红细胞阳性，个别受试者可见尿肌酐升高、腹胀、腹痛、恶心、呕吐、便秘、便潜血阳性、皮疹、瘙痒、心悸、胸闷、头晕等不良反应。 </a:t>
            </a:r>
          </a:p>
        </p:txBody>
      </p:sp>
      <p:sp>
        <p:nvSpPr>
          <p:cNvPr id="22" name="流程图: 终止 21"/>
          <p:cNvSpPr/>
          <p:nvPr/>
        </p:nvSpPr>
        <p:spPr>
          <a:xfrm>
            <a:off x="587084" y="4049866"/>
            <a:ext cx="1295412" cy="455253"/>
          </a:xfrm>
          <a:prstGeom prst="flowChartTerminator">
            <a:avLst/>
          </a:prstGeom>
          <a:solidFill>
            <a:srgbClr val="A8CB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sz="1800" b="1" dirty="0">
                <a:solidFill>
                  <a:schemeClr val="tx1"/>
                </a:solidFill>
                <a:latin typeface="黑体" panose="02010609060101010101" pitchFamily="49" charset="-122"/>
                <a:ea typeface="黑体" panose="02010609060101010101" pitchFamily="49" charset="-122"/>
                <a:sym typeface="微软雅黑" panose="020B0503020204020204" charset="-122"/>
              </a:rPr>
              <a:t>临床试验</a:t>
            </a:r>
          </a:p>
        </p:txBody>
      </p:sp>
      <p:sp>
        <p:nvSpPr>
          <p:cNvPr id="9" name="文本框 8"/>
          <p:cNvSpPr txBox="1"/>
          <p:nvPr/>
        </p:nvSpPr>
        <p:spPr>
          <a:xfrm>
            <a:off x="3964924" y="537461"/>
            <a:ext cx="3449336" cy="455253"/>
          </a:xfrm>
          <a:prstGeom prst="rect">
            <a:avLst/>
          </a:prstGeom>
          <a:noFill/>
        </p:spPr>
        <p:txBody>
          <a:bodyPr wrap="square">
            <a:spAutoFit/>
          </a:bodyPr>
          <a:lstStyle/>
          <a:p>
            <a:pPr lvl="0">
              <a:lnSpc>
                <a:spcPct val="150000"/>
              </a:lnSpc>
            </a:pPr>
            <a:r>
              <a:rPr lang="zh-CN" altLang="en-US" b="1" dirty="0">
                <a:solidFill>
                  <a:schemeClr val="tx1">
                    <a:lumMod val="75000"/>
                    <a:lumOff val="25000"/>
                  </a:schemeClr>
                </a:solidFill>
                <a:latin typeface="微软雅黑" panose="020B0503020204020204" charset="-122"/>
                <a:ea typeface="微软雅黑" panose="020B0503020204020204" charset="-122"/>
                <a:cs typeface="Times New Roman" panose="02020603050405020304" pitchFamily="18" charset="0"/>
                <a:sym typeface="+mn-lt"/>
              </a:rPr>
              <a:t>秦威颗粒说明书收载的安全信息</a:t>
            </a:r>
          </a:p>
        </p:txBody>
      </p:sp>
      <p:sp>
        <p:nvSpPr>
          <p:cNvPr id="10" name="矩形: 圆角 9"/>
          <p:cNvSpPr/>
          <p:nvPr/>
        </p:nvSpPr>
        <p:spPr>
          <a:xfrm>
            <a:off x="5820762" y="4303251"/>
            <a:ext cx="5918365" cy="2202588"/>
          </a:xfrm>
          <a:prstGeom prst="roundRect">
            <a:avLst/>
          </a:prstGeom>
          <a:noFill/>
          <a:ln w="19050">
            <a:solidFill>
              <a:srgbClr val="A8CBF7"/>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5820762" y="4479925"/>
            <a:ext cx="5869832" cy="1895519"/>
          </a:xfrm>
          <a:prstGeom prst="rect">
            <a:avLst/>
          </a:prstGeom>
          <a:noFill/>
        </p:spPr>
        <p:txBody>
          <a:bodyPr wrap="square">
            <a:spAutoFit/>
          </a:bodyPr>
          <a:lstStyle/>
          <a:p>
            <a:pPr algn="just">
              <a:lnSpc>
                <a:spcPct val="150000"/>
              </a:lnSpc>
            </a:pPr>
            <a:r>
              <a:rPr lang="zh-CN" altLang="en-US" sz="1600" kern="100" dirty="0">
                <a:effectLst/>
                <a:latin typeface="微软雅黑" panose="020B0503020204020204" charset="-122"/>
                <a:ea typeface="微软雅黑" panose="020B0503020204020204" charset="-122"/>
                <a:cs typeface="Times New Roman" panose="02020603050405020304" pitchFamily="18" charset="0"/>
              </a:rPr>
              <a:t>非临床药效学试验结果显示：本品预防给药能抑制足趾皮下注射尿酸钠结晶（</a:t>
            </a:r>
            <a:r>
              <a:rPr lang="en-US" altLang="zh-CN" sz="1600" kern="100" dirty="0">
                <a:effectLst/>
                <a:latin typeface="微软雅黑" panose="020B0503020204020204" charset="-122"/>
                <a:ea typeface="微软雅黑" panose="020B0503020204020204" charset="-122"/>
                <a:cs typeface="Times New Roman" panose="02020603050405020304" pitchFamily="18" charset="0"/>
              </a:rPr>
              <a:t>MSU</a:t>
            </a:r>
            <a:r>
              <a:rPr lang="zh-CN" altLang="en-US" sz="1600" kern="100" dirty="0">
                <a:effectLst/>
                <a:latin typeface="微软雅黑" panose="020B0503020204020204" charset="-122"/>
                <a:ea typeface="微软雅黑" panose="020B0503020204020204" charset="-122"/>
                <a:cs typeface="Times New Roman" panose="02020603050405020304" pitchFamily="18" charset="0"/>
              </a:rPr>
              <a:t>）所致大鼠足跖肿胀；能减少兔膝关节腔内注射 </a:t>
            </a:r>
            <a:r>
              <a:rPr lang="en-US" altLang="zh-CN" sz="1600" kern="100" dirty="0">
                <a:effectLst/>
                <a:latin typeface="微软雅黑" panose="020B0503020204020204" charset="-122"/>
                <a:ea typeface="微软雅黑" panose="020B0503020204020204" charset="-122"/>
                <a:cs typeface="Times New Roman" panose="02020603050405020304" pitchFamily="18" charset="0"/>
              </a:rPr>
              <a:t>MSU </a:t>
            </a:r>
            <a:r>
              <a:rPr lang="zh-CN" altLang="en-US" sz="1600" kern="100" dirty="0">
                <a:effectLst/>
                <a:latin typeface="微软雅黑" panose="020B0503020204020204" charset="-122"/>
                <a:ea typeface="微软雅黑" panose="020B0503020204020204" charset="-122"/>
                <a:cs typeface="Times New Roman" panose="02020603050405020304" pitchFamily="18" charset="0"/>
              </a:rPr>
              <a:t>后关节液中的白细胞数，并减轻关节腔滑膜组织的炎症和滑膜细胞变性坏死；能抑制醋酸所致小鼠腹腔毛细血管通透性的增高；对热板法和醋酸所致小鼠疼痛有一定镇痛作用。</a:t>
            </a:r>
            <a:endParaRPr sz="1600" kern="100" dirty="0">
              <a:effectLst/>
              <a:latin typeface="微软雅黑" panose="020B0503020204020204" charset="-122"/>
              <a:ea typeface="微软雅黑" panose="020B0503020204020204" charset="-122"/>
              <a:cs typeface="Times New Roman" panose="02020603050405020304" pitchFamily="18" charset="0"/>
            </a:endParaRPr>
          </a:p>
        </p:txBody>
      </p:sp>
      <p:sp>
        <p:nvSpPr>
          <p:cNvPr id="13" name="流程图: 终止 12"/>
          <p:cNvSpPr/>
          <p:nvPr/>
        </p:nvSpPr>
        <p:spPr>
          <a:xfrm>
            <a:off x="6001386" y="4066551"/>
            <a:ext cx="1518378" cy="455253"/>
          </a:xfrm>
          <a:prstGeom prst="flowChartTerminator">
            <a:avLst/>
          </a:prstGeom>
          <a:solidFill>
            <a:srgbClr val="A8CB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800" b="1" dirty="0">
                <a:solidFill>
                  <a:schemeClr val="tx1"/>
                </a:solidFill>
                <a:latin typeface="黑体" panose="02010609060101010101" pitchFamily="49" charset="-122"/>
                <a:ea typeface="黑体" panose="02010609060101010101" pitchFamily="49" charset="-122"/>
                <a:sym typeface="微软雅黑" panose="020B0503020204020204" charset="-122"/>
              </a:rPr>
              <a:t>药理毒理</a:t>
            </a:r>
            <a:endParaRPr lang="zh-CN" sz="1800" b="1" dirty="0">
              <a:solidFill>
                <a:schemeClr val="tx1"/>
              </a:solidFill>
              <a:latin typeface="黑体" panose="02010609060101010101" pitchFamily="49" charset="-122"/>
              <a:ea typeface="黑体" panose="02010609060101010101" pitchFamily="49" charset="-122"/>
              <a:sym typeface="微软雅黑" panose="020B0503020204020204" charset="-122"/>
            </a:endParaRPr>
          </a:p>
        </p:txBody>
      </p:sp>
      <p:sp>
        <p:nvSpPr>
          <p:cNvPr id="4" name="文本框 3">
            <a:extLst>
              <a:ext uri="{FF2B5EF4-FFF2-40B4-BE49-F238E27FC236}">
                <a16:creationId xmlns:a16="http://schemas.microsoft.com/office/drawing/2014/main" id="{5E3E0DEA-633C-0095-0C01-34DEC40C392C}"/>
              </a:ext>
            </a:extLst>
          </p:cNvPr>
          <p:cNvSpPr txBox="1"/>
          <p:nvPr/>
        </p:nvSpPr>
        <p:spPr>
          <a:xfrm>
            <a:off x="4975111" y="1897831"/>
            <a:ext cx="2686893" cy="1526187"/>
          </a:xfrm>
          <a:prstGeom prst="rect">
            <a:avLst/>
          </a:prstGeom>
          <a:noFill/>
        </p:spPr>
        <p:txBody>
          <a:bodyPr wrap="square">
            <a:spAutoFit/>
          </a:bodyPr>
          <a:lstStyle/>
          <a:p>
            <a:pPr algn="just">
              <a:lnSpc>
                <a:spcPct val="150000"/>
              </a:lnSpc>
            </a:pPr>
            <a:r>
              <a:rPr lang="zh-CN" altLang="zh-CN" sz="1600" kern="100" dirty="0">
                <a:solidFill>
                  <a:srgbClr val="000000"/>
                </a:solidFill>
                <a:latin typeface="微软雅黑" panose="020B0503020204020204" charset="-122"/>
                <a:ea typeface="微软雅黑" panose="020B0503020204020204" charset="-122"/>
                <a:cs typeface="Times New Roman" panose="02020603050405020304" pitchFamily="18" charset="0"/>
              </a:rPr>
              <a:t>1. 严重肝肾功能不全者禁用。</a:t>
            </a:r>
            <a:endParaRPr lang="en-US" altLang="zh-CN" sz="1600" kern="100" dirty="0">
              <a:solidFill>
                <a:srgbClr val="000000"/>
              </a:solidFill>
              <a:latin typeface="微软雅黑" panose="020B0503020204020204" charset="-122"/>
              <a:ea typeface="微软雅黑" panose="020B0503020204020204" charset="-122"/>
              <a:cs typeface="Times New Roman" panose="02020603050405020304" pitchFamily="18" charset="0"/>
            </a:endParaRPr>
          </a:p>
          <a:p>
            <a:pPr algn="just">
              <a:lnSpc>
                <a:spcPct val="150000"/>
              </a:lnSpc>
            </a:pPr>
            <a:r>
              <a:rPr lang="zh-CN" altLang="zh-CN" sz="1600" kern="100" dirty="0">
                <a:solidFill>
                  <a:srgbClr val="000000"/>
                </a:solidFill>
                <a:latin typeface="微软雅黑" panose="020B0503020204020204" charset="-122"/>
                <a:ea typeface="微软雅黑" panose="020B0503020204020204" charset="-122"/>
                <a:cs typeface="Times New Roman" panose="02020603050405020304" pitchFamily="18" charset="0"/>
              </a:rPr>
              <a:t>2. 孕妇禁用。</a:t>
            </a:r>
            <a:endParaRPr lang="en-US" altLang="zh-CN" sz="1600" kern="100" dirty="0">
              <a:solidFill>
                <a:srgbClr val="000000"/>
              </a:solidFill>
              <a:latin typeface="微软雅黑" panose="020B0503020204020204" charset="-122"/>
              <a:ea typeface="微软雅黑" panose="020B0503020204020204" charset="-122"/>
              <a:cs typeface="Times New Roman" panose="02020603050405020304" pitchFamily="18" charset="0"/>
            </a:endParaRPr>
          </a:p>
          <a:p>
            <a:pPr algn="just">
              <a:lnSpc>
                <a:spcPct val="150000"/>
              </a:lnSpc>
            </a:pPr>
            <a:r>
              <a:rPr lang="zh-CN" altLang="zh-CN" sz="1600" kern="100" dirty="0">
                <a:solidFill>
                  <a:srgbClr val="000000"/>
                </a:solidFill>
                <a:latin typeface="微软雅黑" panose="020B0503020204020204" charset="-122"/>
                <a:ea typeface="微软雅黑" panose="020B0503020204020204" charset="-122"/>
                <a:cs typeface="Times New Roman" panose="02020603050405020304" pitchFamily="18" charset="0"/>
              </a:rPr>
              <a:t>3.对本品及所含成份过敏者禁用。</a:t>
            </a:r>
          </a:p>
        </p:txBody>
      </p:sp>
      <p:sp>
        <p:nvSpPr>
          <p:cNvPr id="24" name="矩形: 圆角 23">
            <a:extLst>
              <a:ext uri="{FF2B5EF4-FFF2-40B4-BE49-F238E27FC236}">
                <a16:creationId xmlns:a16="http://schemas.microsoft.com/office/drawing/2014/main" id="{9609F12C-6B74-7EF5-A6CB-69F98C6862F1}"/>
              </a:ext>
            </a:extLst>
          </p:cNvPr>
          <p:cNvSpPr/>
          <p:nvPr/>
        </p:nvSpPr>
        <p:spPr>
          <a:xfrm>
            <a:off x="4975111" y="1619824"/>
            <a:ext cx="2698404" cy="2168720"/>
          </a:xfrm>
          <a:prstGeom prst="roundRect">
            <a:avLst/>
          </a:prstGeom>
          <a:noFill/>
          <a:ln w="19050">
            <a:solidFill>
              <a:srgbClr val="A8CBF7"/>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流程图: 终止 26">
            <a:extLst>
              <a:ext uri="{FF2B5EF4-FFF2-40B4-BE49-F238E27FC236}">
                <a16:creationId xmlns:a16="http://schemas.microsoft.com/office/drawing/2014/main" id="{E70B743F-17C1-DEDA-8A8B-E5C1A429E35C}"/>
              </a:ext>
            </a:extLst>
          </p:cNvPr>
          <p:cNvSpPr/>
          <p:nvPr/>
        </p:nvSpPr>
        <p:spPr>
          <a:xfrm>
            <a:off x="5171859" y="1308598"/>
            <a:ext cx="924141" cy="455253"/>
          </a:xfrm>
          <a:prstGeom prst="flowChartTerminator">
            <a:avLst/>
          </a:prstGeom>
          <a:solidFill>
            <a:srgbClr val="A8CB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800" b="1" dirty="0">
                <a:solidFill>
                  <a:schemeClr val="tx1"/>
                </a:solidFill>
                <a:latin typeface="黑体" panose="02010609060101010101" pitchFamily="49" charset="-122"/>
                <a:ea typeface="黑体" panose="02010609060101010101" pitchFamily="49" charset="-122"/>
                <a:sym typeface="微软雅黑" panose="020B0503020204020204" charset="-122"/>
              </a:rPr>
              <a:t>禁忌</a:t>
            </a:r>
            <a:endParaRPr lang="zh-CN" sz="1800" b="1" baseline="30000" dirty="0">
              <a:solidFill>
                <a:schemeClr val="tx1"/>
              </a:solidFill>
              <a:latin typeface="黑体" panose="02010609060101010101" pitchFamily="49" charset="-122"/>
              <a:ea typeface="黑体" panose="02010609060101010101" pitchFamily="49" charset="-122"/>
              <a:sym typeface="微软雅黑" panose="020B0503020204020204" charset="-122"/>
            </a:endParaRPr>
          </a:p>
        </p:txBody>
      </p:sp>
      <p:sp>
        <p:nvSpPr>
          <p:cNvPr id="28" name="文本框 27">
            <a:extLst>
              <a:ext uri="{FF2B5EF4-FFF2-40B4-BE49-F238E27FC236}">
                <a16:creationId xmlns:a16="http://schemas.microsoft.com/office/drawing/2014/main" id="{830B890E-418A-641D-8BD3-FAB657DDC79E}"/>
              </a:ext>
            </a:extLst>
          </p:cNvPr>
          <p:cNvSpPr txBox="1"/>
          <p:nvPr/>
        </p:nvSpPr>
        <p:spPr>
          <a:xfrm>
            <a:off x="7870263" y="1757262"/>
            <a:ext cx="3820331" cy="2135585"/>
          </a:xfrm>
          <a:prstGeom prst="rect">
            <a:avLst/>
          </a:prstGeom>
          <a:noFill/>
        </p:spPr>
        <p:txBody>
          <a:bodyPr wrap="square">
            <a:spAutoFit/>
          </a:bodyPr>
          <a:lstStyle/>
          <a:p>
            <a:pPr algn="just">
              <a:lnSpc>
                <a:spcPct val="120000"/>
              </a:lnSpc>
            </a:pPr>
            <a:r>
              <a:rPr lang="en-US" altLang="zh-CN" sz="1600" kern="100" dirty="0">
                <a:solidFill>
                  <a:srgbClr val="000000"/>
                </a:solidFill>
                <a:latin typeface="微软雅黑" panose="020B0503020204020204" charset="-122"/>
                <a:ea typeface="微软雅黑" panose="020B0503020204020204" charset="-122"/>
                <a:cs typeface="Times New Roman" panose="02020603050405020304" pitchFamily="18" charset="0"/>
              </a:rPr>
              <a:t>1.</a:t>
            </a:r>
            <a:r>
              <a:rPr lang="zh-CN" altLang="en-US" sz="1600" kern="100" dirty="0">
                <a:solidFill>
                  <a:srgbClr val="000000"/>
                </a:solidFill>
                <a:latin typeface="微软雅黑" panose="020B0503020204020204" charset="-122"/>
                <a:ea typeface="微软雅黑" panose="020B0503020204020204" charset="-122"/>
                <a:cs typeface="Times New Roman" panose="02020603050405020304" pitchFamily="18" charset="0"/>
              </a:rPr>
              <a:t>本品用药期间需低嘌呤饮食，日间多饮水。 </a:t>
            </a:r>
          </a:p>
          <a:p>
            <a:pPr algn="just">
              <a:lnSpc>
                <a:spcPct val="120000"/>
              </a:lnSpc>
            </a:pPr>
            <a:r>
              <a:rPr lang="en-US" altLang="zh-CN" sz="1600" kern="100" dirty="0">
                <a:solidFill>
                  <a:srgbClr val="000000"/>
                </a:solidFill>
                <a:latin typeface="微软雅黑" panose="020B0503020204020204" charset="-122"/>
                <a:ea typeface="微软雅黑" panose="020B0503020204020204" charset="-122"/>
                <a:cs typeface="Times New Roman" panose="02020603050405020304" pitchFamily="18" charset="0"/>
              </a:rPr>
              <a:t>2.</a:t>
            </a:r>
            <a:r>
              <a:rPr lang="zh-CN" altLang="en-US" sz="1600" kern="100" dirty="0">
                <a:solidFill>
                  <a:srgbClr val="000000"/>
                </a:solidFill>
                <a:latin typeface="微软雅黑" panose="020B0503020204020204" charset="-122"/>
                <a:ea typeface="微软雅黑" panose="020B0503020204020204" charset="-122"/>
                <a:cs typeface="Times New Roman" panose="02020603050405020304" pitchFamily="18" charset="0"/>
              </a:rPr>
              <a:t>有肝肾基础疾病者、肝肾功能异常者慎用。</a:t>
            </a:r>
          </a:p>
          <a:p>
            <a:pPr algn="just">
              <a:lnSpc>
                <a:spcPct val="120000"/>
              </a:lnSpc>
            </a:pPr>
            <a:r>
              <a:rPr lang="en-US" altLang="zh-CN" sz="1600" kern="100" dirty="0">
                <a:solidFill>
                  <a:srgbClr val="000000"/>
                </a:solidFill>
                <a:latin typeface="微软雅黑" panose="020B0503020204020204" charset="-122"/>
                <a:ea typeface="微软雅黑" panose="020B0503020204020204" charset="-122"/>
                <a:cs typeface="Times New Roman" panose="02020603050405020304" pitchFamily="18" charset="0"/>
              </a:rPr>
              <a:t>3.</a:t>
            </a:r>
            <a:r>
              <a:rPr lang="zh-CN" altLang="en-US" sz="1600" kern="100" dirty="0">
                <a:solidFill>
                  <a:srgbClr val="000000"/>
                </a:solidFill>
                <a:latin typeface="微软雅黑" panose="020B0503020204020204" charset="-122"/>
                <a:ea typeface="微软雅黑" panose="020B0503020204020204" charset="-122"/>
                <a:cs typeface="Times New Roman" panose="02020603050405020304" pitchFamily="18" charset="0"/>
              </a:rPr>
              <a:t>过敏体质者慎用。</a:t>
            </a:r>
          </a:p>
          <a:p>
            <a:pPr algn="just">
              <a:lnSpc>
                <a:spcPct val="120000"/>
              </a:lnSpc>
            </a:pPr>
            <a:r>
              <a:rPr lang="en-US" altLang="zh-CN" sz="1600" kern="100" dirty="0">
                <a:solidFill>
                  <a:srgbClr val="000000"/>
                </a:solidFill>
                <a:latin typeface="微软雅黑" panose="020B0503020204020204" charset="-122"/>
                <a:ea typeface="微软雅黑" panose="020B0503020204020204" charset="-122"/>
                <a:cs typeface="Times New Roman" panose="02020603050405020304" pitchFamily="18" charset="0"/>
              </a:rPr>
              <a:t>4.</a:t>
            </a:r>
            <a:r>
              <a:rPr lang="zh-CN" altLang="en-US" sz="1600" kern="100" dirty="0">
                <a:solidFill>
                  <a:srgbClr val="000000"/>
                </a:solidFill>
                <a:latin typeface="微软雅黑" panose="020B0503020204020204" charset="-122"/>
                <a:ea typeface="微软雅黑" panose="020B0503020204020204" charset="-122"/>
                <a:cs typeface="Times New Roman" panose="02020603050405020304" pitchFamily="18" charset="0"/>
              </a:rPr>
              <a:t>本品尚无用于儿童、孕妇、哺乳期妇女的有效性和安全性数据。</a:t>
            </a:r>
          </a:p>
        </p:txBody>
      </p:sp>
      <p:sp>
        <p:nvSpPr>
          <p:cNvPr id="29" name="矩形: 圆角 28">
            <a:extLst>
              <a:ext uri="{FF2B5EF4-FFF2-40B4-BE49-F238E27FC236}">
                <a16:creationId xmlns:a16="http://schemas.microsoft.com/office/drawing/2014/main" id="{1E627AF5-A8D5-E303-E748-53CA28BB9E9B}"/>
              </a:ext>
            </a:extLst>
          </p:cNvPr>
          <p:cNvSpPr/>
          <p:nvPr/>
        </p:nvSpPr>
        <p:spPr>
          <a:xfrm>
            <a:off x="7817782" y="1619824"/>
            <a:ext cx="3921344" cy="2228243"/>
          </a:xfrm>
          <a:prstGeom prst="roundRect">
            <a:avLst/>
          </a:prstGeom>
          <a:noFill/>
          <a:ln w="19050">
            <a:solidFill>
              <a:srgbClr val="A8CBF7"/>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流程图: 终止 29">
            <a:extLst>
              <a:ext uri="{FF2B5EF4-FFF2-40B4-BE49-F238E27FC236}">
                <a16:creationId xmlns:a16="http://schemas.microsoft.com/office/drawing/2014/main" id="{0D00478F-17D1-4475-AD82-0404ED8C9383}"/>
              </a:ext>
            </a:extLst>
          </p:cNvPr>
          <p:cNvSpPr/>
          <p:nvPr/>
        </p:nvSpPr>
        <p:spPr>
          <a:xfrm>
            <a:off x="8039910" y="1331414"/>
            <a:ext cx="1220778" cy="455253"/>
          </a:xfrm>
          <a:prstGeom prst="flowChartTerminator">
            <a:avLst/>
          </a:prstGeom>
          <a:solidFill>
            <a:srgbClr val="A8CBF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1800" b="1" dirty="0">
                <a:solidFill>
                  <a:schemeClr val="tx1"/>
                </a:solidFill>
                <a:latin typeface="黑体" panose="02010609060101010101" pitchFamily="49" charset="-122"/>
                <a:ea typeface="黑体" panose="02010609060101010101" pitchFamily="49" charset="-122"/>
                <a:sym typeface="微软雅黑" panose="020B0503020204020204" charset="-122"/>
              </a:rPr>
              <a:t>注意事项</a:t>
            </a:r>
            <a:endParaRPr lang="zh-CN" sz="1800" b="1" baseline="30000" dirty="0">
              <a:solidFill>
                <a:schemeClr val="tx1"/>
              </a:solidFill>
              <a:latin typeface="黑体" panose="02010609060101010101" pitchFamily="49" charset="-122"/>
              <a:ea typeface="黑体" panose="02010609060101010101" pitchFamily="49" charset="-122"/>
              <a:sym typeface="微软雅黑" panose="020B0503020204020204" charset="-122"/>
            </a:endParaRPr>
          </a:p>
        </p:txBody>
      </p:sp>
      <p:sp>
        <p:nvSpPr>
          <p:cNvPr id="31" name="椭圆 30">
            <a:extLst>
              <a:ext uri="{FF2B5EF4-FFF2-40B4-BE49-F238E27FC236}">
                <a16:creationId xmlns:a16="http://schemas.microsoft.com/office/drawing/2014/main" id="{351BC2AD-7495-F834-631B-17DEE488F641}"/>
              </a:ext>
            </a:extLst>
          </p:cNvPr>
          <p:cNvSpPr/>
          <p:nvPr/>
        </p:nvSpPr>
        <p:spPr>
          <a:xfrm>
            <a:off x="3615595" y="604301"/>
            <a:ext cx="411374" cy="424340"/>
          </a:xfrm>
          <a:prstGeom prst="ellipse">
            <a:avLst/>
          </a:prstGeom>
          <a:solidFill>
            <a:srgbClr val="A8CB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32" name="燕尾形 12">
            <a:extLst>
              <a:ext uri="{FF2B5EF4-FFF2-40B4-BE49-F238E27FC236}">
                <a16:creationId xmlns:a16="http://schemas.microsoft.com/office/drawing/2014/main" id="{FEF30C1B-B389-6F0C-5699-C283279CE761}"/>
              </a:ext>
            </a:extLst>
          </p:cNvPr>
          <p:cNvSpPr/>
          <p:nvPr/>
        </p:nvSpPr>
        <p:spPr>
          <a:xfrm>
            <a:off x="3716160" y="738123"/>
            <a:ext cx="211029" cy="173452"/>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162"/>
          <p:cNvSpPr>
            <a:spLocks noChangeAspect="1"/>
          </p:cNvSpPr>
          <p:nvPr/>
        </p:nvSpPr>
        <p:spPr bwMode="auto">
          <a:xfrm>
            <a:off x="754198" y="377812"/>
            <a:ext cx="598605" cy="596717"/>
          </a:xfrm>
          <a:custGeom>
            <a:avLst/>
            <a:gdLst>
              <a:gd name="T0" fmla="*/ 634 w 634"/>
              <a:gd name="T1" fmla="*/ 316 h 632"/>
              <a:gd name="T2" fmla="*/ 317 w 634"/>
              <a:gd name="T3" fmla="*/ 632 h 632"/>
              <a:gd name="T4" fmla="*/ 0 w 634"/>
              <a:gd name="T5" fmla="*/ 316 h 632"/>
              <a:gd name="T6" fmla="*/ 317 w 634"/>
              <a:gd name="T7" fmla="*/ 0 h 632"/>
              <a:gd name="T8" fmla="*/ 634 w 634"/>
              <a:gd name="T9" fmla="*/ 316 h 632"/>
            </a:gdLst>
            <a:ahLst/>
            <a:cxnLst>
              <a:cxn ang="0">
                <a:pos x="T0" y="T1"/>
              </a:cxn>
              <a:cxn ang="0">
                <a:pos x="T2" y="T3"/>
              </a:cxn>
              <a:cxn ang="0">
                <a:pos x="T4" y="T5"/>
              </a:cxn>
              <a:cxn ang="0">
                <a:pos x="T6" y="T7"/>
              </a:cxn>
              <a:cxn ang="0">
                <a:pos x="T8" y="T9"/>
              </a:cxn>
            </a:cxnLst>
            <a:rect l="0" t="0" r="r" b="b"/>
            <a:pathLst>
              <a:path w="634" h="632">
                <a:moveTo>
                  <a:pt x="634" y="316"/>
                </a:moveTo>
                <a:lnTo>
                  <a:pt x="317" y="632"/>
                </a:lnTo>
                <a:lnTo>
                  <a:pt x="0" y="316"/>
                </a:lnTo>
                <a:lnTo>
                  <a:pt x="317" y="0"/>
                </a:lnTo>
                <a:lnTo>
                  <a:pt x="634" y="316"/>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178"/>
          <p:cNvSpPr>
            <a:spLocks noChangeAspect="1"/>
          </p:cNvSpPr>
          <p:nvPr/>
        </p:nvSpPr>
        <p:spPr bwMode="auto">
          <a:xfrm>
            <a:off x="503968" y="348982"/>
            <a:ext cx="577544" cy="576475"/>
          </a:xfrm>
          <a:custGeom>
            <a:avLst/>
            <a:gdLst>
              <a:gd name="T0" fmla="*/ 269 w 540"/>
              <a:gd name="T1" fmla="*/ 539 h 539"/>
              <a:gd name="T2" fmla="*/ 0 w 540"/>
              <a:gd name="T3" fmla="*/ 269 h 539"/>
              <a:gd name="T4" fmla="*/ 269 w 540"/>
              <a:gd name="T5" fmla="*/ 0 h 539"/>
              <a:gd name="T6" fmla="*/ 540 w 540"/>
              <a:gd name="T7" fmla="*/ 269 h 539"/>
              <a:gd name="T8" fmla="*/ 269 w 540"/>
              <a:gd name="T9" fmla="*/ 539 h 539"/>
            </a:gdLst>
            <a:ahLst/>
            <a:cxnLst>
              <a:cxn ang="0">
                <a:pos x="T0" y="T1"/>
              </a:cxn>
              <a:cxn ang="0">
                <a:pos x="T2" y="T3"/>
              </a:cxn>
              <a:cxn ang="0">
                <a:pos x="T4" y="T5"/>
              </a:cxn>
              <a:cxn ang="0">
                <a:pos x="T6" y="T7"/>
              </a:cxn>
              <a:cxn ang="0">
                <a:pos x="T8" y="T9"/>
              </a:cxn>
            </a:cxnLst>
            <a:rect l="0" t="0" r="r" b="b"/>
            <a:pathLst>
              <a:path w="540" h="539">
                <a:moveTo>
                  <a:pt x="269" y="539"/>
                </a:moveTo>
                <a:lnTo>
                  <a:pt x="0" y="269"/>
                </a:lnTo>
                <a:lnTo>
                  <a:pt x="269" y="0"/>
                </a:lnTo>
                <a:lnTo>
                  <a:pt x="540" y="269"/>
                </a:lnTo>
                <a:lnTo>
                  <a:pt x="269" y="539"/>
                </a:lnTo>
                <a:close/>
              </a:path>
            </a:pathLst>
          </a:custGeom>
          <a:gradFill flip="none" rotWithShape="1">
            <a:gsLst>
              <a:gs pos="0">
                <a:schemeClr val="accent1">
                  <a:tint val="66000"/>
                  <a:satMod val="160000"/>
                </a:schemeClr>
              </a:gs>
              <a:gs pos="93000">
                <a:schemeClr val="accent1">
                  <a:tint val="44500"/>
                  <a:satMod val="160000"/>
                  <a:alpha val="0"/>
                </a:schemeClr>
              </a:gs>
              <a:gs pos="100000">
                <a:schemeClr val="accent1">
                  <a:tint val="23500"/>
                  <a:satMod val="160000"/>
                  <a:alpha val="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7" name="文本框 6"/>
          <p:cNvSpPr txBox="1"/>
          <p:nvPr/>
        </p:nvSpPr>
        <p:spPr>
          <a:xfrm>
            <a:off x="1424305" y="442595"/>
            <a:ext cx="2258060" cy="461665"/>
          </a:xfrm>
          <a:prstGeom prst="rect">
            <a:avLst/>
          </a:prstGeom>
          <a:noFill/>
        </p:spPr>
        <p:txBody>
          <a:bodyPr wrap="square" rtlCol="0">
            <a:spAutoFit/>
          </a:bodyPr>
          <a:lstStyle/>
          <a:p>
            <a:pPr lvl="0">
              <a:defRPr/>
            </a:pPr>
            <a:r>
              <a:rPr lang="en-US" altLang="zh-CN" sz="2400" b="1" spc="300" dirty="0">
                <a:solidFill>
                  <a:srgbClr val="174096"/>
                </a:solidFill>
                <a:latin typeface="Times New Roman" panose="02020603050405020304" pitchFamily="18" charset="0"/>
                <a:cs typeface="Times New Roman" panose="02020603050405020304" pitchFamily="18" charset="0"/>
                <a:sym typeface="+mn-lt"/>
              </a:rPr>
              <a:t>03.</a:t>
            </a:r>
            <a:r>
              <a:rPr lang="zh-CN" altLang="en-US" sz="2400" b="1" spc="300" dirty="0">
                <a:solidFill>
                  <a:srgbClr val="174096"/>
                </a:solidFill>
                <a:cs typeface="+mn-ea"/>
                <a:sym typeface="+mn-lt"/>
              </a:rPr>
              <a:t>有效性</a:t>
            </a:r>
            <a:endParaRPr kumimoji="0" lang="zh-CN" altLang="en-US" sz="2400" b="1" i="0" u="none" strike="noStrike" kern="1200" cap="none" spc="300" normalizeH="0" baseline="0" noProof="0" dirty="0">
              <a:ln>
                <a:noFill/>
              </a:ln>
              <a:solidFill>
                <a:srgbClr val="174096"/>
              </a:solidFill>
              <a:effectLst/>
              <a:uLnTx/>
              <a:uFillTx/>
              <a:cs typeface="+mn-ea"/>
              <a:sym typeface="+mn-lt"/>
            </a:endParaRPr>
          </a:p>
        </p:txBody>
      </p:sp>
      <p:sp>
        <p:nvSpPr>
          <p:cNvPr id="13" name="文本框 12"/>
          <p:cNvSpPr txBox="1"/>
          <p:nvPr/>
        </p:nvSpPr>
        <p:spPr>
          <a:xfrm>
            <a:off x="179206" y="1535272"/>
            <a:ext cx="4469668" cy="354629"/>
          </a:xfrm>
          <a:prstGeom prst="rect">
            <a:avLst/>
          </a:prstGeom>
          <a:noFill/>
        </p:spPr>
        <p:txBody>
          <a:bodyPr wrap="square" rtlCol="0">
            <a:noAutofit/>
          </a:bodyPr>
          <a:lstStyle/>
          <a:p>
            <a:r>
              <a:rPr lang="en-US" altLang="zh-CN" sz="1600" b="1" dirty="0">
                <a:latin typeface="微软雅黑" panose="020B0503020204020204" charset="-122"/>
                <a:ea typeface="微软雅黑" panose="020B0503020204020204" charset="-122"/>
              </a:rPr>
              <a:t>  </a:t>
            </a:r>
            <a:r>
              <a:rPr lang="en-US" altLang="zh-CN" sz="1600" dirty="0">
                <a:latin typeface="微软雅黑" panose="020B0503020204020204" charset="-122"/>
                <a:ea typeface="微软雅黑" panose="020B0503020204020204" charset="-122"/>
              </a:rPr>
              <a:t> </a:t>
            </a:r>
            <a:r>
              <a:rPr lang="zh-CN" altLang="en-US" sz="1600" dirty="0">
                <a:latin typeface="微软雅黑" panose="020B0503020204020204" charset="-122"/>
                <a:ea typeface="微软雅黑" panose="020B0503020204020204" charset="-122"/>
              </a:rPr>
              <a:t>试</a:t>
            </a:r>
            <a:r>
              <a:rPr lang="en-US" altLang="zh-CN" sz="1600" dirty="0">
                <a:latin typeface="微软雅黑" panose="020B0503020204020204" charset="-122"/>
                <a:ea typeface="微软雅黑" panose="020B0503020204020204" charset="-122"/>
              </a:rPr>
              <a:t>   </a:t>
            </a:r>
            <a:r>
              <a:rPr lang="zh-CN" altLang="en-US" sz="1600" dirty="0">
                <a:latin typeface="微软雅黑" panose="020B0503020204020204" charset="-122"/>
                <a:ea typeface="微软雅黑" panose="020B0503020204020204" charset="-122"/>
              </a:rPr>
              <a:t>验</a:t>
            </a:r>
            <a:r>
              <a:rPr lang="en-US" altLang="zh-CN" sz="1600" dirty="0">
                <a:latin typeface="微软雅黑" panose="020B0503020204020204" charset="-122"/>
                <a:ea typeface="微软雅黑" panose="020B0503020204020204" charset="-122"/>
              </a:rPr>
              <a:t>  </a:t>
            </a:r>
            <a:r>
              <a:rPr lang="zh-CN" altLang="en-US" sz="1600" dirty="0">
                <a:latin typeface="微软雅黑" panose="020B0503020204020204" charset="-122"/>
                <a:ea typeface="微软雅黑" panose="020B0503020204020204" charset="-122"/>
              </a:rPr>
              <a:t>类</a:t>
            </a:r>
            <a:r>
              <a:rPr lang="en-US" altLang="zh-CN" sz="1600" dirty="0">
                <a:latin typeface="微软雅黑" panose="020B0503020204020204" charset="-122"/>
                <a:ea typeface="微软雅黑" panose="020B0503020204020204" charset="-122"/>
              </a:rPr>
              <a:t>  </a:t>
            </a:r>
            <a:r>
              <a:rPr lang="zh-CN" altLang="en-US" sz="1600" dirty="0">
                <a:latin typeface="微软雅黑" panose="020B0503020204020204" charset="-122"/>
                <a:ea typeface="微软雅黑" panose="020B0503020204020204" charset="-122"/>
              </a:rPr>
              <a:t>型：RCT随机对照实验的系统评价</a:t>
            </a:r>
            <a:endParaRPr lang="en-US" altLang="zh-CN" sz="1600" dirty="0">
              <a:latin typeface="微软雅黑" panose="020B0503020204020204" charset="-122"/>
              <a:ea typeface="微软雅黑" panose="020B0503020204020204" charset="-122"/>
            </a:endParaRPr>
          </a:p>
        </p:txBody>
      </p:sp>
      <p:sp>
        <p:nvSpPr>
          <p:cNvPr id="12" name="文本框 11"/>
          <p:cNvSpPr txBox="1"/>
          <p:nvPr/>
        </p:nvSpPr>
        <p:spPr>
          <a:xfrm>
            <a:off x="362572" y="3037243"/>
            <a:ext cx="5649122" cy="3347765"/>
          </a:xfrm>
          <a:prstGeom prst="rect">
            <a:avLst/>
          </a:prstGeom>
          <a:noFill/>
        </p:spPr>
        <p:txBody>
          <a:bodyPr wrap="square">
            <a:noAutofit/>
          </a:bodyPr>
          <a:lstStyle/>
          <a:p>
            <a:pPr indent="0" defTabSz="685800" fontAlgn="auto">
              <a:lnSpc>
                <a:spcPct val="125000"/>
              </a:lnSpc>
            </a:pPr>
            <a:r>
              <a:rPr lang="en-US" sz="1600" dirty="0">
                <a:solidFill>
                  <a:prstClr val="black"/>
                </a:solidFill>
                <a:latin typeface="微软雅黑" panose="020B0503020204020204" charset="-122"/>
                <a:ea typeface="微软雅黑" panose="020B0503020204020204" charset="-122"/>
                <a:sym typeface="Arial" panose="020B0604020202020204" pitchFamily="34" charset="0"/>
              </a:rPr>
              <a:t> </a:t>
            </a:r>
            <a:r>
              <a:rPr sz="1600" dirty="0">
                <a:solidFill>
                  <a:prstClr val="black"/>
                </a:solidFill>
                <a:latin typeface="微软雅黑" panose="020B0503020204020204" charset="-122"/>
                <a:ea typeface="微软雅黑" panose="020B0503020204020204" charset="-122"/>
                <a:sym typeface="Arial" panose="020B0604020202020204" pitchFamily="34" charset="0"/>
              </a:rPr>
              <a:t> 在 FAS 人群中，试验组关节疼痛中位消失时间及 95%CI 为 168.00h（144.00h，168.00h），</a:t>
            </a:r>
            <a:r>
              <a:rPr sz="1600" dirty="0" err="1">
                <a:solidFill>
                  <a:prstClr val="black"/>
                </a:solidFill>
                <a:latin typeface="微软雅黑" panose="020B0503020204020204" charset="-122"/>
                <a:ea typeface="微软雅黑" panose="020B0503020204020204" charset="-122"/>
                <a:sym typeface="Arial" panose="020B0604020202020204" pitchFamily="34" charset="0"/>
              </a:rPr>
              <a:t>安慰剂组关节疼痛中位消失时间未达到；试验组</a:t>
            </a:r>
            <a:r>
              <a:rPr sz="1600" dirty="0">
                <a:solidFill>
                  <a:prstClr val="black"/>
                </a:solidFill>
                <a:latin typeface="微软雅黑" panose="020B0503020204020204" charset="-122"/>
                <a:ea typeface="微软雅黑" panose="020B0503020204020204" charset="-122"/>
                <a:sym typeface="Arial" panose="020B0604020202020204" pitchFamily="34" charset="0"/>
              </a:rPr>
              <a:t> 168h 时的关节疼痛消失率及 95%CI 为 60.75% （55.50%，66.05%），安慰剂组 168h 时的关节疼痛消失率及 95%CI 为 33.93%（25.84%，43.70%），基于分层 Log-rank 检验结果，本品对比安慰剂组生存曲线有显著差异（P&lt;0.0001）。</a:t>
            </a:r>
            <a:endParaRPr lang="en-US" sz="1600" dirty="0">
              <a:solidFill>
                <a:prstClr val="black"/>
              </a:solidFill>
              <a:latin typeface="微软雅黑" panose="020B0503020204020204" charset="-122"/>
              <a:ea typeface="微软雅黑" panose="020B0503020204020204" charset="-122"/>
              <a:sym typeface="Arial" panose="020B0604020202020204" pitchFamily="34" charset="0"/>
            </a:endParaRPr>
          </a:p>
          <a:p>
            <a:pPr indent="0" defTabSz="685800" fontAlgn="auto">
              <a:lnSpc>
                <a:spcPct val="125000"/>
              </a:lnSpc>
            </a:pPr>
            <a:r>
              <a:rPr lang="en-US" sz="1600" dirty="0">
                <a:solidFill>
                  <a:prstClr val="black"/>
                </a:solidFill>
                <a:latin typeface="微软雅黑" panose="020B0503020204020204" charset="-122"/>
                <a:ea typeface="微软雅黑" panose="020B0503020204020204" charset="-122"/>
                <a:sym typeface="Arial" panose="020B0604020202020204" pitchFamily="34" charset="0"/>
              </a:rPr>
              <a:t> </a:t>
            </a:r>
            <a:r>
              <a:rPr sz="1600" dirty="0" err="1">
                <a:solidFill>
                  <a:prstClr val="black"/>
                </a:solidFill>
                <a:latin typeface="微软雅黑" panose="020B0503020204020204" charset="-122"/>
                <a:ea typeface="微软雅黑" panose="020B0503020204020204" charset="-122"/>
                <a:sym typeface="Arial" panose="020B0604020202020204" pitchFamily="34" charset="0"/>
              </a:rPr>
              <a:t>治疗后关节压痛、关节肿胀评分变化、VAS</a:t>
            </a:r>
            <a:r>
              <a:rPr sz="1600" dirty="0">
                <a:solidFill>
                  <a:prstClr val="black"/>
                </a:solidFill>
                <a:latin typeface="微软雅黑" panose="020B0503020204020204" charset="-122"/>
                <a:ea typeface="微软雅黑" panose="020B0503020204020204" charset="-122"/>
                <a:sym typeface="Arial" panose="020B0604020202020204" pitchFamily="34" charset="0"/>
              </a:rPr>
              <a:t> 疼痛评分减少 30%及 50%的时间、关节疼痛缓解时间、中医证候总分疗效以及中医证候单项症状中的关节疼痛、关节肿胀、关节发红发热、口渴喜饮等，试验组点估计值趋势好于安慰剂组。</a:t>
            </a:r>
          </a:p>
        </p:txBody>
      </p:sp>
      <p:sp>
        <p:nvSpPr>
          <p:cNvPr id="4" name="文本框 3"/>
          <p:cNvSpPr txBox="1"/>
          <p:nvPr/>
        </p:nvSpPr>
        <p:spPr>
          <a:xfrm>
            <a:off x="984795" y="1031623"/>
            <a:ext cx="2258060" cy="368300"/>
          </a:xfrm>
          <a:prstGeom prst="rect">
            <a:avLst/>
          </a:prstGeom>
          <a:noFill/>
        </p:spPr>
        <p:txBody>
          <a:bodyPr wrap="square" rtlCol="0">
            <a:spAutoFit/>
          </a:bodyPr>
          <a:lstStyle/>
          <a:p>
            <a:r>
              <a:rPr lang="zh-CN" altLang="en-US" b="1" dirty="0">
                <a:latin typeface="微软雅黑" panose="020B0503020204020204" charset="-122"/>
                <a:ea typeface="微软雅黑" panose="020B0503020204020204" charset="-122"/>
                <a:cs typeface="微软雅黑" panose="020B0503020204020204" charset="-122"/>
              </a:rPr>
              <a:t>药品有效性研究信息</a:t>
            </a:r>
          </a:p>
        </p:txBody>
      </p:sp>
      <p:sp>
        <p:nvSpPr>
          <p:cNvPr id="3" name="文本框 2">
            <a:extLst>
              <a:ext uri="{FF2B5EF4-FFF2-40B4-BE49-F238E27FC236}">
                <a16:creationId xmlns:a16="http://schemas.microsoft.com/office/drawing/2014/main" id="{7594066F-7E03-0DE0-89C9-22387AB7AC89}"/>
              </a:ext>
            </a:extLst>
          </p:cNvPr>
          <p:cNvSpPr txBox="1"/>
          <p:nvPr/>
        </p:nvSpPr>
        <p:spPr>
          <a:xfrm>
            <a:off x="362572" y="1940378"/>
            <a:ext cx="2673365" cy="338554"/>
          </a:xfrm>
          <a:prstGeom prst="rect">
            <a:avLst/>
          </a:prstGeom>
          <a:noFill/>
        </p:spPr>
        <p:txBody>
          <a:bodyPr wrap="square">
            <a:spAutoFit/>
          </a:bodyPr>
          <a:lstStyle/>
          <a:p>
            <a:r>
              <a:rPr lang="zh-CN" altLang="en-US" sz="1600" dirty="0">
                <a:latin typeface="微软雅黑" panose="020B0503020204020204" charset="-122"/>
                <a:ea typeface="微软雅黑" panose="020B0503020204020204" charset="-122"/>
              </a:rPr>
              <a:t>试验对照药品：安慰剂</a:t>
            </a:r>
            <a:endParaRPr lang="zh-CN" altLang="en-US" sz="1600" b="1" dirty="0">
              <a:latin typeface="微软雅黑" panose="020B0503020204020204" charset="-122"/>
              <a:ea typeface="微软雅黑" panose="020B0503020204020204" charset="-122"/>
            </a:endParaRPr>
          </a:p>
        </p:txBody>
      </p:sp>
      <p:pic>
        <p:nvPicPr>
          <p:cNvPr id="9" name="图片 8">
            <a:extLst>
              <a:ext uri="{FF2B5EF4-FFF2-40B4-BE49-F238E27FC236}">
                <a16:creationId xmlns:a16="http://schemas.microsoft.com/office/drawing/2014/main" id="{ED6828F5-B47C-D87B-E563-FECA8927B1FE}"/>
              </a:ext>
            </a:extLst>
          </p:cNvPr>
          <p:cNvPicPr>
            <a:picLocks noChangeAspect="1"/>
          </p:cNvPicPr>
          <p:nvPr/>
        </p:nvPicPr>
        <p:blipFill>
          <a:blip r:embed="rId2"/>
          <a:stretch>
            <a:fillRect/>
          </a:stretch>
        </p:blipFill>
        <p:spPr>
          <a:xfrm>
            <a:off x="6096000" y="2955994"/>
            <a:ext cx="5485511" cy="3734436"/>
          </a:xfrm>
          <a:prstGeom prst="rect">
            <a:avLst/>
          </a:prstGeom>
        </p:spPr>
      </p:pic>
      <p:graphicFrame>
        <p:nvGraphicFramePr>
          <p:cNvPr id="14" name="表格 13">
            <a:extLst>
              <a:ext uri="{FF2B5EF4-FFF2-40B4-BE49-F238E27FC236}">
                <a16:creationId xmlns:a16="http://schemas.microsoft.com/office/drawing/2014/main" id="{E9EF2D1E-E41B-3C4D-D313-3CB46F3CE131}"/>
              </a:ext>
            </a:extLst>
          </p:cNvPr>
          <p:cNvGraphicFramePr>
            <a:graphicFrameLocks noGrp="1"/>
          </p:cNvGraphicFramePr>
          <p:nvPr>
            <p:extLst>
              <p:ext uri="{D42A27DB-BD31-4B8C-83A1-F6EECF244321}">
                <p14:modId xmlns:p14="http://schemas.microsoft.com/office/powerpoint/2010/main" val="979413246"/>
              </p:ext>
            </p:extLst>
          </p:nvPr>
        </p:nvGraphicFramePr>
        <p:xfrm>
          <a:off x="6370456" y="324296"/>
          <a:ext cx="4469669" cy="2452899"/>
        </p:xfrm>
        <a:graphic>
          <a:graphicData uri="http://schemas.openxmlformats.org/drawingml/2006/table">
            <a:tbl>
              <a:tblPr firstRow="1" bandRow="1">
                <a:tableStyleId>{5C22544A-7EE6-4342-B048-85BDC9FD1C3A}</a:tableStyleId>
              </a:tblPr>
              <a:tblGrid>
                <a:gridCol w="2114346">
                  <a:extLst>
                    <a:ext uri="{9D8B030D-6E8A-4147-A177-3AD203B41FA5}">
                      <a16:colId xmlns:a16="http://schemas.microsoft.com/office/drawing/2014/main" val="20000"/>
                    </a:ext>
                  </a:extLst>
                </a:gridCol>
                <a:gridCol w="1169128">
                  <a:extLst>
                    <a:ext uri="{9D8B030D-6E8A-4147-A177-3AD203B41FA5}">
                      <a16:colId xmlns:a16="http://schemas.microsoft.com/office/drawing/2014/main" val="20001"/>
                    </a:ext>
                  </a:extLst>
                </a:gridCol>
                <a:gridCol w="1186195">
                  <a:extLst>
                    <a:ext uri="{9D8B030D-6E8A-4147-A177-3AD203B41FA5}">
                      <a16:colId xmlns:a16="http://schemas.microsoft.com/office/drawing/2014/main" val="20002"/>
                    </a:ext>
                  </a:extLst>
                </a:gridCol>
              </a:tblGrid>
              <a:tr h="0">
                <a:tc gridSpan="3">
                  <a:txBody>
                    <a:bodyPr/>
                    <a:lstStyle/>
                    <a:p>
                      <a:pPr algn="ctr"/>
                      <a:r>
                        <a:rPr lang="en-US" altLang="zh-CN" sz="1200" dirty="0">
                          <a:solidFill>
                            <a:schemeClr val="tx1"/>
                          </a:solidFill>
                          <a:latin typeface="微软雅黑" panose="020B0503020204020204" charset="-122"/>
                          <a:ea typeface="微软雅黑" panose="020B0503020204020204" charset="-122"/>
                        </a:rPr>
                        <a:t>Ⅲ</a:t>
                      </a:r>
                      <a:r>
                        <a:rPr lang="zh-CN" altLang="en-US" sz="1200" dirty="0">
                          <a:solidFill>
                            <a:schemeClr val="tx1"/>
                          </a:solidFill>
                          <a:latin typeface="微软雅黑" panose="020B0503020204020204" charset="-122"/>
                          <a:ea typeface="微软雅黑" panose="020B0503020204020204" charset="-122"/>
                        </a:rPr>
                        <a:t>期临床第</a:t>
                      </a:r>
                      <a:r>
                        <a:rPr lang="en-US" altLang="zh-CN" sz="1200" dirty="0">
                          <a:solidFill>
                            <a:schemeClr val="tx1"/>
                          </a:solidFill>
                          <a:latin typeface="微软雅黑" panose="020B0503020204020204" charset="-122"/>
                          <a:ea typeface="微软雅黑" panose="020B0503020204020204" charset="-122"/>
                        </a:rPr>
                        <a:t>3</a:t>
                      </a:r>
                      <a:r>
                        <a:rPr lang="zh-CN" altLang="en-US" sz="1200" dirty="0">
                          <a:solidFill>
                            <a:schemeClr val="tx1"/>
                          </a:solidFill>
                          <a:latin typeface="微软雅黑" panose="020B0503020204020204" charset="-122"/>
                          <a:ea typeface="微软雅黑" panose="020B0503020204020204" charset="-122"/>
                        </a:rPr>
                        <a:t>天、第</a:t>
                      </a:r>
                      <a:r>
                        <a:rPr lang="en-US" altLang="zh-CN" sz="1200" dirty="0">
                          <a:solidFill>
                            <a:schemeClr val="tx1"/>
                          </a:solidFill>
                          <a:latin typeface="微软雅黑" panose="020B0503020204020204" charset="-122"/>
                          <a:ea typeface="微软雅黑" panose="020B0503020204020204" charset="-122"/>
                        </a:rPr>
                        <a:t>7</a:t>
                      </a:r>
                      <a:r>
                        <a:rPr lang="zh-CN" altLang="en-US" sz="1200" dirty="0">
                          <a:solidFill>
                            <a:schemeClr val="tx1"/>
                          </a:solidFill>
                          <a:latin typeface="微软雅黑" panose="020B0503020204020204" charset="-122"/>
                          <a:ea typeface="微软雅黑" panose="020B0503020204020204" charset="-122"/>
                        </a:rPr>
                        <a:t>天疼痛消失率及</a:t>
                      </a:r>
                      <a:r>
                        <a:rPr lang="en-US" altLang="zh-CN" sz="1200" dirty="0">
                          <a:solidFill>
                            <a:schemeClr val="tx1"/>
                          </a:solidFill>
                          <a:latin typeface="微软雅黑" panose="020B0503020204020204" charset="-122"/>
                          <a:ea typeface="微软雅黑" panose="020B0503020204020204" charset="-122"/>
                        </a:rPr>
                        <a:t>VAS</a:t>
                      </a:r>
                      <a:r>
                        <a:rPr lang="zh-CN" altLang="en-US" sz="1200" dirty="0">
                          <a:solidFill>
                            <a:schemeClr val="tx1"/>
                          </a:solidFill>
                          <a:latin typeface="微软雅黑" panose="020B0503020204020204" charset="-122"/>
                          <a:ea typeface="微软雅黑" panose="020B0503020204020204" charset="-122"/>
                        </a:rPr>
                        <a:t>评分变化值</a:t>
                      </a:r>
                    </a:p>
                  </a:txBody>
                  <a:tcPr>
                    <a:noFill/>
                  </a:tcPr>
                </a:tc>
                <a:tc hMerge="1">
                  <a:txBody>
                    <a:bodyPr/>
                    <a:lstStyle/>
                    <a:p>
                      <a:endParaRPr lang="zh-CN"/>
                    </a:p>
                  </a:txBody>
                  <a:tcPr>
                    <a:solidFill>
                      <a:schemeClr val="accent1">
                        <a:lumMod val="40000"/>
                        <a:lumOff val="60000"/>
                      </a:schemeClr>
                    </a:solidFill>
                  </a:tcPr>
                </a:tc>
                <a:tc hMerge="1">
                  <a:txBody>
                    <a:bodyPr/>
                    <a:lstStyle/>
                    <a:p>
                      <a:endParaRPr lang="zh-CN"/>
                    </a:p>
                  </a:txBody>
                  <a:tcPr>
                    <a:solidFill>
                      <a:schemeClr val="accent1">
                        <a:lumMod val="40000"/>
                        <a:lumOff val="60000"/>
                      </a:schemeClr>
                    </a:solidFill>
                  </a:tcPr>
                </a:tc>
                <a:extLst>
                  <a:ext uri="{0D108BD9-81ED-4DB2-BD59-A6C34878D82A}">
                    <a16:rowId xmlns:a16="http://schemas.microsoft.com/office/drawing/2014/main" val="10000"/>
                  </a:ext>
                </a:extLst>
              </a:tr>
              <a:tr h="441536">
                <a:tc>
                  <a:txBody>
                    <a:bodyPr/>
                    <a:lstStyle/>
                    <a:p>
                      <a:endParaRPr lang="zh-CN" altLang="en-US" sz="1200" dirty="0">
                        <a:solidFill>
                          <a:schemeClr val="tx1"/>
                        </a:solidFill>
                        <a:latin typeface="微软雅黑" panose="020B0503020204020204" charset="-122"/>
                        <a:ea typeface="微软雅黑" panose="020B0503020204020204" charset="-122"/>
                      </a:endParaRPr>
                    </a:p>
                  </a:txBody>
                  <a:tcPr>
                    <a:solidFill>
                      <a:schemeClr val="accent1">
                        <a:lumMod val="40000"/>
                        <a:lumOff val="60000"/>
                      </a:schemeClr>
                    </a:solidFill>
                  </a:tcPr>
                </a:tc>
                <a:tc>
                  <a:txBody>
                    <a:bodyPr/>
                    <a:lstStyle/>
                    <a:p>
                      <a:r>
                        <a:rPr lang="zh-CN" altLang="en-US" sz="1200" dirty="0">
                          <a:solidFill>
                            <a:schemeClr val="tx1"/>
                          </a:solidFill>
                          <a:latin typeface="微软雅黑" panose="020B0503020204020204" charset="-122"/>
                          <a:ea typeface="微软雅黑" panose="020B0503020204020204" charset="-122"/>
                        </a:rPr>
                        <a:t>试验组</a:t>
                      </a:r>
                      <a:endParaRPr lang="en-US" altLang="zh-CN" sz="1200" dirty="0">
                        <a:solidFill>
                          <a:schemeClr val="tx1"/>
                        </a:solidFill>
                        <a:latin typeface="微软雅黑" panose="020B0503020204020204" charset="-122"/>
                        <a:ea typeface="微软雅黑" panose="020B0503020204020204" charset="-122"/>
                      </a:endParaRPr>
                    </a:p>
                    <a:p>
                      <a:r>
                        <a:rPr lang="zh-CN" altLang="en-US" sz="1200" dirty="0">
                          <a:solidFill>
                            <a:schemeClr val="tx1"/>
                          </a:solidFill>
                          <a:latin typeface="微软雅黑" panose="020B0503020204020204" charset="-122"/>
                          <a:ea typeface="微软雅黑" panose="020B0503020204020204" charset="-122"/>
                        </a:rPr>
                        <a:t>（</a:t>
                      </a:r>
                      <a:r>
                        <a:rPr lang="en-US" altLang="zh-CN" sz="1200" dirty="0">
                          <a:solidFill>
                            <a:schemeClr val="tx1"/>
                          </a:solidFill>
                          <a:latin typeface="微软雅黑" panose="020B0503020204020204" charset="-122"/>
                          <a:ea typeface="微软雅黑" panose="020B0503020204020204" charset="-122"/>
                        </a:rPr>
                        <a:t>N=359</a:t>
                      </a:r>
                      <a:r>
                        <a:rPr lang="zh-CN" altLang="en-US" sz="1200" dirty="0">
                          <a:solidFill>
                            <a:schemeClr val="tx1"/>
                          </a:solidFill>
                          <a:latin typeface="微软雅黑" panose="020B0503020204020204" charset="-122"/>
                          <a:ea typeface="微软雅黑" panose="020B0503020204020204" charset="-122"/>
                        </a:rPr>
                        <a:t>）</a:t>
                      </a:r>
                    </a:p>
                  </a:txBody>
                  <a:tcPr anchor="ctr">
                    <a:solidFill>
                      <a:schemeClr val="accent1">
                        <a:lumMod val="40000"/>
                        <a:lumOff val="60000"/>
                      </a:schemeClr>
                    </a:solidFill>
                  </a:tcPr>
                </a:tc>
                <a:tc>
                  <a:txBody>
                    <a:bodyPr/>
                    <a:lstStyle/>
                    <a:p>
                      <a:r>
                        <a:rPr lang="zh-CN" altLang="en-US" sz="1200" dirty="0">
                          <a:solidFill>
                            <a:schemeClr val="tx1"/>
                          </a:solidFill>
                          <a:latin typeface="微软雅黑" panose="020B0503020204020204" charset="-122"/>
                          <a:ea typeface="微软雅黑" panose="020B0503020204020204" charset="-122"/>
                        </a:rPr>
                        <a:t>安慰剂组</a:t>
                      </a:r>
                      <a:endParaRPr lang="en-US" altLang="zh-CN" sz="1200" dirty="0">
                        <a:solidFill>
                          <a:schemeClr val="tx1"/>
                        </a:solidFill>
                        <a:latin typeface="微软雅黑" panose="020B0503020204020204" charset="-122"/>
                        <a:ea typeface="微软雅黑" panose="020B0503020204020204" charset="-122"/>
                      </a:endParaRPr>
                    </a:p>
                    <a:p>
                      <a:r>
                        <a:rPr lang="zh-CN" altLang="en-US" sz="1200" dirty="0">
                          <a:solidFill>
                            <a:schemeClr val="tx1"/>
                          </a:solidFill>
                          <a:latin typeface="微软雅黑" panose="020B0503020204020204" charset="-122"/>
                          <a:ea typeface="微软雅黑" panose="020B0503020204020204" charset="-122"/>
                        </a:rPr>
                        <a:t>（</a:t>
                      </a:r>
                      <a:r>
                        <a:rPr lang="en-US" altLang="zh-CN" sz="1200" dirty="0">
                          <a:solidFill>
                            <a:schemeClr val="tx1"/>
                          </a:solidFill>
                          <a:latin typeface="微软雅黑" panose="020B0503020204020204" charset="-122"/>
                          <a:ea typeface="微软雅黑" panose="020B0503020204020204" charset="-122"/>
                        </a:rPr>
                        <a:t>N=117)</a:t>
                      </a:r>
                      <a:endParaRPr lang="zh-CN" altLang="en-US" sz="1200" dirty="0">
                        <a:solidFill>
                          <a:schemeClr val="tx1"/>
                        </a:solidFill>
                        <a:latin typeface="微软雅黑" panose="020B0503020204020204" charset="-122"/>
                        <a:ea typeface="微软雅黑" panose="020B0503020204020204" charset="-122"/>
                      </a:endParaRPr>
                    </a:p>
                  </a:txBody>
                  <a:tcPr anchor="ctr">
                    <a:solidFill>
                      <a:schemeClr val="accent1">
                        <a:lumMod val="40000"/>
                        <a:lumOff val="60000"/>
                      </a:schemeClr>
                    </a:solidFill>
                  </a:tcPr>
                </a:tc>
                <a:extLst>
                  <a:ext uri="{0D108BD9-81ED-4DB2-BD59-A6C34878D82A}">
                    <a16:rowId xmlns:a16="http://schemas.microsoft.com/office/drawing/2014/main" val="10001"/>
                  </a:ext>
                </a:extLst>
              </a:tr>
              <a:tr h="264922">
                <a:tc>
                  <a:txBody>
                    <a:bodyPr/>
                    <a:lstStyle/>
                    <a:p>
                      <a:r>
                        <a:rPr lang="zh-CN" altLang="en-US" sz="1200" dirty="0">
                          <a:latin typeface="微软雅黑" panose="020B0503020204020204" charset="-122"/>
                          <a:ea typeface="微软雅黑" panose="020B0503020204020204" charset="-122"/>
                        </a:rPr>
                        <a:t>第</a:t>
                      </a:r>
                      <a:r>
                        <a:rPr lang="en-US" altLang="zh-CN" sz="1200" dirty="0">
                          <a:latin typeface="微软雅黑" panose="020B0503020204020204" charset="-122"/>
                          <a:ea typeface="微软雅黑" panose="020B0503020204020204" charset="-122"/>
                        </a:rPr>
                        <a:t>3</a:t>
                      </a:r>
                      <a:r>
                        <a:rPr lang="zh-CN" altLang="en-US" sz="1200" dirty="0">
                          <a:latin typeface="微软雅黑" panose="020B0503020204020204" charset="-122"/>
                          <a:ea typeface="微软雅黑" panose="020B0503020204020204" charset="-122"/>
                        </a:rPr>
                        <a:t>天</a:t>
                      </a:r>
                      <a:r>
                        <a:rPr lang="en-US" altLang="zh-CN" sz="1200" dirty="0">
                          <a:latin typeface="微软雅黑" panose="020B0503020204020204" charset="-122"/>
                          <a:ea typeface="微软雅黑" panose="020B0503020204020204" charset="-122"/>
                        </a:rPr>
                        <a:t>    </a:t>
                      </a:r>
                      <a:r>
                        <a:rPr lang="zh-CN" altLang="en-US" sz="1200" dirty="0">
                          <a:latin typeface="微软雅黑" panose="020B0503020204020204" charset="-122"/>
                          <a:ea typeface="微软雅黑" panose="020B0503020204020204" charset="-122"/>
                        </a:rPr>
                        <a:t>疼痛消失率</a:t>
                      </a:r>
                    </a:p>
                  </a:txBody>
                  <a:tcPr/>
                </a:tc>
                <a:tc>
                  <a:txBody>
                    <a:bodyPr/>
                    <a:lstStyle/>
                    <a:p>
                      <a:r>
                        <a:rPr lang="en-US" altLang="zh-CN" sz="1200" dirty="0">
                          <a:solidFill>
                            <a:prstClr val="black"/>
                          </a:solidFill>
                          <a:latin typeface="微软雅黑" panose="020B0503020204020204" charset="-122"/>
                          <a:sym typeface="Arial" panose="020B0604020202020204" pitchFamily="34" charset="0"/>
                        </a:rPr>
                        <a:t>15.49%</a:t>
                      </a:r>
                      <a:endParaRPr lang="zh-CN" altLang="en-US" sz="1200" dirty="0">
                        <a:latin typeface="微软雅黑" panose="020B0503020204020204" charset="-122"/>
                        <a:ea typeface="微软雅黑" panose="020B0503020204020204" charset="-122"/>
                      </a:endParaRPr>
                    </a:p>
                  </a:txBody>
                  <a:tcPr anchor="ctr"/>
                </a:tc>
                <a:tc>
                  <a:txBody>
                    <a:bodyPr/>
                    <a:lstStyle/>
                    <a:p>
                      <a:r>
                        <a:rPr lang="en-US" altLang="zh-CN" sz="1200" dirty="0">
                          <a:solidFill>
                            <a:prstClr val="black"/>
                          </a:solidFill>
                          <a:latin typeface="微软雅黑" panose="020B0503020204020204" charset="-122"/>
                          <a:sym typeface="Arial" panose="020B0604020202020204" pitchFamily="34" charset="0"/>
                        </a:rPr>
                        <a:t>7.08%</a:t>
                      </a:r>
                      <a:endParaRPr lang="zh-CN" altLang="en-US" sz="1200" dirty="0">
                        <a:latin typeface="微软雅黑" panose="020B0503020204020204" charset="-122"/>
                        <a:ea typeface="微软雅黑" panose="020B0503020204020204" charset="-122"/>
                      </a:endParaRPr>
                    </a:p>
                  </a:txBody>
                  <a:tcPr anchor="ctr"/>
                </a:tc>
                <a:extLst>
                  <a:ext uri="{0D108BD9-81ED-4DB2-BD59-A6C34878D82A}">
                    <a16:rowId xmlns:a16="http://schemas.microsoft.com/office/drawing/2014/main" val="10002"/>
                  </a:ext>
                </a:extLst>
              </a:tr>
              <a:tr h="445359">
                <a:tc>
                  <a:txBody>
                    <a:bodyPr/>
                    <a:lstStyle/>
                    <a:p>
                      <a:r>
                        <a:rPr lang="zh-CN" altLang="en-US" sz="1200" dirty="0">
                          <a:latin typeface="微软雅黑" panose="020B0503020204020204" charset="-122"/>
                          <a:ea typeface="微软雅黑" panose="020B0503020204020204" charset="-122"/>
                        </a:rPr>
                        <a:t>第</a:t>
                      </a:r>
                      <a:r>
                        <a:rPr lang="en-US" altLang="zh-CN" sz="1200" dirty="0">
                          <a:latin typeface="微软雅黑" panose="020B0503020204020204" charset="-122"/>
                          <a:ea typeface="微软雅黑" panose="020B0503020204020204" charset="-122"/>
                        </a:rPr>
                        <a:t>3</a:t>
                      </a:r>
                      <a:r>
                        <a:rPr lang="zh-CN" altLang="en-US" sz="1200" dirty="0">
                          <a:latin typeface="微软雅黑" panose="020B0503020204020204" charset="-122"/>
                          <a:ea typeface="微软雅黑" panose="020B0503020204020204" charset="-122"/>
                        </a:rPr>
                        <a:t>天</a:t>
                      </a:r>
                      <a:endParaRPr lang="en-US" altLang="zh-CN" sz="1200" dirty="0">
                        <a:latin typeface="微软雅黑" panose="020B0503020204020204" charset="-122"/>
                        <a:ea typeface="微软雅黑" panose="020B0503020204020204" charset="-122"/>
                      </a:endParaRPr>
                    </a:p>
                    <a:p>
                      <a:r>
                        <a:rPr lang="en-US" altLang="zh-CN" sz="1200" dirty="0">
                          <a:latin typeface="微软雅黑" panose="020B0503020204020204" charset="-122"/>
                          <a:ea typeface="微软雅黑" panose="020B0503020204020204" charset="-122"/>
                        </a:rPr>
                        <a:t>VAS</a:t>
                      </a:r>
                      <a:r>
                        <a:rPr lang="zh-CN" altLang="en-US" sz="1200" dirty="0">
                          <a:latin typeface="微软雅黑" panose="020B0503020204020204" charset="-122"/>
                          <a:ea typeface="微软雅黑" panose="020B0503020204020204" charset="-122"/>
                        </a:rPr>
                        <a:t>评分较基线变 </a:t>
                      </a:r>
                      <a:r>
                        <a:rPr lang="en-US" altLang="zh-CN" sz="1200" dirty="0">
                          <a:latin typeface="微软雅黑" panose="020B0503020204020204" charset="-122"/>
                          <a:ea typeface="微软雅黑" panose="020B0503020204020204" charset="-122"/>
                        </a:rPr>
                        <a:t>Mean(SD)</a:t>
                      </a:r>
                      <a:endParaRPr lang="zh-CN" altLang="en-US" sz="1200" dirty="0">
                        <a:latin typeface="微软雅黑" panose="020B0503020204020204" charset="-122"/>
                        <a:ea typeface="微软雅黑" panose="020B0503020204020204" charset="-122"/>
                      </a:endParaRPr>
                    </a:p>
                  </a:txBody>
                  <a:tcPr/>
                </a:tc>
                <a:tc>
                  <a:txBody>
                    <a:bodyPr/>
                    <a:lstStyle/>
                    <a:p>
                      <a:r>
                        <a:rPr lang="en-US" altLang="zh-CN" sz="1200" dirty="0">
                          <a:latin typeface="微软雅黑" panose="020B0503020204020204" charset="-122"/>
                          <a:ea typeface="微软雅黑" panose="020B0503020204020204" charset="-122"/>
                        </a:rPr>
                        <a:t>-4.07(2.12)</a:t>
                      </a:r>
                      <a:endParaRPr lang="zh-CN" altLang="en-US" sz="1200" dirty="0">
                        <a:latin typeface="微软雅黑" panose="020B0503020204020204" charset="-122"/>
                        <a:ea typeface="微软雅黑" panose="020B0503020204020204" charset="-122"/>
                      </a:endParaRPr>
                    </a:p>
                  </a:txBody>
                  <a:tcPr anchor="ctr"/>
                </a:tc>
                <a:tc>
                  <a:txBody>
                    <a:bodyPr/>
                    <a:lstStyle/>
                    <a:p>
                      <a:r>
                        <a:rPr lang="en-US" altLang="zh-CN" sz="1200" dirty="0">
                          <a:latin typeface="微软雅黑" panose="020B0503020204020204" charset="-122"/>
                          <a:ea typeface="微软雅黑" panose="020B0503020204020204" charset="-122"/>
                        </a:rPr>
                        <a:t>-3.04(2.24)</a:t>
                      </a:r>
                      <a:endParaRPr lang="zh-CN" altLang="en-US" sz="1200" dirty="0">
                        <a:latin typeface="微软雅黑" panose="020B0503020204020204" charset="-122"/>
                        <a:ea typeface="微软雅黑" panose="020B0503020204020204" charset="-122"/>
                      </a:endParaRPr>
                    </a:p>
                  </a:txBody>
                  <a:tcPr anchor="ctr"/>
                </a:tc>
                <a:extLst>
                  <a:ext uri="{0D108BD9-81ED-4DB2-BD59-A6C34878D82A}">
                    <a16:rowId xmlns:a16="http://schemas.microsoft.com/office/drawing/2014/main" val="10003"/>
                  </a:ext>
                </a:extLst>
              </a:tr>
              <a:tr h="441536">
                <a:tc>
                  <a:txBody>
                    <a:bodyPr/>
                    <a:lstStyle/>
                    <a:p>
                      <a:r>
                        <a:rPr lang="zh-CN" altLang="en-US" sz="1200" dirty="0">
                          <a:latin typeface="微软雅黑" panose="020B0503020204020204" charset="-122"/>
                          <a:ea typeface="微软雅黑" panose="020B0503020204020204" charset="-122"/>
                        </a:rPr>
                        <a:t>第</a:t>
                      </a:r>
                      <a:r>
                        <a:rPr lang="en-US" altLang="zh-CN" sz="1200" dirty="0">
                          <a:latin typeface="微软雅黑" panose="020B0503020204020204" charset="-122"/>
                          <a:ea typeface="微软雅黑" panose="020B0503020204020204" charset="-122"/>
                        </a:rPr>
                        <a:t>7</a:t>
                      </a:r>
                      <a:r>
                        <a:rPr lang="zh-CN" altLang="en-US" sz="1200" dirty="0">
                          <a:latin typeface="微软雅黑" panose="020B0503020204020204" charset="-122"/>
                          <a:ea typeface="微软雅黑" panose="020B0503020204020204" charset="-122"/>
                        </a:rPr>
                        <a:t>天</a:t>
                      </a:r>
                      <a:endParaRPr lang="en-US" altLang="zh-CN" sz="1200" dirty="0">
                        <a:latin typeface="微软雅黑" panose="020B0503020204020204" charset="-122"/>
                        <a:ea typeface="微软雅黑" panose="020B0503020204020204" charset="-122"/>
                      </a:endParaRPr>
                    </a:p>
                    <a:p>
                      <a:r>
                        <a:rPr lang="zh-CN" altLang="en-US" sz="1200" dirty="0">
                          <a:latin typeface="微软雅黑" panose="020B0503020204020204" charset="-122"/>
                          <a:ea typeface="微软雅黑" panose="020B0503020204020204" charset="-122"/>
                        </a:rPr>
                        <a:t>疼痛消失率</a:t>
                      </a:r>
                    </a:p>
                  </a:txBody>
                  <a:tcPr/>
                </a:tc>
                <a:tc>
                  <a:txBody>
                    <a:bodyPr/>
                    <a:lstStyle/>
                    <a:p>
                      <a:r>
                        <a:rPr lang="en-US" altLang="zh-CN" sz="1200" dirty="0">
                          <a:solidFill>
                            <a:prstClr val="black"/>
                          </a:solidFill>
                          <a:latin typeface="微软雅黑" panose="020B0503020204020204" charset="-122"/>
                          <a:sym typeface="Arial" panose="020B0604020202020204" pitchFamily="34" charset="0"/>
                        </a:rPr>
                        <a:t>60.75%</a:t>
                      </a:r>
                      <a:endParaRPr lang="zh-CN" altLang="en-US" sz="1200" dirty="0">
                        <a:latin typeface="微软雅黑" panose="020B0503020204020204" charset="-122"/>
                        <a:ea typeface="微软雅黑" panose="020B0503020204020204" charset="-122"/>
                      </a:endParaRPr>
                    </a:p>
                  </a:txBody>
                  <a:tcPr anchor="ctr"/>
                </a:tc>
                <a:tc>
                  <a:txBody>
                    <a:bodyPr/>
                    <a:lstStyle/>
                    <a:p>
                      <a:r>
                        <a:rPr lang="en-US" altLang="zh-CN" sz="1200" dirty="0">
                          <a:solidFill>
                            <a:prstClr val="black"/>
                          </a:solidFill>
                          <a:latin typeface="微软雅黑" panose="020B0503020204020204" charset="-122"/>
                          <a:sym typeface="Arial" panose="020B0604020202020204" pitchFamily="34" charset="0"/>
                        </a:rPr>
                        <a:t>33.93%</a:t>
                      </a:r>
                      <a:endParaRPr lang="zh-CN" altLang="en-US" sz="1200" dirty="0">
                        <a:latin typeface="微软雅黑" panose="020B0503020204020204" charset="-122"/>
                        <a:ea typeface="微软雅黑" panose="020B0503020204020204" charset="-122"/>
                      </a:endParaRPr>
                    </a:p>
                  </a:txBody>
                  <a:tcPr anchor="ctr"/>
                </a:tc>
                <a:extLst>
                  <a:ext uri="{0D108BD9-81ED-4DB2-BD59-A6C34878D82A}">
                    <a16:rowId xmlns:a16="http://schemas.microsoft.com/office/drawing/2014/main" val="10004"/>
                  </a:ext>
                </a:extLst>
              </a:tr>
              <a:tr h="532659">
                <a:tc>
                  <a:txBody>
                    <a:bodyPr/>
                    <a:lstStyle/>
                    <a:p>
                      <a:r>
                        <a:rPr lang="zh-CN" altLang="en-US" sz="1200" dirty="0">
                          <a:latin typeface="微软雅黑" panose="020B0503020204020204" charset="-122"/>
                          <a:ea typeface="微软雅黑" panose="020B0503020204020204" charset="-122"/>
                        </a:rPr>
                        <a:t>第</a:t>
                      </a:r>
                      <a:r>
                        <a:rPr lang="en-US" altLang="zh-CN" sz="1200" dirty="0">
                          <a:latin typeface="微软雅黑" panose="020B0503020204020204" charset="-122"/>
                          <a:ea typeface="微软雅黑" panose="020B0503020204020204" charset="-122"/>
                        </a:rPr>
                        <a:t>7</a:t>
                      </a:r>
                      <a:r>
                        <a:rPr lang="zh-CN" altLang="en-US" sz="1200" dirty="0">
                          <a:latin typeface="微软雅黑" panose="020B0503020204020204" charset="-122"/>
                          <a:ea typeface="微软雅黑" panose="020B0503020204020204" charset="-122"/>
                        </a:rPr>
                        <a:t>天</a:t>
                      </a:r>
                      <a:endParaRPr lang="en-US" altLang="zh-CN" sz="1200" dirty="0">
                        <a:latin typeface="微软雅黑" panose="020B0503020204020204" charset="-122"/>
                        <a:ea typeface="微软雅黑" panose="020B0503020204020204"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latin typeface="微软雅黑" panose="020B0503020204020204" charset="-122"/>
                          <a:ea typeface="微软雅黑" panose="020B0503020204020204" charset="-122"/>
                        </a:rPr>
                        <a:t>VAS</a:t>
                      </a:r>
                      <a:r>
                        <a:rPr lang="zh-CN" altLang="en-US" sz="1200" dirty="0">
                          <a:latin typeface="微软雅黑" panose="020B0503020204020204" charset="-122"/>
                          <a:ea typeface="微软雅黑" panose="020B0503020204020204" charset="-122"/>
                        </a:rPr>
                        <a:t>评分较基线变 </a:t>
                      </a:r>
                      <a:r>
                        <a:rPr lang="en-US" altLang="zh-CN" sz="1200" dirty="0">
                          <a:latin typeface="微软雅黑" panose="020B0503020204020204" charset="-122"/>
                          <a:ea typeface="微软雅黑" panose="020B0503020204020204" charset="-122"/>
                        </a:rPr>
                        <a:t>Mean(SD)</a:t>
                      </a:r>
                      <a:endParaRPr lang="zh-CN" altLang="en-US" sz="1200" dirty="0">
                        <a:latin typeface="微软雅黑" panose="020B0503020204020204" charset="-122"/>
                        <a:ea typeface="微软雅黑" panose="020B0503020204020204" charset="-122"/>
                      </a:endParaRPr>
                    </a:p>
                  </a:txBody>
                  <a:tcPr/>
                </a:tc>
                <a:tc>
                  <a:txBody>
                    <a:bodyPr/>
                    <a:lstStyle/>
                    <a:p>
                      <a:r>
                        <a:rPr lang="en-US" altLang="zh-CN" sz="1200" dirty="0">
                          <a:latin typeface="微软雅黑" panose="020B0503020204020204" charset="-122"/>
                          <a:ea typeface="微软雅黑" panose="020B0503020204020204" charset="-122"/>
                        </a:rPr>
                        <a:t>-5.76(1.87)</a:t>
                      </a:r>
                      <a:endParaRPr lang="zh-CN" altLang="en-US" sz="1200" dirty="0">
                        <a:latin typeface="微软雅黑" panose="020B0503020204020204" charset="-122"/>
                        <a:ea typeface="微软雅黑" panose="020B0503020204020204" charset="-122"/>
                      </a:endParaRPr>
                    </a:p>
                  </a:txBody>
                  <a:tcPr anchor="ctr"/>
                </a:tc>
                <a:tc>
                  <a:txBody>
                    <a:bodyPr/>
                    <a:lstStyle/>
                    <a:p>
                      <a:r>
                        <a:rPr lang="en-US" altLang="zh-CN" sz="1200" dirty="0">
                          <a:latin typeface="微软雅黑" panose="020B0503020204020204" charset="-122"/>
                          <a:ea typeface="微软雅黑" panose="020B0503020204020204" charset="-122"/>
                        </a:rPr>
                        <a:t>-4.68(2.42)</a:t>
                      </a:r>
                      <a:endParaRPr lang="zh-CN" altLang="en-US" sz="1200" dirty="0">
                        <a:latin typeface="微软雅黑" panose="020B0503020204020204" charset="-122"/>
                        <a:ea typeface="微软雅黑" panose="020B0503020204020204" charset="-122"/>
                      </a:endParaRPr>
                    </a:p>
                  </a:txBody>
                  <a:tcPr anchor="ctr"/>
                </a:tc>
                <a:extLst>
                  <a:ext uri="{0D108BD9-81ED-4DB2-BD59-A6C34878D82A}">
                    <a16:rowId xmlns:a16="http://schemas.microsoft.com/office/drawing/2014/main" val="10005"/>
                  </a:ext>
                </a:extLst>
              </a:tr>
            </a:tbl>
          </a:graphicData>
        </a:graphic>
      </p:graphicFrame>
      <p:sp>
        <p:nvSpPr>
          <p:cNvPr id="27" name="椭圆 26">
            <a:extLst>
              <a:ext uri="{FF2B5EF4-FFF2-40B4-BE49-F238E27FC236}">
                <a16:creationId xmlns:a16="http://schemas.microsoft.com/office/drawing/2014/main" id="{724E426C-3AEC-ABDF-558F-2CDD36F66F38}"/>
              </a:ext>
            </a:extLst>
          </p:cNvPr>
          <p:cNvSpPr/>
          <p:nvPr/>
        </p:nvSpPr>
        <p:spPr>
          <a:xfrm>
            <a:off x="473248" y="985244"/>
            <a:ext cx="411374" cy="424340"/>
          </a:xfrm>
          <a:prstGeom prst="ellipse">
            <a:avLst/>
          </a:prstGeom>
          <a:solidFill>
            <a:srgbClr val="A8CB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28" name="燕尾形 12">
            <a:extLst>
              <a:ext uri="{FF2B5EF4-FFF2-40B4-BE49-F238E27FC236}">
                <a16:creationId xmlns:a16="http://schemas.microsoft.com/office/drawing/2014/main" id="{920E2A7F-4314-270F-332D-9889AB0ED30C}"/>
              </a:ext>
            </a:extLst>
          </p:cNvPr>
          <p:cNvSpPr/>
          <p:nvPr/>
        </p:nvSpPr>
        <p:spPr>
          <a:xfrm>
            <a:off x="573421" y="1110123"/>
            <a:ext cx="211029" cy="173452"/>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29" name="矩形: 圆角 28">
            <a:extLst>
              <a:ext uri="{FF2B5EF4-FFF2-40B4-BE49-F238E27FC236}">
                <a16:creationId xmlns:a16="http://schemas.microsoft.com/office/drawing/2014/main" id="{C4296057-A78C-5081-CA6E-6F4E5FDFE957}"/>
              </a:ext>
            </a:extLst>
          </p:cNvPr>
          <p:cNvSpPr/>
          <p:nvPr/>
        </p:nvSpPr>
        <p:spPr>
          <a:xfrm>
            <a:off x="362572" y="3037243"/>
            <a:ext cx="5581028" cy="3471774"/>
          </a:xfrm>
          <a:prstGeom prst="roundRect">
            <a:avLst>
              <a:gd name="adj" fmla="val 4894"/>
            </a:avLst>
          </a:prstGeom>
          <a:noFill/>
          <a:ln w="19050">
            <a:solidFill>
              <a:srgbClr val="A8CBF7"/>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流程图: 过程 31">
            <a:extLst>
              <a:ext uri="{FF2B5EF4-FFF2-40B4-BE49-F238E27FC236}">
                <a16:creationId xmlns:a16="http://schemas.microsoft.com/office/drawing/2014/main" id="{312DFEFE-4954-1B0E-556E-A56422D1573C}"/>
              </a:ext>
            </a:extLst>
          </p:cNvPr>
          <p:cNvSpPr/>
          <p:nvPr/>
        </p:nvSpPr>
        <p:spPr>
          <a:xfrm>
            <a:off x="610489" y="2534699"/>
            <a:ext cx="3528492" cy="472807"/>
          </a:xfrm>
          <a:prstGeom prst="flowChartProcess">
            <a:avLst/>
          </a:prstGeom>
          <a:solidFill>
            <a:srgbClr val="A8CBF7"/>
          </a:solidFill>
          <a:ln>
            <a:solidFill>
              <a:srgbClr val="A8CBF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a:extLst>
              <a:ext uri="{FF2B5EF4-FFF2-40B4-BE49-F238E27FC236}">
                <a16:creationId xmlns:a16="http://schemas.microsoft.com/office/drawing/2014/main" id="{83595757-B70F-B732-AF7D-113C72A609A1}"/>
              </a:ext>
            </a:extLst>
          </p:cNvPr>
          <p:cNvSpPr txBox="1"/>
          <p:nvPr/>
        </p:nvSpPr>
        <p:spPr>
          <a:xfrm>
            <a:off x="670949" y="2599633"/>
            <a:ext cx="3528492" cy="400110"/>
          </a:xfrm>
          <a:prstGeom prst="rect">
            <a:avLst/>
          </a:prstGeom>
          <a:noFill/>
        </p:spPr>
        <p:txBody>
          <a:bodyPr wrap="square">
            <a:spAutoFit/>
          </a:bodyPr>
          <a:lstStyle/>
          <a:p>
            <a:pPr indent="0" defTabSz="685800" fontAlgn="auto">
              <a:lnSpc>
                <a:spcPct val="100000"/>
              </a:lnSpc>
            </a:pPr>
            <a:r>
              <a:rPr lang="zh-CN" altLang="en-US" sz="2000" dirty="0">
                <a:solidFill>
                  <a:prstClr val="black"/>
                </a:solidFill>
                <a:latin typeface="黑体" panose="02010609060101010101" pitchFamily="49" charset="-122"/>
                <a:ea typeface="黑体" panose="02010609060101010101" pitchFamily="49" charset="-122"/>
                <a:sym typeface="Arial" panose="020B0604020202020204" pitchFamily="34" charset="0"/>
              </a:rPr>
              <a:t>对主要临床结局指标改善情况</a:t>
            </a:r>
            <a:endParaRPr lang="zh-CN" altLang="en-US" dirty="0">
              <a:solidFill>
                <a:prstClr val="black"/>
              </a:solidFill>
              <a:latin typeface="黑体" panose="02010609060101010101" pitchFamily="49" charset="-122"/>
              <a:ea typeface="黑体" panose="02010609060101010101" pitchFamily="49"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58818" y="317301"/>
            <a:ext cx="1841426" cy="57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reeform 162"/>
          <p:cNvSpPr>
            <a:spLocks noChangeAspect="1"/>
          </p:cNvSpPr>
          <p:nvPr/>
        </p:nvSpPr>
        <p:spPr bwMode="auto">
          <a:xfrm>
            <a:off x="746504" y="312001"/>
            <a:ext cx="578300" cy="576475"/>
          </a:xfrm>
          <a:custGeom>
            <a:avLst/>
            <a:gdLst>
              <a:gd name="T0" fmla="*/ 634 w 634"/>
              <a:gd name="T1" fmla="*/ 316 h 632"/>
              <a:gd name="T2" fmla="*/ 317 w 634"/>
              <a:gd name="T3" fmla="*/ 632 h 632"/>
              <a:gd name="T4" fmla="*/ 0 w 634"/>
              <a:gd name="T5" fmla="*/ 316 h 632"/>
              <a:gd name="T6" fmla="*/ 317 w 634"/>
              <a:gd name="T7" fmla="*/ 0 h 632"/>
              <a:gd name="T8" fmla="*/ 634 w 634"/>
              <a:gd name="T9" fmla="*/ 316 h 632"/>
            </a:gdLst>
            <a:ahLst/>
            <a:cxnLst>
              <a:cxn ang="0">
                <a:pos x="T0" y="T1"/>
              </a:cxn>
              <a:cxn ang="0">
                <a:pos x="T2" y="T3"/>
              </a:cxn>
              <a:cxn ang="0">
                <a:pos x="T4" y="T5"/>
              </a:cxn>
              <a:cxn ang="0">
                <a:pos x="T6" y="T7"/>
              </a:cxn>
              <a:cxn ang="0">
                <a:pos x="T8" y="T9"/>
              </a:cxn>
            </a:cxnLst>
            <a:rect l="0" t="0" r="r" b="b"/>
            <a:pathLst>
              <a:path w="634" h="632">
                <a:moveTo>
                  <a:pt x="634" y="316"/>
                </a:moveTo>
                <a:lnTo>
                  <a:pt x="317" y="632"/>
                </a:lnTo>
                <a:lnTo>
                  <a:pt x="0" y="316"/>
                </a:lnTo>
                <a:lnTo>
                  <a:pt x="317" y="0"/>
                </a:lnTo>
                <a:lnTo>
                  <a:pt x="634" y="316"/>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178"/>
          <p:cNvSpPr>
            <a:spLocks noChangeAspect="1"/>
          </p:cNvSpPr>
          <p:nvPr/>
        </p:nvSpPr>
        <p:spPr bwMode="auto">
          <a:xfrm>
            <a:off x="515694" y="397142"/>
            <a:ext cx="454113" cy="453272"/>
          </a:xfrm>
          <a:custGeom>
            <a:avLst/>
            <a:gdLst>
              <a:gd name="T0" fmla="*/ 269 w 540"/>
              <a:gd name="T1" fmla="*/ 539 h 539"/>
              <a:gd name="T2" fmla="*/ 0 w 540"/>
              <a:gd name="T3" fmla="*/ 269 h 539"/>
              <a:gd name="T4" fmla="*/ 269 w 540"/>
              <a:gd name="T5" fmla="*/ 0 h 539"/>
              <a:gd name="T6" fmla="*/ 540 w 540"/>
              <a:gd name="T7" fmla="*/ 269 h 539"/>
              <a:gd name="T8" fmla="*/ 269 w 540"/>
              <a:gd name="T9" fmla="*/ 539 h 539"/>
            </a:gdLst>
            <a:ahLst/>
            <a:cxnLst>
              <a:cxn ang="0">
                <a:pos x="T0" y="T1"/>
              </a:cxn>
              <a:cxn ang="0">
                <a:pos x="T2" y="T3"/>
              </a:cxn>
              <a:cxn ang="0">
                <a:pos x="T4" y="T5"/>
              </a:cxn>
              <a:cxn ang="0">
                <a:pos x="T6" y="T7"/>
              </a:cxn>
              <a:cxn ang="0">
                <a:pos x="T8" y="T9"/>
              </a:cxn>
            </a:cxnLst>
            <a:rect l="0" t="0" r="r" b="b"/>
            <a:pathLst>
              <a:path w="540" h="539">
                <a:moveTo>
                  <a:pt x="269" y="539"/>
                </a:moveTo>
                <a:lnTo>
                  <a:pt x="0" y="269"/>
                </a:lnTo>
                <a:lnTo>
                  <a:pt x="269" y="0"/>
                </a:lnTo>
                <a:lnTo>
                  <a:pt x="540" y="269"/>
                </a:lnTo>
                <a:lnTo>
                  <a:pt x="269" y="539"/>
                </a:lnTo>
                <a:close/>
              </a:path>
            </a:pathLst>
          </a:custGeom>
          <a:gradFill flip="none" rotWithShape="1">
            <a:gsLst>
              <a:gs pos="0">
                <a:schemeClr val="accent1">
                  <a:tint val="66000"/>
                  <a:satMod val="160000"/>
                </a:schemeClr>
              </a:gs>
              <a:gs pos="93000">
                <a:schemeClr val="accent1">
                  <a:tint val="44500"/>
                  <a:satMod val="160000"/>
                  <a:alpha val="0"/>
                </a:schemeClr>
              </a:gs>
              <a:gs pos="100000">
                <a:schemeClr val="accent1">
                  <a:tint val="23500"/>
                  <a:satMod val="160000"/>
                  <a:alpha val="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7" name="文本框 6"/>
          <p:cNvSpPr txBox="1"/>
          <p:nvPr/>
        </p:nvSpPr>
        <p:spPr>
          <a:xfrm>
            <a:off x="1424584" y="388748"/>
            <a:ext cx="1728358" cy="461665"/>
          </a:xfrm>
          <a:prstGeom prst="rect">
            <a:avLst/>
          </a:prstGeom>
          <a:noFill/>
        </p:spPr>
        <p:txBody>
          <a:bodyPr wrap="none" rtlCol="0">
            <a:spAutoFit/>
          </a:bodyPr>
          <a:lstStyle/>
          <a:p>
            <a:pPr lvl="0">
              <a:defRPr/>
            </a:pPr>
            <a:r>
              <a:rPr lang="en-US" altLang="zh-CN" sz="2400" b="1" spc="300" dirty="0">
                <a:solidFill>
                  <a:srgbClr val="174096"/>
                </a:solidFill>
                <a:latin typeface="Times New Roman" panose="02020603050405020304" pitchFamily="18" charset="0"/>
                <a:cs typeface="Times New Roman" panose="02020603050405020304" pitchFamily="18" charset="0"/>
                <a:sym typeface="+mn-lt"/>
              </a:rPr>
              <a:t>03.</a:t>
            </a:r>
            <a:r>
              <a:rPr lang="zh-CN" altLang="en-US" sz="2400" b="1" spc="300" dirty="0">
                <a:solidFill>
                  <a:srgbClr val="174096"/>
                </a:solidFill>
                <a:cs typeface="+mn-ea"/>
                <a:sym typeface="+mn-lt"/>
              </a:rPr>
              <a:t>有效性</a:t>
            </a:r>
            <a:endParaRPr kumimoji="0" lang="zh-CN" altLang="en-US" sz="2400" b="1" i="0" u="none" strike="noStrike" kern="1200" cap="none" spc="300" normalizeH="0" baseline="0" noProof="0" dirty="0">
              <a:ln>
                <a:noFill/>
              </a:ln>
              <a:solidFill>
                <a:srgbClr val="174096"/>
              </a:solidFill>
              <a:effectLst/>
              <a:uLnTx/>
              <a:uFillTx/>
              <a:cs typeface="+mn-ea"/>
              <a:sym typeface="+mn-lt"/>
            </a:endParaRPr>
          </a:p>
        </p:txBody>
      </p:sp>
      <p:sp>
        <p:nvSpPr>
          <p:cNvPr id="31" name="文本框 30"/>
          <p:cNvSpPr txBox="1"/>
          <p:nvPr/>
        </p:nvSpPr>
        <p:spPr>
          <a:xfrm>
            <a:off x="1319462" y="4454074"/>
            <a:ext cx="9922213" cy="2120902"/>
          </a:xfrm>
          <a:prstGeom prst="rect">
            <a:avLst/>
          </a:prstGeom>
          <a:noFill/>
        </p:spPr>
        <p:txBody>
          <a:bodyPr wrap="square">
            <a:spAutoFit/>
          </a:bodyPr>
          <a:lstStyle/>
          <a:p>
            <a:pPr>
              <a:lnSpc>
                <a:spcPct val="150000"/>
              </a:lnSpc>
            </a:pPr>
            <a:r>
              <a:rPr lang="zh-CN"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临床试验表明，本品试验组</a:t>
            </a:r>
            <a:r>
              <a:rPr lang="en-US"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 168h </a:t>
            </a:r>
            <a:r>
              <a:rPr lang="zh-CN"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时的关节疼痛消失率及</a:t>
            </a:r>
            <a:r>
              <a:rPr lang="en-US"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 95%CI </a:t>
            </a:r>
            <a:r>
              <a:rPr lang="zh-CN"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为</a:t>
            </a:r>
            <a:r>
              <a:rPr lang="en-US"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 60.75%</a:t>
            </a:r>
            <a:r>
              <a:rPr lang="zh-CN"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，对比安慰剂组生存曲线有显著差异（</a:t>
            </a:r>
            <a:r>
              <a:rPr lang="en-US"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P&lt;0.0001</a:t>
            </a:r>
            <a:r>
              <a:rPr lang="zh-CN"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）；服药</a:t>
            </a:r>
            <a:r>
              <a:rPr lang="en-US"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7</a:t>
            </a:r>
            <a:r>
              <a:rPr lang="zh-CN"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天的总有效率高达</a:t>
            </a:r>
            <a:r>
              <a:rPr lang="en-US"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96.66%</a:t>
            </a:r>
            <a:r>
              <a:rPr lang="zh-CN"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，疗效不仅远高于现有中成药，也达到了一线化药的疗效水平（以秋水仙碱为例，</a:t>
            </a:r>
            <a:r>
              <a:rPr altLang="zh-CN" sz="1800" kern="100" dirty="0">
                <a:solidFill>
                  <a:srgbClr val="FF0000"/>
                </a:solidFill>
                <a:effectLst/>
                <a:latin typeface="微软雅黑" panose="020B0503020204020204" charset="-122"/>
                <a:ea typeface="微软雅黑" panose="020B0503020204020204" charset="-122"/>
                <a:cs typeface="宋体" panose="02010600030101010101" pitchFamily="2" charset="-122"/>
              </a:rPr>
              <a:t>不同剂量组的总有效率分别为75%~93%</a:t>
            </a:r>
            <a:r>
              <a:rPr lang="zh-CN"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a:t>
            </a:r>
            <a:r>
              <a:rPr lang="en-US"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  </a:t>
            </a:r>
            <a:r>
              <a:rPr lang="zh-CN"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；试验组和安慰剂组不良反应发生率分别为</a:t>
            </a:r>
            <a:r>
              <a:rPr lang="en-US"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29.81%</a:t>
            </a:r>
            <a:r>
              <a:rPr lang="zh-CN"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a:t>
            </a:r>
            <a:r>
              <a:rPr lang="en-US"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26.50%</a:t>
            </a:r>
            <a:r>
              <a:rPr lang="zh-CN"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，差异无统计学意义（</a:t>
            </a:r>
            <a:r>
              <a:rPr lang="en-US"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P=0.5579</a:t>
            </a:r>
            <a:r>
              <a:rPr lang="zh-CN" altLang="zh-CN" sz="1800" kern="100" dirty="0">
                <a:solidFill>
                  <a:srgbClr val="000000"/>
                </a:solidFill>
                <a:effectLst/>
                <a:latin typeface="微软雅黑" panose="020B0503020204020204" charset="-122"/>
                <a:ea typeface="微软雅黑" panose="020B0503020204020204" charset="-122"/>
                <a:cs typeface="宋体" panose="02010600030101010101" pitchFamily="2" charset="-122"/>
              </a:rPr>
              <a:t>），提示本品安全性较高。</a:t>
            </a:r>
            <a:endParaRPr lang="zh-CN" altLang="en-US" dirty="0">
              <a:latin typeface="微软雅黑" panose="020B0503020204020204" charset="-122"/>
              <a:ea typeface="微软雅黑" panose="020B0503020204020204" charset="-122"/>
            </a:endParaRPr>
          </a:p>
        </p:txBody>
      </p:sp>
      <p:sp>
        <p:nvSpPr>
          <p:cNvPr id="38" name="文本框 37"/>
          <p:cNvSpPr txBox="1"/>
          <p:nvPr/>
        </p:nvSpPr>
        <p:spPr>
          <a:xfrm>
            <a:off x="1089905" y="4044740"/>
            <a:ext cx="2557214" cy="400110"/>
          </a:xfrm>
          <a:prstGeom prst="rect">
            <a:avLst/>
          </a:prstGeom>
          <a:solidFill>
            <a:schemeClr val="bg1"/>
          </a:solidFill>
          <a:ln w="12700">
            <a:solidFill>
              <a:schemeClr val="bg1"/>
            </a:solidFill>
            <a:prstDash val="lgDash"/>
          </a:ln>
        </p:spPr>
        <p:txBody>
          <a:bodyPr wrap="square">
            <a:spAutoFit/>
          </a:bodyPr>
          <a:lstStyle/>
          <a:p>
            <a:pPr marL="0" marR="0" lvl="0" indent="0" algn="l" defTabSz="914400" rtl="0" eaLnBrk="1" fontAlgn="auto" latinLnBrk="0" hangingPunct="1">
              <a:spcBef>
                <a:spcPts val="0"/>
              </a:spcBef>
              <a:spcAft>
                <a:spcPts val="0"/>
              </a:spcAft>
              <a:buClrTx/>
              <a:buSzTx/>
              <a:buFontTx/>
              <a:buNone/>
              <a:defRPr/>
            </a:pPr>
            <a:r>
              <a:rPr lang="zh-CN" altLang="zh-CN" sz="2000" b="1" dirty="0">
                <a:latin typeface="黑体" panose="02010609060101010101" pitchFamily="49" charset="-122"/>
                <a:ea typeface="黑体" panose="02010609060101010101" pitchFamily="49" charset="-122"/>
                <a:sym typeface="+mn-lt"/>
              </a:rPr>
              <a:t>发挥中成药治疗优</a:t>
            </a:r>
            <a:r>
              <a:rPr lang="zh-CN" altLang="zh-CN" sz="2000" b="1" dirty="0">
                <a:latin typeface="黑体" panose="02010609060101010101" pitchFamily="49" charset="-122"/>
                <a:ea typeface="黑体" panose="02010609060101010101" pitchFamily="49" charset="-122"/>
              </a:rPr>
              <a:t>势</a:t>
            </a:r>
            <a:endParaRPr lang="zh-CN" altLang="en-US" sz="2000" b="1" dirty="0">
              <a:latin typeface="黑体" panose="02010609060101010101" pitchFamily="49" charset="-122"/>
              <a:ea typeface="黑体" panose="02010609060101010101" pitchFamily="49" charset="-122"/>
              <a:sym typeface="+mn-lt"/>
            </a:endParaRPr>
          </a:p>
        </p:txBody>
      </p:sp>
      <p:sp>
        <p:nvSpPr>
          <p:cNvPr id="34" name="椭圆 33"/>
          <p:cNvSpPr/>
          <p:nvPr/>
        </p:nvSpPr>
        <p:spPr>
          <a:xfrm>
            <a:off x="684516" y="4029734"/>
            <a:ext cx="411374" cy="424340"/>
          </a:xfrm>
          <a:prstGeom prst="ellipse">
            <a:avLst/>
          </a:prstGeom>
          <a:solidFill>
            <a:srgbClr val="A8CB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cs typeface="+mn-ea"/>
              <a:sym typeface="+mn-lt"/>
            </a:endParaRPr>
          </a:p>
        </p:txBody>
      </p:sp>
      <p:sp>
        <p:nvSpPr>
          <p:cNvPr id="35" name="燕尾形 12"/>
          <p:cNvSpPr/>
          <p:nvPr/>
        </p:nvSpPr>
        <p:spPr>
          <a:xfrm>
            <a:off x="808105" y="4155178"/>
            <a:ext cx="211029" cy="173452"/>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cs typeface="+mn-ea"/>
              <a:sym typeface="+mn-lt"/>
            </a:endParaRPr>
          </a:p>
        </p:txBody>
      </p:sp>
      <p:sp>
        <p:nvSpPr>
          <p:cNvPr id="36" name="椭圆 35"/>
          <p:cNvSpPr/>
          <p:nvPr/>
        </p:nvSpPr>
        <p:spPr>
          <a:xfrm rot="21442951">
            <a:off x="669056" y="1277162"/>
            <a:ext cx="411374" cy="424340"/>
          </a:xfrm>
          <a:prstGeom prst="ellipse">
            <a:avLst/>
          </a:prstGeom>
          <a:solidFill>
            <a:srgbClr val="A8CB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cs typeface="+mn-ea"/>
              <a:sym typeface="+mn-lt"/>
            </a:endParaRPr>
          </a:p>
        </p:txBody>
      </p:sp>
      <p:sp>
        <p:nvSpPr>
          <p:cNvPr id="37" name="燕尾形 12"/>
          <p:cNvSpPr/>
          <p:nvPr/>
        </p:nvSpPr>
        <p:spPr>
          <a:xfrm>
            <a:off x="783478" y="1387433"/>
            <a:ext cx="211029" cy="173452"/>
          </a:xfrm>
          <a:prstGeom prst="chevron">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black"/>
              </a:solidFill>
              <a:effectLst/>
              <a:uLnTx/>
              <a:uFillTx/>
              <a:cs typeface="+mn-ea"/>
              <a:sym typeface="+mn-lt"/>
            </a:endParaRPr>
          </a:p>
        </p:txBody>
      </p:sp>
      <p:sp>
        <p:nvSpPr>
          <p:cNvPr id="9" name="文本框 8"/>
          <p:cNvSpPr txBox="1"/>
          <p:nvPr/>
        </p:nvSpPr>
        <p:spPr>
          <a:xfrm>
            <a:off x="742750" y="6592808"/>
            <a:ext cx="7582519" cy="276999"/>
          </a:xfrm>
          <a:prstGeom prst="rect">
            <a:avLst/>
          </a:prstGeom>
          <a:noFill/>
        </p:spPr>
        <p:txBody>
          <a:bodyPr wrap="square">
            <a:spAutoFit/>
          </a:bodyPr>
          <a:lstStyle/>
          <a:p>
            <a:pPr algn="just"/>
            <a:r>
              <a:rPr lang="en-US" altLang="zh-CN" sz="1200" kern="100" dirty="0">
                <a:effectLst/>
                <a:latin typeface="Calibri" panose="020F0502020204030204" pitchFamily="34" charset="0"/>
                <a:ea typeface="宋体" panose="02010600030101010101" pitchFamily="2" charset="-122"/>
                <a:cs typeface="Times New Roman" panose="02020603050405020304" pitchFamily="18" charset="0"/>
              </a:rPr>
              <a:t>[1]</a:t>
            </a:r>
            <a:r>
              <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rPr>
              <a:t>陈军</a:t>
            </a:r>
            <a:r>
              <a:rPr lang="en-US" altLang="zh-CN" sz="1200" kern="100" dirty="0">
                <a:effectLst/>
                <a:latin typeface="Calibri" panose="020F0502020204030204" pitchFamily="34" charset="0"/>
                <a:ea typeface="宋体" panose="02010600030101010101" pitchFamily="2" charset="-122"/>
                <a:cs typeface="Times New Roman" panose="02020603050405020304" pitchFamily="18" charset="0"/>
              </a:rPr>
              <a:t>,</a:t>
            </a:r>
            <a:r>
              <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rPr>
              <a:t>马丽珍</a:t>
            </a:r>
            <a:r>
              <a:rPr lang="en-US" altLang="zh-CN" sz="1200" kern="100" dirty="0">
                <a:effectLst/>
                <a:latin typeface="Calibri" panose="020F0502020204030204" pitchFamily="34" charset="0"/>
                <a:ea typeface="宋体" panose="02010600030101010101" pitchFamily="2" charset="-122"/>
                <a:cs typeface="Times New Roman" panose="02020603050405020304" pitchFamily="18" charset="0"/>
              </a:rPr>
              <a:t>.</a:t>
            </a:r>
            <a:r>
              <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rPr>
              <a:t>不同剂量秋水仙碱治疗痛风急性发作的临床疗效对比</a:t>
            </a:r>
            <a:r>
              <a:rPr lang="en-US" altLang="zh-CN" sz="1200" kern="100" dirty="0">
                <a:effectLst/>
                <a:latin typeface="Calibri" panose="020F0502020204030204" pitchFamily="34" charset="0"/>
                <a:ea typeface="宋体" panose="02010600030101010101" pitchFamily="2" charset="-122"/>
                <a:cs typeface="Times New Roman" panose="02020603050405020304" pitchFamily="18" charset="0"/>
              </a:rPr>
              <a:t>[J].</a:t>
            </a:r>
            <a:r>
              <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rPr>
              <a:t>中国生化药物杂志</a:t>
            </a:r>
            <a:r>
              <a:rPr lang="en-US" altLang="zh-CN" sz="1200" kern="100" dirty="0">
                <a:effectLst/>
                <a:latin typeface="Calibri" panose="020F0502020204030204" pitchFamily="34" charset="0"/>
                <a:ea typeface="宋体" panose="02010600030101010101" pitchFamily="2" charset="-122"/>
                <a:cs typeface="Times New Roman" panose="02020603050405020304" pitchFamily="18" charset="0"/>
              </a:rPr>
              <a:t>,2012,33(03):303-304.</a:t>
            </a:r>
            <a:endParaRPr lang="zh-CN" altLang="zh-CN" sz="12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9" name="文本框 18"/>
          <p:cNvSpPr txBox="1"/>
          <p:nvPr/>
        </p:nvSpPr>
        <p:spPr>
          <a:xfrm>
            <a:off x="1202487" y="1632454"/>
            <a:ext cx="9677044" cy="2125582"/>
          </a:xfrm>
          <a:prstGeom prst="rect">
            <a:avLst/>
          </a:prstGeom>
          <a:noFill/>
        </p:spPr>
        <p:txBody>
          <a:bodyPr wrap="square">
            <a:spAutoFit/>
          </a:bodyPr>
          <a:lstStyle/>
          <a:p>
            <a:pPr>
              <a:lnSpc>
                <a:spcPct val="150000"/>
              </a:lnSpc>
            </a:pPr>
            <a:r>
              <a:rPr dirty="0">
                <a:solidFill>
                  <a:prstClr val="black"/>
                </a:solidFill>
                <a:latin typeface="微软雅黑" panose="020B0503020204020204" charset="-122"/>
                <a:ea typeface="微软雅黑" panose="020B0503020204020204" charset="-122"/>
              </a:rPr>
              <a:t>本方中的秦皮，性味苦寒，既能清热除湿，又能蠲痹止痛。《本草从新》载：“秦皮苦寒”、“治……惊痫、风湿诸痹”。药理研究证明，秦皮对动物实验性关节炎肿胀有抑制作用，并能促进尿酸排泄，故重用为主药。威灵仙辛散温通，既能祛风除湿，又能通络止痛，为辅药。当归和川芎二药合用，既可行气活血，又能祛风止痛，共为方中的佐药。四药合用，共奏清热除湿祛风，活血通络止痛功效，治疗痛风病有良好疗效。</a:t>
            </a:r>
            <a:endParaRPr lang="zh-CN" altLang="en-US" sz="2000" dirty="0"/>
          </a:p>
        </p:txBody>
      </p:sp>
      <p:sp>
        <p:nvSpPr>
          <p:cNvPr id="22" name="文本框 21"/>
          <p:cNvSpPr txBox="1"/>
          <p:nvPr/>
        </p:nvSpPr>
        <p:spPr>
          <a:xfrm>
            <a:off x="1185552" y="1180327"/>
            <a:ext cx="1484884" cy="481863"/>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2000" b="1" i="0" u="none" strike="noStrike" kern="1200" cap="none" spc="0" normalizeH="0" baseline="0" dirty="0">
                <a:latin typeface="黑体" panose="02010609060101010101" pitchFamily="49" charset="-122"/>
                <a:ea typeface="黑体" panose="02010609060101010101" pitchFamily="49" charset="-122"/>
                <a:cs typeface="微软雅黑" panose="020B0503020204020204" charset="-122"/>
                <a:sym typeface="+mn-lt"/>
              </a:rPr>
              <a:t>组方合理性</a:t>
            </a:r>
            <a:endParaRPr kumimoji="0" lang="zh-CN" altLang="en-US" sz="2400" b="1" i="0" u="none" strike="noStrike" kern="1200" cap="none" spc="0" normalizeH="0" baseline="0" noProof="0" dirty="0">
              <a:ln>
                <a:noFill/>
              </a:ln>
              <a:solidFill>
                <a:prstClr val="black">
                  <a:lumMod val="75000"/>
                  <a:lumOff val="25000"/>
                </a:prstClr>
              </a:solidFill>
              <a:effectLst/>
              <a:uLnTx/>
              <a:uFillTx/>
              <a:latin typeface="黑体" panose="02010609060101010101" pitchFamily="49" charset="-122"/>
              <a:ea typeface="黑体" panose="02010609060101010101" pitchFamily="49" charset="-122"/>
              <a:cs typeface="微软雅黑" panose="020B0503020204020204" charset="-122"/>
              <a:sym typeface="+mn-lt"/>
            </a:endParaRPr>
          </a:p>
        </p:txBody>
      </p:sp>
      <p:cxnSp>
        <p:nvCxnSpPr>
          <p:cNvPr id="2" name="直接连接符 1">
            <a:extLst>
              <a:ext uri="{FF2B5EF4-FFF2-40B4-BE49-F238E27FC236}">
                <a16:creationId xmlns:a16="http://schemas.microsoft.com/office/drawing/2014/main" id="{4B8D8BB6-F336-3569-55A9-F9C1BEEA35AD}"/>
              </a:ext>
            </a:extLst>
          </p:cNvPr>
          <p:cNvCxnSpPr>
            <a:cxnSpLocks/>
          </p:cNvCxnSpPr>
          <p:nvPr/>
        </p:nvCxnSpPr>
        <p:spPr>
          <a:xfrm flipH="1">
            <a:off x="1089905" y="3766072"/>
            <a:ext cx="9693979" cy="0"/>
          </a:xfrm>
          <a:prstGeom prst="line">
            <a:avLst/>
          </a:prstGeom>
          <a:ln w="28575" cap="rnd">
            <a:gradFill>
              <a:gsLst>
                <a:gs pos="0">
                  <a:srgbClr val="174096">
                    <a:alpha val="65000"/>
                  </a:srgbClr>
                </a:gs>
                <a:gs pos="100000">
                  <a:srgbClr val="A8CBF7"/>
                </a:gs>
              </a:gsLst>
              <a:lin ang="5400000" scaled="1"/>
            </a:gradFill>
            <a:prstDash val="dash"/>
            <a:round/>
          </a:ln>
        </p:spPr>
        <p:style>
          <a:lnRef idx="1">
            <a:schemeClr val="accent1"/>
          </a:lnRef>
          <a:fillRef idx="0">
            <a:schemeClr val="accent1"/>
          </a:fillRef>
          <a:effectRef idx="0">
            <a:schemeClr val="accent1"/>
          </a:effectRef>
          <a:fontRef idx="minor">
            <a:schemeClr val="tx1"/>
          </a:fontRef>
        </p:style>
      </p:cxnSp>
      <p:sp>
        <p:nvSpPr>
          <p:cNvPr id="12" name="文本框 11">
            <a:extLst>
              <a:ext uri="{FF2B5EF4-FFF2-40B4-BE49-F238E27FC236}">
                <a16:creationId xmlns:a16="http://schemas.microsoft.com/office/drawing/2014/main" id="{C9524E57-9344-6823-143A-AB3382E717BF}"/>
              </a:ext>
            </a:extLst>
          </p:cNvPr>
          <p:cNvSpPr txBox="1"/>
          <p:nvPr/>
        </p:nvSpPr>
        <p:spPr>
          <a:xfrm>
            <a:off x="10527317" y="5225546"/>
            <a:ext cx="513134" cy="338554"/>
          </a:xfrm>
          <a:prstGeom prst="rect">
            <a:avLst/>
          </a:prstGeom>
          <a:noFill/>
        </p:spPr>
        <p:txBody>
          <a:bodyPr wrap="square">
            <a:spAutoFit/>
          </a:bodyPr>
          <a:lstStyle/>
          <a:p>
            <a:r>
              <a:rPr lang="en-US" altLang="zh-CN" sz="1600" kern="100" dirty="0">
                <a:effectLst/>
                <a:latin typeface="Calibri" panose="020F0502020204030204" pitchFamily="34" charset="0"/>
                <a:ea typeface="宋体" panose="02010600030101010101" pitchFamily="2" charset="-122"/>
                <a:cs typeface="Times New Roman" panose="02020603050405020304" pitchFamily="18" charset="0"/>
              </a:rPr>
              <a:t>[1]</a:t>
            </a:r>
            <a:endParaRPr lang="zh-CN" altLang="en-US" sz="160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25469" y="432810"/>
            <a:ext cx="1683894" cy="5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reeform 162"/>
          <p:cNvSpPr>
            <a:spLocks noChangeAspect="1"/>
          </p:cNvSpPr>
          <p:nvPr/>
        </p:nvSpPr>
        <p:spPr bwMode="auto">
          <a:xfrm>
            <a:off x="746504" y="356450"/>
            <a:ext cx="678080" cy="675941"/>
          </a:xfrm>
          <a:custGeom>
            <a:avLst/>
            <a:gdLst>
              <a:gd name="T0" fmla="*/ 634 w 634"/>
              <a:gd name="T1" fmla="*/ 316 h 632"/>
              <a:gd name="T2" fmla="*/ 317 w 634"/>
              <a:gd name="T3" fmla="*/ 632 h 632"/>
              <a:gd name="T4" fmla="*/ 0 w 634"/>
              <a:gd name="T5" fmla="*/ 316 h 632"/>
              <a:gd name="T6" fmla="*/ 317 w 634"/>
              <a:gd name="T7" fmla="*/ 0 h 632"/>
              <a:gd name="T8" fmla="*/ 634 w 634"/>
              <a:gd name="T9" fmla="*/ 316 h 632"/>
            </a:gdLst>
            <a:ahLst/>
            <a:cxnLst>
              <a:cxn ang="0">
                <a:pos x="T0" y="T1"/>
              </a:cxn>
              <a:cxn ang="0">
                <a:pos x="T2" y="T3"/>
              </a:cxn>
              <a:cxn ang="0">
                <a:pos x="T4" y="T5"/>
              </a:cxn>
              <a:cxn ang="0">
                <a:pos x="T6" y="T7"/>
              </a:cxn>
              <a:cxn ang="0">
                <a:pos x="T8" y="T9"/>
              </a:cxn>
            </a:cxnLst>
            <a:rect l="0" t="0" r="r" b="b"/>
            <a:pathLst>
              <a:path w="634" h="632">
                <a:moveTo>
                  <a:pt x="634" y="316"/>
                </a:moveTo>
                <a:lnTo>
                  <a:pt x="317" y="632"/>
                </a:lnTo>
                <a:lnTo>
                  <a:pt x="0" y="316"/>
                </a:lnTo>
                <a:lnTo>
                  <a:pt x="317" y="0"/>
                </a:lnTo>
                <a:lnTo>
                  <a:pt x="634" y="316"/>
                </a:lnTo>
                <a:close/>
              </a:path>
            </a:pathLst>
          </a:custGeom>
          <a:noFill/>
          <a:ln w="11113" cap="flat">
            <a:solidFill>
              <a:srgbClr val="A8CBF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cs typeface="+mn-ea"/>
              <a:sym typeface="+mn-lt"/>
            </a:endParaRPr>
          </a:p>
        </p:txBody>
      </p:sp>
      <p:sp>
        <p:nvSpPr>
          <p:cNvPr id="6" name="Freeform 178"/>
          <p:cNvSpPr>
            <a:spLocks noChangeAspect="1"/>
          </p:cNvSpPr>
          <p:nvPr/>
        </p:nvSpPr>
        <p:spPr bwMode="auto">
          <a:xfrm>
            <a:off x="515694" y="441591"/>
            <a:ext cx="577544" cy="576475"/>
          </a:xfrm>
          <a:custGeom>
            <a:avLst/>
            <a:gdLst>
              <a:gd name="T0" fmla="*/ 269 w 540"/>
              <a:gd name="T1" fmla="*/ 539 h 539"/>
              <a:gd name="T2" fmla="*/ 0 w 540"/>
              <a:gd name="T3" fmla="*/ 269 h 539"/>
              <a:gd name="T4" fmla="*/ 269 w 540"/>
              <a:gd name="T5" fmla="*/ 0 h 539"/>
              <a:gd name="T6" fmla="*/ 540 w 540"/>
              <a:gd name="T7" fmla="*/ 269 h 539"/>
              <a:gd name="T8" fmla="*/ 269 w 540"/>
              <a:gd name="T9" fmla="*/ 539 h 539"/>
            </a:gdLst>
            <a:ahLst/>
            <a:cxnLst>
              <a:cxn ang="0">
                <a:pos x="T0" y="T1"/>
              </a:cxn>
              <a:cxn ang="0">
                <a:pos x="T2" y="T3"/>
              </a:cxn>
              <a:cxn ang="0">
                <a:pos x="T4" y="T5"/>
              </a:cxn>
              <a:cxn ang="0">
                <a:pos x="T6" y="T7"/>
              </a:cxn>
              <a:cxn ang="0">
                <a:pos x="T8" y="T9"/>
              </a:cxn>
            </a:cxnLst>
            <a:rect l="0" t="0" r="r" b="b"/>
            <a:pathLst>
              <a:path w="540" h="539">
                <a:moveTo>
                  <a:pt x="269" y="539"/>
                </a:moveTo>
                <a:lnTo>
                  <a:pt x="0" y="269"/>
                </a:lnTo>
                <a:lnTo>
                  <a:pt x="269" y="0"/>
                </a:lnTo>
                <a:lnTo>
                  <a:pt x="540" y="269"/>
                </a:lnTo>
                <a:lnTo>
                  <a:pt x="269" y="539"/>
                </a:lnTo>
                <a:close/>
              </a:path>
            </a:pathLst>
          </a:custGeom>
          <a:gradFill flip="none" rotWithShape="1">
            <a:gsLst>
              <a:gs pos="0">
                <a:schemeClr val="accent1">
                  <a:tint val="66000"/>
                  <a:satMod val="160000"/>
                </a:schemeClr>
              </a:gs>
              <a:gs pos="93000">
                <a:schemeClr val="accent1">
                  <a:tint val="44500"/>
                  <a:satMod val="160000"/>
                  <a:alpha val="0"/>
                </a:schemeClr>
              </a:gs>
              <a:gs pos="100000">
                <a:schemeClr val="accent1">
                  <a:tint val="23500"/>
                  <a:satMod val="160000"/>
                  <a:alpha val="0"/>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black"/>
              </a:solidFill>
              <a:cs typeface="+mn-ea"/>
              <a:sym typeface="+mn-lt"/>
            </a:endParaRPr>
          </a:p>
        </p:txBody>
      </p:sp>
      <p:sp>
        <p:nvSpPr>
          <p:cNvPr id="7" name="文本框 6"/>
          <p:cNvSpPr txBox="1"/>
          <p:nvPr/>
        </p:nvSpPr>
        <p:spPr>
          <a:xfrm>
            <a:off x="1424584" y="432810"/>
            <a:ext cx="1946367" cy="523220"/>
          </a:xfrm>
          <a:prstGeom prst="rect">
            <a:avLst/>
          </a:prstGeom>
          <a:noFill/>
        </p:spPr>
        <p:txBody>
          <a:bodyPr wrap="none" rtlCol="0">
            <a:spAutoFit/>
          </a:bodyPr>
          <a:lstStyle/>
          <a:p>
            <a:pPr lvl="0">
              <a:defRPr/>
            </a:pPr>
            <a:r>
              <a:rPr lang="en-US" altLang="zh-CN" sz="2800" b="1" spc="300" dirty="0">
                <a:solidFill>
                  <a:srgbClr val="174096"/>
                </a:solidFill>
                <a:latin typeface="Times New Roman" panose="02020603050405020304" pitchFamily="18" charset="0"/>
                <a:cs typeface="Times New Roman" panose="02020603050405020304" pitchFamily="18" charset="0"/>
                <a:sym typeface="+mn-lt"/>
              </a:rPr>
              <a:t>03.</a:t>
            </a:r>
            <a:r>
              <a:rPr lang="zh-CN" altLang="en-US" sz="2800" b="1" spc="300" dirty="0">
                <a:solidFill>
                  <a:srgbClr val="174096"/>
                </a:solidFill>
                <a:cs typeface="+mn-ea"/>
                <a:sym typeface="+mn-lt"/>
              </a:rPr>
              <a:t>创新性</a:t>
            </a:r>
            <a:endParaRPr kumimoji="0" lang="zh-CN" altLang="en-US" sz="2800" b="1" i="0" u="none" strike="noStrike" kern="1200" cap="none" spc="300" normalizeH="0" baseline="0" noProof="0" dirty="0">
              <a:ln>
                <a:noFill/>
              </a:ln>
              <a:solidFill>
                <a:srgbClr val="174096"/>
              </a:solidFill>
              <a:effectLst/>
              <a:uLnTx/>
              <a:uFillTx/>
              <a:cs typeface="+mn-ea"/>
              <a:sym typeface="+mn-lt"/>
            </a:endParaRPr>
          </a:p>
        </p:txBody>
      </p:sp>
      <p:sp>
        <p:nvSpPr>
          <p:cNvPr id="2" name="矩形 1"/>
          <p:cNvSpPr/>
          <p:nvPr/>
        </p:nvSpPr>
        <p:spPr>
          <a:xfrm>
            <a:off x="2069268" y="1188663"/>
            <a:ext cx="6121364" cy="1754440"/>
          </a:xfrm>
          <a:prstGeom prst="rect">
            <a:avLst/>
          </a:prstGeom>
          <a:noFill/>
          <a:ln w="19050">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zh-CN" altLang="en-US" sz="1400" kern="100" dirty="0">
                <a:noFill/>
                <a:effectLst/>
                <a:latin typeface="Times New Roman" panose="02020603050405020304" pitchFamily="18" charset="0"/>
                <a:ea typeface="宋体" panose="02010600030101010101" pitchFamily="2" charset="-122"/>
                <a:cs typeface="Times New Roman" panose="02020603050405020304" pitchFamily="18" charset="0"/>
              </a:rPr>
              <a:t>年获批的中药1.1类新药，填补了四川省近20余年没有中药1类新药的空白。</a:t>
            </a:r>
          </a:p>
        </p:txBody>
      </p:sp>
      <p:sp>
        <p:nvSpPr>
          <p:cNvPr id="4" name="箭头: 五边形 3"/>
          <p:cNvSpPr/>
          <p:nvPr/>
        </p:nvSpPr>
        <p:spPr>
          <a:xfrm>
            <a:off x="600360" y="1233017"/>
            <a:ext cx="1427149" cy="1680056"/>
          </a:xfrm>
          <a:prstGeom prst="homePlate">
            <a:avLst>
              <a:gd name="adj" fmla="val 20402"/>
            </a:avLst>
          </a:prstGeom>
          <a:solidFill>
            <a:srgbClr val="A8CBF7">
              <a:alpha val="94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zh-CN" sz="2000" b="1" kern="100" dirty="0">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创新程度</a:t>
            </a:r>
            <a:endParaRPr lang="zh-CN" altLang="en-US" sz="2000" b="1" dirty="0">
              <a:solidFill>
                <a:schemeClr val="tx1"/>
              </a:solidFill>
              <a:latin typeface="黑体" panose="02010609060101010101" pitchFamily="49" charset="-122"/>
              <a:ea typeface="黑体" panose="02010609060101010101" pitchFamily="49" charset="-122"/>
            </a:endParaRPr>
          </a:p>
        </p:txBody>
      </p:sp>
      <p:sp>
        <p:nvSpPr>
          <p:cNvPr id="9" name="矩形 8"/>
          <p:cNvSpPr/>
          <p:nvPr/>
        </p:nvSpPr>
        <p:spPr>
          <a:xfrm>
            <a:off x="2033296" y="3177098"/>
            <a:ext cx="5988914" cy="1604230"/>
          </a:xfrm>
          <a:prstGeom prst="rect">
            <a:avLst/>
          </a:prstGeom>
          <a:noFill/>
        </p:spPr>
        <p:txBody>
          <a:bodyPr wrap="square" rtlCol="0">
            <a:noAutofit/>
          </a:bodyPr>
          <a:lstStyle/>
          <a:p>
            <a:r>
              <a:rPr lang="zh-CN" altLang="en-US" sz="1600" kern="100" dirty="0">
                <a:solidFill>
                  <a:schemeClr val="tx1"/>
                </a:solidFill>
                <a:latin typeface="微软雅黑" panose="020B0503020204020204" charset="-122"/>
                <a:ea typeface="微软雅黑" panose="020B0503020204020204" charset="-122"/>
                <a:cs typeface="Times New Roman" panose="02020603050405020304" pitchFamily="18" charset="0"/>
              </a:rPr>
              <a:t>创新依据中医“标本同治，急则治标、缓则治本”的治则，结合现代中药成分化学和药理学的研究成果进行组方，在有效成分基本清楚、作用机理较为明确的基础上，从止痛、抗炎、减少尿酸产生和促进尿酸排出等多个方面对疗痛风进行治疗，加之用药剂量充足、药味相对安全，故在不良反应发生率低的条件下取得了显著疗效。</a:t>
            </a:r>
            <a:endParaRPr lang="zh-CN" altLang="zh-CN" sz="1600" kern="100" dirty="0">
              <a:solidFill>
                <a:schemeClr val="tx1"/>
              </a:solidFill>
              <a:latin typeface="微软雅黑" panose="020B0503020204020204" charset="-122"/>
              <a:ea typeface="微软雅黑" panose="020B0503020204020204" charset="-122"/>
              <a:cs typeface="Times New Roman" panose="02020603050405020304" pitchFamily="18" charset="0"/>
            </a:endParaRPr>
          </a:p>
        </p:txBody>
      </p:sp>
      <p:sp>
        <p:nvSpPr>
          <p:cNvPr id="11" name="箭头: 五边形 10"/>
          <p:cNvSpPr/>
          <p:nvPr/>
        </p:nvSpPr>
        <p:spPr>
          <a:xfrm>
            <a:off x="586247" y="3128027"/>
            <a:ext cx="1447049" cy="1653302"/>
          </a:xfrm>
          <a:prstGeom prst="homePlate">
            <a:avLst>
              <a:gd name="adj" fmla="val 20402"/>
            </a:avLst>
          </a:prstGeom>
          <a:solidFill>
            <a:srgbClr val="A8CBF7">
              <a:alpha val="94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000" b="1" kern="100" dirty="0">
                <a:solidFill>
                  <a:schemeClr val="tx1"/>
                </a:solidFill>
                <a:effectLst/>
                <a:latin typeface="黑体" panose="02010609060101010101" pitchFamily="49" charset="-122"/>
                <a:ea typeface="黑体" panose="02010609060101010101" pitchFamily="49" charset="-122"/>
                <a:cs typeface="Times New Roman" panose="02020603050405020304" pitchFamily="18" charset="0"/>
              </a:rPr>
              <a:t>应用创新</a:t>
            </a:r>
            <a:endParaRPr lang="zh-CN" altLang="en-US" sz="2000" b="1" dirty="0">
              <a:solidFill>
                <a:schemeClr val="tx1"/>
              </a:solidFill>
              <a:latin typeface="黑体" panose="02010609060101010101" pitchFamily="49" charset="-122"/>
              <a:ea typeface="黑体" panose="02010609060101010101" pitchFamily="49" charset="-122"/>
            </a:endParaRPr>
          </a:p>
        </p:txBody>
      </p:sp>
      <p:sp>
        <p:nvSpPr>
          <p:cNvPr id="15" name="文本框 14"/>
          <p:cNvSpPr txBox="1"/>
          <p:nvPr/>
        </p:nvSpPr>
        <p:spPr>
          <a:xfrm>
            <a:off x="8300720" y="956310"/>
            <a:ext cx="3701415" cy="681355"/>
          </a:xfrm>
          <a:prstGeom prst="rect">
            <a:avLst/>
          </a:prstGeom>
          <a:noFill/>
        </p:spPr>
        <p:txBody>
          <a:bodyPr wrap="square">
            <a:spAutoFit/>
          </a:bodyPr>
          <a:lstStyle/>
          <a:p>
            <a:pPr indent="269875" algn="just">
              <a:lnSpc>
                <a:spcPts val="2300"/>
              </a:lnSpc>
            </a:pP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自主知识产权的</a:t>
            </a:r>
            <a:r>
              <a:rPr lang="en-US"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1.1</a:t>
            </a: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创新药；</a:t>
            </a:r>
            <a:endParaRPr lang="en-US"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indent="269875" algn="just">
              <a:lnSpc>
                <a:spcPts val="2300"/>
              </a:lnSpc>
            </a:pPr>
            <a:r>
              <a:rPr lang="zh-CN"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专利号：</a:t>
            </a:r>
            <a:r>
              <a:rPr lang="en-US" altLang="zh-CN" sz="18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ZL2004100813412</a:t>
            </a:r>
            <a:endParaRPr lang="zh-CN" altLang="zh-CN" sz="14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18" name="矩形 17"/>
          <p:cNvSpPr/>
          <p:nvPr/>
        </p:nvSpPr>
        <p:spPr>
          <a:xfrm>
            <a:off x="586249" y="1237736"/>
            <a:ext cx="7604384" cy="1656294"/>
          </a:xfrm>
          <a:prstGeom prst="rect">
            <a:avLst/>
          </a:prstGeom>
          <a:noFill/>
          <a:ln w="19050">
            <a:solidFill>
              <a:srgbClr val="A8CBF7"/>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150000"/>
              </a:lnSpc>
              <a:buFont typeface="Arial" panose="020B0604020202020204" pitchFamily="34" charset="0"/>
              <a:buChar char="•"/>
            </a:pPr>
            <a:endParaRPr lang="zh-CN" altLang="zh-CN" sz="16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20" name="矩形 19"/>
          <p:cNvSpPr/>
          <p:nvPr/>
        </p:nvSpPr>
        <p:spPr>
          <a:xfrm>
            <a:off x="586248" y="3128025"/>
            <a:ext cx="7604384" cy="1653303"/>
          </a:xfrm>
          <a:prstGeom prst="rect">
            <a:avLst/>
          </a:prstGeom>
          <a:noFill/>
          <a:ln w="19050">
            <a:solidFill>
              <a:srgbClr val="A8CBF7"/>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150000"/>
              </a:lnSpc>
              <a:buFont typeface="Arial" panose="020B0604020202020204" pitchFamily="34" charset="0"/>
              <a:buChar char="•"/>
            </a:pPr>
            <a:endParaRPr lang="zh-CN" altLang="zh-CN" sz="16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3" name="矩形 2"/>
          <p:cNvSpPr/>
          <p:nvPr/>
        </p:nvSpPr>
        <p:spPr>
          <a:xfrm>
            <a:off x="600360" y="5069739"/>
            <a:ext cx="10391895" cy="1355451"/>
          </a:xfrm>
          <a:prstGeom prst="rect">
            <a:avLst/>
          </a:prstGeom>
          <a:noFill/>
          <a:ln w="19050">
            <a:solidFill>
              <a:srgbClr val="A8CBF7"/>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lnSpc>
                <a:spcPct val="150000"/>
              </a:lnSpc>
              <a:buFont typeface="Arial" panose="020B0604020202020204" pitchFamily="34" charset="0"/>
              <a:buChar char="•"/>
            </a:pPr>
            <a:endParaRPr lang="zh-CN" altLang="zh-CN" sz="16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10" name="箭头: 五边形 9"/>
          <p:cNvSpPr/>
          <p:nvPr/>
        </p:nvSpPr>
        <p:spPr>
          <a:xfrm>
            <a:off x="600360" y="5060261"/>
            <a:ext cx="1447049" cy="1262892"/>
          </a:xfrm>
          <a:prstGeom prst="homePlate">
            <a:avLst>
              <a:gd name="adj" fmla="val 20402"/>
            </a:avLst>
          </a:prstGeom>
          <a:solidFill>
            <a:srgbClr val="A8CBF7">
              <a:alpha val="94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zh-CN" altLang="en-US" sz="2000" b="1" kern="100" dirty="0">
                <a:solidFill>
                  <a:schemeClr val="tx1"/>
                </a:solidFill>
                <a:latin typeface="黑体" panose="02010609060101010101" pitchFamily="49" charset="-122"/>
                <a:ea typeface="黑体" panose="02010609060101010101" pitchFamily="49" charset="-122"/>
                <a:cs typeface="Times New Roman" panose="02020603050405020304" pitchFamily="18" charset="0"/>
              </a:rPr>
              <a:t>传承性</a:t>
            </a:r>
            <a:endParaRPr lang="zh-CN" altLang="en-US" sz="2000" b="1" dirty="0">
              <a:solidFill>
                <a:schemeClr val="tx1"/>
              </a:solidFill>
              <a:latin typeface="黑体" panose="02010609060101010101" pitchFamily="49" charset="-122"/>
              <a:ea typeface="黑体" panose="02010609060101010101" pitchFamily="49" charset="-122"/>
            </a:endParaRPr>
          </a:p>
        </p:txBody>
      </p:sp>
      <p:sp>
        <p:nvSpPr>
          <p:cNvPr id="12" name="矩形 11"/>
          <p:cNvSpPr/>
          <p:nvPr/>
        </p:nvSpPr>
        <p:spPr>
          <a:xfrm>
            <a:off x="2033296" y="5123321"/>
            <a:ext cx="8958959" cy="1262892"/>
          </a:xfrm>
          <a:prstGeom prst="rect">
            <a:avLst/>
          </a:prstGeom>
          <a:noFill/>
        </p:spPr>
        <p:txBody>
          <a:bodyPr wrap="square" rtlCol="0">
            <a:noAutofit/>
          </a:bodyPr>
          <a:lstStyle/>
          <a:p>
            <a:r>
              <a:rPr sz="1600" kern="100" dirty="0">
                <a:solidFill>
                  <a:schemeClr val="tx1"/>
                </a:solidFill>
                <a:latin typeface="微软雅黑" panose="020B0503020204020204" charset="-122"/>
                <a:ea typeface="微软雅黑" panose="020B0503020204020204" charset="-122"/>
                <a:cs typeface="Times New Roman" panose="02020603050405020304" pitchFamily="18" charset="0"/>
              </a:rPr>
              <a:t>本品由古方“一仙丹”（《古今医鉴.卷十》，用川牛膝、威灵仙各等分组方，治疗“脚疾，肿痛拘挛”。收载于中医方剂大辞典）和“芎归散”（《证治准绳》明代王肯堂撰。以当归、川芎各等分，治疗“脚气、腿腕生疮”）化裁而来。在处方上，考虑到现代对秦皮的成分和药理活性与机理的研究成果，用以取代牛膝，增强袪风、除湿、止痛作用。故本方四味配伍，用于治疗痛风这个古代叫“脚气”，“痹证”的疾病，源于经典，理论依据充分。</a:t>
            </a:r>
            <a:endParaRPr lang="zh-CN" altLang="zh-CN" sz="1600" kern="100" dirty="0">
              <a:solidFill>
                <a:schemeClr val="tx1"/>
              </a:solidFill>
              <a:latin typeface="微软雅黑" panose="020B0503020204020204" charset="-122"/>
              <a:ea typeface="微软雅黑" panose="020B0503020204020204" charset="-122"/>
              <a:cs typeface="Times New Roman" panose="02020603050405020304" pitchFamily="18" charset="0"/>
            </a:endParaRPr>
          </a:p>
        </p:txBody>
      </p:sp>
      <p:sp>
        <p:nvSpPr>
          <p:cNvPr id="13" name="文本框 12"/>
          <p:cNvSpPr txBox="1"/>
          <p:nvPr/>
        </p:nvSpPr>
        <p:spPr>
          <a:xfrm>
            <a:off x="2013397" y="1320853"/>
            <a:ext cx="6233106" cy="1573177"/>
          </a:xfrm>
          <a:prstGeom prst="rect">
            <a:avLst/>
          </a:prstGeom>
          <a:noFill/>
        </p:spPr>
        <p:txBody>
          <a:bodyPr wrap="square" rtlCol="0">
            <a:noAutofit/>
          </a:bodyPr>
          <a:lstStyle/>
          <a:p>
            <a:pPr algn="l">
              <a:buClrTx/>
              <a:buSzTx/>
              <a:buFontTx/>
            </a:pPr>
            <a:r>
              <a:rPr lang="zh-CN" altLang="en-US" sz="1600" kern="100" dirty="0">
                <a:latin typeface="微软雅黑" panose="020B0503020204020204" charset="-122"/>
                <a:ea typeface="微软雅黑" panose="020B0503020204020204" charset="-122"/>
                <a:cs typeface="Times New Roman" panose="02020603050405020304" pitchFamily="18" charset="0"/>
              </a:rPr>
              <a:t>秦威颗粒是2024获批的中药1.1类新药，其处方源于经典古方，又根据现代研究成果对其药味进行了加减，高度重视用药剂量和安全性，应用现代先进制药工艺进行生产，产品质量稳定；临床疗效确切，主要疗效指标“疼痛消失率”达60.75%，是目前唯一能显著缩短痛风患者疼痛持续时间的中成药，且使用安全，对于治疗痛风尤其是中重度急性痛风性关节炎有重大的临床价值。</a:t>
            </a:r>
          </a:p>
        </p:txBody>
      </p:sp>
      <p:pic>
        <p:nvPicPr>
          <p:cNvPr id="14" name="图片 1"/>
          <p:cNvPicPr>
            <a:picLocks noChangeAspect="1" noChangeArrowheads="1"/>
          </p:cNvPicPr>
          <p:nvPr>
            <p:custDataLst>
              <p:tags r:id="rId1"/>
            </p:custDataLst>
          </p:nvPr>
        </p:nvPicPr>
        <p:blipFill>
          <a:blip r:embed="rId4" cstate="print">
            <a:extLst>
              <a:ext uri="{28A0092B-C50C-407E-A947-70E740481C1C}">
                <a14:useLocalDpi xmlns:a14="http://schemas.microsoft.com/office/drawing/2010/main" val="0"/>
              </a:ext>
            </a:extLst>
          </a:blip>
          <a:srcRect l="4059" t="4115" r="8330" b="3619"/>
          <a:stretch>
            <a:fillRect/>
          </a:stretch>
        </p:blipFill>
        <p:spPr>
          <a:xfrm>
            <a:off x="8773160" y="1637665"/>
            <a:ext cx="2316480" cy="339598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COMMONDATA" val="eyJoZGlkIjoiYTQ0Zjk5NjkwZGE3NDUwNjMwNTE0ZDg1MDBiNWEzZGIifQ=="/>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主题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2115</Words>
  <Application>Microsoft Office PowerPoint</Application>
  <PresentationFormat>宽屏</PresentationFormat>
  <Paragraphs>118</Paragraphs>
  <Slides>11</Slides>
  <Notes>3</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11</vt:i4>
      </vt:variant>
    </vt:vector>
  </HeadingPairs>
  <TitlesOfParts>
    <vt:vector size="23" baseType="lpstr">
      <vt:lpstr>等线</vt:lpstr>
      <vt:lpstr>等线 Light</vt:lpstr>
      <vt:lpstr>黑体</vt:lpstr>
      <vt:lpstr>楷体</vt:lpstr>
      <vt:lpstr>宋体</vt:lpstr>
      <vt:lpstr>微软雅黑</vt:lpstr>
      <vt:lpstr>Arial</vt:lpstr>
      <vt:lpstr>Calibri</vt:lpstr>
      <vt:lpstr>Times New Roman</vt:lpstr>
      <vt:lpstr>Wingdings</vt:lpstr>
      <vt:lpstr>主题1</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PC-Liq</dc:creator>
  <cp:lastModifiedBy>强 蔡</cp:lastModifiedBy>
  <cp:revision>55</cp:revision>
  <dcterms:created xsi:type="dcterms:W3CDTF">2022-02-09T01:46:00Z</dcterms:created>
  <dcterms:modified xsi:type="dcterms:W3CDTF">2024-07-13T10:01:03Z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6C3485ECFD3D4FDAA8EF08B79907D982_12</vt:lpwstr>
  </property>
  <property fmtid="{D5CDD505-2E9C-101B-9397-08002B2CF9AE}" pid="3" name="KSOProductBuildVer">
    <vt:lpwstr>2052-12.1.0.15712</vt:lpwstr>
  </property>
</Properties>
</file>