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2"/>
  </p:sldMasterIdLst>
  <p:notesMasterIdLst>
    <p:notesMasterId r:id="rId14"/>
  </p:notesMasterIdLst>
  <p:sldIdLst>
    <p:sldId id="257" r:id="rId3"/>
    <p:sldId id="287" r:id="rId4"/>
    <p:sldId id="298" r:id="rId5"/>
    <p:sldId id="305" r:id="rId6"/>
    <p:sldId id="306" r:id="rId7"/>
    <p:sldId id="301" r:id="rId8"/>
    <p:sldId id="309" r:id="rId9"/>
    <p:sldId id="302" r:id="rId10"/>
    <p:sldId id="303" r:id="rId11"/>
    <p:sldId id="304" r:id="rId12"/>
    <p:sldId id="307" r:id="rId13"/>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1" userDrawn="1">
          <p15:clr>
            <a:srgbClr val="A4A3A4"/>
          </p15:clr>
        </p15:guide>
        <p15:guide id="2" pos="384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CBF7"/>
    <a:srgbClr val="1740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3536" autoAdjust="0"/>
  </p:normalViewPr>
  <p:slideViewPr>
    <p:cSldViewPr snapToGrid="0" showGuides="1">
      <p:cViewPr varScale="1">
        <p:scale>
          <a:sx n="75" d="100"/>
          <a:sy n="75" d="100"/>
        </p:scale>
        <p:origin x="845" y="53"/>
      </p:cViewPr>
      <p:guideLst>
        <p:guide orient="horz" pos="2161"/>
        <p:guide pos="384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C6365C-6EDB-489D-8227-3D559B31BDE3}" type="datetimeFigureOut">
              <a:rPr lang="zh-CN" altLang="en-US" smtClean="0"/>
              <a:t>2024/7/13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A96426-33A5-464F-B23F-63298F4827C0}"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A96426-33A5-464F-B23F-63298F4827C0}"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A96426-33A5-464F-B23F-63298F4827C0}" type="slidenum">
              <a:rPr lang="zh-CN" altLang="en-US" smtClean="0"/>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5A96426-33A5-464F-B23F-63298F4827C0}" type="slidenum">
              <a:rPr lang="zh-CN" altLang="en-US" smtClean="0"/>
              <a:t>8</a:t>
            </a:fld>
            <a:endParaRPr lang="zh-CN" altLang="en-US"/>
          </a:p>
        </p:txBody>
      </p:sp>
    </p:spTree>
    <p:extLst>
      <p:ext uri="{BB962C8B-B14F-4D97-AF65-F5344CB8AC3E}">
        <p14:creationId xmlns:p14="http://schemas.microsoft.com/office/powerpoint/2010/main" val="2227395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sp>
        <p:nvSpPr>
          <p:cNvPr id="2" name="稻壳儿原创设计师【幻雨工作室】_1"/>
          <p:cNvSpPr/>
          <p:nvPr userDrawn="1"/>
        </p:nvSpPr>
        <p:spPr>
          <a:xfrm rot="8100000">
            <a:off x="264297" y="6125210"/>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 name="稻壳儿原创设计师【幻雨工作室】_1"/>
          <p:cNvSpPr/>
          <p:nvPr userDrawn="1"/>
        </p:nvSpPr>
        <p:spPr>
          <a:xfrm rot="13500000">
            <a:off x="264296" y="18475"/>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稻壳儿原创设计师【幻雨工作室】_1"/>
          <p:cNvSpPr/>
          <p:nvPr userDrawn="1"/>
        </p:nvSpPr>
        <p:spPr>
          <a:xfrm rot="18886286">
            <a:off x="11514233" y="19044"/>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稻壳儿原创设计师【幻雨工作室】_1"/>
          <p:cNvSpPr/>
          <p:nvPr userDrawn="1"/>
        </p:nvSpPr>
        <p:spPr>
          <a:xfrm rot="2641898">
            <a:off x="11511223" y="6122877"/>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矩形 7"/>
          <p:cNvSpPr/>
          <p:nvPr userDrawn="1"/>
        </p:nvSpPr>
        <p:spPr>
          <a:xfrm>
            <a:off x="358220" y="308728"/>
            <a:ext cx="11434712" cy="62994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定义版式">
    <p:bg>
      <p:bgPr>
        <a:solidFill>
          <a:schemeClr val="bg1"/>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fld id="{C10670CE-90E0-4E9D-9436-C7B785606A5A}" type="datetimeFigureOut">
              <a:rPr lang="zh-CN" altLang="en-US" smtClean="0"/>
              <a:t>2024/7/13</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rgbClr val="F6F6F6"/>
        </a:solidFill>
        <a:effectLst/>
      </p:bgPr>
    </p:bg>
    <p:spTree>
      <p:nvGrpSpPr>
        <p:cNvPr id="1" name=""/>
        <p:cNvGrpSpPr/>
        <p:nvPr/>
      </p:nvGrpSpPr>
      <p:grpSpPr>
        <a:xfrm>
          <a:off x="0" y="0"/>
          <a:ext cx="0" cy="0"/>
          <a:chOff x="0" y="0"/>
          <a:chExt cx="0" cy="0"/>
        </a:xfrm>
      </p:grpSpPr>
      <p:sp>
        <p:nvSpPr>
          <p:cNvPr id="22" name="稻壳儿原创设计师【幻雨工作室】_1"/>
          <p:cNvSpPr/>
          <p:nvPr userDrawn="1"/>
        </p:nvSpPr>
        <p:spPr>
          <a:xfrm rot="8100000">
            <a:off x="394913" y="5929870"/>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1" name="稻壳儿原创设计师【幻雨工作室】_1"/>
          <p:cNvSpPr/>
          <p:nvPr userDrawn="1"/>
        </p:nvSpPr>
        <p:spPr>
          <a:xfrm rot="13500000">
            <a:off x="399417" y="178939"/>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矩形 12"/>
          <p:cNvSpPr/>
          <p:nvPr userDrawn="1"/>
        </p:nvSpPr>
        <p:spPr>
          <a:xfrm>
            <a:off x="8534400" y="0"/>
            <a:ext cx="3657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nvSpPr>
        <p:spPr>
          <a:xfrm>
            <a:off x="496550" y="463387"/>
            <a:ext cx="11198900" cy="59312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标题幻灯片">
    <p:bg>
      <p:bgPr>
        <a:solidFill>
          <a:srgbClr val="F6F6F6"/>
        </a:solidFill>
        <a:effectLst/>
      </p:bgPr>
    </p:bg>
    <p:spTree>
      <p:nvGrpSpPr>
        <p:cNvPr id="1" name=""/>
        <p:cNvGrpSpPr/>
        <p:nvPr/>
      </p:nvGrpSpPr>
      <p:grpSpPr>
        <a:xfrm>
          <a:off x="0" y="0"/>
          <a:ext cx="0" cy="0"/>
          <a:chOff x="0" y="0"/>
          <a:chExt cx="0" cy="0"/>
        </a:xfrm>
      </p:grpSpPr>
      <p:sp>
        <p:nvSpPr>
          <p:cNvPr id="9" name="稻壳儿原创设计师【幻雨工作室】_1"/>
          <p:cNvSpPr/>
          <p:nvPr userDrawn="1"/>
        </p:nvSpPr>
        <p:spPr>
          <a:xfrm rot="8100000">
            <a:off x="380399" y="5886328"/>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稻壳儿原创设计师【幻雨工作室】_1"/>
          <p:cNvSpPr/>
          <p:nvPr userDrawn="1"/>
        </p:nvSpPr>
        <p:spPr>
          <a:xfrm rot="13500000">
            <a:off x="384903" y="207967"/>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矩形 3"/>
          <p:cNvSpPr/>
          <p:nvPr userDrawn="1"/>
        </p:nvSpPr>
        <p:spPr>
          <a:xfrm>
            <a:off x="8534400" y="0"/>
            <a:ext cx="3657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496550" y="513117"/>
            <a:ext cx="11198900" cy="5831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标题幻灯片">
    <p:bg>
      <p:bgPr>
        <a:solidFill>
          <a:srgbClr val="F6F6F6"/>
        </a:solidFill>
        <a:effectLst/>
      </p:bgPr>
    </p:bg>
    <p:spTree>
      <p:nvGrpSpPr>
        <p:cNvPr id="1" name=""/>
        <p:cNvGrpSpPr/>
        <p:nvPr/>
      </p:nvGrpSpPr>
      <p:grpSpPr>
        <a:xfrm>
          <a:off x="0" y="0"/>
          <a:ext cx="0" cy="0"/>
          <a:chOff x="0" y="0"/>
          <a:chExt cx="0" cy="0"/>
        </a:xfrm>
      </p:grpSpPr>
      <p:sp>
        <p:nvSpPr>
          <p:cNvPr id="15" name="矩形 14"/>
          <p:cNvSpPr/>
          <p:nvPr userDrawn="1"/>
        </p:nvSpPr>
        <p:spPr>
          <a:xfrm>
            <a:off x="5743852" y="0"/>
            <a:ext cx="6448148"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 name="稻壳儿原创设计师【幻雨工作室】_1"/>
          <p:cNvSpPr/>
          <p:nvPr userDrawn="1"/>
        </p:nvSpPr>
        <p:spPr>
          <a:xfrm rot="8100000">
            <a:off x="218489" y="6067430"/>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稻壳儿原创设计师【幻雨工作室】_2"/>
          <p:cNvSpPr/>
          <p:nvPr userDrawn="1"/>
        </p:nvSpPr>
        <p:spPr>
          <a:xfrm>
            <a:off x="365762" y="375920"/>
            <a:ext cx="11084558" cy="61061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稻壳儿原创设计师【幻雨工作室】_1"/>
          <p:cNvSpPr/>
          <p:nvPr userDrawn="1"/>
        </p:nvSpPr>
        <p:spPr>
          <a:xfrm rot="13442728">
            <a:off x="184018" y="20772"/>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6" name="稻壳儿原创设计师【幻雨工作室】_1"/>
          <p:cNvSpPr/>
          <p:nvPr userDrawn="1"/>
        </p:nvSpPr>
        <p:spPr>
          <a:xfrm rot="18886927">
            <a:off x="11257054" y="-185"/>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7" name="稻壳儿原创设计师【幻雨工作室】_1"/>
          <p:cNvSpPr/>
          <p:nvPr userDrawn="1"/>
        </p:nvSpPr>
        <p:spPr>
          <a:xfrm rot="2675398">
            <a:off x="11264288" y="6084546"/>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4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C0BF874F-F552-4E41-AFEE-3D73F65F4B74}"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E6D88C8-B0D2-4D78-80E7-5DAB45925F45}"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E490AAD-F028-4BC9-86C1-5755391AD40F}"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CE400B-39AF-43AB-A981-02B91840C2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AE490AAD-F028-4BC9-86C1-5755391AD40F}" type="datetimeFigureOut">
              <a:rPr lang="zh-CN" altLang="en-US" smtClean="0"/>
              <a:t>2024/7/13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DCE400B-39AF-43AB-A981-02B91840C29D}"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8" name="页脚占位符 7"/>
          <p:cNvSpPr>
            <a:spLocks noGrp="1"/>
          </p:cNvSpPr>
          <p:nvPr>
            <p:ph type="ftr" sz="quarter" idx="11"/>
          </p:nvPr>
        </p:nvSpPr>
        <p:spPr>
          <a:xfrm>
            <a:off x="4038600" y="6356350"/>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a:xfrm>
            <a:off x="838200" y="6356350"/>
            <a:ext cx="2743200" cy="365125"/>
          </a:xfrm>
        </p:spPr>
        <p:txBody>
          <a:bodyPr/>
          <a:lstStyle/>
          <a:p>
            <a:fld id="{C10670CE-90E0-4E9D-9436-C7B785606A5A}" type="datetimeFigureOut">
              <a:rPr lang="zh-CN" altLang="en-US" smtClean="0"/>
              <a:t>2024/7/13</a:t>
            </a:fld>
            <a:endParaRPr lang="zh-CN" altLang="en-US"/>
          </a:p>
        </p:txBody>
      </p:sp>
      <p:sp>
        <p:nvSpPr>
          <p:cNvPr id="6" name="页脚占位符 5"/>
          <p:cNvSpPr>
            <a:spLocks noGrp="1"/>
          </p:cNvSpPr>
          <p:nvPr>
            <p:ph type="ftr" sz="quarter" idx="11"/>
          </p:nvPr>
        </p:nvSpPr>
        <p:spPr>
          <a:xfrm>
            <a:off x="4038600" y="6356350"/>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p:spPr>
        <p:txBody>
          <a:bodyPr/>
          <a:lstStyle/>
          <a:p>
            <a:fld id="{27F80984-D980-4D19-9926-5596A5A9C718}"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gs>
            <a:gs pos="35000">
              <a:schemeClr val="bg1">
                <a:lumMod val="95000"/>
              </a:schemeClr>
            </a:gs>
            <a:gs pos="100000">
              <a:schemeClr val="accent1">
                <a:lumMod val="20000"/>
                <a:lumOff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2" name="文本框 11"/>
          <p:cNvSpPr txBox="1"/>
          <p:nvPr/>
        </p:nvSpPr>
        <p:spPr>
          <a:xfrm>
            <a:off x="3878580" y="2419350"/>
            <a:ext cx="4730115" cy="1476375"/>
          </a:xfrm>
          <a:prstGeom prst="rect">
            <a:avLst/>
          </a:prstGeom>
          <a:noFill/>
        </p:spPr>
        <p:txBody>
          <a:bodyPr wrap="square" rtlCol="0" anchor="t">
            <a:spAutoFit/>
          </a:bodyPr>
          <a:lstStyle/>
          <a:p>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感谢您下载包图网平台上提供的</a:t>
            </a:r>
            <a:r>
              <a:rPr lang="en-US" altLang="zh-CN" dirty="0">
                <a:solidFill>
                  <a:schemeClr val="tx1">
                    <a:lumMod val="75000"/>
                    <a:lumOff val="25000"/>
                    <a:alpha val="0"/>
                  </a:schemeClr>
                </a:solidFill>
                <a:latin typeface="微软雅黑" panose="020B0503020204020204" charset="-122"/>
                <a:ea typeface="微软雅黑" panose="020B0503020204020204" charset="-122"/>
                <a:sym typeface="+mn-ea"/>
              </a:rPr>
              <a:t>PPT</a:t>
            </a:r>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作品，</a:t>
            </a:r>
          </a:p>
          <a:p>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为了您和包图网以及原创作者的利益，请</a:t>
            </a:r>
          </a:p>
          <a:p>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勿复制、传播、销售，否则将承担法律责</a:t>
            </a:r>
          </a:p>
          <a:p>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任！包图网将对作品进行维权，按照传播</a:t>
            </a:r>
          </a:p>
          <a:p>
            <a:r>
              <a:rPr lang="zh-CN" altLang="en-US" dirty="0">
                <a:solidFill>
                  <a:schemeClr val="tx1">
                    <a:lumMod val="75000"/>
                    <a:lumOff val="25000"/>
                    <a:alpha val="0"/>
                  </a:schemeClr>
                </a:solidFill>
                <a:latin typeface="微软雅黑" panose="020B0503020204020204" charset="-122"/>
                <a:ea typeface="微软雅黑" panose="020B0503020204020204" charset="-122"/>
                <a:sym typeface="+mn-ea"/>
              </a:rPr>
              <a:t>下载次数进行十倍的索取赔偿！</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90AAD-F028-4BC9-86C1-5755391AD40F}" type="datetimeFigureOut">
              <a:rPr lang="zh-CN" altLang="en-US" smtClean="0"/>
              <a:t>2024/7/13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E400B-39AF-43AB-A981-02B91840C29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9707628" y="0"/>
            <a:ext cx="248437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矩形 1"/>
          <p:cNvSpPr/>
          <p:nvPr/>
        </p:nvSpPr>
        <p:spPr>
          <a:xfrm>
            <a:off x="435429" y="736440"/>
            <a:ext cx="10754708" cy="4940927"/>
          </a:xfrm>
          <a:prstGeom prst="rect">
            <a:avLst/>
          </a:prstGeom>
          <a:solidFill>
            <a:schemeClr val="bg1"/>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5" name="文本框 4"/>
          <p:cNvSpPr txBox="1"/>
          <p:nvPr/>
        </p:nvSpPr>
        <p:spPr>
          <a:xfrm>
            <a:off x="608622" y="2227668"/>
            <a:ext cx="3724096" cy="1107996"/>
          </a:xfrm>
          <a:prstGeom prst="rect">
            <a:avLst/>
          </a:prstGeom>
          <a:noFill/>
        </p:spPr>
        <p:txBody>
          <a:bodyPr wrap="none" rtlCol="0">
            <a:spAutoFit/>
          </a:bodyPr>
          <a:lstStyle/>
          <a:p>
            <a:pPr lvl="0">
              <a:defRPr/>
            </a:pPr>
            <a:r>
              <a:rPr kumimoji="0" lang="zh-CN" altLang="en-US" sz="6600" b="1" i="0" u="none" strike="noStrike" kern="1200" cap="none" spc="300" normalizeH="0" baseline="0" noProof="0" dirty="0">
                <a:ln>
                  <a:noFill/>
                </a:ln>
                <a:solidFill>
                  <a:srgbClr val="174096"/>
                </a:solidFill>
                <a:effectLst/>
                <a:uLnTx/>
                <a:uFillTx/>
                <a:cs typeface="+mn-ea"/>
                <a:sym typeface="+mn-lt"/>
              </a:rPr>
              <a:t>秦威颗粒</a:t>
            </a:r>
          </a:p>
        </p:txBody>
      </p:sp>
      <p:cxnSp>
        <p:nvCxnSpPr>
          <p:cNvPr id="7" name="直接连接符 6"/>
          <p:cNvCxnSpPr/>
          <p:nvPr/>
        </p:nvCxnSpPr>
        <p:spPr>
          <a:xfrm>
            <a:off x="483609" y="3836640"/>
            <a:ext cx="6860815"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1252227" y="3268365"/>
            <a:ext cx="29510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srgbClr val="174096"/>
                </a:solidFill>
                <a:effectLst/>
                <a:uLnTx/>
                <a:uFillTx/>
                <a:cs typeface="+mn-ea"/>
                <a:sym typeface="+mn-lt"/>
              </a:rPr>
              <a:t>Qinwei</a:t>
            </a:r>
            <a:r>
              <a:rPr kumimoji="0" lang="en-US" altLang="zh-CN" sz="2000" b="0" i="0" u="none" strike="noStrike" kern="1200" cap="none" spc="0" normalizeH="0" baseline="0" noProof="0" dirty="0">
                <a:ln>
                  <a:noFill/>
                </a:ln>
                <a:solidFill>
                  <a:srgbClr val="174096"/>
                </a:solidFill>
                <a:effectLst/>
                <a:uLnTx/>
                <a:uFillTx/>
                <a:cs typeface="+mn-ea"/>
                <a:sym typeface="+mn-lt"/>
              </a:rPr>
              <a:t>  Keli</a:t>
            </a:r>
            <a:endParaRPr kumimoji="0" lang="zh-CN" altLang="en-US" sz="2000" b="0" i="0" u="none" strike="noStrike" kern="1200" cap="none" spc="0" normalizeH="0" baseline="0" noProof="0" dirty="0">
              <a:ln>
                <a:noFill/>
              </a:ln>
              <a:solidFill>
                <a:srgbClr val="174096"/>
              </a:solidFill>
              <a:effectLst/>
              <a:uLnTx/>
              <a:uFillTx/>
              <a:cs typeface="+mn-ea"/>
              <a:sym typeface="+mn-lt"/>
            </a:endParaRPr>
          </a:p>
        </p:txBody>
      </p:sp>
      <p:sp>
        <p:nvSpPr>
          <p:cNvPr id="17" name="Freeform 172"/>
          <p:cNvSpPr/>
          <p:nvPr/>
        </p:nvSpPr>
        <p:spPr bwMode="auto">
          <a:xfrm>
            <a:off x="8160713" y="815625"/>
            <a:ext cx="2939272" cy="1487063"/>
          </a:xfrm>
          <a:custGeom>
            <a:avLst/>
            <a:gdLst>
              <a:gd name="T0" fmla="*/ 11 w 2024"/>
              <a:gd name="T1" fmla="*/ 0 h 1024"/>
              <a:gd name="T2" fmla="*/ 0 w 2024"/>
              <a:gd name="T3" fmla="*/ 12 h 1024"/>
              <a:gd name="T4" fmla="*/ 1012 w 2024"/>
              <a:gd name="T5" fmla="*/ 1024 h 1024"/>
              <a:gd name="T6" fmla="*/ 2024 w 2024"/>
              <a:gd name="T7" fmla="*/ 12 h 1024"/>
              <a:gd name="T8" fmla="*/ 2012 w 2024"/>
              <a:gd name="T9" fmla="*/ 0 h 1024"/>
              <a:gd name="T10" fmla="*/ 11 w 2024"/>
              <a:gd name="T11" fmla="*/ 0 h 1024"/>
            </a:gdLst>
            <a:ahLst/>
            <a:cxnLst>
              <a:cxn ang="0">
                <a:pos x="T0" y="T1"/>
              </a:cxn>
              <a:cxn ang="0">
                <a:pos x="T2" y="T3"/>
              </a:cxn>
              <a:cxn ang="0">
                <a:pos x="T4" y="T5"/>
              </a:cxn>
              <a:cxn ang="0">
                <a:pos x="T6" y="T7"/>
              </a:cxn>
              <a:cxn ang="0">
                <a:pos x="T8" y="T9"/>
              </a:cxn>
              <a:cxn ang="0">
                <a:pos x="T10" y="T11"/>
              </a:cxn>
            </a:cxnLst>
            <a:rect l="0" t="0" r="r" b="b"/>
            <a:pathLst>
              <a:path w="2024" h="1024">
                <a:moveTo>
                  <a:pt x="11" y="0"/>
                </a:moveTo>
                <a:lnTo>
                  <a:pt x="0" y="12"/>
                </a:lnTo>
                <a:lnTo>
                  <a:pt x="1012" y="1024"/>
                </a:lnTo>
                <a:lnTo>
                  <a:pt x="2024" y="12"/>
                </a:lnTo>
                <a:lnTo>
                  <a:pt x="2012" y="0"/>
                </a:lnTo>
                <a:lnTo>
                  <a:pt x="11" y="0"/>
                </a:lnTo>
                <a:close/>
              </a:path>
            </a:pathLst>
          </a:custGeom>
          <a:gradFill flip="none" rotWithShape="1">
            <a:gsLst>
              <a:gs pos="0">
                <a:schemeClr val="accent1">
                  <a:tint val="66000"/>
                  <a:satMod val="160000"/>
                </a:schemeClr>
              </a:gs>
              <a:gs pos="57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black"/>
              </a:solidFill>
              <a:cs typeface="+mn-ea"/>
              <a:sym typeface="+mn-lt"/>
            </a:endParaRPr>
          </a:p>
        </p:txBody>
      </p:sp>
      <p:sp>
        <p:nvSpPr>
          <p:cNvPr id="24" name="Freeform 178"/>
          <p:cNvSpPr/>
          <p:nvPr/>
        </p:nvSpPr>
        <p:spPr bwMode="auto">
          <a:xfrm>
            <a:off x="8224037" y="5239354"/>
            <a:ext cx="857250" cy="855663"/>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25" name="Freeform 179"/>
          <p:cNvSpPr/>
          <p:nvPr/>
        </p:nvSpPr>
        <p:spPr bwMode="auto">
          <a:xfrm>
            <a:off x="10273888" y="4548514"/>
            <a:ext cx="614363" cy="614363"/>
          </a:xfrm>
          <a:custGeom>
            <a:avLst/>
            <a:gdLst>
              <a:gd name="T0" fmla="*/ 194 w 387"/>
              <a:gd name="T1" fmla="*/ 387 h 387"/>
              <a:gd name="T2" fmla="*/ 0 w 387"/>
              <a:gd name="T3" fmla="*/ 193 h 387"/>
              <a:gd name="T4" fmla="*/ 194 w 387"/>
              <a:gd name="T5" fmla="*/ 0 h 387"/>
              <a:gd name="T6" fmla="*/ 387 w 387"/>
              <a:gd name="T7" fmla="*/ 193 h 387"/>
              <a:gd name="T8" fmla="*/ 194 w 387"/>
              <a:gd name="T9" fmla="*/ 387 h 387"/>
            </a:gdLst>
            <a:ahLst/>
            <a:cxnLst>
              <a:cxn ang="0">
                <a:pos x="T0" y="T1"/>
              </a:cxn>
              <a:cxn ang="0">
                <a:pos x="T2" y="T3"/>
              </a:cxn>
              <a:cxn ang="0">
                <a:pos x="T4" y="T5"/>
              </a:cxn>
              <a:cxn ang="0">
                <a:pos x="T6" y="T7"/>
              </a:cxn>
              <a:cxn ang="0">
                <a:pos x="T8" y="T9"/>
              </a:cxn>
            </a:cxnLst>
            <a:rect l="0" t="0" r="r" b="b"/>
            <a:pathLst>
              <a:path w="387" h="387">
                <a:moveTo>
                  <a:pt x="194" y="387"/>
                </a:moveTo>
                <a:lnTo>
                  <a:pt x="0" y="193"/>
                </a:lnTo>
                <a:lnTo>
                  <a:pt x="194" y="0"/>
                </a:lnTo>
                <a:lnTo>
                  <a:pt x="387" y="193"/>
                </a:lnTo>
                <a:lnTo>
                  <a:pt x="194" y="387"/>
                </a:lnTo>
                <a:close/>
              </a:path>
            </a:pathLst>
          </a:custGeom>
          <a:solidFill>
            <a:srgbClr val="A8CBF7"/>
          </a:solidFill>
          <a:ln>
            <a:noFill/>
          </a:ln>
        </p:spPr>
        <p:txBody>
          <a:bodyPr vert="horz" wrap="square" lIns="91440" tIns="45720" rIns="91440" bIns="45720" numCol="1" anchor="t" anchorCtr="0" compatLnSpc="1"/>
          <a:lstStyle/>
          <a:p>
            <a:endParaRPr lang="zh-CN" altLang="en-US">
              <a:cs typeface="+mn-ea"/>
              <a:sym typeface="+mn-lt"/>
            </a:endParaRPr>
          </a:p>
        </p:txBody>
      </p:sp>
      <p:sp>
        <p:nvSpPr>
          <p:cNvPr id="27" name="Freeform 179"/>
          <p:cNvSpPr/>
          <p:nvPr/>
        </p:nvSpPr>
        <p:spPr bwMode="auto">
          <a:xfrm>
            <a:off x="7499247" y="5057533"/>
            <a:ext cx="363642" cy="363642"/>
          </a:xfrm>
          <a:custGeom>
            <a:avLst/>
            <a:gdLst>
              <a:gd name="T0" fmla="*/ 194 w 387"/>
              <a:gd name="T1" fmla="*/ 387 h 387"/>
              <a:gd name="T2" fmla="*/ 0 w 387"/>
              <a:gd name="T3" fmla="*/ 193 h 387"/>
              <a:gd name="T4" fmla="*/ 194 w 387"/>
              <a:gd name="T5" fmla="*/ 0 h 387"/>
              <a:gd name="T6" fmla="*/ 387 w 387"/>
              <a:gd name="T7" fmla="*/ 193 h 387"/>
              <a:gd name="T8" fmla="*/ 194 w 387"/>
              <a:gd name="T9" fmla="*/ 387 h 387"/>
            </a:gdLst>
            <a:ahLst/>
            <a:cxnLst>
              <a:cxn ang="0">
                <a:pos x="T0" y="T1"/>
              </a:cxn>
              <a:cxn ang="0">
                <a:pos x="T2" y="T3"/>
              </a:cxn>
              <a:cxn ang="0">
                <a:pos x="T4" y="T5"/>
              </a:cxn>
              <a:cxn ang="0">
                <a:pos x="T6" y="T7"/>
              </a:cxn>
              <a:cxn ang="0">
                <a:pos x="T8" y="T9"/>
              </a:cxn>
            </a:cxnLst>
            <a:rect l="0" t="0" r="r" b="b"/>
            <a:pathLst>
              <a:path w="387" h="387">
                <a:moveTo>
                  <a:pt x="194" y="387"/>
                </a:moveTo>
                <a:lnTo>
                  <a:pt x="0" y="193"/>
                </a:lnTo>
                <a:lnTo>
                  <a:pt x="194" y="0"/>
                </a:lnTo>
                <a:lnTo>
                  <a:pt x="387" y="193"/>
                </a:lnTo>
                <a:lnTo>
                  <a:pt x="194" y="387"/>
                </a:lnTo>
                <a:close/>
              </a:path>
            </a:pathLst>
          </a:custGeom>
          <a:solidFill>
            <a:srgbClr val="A8CBF7">
              <a:alpha val="61000"/>
            </a:srgbClr>
          </a:solidFill>
          <a:ln>
            <a:noFill/>
          </a:ln>
        </p:spPr>
        <p:txBody>
          <a:bodyPr vert="horz" wrap="square" lIns="91440" tIns="45720" rIns="91440" bIns="45720" numCol="1" anchor="t" anchorCtr="0" compatLnSpc="1"/>
          <a:lstStyle/>
          <a:p>
            <a:endParaRPr lang="zh-CN" altLang="en-US">
              <a:cs typeface="+mn-ea"/>
              <a:sym typeface="+mn-lt"/>
            </a:endParaRPr>
          </a:p>
        </p:txBody>
      </p:sp>
      <p:pic>
        <p:nvPicPr>
          <p:cNvPr id="3" name="图片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721" y="776457"/>
            <a:ext cx="2327657" cy="721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文本框 14"/>
          <p:cNvSpPr txBox="1"/>
          <p:nvPr/>
        </p:nvSpPr>
        <p:spPr>
          <a:xfrm>
            <a:off x="477566" y="4773638"/>
            <a:ext cx="5859296" cy="476726"/>
          </a:xfrm>
          <a:prstGeom prst="roundRect">
            <a:avLst/>
          </a:prstGeom>
          <a:noFill/>
          <a:ln>
            <a:noFill/>
          </a:ln>
        </p:spPr>
        <p:txBody>
          <a:bodyPr wrap="none" rtlCol="0">
            <a:spAutoFit/>
          </a:bodyPr>
          <a:lstStyle/>
          <a:p>
            <a:pPr lvl="0">
              <a:defRPr/>
            </a:pPr>
            <a:r>
              <a:rPr kumimoji="0" lang="zh-CN" altLang="en-US" sz="22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ea"/>
                <a:sym typeface="+mn-lt"/>
              </a:rPr>
              <a:t>上市许可持有人：成都华西天然药物有限公司</a:t>
            </a:r>
          </a:p>
        </p:txBody>
      </p:sp>
      <p:sp>
        <p:nvSpPr>
          <p:cNvPr id="18" name="文本框 17"/>
          <p:cNvSpPr txBox="1"/>
          <p:nvPr/>
        </p:nvSpPr>
        <p:spPr>
          <a:xfrm>
            <a:off x="4108218" y="3071157"/>
            <a:ext cx="3198311" cy="769441"/>
          </a:xfrm>
          <a:prstGeom prst="rect">
            <a:avLst/>
          </a:prstGeom>
          <a:noFill/>
        </p:spPr>
        <p:txBody>
          <a:bodyPr wrap="none" rtlCol="0">
            <a:spAutoFit/>
          </a:bodyPr>
          <a:lstStyle/>
          <a:p>
            <a:pPr lvl="0">
              <a:defRPr/>
            </a:pPr>
            <a:r>
              <a:rPr kumimoji="0" lang="en-US" altLang="zh-CN" sz="4400" b="1" i="0" u="none" strike="noStrike" kern="1200" cap="none" spc="300" normalizeH="0" baseline="0" noProof="0" dirty="0">
                <a:ln>
                  <a:noFill/>
                </a:ln>
                <a:solidFill>
                  <a:srgbClr val="174096"/>
                </a:solidFill>
                <a:effectLst/>
                <a:uLnTx/>
                <a:uFillTx/>
                <a:cs typeface="+mn-ea"/>
                <a:sym typeface="+mn-lt"/>
              </a:rPr>
              <a:t>—</a:t>
            </a:r>
            <a:r>
              <a:rPr kumimoji="0" lang="zh-CN" altLang="en-US" sz="4400" b="1" i="0" u="none" strike="noStrike" kern="1200" cap="none" spc="300" normalizeH="0" baseline="0" noProof="0" dirty="0">
                <a:ln>
                  <a:noFill/>
                </a:ln>
                <a:solidFill>
                  <a:srgbClr val="174096"/>
                </a:solidFill>
                <a:effectLst/>
                <a:uLnTx/>
                <a:uFillTx/>
                <a:cs typeface="+mn-ea"/>
                <a:sym typeface="+mn-lt"/>
              </a:rPr>
              <a:t>药品摘要</a:t>
            </a:r>
          </a:p>
        </p:txBody>
      </p:sp>
      <p:sp>
        <p:nvSpPr>
          <p:cNvPr id="20" name="稻壳儿原创设计师【幻雨工作室】_1"/>
          <p:cNvSpPr/>
          <p:nvPr/>
        </p:nvSpPr>
        <p:spPr>
          <a:xfrm rot="13442728">
            <a:off x="216077" y="302708"/>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稻壳儿原创设计师【幻雨工作室】_1"/>
          <p:cNvSpPr/>
          <p:nvPr/>
        </p:nvSpPr>
        <p:spPr>
          <a:xfrm rot="8100000">
            <a:off x="213664" y="5325496"/>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2" name="Freeform 163"/>
          <p:cNvSpPr/>
          <p:nvPr/>
        </p:nvSpPr>
        <p:spPr bwMode="auto">
          <a:xfrm>
            <a:off x="10183812" y="1947946"/>
            <a:ext cx="2008188" cy="2003425"/>
          </a:xfrm>
          <a:custGeom>
            <a:avLst/>
            <a:gdLst>
              <a:gd name="T0" fmla="*/ 1265 w 1265"/>
              <a:gd name="T1" fmla="*/ 631 h 1262"/>
              <a:gd name="T2" fmla="*/ 632 w 1265"/>
              <a:gd name="T3" fmla="*/ 1262 h 1262"/>
              <a:gd name="T4" fmla="*/ 0 w 1265"/>
              <a:gd name="T5" fmla="*/ 631 h 1262"/>
              <a:gd name="T6" fmla="*/ 632 w 1265"/>
              <a:gd name="T7" fmla="*/ 0 h 1262"/>
              <a:gd name="T8" fmla="*/ 1265 w 1265"/>
              <a:gd name="T9" fmla="*/ 631 h 1262"/>
            </a:gdLst>
            <a:ahLst/>
            <a:cxnLst>
              <a:cxn ang="0">
                <a:pos x="T0" y="T1"/>
              </a:cxn>
              <a:cxn ang="0">
                <a:pos x="T2" y="T3"/>
              </a:cxn>
              <a:cxn ang="0">
                <a:pos x="T4" y="T5"/>
              </a:cxn>
              <a:cxn ang="0">
                <a:pos x="T6" y="T7"/>
              </a:cxn>
              <a:cxn ang="0">
                <a:pos x="T8" y="T9"/>
              </a:cxn>
            </a:cxnLst>
            <a:rect l="0" t="0" r="r" b="b"/>
            <a:pathLst>
              <a:path w="1265" h="1262">
                <a:moveTo>
                  <a:pt x="1265" y="631"/>
                </a:moveTo>
                <a:lnTo>
                  <a:pt x="632" y="1262"/>
                </a:lnTo>
                <a:lnTo>
                  <a:pt x="0" y="631"/>
                </a:lnTo>
                <a:lnTo>
                  <a:pt x="632" y="0"/>
                </a:lnTo>
                <a:lnTo>
                  <a:pt x="1265" y="631"/>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21" name="Freeform 162"/>
          <p:cNvSpPr/>
          <p:nvPr/>
        </p:nvSpPr>
        <p:spPr bwMode="auto">
          <a:xfrm>
            <a:off x="8701153" y="5118259"/>
            <a:ext cx="1006475" cy="1003300"/>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35" name="稻壳儿原创设计师【幻雨工作室】_1"/>
          <p:cNvSpPr/>
          <p:nvPr/>
        </p:nvSpPr>
        <p:spPr>
          <a:xfrm rot="18886927">
            <a:off x="11049923" y="310181"/>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6" name="稻壳儿原创设计师【幻雨工作室】_1"/>
          <p:cNvSpPr/>
          <p:nvPr/>
        </p:nvSpPr>
        <p:spPr>
          <a:xfrm rot="2675398">
            <a:off x="11034198" y="5340302"/>
            <a:ext cx="372063" cy="772096"/>
          </a:xfrm>
          <a:custGeom>
            <a:avLst/>
            <a:gdLst>
              <a:gd name="connsiteX0" fmla="*/ 22996 w 908368"/>
              <a:gd name="connsiteY0" fmla="*/ 1442335 h 1885021"/>
              <a:gd name="connsiteX1" fmla="*/ 465682 w 908368"/>
              <a:gd name="connsiteY1" fmla="*/ 999649 h 1885021"/>
              <a:gd name="connsiteX2" fmla="*/ 908368 w 908368"/>
              <a:gd name="connsiteY2" fmla="*/ 999649 h 1885021"/>
              <a:gd name="connsiteX3" fmla="*/ 22996 w 908368"/>
              <a:gd name="connsiteY3" fmla="*/ 1885021 h 1885021"/>
              <a:gd name="connsiteX4" fmla="*/ 0 w 908368"/>
              <a:gd name="connsiteY4" fmla="*/ 0 h 1885021"/>
              <a:gd name="connsiteX5" fmla="*/ 885372 w 908368"/>
              <a:gd name="connsiteY5" fmla="*/ 885372 h 1885021"/>
              <a:gd name="connsiteX6" fmla="*/ 442687 w 908368"/>
              <a:gd name="connsiteY6" fmla="*/ 885372 h 1885021"/>
              <a:gd name="connsiteX7" fmla="*/ 0 w 908368"/>
              <a:gd name="connsiteY7" fmla="*/ 442686 h 1885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8368" h="1885021">
                <a:moveTo>
                  <a:pt x="22996" y="1442335"/>
                </a:moveTo>
                <a:lnTo>
                  <a:pt x="465682" y="999649"/>
                </a:lnTo>
                <a:lnTo>
                  <a:pt x="908368" y="999649"/>
                </a:lnTo>
                <a:lnTo>
                  <a:pt x="22996" y="1885021"/>
                </a:lnTo>
                <a:close/>
                <a:moveTo>
                  <a:pt x="0" y="0"/>
                </a:moveTo>
                <a:lnTo>
                  <a:pt x="885372" y="885372"/>
                </a:lnTo>
                <a:lnTo>
                  <a:pt x="442687" y="885372"/>
                </a:lnTo>
                <a:lnTo>
                  <a:pt x="0" y="442686"/>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97121" y="468856"/>
            <a:ext cx="2179185" cy="675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62"/>
          <p:cNvSpPr>
            <a:spLocks noChangeAspect="1"/>
          </p:cNvSpPr>
          <p:nvPr/>
        </p:nvSpPr>
        <p:spPr bwMode="auto">
          <a:xfrm>
            <a:off x="746504" y="545680"/>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15694" y="630821"/>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4584" y="622428"/>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04.</a:t>
            </a:r>
            <a:r>
              <a:rPr lang="zh-CN" altLang="en-US" sz="2800" b="1" spc="300" dirty="0">
                <a:solidFill>
                  <a:srgbClr val="174096"/>
                </a:solidFill>
                <a:cs typeface="+mn-ea"/>
                <a:sym typeface="+mn-lt"/>
              </a:rPr>
              <a:t>公平性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sp>
        <p:nvSpPr>
          <p:cNvPr id="2" name="矩形 1"/>
          <p:cNvSpPr/>
          <p:nvPr/>
        </p:nvSpPr>
        <p:spPr>
          <a:xfrm>
            <a:off x="706882" y="2119878"/>
            <a:ext cx="10778235" cy="1604310"/>
          </a:xfrm>
          <a:prstGeom prst="rect">
            <a:avLst/>
          </a:prstGeom>
          <a:solidFill>
            <a:schemeClr val="bg1"/>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sz="1600" kern="100" dirty="0">
                <a:solidFill>
                  <a:schemeClr val="tx1"/>
                </a:solidFill>
                <a:latin typeface="微软雅黑" panose="020B0503020204020204" charset="-122"/>
                <a:ea typeface="微软雅黑" panose="020B0503020204020204" charset="-122"/>
                <a:cs typeface="Times New Roman" panose="02020603050405020304" pitchFamily="18" charset="0"/>
              </a:rPr>
              <a:t>痛风病严重危害人类健康，发病率不断攀升，我国患者已达约2000万。痛风多表现在关节引起关节炎，但实际上是一种全身病变，可引起多脏器损害，给患者带来极大痛苦。急性痛风性关节炎是痛风最常见的首发症状，亦是痛风的基本的类型，因此对急性痛风性关节炎的治疗有重要医疗价值。现有治疗痛风的药物，或不良反应严重，或治疗效果不佳，且品种有限；尤其是中重度患者急需安全且有效的药物进行治疗。</a:t>
            </a:r>
          </a:p>
        </p:txBody>
      </p:sp>
      <p:sp>
        <p:nvSpPr>
          <p:cNvPr id="4" name="箭头: 五边形 3"/>
          <p:cNvSpPr/>
          <p:nvPr/>
        </p:nvSpPr>
        <p:spPr>
          <a:xfrm>
            <a:off x="706882" y="1596658"/>
            <a:ext cx="3482596" cy="523220"/>
          </a:xfrm>
          <a:prstGeom prst="homePlate">
            <a:avLst/>
          </a:prstGeom>
          <a:solidFill>
            <a:srgbClr val="A8CBF7"/>
          </a:solidFill>
          <a:ln>
            <a:solidFill>
              <a:srgbClr val="A8C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a:tabLst>
                <a:tab pos="198120" algn="l"/>
              </a:tabLst>
            </a:pPr>
            <a:r>
              <a:rPr lang="zh-CN" altLang="en-US"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痛风严重危害公共建康</a:t>
            </a:r>
            <a:endParaRPr lang="zh-CN" altLang="zh-CN"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9" name="箭头: 五边形 8"/>
          <p:cNvSpPr/>
          <p:nvPr/>
        </p:nvSpPr>
        <p:spPr>
          <a:xfrm>
            <a:off x="742600" y="4163439"/>
            <a:ext cx="3310334" cy="562174"/>
          </a:xfrm>
          <a:prstGeom prst="homePlate">
            <a:avLst/>
          </a:prstGeom>
          <a:solidFill>
            <a:srgbClr val="A8CBF7"/>
          </a:solidFill>
          <a:ln>
            <a:solidFill>
              <a:srgbClr val="A8C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a:tabLst>
                <a:tab pos="198120" algn="l"/>
              </a:tabLst>
            </a:pPr>
            <a:r>
              <a:rPr lang="zh-CN" altLang="en-US"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符合“保基本”原则</a:t>
            </a:r>
            <a:endParaRPr lang="zh-CN" altLang="zh-CN"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10" name="矩形 9"/>
          <p:cNvSpPr/>
          <p:nvPr/>
        </p:nvSpPr>
        <p:spPr>
          <a:xfrm>
            <a:off x="746504" y="4725613"/>
            <a:ext cx="10738613" cy="1604311"/>
          </a:xfrm>
          <a:prstGeom prst="rect">
            <a:avLst/>
          </a:prstGeom>
          <a:solidFill>
            <a:schemeClr val="bg1"/>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zh-CN" altLang="en-US"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痛风性关节炎是常见病，发作时疼痛难忍。能缓解痛风疼痛的化药如秋水仙碱等均有较为严重不良反应；现有治疗痛风的中成药止痛效果较差，尤其是对痛风导致的重度疼痛不堪使用。秦威颗粒的止痛作用显著，总有效率达</a:t>
            </a:r>
            <a:r>
              <a:rPr lang="en-US"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96.66%</a:t>
            </a:r>
            <a:r>
              <a:rPr lang="zh-CN" altLang="en-US"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且</a:t>
            </a:r>
            <a:r>
              <a:rPr lang="en-US"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60%</a:t>
            </a:r>
            <a:r>
              <a:rPr lang="zh-CN" altLang="en-US"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以上达到疼痛消失，不良反应发生率与安慰剂无统计学差异，具备了成为临床治疗痛风的基本用药的条件。本品疗效持久，价格合理，患者可负担</a:t>
            </a:r>
            <a:r>
              <a:rPr lang="zh-CN" altLang="en-US"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a:t>
            </a:r>
            <a:endParaRPr lang="zh-CN" altLang="zh-CN" kern="100" dirty="0">
              <a:solidFill>
                <a:schemeClr val="tx1"/>
              </a:solidFill>
              <a:effectLst/>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97121" y="468856"/>
            <a:ext cx="2179185" cy="675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62"/>
          <p:cNvSpPr>
            <a:spLocks noChangeAspect="1"/>
          </p:cNvSpPr>
          <p:nvPr/>
        </p:nvSpPr>
        <p:spPr bwMode="auto">
          <a:xfrm>
            <a:off x="746504" y="545680"/>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15694" y="630821"/>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4584" y="622428"/>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04.</a:t>
            </a:r>
            <a:r>
              <a:rPr lang="zh-CN" altLang="en-US" sz="2800" b="1" spc="300" dirty="0">
                <a:solidFill>
                  <a:srgbClr val="174096"/>
                </a:solidFill>
                <a:cs typeface="+mn-ea"/>
                <a:sym typeface="+mn-lt"/>
              </a:rPr>
              <a:t>公平性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sp>
        <p:nvSpPr>
          <p:cNvPr id="2" name="矩形 1"/>
          <p:cNvSpPr/>
          <p:nvPr/>
        </p:nvSpPr>
        <p:spPr>
          <a:xfrm>
            <a:off x="543396" y="2000692"/>
            <a:ext cx="10858756" cy="1916731"/>
          </a:xfrm>
          <a:prstGeom prst="rect">
            <a:avLst/>
          </a:prstGeom>
          <a:solidFill>
            <a:schemeClr val="bg1"/>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150000"/>
              </a:lnSpc>
              <a:buFont typeface="Arial" panose="020B0604020202020204" pitchFamily="34" charset="0"/>
              <a:buChar char="•"/>
            </a:pPr>
            <a:r>
              <a:rPr lang="zh-CN"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目录中的中药：现用于治疗痛风的中成药普遍止痛效力有限，且剂量小，疗程短，多联用化药才有一定效果。</a:t>
            </a:r>
            <a:endParaRPr lang="en-US"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Arial" panose="020B0604020202020204" pitchFamily="34" charset="0"/>
              <a:buChar char="•"/>
            </a:pPr>
            <a:r>
              <a:rPr lang="zh-CN"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目录中的</a:t>
            </a:r>
            <a:r>
              <a:rPr lang="zh-CN" altLang="en-US"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西药</a:t>
            </a:r>
            <a:r>
              <a:rPr lang="zh-CN"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：秋水仙碱、安康信等止痛药、非布司他、别嘌呤醇和苯溴马隆等分别在止痛和降尿酸方面确有疗效，但都有较严重的不良反应，停药易复发或反弹；</a:t>
            </a:r>
            <a:endParaRPr lang="en-US"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Arial" panose="020B0604020202020204" pitchFamily="34" charset="0"/>
              <a:buChar char="•"/>
            </a:pPr>
            <a:r>
              <a:rPr lang="zh-CN" altLang="zh-CN"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秦威颗粒所用药味均有止痛功能，且剂量充足，有比肩西药止痛药的止痛效果（还能消肿、消除关节活动受限等），患者服用后再次发作前的“间歇期”明显延长。</a:t>
            </a:r>
          </a:p>
        </p:txBody>
      </p:sp>
      <p:sp>
        <p:nvSpPr>
          <p:cNvPr id="4" name="箭头: 五边形 3"/>
          <p:cNvSpPr/>
          <p:nvPr/>
        </p:nvSpPr>
        <p:spPr>
          <a:xfrm>
            <a:off x="543396" y="1477472"/>
            <a:ext cx="2870456" cy="523220"/>
          </a:xfrm>
          <a:prstGeom prst="homePlate">
            <a:avLst/>
          </a:prstGeom>
          <a:solidFill>
            <a:srgbClr val="A8CBF7"/>
          </a:solidFill>
          <a:ln>
            <a:solidFill>
              <a:srgbClr val="A8C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a:tabLst>
                <a:tab pos="198120" algn="l"/>
              </a:tabLst>
            </a:pPr>
            <a:r>
              <a:rPr lang="zh-CN" altLang="zh-CN"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弥补</a:t>
            </a:r>
            <a:r>
              <a:rPr lang="zh-CN" altLang="en-US"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药品</a:t>
            </a:r>
            <a:r>
              <a:rPr lang="zh-CN" altLang="zh-CN"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目录短板</a:t>
            </a:r>
          </a:p>
        </p:txBody>
      </p:sp>
      <p:sp>
        <p:nvSpPr>
          <p:cNvPr id="9" name="箭头: 五边形 8"/>
          <p:cNvSpPr/>
          <p:nvPr/>
        </p:nvSpPr>
        <p:spPr>
          <a:xfrm>
            <a:off x="543396" y="4337349"/>
            <a:ext cx="2491906" cy="523220"/>
          </a:xfrm>
          <a:prstGeom prst="homePlate">
            <a:avLst/>
          </a:prstGeom>
          <a:solidFill>
            <a:srgbClr val="A8CBF7"/>
          </a:solidFill>
          <a:ln>
            <a:solidFill>
              <a:srgbClr val="A8C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just">
              <a:tabLst>
                <a:tab pos="198120" algn="l"/>
              </a:tabLst>
            </a:pPr>
            <a:r>
              <a:rPr lang="zh-CN" altLang="en-US"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无临床管理难度</a:t>
            </a:r>
            <a:endParaRPr lang="zh-CN" altLang="zh-CN" sz="24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endParaRPr>
          </a:p>
        </p:txBody>
      </p:sp>
      <p:sp>
        <p:nvSpPr>
          <p:cNvPr id="10" name="矩形 9"/>
          <p:cNvSpPr/>
          <p:nvPr/>
        </p:nvSpPr>
        <p:spPr>
          <a:xfrm>
            <a:off x="543396" y="4860569"/>
            <a:ext cx="10831054" cy="1438468"/>
          </a:xfrm>
          <a:prstGeom prst="rect">
            <a:avLst/>
          </a:prstGeom>
          <a:solidFill>
            <a:schemeClr val="bg1"/>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zh-CN" altLang="en-US" sz="1600" kern="100" dirty="0">
                <a:solidFill>
                  <a:schemeClr val="tx1"/>
                </a:solidFill>
                <a:effectLst/>
                <a:latin typeface="微软雅黑" panose="020B0503020204020204" charset="-122"/>
                <a:ea typeface="微软雅黑" panose="020B0503020204020204" charset="-122"/>
                <a:cs typeface="Times New Roman" panose="02020603050405020304" pitchFamily="18" charset="0"/>
              </a:rPr>
              <a:t>临床上结合应用中药治疗痛风已形成了专家共识。秦威颗粒为口服制剂，属于门诊用药，患者依从性好，可常温保存，有效期为24个月，医保经办机构无需特殊管理。痛风在临床上易于确诊，诊断特征明确，诊疗流程清晰，另一方面，作为反复发作的疾病，痛风患者多对痛风发作有一定判断能力，临床滥用风险和超说明书用药可能性较小。</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177"/>
          <p:cNvSpPr>
            <a:spLocks noChangeAspect="1"/>
          </p:cNvSpPr>
          <p:nvPr/>
        </p:nvSpPr>
        <p:spPr bwMode="auto">
          <a:xfrm flipH="1">
            <a:off x="557341" y="1419495"/>
            <a:ext cx="3330851" cy="3484970"/>
          </a:xfrm>
          <a:custGeom>
            <a:avLst/>
            <a:gdLst>
              <a:gd name="T0" fmla="*/ 1066 w 2134"/>
              <a:gd name="T1" fmla="*/ 2130 h 2130"/>
              <a:gd name="T2" fmla="*/ 0 w 2134"/>
              <a:gd name="T3" fmla="*/ 1066 h 2130"/>
              <a:gd name="T4" fmla="*/ 1066 w 2134"/>
              <a:gd name="T5" fmla="*/ 0 h 2130"/>
              <a:gd name="T6" fmla="*/ 2134 w 2134"/>
              <a:gd name="T7" fmla="*/ 1066 h 2130"/>
              <a:gd name="T8" fmla="*/ 1066 w 2134"/>
              <a:gd name="T9" fmla="*/ 2130 h 2130"/>
            </a:gdLst>
            <a:ahLst/>
            <a:cxnLst>
              <a:cxn ang="0">
                <a:pos x="T0" y="T1"/>
              </a:cxn>
              <a:cxn ang="0">
                <a:pos x="T2" y="T3"/>
              </a:cxn>
              <a:cxn ang="0">
                <a:pos x="T4" y="T5"/>
              </a:cxn>
              <a:cxn ang="0">
                <a:pos x="T6" y="T7"/>
              </a:cxn>
              <a:cxn ang="0">
                <a:pos x="T8" y="T9"/>
              </a:cxn>
            </a:cxnLst>
            <a:rect l="0" t="0" r="r" b="b"/>
            <a:pathLst>
              <a:path w="2134" h="2130">
                <a:moveTo>
                  <a:pt x="1066" y="2130"/>
                </a:moveTo>
                <a:lnTo>
                  <a:pt x="0" y="1066"/>
                </a:lnTo>
                <a:lnTo>
                  <a:pt x="1066" y="0"/>
                </a:lnTo>
                <a:lnTo>
                  <a:pt x="2134" y="1066"/>
                </a:lnTo>
                <a:lnTo>
                  <a:pt x="1066" y="2130"/>
                </a:lnTo>
                <a:close/>
              </a:path>
            </a:pathLst>
          </a:custGeom>
          <a:solidFill>
            <a:srgbClr val="A8CBF7"/>
          </a:solidFill>
          <a:ln>
            <a:noFill/>
          </a:ln>
        </p:spPr>
        <p:txBody>
          <a:bodyPr vert="horz" wrap="square" lIns="91440" tIns="45720" rIns="91440" bIns="45720" numCol="1" anchor="t" anchorCtr="0" compatLnSpc="1"/>
          <a:lstStyle/>
          <a:p>
            <a:endParaRPr lang="zh-CN" altLang="en-US" dirty="0">
              <a:cs typeface="+mn-ea"/>
              <a:sym typeface="+mn-lt"/>
            </a:endParaRPr>
          </a:p>
        </p:txBody>
      </p:sp>
      <p:sp>
        <p:nvSpPr>
          <p:cNvPr id="2" name="Freeform 162"/>
          <p:cNvSpPr>
            <a:spLocks noChangeAspect="1"/>
          </p:cNvSpPr>
          <p:nvPr/>
        </p:nvSpPr>
        <p:spPr bwMode="auto">
          <a:xfrm>
            <a:off x="4866409" y="1758766"/>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3" name="Freeform 178"/>
          <p:cNvSpPr>
            <a:spLocks noChangeAspect="1"/>
          </p:cNvSpPr>
          <p:nvPr/>
        </p:nvSpPr>
        <p:spPr bwMode="auto">
          <a:xfrm>
            <a:off x="4635599" y="1843907"/>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4" name="文本框 3"/>
          <p:cNvSpPr txBox="1"/>
          <p:nvPr/>
        </p:nvSpPr>
        <p:spPr>
          <a:xfrm>
            <a:off x="5544489" y="1835514"/>
            <a:ext cx="3156633"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01.</a:t>
            </a:r>
            <a:r>
              <a:rPr lang="zh-CN" altLang="en-US" sz="2800" b="1" spc="300" dirty="0">
                <a:solidFill>
                  <a:srgbClr val="174096"/>
                </a:solidFill>
                <a:cs typeface="+mn-ea"/>
                <a:sym typeface="+mn-lt"/>
              </a:rPr>
              <a:t>产品基本信息</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cxnSp>
        <p:nvCxnSpPr>
          <p:cNvPr id="14" name="直接连接符 13"/>
          <p:cNvCxnSpPr/>
          <p:nvPr/>
        </p:nvCxnSpPr>
        <p:spPr>
          <a:xfrm>
            <a:off x="5544489" y="2453358"/>
            <a:ext cx="2846333"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1043597" y="2285297"/>
            <a:ext cx="2358338" cy="120032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7200" b="1" i="0" u="none" strike="noStrike" kern="1200" cap="none" spc="300" normalizeH="0" baseline="0" noProof="0" dirty="0">
                <a:ln>
                  <a:noFill/>
                </a:ln>
                <a:solidFill>
                  <a:srgbClr val="174096"/>
                </a:solidFill>
                <a:effectLst/>
                <a:uLnTx/>
                <a:uFillTx/>
                <a:cs typeface="+mn-ea"/>
                <a:sym typeface="+mn-lt"/>
              </a:rPr>
              <a:t>目 录</a:t>
            </a:r>
          </a:p>
        </p:txBody>
      </p:sp>
      <p:sp>
        <p:nvSpPr>
          <p:cNvPr id="17" name="文本框 16"/>
          <p:cNvSpPr txBox="1"/>
          <p:nvPr/>
        </p:nvSpPr>
        <p:spPr>
          <a:xfrm>
            <a:off x="1187865" y="3518602"/>
            <a:ext cx="2069802" cy="523220"/>
          </a:xfrm>
          <a:prstGeom prst="rect">
            <a:avLst/>
          </a:prstGeom>
          <a:noFill/>
        </p:spPr>
        <p:txBody>
          <a:bodyPr wrap="square"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174096"/>
                </a:solidFill>
                <a:effectLst/>
                <a:uLnTx/>
                <a:uFillTx/>
                <a:cs typeface="+mn-ea"/>
                <a:sym typeface="+mn-lt"/>
              </a:rPr>
              <a:t>CONTENTS</a:t>
            </a:r>
            <a:endParaRPr kumimoji="0" lang="zh-CN" altLang="en-US" sz="2800" b="0" i="0" u="none" strike="noStrike" kern="1200" cap="none" spc="0" normalizeH="0" baseline="0" noProof="0" dirty="0">
              <a:ln>
                <a:noFill/>
              </a:ln>
              <a:solidFill>
                <a:srgbClr val="174096"/>
              </a:solidFill>
              <a:effectLst/>
              <a:uLnTx/>
              <a:uFillTx/>
              <a:cs typeface="+mn-ea"/>
              <a:sym typeface="+mn-lt"/>
            </a:endParaRPr>
          </a:p>
        </p:txBody>
      </p:sp>
      <p:sp>
        <p:nvSpPr>
          <p:cNvPr id="18" name="Freeform 162"/>
          <p:cNvSpPr>
            <a:spLocks noChangeAspect="1"/>
          </p:cNvSpPr>
          <p:nvPr/>
        </p:nvSpPr>
        <p:spPr bwMode="auto">
          <a:xfrm>
            <a:off x="4226168" y="3185320"/>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19" name="Freeform 178"/>
          <p:cNvSpPr>
            <a:spLocks noChangeAspect="1"/>
          </p:cNvSpPr>
          <p:nvPr/>
        </p:nvSpPr>
        <p:spPr bwMode="auto">
          <a:xfrm>
            <a:off x="3995358" y="3270461"/>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20" name="文本框 19"/>
          <p:cNvSpPr txBox="1"/>
          <p:nvPr/>
        </p:nvSpPr>
        <p:spPr>
          <a:xfrm>
            <a:off x="4904248" y="3262068"/>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02.</a:t>
            </a:r>
            <a:r>
              <a:rPr lang="zh-CN" altLang="en-US" sz="2800" b="1" spc="300" dirty="0">
                <a:solidFill>
                  <a:srgbClr val="174096"/>
                </a:solidFill>
                <a:latin typeface="Times New Roman" panose="02020603050405020304" pitchFamily="18" charset="0"/>
                <a:cs typeface="Times New Roman" panose="02020603050405020304" pitchFamily="18" charset="0"/>
                <a:sym typeface="+mn-lt"/>
              </a:rPr>
              <a:t>安全性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cxnSp>
        <p:nvCxnSpPr>
          <p:cNvPr id="21" name="直接连接符 20"/>
          <p:cNvCxnSpPr/>
          <p:nvPr/>
        </p:nvCxnSpPr>
        <p:spPr>
          <a:xfrm flipV="1">
            <a:off x="4904248" y="3861261"/>
            <a:ext cx="1946367" cy="18651"/>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sp>
        <p:nvSpPr>
          <p:cNvPr id="33" name="Freeform 163"/>
          <p:cNvSpPr/>
          <p:nvPr/>
        </p:nvSpPr>
        <p:spPr bwMode="auto">
          <a:xfrm flipH="1">
            <a:off x="1188803" y="4074798"/>
            <a:ext cx="1139919" cy="1137215"/>
          </a:xfrm>
          <a:custGeom>
            <a:avLst/>
            <a:gdLst>
              <a:gd name="T0" fmla="*/ 1265 w 1265"/>
              <a:gd name="T1" fmla="*/ 631 h 1262"/>
              <a:gd name="T2" fmla="*/ 632 w 1265"/>
              <a:gd name="T3" fmla="*/ 1262 h 1262"/>
              <a:gd name="T4" fmla="*/ 0 w 1265"/>
              <a:gd name="T5" fmla="*/ 631 h 1262"/>
              <a:gd name="T6" fmla="*/ 632 w 1265"/>
              <a:gd name="T7" fmla="*/ 0 h 1262"/>
              <a:gd name="T8" fmla="*/ 1265 w 1265"/>
              <a:gd name="T9" fmla="*/ 631 h 1262"/>
            </a:gdLst>
            <a:ahLst/>
            <a:cxnLst>
              <a:cxn ang="0">
                <a:pos x="T0" y="T1"/>
              </a:cxn>
              <a:cxn ang="0">
                <a:pos x="T2" y="T3"/>
              </a:cxn>
              <a:cxn ang="0">
                <a:pos x="T4" y="T5"/>
              </a:cxn>
              <a:cxn ang="0">
                <a:pos x="T6" y="T7"/>
              </a:cxn>
              <a:cxn ang="0">
                <a:pos x="T8" y="T9"/>
              </a:cxn>
            </a:cxnLst>
            <a:rect l="0" t="0" r="r" b="b"/>
            <a:pathLst>
              <a:path w="1265" h="1262">
                <a:moveTo>
                  <a:pt x="1265" y="631"/>
                </a:moveTo>
                <a:lnTo>
                  <a:pt x="632" y="1262"/>
                </a:lnTo>
                <a:lnTo>
                  <a:pt x="0" y="631"/>
                </a:lnTo>
                <a:lnTo>
                  <a:pt x="632" y="0"/>
                </a:lnTo>
                <a:lnTo>
                  <a:pt x="1265" y="631"/>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34" name="Freeform 163"/>
          <p:cNvSpPr/>
          <p:nvPr/>
        </p:nvSpPr>
        <p:spPr bwMode="auto">
          <a:xfrm flipH="1">
            <a:off x="1252733" y="1148082"/>
            <a:ext cx="1139919" cy="1137215"/>
          </a:xfrm>
          <a:custGeom>
            <a:avLst/>
            <a:gdLst>
              <a:gd name="T0" fmla="*/ 1265 w 1265"/>
              <a:gd name="T1" fmla="*/ 631 h 1262"/>
              <a:gd name="T2" fmla="*/ 632 w 1265"/>
              <a:gd name="T3" fmla="*/ 1262 h 1262"/>
              <a:gd name="T4" fmla="*/ 0 w 1265"/>
              <a:gd name="T5" fmla="*/ 631 h 1262"/>
              <a:gd name="T6" fmla="*/ 632 w 1265"/>
              <a:gd name="T7" fmla="*/ 0 h 1262"/>
              <a:gd name="T8" fmla="*/ 1265 w 1265"/>
              <a:gd name="T9" fmla="*/ 631 h 1262"/>
            </a:gdLst>
            <a:ahLst/>
            <a:cxnLst>
              <a:cxn ang="0">
                <a:pos x="T0" y="T1"/>
              </a:cxn>
              <a:cxn ang="0">
                <a:pos x="T2" y="T3"/>
              </a:cxn>
              <a:cxn ang="0">
                <a:pos x="T4" y="T5"/>
              </a:cxn>
              <a:cxn ang="0">
                <a:pos x="T6" y="T7"/>
              </a:cxn>
              <a:cxn ang="0">
                <a:pos x="T8" y="T9"/>
              </a:cxn>
            </a:cxnLst>
            <a:rect l="0" t="0" r="r" b="b"/>
            <a:pathLst>
              <a:path w="1265" h="1262">
                <a:moveTo>
                  <a:pt x="1265" y="631"/>
                </a:moveTo>
                <a:lnTo>
                  <a:pt x="632" y="1262"/>
                </a:lnTo>
                <a:lnTo>
                  <a:pt x="0" y="631"/>
                </a:lnTo>
                <a:lnTo>
                  <a:pt x="632" y="0"/>
                </a:lnTo>
                <a:lnTo>
                  <a:pt x="1265" y="631"/>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35" name="Freeform 179"/>
          <p:cNvSpPr/>
          <p:nvPr/>
        </p:nvSpPr>
        <p:spPr bwMode="auto">
          <a:xfrm flipH="1">
            <a:off x="386774" y="4245630"/>
            <a:ext cx="614363" cy="614363"/>
          </a:xfrm>
          <a:custGeom>
            <a:avLst/>
            <a:gdLst>
              <a:gd name="T0" fmla="*/ 194 w 387"/>
              <a:gd name="T1" fmla="*/ 387 h 387"/>
              <a:gd name="T2" fmla="*/ 0 w 387"/>
              <a:gd name="T3" fmla="*/ 193 h 387"/>
              <a:gd name="T4" fmla="*/ 194 w 387"/>
              <a:gd name="T5" fmla="*/ 0 h 387"/>
              <a:gd name="T6" fmla="*/ 387 w 387"/>
              <a:gd name="T7" fmla="*/ 193 h 387"/>
              <a:gd name="T8" fmla="*/ 194 w 387"/>
              <a:gd name="T9" fmla="*/ 387 h 387"/>
            </a:gdLst>
            <a:ahLst/>
            <a:cxnLst>
              <a:cxn ang="0">
                <a:pos x="T0" y="T1"/>
              </a:cxn>
              <a:cxn ang="0">
                <a:pos x="T2" y="T3"/>
              </a:cxn>
              <a:cxn ang="0">
                <a:pos x="T4" y="T5"/>
              </a:cxn>
              <a:cxn ang="0">
                <a:pos x="T6" y="T7"/>
              </a:cxn>
              <a:cxn ang="0">
                <a:pos x="T8" y="T9"/>
              </a:cxn>
            </a:cxnLst>
            <a:rect l="0" t="0" r="r" b="b"/>
            <a:pathLst>
              <a:path w="387" h="387">
                <a:moveTo>
                  <a:pt x="194" y="387"/>
                </a:moveTo>
                <a:lnTo>
                  <a:pt x="0" y="193"/>
                </a:lnTo>
                <a:lnTo>
                  <a:pt x="194" y="0"/>
                </a:lnTo>
                <a:lnTo>
                  <a:pt x="387" y="193"/>
                </a:lnTo>
                <a:lnTo>
                  <a:pt x="194" y="387"/>
                </a:lnTo>
                <a:close/>
              </a:path>
            </a:pathLst>
          </a:custGeom>
          <a:solidFill>
            <a:srgbClr val="A8CBF7"/>
          </a:solidFill>
          <a:ln>
            <a:noFill/>
          </a:ln>
        </p:spPr>
        <p:txBody>
          <a:bodyPr vert="horz" wrap="square" lIns="91440" tIns="45720" rIns="91440" bIns="45720" numCol="1" anchor="t" anchorCtr="0" compatLnSpc="1"/>
          <a:lstStyle/>
          <a:p>
            <a:endParaRPr lang="zh-CN" altLang="en-US">
              <a:cs typeface="+mn-ea"/>
              <a:sym typeface="+mn-lt"/>
            </a:endParaRPr>
          </a:p>
        </p:txBody>
      </p:sp>
      <p:sp>
        <p:nvSpPr>
          <p:cNvPr id="37" name="Freeform 163"/>
          <p:cNvSpPr/>
          <p:nvPr/>
        </p:nvSpPr>
        <p:spPr bwMode="auto">
          <a:xfrm flipH="1">
            <a:off x="8883513" y="6026938"/>
            <a:ext cx="1139919" cy="1137215"/>
          </a:xfrm>
          <a:custGeom>
            <a:avLst/>
            <a:gdLst>
              <a:gd name="T0" fmla="*/ 1265 w 1265"/>
              <a:gd name="T1" fmla="*/ 631 h 1262"/>
              <a:gd name="T2" fmla="*/ 632 w 1265"/>
              <a:gd name="T3" fmla="*/ 1262 h 1262"/>
              <a:gd name="T4" fmla="*/ 0 w 1265"/>
              <a:gd name="T5" fmla="*/ 631 h 1262"/>
              <a:gd name="T6" fmla="*/ 632 w 1265"/>
              <a:gd name="T7" fmla="*/ 0 h 1262"/>
              <a:gd name="T8" fmla="*/ 1265 w 1265"/>
              <a:gd name="T9" fmla="*/ 631 h 1262"/>
            </a:gdLst>
            <a:ahLst/>
            <a:cxnLst>
              <a:cxn ang="0">
                <a:pos x="T0" y="T1"/>
              </a:cxn>
              <a:cxn ang="0">
                <a:pos x="T2" y="T3"/>
              </a:cxn>
              <a:cxn ang="0">
                <a:pos x="T4" y="T5"/>
              </a:cxn>
              <a:cxn ang="0">
                <a:pos x="T6" y="T7"/>
              </a:cxn>
              <a:cxn ang="0">
                <a:pos x="T8" y="T9"/>
              </a:cxn>
            </a:cxnLst>
            <a:rect l="0" t="0" r="r" b="b"/>
            <a:pathLst>
              <a:path w="1265" h="1262">
                <a:moveTo>
                  <a:pt x="1265" y="631"/>
                </a:moveTo>
                <a:lnTo>
                  <a:pt x="632" y="1262"/>
                </a:lnTo>
                <a:lnTo>
                  <a:pt x="0" y="631"/>
                </a:lnTo>
                <a:lnTo>
                  <a:pt x="632" y="0"/>
                </a:lnTo>
                <a:lnTo>
                  <a:pt x="1265" y="631"/>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38" name="Freeform 163"/>
          <p:cNvSpPr/>
          <p:nvPr/>
        </p:nvSpPr>
        <p:spPr bwMode="auto">
          <a:xfrm flipH="1">
            <a:off x="9657920" y="6230900"/>
            <a:ext cx="731023" cy="729289"/>
          </a:xfrm>
          <a:custGeom>
            <a:avLst/>
            <a:gdLst>
              <a:gd name="T0" fmla="*/ 1265 w 1265"/>
              <a:gd name="T1" fmla="*/ 631 h 1262"/>
              <a:gd name="T2" fmla="*/ 632 w 1265"/>
              <a:gd name="T3" fmla="*/ 1262 h 1262"/>
              <a:gd name="T4" fmla="*/ 0 w 1265"/>
              <a:gd name="T5" fmla="*/ 631 h 1262"/>
              <a:gd name="T6" fmla="*/ 632 w 1265"/>
              <a:gd name="T7" fmla="*/ 0 h 1262"/>
              <a:gd name="T8" fmla="*/ 1265 w 1265"/>
              <a:gd name="T9" fmla="*/ 631 h 1262"/>
            </a:gdLst>
            <a:ahLst/>
            <a:cxnLst>
              <a:cxn ang="0">
                <a:pos x="T0" y="T1"/>
              </a:cxn>
              <a:cxn ang="0">
                <a:pos x="T2" y="T3"/>
              </a:cxn>
              <a:cxn ang="0">
                <a:pos x="T4" y="T5"/>
              </a:cxn>
              <a:cxn ang="0">
                <a:pos x="T6" y="T7"/>
              </a:cxn>
              <a:cxn ang="0">
                <a:pos x="T8" y="T9"/>
              </a:cxn>
            </a:cxnLst>
            <a:rect l="0" t="0" r="r" b="b"/>
            <a:pathLst>
              <a:path w="1265" h="1262">
                <a:moveTo>
                  <a:pt x="1265" y="631"/>
                </a:moveTo>
                <a:lnTo>
                  <a:pt x="632" y="1262"/>
                </a:lnTo>
                <a:lnTo>
                  <a:pt x="0" y="631"/>
                </a:lnTo>
                <a:lnTo>
                  <a:pt x="632" y="0"/>
                </a:lnTo>
                <a:lnTo>
                  <a:pt x="1265" y="631"/>
                </a:lnTo>
                <a:close/>
              </a:path>
            </a:pathLst>
          </a:custGeom>
          <a:solidFill>
            <a:srgbClr val="A8CBF7"/>
          </a:solidFill>
          <a:ln w="11113" cap="flat">
            <a:solidFill>
              <a:srgbClr val="A8CBF7"/>
            </a:solidFill>
            <a:prstDash val="solid"/>
            <a:miter lim="800000"/>
          </a:ln>
        </p:spPr>
        <p:txBody>
          <a:bodyPr vert="horz" wrap="square" lIns="91440" tIns="45720" rIns="91440" bIns="45720" numCol="1" anchor="t" anchorCtr="0" compatLnSpc="1"/>
          <a:lstStyle/>
          <a:p>
            <a:endParaRPr lang="zh-CN" altLang="en-US">
              <a:cs typeface="+mn-ea"/>
              <a:sym typeface="+mn-lt"/>
            </a:endParaRPr>
          </a:p>
        </p:txBody>
      </p:sp>
      <p:sp>
        <p:nvSpPr>
          <p:cNvPr id="48" name="Freeform 162"/>
          <p:cNvSpPr>
            <a:spLocks noChangeAspect="1"/>
          </p:cNvSpPr>
          <p:nvPr/>
        </p:nvSpPr>
        <p:spPr bwMode="auto">
          <a:xfrm>
            <a:off x="3570544" y="4626160"/>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49" name="Freeform 178"/>
          <p:cNvSpPr>
            <a:spLocks noChangeAspect="1"/>
          </p:cNvSpPr>
          <p:nvPr/>
        </p:nvSpPr>
        <p:spPr bwMode="auto">
          <a:xfrm>
            <a:off x="3339734" y="4711301"/>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50" name="文本框 49"/>
          <p:cNvSpPr txBox="1"/>
          <p:nvPr/>
        </p:nvSpPr>
        <p:spPr>
          <a:xfrm>
            <a:off x="4248624" y="4702908"/>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03.</a:t>
            </a:r>
            <a:r>
              <a:rPr lang="zh-CN" altLang="en-US" sz="2800" b="1" spc="300" dirty="0">
                <a:solidFill>
                  <a:srgbClr val="174096"/>
                </a:solidFill>
                <a:latin typeface="Times New Roman" panose="02020603050405020304" pitchFamily="18" charset="0"/>
                <a:cs typeface="Times New Roman" panose="02020603050405020304" pitchFamily="18" charset="0"/>
                <a:sym typeface="+mn-lt"/>
              </a:rPr>
              <a:t>有效性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cxnSp>
        <p:nvCxnSpPr>
          <p:cNvPr id="51" name="直接连接符 50"/>
          <p:cNvCxnSpPr/>
          <p:nvPr/>
        </p:nvCxnSpPr>
        <p:spPr>
          <a:xfrm>
            <a:off x="4248624" y="5320752"/>
            <a:ext cx="1946367"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sp>
        <p:nvSpPr>
          <p:cNvPr id="52" name="Freeform 162"/>
          <p:cNvSpPr>
            <a:spLocks noChangeAspect="1"/>
          </p:cNvSpPr>
          <p:nvPr/>
        </p:nvSpPr>
        <p:spPr bwMode="auto">
          <a:xfrm>
            <a:off x="7764496" y="2817517"/>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53" name="Freeform 178"/>
          <p:cNvSpPr>
            <a:spLocks noChangeAspect="1"/>
          </p:cNvSpPr>
          <p:nvPr/>
        </p:nvSpPr>
        <p:spPr bwMode="auto">
          <a:xfrm>
            <a:off x="7533686" y="2902658"/>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54" name="文本框 53"/>
          <p:cNvSpPr txBox="1"/>
          <p:nvPr/>
        </p:nvSpPr>
        <p:spPr>
          <a:xfrm>
            <a:off x="8442576" y="2894265"/>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04.</a:t>
            </a:r>
            <a:r>
              <a:rPr lang="zh-CN" altLang="en-US" sz="2800" b="1" spc="300" dirty="0">
                <a:solidFill>
                  <a:srgbClr val="174096"/>
                </a:solidFill>
                <a:latin typeface="Times New Roman" panose="02020603050405020304" pitchFamily="18" charset="0"/>
                <a:cs typeface="Times New Roman" panose="02020603050405020304" pitchFamily="18" charset="0"/>
                <a:sym typeface="+mn-lt"/>
              </a:rPr>
              <a:t>创新性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cxnSp>
        <p:nvCxnSpPr>
          <p:cNvPr id="55" name="直接连接符 54"/>
          <p:cNvCxnSpPr/>
          <p:nvPr/>
        </p:nvCxnSpPr>
        <p:spPr>
          <a:xfrm>
            <a:off x="8442576" y="3512109"/>
            <a:ext cx="1946367" cy="2847"/>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sp>
        <p:nvSpPr>
          <p:cNvPr id="56" name="Freeform 162"/>
          <p:cNvSpPr>
            <a:spLocks noChangeAspect="1"/>
          </p:cNvSpPr>
          <p:nvPr/>
        </p:nvSpPr>
        <p:spPr bwMode="auto">
          <a:xfrm>
            <a:off x="7232249" y="4262238"/>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57" name="Freeform 178"/>
          <p:cNvSpPr>
            <a:spLocks noChangeAspect="1"/>
          </p:cNvSpPr>
          <p:nvPr/>
        </p:nvSpPr>
        <p:spPr bwMode="auto">
          <a:xfrm>
            <a:off x="7001439" y="4347379"/>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58" name="文本框 57"/>
          <p:cNvSpPr txBox="1"/>
          <p:nvPr/>
        </p:nvSpPr>
        <p:spPr>
          <a:xfrm>
            <a:off x="7910329" y="4338986"/>
            <a:ext cx="1946367" cy="523220"/>
          </a:xfrm>
          <a:prstGeom prst="rect">
            <a:avLst/>
          </a:prstGeom>
          <a:noFill/>
        </p:spPr>
        <p:txBody>
          <a:bodyPr wrap="squar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05.</a:t>
            </a:r>
            <a:r>
              <a:rPr lang="zh-CN" altLang="en-US" sz="2800" b="1" spc="300" dirty="0">
                <a:solidFill>
                  <a:srgbClr val="174096"/>
                </a:solidFill>
                <a:latin typeface="Times New Roman" panose="02020603050405020304" pitchFamily="18" charset="0"/>
                <a:cs typeface="Times New Roman" panose="02020603050405020304" pitchFamily="18" charset="0"/>
                <a:sym typeface="+mn-lt"/>
              </a:rPr>
              <a:t>公平性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cxnSp>
        <p:nvCxnSpPr>
          <p:cNvPr id="59" name="直接连接符 58"/>
          <p:cNvCxnSpPr/>
          <p:nvPr/>
        </p:nvCxnSpPr>
        <p:spPr>
          <a:xfrm>
            <a:off x="7910329" y="4956830"/>
            <a:ext cx="2029975"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5544489" y="2577478"/>
            <a:ext cx="650502"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904248" y="4009646"/>
            <a:ext cx="650502"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8442576" y="3644277"/>
            <a:ext cx="650502"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4253746" y="5473078"/>
            <a:ext cx="650502"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7910329" y="5124287"/>
            <a:ext cx="650502" cy="0"/>
          </a:xfrm>
          <a:prstGeom prst="line">
            <a:avLst/>
          </a:prstGeom>
          <a:ln>
            <a:solidFill>
              <a:srgbClr val="174096"/>
            </a:solidFill>
          </a:ln>
        </p:spPr>
        <p:style>
          <a:lnRef idx="1">
            <a:schemeClr val="accent1"/>
          </a:lnRef>
          <a:fillRef idx="0">
            <a:schemeClr val="accent1"/>
          </a:fillRef>
          <a:effectRef idx="0">
            <a:schemeClr val="accent1"/>
          </a:effectRef>
          <a:fontRef idx="minor">
            <a:schemeClr val="tx1"/>
          </a:fontRef>
        </p:style>
      </p:cxnSp>
      <p:pic>
        <p:nvPicPr>
          <p:cNvPr id="12"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814" y="369990"/>
            <a:ext cx="1627682" cy="50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7814" y="369990"/>
            <a:ext cx="1627682" cy="50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本框 8"/>
          <p:cNvSpPr txBox="1"/>
          <p:nvPr/>
        </p:nvSpPr>
        <p:spPr>
          <a:xfrm>
            <a:off x="8166240" y="1651281"/>
            <a:ext cx="2191626" cy="646331"/>
          </a:xfrm>
          <a:prstGeom prst="rect">
            <a:avLst/>
          </a:prstGeom>
          <a:noFill/>
        </p:spPr>
        <p:txBody>
          <a:bodyPr wrap="none" rtlCol="0">
            <a:spAutoFit/>
          </a:bodyPr>
          <a:lstStyle/>
          <a:p>
            <a:pPr lvl="0">
              <a:defRPr/>
            </a:pPr>
            <a:r>
              <a:rPr kumimoji="0" lang="zh-CN" altLang="en-US" sz="3600" b="1" i="0" u="none" strike="noStrike" kern="1200" cap="none" spc="300" normalizeH="0" baseline="0" noProof="0" dirty="0">
                <a:ln>
                  <a:noFill/>
                </a:ln>
                <a:solidFill>
                  <a:srgbClr val="174096"/>
                </a:solidFill>
                <a:effectLst/>
                <a:uLnTx/>
                <a:uFillTx/>
                <a:cs typeface="+mn-ea"/>
                <a:sym typeface="+mn-lt"/>
              </a:rPr>
              <a:t>秦威颗粒</a:t>
            </a:r>
          </a:p>
        </p:txBody>
      </p:sp>
      <p:sp>
        <p:nvSpPr>
          <p:cNvPr id="13" name="文本框 12"/>
          <p:cNvSpPr txBox="1"/>
          <p:nvPr/>
        </p:nvSpPr>
        <p:spPr>
          <a:xfrm>
            <a:off x="10357866" y="1397072"/>
            <a:ext cx="1016391" cy="461665"/>
          </a:xfrm>
          <a:prstGeom prst="rect">
            <a:avLst/>
          </a:prstGeom>
          <a:noFill/>
        </p:spPr>
        <p:txBody>
          <a:bodyPr wrap="square">
            <a:spAutoFit/>
          </a:bodyPr>
          <a:lstStyle/>
          <a:p>
            <a:r>
              <a:rPr lang="zh-CN" altLang="en-US" sz="2400" b="1" dirty="0">
                <a:solidFill>
                  <a:srgbClr val="174096"/>
                </a:solidFill>
                <a:latin typeface="宋体" panose="02010600030101010101" pitchFamily="2" charset="-122"/>
                <a:ea typeface="宋体" panose="02010600030101010101" pitchFamily="2" charset="-122"/>
                <a:sym typeface="+mn-ea"/>
              </a:rPr>
              <a:t>秦威</a:t>
            </a:r>
            <a:r>
              <a:rPr lang="en-US" altLang="zh-CN" sz="2400" b="1" dirty="0">
                <a:solidFill>
                  <a:srgbClr val="174096"/>
                </a:solidFill>
                <a:latin typeface="宋体" panose="02010600030101010101" pitchFamily="2" charset="-122"/>
                <a:ea typeface="宋体" panose="02010600030101010101" pitchFamily="2" charset="-122"/>
                <a:sym typeface="+mn-ea"/>
              </a:rPr>
              <a:t>®</a:t>
            </a:r>
            <a:endParaRPr lang="zh-CN" altLang="en-US" sz="2400" dirty="0">
              <a:solidFill>
                <a:srgbClr val="174096"/>
              </a:solidFill>
              <a:latin typeface="宋体" panose="02010600030101010101" pitchFamily="2" charset="-122"/>
              <a:ea typeface="宋体" panose="02010600030101010101" pitchFamily="2" charset="-122"/>
            </a:endParaRPr>
          </a:p>
        </p:txBody>
      </p:sp>
      <p:sp>
        <p:nvSpPr>
          <p:cNvPr id="5" name="Freeform 162"/>
          <p:cNvSpPr>
            <a:spLocks noChangeAspect="1"/>
          </p:cNvSpPr>
          <p:nvPr/>
        </p:nvSpPr>
        <p:spPr bwMode="auto">
          <a:xfrm>
            <a:off x="699127" y="433612"/>
            <a:ext cx="506473" cy="504876"/>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04730" y="471060"/>
            <a:ext cx="419097" cy="418321"/>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277427" y="465538"/>
            <a:ext cx="2771913" cy="461665"/>
          </a:xfrm>
          <a:prstGeom prst="rect">
            <a:avLst/>
          </a:prstGeom>
          <a:noFill/>
        </p:spPr>
        <p:txBody>
          <a:bodyPr wrap="non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01.</a:t>
            </a:r>
            <a:r>
              <a:rPr lang="zh-CN" altLang="en-US" sz="2400" b="1" spc="300" dirty="0">
                <a:solidFill>
                  <a:srgbClr val="174096"/>
                </a:solidFill>
                <a:cs typeface="+mn-ea"/>
                <a:sym typeface="+mn-lt"/>
              </a:rPr>
              <a:t>产品基本信息</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15" name="文本框 14"/>
          <p:cNvSpPr txBox="1"/>
          <p:nvPr/>
        </p:nvSpPr>
        <p:spPr>
          <a:xfrm>
            <a:off x="348173" y="2049061"/>
            <a:ext cx="6983355" cy="4610236"/>
          </a:xfrm>
          <a:prstGeom prst="rect">
            <a:avLst/>
          </a:prstGeom>
          <a:noFill/>
        </p:spPr>
        <p:txBody>
          <a:bodyPr wrap="square">
            <a:spAutoFit/>
          </a:bodyPr>
          <a:lstStyle/>
          <a:p>
            <a:pPr indent="-809625" algn="l">
              <a:lnSpc>
                <a:spcPct val="150000"/>
              </a:lnSpc>
            </a:pPr>
            <a:r>
              <a:rPr lang="en-US" altLang="zh-CN"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【药品名称】</a:t>
            </a: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秦威颗粒（曾用名：痛风舒颗粒、拈痛祛风颗粒）</a:t>
            </a:r>
            <a:endParaRPr lang="en-US" altLang="zh-CN" sz="1050" kern="100" dirty="0">
              <a:latin typeface="微软雅黑" panose="020B0503020204020204" charset="-122"/>
              <a:ea typeface="微软雅黑" panose="020B0503020204020204" charset="-122"/>
              <a:cs typeface="Times New Roman" panose="02020603050405020304" pitchFamily="18" charset="0"/>
            </a:endParaRPr>
          </a:p>
          <a:p>
            <a:pPr indent="-809625" algn="l">
              <a:lnSpc>
                <a:spcPct val="150000"/>
              </a:lnSpc>
            </a:pPr>
            <a:r>
              <a:rPr lang="en-US" altLang="zh-CN" sz="105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       </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【成份】秦皮、威灵仙、当归、川芎</a:t>
            </a:r>
            <a:endParaRPr lang="zh-CN" altLang="zh-CN" sz="1050" kern="100" dirty="0">
              <a:effectLst/>
              <a:latin typeface="微软雅黑" panose="020B0503020204020204" charset="-122"/>
              <a:ea typeface="微软雅黑" panose="020B0503020204020204" charset="-122"/>
              <a:cs typeface="Times New Roman" panose="02020603050405020304" pitchFamily="18" charset="0"/>
            </a:endParaRPr>
          </a:p>
          <a:p>
            <a:pPr marL="1619250" indent="-1350010" algn="l">
              <a:lnSpc>
                <a:spcPct val="150000"/>
              </a:lnSpc>
            </a:pP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功能主治</a:t>
            </a: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清热除湿祛风，活血通络止痛。用于急性痛风性关节炎风湿郁热证，症见关节疼痛、关节肿胀、关节局部发热、口渴喜饮，舌质红、苔黄、脉滑数。</a:t>
            </a:r>
            <a:endParaRPr lang="zh-CN" altLang="zh-CN" sz="1050" kern="100" dirty="0">
              <a:effectLst/>
              <a:latin typeface="微软雅黑" panose="020B0503020204020204" charset="-122"/>
              <a:ea typeface="微软雅黑" panose="020B0503020204020204" charset="-122"/>
              <a:cs typeface="Times New Roman" panose="02020603050405020304" pitchFamily="18" charset="0"/>
            </a:endParaRPr>
          </a:p>
          <a:p>
            <a:pPr marL="1619250" indent="-1350010">
              <a:lnSpc>
                <a:spcPct val="150000"/>
              </a:lnSpc>
            </a:pP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用法用量</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温开水冲服。一次</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1</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袋，一日</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3</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次。疗程</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7</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天。</a:t>
            </a:r>
            <a:endParaRPr lang="en-US"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endParaRPr>
          </a:p>
          <a:p>
            <a:pPr marL="1619250" indent="-1350010" algn="l">
              <a:lnSpc>
                <a:spcPct val="150000"/>
              </a:lnSpc>
            </a:pP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【注册分类】中药</a:t>
            </a:r>
            <a:r>
              <a:rPr lang="en-US"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1.1</a:t>
            </a: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类新药</a:t>
            </a:r>
            <a:endParaRPr lang="zh-CN" altLang="zh-CN" sz="1050" kern="100" dirty="0">
              <a:effectLst/>
              <a:latin typeface="微软雅黑" panose="020B0503020204020204" charset="-122"/>
              <a:ea typeface="微软雅黑" panose="020B0503020204020204" charset="-122"/>
              <a:cs typeface="Times New Roman" panose="02020603050405020304" pitchFamily="18" charset="0"/>
            </a:endParaRPr>
          </a:p>
          <a:p>
            <a:pPr marL="1619250" indent="-1350010" algn="l">
              <a:lnSpc>
                <a:spcPct val="150000"/>
              </a:lnSpc>
            </a:pP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规格</a:t>
            </a:r>
            <a:r>
              <a:rPr lang="zh-CN" altLang="zh-CN"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每</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1g</a:t>
            </a: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相当于饮片</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2.5g</a:t>
            </a:r>
          </a:p>
          <a:p>
            <a:pPr marL="1619250" indent="-1350010" algn="l">
              <a:lnSpc>
                <a:spcPct val="150000"/>
              </a:lnSpc>
            </a:pP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en-US"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包装规格</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en-US"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每袋装</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12g</a:t>
            </a:r>
            <a:endParaRPr lang="zh-CN" altLang="zh-CN" sz="1050" kern="100" dirty="0">
              <a:effectLst/>
              <a:latin typeface="微软雅黑" panose="020B0503020204020204" charset="-122"/>
              <a:ea typeface="微软雅黑" panose="020B0503020204020204" charset="-122"/>
              <a:cs typeface="Times New Roman" panose="02020603050405020304" pitchFamily="18" charset="0"/>
            </a:endParaRPr>
          </a:p>
          <a:p>
            <a:pPr marL="1619250" indent="-1350010" algn="l">
              <a:lnSpc>
                <a:spcPct val="150000"/>
              </a:lnSpc>
            </a:pP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【批准文号】国药准字</a:t>
            </a:r>
            <a:r>
              <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Z20230003</a:t>
            </a:r>
            <a:endParaRPr lang="zh-CN" altLang="zh-CN" sz="1050" kern="100" dirty="0">
              <a:effectLst/>
              <a:latin typeface="微软雅黑" panose="020B0503020204020204" charset="-122"/>
              <a:ea typeface="微软雅黑" panose="020B0503020204020204" charset="-122"/>
              <a:cs typeface="Times New Roman" panose="02020603050405020304" pitchFamily="18" charset="0"/>
            </a:endParaRPr>
          </a:p>
          <a:p>
            <a:pPr marL="1619250" indent="-1350010" algn="l">
              <a:lnSpc>
                <a:spcPct val="150000"/>
              </a:lnSpc>
            </a:pPr>
            <a:r>
              <a:rPr lang="zh-CN"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【药品上市许可持有人】成都华西天然药物有限公司</a:t>
            </a:r>
            <a:endParaRPr lang="en-US" altLang="zh-CN" kern="100" dirty="0">
              <a:solidFill>
                <a:srgbClr val="000000"/>
              </a:solidFill>
              <a:effectLst/>
              <a:latin typeface="微软雅黑" panose="020B0503020204020204" charset="-122"/>
              <a:ea typeface="微软雅黑" panose="020B0503020204020204" charset="-122"/>
              <a:cs typeface="Times New Roman" panose="02020603050405020304" pitchFamily="18" charset="0"/>
            </a:endParaRPr>
          </a:p>
        </p:txBody>
      </p:sp>
      <p:sp>
        <p:nvSpPr>
          <p:cNvPr id="3" name="矩形 2"/>
          <p:cNvSpPr/>
          <p:nvPr/>
        </p:nvSpPr>
        <p:spPr>
          <a:xfrm>
            <a:off x="838391" y="979862"/>
            <a:ext cx="6421898" cy="1069199"/>
          </a:xfrm>
          <a:prstGeom prst="rect">
            <a:avLst/>
          </a:prstGeom>
          <a:solidFill>
            <a:srgbClr val="A8CBF7">
              <a:alpha val="20000"/>
            </a:srgbClr>
          </a:solid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CN" altLang="en-US" b="1" dirty="0">
                <a:solidFill>
                  <a:srgbClr val="FF0000"/>
                </a:solidFill>
                <a:cs typeface="+mn-ea"/>
                <a:sym typeface="+mn-lt"/>
              </a:rPr>
              <a:t>国内首个独立治疗急性痛风性关节炎的中药</a:t>
            </a:r>
            <a:r>
              <a:rPr lang="en-US" altLang="zh-CN" b="1" dirty="0">
                <a:solidFill>
                  <a:srgbClr val="FF0000"/>
                </a:solidFill>
                <a:cs typeface="+mn-ea"/>
                <a:sym typeface="+mn-lt"/>
              </a:rPr>
              <a:t>1.1</a:t>
            </a:r>
            <a:r>
              <a:rPr lang="zh-CN" altLang="en-US" b="1" dirty="0">
                <a:solidFill>
                  <a:srgbClr val="FF0000"/>
                </a:solidFill>
                <a:cs typeface="+mn-ea"/>
                <a:sym typeface="+mn-lt"/>
              </a:rPr>
              <a:t>类创新药</a:t>
            </a:r>
            <a:endParaRPr lang="en-US" altLang="zh-CN" b="1" dirty="0">
              <a:solidFill>
                <a:srgbClr val="FF0000"/>
              </a:solidFill>
              <a:cs typeface="+mn-ea"/>
              <a:sym typeface="+mn-lt"/>
            </a:endParaRPr>
          </a:p>
          <a:p>
            <a:pPr algn="ctr">
              <a:lnSpc>
                <a:spcPct val="150000"/>
              </a:lnSpc>
            </a:pPr>
            <a:r>
              <a:rPr lang="zh-CN" altLang="en-US" b="1" dirty="0">
                <a:solidFill>
                  <a:srgbClr val="FF0000"/>
                </a:solidFill>
                <a:cs typeface="+mn-ea"/>
                <a:sym typeface="+mn-lt"/>
              </a:rPr>
              <a:t>为急性痛风性关节炎患者提供安全有效的治疗药物</a:t>
            </a:r>
          </a:p>
        </p:txBody>
      </p:sp>
      <p:pic>
        <p:nvPicPr>
          <p:cNvPr id="2" name="图片 1"/>
          <p:cNvPicPr>
            <a:picLocks noChangeAspect="1"/>
          </p:cNvPicPr>
          <p:nvPr/>
        </p:nvPicPr>
        <p:blipFill rotWithShape="1">
          <a:blip r:embed="rId4"/>
          <a:srcRect l="19533" t="11684" r="14031" b="17288"/>
          <a:stretch>
            <a:fillRect/>
          </a:stretch>
        </p:blipFill>
        <p:spPr>
          <a:xfrm>
            <a:off x="7652801" y="2355684"/>
            <a:ext cx="3721456" cy="2983956"/>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椭圆 13"/>
          <p:cNvSpPr/>
          <p:nvPr/>
        </p:nvSpPr>
        <p:spPr>
          <a:xfrm>
            <a:off x="422889" y="1808358"/>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16" name="燕尾形 12"/>
          <p:cNvSpPr/>
          <p:nvPr/>
        </p:nvSpPr>
        <p:spPr>
          <a:xfrm>
            <a:off x="540179" y="1927270"/>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cs typeface="+mn-ea"/>
              <a:sym typeface="+mn-lt"/>
            </a:endParaRPr>
          </a:p>
        </p:txBody>
      </p:sp>
      <p:pic>
        <p:nvPicPr>
          <p:cNvPr id="2"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814" y="369990"/>
            <a:ext cx="1627682" cy="50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eform 162"/>
          <p:cNvSpPr>
            <a:spLocks noChangeAspect="1"/>
          </p:cNvSpPr>
          <p:nvPr/>
        </p:nvSpPr>
        <p:spPr bwMode="auto">
          <a:xfrm>
            <a:off x="699127" y="433612"/>
            <a:ext cx="506473" cy="504876"/>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78"/>
          <p:cNvSpPr>
            <a:spLocks noChangeAspect="1"/>
          </p:cNvSpPr>
          <p:nvPr/>
        </p:nvSpPr>
        <p:spPr bwMode="auto">
          <a:xfrm>
            <a:off x="504730" y="471060"/>
            <a:ext cx="419097" cy="418321"/>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13" name="文本框 12"/>
          <p:cNvSpPr txBox="1"/>
          <p:nvPr/>
        </p:nvSpPr>
        <p:spPr>
          <a:xfrm>
            <a:off x="1277427" y="465538"/>
            <a:ext cx="2771913" cy="461665"/>
          </a:xfrm>
          <a:prstGeom prst="rect">
            <a:avLst/>
          </a:prstGeom>
          <a:noFill/>
        </p:spPr>
        <p:txBody>
          <a:bodyPr wrap="non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01.</a:t>
            </a:r>
            <a:r>
              <a:rPr lang="zh-CN" altLang="en-US" sz="2400" b="1" spc="300" dirty="0">
                <a:solidFill>
                  <a:srgbClr val="174096"/>
                </a:solidFill>
                <a:cs typeface="+mn-ea"/>
                <a:sym typeface="+mn-lt"/>
              </a:rPr>
              <a:t>产品基本信息</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8" name="文本框 7"/>
          <p:cNvSpPr txBox="1"/>
          <p:nvPr/>
        </p:nvSpPr>
        <p:spPr>
          <a:xfrm>
            <a:off x="923827" y="1750835"/>
            <a:ext cx="1805063" cy="481863"/>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2000" b="1" i="0" u="none" strike="noStrike" kern="1200" cap="none" spc="0" normalizeH="0" baseline="0" noProof="0" dirty="0">
                <a:ln>
                  <a:noFill/>
                </a:ln>
                <a:solidFill>
                  <a:prstClr val="black">
                    <a:lumMod val="75000"/>
                    <a:lumOff val="25000"/>
                  </a:prstClr>
                </a:solidFill>
                <a:effectLst/>
                <a:uLnTx/>
                <a:uFillTx/>
                <a:latin typeface="黑体" panose="02010609060101010101" pitchFamily="49" charset="-122"/>
                <a:ea typeface="黑体" panose="02010609060101010101" pitchFamily="49" charset="-122"/>
                <a:cs typeface="+mn-ea"/>
                <a:sym typeface="+mn-lt"/>
              </a:rPr>
              <a:t>药品其他信息</a:t>
            </a:r>
          </a:p>
        </p:txBody>
      </p:sp>
      <p:sp>
        <p:nvSpPr>
          <p:cNvPr id="17" name="文本框 16"/>
          <p:cNvSpPr txBox="1"/>
          <p:nvPr/>
        </p:nvSpPr>
        <p:spPr>
          <a:xfrm>
            <a:off x="2979643" y="1083154"/>
            <a:ext cx="8205475" cy="1938020"/>
          </a:xfrm>
          <a:prstGeom prst="rect">
            <a:avLst/>
          </a:prstGeom>
          <a:noFill/>
        </p:spPr>
        <p:txBody>
          <a:bodyPr wrap="square">
            <a:spAutoFit/>
          </a:bodyPr>
          <a:lstStyle/>
          <a:p>
            <a:pPr marL="285750" indent="-285750" algn="just">
              <a:lnSpc>
                <a:spcPct val="150000"/>
              </a:lnSpc>
              <a:buFont typeface="Wingdings" panose="05000000000000000000" pitchFamily="2" charset="2"/>
              <a:buChar char="l"/>
            </a:pP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是否为</a:t>
            </a:r>
            <a:r>
              <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OTC</a:t>
            </a: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药品</a:t>
            </a:r>
            <a:r>
              <a:rPr lang="zh-CN" altLang="en-US"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否</a:t>
            </a:r>
            <a:endParaRPr lang="zh-CN" altLang="zh-CN" sz="1600" kern="100" dirty="0">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Wingdings" panose="05000000000000000000" pitchFamily="2" charset="2"/>
              <a:buChar char="l"/>
            </a:pP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中国大陆首次上市时间</a:t>
            </a:r>
            <a:r>
              <a:rPr lang="zh-CN" altLang="en-US"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2024.08</a:t>
            </a:r>
            <a:endParaRPr lang="zh-CN" altLang="zh-CN" sz="1600" kern="100" dirty="0">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Wingdings" panose="05000000000000000000" pitchFamily="2" charset="2"/>
              <a:buChar char="l"/>
            </a:pP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目前大陆地区同通用名药品的上市情况</a:t>
            </a:r>
            <a:r>
              <a:rPr lang="zh-CN" altLang="en-US"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：独家</a:t>
            </a:r>
            <a:r>
              <a:rPr lang="zh-CN" altLang="zh-CN" sz="1600"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中药</a:t>
            </a:r>
            <a:r>
              <a:rPr lang="en-US" altLang="zh-CN" sz="1600"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1.1</a:t>
            </a:r>
            <a:r>
              <a:rPr lang="zh-CN" altLang="zh-CN" sz="1600" kern="2200" dirty="0">
                <a:solidFill>
                  <a:srgbClr val="000000"/>
                </a:solidFill>
                <a:effectLst/>
                <a:latin typeface="微软雅黑" panose="020B0503020204020204" charset="-122"/>
                <a:ea typeface="微软雅黑" panose="020B0503020204020204" charset="-122"/>
                <a:cs typeface="Times New Roman" panose="02020603050405020304" pitchFamily="18" charset="0"/>
              </a:rPr>
              <a:t>类新药</a:t>
            </a:r>
            <a:endParaRPr lang="zh-CN" altLang="zh-CN" sz="1600" kern="100" dirty="0">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Wingdings" panose="05000000000000000000" pitchFamily="2" charset="2"/>
              <a:buChar char="l"/>
            </a:pP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全球首个上市国家</a:t>
            </a:r>
            <a:r>
              <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a:t>
            </a: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地区及上市时间</a:t>
            </a:r>
            <a:r>
              <a:rPr lang="zh-CN" altLang="en-US"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rPr>
              <a:t>：暂无</a:t>
            </a:r>
            <a:endPar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endParaRPr>
          </a:p>
          <a:p>
            <a:pPr marL="285750" indent="-285750" algn="just">
              <a:lnSpc>
                <a:spcPct val="150000"/>
              </a:lnSpc>
              <a:buFont typeface="Wingdings" panose="05000000000000000000" pitchFamily="2" charset="2"/>
              <a:buChar char="l"/>
            </a:pPr>
            <a:r>
              <a:rPr lang="zh-CN" altLang="en-US" sz="1600" kern="100" dirty="0">
                <a:solidFill>
                  <a:srgbClr val="000000"/>
                </a:solidFill>
                <a:latin typeface="微软雅黑" panose="020B0503020204020204" charset="-122"/>
                <a:ea typeface="微软雅黑" panose="020B0503020204020204" charset="-122"/>
                <a:cs typeface="Times New Roman" panose="02020603050405020304" pitchFamily="18" charset="0"/>
              </a:rPr>
              <a:t>参照药建议：虎贞清风胶囊</a:t>
            </a:r>
            <a:endPar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endParaRPr>
          </a:p>
        </p:txBody>
      </p:sp>
      <p:sp>
        <p:nvSpPr>
          <p:cNvPr id="19" name="文本框 18"/>
          <p:cNvSpPr txBox="1"/>
          <p:nvPr/>
        </p:nvSpPr>
        <p:spPr>
          <a:xfrm>
            <a:off x="735814" y="4498858"/>
            <a:ext cx="2282012" cy="481863"/>
          </a:xfrm>
          <a:prstGeom prst="rect">
            <a:avLst/>
          </a:prstGeom>
          <a:noFill/>
        </p:spPr>
        <p:txBody>
          <a:bodyPr wrap="square">
            <a:spAutoFit/>
          </a:bodyPr>
          <a:lstStyle>
            <a:defPPr>
              <a:defRPr lang="zh-CN"/>
            </a:defPPr>
            <a:lvl1pPr marR="0" lvl="0" indent="0" fontAlgn="auto">
              <a:lnSpc>
                <a:spcPct val="150000"/>
              </a:lnSpc>
              <a:spcBef>
                <a:spcPts val="0"/>
              </a:spcBef>
              <a:spcAft>
                <a:spcPts val="0"/>
              </a:spcAft>
              <a:buClrTx/>
              <a:buSzTx/>
              <a:buFontTx/>
              <a:buNone/>
              <a:defRPr kumimoji="0" sz="2000" b="1" i="0" u="none" strike="noStrike" cap="none" spc="0" normalizeH="0" baseline="0">
                <a:ln>
                  <a:noFill/>
                </a:ln>
                <a:solidFill>
                  <a:prstClr val="black">
                    <a:lumMod val="75000"/>
                    <a:lumOff val="25000"/>
                  </a:prstClr>
                </a:solidFill>
                <a:effectLst/>
                <a:uLnTx/>
                <a:uFillTx/>
                <a:latin typeface="黑体" panose="02010609060101010101" pitchFamily="49" charset="-122"/>
                <a:ea typeface="黑体" panose="02010609060101010101" pitchFamily="49" charset="-122"/>
                <a:cs typeface="+mn-ea"/>
              </a:defRPr>
            </a:lvl1pPr>
          </a:lstStyle>
          <a:p>
            <a:r>
              <a:rPr lang="zh-CN" altLang="en-US" dirty="0">
                <a:sym typeface="+mn-lt"/>
              </a:rPr>
              <a:t>治疗疾病基本情况</a:t>
            </a:r>
          </a:p>
        </p:txBody>
      </p:sp>
      <p:sp>
        <p:nvSpPr>
          <p:cNvPr id="20" name="椭圆 19"/>
          <p:cNvSpPr/>
          <p:nvPr/>
        </p:nvSpPr>
        <p:spPr>
          <a:xfrm>
            <a:off x="384162" y="4556381"/>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1" name="燕尾形 12"/>
          <p:cNvSpPr/>
          <p:nvPr/>
        </p:nvSpPr>
        <p:spPr>
          <a:xfrm>
            <a:off x="501452" y="4675293"/>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23" name="文本框 22"/>
          <p:cNvSpPr txBox="1"/>
          <p:nvPr/>
        </p:nvSpPr>
        <p:spPr>
          <a:xfrm>
            <a:off x="2931292" y="3086394"/>
            <a:ext cx="8804910" cy="3401616"/>
          </a:xfrm>
          <a:prstGeom prst="rect">
            <a:avLst/>
          </a:prstGeom>
          <a:noFill/>
        </p:spPr>
        <p:txBody>
          <a:bodyPr wrap="square">
            <a:noAutofit/>
          </a:bodyPr>
          <a:lstStyle/>
          <a:p>
            <a:pPr lvl="0">
              <a:lnSpc>
                <a:spcPct val="150000"/>
              </a:lnSpc>
            </a:pPr>
            <a:r>
              <a:rPr lang="en-US" altLang="zh-CN"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        </a:t>
            </a:r>
            <a:r>
              <a:rPr lang="zh-CN" altLang="en-US"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痛风属于代谢性疾病，以高尿酸血症和尿酸盐晶体的沉淀和组织沉积为特征导致炎症和组织损伤。尿酸盐结晶沉积于关节、软组织和肾脏可引起关节炎、肾脏损害等，临床主要表现为反复发作的急性关节炎等。高尿酸血症和痛风是慢性肾病、高血压、心脑血管疾病及糖尿病等疾病的独立危险因素。长期患高尿酸血症还可导致动脉粥样硬化，增加心血管疾病发生的风险。</a:t>
            </a:r>
          </a:p>
          <a:p>
            <a:pPr lvl="0">
              <a:lnSpc>
                <a:spcPct val="150000"/>
              </a:lnSpc>
            </a:pPr>
            <a:r>
              <a:rPr lang="en-US" altLang="zh-CN"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        </a:t>
            </a:r>
            <a:r>
              <a:rPr lang="zh-CN" altLang="en-US"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近年来，我国的痛风患者迅速</a:t>
            </a:r>
            <a:r>
              <a:rPr lang="zh-CN"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增加，已达</a:t>
            </a:r>
            <a:r>
              <a:rPr lang="zh-CN" altLang="en-US"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约为</a:t>
            </a:r>
            <a:r>
              <a:rPr lang="en-US" altLang="zh-CN"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2000</a:t>
            </a:r>
            <a:r>
              <a:rPr lang="zh-CN" altLang="en-US"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万人，且还在持续攀升。</a:t>
            </a:r>
            <a:endParaRPr lang="zh-CN" altLang="en-US" sz="1600" dirty="0">
              <a:latin typeface="微软雅黑" panose="020B0503020204020204" charset="-122"/>
              <a:ea typeface="微软雅黑" panose="020B0503020204020204" charset="-122"/>
            </a:endParaRPr>
          </a:p>
          <a:p>
            <a:pPr lvl="0">
              <a:lnSpc>
                <a:spcPct val="150000"/>
              </a:lnSpc>
            </a:pPr>
            <a:r>
              <a:rPr lang="en-US" altLang="zh-CN"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        </a:t>
            </a:r>
            <a:r>
              <a:rPr lang="zh-CN" altLang="en-US" sz="1600"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目前，治疗痛风的药物远远不能满足痛风患者的用药需求。秋水仙碱、双氯芬酸钠、非布司他、别嘌呤醇和苯溴马隆等西药分别对控制痛风发作的症状、降低血尿酸浓度有效，但不良反应严重，发生率高，均不能长期反复使用；已上市的中成药的品种少，且治疗痛风发作的疗效远低于西药，需要联合西药使用。</a:t>
            </a:r>
          </a:p>
          <a:p>
            <a:pPr lvl="0">
              <a:lnSpc>
                <a:spcPct val="150000"/>
              </a:lnSpc>
            </a:pPr>
            <a:r>
              <a:rPr lang="en-US" altLang="zh-CN" sz="1600" dirty="0">
                <a:solidFill>
                  <a:schemeClr val="tx1">
                    <a:lumMod val="75000"/>
                    <a:lumOff val="25000"/>
                  </a:schemeClr>
                </a:solidFill>
                <a:latin typeface="Times New Roman" panose="02020603050405020304" pitchFamily="18" charset="0"/>
                <a:cs typeface="Times New Roman" panose="02020603050405020304" pitchFamily="18" charset="0"/>
                <a:sym typeface="+mn-lt"/>
              </a:rPr>
              <a:t>        </a:t>
            </a:r>
          </a:p>
        </p:txBody>
      </p:sp>
      <p:cxnSp>
        <p:nvCxnSpPr>
          <p:cNvPr id="24" name="直接连接符 23"/>
          <p:cNvCxnSpPr/>
          <p:nvPr/>
        </p:nvCxnSpPr>
        <p:spPr>
          <a:xfrm flipH="1">
            <a:off x="2811945" y="3086394"/>
            <a:ext cx="8633551" cy="4649"/>
          </a:xfrm>
          <a:prstGeom prst="line">
            <a:avLst/>
          </a:prstGeom>
          <a:ln w="28575" cap="rnd">
            <a:gradFill>
              <a:gsLst>
                <a:gs pos="0">
                  <a:srgbClr val="174096">
                    <a:alpha val="65000"/>
                  </a:srgbClr>
                </a:gs>
                <a:gs pos="100000">
                  <a:srgbClr val="A8CBF7"/>
                </a:gs>
              </a:gsLst>
              <a:lin ang="5400000" scaled="1"/>
            </a:gradFill>
            <a:prstDash val="dash"/>
            <a:roun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814" y="369990"/>
            <a:ext cx="1627682" cy="50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reeform 162"/>
          <p:cNvSpPr>
            <a:spLocks noChangeAspect="1"/>
          </p:cNvSpPr>
          <p:nvPr/>
        </p:nvSpPr>
        <p:spPr bwMode="auto">
          <a:xfrm>
            <a:off x="699127" y="433612"/>
            <a:ext cx="506473" cy="504876"/>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11" name="Freeform 178"/>
          <p:cNvSpPr>
            <a:spLocks noChangeAspect="1"/>
          </p:cNvSpPr>
          <p:nvPr/>
        </p:nvSpPr>
        <p:spPr bwMode="auto">
          <a:xfrm>
            <a:off x="504730" y="471060"/>
            <a:ext cx="419097" cy="418321"/>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13" name="文本框 12"/>
          <p:cNvSpPr txBox="1"/>
          <p:nvPr/>
        </p:nvSpPr>
        <p:spPr>
          <a:xfrm>
            <a:off x="1277427" y="465538"/>
            <a:ext cx="2771913" cy="461665"/>
          </a:xfrm>
          <a:prstGeom prst="rect">
            <a:avLst/>
          </a:prstGeom>
          <a:noFill/>
        </p:spPr>
        <p:txBody>
          <a:bodyPr wrap="non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01.</a:t>
            </a:r>
            <a:r>
              <a:rPr lang="zh-CN" altLang="en-US" sz="2400" b="1" spc="300" dirty="0">
                <a:solidFill>
                  <a:srgbClr val="174096"/>
                </a:solidFill>
                <a:cs typeface="+mn-ea"/>
                <a:sym typeface="+mn-lt"/>
              </a:rPr>
              <a:t>产品基本信息</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4" name="椭圆 3"/>
          <p:cNvSpPr/>
          <p:nvPr/>
        </p:nvSpPr>
        <p:spPr>
          <a:xfrm>
            <a:off x="596453" y="1309854"/>
            <a:ext cx="460800" cy="461665"/>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5" name="燕尾形 12"/>
          <p:cNvSpPr/>
          <p:nvPr/>
        </p:nvSpPr>
        <p:spPr>
          <a:xfrm>
            <a:off x="709897" y="1428767"/>
            <a:ext cx="226219" cy="223838"/>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cs typeface="+mn-ea"/>
              <a:sym typeface="+mn-lt"/>
            </a:endParaRPr>
          </a:p>
        </p:txBody>
      </p:sp>
      <p:sp>
        <p:nvSpPr>
          <p:cNvPr id="6" name="文本框 5"/>
          <p:cNvSpPr txBox="1"/>
          <p:nvPr/>
        </p:nvSpPr>
        <p:spPr>
          <a:xfrm>
            <a:off x="829945" y="2716530"/>
            <a:ext cx="10532110" cy="3627120"/>
          </a:xfrm>
          <a:prstGeom prst="rect">
            <a:avLst/>
          </a:prstGeom>
          <a:noFill/>
        </p:spPr>
        <p:txBody>
          <a:bodyPr wrap="square">
            <a:noAutofit/>
          </a:bodyPr>
          <a:lstStyle/>
          <a:p>
            <a:pPr indent="266700" algn="just" fontAlgn="auto">
              <a:lnSpc>
                <a:spcPts val="3000"/>
              </a:lnSpc>
              <a:buClrTx/>
              <a:buSzTx/>
              <a:buFontTx/>
            </a:pPr>
            <a:r>
              <a:rPr lang="en-US"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 </a:t>
            </a:r>
            <a:r>
              <a:rPr lang="zh-CN"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与上述中成药相比，秦威颗粒的疗效更加突出，是目前唯一能显著缩短痛风患者疼痛持续时间的中成药：试验组关节疼痛中位消失时间及 95%CI 为 168.00h，安慰剂组关节疼痛中位消失时间未达到；试验组 168h 时的关节疼痛消失率及 95%CI 为 60.75%，安慰剂组 168h 时的关节疼痛消失率及 95%CI 为 33.93%，基于分层 Log-rank 检验结果，本品对比安慰剂组生存曲线有显著差异（P&lt;0.0001）；治疗后关节肿胀评分变化等次要指标试验组估计值趋势均好于安慰剂组。实际治疗效果表明，服用本品治疗后，可显著延长再次发作之前的间歇期。</a:t>
            </a:r>
            <a:endParaRPr lang="en-US"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endParaRPr>
          </a:p>
          <a:p>
            <a:pPr indent="266700" algn="just" fontAlgn="auto">
              <a:lnSpc>
                <a:spcPts val="3000"/>
              </a:lnSpc>
              <a:buClrTx/>
              <a:buSzTx/>
              <a:buFontTx/>
            </a:pPr>
            <a:r>
              <a:rPr lang="en-US"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  </a:t>
            </a:r>
            <a:r>
              <a:rPr lang="zh-CN"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治疗急性痛风的化学药物主要有秋水仙碱片、安康信（依托考昔片）、双氯芬酸钠片等，这些药物止痛效果明显，但不良反应较为严重，且痛风易复发。秦威颗粒不良反应发生率与安慰剂相比无统计学差异，使用较为安全。</a:t>
            </a:r>
            <a:endParaRPr altLang="zh-CN" kern="100" dirty="0">
              <a:highlight>
                <a:srgbClr val="FFFFFF"/>
              </a:highlight>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nvSpPr>
        <p:spPr>
          <a:xfrm>
            <a:off x="829945" y="1847565"/>
            <a:ext cx="10337800" cy="836295"/>
          </a:xfrm>
          <a:prstGeom prst="rect">
            <a:avLst/>
          </a:prstGeom>
          <a:noFill/>
        </p:spPr>
        <p:txBody>
          <a:bodyPr wrap="square">
            <a:noAutofit/>
          </a:bodyPr>
          <a:lstStyle/>
          <a:p>
            <a:pPr indent="266700" algn="just" fontAlgn="auto">
              <a:lnSpc>
                <a:spcPts val="3000"/>
              </a:lnSpc>
            </a:pPr>
            <a:r>
              <a:rPr lang="en-US"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 </a:t>
            </a:r>
            <a:r>
              <a:rPr lang="zh-CN"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治疗急性痛风性关节炎的</a:t>
            </a:r>
            <a:r>
              <a:rPr lang="zh-CN"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sym typeface="+mn-ea"/>
              </a:rPr>
              <a:t>有规范的临床试验数据的</a:t>
            </a:r>
            <a:r>
              <a:rPr lang="zh-CN" altLang="zh-CN" kern="100" dirty="0">
                <a:solidFill>
                  <a:srgbClr val="606266"/>
                </a:solidFill>
                <a:effectLst/>
                <a:highlight>
                  <a:srgbClr val="FFFFFF"/>
                </a:highlight>
                <a:latin typeface="微软雅黑" panose="020B0503020204020204" charset="-122"/>
                <a:ea typeface="微软雅黑" panose="020B0503020204020204" charset="-122"/>
                <a:cs typeface="微软雅黑" panose="020B0503020204020204" charset="-122"/>
              </a:rPr>
              <a:t>中成药仅有“虎贞清风胶囊”，收录国家医保目录，属祛湿剂清热除湿剂之乙类。</a:t>
            </a:r>
            <a:endParaRPr lang="zh-CN" altLang="zh-CN"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5" name="Rectangle 23"/>
          <p:cNvSpPr/>
          <p:nvPr/>
        </p:nvSpPr>
        <p:spPr>
          <a:xfrm>
            <a:off x="1121222" y="1266366"/>
            <a:ext cx="10474325" cy="548640"/>
          </a:xfrm>
          <a:prstGeom prst="rect">
            <a:avLst/>
          </a:prstGeom>
        </p:spPr>
        <p:txBody>
          <a:bodyPr wrap="square">
            <a:noAutofit/>
          </a:bodyPr>
          <a:lstStyle/>
          <a:p>
            <a:pPr lvl="0">
              <a:lnSpc>
                <a:spcPct val="150000"/>
              </a:lnSpc>
            </a:pPr>
            <a:r>
              <a:rPr lang="zh-CN" altLang="en-US" sz="2000" b="1" dirty="0">
                <a:solidFill>
                  <a:schemeClr val="tx1">
                    <a:lumMod val="75000"/>
                    <a:lumOff val="25000"/>
                  </a:schemeClr>
                </a:solidFill>
                <a:latin typeface="黑体" panose="02010609060101010101" pitchFamily="49" charset="-122"/>
                <a:ea typeface="黑体" panose="02010609060101010101" pitchFamily="49" charset="-122"/>
                <a:cs typeface="+mn-ea"/>
                <a:sym typeface="+mn-lt"/>
              </a:rPr>
              <a:t>与参照药品或已上市的同类药品相比的优势和不足；</a:t>
            </a:r>
            <a:endParaRPr lang="en-US" altLang="zh-CN" sz="2000" b="1" dirty="0">
              <a:solidFill>
                <a:schemeClr val="tx1">
                  <a:lumMod val="75000"/>
                  <a:lumOff val="25000"/>
                </a:schemeClr>
              </a:solidFill>
              <a:latin typeface="黑体" panose="02010609060101010101" pitchFamily="49" charset="-122"/>
              <a:ea typeface="黑体" panose="02010609060101010101" pitchFamily="49" charset="-122"/>
              <a:cs typeface="+mn-ea"/>
              <a:sym typeface="+mn-lt"/>
            </a:endParaRPr>
          </a:p>
          <a:p>
            <a:pPr lvl="0">
              <a:lnSpc>
                <a:spcPct val="150000"/>
              </a:lnSpc>
            </a:pPr>
            <a:endParaRPr lang="zh-CN" altLang="en-US" sz="1600" dirty="0">
              <a:solidFill>
                <a:schemeClr val="tx1">
                  <a:lumMod val="75000"/>
                  <a:lumOff val="25000"/>
                </a:schemeClr>
              </a:solidFill>
              <a:latin typeface="黑体" panose="02010609060101010101" pitchFamily="49" charset="-122"/>
              <a:ea typeface="黑体" panose="02010609060101010101" pitchFamily="49" charset="-122"/>
              <a:cs typeface="Times New Roman" panose="02020603050405020304" pitchFamily="18" charset="0"/>
              <a:sym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1541" y="329267"/>
            <a:ext cx="1773375" cy="550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62"/>
          <p:cNvSpPr>
            <a:spLocks noChangeAspect="1"/>
          </p:cNvSpPr>
          <p:nvPr/>
        </p:nvSpPr>
        <p:spPr bwMode="auto">
          <a:xfrm>
            <a:off x="897978" y="303956"/>
            <a:ext cx="505426" cy="503832"/>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87084" y="291441"/>
            <a:ext cx="505426" cy="504490"/>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2702" y="306628"/>
            <a:ext cx="1728358" cy="461665"/>
          </a:xfrm>
          <a:prstGeom prst="rect">
            <a:avLst/>
          </a:prstGeom>
          <a:noFill/>
        </p:spPr>
        <p:txBody>
          <a:bodyPr wrap="non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02.</a:t>
            </a:r>
            <a:r>
              <a:rPr lang="zh-CN" altLang="en-US" sz="2400" b="1" spc="300" dirty="0">
                <a:solidFill>
                  <a:srgbClr val="174096"/>
                </a:solidFill>
                <a:cs typeface="+mn-ea"/>
                <a:sym typeface="+mn-lt"/>
              </a:rPr>
              <a:t>安全性</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11" name="矩形: 圆角 10"/>
          <p:cNvSpPr/>
          <p:nvPr/>
        </p:nvSpPr>
        <p:spPr>
          <a:xfrm>
            <a:off x="391991" y="1556255"/>
            <a:ext cx="4413473" cy="2168720"/>
          </a:xfrm>
          <a:prstGeom prst="roundRect">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424855" y="1742010"/>
            <a:ext cx="4254149" cy="2069268"/>
          </a:xfrm>
          <a:prstGeom prst="rect">
            <a:avLst/>
          </a:prstGeom>
          <a:noFill/>
        </p:spPr>
        <p:txBody>
          <a:bodyPr wrap="square">
            <a:noAutofit/>
          </a:bodyPr>
          <a:lstStyle/>
          <a:p>
            <a:pPr algn="just">
              <a:lnSpc>
                <a:spcPct val="150000"/>
              </a:lnSpc>
            </a:pP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sym typeface="+mn-ea"/>
              </a:rPr>
              <a:t>临床试验期间受试者用药后出现：腹泻、肝生化指标轻度升高、尿</a:t>
            </a:r>
            <a:r>
              <a:rPr lang="en-US"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sym typeface="+mn-ea"/>
              </a:rPr>
              <a:t>NAG</a:t>
            </a:r>
            <a:r>
              <a:rPr lang="zh-CN" altLang="zh-CN" sz="1600" kern="100" dirty="0">
                <a:solidFill>
                  <a:srgbClr val="000000"/>
                </a:solidFill>
                <a:effectLst/>
                <a:latin typeface="微软雅黑" panose="020B0503020204020204" charset="-122"/>
                <a:ea typeface="微软雅黑" panose="020B0503020204020204" charset="-122"/>
                <a:cs typeface="Times New Roman" panose="02020603050405020304" pitchFamily="18" charset="0"/>
                <a:sym typeface="+mn-ea"/>
              </a:rPr>
              <a:t>酶升高、尿白蛋白及尿红细胞阳性。个别受试者可见尿肌酐升高、腹胀、腹痛、恶心、呕吐、便秘、便潜血阳性、皮疹、瘙痒、心悸、胸闷、头晕等。</a:t>
            </a:r>
            <a:endParaRPr lang="zh-CN" altLang="zh-CN" sz="1600"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8" name="流程图: 终止 17"/>
          <p:cNvSpPr/>
          <p:nvPr/>
        </p:nvSpPr>
        <p:spPr>
          <a:xfrm>
            <a:off x="587084" y="1268397"/>
            <a:ext cx="1334226" cy="455253"/>
          </a:xfrm>
          <a:prstGeom prst="flowChartTerminator">
            <a:avLst/>
          </a:prstGeom>
          <a:solidFill>
            <a:srgbClr val="A8C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sz="1800" b="1" dirty="0">
                <a:solidFill>
                  <a:schemeClr val="tx1"/>
                </a:solidFill>
                <a:latin typeface="黑体" panose="02010609060101010101" pitchFamily="49" charset="-122"/>
                <a:ea typeface="黑体" panose="02010609060101010101" pitchFamily="49" charset="-122"/>
                <a:sym typeface="微软雅黑" panose="020B0503020204020204" charset="-122"/>
              </a:rPr>
              <a:t>不良反应</a:t>
            </a:r>
            <a:endParaRPr lang="zh-CN" sz="1800" b="1" baseline="30000" dirty="0">
              <a:solidFill>
                <a:schemeClr val="tx1"/>
              </a:solidFill>
              <a:latin typeface="黑体" panose="02010609060101010101" pitchFamily="49" charset="-122"/>
              <a:ea typeface="黑体" panose="02010609060101010101" pitchFamily="49" charset="-122"/>
              <a:sym typeface="微软雅黑" panose="020B0503020204020204" charset="-122"/>
            </a:endParaRPr>
          </a:p>
        </p:txBody>
      </p:sp>
      <p:sp>
        <p:nvSpPr>
          <p:cNvPr id="20" name="矩形: 圆角 19"/>
          <p:cNvSpPr/>
          <p:nvPr/>
        </p:nvSpPr>
        <p:spPr>
          <a:xfrm>
            <a:off x="391991" y="4303251"/>
            <a:ext cx="5297103" cy="2168720"/>
          </a:xfrm>
          <a:prstGeom prst="roundRect">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411050" y="4462782"/>
            <a:ext cx="5278044" cy="1895519"/>
          </a:xfrm>
          <a:prstGeom prst="rect">
            <a:avLst/>
          </a:prstGeom>
          <a:noFill/>
        </p:spPr>
        <p:txBody>
          <a:bodyPr wrap="square">
            <a:spAutoFit/>
          </a:bodyPr>
          <a:lstStyle/>
          <a:p>
            <a:pPr algn="just">
              <a:lnSpc>
                <a:spcPct val="150000"/>
              </a:lnSpc>
            </a:pPr>
            <a:r>
              <a:rPr sz="1600" kern="100" dirty="0">
                <a:effectLst/>
                <a:latin typeface="微软雅黑" panose="020B0503020204020204" charset="-122"/>
                <a:ea typeface="微软雅黑" panose="020B0503020204020204" charset="-122"/>
                <a:cs typeface="Times New Roman" panose="02020603050405020304" pitchFamily="18" charset="0"/>
              </a:rPr>
              <a:t>安全性结果：4 </a:t>
            </a:r>
            <a:r>
              <a:rPr sz="1600" kern="100" dirty="0" err="1">
                <a:effectLst/>
                <a:latin typeface="微软雅黑" panose="020B0503020204020204" charset="-122"/>
                <a:ea typeface="微软雅黑" panose="020B0503020204020204" charset="-122"/>
                <a:cs typeface="Times New Roman" panose="02020603050405020304" pitchFamily="18" charset="0"/>
              </a:rPr>
              <a:t>项临床试验中试验组共有</a:t>
            </a:r>
            <a:r>
              <a:rPr sz="1600" kern="100" dirty="0">
                <a:effectLst/>
                <a:latin typeface="微软雅黑" panose="020B0503020204020204" charset="-122"/>
                <a:ea typeface="微软雅黑" panose="020B0503020204020204" charset="-122"/>
                <a:cs typeface="Times New Roman" panose="02020603050405020304" pitchFamily="18" charset="0"/>
              </a:rPr>
              <a:t> 904例受试者进入安全性数据集。出现腹泻、肝生化指标轻度升高、尿NAG酶升高、尿白蛋白及尿红细胞阳性，个别受试者可见尿肌酐升高、腹胀、腹痛、恶心、呕吐、便秘、便潜血阳性、皮疹、瘙痒、心悸、胸闷、头晕等不良反应。 </a:t>
            </a:r>
          </a:p>
        </p:txBody>
      </p:sp>
      <p:sp>
        <p:nvSpPr>
          <p:cNvPr id="22" name="流程图: 终止 21"/>
          <p:cNvSpPr/>
          <p:nvPr/>
        </p:nvSpPr>
        <p:spPr>
          <a:xfrm>
            <a:off x="587084" y="4049866"/>
            <a:ext cx="1295412" cy="455253"/>
          </a:xfrm>
          <a:prstGeom prst="flowChartTerminator">
            <a:avLst/>
          </a:prstGeom>
          <a:solidFill>
            <a:srgbClr val="A8C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sz="1800" b="1" dirty="0">
                <a:solidFill>
                  <a:schemeClr val="tx1"/>
                </a:solidFill>
                <a:latin typeface="黑体" panose="02010609060101010101" pitchFamily="49" charset="-122"/>
                <a:ea typeface="黑体" panose="02010609060101010101" pitchFamily="49" charset="-122"/>
                <a:sym typeface="微软雅黑" panose="020B0503020204020204" charset="-122"/>
              </a:rPr>
              <a:t>临床试验</a:t>
            </a:r>
          </a:p>
        </p:txBody>
      </p:sp>
      <p:sp>
        <p:nvSpPr>
          <p:cNvPr id="9" name="文本框 8"/>
          <p:cNvSpPr txBox="1"/>
          <p:nvPr/>
        </p:nvSpPr>
        <p:spPr>
          <a:xfrm>
            <a:off x="3964924" y="537461"/>
            <a:ext cx="3449336" cy="455253"/>
          </a:xfrm>
          <a:prstGeom prst="rect">
            <a:avLst/>
          </a:prstGeom>
          <a:noFill/>
        </p:spPr>
        <p:txBody>
          <a:bodyPr wrap="square">
            <a:spAutoFit/>
          </a:bodyPr>
          <a:lstStyle/>
          <a:p>
            <a:pPr lvl="0">
              <a:lnSpc>
                <a:spcPct val="150000"/>
              </a:lnSpc>
            </a:pPr>
            <a:r>
              <a:rPr lang="zh-CN" altLang="en-US" b="1" dirty="0">
                <a:solidFill>
                  <a:schemeClr val="tx1">
                    <a:lumMod val="75000"/>
                    <a:lumOff val="25000"/>
                  </a:schemeClr>
                </a:solidFill>
                <a:latin typeface="微软雅黑" panose="020B0503020204020204" charset="-122"/>
                <a:ea typeface="微软雅黑" panose="020B0503020204020204" charset="-122"/>
                <a:cs typeface="Times New Roman" panose="02020603050405020304" pitchFamily="18" charset="0"/>
                <a:sym typeface="+mn-lt"/>
              </a:rPr>
              <a:t>秦威颗粒说明书收载的安全信息</a:t>
            </a:r>
          </a:p>
        </p:txBody>
      </p:sp>
      <p:sp>
        <p:nvSpPr>
          <p:cNvPr id="10" name="矩形: 圆角 9"/>
          <p:cNvSpPr/>
          <p:nvPr/>
        </p:nvSpPr>
        <p:spPr>
          <a:xfrm>
            <a:off x="5820762" y="4303251"/>
            <a:ext cx="5918365" cy="2202588"/>
          </a:xfrm>
          <a:prstGeom prst="roundRect">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5820762" y="4479925"/>
            <a:ext cx="5869832" cy="1895519"/>
          </a:xfrm>
          <a:prstGeom prst="rect">
            <a:avLst/>
          </a:prstGeom>
          <a:noFill/>
        </p:spPr>
        <p:txBody>
          <a:bodyPr wrap="square">
            <a:spAutoFit/>
          </a:bodyPr>
          <a:lstStyle/>
          <a:p>
            <a:pPr algn="just">
              <a:lnSpc>
                <a:spcPct val="150000"/>
              </a:lnSpc>
            </a:pPr>
            <a:r>
              <a:rPr lang="zh-CN" altLang="en-US" sz="1600" kern="100" dirty="0">
                <a:effectLst/>
                <a:latin typeface="微软雅黑" panose="020B0503020204020204" charset="-122"/>
                <a:ea typeface="微软雅黑" panose="020B0503020204020204" charset="-122"/>
                <a:cs typeface="Times New Roman" panose="02020603050405020304" pitchFamily="18" charset="0"/>
              </a:rPr>
              <a:t>非临床药效学试验结果显示：本品预防给药能抑制足趾皮下注射尿酸钠结晶（</a:t>
            </a:r>
            <a:r>
              <a:rPr lang="en-US" altLang="zh-CN" sz="1600" kern="100" dirty="0">
                <a:effectLst/>
                <a:latin typeface="微软雅黑" panose="020B0503020204020204" charset="-122"/>
                <a:ea typeface="微软雅黑" panose="020B0503020204020204" charset="-122"/>
                <a:cs typeface="Times New Roman" panose="02020603050405020304" pitchFamily="18" charset="0"/>
              </a:rPr>
              <a:t>MSU</a:t>
            </a:r>
            <a:r>
              <a:rPr lang="zh-CN" altLang="en-US" sz="1600" kern="100" dirty="0">
                <a:effectLst/>
                <a:latin typeface="微软雅黑" panose="020B0503020204020204" charset="-122"/>
                <a:ea typeface="微软雅黑" panose="020B0503020204020204" charset="-122"/>
                <a:cs typeface="Times New Roman" panose="02020603050405020304" pitchFamily="18" charset="0"/>
              </a:rPr>
              <a:t>）所致大鼠足跖肿胀；能减少兔膝关节腔内注射 </a:t>
            </a:r>
            <a:r>
              <a:rPr lang="en-US" altLang="zh-CN" sz="1600" kern="100" dirty="0">
                <a:effectLst/>
                <a:latin typeface="微软雅黑" panose="020B0503020204020204" charset="-122"/>
                <a:ea typeface="微软雅黑" panose="020B0503020204020204" charset="-122"/>
                <a:cs typeface="Times New Roman" panose="02020603050405020304" pitchFamily="18" charset="0"/>
              </a:rPr>
              <a:t>MSU </a:t>
            </a:r>
            <a:r>
              <a:rPr lang="zh-CN" altLang="en-US" sz="1600" kern="100" dirty="0">
                <a:effectLst/>
                <a:latin typeface="微软雅黑" panose="020B0503020204020204" charset="-122"/>
                <a:ea typeface="微软雅黑" panose="020B0503020204020204" charset="-122"/>
                <a:cs typeface="Times New Roman" panose="02020603050405020304" pitchFamily="18" charset="0"/>
              </a:rPr>
              <a:t>后关节液中的白细胞数，并减轻关节腔滑膜组织的炎症和滑膜细胞变性坏死；能抑制醋酸所致小鼠腹腔毛细血管通透性的增高；对热板法和醋酸所致小鼠疼痛有一定镇痛作用。</a:t>
            </a:r>
            <a:endParaRPr sz="1600"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3" name="流程图: 终止 12"/>
          <p:cNvSpPr/>
          <p:nvPr/>
        </p:nvSpPr>
        <p:spPr>
          <a:xfrm>
            <a:off x="6001386" y="4066551"/>
            <a:ext cx="1518378" cy="455253"/>
          </a:xfrm>
          <a:prstGeom prst="flowChartTerminator">
            <a:avLst/>
          </a:prstGeom>
          <a:solidFill>
            <a:srgbClr val="A8C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tx1"/>
                </a:solidFill>
                <a:latin typeface="黑体" panose="02010609060101010101" pitchFamily="49" charset="-122"/>
                <a:ea typeface="黑体" panose="02010609060101010101" pitchFamily="49" charset="-122"/>
                <a:sym typeface="微软雅黑" panose="020B0503020204020204" charset="-122"/>
              </a:rPr>
              <a:t>药理毒理</a:t>
            </a:r>
            <a:endParaRPr lang="zh-CN" sz="1800" b="1" dirty="0">
              <a:solidFill>
                <a:schemeClr val="tx1"/>
              </a:solidFill>
              <a:latin typeface="黑体" panose="02010609060101010101" pitchFamily="49" charset="-122"/>
              <a:ea typeface="黑体" panose="02010609060101010101" pitchFamily="49" charset="-122"/>
              <a:sym typeface="微软雅黑" panose="020B0503020204020204" charset="-122"/>
            </a:endParaRPr>
          </a:p>
        </p:txBody>
      </p:sp>
      <p:sp>
        <p:nvSpPr>
          <p:cNvPr id="4" name="文本框 3">
            <a:extLst>
              <a:ext uri="{FF2B5EF4-FFF2-40B4-BE49-F238E27FC236}">
                <a16:creationId xmlns:a16="http://schemas.microsoft.com/office/drawing/2014/main" id="{5E3E0DEA-633C-0095-0C01-34DEC40C392C}"/>
              </a:ext>
            </a:extLst>
          </p:cNvPr>
          <p:cNvSpPr txBox="1"/>
          <p:nvPr/>
        </p:nvSpPr>
        <p:spPr>
          <a:xfrm>
            <a:off x="4975111" y="1897831"/>
            <a:ext cx="2686893" cy="1526187"/>
          </a:xfrm>
          <a:prstGeom prst="rect">
            <a:avLst/>
          </a:prstGeom>
          <a:noFill/>
        </p:spPr>
        <p:txBody>
          <a:bodyPr wrap="square">
            <a:spAutoFit/>
          </a:bodyPr>
          <a:lstStyle/>
          <a:p>
            <a:pPr algn="just">
              <a:lnSpc>
                <a:spcPct val="150000"/>
              </a:lnSpc>
            </a:pPr>
            <a:r>
              <a:rPr lang="zh-CN"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1. 严重肝肾功能不全者禁用。</a:t>
            </a:r>
            <a:endPar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endParaRPr>
          </a:p>
          <a:p>
            <a:pPr algn="just">
              <a:lnSpc>
                <a:spcPct val="150000"/>
              </a:lnSpc>
            </a:pPr>
            <a:r>
              <a:rPr lang="zh-CN"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2. 孕妇禁用。</a:t>
            </a:r>
            <a:endPar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endParaRPr>
          </a:p>
          <a:p>
            <a:pPr algn="just">
              <a:lnSpc>
                <a:spcPct val="150000"/>
              </a:lnSpc>
            </a:pPr>
            <a:r>
              <a:rPr lang="zh-CN"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3.对本品及所含成份过敏者禁用。</a:t>
            </a:r>
          </a:p>
        </p:txBody>
      </p:sp>
      <p:sp>
        <p:nvSpPr>
          <p:cNvPr id="24" name="矩形: 圆角 23">
            <a:extLst>
              <a:ext uri="{FF2B5EF4-FFF2-40B4-BE49-F238E27FC236}">
                <a16:creationId xmlns:a16="http://schemas.microsoft.com/office/drawing/2014/main" id="{9609F12C-6B74-7EF5-A6CB-69F98C6862F1}"/>
              </a:ext>
            </a:extLst>
          </p:cNvPr>
          <p:cNvSpPr/>
          <p:nvPr/>
        </p:nvSpPr>
        <p:spPr>
          <a:xfrm>
            <a:off x="4975111" y="1619824"/>
            <a:ext cx="2698404" cy="2168720"/>
          </a:xfrm>
          <a:prstGeom prst="roundRect">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流程图: 终止 26">
            <a:extLst>
              <a:ext uri="{FF2B5EF4-FFF2-40B4-BE49-F238E27FC236}">
                <a16:creationId xmlns:a16="http://schemas.microsoft.com/office/drawing/2014/main" id="{E70B743F-17C1-DEDA-8A8B-E5C1A429E35C}"/>
              </a:ext>
            </a:extLst>
          </p:cNvPr>
          <p:cNvSpPr/>
          <p:nvPr/>
        </p:nvSpPr>
        <p:spPr>
          <a:xfrm>
            <a:off x="5171859" y="1308598"/>
            <a:ext cx="924141" cy="455253"/>
          </a:xfrm>
          <a:prstGeom prst="flowChartTerminator">
            <a:avLst/>
          </a:prstGeom>
          <a:solidFill>
            <a:srgbClr val="A8C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tx1"/>
                </a:solidFill>
                <a:latin typeface="黑体" panose="02010609060101010101" pitchFamily="49" charset="-122"/>
                <a:ea typeface="黑体" panose="02010609060101010101" pitchFamily="49" charset="-122"/>
                <a:sym typeface="微软雅黑" panose="020B0503020204020204" charset="-122"/>
              </a:rPr>
              <a:t>禁忌</a:t>
            </a:r>
            <a:endParaRPr lang="zh-CN" sz="1800" b="1" baseline="30000" dirty="0">
              <a:solidFill>
                <a:schemeClr val="tx1"/>
              </a:solidFill>
              <a:latin typeface="黑体" panose="02010609060101010101" pitchFamily="49" charset="-122"/>
              <a:ea typeface="黑体" panose="02010609060101010101" pitchFamily="49" charset="-122"/>
              <a:sym typeface="微软雅黑" panose="020B0503020204020204" charset="-122"/>
            </a:endParaRPr>
          </a:p>
        </p:txBody>
      </p:sp>
      <p:sp>
        <p:nvSpPr>
          <p:cNvPr id="28" name="文本框 27">
            <a:extLst>
              <a:ext uri="{FF2B5EF4-FFF2-40B4-BE49-F238E27FC236}">
                <a16:creationId xmlns:a16="http://schemas.microsoft.com/office/drawing/2014/main" id="{830B890E-418A-641D-8BD3-FAB657DDC79E}"/>
              </a:ext>
            </a:extLst>
          </p:cNvPr>
          <p:cNvSpPr txBox="1"/>
          <p:nvPr/>
        </p:nvSpPr>
        <p:spPr>
          <a:xfrm>
            <a:off x="7870263" y="1757262"/>
            <a:ext cx="3820331" cy="2135585"/>
          </a:xfrm>
          <a:prstGeom prst="rect">
            <a:avLst/>
          </a:prstGeom>
          <a:noFill/>
        </p:spPr>
        <p:txBody>
          <a:bodyPr wrap="square">
            <a:spAutoFit/>
          </a:bodyPr>
          <a:lstStyle/>
          <a:p>
            <a:pPr algn="just">
              <a:lnSpc>
                <a:spcPct val="120000"/>
              </a:lnSpc>
            </a:pPr>
            <a:r>
              <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1.</a:t>
            </a:r>
            <a:r>
              <a:rPr lang="zh-CN" altLang="en-US" sz="1600" kern="100" dirty="0">
                <a:solidFill>
                  <a:srgbClr val="000000"/>
                </a:solidFill>
                <a:latin typeface="微软雅黑" panose="020B0503020204020204" charset="-122"/>
                <a:ea typeface="微软雅黑" panose="020B0503020204020204" charset="-122"/>
                <a:cs typeface="Times New Roman" panose="02020603050405020304" pitchFamily="18" charset="0"/>
              </a:rPr>
              <a:t>本品用药期间需低嘌呤饮食，日间多饮水。 </a:t>
            </a:r>
          </a:p>
          <a:p>
            <a:pPr algn="just">
              <a:lnSpc>
                <a:spcPct val="120000"/>
              </a:lnSpc>
            </a:pPr>
            <a:r>
              <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2.</a:t>
            </a:r>
            <a:r>
              <a:rPr lang="zh-CN" altLang="en-US" sz="1600" kern="100" dirty="0">
                <a:solidFill>
                  <a:srgbClr val="000000"/>
                </a:solidFill>
                <a:latin typeface="微软雅黑" panose="020B0503020204020204" charset="-122"/>
                <a:ea typeface="微软雅黑" panose="020B0503020204020204" charset="-122"/>
                <a:cs typeface="Times New Roman" panose="02020603050405020304" pitchFamily="18" charset="0"/>
              </a:rPr>
              <a:t>有肝肾基础疾病者、肝肾功能异常者慎用。</a:t>
            </a:r>
          </a:p>
          <a:p>
            <a:pPr algn="just">
              <a:lnSpc>
                <a:spcPct val="120000"/>
              </a:lnSpc>
            </a:pPr>
            <a:r>
              <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3.</a:t>
            </a:r>
            <a:r>
              <a:rPr lang="zh-CN" altLang="en-US" sz="1600" kern="100" dirty="0">
                <a:solidFill>
                  <a:srgbClr val="000000"/>
                </a:solidFill>
                <a:latin typeface="微软雅黑" panose="020B0503020204020204" charset="-122"/>
                <a:ea typeface="微软雅黑" panose="020B0503020204020204" charset="-122"/>
                <a:cs typeface="Times New Roman" panose="02020603050405020304" pitchFamily="18" charset="0"/>
              </a:rPr>
              <a:t>过敏体质者慎用。</a:t>
            </a:r>
          </a:p>
          <a:p>
            <a:pPr algn="just">
              <a:lnSpc>
                <a:spcPct val="120000"/>
              </a:lnSpc>
            </a:pPr>
            <a:r>
              <a:rPr lang="en-US" altLang="zh-CN" sz="1600" kern="100" dirty="0">
                <a:solidFill>
                  <a:srgbClr val="000000"/>
                </a:solidFill>
                <a:latin typeface="微软雅黑" panose="020B0503020204020204" charset="-122"/>
                <a:ea typeface="微软雅黑" panose="020B0503020204020204" charset="-122"/>
                <a:cs typeface="Times New Roman" panose="02020603050405020304" pitchFamily="18" charset="0"/>
              </a:rPr>
              <a:t>4.</a:t>
            </a:r>
            <a:r>
              <a:rPr lang="zh-CN" altLang="en-US" sz="1600" kern="100" dirty="0">
                <a:solidFill>
                  <a:srgbClr val="000000"/>
                </a:solidFill>
                <a:latin typeface="微软雅黑" panose="020B0503020204020204" charset="-122"/>
                <a:ea typeface="微软雅黑" panose="020B0503020204020204" charset="-122"/>
                <a:cs typeface="Times New Roman" panose="02020603050405020304" pitchFamily="18" charset="0"/>
              </a:rPr>
              <a:t>本品尚无用于儿童、孕妇、哺乳期妇女的有效性和安全性数据。</a:t>
            </a:r>
          </a:p>
        </p:txBody>
      </p:sp>
      <p:sp>
        <p:nvSpPr>
          <p:cNvPr id="29" name="矩形: 圆角 28">
            <a:extLst>
              <a:ext uri="{FF2B5EF4-FFF2-40B4-BE49-F238E27FC236}">
                <a16:creationId xmlns:a16="http://schemas.microsoft.com/office/drawing/2014/main" id="{1E627AF5-A8D5-E303-E748-53CA28BB9E9B}"/>
              </a:ext>
            </a:extLst>
          </p:cNvPr>
          <p:cNvSpPr/>
          <p:nvPr/>
        </p:nvSpPr>
        <p:spPr>
          <a:xfrm>
            <a:off x="7817782" y="1619824"/>
            <a:ext cx="3921344" cy="2228243"/>
          </a:xfrm>
          <a:prstGeom prst="roundRect">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流程图: 终止 29">
            <a:extLst>
              <a:ext uri="{FF2B5EF4-FFF2-40B4-BE49-F238E27FC236}">
                <a16:creationId xmlns:a16="http://schemas.microsoft.com/office/drawing/2014/main" id="{0D00478F-17D1-4475-AD82-0404ED8C9383}"/>
              </a:ext>
            </a:extLst>
          </p:cNvPr>
          <p:cNvSpPr/>
          <p:nvPr/>
        </p:nvSpPr>
        <p:spPr>
          <a:xfrm>
            <a:off x="8039910" y="1331414"/>
            <a:ext cx="1220778" cy="455253"/>
          </a:xfrm>
          <a:prstGeom prst="flowChartTerminator">
            <a:avLst/>
          </a:prstGeom>
          <a:solidFill>
            <a:srgbClr val="A8CB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1800" b="1" dirty="0">
                <a:solidFill>
                  <a:schemeClr val="tx1"/>
                </a:solidFill>
                <a:latin typeface="黑体" panose="02010609060101010101" pitchFamily="49" charset="-122"/>
                <a:ea typeface="黑体" panose="02010609060101010101" pitchFamily="49" charset="-122"/>
                <a:sym typeface="微软雅黑" panose="020B0503020204020204" charset="-122"/>
              </a:rPr>
              <a:t>注意事项</a:t>
            </a:r>
            <a:endParaRPr lang="zh-CN" sz="1800" b="1" baseline="30000" dirty="0">
              <a:solidFill>
                <a:schemeClr val="tx1"/>
              </a:solidFill>
              <a:latin typeface="黑体" panose="02010609060101010101" pitchFamily="49" charset="-122"/>
              <a:ea typeface="黑体" panose="02010609060101010101" pitchFamily="49" charset="-122"/>
              <a:sym typeface="微软雅黑" panose="020B0503020204020204" charset="-122"/>
            </a:endParaRPr>
          </a:p>
        </p:txBody>
      </p:sp>
      <p:sp>
        <p:nvSpPr>
          <p:cNvPr id="31" name="椭圆 30">
            <a:extLst>
              <a:ext uri="{FF2B5EF4-FFF2-40B4-BE49-F238E27FC236}">
                <a16:creationId xmlns:a16="http://schemas.microsoft.com/office/drawing/2014/main" id="{351BC2AD-7495-F834-631B-17DEE488F641}"/>
              </a:ext>
            </a:extLst>
          </p:cNvPr>
          <p:cNvSpPr/>
          <p:nvPr/>
        </p:nvSpPr>
        <p:spPr>
          <a:xfrm>
            <a:off x="3615595" y="604301"/>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2" name="燕尾形 12">
            <a:extLst>
              <a:ext uri="{FF2B5EF4-FFF2-40B4-BE49-F238E27FC236}">
                <a16:creationId xmlns:a16="http://schemas.microsoft.com/office/drawing/2014/main" id="{FEF30C1B-B389-6F0C-5699-C283279CE761}"/>
              </a:ext>
            </a:extLst>
          </p:cNvPr>
          <p:cNvSpPr/>
          <p:nvPr/>
        </p:nvSpPr>
        <p:spPr>
          <a:xfrm>
            <a:off x="3716160" y="738123"/>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2"/>
          <p:cNvSpPr>
            <a:spLocks noChangeAspect="1"/>
          </p:cNvSpPr>
          <p:nvPr/>
        </p:nvSpPr>
        <p:spPr bwMode="auto">
          <a:xfrm>
            <a:off x="754198" y="377812"/>
            <a:ext cx="598605" cy="596717"/>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03968" y="348982"/>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4305" y="442595"/>
            <a:ext cx="2258060" cy="461665"/>
          </a:xfrm>
          <a:prstGeom prst="rect">
            <a:avLst/>
          </a:prstGeom>
          <a:noFill/>
        </p:spPr>
        <p:txBody>
          <a:bodyPr wrap="squar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03.</a:t>
            </a:r>
            <a:r>
              <a:rPr lang="zh-CN" altLang="en-US" sz="2400" b="1" spc="300" dirty="0">
                <a:solidFill>
                  <a:srgbClr val="174096"/>
                </a:solidFill>
                <a:cs typeface="+mn-ea"/>
                <a:sym typeface="+mn-lt"/>
              </a:rPr>
              <a:t>有效性</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13" name="文本框 12"/>
          <p:cNvSpPr txBox="1"/>
          <p:nvPr/>
        </p:nvSpPr>
        <p:spPr>
          <a:xfrm>
            <a:off x="179206" y="1535272"/>
            <a:ext cx="4469668" cy="354629"/>
          </a:xfrm>
          <a:prstGeom prst="rect">
            <a:avLst/>
          </a:prstGeom>
          <a:noFill/>
        </p:spPr>
        <p:txBody>
          <a:bodyPr wrap="square" rtlCol="0">
            <a:noAutofit/>
          </a:bodyPr>
          <a:lstStyle/>
          <a:p>
            <a:r>
              <a:rPr lang="en-US" altLang="zh-CN" sz="1600" b="1" dirty="0">
                <a:latin typeface="微软雅黑" panose="020B0503020204020204" charset="-122"/>
                <a:ea typeface="微软雅黑" panose="020B0503020204020204" charset="-122"/>
              </a:rPr>
              <a:t>  </a:t>
            </a:r>
            <a:r>
              <a:rPr lang="en-US" altLang="zh-CN" sz="1600" dirty="0">
                <a:latin typeface="微软雅黑" panose="020B0503020204020204" charset="-122"/>
                <a:ea typeface="微软雅黑" panose="020B0503020204020204" charset="-122"/>
              </a:rPr>
              <a:t> </a:t>
            </a:r>
            <a:r>
              <a:rPr lang="zh-CN" altLang="en-US" sz="1600" dirty="0">
                <a:latin typeface="微软雅黑" panose="020B0503020204020204" charset="-122"/>
                <a:ea typeface="微软雅黑" panose="020B0503020204020204" charset="-122"/>
              </a:rPr>
              <a:t>试</a:t>
            </a:r>
            <a:r>
              <a:rPr lang="en-US" altLang="zh-CN" sz="1600" dirty="0">
                <a:latin typeface="微软雅黑" panose="020B0503020204020204" charset="-122"/>
                <a:ea typeface="微软雅黑" panose="020B0503020204020204" charset="-122"/>
              </a:rPr>
              <a:t>   </a:t>
            </a:r>
            <a:r>
              <a:rPr lang="zh-CN" altLang="en-US" sz="1600" dirty="0">
                <a:latin typeface="微软雅黑" panose="020B0503020204020204" charset="-122"/>
                <a:ea typeface="微软雅黑" panose="020B0503020204020204" charset="-122"/>
              </a:rPr>
              <a:t>验</a:t>
            </a:r>
            <a:r>
              <a:rPr lang="en-US" altLang="zh-CN" sz="1600" dirty="0">
                <a:latin typeface="微软雅黑" panose="020B0503020204020204" charset="-122"/>
                <a:ea typeface="微软雅黑" panose="020B0503020204020204" charset="-122"/>
              </a:rPr>
              <a:t>  </a:t>
            </a:r>
            <a:r>
              <a:rPr lang="zh-CN" altLang="en-US" sz="1600" dirty="0">
                <a:latin typeface="微软雅黑" panose="020B0503020204020204" charset="-122"/>
                <a:ea typeface="微软雅黑" panose="020B0503020204020204" charset="-122"/>
              </a:rPr>
              <a:t>类</a:t>
            </a:r>
            <a:r>
              <a:rPr lang="en-US" altLang="zh-CN" sz="1600" dirty="0">
                <a:latin typeface="微软雅黑" panose="020B0503020204020204" charset="-122"/>
                <a:ea typeface="微软雅黑" panose="020B0503020204020204" charset="-122"/>
              </a:rPr>
              <a:t>  </a:t>
            </a:r>
            <a:r>
              <a:rPr lang="zh-CN" altLang="en-US" sz="1600" dirty="0">
                <a:latin typeface="微软雅黑" panose="020B0503020204020204" charset="-122"/>
                <a:ea typeface="微软雅黑" panose="020B0503020204020204" charset="-122"/>
              </a:rPr>
              <a:t>型：RCT随机对照实验的系统评价</a:t>
            </a:r>
            <a:endParaRPr lang="en-US" altLang="zh-CN" sz="1600" dirty="0">
              <a:latin typeface="微软雅黑" panose="020B0503020204020204" charset="-122"/>
              <a:ea typeface="微软雅黑" panose="020B0503020204020204" charset="-122"/>
            </a:endParaRPr>
          </a:p>
        </p:txBody>
      </p:sp>
      <p:sp>
        <p:nvSpPr>
          <p:cNvPr id="12" name="文本框 11"/>
          <p:cNvSpPr txBox="1"/>
          <p:nvPr/>
        </p:nvSpPr>
        <p:spPr>
          <a:xfrm>
            <a:off x="362572" y="3037243"/>
            <a:ext cx="5649122" cy="3347765"/>
          </a:xfrm>
          <a:prstGeom prst="rect">
            <a:avLst/>
          </a:prstGeom>
          <a:noFill/>
        </p:spPr>
        <p:txBody>
          <a:bodyPr wrap="square">
            <a:noAutofit/>
          </a:bodyPr>
          <a:lstStyle/>
          <a:p>
            <a:pPr indent="0" defTabSz="685800" fontAlgn="auto">
              <a:lnSpc>
                <a:spcPct val="125000"/>
              </a:lnSpc>
            </a:pPr>
            <a:r>
              <a:rPr lang="en-US" sz="1600" dirty="0">
                <a:solidFill>
                  <a:prstClr val="black"/>
                </a:solidFill>
                <a:latin typeface="微软雅黑" panose="020B0503020204020204" charset="-122"/>
                <a:ea typeface="微软雅黑" panose="020B0503020204020204" charset="-122"/>
                <a:sym typeface="Arial" panose="020B0604020202020204" pitchFamily="34" charset="0"/>
              </a:rPr>
              <a:t> </a:t>
            </a:r>
            <a:r>
              <a:rPr sz="1600" dirty="0">
                <a:solidFill>
                  <a:prstClr val="black"/>
                </a:solidFill>
                <a:latin typeface="微软雅黑" panose="020B0503020204020204" charset="-122"/>
                <a:ea typeface="微软雅黑" panose="020B0503020204020204" charset="-122"/>
                <a:sym typeface="Arial" panose="020B0604020202020204" pitchFamily="34" charset="0"/>
              </a:rPr>
              <a:t> 在 FAS 人群中，试验组关节疼痛中位消失时间及 95%CI 为 168.00h（144.00h，168.00h），</a:t>
            </a:r>
            <a:r>
              <a:rPr sz="1600" dirty="0" err="1">
                <a:solidFill>
                  <a:prstClr val="black"/>
                </a:solidFill>
                <a:latin typeface="微软雅黑" panose="020B0503020204020204" charset="-122"/>
                <a:ea typeface="微软雅黑" panose="020B0503020204020204" charset="-122"/>
                <a:sym typeface="Arial" panose="020B0604020202020204" pitchFamily="34" charset="0"/>
              </a:rPr>
              <a:t>安慰剂组关节疼痛中位消失时间未达到；试验组</a:t>
            </a:r>
            <a:r>
              <a:rPr sz="1600" dirty="0">
                <a:solidFill>
                  <a:prstClr val="black"/>
                </a:solidFill>
                <a:latin typeface="微软雅黑" panose="020B0503020204020204" charset="-122"/>
                <a:ea typeface="微软雅黑" panose="020B0503020204020204" charset="-122"/>
                <a:sym typeface="Arial" panose="020B0604020202020204" pitchFamily="34" charset="0"/>
              </a:rPr>
              <a:t> 168h 时的关节疼痛消失率及 95%CI 为 60.75% （55.50%，66.05%），安慰剂组 168h 时的关节疼痛消失率及 95%CI 为 33.93%（25.84%，43.70%），基于分层 Log-rank 检验结果，本品对比安慰剂组生存曲线有显著差异（P&lt;0.0001）。</a:t>
            </a:r>
            <a:endParaRPr lang="en-US" sz="1600" dirty="0">
              <a:solidFill>
                <a:prstClr val="black"/>
              </a:solidFill>
              <a:latin typeface="微软雅黑" panose="020B0503020204020204" charset="-122"/>
              <a:ea typeface="微软雅黑" panose="020B0503020204020204" charset="-122"/>
              <a:sym typeface="Arial" panose="020B0604020202020204" pitchFamily="34" charset="0"/>
            </a:endParaRPr>
          </a:p>
          <a:p>
            <a:pPr indent="0" defTabSz="685800" fontAlgn="auto">
              <a:lnSpc>
                <a:spcPct val="125000"/>
              </a:lnSpc>
            </a:pPr>
            <a:r>
              <a:rPr lang="en-US" sz="1600" dirty="0">
                <a:solidFill>
                  <a:prstClr val="black"/>
                </a:solidFill>
                <a:latin typeface="微软雅黑" panose="020B0503020204020204" charset="-122"/>
                <a:ea typeface="微软雅黑" panose="020B0503020204020204" charset="-122"/>
                <a:sym typeface="Arial" panose="020B0604020202020204" pitchFamily="34" charset="0"/>
              </a:rPr>
              <a:t> </a:t>
            </a:r>
            <a:r>
              <a:rPr sz="1600" dirty="0" err="1">
                <a:solidFill>
                  <a:prstClr val="black"/>
                </a:solidFill>
                <a:latin typeface="微软雅黑" panose="020B0503020204020204" charset="-122"/>
                <a:ea typeface="微软雅黑" panose="020B0503020204020204" charset="-122"/>
                <a:sym typeface="Arial" panose="020B0604020202020204" pitchFamily="34" charset="0"/>
              </a:rPr>
              <a:t>治疗后关节压痛、关节肿胀评分变化、VAS</a:t>
            </a:r>
            <a:r>
              <a:rPr sz="1600" dirty="0">
                <a:solidFill>
                  <a:prstClr val="black"/>
                </a:solidFill>
                <a:latin typeface="微软雅黑" panose="020B0503020204020204" charset="-122"/>
                <a:ea typeface="微软雅黑" panose="020B0503020204020204" charset="-122"/>
                <a:sym typeface="Arial" panose="020B0604020202020204" pitchFamily="34" charset="0"/>
              </a:rPr>
              <a:t> 疼痛评分减少 30%及 50%的时间、关节疼痛缓解时间、中医证候总分疗效以及中医证候单项症状中的关节疼痛、关节肿胀、关节发红发热、口渴喜饮等，试验组点估计值趋势好于安慰剂组。</a:t>
            </a:r>
          </a:p>
        </p:txBody>
      </p:sp>
      <p:sp>
        <p:nvSpPr>
          <p:cNvPr id="4" name="文本框 3"/>
          <p:cNvSpPr txBox="1"/>
          <p:nvPr/>
        </p:nvSpPr>
        <p:spPr>
          <a:xfrm>
            <a:off x="984795" y="1031623"/>
            <a:ext cx="2258060" cy="368300"/>
          </a:xfrm>
          <a:prstGeom prst="rect">
            <a:avLst/>
          </a:prstGeom>
          <a:noFill/>
        </p:spPr>
        <p:txBody>
          <a:bodyPr wrap="square" rtlCol="0">
            <a:spAutoFit/>
          </a:bodyPr>
          <a:lstStyle/>
          <a:p>
            <a:r>
              <a:rPr lang="zh-CN" altLang="en-US" b="1" dirty="0">
                <a:latin typeface="微软雅黑" panose="020B0503020204020204" charset="-122"/>
                <a:ea typeface="微软雅黑" panose="020B0503020204020204" charset="-122"/>
                <a:cs typeface="微软雅黑" panose="020B0503020204020204" charset="-122"/>
              </a:rPr>
              <a:t>药品有效性研究信息</a:t>
            </a:r>
          </a:p>
        </p:txBody>
      </p:sp>
      <p:sp>
        <p:nvSpPr>
          <p:cNvPr id="3" name="文本框 2">
            <a:extLst>
              <a:ext uri="{FF2B5EF4-FFF2-40B4-BE49-F238E27FC236}">
                <a16:creationId xmlns:a16="http://schemas.microsoft.com/office/drawing/2014/main" id="{7594066F-7E03-0DE0-89C9-22387AB7AC89}"/>
              </a:ext>
            </a:extLst>
          </p:cNvPr>
          <p:cNvSpPr txBox="1"/>
          <p:nvPr/>
        </p:nvSpPr>
        <p:spPr>
          <a:xfrm>
            <a:off x="362572" y="1940378"/>
            <a:ext cx="2673365" cy="338554"/>
          </a:xfrm>
          <a:prstGeom prst="rect">
            <a:avLst/>
          </a:prstGeom>
          <a:noFill/>
        </p:spPr>
        <p:txBody>
          <a:bodyPr wrap="square">
            <a:spAutoFit/>
          </a:bodyPr>
          <a:lstStyle/>
          <a:p>
            <a:r>
              <a:rPr lang="zh-CN" altLang="en-US" sz="1600" dirty="0">
                <a:latin typeface="微软雅黑" panose="020B0503020204020204" charset="-122"/>
                <a:ea typeface="微软雅黑" panose="020B0503020204020204" charset="-122"/>
              </a:rPr>
              <a:t>试验对照药品：安慰剂</a:t>
            </a:r>
            <a:endParaRPr lang="zh-CN" altLang="en-US" sz="1600" b="1" dirty="0">
              <a:latin typeface="微软雅黑" panose="020B0503020204020204" charset="-122"/>
              <a:ea typeface="微软雅黑" panose="020B0503020204020204" charset="-122"/>
            </a:endParaRPr>
          </a:p>
        </p:txBody>
      </p:sp>
      <p:pic>
        <p:nvPicPr>
          <p:cNvPr id="9" name="图片 8">
            <a:extLst>
              <a:ext uri="{FF2B5EF4-FFF2-40B4-BE49-F238E27FC236}">
                <a16:creationId xmlns:a16="http://schemas.microsoft.com/office/drawing/2014/main" id="{ED6828F5-B47C-D87B-E563-FECA8927B1FE}"/>
              </a:ext>
            </a:extLst>
          </p:cNvPr>
          <p:cNvPicPr>
            <a:picLocks noChangeAspect="1"/>
          </p:cNvPicPr>
          <p:nvPr/>
        </p:nvPicPr>
        <p:blipFill>
          <a:blip r:embed="rId2"/>
          <a:stretch>
            <a:fillRect/>
          </a:stretch>
        </p:blipFill>
        <p:spPr>
          <a:xfrm>
            <a:off x="6096000" y="2955994"/>
            <a:ext cx="5485511" cy="3734436"/>
          </a:xfrm>
          <a:prstGeom prst="rect">
            <a:avLst/>
          </a:prstGeom>
        </p:spPr>
      </p:pic>
      <p:graphicFrame>
        <p:nvGraphicFramePr>
          <p:cNvPr id="14" name="表格 13">
            <a:extLst>
              <a:ext uri="{FF2B5EF4-FFF2-40B4-BE49-F238E27FC236}">
                <a16:creationId xmlns:a16="http://schemas.microsoft.com/office/drawing/2014/main" id="{E9EF2D1E-E41B-3C4D-D313-3CB46F3CE131}"/>
              </a:ext>
            </a:extLst>
          </p:cNvPr>
          <p:cNvGraphicFramePr>
            <a:graphicFrameLocks noGrp="1"/>
          </p:cNvGraphicFramePr>
          <p:nvPr>
            <p:extLst>
              <p:ext uri="{D42A27DB-BD31-4B8C-83A1-F6EECF244321}">
                <p14:modId xmlns:p14="http://schemas.microsoft.com/office/powerpoint/2010/main" val="979413246"/>
              </p:ext>
            </p:extLst>
          </p:nvPr>
        </p:nvGraphicFramePr>
        <p:xfrm>
          <a:off x="6370456" y="324296"/>
          <a:ext cx="4469669" cy="2452899"/>
        </p:xfrm>
        <a:graphic>
          <a:graphicData uri="http://schemas.openxmlformats.org/drawingml/2006/table">
            <a:tbl>
              <a:tblPr firstRow="1" bandRow="1">
                <a:tableStyleId>{5C22544A-7EE6-4342-B048-85BDC9FD1C3A}</a:tableStyleId>
              </a:tblPr>
              <a:tblGrid>
                <a:gridCol w="2114346">
                  <a:extLst>
                    <a:ext uri="{9D8B030D-6E8A-4147-A177-3AD203B41FA5}">
                      <a16:colId xmlns:a16="http://schemas.microsoft.com/office/drawing/2014/main" val="20000"/>
                    </a:ext>
                  </a:extLst>
                </a:gridCol>
                <a:gridCol w="1169128">
                  <a:extLst>
                    <a:ext uri="{9D8B030D-6E8A-4147-A177-3AD203B41FA5}">
                      <a16:colId xmlns:a16="http://schemas.microsoft.com/office/drawing/2014/main" val="20001"/>
                    </a:ext>
                  </a:extLst>
                </a:gridCol>
                <a:gridCol w="1186195">
                  <a:extLst>
                    <a:ext uri="{9D8B030D-6E8A-4147-A177-3AD203B41FA5}">
                      <a16:colId xmlns:a16="http://schemas.microsoft.com/office/drawing/2014/main" val="20002"/>
                    </a:ext>
                  </a:extLst>
                </a:gridCol>
              </a:tblGrid>
              <a:tr h="0">
                <a:tc gridSpan="3">
                  <a:txBody>
                    <a:bodyPr/>
                    <a:lstStyle/>
                    <a:p>
                      <a:pPr algn="ctr"/>
                      <a:r>
                        <a:rPr lang="en-US" altLang="zh-CN" sz="1200" dirty="0">
                          <a:solidFill>
                            <a:schemeClr val="tx1"/>
                          </a:solidFill>
                          <a:latin typeface="微软雅黑" panose="020B0503020204020204" charset="-122"/>
                          <a:ea typeface="微软雅黑" panose="020B0503020204020204" charset="-122"/>
                        </a:rPr>
                        <a:t>Ⅲ</a:t>
                      </a:r>
                      <a:r>
                        <a:rPr lang="zh-CN" altLang="en-US" sz="1200" dirty="0">
                          <a:solidFill>
                            <a:schemeClr val="tx1"/>
                          </a:solidFill>
                          <a:latin typeface="微软雅黑" panose="020B0503020204020204" charset="-122"/>
                          <a:ea typeface="微软雅黑" panose="020B0503020204020204" charset="-122"/>
                        </a:rPr>
                        <a:t>期临床第</a:t>
                      </a:r>
                      <a:r>
                        <a:rPr lang="en-US" altLang="zh-CN" sz="1200" dirty="0">
                          <a:solidFill>
                            <a:schemeClr val="tx1"/>
                          </a:solidFill>
                          <a:latin typeface="微软雅黑" panose="020B0503020204020204" charset="-122"/>
                          <a:ea typeface="微软雅黑" panose="020B0503020204020204" charset="-122"/>
                        </a:rPr>
                        <a:t>3</a:t>
                      </a:r>
                      <a:r>
                        <a:rPr lang="zh-CN" altLang="en-US" sz="1200" dirty="0">
                          <a:solidFill>
                            <a:schemeClr val="tx1"/>
                          </a:solidFill>
                          <a:latin typeface="微软雅黑" panose="020B0503020204020204" charset="-122"/>
                          <a:ea typeface="微软雅黑" panose="020B0503020204020204" charset="-122"/>
                        </a:rPr>
                        <a:t>天、第</a:t>
                      </a:r>
                      <a:r>
                        <a:rPr lang="en-US" altLang="zh-CN" sz="1200" dirty="0">
                          <a:solidFill>
                            <a:schemeClr val="tx1"/>
                          </a:solidFill>
                          <a:latin typeface="微软雅黑" panose="020B0503020204020204" charset="-122"/>
                          <a:ea typeface="微软雅黑" panose="020B0503020204020204" charset="-122"/>
                        </a:rPr>
                        <a:t>7</a:t>
                      </a:r>
                      <a:r>
                        <a:rPr lang="zh-CN" altLang="en-US" sz="1200" dirty="0">
                          <a:solidFill>
                            <a:schemeClr val="tx1"/>
                          </a:solidFill>
                          <a:latin typeface="微软雅黑" panose="020B0503020204020204" charset="-122"/>
                          <a:ea typeface="微软雅黑" panose="020B0503020204020204" charset="-122"/>
                        </a:rPr>
                        <a:t>天疼痛消失率及</a:t>
                      </a:r>
                      <a:r>
                        <a:rPr lang="en-US" altLang="zh-CN" sz="1200" dirty="0">
                          <a:solidFill>
                            <a:schemeClr val="tx1"/>
                          </a:solidFill>
                          <a:latin typeface="微软雅黑" panose="020B0503020204020204" charset="-122"/>
                          <a:ea typeface="微软雅黑" panose="020B0503020204020204" charset="-122"/>
                        </a:rPr>
                        <a:t>VAS</a:t>
                      </a:r>
                      <a:r>
                        <a:rPr lang="zh-CN" altLang="en-US" sz="1200" dirty="0">
                          <a:solidFill>
                            <a:schemeClr val="tx1"/>
                          </a:solidFill>
                          <a:latin typeface="微软雅黑" panose="020B0503020204020204" charset="-122"/>
                          <a:ea typeface="微软雅黑" panose="020B0503020204020204" charset="-122"/>
                        </a:rPr>
                        <a:t>评分变化值</a:t>
                      </a:r>
                    </a:p>
                  </a:txBody>
                  <a:tcPr>
                    <a:noFill/>
                  </a:tcPr>
                </a:tc>
                <a:tc hMerge="1">
                  <a:txBody>
                    <a:bodyPr/>
                    <a:lstStyle/>
                    <a:p>
                      <a:endParaRPr lang="zh-CN"/>
                    </a:p>
                  </a:txBody>
                  <a:tcPr>
                    <a:solidFill>
                      <a:schemeClr val="accent1">
                        <a:lumMod val="40000"/>
                        <a:lumOff val="60000"/>
                      </a:schemeClr>
                    </a:solidFill>
                  </a:tcPr>
                </a:tc>
                <a:tc hMerge="1">
                  <a:txBody>
                    <a:bodyPr/>
                    <a:lstStyle/>
                    <a:p>
                      <a:endParaRPr lang="zh-CN"/>
                    </a:p>
                  </a:txBody>
                  <a:tcPr>
                    <a:solidFill>
                      <a:schemeClr val="accent1">
                        <a:lumMod val="40000"/>
                        <a:lumOff val="60000"/>
                      </a:schemeClr>
                    </a:solidFill>
                  </a:tcPr>
                </a:tc>
                <a:extLst>
                  <a:ext uri="{0D108BD9-81ED-4DB2-BD59-A6C34878D82A}">
                    <a16:rowId xmlns:a16="http://schemas.microsoft.com/office/drawing/2014/main" val="10000"/>
                  </a:ext>
                </a:extLst>
              </a:tr>
              <a:tr h="441536">
                <a:tc>
                  <a:txBody>
                    <a:bodyPr/>
                    <a:lstStyle/>
                    <a:p>
                      <a:endParaRPr lang="zh-CN" altLang="en-US" sz="1200" dirty="0">
                        <a:solidFill>
                          <a:schemeClr val="tx1"/>
                        </a:solidFill>
                        <a:latin typeface="微软雅黑" panose="020B0503020204020204" charset="-122"/>
                        <a:ea typeface="微软雅黑" panose="020B0503020204020204" charset="-122"/>
                      </a:endParaRPr>
                    </a:p>
                  </a:txBody>
                  <a:tcPr>
                    <a:solidFill>
                      <a:schemeClr val="accent1">
                        <a:lumMod val="40000"/>
                        <a:lumOff val="60000"/>
                      </a:schemeClr>
                    </a:solidFill>
                  </a:tcPr>
                </a:tc>
                <a:tc>
                  <a:txBody>
                    <a:bodyPr/>
                    <a:lstStyle/>
                    <a:p>
                      <a:r>
                        <a:rPr lang="zh-CN" altLang="en-US" sz="1200" dirty="0">
                          <a:solidFill>
                            <a:schemeClr val="tx1"/>
                          </a:solidFill>
                          <a:latin typeface="微软雅黑" panose="020B0503020204020204" charset="-122"/>
                          <a:ea typeface="微软雅黑" panose="020B0503020204020204" charset="-122"/>
                        </a:rPr>
                        <a:t>试验组</a:t>
                      </a:r>
                      <a:endParaRPr lang="en-US" altLang="zh-CN" sz="1200" dirty="0">
                        <a:solidFill>
                          <a:schemeClr val="tx1"/>
                        </a:solidFill>
                        <a:latin typeface="微软雅黑" panose="020B0503020204020204" charset="-122"/>
                        <a:ea typeface="微软雅黑" panose="020B0503020204020204" charset="-122"/>
                      </a:endParaRPr>
                    </a:p>
                    <a:p>
                      <a:r>
                        <a:rPr lang="zh-CN" altLang="en-US" sz="1200" dirty="0">
                          <a:solidFill>
                            <a:schemeClr val="tx1"/>
                          </a:solidFill>
                          <a:latin typeface="微软雅黑" panose="020B0503020204020204" charset="-122"/>
                          <a:ea typeface="微软雅黑" panose="020B0503020204020204" charset="-122"/>
                        </a:rPr>
                        <a:t>（</a:t>
                      </a:r>
                      <a:r>
                        <a:rPr lang="en-US" altLang="zh-CN" sz="1200" dirty="0">
                          <a:solidFill>
                            <a:schemeClr val="tx1"/>
                          </a:solidFill>
                          <a:latin typeface="微软雅黑" panose="020B0503020204020204" charset="-122"/>
                          <a:ea typeface="微软雅黑" panose="020B0503020204020204" charset="-122"/>
                        </a:rPr>
                        <a:t>N=359</a:t>
                      </a:r>
                      <a:r>
                        <a:rPr lang="zh-CN" altLang="en-US" sz="1200" dirty="0">
                          <a:solidFill>
                            <a:schemeClr val="tx1"/>
                          </a:solidFill>
                          <a:latin typeface="微软雅黑" panose="020B0503020204020204" charset="-122"/>
                          <a:ea typeface="微软雅黑" panose="020B0503020204020204" charset="-122"/>
                        </a:rPr>
                        <a:t>）</a:t>
                      </a:r>
                    </a:p>
                  </a:txBody>
                  <a:tcPr anchor="ctr">
                    <a:solidFill>
                      <a:schemeClr val="accent1">
                        <a:lumMod val="40000"/>
                        <a:lumOff val="60000"/>
                      </a:schemeClr>
                    </a:solidFill>
                  </a:tcPr>
                </a:tc>
                <a:tc>
                  <a:txBody>
                    <a:bodyPr/>
                    <a:lstStyle/>
                    <a:p>
                      <a:r>
                        <a:rPr lang="zh-CN" altLang="en-US" sz="1200" dirty="0">
                          <a:solidFill>
                            <a:schemeClr val="tx1"/>
                          </a:solidFill>
                          <a:latin typeface="微软雅黑" panose="020B0503020204020204" charset="-122"/>
                          <a:ea typeface="微软雅黑" panose="020B0503020204020204" charset="-122"/>
                        </a:rPr>
                        <a:t>安慰剂组</a:t>
                      </a:r>
                      <a:endParaRPr lang="en-US" altLang="zh-CN" sz="1200" dirty="0">
                        <a:solidFill>
                          <a:schemeClr val="tx1"/>
                        </a:solidFill>
                        <a:latin typeface="微软雅黑" panose="020B0503020204020204" charset="-122"/>
                        <a:ea typeface="微软雅黑" panose="020B0503020204020204" charset="-122"/>
                      </a:endParaRPr>
                    </a:p>
                    <a:p>
                      <a:r>
                        <a:rPr lang="zh-CN" altLang="en-US" sz="1200" dirty="0">
                          <a:solidFill>
                            <a:schemeClr val="tx1"/>
                          </a:solidFill>
                          <a:latin typeface="微软雅黑" panose="020B0503020204020204" charset="-122"/>
                          <a:ea typeface="微软雅黑" panose="020B0503020204020204" charset="-122"/>
                        </a:rPr>
                        <a:t>（</a:t>
                      </a:r>
                      <a:r>
                        <a:rPr lang="en-US" altLang="zh-CN" sz="1200" dirty="0">
                          <a:solidFill>
                            <a:schemeClr val="tx1"/>
                          </a:solidFill>
                          <a:latin typeface="微软雅黑" panose="020B0503020204020204" charset="-122"/>
                          <a:ea typeface="微软雅黑" panose="020B0503020204020204" charset="-122"/>
                        </a:rPr>
                        <a:t>N=117)</a:t>
                      </a:r>
                      <a:endParaRPr lang="zh-CN" altLang="en-US" sz="1200" dirty="0">
                        <a:solidFill>
                          <a:schemeClr val="tx1"/>
                        </a:solidFill>
                        <a:latin typeface="微软雅黑" panose="020B0503020204020204" charset="-122"/>
                        <a:ea typeface="微软雅黑" panose="020B0503020204020204" charset="-122"/>
                      </a:endParaRPr>
                    </a:p>
                  </a:txBody>
                  <a:tcPr anchor="ctr">
                    <a:solidFill>
                      <a:schemeClr val="accent1">
                        <a:lumMod val="40000"/>
                        <a:lumOff val="60000"/>
                      </a:schemeClr>
                    </a:solidFill>
                  </a:tcPr>
                </a:tc>
                <a:extLst>
                  <a:ext uri="{0D108BD9-81ED-4DB2-BD59-A6C34878D82A}">
                    <a16:rowId xmlns:a16="http://schemas.microsoft.com/office/drawing/2014/main" val="10001"/>
                  </a:ext>
                </a:extLst>
              </a:tr>
              <a:tr h="264922">
                <a:tc>
                  <a:txBody>
                    <a:bodyPr/>
                    <a:lstStyle/>
                    <a:p>
                      <a:r>
                        <a:rPr lang="zh-CN" altLang="en-US" sz="1200" dirty="0">
                          <a:latin typeface="微软雅黑" panose="020B0503020204020204" charset="-122"/>
                          <a:ea typeface="微软雅黑" panose="020B0503020204020204" charset="-122"/>
                        </a:rPr>
                        <a:t>第</a:t>
                      </a:r>
                      <a:r>
                        <a:rPr lang="en-US" altLang="zh-CN" sz="1200" dirty="0">
                          <a:latin typeface="微软雅黑" panose="020B0503020204020204" charset="-122"/>
                          <a:ea typeface="微软雅黑" panose="020B0503020204020204" charset="-122"/>
                        </a:rPr>
                        <a:t>3</a:t>
                      </a:r>
                      <a:r>
                        <a:rPr lang="zh-CN" altLang="en-US" sz="1200" dirty="0">
                          <a:latin typeface="微软雅黑" panose="020B0503020204020204" charset="-122"/>
                          <a:ea typeface="微软雅黑" panose="020B0503020204020204" charset="-122"/>
                        </a:rPr>
                        <a:t>天</a:t>
                      </a:r>
                      <a:r>
                        <a:rPr lang="en-US" altLang="zh-CN" sz="1200" dirty="0">
                          <a:latin typeface="微软雅黑" panose="020B0503020204020204" charset="-122"/>
                          <a:ea typeface="微软雅黑" panose="020B0503020204020204" charset="-122"/>
                        </a:rPr>
                        <a:t>    </a:t>
                      </a:r>
                      <a:r>
                        <a:rPr lang="zh-CN" altLang="en-US" sz="1200" dirty="0">
                          <a:latin typeface="微软雅黑" panose="020B0503020204020204" charset="-122"/>
                          <a:ea typeface="微软雅黑" panose="020B0503020204020204" charset="-122"/>
                        </a:rPr>
                        <a:t>疼痛消失率</a:t>
                      </a:r>
                    </a:p>
                  </a:txBody>
                  <a:tcPr/>
                </a:tc>
                <a:tc>
                  <a:txBody>
                    <a:bodyPr/>
                    <a:lstStyle/>
                    <a:p>
                      <a:r>
                        <a:rPr lang="en-US" altLang="zh-CN" sz="1200" dirty="0">
                          <a:solidFill>
                            <a:prstClr val="black"/>
                          </a:solidFill>
                          <a:latin typeface="微软雅黑" panose="020B0503020204020204" charset="-122"/>
                          <a:sym typeface="Arial" panose="020B0604020202020204" pitchFamily="34" charset="0"/>
                        </a:rPr>
                        <a:t>15.49%</a:t>
                      </a:r>
                      <a:endParaRPr lang="zh-CN" altLang="en-US" sz="1200" dirty="0">
                        <a:latin typeface="微软雅黑" panose="020B0503020204020204" charset="-122"/>
                        <a:ea typeface="微软雅黑" panose="020B0503020204020204" charset="-122"/>
                      </a:endParaRPr>
                    </a:p>
                  </a:txBody>
                  <a:tcPr anchor="ctr"/>
                </a:tc>
                <a:tc>
                  <a:txBody>
                    <a:bodyPr/>
                    <a:lstStyle/>
                    <a:p>
                      <a:r>
                        <a:rPr lang="en-US" altLang="zh-CN" sz="1200" dirty="0">
                          <a:solidFill>
                            <a:prstClr val="black"/>
                          </a:solidFill>
                          <a:latin typeface="微软雅黑" panose="020B0503020204020204" charset="-122"/>
                          <a:sym typeface="Arial" panose="020B0604020202020204" pitchFamily="34" charset="0"/>
                        </a:rPr>
                        <a:t>7.08%</a:t>
                      </a:r>
                      <a:endParaRPr lang="zh-CN" altLang="en-US" sz="1200" dirty="0">
                        <a:latin typeface="微软雅黑" panose="020B0503020204020204" charset="-122"/>
                        <a:ea typeface="微软雅黑" panose="020B0503020204020204" charset="-122"/>
                      </a:endParaRPr>
                    </a:p>
                  </a:txBody>
                  <a:tcPr anchor="ctr"/>
                </a:tc>
                <a:extLst>
                  <a:ext uri="{0D108BD9-81ED-4DB2-BD59-A6C34878D82A}">
                    <a16:rowId xmlns:a16="http://schemas.microsoft.com/office/drawing/2014/main" val="10002"/>
                  </a:ext>
                </a:extLst>
              </a:tr>
              <a:tr h="445359">
                <a:tc>
                  <a:txBody>
                    <a:bodyPr/>
                    <a:lstStyle/>
                    <a:p>
                      <a:r>
                        <a:rPr lang="zh-CN" altLang="en-US" sz="1200" dirty="0">
                          <a:latin typeface="微软雅黑" panose="020B0503020204020204" charset="-122"/>
                          <a:ea typeface="微软雅黑" panose="020B0503020204020204" charset="-122"/>
                        </a:rPr>
                        <a:t>第</a:t>
                      </a:r>
                      <a:r>
                        <a:rPr lang="en-US" altLang="zh-CN" sz="1200" dirty="0">
                          <a:latin typeface="微软雅黑" panose="020B0503020204020204" charset="-122"/>
                          <a:ea typeface="微软雅黑" panose="020B0503020204020204" charset="-122"/>
                        </a:rPr>
                        <a:t>3</a:t>
                      </a:r>
                      <a:r>
                        <a:rPr lang="zh-CN" altLang="en-US" sz="1200" dirty="0">
                          <a:latin typeface="微软雅黑" panose="020B0503020204020204" charset="-122"/>
                          <a:ea typeface="微软雅黑" panose="020B0503020204020204" charset="-122"/>
                        </a:rPr>
                        <a:t>天</a:t>
                      </a:r>
                      <a:endParaRPr lang="en-US" altLang="zh-CN" sz="1200" dirty="0">
                        <a:latin typeface="微软雅黑" panose="020B0503020204020204" charset="-122"/>
                        <a:ea typeface="微软雅黑" panose="020B0503020204020204" charset="-122"/>
                      </a:endParaRPr>
                    </a:p>
                    <a:p>
                      <a:r>
                        <a:rPr lang="en-US" altLang="zh-CN" sz="1200" dirty="0">
                          <a:latin typeface="微软雅黑" panose="020B0503020204020204" charset="-122"/>
                          <a:ea typeface="微软雅黑" panose="020B0503020204020204" charset="-122"/>
                        </a:rPr>
                        <a:t>VAS</a:t>
                      </a:r>
                      <a:r>
                        <a:rPr lang="zh-CN" altLang="en-US" sz="1200" dirty="0">
                          <a:latin typeface="微软雅黑" panose="020B0503020204020204" charset="-122"/>
                          <a:ea typeface="微软雅黑" panose="020B0503020204020204" charset="-122"/>
                        </a:rPr>
                        <a:t>评分较基线变 </a:t>
                      </a:r>
                      <a:r>
                        <a:rPr lang="en-US" altLang="zh-CN" sz="1200" dirty="0">
                          <a:latin typeface="微软雅黑" panose="020B0503020204020204" charset="-122"/>
                          <a:ea typeface="微软雅黑" panose="020B0503020204020204" charset="-122"/>
                        </a:rPr>
                        <a:t>Mean(SD)</a:t>
                      </a:r>
                      <a:endParaRPr lang="zh-CN" altLang="en-US" sz="1200" dirty="0">
                        <a:latin typeface="微软雅黑" panose="020B0503020204020204" charset="-122"/>
                        <a:ea typeface="微软雅黑" panose="020B0503020204020204" charset="-122"/>
                      </a:endParaRPr>
                    </a:p>
                  </a:txBody>
                  <a:tcPr/>
                </a:tc>
                <a:tc>
                  <a:txBody>
                    <a:bodyPr/>
                    <a:lstStyle/>
                    <a:p>
                      <a:r>
                        <a:rPr lang="en-US" altLang="zh-CN" sz="1200" dirty="0">
                          <a:latin typeface="微软雅黑" panose="020B0503020204020204" charset="-122"/>
                          <a:ea typeface="微软雅黑" panose="020B0503020204020204" charset="-122"/>
                        </a:rPr>
                        <a:t>-4.07(2.12)</a:t>
                      </a:r>
                      <a:endParaRPr lang="zh-CN" altLang="en-US" sz="1200" dirty="0">
                        <a:latin typeface="微软雅黑" panose="020B0503020204020204" charset="-122"/>
                        <a:ea typeface="微软雅黑" panose="020B0503020204020204" charset="-122"/>
                      </a:endParaRPr>
                    </a:p>
                  </a:txBody>
                  <a:tcPr anchor="ctr"/>
                </a:tc>
                <a:tc>
                  <a:txBody>
                    <a:bodyPr/>
                    <a:lstStyle/>
                    <a:p>
                      <a:r>
                        <a:rPr lang="en-US" altLang="zh-CN" sz="1200" dirty="0">
                          <a:latin typeface="微软雅黑" panose="020B0503020204020204" charset="-122"/>
                          <a:ea typeface="微软雅黑" panose="020B0503020204020204" charset="-122"/>
                        </a:rPr>
                        <a:t>-3.04(2.24)</a:t>
                      </a:r>
                      <a:endParaRPr lang="zh-CN" altLang="en-US" sz="1200" dirty="0">
                        <a:latin typeface="微软雅黑" panose="020B0503020204020204" charset="-122"/>
                        <a:ea typeface="微软雅黑" panose="020B0503020204020204" charset="-122"/>
                      </a:endParaRPr>
                    </a:p>
                  </a:txBody>
                  <a:tcPr anchor="ctr"/>
                </a:tc>
                <a:extLst>
                  <a:ext uri="{0D108BD9-81ED-4DB2-BD59-A6C34878D82A}">
                    <a16:rowId xmlns:a16="http://schemas.microsoft.com/office/drawing/2014/main" val="10003"/>
                  </a:ext>
                </a:extLst>
              </a:tr>
              <a:tr h="441536">
                <a:tc>
                  <a:txBody>
                    <a:bodyPr/>
                    <a:lstStyle/>
                    <a:p>
                      <a:r>
                        <a:rPr lang="zh-CN" altLang="en-US" sz="1200" dirty="0">
                          <a:latin typeface="微软雅黑" panose="020B0503020204020204" charset="-122"/>
                          <a:ea typeface="微软雅黑" panose="020B0503020204020204" charset="-122"/>
                        </a:rPr>
                        <a:t>第</a:t>
                      </a:r>
                      <a:r>
                        <a:rPr lang="en-US" altLang="zh-CN" sz="1200" dirty="0">
                          <a:latin typeface="微软雅黑" panose="020B0503020204020204" charset="-122"/>
                          <a:ea typeface="微软雅黑" panose="020B0503020204020204" charset="-122"/>
                        </a:rPr>
                        <a:t>7</a:t>
                      </a:r>
                      <a:r>
                        <a:rPr lang="zh-CN" altLang="en-US" sz="1200" dirty="0">
                          <a:latin typeface="微软雅黑" panose="020B0503020204020204" charset="-122"/>
                          <a:ea typeface="微软雅黑" panose="020B0503020204020204" charset="-122"/>
                        </a:rPr>
                        <a:t>天</a:t>
                      </a:r>
                      <a:endParaRPr lang="en-US" altLang="zh-CN" sz="1200" dirty="0">
                        <a:latin typeface="微软雅黑" panose="020B0503020204020204" charset="-122"/>
                        <a:ea typeface="微软雅黑" panose="020B0503020204020204" charset="-122"/>
                      </a:endParaRPr>
                    </a:p>
                    <a:p>
                      <a:r>
                        <a:rPr lang="zh-CN" altLang="en-US" sz="1200" dirty="0">
                          <a:latin typeface="微软雅黑" panose="020B0503020204020204" charset="-122"/>
                          <a:ea typeface="微软雅黑" panose="020B0503020204020204" charset="-122"/>
                        </a:rPr>
                        <a:t>疼痛消失率</a:t>
                      </a:r>
                    </a:p>
                  </a:txBody>
                  <a:tcPr/>
                </a:tc>
                <a:tc>
                  <a:txBody>
                    <a:bodyPr/>
                    <a:lstStyle/>
                    <a:p>
                      <a:r>
                        <a:rPr lang="en-US" altLang="zh-CN" sz="1200" dirty="0">
                          <a:solidFill>
                            <a:prstClr val="black"/>
                          </a:solidFill>
                          <a:latin typeface="微软雅黑" panose="020B0503020204020204" charset="-122"/>
                          <a:sym typeface="Arial" panose="020B0604020202020204" pitchFamily="34" charset="0"/>
                        </a:rPr>
                        <a:t>60.75%</a:t>
                      </a:r>
                      <a:endParaRPr lang="zh-CN" altLang="en-US" sz="1200" dirty="0">
                        <a:latin typeface="微软雅黑" panose="020B0503020204020204" charset="-122"/>
                        <a:ea typeface="微软雅黑" panose="020B0503020204020204" charset="-122"/>
                      </a:endParaRPr>
                    </a:p>
                  </a:txBody>
                  <a:tcPr anchor="ctr"/>
                </a:tc>
                <a:tc>
                  <a:txBody>
                    <a:bodyPr/>
                    <a:lstStyle/>
                    <a:p>
                      <a:r>
                        <a:rPr lang="en-US" altLang="zh-CN" sz="1200" dirty="0">
                          <a:solidFill>
                            <a:prstClr val="black"/>
                          </a:solidFill>
                          <a:latin typeface="微软雅黑" panose="020B0503020204020204" charset="-122"/>
                          <a:sym typeface="Arial" panose="020B0604020202020204" pitchFamily="34" charset="0"/>
                        </a:rPr>
                        <a:t>33.93%</a:t>
                      </a:r>
                      <a:endParaRPr lang="zh-CN" altLang="en-US" sz="1200" dirty="0">
                        <a:latin typeface="微软雅黑" panose="020B0503020204020204" charset="-122"/>
                        <a:ea typeface="微软雅黑" panose="020B0503020204020204" charset="-122"/>
                      </a:endParaRPr>
                    </a:p>
                  </a:txBody>
                  <a:tcPr anchor="ctr"/>
                </a:tc>
                <a:extLst>
                  <a:ext uri="{0D108BD9-81ED-4DB2-BD59-A6C34878D82A}">
                    <a16:rowId xmlns:a16="http://schemas.microsoft.com/office/drawing/2014/main" val="10004"/>
                  </a:ext>
                </a:extLst>
              </a:tr>
              <a:tr h="532659">
                <a:tc>
                  <a:txBody>
                    <a:bodyPr/>
                    <a:lstStyle/>
                    <a:p>
                      <a:r>
                        <a:rPr lang="zh-CN" altLang="en-US" sz="1200" dirty="0">
                          <a:latin typeface="微软雅黑" panose="020B0503020204020204" charset="-122"/>
                          <a:ea typeface="微软雅黑" panose="020B0503020204020204" charset="-122"/>
                        </a:rPr>
                        <a:t>第</a:t>
                      </a:r>
                      <a:r>
                        <a:rPr lang="en-US" altLang="zh-CN" sz="1200" dirty="0">
                          <a:latin typeface="微软雅黑" panose="020B0503020204020204" charset="-122"/>
                          <a:ea typeface="微软雅黑" panose="020B0503020204020204" charset="-122"/>
                        </a:rPr>
                        <a:t>7</a:t>
                      </a:r>
                      <a:r>
                        <a:rPr lang="zh-CN" altLang="en-US" sz="1200" dirty="0">
                          <a:latin typeface="微软雅黑" panose="020B0503020204020204" charset="-122"/>
                          <a:ea typeface="微软雅黑" panose="020B0503020204020204" charset="-122"/>
                        </a:rPr>
                        <a:t>天</a:t>
                      </a:r>
                      <a:endParaRPr lang="en-US" altLang="zh-CN" sz="1200" dirty="0">
                        <a:latin typeface="微软雅黑" panose="020B0503020204020204" charset="-122"/>
                        <a:ea typeface="微软雅黑" panose="020B0503020204020204"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latin typeface="微软雅黑" panose="020B0503020204020204" charset="-122"/>
                          <a:ea typeface="微软雅黑" panose="020B0503020204020204" charset="-122"/>
                        </a:rPr>
                        <a:t>VAS</a:t>
                      </a:r>
                      <a:r>
                        <a:rPr lang="zh-CN" altLang="en-US" sz="1200" dirty="0">
                          <a:latin typeface="微软雅黑" panose="020B0503020204020204" charset="-122"/>
                          <a:ea typeface="微软雅黑" panose="020B0503020204020204" charset="-122"/>
                        </a:rPr>
                        <a:t>评分较基线变 </a:t>
                      </a:r>
                      <a:r>
                        <a:rPr lang="en-US" altLang="zh-CN" sz="1200" dirty="0">
                          <a:latin typeface="微软雅黑" panose="020B0503020204020204" charset="-122"/>
                          <a:ea typeface="微软雅黑" panose="020B0503020204020204" charset="-122"/>
                        </a:rPr>
                        <a:t>Mean(SD)</a:t>
                      </a:r>
                      <a:endParaRPr lang="zh-CN" altLang="en-US" sz="1200" dirty="0">
                        <a:latin typeface="微软雅黑" panose="020B0503020204020204" charset="-122"/>
                        <a:ea typeface="微软雅黑" panose="020B0503020204020204" charset="-122"/>
                      </a:endParaRPr>
                    </a:p>
                  </a:txBody>
                  <a:tcPr/>
                </a:tc>
                <a:tc>
                  <a:txBody>
                    <a:bodyPr/>
                    <a:lstStyle/>
                    <a:p>
                      <a:r>
                        <a:rPr lang="en-US" altLang="zh-CN" sz="1200" dirty="0">
                          <a:latin typeface="微软雅黑" panose="020B0503020204020204" charset="-122"/>
                          <a:ea typeface="微软雅黑" panose="020B0503020204020204" charset="-122"/>
                        </a:rPr>
                        <a:t>-5.76(1.87)</a:t>
                      </a:r>
                      <a:endParaRPr lang="zh-CN" altLang="en-US" sz="1200" dirty="0">
                        <a:latin typeface="微软雅黑" panose="020B0503020204020204" charset="-122"/>
                        <a:ea typeface="微软雅黑" panose="020B0503020204020204" charset="-122"/>
                      </a:endParaRPr>
                    </a:p>
                  </a:txBody>
                  <a:tcPr anchor="ctr"/>
                </a:tc>
                <a:tc>
                  <a:txBody>
                    <a:bodyPr/>
                    <a:lstStyle/>
                    <a:p>
                      <a:r>
                        <a:rPr lang="en-US" altLang="zh-CN" sz="1200" dirty="0">
                          <a:latin typeface="微软雅黑" panose="020B0503020204020204" charset="-122"/>
                          <a:ea typeface="微软雅黑" panose="020B0503020204020204" charset="-122"/>
                        </a:rPr>
                        <a:t>-4.68(2.42)</a:t>
                      </a:r>
                      <a:endParaRPr lang="zh-CN" altLang="en-US" sz="1200" dirty="0">
                        <a:latin typeface="微软雅黑" panose="020B0503020204020204" charset="-122"/>
                        <a:ea typeface="微软雅黑" panose="020B0503020204020204" charset="-122"/>
                      </a:endParaRPr>
                    </a:p>
                  </a:txBody>
                  <a:tcPr anchor="ctr"/>
                </a:tc>
                <a:extLst>
                  <a:ext uri="{0D108BD9-81ED-4DB2-BD59-A6C34878D82A}">
                    <a16:rowId xmlns:a16="http://schemas.microsoft.com/office/drawing/2014/main" val="10005"/>
                  </a:ext>
                </a:extLst>
              </a:tr>
            </a:tbl>
          </a:graphicData>
        </a:graphic>
      </p:graphicFrame>
      <p:sp>
        <p:nvSpPr>
          <p:cNvPr id="27" name="椭圆 26">
            <a:extLst>
              <a:ext uri="{FF2B5EF4-FFF2-40B4-BE49-F238E27FC236}">
                <a16:creationId xmlns:a16="http://schemas.microsoft.com/office/drawing/2014/main" id="{724E426C-3AEC-ABDF-558F-2CDD36F66F38}"/>
              </a:ext>
            </a:extLst>
          </p:cNvPr>
          <p:cNvSpPr/>
          <p:nvPr/>
        </p:nvSpPr>
        <p:spPr>
          <a:xfrm>
            <a:off x="473248" y="985244"/>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28" name="燕尾形 12">
            <a:extLst>
              <a:ext uri="{FF2B5EF4-FFF2-40B4-BE49-F238E27FC236}">
                <a16:creationId xmlns:a16="http://schemas.microsoft.com/office/drawing/2014/main" id="{920E2A7F-4314-270F-332D-9889AB0ED30C}"/>
              </a:ext>
            </a:extLst>
          </p:cNvPr>
          <p:cNvSpPr/>
          <p:nvPr/>
        </p:nvSpPr>
        <p:spPr>
          <a:xfrm>
            <a:off x="573421" y="1110123"/>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cs typeface="+mn-ea"/>
              <a:sym typeface="+mn-lt"/>
            </a:endParaRPr>
          </a:p>
        </p:txBody>
      </p:sp>
      <p:sp>
        <p:nvSpPr>
          <p:cNvPr id="29" name="矩形: 圆角 28">
            <a:extLst>
              <a:ext uri="{FF2B5EF4-FFF2-40B4-BE49-F238E27FC236}">
                <a16:creationId xmlns:a16="http://schemas.microsoft.com/office/drawing/2014/main" id="{C4296057-A78C-5081-CA6E-6F4E5FDFE957}"/>
              </a:ext>
            </a:extLst>
          </p:cNvPr>
          <p:cNvSpPr/>
          <p:nvPr/>
        </p:nvSpPr>
        <p:spPr>
          <a:xfrm>
            <a:off x="362572" y="3037243"/>
            <a:ext cx="5581028" cy="3471774"/>
          </a:xfrm>
          <a:prstGeom prst="roundRect">
            <a:avLst>
              <a:gd name="adj" fmla="val 4894"/>
            </a:avLst>
          </a:prstGeom>
          <a:noFill/>
          <a:ln w="19050">
            <a:solidFill>
              <a:srgbClr val="A8CBF7"/>
            </a:solidFill>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流程图: 过程 31">
            <a:extLst>
              <a:ext uri="{FF2B5EF4-FFF2-40B4-BE49-F238E27FC236}">
                <a16:creationId xmlns:a16="http://schemas.microsoft.com/office/drawing/2014/main" id="{312DFEFE-4954-1B0E-556E-A56422D1573C}"/>
              </a:ext>
            </a:extLst>
          </p:cNvPr>
          <p:cNvSpPr/>
          <p:nvPr/>
        </p:nvSpPr>
        <p:spPr>
          <a:xfrm>
            <a:off x="610489" y="2534699"/>
            <a:ext cx="3528492" cy="472807"/>
          </a:xfrm>
          <a:prstGeom prst="flowChartProcess">
            <a:avLst/>
          </a:prstGeom>
          <a:solidFill>
            <a:srgbClr val="A8CBF7"/>
          </a:solidFill>
          <a:ln>
            <a:solidFill>
              <a:srgbClr val="A8CBF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a:extLst>
              <a:ext uri="{FF2B5EF4-FFF2-40B4-BE49-F238E27FC236}">
                <a16:creationId xmlns:a16="http://schemas.microsoft.com/office/drawing/2014/main" id="{83595757-B70F-B732-AF7D-113C72A609A1}"/>
              </a:ext>
            </a:extLst>
          </p:cNvPr>
          <p:cNvSpPr txBox="1"/>
          <p:nvPr/>
        </p:nvSpPr>
        <p:spPr>
          <a:xfrm>
            <a:off x="670949" y="2599633"/>
            <a:ext cx="3528492" cy="400110"/>
          </a:xfrm>
          <a:prstGeom prst="rect">
            <a:avLst/>
          </a:prstGeom>
          <a:noFill/>
        </p:spPr>
        <p:txBody>
          <a:bodyPr wrap="square">
            <a:spAutoFit/>
          </a:bodyPr>
          <a:lstStyle/>
          <a:p>
            <a:pPr indent="0" defTabSz="685800" fontAlgn="auto">
              <a:lnSpc>
                <a:spcPct val="100000"/>
              </a:lnSpc>
            </a:pPr>
            <a:r>
              <a:rPr lang="zh-CN" altLang="en-US" sz="2000" dirty="0">
                <a:solidFill>
                  <a:prstClr val="black"/>
                </a:solidFill>
                <a:latin typeface="黑体" panose="02010609060101010101" pitchFamily="49" charset="-122"/>
                <a:ea typeface="黑体" panose="02010609060101010101" pitchFamily="49" charset="-122"/>
                <a:sym typeface="Arial" panose="020B0604020202020204" pitchFamily="34" charset="0"/>
              </a:rPr>
              <a:t>对主要临床结局指标改善情况</a:t>
            </a:r>
            <a:endParaRPr lang="zh-CN" altLang="en-US" dirty="0">
              <a:solidFill>
                <a:prstClr val="black"/>
              </a:solidFill>
              <a:latin typeface="黑体" panose="02010609060101010101" pitchFamily="49" charset="-122"/>
              <a:ea typeface="黑体" panose="02010609060101010101" pitchFamily="49" charset="-122"/>
              <a:sym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8818" y="317301"/>
            <a:ext cx="1841426" cy="57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62"/>
          <p:cNvSpPr>
            <a:spLocks noChangeAspect="1"/>
          </p:cNvSpPr>
          <p:nvPr/>
        </p:nvSpPr>
        <p:spPr bwMode="auto">
          <a:xfrm>
            <a:off x="746504" y="312001"/>
            <a:ext cx="578300" cy="576475"/>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15694" y="397142"/>
            <a:ext cx="454113" cy="453272"/>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4584" y="388748"/>
            <a:ext cx="1728358" cy="461665"/>
          </a:xfrm>
          <a:prstGeom prst="rect">
            <a:avLst/>
          </a:prstGeom>
          <a:noFill/>
        </p:spPr>
        <p:txBody>
          <a:bodyPr wrap="none" rtlCol="0">
            <a:spAutoFit/>
          </a:bodyPr>
          <a:lstStyle/>
          <a:p>
            <a:pPr lvl="0">
              <a:defRPr/>
            </a:pPr>
            <a:r>
              <a:rPr lang="en-US" altLang="zh-CN" sz="2400" b="1" spc="300" dirty="0">
                <a:solidFill>
                  <a:srgbClr val="174096"/>
                </a:solidFill>
                <a:latin typeface="Times New Roman" panose="02020603050405020304" pitchFamily="18" charset="0"/>
                <a:cs typeface="Times New Roman" panose="02020603050405020304" pitchFamily="18" charset="0"/>
                <a:sym typeface="+mn-lt"/>
              </a:rPr>
              <a:t>03.</a:t>
            </a:r>
            <a:r>
              <a:rPr lang="zh-CN" altLang="en-US" sz="2400" b="1" spc="300" dirty="0">
                <a:solidFill>
                  <a:srgbClr val="174096"/>
                </a:solidFill>
                <a:cs typeface="+mn-ea"/>
                <a:sym typeface="+mn-lt"/>
              </a:rPr>
              <a:t>有效性</a:t>
            </a:r>
            <a:endParaRPr kumimoji="0" lang="zh-CN" altLang="en-US" sz="2400" b="1" i="0" u="none" strike="noStrike" kern="1200" cap="none" spc="300" normalizeH="0" baseline="0" noProof="0" dirty="0">
              <a:ln>
                <a:noFill/>
              </a:ln>
              <a:solidFill>
                <a:srgbClr val="174096"/>
              </a:solidFill>
              <a:effectLst/>
              <a:uLnTx/>
              <a:uFillTx/>
              <a:cs typeface="+mn-ea"/>
              <a:sym typeface="+mn-lt"/>
            </a:endParaRPr>
          </a:p>
        </p:txBody>
      </p:sp>
      <p:sp>
        <p:nvSpPr>
          <p:cNvPr id="31" name="文本框 30"/>
          <p:cNvSpPr txBox="1"/>
          <p:nvPr/>
        </p:nvSpPr>
        <p:spPr>
          <a:xfrm>
            <a:off x="1319462" y="4454074"/>
            <a:ext cx="9922213" cy="2120902"/>
          </a:xfrm>
          <a:prstGeom prst="rect">
            <a:avLst/>
          </a:prstGeom>
          <a:noFill/>
        </p:spPr>
        <p:txBody>
          <a:bodyPr wrap="square">
            <a:spAutoFit/>
          </a:bodyPr>
          <a:lstStyle/>
          <a:p>
            <a:pPr>
              <a:lnSpc>
                <a:spcPct val="150000"/>
              </a:lnSpc>
            </a:pP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临床试验表明，本品试验组</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 168h </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时的关节疼痛消失率及</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 95%CI </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为</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 60.75%</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，对比安慰剂组生存曲线有显著差异（</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P&lt;0.0001</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）；服药</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7</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天的总有效率高达</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96.66%</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，疗效不仅远高于现有中成药，也达到了一线化药的疗效水平（以秋水仙碱为例，</a:t>
            </a:r>
            <a:r>
              <a:rPr altLang="zh-CN" sz="1800" kern="100" dirty="0">
                <a:solidFill>
                  <a:srgbClr val="FF0000"/>
                </a:solidFill>
                <a:effectLst/>
                <a:latin typeface="微软雅黑" panose="020B0503020204020204" charset="-122"/>
                <a:ea typeface="微软雅黑" panose="020B0503020204020204" charset="-122"/>
                <a:cs typeface="宋体" panose="02010600030101010101" pitchFamily="2" charset="-122"/>
              </a:rPr>
              <a:t>不同剂量组的总有效率分别为75%~93%</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  </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；试验组和安慰剂组不良反应发生率分别为</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29.81%</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26.50%</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，差异无统计学意义（</a:t>
            </a:r>
            <a:r>
              <a:rPr lang="en-US"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P=0.5579</a:t>
            </a:r>
            <a:r>
              <a:rPr lang="zh-CN" altLang="zh-CN" sz="1800" kern="100" dirty="0">
                <a:solidFill>
                  <a:srgbClr val="000000"/>
                </a:solidFill>
                <a:effectLst/>
                <a:latin typeface="微软雅黑" panose="020B0503020204020204" charset="-122"/>
                <a:ea typeface="微软雅黑" panose="020B0503020204020204" charset="-122"/>
                <a:cs typeface="宋体" panose="02010600030101010101" pitchFamily="2" charset="-122"/>
              </a:rPr>
              <a:t>），提示本品安全性较高。</a:t>
            </a:r>
            <a:endParaRPr lang="zh-CN" altLang="en-US" dirty="0">
              <a:latin typeface="微软雅黑" panose="020B0503020204020204" charset="-122"/>
              <a:ea typeface="微软雅黑" panose="020B0503020204020204" charset="-122"/>
            </a:endParaRPr>
          </a:p>
        </p:txBody>
      </p:sp>
      <p:sp>
        <p:nvSpPr>
          <p:cNvPr id="38" name="文本框 37"/>
          <p:cNvSpPr txBox="1"/>
          <p:nvPr/>
        </p:nvSpPr>
        <p:spPr>
          <a:xfrm>
            <a:off x="1089905" y="4044740"/>
            <a:ext cx="2557214" cy="400110"/>
          </a:xfrm>
          <a:prstGeom prst="rect">
            <a:avLst/>
          </a:prstGeom>
          <a:solidFill>
            <a:schemeClr val="bg1"/>
          </a:solidFill>
          <a:ln w="12700">
            <a:solidFill>
              <a:schemeClr val="bg1"/>
            </a:solidFill>
            <a:prstDash val="lgDash"/>
          </a:ln>
        </p:spPr>
        <p:txBody>
          <a:bodyPr wrap="square">
            <a:spAutoFit/>
          </a:bodyPr>
          <a:lstStyle/>
          <a:p>
            <a:pPr marL="0" marR="0" lvl="0" indent="0" algn="l" defTabSz="914400" rtl="0" eaLnBrk="1" fontAlgn="auto" latinLnBrk="0" hangingPunct="1">
              <a:spcBef>
                <a:spcPts val="0"/>
              </a:spcBef>
              <a:spcAft>
                <a:spcPts val="0"/>
              </a:spcAft>
              <a:buClrTx/>
              <a:buSzTx/>
              <a:buFontTx/>
              <a:buNone/>
              <a:defRPr/>
            </a:pPr>
            <a:r>
              <a:rPr lang="zh-CN" altLang="zh-CN" sz="2000" b="1" dirty="0">
                <a:latin typeface="黑体" panose="02010609060101010101" pitchFamily="49" charset="-122"/>
                <a:ea typeface="黑体" panose="02010609060101010101" pitchFamily="49" charset="-122"/>
                <a:sym typeface="+mn-lt"/>
              </a:rPr>
              <a:t>发挥中成药治疗优</a:t>
            </a:r>
            <a:r>
              <a:rPr lang="zh-CN" altLang="zh-CN" sz="2000" b="1" dirty="0">
                <a:latin typeface="黑体" panose="02010609060101010101" pitchFamily="49" charset="-122"/>
                <a:ea typeface="黑体" panose="02010609060101010101" pitchFamily="49" charset="-122"/>
              </a:rPr>
              <a:t>势</a:t>
            </a:r>
            <a:endParaRPr lang="zh-CN" altLang="en-US" sz="2000" b="1" dirty="0">
              <a:latin typeface="黑体" panose="02010609060101010101" pitchFamily="49" charset="-122"/>
              <a:ea typeface="黑体" panose="02010609060101010101" pitchFamily="49" charset="-122"/>
              <a:sym typeface="+mn-lt"/>
            </a:endParaRPr>
          </a:p>
        </p:txBody>
      </p:sp>
      <p:sp>
        <p:nvSpPr>
          <p:cNvPr id="34" name="椭圆 33"/>
          <p:cNvSpPr/>
          <p:nvPr/>
        </p:nvSpPr>
        <p:spPr>
          <a:xfrm>
            <a:off x="684516" y="4029734"/>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cs typeface="+mn-ea"/>
              <a:sym typeface="+mn-lt"/>
            </a:endParaRPr>
          </a:p>
        </p:txBody>
      </p:sp>
      <p:sp>
        <p:nvSpPr>
          <p:cNvPr id="35" name="燕尾形 12"/>
          <p:cNvSpPr/>
          <p:nvPr/>
        </p:nvSpPr>
        <p:spPr>
          <a:xfrm>
            <a:off x="808105" y="4155178"/>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cs typeface="+mn-ea"/>
              <a:sym typeface="+mn-lt"/>
            </a:endParaRPr>
          </a:p>
        </p:txBody>
      </p:sp>
      <p:sp>
        <p:nvSpPr>
          <p:cNvPr id="36" name="椭圆 35"/>
          <p:cNvSpPr/>
          <p:nvPr/>
        </p:nvSpPr>
        <p:spPr>
          <a:xfrm rot="21442951">
            <a:off x="669056" y="1277162"/>
            <a:ext cx="411374" cy="424340"/>
          </a:xfrm>
          <a:prstGeom prst="ellipse">
            <a:avLst/>
          </a:prstGeom>
          <a:solidFill>
            <a:srgbClr val="A8CB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cs typeface="+mn-ea"/>
              <a:sym typeface="+mn-lt"/>
            </a:endParaRPr>
          </a:p>
        </p:txBody>
      </p:sp>
      <p:sp>
        <p:nvSpPr>
          <p:cNvPr id="37" name="燕尾形 12"/>
          <p:cNvSpPr/>
          <p:nvPr/>
        </p:nvSpPr>
        <p:spPr>
          <a:xfrm>
            <a:off x="783478" y="1387433"/>
            <a:ext cx="211029" cy="173452"/>
          </a:xfrm>
          <a:prstGeom prst="chevr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cs typeface="+mn-ea"/>
              <a:sym typeface="+mn-lt"/>
            </a:endParaRPr>
          </a:p>
        </p:txBody>
      </p:sp>
      <p:sp>
        <p:nvSpPr>
          <p:cNvPr id="9" name="文本框 8"/>
          <p:cNvSpPr txBox="1"/>
          <p:nvPr/>
        </p:nvSpPr>
        <p:spPr>
          <a:xfrm>
            <a:off x="742750" y="6592808"/>
            <a:ext cx="7582519" cy="276999"/>
          </a:xfrm>
          <a:prstGeom prst="rect">
            <a:avLst/>
          </a:prstGeom>
          <a:noFill/>
        </p:spPr>
        <p:txBody>
          <a:bodyPr wrap="square">
            <a:spAutoFit/>
          </a:bodyPr>
          <a:lstStyle/>
          <a:p>
            <a:pPr algn="just"/>
            <a:r>
              <a:rPr lang="en-US" altLang="zh-CN" sz="1200" kern="100" dirty="0">
                <a:effectLst/>
                <a:latin typeface="Calibri" panose="020F0502020204030204" pitchFamily="34" charset="0"/>
                <a:ea typeface="宋体" panose="02010600030101010101" pitchFamily="2" charset="-122"/>
                <a:cs typeface="Times New Roman" panose="02020603050405020304" pitchFamily="18" charset="0"/>
              </a:rPr>
              <a:t>[1]</a:t>
            </a:r>
            <a:r>
              <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rPr>
              <a:t>陈军</a:t>
            </a:r>
            <a:r>
              <a:rPr lang="en-US" altLang="zh-CN" sz="12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rPr>
              <a:t>马丽珍</a:t>
            </a:r>
            <a:r>
              <a:rPr lang="en-US" altLang="zh-CN" sz="1200" kern="100" dirty="0">
                <a:effectLst/>
                <a:latin typeface="Calibri" panose="020F0502020204030204" pitchFamily="34" charset="0"/>
                <a:ea typeface="宋体" panose="02010600030101010101" pitchFamily="2" charset="-122"/>
                <a:cs typeface="Times New Roman" panose="02020603050405020304" pitchFamily="18" charset="0"/>
              </a:rPr>
              <a:t>.</a:t>
            </a:r>
            <a:r>
              <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rPr>
              <a:t>不同剂量秋水仙碱治疗痛风急性发作的临床疗效对比</a:t>
            </a:r>
            <a:r>
              <a:rPr lang="en-US" altLang="zh-CN" sz="1200" kern="100" dirty="0">
                <a:effectLst/>
                <a:latin typeface="Calibri" panose="020F0502020204030204" pitchFamily="34" charset="0"/>
                <a:ea typeface="宋体" panose="02010600030101010101" pitchFamily="2" charset="-122"/>
                <a:cs typeface="Times New Roman" panose="02020603050405020304" pitchFamily="18" charset="0"/>
              </a:rPr>
              <a:t>[J].</a:t>
            </a:r>
            <a:r>
              <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rPr>
              <a:t>中国生化药物杂志</a:t>
            </a:r>
            <a:r>
              <a:rPr lang="en-US" altLang="zh-CN" sz="1200" kern="100" dirty="0">
                <a:effectLst/>
                <a:latin typeface="Calibri" panose="020F0502020204030204" pitchFamily="34" charset="0"/>
                <a:ea typeface="宋体" panose="02010600030101010101" pitchFamily="2" charset="-122"/>
                <a:cs typeface="Times New Roman" panose="02020603050405020304" pitchFamily="18" charset="0"/>
              </a:rPr>
              <a:t>,2012,33(03):303-304.</a:t>
            </a:r>
            <a:endParaRPr lang="zh-CN" altLang="zh-CN" sz="1200" kern="100" dirty="0">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19" name="文本框 18"/>
          <p:cNvSpPr txBox="1"/>
          <p:nvPr/>
        </p:nvSpPr>
        <p:spPr>
          <a:xfrm>
            <a:off x="1202487" y="1632454"/>
            <a:ext cx="9677044" cy="2125582"/>
          </a:xfrm>
          <a:prstGeom prst="rect">
            <a:avLst/>
          </a:prstGeom>
          <a:noFill/>
        </p:spPr>
        <p:txBody>
          <a:bodyPr wrap="square">
            <a:spAutoFit/>
          </a:bodyPr>
          <a:lstStyle/>
          <a:p>
            <a:pPr>
              <a:lnSpc>
                <a:spcPct val="150000"/>
              </a:lnSpc>
            </a:pPr>
            <a:r>
              <a:rPr dirty="0">
                <a:solidFill>
                  <a:prstClr val="black"/>
                </a:solidFill>
                <a:latin typeface="微软雅黑" panose="020B0503020204020204" charset="-122"/>
                <a:ea typeface="微软雅黑" panose="020B0503020204020204" charset="-122"/>
              </a:rPr>
              <a:t>本方中的秦皮，性味苦寒，既能清热除湿，又能蠲痹止痛。《本草从新》载：“秦皮苦寒”、“治……惊痫、风湿诸痹”。药理研究证明，秦皮对动物实验性关节炎肿胀有抑制作用，并能促进尿酸排泄，故重用为主药。威灵仙辛散温通，既能祛风除湿，又能通络止痛，为辅药。当归和川芎二药合用，既可行气活血，又能祛风止痛，共为方中的佐药。四药合用，共奏清热除湿祛风，活血通络止痛功效，治疗痛风病有良好疗效。</a:t>
            </a:r>
            <a:endParaRPr lang="zh-CN" altLang="en-US" sz="2000" dirty="0"/>
          </a:p>
        </p:txBody>
      </p:sp>
      <p:sp>
        <p:nvSpPr>
          <p:cNvPr id="22" name="文本框 21"/>
          <p:cNvSpPr txBox="1"/>
          <p:nvPr/>
        </p:nvSpPr>
        <p:spPr>
          <a:xfrm>
            <a:off x="1185552" y="1180327"/>
            <a:ext cx="1484884" cy="481863"/>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2000" b="1" i="0" u="none" strike="noStrike" kern="1200" cap="none" spc="0" normalizeH="0" baseline="0" dirty="0">
                <a:latin typeface="黑体" panose="02010609060101010101" pitchFamily="49" charset="-122"/>
                <a:ea typeface="黑体" panose="02010609060101010101" pitchFamily="49" charset="-122"/>
                <a:cs typeface="微软雅黑" panose="020B0503020204020204" charset="-122"/>
                <a:sym typeface="+mn-lt"/>
              </a:rPr>
              <a:t>组方合理性</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黑体" panose="02010609060101010101" pitchFamily="49" charset="-122"/>
              <a:ea typeface="黑体" panose="02010609060101010101" pitchFamily="49" charset="-122"/>
              <a:cs typeface="微软雅黑" panose="020B0503020204020204" charset="-122"/>
              <a:sym typeface="+mn-lt"/>
            </a:endParaRPr>
          </a:p>
        </p:txBody>
      </p:sp>
      <p:cxnSp>
        <p:nvCxnSpPr>
          <p:cNvPr id="2" name="直接连接符 1">
            <a:extLst>
              <a:ext uri="{FF2B5EF4-FFF2-40B4-BE49-F238E27FC236}">
                <a16:creationId xmlns:a16="http://schemas.microsoft.com/office/drawing/2014/main" id="{4B8D8BB6-F336-3569-55A9-F9C1BEEA35AD}"/>
              </a:ext>
            </a:extLst>
          </p:cNvPr>
          <p:cNvCxnSpPr>
            <a:cxnSpLocks/>
          </p:cNvCxnSpPr>
          <p:nvPr/>
        </p:nvCxnSpPr>
        <p:spPr>
          <a:xfrm flipH="1">
            <a:off x="1089905" y="3766072"/>
            <a:ext cx="9693979" cy="0"/>
          </a:xfrm>
          <a:prstGeom prst="line">
            <a:avLst/>
          </a:prstGeom>
          <a:ln w="28575" cap="rnd">
            <a:gradFill>
              <a:gsLst>
                <a:gs pos="0">
                  <a:srgbClr val="174096">
                    <a:alpha val="65000"/>
                  </a:srgbClr>
                </a:gs>
                <a:gs pos="100000">
                  <a:srgbClr val="A8CBF7"/>
                </a:gs>
              </a:gsLst>
              <a:lin ang="5400000" scaled="1"/>
            </a:gradFill>
            <a:prstDash val="dash"/>
            <a:round/>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C9524E57-9344-6823-143A-AB3382E717BF}"/>
              </a:ext>
            </a:extLst>
          </p:cNvPr>
          <p:cNvSpPr txBox="1"/>
          <p:nvPr/>
        </p:nvSpPr>
        <p:spPr>
          <a:xfrm>
            <a:off x="10527317" y="5225546"/>
            <a:ext cx="513134" cy="338554"/>
          </a:xfrm>
          <a:prstGeom prst="rect">
            <a:avLst/>
          </a:prstGeom>
          <a:noFill/>
        </p:spPr>
        <p:txBody>
          <a:bodyPr wrap="square">
            <a:spAutoFit/>
          </a:bodyPr>
          <a:lstStyle/>
          <a:p>
            <a:r>
              <a:rPr lang="en-US" altLang="zh-CN" sz="1600" kern="100" dirty="0">
                <a:effectLst/>
                <a:latin typeface="Calibri" panose="020F0502020204030204" pitchFamily="34" charset="0"/>
                <a:ea typeface="宋体" panose="02010600030101010101" pitchFamily="2" charset="-122"/>
                <a:cs typeface="Times New Roman" panose="02020603050405020304" pitchFamily="18" charset="0"/>
              </a:rPr>
              <a:t>[1]</a:t>
            </a:r>
            <a:endParaRPr lang="zh-CN" altLang="en-US" sz="16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25469" y="432810"/>
            <a:ext cx="1683894" cy="5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reeform 162"/>
          <p:cNvSpPr>
            <a:spLocks noChangeAspect="1"/>
          </p:cNvSpPr>
          <p:nvPr/>
        </p:nvSpPr>
        <p:spPr bwMode="auto">
          <a:xfrm>
            <a:off x="746504" y="356450"/>
            <a:ext cx="678080" cy="675941"/>
          </a:xfrm>
          <a:custGeom>
            <a:avLst/>
            <a:gdLst>
              <a:gd name="T0" fmla="*/ 634 w 634"/>
              <a:gd name="T1" fmla="*/ 316 h 632"/>
              <a:gd name="T2" fmla="*/ 317 w 634"/>
              <a:gd name="T3" fmla="*/ 632 h 632"/>
              <a:gd name="T4" fmla="*/ 0 w 634"/>
              <a:gd name="T5" fmla="*/ 316 h 632"/>
              <a:gd name="T6" fmla="*/ 317 w 634"/>
              <a:gd name="T7" fmla="*/ 0 h 632"/>
              <a:gd name="T8" fmla="*/ 634 w 634"/>
              <a:gd name="T9" fmla="*/ 316 h 632"/>
            </a:gdLst>
            <a:ahLst/>
            <a:cxnLst>
              <a:cxn ang="0">
                <a:pos x="T0" y="T1"/>
              </a:cxn>
              <a:cxn ang="0">
                <a:pos x="T2" y="T3"/>
              </a:cxn>
              <a:cxn ang="0">
                <a:pos x="T4" y="T5"/>
              </a:cxn>
              <a:cxn ang="0">
                <a:pos x="T6" y="T7"/>
              </a:cxn>
              <a:cxn ang="0">
                <a:pos x="T8" y="T9"/>
              </a:cxn>
            </a:cxnLst>
            <a:rect l="0" t="0" r="r" b="b"/>
            <a:pathLst>
              <a:path w="634" h="632">
                <a:moveTo>
                  <a:pt x="634" y="316"/>
                </a:moveTo>
                <a:lnTo>
                  <a:pt x="317" y="632"/>
                </a:lnTo>
                <a:lnTo>
                  <a:pt x="0" y="316"/>
                </a:lnTo>
                <a:lnTo>
                  <a:pt x="317" y="0"/>
                </a:lnTo>
                <a:lnTo>
                  <a:pt x="634" y="316"/>
                </a:lnTo>
                <a:close/>
              </a:path>
            </a:pathLst>
          </a:custGeom>
          <a:noFill/>
          <a:ln w="11113" cap="flat">
            <a:solidFill>
              <a:srgbClr val="A8CBF7"/>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cs typeface="+mn-ea"/>
              <a:sym typeface="+mn-lt"/>
            </a:endParaRPr>
          </a:p>
        </p:txBody>
      </p:sp>
      <p:sp>
        <p:nvSpPr>
          <p:cNvPr id="6" name="Freeform 178"/>
          <p:cNvSpPr>
            <a:spLocks noChangeAspect="1"/>
          </p:cNvSpPr>
          <p:nvPr/>
        </p:nvSpPr>
        <p:spPr bwMode="auto">
          <a:xfrm>
            <a:off x="515694" y="441591"/>
            <a:ext cx="577544" cy="576475"/>
          </a:xfrm>
          <a:custGeom>
            <a:avLst/>
            <a:gdLst>
              <a:gd name="T0" fmla="*/ 269 w 540"/>
              <a:gd name="T1" fmla="*/ 539 h 539"/>
              <a:gd name="T2" fmla="*/ 0 w 540"/>
              <a:gd name="T3" fmla="*/ 269 h 539"/>
              <a:gd name="T4" fmla="*/ 269 w 540"/>
              <a:gd name="T5" fmla="*/ 0 h 539"/>
              <a:gd name="T6" fmla="*/ 540 w 540"/>
              <a:gd name="T7" fmla="*/ 269 h 539"/>
              <a:gd name="T8" fmla="*/ 269 w 540"/>
              <a:gd name="T9" fmla="*/ 539 h 539"/>
            </a:gdLst>
            <a:ahLst/>
            <a:cxnLst>
              <a:cxn ang="0">
                <a:pos x="T0" y="T1"/>
              </a:cxn>
              <a:cxn ang="0">
                <a:pos x="T2" y="T3"/>
              </a:cxn>
              <a:cxn ang="0">
                <a:pos x="T4" y="T5"/>
              </a:cxn>
              <a:cxn ang="0">
                <a:pos x="T6" y="T7"/>
              </a:cxn>
              <a:cxn ang="0">
                <a:pos x="T8" y="T9"/>
              </a:cxn>
            </a:cxnLst>
            <a:rect l="0" t="0" r="r" b="b"/>
            <a:pathLst>
              <a:path w="540" h="539">
                <a:moveTo>
                  <a:pt x="269" y="539"/>
                </a:moveTo>
                <a:lnTo>
                  <a:pt x="0" y="269"/>
                </a:lnTo>
                <a:lnTo>
                  <a:pt x="269" y="0"/>
                </a:lnTo>
                <a:lnTo>
                  <a:pt x="540" y="269"/>
                </a:lnTo>
                <a:lnTo>
                  <a:pt x="269" y="539"/>
                </a:lnTo>
                <a:close/>
              </a:path>
            </a:pathLst>
          </a:custGeom>
          <a:gradFill flip="none" rotWithShape="1">
            <a:gsLst>
              <a:gs pos="0">
                <a:schemeClr val="accent1">
                  <a:tint val="66000"/>
                  <a:satMod val="160000"/>
                </a:schemeClr>
              </a:gs>
              <a:gs pos="93000">
                <a:schemeClr val="accent1">
                  <a:tint val="44500"/>
                  <a:satMod val="160000"/>
                  <a:alpha val="0"/>
                </a:schemeClr>
              </a:gs>
              <a:gs pos="100000">
                <a:schemeClr val="accent1">
                  <a:tint val="23500"/>
                  <a:satMod val="160000"/>
                  <a:alpha val="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black"/>
              </a:solidFill>
              <a:cs typeface="+mn-ea"/>
              <a:sym typeface="+mn-lt"/>
            </a:endParaRPr>
          </a:p>
        </p:txBody>
      </p:sp>
      <p:sp>
        <p:nvSpPr>
          <p:cNvPr id="7" name="文本框 6"/>
          <p:cNvSpPr txBox="1"/>
          <p:nvPr/>
        </p:nvSpPr>
        <p:spPr>
          <a:xfrm>
            <a:off x="1424584" y="432810"/>
            <a:ext cx="1946367" cy="523220"/>
          </a:xfrm>
          <a:prstGeom prst="rect">
            <a:avLst/>
          </a:prstGeom>
          <a:noFill/>
        </p:spPr>
        <p:txBody>
          <a:bodyPr wrap="none" rtlCol="0">
            <a:spAutoFit/>
          </a:bodyPr>
          <a:lstStyle/>
          <a:p>
            <a:pPr lvl="0">
              <a:defRPr/>
            </a:pPr>
            <a:r>
              <a:rPr lang="en-US" altLang="zh-CN" sz="2800" b="1" spc="300" dirty="0">
                <a:solidFill>
                  <a:srgbClr val="174096"/>
                </a:solidFill>
                <a:latin typeface="Times New Roman" panose="02020603050405020304" pitchFamily="18" charset="0"/>
                <a:cs typeface="Times New Roman" panose="02020603050405020304" pitchFamily="18" charset="0"/>
                <a:sym typeface="+mn-lt"/>
              </a:rPr>
              <a:t>03.</a:t>
            </a:r>
            <a:r>
              <a:rPr lang="zh-CN" altLang="en-US" sz="2800" b="1" spc="300" dirty="0">
                <a:solidFill>
                  <a:srgbClr val="174096"/>
                </a:solidFill>
                <a:cs typeface="+mn-ea"/>
                <a:sym typeface="+mn-lt"/>
              </a:rPr>
              <a:t>创新性</a:t>
            </a:r>
            <a:endParaRPr kumimoji="0" lang="zh-CN" altLang="en-US" sz="2800" b="1" i="0" u="none" strike="noStrike" kern="1200" cap="none" spc="300" normalizeH="0" baseline="0" noProof="0" dirty="0">
              <a:ln>
                <a:noFill/>
              </a:ln>
              <a:solidFill>
                <a:srgbClr val="174096"/>
              </a:solidFill>
              <a:effectLst/>
              <a:uLnTx/>
              <a:uFillTx/>
              <a:cs typeface="+mn-ea"/>
              <a:sym typeface="+mn-lt"/>
            </a:endParaRPr>
          </a:p>
        </p:txBody>
      </p:sp>
      <p:sp>
        <p:nvSpPr>
          <p:cNvPr id="2" name="矩形 1"/>
          <p:cNvSpPr/>
          <p:nvPr/>
        </p:nvSpPr>
        <p:spPr>
          <a:xfrm>
            <a:off x="2069268" y="1188663"/>
            <a:ext cx="6121364" cy="1754440"/>
          </a:xfrm>
          <a:prstGeom prst="rect">
            <a:avLst/>
          </a:prstGeom>
          <a:no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zh-CN" altLang="en-US" sz="1400" kern="100" dirty="0">
                <a:noFill/>
                <a:effectLst/>
                <a:latin typeface="Times New Roman" panose="02020603050405020304" pitchFamily="18" charset="0"/>
                <a:ea typeface="宋体" panose="02010600030101010101" pitchFamily="2" charset="-122"/>
                <a:cs typeface="Times New Roman" panose="02020603050405020304" pitchFamily="18" charset="0"/>
              </a:rPr>
              <a:t>年获批的中药1.1类新药，填补了四川省近20余年没有中药1类新药的空白。</a:t>
            </a:r>
          </a:p>
        </p:txBody>
      </p:sp>
      <p:sp>
        <p:nvSpPr>
          <p:cNvPr id="4" name="箭头: 五边形 3"/>
          <p:cNvSpPr/>
          <p:nvPr/>
        </p:nvSpPr>
        <p:spPr>
          <a:xfrm>
            <a:off x="600360" y="1233017"/>
            <a:ext cx="1427149" cy="1680056"/>
          </a:xfrm>
          <a:prstGeom prst="homePlate">
            <a:avLst>
              <a:gd name="adj" fmla="val 20402"/>
            </a:avLst>
          </a:prstGeom>
          <a:solidFill>
            <a:srgbClr val="A8CBF7">
              <a:alpha val="9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zh-CN" sz="20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创新程度</a:t>
            </a:r>
            <a:endParaRPr lang="zh-CN" altLang="en-US" sz="2000" b="1" dirty="0">
              <a:solidFill>
                <a:schemeClr val="tx1"/>
              </a:solidFill>
              <a:latin typeface="黑体" panose="02010609060101010101" pitchFamily="49" charset="-122"/>
              <a:ea typeface="黑体" panose="02010609060101010101" pitchFamily="49" charset="-122"/>
            </a:endParaRPr>
          </a:p>
        </p:txBody>
      </p:sp>
      <p:sp>
        <p:nvSpPr>
          <p:cNvPr id="9" name="矩形 8"/>
          <p:cNvSpPr/>
          <p:nvPr/>
        </p:nvSpPr>
        <p:spPr>
          <a:xfrm>
            <a:off x="2033296" y="3177098"/>
            <a:ext cx="5988914" cy="1604230"/>
          </a:xfrm>
          <a:prstGeom prst="rect">
            <a:avLst/>
          </a:prstGeom>
          <a:noFill/>
        </p:spPr>
        <p:txBody>
          <a:bodyPr wrap="square" rtlCol="0">
            <a:noAutofit/>
          </a:bodyPr>
          <a:lstStyle/>
          <a:p>
            <a:r>
              <a:rPr lang="zh-CN" altLang="en-US" sz="1600" kern="100" dirty="0">
                <a:solidFill>
                  <a:schemeClr val="tx1"/>
                </a:solidFill>
                <a:latin typeface="微软雅黑" panose="020B0503020204020204" charset="-122"/>
                <a:ea typeface="微软雅黑" panose="020B0503020204020204" charset="-122"/>
                <a:cs typeface="Times New Roman" panose="02020603050405020304" pitchFamily="18" charset="0"/>
              </a:rPr>
              <a:t>创新依据中医“标本同治，急则治标、缓则治本”的治则，结合现代中药成分化学和药理学的研究成果进行组方，在有效成分基本清楚、作用机理较为明确的基础上，从止痛、抗炎、减少尿酸产生和促进尿酸排出等多个方面对疗痛风进行治疗，加之用药剂量充足、药味相对安全，故在不良反应发生率低的条件下取得了显著疗效。</a:t>
            </a:r>
            <a:endParaRPr lang="zh-CN" altLang="zh-CN" sz="1600" kern="100" dirty="0">
              <a:solidFill>
                <a:schemeClr val="tx1"/>
              </a:solidFill>
              <a:latin typeface="微软雅黑" panose="020B0503020204020204" charset="-122"/>
              <a:ea typeface="微软雅黑" panose="020B0503020204020204" charset="-122"/>
              <a:cs typeface="Times New Roman" panose="02020603050405020304" pitchFamily="18" charset="0"/>
            </a:endParaRPr>
          </a:p>
        </p:txBody>
      </p:sp>
      <p:sp>
        <p:nvSpPr>
          <p:cNvPr id="11" name="箭头: 五边形 10"/>
          <p:cNvSpPr/>
          <p:nvPr/>
        </p:nvSpPr>
        <p:spPr>
          <a:xfrm>
            <a:off x="586247" y="3128027"/>
            <a:ext cx="1447049" cy="1653302"/>
          </a:xfrm>
          <a:prstGeom prst="homePlate">
            <a:avLst>
              <a:gd name="adj" fmla="val 20402"/>
            </a:avLst>
          </a:prstGeom>
          <a:solidFill>
            <a:srgbClr val="A8CBF7">
              <a:alpha val="9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b="1" kern="100" dirty="0">
                <a:solidFill>
                  <a:schemeClr val="tx1"/>
                </a:solidFill>
                <a:effectLst/>
                <a:latin typeface="黑体" panose="02010609060101010101" pitchFamily="49" charset="-122"/>
                <a:ea typeface="黑体" panose="02010609060101010101" pitchFamily="49" charset="-122"/>
                <a:cs typeface="Times New Roman" panose="02020603050405020304" pitchFamily="18" charset="0"/>
              </a:rPr>
              <a:t>应用创新</a:t>
            </a:r>
            <a:endParaRPr lang="zh-CN" altLang="en-US" sz="2000" b="1" dirty="0">
              <a:solidFill>
                <a:schemeClr val="tx1"/>
              </a:solidFill>
              <a:latin typeface="黑体" panose="02010609060101010101" pitchFamily="49" charset="-122"/>
              <a:ea typeface="黑体" panose="02010609060101010101" pitchFamily="49" charset="-122"/>
            </a:endParaRPr>
          </a:p>
        </p:txBody>
      </p:sp>
      <p:sp>
        <p:nvSpPr>
          <p:cNvPr id="15" name="文本框 14"/>
          <p:cNvSpPr txBox="1"/>
          <p:nvPr/>
        </p:nvSpPr>
        <p:spPr>
          <a:xfrm>
            <a:off x="8300720" y="956310"/>
            <a:ext cx="3701415" cy="681355"/>
          </a:xfrm>
          <a:prstGeom prst="rect">
            <a:avLst/>
          </a:prstGeom>
          <a:noFill/>
        </p:spPr>
        <p:txBody>
          <a:bodyPr wrap="square">
            <a:spAutoFit/>
          </a:bodyPr>
          <a:lstStyle/>
          <a:p>
            <a:pPr indent="269875" algn="just">
              <a:lnSpc>
                <a:spcPts val="2300"/>
              </a:lnSpc>
            </a:pP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自主知识产权的</a:t>
            </a:r>
            <a:r>
              <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1.1</a:t>
            </a: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创新药；</a:t>
            </a:r>
            <a:endPar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indent="269875" algn="just">
              <a:lnSpc>
                <a:spcPts val="2300"/>
              </a:lnSpc>
            </a:pPr>
            <a:r>
              <a:rPr lang="zh-CN"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专利号：</a:t>
            </a:r>
            <a:r>
              <a:rPr lang="en-US" altLang="zh-CN" sz="1800"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ZL2004100813412</a:t>
            </a:r>
            <a:endParaRPr lang="zh-CN"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18" name="矩形 17"/>
          <p:cNvSpPr/>
          <p:nvPr/>
        </p:nvSpPr>
        <p:spPr>
          <a:xfrm>
            <a:off x="586249" y="1237736"/>
            <a:ext cx="7604384" cy="1656294"/>
          </a:xfrm>
          <a:prstGeom prst="rect">
            <a:avLst/>
          </a:prstGeom>
          <a:no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150000"/>
              </a:lnSpc>
              <a:buFont typeface="Arial" panose="020B0604020202020204" pitchFamily="34" charset="0"/>
              <a:buChar char="•"/>
            </a:pPr>
            <a:endPar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0" name="矩形 19"/>
          <p:cNvSpPr/>
          <p:nvPr/>
        </p:nvSpPr>
        <p:spPr>
          <a:xfrm>
            <a:off x="586248" y="3128025"/>
            <a:ext cx="7604384" cy="1653303"/>
          </a:xfrm>
          <a:prstGeom prst="rect">
            <a:avLst/>
          </a:prstGeom>
          <a:no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150000"/>
              </a:lnSpc>
              <a:buFont typeface="Arial" panose="020B0604020202020204" pitchFamily="34" charset="0"/>
              <a:buChar char="•"/>
            </a:pPr>
            <a:endPar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矩形 2"/>
          <p:cNvSpPr/>
          <p:nvPr/>
        </p:nvSpPr>
        <p:spPr>
          <a:xfrm>
            <a:off x="600360" y="5069739"/>
            <a:ext cx="10391895" cy="1355451"/>
          </a:xfrm>
          <a:prstGeom prst="rect">
            <a:avLst/>
          </a:prstGeom>
          <a:noFill/>
          <a:ln w="19050">
            <a:solidFill>
              <a:srgbClr val="A8CBF7"/>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lnSpc>
                <a:spcPct val="150000"/>
              </a:lnSpc>
              <a:buFont typeface="Arial" panose="020B0604020202020204" pitchFamily="34" charset="0"/>
              <a:buChar char="•"/>
            </a:pPr>
            <a:endPar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箭头: 五边形 9"/>
          <p:cNvSpPr/>
          <p:nvPr/>
        </p:nvSpPr>
        <p:spPr>
          <a:xfrm>
            <a:off x="600360" y="5060261"/>
            <a:ext cx="1447049" cy="1262892"/>
          </a:xfrm>
          <a:prstGeom prst="homePlate">
            <a:avLst>
              <a:gd name="adj" fmla="val 20402"/>
            </a:avLst>
          </a:prstGeom>
          <a:solidFill>
            <a:srgbClr val="A8CBF7">
              <a:alpha val="9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2000" b="1"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传承性</a:t>
            </a:r>
            <a:endParaRPr lang="zh-CN" altLang="en-US" sz="2000" b="1" dirty="0">
              <a:solidFill>
                <a:schemeClr val="tx1"/>
              </a:solidFill>
              <a:latin typeface="黑体" panose="02010609060101010101" pitchFamily="49" charset="-122"/>
              <a:ea typeface="黑体" panose="02010609060101010101" pitchFamily="49" charset="-122"/>
            </a:endParaRPr>
          </a:p>
        </p:txBody>
      </p:sp>
      <p:sp>
        <p:nvSpPr>
          <p:cNvPr id="12" name="矩形 11"/>
          <p:cNvSpPr/>
          <p:nvPr/>
        </p:nvSpPr>
        <p:spPr>
          <a:xfrm>
            <a:off x="2033296" y="5123321"/>
            <a:ext cx="8958959" cy="1262892"/>
          </a:xfrm>
          <a:prstGeom prst="rect">
            <a:avLst/>
          </a:prstGeom>
          <a:noFill/>
        </p:spPr>
        <p:txBody>
          <a:bodyPr wrap="square" rtlCol="0">
            <a:noAutofit/>
          </a:bodyPr>
          <a:lstStyle/>
          <a:p>
            <a:r>
              <a:rPr sz="1600" kern="100" dirty="0">
                <a:solidFill>
                  <a:schemeClr val="tx1"/>
                </a:solidFill>
                <a:latin typeface="微软雅黑" panose="020B0503020204020204" charset="-122"/>
                <a:ea typeface="微软雅黑" panose="020B0503020204020204" charset="-122"/>
                <a:cs typeface="Times New Roman" panose="02020603050405020304" pitchFamily="18" charset="0"/>
              </a:rPr>
              <a:t>本品由古方“一仙丹”（《古今医鉴.卷十》，用川牛膝、威灵仙各等分组方，治疗“脚疾，肿痛拘挛”。收载于中医方剂大辞典）和“芎归散”（《证治准绳》明代王肯堂撰。以当归、川芎各等分，治疗“脚气、腿腕生疮”）化裁而来。在处方上，考虑到现代对秦皮的成分和药理活性与机理的研究成果，用以取代牛膝，增强袪风、除湿、止痛作用。故本方四味配伍，用于治疗痛风这个古代叫“脚气”，“痹证”的疾病，源于经典，理论依据充分。</a:t>
            </a:r>
            <a:endParaRPr lang="zh-CN" altLang="zh-CN" sz="1600" kern="100" dirty="0">
              <a:solidFill>
                <a:schemeClr val="tx1"/>
              </a:solidFill>
              <a:latin typeface="微软雅黑" panose="020B0503020204020204" charset="-122"/>
              <a:ea typeface="微软雅黑" panose="020B0503020204020204" charset="-122"/>
              <a:cs typeface="Times New Roman" panose="02020603050405020304" pitchFamily="18" charset="0"/>
            </a:endParaRPr>
          </a:p>
        </p:txBody>
      </p:sp>
      <p:sp>
        <p:nvSpPr>
          <p:cNvPr id="13" name="文本框 12"/>
          <p:cNvSpPr txBox="1"/>
          <p:nvPr/>
        </p:nvSpPr>
        <p:spPr>
          <a:xfrm>
            <a:off x="2013397" y="1320853"/>
            <a:ext cx="6233106" cy="1573177"/>
          </a:xfrm>
          <a:prstGeom prst="rect">
            <a:avLst/>
          </a:prstGeom>
          <a:noFill/>
        </p:spPr>
        <p:txBody>
          <a:bodyPr wrap="square" rtlCol="0">
            <a:noAutofit/>
          </a:bodyPr>
          <a:lstStyle/>
          <a:p>
            <a:pPr algn="l">
              <a:buClrTx/>
              <a:buSzTx/>
              <a:buFontTx/>
            </a:pPr>
            <a:r>
              <a:rPr lang="zh-CN" altLang="en-US" sz="1600" kern="100" dirty="0">
                <a:latin typeface="微软雅黑" panose="020B0503020204020204" charset="-122"/>
                <a:ea typeface="微软雅黑" panose="020B0503020204020204" charset="-122"/>
                <a:cs typeface="Times New Roman" panose="02020603050405020304" pitchFamily="18" charset="0"/>
              </a:rPr>
              <a:t>秦威颗粒是2024获批的中药1.1类新药，其处方源于经典古方，又根据现代研究成果对其药味进行了加减，高度重视用药剂量和安全性，应用现代先进制药工艺进行生产，产品质量稳定；临床疗效确切，主要疗效指标“疼痛消失率”达60.75%，是目前唯一能显著缩短痛风患者疼痛持续时间的中成药，且使用安全，对于治疗痛风尤其是中重度急性痛风性关节炎有重大的临床价值。</a:t>
            </a:r>
          </a:p>
        </p:txBody>
      </p:sp>
      <p:pic>
        <p:nvPicPr>
          <p:cNvPr id="14" name="图片 1"/>
          <p:cNvPicPr>
            <a:picLocks noChangeAspect="1" noChangeArrowheads="1"/>
          </p:cNvPicPr>
          <p:nvPr>
            <p:custDataLst>
              <p:tags r:id="rId1"/>
            </p:custDataLst>
          </p:nvPr>
        </p:nvPicPr>
        <p:blipFill>
          <a:blip r:embed="rId4" cstate="print">
            <a:extLst>
              <a:ext uri="{28A0092B-C50C-407E-A947-70E740481C1C}">
                <a14:useLocalDpi xmlns:a14="http://schemas.microsoft.com/office/drawing/2010/main" val="0"/>
              </a:ext>
            </a:extLst>
          </a:blip>
          <a:srcRect l="4059" t="4115" r="8330" b="3619"/>
          <a:stretch>
            <a:fillRect/>
          </a:stretch>
        </p:blipFill>
        <p:spPr>
          <a:xfrm>
            <a:off x="8773160" y="1637665"/>
            <a:ext cx="2316480" cy="339598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COMMONDATA" val="eyJoZGlkIjoiYTQ0Zjk5NjkwZGE3NDUwNjMwNTE0ZDg1MDBiNWEzZGI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主题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2115</Words>
  <Application>Microsoft Office PowerPoint</Application>
  <PresentationFormat>宽屏</PresentationFormat>
  <Paragraphs>118</Paragraphs>
  <Slides>11</Slides>
  <Notes>3</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11</vt:i4>
      </vt:variant>
    </vt:vector>
  </HeadingPairs>
  <TitlesOfParts>
    <vt:vector size="23" baseType="lpstr">
      <vt:lpstr>等线</vt:lpstr>
      <vt:lpstr>等线 Light</vt:lpstr>
      <vt:lpstr>黑体</vt:lpstr>
      <vt:lpstr>楷体</vt:lpstr>
      <vt:lpstr>宋体</vt:lpstr>
      <vt:lpstr>微软雅黑</vt:lpstr>
      <vt:lpstr>Arial</vt:lpstr>
      <vt:lpstr>Calibri</vt:lpstr>
      <vt:lpstr>Times New Roman</vt:lpstr>
      <vt:lpstr>Wingdings</vt:lpstr>
      <vt:lpstr>主题1</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PC-Liq</dc:creator>
  <cp:lastModifiedBy>强 蔡</cp:lastModifiedBy>
  <cp:revision>55</cp:revision>
  <dcterms:created xsi:type="dcterms:W3CDTF">2022-02-09T01:46:00Z</dcterms:created>
  <dcterms:modified xsi:type="dcterms:W3CDTF">2024-07-13T10:01:03Z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6C3485ECFD3D4FDAA8EF08B79907D982_12</vt:lpwstr>
  </property>
  <property fmtid="{D5CDD505-2E9C-101B-9397-08002B2CF9AE}" pid="3" name="KSOProductBuildVer">
    <vt:lpwstr>2052-12.1.0.15712</vt:lpwstr>
  </property>
</Properties>
</file>