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16765383" r:id="rId3"/>
    <p:sldId id="278" r:id="rId4"/>
    <p:sldId id="2790907" r:id="rId5"/>
    <p:sldId id="16765384" r:id="rId7"/>
    <p:sldId id="2790915" r:id="rId8"/>
    <p:sldId id="16765399" r:id="rId9"/>
    <p:sldId id="16765388" r:id="rId10"/>
    <p:sldId id="16765385" r:id="rId11"/>
    <p:sldId id="2790913" r:id="rId12"/>
    <p:sldId id="16765386" r:id="rId13"/>
    <p:sldId id="16765405" r:id="rId14"/>
  </p:sldIdLst>
  <p:sldSz cx="11518900" cy="6483350"/>
  <p:notesSz cx="11518900" cy="6483350"/>
  <p:custDataLst>
    <p:tags r:id="rId18"/>
  </p:custData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3" userDrawn="1">
          <p15:clr>
            <a:srgbClr val="A4A3A4"/>
          </p15:clr>
        </p15:guide>
        <p15:guide id="2" pos="360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60"/>
    <a:srgbClr val="CCEAFF"/>
    <a:srgbClr val="FFFFFF"/>
    <a:srgbClr val="9BAAC8"/>
    <a:srgbClr val="BFBFBF"/>
    <a:srgbClr val="DAE3F3"/>
    <a:srgbClr val="1E3968"/>
    <a:srgbClr val="0092D8"/>
    <a:srgbClr val="6EC1E9"/>
    <a:srgbClr val="E3EA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3" autoAdjust="0"/>
    <p:restoredTop sz="95791" autoAdjust="0"/>
  </p:normalViewPr>
  <p:slideViewPr>
    <p:cSldViewPr showGuides="1">
      <p:cViewPr varScale="1">
        <p:scale>
          <a:sx n="81" d="100"/>
          <a:sy n="81" d="100"/>
        </p:scale>
        <p:origin x="68" y="452"/>
      </p:cViewPr>
      <p:guideLst>
        <p:guide orient="horz" pos="2063"/>
        <p:guide pos="360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gs" Target="tags/tag51.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4991100" cy="32543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6524625" y="0"/>
            <a:ext cx="4991100" cy="325438"/>
          </a:xfrm>
          <a:prstGeom prst="rect">
            <a:avLst/>
          </a:prstGeom>
        </p:spPr>
        <p:txBody>
          <a:bodyPr vert="horz" lIns="91440" tIns="45720" rIns="91440" bIns="45720" rtlCol="0"/>
          <a:lstStyle>
            <a:lvl1pPr algn="r">
              <a:defRPr sz="1200"/>
            </a:lvl1pPr>
          </a:lstStyle>
          <a:p>
            <a:fld id="{461B8888-D859-44A6-AF68-7BE17363E74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6350" y="811213"/>
            <a:ext cx="3886200" cy="21875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1152525" y="3119438"/>
            <a:ext cx="9213850" cy="2554287"/>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6157913"/>
            <a:ext cx="4991100" cy="32543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6524625" y="6157913"/>
            <a:ext cx="4991100" cy="325437"/>
          </a:xfrm>
          <a:prstGeom prst="rect">
            <a:avLst/>
          </a:prstGeom>
        </p:spPr>
        <p:txBody>
          <a:bodyPr vert="horz" lIns="91440" tIns="45720" rIns="91440" bIns="45720" rtlCol="0" anchor="b"/>
          <a:lstStyle>
            <a:lvl1pPr algn="r">
              <a:defRPr sz="1200"/>
            </a:lvl1pPr>
          </a:lstStyle>
          <a:p>
            <a:fld id="{072302C0-296C-4926-8771-E804FC3D41C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72302C0-296C-4926-8771-E804FC3D41CA}"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72302C0-296C-4926-8771-E804FC3D41CA}"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72302C0-296C-4926-8771-E804FC3D41CA}"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72302C0-296C-4926-8771-E804FC3D41CA}"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72302C0-296C-4926-8771-E804FC3D41CA}"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72302C0-296C-4926-8771-E804FC3D41CA}"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image" Target="../media/image4.emf"/><Relationship Id="rId3" Type="http://schemas.openxmlformats.org/officeDocument/2006/relationships/oleObject" Target="../embeddings/oleObject1.bin"/><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3" name="Straight Connector 9"/>
          <p:cNvCxnSpPr/>
          <p:nvPr userDrawn="1"/>
        </p:nvCxnSpPr>
        <p:spPr>
          <a:xfrm>
            <a:off x="323850" y="6061075"/>
            <a:ext cx="108712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userDrawn="1"/>
        </p:nvSpPr>
        <p:spPr>
          <a:xfrm>
            <a:off x="9635490" y="6137275"/>
            <a:ext cx="1883410" cy="260350"/>
          </a:xfrm>
          <a:prstGeom prst="rect">
            <a:avLst/>
          </a:prstGeom>
          <a:noFill/>
        </p:spPr>
        <p:txBody>
          <a:bodyPr wrap="square" rtlCol="0">
            <a:spAutoFit/>
          </a:bodyPr>
          <a:lstStyle/>
          <a:p>
            <a:pPr algn="ctr"/>
            <a:r>
              <a:rPr lang="zh-CN" altLang="en-US" sz="1100" i="0"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普乐沙福注射液（普帆乐</a:t>
            </a:r>
            <a:r>
              <a:rPr lang="zh-CN" altLang="en-US" sz="1100" i="0" baseline="30000" dirty="0">
                <a:solidFill>
                  <a:srgbClr val="002060"/>
                </a:solidFill>
                <a:effectLst>
                  <a:outerShdw blurRad="38100" dist="38100" dir="2700000" algn="tl">
                    <a:srgbClr val="000000">
                      <a:alpha val="43137"/>
                    </a:srgbClr>
                  </a:outerShdw>
                </a:effectLst>
                <a:uFillTx/>
                <a:latin typeface="微软雅黑" panose="020B0503020204020204" pitchFamily="34" charset="-122"/>
                <a:ea typeface="微软雅黑" panose="020B0503020204020204" pitchFamily="34" charset="-122"/>
              </a:rPr>
              <a:t>®</a:t>
            </a:r>
            <a:r>
              <a:rPr lang="zh-CN" altLang="en-US" sz="1100" i="0"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1100" i="0" baseline="30000"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5" name="图片 4"/>
          <p:cNvPicPr>
            <a:picLocks noChangeAspect="1"/>
          </p:cNvPicPr>
          <p:nvPr userDrawn="1"/>
        </p:nvPicPr>
        <p:blipFill>
          <a:blip r:embed="rId2"/>
          <a:stretch>
            <a:fillRect/>
          </a:stretch>
        </p:blipFill>
        <p:spPr>
          <a:xfrm rot="1501539">
            <a:off x="9456900" y="48427"/>
            <a:ext cx="370752" cy="638922"/>
          </a:xfrm>
          <a:prstGeom prst="rect">
            <a:avLst/>
          </a:prstGeom>
        </p:spPr>
      </p:pic>
      <p:pic>
        <p:nvPicPr>
          <p:cNvPr id="4" name="图片 3"/>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026650" y="173520"/>
            <a:ext cx="1371600" cy="38873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Title and Content">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026650" y="173520"/>
            <a:ext cx="1371600" cy="38873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3" name="object 3"/>
          <p:cNvSpPr txBox="1"/>
          <p:nvPr userDrawn="1"/>
        </p:nvSpPr>
        <p:spPr>
          <a:xfrm>
            <a:off x="5988050" y="1663655"/>
            <a:ext cx="4191000" cy="1120820"/>
          </a:xfrm>
          <a:prstGeom prst="rect">
            <a:avLst/>
          </a:prstGeom>
        </p:spPr>
        <p:txBody>
          <a:bodyPr vert="horz" wrap="square" lIns="0" tIns="12700" rIns="0" bIns="0" rtlCol="0">
            <a:spAutoFit/>
          </a:bodyPr>
          <a:lstStyle/>
          <a:p>
            <a:pPr marL="12700">
              <a:spcBef>
                <a:spcPts val="100"/>
              </a:spcBef>
            </a:pPr>
            <a:r>
              <a:rPr sz="7200" b="1" spc="-5" dirty="0">
                <a:solidFill>
                  <a:srgbClr val="1E3968"/>
                </a:solidFill>
                <a:cs typeface="+mn-ea"/>
                <a:sym typeface="+mn-lt"/>
              </a:rPr>
              <a:t>THANKS</a:t>
            </a:r>
            <a:endParaRPr sz="7200">
              <a:solidFill>
                <a:srgbClr val="1E3968"/>
              </a:solidFill>
              <a:cs typeface="+mn-ea"/>
              <a:sym typeface="+mn-lt"/>
            </a:endParaRPr>
          </a:p>
        </p:txBody>
      </p:sp>
      <p:pic>
        <p:nvPicPr>
          <p:cNvPr id="9" name="图片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4622" y="4040175"/>
            <a:ext cx="5218628" cy="8779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graphicFrame>
        <p:nvGraphicFramePr>
          <p:cNvPr id="2" name="对象 1" hidden="1"/>
          <p:cNvGraphicFramePr>
            <a:graphicFrameLocks noChangeAspect="1"/>
          </p:cNvGraphicFramePr>
          <p:nvPr userDrawn="1">
            <p:custDataLst>
              <p:tags r:id="rId2"/>
            </p:custDataLst>
          </p:nvPr>
        </p:nvGraphicFramePr>
        <p:xfrm>
          <a:off x="1501" y="1501"/>
          <a:ext cx="1501" cy="1501"/>
        </p:xfrm>
        <a:graphic>
          <a:graphicData uri="http://schemas.openxmlformats.org/presentationml/2006/ole">
            <mc:AlternateContent xmlns:mc="http://schemas.openxmlformats.org/markup-compatibility/2006">
              <mc:Choice xmlns:v="urn:schemas-microsoft-com:vml" Requires="v">
                <p:oleObj spid="_x0000_s3" name="think-cell 幻灯片" r:id="rId3" imgW="5080" imgH="5080" progId="TCLayout.ActiveDocument.1">
                  <p:embed/>
                </p:oleObj>
              </mc:Choice>
              <mc:Fallback>
                <p:oleObj name="think-cell 幻灯片" r:id="rId3" imgW="5080" imgH="5080" progId="TCLayout.ActiveDocument.1">
                  <p:embed/>
                  <p:pic>
                    <p:nvPicPr>
                      <p:cNvPr id="0" name="对象 1" hidden="1"/>
                      <p:cNvPicPr/>
                      <p:nvPr/>
                    </p:nvPicPr>
                    <p:blipFill>
                      <a:blip r:embed="rId4"/>
                      <a:stretch>
                        <a:fillRect/>
                      </a:stretch>
                    </p:blipFill>
                    <p:spPr>
                      <a:xfrm>
                        <a:off x="1501" y="1501"/>
                        <a:ext cx="1501" cy="1501"/>
                      </a:xfrm>
                      <a:prstGeom prst="rect">
                        <a:avLst/>
                      </a:prstGeom>
                    </p:spPr>
                  </p:pic>
                </p:oleObj>
              </mc:Fallback>
            </mc:AlternateContent>
          </a:graphicData>
        </a:graphic>
      </p:graphicFrame>
      <p:sp>
        <p:nvSpPr>
          <p:cNvPr id="4" name="标题 3"/>
          <p:cNvSpPr>
            <a:spLocks noGrp="1"/>
          </p:cNvSpPr>
          <p:nvPr>
            <p:ph type="title"/>
          </p:nvPr>
        </p:nvSpPr>
        <p:spPr/>
        <p:txBody>
          <a:bodyPr vert="horz"/>
          <a:lstStyle>
            <a:lvl1pPr>
              <a:defRPr sz="1890" b="1">
                <a:latin typeface="+mj-lt"/>
              </a:defRPr>
            </a:lvl1pPr>
          </a:lstStyle>
          <a:p>
            <a:r>
              <a:rPr lang="zh-CN" altLang="en-US" dirty="0"/>
              <a:t>单击此处编辑母版标题样式</a:t>
            </a:r>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76156" y="829200"/>
            <a:ext cx="9972936" cy="299719"/>
          </a:xfrm>
          <a:prstGeom prst="rect">
            <a:avLst/>
          </a:prstGeom>
        </p:spPr>
        <p:txBody>
          <a:bodyPr wrap="square" lIns="0" tIns="0" rIns="0" bIns="0">
            <a:spAutoFit/>
          </a:bodyPr>
          <a:lstStyle>
            <a:lvl1pPr>
              <a:defRPr sz="1800" b="1" i="0">
                <a:solidFill>
                  <a:schemeClr val="bg1"/>
                </a:solidFill>
                <a:latin typeface="Arial Black" panose="020B0A04020102020204"/>
                <a:cs typeface="Arial Black" panose="020B0A04020102020204"/>
              </a:defRPr>
            </a:lvl1pPr>
          </a:lstStyle>
          <a:p/>
        </p:txBody>
      </p:sp>
      <p:sp>
        <p:nvSpPr>
          <p:cNvPr id="3" name="Holder 3"/>
          <p:cNvSpPr>
            <a:spLocks noGrp="1"/>
          </p:cNvSpPr>
          <p:nvPr>
            <p:ph type="body" idx="1"/>
          </p:nvPr>
        </p:nvSpPr>
        <p:spPr>
          <a:xfrm>
            <a:off x="576262" y="1491170"/>
            <a:ext cx="10372725" cy="4279011"/>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3918585" y="6029515"/>
            <a:ext cx="3688080" cy="324167"/>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576262" y="6029515"/>
            <a:ext cx="2650807" cy="3241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8298180" y="6029515"/>
            <a:ext cx="2650807" cy="3241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vmlDrawing" Target="../drawings/vmlDrawing2.vml"/><Relationship Id="rId6"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emf"/><Relationship Id="rId2" Type="http://schemas.openxmlformats.org/officeDocument/2006/relationships/oleObject" Target="../embeddings/oleObject2.bin"/><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7" Type="http://schemas.openxmlformats.org/officeDocument/2006/relationships/vmlDrawing" Target="../drawings/vmlDrawing3.vml"/><Relationship Id="rId6"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7.png"/><Relationship Id="rId3" Type="http://schemas.openxmlformats.org/officeDocument/2006/relationships/image" Target="../media/image5.emf"/><Relationship Id="rId2" Type="http://schemas.openxmlformats.org/officeDocument/2006/relationships/oleObject" Target="../embeddings/oleObject3.bin"/><Relationship Id="rId1" Type="http://schemas.openxmlformats.org/officeDocument/2006/relationships/tags" Target="../tags/tag50.xml"/></Relationships>
</file>

<file path=ppt/slides/_rels/slide2.xml.rels><?xml version="1.0" encoding="UTF-8" standalone="yes"?>
<Relationships xmlns="http://schemas.openxmlformats.org/package/2006/relationships"><Relationship Id="rId9" Type="http://schemas.openxmlformats.org/officeDocument/2006/relationships/tags" Target="../tags/tag11.xml"/><Relationship Id="rId8" Type="http://schemas.openxmlformats.org/officeDocument/2006/relationships/tags" Target="../tags/tag10.xml"/><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1" Type="http://schemas.openxmlformats.org/officeDocument/2006/relationships/slideLayout" Target="../slideLayouts/slideLayout3.xml"/><Relationship Id="rId20" Type="http://schemas.openxmlformats.org/officeDocument/2006/relationships/tags" Target="../tags/tag22.xml"/><Relationship Id="rId2" Type="http://schemas.openxmlformats.org/officeDocument/2006/relationships/tags" Target="../tags/tag4.xml"/><Relationship Id="rId19" Type="http://schemas.openxmlformats.org/officeDocument/2006/relationships/tags" Target="../tags/tag21.xml"/><Relationship Id="rId18" Type="http://schemas.openxmlformats.org/officeDocument/2006/relationships/tags" Target="../tags/tag20.xml"/><Relationship Id="rId17" Type="http://schemas.openxmlformats.org/officeDocument/2006/relationships/tags" Target="../tags/tag19.xml"/><Relationship Id="rId16" Type="http://schemas.openxmlformats.org/officeDocument/2006/relationships/tags" Target="../tags/tag18.xml"/><Relationship Id="rId15" Type="http://schemas.openxmlformats.org/officeDocument/2006/relationships/tags" Target="../tags/tag17.xml"/><Relationship Id="rId14" Type="http://schemas.openxmlformats.org/officeDocument/2006/relationships/tags" Target="../tags/tag16.xml"/><Relationship Id="rId13" Type="http://schemas.openxmlformats.org/officeDocument/2006/relationships/tags" Target="../tags/tag15.xml"/><Relationship Id="rId12" Type="http://schemas.openxmlformats.org/officeDocument/2006/relationships/tags" Target="../tags/tag14.xml"/><Relationship Id="rId11" Type="http://schemas.openxmlformats.org/officeDocument/2006/relationships/tags" Target="../tags/tag13.xml"/><Relationship Id="rId10" Type="http://schemas.openxmlformats.org/officeDocument/2006/relationships/tags" Target="../tags/tag1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7.png"/><Relationship Id="rId2" Type="http://schemas.openxmlformats.org/officeDocument/2006/relationships/tags" Target="../tags/tag24.xml"/><Relationship Id="rId1" Type="http://schemas.openxmlformats.org/officeDocument/2006/relationships/tags" Target="../tags/tag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tags" Target="../tags/tag25.xml"/><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9" Type="http://schemas.openxmlformats.org/officeDocument/2006/relationships/tags" Target="../tags/tag34.xml"/><Relationship Id="rId8" Type="http://schemas.openxmlformats.org/officeDocument/2006/relationships/tags" Target="../tags/tag33.xml"/><Relationship Id="rId7" Type="http://schemas.openxmlformats.org/officeDocument/2006/relationships/tags" Target="../tags/tag32.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tags" Target="../tags/tag28.xml"/><Relationship Id="rId22" Type="http://schemas.openxmlformats.org/officeDocument/2006/relationships/notesSlide" Target="../notesSlides/notesSlide5.xml"/><Relationship Id="rId21" Type="http://schemas.openxmlformats.org/officeDocument/2006/relationships/slideLayout" Target="../slideLayouts/slideLayout1.xml"/><Relationship Id="rId20" Type="http://schemas.openxmlformats.org/officeDocument/2006/relationships/tags" Target="../tags/tag45.xml"/><Relationship Id="rId2" Type="http://schemas.openxmlformats.org/officeDocument/2006/relationships/tags" Target="../tags/tag27.xml"/><Relationship Id="rId19" Type="http://schemas.openxmlformats.org/officeDocument/2006/relationships/tags" Target="../tags/tag44.xml"/><Relationship Id="rId18" Type="http://schemas.openxmlformats.org/officeDocument/2006/relationships/tags" Target="../tags/tag43.xml"/><Relationship Id="rId17" Type="http://schemas.openxmlformats.org/officeDocument/2006/relationships/tags" Target="../tags/tag42.xml"/><Relationship Id="rId16" Type="http://schemas.openxmlformats.org/officeDocument/2006/relationships/tags" Target="../tags/tag41.xml"/><Relationship Id="rId15" Type="http://schemas.openxmlformats.org/officeDocument/2006/relationships/tags" Target="../tags/tag40.xml"/><Relationship Id="rId14" Type="http://schemas.openxmlformats.org/officeDocument/2006/relationships/tags" Target="../tags/tag39.xml"/><Relationship Id="rId13" Type="http://schemas.openxmlformats.org/officeDocument/2006/relationships/tags" Target="../tags/tag38.xml"/><Relationship Id="rId12" Type="http://schemas.openxmlformats.org/officeDocument/2006/relationships/tags" Target="../tags/tag37.xml"/><Relationship Id="rId11" Type="http://schemas.openxmlformats.org/officeDocument/2006/relationships/tags" Target="../tags/tag36.xml"/><Relationship Id="rId10" Type="http://schemas.openxmlformats.org/officeDocument/2006/relationships/tags" Target="../tags/tag35.xml"/><Relationship Id="rId1" Type="http://schemas.openxmlformats.org/officeDocument/2006/relationships/tags" Target="../tags/tag26.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hidden="1"/>
          <p:cNvGraphicFramePr>
            <a:graphicFrameLocks noChangeAspect="1"/>
          </p:cNvGraphicFramePr>
          <p:nvPr>
            <p:custDataLst>
              <p:tags r:id="rId1"/>
            </p:custDataLst>
          </p:nvPr>
        </p:nvGraphicFramePr>
        <p:xfrm>
          <a:off x="3000" y="3484"/>
          <a:ext cx="1501" cy="1501"/>
        </p:xfrm>
        <a:graphic>
          <a:graphicData uri="http://schemas.openxmlformats.org/presentationml/2006/ole">
            <mc:AlternateContent xmlns:mc="http://schemas.openxmlformats.org/markup-compatibility/2006">
              <mc:Choice xmlns:v="urn:schemas-microsoft-com:vml" Requires="v">
                <p:oleObj spid="_x0000_s2" name="think-cell 幻灯片" r:id="rId2" imgW="5715" imgH="5715" progId="TCLayout.ActiveDocument.1">
                  <p:embed/>
                </p:oleObj>
              </mc:Choice>
              <mc:Fallback>
                <p:oleObj name="think-cell 幻灯片" r:id="rId2" imgW="5715" imgH="5715" progId="TCLayout.ActiveDocument.1">
                  <p:embed/>
                  <p:pic>
                    <p:nvPicPr>
                      <p:cNvPr id="0" name="对象 2" hidden="1"/>
                      <p:cNvPicPr/>
                      <p:nvPr/>
                    </p:nvPicPr>
                    <p:blipFill>
                      <a:blip r:embed="rId3"/>
                      <a:stretch>
                        <a:fillRect/>
                      </a:stretch>
                    </p:blipFill>
                    <p:spPr>
                      <a:xfrm>
                        <a:off x="3000" y="3484"/>
                        <a:ext cx="1501" cy="1501"/>
                      </a:xfrm>
                      <a:prstGeom prst="rect">
                        <a:avLst/>
                      </a:prstGeom>
                    </p:spPr>
                  </p:pic>
                </p:oleObj>
              </mc:Fallback>
            </mc:AlternateContent>
          </a:graphicData>
        </a:graphic>
      </p:graphicFrame>
      <p:sp>
        <p:nvSpPr>
          <p:cNvPr id="22" name="Title 7"/>
          <p:cNvSpPr txBox="1"/>
          <p:nvPr/>
        </p:nvSpPr>
        <p:spPr bwMode="gray">
          <a:xfrm>
            <a:off x="76813" y="1182856"/>
            <a:ext cx="11358674" cy="1797416"/>
          </a:xfrm>
          <a:prstGeom prst="rect">
            <a:avLst/>
          </a:prstGeom>
        </p:spPr>
        <p:txBody>
          <a:bodyPr vert="horz" lIns="0" tIns="43207" rIns="0" bIns="43207" rtlCol="0" anchor="ctr" anchorCtr="0">
            <a:noAutofit/>
          </a:bodyPr>
          <a:lstStyle>
            <a:lvl1pPr algn="l" defTabSz="914400" rtl="0" eaLnBrk="1" latinLnBrk="0" hangingPunct="1">
              <a:lnSpc>
                <a:spcPct val="85000"/>
              </a:lnSpc>
              <a:spcBef>
                <a:spcPts val="0"/>
              </a:spcBef>
              <a:buNone/>
              <a:defRPr lang="en-US" sz="2000" b="1" kern="1200">
                <a:solidFill>
                  <a:schemeClr val="tx1"/>
                </a:solidFill>
                <a:latin typeface="+mj-lt"/>
                <a:ea typeface="+mj-ea"/>
                <a:cs typeface="+mj-cs"/>
              </a:defRPr>
            </a:lvl1pPr>
          </a:lstStyle>
          <a:p>
            <a:pPr algn="ctr" fontAlgn="auto">
              <a:lnSpc>
                <a:spcPct val="100000"/>
              </a:lnSpc>
              <a:buClrTx/>
              <a:buSzTx/>
              <a:buNone/>
            </a:pPr>
            <a:r>
              <a:rPr lang="zh-CN" altLang="en-US" sz="5105" dirty="0">
                <a:latin typeface="微软雅黑" panose="020B0503020204020204" pitchFamily="34" charset="-122"/>
                <a:ea typeface="微软雅黑" panose="020B0503020204020204" pitchFamily="34" charset="-122"/>
              </a:rPr>
              <a:t>普乐沙福注射液</a:t>
            </a:r>
            <a:r>
              <a:rPr lang="zh-CN" altLang="en-US" sz="3780" dirty="0">
                <a:latin typeface="微软雅黑" panose="020B0503020204020204" pitchFamily="34" charset="-122"/>
                <a:ea typeface="微软雅黑" panose="020B0503020204020204" pitchFamily="34" charset="-122"/>
              </a:rPr>
              <a:t>（普帆乐</a:t>
            </a:r>
            <a:r>
              <a:rPr lang="en-US" altLang="zh-CN" sz="3780" b="0" baseline="30000" dirty="0">
                <a:latin typeface="微软雅黑" panose="020B0503020204020204" pitchFamily="34" charset="-122"/>
                <a:ea typeface="微软雅黑" panose="020B0503020204020204" pitchFamily="34" charset="-122"/>
              </a:rPr>
              <a:t>®</a:t>
            </a:r>
            <a:r>
              <a:rPr lang="zh-CN" altLang="en-US" sz="3780" b="0" dirty="0">
                <a:latin typeface="微软雅黑" panose="020B0503020204020204" pitchFamily="34" charset="-122"/>
                <a:ea typeface="微软雅黑" panose="020B0503020204020204" pitchFamily="34" charset="-122"/>
              </a:rPr>
              <a:t> </a:t>
            </a:r>
            <a:r>
              <a:rPr lang="zh-CN" altLang="en-US" sz="3780" dirty="0">
                <a:latin typeface="微软雅黑" panose="020B0503020204020204" pitchFamily="34" charset="-122"/>
                <a:ea typeface="微软雅黑" panose="020B0503020204020204" pitchFamily="34" charset="-122"/>
              </a:rPr>
              <a:t>）</a:t>
            </a:r>
            <a:br>
              <a:rPr lang="zh-CN" altLang="en-US" sz="3780" dirty="0">
                <a:highlight>
                  <a:srgbClr val="FFFF00"/>
                </a:highlight>
                <a:latin typeface="微软雅黑" panose="020B0503020204020204" pitchFamily="34" charset="-122"/>
                <a:ea typeface="微软雅黑" panose="020B0503020204020204" pitchFamily="34" charset="-122"/>
              </a:rPr>
            </a:br>
            <a:r>
              <a:rPr lang="zh-CN" altLang="en-US"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国内唯一获得NHL临床数据验证、 </a:t>
            </a:r>
            <a:endParaRPr lang="zh-CN" altLang="en-US"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ctr" fontAlgn="auto">
              <a:lnSpc>
                <a:spcPct val="100000"/>
              </a:lnSpc>
              <a:buClrTx/>
              <a:buSzTx/>
              <a:buNone/>
            </a:pPr>
            <a:r>
              <a:rPr lang="zh-CN" altLang="en-US"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唯一在国际期刊发表III期临床数据的国产普乐沙福</a:t>
            </a:r>
            <a:endParaRPr lang="zh-CN" altLang="en-US"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4" name="图片 3"/>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865859" y="351518"/>
            <a:ext cx="2434850" cy="690079"/>
          </a:xfrm>
          <a:prstGeom prst="rect">
            <a:avLst/>
          </a:prstGeom>
        </p:spPr>
      </p:pic>
      <p:sp>
        <p:nvSpPr>
          <p:cNvPr id="9" name="object 12"/>
          <p:cNvSpPr txBox="1"/>
          <p:nvPr/>
        </p:nvSpPr>
        <p:spPr>
          <a:xfrm>
            <a:off x="3778250" y="3475439"/>
            <a:ext cx="7162800" cy="1494790"/>
          </a:xfrm>
          <a:prstGeom prst="rect">
            <a:avLst/>
          </a:prstGeom>
          <a:solidFill>
            <a:srgbClr val="FFFFFF"/>
          </a:solidFill>
        </p:spPr>
        <p:txBody>
          <a:bodyPr vert="horz" wrap="square" lIns="0" tIns="17780" rIns="0" bIns="0" rtlCol="0">
            <a:spAutoFit/>
          </a:bodyPr>
          <a:lstStyle/>
          <a:p>
            <a:pPr marL="355600" indent="-342900">
              <a:lnSpc>
                <a:spcPct val="150000"/>
              </a:lnSpc>
              <a:buFont typeface="Arial" panose="020B0604020202020204" pitchFamily="34" charset="0"/>
              <a:buChar char="•"/>
            </a:pPr>
            <a:r>
              <a:rPr lang="zh-CN" altLang="en-US" sz="1600" b="1" spc="15" dirty="0">
                <a:solidFill>
                  <a:srgbClr val="FF0000"/>
                </a:solidFill>
                <a:latin typeface="微软雅黑" panose="020B0503020204020204" pitchFamily="34" charset="-122"/>
                <a:ea typeface="微软雅黑" panose="020B0503020204020204" pitchFamily="34" charset="-122"/>
                <a:cs typeface="+mn-ea"/>
                <a:sym typeface="+mn-lt"/>
              </a:rPr>
              <a:t>获得国内外指南推荐一线稳态动员用药</a:t>
            </a:r>
            <a:endParaRPr lang="zh-CN" altLang="en-US" sz="1600" b="1" spc="15" dirty="0">
              <a:solidFill>
                <a:srgbClr val="FF0000"/>
              </a:solidFill>
              <a:latin typeface="微软雅黑" panose="020B0503020204020204" pitchFamily="34" charset="-122"/>
              <a:ea typeface="微软雅黑" panose="020B0503020204020204" pitchFamily="34" charset="-122"/>
              <a:cs typeface="+mn-ea"/>
              <a:sym typeface="+mn-lt"/>
            </a:endParaRPr>
          </a:p>
          <a:p>
            <a:pPr marL="355600" indent="-342900">
              <a:lnSpc>
                <a:spcPct val="150000"/>
              </a:lnSpc>
              <a:buFont typeface="Arial" panose="020B0604020202020204" pitchFamily="34" charset="0"/>
              <a:buChar char="•"/>
            </a:pPr>
            <a:r>
              <a:rPr lang="en-US" altLang="zh-CN" sz="1600" b="1" spc="15" dirty="0">
                <a:solidFill>
                  <a:srgbClr val="FF0000"/>
                </a:solidFill>
                <a:latin typeface="微软雅黑" panose="020B0503020204020204" pitchFamily="34" charset="-122"/>
                <a:ea typeface="微软雅黑" panose="020B0503020204020204" pitchFamily="34" charset="-122"/>
                <a:cs typeface="+mn-ea"/>
                <a:sym typeface="+mn-lt"/>
              </a:rPr>
              <a:t>III</a:t>
            </a:r>
            <a:r>
              <a:rPr lang="zh-CN" altLang="en-US" sz="1600" b="1" spc="15" dirty="0">
                <a:solidFill>
                  <a:srgbClr val="FF0000"/>
                </a:solidFill>
                <a:latin typeface="微软雅黑" panose="020B0503020204020204" pitchFamily="34" charset="-122"/>
                <a:ea typeface="微软雅黑" panose="020B0503020204020204" pitchFamily="34" charset="-122"/>
                <a:cs typeface="+mn-ea"/>
                <a:sym typeface="+mn-lt"/>
              </a:rPr>
              <a:t>期临床研究疗效数据与原研产品高度一致</a:t>
            </a:r>
            <a:endParaRPr lang="zh-CN" altLang="en-US" sz="1600" b="1" spc="15" dirty="0">
              <a:solidFill>
                <a:srgbClr val="FF0000"/>
              </a:solidFill>
              <a:latin typeface="微软雅黑" panose="020B0503020204020204" pitchFamily="34" charset="-122"/>
              <a:ea typeface="微软雅黑" panose="020B0503020204020204" pitchFamily="34" charset="-122"/>
              <a:cs typeface="+mn-ea"/>
              <a:sym typeface="+mn-lt"/>
            </a:endParaRPr>
          </a:p>
          <a:p>
            <a:pPr marL="355600" indent="-342900">
              <a:lnSpc>
                <a:spcPct val="150000"/>
              </a:lnSpc>
              <a:buFont typeface="Arial" panose="020B0604020202020204" pitchFamily="34" charset="0"/>
              <a:buChar char="•"/>
            </a:pPr>
            <a:r>
              <a:rPr lang="zh-CN" altLang="en-US" sz="1600" b="1" spc="15" dirty="0">
                <a:solidFill>
                  <a:srgbClr val="FF0000"/>
                </a:solidFill>
                <a:latin typeface="微软雅黑" panose="020B0503020204020204" pitchFamily="34" charset="-122"/>
                <a:ea typeface="微软雅黑" panose="020B0503020204020204" pitchFamily="34" charset="-122"/>
                <a:cs typeface="+mn-ea"/>
                <a:sym typeface="+mn-lt"/>
              </a:rPr>
              <a:t>一次达标，动员优选，固定方案，方便操作</a:t>
            </a:r>
            <a:endParaRPr lang="en-US" altLang="zh-CN" sz="1600" b="1" spc="15" dirty="0">
              <a:solidFill>
                <a:srgbClr val="FF0000"/>
              </a:solidFill>
              <a:latin typeface="微软雅黑" panose="020B0503020204020204" pitchFamily="34" charset="-122"/>
              <a:ea typeface="微软雅黑" panose="020B0503020204020204" pitchFamily="34" charset="-122"/>
              <a:cs typeface="+mn-ea"/>
              <a:sym typeface="+mn-lt"/>
            </a:endParaRPr>
          </a:p>
          <a:p>
            <a:pPr marL="355600" indent="-342900">
              <a:lnSpc>
                <a:spcPct val="150000"/>
              </a:lnSpc>
              <a:buFont typeface="Arial" panose="020B0604020202020204" pitchFamily="34" charset="0"/>
              <a:buChar char="•"/>
            </a:pPr>
            <a:r>
              <a:rPr lang="zh-CN" altLang="en-US" sz="1600" b="1" spc="15" dirty="0">
                <a:solidFill>
                  <a:srgbClr val="FF0000"/>
                </a:solidFill>
                <a:latin typeface="微软雅黑" panose="020B0503020204020204" pitchFamily="34" charset="-122"/>
                <a:ea typeface="微软雅黑" panose="020B0503020204020204" pitchFamily="34" charset="-122"/>
                <a:cs typeface="+mn-ea"/>
                <a:sym typeface="+mn-lt"/>
              </a:rPr>
              <a:t>治疗费用低，基金预算影响极小</a:t>
            </a:r>
            <a:endParaRPr lang="zh-CN" altLang="en-US" sz="1600" b="1" spc="15" dirty="0">
              <a:solidFill>
                <a:srgbClr val="1E3968"/>
              </a:solidFill>
              <a:latin typeface="微软雅黑" panose="020B0503020204020204" pitchFamily="34" charset="-122"/>
              <a:ea typeface="微软雅黑" panose="020B0503020204020204" pitchFamily="34" charset="-122"/>
              <a:cs typeface="+mn-ea"/>
              <a:sym typeface="+mn-lt"/>
            </a:endParaRPr>
          </a:p>
        </p:txBody>
      </p:sp>
      <p:sp>
        <p:nvSpPr>
          <p:cNvPr id="18" name="圆角矩形 12"/>
          <p:cNvSpPr/>
          <p:nvPr/>
        </p:nvSpPr>
        <p:spPr>
          <a:xfrm>
            <a:off x="3016250" y="5380304"/>
            <a:ext cx="5299222" cy="708694"/>
          </a:xfrm>
          <a:prstGeom prst="roundRect">
            <a:avLst>
              <a:gd name="adj" fmla="val 26820"/>
            </a:avLst>
          </a:prstGeom>
          <a:solidFill>
            <a:sysClr val="window" lastClr="FFFFFF">
              <a:lumMod val="95000"/>
            </a:sysClr>
          </a:solidFill>
          <a:ln w="25400" cap="flat" cmpd="sng" algn="ctr">
            <a:no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rPr>
              <a:t>亿帆医药股份有限公司</a:t>
            </a:r>
            <a:endParaRPr kumimoji="0" lang="zh-CN" altLang="en-US" sz="2000" b="1"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pic>
        <p:nvPicPr>
          <p:cNvPr id="6" name="图片 5" descr="普乐沙福-药盒-2"/>
          <p:cNvPicPr>
            <a:picLocks noChangeAspect="1"/>
          </p:cNvPicPr>
          <p:nvPr/>
        </p:nvPicPr>
        <p:blipFill>
          <a:blip r:embed="rId5"/>
          <a:stretch>
            <a:fillRect/>
          </a:stretch>
        </p:blipFill>
        <p:spPr>
          <a:xfrm>
            <a:off x="730250" y="2784475"/>
            <a:ext cx="2286635" cy="323659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p:cNvSpPr/>
          <p:nvPr/>
        </p:nvSpPr>
        <p:spPr>
          <a:xfrm>
            <a:off x="78063" y="1187427"/>
            <a:ext cx="233718" cy="914400"/>
          </a:xfrm>
          <a:prstGeom prst="roundRect">
            <a:avLst>
              <a:gd name="adj" fmla="val 50000"/>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基本信息</a:t>
            </a:r>
            <a:endParaRPr lang="zh-CN" altLang="en-US" sz="1200" dirty="0">
              <a:latin typeface="微软雅黑" panose="020B0503020204020204" pitchFamily="34" charset="-122"/>
              <a:ea typeface="微软雅黑" panose="020B0503020204020204" pitchFamily="34" charset="-122"/>
            </a:endParaRPr>
          </a:p>
        </p:txBody>
      </p:sp>
      <p:sp>
        <p:nvSpPr>
          <p:cNvPr id="5" name="矩形: 圆角 4"/>
          <p:cNvSpPr/>
          <p:nvPr/>
        </p:nvSpPr>
        <p:spPr>
          <a:xfrm>
            <a:off x="78062" y="2271701"/>
            <a:ext cx="233718" cy="685800"/>
          </a:xfrm>
          <a:prstGeom prst="roundRect">
            <a:avLst>
              <a:gd name="adj" fmla="val 50000"/>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安全性</a:t>
            </a:r>
            <a:endParaRPr lang="zh-CN" altLang="en-US" sz="1200" dirty="0">
              <a:latin typeface="微软雅黑" panose="020B0503020204020204" pitchFamily="34" charset="-122"/>
              <a:ea typeface="微软雅黑" panose="020B0503020204020204" pitchFamily="34" charset="-122"/>
            </a:endParaRPr>
          </a:p>
        </p:txBody>
      </p:sp>
      <p:sp>
        <p:nvSpPr>
          <p:cNvPr id="6" name="矩形: 圆角 5"/>
          <p:cNvSpPr/>
          <p:nvPr/>
        </p:nvSpPr>
        <p:spPr>
          <a:xfrm>
            <a:off x="78062" y="3127375"/>
            <a:ext cx="233718" cy="685800"/>
          </a:xfrm>
          <a:prstGeom prst="roundRect">
            <a:avLst>
              <a:gd name="adj" fmla="val 50000"/>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有效性</a:t>
            </a:r>
            <a:endParaRPr lang="zh-CN" altLang="en-US" sz="1200" dirty="0">
              <a:latin typeface="微软雅黑" panose="020B0503020204020204" pitchFamily="34" charset="-122"/>
              <a:ea typeface="微软雅黑" panose="020B0503020204020204" pitchFamily="34" charset="-122"/>
            </a:endParaRPr>
          </a:p>
        </p:txBody>
      </p:sp>
      <p:sp>
        <p:nvSpPr>
          <p:cNvPr id="7" name="矩形: 圆角 6"/>
          <p:cNvSpPr/>
          <p:nvPr/>
        </p:nvSpPr>
        <p:spPr>
          <a:xfrm>
            <a:off x="78062" y="3983049"/>
            <a:ext cx="233718" cy="685800"/>
          </a:xfrm>
          <a:prstGeom prst="roundRect">
            <a:avLst>
              <a:gd name="adj" fmla="val 50000"/>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创新性</a:t>
            </a:r>
            <a:endParaRPr lang="zh-CN" altLang="en-US" sz="1200" dirty="0">
              <a:latin typeface="微软雅黑" panose="020B0503020204020204" pitchFamily="34" charset="-122"/>
              <a:ea typeface="微软雅黑" panose="020B0503020204020204" pitchFamily="34" charset="-122"/>
            </a:endParaRPr>
          </a:p>
        </p:txBody>
      </p:sp>
      <p:sp>
        <p:nvSpPr>
          <p:cNvPr id="8" name="矩形: 圆角 7"/>
          <p:cNvSpPr/>
          <p:nvPr/>
        </p:nvSpPr>
        <p:spPr>
          <a:xfrm>
            <a:off x="78062" y="4838723"/>
            <a:ext cx="233718" cy="685800"/>
          </a:xfrm>
          <a:prstGeom prst="roundRect">
            <a:avLst>
              <a:gd name="adj" fmla="val 50000"/>
            </a:avLst>
          </a:prstGeom>
          <a:solidFill>
            <a:srgbClr val="1E3968"/>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公平性</a:t>
            </a:r>
            <a:endParaRPr lang="zh-CN" altLang="en-US" sz="1200" dirty="0">
              <a:latin typeface="微软雅黑" panose="020B0503020204020204" pitchFamily="34" charset="-122"/>
              <a:ea typeface="微软雅黑" panose="020B0503020204020204" pitchFamily="34" charset="-122"/>
            </a:endParaRPr>
          </a:p>
        </p:txBody>
      </p:sp>
      <p:sp>
        <p:nvSpPr>
          <p:cNvPr id="14" name="文本框 13"/>
          <p:cNvSpPr txBox="1"/>
          <p:nvPr/>
        </p:nvSpPr>
        <p:spPr>
          <a:xfrm>
            <a:off x="511942" y="130126"/>
            <a:ext cx="9198364" cy="678180"/>
          </a:xfrm>
          <a:prstGeom prst="rect">
            <a:avLst/>
          </a:prstGeom>
          <a:solidFill>
            <a:schemeClr val="bg1"/>
          </a:solidFill>
        </p:spPr>
        <p:txBody>
          <a:bodyPr wrap="square" lIns="0" tIns="0" rIns="0" bIns="0" rtlCol="0">
            <a:spAutoFit/>
          </a:bodyPr>
          <a:lstStyle/>
          <a:p>
            <a:pPr>
              <a:lnSpc>
                <a:spcPts val="2645"/>
              </a:lnSpc>
            </a:pPr>
            <a:r>
              <a:rPr lang="zh-CN" altLang="en-US" sz="2000" b="1" dirty="0">
                <a:solidFill>
                  <a:srgbClr val="000000"/>
                </a:solidFill>
                <a:latin typeface="微软雅黑" panose="020B0503020204020204" pitchFamily="34" charset="-122"/>
                <a:ea typeface="微软雅黑" panose="020B0503020204020204" pitchFamily="34" charset="-122"/>
                <a:cs typeface="CJSOFB+MicrosoftYaHei-Bold"/>
              </a:rPr>
              <a:t>普乐沙福注射液填补目录内</a:t>
            </a:r>
            <a:r>
              <a:rPr lang="zh-CN" altLang="en-US" sz="2000" b="1" dirty="0">
                <a:solidFill>
                  <a:srgbClr val="000000"/>
                </a:solidFill>
                <a:latin typeface="微软雅黑" panose="020B0503020204020204" pitchFamily="34" charset="-122"/>
                <a:ea typeface="微软雅黑" panose="020B0503020204020204" pitchFamily="34" charset="-122"/>
                <a:cs typeface="CJSOFB+MicrosoftYaHei-Bold"/>
                <a:sym typeface="+mn-ea"/>
              </a:rPr>
              <a:t>无小分子CXCR4拮抗剂</a:t>
            </a:r>
            <a:r>
              <a:rPr lang="zh-CN" altLang="en-US" sz="2000" b="1" dirty="0">
                <a:solidFill>
                  <a:srgbClr val="000000"/>
                </a:solidFill>
                <a:latin typeface="微软雅黑" panose="020B0503020204020204" pitchFamily="34" charset="-122"/>
                <a:ea typeface="微软雅黑" panose="020B0503020204020204" pitchFamily="34" charset="-122"/>
                <a:cs typeface="CJSOFB+MicrosoftYaHei-Bold"/>
              </a:rPr>
              <a:t>空白，自体移植患者人群少，基金影响小，临床管理难度低</a:t>
            </a:r>
            <a:endParaRPr lang="zh-CN" altLang="en-US" sz="2000" b="1" dirty="0">
              <a:solidFill>
                <a:srgbClr val="000000"/>
              </a:solidFill>
              <a:latin typeface="微软雅黑" panose="020B0503020204020204" pitchFamily="34" charset="-122"/>
              <a:ea typeface="微软雅黑" panose="020B0503020204020204" pitchFamily="34" charset="-122"/>
              <a:cs typeface="CJSOFB+MicrosoftYaHei-Bold"/>
            </a:endParaRPr>
          </a:p>
        </p:txBody>
      </p:sp>
      <p:sp>
        <p:nvSpPr>
          <p:cNvPr id="26" name="矩形 25"/>
          <p:cNvSpPr/>
          <p:nvPr/>
        </p:nvSpPr>
        <p:spPr bwMode="gray">
          <a:xfrm>
            <a:off x="420218" y="3748971"/>
            <a:ext cx="5339232" cy="308292"/>
          </a:xfrm>
          <a:prstGeom prst="rect">
            <a:avLst/>
          </a:prstGeom>
          <a:solidFill>
            <a:srgbClr val="0095FF">
              <a:lumMod val="20000"/>
              <a:lumOff val="80000"/>
            </a:srgb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noAutofit/>
          </a:bodyPr>
          <a:lstStyle/>
          <a:p>
            <a:pPr marL="0" marR="0" lvl="0" indent="0" algn="ctr" defTabSz="914400" eaLnBrk="1" fontAlgn="base" latinLnBrk="0" hangingPunct="1">
              <a:lnSpc>
                <a:spcPct val="90000"/>
              </a:lnSpc>
              <a:spcBef>
                <a:spcPts val="0"/>
              </a:spcBef>
              <a:spcAft>
                <a:spcPct val="0"/>
              </a:spcAft>
              <a:buClr>
                <a:srgbClr val="0095FF"/>
              </a:buClr>
              <a:buSzPct val="90000"/>
              <a:buFontTx/>
              <a:buNone/>
              <a:defRPr/>
            </a:pPr>
            <a:r>
              <a:rPr kumimoji="0" lang="zh-CN" altLang="en-US" sz="1800" b="1" i="0" u="none" strike="noStrike" kern="0" cap="none" spc="0" normalizeH="0" baseline="0" noProof="0" dirty="0">
                <a:ln>
                  <a:noFill/>
                </a:ln>
                <a:solidFill>
                  <a:srgbClr val="0047BB"/>
                </a:solidFill>
                <a:effectLst/>
                <a:uLnTx/>
                <a:uFillTx/>
                <a:latin typeface="微软雅黑" panose="020B0503020204020204" pitchFamily="34" charset="-122"/>
                <a:ea typeface="微软雅黑" panose="020B0503020204020204" pitchFamily="34" charset="-122"/>
              </a:rPr>
              <a:t>弥补药品目录短板</a:t>
            </a:r>
            <a:endParaRPr kumimoji="0" lang="zh-CN" altLang="en-US" sz="1800" b="1" i="0" u="none" strike="noStrike" kern="0" cap="none" spc="0" normalizeH="0" baseline="0" noProof="0" dirty="0">
              <a:ln>
                <a:noFill/>
              </a:ln>
              <a:solidFill>
                <a:srgbClr val="0047BB"/>
              </a:solidFill>
              <a:effectLst/>
              <a:uLnTx/>
              <a:uFillTx/>
              <a:latin typeface="微软雅黑" panose="020B0503020204020204" pitchFamily="34" charset="-122"/>
              <a:ea typeface="微软雅黑" panose="020B0503020204020204" pitchFamily="34" charset="-122"/>
            </a:endParaRPr>
          </a:p>
        </p:txBody>
      </p:sp>
      <p:sp>
        <p:nvSpPr>
          <p:cNvPr id="27" name="iconfont-1039-798071"/>
          <p:cNvSpPr/>
          <p:nvPr/>
        </p:nvSpPr>
        <p:spPr>
          <a:xfrm>
            <a:off x="1890941" y="3799379"/>
            <a:ext cx="214402" cy="214253"/>
          </a:xfrm>
          <a:custGeom>
            <a:avLst/>
            <a:gdLst>
              <a:gd name="connsiteX0" fmla="*/ 304094 w 608274"/>
              <a:gd name="connsiteY0" fmla="*/ 322696 h 607851"/>
              <a:gd name="connsiteX1" fmla="*/ 313714 w 608274"/>
              <a:gd name="connsiteY1" fmla="*/ 322696 h 607851"/>
              <a:gd name="connsiteX2" fmla="*/ 323238 w 608274"/>
              <a:gd name="connsiteY2" fmla="*/ 322696 h 607851"/>
              <a:gd name="connsiteX3" fmla="*/ 383955 w 608274"/>
              <a:gd name="connsiteY3" fmla="*/ 322696 h 607851"/>
              <a:gd name="connsiteX4" fmla="*/ 376716 w 608274"/>
              <a:gd name="connsiteY4" fmla="*/ 356882 h 607851"/>
              <a:gd name="connsiteX5" fmla="*/ 400003 w 608274"/>
              <a:gd name="connsiteY5" fmla="*/ 411893 h 607851"/>
              <a:gd name="connsiteX6" fmla="*/ 455101 w 608274"/>
              <a:gd name="connsiteY6" fmla="*/ 435238 h 607851"/>
              <a:gd name="connsiteX7" fmla="*/ 456244 w 608274"/>
              <a:gd name="connsiteY7" fmla="*/ 435238 h 607851"/>
              <a:gd name="connsiteX8" fmla="*/ 512484 w 608274"/>
              <a:gd name="connsiteY8" fmla="*/ 411988 h 607851"/>
              <a:gd name="connsiteX9" fmla="*/ 535771 w 608274"/>
              <a:gd name="connsiteY9" fmla="*/ 355836 h 607851"/>
              <a:gd name="connsiteX10" fmla="*/ 528533 w 608274"/>
              <a:gd name="connsiteY10" fmla="*/ 322696 h 607851"/>
              <a:gd name="connsiteX11" fmla="*/ 608203 w 608274"/>
              <a:gd name="connsiteY11" fmla="*/ 322696 h 607851"/>
              <a:gd name="connsiteX12" fmla="*/ 608203 w 608274"/>
              <a:gd name="connsiteY12" fmla="*/ 582156 h 607851"/>
              <a:gd name="connsiteX13" fmla="*/ 582821 w 608274"/>
              <a:gd name="connsiteY13" fmla="*/ 607498 h 607851"/>
              <a:gd name="connsiteX14" fmla="*/ 323238 w 608274"/>
              <a:gd name="connsiteY14" fmla="*/ 607498 h 607851"/>
              <a:gd name="connsiteX15" fmla="*/ 313714 w 608274"/>
              <a:gd name="connsiteY15" fmla="*/ 607498 h 607851"/>
              <a:gd name="connsiteX16" fmla="*/ 304189 w 608274"/>
              <a:gd name="connsiteY16" fmla="*/ 607498 h 607851"/>
              <a:gd name="connsiteX17" fmla="*/ 304094 w 608274"/>
              <a:gd name="connsiteY17" fmla="*/ 607498 h 607851"/>
              <a:gd name="connsiteX18" fmla="*/ 304094 w 608274"/>
              <a:gd name="connsiteY18" fmla="*/ 493910 h 607851"/>
              <a:gd name="connsiteX19" fmla="*/ 304094 w 608274"/>
              <a:gd name="connsiteY19" fmla="*/ 493482 h 607851"/>
              <a:gd name="connsiteX20" fmla="*/ 288760 w 608274"/>
              <a:gd name="connsiteY20" fmla="*/ 503562 h 607851"/>
              <a:gd name="connsiteX21" fmla="*/ 251854 w 608274"/>
              <a:gd name="connsiteY21" fmla="*/ 516067 h 607851"/>
              <a:gd name="connsiteX22" fmla="*/ 199232 w 608274"/>
              <a:gd name="connsiteY22" fmla="*/ 485495 h 607851"/>
              <a:gd name="connsiteX23" fmla="*/ 191375 w 608274"/>
              <a:gd name="connsiteY23" fmla="*/ 454827 h 607851"/>
              <a:gd name="connsiteX24" fmla="*/ 251092 w 608274"/>
              <a:gd name="connsiteY24" fmla="*/ 395299 h 607851"/>
              <a:gd name="connsiteX25" fmla="*/ 251854 w 608274"/>
              <a:gd name="connsiteY25" fmla="*/ 395299 h 607851"/>
              <a:gd name="connsiteX26" fmla="*/ 288760 w 608274"/>
              <a:gd name="connsiteY26" fmla="*/ 407852 h 607851"/>
              <a:gd name="connsiteX27" fmla="*/ 304094 w 608274"/>
              <a:gd name="connsiteY27" fmla="*/ 417884 h 607851"/>
              <a:gd name="connsiteX28" fmla="*/ 152127 w 608274"/>
              <a:gd name="connsiteY28" fmla="*/ 191656 h 607851"/>
              <a:gd name="connsiteX29" fmla="*/ 152984 w 608274"/>
              <a:gd name="connsiteY29" fmla="*/ 191656 h 607851"/>
              <a:gd name="connsiteX30" fmla="*/ 212616 w 608274"/>
              <a:gd name="connsiteY30" fmla="*/ 251282 h 607851"/>
              <a:gd name="connsiteX31" fmla="*/ 199566 w 608274"/>
              <a:gd name="connsiteY31" fmla="*/ 289464 h 607851"/>
              <a:gd name="connsiteX32" fmla="*/ 189945 w 608274"/>
              <a:gd name="connsiteY32" fmla="*/ 304204 h 607851"/>
              <a:gd name="connsiteX33" fmla="*/ 285155 w 608274"/>
              <a:gd name="connsiteY33" fmla="*/ 304204 h 607851"/>
              <a:gd name="connsiteX34" fmla="*/ 285060 w 608274"/>
              <a:gd name="connsiteY34" fmla="*/ 383516 h 607851"/>
              <a:gd name="connsiteX35" fmla="*/ 251862 w 608274"/>
              <a:gd name="connsiteY35" fmla="*/ 376288 h 607851"/>
              <a:gd name="connsiteX36" fmla="*/ 250862 w 608274"/>
              <a:gd name="connsiteY36" fmla="*/ 376288 h 607851"/>
              <a:gd name="connsiteX37" fmla="*/ 195708 w 608274"/>
              <a:gd name="connsiteY37" fmla="*/ 399540 h 607851"/>
              <a:gd name="connsiteX38" fmla="*/ 172322 w 608274"/>
              <a:gd name="connsiteY38" fmla="*/ 454601 h 607851"/>
              <a:gd name="connsiteX39" fmla="*/ 195231 w 608274"/>
              <a:gd name="connsiteY39" fmla="*/ 511470 h 607851"/>
              <a:gd name="connsiteX40" fmla="*/ 220618 w 608274"/>
              <a:gd name="connsiteY40" fmla="*/ 528778 h 607851"/>
              <a:gd name="connsiteX41" fmla="*/ 251862 w 608274"/>
              <a:gd name="connsiteY41" fmla="*/ 535102 h 607851"/>
              <a:gd name="connsiteX42" fmla="*/ 285060 w 608274"/>
              <a:gd name="connsiteY42" fmla="*/ 527874 h 607851"/>
              <a:gd name="connsiteX43" fmla="*/ 285060 w 608274"/>
              <a:gd name="connsiteY43" fmla="*/ 607518 h 607851"/>
              <a:gd name="connsiteX44" fmla="*/ 285060 w 608274"/>
              <a:gd name="connsiteY44" fmla="*/ 607851 h 607851"/>
              <a:gd name="connsiteX45" fmla="*/ 25434 w 608274"/>
              <a:gd name="connsiteY45" fmla="*/ 607851 h 607851"/>
              <a:gd name="connsiteX46" fmla="*/ 0 w 608274"/>
              <a:gd name="connsiteY46" fmla="*/ 582508 h 607851"/>
              <a:gd name="connsiteX47" fmla="*/ 0 w 608274"/>
              <a:gd name="connsiteY47" fmla="*/ 329548 h 607851"/>
              <a:gd name="connsiteX48" fmla="*/ 25434 w 608274"/>
              <a:gd name="connsiteY48" fmla="*/ 304204 h 607851"/>
              <a:gd name="connsiteX49" fmla="*/ 114262 w 608274"/>
              <a:gd name="connsiteY49" fmla="*/ 304204 h 607851"/>
              <a:gd name="connsiteX50" fmla="*/ 104593 w 608274"/>
              <a:gd name="connsiteY50" fmla="*/ 289417 h 607851"/>
              <a:gd name="connsiteX51" fmla="*/ 91591 w 608274"/>
              <a:gd name="connsiteY51" fmla="*/ 252043 h 607851"/>
              <a:gd name="connsiteX52" fmla="*/ 152127 w 608274"/>
              <a:gd name="connsiteY52" fmla="*/ 191656 h 607851"/>
              <a:gd name="connsiteX53" fmla="*/ 304208 w 608274"/>
              <a:gd name="connsiteY53" fmla="*/ 0 h 607851"/>
              <a:gd name="connsiteX54" fmla="*/ 582895 w 608274"/>
              <a:gd name="connsiteY54" fmla="*/ 0 h 607851"/>
              <a:gd name="connsiteX55" fmla="*/ 608274 w 608274"/>
              <a:gd name="connsiteY55" fmla="*/ 25344 h 607851"/>
              <a:gd name="connsiteX56" fmla="*/ 608274 w 608274"/>
              <a:gd name="connsiteY56" fmla="*/ 292854 h 607851"/>
              <a:gd name="connsiteX57" fmla="*/ 608274 w 608274"/>
              <a:gd name="connsiteY57" fmla="*/ 303647 h 607851"/>
              <a:gd name="connsiteX58" fmla="*/ 606512 w 608274"/>
              <a:gd name="connsiteY58" fmla="*/ 303647 h 607851"/>
              <a:gd name="connsiteX59" fmla="*/ 494095 w 608274"/>
              <a:gd name="connsiteY59" fmla="*/ 303647 h 607851"/>
              <a:gd name="connsiteX60" fmla="*/ 494190 w 608274"/>
              <a:gd name="connsiteY60" fmla="*/ 303837 h 607851"/>
              <a:gd name="connsiteX61" fmla="*/ 504189 w 608274"/>
              <a:gd name="connsiteY61" fmla="*/ 319053 h 607851"/>
              <a:gd name="connsiteX62" fmla="*/ 516711 w 608274"/>
              <a:gd name="connsiteY62" fmla="*/ 355808 h 607851"/>
              <a:gd name="connsiteX63" fmla="*/ 496856 w 608274"/>
              <a:gd name="connsiteY63" fmla="*/ 400552 h 607851"/>
              <a:gd name="connsiteX64" fmla="*/ 456241 w 608274"/>
              <a:gd name="connsiteY64" fmla="*/ 416195 h 607851"/>
              <a:gd name="connsiteX65" fmla="*/ 455384 w 608274"/>
              <a:gd name="connsiteY65" fmla="*/ 416195 h 607851"/>
              <a:gd name="connsiteX66" fmla="*/ 395771 w 608274"/>
              <a:gd name="connsiteY66" fmla="*/ 356617 h 607851"/>
              <a:gd name="connsiteX67" fmla="*/ 408246 w 608274"/>
              <a:gd name="connsiteY67" fmla="*/ 319053 h 607851"/>
              <a:gd name="connsiteX68" fmla="*/ 418387 w 608274"/>
              <a:gd name="connsiteY68" fmla="*/ 303647 h 607851"/>
              <a:gd name="connsiteX69" fmla="*/ 323254 w 608274"/>
              <a:gd name="connsiteY69" fmla="*/ 303647 h 607851"/>
              <a:gd name="connsiteX70" fmla="*/ 304208 w 608274"/>
              <a:gd name="connsiteY70" fmla="*/ 303647 h 607851"/>
              <a:gd name="connsiteX71" fmla="*/ 304208 w 608274"/>
              <a:gd name="connsiteY71" fmla="*/ 187152 h 607851"/>
              <a:gd name="connsiteX72" fmla="*/ 317683 w 608274"/>
              <a:gd name="connsiteY72" fmla="*/ 198279 h 607851"/>
              <a:gd name="connsiteX73" fmla="*/ 356298 w 608274"/>
              <a:gd name="connsiteY73" fmla="*/ 212211 h 607851"/>
              <a:gd name="connsiteX74" fmla="*/ 357108 w 608274"/>
              <a:gd name="connsiteY74" fmla="*/ 212211 h 607851"/>
              <a:gd name="connsiteX75" fmla="*/ 416769 w 608274"/>
              <a:gd name="connsiteY75" fmla="*/ 152680 h 607851"/>
              <a:gd name="connsiteX76" fmla="*/ 356298 w 608274"/>
              <a:gd name="connsiteY76" fmla="*/ 91437 h 607851"/>
              <a:gd name="connsiteX77" fmla="*/ 317683 w 608274"/>
              <a:gd name="connsiteY77" fmla="*/ 105368 h 607851"/>
              <a:gd name="connsiteX78" fmla="*/ 304208 w 608274"/>
              <a:gd name="connsiteY78" fmla="*/ 116495 h 60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608274" h="607851">
                <a:moveTo>
                  <a:pt x="304094" y="322696"/>
                </a:moveTo>
                <a:lnTo>
                  <a:pt x="313714" y="322696"/>
                </a:lnTo>
                <a:lnTo>
                  <a:pt x="323238" y="322696"/>
                </a:lnTo>
                <a:lnTo>
                  <a:pt x="383955" y="322696"/>
                </a:lnTo>
                <a:cubicBezTo>
                  <a:pt x="379050" y="333347"/>
                  <a:pt x="376574" y="344995"/>
                  <a:pt x="376716" y="356882"/>
                </a:cubicBezTo>
                <a:cubicBezTo>
                  <a:pt x="376955" y="377612"/>
                  <a:pt x="385241" y="397154"/>
                  <a:pt x="400003" y="411893"/>
                </a:cubicBezTo>
                <a:cubicBezTo>
                  <a:pt x="414766" y="426680"/>
                  <a:pt x="434338" y="434953"/>
                  <a:pt x="455101" y="435238"/>
                </a:cubicBezTo>
                <a:cubicBezTo>
                  <a:pt x="455482" y="435238"/>
                  <a:pt x="455863" y="435238"/>
                  <a:pt x="456244" y="435238"/>
                </a:cubicBezTo>
                <a:cubicBezTo>
                  <a:pt x="477483" y="435238"/>
                  <a:pt x="497436" y="427013"/>
                  <a:pt x="512484" y="411988"/>
                </a:cubicBezTo>
                <a:cubicBezTo>
                  <a:pt x="527485" y="397011"/>
                  <a:pt x="535771" y="377042"/>
                  <a:pt x="535771" y="355836"/>
                </a:cubicBezTo>
                <a:cubicBezTo>
                  <a:pt x="535771" y="344330"/>
                  <a:pt x="533247" y="333014"/>
                  <a:pt x="528533" y="322696"/>
                </a:cubicBezTo>
                <a:lnTo>
                  <a:pt x="608203" y="322696"/>
                </a:lnTo>
                <a:lnTo>
                  <a:pt x="608203" y="582156"/>
                </a:lnTo>
                <a:cubicBezTo>
                  <a:pt x="608203" y="596182"/>
                  <a:pt x="596822" y="607498"/>
                  <a:pt x="582821" y="607498"/>
                </a:cubicBezTo>
                <a:lnTo>
                  <a:pt x="323238" y="607498"/>
                </a:lnTo>
                <a:lnTo>
                  <a:pt x="313714" y="607498"/>
                </a:lnTo>
                <a:lnTo>
                  <a:pt x="304189" y="607498"/>
                </a:lnTo>
                <a:lnTo>
                  <a:pt x="304094" y="607498"/>
                </a:lnTo>
                <a:lnTo>
                  <a:pt x="304094" y="493910"/>
                </a:lnTo>
                <a:lnTo>
                  <a:pt x="304094" y="493482"/>
                </a:lnTo>
                <a:cubicBezTo>
                  <a:pt x="300713" y="495384"/>
                  <a:pt x="295475" y="499283"/>
                  <a:pt x="288760" y="503562"/>
                </a:cubicBezTo>
                <a:cubicBezTo>
                  <a:pt x="277855" y="510409"/>
                  <a:pt x="265759" y="516067"/>
                  <a:pt x="251854" y="516067"/>
                </a:cubicBezTo>
                <a:cubicBezTo>
                  <a:pt x="229281" y="516067"/>
                  <a:pt x="209614" y="503752"/>
                  <a:pt x="199232" y="485495"/>
                </a:cubicBezTo>
                <a:cubicBezTo>
                  <a:pt x="194089" y="476461"/>
                  <a:pt x="191232" y="466001"/>
                  <a:pt x="191375" y="454827"/>
                </a:cubicBezTo>
                <a:cubicBezTo>
                  <a:pt x="191803" y="422258"/>
                  <a:pt x="218471" y="395727"/>
                  <a:pt x="251092" y="395299"/>
                </a:cubicBezTo>
                <a:cubicBezTo>
                  <a:pt x="251330" y="395299"/>
                  <a:pt x="251616" y="395299"/>
                  <a:pt x="251854" y="395299"/>
                </a:cubicBezTo>
                <a:cubicBezTo>
                  <a:pt x="265759" y="395299"/>
                  <a:pt x="278141" y="400529"/>
                  <a:pt x="288760" y="407852"/>
                </a:cubicBezTo>
                <a:cubicBezTo>
                  <a:pt x="294522" y="411798"/>
                  <a:pt x="300713" y="415982"/>
                  <a:pt x="304094" y="417884"/>
                </a:cubicBezTo>
                <a:close/>
                <a:moveTo>
                  <a:pt x="152127" y="191656"/>
                </a:moveTo>
                <a:cubicBezTo>
                  <a:pt x="152413" y="191656"/>
                  <a:pt x="152699" y="191656"/>
                  <a:pt x="152984" y="191656"/>
                </a:cubicBezTo>
                <a:cubicBezTo>
                  <a:pt x="185563" y="192084"/>
                  <a:pt x="212187" y="218712"/>
                  <a:pt x="212616" y="251282"/>
                </a:cubicBezTo>
                <a:cubicBezTo>
                  <a:pt x="212807" y="265737"/>
                  <a:pt x="207139" y="278480"/>
                  <a:pt x="199566" y="289464"/>
                </a:cubicBezTo>
                <a:cubicBezTo>
                  <a:pt x="195660" y="295170"/>
                  <a:pt x="192278" y="300210"/>
                  <a:pt x="189945" y="304204"/>
                </a:cubicBezTo>
                <a:lnTo>
                  <a:pt x="285155" y="304204"/>
                </a:lnTo>
                <a:lnTo>
                  <a:pt x="285060" y="383516"/>
                </a:lnTo>
                <a:cubicBezTo>
                  <a:pt x="274724" y="378808"/>
                  <a:pt x="263389" y="376288"/>
                  <a:pt x="251862" y="376288"/>
                </a:cubicBezTo>
                <a:cubicBezTo>
                  <a:pt x="251529" y="376288"/>
                  <a:pt x="251195" y="376288"/>
                  <a:pt x="250862" y="376288"/>
                </a:cubicBezTo>
                <a:cubicBezTo>
                  <a:pt x="230096" y="376574"/>
                  <a:pt x="210473" y="384800"/>
                  <a:pt x="195708" y="399540"/>
                </a:cubicBezTo>
                <a:cubicBezTo>
                  <a:pt x="180895" y="414327"/>
                  <a:pt x="172608" y="433870"/>
                  <a:pt x="172322" y="454601"/>
                </a:cubicBezTo>
                <a:cubicBezTo>
                  <a:pt x="172036" y="475998"/>
                  <a:pt x="180133" y="496207"/>
                  <a:pt x="195231" y="511470"/>
                </a:cubicBezTo>
                <a:cubicBezTo>
                  <a:pt x="202519" y="518887"/>
                  <a:pt x="211092" y="524688"/>
                  <a:pt x="220618" y="528778"/>
                </a:cubicBezTo>
                <a:cubicBezTo>
                  <a:pt x="230525" y="532962"/>
                  <a:pt x="241051" y="535102"/>
                  <a:pt x="251862" y="535102"/>
                </a:cubicBezTo>
                <a:cubicBezTo>
                  <a:pt x="263389" y="535102"/>
                  <a:pt x="274724" y="532629"/>
                  <a:pt x="285060" y="527874"/>
                </a:cubicBezTo>
                <a:lnTo>
                  <a:pt x="285060" y="607518"/>
                </a:lnTo>
                <a:lnTo>
                  <a:pt x="285060" y="607851"/>
                </a:lnTo>
                <a:lnTo>
                  <a:pt x="25434" y="607851"/>
                </a:lnTo>
                <a:cubicBezTo>
                  <a:pt x="11383" y="607851"/>
                  <a:pt x="0" y="596535"/>
                  <a:pt x="0" y="582508"/>
                </a:cubicBezTo>
                <a:lnTo>
                  <a:pt x="0" y="329548"/>
                </a:lnTo>
                <a:cubicBezTo>
                  <a:pt x="0" y="315569"/>
                  <a:pt x="11383" y="304204"/>
                  <a:pt x="25434" y="304204"/>
                </a:cubicBezTo>
                <a:lnTo>
                  <a:pt x="114262" y="304204"/>
                </a:lnTo>
                <a:cubicBezTo>
                  <a:pt x="111928" y="300210"/>
                  <a:pt x="108213" y="294695"/>
                  <a:pt x="104593" y="289417"/>
                </a:cubicBezTo>
                <a:cubicBezTo>
                  <a:pt x="97163" y="278623"/>
                  <a:pt x="91591" y="266165"/>
                  <a:pt x="91591" y="252043"/>
                </a:cubicBezTo>
                <a:cubicBezTo>
                  <a:pt x="91591" y="218712"/>
                  <a:pt x="118692" y="191656"/>
                  <a:pt x="152127" y="191656"/>
                </a:cubicBezTo>
                <a:close/>
                <a:moveTo>
                  <a:pt x="304208" y="0"/>
                </a:moveTo>
                <a:lnTo>
                  <a:pt x="582895" y="0"/>
                </a:lnTo>
                <a:cubicBezTo>
                  <a:pt x="596894" y="0"/>
                  <a:pt x="608274" y="11364"/>
                  <a:pt x="608274" y="25344"/>
                </a:cubicBezTo>
                <a:lnTo>
                  <a:pt x="608274" y="292854"/>
                </a:lnTo>
                <a:lnTo>
                  <a:pt x="608274" y="303647"/>
                </a:lnTo>
                <a:lnTo>
                  <a:pt x="606512" y="303647"/>
                </a:lnTo>
                <a:lnTo>
                  <a:pt x="494095" y="303647"/>
                </a:lnTo>
                <a:cubicBezTo>
                  <a:pt x="494095" y="303742"/>
                  <a:pt x="494142" y="303790"/>
                  <a:pt x="494190" y="303837"/>
                </a:cubicBezTo>
                <a:cubicBezTo>
                  <a:pt x="496047" y="307118"/>
                  <a:pt x="499570" y="312301"/>
                  <a:pt x="504189" y="319053"/>
                </a:cubicBezTo>
                <a:cubicBezTo>
                  <a:pt x="511474" y="329609"/>
                  <a:pt x="516711" y="341971"/>
                  <a:pt x="516711" y="355808"/>
                </a:cubicBezTo>
                <a:cubicBezTo>
                  <a:pt x="516711" y="373544"/>
                  <a:pt x="509045" y="389520"/>
                  <a:pt x="496856" y="400552"/>
                </a:cubicBezTo>
                <a:cubicBezTo>
                  <a:pt x="486143" y="410299"/>
                  <a:pt x="471859" y="416195"/>
                  <a:pt x="456241" y="416195"/>
                </a:cubicBezTo>
                <a:cubicBezTo>
                  <a:pt x="455955" y="416195"/>
                  <a:pt x="455670" y="416195"/>
                  <a:pt x="455384" y="416195"/>
                </a:cubicBezTo>
                <a:cubicBezTo>
                  <a:pt x="422768" y="415767"/>
                  <a:pt x="396152" y="389140"/>
                  <a:pt x="395771" y="356617"/>
                </a:cubicBezTo>
                <a:cubicBezTo>
                  <a:pt x="395580" y="342447"/>
                  <a:pt x="400675" y="329751"/>
                  <a:pt x="408246" y="319053"/>
                </a:cubicBezTo>
                <a:cubicBezTo>
                  <a:pt x="412388" y="313157"/>
                  <a:pt x="417483" y="305454"/>
                  <a:pt x="418387" y="303647"/>
                </a:cubicBezTo>
                <a:lnTo>
                  <a:pt x="323254" y="303647"/>
                </a:lnTo>
                <a:lnTo>
                  <a:pt x="304208" y="303647"/>
                </a:lnTo>
                <a:lnTo>
                  <a:pt x="304208" y="187152"/>
                </a:lnTo>
                <a:cubicBezTo>
                  <a:pt x="304208" y="187152"/>
                  <a:pt x="314397" y="195997"/>
                  <a:pt x="317683" y="198279"/>
                </a:cubicBezTo>
                <a:cubicBezTo>
                  <a:pt x="328158" y="206980"/>
                  <a:pt x="341633" y="212211"/>
                  <a:pt x="356298" y="212211"/>
                </a:cubicBezTo>
                <a:cubicBezTo>
                  <a:pt x="356584" y="212211"/>
                  <a:pt x="356822" y="212211"/>
                  <a:pt x="357108" y="212211"/>
                </a:cubicBezTo>
                <a:cubicBezTo>
                  <a:pt x="389676" y="211830"/>
                  <a:pt x="416340" y="185251"/>
                  <a:pt x="416769" y="152680"/>
                </a:cubicBezTo>
                <a:cubicBezTo>
                  <a:pt x="417245" y="118920"/>
                  <a:pt x="390009" y="91437"/>
                  <a:pt x="356298" y="91437"/>
                </a:cubicBezTo>
                <a:cubicBezTo>
                  <a:pt x="341633" y="91437"/>
                  <a:pt x="328158" y="96667"/>
                  <a:pt x="317683" y="105368"/>
                </a:cubicBezTo>
                <a:cubicBezTo>
                  <a:pt x="314397" y="107698"/>
                  <a:pt x="304208" y="116495"/>
                  <a:pt x="304208" y="116495"/>
                </a:cubicBezTo>
                <a:close/>
              </a:path>
            </a:pathLst>
          </a:custGeom>
          <a:solidFill>
            <a:srgbClr val="0047BB"/>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8" name="矩形 27"/>
          <p:cNvSpPr/>
          <p:nvPr/>
        </p:nvSpPr>
        <p:spPr bwMode="gray">
          <a:xfrm>
            <a:off x="438860" y="1123866"/>
            <a:ext cx="5339232" cy="277712"/>
          </a:xfrm>
          <a:prstGeom prst="rect">
            <a:avLst/>
          </a:prstGeom>
          <a:solidFill>
            <a:srgbClr val="0095FF">
              <a:lumMod val="20000"/>
              <a:lumOff val="80000"/>
            </a:srgb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noAutofit/>
          </a:bodyPr>
          <a:lstStyle/>
          <a:p>
            <a:pPr marL="0" marR="0" lvl="0" indent="0" algn="ctr" defTabSz="914400" eaLnBrk="1" fontAlgn="base" latinLnBrk="0" hangingPunct="1">
              <a:lnSpc>
                <a:spcPct val="90000"/>
              </a:lnSpc>
              <a:spcBef>
                <a:spcPts val="0"/>
              </a:spcBef>
              <a:spcAft>
                <a:spcPct val="0"/>
              </a:spcAft>
              <a:buClr>
                <a:srgbClr val="0095FF"/>
              </a:buClr>
              <a:buSzPct val="90000"/>
              <a:buFontTx/>
              <a:buNone/>
              <a:defRPr/>
            </a:pPr>
            <a:r>
              <a:rPr kumimoji="0" lang="zh-CN" altLang="en-US" sz="1800" b="1" i="0" u="none" strike="noStrike" kern="0" cap="none" spc="0" normalizeH="0" baseline="0" noProof="0" dirty="0">
                <a:ln>
                  <a:noFill/>
                </a:ln>
                <a:solidFill>
                  <a:srgbClr val="0047BB"/>
                </a:solidFill>
                <a:effectLst/>
                <a:uLnTx/>
                <a:uFillTx/>
                <a:latin typeface="微软雅黑" panose="020B0503020204020204" pitchFamily="34" charset="-122"/>
                <a:ea typeface="微软雅黑" panose="020B0503020204020204" pitchFamily="34" charset="-122"/>
              </a:rPr>
              <a:t>对公共健康的影响</a:t>
            </a:r>
            <a:endParaRPr kumimoji="0" lang="zh-CN" altLang="en-US" sz="1800" b="1" i="0" u="none" strike="noStrike" kern="0" cap="none" spc="0" normalizeH="0" baseline="0" noProof="0" dirty="0">
              <a:ln>
                <a:noFill/>
              </a:ln>
              <a:solidFill>
                <a:srgbClr val="0047BB"/>
              </a:solidFill>
              <a:effectLst/>
              <a:uLnTx/>
              <a:uFillTx/>
              <a:latin typeface="微软雅黑" panose="020B0503020204020204" pitchFamily="34" charset="-122"/>
              <a:ea typeface="微软雅黑" panose="020B0503020204020204" pitchFamily="34" charset="-122"/>
            </a:endParaRPr>
          </a:p>
        </p:txBody>
      </p:sp>
      <p:sp>
        <p:nvSpPr>
          <p:cNvPr id="29" name="iconfont-1033-827640"/>
          <p:cNvSpPr/>
          <p:nvPr/>
        </p:nvSpPr>
        <p:spPr>
          <a:xfrm>
            <a:off x="1889343" y="1120074"/>
            <a:ext cx="216000" cy="216000"/>
          </a:xfrm>
          <a:custGeom>
            <a:avLst/>
            <a:gdLst>
              <a:gd name="T0" fmla="*/ 3457 w 11010"/>
              <a:gd name="T1" fmla="*/ 0 h 11046"/>
              <a:gd name="T2" fmla="*/ 20 w 11010"/>
              <a:gd name="T3" fmla="*/ 3520 h 11046"/>
              <a:gd name="T4" fmla="*/ 7514 w 11010"/>
              <a:gd name="T5" fmla="*/ 11046 h 11046"/>
              <a:gd name="T6" fmla="*/ 10987 w 11010"/>
              <a:gd name="T7" fmla="*/ 7644 h 11046"/>
              <a:gd name="T8" fmla="*/ 11010 w 11010"/>
              <a:gd name="T9" fmla="*/ 21 h 11046"/>
              <a:gd name="T10" fmla="*/ 9541 w 11010"/>
              <a:gd name="T11" fmla="*/ 7640 h 11046"/>
              <a:gd name="T12" fmla="*/ 1428 w 11010"/>
              <a:gd name="T13" fmla="*/ 9595 h 11046"/>
              <a:gd name="T14" fmla="*/ 1458 w 11010"/>
              <a:gd name="T15" fmla="*/ 3546 h 11046"/>
              <a:gd name="T16" fmla="*/ 9567 w 11010"/>
              <a:gd name="T17" fmla="*/ 1445 h 11046"/>
              <a:gd name="T18" fmla="*/ 9541 w 11010"/>
              <a:gd name="T19" fmla="*/ 7640 h 11046"/>
              <a:gd name="T20" fmla="*/ 5047 w 11010"/>
              <a:gd name="T21" fmla="*/ 7425 h 11046"/>
              <a:gd name="T22" fmla="*/ 6361 w 11010"/>
              <a:gd name="T23" fmla="*/ 3652 h 11046"/>
              <a:gd name="T24" fmla="*/ 5903 w 11010"/>
              <a:gd name="T25" fmla="*/ 2890 h 11046"/>
              <a:gd name="T26" fmla="*/ 4343 w 11010"/>
              <a:gd name="T27" fmla="*/ 3364 h 11046"/>
              <a:gd name="T28" fmla="*/ 3232 w 11010"/>
              <a:gd name="T29" fmla="*/ 3652 h 11046"/>
              <a:gd name="T30" fmla="*/ 2600 w 11010"/>
              <a:gd name="T31" fmla="*/ 7185 h 11046"/>
              <a:gd name="T32" fmla="*/ 7470 w 11010"/>
              <a:gd name="T33" fmla="*/ 7841 h 11046"/>
              <a:gd name="T34" fmla="*/ 8102 w 11010"/>
              <a:gd name="T35" fmla="*/ 4460 h 11046"/>
              <a:gd name="T36" fmla="*/ 8103 w 11010"/>
              <a:gd name="T37" fmla="*/ 4307 h 11046"/>
              <a:gd name="T38" fmla="*/ 6787 w 11010"/>
              <a:gd name="T39" fmla="*/ 6103 h 11046"/>
              <a:gd name="T40" fmla="*/ 5830 w 11010"/>
              <a:gd name="T41" fmla="*/ 6245 h 11046"/>
              <a:gd name="T42" fmla="*/ 5694 w 11010"/>
              <a:gd name="T43" fmla="*/ 7233 h 11046"/>
              <a:gd name="T44" fmla="*/ 4874 w 11010"/>
              <a:gd name="T45" fmla="*/ 7092 h 11046"/>
              <a:gd name="T46" fmla="*/ 4053 w 11010"/>
              <a:gd name="T47" fmla="*/ 6245 h 11046"/>
              <a:gd name="T48" fmla="*/ 3917 w 11010"/>
              <a:gd name="T49" fmla="*/ 5393 h 11046"/>
              <a:gd name="T50" fmla="*/ 4874 w 11010"/>
              <a:gd name="T51" fmla="*/ 5252 h 11046"/>
              <a:gd name="T52" fmla="*/ 5010 w 11010"/>
              <a:gd name="T53" fmla="*/ 4253 h 11046"/>
              <a:gd name="T54" fmla="*/ 5830 w 11010"/>
              <a:gd name="T55" fmla="*/ 4394 h 11046"/>
              <a:gd name="T56" fmla="*/ 6651 w 11010"/>
              <a:gd name="T57" fmla="*/ 5252 h 11046"/>
              <a:gd name="T58" fmla="*/ 6787 w 11010"/>
              <a:gd name="T59" fmla="*/ 6103 h 11046"/>
              <a:gd name="T60" fmla="*/ 5903 w 11010"/>
              <a:gd name="T61" fmla="*/ 3248 h 11046"/>
              <a:gd name="T62" fmla="*/ 4618 w 11010"/>
              <a:gd name="T63" fmla="*/ 3408 h 11046"/>
              <a:gd name="T64" fmla="*/ 6085 w 11010"/>
              <a:gd name="T65" fmla="*/ 3652 h 1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010" h="11046">
                <a:moveTo>
                  <a:pt x="3457" y="0"/>
                </a:moveTo>
                <a:lnTo>
                  <a:pt x="3457" y="0"/>
                </a:lnTo>
                <a:cubicBezTo>
                  <a:pt x="1593" y="18"/>
                  <a:pt x="68" y="1664"/>
                  <a:pt x="30" y="3520"/>
                </a:cubicBezTo>
                <a:lnTo>
                  <a:pt x="20" y="3520"/>
                </a:lnTo>
                <a:lnTo>
                  <a:pt x="0" y="11025"/>
                </a:lnTo>
                <a:lnTo>
                  <a:pt x="7514" y="11046"/>
                </a:lnTo>
                <a:lnTo>
                  <a:pt x="7515" y="11045"/>
                </a:lnTo>
                <a:cubicBezTo>
                  <a:pt x="9367" y="11012"/>
                  <a:pt x="10950" y="9490"/>
                  <a:pt x="10987" y="7644"/>
                </a:cubicBezTo>
                <a:lnTo>
                  <a:pt x="10989" y="7644"/>
                </a:lnTo>
                <a:lnTo>
                  <a:pt x="11010" y="21"/>
                </a:lnTo>
                <a:lnTo>
                  <a:pt x="3457" y="0"/>
                </a:lnTo>
                <a:close/>
                <a:moveTo>
                  <a:pt x="9541" y="7640"/>
                </a:moveTo>
                <a:cubicBezTo>
                  <a:pt x="9507" y="8750"/>
                  <a:pt x="8658" y="9565"/>
                  <a:pt x="7547" y="9599"/>
                </a:cubicBezTo>
                <a:lnTo>
                  <a:pt x="1428" y="9595"/>
                </a:lnTo>
                <a:lnTo>
                  <a:pt x="1458" y="3546"/>
                </a:lnTo>
                <a:lnTo>
                  <a:pt x="1458" y="3546"/>
                </a:lnTo>
                <a:cubicBezTo>
                  <a:pt x="1481" y="2408"/>
                  <a:pt x="2308" y="1444"/>
                  <a:pt x="3453" y="1441"/>
                </a:cubicBezTo>
                <a:lnTo>
                  <a:pt x="9567" y="1445"/>
                </a:lnTo>
                <a:lnTo>
                  <a:pt x="9538" y="7640"/>
                </a:lnTo>
                <a:lnTo>
                  <a:pt x="9541" y="7640"/>
                </a:lnTo>
                <a:close/>
                <a:moveTo>
                  <a:pt x="9541" y="7640"/>
                </a:moveTo>
                <a:close/>
                <a:moveTo>
                  <a:pt x="5047" y="7425"/>
                </a:moveTo>
                <a:close/>
                <a:moveTo>
                  <a:pt x="7471" y="3652"/>
                </a:moveTo>
                <a:lnTo>
                  <a:pt x="6361" y="3652"/>
                </a:lnTo>
                <a:lnTo>
                  <a:pt x="6361" y="3364"/>
                </a:lnTo>
                <a:cubicBezTo>
                  <a:pt x="6361" y="3102"/>
                  <a:pt x="6156" y="2890"/>
                  <a:pt x="5903" y="2890"/>
                </a:cubicBezTo>
                <a:lnTo>
                  <a:pt x="4800" y="2890"/>
                </a:lnTo>
                <a:cubicBezTo>
                  <a:pt x="4548" y="2890"/>
                  <a:pt x="4343" y="3102"/>
                  <a:pt x="4343" y="3364"/>
                </a:cubicBezTo>
                <a:lnTo>
                  <a:pt x="4343" y="3652"/>
                </a:lnTo>
                <a:lnTo>
                  <a:pt x="3232" y="3652"/>
                </a:lnTo>
                <a:cubicBezTo>
                  <a:pt x="2883" y="3652"/>
                  <a:pt x="2600" y="3945"/>
                  <a:pt x="2600" y="4307"/>
                </a:cubicBezTo>
                <a:lnTo>
                  <a:pt x="2600" y="7185"/>
                </a:lnTo>
                <a:cubicBezTo>
                  <a:pt x="2600" y="7547"/>
                  <a:pt x="2883" y="7841"/>
                  <a:pt x="3232" y="7841"/>
                </a:cubicBezTo>
                <a:lnTo>
                  <a:pt x="7470" y="7841"/>
                </a:lnTo>
                <a:cubicBezTo>
                  <a:pt x="7819" y="7841"/>
                  <a:pt x="8102" y="7547"/>
                  <a:pt x="8102" y="7185"/>
                </a:cubicBezTo>
                <a:lnTo>
                  <a:pt x="8102" y="4460"/>
                </a:lnTo>
                <a:cubicBezTo>
                  <a:pt x="8102" y="4473"/>
                  <a:pt x="8103" y="4485"/>
                  <a:pt x="8103" y="4498"/>
                </a:cubicBezTo>
                <a:lnTo>
                  <a:pt x="8103" y="4307"/>
                </a:lnTo>
                <a:cubicBezTo>
                  <a:pt x="8103" y="3945"/>
                  <a:pt x="7820" y="3652"/>
                  <a:pt x="7471" y="3652"/>
                </a:cubicBezTo>
                <a:close/>
                <a:moveTo>
                  <a:pt x="6787" y="6103"/>
                </a:moveTo>
                <a:cubicBezTo>
                  <a:pt x="6787" y="6181"/>
                  <a:pt x="6726" y="6245"/>
                  <a:pt x="6651" y="6245"/>
                </a:cubicBezTo>
                <a:lnTo>
                  <a:pt x="5830" y="6245"/>
                </a:lnTo>
                <a:lnTo>
                  <a:pt x="5830" y="7092"/>
                </a:lnTo>
                <a:cubicBezTo>
                  <a:pt x="5830" y="7170"/>
                  <a:pt x="5769" y="7233"/>
                  <a:pt x="5694" y="7233"/>
                </a:cubicBezTo>
                <a:lnTo>
                  <a:pt x="5010" y="7233"/>
                </a:lnTo>
                <a:cubicBezTo>
                  <a:pt x="4935" y="7233"/>
                  <a:pt x="4874" y="7170"/>
                  <a:pt x="4874" y="7092"/>
                </a:cubicBezTo>
                <a:lnTo>
                  <a:pt x="4874" y="6245"/>
                </a:lnTo>
                <a:lnTo>
                  <a:pt x="4053" y="6245"/>
                </a:lnTo>
                <a:cubicBezTo>
                  <a:pt x="3978" y="6245"/>
                  <a:pt x="3917" y="6181"/>
                  <a:pt x="3917" y="6103"/>
                </a:cubicBezTo>
                <a:lnTo>
                  <a:pt x="3917" y="5393"/>
                </a:lnTo>
                <a:cubicBezTo>
                  <a:pt x="3917" y="5315"/>
                  <a:pt x="3978" y="5252"/>
                  <a:pt x="4053" y="5252"/>
                </a:cubicBezTo>
                <a:lnTo>
                  <a:pt x="4874" y="5252"/>
                </a:lnTo>
                <a:lnTo>
                  <a:pt x="4874" y="4394"/>
                </a:lnTo>
                <a:cubicBezTo>
                  <a:pt x="4874" y="4316"/>
                  <a:pt x="4935" y="4253"/>
                  <a:pt x="5010" y="4253"/>
                </a:cubicBezTo>
                <a:lnTo>
                  <a:pt x="5694" y="4253"/>
                </a:lnTo>
                <a:cubicBezTo>
                  <a:pt x="5769" y="4253"/>
                  <a:pt x="5830" y="4316"/>
                  <a:pt x="5830" y="4394"/>
                </a:cubicBezTo>
                <a:lnTo>
                  <a:pt x="5830" y="5252"/>
                </a:lnTo>
                <a:lnTo>
                  <a:pt x="6651" y="5252"/>
                </a:lnTo>
                <a:cubicBezTo>
                  <a:pt x="6726" y="5252"/>
                  <a:pt x="6787" y="5315"/>
                  <a:pt x="6787" y="5393"/>
                </a:cubicBezTo>
                <a:lnTo>
                  <a:pt x="6787" y="6103"/>
                </a:lnTo>
                <a:close/>
                <a:moveTo>
                  <a:pt x="6085" y="3408"/>
                </a:moveTo>
                <a:cubicBezTo>
                  <a:pt x="6085" y="3320"/>
                  <a:pt x="6004" y="3248"/>
                  <a:pt x="5903" y="3248"/>
                </a:cubicBezTo>
                <a:lnTo>
                  <a:pt x="4800" y="3248"/>
                </a:lnTo>
                <a:cubicBezTo>
                  <a:pt x="4700" y="3248"/>
                  <a:pt x="4618" y="3320"/>
                  <a:pt x="4618" y="3408"/>
                </a:cubicBezTo>
                <a:lnTo>
                  <a:pt x="4618" y="3652"/>
                </a:lnTo>
                <a:lnTo>
                  <a:pt x="6085" y="3652"/>
                </a:lnTo>
                <a:lnTo>
                  <a:pt x="6085" y="3408"/>
                </a:lnTo>
                <a:close/>
              </a:path>
            </a:pathLst>
          </a:custGeom>
          <a:solidFill>
            <a:srgbClr val="0047BB"/>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0" name="矩形 29"/>
          <p:cNvSpPr/>
          <p:nvPr/>
        </p:nvSpPr>
        <p:spPr bwMode="gray">
          <a:xfrm>
            <a:off x="5905173" y="3748972"/>
            <a:ext cx="5339232" cy="308292"/>
          </a:xfrm>
          <a:prstGeom prst="rect">
            <a:avLst/>
          </a:prstGeom>
          <a:solidFill>
            <a:srgbClr val="0095FF">
              <a:lumMod val="20000"/>
              <a:lumOff val="80000"/>
            </a:srgb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noAutofit/>
          </a:bodyPr>
          <a:lstStyle/>
          <a:p>
            <a:pPr marL="0" marR="0" lvl="0" indent="0" algn="ctr" defTabSz="914400" eaLnBrk="1" fontAlgn="base" latinLnBrk="0" hangingPunct="1">
              <a:lnSpc>
                <a:spcPct val="90000"/>
              </a:lnSpc>
              <a:spcBef>
                <a:spcPts val="0"/>
              </a:spcBef>
              <a:spcAft>
                <a:spcPct val="0"/>
              </a:spcAft>
              <a:buClr>
                <a:srgbClr val="0095FF"/>
              </a:buClr>
              <a:buSzPct val="90000"/>
              <a:buFontTx/>
              <a:buNone/>
              <a:defRPr/>
            </a:pPr>
            <a:r>
              <a:rPr kumimoji="0" lang="zh-CN" altLang="en-US" sz="1800" b="1" i="0" u="none" strike="noStrike" kern="0" cap="none" spc="0" normalizeH="0" baseline="0" noProof="0" dirty="0">
                <a:ln>
                  <a:noFill/>
                </a:ln>
                <a:solidFill>
                  <a:srgbClr val="0047BB"/>
                </a:solidFill>
                <a:effectLst/>
                <a:uLnTx/>
                <a:uFillTx/>
                <a:latin typeface="微软雅黑" panose="020B0503020204020204" pitchFamily="34" charset="-122"/>
                <a:ea typeface="微软雅黑" panose="020B0503020204020204" pitchFamily="34" charset="-122"/>
              </a:rPr>
              <a:t>临床管理难度低        </a:t>
            </a:r>
            <a:endParaRPr kumimoji="0" lang="zh-CN" altLang="en-US" sz="1800" b="1" i="0" u="none" strike="noStrike" kern="0" cap="none" spc="0" normalizeH="0" baseline="0" noProof="0" dirty="0">
              <a:ln>
                <a:noFill/>
              </a:ln>
              <a:solidFill>
                <a:srgbClr val="0047BB"/>
              </a:solidFill>
              <a:effectLst/>
              <a:uLnTx/>
              <a:uFillTx/>
              <a:latin typeface="微软雅黑" panose="020B0503020204020204" pitchFamily="34" charset="-122"/>
              <a:ea typeface="微软雅黑" panose="020B0503020204020204" pitchFamily="34" charset="-122"/>
            </a:endParaRPr>
          </a:p>
        </p:txBody>
      </p:sp>
      <p:sp>
        <p:nvSpPr>
          <p:cNvPr id="31" name="iconfont-10796-5191254"/>
          <p:cNvSpPr/>
          <p:nvPr/>
        </p:nvSpPr>
        <p:spPr>
          <a:xfrm>
            <a:off x="7372250" y="3792497"/>
            <a:ext cx="216000" cy="216000"/>
          </a:xfrm>
          <a:custGeom>
            <a:avLst/>
            <a:gdLst>
              <a:gd name="T0" fmla="*/ 1 w 7682"/>
              <a:gd name="T1" fmla="*/ 1707 h 7680"/>
              <a:gd name="T2" fmla="*/ 6830 w 7682"/>
              <a:gd name="T3" fmla="*/ 1707 h 7680"/>
              <a:gd name="T4" fmla="*/ 7681 w 7682"/>
              <a:gd name="T5" fmla="*/ 2563 h 7680"/>
              <a:gd name="T6" fmla="*/ 7681 w 7682"/>
              <a:gd name="T7" fmla="*/ 6824 h 7680"/>
              <a:gd name="T8" fmla="*/ 6830 w 7682"/>
              <a:gd name="T9" fmla="*/ 7680 h 7680"/>
              <a:gd name="T10" fmla="*/ 852 w 7682"/>
              <a:gd name="T11" fmla="*/ 7680 h 7680"/>
              <a:gd name="T12" fmla="*/ 1 w 7682"/>
              <a:gd name="T13" fmla="*/ 6824 h 7680"/>
              <a:gd name="T14" fmla="*/ 1 w 7682"/>
              <a:gd name="T15" fmla="*/ 1707 h 7680"/>
              <a:gd name="T16" fmla="*/ 2074 w 7682"/>
              <a:gd name="T17" fmla="*/ 5087 h 7680"/>
              <a:gd name="T18" fmla="*/ 3841 w 7682"/>
              <a:gd name="T19" fmla="*/ 6827 h 7680"/>
              <a:gd name="T20" fmla="*/ 5608 w 7682"/>
              <a:gd name="T21" fmla="*/ 5087 h 7680"/>
              <a:gd name="T22" fmla="*/ 5608 w 7682"/>
              <a:gd name="T23" fmla="*/ 3347 h 7680"/>
              <a:gd name="T24" fmla="*/ 3841 w 7682"/>
              <a:gd name="T25" fmla="*/ 3347 h 7680"/>
              <a:gd name="T26" fmla="*/ 2074 w 7682"/>
              <a:gd name="T27" fmla="*/ 3347 h 7680"/>
              <a:gd name="T28" fmla="*/ 2074 w 7682"/>
              <a:gd name="T29" fmla="*/ 5087 h 7680"/>
              <a:gd name="T30" fmla="*/ 1 w 7682"/>
              <a:gd name="T31" fmla="*/ 747 h 7680"/>
              <a:gd name="T32" fmla="*/ 744 w 7682"/>
              <a:gd name="T33" fmla="*/ 0 h 7680"/>
              <a:gd name="T34" fmla="*/ 3524 w 7682"/>
              <a:gd name="T35" fmla="*/ 0 h 7680"/>
              <a:gd name="T36" fmla="*/ 4268 w 7682"/>
              <a:gd name="T37" fmla="*/ 747 h 7680"/>
              <a:gd name="T38" fmla="*/ 4268 w 7682"/>
              <a:gd name="T39" fmla="*/ 1493 h 7680"/>
              <a:gd name="T40" fmla="*/ 1 w 7682"/>
              <a:gd name="T41" fmla="*/ 1493 h 7680"/>
              <a:gd name="T42" fmla="*/ 1 w 7682"/>
              <a:gd name="T43" fmla="*/ 747 h 7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682" h="7680">
                <a:moveTo>
                  <a:pt x="1" y="1707"/>
                </a:moveTo>
                <a:lnTo>
                  <a:pt x="6830" y="1707"/>
                </a:lnTo>
                <a:cubicBezTo>
                  <a:pt x="7301" y="1708"/>
                  <a:pt x="7682" y="2091"/>
                  <a:pt x="7681" y="2563"/>
                </a:cubicBezTo>
                <a:lnTo>
                  <a:pt x="7681" y="6824"/>
                </a:lnTo>
                <a:cubicBezTo>
                  <a:pt x="7682" y="7296"/>
                  <a:pt x="7301" y="7679"/>
                  <a:pt x="6830" y="7680"/>
                </a:cubicBezTo>
                <a:lnTo>
                  <a:pt x="852" y="7680"/>
                </a:lnTo>
                <a:cubicBezTo>
                  <a:pt x="381" y="7679"/>
                  <a:pt x="0" y="7296"/>
                  <a:pt x="1" y="6824"/>
                </a:cubicBezTo>
                <a:lnTo>
                  <a:pt x="1" y="1707"/>
                </a:lnTo>
                <a:close/>
                <a:moveTo>
                  <a:pt x="2074" y="5087"/>
                </a:moveTo>
                <a:lnTo>
                  <a:pt x="3841" y="6827"/>
                </a:lnTo>
                <a:lnTo>
                  <a:pt x="5608" y="5087"/>
                </a:lnTo>
                <a:cubicBezTo>
                  <a:pt x="6096" y="4609"/>
                  <a:pt x="6096" y="3824"/>
                  <a:pt x="5608" y="3347"/>
                </a:cubicBezTo>
                <a:cubicBezTo>
                  <a:pt x="5117" y="2867"/>
                  <a:pt x="4332" y="2867"/>
                  <a:pt x="3841" y="3347"/>
                </a:cubicBezTo>
                <a:cubicBezTo>
                  <a:pt x="3350" y="2867"/>
                  <a:pt x="2565" y="2867"/>
                  <a:pt x="2074" y="3347"/>
                </a:cubicBezTo>
                <a:cubicBezTo>
                  <a:pt x="1586" y="3824"/>
                  <a:pt x="1586" y="4609"/>
                  <a:pt x="2074" y="5087"/>
                </a:cubicBezTo>
                <a:close/>
                <a:moveTo>
                  <a:pt x="1" y="747"/>
                </a:moveTo>
                <a:cubicBezTo>
                  <a:pt x="1" y="335"/>
                  <a:pt x="336" y="0"/>
                  <a:pt x="744" y="0"/>
                </a:cubicBezTo>
                <a:lnTo>
                  <a:pt x="3524" y="0"/>
                </a:lnTo>
                <a:cubicBezTo>
                  <a:pt x="3935" y="0"/>
                  <a:pt x="4268" y="332"/>
                  <a:pt x="4268" y="747"/>
                </a:cubicBezTo>
                <a:lnTo>
                  <a:pt x="4268" y="1493"/>
                </a:lnTo>
                <a:lnTo>
                  <a:pt x="1" y="1493"/>
                </a:lnTo>
                <a:lnTo>
                  <a:pt x="1" y="747"/>
                </a:lnTo>
                <a:close/>
              </a:path>
            </a:pathLst>
          </a:custGeom>
          <a:solidFill>
            <a:srgbClr val="0047BB"/>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2" name="矩形 31"/>
          <p:cNvSpPr/>
          <p:nvPr/>
        </p:nvSpPr>
        <p:spPr bwMode="gray">
          <a:xfrm>
            <a:off x="5905173" y="1108075"/>
            <a:ext cx="5340677" cy="277712"/>
          </a:xfrm>
          <a:prstGeom prst="rect">
            <a:avLst/>
          </a:prstGeom>
          <a:solidFill>
            <a:srgbClr val="0095FF">
              <a:lumMod val="20000"/>
              <a:lumOff val="80000"/>
            </a:srgb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noAutofit/>
          </a:bodyPr>
          <a:lstStyle/>
          <a:p>
            <a:pPr marL="0" marR="0" lvl="0" indent="0" algn="ctr" defTabSz="914400" eaLnBrk="1" fontAlgn="base" latinLnBrk="0" hangingPunct="1">
              <a:lnSpc>
                <a:spcPct val="90000"/>
              </a:lnSpc>
              <a:spcBef>
                <a:spcPts val="0"/>
              </a:spcBef>
              <a:spcAft>
                <a:spcPct val="0"/>
              </a:spcAft>
              <a:buClr>
                <a:srgbClr val="0095FF"/>
              </a:buClr>
              <a:buSzPct val="90000"/>
              <a:buFontTx/>
              <a:buNone/>
              <a:defRPr/>
            </a:pPr>
            <a:r>
              <a:rPr kumimoji="0" lang="zh-CN" altLang="en-US" sz="1800" b="1" i="0" u="none" strike="noStrike" kern="0" cap="none" spc="0" normalizeH="0" baseline="0" noProof="0" dirty="0">
                <a:ln>
                  <a:noFill/>
                </a:ln>
                <a:solidFill>
                  <a:srgbClr val="0047BB"/>
                </a:solidFill>
                <a:effectLst/>
                <a:uLnTx/>
                <a:uFillTx/>
                <a:latin typeface="微软雅黑" panose="020B0503020204020204" pitchFamily="34" charset="-122"/>
                <a:ea typeface="微软雅黑" panose="020B0503020204020204" pitchFamily="34" charset="-122"/>
              </a:rPr>
              <a:t>符合“保基本”原则</a:t>
            </a:r>
            <a:endParaRPr kumimoji="0" lang="zh-CN" altLang="en-US" sz="1800" b="1" i="0" u="none" strike="noStrike" kern="0" cap="none" spc="0" normalizeH="0" baseline="0" noProof="0" dirty="0">
              <a:ln>
                <a:noFill/>
              </a:ln>
              <a:solidFill>
                <a:srgbClr val="0047BB"/>
              </a:solidFill>
              <a:effectLst/>
              <a:uLnTx/>
              <a:uFillTx/>
              <a:latin typeface="微软雅黑" panose="020B0503020204020204" pitchFamily="34" charset="-122"/>
              <a:ea typeface="微软雅黑" panose="020B0503020204020204" pitchFamily="34" charset="-122"/>
            </a:endParaRPr>
          </a:p>
        </p:txBody>
      </p:sp>
      <p:sp>
        <p:nvSpPr>
          <p:cNvPr id="33" name="negative-heart_39846"/>
          <p:cNvSpPr/>
          <p:nvPr/>
        </p:nvSpPr>
        <p:spPr>
          <a:xfrm>
            <a:off x="7296050" y="1115637"/>
            <a:ext cx="216000" cy="216000"/>
          </a:xfrm>
          <a:custGeom>
            <a:avLst/>
            <a:gdLst>
              <a:gd name="T0" fmla="*/ 381 w 395"/>
              <a:gd name="T1" fmla="*/ 121 h 367"/>
              <a:gd name="T2" fmla="*/ 197 w 395"/>
              <a:gd name="T3" fmla="*/ 104 h 367"/>
              <a:gd name="T4" fmla="*/ 14 w 395"/>
              <a:gd name="T5" fmla="*/ 121 h 367"/>
              <a:gd name="T6" fmla="*/ 197 w 395"/>
              <a:gd name="T7" fmla="*/ 367 h 367"/>
              <a:gd name="T8" fmla="*/ 381 w 395"/>
              <a:gd name="T9" fmla="*/ 121 h 367"/>
              <a:gd name="T10" fmla="*/ 278 w 395"/>
              <a:gd name="T11" fmla="*/ 219 h 367"/>
              <a:gd name="T12" fmla="*/ 116 w 395"/>
              <a:gd name="T13" fmla="*/ 219 h 367"/>
              <a:gd name="T14" fmla="*/ 116 w 395"/>
              <a:gd name="T15" fmla="*/ 189 h 367"/>
              <a:gd name="T16" fmla="*/ 278 w 395"/>
              <a:gd name="T17" fmla="*/ 189 h 367"/>
              <a:gd name="T18" fmla="*/ 278 w 395"/>
              <a:gd name="T19" fmla="*/ 21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5" h="367">
                <a:moveTo>
                  <a:pt x="381" y="121"/>
                </a:moveTo>
                <a:cubicBezTo>
                  <a:pt x="370" y="0"/>
                  <a:pt x="221" y="35"/>
                  <a:pt x="197" y="104"/>
                </a:cubicBezTo>
                <a:cubicBezTo>
                  <a:pt x="173" y="35"/>
                  <a:pt x="25" y="0"/>
                  <a:pt x="14" y="121"/>
                </a:cubicBezTo>
                <a:cubicBezTo>
                  <a:pt x="0" y="276"/>
                  <a:pt x="197" y="367"/>
                  <a:pt x="197" y="367"/>
                </a:cubicBezTo>
                <a:cubicBezTo>
                  <a:pt x="197" y="367"/>
                  <a:pt x="395" y="276"/>
                  <a:pt x="381" y="121"/>
                </a:cubicBezTo>
                <a:close/>
                <a:moveTo>
                  <a:pt x="278" y="219"/>
                </a:moveTo>
                <a:lnTo>
                  <a:pt x="116" y="219"/>
                </a:lnTo>
                <a:lnTo>
                  <a:pt x="116" y="189"/>
                </a:lnTo>
                <a:lnTo>
                  <a:pt x="278" y="189"/>
                </a:lnTo>
                <a:lnTo>
                  <a:pt x="278" y="219"/>
                </a:lnTo>
                <a:close/>
              </a:path>
            </a:pathLst>
          </a:custGeom>
          <a:solidFill>
            <a:srgbClr val="0047BB"/>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4" name="文本框 33"/>
          <p:cNvSpPr txBox="1"/>
          <p:nvPr/>
        </p:nvSpPr>
        <p:spPr bwMode="gray">
          <a:xfrm>
            <a:off x="438860" y="1385786"/>
            <a:ext cx="5339232" cy="2013980"/>
          </a:xfrm>
          <a:prstGeom prst="rect">
            <a:avLst/>
          </a:prstGeom>
          <a:ln w="6350">
            <a:solidFill>
              <a:srgbClr val="FFFFFF">
                <a:lumMod val="50000"/>
              </a:srgbClr>
            </a:solidFill>
          </a:ln>
        </p:spPr>
        <p:txBody>
          <a:bodyPr wrap="square" lIns="36000" tIns="36000" rIns="36000" bIns="36000" rtlCol="0">
            <a:noAutofit/>
          </a:bodyPr>
          <a:lstStyle/>
          <a:p>
            <a:pPr marL="285750" indent="-285750" algn="l" rtl="0" eaLnBrk="0" fontAlgn="auto">
              <a:lnSpc>
                <a:spcPct val="100000"/>
              </a:lnSpc>
              <a:buFont typeface="Arial" panose="020B0604020202020204" pitchFamily="34" charset="0"/>
              <a:buChar char="•"/>
            </a:pP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自体移植有效延长多发性骨髓瘤及非霍奇金淋巴瘤患者的FPS及OS，进而优化疾病的全程治疗，是多发性骨髓瘤和淋巴瘤患者的重要治疗手段，动员足够的干细胞是自体移植必备条件。</a:t>
            </a:r>
            <a:endPar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gn="l" rtl="0" eaLnBrk="0" fontAlgn="auto">
              <a:lnSpc>
                <a:spcPct val="100000"/>
              </a:lnSpc>
              <a:buFont typeface="Arial" panose="020B0604020202020204" pitchFamily="34" charset="0"/>
              <a:buChar char="•"/>
            </a:pPr>
            <a:endPar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gn="l" rtl="0" eaLnBrk="0" fontAlgn="auto">
              <a:lnSpc>
                <a:spcPct val="100000"/>
              </a:lnSpc>
              <a:buFont typeface="Arial" panose="020B0604020202020204" pitchFamily="34" charset="0"/>
              <a:buChar char="•"/>
            </a:pP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单用G-CSF动员失败率高，普乐沙福＋G-CSF方案动员</a:t>
            </a:r>
            <a:r>
              <a:rPr lang="zh-CN" altLang="en-US"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成功率高达</a:t>
            </a:r>
            <a:r>
              <a:rPr lang="en-US" altLang="zh-CN"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86%</a:t>
            </a:r>
            <a:r>
              <a:rPr lang="zh-CN" altLang="en-US"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，且一次达标</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，可显著提高患者采集量、减少单采次数。普乐沙福的应用有利于提高动员效果及自体移植的顺利开展。</a:t>
            </a:r>
            <a:endParaRPr kumimoji="0" lang="zh-CN" altLang="en-US" sz="14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2" name="文本框 41"/>
          <p:cNvSpPr txBox="1"/>
          <p:nvPr/>
        </p:nvSpPr>
        <p:spPr bwMode="gray">
          <a:xfrm>
            <a:off x="5905173" y="1385787"/>
            <a:ext cx="5340677" cy="2013979"/>
          </a:xfrm>
          <a:prstGeom prst="rect">
            <a:avLst/>
          </a:prstGeom>
          <a:ln w="6350">
            <a:solidFill>
              <a:srgbClr val="FFFFFF">
                <a:lumMod val="50000"/>
              </a:srgbClr>
            </a:solidFill>
          </a:ln>
        </p:spPr>
        <p:txBody>
          <a:bodyPr wrap="square" lIns="36000" tIns="36000" rIns="36000" bIns="36000" rtlCol="0">
            <a:noAutofit/>
          </a:bodyPr>
          <a:lstStyle/>
          <a:p>
            <a:pPr marL="171450" marR="0" lvl="0" indent="-171450" defTabSz="914400" fontAlgn="auto">
              <a:lnSpc>
                <a:spcPct val="100000"/>
              </a:lnSpc>
              <a:spcBef>
                <a:spcPts val="0"/>
              </a:spcBef>
              <a:spcAft>
                <a:spcPts val="600"/>
              </a:spcAft>
              <a:buClrTx/>
              <a:buSzTx/>
              <a:buFont typeface="Arial" panose="020B0604020202020204" pitchFamily="34" charset="0"/>
              <a:buChar char="•"/>
              <a:defRPr/>
            </a:pPr>
            <a:r>
              <a:rPr kumimoji="0" lang="zh-CN" altLang="en-US"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自体移植动员中普乐沙福是指南推荐一线稳态</a:t>
            </a:r>
            <a:r>
              <a:rPr lang="zh-CN" altLang="en-US" sz="1400" dirty="0">
                <a:latin typeface="微软雅黑" panose="020B0503020204020204" pitchFamily="34" charset="-122"/>
                <a:ea typeface="微软雅黑" panose="020B0503020204020204" pitchFamily="34" charset="-122"/>
              </a:rPr>
              <a:t>首选药物治疗，</a:t>
            </a:r>
            <a:r>
              <a:rPr kumimoji="0" lang="zh-CN" altLang="en-US"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是</a:t>
            </a:r>
            <a:r>
              <a:rPr kumimoji="0" lang="zh-CN" altLang="en-US" sz="14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避免动员失败的最优选择</a:t>
            </a:r>
            <a:endParaRPr kumimoji="0" lang="zh-CN" altLang="en-US" sz="14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endParaRPr>
          </a:p>
          <a:p>
            <a:pPr marL="171450" marR="0" lvl="0" indent="-171450" defTabSz="914400" fontAlgn="auto">
              <a:lnSpc>
                <a:spcPct val="100000"/>
              </a:lnSpc>
              <a:spcBef>
                <a:spcPts val="0"/>
              </a:spcBef>
              <a:spcAft>
                <a:spcPts val="600"/>
              </a:spcAft>
              <a:buClrTx/>
              <a:buSzTx/>
              <a:buFont typeface="Arial" panose="020B0604020202020204" pitchFamily="34" charset="0"/>
              <a:buChar char="•"/>
              <a:defRPr/>
            </a:pPr>
            <a:r>
              <a:rPr kumimoji="0" lang="zh-CN" altLang="en-US" sz="140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普乐沙福为CXCR4拮抗剂，安全有效，动员成功率高，提高自体移植成功率，</a:t>
            </a:r>
            <a:r>
              <a:rPr lang="zh-CN" altLang="en-US" sz="1400" kern="0" noProof="0" dirty="0">
                <a:ln>
                  <a:noFill/>
                </a:ln>
                <a:solidFill>
                  <a:srgbClr val="000000"/>
                </a:solidFill>
                <a:effectLst/>
                <a:uLnTx/>
                <a:uFillTx/>
                <a:latin typeface="微软雅黑" panose="020B0503020204020204" pitchFamily="34" charset="-122"/>
                <a:ea typeface="微软雅黑" panose="020B0503020204020204" pitchFamily="34" charset="-122"/>
                <a:sym typeface="+mn-ea"/>
              </a:rPr>
              <a:t>减轻社会和家庭的负担，对社会影响的意义重大</a:t>
            </a:r>
            <a:endParaRPr kumimoji="0" lang="zh-CN" altLang="en-US" sz="140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a:p>
            <a:pPr marL="171450" marR="0" lvl="0" indent="-171450" defTabSz="914400" fontAlgn="auto">
              <a:lnSpc>
                <a:spcPct val="100000"/>
              </a:lnSpc>
              <a:spcBef>
                <a:spcPts val="0"/>
              </a:spcBef>
              <a:spcAft>
                <a:spcPts val="600"/>
              </a:spcAft>
              <a:buClrTx/>
              <a:buSzTx/>
              <a:buFont typeface="Arial" panose="020B0604020202020204" pitchFamily="34" charset="0"/>
              <a:buChar char="•"/>
              <a:defRPr/>
            </a:pPr>
            <a:r>
              <a:rPr lang="zh-CN" altLang="en-US" sz="1400" kern="0" noProof="0" dirty="0">
                <a:ln>
                  <a:noFill/>
                </a:ln>
                <a:solidFill>
                  <a:srgbClr val="000000"/>
                </a:solidFill>
                <a:effectLst/>
                <a:uLnTx/>
                <a:uFillTx/>
                <a:latin typeface="微软雅黑" panose="020B0503020204020204" pitchFamily="34" charset="-122"/>
                <a:ea typeface="微软雅黑" panose="020B0503020204020204" pitchFamily="34" charset="-122"/>
                <a:sym typeface="+mn-ea"/>
              </a:rPr>
              <a:t>自体移植患者基数小，</a:t>
            </a:r>
            <a:r>
              <a:rPr kumimoji="0" lang="zh-CN" altLang="en-US"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需普乐沙福动员治疗患者较少，</a:t>
            </a:r>
            <a:r>
              <a:rPr lang="zh-CN" altLang="en-US" sz="1400" kern="0" noProof="0" dirty="0">
                <a:ln>
                  <a:noFill/>
                </a:ln>
                <a:solidFill>
                  <a:srgbClr val="000000"/>
                </a:solidFill>
                <a:effectLst/>
                <a:uLnTx/>
                <a:uFillTx/>
                <a:latin typeface="微软雅黑" panose="020B0503020204020204" pitchFamily="34" charset="-122"/>
                <a:ea typeface="微软雅黑" panose="020B0503020204020204" pitchFamily="34" charset="-122"/>
                <a:sym typeface="+mn-ea"/>
              </a:rPr>
              <a:t>动员成功率高费用可控，一次达标，极少患者需要二次动员。</a:t>
            </a:r>
            <a:r>
              <a:rPr kumimoji="0" lang="zh-CN" altLang="en-US"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在减轻参保人员承受能力的情况下，不会对医疗保险基金带来压力</a:t>
            </a:r>
            <a:endParaRPr kumimoji="0" lang="en-US" altLang="zh-CN" sz="14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43" name="文本框 42"/>
          <p:cNvSpPr txBox="1"/>
          <p:nvPr/>
        </p:nvSpPr>
        <p:spPr bwMode="gray">
          <a:xfrm>
            <a:off x="420218" y="4063417"/>
            <a:ext cx="5339232" cy="1873289"/>
          </a:xfrm>
          <a:prstGeom prst="rect">
            <a:avLst/>
          </a:prstGeom>
          <a:ln w="6350">
            <a:solidFill>
              <a:srgbClr val="FFFFFF">
                <a:lumMod val="50000"/>
              </a:srgbClr>
            </a:solidFill>
          </a:ln>
        </p:spPr>
        <p:txBody>
          <a:bodyPr wrap="square" lIns="36000" tIns="36000" rIns="36000" bIns="36000" rtlCol="0" anchor="ctr">
            <a:noAutofit/>
          </a:bodyPr>
          <a:lstStyle/>
          <a:p>
            <a:pPr marL="171450" marR="0" lvl="0" indent="-171450" defTabSz="914400" eaLnBrk="1" fontAlgn="auto" latinLnBrk="0" hangingPunct="1">
              <a:lnSpc>
                <a:spcPct val="130000"/>
              </a:lnSpc>
              <a:spcBef>
                <a:spcPts val="0"/>
              </a:spcBef>
              <a:spcAft>
                <a:spcPts val="900"/>
              </a:spcAft>
              <a:buClrTx/>
              <a:buSzTx/>
              <a:buFont typeface="Arial" panose="020B0604020202020204" pitchFamily="34" charset="0"/>
              <a:buChar char="•"/>
              <a:defRPr/>
            </a:pPr>
            <a:r>
              <a:rPr lang="zh-CN" altLang="zh-CN" sz="14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目前国家医保目录内</a:t>
            </a:r>
            <a:r>
              <a:rPr lang="zh-CN" altLang="zh-CN" sz="14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无</a:t>
            </a:r>
            <a:r>
              <a:rPr lang="zh-CN" altLang="zh-CN" sz="14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CXCR4拮抗剂</a:t>
            </a:r>
            <a:endParaRPr lang="zh-CN" altLang="zh-CN" sz="14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a:p>
            <a:pPr marL="171450" marR="0" lvl="0" indent="-171450" defTabSz="914400" eaLnBrk="1" fontAlgn="auto" latinLnBrk="0" hangingPunct="1">
              <a:lnSpc>
                <a:spcPct val="130000"/>
              </a:lnSpc>
              <a:spcBef>
                <a:spcPts val="0"/>
              </a:spcBef>
              <a:spcAft>
                <a:spcPts val="900"/>
              </a:spcAft>
              <a:buClrTx/>
              <a:buSzTx/>
              <a:buFont typeface="Arial" panose="020B0604020202020204" pitchFamily="34" charset="0"/>
              <a:buChar char="•"/>
              <a:defRPr/>
            </a:pPr>
            <a:r>
              <a:rPr lang="zh-CN" altLang="en-US" sz="1400" dirty="0">
                <a:solidFill>
                  <a:srgbClr val="000000"/>
                </a:solidFill>
                <a:latin typeface="微软雅黑" panose="020B0503020204020204" pitchFamily="34" charset="-122"/>
                <a:ea typeface="微软雅黑" panose="020B0503020204020204" pitchFamily="34" charset="-122"/>
                <a:cs typeface="CJSOFB+MicrosoftYaHei-Bold"/>
                <a:sym typeface="+mn-ea"/>
              </a:rPr>
              <a:t>普乐沙福注射液</a:t>
            </a:r>
            <a:r>
              <a:rPr lang="zh-CN" altLang="en-US" sz="1400" b="1" dirty="0">
                <a:solidFill>
                  <a:srgbClr val="C00000"/>
                </a:solidFill>
                <a:latin typeface="微软雅黑" panose="020B0503020204020204" pitchFamily="34" charset="-122"/>
                <a:ea typeface="微软雅黑" panose="020B0503020204020204" pitchFamily="34" charset="-122"/>
                <a:cs typeface="CJSOFB+MicrosoftYaHei-Bold"/>
                <a:sym typeface="+mn-ea"/>
              </a:rPr>
              <a:t>填补</a:t>
            </a:r>
            <a:r>
              <a:rPr lang="zh-CN" altLang="en-US" sz="1400" dirty="0">
                <a:solidFill>
                  <a:srgbClr val="000000"/>
                </a:solidFill>
                <a:latin typeface="微软雅黑" panose="020B0503020204020204" pitchFamily="34" charset="-122"/>
                <a:ea typeface="微软雅黑" panose="020B0503020204020204" pitchFamily="34" charset="-122"/>
                <a:cs typeface="CJSOFB+MicrosoftYaHei-Bold"/>
                <a:sym typeface="+mn-ea"/>
              </a:rPr>
              <a:t>目录内</a:t>
            </a:r>
            <a:r>
              <a:rPr lang="zh-CN" altLang="en-US" sz="1400" dirty="0">
                <a:solidFill>
                  <a:srgbClr val="000000"/>
                </a:solidFill>
                <a:latin typeface="微软雅黑" panose="020B0503020204020204" pitchFamily="34" charset="-122"/>
                <a:ea typeface="微软雅黑" panose="020B0503020204020204" pitchFamily="34" charset="-122"/>
                <a:cs typeface="CJSOFB+MicrosoftYaHei-Bold"/>
                <a:sym typeface="+mn-ea"/>
              </a:rPr>
              <a:t>无小分子</a:t>
            </a:r>
            <a:r>
              <a:rPr lang="zh-CN" altLang="en-US" sz="1400" b="1" dirty="0">
                <a:solidFill>
                  <a:srgbClr val="C00000"/>
                </a:solidFill>
                <a:latin typeface="微软雅黑" panose="020B0503020204020204" pitchFamily="34" charset="-122"/>
                <a:ea typeface="微软雅黑" panose="020B0503020204020204" pitchFamily="34" charset="-122"/>
                <a:cs typeface="CJSOFB+MicrosoftYaHei-Bold"/>
                <a:sym typeface="+mn-ea"/>
              </a:rPr>
              <a:t>CXCR4拮抗剂</a:t>
            </a:r>
            <a:r>
              <a:rPr lang="zh-CN" altLang="en-US" sz="1400" b="1" dirty="0">
                <a:solidFill>
                  <a:srgbClr val="C00000"/>
                </a:solidFill>
                <a:latin typeface="微软雅黑" panose="020B0503020204020204" pitchFamily="34" charset="-122"/>
                <a:ea typeface="微软雅黑" panose="020B0503020204020204" pitchFamily="34" charset="-122"/>
                <a:cs typeface="CJSOFB+MicrosoftYaHei-Bold"/>
                <a:sym typeface="+mn-ea"/>
              </a:rPr>
              <a:t>空白</a:t>
            </a:r>
            <a:endParaRPr kumimoji="0" lang="zh-CN" altLang="en-US" sz="14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CJSOFB+MicrosoftYaHei-Bold"/>
              <a:sym typeface="+mn-ea"/>
            </a:endParaRPr>
          </a:p>
        </p:txBody>
      </p:sp>
      <p:sp>
        <p:nvSpPr>
          <p:cNvPr id="46" name="文本框 45"/>
          <p:cNvSpPr txBox="1"/>
          <p:nvPr/>
        </p:nvSpPr>
        <p:spPr bwMode="gray">
          <a:xfrm>
            <a:off x="5905173" y="4073613"/>
            <a:ext cx="5339232" cy="1873288"/>
          </a:xfrm>
          <a:prstGeom prst="rect">
            <a:avLst/>
          </a:prstGeom>
          <a:ln w="6350">
            <a:solidFill>
              <a:srgbClr val="FFFFFF">
                <a:lumMod val="50000"/>
              </a:srgbClr>
            </a:solidFill>
          </a:ln>
        </p:spPr>
        <p:txBody>
          <a:bodyPr wrap="square" lIns="36000" tIns="36000" rIns="36000" bIns="36000" rtlCol="0" anchor="ctr">
            <a:noAutofit/>
          </a:bodyPr>
          <a:lstStyle>
            <a:defPPr>
              <a:defRPr lang="en-US"/>
            </a:defPPr>
            <a:lvl1pPr marL="171450" indent="-171450">
              <a:lnSpc>
                <a:spcPct val="130000"/>
              </a:lnSpc>
              <a:spcAft>
                <a:spcPts val="600"/>
              </a:spcAft>
              <a:buFont typeface="Arial" panose="020B0604020202020204" pitchFamily="34" charset="0"/>
              <a:buChar char="•"/>
              <a:defRPr sz="1300">
                <a:latin typeface="微软雅黑" panose="020B0503020204020204" pitchFamily="34" charset="-122"/>
                <a:ea typeface="微软雅黑" panose="020B0503020204020204" pitchFamily="34" charset="-122"/>
              </a:defRPr>
            </a:lvl1pPr>
          </a:lstStyle>
          <a:p>
            <a:pPr marL="171450" marR="0" lvl="0" indent="-171450" defTabSz="914400" fontAlgn="auto">
              <a:lnSpc>
                <a:spcPct val="100000"/>
              </a:lnSpc>
              <a:spcBef>
                <a:spcPts val="0"/>
              </a:spcBef>
              <a:spcAft>
                <a:spcPts val="600"/>
              </a:spcAft>
              <a:buClrTx/>
              <a:buSzTx/>
              <a:buFont typeface="Arial" panose="020B0604020202020204" pitchFamily="34" charset="0"/>
              <a:buChar char="•"/>
              <a:defRPr/>
            </a:pPr>
            <a:r>
              <a:rPr lang="zh-CN" altLang="en-US" sz="1400" kern="0" noProof="0" dirty="0">
                <a:ln>
                  <a:noFill/>
                </a:ln>
                <a:solidFill>
                  <a:srgbClr val="000000"/>
                </a:solidFill>
                <a:effectLst/>
                <a:uLnTx/>
                <a:uFillTx/>
                <a:latin typeface="微软雅黑" panose="020B0503020204020204" pitchFamily="34" charset="-122"/>
                <a:ea typeface="微软雅黑" panose="020B0503020204020204" pitchFamily="34" charset="-122"/>
              </a:rPr>
              <a:t>国内外等多部指南及共识的发布，临床专家对普乐沙福的应用已</a:t>
            </a:r>
            <a:r>
              <a:rPr lang="zh-CN" altLang="en-US" sz="1400" b="1" kern="0" noProof="0" dirty="0">
                <a:ln>
                  <a:noFill/>
                </a:ln>
                <a:solidFill>
                  <a:srgbClr val="C00000"/>
                </a:solidFill>
                <a:effectLst/>
                <a:uLnTx/>
                <a:uFillTx/>
                <a:latin typeface="微软雅黑" panose="020B0503020204020204" pitchFamily="34" charset="-122"/>
                <a:ea typeface="微软雅黑" panose="020B0503020204020204" pitchFamily="34" charset="-122"/>
              </a:rPr>
              <a:t>形成规范</a:t>
            </a:r>
            <a:endParaRPr lang="zh-CN" altLang="en-US" sz="1400" b="1" kern="0" noProof="0" dirty="0">
              <a:ln>
                <a:noFill/>
              </a:ln>
              <a:solidFill>
                <a:srgbClr val="000000"/>
              </a:solidFill>
              <a:effectLst/>
              <a:uLnTx/>
              <a:uFillTx/>
              <a:latin typeface="微软雅黑" panose="020B0503020204020204" pitchFamily="34" charset="-122"/>
              <a:ea typeface="微软雅黑" panose="020B0503020204020204" pitchFamily="34" charset="-122"/>
            </a:endParaRPr>
          </a:p>
          <a:p>
            <a:pPr marL="171450" marR="0" lvl="0" indent="-171450" defTabSz="914400" fontAlgn="auto">
              <a:lnSpc>
                <a:spcPct val="100000"/>
              </a:lnSpc>
              <a:spcBef>
                <a:spcPts val="0"/>
              </a:spcBef>
              <a:spcAft>
                <a:spcPts val="600"/>
              </a:spcAft>
              <a:buClrTx/>
              <a:buSzTx/>
              <a:buFont typeface="Arial" panose="020B0604020202020204" pitchFamily="34" charset="0"/>
              <a:buChar char="•"/>
              <a:defRPr/>
            </a:pPr>
            <a:r>
              <a:rPr kumimoji="0" lang="zh-CN" altLang="en-US"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适</a:t>
            </a:r>
            <a:r>
              <a:rPr kumimoji="0" lang="zh-CN" altLang="en-US" sz="140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应症明确仅用于非</a:t>
            </a:r>
            <a:r>
              <a:rPr kumimoji="0" lang="zh-CN" altLang="en-US"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霍奇金淋巴瘤、多发性骨髓瘤自体移植动员环节患者</a:t>
            </a:r>
            <a:r>
              <a:rPr lang="zh-CN" altLang="en-US" sz="1400" kern="0" noProof="0" dirty="0">
                <a:ln>
                  <a:noFill/>
                </a:ln>
                <a:solidFill>
                  <a:srgbClr val="000000"/>
                </a:solidFill>
                <a:effectLst/>
                <a:uLnTx/>
                <a:uFillTx/>
                <a:latin typeface="微软雅黑" panose="020B0503020204020204" pitchFamily="34" charset="-122"/>
                <a:ea typeface="微软雅黑" panose="020B0503020204020204" pitchFamily="34" charset="-122"/>
              </a:rPr>
              <a:t>，</a:t>
            </a:r>
            <a:r>
              <a:rPr lang="zh-CN" altLang="en-US" sz="1400" b="1" kern="0" noProof="0" dirty="0">
                <a:ln>
                  <a:noFill/>
                </a:ln>
                <a:solidFill>
                  <a:srgbClr val="C00000"/>
                </a:solidFill>
                <a:effectLst/>
                <a:uLnTx/>
                <a:uFillTx/>
                <a:latin typeface="微软雅黑" panose="020B0503020204020204" pitchFamily="34" charset="-122"/>
                <a:ea typeface="微软雅黑" panose="020B0503020204020204" pitchFamily="34" charset="-122"/>
              </a:rPr>
              <a:t>不存在临床滥用的可能性</a:t>
            </a:r>
            <a:endParaRPr kumimoji="0" lang="zh-CN" altLang="en-US" sz="14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endParaRPr>
          </a:p>
          <a:p>
            <a:pPr marL="171450" marR="0" lvl="0" indent="-171450" defTabSz="914400" fontAlgn="auto">
              <a:lnSpc>
                <a:spcPct val="100000"/>
              </a:lnSpc>
              <a:spcBef>
                <a:spcPts val="0"/>
              </a:spcBef>
              <a:spcAft>
                <a:spcPts val="600"/>
              </a:spcAft>
              <a:buClrTx/>
              <a:buSzTx/>
              <a:buFont typeface="Arial" panose="020B0604020202020204" pitchFamily="34" charset="0"/>
              <a:buChar char="•"/>
              <a:defRPr/>
            </a:pPr>
            <a:r>
              <a:rPr lang="zh-CN" altLang="en-US" sz="1400" kern="0" noProof="0" dirty="0">
                <a:ln>
                  <a:noFill/>
                </a:ln>
                <a:solidFill>
                  <a:srgbClr val="000000"/>
                </a:solidFill>
                <a:effectLst/>
                <a:uLnTx/>
                <a:uFillTx/>
                <a:sym typeface="+mn-ea"/>
              </a:rPr>
              <a:t>本品应用方案固定、使用方便，</a:t>
            </a:r>
            <a:r>
              <a:rPr lang="zh-CN" altLang="en-US" sz="1400" b="1" kern="0" noProof="0" dirty="0">
                <a:ln>
                  <a:noFill/>
                </a:ln>
                <a:solidFill>
                  <a:srgbClr val="C00000"/>
                </a:solidFill>
                <a:effectLst/>
                <a:uLnTx/>
                <a:uFillTx/>
                <a:sym typeface="+mn-ea"/>
              </a:rPr>
              <a:t>临床易于操作</a:t>
            </a:r>
            <a:r>
              <a:rPr lang="zh-CN" altLang="en-US" sz="1400" kern="0" noProof="0" dirty="0">
                <a:ln>
                  <a:noFill/>
                </a:ln>
                <a:solidFill>
                  <a:srgbClr val="000000"/>
                </a:solidFill>
                <a:effectLst/>
                <a:uLnTx/>
                <a:uFillTx/>
                <a:sym typeface="+mn-ea"/>
              </a:rPr>
              <a:t>，安全性更好，避免化疗动员带来的感染等不良反应。避免患者再次动员、多次采集，治疗配合度更高。</a:t>
            </a:r>
            <a:endParaRPr kumimoji="0" lang="zh-CN" altLang="en-US"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hidden="1"/>
          <p:cNvGraphicFramePr>
            <a:graphicFrameLocks noChangeAspect="1"/>
          </p:cNvGraphicFramePr>
          <p:nvPr>
            <p:custDataLst>
              <p:tags r:id="rId1"/>
            </p:custDataLst>
          </p:nvPr>
        </p:nvGraphicFramePr>
        <p:xfrm>
          <a:off x="3000" y="3484"/>
          <a:ext cx="1501" cy="1501"/>
        </p:xfrm>
        <a:graphic>
          <a:graphicData uri="http://schemas.openxmlformats.org/presentationml/2006/ole">
            <mc:AlternateContent xmlns:mc="http://schemas.openxmlformats.org/markup-compatibility/2006">
              <mc:Choice xmlns:v="urn:schemas-microsoft-com:vml" Requires="v">
                <p:oleObj spid="_x0000_s2" name="think-cell 幻灯片" r:id="rId2" imgW="5715" imgH="5715" progId="TCLayout.ActiveDocument.1">
                  <p:embed/>
                </p:oleObj>
              </mc:Choice>
              <mc:Fallback>
                <p:oleObj name="think-cell 幻灯片" r:id="rId2" imgW="5715" imgH="5715" progId="TCLayout.ActiveDocument.1">
                  <p:embed/>
                  <p:pic>
                    <p:nvPicPr>
                      <p:cNvPr id="0" name="对象 2" hidden="1"/>
                      <p:cNvPicPr/>
                      <p:nvPr/>
                    </p:nvPicPr>
                    <p:blipFill>
                      <a:blip r:embed="rId3"/>
                      <a:stretch>
                        <a:fillRect/>
                      </a:stretch>
                    </p:blipFill>
                    <p:spPr>
                      <a:xfrm>
                        <a:off x="3000" y="3484"/>
                        <a:ext cx="1501" cy="1501"/>
                      </a:xfrm>
                      <a:prstGeom prst="rect">
                        <a:avLst/>
                      </a:prstGeom>
                    </p:spPr>
                  </p:pic>
                </p:oleObj>
              </mc:Fallback>
            </mc:AlternateContent>
          </a:graphicData>
        </a:graphic>
      </p:graphicFrame>
      <p:pic>
        <p:nvPicPr>
          <p:cNvPr id="6" name="图片 5" descr="普乐沙福-药盒-2"/>
          <p:cNvPicPr>
            <a:picLocks noChangeAspect="1"/>
          </p:cNvPicPr>
          <p:nvPr/>
        </p:nvPicPr>
        <p:blipFill>
          <a:blip r:embed="rId4"/>
          <a:stretch>
            <a:fillRect/>
          </a:stretch>
        </p:blipFill>
        <p:spPr>
          <a:xfrm>
            <a:off x="349250" y="1184275"/>
            <a:ext cx="3407410" cy="4823460"/>
          </a:xfrm>
          <a:prstGeom prst="rect">
            <a:avLst/>
          </a:prstGeom>
        </p:spPr>
      </p:pic>
      <p:sp>
        <p:nvSpPr>
          <p:cNvPr id="22" name="Title 7"/>
          <p:cNvSpPr txBox="1"/>
          <p:nvPr/>
        </p:nvSpPr>
        <p:spPr bwMode="gray">
          <a:xfrm>
            <a:off x="-107950" y="2479675"/>
            <a:ext cx="11519535" cy="1797685"/>
          </a:xfrm>
          <a:prstGeom prst="rect">
            <a:avLst/>
          </a:prstGeom>
          <a:noFill/>
          <a:ln>
            <a:noFill/>
          </a:ln>
          <a:extLst>
            <a:ext uri="{909E8E84-426E-40DD-AFC4-6F175D3DCCD1}">
              <a14:hiddenFill xmlns:a14="http://schemas.microsoft.com/office/drawing/2010/main">
                <a:solidFill>
                  <a:srgbClr val="CCEAFF">
                    <a:alpha val="38000"/>
                  </a:srgbClr>
                </a:solidFill>
              </a14:hiddenFill>
            </a:ext>
          </a:extLst>
        </p:spPr>
        <p:txBody>
          <a:bodyPr vert="horz" lIns="0" tIns="43207" rIns="0" bIns="43207" rtlCol="0" anchor="ctr" anchorCtr="0">
            <a:noAutofit/>
          </a:bodyPr>
          <a:lstStyle>
            <a:lvl1pPr algn="l" defTabSz="914400" rtl="0" eaLnBrk="1" latinLnBrk="0" hangingPunct="1">
              <a:lnSpc>
                <a:spcPct val="85000"/>
              </a:lnSpc>
              <a:spcBef>
                <a:spcPts val="0"/>
              </a:spcBef>
              <a:buNone/>
              <a:defRPr lang="en-US" sz="2000" b="1" kern="1200">
                <a:solidFill>
                  <a:schemeClr val="tx1"/>
                </a:solidFill>
                <a:latin typeface="+mj-lt"/>
                <a:ea typeface="+mj-ea"/>
                <a:cs typeface="+mj-cs"/>
              </a:defRPr>
            </a:lvl1pPr>
          </a:lstStyle>
          <a:p>
            <a:pPr indent="0" algn="ctr" fontAlgn="auto">
              <a:lnSpc>
                <a:spcPct val="200000"/>
              </a:lnSpc>
            </a:pPr>
            <a:r>
              <a:rPr altLang="zh-CN" sz="5105" dirty="0">
                <a:latin typeface="微软雅黑" panose="020B0503020204020204" pitchFamily="34" charset="-122"/>
                <a:ea typeface="微软雅黑" panose="020B0503020204020204" pitchFamily="34" charset="-122"/>
              </a:rPr>
              <a:t>               </a:t>
            </a:r>
            <a:r>
              <a:rPr lang="zh-CN" altLang="en-US" sz="3600" dirty="0">
                <a:solidFill>
                  <a:schemeClr val="bg2">
                    <a:lumMod val="25000"/>
                  </a:schemeClr>
                </a:solidFill>
                <a:latin typeface="微软雅黑" panose="020B0503020204020204" pitchFamily="34" charset="-122"/>
                <a:ea typeface="微软雅黑" panose="020B0503020204020204" pitchFamily="34" charset="-122"/>
              </a:rPr>
              <a:t> </a:t>
            </a:r>
            <a:r>
              <a:rPr altLang="zh-CN" sz="3600" dirty="0">
                <a:solidFill>
                  <a:schemeClr val="bg2">
                    <a:lumMod val="25000"/>
                  </a:schemeClr>
                </a:solidFill>
                <a:latin typeface="微软雅黑" panose="020B0503020204020204" pitchFamily="34" charset="-122"/>
                <a:ea typeface="微软雅黑" panose="020B0503020204020204" pitchFamily="34" charset="-122"/>
              </a:rPr>
              <a:t>   </a:t>
            </a:r>
            <a:r>
              <a:rPr lang="zh-CN" altLang="en-US" sz="4000" dirty="0">
                <a:solidFill>
                  <a:srgbClr val="002060"/>
                </a:solidFill>
                <a:latin typeface="微软雅黑" panose="020B0503020204020204" pitchFamily="34" charset="-122"/>
                <a:ea typeface="微软雅黑" panose="020B0503020204020204" pitchFamily="34" charset="-122"/>
              </a:rPr>
              <a:t>谢谢审阅 ，恳请支持</a:t>
            </a:r>
            <a:r>
              <a:rPr lang="zh-CN" altLang="en-US" sz="3600" dirty="0">
                <a:solidFill>
                  <a:srgbClr val="002060"/>
                </a:solidFill>
                <a:latin typeface="微软雅黑" panose="020B0503020204020204" pitchFamily="34" charset="-122"/>
                <a:ea typeface="微软雅黑" panose="020B0503020204020204" pitchFamily="34" charset="-122"/>
              </a:rPr>
              <a:t> ！</a:t>
            </a:r>
            <a:r>
              <a:rPr lang="zh-CN" altLang="en-US" sz="3200" dirty="0">
                <a:solidFill>
                  <a:schemeClr val="bg2">
                    <a:lumMod val="25000"/>
                  </a:schemeClr>
                </a:solidFill>
                <a:latin typeface="微软雅黑" panose="020B0503020204020204" pitchFamily="34" charset="-122"/>
                <a:ea typeface="微软雅黑" panose="020B0503020204020204" pitchFamily="34" charset="-122"/>
              </a:rPr>
              <a:t>    </a:t>
            </a:r>
            <a:r>
              <a:rPr altLang="zh-CN" sz="3600" dirty="0">
                <a:solidFill>
                  <a:schemeClr val="bg2">
                    <a:lumMod val="25000"/>
                  </a:schemeClr>
                </a:solidFill>
                <a:latin typeface="微软雅黑" panose="020B0503020204020204" pitchFamily="34" charset="-122"/>
                <a:ea typeface="微软雅黑" panose="020B0503020204020204" pitchFamily="34" charset="-122"/>
              </a:rPr>
              <a:t>     </a:t>
            </a:r>
            <a:r>
              <a:rPr altLang="zh-CN" sz="3200" dirty="0">
                <a:solidFill>
                  <a:schemeClr val="bg2">
                    <a:lumMod val="25000"/>
                  </a:schemeClr>
                </a:solidFill>
                <a:latin typeface="微软雅黑" panose="020B0503020204020204" pitchFamily="34" charset="-122"/>
                <a:ea typeface="微软雅黑" panose="020B0503020204020204" pitchFamily="34" charset="-122"/>
              </a:rPr>
              <a:t>                  </a:t>
            </a:r>
            <a:endParaRPr altLang="zh-CN" sz="3200" dirty="0">
              <a:solidFill>
                <a:schemeClr val="bg2">
                  <a:lumMod val="25000"/>
                </a:schemeClr>
              </a:solidFill>
              <a:latin typeface="微软雅黑" panose="020B0503020204020204" pitchFamily="34" charset="-122"/>
              <a:ea typeface="微软雅黑" panose="020B0503020204020204" pitchFamily="34" charset="-122"/>
            </a:endParaRPr>
          </a:p>
          <a:p>
            <a:pPr indent="0" algn="ctr" fontAlgn="auto">
              <a:lnSpc>
                <a:spcPct val="200000"/>
              </a:lnSpc>
            </a:pPr>
            <a:r>
              <a:rPr altLang="zh-CN" sz="3200" dirty="0">
                <a:solidFill>
                  <a:schemeClr val="bg2">
                    <a:lumMod val="25000"/>
                  </a:schemeClr>
                </a:solidFill>
                <a:latin typeface="微软雅黑" panose="020B0503020204020204" pitchFamily="34" charset="-122"/>
                <a:ea typeface="微软雅黑" panose="020B0503020204020204" pitchFamily="34" charset="-122"/>
              </a:rPr>
              <a:t>                          </a:t>
            </a:r>
            <a:r>
              <a:rPr altLang="zh-CN" sz="3200" dirty="0">
                <a:solidFill>
                  <a:srgbClr val="002060"/>
                </a:solidFill>
                <a:latin typeface="微软雅黑" panose="020B0503020204020204" pitchFamily="34" charset="-122"/>
                <a:ea typeface="微软雅黑" panose="020B0503020204020204" pitchFamily="34" charset="-122"/>
                <a:sym typeface="+mn-ea"/>
              </a:rPr>
              <a:t> </a:t>
            </a:r>
            <a:r>
              <a:rPr lang="zh-CN" altLang="en-US" sz="2800" dirty="0">
                <a:solidFill>
                  <a:srgbClr val="002060"/>
                </a:solidFill>
                <a:latin typeface="微软雅黑" panose="020B0503020204020204" pitchFamily="34" charset="-122"/>
                <a:ea typeface="微软雅黑" panose="020B0503020204020204" pitchFamily="34" charset="-122"/>
              </a:rPr>
              <a:t>普乐沙福注射液（普帆乐</a:t>
            </a:r>
            <a:r>
              <a:rPr lang="en-US" altLang="zh-CN" sz="2800" b="0" baseline="30000" dirty="0">
                <a:solidFill>
                  <a:srgbClr val="002060"/>
                </a:solidFill>
                <a:latin typeface="微软雅黑" panose="020B0503020204020204" pitchFamily="34" charset="-122"/>
                <a:ea typeface="微软雅黑" panose="020B0503020204020204" pitchFamily="34" charset="-122"/>
              </a:rPr>
              <a:t>®</a:t>
            </a:r>
            <a:r>
              <a:rPr lang="zh-CN" altLang="en-US" sz="2800" b="0" dirty="0">
                <a:solidFill>
                  <a:srgbClr val="002060"/>
                </a:solidFill>
                <a:latin typeface="微软雅黑" panose="020B0503020204020204" pitchFamily="34" charset="-122"/>
                <a:ea typeface="微软雅黑" panose="020B0503020204020204" pitchFamily="34" charset="-122"/>
              </a:rPr>
              <a:t> </a:t>
            </a:r>
            <a:r>
              <a:rPr lang="zh-CN" altLang="en-US" sz="2800" dirty="0">
                <a:solidFill>
                  <a:srgbClr val="002060"/>
                </a:solidFill>
                <a:latin typeface="微软雅黑" panose="020B0503020204020204" pitchFamily="34" charset="-122"/>
                <a:ea typeface="微软雅黑" panose="020B0503020204020204" pitchFamily="34" charset="-122"/>
              </a:rPr>
              <a:t>）高效动员</a:t>
            </a:r>
            <a:r>
              <a:rPr altLang="zh-CN" sz="2800" dirty="0">
                <a:solidFill>
                  <a:srgbClr val="002060"/>
                </a:solidFill>
                <a:latin typeface="微软雅黑" panose="020B0503020204020204" pitchFamily="34" charset="-122"/>
                <a:ea typeface="微软雅黑" panose="020B0503020204020204" pitchFamily="34" charset="-122"/>
              </a:rPr>
              <a:t> </a:t>
            </a:r>
            <a:r>
              <a:rPr lang="zh-CN" altLang="en-US" sz="2800" dirty="0">
                <a:solidFill>
                  <a:srgbClr val="002060"/>
                </a:solidFill>
                <a:latin typeface="微软雅黑" panose="020B0503020204020204" pitchFamily="34" charset="-122"/>
                <a:ea typeface="微软雅黑" panose="020B0503020204020204" pitchFamily="34" charset="-122"/>
              </a:rPr>
              <a:t>达标优选</a:t>
            </a:r>
            <a:br>
              <a:rPr lang="zh-CN" altLang="en-US" sz="3200" dirty="0">
                <a:solidFill>
                  <a:schemeClr val="bg2">
                    <a:lumMod val="25000"/>
                  </a:schemeClr>
                </a:solidFill>
                <a:highlight>
                  <a:srgbClr val="FFFF00"/>
                </a:highlight>
                <a:latin typeface="微软雅黑" panose="020B0503020204020204" pitchFamily="34" charset="-122"/>
                <a:ea typeface="微软雅黑" panose="020B0503020204020204" pitchFamily="34" charset="-122"/>
              </a:rPr>
            </a:br>
            <a:endParaRPr lang="zh-CN" altLang="en-US" sz="3200" dirty="0">
              <a:solidFill>
                <a:schemeClr val="bg2">
                  <a:lumMod val="25000"/>
                </a:schemeClr>
              </a:solidFill>
              <a:highlight>
                <a:srgbClr val="FFFF00"/>
              </a:highligh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4" name="图片 3"/>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721850" y="193675"/>
            <a:ext cx="1445260" cy="39306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81722" y="3432175"/>
            <a:ext cx="929640" cy="460375"/>
          </a:xfrm>
          <a:prstGeom prst="rect">
            <a:avLst/>
          </a:prstGeom>
          <a:noFill/>
        </p:spPr>
        <p:txBody>
          <a:bodyPr wrap="square" rtlCol="0" anchor="t">
            <a:spAutoFit/>
          </a:bodyPr>
          <a:lstStyle/>
          <a:p>
            <a:r>
              <a:rPr lang="en-US" sz="2400" spc="-5">
                <a:solidFill>
                  <a:schemeClr val="bg1"/>
                </a:solidFill>
                <a:latin typeface="+mn-ea"/>
                <a:cs typeface="+mn-ea"/>
                <a:sym typeface="+mn-lt"/>
              </a:rPr>
              <a:t>Part</a:t>
            </a:r>
            <a:endParaRPr lang="en-US" sz="2400" spc="-5" dirty="0">
              <a:solidFill>
                <a:schemeClr val="bg1"/>
              </a:solidFill>
              <a:latin typeface="+mn-ea"/>
              <a:cs typeface="+mn-ea"/>
              <a:sym typeface="+mn-lt"/>
            </a:endParaRPr>
          </a:p>
        </p:txBody>
      </p:sp>
      <p:sp>
        <p:nvSpPr>
          <p:cNvPr id="4" name="文本框 3"/>
          <p:cNvSpPr txBox="1"/>
          <p:nvPr/>
        </p:nvSpPr>
        <p:spPr>
          <a:xfrm>
            <a:off x="1263650" y="2756436"/>
            <a:ext cx="1693545" cy="1323439"/>
          </a:xfrm>
          <a:prstGeom prst="rect">
            <a:avLst/>
          </a:prstGeom>
          <a:noFill/>
        </p:spPr>
        <p:txBody>
          <a:bodyPr wrap="square" rtlCol="0" anchor="t">
            <a:spAutoFit/>
          </a:bodyPr>
          <a:lstStyle/>
          <a:p>
            <a:r>
              <a:rPr lang="en-US" sz="8000" spc="-5" dirty="0">
                <a:solidFill>
                  <a:schemeClr val="bg1"/>
                </a:solidFill>
                <a:latin typeface="+mn-ea"/>
                <a:cs typeface="+mn-ea"/>
                <a:sym typeface="+mn-lt"/>
              </a:rPr>
              <a:t>2</a:t>
            </a:r>
            <a:endParaRPr lang="en-US" sz="8000" spc="-5" dirty="0">
              <a:solidFill>
                <a:schemeClr val="bg1"/>
              </a:solidFill>
              <a:latin typeface="+mn-ea"/>
              <a:cs typeface="+mn-ea"/>
              <a:sym typeface="+mn-lt"/>
            </a:endParaRPr>
          </a:p>
        </p:txBody>
      </p:sp>
      <p:sp>
        <p:nvSpPr>
          <p:cNvPr id="50" name="六边形 49"/>
          <p:cNvSpPr/>
          <p:nvPr>
            <p:custDataLst>
              <p:tags r:id="rId1"/>
            </p:custDataLst>
          </p:nvPr>
        </p:nvSpPr>
        <p:spPr>
          <a:xfrm rot="5400000" flipH="1" flipV="1">
            <a:off x="1197910" y="2842260"/>
            <a:ext cx="769620" cy="663575"/>
          </a:xfrm>
          <a:prstGeom prst="hexagon">
            <a:avLst/>
          </a:prstGeom>
          <a:noFill/>
          <a:ln w="12700" cap="flat" cmpd="sng" algn="ctr">
            <a:solidFill>
              <a:srgbClr val="0092D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mn-ea"/>
              <a:cs typeface="+mn-cs"/>
              <a:sym typeface="Segoe UI" panose="020B0502040204020203" pitchFamily="34" charset="0"/>
            </a:endParaRPr>
          </a:p>
        </p:txBody>
      </p:sp>
      <p:sp>
        <p:nvSpPr>
          <p:cNvPr id="51" name="六边形 50"/>
          <p:cNvSpPr/>
          <p:nvPr>
            <p:custDataLst>
              <p:tags r:id="rId2"/>
            </p:custDataLst>
          </p:nvPr>
        </p:nvSpPr>
        <p:spPr>
          <a:xfrm rot="5400000" flipH="1" flipV="1">
            <a:off x="1222675" y="2880995"/>
            <a:ext cx="769620" cy="663575"/>
          </a:xfrm>
          <a:prstGeom prst="hexagon">
            <a:avLst/>
          </a:prstGeom>
          <a:solidFill>
            <a:srgbClr val="0092D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mn-ea"/>
              <a:cs typeface="+mn-cs"/>
              <a:sym typeface="Segoe UI" panose="020B0502040204020203" pitchFamily="34" charset="0"/>
            </a:endParaRPr>
          </a:p>
        </p:txBody>
      </p:sp>
      <p:sp>
        <p:nvSpPr>
          <p:cNvPr id="52" name="矩形 51"/>
          <p:cNvSpPr/>
          <p:nvPr>
            <p:custDataLst>
              <p:tags r:id="rId3"/>
            </p:custDataLst>
          </p:nvPr>
        </p:nvSpPr>
        <p:spPr>
          <a:xfrm>
            <a:off x="1306761" y="2923540"/>
            <a:ext cx="601447" cy="584775"/>
          </a:xfrm>
          <a:prstGeom prst="rect">
            <a:avLst/>
          </a:prstGeom>
        </p:spPr>
        <p:txBody>
          <a:bodyPr wrap="none">
            <a:spAutoFit/>
          </a:bodyPr>
          <a:lstStyle/>
          <a:p>
            <a:pPr algn="ctr"/>
            <a:r>
              <a:rPr lang="en-US" altLang="zh-CN" sz="3200" dirty="0">
                <a:solidFill>
                  <a:prstClr val="white"/>
                </a:solidFill>
                <a:latin typeface="+mn-ea"/>
                <a:sym typeface="Segoe UI" panose="020B0502040204020203" pitchFamily="34" charset="0"/>
              </a:rPr>
              <a:t>01</a:t>
            </a:r>
            <a:endParaRPr lang="en-US" altLang="zh-CN" sz="3200" dirty="0">
              <a:solidFill>
                <a:prstClr val="white"/>
              </a:solidFill>
              <a:latin typeface="+mn-ea"/>
              <a:sym typeface="Segoe UI" panose="020B0502040204020203" pitchFamily="34" charset="0"/>
            </a:endParaRPr>
          </a:p>
        </p:txBody>
      </p:sp>
      <p:sp>
        <p:nvSpPr>
          <p:cNvPr id="53" name="TextBox 5"/>
          <p:cNvSpPr txBox="1"/>
          <p:nvPr>
            <p:custDataLst>
              <p:tags r:id="rId4"/>
            </p:custDataLst>
          </p:nvPr>
        </p:nvSpPr>
        <p:spPr>
          <a:xfrm>
            <a:off x="2056430" y="2985135"/>
            <a:ext cx="2339340" cy="521970"/>
          </a:xfrm>
          <a:prstGeom prst="rect">
            <a:avLst/>
          </a:prstGeom>
          <a:noFill/>
        </p:spPr>
        <p:txBody>
          <a:bodyPr wrap="square" rtlCol="0" anchor="ctr" anchorCtr="0">
            <a:spAutoFit/>
          </a:bodyPr>
          <a:lstStyle/>
          <a:p>
            <a:r>
              <a:rPr lang="zh-CN" altLang="en-US" sz="2800" b="1" dirty="0">
                <a:solidFill>
                  <a:prstClr val="black"/>
                </a:solidFill>
                <a:latin typeface="+mn-ea"/>
              </a:rPr>
              <a:t>基本信息</a:t>
            </a:r>
            <a:endParaRPr lang="zh-CN" altLang="en-US" sz="2800" b="1" dirty="0">
              <a:solidFill>
                <a:prstClr val="black"/>
              </a:solidFill>
              <a:latin typeface="+mn-ea"/>
            </a:endParaRPr>
          </a:p>
        </p:txBody>
      </p:sp>
      <p:sp>
        <p:nvSpPr>
          <p:cNvPr id="54" name="六边形 53"/>
          <p:cNvSpPr/>
          <p:nvPr>
            <p:custDataLst>
              <p:tags r:id="rId5"/>
            </p:custDataLst>
          </p:nvPr>
        </p:nvSpPr>
        <p:spPr>
          <a:xfrm rot="5400000" flipH="1" flipV="1">
            <a:off x="1197910" y="4243070"/>
            <a:ext cx="769620" cy="663575"/>
          </a:xfrm>
          <a:prstGeom prst="hexagon">
            <a:avLst/>
          </a:prstGeom>
          <a:noFill/>
          <a:ln w="12700" cap="flat" cmpd="sng" algn="ctr">
            <a:solidFill>
              <a:srgbClr val="0092D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mn-ea"/>
              <a:cs typeface="+mn-cs"/>
              <a:sym typeface="Segoe UI" panose="020B0502040204020203" pitchFamily="34" charset="0"/>
            </a:endParaRPr>
          </a:p>
        </p:txBody>
      </p:sp>
      <p:sp>
        <p:nvSpPr>
          <p:cNvPr id="55" name="六边形 54"/>
          <p:cNvSpPr/>
          <p:nvPr>
            <p:custDataLst>
              <p:tags r:id="rId6"/>
            </p:custDataLst>
          </p:nvPr>
        </p:nvSpPr>
        <p:spPr>
          <a:xfrm rot="5400000" flipH="1" flipV="1">
            <a:off x="1222675" y="4281805"/>
            <a:ext cx="769620" cy="663575"/>
          </a:xfrm>
          <a:prstGeom prst="hexagon">
            <a:avLst/>
          </a:prstGeom>
          <a:solidFill>
            <a:srgbClr val="0092D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mn-ea"/>
              <a:cs typeface="+mn-cs"/>
              <a:sym typeface="Segoe UI" panose="020B0502040204020203" pitchFamily="34" charset="0"/>
            </a:endParaRPr>
          </a:p>
        </p:txBody>
      </p:sp>
      <p:sp>
        <p:nvSpPr>
          <p:cNvPr id="56" name="矩形 55"/>
          <p:cNvSpPr/>
          <p:nvPr>
            <p:custDataLst>
              <p:tags r:id="rId7"/>
            </p:custDataLst>
          </p:nvPr>
        </p:nvSpPr>
        <p:spPr>
          <a:xfrm>
            <a:off x="1297605" y="4324350"/>
            <a:ext cx="621030" cy="583565"/>
          </a:xfrm>
          <a:prstGeom prst="rect">
            <a:avLst/>
          </a:prstGeom>
        </p:spPr>
        <p:txBody>
          <a:bodyPr wrap="none">
            <a:spAutoFit/>
          </a:bodyPr>
          <a:lstStyle/>
          <a:p>
            <a:pPr algn="ctr"/>
            <a:r>
              <a:rPr lang="en-US" altLang="zh-CN" sz="3200" dirty="0">
                <a:solidFill>
                  <a:prstClr val="white"/>
                </a:solidFill>
                <a:latin typeface="+mn-ea"/>
                <a:sym typeface="Segoe UI" panose="020B0502040204020203" pitchFamily="34" charset="0"/>
              </a:rPr>
              <a:t>04</a:t>
            </a:r>
            <a:endParaRPr lang="zh-CN" altLang="en-US" sz="3200" dirty="0">
              <a:solidFill>
                <a:prstClr val="white"/>
              </a:solidFill>
              <a:latin typeface="+mn-ea"/>
              <a:sym typeface="Segoe UI" panose="020B0502040204020203" pitchFamily="34" charset="0"/>
            </a:endParaRPr>
          </a:p>
        </p:txBody>
      </p:sp>
      <p:sp>
        <p:nvSpPr>
          <p:cNvPr id="57" name="TextBox 5"/>
          <p:cNvSpPr txBox="1"/>
          <p:nvPr>
            <p:custDataLst>
              <p:tags r:id="rId8"/>
            </p:custDataLst>
          </p:nvPr>
        </p:nvSpPr>
        <p:spPr>
          <a:xfrm>
            <a:off x="2056430" y="4309745"/>
            <a:ext cx="2339340" cy="521970"/>
          </a:xfrm>
          <a:prstGeom prst="rect">
            <a:avLst/>
          </a:prstGeom>
          <a:noFill/>
        </p:spPr>
        <p:txBody>
          <a:bodyPr wrap="square" rtlCol="0" anchor="ctr" anchorCtr="0">
            <a:spAutoFit/>
          </a:bodyPr>
          <a:lstStyle/>
          <a:p>
            <a:r>
              <a:rPr lang="zh-CN" altLang="en-US" sz="2800" b="1" dirty="0">
                <a:solidFill>
                  <a:prstClr val="black"/>
                </a:solidFill>
                <a:latin typeface="+mn-ea"/>
                <a:sym typeface="+mn-ea"/>
              </a:rPr>
              <a:t>创新性</a:t>
            </a:r>
            <a:endParaRPr lang="zh-CN" altLang="en-US" sz="2800" b="1" dirty="0">
              <a:solidFill>
                <a:prstClr val="black"/>
              </a:solidFill>
              <a:latin typeface="+mn-ea"/>
            </a:endParaRPr>
          </a:p>
        </p:txBody>
      </p:sp>
      <p:sp>
        <p:nvSpPr>
          <p:cNvPr id="58" name="六边形 57"/>
          <p:cNvSpPr/>
          <p:nvPr>
            <p:custDataLst>
              <p:tags r:id="rId9"/>
            </p:custDataLst>
          </p:nvPr>
        </p:nvSpPr>
        <p:spPr>
          <a:xfrm rot="5400000" flipH="1" flipV="1">
            <a:off x="4690410" y="2842260"/>
            <a:ext cx="769620" cy="663575"/>
          </a:xfrm>
          <a:prstGeom prst="hexagon">
            <a:avLst/>
          </a:prstGeom>
          <a:noFill/>
          <a:ln w="12700" cap="flat" cmpd="sng" algn="ctr">
            <a:solidFill>
              <a:srgbClr val="0092D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mn-ea"/>
              <a:cs typeface="+mn-cs"/>
              <a:sym typeface="Segoe UI" panose="020B0502040204020203" pitchFamily="34" charset="0"/>
            </a:endParaRPr>
          </a:p>
        </p:txBody>
      </p:sp>
      <p:sp>
        <p:nvSpPr>
          <p:cNvPr id="59" name="六边形 58"/>
          <p:cNvSpPr/>
          <p:nvPr>
            <p:custDataLst>
              <p:tags r:id="rId10"/>
            </p:custDataLst>
          </p:nvPr>
        </p:nvSpPr>
        <p:spPr>
          <a:xfrm rot="5400000" flipH="1" flipV="1">
            <a:off x="4715175" y="2880995"/>
            <a:ext cx="769620" cy="663575"/>
          </a:xfrm>
          <a:prstGeom prst="hexagon">
            <a:avLst/>
          </a:prstGeom>
          <a:solidFill>
            <a:srgbClr val="0092D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mn-ea"/>
              <a:cs typeface="+mn-cs"/>
              <a:sym typeface="Segoe UI" panose="020B0502040204020203" pitchFamily="34" charset="0"/>
            </a:endParaRPr>
          </a:p>
        </p:txBody>
      </p:sp>
      <p:sp>
        <p:nvSpPr>
          <p:cNvPr id="60" name="矩形 59"/>
          <p:cNvSpPr/>
          <p:nvPr>
            <p:custDataLst>
              <p:tags r:id="rId11"/>
            </p:custDataLst>
          </p:nvPr>
        </p:nvSpPr>
        <p:spPr>
          <a:xfrm>
            <a:off x="4789470" y="2923540"/>
            <a:ext cx="621030" cy="583565"/>
          </a:xfrm>
          <a:prstGeom prst="rect">
            <a:avLst/>
          </a:prstGeom>
        </p:spPr>
        <p:txBody>
          <a:bodyPr wrap="none">
            <a:spAutoFit/>
          </a:bodyPr>
          <a:lstStyle/>
          <a:p>
            <a:pPr algn="ctr"/>
            <a:r>
              <a:rPr lang="en-US" altLang="zh-CN" sz="3200" dirty="0">
                <a:solidFill>
                  <a:prstClr val="white"/>
                </a:solidFill>
                <a:latin typeface="+mn-ea"/>
                <a:sym typeface="Segoe UI" panose="020B0502040204020203" pitchFamily="34" charset="0"/>
              </a:rPr>
              <a:t>02</a:t>
            </a:r>
            <a:endParaRPr lang="zh-CN" altLang="en-US" sz="3200" dirty="0">
              <a:solidFill>
                <a:prstClr val="white"/>
              </a:solidFill>
              <a:latin typeface="+mn-ea"/>
              <a:sym typeface="Segoe UI" panose="020B0502040204020203" pitchFamily="34" charset="0"/>
            </a:endParaRPr>
          </a:p>
        </p:txBody>
      </p:sp>
      <p:sp>
        <p:nvSpPr>
          <p:cNvPr id="61" name="TextBox 5"/>
          <p:cNvSpPr txBox="1"/>
          <p:nvPr>
            <p:custDataLst>
              <p:tags r:id="rId12"/>
            </p:custDataLst>
          </p:nvPr>
        </p:nvSpPr>
        <p:spPr>
          <a:xfrm>
            <a:off x="5548930" y="2985135"/>
            <a:ext cx="2339340" cy="521970"/>
          </a:xfrm>
          <a:prstGeom prst="rect">
            <a:avLst/>
          </a:prstGeom>
          <a:noFill/>
        </p:spPr>
        <p:txBody>
          <a:bodyPr wrap="square" rtlCol="0" anchor="ctr" anchorCtr="0">
            <a:spAutoFit/>
          </a:bodyPr>
          <a:lstStyle/>
          <a:p>
            <a:r>
              <a:rPr lang="zh-CN" altLang="en-US" sz="2800" b="1" dirty="0">
                <a:solidFill>
                  <a:prstClr val="black"/>
                </a:solidFill>
                <a:latin typeface="+mn-ea"/>
              </a:rPr>
              <a:t>安全性</a:t>
            </a:r>
            <a:endParaRPr lang="zh-CN" altLang="en-US" sz="2800" b="1" dirty="0">
              <a:solidFill>
                <a:prstClr val="black"/>
              </a:solidFill>
              <a:latin typeface="+mn-ea"/>
            </a:endParaRPr>
          </a:p>
        </p:txBody>
      </p:sp>
      <p:sp>
        <p:nvSpPr>
          <p:cNvPr id="62" name="六边形 61"/>
          <p:cNvSpPr/>
          <p:nvPr>
            <p:custDataLst>
              <p:tags r:id="rId13"/>
            </p:custDataLst>
          </p:nvPr>
        </p:nvSpPr>
        <p:spPr>
          <a:xfrm rot="5400000" flipH="1" flipV="1">
            <a:off x="4690410" y="4243070"/>
            <a:ext cx="769620" cy="663575"/>
          </a:xfrm>
          <a:prstGeom prst="hexagon">
            <a:avLst/>
          </a:prstGeom>
          <a:noFill/>
          <a:ln w="12700" cap="flat" cmpd="sng" algn="ctr">
            <a:solidFill>
              <a:srgbClr val="0092D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mn-ea"/>
              <a:cs typeface="+mn-cs"/>
              <a:sym typeface="Segoe UI" panose="020B0502040204020203" pitchFamily="34" charset="0"/>
            </a:endParaRPr>
          </a:p>
        </p:txBody>
      </p:sp>
      <p:sp>
        <p:nvSpPr>
          <p:cNvPr id="63" name="六边形 62"/>
          <p:cNvSpPr/>
          <p:nvPr>
            <p:custDataLst>
              <p:tags r:id="rId14"/>
            </p:custDataLst>
          </p:nvPr>
        </p:nvSpPr>
        <p:spPr>
          <a:xfrm rot="5400000" flipH="1" flipV="1">
            <a:off x="4715175" y="4281805"/>
            <a:ext cx="769620" cy="663575"/>
          </a:xfrm>
          <a:prstGeom prst="hexagon">
            <a:avLst/>
          </a:prstGeom>
          <a:solidFill>
            <a:srgbClr val="0092D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mn-ea"/>
              <a:cs typeface="+mn-cs"/>
              <a:sym typeface="Segoe UI" panose="020B0502040204020203" pitchFamily="34" charset="0"/>
            </a:endParaRPr>
          </a:p>
        </p:txBody>
      </p:sp>
      <p:sp>
        <p:nvSpPr>
          <p:cNvPr id="64" name="矩形 63"/>
          <p:cNvSpPr/>
          <p:nvPr>
            <p:custDataLst>
              <p:tags r:id="rId15"/>
            </p:custDataLst>
          </p:nvPr>
        </p:nvSpPr>
        <p:spPr>
          <a:xfrm>
            <a:off x="4789470" y="4324350"/>
            <a:ext cx="621030" cy="583565"/>
          </a:xfrm>
          <a:prstGeom prst="rect">
            <a:avLst/>
          </a:prstGeom>
        </p:spPr>
        <p:txBody>
          <a:bodyPr wrap="none">
            <a:spAutoFit/>
          </a:bodyPr>
          <a:lstStyle/>
          <a:p>
            <a:pPr algn="ctr"/>
            <a:r>
              <a:rPr lang="en-US" altLang="zh-CN" sz="3200" dirty="0">
                <a:solidFill>
                  <a:prstClr val="white"/>
                </a:solidFill>
                <a:latin typeface="+mn-ea"/>
                <a:sym typeface="Segoe UI" panose="020B0502040204020203" pitchFamily="34" charset="0"/>
              </a:rPr>
              <a:t>05</a:t>
            </a:r>
            <a:endParaRPr lang="zh-CN" altLang="en-US" sz="3200" dirty="0">
              <a:solidFill>
                <a:prstClr val="white"/>
              </a:solidFill>
              <a:latin typeface="+mn-ea"/>
              <a:sym typeface="Segoe UI" panose="020B0502040204020203" pitchFamily="34" charset="0"/>
            </a:endParaRPr>
          </a:p>
        </p:txBody>
      </p:sp>
      <p:sp>
        <p:nvSpPr>
          <p:cNvPr id="66" name="六边形 65"/>
          <p:cNvSpPr/>
          <p:nvPr>
            <p:custDataLst>
              <p:tags r:id="rId16"/>
            </p:custDataLst>
          </p:nvPr>
        </p:nvSpPr>
        <p:spPr>
          <a:xfrm rot="5400000" flipH="1" flipV="1">
            <a:off x="8134384" y="2842260"/>
            <a:ext cx="769620" cy="663575"/>
          </a:xfrm>
          <a:prstGeom prst="hexagon">
            <a:avLst/>
          </a:prstGeom>
          <a:noFill/>
          <a:ln w="12700" cap="flat" cmpd="sng" algn="ctr">
            <a:solidFill>
              <a:srgbClr val="0092D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mn-ea"/>
              <a:cs typeface="+mn-cs"/>
              <a:sym typeface="Segoe UI" panose="020B0502040204020203" pitchFamily="34" charset="0"/>
            </a:endParaRPr>
          </a:p>
        </p:txBody>
      </p:sp>
      <p:sp>
        <p:nvSpPr>
          <p:cNvPr id="67" name="六边形 66"/>
          <p:cNvSpPr/>
          <p:nvPr>
            <p:custDataLst>
              <p:tags r:id="rId17"/>
            </p:custDataLst>
          </p:nvPr>
        </p:nvSpPr>
        <p:spPr>
          <a:xfrm rot="5400000" flipH="1" flipV="1">
            <a:off x="8159149" y="2880995"/>
            <a:ext cx="769620" cy="663575"/>
          </a:xfrm>
          <a:prstGeom prst="hexagon">
            <a:avLst/>
          </a:prstGeom>
          <a:solidFill>
            <a:srgbClr val="0092D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mn-ea"/>
              <a:cs typeface="+mn-cs"/>
              <a:sym typeface="Segoe UI" panose="020B0502040204020203" pitchFamily="34" charset="0"/>
            </a:endParaRPr>
          </a:p>
        </p:txBody>
      </p:sp>
      <p:sp>
        <p:nvSpPr>
          <p:cNvPr id="68" name="矩形 67"/>
          <p:cNvSpPr/>
          <p:nvPr>
            <p:custDataLst>
              <p:tags r:id="rId18"/>
            </p:custDataLst>
          </p:nvPr>
        </p:nvSpPr>
        <p:spPr>
          <a:xfrm>
            <a:off x="8233444" y="2923540"/>
            <a:ext cx="621030" cy="583565"/>
          </a:xfrm>
          <a:prstGeom prst="rect">
            <a:avLst/>
          </a:prstGeom>
        </p:spPr>
        <p:txBody>
          <a:bodyPr wrap="none">
            <a:spAutoFit/>
          </a:bodyPr>
          <a:lstStyle/>
          <a:p>
            <a:pPr algn="ctr"/>
            <a:r>
              <a:rPr lang="en-US" altLang="zh-CN" sz="3200" dirty="0">
                <a:solidFill>
                  <a:prstClr val="white"/>
                </a:solidFill>
                <a:latin typeface="+mn-ea"/>
                <a:sym typeface="Segoe UI" panose="020B0502040204020203" pitchFamily="34" charset="0"/>
              </a:rPr>
              <a:t>03</a:t>
            </a:r>
            <a:endParaRPr lang="zh-CN" altLang="en-US" sz="3200" dirty="0">
              <a:solidFill>
                <a:prstClr val="white"/>
              </a:solidFill>
              <a:latin typeface="+mn-ea"/>
              <a:sym typeface="Segoe UI" panose="020B0502040204020203" pitchFamily="34" charset="0"/>
            </a:endParaRPr>
          </a:p>
        </p:txBody>
      </p:sp>
      <p:sp>
        <p:nvSpPr>
          <p:cNvPr id="69" name="TextBox 5"/>
          <p:cNvSpPr txBox="1"/>
          <p:nvPr>
            <p:custDataLst>
              <p:tags r:id="rId19"/>
            </p:custDataLst>
          </p:nvPr>
        </p:nvSpPr>
        <p:spPr>
          <a:xfrm>
            <a:off x="8992904" y="2985135"/>
            <a:ext cx="1370330" cy="521970"/>
          </a:xfrm>
          <a:prstGeom prst="rect">
            <a:avLst/>
          </a:prstGeom>
          <a:noFill/>
        </p:spPr>
        <p:txBody>
          <a:bodyPr wrap="square" rtlCol="0" anchor="ctr" anchorCtr="0">
            <a:spAutoFit/>
          </a:bodyPr>
          <a:lstStyle/>
          <a:p>
            <a:r>
              <a:rPr lang="zh-CN" altLang="en-US" sz="2800" b="1" dirty="0">
                <a:solidFill>
                  <a:prstClr val="black"/>
                </a:solidFill>
                <a:latin typeface="+mn-ea"/>
              </a:rPr>
              <a:t>有效性</a:t>
            </a:r>
            <a:endParaRPr lang="zh-CN" altLang="en-US" sz="2800" b="1" dirty="0">
              <a:solidFill>
                <a:prstClr val="black"/>
              </a:solidFill>
              <a:latin typeface="+mn-ea"/>
            </a:endParaRPr>
          </a:p>
        </p:txBody>
      </p:sp>
      <p:sp>
        <p:nvSpPr>
          <p:cNvPr id="70" name="文本框 69"/>
          <p:cNvSpPr txBox="1"/>
          <p:nvPr/>
        </p:nvSpPr>
        <p:spPr>
          <a:xfrm>
            <a:off x="6216650" y="1190675"/>
            <a:ext cx="2286000" cy="646331"/>
          </a:xfrm>
          <a:prstGeom prst="rect">
            <a:avLst/>
          </a:prstGeom>
          <a:noFill/>
        </p:spPr>
        <p:txBody>
          <a:bodyPr wrap="square" rtlCol="0" anchor="ctr" anchorCtr="0">
            <a:spAutoFit/>
          </a:bodyPr>
          <a:lstStyle/>
          <a:p>
            <a:r>
              <a:rPr lang="en-US" altLang="zh-CN" sz="3600" dirty="0">
                <a:solidFill>
                  <a:srgbClr val="1E3968"/>
                </a:solidFill>
                <a:latin typeface="+mn-ea"/>
              </a:rPr>
              <a:t>contents</a:t>
            </a:r>
            <a:endParaRPr lang="en-US" altLang="zh-CN" sz="3600" dirty="0">
              <a:solidFill>
                <a:srgbClr val="1E3968"/>
              </a:solidFill>
              <a:latin typeface="+mn-ea"/>
            </a:endParaRPr>
          </a:p>
        </p:txBody>
      </p:sp>
      <p:sp>
        <p:nvSpPr>
          <p:cNvPr id="71" name="文本框 70"/>
          <p:cNvSpPr txBox="1"/>
          <p:nvPr/>
        </p:nvSpPr>
        <p:spPr>
          <a:xfrm>
            <a:off x="4234180" y="1001395"/>
            <a:ext cx="1981835" cy="1014730"/>
          </a:xfrm>
          <a:prstGeom prst="rect">
            <a:avLst/>
          </a:prstGeom>
          <a:noFill/>
        </p:spPr>
        <p:txBody>
          <a:bodyPr wrap="square" rtlCol="0" anchor="ctr" anchorCtr="0">
            <a:spAutoFit/>
          </a:bodyPr>
          <a:lstStyle/>
          <a:p>
            <a:pPr algn="dist"/>
            <a:r>
              <a:rPr lang="zh-CN" altLang="en-US" sz="6000" b="1" dirty="0">
                <a:solidFill>
                  <a:srgbClr val="1E3968"/>
                </a:solidFill>
                <a:latin typeface="+mn-ea"/>
              </a:rPr>
              <a:t>目录</a:t>
            </a:r>
            <a:endParaRPr lang="zh-CN" altLang="en-US" sz="6000" b="1" dirty="0">
              <a:solidFill>
                <a:srgbClr val="1E3968"/>
              </a:solidFill>
              <a:latin typeface="+mn-ea"/>
            </a:endParaRPr>
          </a:p>
        </p:txBody>
      </p:sp>
      <p:sp>
        <p:nvSpPr>
          <p:cNvPr id="10" name="TextBox 5"/>
          <p:cNvSpPr txBox="1"/>
          <p:nvPr>
            <p:custDataLst>
              <p:tags r:id="rId20"/>
            </p:custDataLst>
          </p:nvPr>
        </p:nvSpPr>
        <p:spPr>
          <a:xfrm>
            <a:off x="5508290" y="4309110"/>
            <a:ext cx="2339340" cy="521970"/>
          </a:xfrm>
          <a:prstGeom prst="rect">
            <a:avLst/>
          </a:prstGeom>
          <a:noFill/>
        </p:spPr>
        <p:txBody>
          <a:bodyPr wrap="square" rtlCol="0" anchor="ctr" anchorCtr="0">
            <a:spAutoFit/>
          </a:bodyPr>
          <a:p>
            <a:r>
              <a:rPr lang="zh-CN" altLang="en-US" sz="2800" b="1" dirty="0">
                <a:solidFill>
                  <a:prstClr val="black"/>
                </a:solidFill>
                <a:latin typeface="+mn-ea"/>
                <a:sym typeface="+mn-ea"/>
              </a:rPr>
              <a:t>公平性</a:t>
            </a:r>
            <a:endParaRPr lang="zh-CN" altLang="en-US" sz="2800" b="1" dirty="0">
              <a:solidFill>
                <a:prstClr val="black"/>
              </a:solidFill>
              <a:latin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8"/>
          <p:cNvSpPr txBox="1"/>
          <p:nvPr/>
        </p:nvSpPr>
        <p:spPr>
          <a:xfrm>
            <a:off x="435822" y="137559"/>
            <a:ext cx="9286028" cy="339090"/>
          </a:xfrm>
          <a:prstGeom prst="rect">
            <a:avLst/>
          </a:prstGeom>
          <a:noFill/>
        </p:spPr>
        <p:txBody>
          <a:bodyPr wrap="square" lIns="0" tIns="0" rIns="0" bIns="0" rtlCol="0">
            <a:spAutoFit/>
          </a:bodyPr>
          <a:lstStyle/>
          <a:p>
            <a:pPr>
              <a:lnSpc>
                <a:spcPts val="2645"/>
              </a:lnSpc>
            </a:pPr>
            <a:r>
              <a:rPr lang="zh-CN" altLang="en-US" sz="2000" b="1" dirty="0">
                <a:solidFill>
                  <a:srgbClr val="000000"/>
                </a:solidFill>
                <a:latin typeface="微软雅黑" panose="020B0503020204020204" pitchFamily="34" charset="-122"/>
                <a:ea typeface="微软雅黑" panose="020B0503020204020204" pitchFamily="34" charset="-122"/>
                <a:cs typeface="CJSOFB+MicrosoftYaHei-Bold"/>
              </a:rPr>
              <a:t>普乐沙福注射液于</a:t>
            </a:r>
            <a:r>
              <a:rPr lang="en-US" altLang="zh-CN" sz="2000" b="1" dirty="0">
                <a:solidFill>
                  <a:srgbClr val="000000"/>
                </a:solidFill>
                <a:latin typeface="微软雅黑" panose="020B0503020204020204" pitchFamily="34" charset="-122"/>
                <a:ea typeface="微软雅黑" panose="020B0503020204020204" pitchFamily="34" charset="-122"/>
                <a:cs typeface="CJSOFB+MicrosoftYaHei-Bold"/>
              </a:rPr>
              <a:t>2022</a:t>
            </a:r>
            <a:r>
              <a:rPr lang="zh-CN" altLang="en-US" sz="2000" b="1" dirty="0">
                <a:solidFill>
                  <a:srgbClr val="000000"/>
                </a:solidFill>
                <a:latin typeface="微软雅黑" panose="020B0503020204020204" pitchFamily="34" charset="-122"/>
                <a:ea typeface="微软雅黑" panose="020B0503020204020204" pitchFamily="34" charset="-122"/>
                <a:cs typeface="CJSOFB+MicrosoftYaHei-Bold"/>
              </a:rPr>
              <a:t>年</a:t>
            </a:r>
            <a:r>
              <a:rPr lang="en-US" altLang="zh-CN" sz="2000" b="1" dirty="0">
                <a:solidFill>
                  <a:srgbClr val="000000"/>
                </a:solidFill>
                <a:latin typeface="微软雅黑" panose="020B0503020204020204" pitchFamily="34" charset="-122"/>
                <a:ea typeface="微软雅黑" panose="020B0503020204020204" pitchFamily="34" charset="-122"/>
                <a:cs typeface="CJSOFB+MicrosoftYaHei-Bold"/>
              </a:rPr>
              <a:t>6</a:t>
            </a:r>
            <a:r>
              <a:rPr lang="zh-CN" altLang="en-US" sz="2000" b="1" dirty="0">
                <a:solidFill>
                  <a:srgbClr val="000000"/>
                </a:solidFill>
                <a:latin typeface="微软雅黑" panose="020B0503020204020204" pitchFamily="34" charset="-122"/>
                <a:ea typeface="微软雅黑" panose="020B0503020204020204" pitchFamily="34" charset="-122"/>
                <a:cs typeface="CJSOFB+MicrosoftYaHei-Bold"/>
              </a:rPr>
              <a:t>月获批上市，优化动员用药</a:t>
            </a:r>
            <a:endParaRPr lang="zh-CN" altLang="en-US" sz="2000" b="1" dirty="0">
              <a:solidFill>
                <a:srgbClr val="000000"/>
              </a:solidFill>
              <a:latin typeface="微软雅黑" panose="020B0503020204020204" pitchFamily="34" charset="-122"/>
              <a:ea typeface="微软雅黑" panose="020B0503020204020204" pitchFamily="34" charset="-122"/>
              <a:cs typeface="CJSOFB+MicrosoftYaHei-Bold"/>
            </a:endParaRPr>
          </a:p>
        </p:txBody>
      </p:sp>
      <p:sp>
        <p:nvSpPr>
          <p:cNvPr id="2" name="矩形: 圆角 1"/>
          <p:cNvSpPr/>
          <p:nvPr/>
        </p:nvSpPr>
        <p:spPr>
          <a:xfrm>
            <a:off x="435822" y="955675"/>
            <a:ext cx="3581400" cy="5105400"/>
          </a:xfrm>
          <a:prstGeom prst="roundRect">
            <a:avLst>
              <a:gd name="adj" fmla="val 9575"/>
            </a:avLst>
          </a:prstGeom>
          <a:noFill/>
          <a:ln>
            <a:solidFill>
              <a:srgbClr val="1E396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object 8"/>
          <p:cNvSpPr txBox="1"/>
          <p:nvPr/>
        </p:nvSpPr>
        <p:spPr>
          <a:xfrm>
            <a:off x="1131643" y="1031871"/>
            <a:ext cx="2189751" cy="339090"/>
          </a:xfrm>
          <a:prstGeom prst="rect">
            <a:avLst/>
          </a:prstGeom>
        </p:spPr>
        <p:txBody>
          <a:bodyPr vert="horz" wrap="square" lIns="0" tIns="0" rIns="0" bIns="0" rtlCol="0">
            <a:spAutoFit/>
          </a:bodyPr>
          <a:lstStyle/>
          <a:p>
            <a:pPr>
              <a:lnSpc>
                <a:spcPts val="2645"/>
              </a:lnSpc>
            </a:pPr>
            <a:r>
              <a:rPr lang="zh-CN" altLang="en-US" sz="2000" b="1" dirty="0">
                <a:solidFill>
                  <a:srgbClr val="1E3968"/>
                </a:solidFill>
                <a:latin typeface="微软雅黑" panose="020B0503020204020204" pitchFamily="34" charset="-122"/>
                <a:ea typeface="微软雅黑" panose="020B0503020204020204" pitchFamily="34" charset="-122"/>
                <a:cs typeface="CJSOFB+MicrosoftYaHei-Bold"/>
              </a:rPr>
              <a:t>普乐沙福注射液</a:t>
            </a:r>
            <a:endParaRPr sz="2000" b="1" dirty="0">
              <a:solidFill>
                <a:srgbClr val="1E3968"/>
              </a:solidFill>
              <a:latin typeface="微软雅黑" panose="020B0503020204020204" pitchFamily="34" charset="-122"/>
              <a:ea typeface="微软雅黑" panose="020B0503020204020204" pitchFamily="34" charset="-122"/>
              <a:cs typeface="CJSOFB+MicrosoftYaHei-Bold"/>
            </a:endParaRPr>
          </a:p>
        </p:txBody>
      </p:sp>
      <p:sp>
        <p:nvSpPr>
          <p:cNvPr id="8" name="文本框 7"/>
          <p:cNvSpPr txBox="1"/>
          <p:nvPr>
            <p:custDataLst>
              <p:tags r:id="rId1"/>
            </p:custDataLst>
          </p:nvPr>
        </p:nvSpPr>
        <p:spPr>
          <a:xfrm>
            <a:off x="501781" y="3514564"/>
            <a:ext cx="3307236" cy="2743200"/>
          </a:xfrm>
          <a:prstGeom prst="rect">
            <a:avLst/>
          </a:prstGeom>
          <a:noFill/>
        </p:spPr>
        <p:txBody>
          <a:bodyPr wrap="square">
            <a:spAutoFit/>
          </a:bodyPr>
          <a:lstStyle/>
          <a:p>
            <a:pPr marL="285750" lvl="1" indent="-285750" algn="just">
              <a:lnSpc>
                <a:spcPct val="120000"/>
              </a:lnSpc>
              <a:spcBef>
                <a:spcPts val="600"/>
              </a:spcBef>
              <a:buFont typeface="Arial" panose="020B0604020202020204" pitchFamily="34" charset="0"/>
              <a:buChar char="•"/>
            </a:pP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sym typeface="+mn-ea"/>
              </a:rPr>
              <a:t>适应症</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：本品与粒细胞集落刺激因子（G-CSF）联用，适用于非霍奇金淋巴瘤（NHL）和多发性骨髓瘤（MM）患者动员造血干细胞（HSC）进入外周血，以便于完成HSC采集与自体移植。</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lvl="1" indent="-285750" algn="just">
              <a:lnSpc>
                <a:spcPct val="120000"/>
              </a:lnSpc>
              <a:spcBef>
                <a:spcPts val="600"/>
              </a:spcBef>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国内</a:t>
            </a:r>
            <a:r>
              <a:rPr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唯一</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获得NHL临床数据验证、 </a:t>
            </a:r>
            <a:endPar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ctr" fontAlgn="auto">
              <a:lnSpc>
                <a:spcPct val="100000"/>
              </a:lnSpc>
            </a:pPr>
            <a:r>
              <a:rPr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唯一</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在国际期刊发表III期临床数据的国产普乐沙福</a:t>
            </a:r>
            <a:endPar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lvl="1" indent="-285750" algn="just">
              <a:lnSpc>
                <a:spcPct val="120000"/>
              </a:lnSpc>
              <a:spcBef>
                <a:spcPts val="600"/>
              </a:spcBef>
              <a:buFont typeface="Arial" panose="020B0604020202020204" pitchFamily="34" charset="0"/>
              <a:buChar char="•"/>
            </a:pPr>
            <a:endParaRPr lang="zh-CN" altLang="en-US" sz="1400" kern="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2" name="矩形: 圆角 11"/>
          <p:cNvSpPr/>
          <p:nvPr/>
        </p:nvSpPr>
        <p:spPr>
          <a:xfrm>
            <a:off x="78063" y="1187427"/>
            <a:ext cx="233718" cy="914400"/>
          </a:xfrm>
          <a:prstGeom prst="roundRect">
            <a:avLst>
              <a:gd name="adj" fmla="val 50000"/>
            </a:avLst>
          </a:prstGeom>
          <a:solidFill>
            <a:srgbClr val="1E3968"/>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基本信息</a:t>
            </a:r>
            <a:endParaRPr lang="zh-CN" altLang="en-US" sz="1200" dirty="0">
              <a:latin typeface="微软雅黑" panose="020B0503020204020204" pitchFamily="34" charset="-122"/>
              <a:ea typeface="微软雅黑" panose="020B0503020204020204" pitchFamily="34" charset="-122"/>
            </a:endParaRPr>
          </a:p>
        </p:txBody>
      </p:sp>
      <p:sp>
        <p:nvSpPr>
          <p:cNvPr id="14" name="矩形: 圆角 13"/>
          <p:cNvSpPr/>
          <p:nvPr/>
        </p:nvSpPr>
        <p:spPr>
          <a:xfrm>
            <a:off x="78062" y="2271701"/>
            <a:ext cx="233718" cy="685800"/>
          </a:xfrm>
          <a:prstGeom prst="roundRect">
            <a:avLst>
              <a:gd name="adj" fmla="val 50000"/>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安全性</a:t>
            </a:r>
            <a:endParaRPr lang="zh-CN" altLang="en-US" sz="1200" dirty="0">
              <a:latin typeface="微软雅黑" panose="020B0503020204020204" pitchFamily="34" charset="-122"/>
              <a:ea typeface="微软雅黑" panose="020B0503020204020204" pitchFamily="34" charset="-122"/>
            </a:endParaRPr>
          </a:p>
        </p:txBody>
      </p:sp>
      <p:sp>
        <p:nvSpPr>
          <p:cNvPr id="18" name="矩形: 圆角 17"/>
          <p:cNvSpPr/>
          <p:nvPr/>
        </p:nvSpPr>
        <p:spPr>
          <a:xfrm>
            <a:off x="78062" y="3127375"/>
            <a:ext cx="233718" cy="685800"/>
          </a:xfrm>
          <a:prstGeom prst="roundRect">
            <a:avLst>
              <a:gd name="adj" fmla="val 50000"/>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有效性</a:t>
            </a:r>
            <a:endParaRPr lang="zh-CN" altLang="en-US" sz="1200" dirty="0">
              <a:latin typeface="微软雅黑" panose="020B0503020204020204" pitchFamily="34" charset="-122"/>
              <a:ea typeface="微软雅黑" panose="020B0503020204020204" pitchFamily="34" charset="-122"/>
            </a:endParaRPr>
          </a:p>
        </p:txBody>
      </p:sp>
      <p:sp>
        <p:nvSpPr>
          <p:cNvPr id="19" name="矩形: 圆角 18"/>
          <p:cNvSpPr/>
          <p:nvPr/>
        </p:nvSpPr>
        <p:spPr>
          <a:xfrm>
            <a:off x="78062" y="3983049"/>
            <a:ext cx="233718" cy="685800"/>
          </a:xfrm>
          <a:prstGeom prst="roundRect">
            <a:avLst>
              <a:gd name="adj" fmla="val 50000"/>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创新性</a:t>
            </a:r>
            <a:endParaRPr lang="zh-CN" altLang="en-US" sz="1200" dirty="0">
              <a:latin typeface="微软雅黑" panose="020B0503020204020204" pitchFamily="34" charset="-122"/>
              <a:ea typeface="微软雅黑" panose="020B0503020204020204" pitchFamily="34" charset="-122"/>
            </a:endParaRPr>
          </a:p>
        </p:txBody>
      </p:sp>
      <p:sp>
        <p:nvSpPr>
          <p:cNvPr id="20" name="矩形: 圆角 19"/>
          <p:cNvSpPr/>
          <p:nvPr/>
        </p:nvSpPr>
        <p:spPr>
          <a:xfrm>
            <a:off x="78062" y="4838723"/>
            <a:ext cx="233718" cy="685800"/>
          </a:xfrm>
          <a:prstGeom prst="roundRect">
            <a:avLst>
              <a:gd name="adj" fmla="val 50000"/>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公平性</a:t>
            </a:r>
            <a:endParaRPr lang="zh-CN" altLang="en-US" sz="1200" dirty="0">
              <a:latin typeface="微软雅黑" panose="020B0503020204020204" pitchFamily="34" charset="-122"/>
              <a:ea typeface="微软雅黑" panose="020B0503020204020204" pitchFamily="34" charset="-122"/>
            </a:endParaRPr>
          </a:p>
        </p:txBody>
      </p:sp>
      <p:sp>
        <p:nvSpPr>
          <p:cNvPr id="21" name="矩形: 圆角 20"/>
          <p:cNvSpPr/>
          <p:nvPr/>
        </p:nvSpPr>
        <p:spPr>
          <a:xfrm>
            <a:off x="4235450" y="955675"/>
            <a:ext cx="6934200" cy="5105400"/>
          </a:xfrm>
          <a:prstGeom prst="roundRect">
            <a:avLst>
              <a:gd name="adj" fmla="val 4693"/>
            </a:avLst>
          </a:prstGeom>
          <a:noFill/>
          <a:ln>
            <a:solidFill>
              <a:srgbClr val="1E396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圆角 21"/>
          <p:cNvSpPr/>
          <p:nvPr/>
        </p:nvSpPr>
        <p:spPr>
          <a:xfrm>
            <a:off x="4235450" y="956436"/>
            <a:ext cx="6934200" cy="430530"/>
          </a:xfrm>
          <a:prstGeom prst="roundRect">
            <a:avLst/>
          </a:prstGeom>
          <a:solidFill>
            <a:srgbClr val="1E3968"/>
          </a:solidFill>
          <a:ln>
            <a:solidFill>
              <a:srgbClr val="1E396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药品基本信息</a:t>
            </a:r>
            <a:endParaRPr lang="zh-CN" altLang="en-US" dirty="0">
              <a:latin typeface="微软雅黑" panose="020B0503020204020204" pitchFamily="34" charset="-122"/>
              <a:ea typeface="微软雅黑" panose="020B0503020204020204" pitchFamily="34" charset="-122"/>
            </a:endParaRPr>
          </a:p>
        </p:txBody>
      </p:sp>
      <p:sp>
        <p:nvSpPr>
          <p:cNvPr id="25" name="文本框 24"/>
          <p:cNvSpPr txBox="1"/>
          <p:nvPr>
            <p:custDataLst>
              <p:tags r:id="rId2"/>
            </p:custDataLst>
          </p:nvPr>
        </p:nvSpPr>
        <p:spPr>
          <a:xfrm>
            <a:off x="4289211" y="1412875"/>
            <a:ext cx="6880439" cy="4655185"/>
          </a:xfrm>
          <a:prstGeom prst="rect">
            <a:avLst/>
          </a:prstGeom>
          <a:noFill/>
        </p:spPr>
        <p:txBody>
          <a:bodyPr wrap="square">
            <a:spAutoFit/>
          </a:bodyPr>
          <a:lstStyle/>
          <a:p>
            <a:pPr marL="285750" lvl="1" indent="-285750" algn="just">
              <a:lnSpc>
                <a:spcPct val="120000"/>
              </a:lnSpc>
              <a:spcBef>
                <a:spcPts val="600"/>
              </a:spcBef>
              <a:buFont typeface="Arial" panose="020B0604020202020204" pitchFamily="34" charset="0"/>
              <a:buChar char="•"/>
            </a:pPr>
            <a:r>
              <a:rPr lang="zh-CN" altLang="en-US" sz="1400" b="1" kern="0" dirty="0">
                <a:latin typeface="微软雅黑" panose="020B0503020204020204" pitchFamily="34" charset="-122"/>
                <a:ea typeface="微软雅黑" panose="020B0503020204020204" pitchFamily="34" charset="-122"/>
              </a:rPr>
              <a:t>药品通用名称：</a:t>
            </a:r>
            <a:r>
              <a:rPr lang="zh-CN" altLang="en-US" sz="1400" kern="0" dirty="0">
                <a:latin typeface="微软雅黑" panose="020B0503020204020204" pitchFamily="34" charset="-122"/>
                <a:ea typeface="微软雅黑" panose="020B0503020204020204" pitchFamily="34" charset="-122"/>
              </a:rPr>
              <a:t>普乐沙福注射液</a:t>
            </a:r>
            <a:endParaRPr lang="zh-CN" altLang="en-US" sz="1400" kern="0" dirty="0">
              <a:latin typeface="微软雅黑" panose="020B0503020204020204" pitchFamily="34" charset="-122"/>
              <a:ea typeface="微软雅黑" panose="020B0503020204020204" pitchFamily="34" charset="-122"/>
            </a:endParaRPr>
          </a:p>
          <a:p>
            <a:pPr marL="285750" lvl="1" indent="-285750" algn="just">
              <a:lnSpc>
                <a:spcPct val="120000"/>
              </a:lnSpc>
              <a:spcBef>
                <a:spcPts val="600"/>
              </a:spcBef>
              <a:buFont typeface="Arial" panose="020B0604020202020204" pitchFamily="34" charset="0"/>
              <a:buChar char="•"/>
            </a:pPr>
            <a:r>
              <a:rPr lang="zh-CN" altLang="en-US" sz="1400" b="1" kern="0" dirty="0">
                <a:latin typeface="微软雅黑" panose="020B0503020204020204" pitchFamily="34" charset="-122"/>
                <a:ea typeface="微软雅黑" panose="020B0503020204020204" pitchFamily="34" charset="-122"/>
              </a:rPr>
              <a:t>注册规格：</a:t>
            </a:r>
            <a:r>
              <a:rPr lang="zh-CN" altLang="en-US" sz="1400" kern="0" dirty="0">
                <a:latin typeface="微软雅黑" panose="020B0503020204020204" pitchFamily="34" charset="-122"/>
                <a:ea typeface="微软雅黑" panose="020B0503020204020204" pitchFamily="34" charset="-122"/>
                <a:sym typeface="+mn-ea"/>
              </a:rPr>
              <a:t>1.2ml:24mg</a:t>
            </a:r>
            <a:r>
              <a:rPr lang="zh-CN" altLang="en-US" sz="1400" kern="0" dirty="0">
                <a:latin typeface="微软雅黑" panose="020B0503020204020204" pitchFamily="34" charset="-122"/>
                <a:ea typeface="微软雅黑" panose="020B0503020204020204" pitchFamily="34" charset="-122"/>
              </a:rPr>
              <a:t> </a:t>
            </a:r>
            <a:endParaRPr lang="zh-CN" altLang="en-US" sz="1400" kern="0" dirty="0">
              <a:latin typeface="微软雅黑" panose="020B0503020204020204" pitchFamily="34" charset="-122"/>
              <a:ea typeface="微软雅黑" panose="020B0503020204020204" pitchFamily="34" charset="-122"/>
            </a:endParaRPr>
          </a:p>
          <a:p>
            <a:pPr marL="285750" lvl="1" indent="-285750" algn="just">
              <a:lnSpc>
                <a:spcPct val="120000"/>
              </a:lnSpc>
              <a:spcBef>
                <a:spcPts val="600"/>
              </a:spcBef>
              <a:buFont typeface="Arial" panose="020B0604020202020204" pitchFamily="34" charset="0"/>
              <a:buChar char="•"/>
            </a:pPr>
            <a:r>
              <a:rPr lang="zh-CN" altLang="en-US" sz="1400" b="1" kern="0" dirty="0">
                <a:latin typeface="微软雅黑" panose="020B0503020204020204" pitchFamily="34" charset="-122"/>
                <a:ea typeface="微软雅黑" panose="020B0503020204020204" pitchFamily="34" charset="-122"/>
              </a:rPr>
              <a:t>中国大陆首次上市时间：</a:t>
            </a:r>
            <a:r>
              <a:rPr lang="en-US" altLang="zh-CN" sz="1400" kern="0" dirty="0">
                <a:latin typeface="微软雅黑" panose="020B0503020204020204" pitchFamily="34" charset="-122"/>
                <a:ea typeface="微软雅黑" panose="020B0503020204020204" pitchFamily="34" charset="-122"/>
              </a:rPr>
              <a:t>2022</a:t>
            </a:r>
            <a:r>
              <a:rPr lang="zh-CN" altLang="en-US" sz="1400" kern="0" dirty="0">
                <a:latin typeface="微软雅黑" panose="020B0503020204020204" pitchFamily="34" charset="-122"/>
                <a:ea typeface="微软雅黑" panose="020B0503020204020204" pitchFamily="34" charset="-122"/>
              </a:rPr>
              <a:t>年</a:t>
            </a:r>
            <a:r>
              <a:rPr lang="en-US" altLang="zh-CN" sz="1400" kern="0" dirty="0">
                <a:latin typeface="微软雅黑" panose="020B0503020204020204" pitchFamily="34" charset="-122"/>
                <a:ea typeface="微软雅黑" panose="020B0503020204020204" pitchFamily="34" charset="-122"/>
              </a:rPr>
              <a:t>6</a:t>
            </a:r>
            <a:r>
              <a:rPr lang="zh-CN" altLang="en-US" sz="1400" kern="0" dirty="0">
                <a:latin typeface="微软雅黑" panose="020B0503020204020204" pitchFamily="34" charset="-122"/>
                <a:ea typeface="微软雅黑" panose="020B0503020204020204" pitchFamily="34" charset="-122"/>
              </a:rPr>
              <a:t>月</a:t>
            </a:r>
            <a:endParaRPr lang="en-US" altLang="zh-CN" sz="1400" kern="0" dirty="0">
              <a:latin typeface="微软雅黑" panose="020B0503020204020204" pitchFamily="34" charset="-122"/>
              <a:ea typeface="微软雅黑" panose="020B0503020204020204" pitchFamily="34" charset="-122"/>
            </a:endParaRPr>
          </a:p>
          <a:p>
            <a:pPr marL="285750" lvl="1" indent="-285750" algn="just">
              <a:lnSpc>
                <a:spcPct val="120000"/>
              </a:lnSpc>
              <a:spcBef>
                <a:spcPts val="600"/>
              </a:spcBef>
              <a:buFont typeface="Arial" panose="020B0604020202020204" pitchFamily="34" charset="0"/>
              <a:buChar char="•"/>
            </a:pPr>
            <a:r>
              <a:rPr lang="zh-CN" altLang="en-US" sz="1400" b="1" kern="0" dirty="0">
                <a:latin typeface="微软雅黑" panose="020B0503020204020204" pitchFamily="34" charset="-122"/>
                <a:ea typeface="微软雅黑" panose="020B0503020204020204" pitchFamily="34" charset="-122"/>
              </a:rPr>
              <a:t>目前大陆地区同通用名的药品的上市情况：</a:t>
            </a:r>
            <a:r>
              <a:rPr lang="zh-CN" altLang="en-US" sz="1400" kern="0" dirty="0">
                <a:latin typeface="微软雅黑" panose="020B0503020204020204" pitchFamily="34" charset="-122"/>
                <a:ea typeface="微软雅黑" panose="020B0503020204020204" pitchFamily="34" charset="-122"/>
              </a:rPr>
              <a:t>共</a:t>
            </a:r>
            <a:r>
              <a:rPr lang="en-US" altLang="zh-CN" sz="1400" kern="0" dirty="0">
                <a:latin typeface="微软雅黑" panose="020B0503020204020204" pitchFamily="34" charset="-122"/>
                <a:ea typeface="微软雅黑" panose="020B0503020204020204" pitchFamily="34" charset="-122"/>
              </a:rPr>
              <a:t>4</a:t>
            </a:r>
            <a:r>
              <a:rPr lang="zh-CN" altLang="en-US" sz="1400" kern="0" dirty="0">
                <a:latin typeface="微软雅黑" panose="020B0503020204020204" pitchFamily="34" charset="-122"/>
                <a:ea typeface="微软雅黑" panose="020B0503020204020204" pitchFamily="34" charset="-122"/>
              </a:rPr>
              <a:t>家</a:t>
            </a:r>
            <a:endParaRPr lang="en-US" altLang="zh-CN" sz="1400" kern="0" dirty="0">
              <a:latin typeface="微软雅黑" panose="020B0503020204020204" pitchFamily="34" charset="-122"/>
              <a:ea typeface="微软雅黑" panose="020B0503020204020204" pitchFamily="34" charset="-122"/>
            </a:endParaRPr>
          </a:p>
          <a:p>
            <a:pPr marL="285750" lvl="1" indent="-285750" algn="just">
              <a:lnSpc>
                <a:spcPct val="120000"/>
              </a:lnSpc>
              <a:spcBef>
                <a:spcPts val="600"/>
              </a:spcBef>
              <a:buFont typeface="Arial" panose="020B0604020202020204" pitchFamily="34" charset="0"/>
              <a:buChar char="•"/>
            </a:pPr>
            <a:r>
              <a:rPr lang="zh-CN" altLang="en-US" sz="1400" b="1" kern="0" dirty="0">
                <a:latin typeface="微软雅黑" panose="020B0503020204020204" pitchFamily="34" charset="-122"/>
                <a:ea typeface="微软雅黑" panose="020B0503020204020204" pitchFamily="34" charset="-122"/>
              </a:rPr>
              <a:t>全球首个上市的国家</a:t>
            </a:r>
            <a:r>
              <a:rPr lang="en-US" altLang="zh-CN" sz="1400" b="1" kern="0" dirty="0">
                <a:latin typeface="微软雅黑" panose="020B0503020204020204" pitchFamily="34" charset="-122"/>
                <a:ea typeface="微软雅黑" panose="020B0503020204020204" pitchFamily="34" charset="-122"/>
              </a:rPr>
              <a:t>/</a:t>
            </a:r>
            <a:r>
              <a:rPr lang="zh-CN" altLang="en-US" sz="1400" b="1" kern="0" dirty="0">
                <a:latin typeface="微软雅黑" panose="020B0503020204020204" pitchFamily="34" charset="-122"/>
                <a:ea typeface="微软雅黑" panose="020B0503020204020204" pitchFamily="34" charset="-122"/>
              </a:rPr>
              <a:t>地区及上市时间：</a:t>
            </a:r>
            <a:r>
              <a:rPr lang="zh-CN" altLang="en-US" sz="1400" kern="0" dirty="0">
                <a:latin typeface="微软雅黑" panose="020B0503020204020204" pitchFamily="34" charset="-122"/>
                <a:ea typeface="微软雅黑" panose="020B0503020204020204" pitchFamily="34" charset="-122"/>
              </a:rPr>
              <a:t>美国，</a:t>
            </a:r>
            <a:r>
              <a:rPr lang="en-US" altLang="zh-CN" sz="1400" kern="0" dirty="0">
                <a:latin typeface="微软雅黑" panose="020B0503020204020204" pitchFamily="34" charset="-122"/>
                <a:ea typeface="微软雅黑" panose="020B0503020204020204" pitchFamily="34" charset="-122"/>
              </a:rPr>
              <a:t>2008</a:t>
            </a:r>
            <a:r>
              <a:rPr lang="zh-CN" altLang="en-US" sz="1400" kern="0" dirty="0">
                <a:latin typeface="微软雅黑" panose="020B0503020204020204" pitchFamily="34" charset="-122"/>
                <a:ea typeface="微软雅黑" panose="020B0503020204020204" pitchFamily="34" charset="-122"/>
              </a:rPr>
              <a:t>年</a:t>
            </a:r>
            <a:r>
              <a:rPr lang="en-US" altLang="zh-CN" sz="1400" kern="0" dirty="0">
                <a:latin typeface="微软雅黑" panose="020B0503020204020204" pitchFamily="34" charset="-122"/>
                <a:ea typeface="微软雅黑" panose="020B0503020204020204" pitchFamily="34" charset="-122"/>
              </a:rPr>
              <a:t>12</a:t>
            </a:r>
            <a:r>
              <a:rPr lang="zh-CN" altLang="en-US" sz="1400" kern="0" dirty="0">
                <a:latin typeface="微软雅黑" panose="020B0503020204020204" pitchFamily="34" charset="-122"/>
                <a:ea typeface="微软雅黑" panose="020B0503020204020204" pitchFamily="34" charset="-122"/>
              </a:rPr>
              <a:t>月</a:t>
            </a:r>
            <a:endParaRPr lang="en-US" altLang="zh-CN" sz="1400" kern="0" dirty="0">
              <a:latin typeface="微软雅黑" panose="020B0503020204020204" pitchFamily="34" charset="-122"/>
              <a:ea typeface="微软雅黑" panose="020B0503020204020204" pitchFamily="34" charset="-122"/>
            </a:endParaRPr>
          </a:p>
          <a:p>
            <a:pPr marL="285750" lvl="1" indent="-285750" algn="just">
              <a:lnSpc>
                <a:spcPct val="120000"/>
              </a:lnSpc>
              <a:spcBef>
                <a:spcPts val="600"/>
              </a:spcBef>
              <a:buFont typeface="Arial" panose="020B0604020202020204" pitchFamily="34" charset="0"/>
              <a:buChar char="•"/>
            </a:pPr>
            <a:r>
              <a:rPr lang="zh-CN" altLang="en-US" sz="1400" b="1" kern="0" dirty="0">
                <a:latin typeface="微软雅黑" panose="020B0503020204020204" pitchFamily="34" charset="-122"/>
                <a:ea typeface="微软雅黑" panose="020B0503020204020204" pitchFamily="34" charset="-122"/>
              </a:rPr>
              <a:t>是否为</a:t>
            </a:r>
            <a:r>
              <a:rPr lang="en-US" altLang="zh-CN" sz="1400" b="1" kern="0" dirty="0">
                <a:latin typeface="微软雅黑" panose="020B0503020204020204" pitchFamily="34" charset="-122"/>
                <a:ea typeface="微软雅黑" panose="020B0503020204020204" pitchFamily="34" charset="-122"/>
              </a:rPr>
              <a:t>OTC</a:t>
            </a:r>
            <a:r>
              <a:rPr lang="zh-CN" altLang="en-US" sz="1400" b="1" kern="0" dirty="0">
                <a:latin typeface="微软雅黑" panose="020B0503020204020204" pitchFamily="34" charset="-122"/>
                <a:ea typeface="微软雅黑" panose="020B0503020204020204" pitchFamily="34" charset="-122"/>
              </a:rPr>
              <a:t>药品：</a:t>
            </a:r>
            <a:r>
              <a:rPr lang="zh-CN" altLang="en-US" sz="1400" kern="0" dirty="0">
                <a:latin typeface="微软雅黑" panose="020B0503020204020204" pitchFamily="34" charset="-122"/>
                <a:ea typeface="微软雅黑" panose="020B0503020204020204" pitchFamily="34" charset="-122"/>
              </a:rPr>
              <a:t>否</a:t>
            </a:r>
            <a:endParaRPr lang="en-US" altLang="zh-CN" sz="1400" kern="0" dirty="0">
              <a:latin typeface="微软雅黑" panose="020B0503020204020204" pitchFamily="34" charset="-122"/>
              <a:ea typeface="微软雅黑" panose="020B0503020204020204" pitchFamily="34" charset="-122"/>
            </a:endParaRPr>
          </a:p>
          <a:p>
            <a:pPr marL="285750" lvl="1" indent="-285750" algn="just">
              <a:lnSpc>
                <a:spcPct val="120000"/>
              </a:lnSpc>
              <a:spcBef>
                <a:spcPts val="600"/>
              </a:spcBef>
              <a:buFont typeface="Arial" panose="020B0604020202020204" pitchFamily="34" charset="0"/>
              <a:buChar char="•"/>
            </a:pPr>
            <a:r>
              <a:rPr lang="zh-CN" altLang="en-US" sz="1400" b="1" kern="0" dirty="0">
                <a:latin typeface="微软雅黑" panose="020B0503020204020204" pitchFamily="34" charset="-122"/>
                <a:ea typeface="微软雅黑" panose="020B0503020204020204" pitchFamily="34" charset="-122"/>
              </a:rPr>
              <a:t>参照药品建议：</a:t>
            </a:r>
            <a:r>
              <a:rPr lang="zh-CN" altLang="en-US" sz="1400" kern="0" dirty="0">
                <a:latin typeface="微软雅黑" panose="020B0503020204020204" pitchFamily="34" charset="-122"/>
                <a:ea typeface="微软雅黑" panose="020B0503020204020204" pitchFamily="34" charset="-122"/>
                <a:sym typeface="+mn-ea"/>
              </a:rPr>
              <a:t>重组人粒细胞刺激因子注射液，无动员适应症在该适应症下不享受医保。</a:t>
            </a:r>
            <a:endParaRPr lang="zh-CN" altLang="en-US" sz="1400" dirty="0">
              <a:solidFill>
                <a:srgbClr val="3959B9"/>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lvl="1" indent="-285750" algn="just">
              <a:lnSpc>
                <a:spcPct val="120000"/>
              </a:lnSpc>
              <a:spcBef>
                <a:spcPts val="600"/>
              </a:spcBef>
              <a:buFont typeface="Arial" panose="020B0604020202020204" pitchFamily="34" charset="0"/>
              <a:buChar char="•"/>
            </a:pPr>
            <a:r>
              <a:rPr lang="zh-CN" altLang="en-US" sz="1400" b="1" kern="0" dirty="0">
                <a:latin typeface="微软雅黑" panose="020B0503020204020204" pitchFamily="34" charset="-122"/>
                <a:ea typeface="微软雅黑" panose="020B0503020204020204" pitchFamily="34" charset="-122"/>
              </a:rPr>
              <a:t>与参照药品相比的优势和不足：</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与参照药品相比有效性、动员成功率显著提升</a:t>
            </a:r>
            <a:endParaRPr lang="zh-CN" altLang="en-US" sz="1400" dirty="0">
              <a:solidFill>
                <a:srgbClr val="3959B9"/>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lvl="1" indent="-285750" algn="just">
              <a:lnSpc>
                <a:spcPct val="120000"/>
              </a:lnSpc>
              <a:spcBef>
                <a:spcPts val="600"/>
              </a:spcBef>
              <a:buFont typeface="Arial" panose="020B0604020202020204" pitchFamily="34" charset="0"/>
              <a:buChar char="•"/>
            </a:pPr>
            <a:r>
              <a:rPr lang="zh-CN" altLang="en-US" sz="1400" b="1" kern="0" dirty="0">
                <a:latin typeface="微软雅黑" panose="020B0503020204020204" pitchFamily="34" charset="-122"/>
                <a:ea typeface="微软雅黑" panose="020B0503020204020204" pitchFamily="34" charset="-122"/>
              </a:rPr>
              <a:t>用法用量：</a:t>
            </a:r>
            <a:endParaRPr lang="zh-CN" altLang="en-US" sz="1400" b="1" kern="0" dirty="0">
              <a:latin typeface="微软雅黑" panose="020B0503020204020204" pitchFamily="34" charset="-122"/>
              <a:ea typeface="微软雅黑" panose="020B0503020204020204" pitchFamily="34" charset="-122"/>
            </a:endParaRPr>
          </a:p>
          <a:p>
            <a:pPr marL="0" lvl="1" algn="just">
              <a:lnSpc>
                <a:spcPct val="120000"/>
              </a:lnSpc>
            </a:pPr>
            <a:r>
              <a:rPr lang="zh-CN" altLang="en-US" sz="1200" b="1" kern="0" dirty="0">
                <a:solidFill>
                  <a:prstClr val="black"/>
                </a:solidFill>
                <a:latin typeface="微软雅黑" panose="020B0503020204020204" pitchFamily="34" charset="-122"/>
                <a:ea typeface="微软雅黑" panose="020B0503020204020204" pitchFamily="34" charset="-122"/>
                <a:cs typeface="思源黑体 CN Regular" panose="020B0500000000000000" charset="-122"/>
              </a:rPr>
              <a:t>      </a:t>
            </a:r>
            <a:r>
              <a:rPr sz="1200" dirty="0">
                <a:latin typeface="微软雅黑" panose="020B0503020204020204" pitchFamily="34" charset="-122"/>
                <a:ea typeface="微软雅黑" panose="020B0503020204020204" pitchFamily="34" charset="-122"/>
                <a:cs typeface="微软雅黑" panose="020B0503020204020204" pitchFamily="34" charset="-122"/>
                <a:sym typeface="+mn-ea"/>
              </a:rPr>
              <a:t>患者接受 G-CSF 每天 1 次、共给药 4 天后开始本品治疗。在开始每次采集前 11 小时进行本品给药，最多连续给药 4 天。</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sym typeface="+mn-ea"/>
              </a:rPr>
              <a:t>根据体重确定本品皮下注射给药的推荐剂量：</a:t>
            </a:r>
            <a:endParaRPr lang="zh-CN" altLang="en-US" sz="1200" dirty="0">
              <a:latin typeface="微软雅黑" panose="020B0503020204020204" pitchFamily="34" charset="-122"/>
              <a:ea typeface="微软雅黑" panose="020B0503020204020204" pitchFamily="34" charset="-122"/>
              <a:cs typeface="微软雅黑" panose="020B0503020204020204" pitchFamily="34" charset="-122"/>
            </a:endParaRPr>
          </a:p>
          <a:p>
            <a:pPr marL="0" lvl="1" algn="just">
              <a:lnSpc>
                <a:spcPct val="120000"/>
              </a:lnSpc>
            </a:pPr>
            <a:r>
              <a:rPr lang="zh-CN" altLang="en-US" sz="1200" dirty="0">
                <a:solidFill>
                  <a:srgbClr val="3959B9"/>
                </a:solidFill>
                <a:latin typeface="微软雅黑" panose="020B0503020204020204" pitchFamily="34" charset="-122"/>
                <a:ea typeface="微软雅黑" panose="020B0503020204020204" pitchFamily="34" charset="-122"/>
                <a:cs typeface="微软雅黑" panose="020B0503020204020204" pitchFamily="34" charset="-122"/>
                <a:sym typeface="+mn-ea"/>
              </a:rPr>
              <a:t>患者体重≤83kg时，</a:t>
            </a:r>
            <a:r>
              <a:rPr lang="zh-CN" altLang="en-US"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20 mg固定剂量，或者按体重0.24 mg/kg。</a:t>
            </a:r>
            <a:endParaRPr lang="zh-CN" altLang="en-US"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0" lvl="1" algn="just">
              <a:lnSpc>
                <a:spcPct val="120000"/>
              </a:lnSpc>
            </a:pPr>
            <a:r>
              <a:rPr lang="zh-CN" altLang="en-US" sz="1200" dirty="0">
                <a:solidFill>
                  <a:srgbClr val="3959B9"/>
                </a:solidFill>
                <a:latin typeface="微软雅黑" panose="020B0503020204020204" pitchFamily="34" charset="-122"/>
                <a:ea typeface="微软雅黑" panose="020B0503020204020204" pitchFamily="34" charset="-122"/>
                <a:cs typeface="微软雅黑" panose="020B0503020204020204" pitchFamily="34" charset="-122"/>
                <a:sym typeface="+mn-ea"/>
              </a:rPr>
              <a:t>患者体重&gt;83kg时，</a:t>
            </a:r>
            <a:r>
              <a:rPr lang="zh-CN" altLang="en-US"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按体重0.24 mg/kg。 </a:t>
            </a:r>
            <a:endParaRPr lang="zh-CN" altLang="en-US" sz="1200" dirty="0">
              <a:latin typeface="微软雅黑" panose="020B0503020204020204" pitchFamily="34" charset="-122"/>
              <a:ea typeface="微软雅黑" panose="020B0503020204020204" pitchFamily="34" charset="-122"/>
              <a:cs typeface="微软雅黑" panose="020B0503020204020204" pitchFamily="34" charset="-122"/>
            </a:endParaRPr>
          </a:p>
          <a:p>
            <a:pPr marL="0" lvl="1" algn="just">
              <a:lnSpc>
                <a:spcPct val="120000"/>
              </a:lnSpc>
            </a:pP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sym typeface="+mn-ea"/>
              </a:rPr>
              <a:t>使用患者实际体重计算本品的给药体积。</a:t>
            </a:r>
            <a:endParaRPr lang="zh-CN" altLang="en-US" sz="12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1" algn="just">
              <a:lnSpc>
                <a:spcPct val="120000"/>
              </a:lnSpc>
            </a:pPr>
            <a:r>
              <a:rPr lang="zh-CN" altLang="en-US" sz="1400" b="1" kern="0" dirty="0">
                <a:latin typeface="微软雅黑" panose="020B0503020204020204" pitchFamily="34" charset="-122"/>
                <a:ea typeface="微软雅黑" panose="020B0503020204020204" pitchFamily="34" charset="-122"/>
              </a:rPr>
              <a:t>挂网价格：</a:t>
            </a:r>
            <a:r>
              <a:rPr lang="en-US" altLang="zh-CN" sz="1400" kern="0" dirty="0">
                <a:latin typeface="微软雅黑" panose="020B0503020204020204" pitchFamily="34" charset="-122"/>
                <a:ea typeface="微软雅黑" panose="020B0503020204020204" pitchFamily="34" charset="-122"/>
              </a:rPr>
              <a:t> 38600</a:t>
            </a:r>
            <a:r>
              <a:rPr lang="zh-CN" altLang="en-US" sz="1400" kern="0" dirty="0">
                <a:latin typeface="微软雅黑" panose="020B0503020204020204" pitchFamily="34" charset="-122"/>
                <a:ea typeface="微软雅黑" panose="020B0503020204020204" pitchFamily="34" charset="-122"/>
              </a:rPr>
              <a:t>元</a:t>
            </a:r>
            <a:endParaRPr lang="zh-CN" altLang="en-US" sz="1400" b="1" kern="0" dirty="0">
              <a:latin typeface="微软雅黑" panose="020B0503020204020204" pitchFamily="34" charset="-122"/>
              <a:ea typeface="微软雅黑" panose="020B0503020204020204" pitchFamily="34" charset="-122"/>
            </a:endParaRPr>
          </a:p>
        </p:txBody>
      </p:sp>
      <p:pic>
        <p:nvPicPr>
          <p:cNvPr id="6" name="图片 5" descr="普乐沙福-药盒-2"/>
          <p:cNvPicPr>
            <a:picLocks noChangeAspect="1"/>
          </p:cNvPicPr>
          <p:nvPr/>
        </p:nvPicPr>
        <p:blipFill>
          <a:blip r:embed="rId3"/>
          <a:stretch>
            <a:fillRect/>
          </a:stretch>
        </p:blipFill>
        <p:spPr>
          <a:xfrm>
            <a:off x="1263650" y="1430020"/>
            <a:ext cx="1397000" cy="197739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8"/>
          <p:cNvSpPr txBox="1"/>
          <p:nvPr/>
        </p:nvSpPr>
        <p:spPr>
          <a:xfrm>
            <a:off x="578062" y="269639"/>
            <a:ext cx="9289898" cy="615315"/>
          </a:xfrm>
          <a:prstGeom prst="rect">
            <a:avLst/>
          </a:prstGeom>
          <a:noFill/>
        </p:spPr>
        <p:txBody>
          <a:bodyPr wrap="square" lIns="0" tIns="0" rIns="0" bIns="0" rtlCol="0">
            <a:spAutoFit/>
          </a:bodyPr>
          <a:lstStyle/>
          <a:p>
            <a:pPr indent="0" fontAlgn="auto">
              <a:lnSpc>
                <a:spcPct val="100000"/>
              </a:lnSpc>
              <a:buFont typeface="Arial" panose="020B0604020202020204" pitchFamily="34" charset="0"/>
              <a:buNone/>
            </a:pP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普乐沙福注射液作为最新动员剂，弥补了药品目录中抗肿瘤药无小分子CXCR4拮抗剂的短板</a:t>
            </a:r>
            <a:endParaRPr lang="zh-CN" altLang="en-US" sz="2000" b="1" dirty="0">
              <a:solidFill>
                <a:srgbClr val="000000"/>
              </a:solidFill>
              <a:latin typeface="微软雅黑" panose="020B0503020204020204" pitchFamily="34" charset="-122"/>
              <a:ea typeface="微软雅黑" panose="020B0503020204020204" pitchFamily="34" charset="-122"/>
              <a:cs typeface="CJSOFB+MicrosoftYaHei-Bold"/>
            </a:endParaRPr>
          </a:p>
        </p:txBody>
      </p:sp>
      <p:sp>
        <p:nvSpPr>
          <p:cNvPr id="12" name="矩形: 圆角 11"/>
          <p:cNvSpPr/>
          <p:nvPr/>
        </p:nvSpPr>
        <p:spPr>
          <a:xfrm>
            <a:off x="78063" y="1187427"/>
            <a:ext cx="233718" cy="914400"/>
          </a:xfrm>
          <a:prstGeom prst="roundRect">
            <a:avLst>
              <a:gd name="adj" fmla="val 50000"/>
            </a:avLst>
          </a:prstGeom>
          <a:solidFill>
            <a:srgbClr val="1E3968"/>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基本信息</a:t>
            </a:r>
            <a:endParaRPr lang="zh-CN" altLang="en-US" sz="1200" dirty="0">
              <a:latin typeface="微软雅黑" panose="020B0503020204020204" pitchFamily="34" charset="-122"/>
              <a:ea typeface="微软雅黑" panose="020B0503020204020204" pitchFamily="34" charset="-122"/>
            </a:endParaRPr>
          </a:p>
        </p:txBody>
      </p:sp>
      <p:sp>
        <p:nvSpPr>
          <p:cNvPr id="14" name="矩形: 圆角 13"/>
          <p:cNvSpPr/>
          <p:nvPr/>
        </p:nvSpPr>
        <p:spPr>
          <a:xfrm>
            <a:off x="78062" y="2271701"/>
            <a:ext cx="233718" cy="685800"/>
          </a:xfrm>
          <a:prstGeom prst="roundRect">
            <a:avLst>
              <a:gd name="adj" fmla="val 50000"/>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安全性</a:t>
            </a:r>
            <a:endParaRPr lang="zh-CN" altLang="en-US" sz="1200" dirty="0">
              <a:latin typeface="微软雅黑" panose="020B0503020204020204" pitchFamily="34" charset="-122"/>
              <a:ea typeface="微软雅黑" panose="020B0503020204020204" pitchFamily="34" charset="-122"/>
            </a:endParaRPr>
          </a:p>
        </p:txBody>
      </p:sp>
      <p:sp>
        <p:nvSpPr>
          <p:cNvPr id="18" name="矩形: 圆角 17"/>
          <p:cNvSpPr/>
          <p:nvPr/>
        </p:nvSpPr>
        <p:spPr>
          <a:xfrm>
            <a:off x="78062" y="3127375"/>
            <a:ext cx="233718" cy="685800"/>
          </a:xfrm>
          <a:prstGeom prst="roundRect">
            <a:avLst>
              <a:gd name="adj" fmla="val 50000"/>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有效性</a:t>
            </a:r>
            <a:endParaRPr lang="zh-CN" altLang="en-US" sz="1200" dirty="0">
              <a:latin typeface="微软雅黑" panose="020B0503020204020204" pitchFamily="34" charset="-122"/>
              <a:ea typeface="微软雅黑" panose="020B0503020204020204" pitchFamily="34" charset="-122"/>
            </a:endParaRPr>
          </a:p>
        </p:txBody>
      </p:sp>
      <p:sp>
        <p:nvSpPr>
          <p:cNvPr id="19" name="矩形: 圆角 18"/>
          <p:cNvSpPr/>
          <p:nvPr/>
        </p:nvSpPr>
        <p:spPr>
          <a:xfrm>
            <a:off x="78062" y="3983049"/>
            <a:ext cx="233718" cy="685800"/>
          </a:xfrm>
          <a:prstGeom prst="roundRect">
            <a:avLst>
              <a:gd name="adj" fmla="val 50000"/>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创新性</a:t>
            </a:r>
            <a:endParaRPr lang="zh-CN" altLang="en-US" sz="1200" dirty="0">
              <a:latin typeface="微软雅黑" panose="020B0503020204020204" pitchFamily="34" charset="-122"/>
              <a:ea typeface="微软雅黑" panose="020B0503020204020204" pitchFamily="34" charset="-122"/>
            </a:endParaRPr>
          </a:p>
        </p:txBody>
      </p:sp>
      <p:sp>
        <p:nvSpPr>
          <p:cNvPr id="20" name="矩形: 圆角 19"/>
          <p:cNvSpPr/>
          <p:nvPr/>
        </p:nvSpPr>
        <p:spPr>
          <a:xfrm>
            <a:off x="78062" y="4838723"/>
            <a:ext cx="233718" cy="685800"/>
          </a:xfrm>
          <a:prstGeom prst="roundRect">
            <a:avLst>
              <a:gd name="adj" fmla="val 50000"/>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公平性</a:t>
            </a:r>
            <a:endParaRPr lang="zh-CN" altLang="en-US" sz="1200" dirty="0">
              <a:latin typeface="微软雅黑" panose="020B0503020204020204" pitchFamily="34" charset="-122"/>
              <a:ea typeface="微软雅黑" panose="020B0503020204020204" pitchFamily="34" charset="-122"/>
            </a:endParaRPr>
          </a:p>
        </p:txBody>
      </p:sp>
      <p:sp>
        <p:nvSpPr>
          <p:cNvPr id="3" name="文本框 2"/>
          <p:cNvSpPr txBox="1"/>
          <p:nvPr/>
        </p:nvSpPr>
        <p:spPr>
          <a:xfrm>
            <a:off x="654050" y="1946275"/>
            <a:ext cx="10562590" cy="2753995"/>
          </a:xfrm>
          <a:prstGeom prst="rect">
            <a:avLst/>
          </a:prstGeom>
          <a:noFill/>
        </p:spPr>
        <p:txBody>
          <a:bodyPr wrap="square">
            <a:noAutofit/>
          </a:bodyPr>
          <a:lstStyle/>
          <a:p>
            <a:pPr marL="285750" indent="-285750" algn="l" rtl="0" eaLnBrk="0" fontAlgn="auto">
              <a:lnSpc>
                <a:spcPct val="150000"/>
              </a:lnSpc>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非霍奇金淋巴瘤（NHL）：2020年我国非霍奇金淋巴瘤的新发病例和死亡病例分别为92834例和54351例，预计现存非霍奇金淋巴瘤患者</a:t>
            </a:r>
            <a:r>
              <a:rPr lang="zh-CN" altLang="en-US" sz="1400" dirty="0">
                <a:solidFill>
                  <a:srgbClr val="3959B9"/>
                </a:solidFill>
                <a:latin typeface="微软雅黑" panose="020B0503020204020204" pitchFamily="34" charset="-122"/>
                <a:ea typeface="微软雅黑" panose="020B0503020204020204" pitchFamily="34" charset="-122"/>
                <a:cs typeface="微软雅黑" panose="020B0503020204020204" pitchFamily="34" charset="-122"/>
                <a:sym typeface="+mn-ea"/>
              </a:rPr>
              <a:t>20-25万</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人左右。</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gn="l" rtl="0" eaLnBrk="0" fontAlgn="auto">
              <a:lnSpc>
                <a:spcPct val="150000"/>
              </a:lnSpc>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多发性骨髓瘤（MM）:2018年统计数据显示当年发病人数 20066人发病率约为 1.44/10万，现存患者超</a:t>
            </a:r>
            <a:r>
              <a:rPr lang="zh-CN" altLang="en-US" sz="1400" dirty="0">
                <a:solidFill>
                  <a:srgbClr val="3959B9"/>
                </a:solidFill>
                <a:latin typeface="微软雅黑" panose="020B0503020204020204" pitchFamily="34" charset="-122"/>
                <a:ea typeface="微软雅黑" panose="020B0503020204020204" pitchFamily="34" charset="-122"/>
                <a:cs typeface="微软雅黑" panose="020B0503020204020204" pitchFamily="34" charset="-122"/>
                <a:sym typeface="+mn-ea"/>
              </a:rPr>
              <a:t>10万人</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gn="l" rtl="0" eaLnBrk="0" fontAlgn="auto">
              <a:lnSpc>
                <a:spcPct val="150000"/>
              </a:lnSpc>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参考美国自体移植率10%，国内预计</a:t>
            </a:r>
            <a:r>
              <a:rPr lang="zh-CN" altLang="en-US" sz="1400" dirty="0">
                <a:solidFill>
                  <a:srgbClr val="3959B9"/>
                </a:solidFill>
                <a:latin typeface="微软雅黑" panose="020B0503020204020204" pitchFamily="34" charset="-122"/>
                <a:ea typeface="微软雅黑" panose="020B0503020204020204" pitchFamily="34" charset="-122"/>
                <a:cs typeface="微软雅黑" panose="020B0503020204020204" pitchFamily="34" charset="-122"/>
                <a:sym typeface="+mn-ea"/>
              </a:rPr>
              <a:t>10000</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例自体移植需求患者。</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fontAlgn="auto">
              <a:lnSpc>
                <a:spcPct val="150000"/>
              </a:lnSpc>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自体造血干细胞移植是治疗恶性血液疾病的重要手段，近年来中国自体移植获得了突风猛进的发展，自体移植例数逐年增长，</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2020</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年全国</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3371</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例自体移植增长到</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2021</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年</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5354</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例患者，自体移植为更多患者带来了更深的缓解、更长的生存。</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fontAlgn="auto">
              <a:lnSpc>
                <a:spcPct val="150000"/>
              </a:lnSpc>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普乐沙福注射液作为最新动员剂，</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弥补了药品目录中抗肿瘤药无小分子CXCR4拮抗剂的短板。</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1" name="矩形: 圆角 10"/>
          <p:cNvSpPr/>
          <p:nvPr/>
        </p:nvSpPr>
        <p:spPr>
          <a:xfrm>
            <a:off x="598805" y="1231265"/>
            <a:ext cx="10662920" cy="3873500"/>
          </a:xfrm>
          <a:prstGeom prst="roundRect">
            <a:avLst>
              <a:gd name="adj" fmla="val 4693"/>
            </a:avLst>
          </a:prstGeom>
          <a:noFill/>
          <a:ln w="25400" cap="flat" cmpd="sng" algn="ctr">
            <a:solidFill>
              <a:srgbClr val="1E3968"/>
            </a:solidFill>
            <a:prstDash val="solid"/>
          </a:ln>
          <a:effectLst/>
        </p:spPr>
        <p:txBody>
          <a:bodyPr rtlCol="0" anchor="ctr"/>
          <a:lstStyle/>
          <a:p>
            <a:pPr algn="ctr">
              <a:defRPr/>
            </a:pPr>
            <a:endParaRPr lang="zh-CN" altLang="en-US" kern="0">
              <a:solidFill>
                <a:prstClr val="white"/>
              </a:solidFill>
              <a:ea typeface="微软雅黑" panose="020B0503020204020204" pitchFamily="34" charset="-122"/>
            </a:endParaRPr>
          </a:p>
        </p:txBody>
      </p:sp>
      <p:sp>
        <p:nvSpPr>
          <p:cNvPr id="13" name="矩形: 圆角 12"/>
          <p:cNvSpPr/>
          <p:nvPr/>
        </p:nvSpPr>
        <p:spPr>
          <a:xfrm>
            <a:off x="598805" y="1108075"/>
            <a:ext cx="1687195" cy="519430"/>
          </a:xfrm>
          <a:prstGeom prst="roundRect">
            <a:avLst/>
          </a:prstGeom>
          <a:solidFill>
            <a:srgbClr val="1E3968"/>
          </a:solidFill>
          <a:ln w="25400" cap="flat" cmpd="sng" algn="ctr">
            <a:solidFill>
              <a:srgbClr val="1E3968"/>
            </a:solidFill>
            <a:prstDash val="solid"/>
          </a:ln>
          <a:effectLst/>
        </p:spPr>
        <p:txBody>
          <a:bodyPr rtlCol="0" anchor="ctr"/>
          <a:lstStyle/>
          <a:p>
            <a:pPr algn="ctr">
              <a:defRPr/>
            </a:pPr>
            <a:r>
              <a:rPr lang="zh-CN" altLang="en-US" sz="1600" kern="0" dirty="0">
                <a:solidFill>
                  <a:prstClr val="white"/>
                </a:solidFill>
                <a:latin typeface="微软雅黑" panose="020B0503020204020204" pitchFamily="34" charset="-122"/>
                <a:ea typeface="微软雅黑" panose="020B0503020204020204" pitchFamily="34" charset="-122"/>
              </a:rPr>
              <a:t>疾病情况及流行病学信息</a:t>
            </a:r>
            <a:endParaRPr lang="zh-CN" altLang="en-US" sz="1600" kern="0" dirty="0">
              <a:solidFill>
                <a:prstClr val="white"/>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圆角 11"/>
          <p:cNvSpPr/>
          <p:nvPr/>
        </p:nvSpPr>
        <p:spPr>
          <a:xfrm>
            <a:off x="78063" y="1187427"/>
            <a:ext cx="233718" cy="914400"/>
          </a:xfrm>
          <a:prstGeom prst="roundRect">
            <a:avLst>
              <a:gd name="adj" fmla="val 50000"/>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基本信息</a:t>
            </a:r>
            <a:endParaRPr lang="zh-CN" altLang="en-US" sz="1200" dirty="0">
              <a:latin typeface="微软雅黑" panose="020B0503020204020204" pitchFamily="34" charset="-122"/>
              <a:ea typeface="微软雅黑" panose="020B0503020204020204" pitchFamily="34" charset="-122"/>
            </a:endParaRPr>
          </a:p>
        </p:txBody>
      </p:sp>
      <p:sp>
        <p:nvSpPr>
          <p:cNvPr id="14" name="矩形: 圆角 13"/>
          <p:cNvSpPr/>
          <p:nvPr/>
        </p:nvSpPr>
        <p:spPr>
          <a:xfrm>
            <a:off x="78062" y="2271701"/>
            <a:ext cx="233718" cy="685800"/>
          </a:xfrm>
          <a:prstGeom prst="roundRect">
            <a:avLst>
              <a:gd name="adj" fmla="val 50000"/>
            </a:avLst>
          </a:prstGeom>
          <a:solidFill>
            <a:srgbClr val="1E3968"/>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安全性</a:t>
            </a:r>
            <a:endParaRPr lang="zh-CN" altLang="en-US" sz="1200" dirty="0">
              <a:latin typeface="微软雅黑" panose="020B0503020204020204" pitchFamily="34" charset="-122"/>
              <a:ea typeface="微软雅黑" panose="020B0503020204020204" pitchFamily="34" charset="-122"/>
            </a:endParaRPr>
          </a:p>
        </p:txBody>
      </p:sp>
      <p:sp>
        <p:nvSpPr>
          <p:cNvPr id="18" name="矩形: 圆角 17"/>
          <p:cNvSpPr/>
          <p:nvPr/>
        </p:nvSpPr>
        <p:spPr>
          <a:xfrm>
            <a:off x="78062" y="3127375"/>
            <a:ext cx="233718" cy="685800"/>
          </a:xfrm>
          <a:prstGeom prst="roundRect">
            <a:avLst>
              <a:gd name="adj" fmla="val 50000"/>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有效性</a:t>
            </a:r>
            <a:endParaRPr lang="zh-CN" altLang="en-US" sz="1200" dirty="0">
              <a:latin typeface="微软雅黑" panose="020B0503020204020204" pitchFamily="34" charset="-122"/>
              <a:ea typeface="微软雅黑" panose="020B0503020204020204" pitchFamily="34" charset="-122"/>
            </a:endParaRPr>
          </a:p>
        </p:txBody>
      </p:sp>
      <p:sp>
        <p:nvSpPr>
          <p:cNvPr id="19" name="矩形: 圆角 18"/>
          <p:cNvSpPr/>
          <p:nvPr/>
        </p:nvSpPr>
        <p:spPr>
          <a:xfrm>
            <a:off x="78062" y="3983049"/>
            <a:ext cx="233718" cy="685800"/>
          </a:xfrm>
          <a:prstGeom prst="roundRect">
            <a:avLst>
              <a:gd name="adj" fmla="val 50000"/>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创新性</a:t>
            </a:r>
            <a:endParaRPr lang="zh-CN" altLang="en-US" sz="1200" dirty="0">
              <a:latin typeface="微软雅黑" panose="020B0503020204020204" pitchFamily="34" charset="-122"/>
              <a:ea typeface="微软雅黑" panose="020B0503020204020204" pitchFamily="34" charset="-122"/>
            </a:endParaRPr>
          </a:p>
        </p:txBody>
      </p:sp>
      <p:sp>
        <p:nvSpPr>
          <p:cNvPr id="20" name="矩形: 圆角 19"/>
          <p:cNvSpPr/>
          <p:nvPr/>
        </p:nvSpPr>
        <p:spPr>
          <a:xfrm>
            <a:off x="78062" y="4838723"/>
            <a:ext cx="233718" cy="685800"/>
          </a:xfrm>
          <a:prstGeom prst="roundRect">
            <a:avLst>
              <a:gd name="adj" fmla="val 50000"/>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公平性</a:t>
            </a:r>
            <a:endParaRPr lang="zh-CN" altLang="en-US" sz="1200" dirty="0">
              <a:latin typeface="微软雅黑" panose="020B0503020204020204" pitchFamily="34" charset="-122"/>
              <a:ea typeface="微软雅黑" panose="020B0503020204020204" pitchFamily="34" charset="-122"/>
            </a:endParaRPr>
          </a:p>
        </p:txBody>
      </p:sp>
      <p:sp>
        <p:nvSpPr>
          <p:cNvPr id="4" name="矩形: 圆角 3"/>
          <p:cNvSpPr/>
          <p:nvPr/>
        </p:nvSpPr>
        <p:spPr>
          <a:xfrm>
            <a:off x="796925" y="1652270"/>
            <a:ext cx="10226040" cy="3220085"/>
          </a:xfrm>
          <a:prstGeom prst="roundRect">
            <a:avLst>
              <a:gd name="adj" fmla="val 2815"/>
            </a:avLst>
          </a:prstGeom>
          <a:noFill/>
          <a:ln w="6350" cap="flat" cmpd="sng" algn="ctr">
            <a:gradFill>
              <a:gsLst>
                <a:gs pos="100000">
                  <a:srgbClr val="00B0F0"/>
                </a:gs>
                <a:gs pos="0">
                  <a:srgbClr val="002060"/>
                </a:gs>
              </a:gsLst>
              <a:lin ang="5400000" scaled="1"/>
            </a:gra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 name="矩形: 折角 9"/>
          <p:cNvSpPr/>
          <p:nvPr/>
        </p:nvSpPr>
        <p:spPr>
          <a:xfrm>
            <a:off x="882650" y="1793875"/>
            <a:ext cx="9629140" cy="1928495"/>
          </a:xfrm>
          <a:prstGeom prst="foldedCorner">
            <a:avLst>
              <a:gd name="adj" fmla="val 498"/>
            </a:avLst>
          </a:prstGeom>
          <a:solidFill>
            <a:srgbClr val="EBF0F9"/>
          </a:solidFill>
          <a:ln w="25400" cap="flat" cmpd="sng" algn="ctr">
            <a:noFill/>
            <a:prstDash val="soli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rtl="0" eaLnBrk="0" fontAlgn="auto">
              <a:lnSpc>
                <a:spcPct val="100000"/>
              </a:lnSpc>
            </a:pP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l" rtl="0" eaLnBrk="0" fontAlgn="auto">
              <a:lnSpc>
                <a:spcPct val="100000"/>
              </a:lnSpc>
            </a:pPr>
            <a:r>
              <a:rPr lang="zh-CN" altLang="en-US" sz="1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不良反应：</a:t>
            </a:r>
            <a:endParaRPr lang="zh-CN" altLang="en-US" sz="1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l" rtl="0" eaLnBrk="0" fontAlgn="auto">
              <a:lnSpc>
                <a:spcPct val="100000"/>
              </a:lnSpc>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常见不良反应：</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腹泻、恶心、疲乏、注射部位反应、头痛、关节痛、头晕和呕吐。</a:t>
            </a:r>
            <a:endParaRPr lang="zh-CN" altLang="en-US" sz="140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rtl="0" eaLnBrk="0" fontAlgn="auto">
              <a:lnSpc>
                <a:spcPct val="100000"/>
              </a:lnSpc>
            </a:pP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严重不良反应：过敏性休克和过敏反应；白血病患者的潜在肿瘤细胞动员作用；循环白细胞增加和血小板计数降低；潜在的肿瘤细胞动员作用；脾肿大。</a:t>
            </a:r>
            <a:endParaRPr lang="zh-CN" altLang="en-US" sz="140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rtl="0" eaLnBrk="0" fontAlgn="auto">
              <a:lnSpc>
                <a:spcPct val="100000"/>
              </a:lnSpc>
            </a:pP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过敏性休克和过敏反应：在普乐沙福给药期间和给药后至少30分钟，应观察患者发生过敏反应的迹象和症状，直到每次给药结束后达到临床稳定。</a:t>
            </a:r>
            <a:endParaRPr lang="zh-CN" altLang="en-US" sz="140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rtl="0" eaLnBrk="0">
              <a:lnSpc>
                <a:spcPct val="100000"/>
              </a:lnSpc>
            </a:pP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脾肿大或脾破裂:在接受普乐沙福和G-CSF联用给药时发生左上腹痛和/或肩胛痛或肩痛的患者应进行脾脏完整性评估。</a:t>
            </a:r>
            <a:endParaRPr lang="zh-CN" altLang="en-US" sz="140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rtl="0" eaLnBrk="0">
              <a:lnSpc>
                <a:spcPct val="100000"/>
              </a:lnSpc>
            </a:pP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胚胎-胎儿毒性：妊娠妇女使用普乐沙福时可能危害胎儿。</a:t>
            </a:r>
            <a:endParaRPr lang="zh-CN" altLang="en-US" sz="140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rtl="0" eaLnBrk="0">
              <a:lnSpc>
                <a:spcPct val="100000"/>
              </a:lnSpc>
            </a:pP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对驾驶和操作机器能力的影响：普乐沙福可能影响驾驶和操作机器能力。</a:t>
            </a:r>
            <a:endParaRPr lang="zh-CN" altLang="en-US" sz="140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ctr" eaLnBrk="0" fontAlgn="base" hangingPunct="0">
              <a:lnSpc>
                <a:spcPct val="100000"/>
              </a:lnSpc>
              <a:spcBef>
                <a:spcPct val="0"/>
              </a:spcBef>
              <a:spcAft>
                <a:spcPct val="0"/>
              </a:spcAft>
              <a:defRPr/>
            </a:pPr>
            <a:endParaRPr lang="zh-CN" altLang="en-US" sz="1400" b="0" kern="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
        <p:nvSpPr>
          <p:cNvPr id="30" name="文本框 29"/>
          <p:cNvSpPr txBox="1"/>
          <p:nvPr/>
        </p:nvSpPr>
        <p:spPr>
          <a:xfrm>
            <a:off x="435822" y="241250"/>
            <a:ext cx="8219228" cy="339090"/>
          </a:xfrm>
          <a:prstGeom prst="rect">
            <a:avLst/>
          </a:prstGeom>
          <a:noFill/>
        </p:spPr>
        <p:txBody>
          <a:bodyPr wrap="square" lIns="0" tIns="0" rIns="0" bIns="0" rtlCol="0">
            <a:spAutoFit/>
          </a:bodyPr>
          <a:lstStyle/>
          <a:p>
            <a:pPr>
              <a:lnSpc>
                <a:spcPts val="2645"/>
              </a:lnSpc>
            </a:pPr>
            <a:r>
              <a:rPr lang="zh-CN" altLang="en-US" sz="2000" b="1" dirty="0">
                <a:solidFill>
                  <a:srgbClr val="000000"/>
                </a:solidFill>
                <a:latin typeface="微软雅黑" panose="020B0503020204020204" pitchFamily="34" charset="-122"/>
                <a:ea typeface="微软雅黑" panose="020B0503020204020204" pitchFamily="34" charset="-122"/>
                <a:cs typeface="CJSOFB+MicrosoftYaHei-Bold"/>
              </a:rPr>
              <a:t>普乐沙福注射液的不良反应临床上安全可控</a:t>
            </a:r>
            <a:endParaRPr lang="zh-CN" altLang="en-US" sz="2000" b="1" dirty="0">
              <a:latin typeface="微软雅黑" panose="020B0503020204020204" pitchFamily="34" charset="-122"/>
              <a:ea typeface="微软雅黑" panose="020B0503020204020204" pitchFamily="34" charset="-122"/>
              <a:cs typeface="CJSOFB+MicrosoftYaHei-Bold"/>
            </a:endParaRPr>
          </a:p>
        </p:txBody>
      </p:sp>
      <p:sp>
        <p:nvSpPr>
          <p:cNvPr id="5" name="object 5"/>
          <p:cNvSpPr txBox="1"/>
          <p:nvPr/>
        </p:nvSpPr>
        <p:spPr>
          <a:xfrm>
            <a:off x="3854329" y="1453884"/>
            <a:ext cx="3843689" cy="269304"/>
          </a:xfrm>
          <a:prstGeom prst="rect">
            <a:avLst/>
          </a:prstGeom>
          <a:solidFill>
            <a:schemeClr val="accent2">
              <a:lumMod val="20000"/>
              <a:lumOff val="80000"/>
            </a:schemeClr>
          </a:solidFill>
        </p:spPr>
        <p:txBody>
          <a:bodyPr vert="horz" wrap="square" lIns="0" tIns="0" rIns="0" bIns="0" rtlCol="0">
            <a:spAutoFit/>
          </a:bodyPr>
          <a:lstStyle/>
          <a:p>
            <a:pPr algn="ctr">
              <a:lnSpc>
                <a:spcPts val="2120"/>
              </a:lnSpc>
            </a:pPr>
            <a:r>
              <a:rPr sz="2000" b="1" dirty="0">
                <a:solidFill>
                  <a:srgbClr val="002060"/>
                </a:solidFill>
                <a:latin typeface="微软雅黑" panose="020B0503020204020204" pitchFamily="34" charset="-122"/>
                <a:ea typeface="微软雅黑" panose="020B0503020204020204" pitchFamily="34" charset="-122"/>
                <a:cs typeface="REJOVW+MicrosoftYaHei-Bold"/>
              </a:rPr>
              <a:t>药品说明书收载的安全性信息</a:t>
            </a:r>
            <a:endParaRPr sz="2000" b="1" dirty="0">
              <a:solidFill>
                <a:srgbClr val="002060"/>
              </a:solidFill>
              <a:latin typeface="微软雅黑" panose="020B0503020204020204" pitchFamily="34" charset="-122"/>
              <a:ea typeface="微软雅黑" panose="020B0503020204020204" pitchFamily="34" charset="-122"/>
              <a:cs typeface="REJOVW+MicrosoftYaHei-Bold"/>
            </a:endParaRPr>
          </a:p>
        </p:txBody>
      </p:sp>
      <p:sp>
        <p:nvSpPr>
          <p:cNvPr id="6" name="矩形: 折角 20"/>
          <p:cNvSpPr/>
          <p:nvPr/>
        </p:nvSpPr>
        <p:spPr>
          <a:xfrm>
            <a:off x="892175" y="3716655"/>
            <a:ext cx="9618980" cy="1012190"/>
          </a:xfrm>
          <a:prstGeom prst="foldedCorner">
            <a:avLst>
              <a:gd name="adj" fmla="val 498"/>
            </a:avLst>
          </a:prstGeom>
          <a:solidFill>
            <a:srgbClr val="EBF0F9"/>
          </a:solidFill>
          <a:ln w="25400" cap="flat" cmpd="sng" algn="ctr">
            <a:noFill/>
            <a:prstDash val="soli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defRPr/>
            </a:pPr>
            <a:endParaRPr lang="zh-CN" altLang="en-US" sz="1200" kern="0">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4" name="文本框 23"/>
          <p:cNvSpPr txBox="1"/>
          <p:nvPr/>
        </p:nvSpPr>
        <p:spPr>
          <a:xfrm>
            <a:off x="978535" y="3991610"/>
            <a:ext cx="9175115" cy="737235"/>
          </a:xfrm>
          <a:prstGeom prst="rect">
            <a:avLst/>
          </a:prstGeom>
          <a:noFill/>
        </p:spPr>
        <p:txBody>
          <a:bodyPr wrap="square" rtlCol="0" anchor="t">
            <a:spAutoFit/>
          </a:bodyPr>
          <a:p>
            <a:pPr indent="0" algn="l" rtl="0" eaLnBrk="0" fontAlgn="auto">
              <a:lnSpc>
                <a:spcPct val="100000"/>
              </a:lnSpc>
            </a:pP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sym typeface="+mn-ea"/>
              </a:rPr>
              <a:t>安全性方面优势和不足：</a:t>
            </a:r>
            <a:endParaRPr lang="zh-CN" altLang="en-US" sz="1400" b="1" dirty="0">
              <a:latin typeface="微软雅黑" panose="020B0503020204020204" pitchFamily="34" charset="-122"/>
              <a:ea typeface="微软雅黑" panose="020B0503020204020204" pitchFamily="34" charset="-122"/>
              <a:cs typeface="微软雅黑" panose="020B0503020204020204" pitchFamily="34" charset="-122"/>
            </a:endParaRPr>
          </a:p>
          <a:p>
            <a:pPr indent="0" algn="l" rtl="0" eaLnBrk="0" fontAlgn="auto">
              <a:lnSpc>
                <a:spcPct val="100000"/>
              </a:lnSpc>
            </a:pP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本品疗效优越，安全性良好，临床数据与原研高度一致。动员达标率86%，显著提高动员效果，达标中位采集时间1天，显著提高科室效率，是避免再动员的可靠策略。</a:t>
            </a:r>
            <a:endPar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cxnSp>
        <p:nvCxnSpPr>
          <p:cNvPr id="31" name="直接连接符 30"/>
          <p:cNvCxnSpPr/>
          <p:nvPr/>
        </p:nvCxnSpPr>
        <p:spPr>
          <a:xfrm flipH="1" flipV="1">
            <a:off x="958886" y="3851545"/>
            <a:ext cx="9582150" cy="32385"/>
          </a:xfrm>
          <a:prstGeom prst="line">
            <a:avLst/>
          </a:prstGeom>
          <a:noFill/>
          <a:ln w="6350" cap="flat" cmpd="sng" algn="ctr">
            <a:solidFill>
              <a:srgbClr val="00B0F0"/>
            </a:solidFill>
            <a:prstDash val="sysDash"/>
            <a:miter lim="800000"/>
            <a:headEnd type="none"/>
            <a:tailEnd type="none"/>
          </a:ln>
          <a:effectLst/>
        </p:spPr>
      </p:cxnSp>
      <p:sp>
        <p:nvSpPr>
          <p:cNvPr id="32" name="文本框 31"/>
          <p:cNvSpPr txBox="1"/>
          <p:nvPr/>
        </p:nvSpPr>
        <p:spPr>
          <a:xfrm>
            <a:off x="4277995" y="3109595"/>
            <a:ext cx="1551305" cy="152400"/>
          </a:xfrm>
          <a:prstGeom prst="rect">
            <a:avLst/>
          </a:prstGeom>
          <a:noFill/>
        </p:spPr>
        <p:txBody>
          <a:bodyPr wrap="square" rtlCol="0">
            <a:spAutoFit/>
          </a:bodyPr>
          <a:p>
            <a:r>
              <a:rPr lang="zh-CN" altLang="en-US" sz="400"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*普乐沙福注射液说明书</a:t>
            </a:r>
            <a:endParaRPr lang="zh-CN" altLang="en-US" sz="400"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3" name="文本框 32"/>
          <p:cNvSpPr txBox="1"/>
          <p:nvPr/>
        </p:nvSpPr>
        <p:spPr>
          <a:xfrm>
            <a:off x="1187450" y="6213475"/>
            <a:ext cx="1551305" cy="198755"/>
          </a:xfrm>
          <a:prstGeom prst="rect">
            <a:avLst/>
          </a:prstGeom>
          <a:noFill/>
        </p:spPr>
        <p:txBody>
          <a:bodyPr wrap="square" rtlCol="0">
            <a:spAutoFit/>
          </a:bodyPr>
          <a:p>
            <a:r>
              <a:rPr lang="zh-CN" altLang="en-US" sz="700"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*普乐沙福注射液说明书</a:t>
            </a:r>
            <a:endParaRPr lang="zh-CN" altLang="en-US" sz="700"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4" name="文本框 33"/>
          <p:cNvSpPr txBox="1"/>
          <p:nvPr/>
        </p:nvSpPr>
        <p:spPr>
          <a:xfrm>
            <a:off x="4531995" y="3363595"/>
            <a:ext cx="1551305" cy="152400"/>
          </a:xfrm>
          <a:prstGeom prst="rect">
            <a:avLst/>
          </a:prstGeom>
          <a:noFill/>
        </p:spPr>
        <p:txBody>
          <a:bodyPr wrap="square" rtlCol="0">
            <a:spAutoFit/>
          </a:bodyPr>
          <a:p>
            <a:r>
              <a:rPr lang="zh-CN" altLang="en-US" sz="400"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*普乐沙福注射液说明书</a:t>
            </a:r>
            <a:endParaRPr lang="zh-CN" altLang="en-US" sz="400"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直接连接符 35"/>
          <p:cNvCxnSpPr/>
          <p:nvPr/>
        </p:nvCxnSpPr>
        <p:spPr>
          <a:xfrm>
            <a:off x="6521450" y="1031875"/>
            <a:ext cx="0" cy="4818673"/>
          </a:xfrm>
          <a:prstGeom prst="line">
            <a:avLst/>
          </a:prstGeom>
          <a:noFill/>
          <a:ln w="6350" cap="flat" cmpd="sng" algn="ctr">
            <a:solidFill>
              <a:srgbClr val="4472C4"/>
            </a:solidFill>
            <a:prstDash val="dash"/>
            <a:miter lim="800000"/>
            <a:headEnd type="none"/>
            <a:tailEnd type="none"/>
          </a:ln>
          <a:effectLst/>
        </p:spPr>
      </p:cxnSp>
      <p:sp>
        <p:nvSpPr>
          <p:cNvPr id="12" name="矩形: 圆角 11"/>
          <p:cNvSpPr/>
          <p:nvPr/>
        </p:nvSpPr>
        <p:spPr>
          <a:xfrm>
            <a:off x="78063" y="1187427"/>
            <a:ext cx="233718" cy="914400"/>
          </a:xfrm>
          <a:prstGeom prst="roundRect">
            <a:avLst>
              <a:gd name="adj" fmla="val 50000"/>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基本信息</a:t>
            </a:r>
            <a:endParaRPr lang="zh-CN" altLang="en-US" sz="1200" dirty="0">
              <a:latin typeface="微软雅黑" panose="020B0503020204020204" pitchFamily="34" charset="-122"/>
              <a:ea typeface="微软雅黑" panose="020B0503020204020204" pitchFamily="34" charset="-122"/>
            </a:endParaRPr>
          </a:p>
        </p:txBody>
      </p:sp>
      <p:sp>
        <p:nvSpPr>
          <p:cNvPr id="14" name="矩形: 圆角 13"/>
          <p:cNvSpPr/>
          <p:nvPr/>
        </p:nvSpPr>
        <p:spPr>
          <a:xfrm>
            <a:off x="78062" y="2271701"/>
            <a:ext cx="233718" cy="685800"/>
          </a:xfrm>
          <a:prstGeom prst="roundRect">
            <a:avLst>
              <a:gd name="adj" fmla="val 50000"/>
            </a:avLst>
          </a:prstGeom>
          <a:solidFill>
            <a:srgbClr val="1E3968"/>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安全性</a:t>
            </a:r>
            <a:endParaRPr lang="zh-CN" altLang="en-US" sz="1200" dirty="0">
              <a:latin typeface="微软雅黑" panose="020B0503020204020204" pitchFamily="34" charset="-122"/>
              <a:ea typeface="微软雅黑" panose="020B0503020204020204" pitchFamily="34" charset="-122"/>
            </a:endParaRPr>
          </a:p>
        </p:txBody>
      </p:sp>
      <p:sp>
        <p:nvSpPr>
          <p:cNvPr id="18" name="矩形: 圆角 17"/>
          <p:cNvSpPr/>
          <p:nvPr/>
        </p:nvSpPr>
        <p:spPr>
          <a:xfrm>
            <a:off x="78062" y="3127375"/>
            <a:ext cx="233718" cy="685800"/>
          </a:xfrm>
          <a:prstGeom prst="roundRect">
            <a:avLst>
              <a:gd name="adj" fmla="val 50000"/>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有效性</a:t>
            </a:r>
            <a:endParaRPr lang="zh-CN" altLang="en-US" sz="1200" dirty="0">
              <a:latin typeface="微软雅黑" panose="020B0503020204020204" pitchFamily="34" charset="-122"/>
              <a:ea typeface="微软雅黑" panose="020B0503020204020204" pitchFamily="34" charset="-122"/>
            </a:endParaRPr>
          </a:p>
        </p:txBody>
      </p:sp>
      <p:sp>
        <p:nvSpPr>
          <p:cNvPr id="19" name="矩形: 圆角 18"/>
          <p:cNvSpPr/>
          <p:nvPr/>
        </p:nvSpPr>
        <p:spPr>
          <a:xfrm>
            <a:off x="78062" y="3983049"/>
            <a:ext cx="233718" cy="685800"/>
          </a:xfrm>
          <a:prstGeom prst="roundRect">
            <a:avLst>
              <a:gd name="adj" fmla="val 50000"/>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创新性</a:t>
            </a:r>
            <a:endParaRPr lang="zh-CN" altLang="en-US" sz="1200" dirty="0">
              <a:latin typeface="微软雅黑" panose="020B0503020204020204" pitchFamily="34" charset="-122"/>
              <a:ea typeface="微软雅黑" panose="020B0503020204020204" pitchFamily="34" charset="-122"/>
            </a:endParaRPr>
          </a:p>
        </p:txBody>
      </p:sp>
      <p:sp>
        <p:nvSpPr>
          <p:cNvPr id="20" name="矩形: 圆角 19"/>
          <p:cNvSpPr/>
          <p:nvPr/>
        </p:nvSpPr>
        <p:spPr>
          <a:xfrm>
            <a:off x="78062" y="4914923"/>
            <a:ext cx="233718" cy="685800"/>
          </a:xfrm>
          <a:prstGeom prst="roundRect">
            <a:avLst>
              <a:gd name="adj" fmla="val 50000"/>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公平性</a:t>
            </a:r>
            <a:endParaRPr lang="zh-CN" altLang="en-US" sz="1200" dirty="0">
              <a:latin typeface="微软雅黑" panose="020B0503020204020204" pitchFamily="34" charset="-122"/>
              <a:ea typeface="微软雅黑" panose="020B0503020204020204" pitchFamily="34" charset="-122"/>
            </a:endParaRPr>
          </a:p>
        </p:txBody>
      </p:sp>
      <p:sp>
        <p:nvSpPr>
          <p:cNvPr id="30" name="文本框 29"/>
          <p:cNvSpPr txBox="1"/>
          <p:nvPr/>
        </p:nvSpPr>
        <p:spPr>
          <a:xfrm>
            <a:off x="443121" y="152490"/>
            <a:ext cx="9362229" cy="678180"/>
          </a:xfrm>
          <a:prstGeom prst="rect">
            <a:avLst/>
          </a:prstGeom>
          <a:noFill/>
        </p:spPr>
        <p:txBody>
          <a:bodyPr wrap="square" lIns="0" tIns="0" rIns="0" bIns="0" rtlCol="0">
            <a:spAutoFit/>
          </a:bodyPr>
          <a:lstStyle/>
          <a:p>
            <a:pPr>
              <a:lnSpc>
                <a:spcPts val="2645"/>
              </a:lnSpc>
            </a:pPr>
            <a:r>
              <a:rPr lang="zh-CN" altLang="en-US" sz="2000" b="1" dirty="0">
                <a:solidFill>
                  <a:srgbClr val="000000"/>
                </a:solidFill>
                <a:latin typeface="微软雅黑" panose="020B0503020204020204" pitchFamily="34" charset="-122"/>
                <a:ea typeface="微软雅黑" panose="020B0503020204020204" pitchFamily="34" charset="-122"/>
                <a:cs typeface="CJSOFB+MicrosoftYaHei-Bold"/>
              </a:rPr>
              <a:t>国内外临床研究数据显示，普乐沙福临床用药安全可控，</a:t>
            </a:r>
            <a:r>
              <a:rPr lang="zh-CN" altLang="en-US" sz="2000" b="1" dirty="0">
                <a:latin typeface="微软雅黑" panose="020B0503020204020204" pitchFamily="34" charset="-122"/>
                <a:ea typeface="微软雅黑" panose="020B0503020204020204" pitchFamily="34" charset="-122"/>
              </a:rPr>
              <a:t>无任何安全性警告</a:t>
            </a:r>
            <a:endParaRPr lang="zh-CN" altLang="en-US" sz="2000" b="1" dirty="0">
              <a:latin typeface="微软雅黑" panose="020B0503020204020204" pitchFamily="34" charset="-122"/>
              <a:ea typeface="微软雅黑" panose="020B0503020204020204" pitchFamily="34" charset="-122"/>
              <a:cs typeface="CJSOFB+MicrosoftYaHei-Bold"/>
            </a:endParaRPr>
          </a:p>
          <a:p>
            <a:pPr>
              <a:lnSpc>
                <a:spcPts val="2645"/>
              </a:lnSpc>
            </a:pPr>
            <a:endParaRPr lang="en-US" altLang="zh-CN" sz="2000" b="1" dirty="0">
              <a:solidFill>
                <a:srgbClr val="000000"/>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617735" y="1460208"/>
            <a:ext cx="5712460" cy="2188844"/>
            <a:chOff x="1020320" y="1238691"/>
            <a:chExt cx="9098530" cy="1081065"/>
          </a:xfrm>
        </p:grpSpPr>
        <p:sp>
          <p:nvSpPr>
            <p:cNvPr id="8" name="矩形 7"/>
            <p:cNvSpPr/>
            <p:nvPr/>
          </p:nvSpPr>
          <p:spPr bwMode="gray">
            <a:xfrm>
              <a:off x="1020320" y="1238692"/>
              <a:ext cx="1372006" cy="1081022"/>
            </a:xfrm>
            <a:prstGeom prst="rect">
              <a:avLst/>
            </a:prstGeom>
            <a:solidFill>
              <a:srgbClr val="FFFFFF">
                <a:lumMod val="95000"/>
              </a:srgb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noAutofit/>
            </a:bodyPr>
            <a:lstStyle/>
            <a:p>
              <a:pPr marL="0" marR="0" lvl="0" indent="0" algn="ctr" defTabSz="914400" eaLnBrk="1" fontAlgn="base" latinLnBrk="0" hangingPunct="1">
                <a:lnSpc>
                  <a:spcPct val="100000"/>
                </a:lnSpc>
                <a:spcBef>
                  <a:spcPts val="0"/>
                </a:spcBef>
                <a:spcAft>
                  <a:spcPct val="0"/>
                </a:spcAft>
                <a:buClr>
                  <a:srgbClr val="0095FF"/>
                </a:buClr>
                <a:buSzPct val="90000"/>
                <a:buFontTx/>
                <a:buNone/>
                <a:defRPr/>
              </a:pPr>
              <a:r>
                <a:rPr kumimoji="0" lang="zh-CN" altLang="en-US" sz="14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国内不良反应发生情况</a:t>
              </a:r>
              <a:endParaRPr kumimoji="0" lang="zh-CN" altLang="en-US" sz="14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9" name="矩形 8"/>
            <p:cNvSpPr/>
            <p:nvPr/>
          </p:nvSpPr>
          <p:spPr bwMode="gray">
            <a:xfrm>
              <a:off x="2392786" y="1238691"/>
              <a:ext cx="7726064" cy="1081065"/>
            </a:xfrm>
            <a:prstGeom prst="rect">
              <a:avLst/>
            </a:prstGeom>
            <a:solidFill>
              <a:srgbClr val="FFFFFF"/>
            </a:solidFill>
            <a:ln w="6350" cap="flat" cmpd="sng" algn="ctr">
              <a:solidFill>
                <a:srgbClr val="FFFFFF">
                  <a:lumMod val="50000"/>
                </a:srgbClr>
              </a:solidFill>
              <a:prstDash val="solid"/>
              <a:miter lim="800000"/>
              <a:headEnd type="none" w="med" len="med"/>
              <a:tailEnd type="none" w="med" len="med"/>
            </a:ln>
            <a:effectLst/>
          </p:spPr>
          <p:txBody>
            <a:bodyPr vert="horz" wrap="square" lIns="36000" tIns="36000" rIns="36000" bIns="36000" numCol="1" rtlCol="0" anchor="ctr" anchorCtr="0" compatLnSpc="1">
              <a:noAutofit/>
            </a:bodyPr>
            <a:lstStyle/>
            <a:p>
              <a:pPr marL="176530" marR="0" lvl="0" indent="-176530" algn="l" defTabSz="914400" fontAlgn="base">
                <a:lnSpc>
                  <a:spcPct val="120000"/>
                </a:lnSpc>
                <a:spcBef>
                  <a:spcPts val="0"/>
                </a:spcBef>
                <a:spcAft>
                  <a:spcPts val="600"/>
                </a:spcAft>
                <a:buClrTx/>
                <a:buSzPct val="90000"/>
                <a:buFont typeface="Arial" panose="020B0604020202020204" pitchFamily="34" charset="0"/>
                <a:buChar char="•"/>
              </a:pPr>
              <a:r>
                <a:rPr kumimoji="0" sz="1400" i="0" u="none" strike="noStrike" cap="none" spc="0" normalizeH="0" dirty="0">
                  <a:latin typeface="微软雅黑" panose="020B0503020204020204" pitchFamily="34" charset="-122"/>
                  <a:ea typeface="微软雅黑" panose="020B0503020204020204" pitchFamily="34" charset="-122"/>
                </a:rPr>
                <a:t>在中国NHL患者中开展的Ⅲ期临床研究（EFC12482）中，有51名患者实际暴露于普乐沙福和G-CSF治疗，另49名患者接受了安慰剂和G-CSF治疗。在从第4天G-CSF动员到最后一次HSC采集后24小时内，普乐沙福组发生率≥1%，发生率高于对照组，并认为与普乐沙福相关的不良反应主要有：各类神经系统疾病、胃肠系统疾病、恶心、腹泻、头晕、头痛等，均无3及以上不良反应。</a:t>
              </a:r>
              <a:endParaRPr kumimoji="0" sz="1400" i="0" u="none" strike="noStrike" cap="none" spc="0" normalizeH="0" dirty="0">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628440" y="3894396"/>
            <a:ext cx="5731510" cy="1480879"/>
            <a:chOff x="446798" y="1320680"/>
            <a:chExt cx="9984830" cy="731403"/>
          </a:xfrm>
        </p:grpSpPr>
        <p:sp>
          <p:nvSpPr>
            <p:cNvPr id="11" name="矩形 10"/>
            <p:cNvSpPr/>
            <p:nvPr/>
          </p:nvSpPr>
          <p:spPr bwMode="gray">
            <a:xfrm>
              <a:off x="446798" y="1320680"/>
              <a:ext cx="1498359" cy="731403"/>
            </a:xfrm>
            <a:prstGeom prst="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noAutofit/>
            </a:bodyPr>
            <a:lstStyle/>
            <a:p>
              <a:pPr algn="ctr" fontAlgn="base">
                <a:spcAft>
                  <a:spcPct val="0"/>
                </a:spcAft>
                <a:buClr>
                  <a:schemeClr val="accent2"/>
                </a:buClr>
                <a:buSzPct val="90000"/>
              </a:pPr>
              <a:r>
                <a:rPr lang="zh-CN" altLang="en-US" sz="1400" b="1" dirty="0">
                  <a:latin typeface="微软雅黑" panose="020B0503020204020204" pitchFamily="34" charset="-122"/>
                  <a:ea typeface="微软雅黑" panose="020B0503020204020204" pitchFamily="34" charset="-122"/>
                </a:rPr>
                <a:t>国外不良反应发生情况</a:t>
              </a:r>
              <a:endParaRPr lang="zh-CN" altLang="en-US" sz="1400" b="1" dirty="0">
                <a:latin typeface="微软雅黑" panose="020B0503020204020204" pitchFamily="34" charset="-122"/>
                <a:ea typeface="微软雅黑" panose="020B0503020204020204" pitchFamily="34" charset="-122"/>
              </a:endParaRPr>
            </a:p>
          </p:txBody>
        </p:sp>
        <p:sp>
          <p:nvSpPr>
            <p:cNvPr id="13" name="矩形 12"/>
            <p:cNvSpPr/>
            <p:nvPr/>
          </p:nvSpPr>
          <p:spPr bwMode="gray">
            <a:xfrm>
              <a:off x="1944633" y="1324444"/>
              <a:ext cx="8486995" cy="727610"/>
            </a:xfrm>
            <a:prstGeom prst="rect">
              <a:avLst/>
            </a:prstGeom>
            <a:solidFill>
              <a:schemeClr val="bg1"/>
            </a:solidFill>
            <a:ln w="6350" cap="flat" cmpd="sng" algn="ctr">
              <a:solidFill>
                <a:schemeClr val="bg1">
                  <a:lumMod val="50000"/>
                </a:schemeClr>
              </a:solidFill>
              <a:prstDash val="solid"/>
              <a:miter lim="800000"/>
              <a:headEnd type="none" w="med" len="med"/>
              <a:tailEnd type="none" w="med" len="med"/>
            </a:ln>
            <a:effectLst/>
          </p:spPr>
          <p:txBody>
            <a:bodyPr vert="horz" wrap="square" lIns="36000" tIns="36000" rIns="36000" bIns="36000" numCol="1" rtlCol="0" anchor="ctr" anchorCtr="0" compatLnSpc="1">
              <a:noAutofit/>
            </a:bodyPr>
            <a:lstStyle/>
            <a:p>
              <a:pPr marL="176530" indent="-176530" fontAlgn="base">
                <a:lnSpc>
                  <a:spcPct val="120000"/>
                </a:lnSpc>
                <a:spcAft>
                  <a:spcPts val="600"/>
                </a:spcAft>
                <a:buSzPct val="90000"/>
                <a:buFont typeface="Arial" panose="020B0604020202020204" pitchFamily="34" charset="0"/>
                <a:buChar char="•"/>
              </a:pPr>
              <a:r>
                <a:rPr sz="1400" dirty="0">
                  <a:latin typeface="微软雅黑" panose="020B0503020204020204" pitchFamily="34" charset="-122"/>
                  <a:ea typeface="微软雅黑" panose="020B0503020204020204" pitchFamily="34" charset="-122"/>
                </a:rPr>
                <a:t>普乐沙福与G-CSF联用的患者中报告的最常见不良反应（≥10%）（不考虑因果关系），并且HSC动员和采集期间普乐沙福给药患者发生率大于安慰剂给药患者的不良反应包括腹泻、恶心、疲乏、注射部位反应、头痛、关节痛、头晕和呕吐</a:t>
              </a:r>
              <a:endParaRPr sz="1400" dirty="0">
                <a:latin typeface="微软雅黑" panose="020B0503020204020204" pitchFamily="34" charset="-122"/>
                <a:ea typeface="微软雅黑" panose="020B0503020204020204" pitchFamily="34" charset="-122"/>
              </a:endParaRPr>
            </a:p>
          </p:txBody>
        </p:sp>
      </p:grpSp>
      <p:sp>
        <p:nvSpPr>
          <p:cNvPr id="15" name="文本框 14"/>
          <p:cNvSpPr txBox="1"/>
          <p:nvPr/>
        </p:nvSpPr>
        <p:spPr>
          <a:xfrm>
            <a:off x="7847018" y="814762"/>
            <a:ext cx="2876550" cy="275590"/>
          </a:xfrm>
          <a:prstGeom prst="rect">
            <a:avLst/>
          </a:prstGeom>
          <a:noFill/>
        </p:spPr>
        <p:txBody>
          <a:bodyPr wrap="square">
            <a:spAutoFit/>
          </a:bodyPr>
          <a:lstStyle/>
          <a:p>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普帆乐</a:t>
            </a:r>
            <a:r>
              <a:rPr lang="zh-CN" altLang="en-US" sz="1200" baseline="3000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III期</a:t>
            </a:r>
            <a:r>
              <a:rPr lang="zh-CN" altLang="en-US" sz="1200" kern="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临床</a:t>
            </a:r>
            <a:r>
              <a:rPr lang="zh-CN" altLang="en-US"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研究不良反应表现</a:t>
            </a:r>
            <a:endParaRPr lang="zh-CN" altLang="en-US"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6683375" y="1896745"/>
            <a:ext cx="4773295" cy="3666490"/>
          </a:xfrm>
          <a:prstGeom prst="rect">
            <a:avLst/>
          </a:prstGeom>
        </p:spPr>
      </p:pic>
      <p:sp>
        <p:nvSpPr>
          <p:cNvPr id="5" name="文本框 4"/>
          <p:cNvSpPr txBox="1"/>
          <p:nvPr/>
        </p:nvSpPr>
        <p:spPr>
          <a:xfrm>
            <a:off x="958850" y="6137275"/>
            <a:ext cx="1551305" cy="198755"/>
          </a:xfrm>
          <a:prstGeom prst="rect">
            <a:avLst/>
          </a:prstGeom>
          <a:noFill/>
        </p:spPr>
        <p:txBody>
          <a:bodyPr wrap="square" rtlCol="0">
            <a:spAutoFit/>
          </a:bodyPr>
          <a:p>
            <a:r>
              <a:rPr lang="zh-CN" altLang="en-US" sz="700"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*普乐沙福注射液说明书</a:t>
            </a:r>
            <a:endParaRPr lang="zh-CN" altLang="en-US" sz="700"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4" name="表格 9"/>
          <p:cNvGraphicFramePr>
            <a:graphicFrameLocks noGrp="1"/>
          </p:cNvGraphicFramePr>
          <p:nvPr>
            <p:custDataLst>
              <p:tags r:id="rId2"/>
            </p:custDataLst>
          </p:nvPr>
        </p:nvGraphicFramePr>
        <p:xfrm>
          <a:off x="6864226" y="1127125"/>
          <a:ext cx="4366895" cy="822960"/>
        </p:xfrm>
        <a:graphic>
          <a:graphicData uri="http://schemas.openxmlformats.org/drawingml/2006/table">
            <a:tbl>
              <a:tblPr firstRow="1" bandRow="1">
                <a:tableStyleId>{5C22544A-7EE6-4342-B048-85BDC9FD1C3A}</a:tableStyleId>
              </a:tblPr>
              <a:tblGrid>
                <a:gridCol w="1496695"/>
                <a:gridCol w="1110615"/>
                <a:gridCol w="762000"/>
                <a:gridCol w="997585"/>
              </a:tblGrid>
              <a:tr h="228600">
                <a:tc>
                  <a:txBody>
                    <a:bodyPr/>
                    <a:p>
                      <a:endParaRPr lang="zh-CN" altLang="en-US" sz="900" dirty="0"/>
                    </a:p>
                  </a:txBody>
                  <a:tcPr>
                    <a:lnB w="6350" cap="flat" cmpd="sng" algn="ctr">
                      <a:solidFill>
                        <a:schemeClr val="bg1">
                          <a:lumMod val="75000"/>
                        </a:schemeClr>
                      </a:solidFill>
                      <a:prstDash val="solid"/>
                      <a:round/>
                      <a:headEnd type="none" w="med" len="med"/>
                      <a:tailEnd type="none" w="med" len="med"/>
                    </a:lnB>
                    <a:solidFill>
                      <a:srgbClr val="8AC87F"/>
                    </a:solidFill>
                  </a:tcPr>
                </a:tc>
                <a:tc>
                  <a:txBody>
                    <a:bodyPr/>
                    <a:p>
                      <a:pPr algn="ctr"/>
                      <a:r>
                        <a:rPr lang="zh-CN" altLang="en-US" sz="900" dirty="0"/>
                        <a:t>试验组</a:t>
                      </a:r>
                      <a:endParaRPr lang="zh-CN" altLang="en-US" sz="900" dirty="0"/>
                    </a:p>
                  </a:txBody>
                  <a:tcPr anchor="ctr">
                    <a:lnB w="6350" cap="flat" cmpd="sng" algn="ctr">
                      <a:solidFill>
                        <a:schemeClr val="bg1">
                          <a:lumMod val="75000"/>
                        </a:schemeClr>
                      </a:solidFill>
                      <a:prstDash val="solid"/>
                      <a:round/>
                      <a:headEnd type="none" w="med" len="med"/>
                      <a:tailEnd type="none" w="med" len="med"/>
                    </a:lnB>
                    <a:solidFill>
                      <a:srgbClr val="8AC87F"/>
                    </a:solidFill>
                  </a:tcPr>
                </a:tc>
                <a:tc>
                  <a:txBody>
                    <a:bodyPr/>
                    <a:p>
                      <a:pPr algn="ctr"/>
                      <a:r>
                        <a:rPr lang="zh-CN" altLang="en-US" sz="900" dirty="0"/>
                        <a:t>对照组</a:t>
                      </a:r>
                      <a:endParaRPr lang="zh-CN" altLang="en-US" sz="900" dirty="0"/>
                    </a:p>
                  </a:txBody>
                  <a:tcPr anchor="ctr">
                    <a:lnB w="6350" cap="flat" cmpd="sng" algn="ctr">
                      <a:solidFill>
                        <a:schemeClr val="bg1">
                          <a:lumMod val="75000"/>
                        </a:schemeClr>
                      </a:solidFill>
                      <a:prstDash val="solid"/>
                      <a:round/>
                      <a:headEnd type="none" w="med" len="med"/>
                      <a:tailEnd type="none" w="med" len="med"/>
                    </a:lnB>
                    <a:solidFill>
                      <a:srgbClr val="8AC87F"/>
                    </a:solidFill>
                  </a:tcPr>
                </a:tc>
                <a:tc>
                  <a:txBody>
                    <a:bodyPr/>
                    <a:p>
                      <a:pPr algn="ctr"/>
                      <a:r>
                        <a:rPr lang="en-US" altLang="zh-CN" sz="900" dirty="0"/>
                        <a:t>P</a:t>
                      </a:r>
                      <a:r>
                        <a:rPr lang="zh-CN" altLang="en-US" sz="900" dirty="0"/>
                        <a:t>值</a:t>
                      </a:r>
                      <a:endParaRPr lang="zh-CN" altLang="en-US" sz="900" dirty="0"/>
                    </a:p>
                  </a:txBody>
                  <a:tcPr anchor="ctr">
                    <a:lnB w="6350" cap="flat" cmpd="sng" algn="ctr">
                      <a:solidFill>
                        <a:schemeClr val="bg1">
                          <a:lumMod val="75000"/>
                        </a:schemeClr>
                      </a:solidFill>
                      <a:prstDash val="solid"/>
                      <a:round/>
                      <a:headEnd type="none" w="med" len="med"/>
                      <a:tailEnd type="none" w="med" len="med"/>
                    </a:lnB>
                    <a:solidFill>
                      <a:srgbClr val="8AC87F"/>
                    </a:solidFill>
                  </a:tcPr>
                </a:tc>
              </a:tr>
              <a:tr h="228600">
                <a:tc>
                  <a:txBody>
                    <a:bodyPr/>
                    <a:p>
                      <a:r>
                        <a:rPr lang="zh-CN" altLang="en-US" sz="900" dirty="0"/>
                        <a:t>治疗相关不良事件</a:t>
                      </a:r>
                      <a:endParaRPr lang="zh-CN" altLang="en-US" sz="900" dirty="0"/>
                    </a:p>
                  </a:txBody>
                  <a:tcP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900" b="1" dirty="0">
                          <a:solidFill>
                            <a:schemeClr val="tx1">
                              <a:lumMod val="95000"/>
                              <a:lumOff val="5000"/>
                            </a:schemeClr>
                          </a:solidFill>
                        </a:rPr>
                        <a:t>39.20%</a:t>
                      </a:r>
                      <a:endParaRPr lang="en-US" altLang="zh-CN" sz="900" b="1" dirty="0">
                        <a:solidFill>
                          <a:schemeClr val="tx1">
                            <a:lumMod val="95000"/>
                            <a:lumOff val="5000"/>
                          </a:schemeClr>
                        </a:solidFill>
                      </a:endParaRPr>
                    </a:p>
                  </a:txBody>
                  <a:tcPr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900" kern="1200" dirty="0">
                          <a:solidFill>
                            <a:schemeClr val="tx1">
                              <a:lumMod val="95000"/>
                              <a:lumOff val="5000"/>
                            </a:schemeClr>
                          </a:solidFill>
                          <a:latin typeface="Arial" panose="020B0604020202020204" pitchFamily="34" charset="0"/>
                          <a:ea typeface="+mn-ea"/>
                          <a:cs typeface="Arial" panose="020B0604020202020204" pitchFamily="34" charset="0"/>
                        </a:rPr>
                        <a:t>34.00%</a:t>
                      </a:r>
                      <a:endParaRPr lang="en-US" altLang="zh-CN" sz="900" kern="1200" dirty="0">
                        <a:solidFill>
                          <a:schemeClr val="tx1">
                            <a:lumMod val="95000"/>
                            <a:lumOff val="5000"/>
                          </a:schemeClr>
                        </a:solidFill>
                        <a:latin typeface="Arial" panose="020B0604020202020204" pitchFamily="34" charset="0"/>
                        <a:ea typeface="+mn-ea"/>
                        <a:cs typeface="Arial" panose="020B0604020202020204" pitchFamily="34" charset="0"/>
                      </a:endParaRPr>
                    </a:p>
                  </a:txBody>
                  <a:tcPr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900" kern="1200" dirty="0">
                          <a:solidFill>
                            <a:schemeClr val="tx1">
                              <a:lumMod val="95000"/>
                              <a:lumOff val="5000"/>
                            </a:schemeClr>
                          </a:solidFill>
                          <a:latin typeface="Arial" panose="020B0604020202020204" pitchFamily="34" charset="0"/>
                          <a:ea typeface="+mn-ea"/>
                          <a:cs typeface="Arial" panose="020B0604020202020204" pitchFamily="34" charset="0"/>
                        </a:rPr>
                        <a:t>&gt;0.05</a:t>
                      </a:r>
                      <a:endParaRPr lang="en-US" altLang="zh-CN" sz="900" kern="1200" dirty="0">
                        <a:solidFill>
                          <a:schemeClr val="tx1">
                            <a:lumMod val="95000"/>
                            <a:lumOff val="5000"/>
                          </a:schemeClr>
                        </a:solidFill>
                        <a:latin typeface="Arial" panose="020B0604020202020204" pitchFamily="34" charset="0"/>
                        <a:ea typeface="+mn-ea"/>
                        <a:cs typeface="Arial" panose="020B0604020202020204" pitchFamily="34" charset="0"/>
                      </a:endParaRPr>
                    </a:p>
                  </a:txBody>
                  <a:tcPr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365760">
                <a:tc>
                  <a:txBody>
                    <a:bodyPr/>
                    <a:p>
                      <a:pPr marL="0" marR="0" lvl="0" indent="0" algn="l" defTabSz="914400" rtl="0" eaLnBrk="1" fontAlgn="auto" latinLnBrk="0" hangingPunct="1">
                        <a:lnSpc>
                          <a:spcPct val="100000"/>
                        </a:lnSpc>
                        <a:spcBef>
                          <a:spcPts val="0"/>
                        </a:spcBef>
                        <a:spcAft>
                          <a:spcPts val="0"/>
                        </a:spcAft>
                        <a:buClrTx/>
                        <a:buSzTx/>
                        <a:buFontTx/>
                        <a:buNone/>
                        <a:defRPr/>
                      </a:pPr>
                      <a:r>
                        <a:rPr lang="en-US" altLang="zh-CN" sz="900" kern="1200" dirty="0">
                          <a:solidFill>
                            <a:schemeClr val="tx1">
                              <a:lumMod val="95000"/>
                              <a:lumOff val="5000"/>
                            </a:schemeClr>
                          </a:solidFill>
                          <a:latin typeface="Arial" panose="020B0604020202020204" pitchFamily="34" charset="0"/>
                          <a:ea typeface="+mn-ea"/>
                          <a:cs typeface="Arial" panose="020B0604020202020204" pitchFamily="34" charset="0"/>
                        </a:rPr>
                        <a:t>CTCAE</a:t>
                      </a:r>
                      <a:r>
                        <a:rPr lang="zh-CN" altLang="en-US" sz="900" kern="1200" dirty="0">
                          <a:solidFill>
                            <a:schemeClr val="tx1">
                              <a:lumMod val="95000"/>
                              <a:lumOff val="5000"/>
                            </a:schemeClr>
                          </a:solidFill>
                          <a:latin typeface="Arial" panose="020B0604020202020204" pitchFamily="34" charset="0"/>
                          <a:ea typeface="+mn-ea"/>
                          <a:cs typeface="Arial" panose="020B0604020202020204" pitchFamily="34" charset="0"/>
                        </a:rPr>
                        <a:t>等级</a:t>
                      </a:r>
                      <a:endParaRPr lang="zh-CN" altLang="en-US" sz="900" kern="1200" dirty="0">
                        <a:solidFill>
                          <a:schemeClr val="tx1">
                            <a:lumMod val="95000"/>
                            <a:lumOff val="5000"/>
                          </a:schemeClr>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900" kern="1200" dirty="0">
                          <a:solidFill>
                            <a:schemeClr val="tx1">
                              <a:lumMod val="95000"/>
                              <a:lumOff val="5000"/>
                            </a:schemeClr>
                          </a:solidFill>
                          <a:latin typeface="Arial" panose="020B0604020202020204" pitchFamily="34" charset="0"/>
                          <a:ea typeface="+mn-ea"/>
                          <a:cs typeface="Arial" panose="020B0604020202020204" pitchFamily="34" charset="0"/>
                        </a:rPr>
                        <a:t>≥</a:t>
                      </a:r>
                      <a:r>
                        <a:rPr lang="en-US" altLang="zh-CN" sz="900" kern="1200" dirty="0">
                          <a:solidFill>
                            <a:schemeClr val="tx1">
                              <a:lumMod val="95000"/>
                              <a:lumOff val="5000"/>
                            </a:schemeClr>
                          </a:solidFill>
                          <a:latin typeface="Arial" panose="020B0604020202020204" pitchFamily="34" charset="0"/>
                          <a:ea typeface="+mn-ea"/>
                          <a:cs typeface="Arial" panose="020B0604020202020204" pitchFamily="34" charset="0"/>
                        </a:rPr>
                        <a:t>3</a:t>
                      </a:r>
                      <a:r>
                        <a:rPr lang="zh-CN" altLang="en-US" sz="900" kern="1200" dirty="0">
                          <a:solidFill>
                            <a:schemeClr val="tx1">
                              <a:lumMod val="95000"/>
                              <a:lumOff val="5000"/>
                            </a:schemeClr>
                          </a:solidFill>
                          <a:latin typeface="Arial" panose="020B0604020202020204" pitchFamily="34" charset="0"/>
                          <a:ea typeface="+mn-ea"/>
                          <a:cs typeface="Arial" panose="020B0604020202020204" pitchFamily="34" charset="0"/>
                        </a:rPr>
                        <a:t>级的不良事件</a:t>
                      </a:r>
                      <a:endParaRPr lang="zh-CN" altLang="en-US" sz="900" kern="1200" dirty="0">
                        <a:solidFill>
                          <a:schemeClr val="tx1">
                            <a:lumMod val="95000"/>
                            <a:lumOff val="5000"/>
                          </a:schemeClr>
                        </a:solidFill>
                        <a:latin typeface="Arial" panose="020B0604020202020204" pitchFamily="34" charset="0"/>
                        <a:ea typeface="+mn-ea"/>
                        <a:cs typeface="Arial" panose="020B0604020202020204" pitchFamily="34" charset="0"/>
                      </a:endParaRPr>
                    </a:p>
                  </a:txBody>
                  <a:tcP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900" b="1" dirty="0">
                          <a:solidFill>
                            <a:schemeClr val="tx1">
                              <a:lumMod val="95000"/>
                              <a:lumOff val="5000"/>
                            </a:schemeClr>
                          </a:solidFill>
                        </a:rPr>
                        <a:t>27.45%</a:t>
                      </a:r>
                      <a:endParaRPr lang="en-US" altLang="zh-CN" sz="900" b="1" dirty="0">
                        <a:solidFill>
                          <a:schemeClr val="tx1">
                            <a:lumMod val="95000"/>
                            <a:lumOff val="5000"/>
                          </a:schemeClr>
                        </a:solidFill>
                      </a:endParaRPr>
                    </a:p>
                  </a:txBody>
                  <a:tcPr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p>
                      <a:pPr algn="ctr"/>
                      <a:r>
                        <a:rPr lang="en-US" altLang="zh-CN" sz="900" dirty="0"/>
                        <a:t>30.00%</a:t>
                      </a:r>
                      <a:endParaRPr lang="en-US" altLang="zh-CN" sz="900" dirty="0"/>
                    </a:p>
                  </a:txBody>
                  <a:tcPr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900" kern="1200" dirty="0">
                          <a:solidFill>
                            <a:schemeClr val="tx1">
                              <a:lumMod val="95000"/>
                              <a:lumOff val="5000"/>
                            </a:schemeClr>
                          </a:solidFill>
                          <a:latin typeface="Arial" panose="020B0604020202020204" pitchFamily="34" charset="0"/>
                          <a:ea typeface="+mn-ea"/>
                          <a:cs typeface="Arial" panose="020B0604020202020204" pitchFamily="34" charset="0"/>
                        </a:rPr>
                        <a:t>0.828</a:t>
                      </a:r>
                      <a:endParaRPr lang="en-US" altLang="zh-CN" sz="900" kern="1200" dirty="0">
                        <a:solidFill>
                          <a:schemeClr val="tx1">
                            <a:lumMod val="95000"/>
                            <a:lumOff val="5000"/>
                          </a:schemeClr>
                        </a:solidFill>
                        <a:latin typeface="Arial" panose="020B0604020202020204" pitchFamily="34" charset="0"/>
                        <a:ea typeface="+mn-ea"/>
                        <a:cs typeface="Arial" panose="020B0604020202020204" pitchFamily="34" charset="0"/>
                      </a:endParaRPr>
                    </a:p>
                  </a:txBody>
                  <a:tcPr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sp>
        <p:nvSpPr>
          <p:cNvPr id="6" name="文本框 5"/>
          <p:cNvSpPr txBox="1"/>
          <p:nvPr/>
        </p:nvSpPr>
        <p:spPr>
          <a:xfrm>
            <a:off x="6521450" y="5603875"/>
            <a:ext cx="4961890" cy="368300"/>
          </a:xfrm>
          <a:prstGeom prst="rect">
            <a:avLst/>
          </a:prstGeom>
          <a:noFill/>
        </p:spPr>
        <p:txBody>
          <a:bodyPr wrap="square" rtlCol="0" anchor="t">
            <a:spAutoFit/>
          </a:bodyPr>
          <a:p>
            <a:pPr indent="0">
              <a:lnSpc>
                <a:spcPct val="150000"/>
              </a:lnSpc>
              <a:buFont typeface="Arial" panose="020B0604020202020204" pitchFamily="34" charset="0"/>
              <a:buNone/>
            </a:pPr>
            <a:r>
              <a:rPr lang="zh-CN" altLang="en-US" sz="1200" b="1" dirty="0">
                <a:solidFill>
                  <a:schemeClr val="tx1"/>
                </a:solidFill>
                <a:latin typeface="微软雅黑" panose="020B0503020204020204" pitchFamily="34" charset="-122"/>
                <a:ea typeface="微软雅黑" panose="020B0503020204020204" pitchFamily="34" charset="-122"/>
                <a:sym typeface="+mn-ea"/>
              </a:rPr>
              <a:t>研究期间亿帆普乐沙福组未发现严重不良事件和治疗相关严重不良事件</a:t>
            </a:r>
            <a:endParaRPr lang="zh-CN" altLang="en-US" sz="1200" b="1" dirty="0">
              <a:solidFill>
                <a:schemeClr val="tx1"/>
              </a:solidFill>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up)">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圆角矩形 52"/>
          <p:cNvSpPr/>
          <p:nvPr>
            <p:custDataLst>
              <p:tags r:id="rId1"/>
            </p:custDataLst>
          </p:nvPr>
        </p:nvSpPr>
        <p:spPr>
          <a:xfrm>
            <a:off x="521793" y="1287969"/>
            <a:ext cx="5300387" cy="1925626"/>
          </a:xfrm>
          <a:prstGeom prst="roundRect">
            <a:avLst>
              <a:gd name="adj" fmla="val 7061"/>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52"/>
          <p:cNvSpPr/>
          <p:nvPr>
            <p:custDataLst>
              <p:tags r:id="rId2"/>
            </p:custDataLst>
          </p:nvPr>
        </p:nvSpPr>
        <p:spPr>
          <a:xfrm>
            <a:off x="521794" y="3441812"/>
            <a:ext cx="5300386" cy="1925626"/>
          </a:xfrm>
          <a:prstGeom prst="roundRect">
            <a:avLst>
              <a:gd name="adj" fmla="val 7061"/>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圆角 11"/>
          <p:cNvSpPr/>
          <p:nvPr/>
        </p:nvSpPr>
        <p:spPr>
          <a:xfrm>
            <a:off x="78063" y="1187427"/>
            <a:ext cx="233718" cy="914400"/>
          </a:xfrm>
          <a:prstGeom prst="roundRect">
            <a:avLst>
              <a:gd name="adj" fmla="val 50000"/>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基本信息</a:t>
            </a:r>
            <a:endParaRPr lang="zh-CN" altLang="en-US" sz="1200" dirty="0">
              <a:latin typeface="微软雅黑" panose="020B0503020204020204" pitchFamily="34" charset="-122"/>
              <a:ea typeface="微软雅黑" panose="020B0503020204020204" pitchFamily="34" charset="-122"/>
            </a:endParaRPr>
          </a:p>
        </p:txBody>
      </p:sp>
      <p:sp>
        <p:nvSpPr>
          <p:cNvPr id="14" name="矩形: 圆角 13"/>
          <p:cNvSpPr/>
          <p:nvPr/>
        </p:nvSpPr>
        <p:spPr>
          <a:xfrm>
            <a:off x="78062" y="2271701"/>
            <a:ext cx="233718" cy="685800"/>
          </a:xfrm>
          <a:prstGeom prst="roundRect">
            <a:avLst>
              <a:gd name="adj" fmla="val 50000"/>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安全性</a:t>
            </a:r>
            <a:endParaRPr lang="zh-CN" altLang="en-US" sz="1200" dirty="0">
              <a:latin typeface="微软雅黑" panose="020B0503020204020204" pitchFamily="34" charset="-122"/>
              <a:ea typeface="微软雅黑" panose="020B0503020204020204" pitchFamily="34" charset="-122"/>
            </a:endParaRPr>
          </a:p>
        </p:txBody>
      </p:sp>
      <p:sp>
        <p:nvSpPr>
          <p:cNvPr id="18" name="矩形: 圆角 17"/>
          <p:cNvSpPr/>
          <p:nvPr/>
        </p:nvSpPr>
        <p:spPr>
          <a:xfrm>
            <a:off x="78062" y="3127375"/>
            <a:ext cx="233718" cy="685800"/>
          </a:xfrm>
          <a:prstGeom prst="roundRect">
            <a:avLst>
              <a:gd name="adj" fmla="val 50000"/>
            </a:avLst>
          </a:prstGeom>
          <a:solidFill>
            <a:srgbClr val="1E3968"/>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有效性</a:t>
            </a:r>
            <a:endParaRPr lang="zh-CN" altLang="en-US" sz="1200" dirty="0">
              <a:latin typeface="微软雅黑" panose="020B0503020204020204" pitchFamily="34" charset="-122"/>
              <a:ea typeface="微软雅黑" panose="020B0503020204020204" pitchFamily="34" charset="-122"/>
            </a:endParaRPr>
          </a:p>
        </p:txBody>
      </p:sp>
      <p:sp>
        <p:nvSpPr>
          <p:cNvPr id="19" name="矩形: 圆角 18"/>
          <p:cNvSpPr/>
          <p:nvPr/>
        </p:nvSpPr>
        <p:spPr>
          <a:xfrm>
            <a:off x="78062" y="3983049"/>
            <a:ext cx="233718" cy="685800"/>
          </a:xfrm>
          <a:prstGeom prst="roundRect">
            <a:avLst>
              <a:gd name="adj" fmla="val 50000"/>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创新性</a:t>
            </a:r>
            <a:endParaRPr lang="zh-CN" altLang="en-US" sz="1200" dirty="0">
              <a:latin typeface="微软雅黑" panose="020B0503020204020204" pitchFamily="34" charset="-122"/>
              <a:ea typeface="微软雅黑" panose="020B0503020204020204" pitchFamily="34" charset="-122"/>
            </a:endParaRPr>
          </a:p>
        </p:txBody>
      </p:sp>
      <p:sp>
        <p:nvSpPr>
          <p:cNvPr id="20" name="矩形: 圆角 19"/>
          <p:cNvSpPr/>
          <p:nvPr/>
        </p:nvSpPr>
        <p:spPr>
          <a:xfrm>
            <a:off x="78062" y="4838723"/>
            <a:ext cx="233718" cy="685800"/>
          </a:xfrm>
          <a:prstGeom prst="roundRect">
            <a:avLst>
              <a:gd name="adj" fmla="val 50000"/>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公平性</a:t>
            </a:r>
            <a:endParaRPr lang="zh-CN" altLang="en-US" sz="1200" dirty="0">
              <a:latin typeface="微软雅黑" panose="020B0503020204020204" pitchFamily="34" charset="-122"/>
              <a:ea typeface="微软雅黑" panose="020B0503020204020204" pitchFamily="34" charset="-122"/>
            </a:endParaRPr>
          </a:p>
        </p:txBody>
      </p:sp>
      <p:sp>
        <p:nvSpPr>
          <p:cNvPr id="5" name="文本框 4"/>
          <p:cNvSpPr txBox="1"/>
          <p:nvPr>
            <p:custDataLst>
              <p:tags r:id="rId3"/>
            </p:custDataLst>
          </p:nvPr>
        </p:nvSpPr>
        <p:spPr>
          <a:xfrm>
            <a:off x="577850" y="189279"/>
            <a:ext cx="9302532" cy="339090"/>
          </a:xfrm>
          <a:prstGeom prst="rect">
            <a:avLst/>
          </a:prstGeom>
          <a:noFill/>
        </p:spPr>
        <p:txBody>
          <a:bodyPr wrap="square" lIns="0" tIns="0" rIns="0" bIns="0" rtlCol="0">
            <a:spAutoFit/>
          </a:bodyPr>
          <a:lstStyle/>
          <a:p>
            <a:pPr>
              <a:lnSpc>
                <a:spcPts val="2645"/>
              </a:lnSpc>
            </a:pPr>
            <a:r>
              <a:rPr lang="zh-CN" sz="2000" b="1" dirty="0">
                <a:solidFill>
                  <a:srgbClr val="000000"/>
                </a:solidFill>
                <a:latin typeface="微软雅黑" panose="020B0503020204020204" pitchFamily="34" charset="-122"/>
                <a:ea typeface="微软雅黑" panose="020B0503020204020204" pitchFamily="34" charset="-122"/>
                <a:cs typeface="CJSOFB+MicrosoftYaHei-Bold"/>
              </a:rPr>
              <a:t>普乐沙福动员获得</a:t>
            </a:r>
            <a:r>
              <a:rPr lang="zh-CN" altLang="en-US" sz="2000" b="1" dirty="0">
                <a:solidFill>
                  <a:srgbClr val="000000"/>
                </a:solidFill>
                <a:latin typeface="微软雅黑" panose="020B0503020204020204" pitchFamily="34" charset="-122"/>
                <a:ea typeface="微软雅黑" panose="020B0503020204020204" pitchFamily="34" charset="-122"/>
                <a:cs typeface="CJSOFB+MicrosoftYaHei-Bold"/>
              </a:rPr>
              <a:t>指南</a:t>
            </a:r>
            <a:r>
              <a:rPr lang="en-US" altLang="zh-CN" sz="2000" b="1" dirty="0">
                <a:solidFill>
                  <a:srgbClr val="000000"/>
                </a:solidFill>
                <a:latin typeface="微软雅黑" panose="020B0503020204020204" pitchFamily="34" charset="-122"/>
                <a:ea typeface="微软雅黑" panose="020B0503020204020204" pitchFamily="34" charset="-122"/>
                <a:cs typeface="CJSOFB+MicrosoftYaHei-Bold"/>
              </a:rPr>
              <a:t>/</a:t>
            </a:r>
            <a:r>
              <a:rPr lang="zh-CN" altLang="en-US" sz="2000" b="1" dirty="0">
                <a:solidFill>
                  <a:srgbClr val="000000"/>
                </a:solidFill>
                <a:latin typeface="微软雅黑" panose="020B0503020204020204" pitchFamily="34" charset="-122"/>
                <a:ea typeface="微软雅黑" panose="020B0503020204020204" pitchFamily="34" charset="-122"/>
                <a:cs typeface="CJSOFB+MicrosoftYaHei-Bold"/>
              </a:rPr>
              <a:t>共识一致推荐的一线稳态动员方案</a:t>
            </a:r>
            <a:endParaRPr lang="en-US" altLang="zh-CN" dirty="0">
              <a:solidFill>
                <a:srgbClr val="000000"/>
              </a:solidFill>
              <a:latin typeface="微软雅黑" panose="020B0503020204020204" pitchFamily="34" charset="-122"/>
              <a:ea typeface="微软雅黑" panose="020B0503020204020204" pitchFamily="34" charset="-122"/>
              <a:cs typeface="CJSOFB+MicrosoftYaHei-Bold"/>
            </a:endParaRPr>
          </a:p>
        </p:txBody>
      </p:sp>
      <p:sp>
        <p:nvSpPr>
          <p:cNvPr id="6" name="圆角矩形 52"/>
          <p:cNvSpPr/>
          <p:nvPr>
            <p:custDataLst>
              <p:tags r:id="rId4"/>
            </p:custDataLst>
          </p:nvPr>
        </p:nvSpPr>
        <p:spPr>
          <a:xfrm>
            <a:off x="6000115" y="1333500"/>
            <a:ext cx="5300345" cy="1021080"/>
          </a:xfrm>
          <a:prstGeom prst="roundRect">
            <a:avLst>
              <a:gd name="adj" fmla="val 7061"/>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52"/>
          <p:cNvSpPr/>
          <p:nvPr>
            <p:custDataLst>
              <p:tags r:id="rId5"/>
            </p:custDataLst>
          </p:nvPr>
        </p:nvSpPr>
        <p:spPr>
          <a:xfrm>
            <a:off x="6000433" y="4003787"/>
            <a:ext cx="5300386" cy="1925626"/>
          </a:xfrm>
          <a:prstGeom prst="roundRect">
            <a:avLst>
              <a:gd name="adj" fmla="val 7061"/>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17"/>
          <p:cNvSpPr txBox="1"/>
          <p:nvPr>
            <p:custDataLst>
              <p:tags r:id="rId6"/>
            </p:custDataLst>
          </p:nvPr>
        </p:nvSpPr>
        <p:spPr>
          <a:xfrm>
            <a:off x="462915" y="1339850"/>
            <a:ext cx="5354955" cy="544195"/>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88390">
              <a:lnSpc>
                <a:spcPct val="120000"/>
              </a:lnSpc>
            </a:pPr>
            <a:r>
              <a:rPr lang="en-US" altLang="zh-CN" b="1"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b="1" dirty="0">
                <a:latin typeface="微软雅黑" panose="020B0503020204020204" pitchFamily="34" charset="-122"/>
                <a:ea typeface="微软雅黑" panose="020B0503020204020204" pitchFamily="34" charset="-122"/>
                <a:cs typeface="微软雅黑" panose="020B0503020204020204" pitchFamily="34" charset="-122"/>
                <a:sym typeface="+mn-ea"/>
              </a:rPr>
              <a:t>ASBMT共识指南</a:t>
            </a:r>
            <a:r>
              <a:rPr lang="en-US" altLang="zh-CN" b="1"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b="1" dirty="0">
                <a:latin typeface="Times New Roman" panose="02020603050405020304" pitchFamily="18" charset="0"/>
                <a:ea typeface="微软雅黑" panose="020B0503020204020204" pitchFamily="34" charset="-122"/>
                <a:cs typeface="Times New Roman" panose="02020603050405020304" pitchFamily="18" charset="0"/>
                <a:sym typeface="+mn-ea"/>
              </a:rPr>
              <a:t>(2014)</a:t>
            </a:r>
            <a:endParaRPr lang="en-US" altLang="zh-CN" b="1" dirty="0">
              <a:latin typeface="Times New Roman" panose="02020603050405020304" pitchFamily="18" charset="0"/>
              <a:ea typeface="微软雅黑" panose="020B0503020204020204" pitchFamily="34" charset="-122"/>
              <a:cs typeface="Times New Roman" panose="02020603050405020304" pitchFamily="18" charset="0"/>
            </a:endParaRPr>
          </a:p>
          <a:p>
            <a:pPr algn="ctr" defTabSz="1088390">
              <a:lnSpc>
                <a:spcPct val="120000"/>
              </a:lnSpc>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美国</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骨髓移植学会</a:t>
            </a:r>
            <a:endParaRPr lang="zh-CN" altLang="en-US" sz="1600" baseline="30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 name="TextBox 18"/>
          <p:cNvSpPr txBox="1"/>
          <p:nvPr>
            <p:custDataLst>
              <p:tags r:id="rId7"/>
            </p:custDataLst>
          </p:nvPr>
        </p:nvSpPr>
        <p:spPr>
          <a:xfrm>
            <a:off x="5849343" y="1428677"/>
            <a:ext cx="5625107" cy="431900"/>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88390">
              <a:lnSpc>
                <a:spcPct val="120000"/>
              </a:lnSpc>
            </a:pPr>
            <a:r>
              <a:rPr lang="en-US" altLang="zh-CN" b="1"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b="1" dirty="0">
                <a:latin typeface="微软雅黑" panose="020B0503020204020204" pitchFamily="34" charset="-122"/>
                <a:ea typeface="微软雅黑" panose="020B0503020204020204" pitchFamily="34" charset="-122"/>
                <a:cs typeface="微软雅黑" panose="020B0503020204020204" pitchFamily="34" charset="-122"/>
                <a:sym typeface="+mn-ea"/>
              </a:rPr>
              <a:t>多发性骨髓瘤诊疗指南</a:t>
            </a:r>
            <a:r>
              <a:rPr lang="en-US" altLang="zh-CN" b="1"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b="1" dirty="0">
                <a:latin typeface="Times New Roman" panose="02020603050405020304" pitchFamily="18" charset="0"/>
                <a:ea typeface="微软雅黑" panose="020B0503020204020204" pitchFamily="34" charset="-122"/>
                <a:cs typeface="Times New Roman" panose="02020603050405020304" pitchFamily="18" charset="0"/>
                <a:sym typeface="+mn-ea"/>
              </a:rPr>
              <a:t>(2021)</a:t>
            </a:r>
            <a:endParaRPr lang="en-US" altLang="zh-CN" b="1" dirty="0">
              <a:latin typeface="Times New Roman" panose="02020603050405020304" pitchFamily="18" charset="0"/>
              <a:ea typeface="微软雅黑" panose="020B0503020204020204" pitchFamily="34" charset="-122"/>
              <a:cs typeface="Times New Roman" panose="02020603050405020304" pitchFamily="18" charset="0"/>
            </a:endParaRPr>
          </a:p>
          <a:p>
            <a:pPr algn="ctr" defTabSz="1088390">
              <a:lnSpc>
                <a:spcPct val="120000"/>
              </a:lnSpc>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中国临床肿瘤学会</a:t>
            </a:r>
            <a:endParaRPr lang="zh-CN" altLang="en-US" sz="1600" baseline="30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 name="TextBox 17"/>
          <p:cNvSpPr txBox="1"/>
          <p:nvPr>
            <p:custDataLst>
              <p:tags r:id="rId8"/>
            </p:custDataLst>
          </p:nvPr>
        </p:nvSpPr>
        <p:spPr>
          <a:xfrm>
            <a:off x="494629" y="3563582"/>
            <a:ext cx="5354714" cy="570383"/>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88390">
              <a:lnSpc>
                <a:spcPct val="120000"/>
              </a:lnSpc>
            </a:pPr>
            <a:r>
              <a:rPr lang="en-US" altLang="zh-CN" b="1"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b="1" dirty="0">
                <a:latin typeface="微软雅黑" panose="020B0503020204020204" pitchFamily="34" charset="-122"/>
                <a:ea typeface="微软雅黑" panose="020B0503020204020204" pitchFamily="34" charset="-122"/>
                <a:cs typeface="微软雅黑" panose="020B0503020204020204" pitchFamily="34" charset="-122"/>
                <a:sym typeface="+mn-ea"/>
              </a:rPr>
              <a:t>EBMT立场声明</a:t>
            </a:r>
            <a:r>
              <a:rPr lang="en-US" altLang="zh-CN" b="1"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b="1" dirty="0">
                <a:latin typeface="Times New Roman" panose="02020603050405020304" pitchFamily="18" charset="0"/>
                <a:ea typeface="微软雅黑" panose="020B0503020204020204" pitchFamily="34" charset="-122"/>
                <a:cs typeface="Times New Roman" panose="02020603050405020304" pitchFamily="18" charset="0"/>
              </a:rPr>
              <a:t>》 (2014)</a:t>
            </a:r>
            <a:endParaRPr lang="en-US" altLang="zh-CN" b="1" dirty="0">
              <a:latin typeface="Times New Roman" panose="02020603050405020304" pitchFamily="18" charset="0"/>
              <a:ea typeface="微软雅黑" panose="020B0503020204020204" pitchFamily="34" charset="-122"/>
              <a:cs typeface="Times New Roman" panose="02020603050405020304" pitchFamily="18" charset="0"/>
            </a:endParaRPr>
          </a:p>
          <a:p>
            <a:pPr algn="ctr" defTabSz="1088390">
              <a:lnSpc>
                <a:spcPct val="120000"/>
              </a:lnSpc>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欧洲血液和骨髓移植学会</a:t>
            </a:r>
            <a:endParaRPr lang="zh-CN" altLang="en-US" sz="1400" baseline="30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5" name="TextBox 18"/>
          <p:cNvSpPr txBox="1"/>
          <p:nvPr>
            <p:custDataLst>
              <p:tags r:id="rId9"/>
            </p:custDataLst>
          </p:nvPr>
        </p:nvSpPr>
        <p:spPr>
          <a:xfrm>
            <a:off x="5849620" y="4308475"/>
            <a:ext cx="5624830" cy="351155"/>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88390">
              <a:lnSpc>
                <a:spcPct val="120000"/>
              </a:lnSpc>
            </a:pPr>
            <a:r>
              <a:rPr lang="en-US" altLang="zh-CN" sz="1600" b="1"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1600" b="1" dirty="0">
                <a:latin typeface="微软雅黑" panose="020B0503020204020204" pitchFamily="34" charset="-122"/>
                <a:ea typeface="微软雅黑" panose="020B0503020204020204" pitchFamily="34" charset="-122"/>
                <a:cs typeface="微软雅黑" panose="020B0503020204020204" pitchFamily="34" charset="-122"/>
                <a:sym typeface="+mn-ea"/>
              </a:rPr>
              <a:t>淋巴瘤自体造血干细胞动员和采集中国专家共识</a:t>
            </a:r>
            <a:r>
              <a:rPr lang="en-US" altLang="zh-CN" sz="1600" b="1" dirty="0">
                <a:latin typeface="Times New Roman" panose="02020603050405020304" pitchFamily="18" charset="0"/>
                <a:ea typeface="微软雅黑" panose="020B0503020204020204" pitchFamily="34" charset="-122"/>
                <a:cs typeface="Times New Roman" panose="02020603050405020304" pitchFamily="18" charset="0"/>
              </a:rPr>
              <a:t>》 (2020</a:t>
            </a:r>
            <a:r>
              <a:rPr lang="zh-CN" altLang="en-US" sz="1600" b="1"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1600" b="1" dirty="0">
              <a:latin typeface="Times New Roman" panose="02020603050405020304" pitchFamily="18" charset="0"/>
              <a:ea typeface="微软雅黑" panose="020B0503020204020204" pitchFamily="34" charset="-122"/>
              <a:cs typeface="Times New Roman" panose="02020603050405020304" pitchFamily="18" charset="0"/>
            </a:endParaRPr>
          </a:p>
          <a:p>
            <a:pPr algn="ctr" defTabSz="1088390">
              <a:lnSpc>
                <a:spcPct val="120000"/>
              </a:lnSpc>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中国临床肿瘤学会</a:t>
            </a:r>
            <a:endParaRPr lang="zh-CN" altLang="en-US" sz="1600" baseline="30000" dirty="0">
              <a:latin typeface="Times New Roman" panose="02020603050405020304" pitchFamily="18" charset="0"/>
              <a:ea typeface="微软雅黑" panose="020B0503020204020204" pitchFamily="34" charset="-122"/>
              <a:cs typeface="Times New Roman" panose="02020603050405020304" pitchFamily="18" charset="0"/>
            </a:endParaRPr>
          </a:p>
          <a:p>
            <a:pPr algn="ctr" defTabSz="1088390">
              <a:lnSpc>
                <a:spcPct val="120000"/>
              </a:lnSpc>
            </a:pPr>
            <a:endParaRPr lang="zh-CN" altLang="en-US" sz="1600" b="1" baseline="30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7" name="TextBox 22"/>
          <p:cNvSpPr txBox="1"/>
          <p:nvPr>
            <p:custDataLst>
              <p:tags r:id="rId10"/>
            </p:custDataLst>
          </p:nvPr>
        </p:nvSpPr>
        <p:spPr>
          <a:xfrm>
            <a:off x="642841" y="2139185"/>
            <a:ext cx="5129986" cy="876022"/>
          </a:xfrm>
          <a:prstGeom prst="rect">
            <a:avLst/>
          </a:prstGeom>
          <a:noFill/>
        </p:spPr>
        <p:txBody>
          <a:bodyPr wrap="square"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2" indent="0" algn="l" rtl="0" eaLnBrk="0" fontAlgn="auto">
              <a:lnSpc>
                <a:spcPct val="200000"/>
              </a:lnSpc>
              <a:buFont typeface="Arial" panose="020B0604020202020204" pitchFamily="34" charset="0"/>
              <a:buNone/>
            </a:pP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G-CSF+普乐沙福</a:t>
            </a:r>
            <a:r>
              <a:rPr lang="zh-CN" altLang="en-US" sz="1600" b="1" dirty="0">
                <a:solidFill>
                  <a:srgbClr val="002060"/>
                </a:solidFill>
                <a:latin typeface="微软雅黑" panose="020B0503020204020204" pitchFamily="34" charset="-122"/>
                <a:ea typeface="微软雅黑" panose="020B0503020204020204" pitchFamily="34" charset="-122"/>
                <a:cs typeface="Times New Roman" panose="02020603050405020304"/>
                <a:sym typeface="Arial" panose="020B0604020202020204" pitchFamily="34" charset="0"/>
              </a:rPr>
              <a:t>一线稳态动员</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是预防动员失败的可靠策略</a:t>
            </a:r>
            <a:endPar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28" name="TextBox 23"/>
          <p:cNvSpPr txBox="1"/>
          <p:nvPr>
            <p:custDataLst>
              <p:tags r:id="rId11"/>
            </p:custDataLst>
          </p:nvPr>
        </p:nvSpPr>
        <p:spPr>
          <a:xfrm>
            <a:off x="6121400" y="1951355"/>
            <a:ext cx="4947285" cy="187960"/>
          </a:xfrm>
          <a:prstGeom prst="rect">
            <a:avLst/>
          </a:prstGeom>
          <a:noFill/>
        </p:spPr>
        <p:txBody>
          <a:bodyPr wrap="square"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88390">
              <a:lnSpc>
                <a:spcPct val="150000"/>
              </a:lnSpc>
            </a:pPr>
            <a:r>
              <a:rPr lang="zh-CN" altLang="en-US" sz="1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干细胞动员方案</a:t>
            </a:r>
            <a:r>
              <a:rPr lang="zh-CN" altLang="en-US" sz="1600" b="1" dirty="0">
                <a:solidFill>
                  <a:srgbClr val="FF0000"/>
                </a:solidFill>
                <a:latin typeface="微软雅黑" panose="020B0503020204020204" pitchFamily="34" charset="-122"/>
                <a:ea typeface="微软雅黑" panose="020B0503020204020204" pitchFamily="34" charset="-122"/>
                <a:cs typeface="Times New Roman" panose="02020603050405020304"/>
                <a:sym typeface="+mn-ea"/>
              </a:rPr>
              <a:t>I级推荐</a:t>
            </a:r>
            <a:endParaRPr lang="zh-CN" altLang="en-US" sz="1600" b="1" dirty="0">
              <a:solidFill>
                <a:srgbClr val="FF0000"/>
              </a:solidFill>
              <a:latin typeface="微软雅黑" panose="020B0503020204020204" pitchFamily="34" charset="-122"/>
              <a:ea typeface="微软雅黑" panose="020B0503020204020204" pitchFamily="34" charset="-122"/>
              <a:cs typeface="Times New Roman" panose="02020603050405020304"/>
              <a:sym typeface="+mn-ea"/>
            </a:endParaRPr>
          </a:p>
        </p:txBody>
      </p:sp>
      <p:sp>
        <p:nvSpPr>
          <p:cNvPr id="29" name="TextBox 22"/>
          <p:cNvSpPr txBox="1"/>
          <p:nvPr>
            <p:custDataLst>
              <p:tags r:id="rId12"/>
            </p:custDataLst>
          </p:nvPr>
        </p:nvSpPr>
        <p:spPr>
          <a:xfrm>
            <a:off x="567690" y="4237990"/>
            <a:ext cx="5193665" cy="1115060"/>
          </a:xfrm>
          <a:prstGeom prst="rect">
            <a:avLst/>
          </a:prstGeom>
          <a:noFill/>
        </p:spPr>
        <p:txBody>
          <a:bodyPr wrap="square"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gn="just" fontAlgn="auto">
              <a:lnSpc>
                <a:spcPct val="100000"/>
              </a:lnSpc>
              <a:spcAft>
                <a:spcPts val="600"/>
              </a:spcAft>
              <a:buFont typeface="Arial" panose="020B0604020202020204" pitchFamily="34" charset="0"/>
              <a:buChar char="•"/>
            </a:pPr>
            <a:r>
              <a:rPr lang="zh-CN" altLang="en-US" sz="1400" dirty="0">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使用普乐沙福</a:t>
            </a:r>
            <a:r>
              <a:rPr lang="zh-CN" altLang="en-US" sz="1600" b="1" dirty="0">
                <a:solidFill>
                  <a:srgbClr val="002060"/>
                </a:solidFill>
                <a:latin typeface="微软雅黑" panose="020B0503020204020204" pitchFamily="34" charset="-122"/>
                <a:ea typeface="微软雅黑" panose="020B0503020204020204" pitchFamily="34" charset="-122"/>
                <a:cs typeface="Times New Roman" panose="02020603050405020304"/>
                <a:sym typeface="Arial" panose="020B0604020202020204" pitchFamily="34" charset="0"/>
              </a:rPr>
              <a:t>不仅对于特定风险人群避免动员失败有价值，而且对降低移植中心资源消耗有确定益处</a:t>
            </a:r>
            <a:r>
              <a:rPr lang="zh-CN" altLang="en-US" sz="1400" dirty="0">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；对于有一个或多个动员不佳因素的患者，应</a:t>
            </a:r>
            <a:r>
              <a:rPr lang="zh-CN" altLang="en-US" sz="1600" b="1" dirty="0">
                <a:solidFill>
                  <a:srgbClr val="002060"/>
                </a:solidFill>
                <a:latin typeface="微软雅黑" panose="020B0503020204020204" pitchFamily="34" charset="-122"/>
                <a:ea typeface="微软雅黑" panose="020B0503020204020204" pitchFamily="34" charset="-122"/>
                <a:cs typeface="Times New Roman" panose="02020603050405020304"/>
                <a:sym typeface="Arial" panose="020B0604020202020204" pitchFamily="34" charset="0"/>
              </a:rPr>
              <a:t>考虑抢先使用普乐沙福</a:t>
            </a:r>
            <a:endParaRPr lang="zh-CN" altLang="en-US" sz="1600" b="1" dirty="0">
              <a:solidFill>
                <a:srgbClr val="002060"/>
              </a:solidFill>
              <a:latin typeface="微软雅黑" panose="020B0503020204020204" pitchFamily="34" charset="-122"/>
              <a:ea typeface="微软雅黑" panose="020B0503020204020204" pitchFamily="34" charset="-122"/>
              <a:cs typeface="Times New Roman" panose="02020603050405020304"/>
            </a:endParaRPr>
          </a:p>
        </p:txBody>
      </p:sp>
      <p:sp>
        <p:nvSpPr>
          <p:cNvPr id="30" name="TextBox 23"/>
          <p:cNvSpPr txBox="1"/>
          <p:nvPr>
            <p:custDataLst>
              <p:tags r:id="rId13"/>
            </p:custDataLst>
          </p:nvPr>
        </p:nvSpPr>
        <p:spPr>
          <a:xfrm>
            <a:off x="6082030" y="4699000"/>
            <a:ext cx="5006340" cy="972820"/>
          </a:xfrm>
          <a:prstGeom prst="rect">
            <a:avLst/>
          </a:prstGeom>
          <a:noFill/>
        </p:spPr>
        <p:txBody>
          <a:bodyPr wrap="square"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rtl="0" eaLnBrk="0" fontAlgn="auto">
              <a:lnSpc>
                <a:spcPct val="100000"/>
              </a:lnSpc>
              <a:buFont typeface="Arial" panose="020B0604020202020204" pitchFamily="34" charset="0"/>
              <a:buNone/>
            </a:pPr>
            <a:r>
              <a:rPr lang="zh-CN" altLang="en-US" sz="1400" dirty="0">
                <a:solidFill>
                  <a:srgbClr val="FF0000"/>
                </a:solidFill>
                <a:latin typeface="Arial" panose="020B0604020202020204" pitchFamily="34" charset="0"/>
                <a:ea typeface="微软雅黑" panose="020B0503020204020204" pitchFamily="34" charset="-122"/>
                <a:cs typeface="Times New Roman" panose="02020603050405020304" pitchFamily="18" charset="0"/>
                <a:sym typeface="+mn-ea"/>
              </a:rPr>
              <a:t>普乐沙福在动员中的应用策略包括</a:t>
            </a:r>
            <a:r>
              <a:rPr lang="zh-CN" altLang="en-US" sz="1600" b="1" dirty="0">
                <a:solidFill>
                  <a:srgbClr val="FF0000"/>
                </a:solidFill>
                <a:latin typeface="微软雅黑" panose="020B0503020204020204" pitchFamily="34" charset="-122"/>
                <a:ea typeface="微软雅黑" panose="020B0503020204020204" pitchFamily="34" charset="-122"/>
                <a:cs typeface="Times New Roman" panose="02020603050405020304"/>
                <a:sym typeface="+mn-ea"/>
              </a:rPr>
              <a:t>一线应用、基于危险分层应用和抢先应用</a:t>
            </a:r>
            <a:r>
              <a:rPr lang="zh-CN" altLang="en-US" sz="1400" dirty="0">
                <a:solidFill>
                  <a:srgbClr val="FF0000"/>
                </a:solidFill>
                <a:latin typeface="Arial" panose="020B0604020202020204" pitchFamily="34" charset="0"/>
                <a:ea typeface="微软雅黑" panose="020B0503020204020204" pitchFamily="34" charset="-122"/>
                <a:cs typeface="Times New Roman" panose="02020603050405020304" pitchFamily="18" charset="0"/>
                <a:sym typeface="+mn-ea"/>
              </a:rPr>
              <a:t>。首次造血干细胞动员中，对存在动员不佳高危因素的患者，使用</a:t>
            </a:r>
            <a:r>
              <a:rPr lang="zh-CN" altLang="en-US" sz="1600" b="1" dirty="0">
                <a:solidFill>
                  <a:srgbClr val="FF0000"/>
                </a:solidFill>
                <a:latin typeface="微软雅黑" panose="020B0503020204020204" pitchFamily="34" charset="-122"/>
                <a:ea typeface="微软雅黑" panose="020B0503020204020204" pitchFamily="34" charset="-122"/>
                <a:cs typeface="Times New Roman" panose="02020603050405020304"/>
                <a:sym typeface="+mn-ea"/>
              </a:rPr>
              <a:t>G-CSF联合普乐沙福可有效避免再动员。</a:t>
            </a:r>
            <a:r>
              <a:rPr lang="zh-CN" altLang="en-US" sz="1400" dirty="0">
                <a:solidFill>
                  <a:srgbClr val="FF0000"/>
                </a:solidFill>
                <a:latin typeface="Arial" panose="020B0604020202020204" pitchFamily="34" charset="0"/>
                <a:ea typeface="微软雅黑" panose="020B0503020204020204" pitchFamily="34" charset="-122"/>
                <a:cs typeface="Times New Roman" panose="02020603050405020304" pitchFamily="18" charset="0"/>
                <a:sym typeface="+mn-ea"/>
              </a:rPr>
              <a:t>推荐应用G-CSF联合普乐沙福或化疗联合G-CSF动员。</a:t>
            </a:r>
            <a:endParaRPr lang="zh-CN" altLang="en-US" sz="1400" dirty="0">
              <a:solidFill>
                <a:srgbClr val="FF0000"/>
              </a:solidFill>
              <a:latin typeface="Arial" panose="020B0604020202020204" pitchFamily="34" charset="0"/>
              <a:ea typeface="微软雅黑" panose="020B0503020204020204" pitchFamily="34" charset="-122"/>
              <a:cs typeface="Times New Roman" panose="02020603050405020304" pitchFamily="18" charset="0"/>
              <a:sym typeface="+mn-ea"/>
            </a:endParaRPr>
          </a:p>
        </p:txBody>
      </p:sp>
      <p:cxnSp>
        <p:nvCxnSpPr>
          <p:cNvPr id="35" name="直接连接符 34"/>
          <p:cNvCxnSpPr/>
          <p:nvPr>
            <p:custDataLst>
              <p:tags r:id="rId14"/>
            </p:custDataLst>
          </p:nvPr>
        </p:nvCxnSpPr>
        <p:spPr>
          <a:xfrm flipH="1">
            <a:off x="6197662" y="4710467"/>
            <a:ext cx="4831971" cy="0"/>
          </a:xfrm>
          <a:prstGeom prst="line">
            <a:avLst/>
          </a:prstGeom>
          <a:noFill/>
          <a:ln w="6350" cap="rnd" cmpd="sng" algn="ctr">
            <a:solidFill>
              <a:sysClr val="window" lastClr="FFFFFF">
                <a:lumMod val="75000"/>
              </a:sysClr>
            </a:solidFill>
            <a:prstDash val="solid"/>
            <a:miter lim="800000"/>
          </a:ln>
          <a:effectLst/>
        </p:spPr>
      </p:cxnSp>
      <p:cxnSp>
        <p:nvCxnSpPr>
          <p:cNvPr id="37" name="直接连接符 36"/>
          <p:cNvCxnSpPr/>
          <p:nvPr>
            <p:custDataLst>
              <p:tags r:id="rId15"/>
            </p:custDataLst>
          </p:nvPr>
        </p:nvCxnSpPr>
        <p:spPr>
          <a:xfrm flipH="1">
            <a:off x="6197662" y="1943961"/>
            <a:ext cx="4831971" cy="0"/>
          </a:xfrm>
          <a:prstGeom prst="line">
            <a:avLst/>
          </a:prstGeom>
          <a:noFill/>
          <a:ln w="6350" cap="rnd" cmpd="sng" algn="ctr">
            <a:solidFill>
              <a:sysClr val="window" lastClr="FFFFFF">
                <a:lumMod val="75000"/>
              </a:sysClr>
            </a:solidFill>
            <a:prstDash val="solid"/>
            <a:miter lim="800000"/>
          </a:ln>
          <a:effectLst/>
        </p:spPr>
      </p:cxnSp>
      <p:cxnSp>
        <p:nvCxnSpPr>
          <p:cNvPr id="38" name="直接连接符 37"/>
          <p:cNvCxnSpPr/>
          <p:nvPr>
            <p:custDataLst>
              <p:tags r:id="rId16"/>
            </p:custDataLst>
          </p:nvPr>
        </p:nvCxnSpPr>
        <p:spPr>
          <a:xfrm flipH="1">
            <a:off x="800571" y="4177067"/>
            <a:ext cx="4831971" cy="0"/>
          </a:xfrm>
          <a:prstGeom prst="line">
            <a:avLst/>
          </a:prstGeom>
          <a:noFill/>
          <a:ln w="6350" cap="rnd" cmpd="sng" algn="ctr">
            <a:solidFill>
              <a:sysClr val="window" lastClr="FFFFFF">
                <a:lumMod val="75000"/>
              </a:sysClr>
            </a:solidFill>
            <a:prstDash val="solid"/>
            <a:miter lim="800000"/>
          </a:ln>
          <a:effectLst/>
        </p:spPr>
      </p:cxnSp>
      <p:cxnSp>
        <p:nvCxnSpPr>
          <p:cNvPr id="39" name="直接连接符 38"/>
          <p:cNvCxnSpPr/>
          <p:nvPr>
            <p:custDataLst>
              <p:tags r:id="rId17"/>
            </p:custDataLst>
          </p:nvPr>
        </p:nvCxnSpPr>
        <p:spPr>
          <a:xfrm flipH="1">
            <a:off x="800571" y="2096361"/>
            <a:ext cx="4831971" cy="0"/>
          </a:xfrm>
          <a:prstGeom prst="line">
            <a:avLst/>
          </a:prstGeom>
          <a:noFill/>
          <a:ln w="6350" cap="rnd" cmpd="sng" algn="ctr">
            <a:solidFill>
              <a:sysClr val="window" lastClr="FFFFFF">
                <a:lumMod val="75000"/>
              </a:sysClr>
            </a:solidFill>
            <a:prstDash val="solid"/>
            <a:miter lim="800000"/>
          </a:ln>
          <a:effectLst/>
        </p:spPr>
      </p:cxnSp>
      <p:sp>
        <p:nvSpPr>
          <p:cNvPr id="2" name="圆角矩形 52"/>
          <p:cNvSpPr/>
          <p:nvPr>
            <p:custDataLst>
              <p:tags r:id="rId18"/>
            </p:custDataLst>
          </p:nvPr>
        </p:nvSpPr>
        <p:spPr>
          <a:xfrm>
            <a:off x="6027420" y="2454910"/>
            <a:ext cx="5300345" cy="1496695"/>
          </a:xfrm>
          <a:prstGeom prst="roundRect">
            <a:avLst>
              <a:gd name="adj" fmla="val 7061"/>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indent="0" algn="l" rtl="0" eaLnBrk="0" fontAlgn="auto">
              <a:lnSpc>
                <a:spcPct val="100000"/>
              </a:lnSpc>
              <a:buFont typeface="Arial" panose="020B0604020202020204" pitchFamily="34" charset="0"/>
              <a:buNone/>
            </a:pPr>
            <a:endParaRPr lang="zh-CN" altLang="en-US" sz="1400"/>
          </a:p>
        </p:txBody>
      </p:sp>
      <p:sp>
        <p:nvSpPr>
          <p:cNvPr id="3" name="TextBox 18"/>
          <p:cNvSpPr txBox="1"/>
          <p:nvPr>
            <p:custDataLst>
              <p:tags r:id="rId19"/>
            </p:custDataLst>
          </p:nvPr>
        </p:nvSpPr>
        <p:spPr>
          <a:xfrm>
            <a:off x="5891530" y="2555875"/>
            <a:ext cx="5627370" cy="431800"/>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88390">
              <a:lnSpc>
                <a:spcPct val="120000"/>
              </a:lnSpc>
            </a:pPr>
            <a:r>
              <a:rPr lang="en-US" altLang="zh-CN" b="1"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b="1" dirty="0">
                <a:latin typeface="微软雅黑" panose="020B0503020204020204" pitchFamily="34" charset="-122"/>
                <a:ea typeface="微软雅黑" panose="020B0503020204020204" pitchFamily="34" charset="-122"/>
                <a:cs typeface="微软雅黑" panose="020B0503020204020204" pitchFamily="34" charset="-122"/>
                <a:sym typeface="+mn-ea"/>
              </a:rPr>
              <a:t>中国多发性骨髓瘤自体造血干细胞移植指南</a:t>
            </a:r>
            <a:r>
              <a:rPr lang="en-US" altLang="zh-CN" b="1" dirty="0">
                <a:latin typeface="Times New Roman" panose="02020603050405020304" pitchFamily="18" charset="0"/>
                <a:ea typeface="微软雅黑" panose="020B0503020204020204" pitchFamily="34" charset="-122"/>
                <a:cs typeface="Times New Roman" panose="02020603050405020304" pitchFamily="18" charset="0"/>
                <a:sym typeface="+mn-ea"/>
              </a:rPr>
              <a:t>》</a:t>
            </a:r>
            <a:r>
              <a:rPr lang="en-US" altLang="zh-CN" b="1" dirty="0">
                <a:latin typeface="Times New Roman" panose="02020603050405020304" pitchFamily="18" charset="0"/>
                <a:ea typeface="微软雅黑" panose="020B0503020204020204" pitchFamily="34" charset="-122"/>
                <a:cs typeface="Times New Roman" panose="02020603050405020304" pitchFamily="18" charset="0"/>
              </a:rPr>
              <a:t>(2021)</a:t>
            </a:r>
            <a:endParaRPr lang="en-US" altLang="zh-CN" b="1" dirty="0">
              <a:latin typeface="Times New Roman" panose="02020603050405020304" pitchFamily="18" charset="0"/>
              <a:ea typeface="微软雅黑" panose="020B0503020204020204" pitchFamily="34" charset="-122"/>
              <a:cs typeface="Times New Roman" panose="02020603050405020304" pitchFamily="18" charset="0"/>
            </a:endParaRPr>
          </a:p>
          <a:p>
            <a:pPr algn="ctr" defTabSz="1088390">
              <a:lnSpc>
                <a:spcPct val="120000"/>
              </a:lnSpc>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中华医学会</a:t>
            </a:r>
            <a:endParaRPr lang="zh-CN" altLang="en-US" sz="1600" baseline="30000" dirty="0">
              <a:latin typeface="Times New Roman" panose="02020603050405020304" pitchFamily="18" charset="0"/>
              <a:ea typeface="微软雅黑" panose="020B0503020204020204" pitchFamily="34" charset="-122"/>
              <a:cs typeface="Times New Roman" panose="02020603050405020304" pitchFamily="18" charset="0"/>
            </a:endParaRPr>
          </a:p>
        </p:txBody>
      </p:sp>
      <p:cxnSp>
        <p:nvCxnSpPr>
          <p:cNvPr id="7" name="直接连接符 6"/>
          <p:cNvCxnSpPr/>
          <p:nvPr>
            <p:custDataLst>
              <p:tags r:id="rId20"/>
            </p:custDataLst>
          </p:nvPr>
        </p:nvCxnSpPr>
        <p:spPr>
          <a:xfrm flipH="1">
            <a:off x="6183692" y="3034891"/>
            <a:ext cx="4831971" cy="0"/>
          </a:xfrm>
          <a:prstGeom prst="line">
            <a:avLst/>
          </a:prstGeom>
          <a:noFill/>
          <a:ln w="6350" cap="rnd" cmpd="sng" algn="ctr">
            <a:solidFill>
              <a:sysClr val="window" lastClr="FFFFFF">
                <a:lumMod val="75000"/>
              </a:sysClr>
            </a:solidFill>
            <a:prstDash val="solid"/>
            <a:miter lim="800000"/>
          </a:ln>
          <a:effectLst/>
        </p:spPr>
      </p:cxnSp>
      <p:sp>
        <p:nvSpPr>
          <p:cNvPr id="8" name="文本框 7"/>
          <p:cNvSpPr txBox="1"/>
          <p:nvPr/>
        </p:nvSpPr>
        <p:spPr>
          <a:xfrm>
            <a:off x="6183630" y="3148965"/>
            <a:ext cx="5250815" cy="451485"/>
          </a:xfrm>
          <a:prstGeom prst="rect">
            <a:avLst/>
          </a:prstGeom>
          <a:noFill/>
        </p:spPr>
        <p:txBody>
          <a:bodyPr wrap="square" rtlCol="0">
            <a:noAutofit/>
          </a:bodyPr>
          <a:p>
            <a:pPr indent="0" algn="l" defTabSz="1088390" fontAlgn="auto">
              <a:lnSpc>
                <a:spcPct val="100000"/>
              </a:lnSpc>
              <a:buClrTx/>
              <a:buSzTx/>
              <a:buFontTx/>
            </a:pPr>
            <a:r>
              <a:rPr lang="zh-CN" altLang="en-US" sz="1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首次动员采用单药G-CSF方案失败者，为增加动员的成功率，如全身情况允许，可改用大剂量化疗联合G-CSF动员方案或G-CSF联合</a:t>
            </a:r>
            <a:r>
              <a:rPr lang="zh-CN" altLang="en-US" sz="1600" b="1" dirty="0">
                <a:solidFill>
                  <a:srgbClr val="FF0000"/>
                </a:solidFill>
                <a:latin typeface="微软雅黑" panose="020B0503020204020204" pitchFamily="34" charset="-122"/>
                <a:ea typeface="微软雅黑" panose="020B0503020204020204" pitchFamily="34" charset="-122"/>
                <a:cs typeface="Times New Roman" panose="02020603050405020304"/>
                <a:sym typeface="+mn-ea"/>
              </a:rPr>
              <a:t>普乐沙福方案作为补救。</a:t>
            </a:r>
            <a:endParaRPr lang="zh-CN" altLang="en-US" sz="1600" b="1" dirty="0">
              <a:solidFill>
                <a:srgbClr val="FF0000"/>
              </a:solidFill>
              <a:latin typeface="微软雅黑" panose="020B0503020204020204" pitchFamily="34" charset="-122"/>
              <a:ea typeface="微软雅黑" panose="020B0503020204020204" pitchFamily="34" charset="-122"/>
              <a:cs typeface="Times New Roman" panose="02020603050405020304"/>
            </a:endParaRPr>
          </a:p>
          <a:p>
            <a:pPr indent="0" algn="l" defTabSz="1088390" fontAlgn="auto">
              <a:lnSpc>
                <a:spcPct val="100000"/>
              </a:lnSpc>
              <a:buClrTx/>
              <a:buSzTx/>
              <a:buFontTx/>
            </a:pPr>
            <a:endParaRPr lang="zh-CN" altLang="en-US" sz="1600" b="1" dirty="0">
              <a:solidFill>
                <a:srgbClr val="FF0000"/>
              </a:solidFill>
              <a:latin typeface="微软雅黑" panose="020B0503020204020204" pitchFamily="34" charset="-122"/>
              <a:ea typeface="微软雅黑" panose="020B0503020204020204" pitchFamily="34" charset="-122"/>
              <a:cs typeface="Times New Roman" panose="02020603050405020304"/>
            </a:endParaRPr>
          </a:p>
        </p:txBody>
      </p:sp>
      <p:sp>
        <p:nvSpPr>
          <p:cNvPr id="16" name="矩形 15"/>
          <p:cNvSpPr/>
          <p:nvPr/>
        </p:nvSpPr>
        <p:spPr bwMode="gray">
          <a:xfrm>
            <a:off x="615355" y="742576"/>
            <a:ext cx="5206915" cy="432000"/>
          </a:xfrm>
          <a:prstGeom prst="rect">
            <a:avLst/>
          </a:prstGeom>
          <a:solidFill>
            <a:srgbClr val="0095FF">
              <a:lumMod val="20000"/>
              <a:lumOff val="80000"/>
            </a:srgbClr>
          </a:solidFill>
          <a:ln w="6350" cap="flat" cmpd="sng" algn="ctr">
            <a:noFill/>
            <a:prstDash val="solid"/>
            <a:miter lim="800000"/>
            <a:headEnd type="none" w="med" len="med"/>
            <a:tailEnd type="none" w="med" len="med"/>
          </a:ln>
          <a:effectLst/>
        </p:spPr>
        <p:txBody>
          <a:bodyPr vert="horz" wrap="square" lIns="91429" tIns="45715" rIns="91429" bIns="45715" numCol="1" rtlCol="0" anchor="ctr" anchorCtr="0" compatLnSpc="1">
            <a:noAutofit/>
          </a:bodyPr>
          <a:p>
            <a:pPr marL="0" marR="0" lvl="0" indent="263525" algn="ctr" defTabSz="914400" eaLnBrk="1" fontAlgn="base" latinLnBrk="0" hangingPunct="1">
              <a:lnSpc>
                <a:spcPct val="90000"/>
              </a:lnSpc>
              <a:spcBef>
                <a:spcPts val="0"/>
              </a:spcBef>
              <a:spcAft>
                <a:spcPct val="0"/>
              </a:spcAft>
              <a:buClr>
                <a:srgbClr val="0095FF"/>
              </a:buClr>
              <a:buSzPct val="90000"/>
              <a:buFontTx/>
              <a:buNone/>
              <a:defRPr/>
            </a:pPr>
            <a:r>
              <a:rPr kumimoji="0" lang="zh-CN" sz="15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国际指南推荐</a:t>
            </a:r>
            <a:endParaRPr kumimoji="0" lang="zh-CN" sz="15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grpSp>
        <p:nvGrpSpPr>
          <p:cNvPr id="17" name="组合 16"/>
          <p:cNvGrpSpPr/>
          <p:nvPr/>
        </p:nvGrpSpPr>
        <p:grpSpPr>
          <a:xfrm>
            <a:off x="656632" y="742576"/>
            <a:ext cx="440923" cy="432000"/>
            <a:chOff x="-1249326" y="1205062"/>
            <a:chExt cx="432000" cy="432000"/>
          </a:xfrm>
        </p:grpSpPr>
        <p:sp>
          <p:nvSpPr>
            <p:cNvPr id="22" name="矩形: 圆角 31"/>
            <p:cNvSpPr/>
            <p:nvPr/>
          </p:nvSpPr>
          <p:spPr bwMode="gray">
            <a:xfrm>
              <a:off x="-1249326" y="1205062"/>
              <a:ext cx="432000" cy="432000"/>
            </a:xfrm>
            <a:prstGeom prst="roundRect">
              <a:avLst/>
            </a:prstGeom>
            <a:solidFill>
              <a:srgbClr val="0047BB"/>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noAutofit/>
            </a:bodyPr>
            <a:p>
              <a:pPr marL="0" marR="0" lvl="0" indent="0" algn="ctr" defTabSz="914400" eaLnBrk="1" fontAlgn="base" latinLnBrk="0" hangingPunct="1">
                <a:lnSpc>
                  <a:spcPct val="90000"/>
                </a:lnSpc>
                <a:spcBef>
                  <a:spcPts val="0"/>
                </a:spcBef>
                <a:spcAft>
                  <a:spcPct val="0"/>
                </a:spcAft>
                <a:buClr>
                  <a:srgbClr val="0095FF"/>
                </a:buClr>
                <a:buSzPct val="90000"/>
                <a:buFontTx/>
                <a:buNone/>
                <a:defRPr/>
              </a:pPr>
              <a:endParaRPr kumimoji="0" lang="zh-CN" altLang="en-US" sz="1800" b="1" i="0" u="none" strike="noStrike" kern="0" cap="none" spc="0" normalizeH="0" baseline="0" noProof="0" dirty="0">
                <a:ln>
                  <a:noFill/>
                </a:ln>
                <a:solidFill>
                  <a:srgbClr val="FFFFFF"/>
                </a:solidFill>
                <a:effectLst/>
                <a:uLnTx/>
                <a:uFillTx/>
                <a:latin typeface="Arial" panose="020B0604020202020204"/>
                <a:ea typeface="黑体" panose="02010609060101010101" pitchFamily="49" charset="-122"/>
              </a:endParaRPr>
            </a:p>
          </p:txBody>
        </p:sp>
        <p:sp>
          <p:nvSpPr>
            <p:cNvPr id="23" name="biological-molecule_71293"/>
            <p:cNvSpPr/>
            <p:nvPr/>
          </p:nvSpPr>
          <p:spPr>
            <a:xfrm>
              <a:off x="-1177326" y="1277062"/>
              <a:ext cx="288000" cy="288000"/>
            </a:xfrm>
            <a:custGeom>
              <a:avLst/>
              <a:gdLst>
                <a:gd name="connsiteX0" fmla="*/ 305793 w 608697"/>
                <a:gd name="connsiteY0" fmla="*/ 274217 h 593808"/>
                <a:gd name="connsiteX1" fmla="*/ 307733 w 608697"/>
                <a:gd name="connsiteY1" fmla="*/ 275334 h 593808"/>
                <a:gd name="connsiteX2" fmla="*/ 417390 w 608697"/>
                <a:gd name="connsiteY2" fmla="*/ 338493 h 593808"/>
                <a:gd name="connsiteX3" fmla="*/ 417465 w 608697"/>
                <a:gd name="connsiteY3" fmla="*/ 467119 h 593808"/>
                <a:gd name="connsiteX4" fmla="*/ 324965 w 608697"/>
                <a:gd name="connsiteY4" fmla="*/ 520520 h 593808"/>
                <a:gd name="connsiteX5" fmla="*/ 324965 w 608697"/>
                <a:gd name="connsiteY5" fmla="*/ 593808 h 593808"/>
                <a:gd name="connsiteX6" fmla="*/ 286696 w 608697"/>
                <a:gd name="connsiteY6" fmla="*/ 593808 h 593808"/>
                <a:gd name="connsiteX7" fmla="*/ 286696 w 608697"/>
                <a:gd name="connsiteY7" fmla="*/ 520520 h 593808"/>
                <a:gd name="connsiteX8" fmla="*/ 194271 w 608697"/>
                <a:gd name="connsiteY8" fmla="*/ 467268 h 593808"/>
                <a:gd name="connsiteX9" fmla="*/ 194196 w 608697"/>
                <a:gd name="connsiteY9" fmla="*/ 340876 h 593808"/>
                <a:gd name="connsiteX10" fmla="*/ 194196 w 608697"/>
                <a:gd name="connsiteY10" fmla="*/ 338642 h 593808"/>
                <a:gd name="connsiteX11" fmla="*/ 430195 w 608697"/>
                <a:gd name="connsiteY11" fmla="*/ 60827 h 593808"/>
                <a:gd name="connsiteX12" fmla="*/ 521796 w 608697"/>
                <a:gd name="connsiteY12" fmla="*/ 113638 h 593808"/>
                <a:gd name="connsiteX13" fmla="*/ 589526 w 608697"/>
                <a:gd name="connsiteY13" fmla="*/ 74458 h 593808"/>
                <a:gd name="connsiteX14" fmla="*/ 608697 w 608697"/>
                <a:gd name="connsiteY14" fmla="*/ 107530 h 593808"/>
                <a:gd name="connsiteX15" fmla="*/ 541787 w 608697"/>
                <a:gd name="connsiteY15" fmla="*/ 146263 h 593808"/>
                <a:gd name="connsiteX16" fmla="*/ 541861 w 608697"/>
                <a:gd name="connsiteY16" fmla="*/ 253822 h 593808"/>
                <a:gd name="connsiteX17" fmla="*/ 430344 w 608697"/>
                <a:gd name="connsiteY17" fmla="*/ 318179 h 593808"/>
                <a:gd name="connsiteX18" fmla="*/ 318678 w 608697"/>
                <a:gd name="connsiteY18" fmla="*/ 253971 h 593808"/>
                <a:gd name="connsiteX19" fmla="*/ 318603 w 608697"/>
                <a:gd name="connsiteY19" fmla="*/ 125258 h 593808"/>
                <a:gd name="connsiteX20" fmla="*/ 160673 w 608697"/>
                <a:gd name="connsiteY20" fmla="*/ 0 h 593808"/>
                <a:gd name="connsiteX21" fmla="*/ 198940 w 608697"/>
                <a:gd name="connsiteY21" fmla="*/ 0 h 593808"/>
                <a:gd name="connsiteX22" fmla="*/ 198940 w 608697"/>
                <a:gd name="connsiteY22" fmla="*/ 40974 h 593808"/>
                <a:gd name="connsiteX23" fmla="*/ 198940 w 608697"/>
                <a:gd name="connsiteY23" fmla="*/ 56469 h 593808"/>
                <a:gd name="connsiteX24" fmla="*/ 198940 w 608697"/>
                <a:gd name="connsiteY24" fmla="*/ 71890 h 593808"/>
                <a:gd name="connsiteX25" fmla="*/ 291360 w 608697"/>
                <a:gd name="connsiteY25" fmla="*/ 125081 h 593808"/>
                <a:gd name="connsiteX26" fmla="*/ 291435 w 608697"/>
                <a:gd name="connsiteY26" fmla="*/ 253813 h 593808"/>
                <a:gd name="connsiteX27" fmla="*/ 179918 w 608697"/>
                <a:gd name="connsiteY27" fmla="*/ 318179 h 593808"/>
                <a:gd name="connsiteX28" fmla="*/ 87572 w 608697"/>
                <a:gd name="connsiteY28" fmla="*/ 265062 h 593808"/>
                <a:gd name="connsiteX29" fmla="*/ 74220 w 608697"/>
                <a:gd name="connsiteY29" fmla="*/ 272810 h 593808"/>
                <a:gd name="connsiteX30" fmla="*/ 60793 w 608697"/>
                <a:gd name="connsiteY30" fmla="*/ 280483 h 593808"/>
                <a:gd name="connsiteX31" fmla="*/ 19170 w 608697"/>
                <a:gd name="connsiteY31" fmla="*/ 304620 h 593808"/>
                <a:gd name="connsiteX32" fmla="*/ 0 w 608697"/>
                <a:gd name="connsiteY32" fmla="*/ 271544 h 593808"/>
                <a:gd name="connsiteX33" fmla="*/ 41474 w 608697"/>
                <a:gd name="connsiteY33" fmla="*/ 247555 h 593808"/>
                <a:gd name="connsiteX34" fmla="*/ 54900 w 608697"/>
                <a:gd name="connsiteY34" fmla="*/ 239808 h 593808"/>
                <a:gd name="connsiteX35" fmla="*/ 68253 w 608697"/>
                <a:gd name="connsiteY35" fmla="*/ 232060 h 593808"/>
                <a:gd name="connsiteX36" fmla="*/ 68178 w 608697"/>
                <a:gd name="connsiteY36" fmla="*/ 125230 h 593808"/>
                <a:gd name="connsiteX37" fmla="*/ 160673 w 608697"/>
                <a:gd name="connsiteY37" fmla="*/ 71816 h 593808"/>
                <a:gd name="connsiteX38" fmla="*/ 160673 w 608697"/>
                <a:gd name="connsiteY38" fmla="*/ 56395 h 593808"/>
                <a:gd name="connsiteX39" fmla="*/ 160673 w 608697"/>
                <a:gd name="connsiteY39" fmla="*/ 40899 h 593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08697" h="593808">
                  <a:moveTo>
                    <a:pt x="305793" y="274217"/>
                  </a:moveTo>
                  <a:lnTo>
                    <a:pt x="307733" y="275334"/>
                  </a:lnTo>
                  <a:lnTo>
                    <a:pt x="417390" y="338493"/>
                  </a:lnTo>
                  <a:lnTo>
                    <a:pt x="417465" y="467119"/>
                  </a:lnTo>
                  <a:lnTo>
                    <a:pt x="324965" y="520520"/>
                  </a:lnTo>
                  <a:lnTo>
                    <a:pt x="324965" y="593808"/>
                  </a:lnTo>
                  <a:lnTo>
                    <a:pt x="286696" y="593808"/>
                  </a:lnTo>
                  <a:lnTo>
                    <a:pt x="286696" y="520520"/>
                  </a:lnTo>
                  <a:lnTo>
                    <a:pt x="194271" y="467268"/>
                  </a:lnTo>
                  <a:lnTo>
                    <a:pt x="194196" y="340876"/>
                  </a:lnTo>
                  <a:lnTo>
                    <a:pt x="194196" y="338642"/>
                  </a:lnTo>
                  <a:close/>
                  <a:moveTo>
                    <a:pt x="430195" y="60827"/>
                  </a:moveTo>
                  <a:lnTo>
                    <a:pt x="521796" y="113638"/>
                  </a:lnTo>
                  <a:lnTo>
                    <a:pt x="589526" y="74458"/>
                  </a:lnTo>
                  <a:lnTo>
                    <a:pt x="608697" y="107530"/>
                  </a:lnTo>
                  <a:lnTo>
                    <a:pt x="541787" y="146263"/>
                  </a:lnTo>
                  <a:lnTo>
                    <a:pt x="541861" y="253822"/>
                  </a:lnTo>
                  <a:lnTo>
                    <a:pt x="430344" y="318179"/>
                  </a:lnTo>
                  <a:lnTo>
                    <a:pt x="318678" y="253971"/>
                  </a:lnTo>
                  <a:lnTo>
                    <a:pt x="318603" y="125258"/>
                  </a:lnTo>
                  <a:close/>
                  <a:moveTo>
                    <a:pt x="160673" y="0"/>
                  </a:moveTo>
                  <a:lnTo>
                    <a:pt x="198940" y="0"/>
                  </a:lnTo>
                  <a:lnTo>
                    <a:pt x="198940" y="40974"/>
                  </a:lnTo>
                  <a:lnTo>
                    <a:pt x="198940" y="56469"/>
                  </a:lnTo>
                  <a:lnTo>
                    <a:pt x="198940" y="71890"/>
                  </a:lnTo>
                  <a:lnTo>
                    <a:pt x="291360" y="125081"/>
                  </a:lnTo>
                  <a:lnTo>
                    <a:pt x="291435" y="253813"/>
                  </a:lnTo>
                  <a:lnTo>
                    <a:pt x="179918" y="318179"/>
                  </a:lnTo>
                  <a:lnTo>
                    <a:pt x="87572" y="265062"/>
                  </a:lnTo>
                  <a:lnTo>
                    <a:pt x="74220" y="272810"/>
                  </a:lnTo>
                  <a:lnTo>
                    <a:pt x="60793" y="280483"/>
                  </a:lnTo>
                  <a:lnTo>
                    <a:pt x="19170" y="304620"/>
                  </a:lnTo>
                  <a:lnTo>
                    <a:pt x="0" y="271544"/>
                  </a:lnTo>
                  <a:lnTo>
                    <a:pt x="41474" y="247555"/>
                  </a:lnTo>
                  <a:lnTo>
                    <a:pt x="54900" y="239808"/>
                  </a:lnTo>
                  <a:lnTo>
                    <a:pt x="68253" y="232060"/>
                  </a:lnTo>
                  <a:lnTo>
                    <a:pt x="68178" y="125230"/>
                  </a:lnTo>
                  <a:lnTo>
                    <a:pt x="160673" y="71816"/>
                  </a:lnTo>
                  <a:lnTo>
                    <a:pt x="160673" y="56395"/>
                  </a:lnTo>
                  <a:lnTo>
                    <a:pt x="160673" y="40899"/>
                  </a:lnTo>
                  <a:close/>
                </a:path>
              </a:pathLst>
            </a:custGeom>
            <a:solidFill>
              <a:srgbClr val="FFFFFF"/>
            </a:solidFill>
            <a:ln w="25400" cap="flat" cmpd="sng" algn="ctr">
              <a:noFill/>
              <a:prstDash val="solid"/>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sp>
        <p:nvSpPr>
          <p:cNvPr id="25" name="矩形 24"/>
          <p:cNvSpPr/>
          <p:nvPr/>
        </p:nvSpPr>
        <p:spPr bwMode="gray">
          <a:xfrm>
            <a:off x="5988090" y="727336"/>
            <a:ext cx="5206915" cy="432000"/>
          </a:xfrm>
          <a:prstGeom prst="rect">
            <a:avLst/>
          </a:prstGeom>
          <a:solidFill>
            <a:srgbClr val="0095FF">
              <a:lumMod val="20000"/>
              <a:lumOff val="80000"/>
            </a:srgbClr>
          </a:solidFill>
          <a:ln w="6350" cap="flat" cmpd="sng" algn="ctr">
            <a:noFill/>
            <a:prstDash val="solid"/>
            <a:miter lim="800000"/>
            <a:headEnd type="none" w="med" len="med"/>
            <a:tailEnd type="none" w="med" len="med"/>
          </a:ln>
          <a:effectLst/>
        </p:spPr>
        <p:txBody>
          <a:bodyPr vert="horz" wrap="square" lIns="91429" tIns="45715" rIns="91429" bIns="45715" numCol="1" rtlCol="0" anchor="ctr" anchorCtr="0" compatLnSpc="1">
            <a:noAutofit/>
          </a:bodyPr>
          <a:p>
            <a:pPr marL="0" marR="0" lvl="0" indent="263525" algn="ctr" defTabSz="914400" eaLnBrk="1" fontAlgn="base" latinLnBrk="0" hangingPunct="1">
              <a:lnSpc>
                <a:spcPct val="90000"/>
              </a:lnSpc>
              <a:spcBef>
                <a:spcPts val="0"/>
              </a:spcBef>
              <a:spcAft>
                <a:spcPct val="0"/>
              </a:spcAft>
              <a:buClr>
                <a:srgbClr val="0095FF"/>
              </a:buClr>
              <a:buSzPct val="90000"/>
              <a:buFontTx/>
              <a:buNone/>
              <a:defRPr/>
            </a:pPr>
            <a:r>
              <a:rPr kumimoji="0" lang="zh-CN" sz="15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国内指南推荐</a:t>
            </a:r>
            <a:endParaRPr kumimoji="0" lang="zh-CN" sz="15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grpSp>
        <p:nvGrpSpPr>
          <p:cNvPr id="26" name="组合 25"/>
          <p:cNvGrpSpPr/>
          <p:nvPr/>
        </p:nvGrpSpPr>
        <p:grpSpPr>
          <a:xfrm>
            <a:off x="5990632" y="723526"/>
            <a:ext cx="440923" cy="432000"/>
            <a:chOff x="-1249326" y="1205062"/>
            <a:chExt cx="432000" cy="432000"/>
          </a:xfrm>
        </p:grpSpPr>
        <p:sp>
          <p:nvSpPr>
            <p:cNvPr id="36" name="矩形: 圆角 31"/>
            <p:cNvSpPr/>
            <p:nvPr/>
          </p:nvSpPr>
          <p:spPr bwMode="gray">
            <a:xfrm>
              <a:off x="-1249326" y="1205062"/>
              <a:ext cx="432000" cy="432000"/>
            </a:xfrm>
            <a:prstGeom prst="roundRect">
              <a:avLst/>
            </a:prstGeom>
            <a:solidFill>
              <a:srgbClr val="0047BB"/>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noAutofit/>
            </a:bodyPr>
            <a:p>
              <a:pPr marL="0" marR="0" lvl="0" indent="0" algn="ctr" defTabSz="914400" eaLnBrk="1" fontAlgn="base" latinLnBrk="0" hangingPunct="1">
                <a:lnSpc>
                  <a:spcPct val="90000"/>
                </a:lnSpc>
                <a:spcBef>
                  <a:spcPts val="0"/>
                </a:spcBef>
                <a:spcAft>
                  <a:spcPct val="0"/>
                </a:spcAft>
                <a:buClr>
                  <a:srgbClr val="0095FF"/>
                </a:buClr>
                <a:buSzPct val="90000"/>
                <a:buFontTx/>
                <a:buNone/>
                <a:defRPr/>
              </a:pPr>
              <a:endParaRPr kumimoji="0" lang="zh-CN" altLang="en-US" sz="1800" b="1" i="0" u="none" strike="noStrike" kern="0" cap="none" spc="0" normalizeH="0" baseline="0" noProof="0" dirty="0">
                <a:ln>
                  <a:noFill/>
                </a:ln>
                <a:solidFill>
                  <a:srgbClr val="FFFFFF"/>
                </a:solidFill>
                <a:effectLst/>
                <a:uLnTx/>
                <a:uFillTx/>
                <a:latin typeface="Arial" panose="020B0604020202020204"/>
                <a:ea typeface="黑体" panose="02010609060101010101" pitchFamily="49" charset="-122"/>
              </a:endParaRPr>
            </a:p>
          </p:txBody>
        </p:sp>
        <p:sp>
          <p:nvSpPr>
            <p:cNvPr id="40" name="biological-molecule_71293"/>
            <p:cNvSpPr/>
            <p:nvPr/>
          </p:nvSpPr>
          <p:spPr>
            <a:xfrm>
              <a:off x="-1177326" y="1277062"/>
              <a:ext cx="288000" cy="288000"/>
            </a:xfrm>
            <a:custGeom>
              <a:avLst/>
              <a:gdLst>
                <a:gd name="connsiteX0" fmla="*/ 305793 w 608697"/>
                <a:gd name="connsiteY0" fmla="*/ 274217 h 593808"/>
                <a:gd name="connsiteX1" fmla="*/ 307733 w 608697"/>
                <a:gd name="connsiteY1" fmla="*/ 275334 h 593808"/>
                <a:gd name="connsiteX2" fmla="*/ 417390 w 608697"/>
                <a:gd name="connsiteY2" fmla="*/ 338493 h 593808"/>
                <a:gd name="connsiteX3" fmla="*/ 417465 w 608697"/>
                <a:gd name="connsiteY3" fmla="*/ 467119 h 593808"/>
                <a:gd name="connsiteX4" fmla="*/ 324965 w 608697"/>
                <a:gd name="connsiteY4" fmla="*/ 520520 h 593808"/>
                <a:gd name="connsiteX5" fmla="*/ 324965 w 608697"/>
                <a:gd name="connsiteY5" fmla="*/ 593808 h 593808"/>
                <a:gd name="connsiteX6" fmla="*/ 286696 w 608697"/>
                <a:gd name="connsiteY6" fmla="*/ 593808 h 593808"/>
                <a:gd name="connsiteX7" fmla="*/ 286696 w 608697"/>
                <a:gd name="connsiteY7" fmla="*/ 520520 h 593808"/>
                <a:gd name="connsiteX8" fmla="*/ 194271 w 608697"/>
                <a:gd name="connsiteY8" fmla="*/ 467268 h 593808"/>
                <a:gd name="connsiteX9" fmla="*/ 194196 w 608697"/>
                <a:gd name="connsiteY9" fmla="*/ 340876 h 593808"/>
                <a:gd name="connsiteX10" fmla="*/ 194196 w 608697"/>
                <a:gd name="connsiteY10" fmla="*/ 338642 h 593808"/>
                <a:gd name="connsiteX11" fmla="*/ 430195 w 608697"/>
                <a:gd name="connsiteY11" fmla="*/ 60827 h 593808"/>
                <a:gd name="connsiteX12" fmla="*/ 521796 w 608697"/>
                <a:gd name="connsiteY12" fmla="*/ 113638 h 593808"/>
                <a:gd name="connsiteX13" fmla="*/ 589526 w 608697"/>
                <a:gd name="connsiteY13" fmla="*/ 74458 h 593808"/>
                <a:gd name="connsiteX14" fmla="*/ 608697 w 608697"/>
                <a:gd name="connsiteY14" fmla="*/ 107530 h 593808"/>
                <a:gd name="connsiteX15" fmla="*/ 541787 w 608697"/>
                <a:gd name="connsiteY15" fmla="*/ 146263 h 593808"/>
                <a:gd name="connsiteX16" fmla="*/ 541861 w 608697"/>
                <a:gd name="connsiteY16" fmla="*/ 253822 h 593808"/>
                <a:gd name="connsiteX17" fmla="*/ 430344 w 608697"/>
                <a:gd name="connsiteY17" fmla="*/ 318179 h 593808"/>
                <a:gd name="connsiteX18" fmla="*/ 318678 w 608697"/>
                <a:gd name="connsiteY18" fmla="*/ 253971 h 593808"/>
                <a:gd name="connsiteX19" fmla="*/ 318603 w 608697"/>
                <a:gd name="connsiteY19" fmla="*/ 125258 h 593808"/>
                <a:gd name="connsiteX20" fmla="*/ 160673 w 608697"/>
                <a:gd name="connsiteY20" fmla="*/ 0 h 593808"/>
                <a:gd name="connsiteX21" fmla="*/ 198940 w 608697"/>
                <a:gd name="connsiteY21" fmla="*/ 0 h 593808"/>
                <a:gd name="connsiteX22" fmla="*/ 198940 w 608697"/>
                <a:gd name="connsiteY22" fmla="*/ 40974 h 593808"/>
                <a:gd name="connsiteX23" fmla="*/ 198940 w 608697"/>
                <a:gd name="connsiteY23" fmla="*/ 56469 h 593808"/>
                <a:gd name="connsiteX24" fmla="*/ 198940 w 608697"/>
                <a:gd name="connsiteY24" fmla="*/ 71890 h 593808"/>
                <a:gd name="connsiteX25" fmla="*/ 291360 w 608697"/>
                <a:gd name="connsiteY25" fmla="*/ 125081 h 593808"/>
                <a:gd name="connsiteX26" fmla="*/ 291435 w 608697"/>
                <a:gd name="connsiteY26" fmla="*/ 253813 h 593808"/>
                <a:gd name="connsiteX27" fmla="*/ 179918 w 608697"/>
                <a:gd name="connsiteY27" fmla="*/ 318179 h 593808"/>
                <a:gd name="connsiteX28" fmla="*/ 87572 w 608697"/>
                <a:gd name="connsiteY28" fmla="*/ 265062 h 593808"/>
                <a:gd name="connsiteX29" fmla="*/ 74220 w 608697"/>
                <a:gd name="connsiteY29" fmla="*/ 272810 h 593808"/>
                <a:gd name="connsiteX30" fmla="*/ 60793 w 608697"/>
                <a:gd name="connsiteY30" fmla="*/ 280483 h 593808"/>
                <a:gd name="connsiteX31" fmla="*/ 19170 w 608697"/>
                <a:gd name="connsiteY31" fmla="*/ 304620 h 593808"/>
                <a:gd name="connsiteX32" fmla="*/ 0 w 608697"/>
                <a:gd name="connsiteY32" fmla="*/ 271544 h 593808"/>
                <a:gd name="connsiteX33" fmla="*/ 41474 w 608697"/>
                <a:gd name="connsiteY33" fmla="*/ 247555 h 593808"/>
                <a:gd name="connsiteX34" fmla="*/ 54900 w 608697"/>
                <a:gd name="connsiteY34" fmla="*/ 239808 h 593808"/>
                <a:gd name="connsiteX35" fmla="*/ 68253 w 608697"/>
                <a:gd name="connsiteY35" fmla="*/ 232060 h 593808"/>
                <a:gd name="connsiteX36" fmla="*/ 68178 w 608697"/>
                <a:gd name="connsiteY36" fmla="*/ 125230 h 593808"/>
                <a:gd name="connsiteX37" fmla="*/ 160673 w 608697"/>
                <a:gd name="connsiteY37" fmla="*/ 71816 h 593808"/>
                <a:gd name="connsiteX38" fmla="*/ 160673 w 608697"/>
                <a:gd name="connsiteY38" fmla="*/ 56395 h 593808"/>
                <a:gd name="connsiteX39" fmla="*/ 160673 w 608697"/>
                <a:gd name="connsiteY39" fmla="*/ 40899 h 593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08697" h="593808">
                  <a:moveTo>
                    <a:pt x="305793" y="274217"/>
                  </a:moveTo>
                  <a:lnTo>
                    <a:pt x="307733" y="275334"/>
                  </a:lnTo>
                  <a:lnTo>
                    <a:pt x="417390" y="338493"/>
                  </a:lnTo>
                  <a:lnTo>
                    <a:pt x="417465" y="467119"/>
                  </a:lnTo>
                  <a:lnTo>
                    <a:pt x="324965" y="520520"/>
                  </a:lnTo>
                  <a:lnTo>
                    <a:pt x="324965" y="593808"/>
                  </a:lnTo>
                  <a:lnTo>
                    <a:pt x="286696" y="593808"/>
                  </a:lnTo>
                  <a:lnTo>
                    <a:pt x="286696" y="520520"/>
                  </a:lnTo>
                  <a:lnTo>
                    <a:pt x="194271" y="467268"/>
                  </a:lnTo>
                  <a:lnTo>
                    <a:pt x="194196" y="340876"/>
                  </a:lnTo>
                  <a:lnTo>
                    <a:pt x="194196" y="338642"/>
                  </a:lnTo>
                  <a:close/>
                  <a:moveTo>
                    <a:pt x="430195" y="60827"/>
                  </a:moveTo>
                  <a:lnTo>
                    <a:pt x="521796" y="113638"/>
                  </a:lnTo>
                  <a:lnTo>
                    <a:pt x="589526" y="74458"/>
                  </a:lnTo>
                  <a:lnTo>
                    <a:pt x="608697" y="107530"/>
                  </a:lnTo>
                  <a:lnTo>
                    <a:pt x="541787" y="146263"/>
                  </a:lnTo>
                  <a:lnTo>
                    <a:pt x="541861" y="253822"/>
                  </a:lnTo>
                  <a:lnTo>
                    <a:pt x="430344" y="318179"/>
                  </a:lnTo>
                  <a:lnTo>
                    <a:pt x="318678" y="253971"/>
                  </a:lnTo>
                  <a:lnTo>
                    <a:pt x="318603" y="125258"/>
                  </a:lnTo>
                  <a:close/>
                  <a:moveTo>
                    <a:pt x="160673" y="0"/>
                  </a:moveTo>
                  <a:lnTo>
                    <a:pt x="198940" y="0"/>
                  </a:lnTo>
                  <a:lnTo>
                    <a:pt x="198940" y="40974"/>
                  </a:lnTo>
                  <a:lnTo>
                    <a:pt x="198940" y="56469"/>
                  </a:lnTo>
                  <a:lnTo>
                    <a:pt x="198940" y="71890"/>
                  </a:lnTo>
                  <a:lnTo>
                    <a:pt x="291360" y="125081"/>
                  </a:lnTo>
                  <a:lnTo>
                    <a:pt x="291435" y="253813"/>
                  </a:lnTo>
                  <a:lnTo>
                    <a:pt x="179918" y="318179"/>
                  </a:lnTo>
                  <a:lnTo>
                    <a:pt x="87572" y="265062"/>
                  </a:lnTo>
                  <a:lnTo>
                    <a:pt x="74220" y="272810"/>
                  </a:lnTo>
                  <a:lnTo>
                    <a:pt x="60793" y="280483"/>
                  </a:lnTo>
                  <a:lnTo>
                    <a:pt x="19170" y="304620"/>
                  </a:lnTo>
                  <a:lnTo>
                    <a:pt x="0" y="271544"/>
                  </a:lnTo>
                  <a:lnTo>
                    <a:pt x="41474" y="247555"/>
                  </a:lnTo>
                  <a:lnTo>
                    <a:pt x="54900" y="239808"/>
                  </a:lnTo>
                  <a:lnTo>
                    <a:pt x="68253" y="232060"/>
                  </a:lnTo>
                  <a:lnTo>
                    <a:pt x="68178" y="125230"/>
                  </a:lnTo>
                  <a:lnTo>
                    <a:pt x="160673" y="71816"/>
                  </a:lnTo>
                  <a:lnTo>
                    <a:pt x="160673" y="56395"/>
                  </a:lnTo>
                  <a:lnTo>
                    <a:pt x="160673" y="40899"/>
                  </a:lnTo>
                  <a:close/>
                </a:path>
              </a:pathLst>
            </a:custGeom>
            <a:solidFill>
              <a:srgbClr val="FFFFFF"/>
            </a:solidFill>
            <a:ln w="25400" cap="flat" cmpd="sng" algn="ctr">
              <a:noFill/>
              <a:prstDash val="solid"/>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sp>
        <p:nvSpPr>
          <p:cNvPr id="41" name="文本框 40"/>
          <p:cNvSpPr txBox="1"/>
          <p:nvPr/>
        </p:nvSpPr>
        <p:spPr>
          <a:xfrm>
            <a:off x="521970" y="6061075"/>
            <a:ext cx="5662295" cy="247015"/>
          </a:xfrm>
          <a:prstGeom prst="rect">
            <a:avLst/>
          </a:prstGeom>
          <a:noFill/>
        </p:spPr>
        <p:txBody>
          <a:bodyPr wrap="square" rtlCol="0">
            <a:noAutofit/>
          </a:bodyPr>
          <a:p>
            <a:pPr indent="0" fontAlgn="auto">
              <a:lnSpc>
                <a:spcPct val="100000"/>
              </a:lnSpc>
            </a:pPr>
            <a:r>
              <a:rPr lang="en-US" altLang="zh-CN" sz="700"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700"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700"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中国临床肿瘤学会多发性骨髓瘤诊疗指南2021版</a:t>
            </a:r>
            <a:r>
              <a:rPr lang="en-US" altLang="zh-CN" sz="700"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2</a:t>
            </a:r>
            <a:r>
              <a:rPr lang="zh-CN" altLang="en-US" sz="700"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、中国多发性骨髓瘤自体造血干细胞移植指南2021年版</a:t>
            </a:r>
            <a:endParaRPr lang="zh-CN" altLang="en-US" sz="700"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lvl="0" indent="0" algn="l" defTabSz="914400" rtl="0" fontAlgn="auto">
              <a:lnSpc>
                <a:spcPct val="100000"/>
              </a:lnSpc>
              <a:spcBef>
                <a:spcPts val="0"/>
              </a:spcBef>
              <a:spcAft>
                <a:spcPts val="0"/>
              </a:spcAft>
              <a:buClrTx/>
              <a:buSzTx/>
              <a:buFontTx/>
              <a:buNone/>
              <a:defRPr/>
            </a:pPr>
            <a:r>
              <a:rPr lang="en-US" altLang="zh-CN" sz="700"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3</a:t>
            </a:r>
            <a:r>
              <a:rPr lang="zh-CN" altLang="en-US" sz="700"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、淋巴瘤自体造血干细胞动员和采集中国专家共识2020年版</a:t>
            </a:r>
            <a:r>
              <a:rPr lang="en-US" altLang="zh-CN" sz="700"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700"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4、Giralt S,et al.Biol Blood Marrow Transplant.2014：20(3)：295-308.</a:t>
            </a:r>
            <a:r>
              <a:rPr lang="en-US" altLang="zh-CN" sz="700"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en-US" altLang="zh-CN" sz="700"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lvl="0" indent="0" algn="l" defTabSz="914400" rtl="0" fontAlgn="auto">
              <a:lnSpc>
                <a:spcPct val="100000"/>
              </a:lnSpc>
              <a:spcBef>
                <a:spcPts val="0"/>
              </a:spcBef>
              <a:spcAft>
                <a:spcPts val="0"/>
              </a:spcAft>
              <a:buClrTx/>
              <a:buSzTx/>
              <a:buFontTx/>
              <a:buNone/>
              <a:defRPr/>
            </a:pPr>
            <a:r>
              <a:rPr lang="zh-CN" altLang="en-US" sz="700"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5、</a:t>
            </a:r>
            <a:r>
              <a:rPr lang="zh-CN" altLang="en-US" sz="700"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EBMT handbook：Hematopoietic Stem Cell Transplantation and cellular therapies,chapter 15.</a:t>
            </a:r>
            <a:endParaRPr lang="zh-CN" altLang="en-US" sz="700"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圆角 11"/>
          <p:cNvSpPr/>
          <p:nvPr/>
        </p:nvSpPr>
        <p:spPr>
          <a:xfrm>
            <a:off x="78063" y="1187427"/>
            <a:ext cx="233718" cy="914400"/>
          </a:xfrm>
          <a:prstGeom prst="roundRect">
            <a:avLst>
              <a:gd name="adj" fmla="val 50000"/>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基本信息</a:t>
            </a:r>
            <a:endParaRPr lang="zh-CN" altLang="en-US" sz="1200" dirty="0">
              <a:latin typeface="微软雅黑" panose="020B0503020204020204" pitchFamily="34" charset="-122"/>
              <a:ea typeface="微软雅黑" panose="020B0503020204020204" pitchFamily="34" charset="-122"/>
            </a:endParaRPr>
          </a:p>
        </p:txBody>
      </p:sp>
      <p:sp>
        <p:nvSpPr>
          <p:cNvPr id="14" name="矩形: 圆角 13"/>
          <p:cNvSpPr/>
          <p:nvPr/>
        </p:nvSpPr>
        <p:spPr>
          <a:xfrm>
            <a:off x="78062" y="2271701"/>
            <a:ext cx="233718" cy="685800"/>
          </a:xfrm>
          <a:prstGeom prst="roundRect">
            <a:avLst>
              <a:gd name="adj" fmla="val 50000"/>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安全性</a:t>
            </a:r>
            <a:endParaRPr lang="zh-CN" altLang="en-US" sz="1200" dirty="0">
              <a:latin typeface="微软雅黑" panose="020B0503020204020204" pitchFamily="34" charset="-122"/>
              <a:ea typeface="微软雅黑" panose="020B0503020204020204" pitchFamily="34" charset="-122"/>
            </a:endParaRPr>
          </a:p>
        </p:txBody>
      </p:sp>
      <p:sp>
        <p:nvSpPr>
          <p:cNvPr id="18" name="矩形: 圆角 17"/>
          <p:cNvSpPr/>
          <p:nvPr/>
        </p:nvSpPr>
        <p:spPr>
          <a:xfrm>
            <a:off x="78062" y="3127375"/>
            <a:ext cx="233718" cy="685800"/>
          </a:xfrm>
          <a:prstGeom prst="roundRect">
            <a:avLst>
              <a:gd name="adj" fmla="val 50000"/>
            </a:avLst>
          </a:prstGeom>
          <a:solidFill>
            <a:srgbClr val="1E3968"/>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有效性</a:t>
            </a:r>
            <a:endParaRPr lang="zh-CN" altLang="en-US" sz="1200" dirty="0">
              <a:latin typeface="微软雅黑" panose="020B0503020204020204" pitchFamily="34" charset="-122"/>
              <a:ea typeface="微软雅黑" panose="020B0503020204020204" pitchFamily="34" charset="-122"/>
            </a:endParaRPr>
          </a:p>
        </p:txBody>
      </p:sp>
      <p:sp>
        <p:nvSpPr>
          <p:cNvPr id="19" name="矩形: 圆角 18"/>
          <p:cNvSpPr/>
          <p:nvPr/>
        </p:nvSpPr>
        <p:spPr>
          <a:xfrm>
            <a:off x="78062" y="3983049"/>
            <a:ext cx="233718" cy="685800"/>
          </a:xfrm>
          <a:prstGeom prst="roundRect">
            <a:avLst>
              <a:gd name="adj" fmla="val 50000"/>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创新性</a:t>
            </a:r>
            <a:endParaRPr lang="zh-CN" altLang="en-US" sz="1200" dirty="0">
              <a:latin typeface="微软雅黑" panose="020B0503020204020204" pitchFamily="34" charset="-122"/>
              <a:ea typeface="微软雅黑" panose="020B0503020204020204" pitchFamily="34" charset="-122"/>
            </a:endParaRPr>
          </a:p>
        </p:txBody>
      </p:sp>
      <p:sp>
        <p:nvSpPr>
          <p:cNvPr id="20" name="矩形: 圆角 19"/>
          <p:cNvSpPr/>
          <p:nvPr/>
        </p:nvSpPr>
        <p:spPr>
          <a:xfrm>
            <a:off x="78062" y="4838723"/>
            <a:ext cx="233718" cy="685800"/>
          </a:xfrm>
          <a:prstGeom prst="roundRect">
            <a:avLst>
              <a:gd name="adj" fmla="val 50000"/>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公平性</a:t>
            </a:r>
            <a:endParaRPr lang="zh-CN" altLang="en-US" sz="1200" dirty="0">
              <a:latin typeface="微软雅黑" panose="020B0503020204020204" pitchFamily="34" charset="-122"/>
              <a:ea typeface="微软雅黑" panose="020B0503020204020204" pitchFamily="34" charset="-122"/>
            </a:endParaRPr>
          </a:p>
        </p:txBody>
      </p:sp>
      <p:sp>
        <p:nvSpPr>
          <p:cNvPr id="2" name="文本框 1"/>
          <p:cNvSpPr txBox="1"/>
          <p:nvPr/>
        </p:nvSpPr>
        <p:spPr>
          <a:xfrm>
            <a:off x="435822" y="212626"/>
            <a:ext cx="9302532" cy="339090"/>
          </a:xfrm>
          <a:prstGeom prst="rect">
            <a:avLst/>
          </a:prstGeom>
          <a:noFill/>
        </p:spPr>
        <p:txBody>
          <a:bodyPr wrap="square" lIns="0" tIns="0" rIns="0" bIns="0" rtlCol="0">
            <a:spAutoFit/>
          </a:bodyPr>
          <a:lstStyle/>
          <a:p>
            <a:pPr>
              <a:lnSpc>
                <a:spcPts val="2645"/>
              </a:lnSpc>
            </a:pPr>
            <a:r>
              <a:rPr lang="zh-CN" sz="2000" b="1" dirty="0">
                <a:solidFill>
                  <a:srgbClr val="000000"/>
                </a:solidFill>
                <a:latin typeface="微软雅黑" panose="020B0503020204020204" pitchFamily="34" charset="-122"/>
                <a:ea typeface="微软雅黑" panose="020B0503020204020204" pitchFamily="34" charset="-122"/>
                <a:cs typeface="CJSOFB+MicrosoftYaHei-Bold"/>
              </a:rPr>
              <a:t>普乐沙福高效动员</a:t>
            </a:r>
            <a:r>
              <a:rPr lang="en-US" altLang="zh-CN" sz="2000" b="1" dirty="0">
                <a:solidFill>
                  <a:srgbClr val="000000"/>
                </a:solidFill>
                <a:latin typeface="微软雅黑" panose="020B0503020204020204" pitchFamily="34" charset="-122"/>
                <a:ea typeface="微软雅黑" panose="020B0503020204020204" pitchFamily="34" charset="-122"/>
                <a:cs typeface="CJSOFB+MicrosoftYaHei-Bold"/>
              </a:rPr>
              <a:t> </a:t>
            </a:r>
            <a:r>
              <a:rPr lang="zh-CN" sz="2000" b="1" dirty="0">
                <a:solidFill>
                  <a:srgbClr val="000000"/>
                </a:solidFill>
                <a:latin typeface="微软雅黑" panose="020B0503020204020204" pitchFamily="34" charset="-122"/>
                <a:ea typeface="微软雅黑" panose="020B0503020204020204" pitchFamily="34" charset="-122"/>
                <a:cs typeface="CJSOFB+MicrosoftYaHei-Bold"/>
              </a:rPr>
              <a:t>一次达标</a:t>
            </a:r>
            <a:r>
              <a:rPr lang="en-US" altLang="zh-CN" sz="2000" b="1" dirty="0">
                <a:solidFill>
                  <a:srgbClr val="000000"/>
                </a:solidFill>
                <a:latin typeface="微软雅黑" panose="020B0503020204020204" pitchFamily="34" charset="-122"/>
                <a:ea typeface="微软雅黑" panose="020B0503020204020204" pitchFamily="34" charset="-122"/>
                <a:cs typeface="CJSOFB+MicrosoftYaHei-Bold"/>
              </a:rPr>
              <a:t> </a:t>
            </a:r>
            <a:r>
              <a:rPr lang="zh-CN" altLang="en-US" sz="2000" b="1" dirty="0">
                <a:solidFill>
                  <a:srgbClr val="000000"/>
                </a:solidFill>
                <a:latin typeface="微软雅黑" panose="020B0503020204020204" pitchFamily="34" charset="-122"/>
                <a:ea typeface="微软雅黑" panose="020B0503020204020204" pitchFamily="34" charset="-122"/>
                <a:cs typeface="CJSOFB+MicrosoftYaHei-Bold"/>
              </a:rPr>
              <a:t>达标优选</a:t>
            </a:r>
            <a:endParaRPr lang="zh-CN" altLang="en-US" sz="2000" b="1" dirty="0">
              <a:solidFill>
                <a:srgbClr val="000000"/>
              </a:solidFill>
              <a:latin typeface="微软雅黑" panose="020B0503020204020204" pitchFamily="34" charset="-122"/>
              <a:ea typeface="微软雅黑" panose="020B0503020204020204" pitchFamily="34" charset="-122"/>
              <a:cs typeface="CJSOFB+MicrosoftYaHei-Bold"/>
            </a:endParaRPr>
          </a:p>
        </p:txBody>
      </p:sp>
      <p:sp>
        <p:nvSpPr>
          <p:cNvPr id="7" name="矩形 6"/>
          <p:cNvSpPr/>
          <p:nvPr/>
        </p:nvSpPr>
        <p:spPr bwMode="gray">
          <a:xfrm>
            <a:off x="435610" y="986790"/>
            <a:ext cx="10855960" cy="1767205"/>
          </a:xfrm>
          <a:prstGeom prst="rect">
            <a:avLst/>
          </a:prstGeom>
          <a:solidFill>
            <a:srgbClr val="FFFFFF"/>
          </a:solidFill>
          <a:ln w="6350" cap="flat" cmpd="sng" algn="ctr">
            <a:solidFill>
              <a:srgbClr val="FFFFFF">
                <a:lumMod val="50000"/>
              </a:srgbClr>
            </a:solidFill>
            <a:prstDash val="solid"/>
            <a:miter lim="800000"/>
            <a:headEnd type="none" w="med" len="med"/>
            <a:tailEnd type="none" w="med" len="med"/>
          </a:ln>
          <a:effectLst/>
        </p:spPr>
        <p:txBody>
          <a:bodyPr vert="horz" wrap="square" lIns="91429" tIns="45715" rIns="91429" bIns="45715" numCol="1" rtlCol="0" anchor="ctr" anchorCtr="0" compatLnSpc="1">
            <a:noAutofit/>
          </a:bodyPr>
          <a:lstStyle/>
          <a:p>
            <a:pPr marL="0" marR="0" lvl="0" indent="0" algn="ctr" defTabSz="914400" eaLnBrk="1" fontAlgn="base" latinLnBrk="0" hangingPunct="1">
              <a:lnSpc>
                <a:spcPct val="90000"/>
              </a:lnSpc>
              <a:spcBef>
                <a:spcPts val="0"/>
              </a:spcBef>
              <a:spcAft>
                <a:spcPct val="0"/>
              </a:spcAft>
              <a:buClr>
                <a:srgbClr val="0095FF"/>
              </a:buClr>
              <a:buSzPct val="90000"/>
              <a:buFontTx/>
              <a:buNone/>
              <a:defRPr/>
            </a:pPr>
            <a:endParaRPr kumimoji="0" lang="zh-CN" altLang="en-US" sz="1800" b="1" i="0" u="none" strike="noStrike" kern="0" cap="none" spc="0" normalizeH="0" baseline="0" noProof="0" dirty="0">
              <a:ln>
                <a:noFill/>
              </a:ln>
              <a:solidFill>
                <a:srgbClr val="0000C9"/>
              </a:solidFill>
              <a:effectLst/>
              <a:uLnTx/>
              <a:uFillTx/>
              <a:latin typeface="Arial" panose="020B0604020202020204"/>
              <a:ea typeface="黑体" panose="02010609060101010101" pitchFamily="49" charset="-122"/>
            </a:endParaRPr>
          </a:p>
        </p:txBody>
      </p:sp>
      <p:sp>
        <p:nvSpPr>
          <p:cNvPr id="11" name="矩形 10"/>
          <p:cNvSpPr/>
          <p:nvPr/>
        </p:nvSpPr>
        <p:spPr bwMode="gray">
          <a:xfrm>
            <a:off x="813435" y="758825"/>
            <a:ext cx="2546985" cy="456565"/>
          </a:xfrm>
          <a:prstGeom prst="rect">
            <a:avLst/>
          </a:prstGeom>
          <a:solidFill>
            <a:srgbClr val="0095FF">
              <a:lumMod val="20000"/>
              <a:lumOff val="80000"/>
            </a:srgbClr>
          </a:solidFill>
          <a:ln w="28575" cap="flat" cmpd="sng" algn="ctr">
            <a:noFill/>
            <a:prstDash val="solid"/>
            <a:miter lim="800000"/>
            <a:headEnd type="none" w="med" len="med"/>
            <a:tailEnd type="none" w="med" len="med"/>
          </a:ln>
          <a:effectLst/>
        </p:spPr>
        <p:txBody>
          <a:bodyPr vert="horz" wrap="square" lIns="216000" tIns="45715" rIns="91429" bIns="45715" numCol="1" rtlCol="0" anchor="ctr" anchorCtr="0" compatLnSpc="1">
            <a:noAutofit/>
          </a:bodyPr>
          <a:lstStyle/>
          <a:p>
            <a:pPr marL="0" marR="0" lvl="0" indent="0" defTabSz="914400" eaLnBrk="1" fontAlgn="base" latinLnBrk="0" hangingPunct="1">
              <a:lnSpc>
                <a:spcPct val="90000"/>
              </a:lnSpc>
              <a:spcBef>
                <a:spcPts val="0"/>
              </a:spcBef>
              <a:spcAft>
                <a:spcPct val="0"/>
              </a:spcAft>
              <a:buClr>
                <a:srgbClr val="0095FF"/>
              </a:buClr>
              <a:buSzPct val="90000"/>
              <a:buFontTx/>
              <a:buNone/>
              <a:defRPr/>
            </a:pPr>
            <a:r>
              <a:rPr kumimoji="0" lang="zh-CN" altLang="en-US" sz="1800" b="1" i="0" u="none" strike="noStrike" kern="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rPr>
              <a:t>普帆乐</a:t>
            </a:r>
            <a:r>
              <a:rPr kumimoji="0" lang="zh-CN" altLang="en-US" sz="1800" b="1" i="0" kern="0" baseline="30000" noProof="0" dirty="0">
                <a:ln>
                  <a:noFill/>
                </a:ln>
                <a:solidFill>
                  <a:srgbClr val="002060"/>
                </a:solidFill>
                <a:effectLst/>
                <a:uLnTx/>
                <a:uFillTx/>
                <a:latin typeface="微软雅黑" panose="020B0503020204020204" pitchFamily="34" charset="-122"/>
                <a:ea typeface="微软雅黑" panose="020B0503020204020204" pitchFamily="34" charset="-122"/>
              </a:rPr>
              <a:t>®</a:t>
            </a:r>
            <a:r>
              <a:rPr kumimoji="0" lang="en-US" altLang="zh-CN" sz="1800" b="1" i="0" u="none" strike="noStrike" kern="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rPr>
              <a:t>III</a:t>
            </a:r>
            <a:r>
              <a:rPr kumimoji="0" lang="zh-CN" altLang="en-US" sz="1800" b="1" i="0" u="none" strike="noStrike" kern="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rPr>
              <a:t>期用药设计</a:t>
            </a:r>
            <a:endParaRPr kumimoji="0" lang="zh-CN" altLang="en-US" sz="1800" b="1" i="0" u="none" strike="noStrike" kern="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endParaRPr>
          </a:p>
        </p:txBody>
      </p:sp>
      <p:sp>
        <p:nvSpPr>
          <p:cNvPr id="13" name="文本框 12"/>
          <p:cNvSpPr txBox="1"/>
          <p:nvPr/>
        </p:nvSpPr>
        <p:spPr bwMode="gray">
          <a:xfrm>
            <a:off x="501650" y="1444625"/>
            <a:ext cx="6001385" cy="1038225"/>
          </a:xfrm>
          <a:prstGeom prst="rect">
            <a:avLst/>
          </a:prstGeom>
        </p:spPr>
        <p:txBody>
          <a:bodyPr wrap="square" lIns="45720" tIns="45720" rIns="45720" bIns="45720" rtlCol="0">
            <a:noAutofit/>
          </a:bodyPr>
          <a:lstStyle/>
          <a:p>
            <a:pPr indent="0" algn="l" rtl="0" eaLnBrk="0" fontAlgn="auto">
              <a:lnSpc>
                <a:spcPct val="100000"/>
              </a:lnSpc>
              <a:buFont typeface="Wingdings" panose="05000000000000000000" charset="0"/>
              <a:buNone/>
            </a:pPr>
            <a:r>
              <a:rPr lang="zh-CN" altLang="en-US" sz="1400" b="1" dirty="0">
                <a:solidFill>
                  <a:srgbClr val="000000"/>
                </a:solidFill>
                <a:latin typeface="微软雅黑" panose="020B0503020204020204" pitchFamily="34" charset="-122"/>
                <a:ea typeface="微软雅黑" panose="020B0503020204020204" pitchFamily="34" charset="-122"/>
                <a:sym typeface="+mn-ea"/>
              </a:rPr>
              <a:t>试验组</a:t>
            </a:r>
            <a:r>
              <a:rPr lang="zh-CN" altLang="en-US" sz="1400" dirty="0">
                <a:solidFill>
                  <a:srgbClr val="000000"/>
                </a:solidFill>
                <a:latin typeface="微软雅黑" panose="020B0503020204020204" pitchFamily="34" charset="-122"/>
                <a:ea typeface="微软雅黑" panose="020B0503020204020204" pitchFamily="34" charset="-122"/>
                <a:sym typeface="+mn-ea"/>
              </a:rPr>
              <a:t>：G-CSF＋普乐沙福；</a:t>
            </a:r>
            <a:r>
              <a:rPr lang="zh-CN" altLang="en-US" sz="1400" b="1" dirty="0">
                <a:solidFill>
                  <a:srgbClr val="000000"/>
                </a:solidFill>
                <a:latin typeface="微软雅黑" panose="020B0503020204020204" pitchFamily="34" charset="-122"/>
                <a:ea typeface="微软雅黑" panose="020B0503020204020204" pitchFamily="34" charset="-122"/>
                <a:sym typeface="+mn-ea"/>
              </a:rPr>
              <a:t>对照组</a:t>
            </a:r>
            <a:r>
              <a:rPr lang="zh-CN" altLang="en-US" sz="1400" dirty="0">
                <a:solidFill>
                  <a:srgbClr val="000000"/>
                </a:solidFill>
                <a:latin typeface="微软雅黑" panose="020B0503020204020204" pitchFamily="34" charset="-122"/>
                <a:ea typeface="微软雅黑" panose="020B0503020204020204" pitchFamily="34" charset="-122"/>
                <a:sym typeface="+mn-ea"/>
              </a:rPr>
              <a:t>：G-CSF＋安慰剂。</a:t>
            </a:r>
            <a:endParaRPr lang="zh-CN" altLang="en-US" sz="1400" dirty="0">
              <a:solidFill>
                <a:srgbClr val="000000"/>
              </a:solidFill>
              <a:latin typeface="微软雅黑" panose="020B0503020204020204" pitchFamily="34" charset="-122"/>
              <a:ea typeface="微软雅黑" panose="020B0503020204020204" pitchFamily="34" charset="-122"/>
              <a:sym typeface="+mn-ea"/>
            </a:endParaRPr>
          </a:p>
          <a:p>
            <a:pPr indent="0" algn="l" rtl="0" eaLnBrk="0" fontAlgn="auto">
              <a:lnSpc>
                <a:spcPct val="100000"/>
              </a:lnSpc>
              <a:buFont typeface="Wingdings" panose="05000000000000000000" charset="0"/>
              <a:buNone/>
            </a:pPr>
            <a:r>
              <a:rPr lang="zh-CN" altLang="en-US" sz="1400" b="1" dirty="0">
                <a:solidFill>
                  <a:srgbClr val="000000"/>
                </a:solidFill>
                <a:latin typeface="微软雅黑" panose="020B0503020204020204" pitchFamily="34" charset="-122"/>
                <a:ea typeface="微软雅黑" panose="020B0503020204020204" pitchFamily="34" charset="-122"/>
                <a:sym typeface="+mn-ea"/>
              </a:rPr>
              <a:t>试验用药</a:t>
            </a:r>
            <a:r>
              <a:rPr lang="zh-CN" altLang="en-US" sz="1400" dirty="0">
                <a:solidFill>
                  <a:srgbClr val="000000"/>
                </a:solidFill>
                <a:latin typeface="微软雅黑" panose="020B0503020204020204" pitchFamily="34" charset="-122"/>
                <a:ea typeface="微软雅黑" panose="020B0503020204020204" pitchFamily="34" charset="-122"/>
                <a:sym typeface="+mn-ea"/>
              </a:rPr>
              <a:t>：➢G-CSF：10μg/kg/天，皮下注射，于第 1~8 天每天上午用药。</a:t>
            </a:r>
            <a:endParaRPr lang="zh-CN" altLang="en-US" sz="1400" dirty="0">
              <a:solidFill>
                <a:srgbClr val="000000"/>
              </a:solidFill>
              <a:latin typeface="微软雅黑" panose="020B0503020204020204" pitchFamily="34" charset="-122"/>
              <a:ea typeface="微软雅黑" panose="020B0503020204020204" pitchFamily="34" charset="-122"/>
              <a:sym typeface="+mn-ea"/>
            </a:endParaRPr>
          </a:p>
          <a:p>
            <a:pPr indent="0" algn="l" rtl="0" eaLnBrk="0" fontAlgn="auto">
              <a:lnSpc>
                <a:spcPct val="100000"/>
              </a:lnSpc>
            </a:pPr>
            <a:r>
              <a:rPr lang="zh-CN" altLang="en-US" sz="1400" dirty="0">
                <a:solidFill>
                  <a:srgbClr val="000000"/>
                </a:solidFill>
                <a:latin typeface="微软雅黑" panose="020B0503020204020204" pitchFamily="34" charset="-122"/>
                <a:ea typeface="微软雅黑" panose="020B0503020204020204" pitchFamily="34" charset="-122"/>
                <a:sym typeface="+mn-ea"/>
              </a:rPr>
              <a:t> </a:t>
            </a:r>
            <a:r>
              <a:rPr lang="en-US" altLang="zh-CN" sz="1400" dirty="0">
                <a:solidFill>
                  <a:srgbClr val="000000"/>
                </a:solidFill>
                <a:latin typeface="微软雅黑" panose="020B0503020204020204" pitchFamily="34" charset="-122"/>
                <a:ea typeface="微软雅黑" panose="020B0503020204020204" pitchFamily="34" charset="-122"/>
                <a:sym typeface="+mn-ea"/>
              </a:rPr>
              <a:t>       </a:t>
            </a:r>
            <a:r>
              <a:rPr lang="zh-CN" altLang="en-US" sz="1400" dirty="0">
                <a:solidFill>
                  <a:srgbClr val="000000"/>
                </a:solidFill>
                <a:latin typeface="微软雅黑" panose="020B0503020204020204" pitchFamily="34" charset="-122"/>
                <a:ea typeface="微软雅黑" panose="020B0503020204020204" pitchFamily="34" charset="-122"/>
                <a:sym typeface="+mn-ea"/>
              </a:rPr>
              <a:t>  </a:t>
            </a:r>
            <a:r>
              <a:rPr lang="en-US" altLang="zh-CN" sz="1400" dirty="0">
                <a:solidFill>
                  <a:srgbClr val="000000"/>
                </a:solidFill>
                <a:latin typeface="微软雅黑" panose="020B0503020204020204" pitchFamily="34" charset="-122"/>
                <a:ea typeface="微软雅黑" panose="020B0503020204020204" pitchFamily="34" charset="-122"/>
                <a:sym typeface="+mn-ea"/>
              </a:rPr>
              <a:t>       </a:t>
            </a:r>
            <a:r>
              <a:rPr lang="zh-CN" altLang="en-US" sz="1400" dirty="0">
                <a:solidFill>
                  <a:srgbClr val="000000"/>
                </a:solidFill>
                <a:latin typeface="微软雅黑" panose="020B0503020204020204" pitchFamily="34" charset="-122"/>
                <a:ea typeface="微软雅黑" panose="020B0503020204020204" pitchFamily="34" charset="-122"/>
                <a:sym typeface="+mn-ea"/>
              </a:rPr>
              <a:t>➢ 普乐沙福注射液或安慰剂：</a:t>
            </a:r>
            <a:r>
              <a:rPr lang="zh-CN" altLang="en-US" sz="1400" dirty="0">
                <a:solidFill>
                  <a:srgbClr val="000000"/>
                </a:solidFill>
                <a:latin typeface="微软雅黑" panose="020B0503020204020204" pitchFamily="34" charset="-122"/>
                <a:ea typeface="微软雅黑" panose="020B0503020204020204" pitchFamily="34" charset="-122"/>
                <a:sym typeface="+mn-ea"/>
              </a:rPr>
              <a:t> 0.24mg/kg/天</a:t>
            </a:r>
            <a:r>
              <a:rPr lang="zh-CN" altLang="en-US" sz="1400" dirty="0">
                <a:solidFill>
                  <a:srgbClr val="000000"/>
                </a:solidFill>
                <a:latin typeface="微软雅黑" panose="020B0503020204020204" pitchFamily="34" charset="-122"/>
                <a:ea typeface="微软雅黑" panose="020B0503020204020204" pitchFamily="34" charset="-122"/>
                <a:sym typeface="+mn-ea"/>
              </a:rPr>
              <a:t>皮下注射， 第 4 天开始用药，每天 1 次，最多连续 4 次。</a:t>
            </a:r>
            <a:endParaRPr lang="zh-CN" altLang="en-US" sz="1400" b="0" dirty="0">
              <a:solidFill>
                <a:srgbClr val="000000"/>
              </a:solidFill>
              <a:latin typeface="微软雅黑" panose="020B0503020204020204" pitchFamily="34" charset="-122"/>
              <a:ea typeface="微软雅黑" panose="020B0503020204020204" pitchFamily="34" charset="-122"/>
            </a:endParaRPr>
          </a:p>
          <a:p>
            <a:pPr marL="342900" indent="-342900" defTabSz="457200">
              <a:lnSpc>
                <a:spcPct val="120000"/>
              </a:lnSpc>
              <a:spcBef>
                <a:spcPts val="600"/>
              </a:spcBef>
              <a:spcAft>
                <a:spcPts val="600"/>
              </a:spcAft>
              <a:buFont typeface="Arial" panose="020B0604020202020204" pitchFamily="34" charset="0"/>
              <a:buChar char="•"/>
              <a:defRPr/>
            </a:pPr>
            <a:endParaRPr lang="en-US" altLang="zh-CN" sz="1400" dirty="0">
              <a:solidFill>
                <a:srgbClr val="002060"/>
              </a:solidFill>
              <a:latin typeface="微软雅黑" panose="020B0503020204020204" pitchFamily="34" charset="-122"/>
              <a:ea typeface="微软雅黑" panose="020B0503020204020204" pitchFamily="34" charset="-122"/>
              <a:cs typeface="+mn-ea"/>
              <a:sym typeface="+mn-ea"/>
            </a:endParaRPr>
          </a:p>
          <a:p>
            <a:pPr marL="342900" indent="-342900" defTabSz="457200">
              <a:lnSpc>
                <a:spcPct val="120000"/>
              </a:lnSpc>
              <a:spcBef>
                <a:spcPts val="600"/>
              </a:spcBef>
              <a:spcAft>
                <a:spcPts val="600"/>
              </a:spcAft>
              <a:buFont typeface="Arial" panose="020B0604020202020204" pitchFamily="34" charset="0"/>
              <a:buChar char="•"/>
              <a:defRPr/>
            </a:pPr>
            <a:endParaRPr lang="en-US" altLang="zh-CN" sz="1400" dirty="0">
              <a:solidFill>
                <a:srgbClr val="181717"/>
              </a:solidFill>
              <a:latin typeface="微软雅黑" panose="020B0503020204020204" pitchFamily="34" charset="-122"/>
              <a:ea typeface="微软雅黑" panose="020B0503020204020204" pitchFamily="34" charset="-122"/>
              <a:cs typeface="+mn-ea"/>
              <a:sym typeface="+mn-ea"/>
            </a:endParaRPr>
          </a:p>
        </p:txBody>
      </p:sp>
      <p:sp>
        <p:nvSpPr>
          <p:cNvPr id="31" name="矩形 30"/>
          <p:cNvSpPr/>
          <p:nvPr/>
        </p:nvSpPr>
        <p:spPr bwMode="gray">
          <a:xfrm>
            <a:off x="435610" y="3089275"/>
            <a:ext cx="10855960" cy="1791970"/>
          </a:xfrm>
          <a:prstGeom prst="rect">
            <a:avLst/>
          </a:prstGeom>
          <a:solidFill>
            <a:srgbClr val="FFFFFF"/>
          </a:solidFill>
          <a:ln w="6350" cap="flat" cmpd="sng" algn="ctr">
            <a:solidFill>
              <a:srgbClr val="FFFFFF">
                <a:lumMod val="50000"/>
              </a:srgbClr>
            </a:solidFill>
            <a:prstDash val="solid"/>
            <a:miter lim="800000"/>
            <a:headEnd type="none" w="med" len="med"/>
            <a:tailEnd type="none" w="med" len="med"/>
          </a:ln>
          <a:effectLst/>
        </p:spPr>
        <p:txBody>
          <a:bodyPr vert="horz" wrap="square" lIns="91429" tIns="45715" rIns="91429" bIns="45715" numCol="1" rtlCol="0" anchor="ctr" anchorCtr="0" compatLnSpc="1">
            <a:noAutofit/>
          </a:bodyPr>
          <a:lstStyle/>
          <a:p>
            <a:pPr marL="0" marR="0" lvl="0" indent="0" algn="ctr" defTabSz="914400" eaLnBrk="1" fontAlgn="base" latinLnBrk="0" hangingPunct="1">
              <a:lnSpc>
                <a:spcPct val="90000"/>
              </a:lnSpc>
              <a:spcBef>
                <a:spcPts val="0"/>
              </a:spcBef>
              <a:spcAft>
                <a:spcPct val="0"/>
              </a:spcAft>
              <a:buClr>
                <a:srgbClr val="0095FF"/>
              </a:buClr>
              <a:buSzPct val="90000"/>
              <a:buFontTx/>
              <a:buNone/>
              <a:defRPr/>
            </a:pPr>
            <a:endParaRPr kumimoji="0" lang="zh-CN" altLang="en-US" sz="1800" b="1" i="0" u="none" strike="noStrike" kern="0" cap="none" spc="0" normalizeH="0" baseline="0" noProof="0" dirty="0">
              <a:ln>
                <a:noFill/>
              </a:ln>
              <a:solidFill>
                <a:srgbClr val="0000C9"/>
              </a:solidFill>
              <a:effectLst/>
              <a:uLnTx/>
              <a:uFillTx/>
              <a:latin typeface="Arial" panose="020B0604020202020204"/>
              <a:ea typeface="黑体" panose="02010609060101010101" pitchFamily="49" charset="-122"/>
            </a:endParaRPr>
          </a:p>
        </p:txBody>
      </p:sp>
      <p:sp>
        <p:nvSpPr>
          <p:cNvPr id="32" name="矩形 31"/>
          <p:cNvSpPr/>
          <p:nvPr/>
        </p:nvSpPr>
        <p:spPr bwMode="gray">
          <a:xfrm>
            <a:off x="806294" y="2860635"/>
            <a:ext cx="6014719" cy="456349"/>
          </a:xfrm>
          <a:prstGeom prst="rect">
            <a:avLst/>
          </a:prstGeom>
          <a:solidFill>
            <a:srgbClr val="0095FF">
              <a:lumMod val="20000"/>
              <a:lumOff val="80000"/>
            </a:srgbClr>
          </a:solidFill>
          <a:ln w="28575" cap="flat" cmpd="sng" algn="ctr">
            <a:noFill/>
            <a:prstDash val="solid"/>
            <a:miter lim="800000"/>
            <a:headEnd type="none" w="med" len="med"/>
            <a:tailEnd type="none" w="med" len="med"/>
          </a:ln>
          <a:effectLst/>
        </p:spPr>
        <p:txBody>
          <a:bodyPr vert="horz" wrap="square" lIns="216000" tIns="45715" rIns="91429" bIns="45715" numCol="1" rtlCol="0" anchor="ctr" anchorCtr="0" compatLnSpc="1">
            <a:noAutofit/>
          </a:bodyPr>
          <a:lstStyle/>
          <a:p>
            <a:pPr marL="0" marR="0" lvl="0" indent="0" defTabSz="914400" eaLnBrk="1" fontAlgn="base" latinLnBrk="0" hangingPunct="1">
              <a:lnSpc>
                <a:spcPct val="90000"/>
              </a:lnSpc>
              <a:spcBef>
                <a:spcPts val="0"/>
              </a:spcBef>
              <a:spcAft>
                <a:spcPct val="0"/>
              </a:spcAft>
              <a:buClr>
                <a:srgbClr val="0095FF"/>
              </a:buClr>
              <a:buSzPct val="90000"/>
              <a:buFontTx/>
              <a:buNone/>
              <a:defRPr/>
            </a:pPr>
            <a:r>
              <a:rPr kumimoji="0" lang="zh-CN" altLang="en-US" sz="1800" b="1" i="0" u="none" strike="noStrike" kern="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rPr>
              <a:t>主要终点及结果</a:t>
            </a:r>
            <a:endParaRPr kumimoji="0" lang="zh-CN" altLang="en-US" sz="1800" b="1" i="0" u="none" strike="noStrike" kern="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endParaRPr>
          </a:p>
        </p:txBody>
      </p:sp>
      <p:sp>
        <p:nvSpPr>
          <p:cNvPr id="33" name="文本框 32"/>
          <p:cNvSpPr txBox="1"/>
          <p:nvPr/>
        </p:nvSpPr>
        <p:spPr bwMode="gray">
          <a:xfrm>
            <a:off x="712470" y="3275330"/>
            <a:ext cx="10288905" cy="1454150"/>
          </a:xfrm>
          <a:prstGeom prst="rect">
            <a:avLst/>
          </a:prstGeom>
        </p:spPr>
        <p:txBody>
          <a:bodyPr wrap="square" lIns="45720" tIns="45720" rIns="45720" bIns="45720" rtlCol="0">
            <a:noAutofit/>
          </a:bodyPr>
          <a:lstStyle/>
          <a:p>
            <a:pPr indent="0" algn="l" rtl="0" eaLnBrk="0" fontAlgn="auto">
              <a:lnSpc>
                <a:spcPct val="100000"/>
              </a:lnSpc>
            </a:pPr>
            <a:r>
              <a:rPr lang="zh-CN" altLang="en-US" sz="1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主要终点</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：单采的 4 天或 4 天内，CD34+细胞≥2×10</a:t>
            </a:r>
            <a:r>
              <a:rPr lang="zh-CN" altLang="en-US" sz="1400" baseline="3000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6</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/kg 的受试者比例</a:t>
            </a:r>
            <a:endParaRPr lang="zh-CN" altLang="en-US" sz="140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rtl="0" eaLnBrk="0" fontAlgn="auto">
              <a:lnSpc>
                <a:spcPct val="100000"/>
              </a:lnSpc>
            </a:pPr>
            <a:r>
              <a:rPr lang="zh-CN" altLang="en-US" sz="1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试验结果</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：主要终点试验组患者单采的4天或4天内达到CD34</a:t>
            </a:r>
            <a:r>
              <a:rPr lang="zh-CN" altLang="en-US" sz="1400" baseline="30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细胞≥5×10</a:t>
            </a:r>
            <a:r>
              <a:rPr lang="zh-CN" altLang="en-US" sz="1400" baseline="30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6</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/kg（优质动员）的比率为</a:t>
            </a:r>
            <a:r>
              <a:rPr lang="zh-CN" altLang="en-US" sz="1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56.86%</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，对照组为</a:t>
            </a:r>
            <a:r>
              <a:rPr lang="zh-CN" altLang="en-US" sz="1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12.00%，</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两组间差异有统计学意义（P＜0.001）。</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次要终点试验组患者单采的4天或4天内达到CD34</a:t>
            </a:r>
            <a:r>
              <a:rPr lang="zh-CN" altLang="en-US" sz="1400" baseline="30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细胞≥</a:t>
            </a:r>
            <a:r>
              <a:rPr lang="en-US" alt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×10</a:t>
            </a:r>
            <a:r>
              <a:rPr lang="zh-CN" altLang="en-US" sz="1400" baseline="30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6</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/kg（达标动员）的比率为</a:t>
            </a:r>
            <a:r>
              <a:rPr lang="en-US" altLang="zh-CN" sz="1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86.3%</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，对照组为</a:t>
            </a:r>
            <a:r>
              <a:rPr lang="en-US" altLang="zh-CN" sz="1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38</a:t>
            </a:r>
            <a:r>
              <a:rPr lang="zh-CN" altLang="en-US" sz="1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.00%</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两组间差异有统计学意义（P＜0.001）。试验组达标动员中位采集天数为</a:t>
            </a:r>
            <a:r>
              <a:rPr lang="en-US" altLang="zh-CN" sz="1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天</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疗效与原研制剂Mozobil</a:t>
            </a:r>
            <a:r>
              <a:rPr lang="zh-CN" altLang="en-US" sz="1400" baseline="30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高度一致</a:t>
            </a:r>
            <a:r>
              <a:rPr lang="en-US" altLang="zh-CN" sz="1400" baseline="3000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。本</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研究表明单用</a:t>
            </a:r>
            <a:r>
              <a:rPr lang="en-US" alt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G-CSF</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的失败率高达</a:t>
            </a:r>
            <a:r>
              <a:rPr lang="en-US" alt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60%</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，普乐沙福的加入显著提高动员成功率，显著降低再次动员比例，提高患者治疗意愿及治疗配合度。</a:t>
            </a:r>
            <a:endParaRPr lang="zh-CN" altLang="en-US" sz="1400" baseline="30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44" name="组合 43"/>
          <p:cNvGrpSpPr/>
          <p:nvPr/>
        </p:nvGrpSpPr>
        <p:grpSpPr>
          <a:xfrm>
            <a:off x="435822" y="5028090"/>
            <a:ext cx="10855842" cy="894327"/>
            <a:chOff x="446798" y="1411178"/>
            <a:chExt cx="11185220" cy="894327"/>
          </a:xfrm>
        </p:grpSpPr>
        <p:sp>
          <p:nvSpPr>
            <p:cNvPr id="45" name="矩形 44"/>
            <p:cNvSpPr/>
            <p:nvPr/>
          </p:nvSpPr>
          <p:spPr bwMode="gray">
            <a:xfrm>
              <a:off x="446798" y="1411178"/>
              <a:ext cx="1498360" cy="887639"/>
            </a:xfrm>
            <a:prstGeom prst="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noAutofit/>
            </a:bodyPr>
            <a:lstStyle/>
            <a:p>
              <a:pPr algn="ctr" fontAlgn="base">
                <a:spcAft>
                  <a:spcPct val="0"/>
                </a:spcAft>
                <a:buClr>
                  <a:schemeClr val="accent2"/>
                </a:buClr>
                <a:buSzPct val="90000"/>
              </a:pPr>
              <a:r>
                <a:rPr lang="zh-CN" altLang="en-US" sz="1400" b="1" dirty="0">
                  <a:latin typeface="微软雅黑" panose="020B0503020204020204" pitchFamily="34" charset="-122"/>
                  <a:ea typeface="微软雅黑" panose="020B0503020204020204" pitchFamily="34" charset="-122"/>
                </a:rPr>
                <a:t>真实世界数据</a:t>
              </a:r>
              <a:endParaRPr lang="zh-CN" altLang="en-US" sz="1400" b="1" dirty="0">
                <a:latin typeface="微软雅黑" panose="020B0503020204020204" pitchFamily="34" charset="-122"/>
                <a:ea typeface="微软雅黑" panose="020B0503020204020204" pitchFamily="34" charset="-122"/>
              </a:endParaRPr>
            </a:p>
          </p:txBody>
        </p:sp>
        <p:sp>
          <p:nvSpPr>
            <p:cNvPr id="46" name="矩形 45"/>
            <p:cNvSpPr/>
            <p:nvPr/>
          </p:nvSpPr>
          <p:spPr bwMode="gray">
            <a:xfrm>
              <a:off x="1945158" y="1417866"/>
              <a:ext cx="9686860" cy="887639"/>
            </a:xfrm>
            <a:prstGeom prst="rect">
              <a:avLst/>
            </a:prstGeom>
            <a:solidFill>
              <a:schemeClr val="bg1"/>
            </a:solidFill>
            <a:ln w="6350" cap="flat" cmpd="sng" algn="ctr">
              <a:solidFill>
                <a:schemeClr val="bg1">
                  <a:lumMod val="50000"/>
                </a:schemeClr>
              </a:solidFill>
              <a:prstDash val="solid"/>
              <a:miter lim="800000"/>
              <a:headEnd type="none" w="med" len="med"/>
              <a:tailEnd type="none" w="med" len="med"/>
            </a:ln>
            <a:effectLst/>
          </p:spPr>
          <p:txBody>
            <a:bodyPr vert="horz" wrap="square" lIns="36000" tIns="36000" rIns="36000" bIns="36000" numCol="1" rtlCol="0" anchor="ctr" anchorCtr="0" compatLnSpc="1">
              <a:noAutofit/>
            </a:bodyPr>
            <a:lstStyle/>
            <a:p>
              <a:pPr indent="0" algn="l" rtl="0" eaLnBrk="0" fontAlgn="auto">
                <a:lnSpc>
                  <a:spcPct val="150000"/>
                </a:lnSpc>
              </a:pPr>
              <a:r>
                <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使用普乐沙福＋</a:t>
              </a:r>
              <a:r>
                <a:rPr lang="en-US" altLang="zh-CN"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G-CSF</a:t>
              </a:r>
              <a:r>
                <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方案动员，患者</a:t>
              </a:r>
              <a:r>
                <a:rPr lang="en-US" altLang="zh-CN"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100%</a:t>
              </a:r>
              <a:r>
                <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动员成功。目标采集值CD34</a:t>
              </a:r>
              <a:r>
                <a:rPr lang="zh-CN" altLang="en-US" sz="1400" b="1" baseline="30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细胞≥</a:t>
              </a:r>
              <a:r>
                <a:rPr lang="en-US" altLang="zh-CN"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×10</a:t>
              </a:r>
              <a:r>
                <a:rPr lang="zh-CN" altLang="en-US" sz="1400" b="1" baseline="30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6</a:t>
              </a:r>
              <a:r>
                <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/kg</a:t>
              </a:r>
              <a:r>
                <a:rPr lang="en-US" altLang="zh-CN" sz="1400" b="1" baseline="30000" dirty="0">
                  <a:solidFill>
                    <a:srgbClr val="FF000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2</a:t>
              </a:r>
              <a:endParaRPr lang="en-US" altLang="zh-CN" sz="1400" b="1" baseline="30000" dirty="0">
                <a:solidFill>
                  <a:srgbClr val="FF0000"/>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pic>
        <p:nvPicPr>
          <p:cNvPr id="10" name="图片 9"/>
          <p:cNvPicPr>
            <a:picLocks noChangeAspect="1"/>
          </p:cNvPicPr>
          <p:nvPr/>
        </p:nvPicPr>
        <p:blipFill>
          <a:blip r:embed="rId1"/>
          <a:stretch>
            <a:fillRect/>
          </a:stretch>
        </p:blipFill>
        <p:spPr>
          <a:xfrm>
            <a:off x="6445250" y="1031875"/>
            <a:ext cx="4794885" cy="1707515"/>
          </a:xfrm>
          <a:prstGeom prst="rect">
            <a:avLst/>
          </a:prstGeom>
        </p:spPr>
      </p:pic>
      <p:sp>
        <p:nvSpPr>
          <p:cNvPr id="5" name="文本框 4"/>
          <p:cNvSpPr txBox="1"/>
          <p:nvPr/>
        </p:nvSpPr>
        <p:spPr>
          <a:xfrm>
            <a:off x="654050" y="6061075"/>
            <a:ext cx="8112125" cy="333375"/>
          </a:xfrm>
          <a:prstGeom prst="rect">
            <a:avLst/>
          </a:prstGeom>
          <a:noFill/>
        </p:spPr>
        <p:txBody>
          <a:bodyPr wrap="square" rtlCol="0">
            <a:spAutoFit/>
          </a:bodyPr>
          <a:p>
            <a:pPr indent="0">
              <a:buNone/>
            </a:pPr>
            <a:r>
              <a:rPr lang="zh-CN" altLang="en-US" sz="790"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1.Liu W, et al. Front Med (Lausanne). 2021 Feb 2;8:609116.</a:t>
            </a:r>
            <a:endParaRPr lang="zh-CN" altLang="en-US" sz="790"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lt"/>
            </a:endParaRPr>
          </a:p>
          <a:p>
            <a:pPr indent="0">
              <a:buNone/>
            </a:pPr>
            <a:r>
              <a:rPr lang="en-US" altLang="zh-CN" sz="790"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790"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马梁明，普乐沙福或环磷酰胺联合 G-CSF 在多发性骨髓瘤外周血干细胞动员中的有效性比较</a:t>
            </a:r>
            <a:r>
              <a:rPr lang="en-US" altLang="zh-CN" sz="790"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 中国实验血液学杂志.2023.1403-1409</a:t>
            </a:r>
            <a:endParaRPr lang="en-US" altLang="zh-CN" sz="790"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8"/>
          <p:cNvSpPr txBox="1"/>
          <p:nvPr/>
        </p:nvSpPr>
        <p:spPr>
          <a:xfrm>
            <a:off x="654050" y="422225"/>
            <a:ext cx="9895628" cy="615315"/>
          </a:xfrm>
          <a:prstGeom prst="rect">
            <a:avLst/>
          </a:prstGeom>
          <a:noFill/>
        </p:spPr>
        <p:txBody>
          <a:bodyPr wrap="square" lIns="0" tIns="0" rIns="0" bIns="0" rtlCol="0">
            <a:spAutoFit/>
          </a:bodyPr>
          <a:lstStyle/>
          <a:p>
            <a:pPr indent="0" algn="l" rtl="0" eaLnBrk="0" fontAlgn="auto">
              <a:lnSpc>
                <a:spcPct val="100000"/>
              </a:lnSpc>
            </a:pPr>
            <a:r>
              <a:rPr lang="zh-CN" altLang="en-US"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普乐沙福注射液作为首个小分子CXCR4拮抗剂，有效阻断CXCR4/SDF-1a相互作用，</a:t>
            </a:r>
            <a:endParaRPr lang="zh-CN" altLang="en-US"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l" rtl="0" eaLnBrk="0" fontAlgn="auto">
              <a:lnSpc>
                <a:spcPct val="100000"/>
              </a:lnSpc>
            </a:pPr>
            <a:r>
              <a:rPr lang="zh-CN" altLang="en-US"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将造血干细胞自骨髓释放至外周血循环</a:t>
            </a:r>
            <a:endParaRPr lang="zh-CN" altLang="en-US"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2" name="矩形: 圆角 11"/>
          <p:cNvSpPr/>
          <p:nvPr/>
        </p:nvSpPr>
        <p:spPr>
          <a:xfrm>
            <a:off x="78063" y="1187427"/>
            <a:ext cx="233718" cy="914400"/>
          </a:xfrm>
          <a:prstGeom prst="roundRect">
            <a:avLst>
              <a:gd name="adj" fmla="val 50000"/>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基本信息</a:t>
            </a:r>
            <a:endParaRPr lang="zh-CN" altLang="en-US" sz="1200" dirty="0">
              <a:latin typeface="微软雅黑" panose="020B0503020204020204" pitchFamily="34" charset="-122"/>
              <a:ea typeface="微软雅黑" panose="020B0503020204020204" pitchFamily="34" charset="-122"/>
            </a:endParaRPr>
          </a:p>
        </p:txBody>
      </p:sp>
      <p:sp>
        <p:nvSpPr>
          <p:cNvPr id="14" name="矩形: 圆角 13"/>
          <p:cNvSpPr/>
          <p:nvPr/>
        </p:nvSpPr>
        <p:spPr>
          <a:xfrm>
            <a:off x="78062" y="2271701"/>
            <a:ext cx="233718" cy="685800"/>
          </a:xfrm>
          <a:prstGeom prst="roundRect">
            <a:avLst>
              <a:gd name="adj" fmla="val 50000"/>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安全性</a:t>
            </a:r>
            <a:endParaRPr lang="zh-CN" altLang="en-US" sz="1200" dirty="0">
              <a:latin typeface="微软雅黑" panose="020B0503020204020204" pitchFamily="34" charset="-122"/>
              <a:ea typeface="微软雅黑" panose="020B0503020204020204" pitchFamily="34" charset="-122"/>
            </a:endParaRPr>
          </a:p>
        </p:txBody>
      </p:sp>
      <p:sp>
        <p:nvSpPr>
          <p:cNvPr id="18" name="矩形: 圆角 17"/>
          <p:cNvSpPr/>
          <p:nvPr/>
        </p:nvSpPr>
        <p:spPr>
          <a:xfrm>
            <a:off x="78062" y="3127375"/>
            <a:ext cx="233718" cy="685800"/>
          </a:xfrm>
          <a:prstGeom prst="roundRect">
            <a:avLst>
              <a:gd name="adj" fmla="val 50000"/>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有效性</a:t>
            </a:r>
            <a:endParaRPr lang="zh-CN" altLang="en-US" sz="1200" dirty="0">
              <a:latin typeface="微软雅黑" panose="020B0503020204020204" pitchFamily="34" charset="-122"/>
              <a:ea typeface="微软雅黑" panose="020B0503020204020204" pitchFamily="34" charset="-122"/>
            </a:endParaRPr>
          </a:p>
        </p:txBody>
      </p:sp>
      <p:sp>
        <p:nvSpPr>
          <p:cNvPr id="19" name="矩形: 圆角 18"/>
          <p:cNvSpPr/>
          <p:nvPr/>
        </p:nvSpPr>
        <p:spPr>
          <a:xfrm>
            <a:off x="78062" y="3983049"/>
            <a:ext cx="233718" cy="685800"/>
          </a:xfrm>
          <a:prstGeom prst="roundRect">
            <a:avLst>
              <a:gd name="adj" fmla="val 50000"/>
            </a:avLst>
          </a:prstGeom>
          <a:solidFill>
            <a:srgbClr val="1E3968"/>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创新性</a:t>
            </a:r>
            <a:endParaRPr lang="zh-CN" altLang="en-US" sz="1200" dirty="0">
              <a:latin typeface="微软雅黑" panose="020B0503020204020204" pitchFamily="34" charset="-122"/>
              <a:ea typeface="微软雅黑" panose="020B0503020204020204" pitchFamily="34" charset="-122"/>
            </a:endParaRPr>
          </a:p>
        </p:txBody>
      </p:sp>
      <p:sp>
        <p:nvSpPr>
          <p:cNvPr id="20" name="矩形: 圆角 19"/>
          <p:cNvSpPr/>
          <p:nvPr/>
        </p:nvSpPr>
        <p:spPr>
          <a:xfrm>
            <a:off x="78062" y="4838723"/>
            <a:ext cx="233718" cy="685800"/>
          </a:xfrm>
          <a:prstGeom prst="roundRect">
            <a:avLst>
              <a:gd name="adj" fmla="val 50000"/>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公平性</a:t>
            </a:r>
            <a:endParaRPr lang="zh-CN" altLang="en-US" sz="1200" dirty="0">
              <a:latin typeface="微软雅黑" panose="020B0503020204020204" pitchFamily="34" charset="-122"/>
              <a:ea typeface="微软雅黑" panose="020B0503020204020204" pitchFamily="34" charset="-122"/>
            </a:endParaRPr>
          </a:p>
        </p:txBody>
      </p:sp>
      <p:sp>
        <p:nvSpPr>
          <p:cNvPr id="4" name="圆角矩形 64"/>
          <p:cNvSpPr/>
          <p:nvPr>
            <p:custDataLst>
              <p:tags r:id="rId1"/>
            </p:custDataLst>
          </p:nvPr>
        </p:nvSpPr>
        <p:spPr>
          <a:xfrm>
            <a:off x="548681" y="1636123"/>
            <a:ext cx="5206915" cy="4354103"/>
          </a:xfrm>
          <a:prstGeom prst="roundRect">
            <a:avLst>
              <a:gd name="adj" fmla="val 4196"/>
            </a:avLst>
          </a:prstGeom>
          <a:solidFill>
            <a:srgbClr val="F1FBFF"/>
          </a:solidFill>
          <a:ln w="19050" cap="flat" cmpd="sng" algn="ctr">
            <a:solidFill>
              <a:srgbClr val="002060"/>
            </a:solidFill>
            <a:prstDash val="solid"/>
            <a:miter lim="800000"/>
          </a:ln>
          <a:effectLst>
            <a:outerShdw blurRad="50800" dist="38100" dir="2700000" algn="tl"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6" name="任意多边形: 形状 5"/>
          <p:cNvSpPr/>
          <p:nvPr>
            <p:custDataLst>
              <p:tags r:id="rId2"/>
            </p:custDataLst>
          </p:nvPr>
        </p:nvSpPr>
        <p:spPr>
          <a:xfrm>
            <a:off x="548681" y="1635066"/>
            <a:ext cx="5206915" cy="564040"/>
          </a:xfrm>
          <a:custGeom>
            <a:avLst/>
            <a:gdLst>
              <a:gd name="connsiteX0" fmla="*/ 231859 w 5522087"/>
              <a:gd name="connsiteY0" fmla="*/ 0 h 788924"/>
              <a:gd name="connsiteX1" fmla="*/ 5290228 w 5522087"/>
              <a:gd name="connsiteY1" fmla="*/ 0 h 788924"/>
              <a:gd name="connsiteX2" fmla="*/ 5522087 w 5522087"/>
              <a:gd name="connsiteY2" fmla="*/ 231859 h 788924"/>
              <a:gd name="connsiteX3" fmla="*/ 5522087 w 5522087"/>
              <a:gd name="connsiteY3" fmla="*/ 788924 h 788924"/>
              <a:gd name="connsiteX4" fmla="*/ 0 w 5522087"/>
              <a:gd name="connsiteY4" fmla="*/ 788924 h 788924"/>
              <a:gd name="connsiteX5" fmla="*/ 0 w 5522087"/>
              <a:gd name="connsiteY5" fmla="*/ 231859 h 788924"/>
              <a:gd name="connsiteX6" fmla="*/ 231859 w 5522087"/>
              <a:gd name="connsiteY6" fmla="*/ 0 h 788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22087" h="788924">
                <a:moveTo>
                  <a:pt x="231859" y="0"/>
                </a:moveTo>
                <a:lnTo>
                  <a:pt x="5290228" y="0"/>
                </a:lnTo>
                <a:cubicBezTo>
                  <a:pt x="5418280" y="0"/>
                  <a:pt x="5522087" y="103807"/>
                  <a:pt x="5522087" y="231859"/>
                </a:cubicBezTo>
                <a:lnTo>
                  <a:pt x="5522087" y="788924"/>
                </a:lnTo>
                <a:lnTo>
                  <a:pt x="0" y="788924"/>
                </a:lnTo>
                <a:lnTo>
                  <a:pt x="0" y="231859"/>
                </a:lnTo>
                <a:cubicBezTo>
                  <a:pt x="0" y="103807"/>
                  <a:pt x="103807" y="0"/>
                  <a:pt x="231859" y="0"/>
                </a:cubicBezTo>
                <a:close/>
              </a:path>
            </a:pathLst>
          </a:custGeom>
          <a:solidFill>
            <a:srgbClr val="1E3968"/>
          </a:solidFill>
          <a:ln w="1905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创新程度</a:t>
            </a:r>
            <a:endParaRPr kumimoji="0" lang="zh-CN" altLang="en-US" sz="20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7" name="圆角矩形 64"/>
          <p:cNvSpPr/>
          <p:nvPr>
            <p:custDataLst>
              <p:tags r:id="rId3"/>
            </p:custDataLst>
          </p:nvPr>
        </p:nvSpPr>
        <p:spPr>
          <a:xfrm>
            <a:off x="6244505" y="1636124"/>
            <a:ext cx="5206915" cy="4354104"/>
          </a:xfrm>
          <a:prstGeom prst="roundRect">
            <a:avLst>
              <a:gd name="adj" fmla="val 4196"/>
            </a:avLst>
          </a:prstGeom>
          <a:solidFill>
            <a:srgbClr val="F1FBFF"/>
          </a:solidFill>
          <a:ln w="19050" cap="flat" cmpd="sng" algn="ctr">
            <a:solidFill>
              <a:srgbClr val="1E3968"/>
            </a:solidFill>
            <a:prstDash val="solid"/>
            <a:miter lim="800000"/>
          </a:ln>
          <a:effectLst>
            <a:outerShdw blurRad="50800" dist="38100" dir="2700000" algn="tl"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8" name="任意多边形: 形状 7"/>
          <p:cNvSpPr/>
          <p:nvPr>
            <p:custDataLst>
              <p:tags r:id="rId4"/>
            </p:custDataLst>
          </p:nvPr>
        </p:nvSpPr>
        <p:spPr>
          <a:xfrm>
            <a:off x="6244505" y="1636124"/>
            <a:ext cx="5206915" cy="564040"/>
          </a:xfrm>
          <a:custGeom>
            <a:avLst/>
            <a:gdLst>
              <a:gd name="connsiteX0" fmla="*/ 231859 w 5522087"/>
              <a:gd name="connsiteY0" fmla="*/ 0 h 788924"/>
              <a:gd name="connsiteX1" fmla="*/ 5290228 w 5522087"/>
              <a:gd name="connsiteY1" fmla="*/ 0 h 788924"/>
              <a:gd name="connsiteX2" fmla="*/ 5522087 w 5522087"/>
              <a:gd name="connsiteY2" fmla="*/ 231859 h 788924"/>
              <a:gd name="connsiteX3" fmla="*/ 5522087 w 5522087"/>
              <a:gd name="connsiteY3" fmla="*/ 788924 h 788924"/>
              <a:gd name="connsiteX4" fmla="*/ 0 w 5522087"/>
              <a:gd name="connsiteY4" fmla="*/ 788924 h 788924"/>
              <a:gd name="connsiteX5" fmla="*/ 0 w 5522087"/>
              <a:gd name="connsiteY5" fmla="*/ 231859 h 788924"/>
              <a:gd name="connsiteX6" fmla="*/ 231859 w 5522087"/>
              <a:gd name="connsiteY6" fmla="*/ 0 h 788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22087" h="788924">
                <a:moveTo>
                  <a:pt x="231859" y="0"/>
                </a:moveTo>
                <a:lnTo>
                  <a:pt x="5290228" y="0"/>
                </a:lnTo>
                <a:cubicBezTo>
                  <a:pt x="5418280" y="0"/>
                  <a:pt x="5522087" y="103807"/>
                  <a:pt x="5522087" y="231859"/>
                </a:cubicBezTo>
                <a:lnTo>
                  <a:pt x="5522087" y="788924"/>
                </a:lnTo>
                <a:lnTo>
                  <a:pt x="0" y="788924"/>
                </a:lnTo>
                <a:lnTo>
                  <a:pt x="0" y="231859"/>
                </a:lnTo>
                <a:cubicBezTo>
                  <a:pt x="0" y="103807"/>
                  <a:pt x="103807" y="0"/>
                  <a:pt x="231859" y="0"/>
                </a:cubicBezTo>
                <a:close/>
              </a:path>
            </a:pathLst>
          </a:custGeom>
          <a:solidFill>
            <a:srgbClr val="1E3968"/>
          </a:solidFill>
          <a:ln w="1905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应用创新</a:t>
            </a:r>
            <a:endParaRPr kumimoji="0" lang="zh-CN" altLang="en-US" sz="20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9" name="文本框 8"/>
          <p:cNvSpPr txBox="1"/>
          <p:nvPr/>
        </p:nvSpPr>
        <p:spPr>
          <a:xfrm>
            <a:off x="6483911" y="2422901"/>
            <a:ext cx="4697253" cy="3784600"/>
          </a:xfrm>
          <a:prstGeom prst="rect">
            <a:avLst/>
          </a:prstGeom>
          <a:noFill/>
        </p:spPr>
        <p:txBody>
          <a:bodyPr wrap="square">
            <a:spAutoFit/>
          </a:bodyPr>
          <a:lstStyle/>
          <a:p>
            <a:pPr indent="0" algn="l" rtl="0" eaLnBrk="0" fontAlgn="auto">
              <a:lnSpc>
                <a:spcPct val="150000"/>
              </a:lnSpc>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1.疗效优越，安全性良好，临床数据与原研高度一致。</a:t>
            </a:r>
            <a:r>
              <a:rPr lang="zh-CN" altLang="en-US" sz="1600" b="1" dirty="0">
                <a:latin typeface="微软雅黑" panose="020B0503020204020204" pitchFamily="34" charset="-122"/>
                <a:ea typeface="微软雅黑" panose="020B0503020204020204" pitchFamily="34" charset="-122"/>
                <a:cs typeface="微软雅黑" panose="020B0503020204020204" pitchFamily="34" charset="-122"/>
                <a:sym typeface="+mn-ea"/>
              </a:rPr>
              <a:t>动员达标率86%</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，显著提高动员效果，达标中位采集时间</a:t>
            </a:r>
            <a:r>
              <a:rPr lang="zh-CN" altLang="en-US" sz="1600" b="1" dirty="0">
                <a:latin typeface="微软雅黑" panose="020B0503020204020204" pitchFamily="34" charset="-122"/>
                <a:ea typeface="微软雅黑" panose="020B0503020204020204" pitchFamily="34" charset="-122"/>
                <a:cs typeface="微软雅黑" panose="020B0503020204020204" pitchFamily="34" charset="-122"/>
                <a:sym typeface="+mn-ea"/>
              </a:rPr>
              <a:t>缩短至1天</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，显著</a:t>
            </a:r>
            <a:r>
              <a:rPr lang="zh-CN" altLang="en-US" sz="1600" b="1" dirty="0">
                <a:latin typeface="微软雅黑" panose="020B0503020204020204" pitchFamily="34" charset="-122"/>
                <a:ea typeface="微软雅黑" panose="020B0503020204020204" pitchFamily="34" charset="-122"/>
                <a:cs typeface="微软雅黑" panose="020B0503020204020204" pitchFamily="34" charset="-122"/>
                <a:sym typeface="+mn-ea"/>
              </a:rPr>
              <a:t>提高科室效率</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，是避免再动员的可靠策略。采集时间可预测，节省临床检测外周血 CD34＋费用及时间。</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l" rtl="0" eaLnBrk="0" fontAlgn="auto">
              <a:lnSpc>
                <a:spcPct val="150000"/>
              </a:lnSpc>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2、本品应用</a:t>
            </a:r>
            <a:r>
              <a:rPr lang="zh-CN" altLang="en-US" sz="1600" b="1" dirty="0">
                <a:latin typeface="微软雅黑" panose="020B0503020204020204" pitchFamily="34" charset="-122"/>
                <a:ea typeface="微软雅黑" panose="020B0503020204020204" pitchFamily="34" charset="-122"/>
                <a:cs typeface="微软雅黑" panose="020B0503020204020204" pitchFamily="34" charset="-122"/>
                <a:sym typeface="+mn-ea"/>
              </a:rPr>
              <a:t>方案固定、使用方便</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，临床易于操作，安全性更好</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l" rtl="0" eaLnBrk="0" fontAlgn="auto">
              <a:lnSpc>
                <a:spcPct val="150000"/>
              </a:lnSpc>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3、避免化疗动员带来的感染等不良反应，患者避免多次采集，治疗配合度更高。</a:t>
            </a:r>
            <a:endParaRPr lang="zh-CN" altLang="en-US" sz="1600" b="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l" rtl="0" eaLnBrk="0" fontAlgn="auto">
              <a:lnSpc>
                <a:spcPct val="150000"/>
              </a:lnSpc>
            </a:pPr>
            <a:endParaRPr lang="en-US" altLang="zh-CN" sz="1600" kern="0" dirty="0">
              <a:latin typeface="微软雅黑" panose="020B0503020204020204" pitchFamily="34" charset="-122"/>
              <a:ea typeface="微软雅黑" panose="020B0503020204020204" pitchFamily="34" charset="-122"/>
            </a:endParaRPr>
          </a:p>
        </p:txBody>
      </p:sp>
      <p:sp>
        <p:nvSpPr>
          <p:cNvPr id="11" name="文本框 10"/>
          <p:cNvSpPr txBox="1"/>
          <p:nvPr/>
        </p:nvSpPr>
        <p:spPr>
          <a:xfrm>
            <a:off x="588250" y="2546867"/>
            <a:ext cx="5100274" cy="2953385"/>
          </a:xfrm>
          <a:prstGeom prst="rect">
            <a:avLst/>
          </a:prstGeom>
          <a:noFill/>
        </p:spPr>
        <p:txBody>
          <a:bodyPr wrap="square">
            <a:spAutoFit/>
          </a:bodyPr>
          <a:lstStyle/>
          <a:p>
            <a:pPr indent="0" algn="l" rtl="0" eaLnBrk="0" fontAlgn="auto">
              <a:lnSpc>
                <a:spcPct val="150000"/>
              </a:lnSpc>
            </a:pP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、SDF-1a和CXCR4在造血干细胞运输和循环至骨髓的过程中发挥关键性的调控作用；普乐沙福注射液作为小分子CXCR4拮抗剂，</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有效阻断CXCR4/SDF-1a相互作用，将造血干细胞自骨髓释放至外周血循环。</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rtl="0" eaLnBrk="0" fontAlgn="auto">
              <a:lnSpc>
                <a:spcPct val="150000"/>
              </a:lnSpc>
              <a:buClrTx/>
              <a:buSzTx/>
              <a:buFontTx/>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普帆乐® 是国内唯一获得NHL临床数据验证、 并唯一在国际期刊发表III期临床数据的国产普乐沙福。</a:t>
            </a:r>
            <a:endPar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tags/tag1.xml><?xml version="1.0" encoding="utf-8"?>
<p:tagLst xmlns:p="http://schemas.openxmlformats.org/presentationml/2006/main">
  <p:tag name="THINKCELLSHAPEDONOTDELETE" val="thinkcellActiveDocDoNotDelete"/>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THINKCELLSHAPEDONOTDELETE" val="thinkcellActiveDocDoNotDelete"/>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TABLE_ENDDRAG_ORIGIN_RECT" val="343*39"/>
  <p:tag name="TABLE_ENDDRAG_RECT" val="573*81*343*39"/>
</p:tagLst>
</file>

<file path=ppt/tags/tag26.xml><?xml version="1.0" encoding="utf-8"?>
<p:tagLst xmlns:p="http://schemas.openxmlformats.org/presentationml/2006/main">
  <p:tag name="KSO_WM_BEAUTIFY_FLAG" val=""/>
  <p:tag name="KSO_WM_DIAGRAM_VIRTUALLY_FRAME" val="{&quot;height&quot;:431.6988976377953,&quot;left&quot;:36.44716535433071,&quot;top&quot;:14.903858267716533,&quot;width&quot;:867.0528346456692}"/>
</p:tagLst>
</file>

<file path=ppt/tags/tag27.xml><?xml version="1.0" encoding="utf-8"?>
<p:tagLst xmlns:p="http://schemas.openxmlformats.org/presentationml/2006/main">
  <p:tag name="KSO_WM_BEAUTIFY_FLAG" val=""/>
  <p:tag name="KSO_WM_DIAGRAM_VIRTUALLY_FRAME" val="{&quot;height&quot;:431.6988976377953,&quot;left&quot;:36.44716535433071,&quot;top&quot;:14.903858267716533,&quot;width&quot;:867.0528346456692}"/>
</p:tagLst>
</file>

<file path=ppt/tags/tag28.xml><?xml version="1.0" encoding="utf-8"?>
<p:tagLst xmlns:p="http://schemas.openxmlformats.org/presentationml/2006/main">
  <p:tag name="KSO_WM_DIAGRAM_VIRTUALLY_FRAME" val="{&quot;height&quot;:431.6988976377953,&quot;left&quot;:36.44716535433071,&quot;top&quot;:14.903858267716533,&quot;width&quot;:867.0528346456692}"/>
</p:tagLst>
</file>

<file path=ppt/tags/tag29.xml><?xml version="1.0" encoding="utf-8"?>
<p:tagLst xmlns:p="http://schemas.openxmlformats.org/presentationml/2006/main">
  <p:tag name="KSO_WM_BEAUTIFY_FLAG" val=""/>
  <p:tag name="KSO_WM_DIAGRAM_VIRTUALLY_FRAME" val="{&quot;height&quot;:431.6988976377953,&quot;left&quot;:36.44716535433071,&quot;top&quot;:14.903858267716533,&quot;width&quot;:867.0528346456692}"/>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 name="KSO_WM_DIAGRAM_VIRTUALLY_FRAME" val="{&quot;height&quot;:431.6988976377953,&quot;left&quot;:36.44716535433071,&quot;top&quot;:14.903858267716533,&quot;width&quot;:867.0528346456692}"/>
</p:tagLst>
</file>

<file path=ppt/tags/tag31.xml><?xml version="1.0" encoding="utf-8"?>
<p:tagLst xmlns:p="http://schemas.openxmlformats.org/presentationml/2006/main">
  <p:tag name="KSO_WM_DIAGRAM_VIRTUALLY_FRAME" val="{&quot;height&quot;:431.6988976377953,&quot;left&quot;:36.44716535433071,&quot;top&quot;:14.903858267716533,&quot;width&quot;:867.0528346456692}"/>
</p:tagLst>
</file>

<file path=ppt/tags/tag32.xml><?xml version="1.0" encoding="utf-8"?>
<p:tagLst xmlns:p="http://schemas.openxmlformats.org/presentationml/2006/main">
  <p:tag name="KSO_WM_DIAGRAM_VIRTUALLY_FRAME" val="{&quot;height&quot;:431.6988976377953,&quot;left&quot;:36.44716535433071,&quot;top&quot;:14.903858267716533,&quot;width&quot;:867.0528346456692}"/>
</p:tagLst>
</file>

<file path=ppt/tags/tag33.xml><?xml version="1.0" encoding="utf-8"?>
<p:tagLst xmlns:p="http://schemas.openxmlformats.org/presentationml/2006/main">
  <p:tag name="KSO_WM_DIAGRAM_VIRTUALLY_FRAME" val="{&quot;height&quot;:431.6988976377953,&quot;left&quot;:36.44716535433071,&quot;top&quot;:14.903858267716533,&quot;width&quot;:867.0528346456692}"/>
</p:tagLst>
</file>

<file path=ppt/tags/tag34.xml><?xml version="1.0" encoding="utf-8"?>
<p:tagLst xmlns:p="http://schemas.openxmlformats.org/presentationml/2006/main">
  <p:tag name="KSO_WM_DIAGRAM_VIRTUALLY_FRAME" val="{&quot;height&quot;:431.6988976377953,&quot;left&quot;:36.44716535433071,&quot;top&quot;:14.903858267716533,&quot;width&quot;:867.0528346456692}"/>
</p:tagLst>
</file>

<file path=ppt/tags/tag35.xml><?xml version="1.0" encoding="utf-8"?>
<p:tagLst xmlns:p="http://schemas.openxmlformats.org/presentationml/2006/main">
  <p:tag name="KSO_WM_DIAGRAM_VIRTUALLY_FRAME" val="{&quot;height&quot;:431.6988976377953,&quot;left&quot;:36.44716535433071,&quot;top&quot;:14.903858267716533,&quot;width&quot;:867.0528346456692}"/>
</p:tagLst>
</file>

<file path=ppt/tags/tag36.xml><?xml version="1.0" encoding="utf-8"?>
<p:tagLst xmlns:p="http://schemas.openxmlformats.org/presentationml/2006/main">
  <p:tag name="KSO_WM_DIAGRAM_VIRTUALLY_FRAME" val="{&quot;height&quot;:431.6988976377953,&quot;left&quot;:36.44716535433071,&quot;top&quot;:14.903858267716533,&quot;width&quot;:867.0528346456692}"/>
</p:tagLst>
</file>

<file path=ppt/tags/tag37.xml><?xml version="1.0" encoding="utf-8"?>
<p:tagLst xmlns:p="http://schemas.openxmlformats.org/presentationml/2006/main">
  <p:tag name="KSO_WM_DIAGRAM_VIRTUALLY_FRAME" val="{&quot;height&quot;:431.6988976377953,&quot;left&quot;:36.44716535433071,&quot;top&quot;:14.903858267716533,&quot;width&quot;:867.0528346456692}"/>
</p:tagLst>
</file>

<file path=ppt/tags/tag38.xml><?xml version="1.0" encoding="utf-8"?>
<p:tagLst xmlns:p="http://schemas.openxmlformats.org/presentationml/2006/main">
  <p:tag name="KSO_WM_DIAGRAM_VIRTUALLY_FRAME" val="{&quot;height&quot;:431.6988976377953,&quot;left&quot;:36.44716535433071,&quot;top&quot;:14.903858267716533,&quot;width&quot;:867.0528346456692}"/>
</p:tagLst>
</file>

<file path=ppt/tags/tag39.xml><?xml version="1.0" encoding="utf-8"?>
<p:tagLst xmlns:p="http://schemas.openxmlformats.org/presentationml/2006/main">
  <p:tag name="KSO_WM_DIAGRAM_VIRTUALLY_FRAME" val="{&quot;height&quot;:431.6988976377953,&quot;left&quot;:36.44716535433071,&quot;top&quot;:14.903858267716533,&quot;width&quot;:867.0528346456692}"/>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DIAGRAM_VIRTUALLY_FRAME" val="{&quot;height&quot;:431.6988976377953,&quot;left&quot;:36.44716535433071,&quot;top&quot;:14.903858267716533,&quot;width&quot;:867.0528346456692}"/>
</p:tagLst>
</file>

<file path=ppt/tags/tag41.xml><?xml version="1.0" encoding="utf-8"?>
<p:tagLst xmlns:p="http://schemas.openxmlformats.org/presentationml/2006/main">
  <p:tag name="KSO_WM_DIAGRAM_VIRTUALLY_FRAME" val="{&quot;height&quot;:431.6988976377953,&quot;left&quot;:36.44716535433071,&quot;top&quot;:14.903858267716533,&quot;width&quot;:867.0528346456692}"/>
</p:tagLst>
</file>

<file path=ppt/tags/tag42.xml><?xml version="1.0" encoding="utf-8"?>
<p:tagLst xmlns:p="http://schemas.openxmlformats.org/presentationml/2006/main">
  <p:tag name="KSO_WM_DIAGRAM_VIRTUALLY_FRAME" val="{&quot;height&quot;:431.6988976377953,&quot;left&quot;:36.44716535433071,&quot;top&quot;:14.903858267716533,&quot;width&quot;:867.0528346456692}"/>
</p:tagLst>
</file>

<file path=ppt/tags/tag43.xml><?xml version="1.0" encoding="utf-8"?>
<p:tagLst xmlns:p="http://schemas.openxmlformats.org/presentationml/2006/main">
  <p:tag name="KSO_WM_BEAUTIFY_FLAG" val=""/>
  <p:tag name="KSO_WM_DIAGRAM_VIRTUALLY_FRAME" val="{&quot;height&quot;:431.6988976377953,&quot;left&quot;:36.44716535433071,&quot;top&quot;:14.903858267716533,&quot;width&quot;:867.0528346456692}"/>
</p:tagLst>
</file>

<file path=ppt/tags/tag44.xml><?xml version="1.0" encoding="utf-8"?>
<p:tagLst xmlns:p="http://schemas.openxmlformats.org/presentationml/2006/main">
  <p:tag name="KSO_WM_DIAGRAM_VIRTUALLY_FRAME" val="{&quot;height&quot;:431.6988976377953,&quot;left&quot;:36.44716535433071,&quot;top&quot;:14.903858267716533,&quot;width&quot;:867.0528346456692}"/>
</p:tagLst>
</file>

<file path=ppt/tags/tag45.xml><?xml version="1.0" encoding="utf-8"?>
<p:tagLst xmlns:p="http://schemas.openxmlformats.org/presentationml/2006/main">
  <p:tag name="KSO_WM_DIAGRAM_VIRTUALLY_FRAME" val="{&quot;height&quot;:431.6988976377953,&quot;left&quot;:36.44716535433071,&quot;top&quot;:14.903858267716533,&quot;width&quot;:867.0528346456692}"/>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THINKCELLSHAPEDONOTDELETE" val="thinkcellActiveDocDoNotDelete"/>
</p:tagLst>
</file>

<file path=ppt/tags/tag51.xml><?xml version="1.0" encoding="utf-8"?>
<p:tagLst xmlns:p="http://schemas.openxmlformats.org/presentationml/2006/main">
  <p:tag name="commondata" val="eyJoZGlkIjoiMTAyMzJkOGNiMDEyZDQzM2FkNGM4ODJmZGE4NDczMDMifQ=="/>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Theme">
  <a:themeElements>
    <a:clrScheme name="灰度">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0hv0br05">
      <a:majorFont>
        <a:latin typeface="思源黑体 CN Light"/>
        <a:ea typeface="思源黑体 CN Light"/>
        <a:cs typeface=""/>
      </a:majorFont>
      <a:minorFont>
        <a:latin typeface="思源黑体 CN Light"/>
        <a:ea typeface="思源黑体 CN Light"/>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4712</Words>
  <Application>WPS 演示</Application>
  <PresentationFormat>自定义</PresentationFormat>
  <Paragraphs>318</Paragraphs>
  <Slides>11</Slides>
  <Notes>8</Notes>
  <HiddenSlides>0</HiddenSlides>
  <MMClips>0</MMClips>
  <ScaleCrop>false</ScaleCrop>
  <HeadingPairs>
    <vt:vector size="8" baseType="variant">
      <vt:variant>
        <vt:lpstr>已用的字体</vt:lpstr>
      </vt:variant>
      <vt:variant>
        <vt:i4>19</vt:i4>
      </vt:variant>
      <vt:variant>
        <vt:lpstr>主题</vt:lpstr>
      </vt:variant>
      <vt:variant>
        <vt:i4>1</vt:i4>
      </vt:variant>
      <vt:variant>
        <vt:lpstr>嵌入 OLE 服务器</vt:lpstr>
      </vt:variant>
      <vt:variant>
        <vt:i4>3</vt:i4>
      </vt:variant>
      <vt:variant>
        <vt:lpstr>幻灯片标题</vt:lpstr>
      </vt:variant>
      <vt:variant>
        <vt:i4>11</vt:i4>
      </vt:variant>
    </vt:vector>
  </HeadingPairs>
  <TitlesOfParts>
    <vt:vector size="34" baseType="lpstr">
      <vt:lpstr>Arial</vt:lpstr>
      <vt:lpstr>宋体</vt:lpstr>
      <vt:lpstr>Wingdings</vt:lpstr>
      <vt:lpstr>Arial Black</vt:lpstr>
      <vt:lpstr>微软雅黑</vt:lpstr>
      <vt:lpstr>Segoe UI</vt:lpstr>
      <vt:lpstr>CJSOFB+MicrosoftYaHei-Bold</vt:lpstr>
      <vt:lpstr>Segoe Print</vt:lpstr>
      <vt:lpstr>思源黑体 CN Regular</vt:lpstr>
      <vt:lpstr>Calibri</vt:lpstr>
      <vt:lpstr>REJOVW+MicrosoftYaHei-Bold</vt:lpstr>
      <vt:lpstr>Times New Roman</vt:lpstr>
      <vt:lpstr>Times New Roman</vt:lpstr>
      <vt:lpstr>Arial</vt:lpstr>
      <vt:lpstr>黑体</vt:lpstr>
      <vt:lpstr>Wingdings</vt:lpstr>
      <vt:lpstr>Arial Unicode MS</vt:lpstr>
      <vt:lpstr>思源黑体 CN Light</vt:lpstr>
      <vt:lpstr>等线</vt:lpstr>
      <vt:lpstr>Office Theme</vt:lpstr>
      <vt:lpstr>TCLayout.ActiveDocument.1</vt:lpstr>
      <vt:lpstr>TCLayout.ActiveDocument.1</vt:lpstr>
      <vt:lpstr>TCLayout.ActiveDocument.1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PPT-1</dc:title>
  <dc:creator>王云云</dc:creator>
  <cp:lastModifiedBy>李昭</cp:lastModifiedBy>
  <cp:revision>190</cp:revision>
  <dcterms:created xsi:type="dcterms:W3CDTF">2018-03-23T08:03:00Z</dcterms:created>
  <dcterms:modified xsi:type="dcterms:W3CDTF">2024-07-14T05:24:11Z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2018-03-26T00:00:00Z</vt:filetime>
  </property>
  <property fmtid="{D5CDD505-2E9C-101B-9397-08002B2CF9AE}" pid="3" name="Creator">
    <vt:lpwstr>Adobe Illustrator CC 22.1 (Windows)</vt:lpwstr>
  </property>
  <property fmtid="{D5CDD505-2E9C-101B-9397-08002B2CF9AE}" pid="4" name="LastSaved">
    <vt:filetime>2018-03-26T00:00:00Z</vt:filetime>
  </property>
  <property fmtid="{D5CDD505-2E9C-101B-9397-08002B2CF9AE}" pid="5" name="KSOProductBuildVer">
    <vt:lpwstr>2052-12.1.0.16929</vt:lpwstr>
  </property>
  <property fmtid="{D5CDD505-2E9C-101B-9397-08002B2CF9AE}" pid="6" name="ICV">
    <vt:lpwstr>E3DED204D599451B9E543D819B2D13BC_12</vt:lpwstr>
  </property>
</Properties>
</file>