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7" r:id="rId1"/>
    <p:sldMasterId id="2147483677" r:id="rId2"/>
  </p:sldMasterIdLst>
  <p:notesMasterIdLst>
    <p:notesMasterId r:id="rId13"/>
  </p:notesMasterIdLst>
  <p:sldIdLst>
    <p:sldId id="662" r:id="rId3"/>
    <p:sldId id="2147482702" r:id="rId4"/>
    <p:sldId id="2147482711" r:id="rId5"/>
    <p:sldId id="2147482704" r:id="rId6"/>
    <p:sldId id="2147482716" r:id="rId7"/>
    <p:sldId id="2147482717" r:id="rId8"/>
    <p:sldId id="2147482708" r:id="rId9"/>
    <p:sldId id="2147482715" r:id="rId10"/>
    <p:sldId id="2147482709" r:id="rId11"/>
    <p:sldId id="214748271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199B36-A070-46F7-ACD4-C7CB27D12D1D}">
          <p14:sldIdLst>
            <p14:sldId id="662"/>
            <p14:sldId id="2147482702"/>
            <p14:sldId id="2147482711"/>
            <p14:sldId id="2147482704"/>
            <p14:sldId id="2147482716"/>
            <p14:sldId id="2147482717"/>
            <p14:sldId id="2147482708"/>
            <p14:sldId id="2147482715"/>
            <p14:sldId id="2147482709"/>
            <p14:sldId id="2147482710"/>
          </p14:sldIdLst>
        </p14:section>
        <p14:section name="back up" id="{68B09A99-49C8-4571-BE1D-9FF88CCE1E0D}">
          <p14:sldIdLst/>
        </p14:section>
      </p14:sectionLst>
    </p:ext>
    <p:ext uri="{EFAFB233-063F-42B5-8137-9DF3F51BA10A}">
      <p15:sldGuideLst xmlns:p15="http://schemas.microsoft.com/office/powerpoint/2012/main">
        <p15:guide id="1" orient="horz" pos="2616"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oquan Li~MA[李保泉]" initials="BL" lastIdx="2" clrIdx="1">
    <p:extLst>
      <p:ext uri="{19B8F6BF-5375-455C-9EA6-DF929625EA0E}">
        <p15:presenceInfo xmlns:p15="http://schemas.microsoft.com/office/powerpoint/2012/main" userId="Baoquan Li~MA[李保泉]" providerId="None"/>
      </p:ext>
    </p:extLst>
  </p:cmAuthor>
  <p:cmAuthor id="2" name="Jeff Wang" initials="JW" lastIdx="3" clrIdx="3">
    <p:extLst>
      <p:ext uri="{19B8F6BF-5375-455C-9EA6-DF929625EA0E}">
        <p15:presenceInfo xmlns:p15="http://schemas.microsoft.com/office/powerpoint/2012/main" userId="S-1-5-21-460321262-351009862-733361023-24209" providerId="AD"/>
      </p:ext>
    </p:extLst>
  </p:cmAuthor>
  <p:cmAuthor id="3" name="James Mei" initials="JM" lastIdx="1" clrIdx="4">
    <p:extLst>
      <p:ext uri="{19B8F6BF-5375-455C-9EA6-DF929625EA0E}">
        <p15:presenceInfo xmlns:p15="http://schemas.microsoft.com/office/powerpoint/2012/main" userId="S::jamesm@hutch-med.com::6e5a5a66-66e3-4dc5-97b7-211b0564f759" providerId="AD"/>
      </p:ext>
    </p:extLst>
  </p:cmAuthor>
  <p:cmAuthor id="4" name="Cathy Huang" initials="CH" lastIdx="41" clrIdx="5">
    <p:extLst>
      <p:ext uri="{19B8F6BF-5375-455C-9EA6-DF929625EA0E}">
        <p15:presenceInfo xmlns:p15="http://schemas.microsoft.com/office/powerpoint/2012/main" userId="S::cathyh@hutch-med.com::f34514a0-6564-4f0a-a9bb-3a49a6b1e0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8D"/>
    <a:srgbClr val="F7E7EC"/>
    <a:srgbClr val="00693C"/>
    <a:srgbClr val="CEE5E2"/>
    <a:srgbClr val="EE0279"/>
    <a:srgbClr val="0070C0"/>
    <a:srgbClr val="B3B2B4"/>
    <a:srgbClr val="FE5EAF"/>
    <a:srgbClr val="FE94C9"/>
    <a:srgbClr val="FFC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39" autoAdjust="0"/>
    <p:restoredTop sz="90342" autoAdjust="0"/>
  </p:normalViewPr>
  <p:slideViewPr>
    <p:cSldViewPr snapToGrid="0" showGuides="1">
      <p:cViewPr varScale="1">
        <p:scale>
          <a:sx n="69" d="100"/>
          <a:sy n="69" d="100"/>
        </p:scale>
        <p:origin x="512" y="48"/>
      </p:cViewPr>
      <p:guideLst>
        <p:guide orient="horz" pos="2616"/>
        <p:guide pos="3816"/>
      </p:guideLst>
    </p:cSldViewPr>
  </p:slideViewPr>
  <p:outlineViewPr>
    <p:cViewPr>
      <p:scale>
        <a:sx n="33" d="100"/>
        <a:sy n="33" d="100"/>
      </p:scale>
      <p:origin x="0" y="-3964"/>
    </p:cViewPr>
  </p:outlineViewPr>
  <p:notesTextViewPr>
    <p:cViewPr>
      <p:scale>
        <a:sx n="3" d="2"/>
        <a:sy n="3" d="2"/>
      </p:scale>
      <p:origin x="0" y="0"/>
    </p:cViewPr>
  </p:notesTextViewPr>
  <p:sorterViewPr>
    <p:cViewPr>
      <p:scale>
        <a:sx n="90" d="100"/>
        <a:sy n="90" d="100"/>
      </p:scale>
      <p:origin x="0" y="-11352"/>
    </p:cViewPr>
  </p:sorterViewPr>
  <p:notesViewPr>
    <p:cSldViewPr snapToGrid="0" showGuides="1">
      <p:cViewPr varScale="1">
        <p:scale>
          <a:sx n="89" d="100"/>
          <a:sy n="89" d="100"/>
        </p:scale>
        <p:origin x="3788"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05"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06"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4B250-C3E5-401E-9680-419A4DA37F8B}" type="datetimeFigureOut">
              <a:rPr lang="en-US" smtClean="0"/>
              <a:t>7/16/2025</a:t>
            </a:fld>
            <a:endParaRPr lang="en-US"/>
          </a:p>
        </p:txBody>
      </p:sp>
      <p:sp>
        <p:nvSpPr>
          <p:cNvPr id="1048707"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708"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9"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10"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F78BB-5FBE-4063-8C9C-6503F0E4103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625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98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086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2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366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20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642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94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7277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bg>
      <p:bgPr>
        <a:solidFill>
          <a:schemeClr val="accent2"/>
        </a:solidFill>
        <a:effectLst/>
      </p:bgPr>
    </p:bg>
    <p:spTree>
      <p:nvGrpSpPr>
        <p:cNvPr id="1" name=""/>
        <p:cNvGrpSpPr/>
        <p:nvPr/>
      </p:nvGrpSpPr>
      <p:grpSpPr>
        <a:xfrm>
          <a:off x="0" y="0"/>
          <a:ext cx="0" cy="0"/>
          <a:chOff x="0" y="0"/>
          <a:chExt cx="0" cy="0"/>
        </a:xfrm>
      </p:grpSpPr>
      <p:pic>
        <p:nvPicPr>
          <p:cNvPr id="2097166" name="Picture 7" descr="Logo  Description automatically generated"/>
          <p:cNvPicPr>
            <a:picLocks noChangeAspect="1"/>
          </p:cNvPicPr>
          <p:nvPr userDrawn="1"/>
        </p:nvPicPr>
        <p:blipFill rotWithShape="1">
          <a:blip r:embed="rId2"/>
          <a:srcRect t="21277" r="21031"/>
          <a:stretch>
            <a:fillRect/>
          </a:stretch>
        </p:blipFill>
        <p:spPr>
          <a:xfrm>
            <a:off x="4984051" y="-7758"/>
            <a:ext cx="7207949" cy="6583545"/>
          </a:xfrm>
          <a:prstGeom prst="rect">
            <a:avLst/>
          </a:prstGeom>
        </p:spPr>
      </p:pic>
      <p:sp>
        <p:nvSpPr>
          <p:cNvPr id="1048697"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698"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67" name="Picture 5"/>
          <p:cNvPicPr>
            <a:picLocks noChangeAspect="1"/>
          </p:cNvPicPr>
          <p:nvPr userDrawn="1"/>
        </p:nvPicPr>
        <p:blipFill rotWithShape="1">
          <a:blip r:embed="rId3"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56259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bg>
      <p:bgPr>
        <a:solidFill>
          <a:schemeClr val="accent1"/>
        </a:solidFill>
        <a:effectLst/>
      </p:bgPr>
    </p:bg>
    <p:spTree>
      <p:nvGrpSpPr>
        <p:cNvPr id="1" name=""/>
        <p:cNvGrpSpPr/>
        <p:nvPr/>
      </p:nvGrpSpPr>
      <p:grpSpPr>
        <a:xfrm>
          <a:off x="0" y="0"/>
          <a:ext cx="0" cy="0"/>
          <a:chOff x="0" y="0"/>
          <a:chExt cx="0" cy="0"/>
        </a:xfrm>
      </p:grpSpPr>
      <p:grpSp>
        <p:nvGrpSpPr>
          <p:cNvPr id="57" name="Group 6"/>
          <p:cNvGrpSpPr/>
          <p:nvPr userDrawn="1"/>
        </p:nvGrpSpPr>
        <p:grpSpPr>
          <a:xfrm>
            <a:off x="1" y="172996"/>
            <a:ext cx="11178418" cy="6685004"/>
            <a:chOff x="1" y="172996"/>
            <a:chExt cx="11178418" cy="6685004"/>
          </a:xfrm>
          <a:noFill/>
        </p:grpSpPr>
        <p:pic>
          <p:nvPicPr>
            <p:cNvPr id="2097168" name="Picture 8" descr="Logo  Description automatically generated"/>
            <p:cNvPicPr>
              <a:picLocks noChangeAspect="1"/>
            </p:cNvPicPr>
            <p:nvPr userDrawn="1"/>
          </p:nvPicPr>
          <p:blipFill rotWithShape="1">
            <a:blip r:embed="rId2"/>
            <a:srcRect l="9314" r="24190" b="18769"/>
            <a:stretch>
              <a:fillRect/>
            </a:stretch>
          </p:blipFill>
          <p:spPr>
            <a:xfrm>
              <a:off x="1" y="172996"/>
              <a:ext cx="8116016" cy="6685004"/>
            </a:xfrm>
            <a:prstGeom prst="rect">
              <a:avLst/>
            </a:prstGeom>
            <a:grpFill/>
          </p:spPr>
        </p:pic>
        <p:pic>
          <p:nvPicPr>
            <p:cNvPr id="2097169" name="Picture 9" descr="Logo  Description automatically generated"/>
            <p:cNvPicPr>
              <a:picLocks noChangeAspect="1"/>
            </p:cNvPicPr>
            <p:nvPr userDrawn="1"/>
          </p:nvPicPr>
          <p:blipFill rotWithShape="1">
            <a:blip r:embed="rId3"/>
            <a:srcRect l="35145" r="31572" b="19290"/>
            <a:stretch>
              <a:fillRect/>
            </a:stretch>
          </p:blipFill>
          <p:spPr>
            <a:xfrm>
              <a:off x="8180963" y="197713"/>
              <a:ext cx="2997456" cy="6660287"/>
            </a:xfrm>
            <a:prstGeom prst="rect">
              <a:avLst/>
            </a:prstGeom>
            <a:grpFill/>
          </p:spPr>
        </p:pic>
      </p:grpSp>
      <p:sp>
        <p:nvSpPr>
          <p:cNvPr id="1048701"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702"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70" name="Picture 10"/>
          <p:cNvPicPr>
            <a:picLocks noChangeAspect="1"/>
          </p:cNvPicPr>
          <p:nvPr userDrawn="1"/>
        </p:nvPicPr>
        <p:blipFill rotWithShape="1">
          <a:blip r:embed="rId4"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141453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D">
    <p:bg>
      <p:bgPr>
        <a:solidFill>
          <a:schemeClr val="accent4"/>
        </a:solidFill>
        <a:effectLst/>
      </p:bgPr>
    </p:bg>
    <p:spTree>
      <p:nvGrpSpPr>
        <p:cNvPr id="1" name=""/>
        <p:cNvGrpSpPr/>
        <p:nvPr/>
      </p:nvGrpSpPr>
      <p:grpSpPr>
        <a:xfrm>
          <a:off x="0" y="0"/>
          <a:ext cx="0" cy="0"/>
          <a:chOff x="0" y="0"/>
          <a:chExt cx="0" cy="0"/>
        </a:xfrm>
      </p:grpSpPr>
      <p:pic>
        <p:nvPicPr>
          <p:cNvPr id="2097171" name="Picture 7" descr="Logo  Description automatically generated"/>
          <p:cNvPicPr>
            <a:picLocks noChangeAspect="1"/>
          </p:cNvPicPr>
          <p:nvPr userDrawn="1"/>
        </p:nvPicPr>
        <p:blipFill rotWithShape="1">
          <a:blip r:embed="rId2"/>
          <a:srcRect l="12965" b="19290"/>
          <a:stretch>
            <a:fillRect/>
          </a:stretch>
        </p:blipFill>
        <p:spPr>
          <a:xfrm>
            <a:off x="514" y="197713"/>
            <a:ext cx="7838471" cy="6660287"/>
          </a:xfrm>
          <a:prstGeom prst="rect">
            <a:avLst/>
          </a:prstGeom>
        </p:spPr>
      </p:pic>
      <p:sp>
        <p:nvSpPr>
          <p:cNvPr id="1048703"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704"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72" name="Picture 5"/>
          <p:cNvPicPr>
            <a:picLocks noChangeAspect="1"/>
          </p:cNvPicPr>
          <p:nvPr userDrawn="1"/>
        </p:nvPicPr>
        <p:blipFill rotWithShape="1">
          <a:blip r:embed="rId3"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1137182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with Content">
    <p:spTree>
      <p:nvGrpSpPr>
        <p:cNvPr id="1" name=""/>
        <p:cNvGrpSpPr/>
        <p:nvPr/>
      </p:nvGrpSpPr>
      <p:grpSpPr>
        <a:xfrm>
          <a:off x="0" y="0"/>
          <a:ext cx="0" cy="0"/>
          <a:chOff x="0" y="0"/>
          <a:chExt cx="0" cy="0"/>
        </a:xfrm>
      </p:grpSpPr>
      <p:sp>
        <p:nvSpPr>
          <p:cNvPr id="1048592" name="Title 1"/>
          <p:cNvSpPr>
            <a:spLocks noGrp="1"/>
          </p:cNvSpPr>
          <p:nvPr>
            <p:ph type="title"/>
          </p:nvPr>
        </p:nvSpPr>
        <p:spPr>
          <a:xfrm>
            <a:off x="6500399" y="1589392"/>
            <a:ext cx="5234400" cy="504000"/>
          </a:xfrm>
          <a:prstGeom prst="rect">
            <a:avLst/>
          </a:prstGeom>
        </p:spPr>
        <p:txBody>
          <a:bodyPr/>
          <a:lstStyle>
            <a:lvl1pPr>
              <a:defRPr>
                <a:solidFill>
                  <a:schemeClr val="tx1">
                    <a:lumMod val="50000"/>
                  </a:schemeClr>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048593" name="Text Placeholder 14"/>
          <p:cNvSpPr>
            <a:spLocks noGrp="1"/>
          </p:cNvSpPr>
          <p:nvPr>
            <p:ph type="body" sz="quarter" idx="16"/>
          </p:nvPr>
        </p:nvSpPr>
        <p:spPr>
          <a:xfrm>
            <a:off x="6500399" y="2099148"/>
            <a:ext cx="5234400" cy="489878"/>
          </a:xfrm>
          <a:prstGeom prst="rect">
            <a:avLst/>
          </a:prstGeom>
        </p:spPr>
        <p:txBody>
          <a:bodyPr/>
          <a:lstStyle>
            <a:lvl1pPr marL="0" indent="0">
              <a:buNone/>
              <a:defRPr sz="1800" b="0">
                <a:solidFill>
                  <a:schemeClr val="tx1">
                    <a:lumMod val="50000"/>
                  </a:schemeClr>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sp>
        <p:nvSpPr>
          <p:cNvPr id="1048594" name="Picture Placeholder 9"/>
          <p:cNvSpPr>
            <a:spLocks noGrp="1"/>
          </p:cNvSpPr>
          <p:nvPr>
            <p:ph type="pic" sz="quarter" idx="13" hasCustomPrompt="1"/>
          </p:nvPr>
        </p:nvSpPr>
        <p:spPr>
          <a:xfrm>
            <a:off x="-904" y="0"/>
            <a:ext cx="5933077" cy="6858000"/>
          </a:xfrm>
          <a:prstGeom prst="rect">
            <a:avLst/>
          </a:prstGeom>
          <a:ln>
            <a:noFill/>
          </a:ln>
        </p:spPr>
        <p:txBody>
          <a:bodyPr anchor="ctr">
            <a:normAutofit/>
          </a:bodyPr>
          <a:lstStyle>
            <a:lvl1pPr marL="0" indent="0" algn="ctr">
              <a:buFontTx/>
              <a:buNone/>
              <a:defRPr sz="1815" b="1" cap="all" baseline="0">
                <a:solidFill>
                  <a:schemeClr val="tx1"/>
                </a:solidFill>
              </a:defRPr>
            </a:lvl1pPr>
          </a:lstStyle>
          <a:p>
            <a:r>
              <a:rPr lang="en-GB" dirty="0"/>
              <a:t>CLICK TO INSERT IMAGE</a:t>
            </a:r>
          </a:p>
        </p:txBody>
      </p:sp>
      <p:sp>
        <p:nvSpPr>
          <p:cNvPr id="1048595" name="Content Placeholder 3"/>
          <p:cNvSpPr>
            <a:spLocks noGrp="1"/>
          </p:cNvSpPr>
          <p:nvPr>
            <p:ph sz="quarter" idx="17"/>
          </p:nvPr>
        </p:nvSpPr>
        <p:spPr>
          <a:xfrm>
            <a:off x="6500399" y="2745238"/>
            <a:ext cx="5234400" cy="3600000"/>
          </a:xfrm>
          <a:prstGeom prst="rect">
            <a:avLst/>
          </a:prstGeom>
        </p:spPr>
        <p:txBody>
          <a:bodyPr/>
          <a:lstStyle>
            <a:lvl1pPr>
              <a:defRPr>
                <a:solidFill>
                  <a:schemeClr val="tx1">
                    <a:lumMod val="50000"/>
                  </a:schemeClr>
                </a:solidFill>
                <a:latin typeface="Arial" panose="020B0604020202020204" pitchFamily="34" charset="0"/>
                <a:ea typeface="+mj-ea"/>
                <a:cs typeface="Arial" panose="020B0604020202020204" pitchFamily="34" charset="0"/>
              </a:defRPr>
            </a:lvl1pPr>
            <a:lvl2pPr>
              <a:defRPr>
                <a:solidFill>
                  <a:schemeClr val="tx1">
                    <a:lumMod val="50000"/>
                  </a:schemeClr>
                </a:solidFill>
                <a:latin typeface="Arial" panose="020B0604020202020204" pitchFamily="34" charset="0"/>
                <a:ea typeface="+mj-ea"/>
                <a:cs typeface="Arial" panose="020B0604020202020204" pitchFamily="34" charset="0"/>
              </a:defRPr>
            </a:lvl2pPr>
            <a:lvl3pPr>
              <a:defRPr>
                <a:solidFill>
                  <a:schemeClr val="tx1">
                    <a:lumMod val="50000"/>
                  </a:schemeClr>
                </a:solidFill>
                <a:latin typeface="Arial" panose="020B0604020202020204" pitchFamily="34" charset="0"/>
                <a:ea typeface="+mj-ea"/>
                <a:cs typeface="Arial" panose="020B0604020202020204" pitchFamily="34" charset="0"/>
              </a:defRPr>
            </a:lvl3pPr>
            <a:lvl4pPr>
              <a:defRPr>
                <a:solidFill>
                  <a:schemeClr val="tx1">
                    <a:lumMod val="50000"/>
                  </a:schemeClr>
                </a:solidFill>
                <a:latin typeface="Arial" panose="020B0604020202020204" pitchFamily="34" charset="0"/>
                <a:ea typeface="+mj-ea"/>
                <a:cs typeface="Arial" panose="020B0604020202020204" pitchFamily="34" charset="0"/>
              </a:defRPr>
            </a:lvl4pPr>
            <a:lvl5pPr>
              <a:defRPr>
                <a:solidFill>
                  <a:schemeClr val="tx1">
                    <a:lumMod val="50000"/>
                  </a:schemeClr>
                </a:solidFill>
                <a:latin typeface="Arial" panose="020B0604020202020204" pitchFamily="34" charset="0"/>
                <a:ea typeface="+mj-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48596" name="Slide Number Placeholder 2"/>
          <p:cNvSpPr>
            <a:spLocks noGrp="1"/>
          </p:cNvSpPr>
          <p:nvPr>
            <p:ph type="sldNum" sz="quarter" idx="18"/>
          </p:nvPr>
        </p:nvSpPr>
        <p:spPr/>
        <p:txBody>
          <a:bodyPr/>
          <a:lstStyle/>
          <a:p>
            <a:pPr defTabSz="457200"/>
            <a:fld id="{476ABACF-0C27-4DD2-A66F-6790151A3A40}" type="slidenum">
              <a:rPr lang="en-US" smtClean="0">
                <a:solidFill>
                  <a:srgbClr val="414042"/>
                </a:solidFill>
              </a:rPr>
              <a:t>‹#›</a:t>
            </a:fld>
            <a:endParaRPr lang="en-US">
              <a:solidFill>
                <a:srgbClr val="414042"/>
              </a:solidFill>
            </a:endParaRPr>
          </a:p>
        </p:txBody>
      </p:sp>
    </p:spTree>
    <p:extLst>
      <p:ext uri="{BB962C8B-B14F-4D97-AF65-F5344CB8AC3E}">
        <p14:creationId xmlns:p14="http://schemas.microsoft.com/office/powerpoint/2010/main" val="2518209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sclaimer">
    <p:bg>
      <p:bgPr>
        <a:solidFill>
          <a:schemeClr val="bg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5"/>
          </p:nvPr>
        </p:nvSpPr>
        <p:spPr>
          <a:xfrm>
            <a:off x="468312" y="2056536"/>
            <a:ext cx="11255375" cy="4278690"/>
          </a:xfrm>
        </p:spPr>
        <p:txBody>
          <a:bodyPr wrap="none" lIns="91440" tIns="45720" rIns="91440" bIns="45720" numCol="2" spcCol="288000"/>
          <a:lstStyle>
            <a:lvl1pPr marL="0" marR="0" indent="0">
              <a:spcBef>
                <a:spcPts val="1000"/>
              </a:spcBef>
              <a:spcAft>
                <a:spcPts val="0"/>
              </a:spcAft>
              <a:buNone/>
              <a:defRPr sz="815" b="0">
                <a:ln>
                  <a:noFill/>
                </a:ln>
                <a:solidFill>
                  <a:schemeClr val="tx1"/>
                </a:solidFill>
                <a:latin typeface="+mn-lt"/>
              </a:defRPr>
            </a:lvl1pPr>
            <a:lvl2pPr marL="457200" indent="0">
              <a:buNone/>
              <a:defRPr sz="725">
                <a:latin typeface="+mn-lt"/>
              </a:defRPr>
            </a:lvl2pPr>
            <a:lvl3pPr marL="914400" indent="0">
              <a:buNone/>
              <a:defRPr sz="725">
                <a:latin typeface="+mn-lt"/>
              </a:defRPr>
            </a:lvl3pPr>
            <a:lvl4pPr marL="1371600" indent="0">
              <a:buNone/>
              <a:defRPr sz="725">
                <a:latin typeface="+mn-lt"/>
              </a:defRPr>
            </a:lvl4pPr>
            <a:lvl5pPr marL="1828800" indent="0">
              <a:buNone/>
              <a:defRPr sz="725">
                <a:latin typeface="+mn-lt"/>
              </a:defRPr>
            </a:lvl5pPr>
          </a:lstStyle>
          <a:p>
            <a:pPr lvl="0"/>
            <a:r>
              <a:rPr lang="en-US"/>
              <a:t>Click to edit Master text styles</a:t>
            </a:r>
          </a:p>
        </p:txBody>
      </p:sp>
      <p:sp>
        <p:nvSpPr>
          <p:cNvPr id="7" name="Text Placeholder 14"/>
          <p:cNvSpPr>
            <a:spLocks noGrp="1"/>
          </p:cNvSpPr>
          <p:nvPr>
            <p:ph type="body" sz="quarter" idx="16"/>
          </p:nvPr>
        </p:nvSpPr>
        <p:spPr>
          <a:xfrm>
            <a:off x="468310" y="931728"/>
            <a:ext cx="9447715" cy="1080000"/>
          </a:xfrm>
        </p:spPr>
        <p:txBody>
          <a:bodyPr lIns="91440" tIns="45720" rIns="91440" bIns="45720"/>
          <a:lstStyle>
            <a:lvl1pPr marL="0" marR="0" indent="0">
              <a:spcBef>
                <a:spcPts val="1000"/>
              </a:spcBef>
              <a:spcAft>
                <a:spcPts val="0"/>
              </a:spcAft>
              <a:buNone/>
              <a:defRPr sz="1800" b="0">
                <a:solidFill>
                  <a:schemeClr val="tx2"/>
                </a:solidFill>
                <a:latin typeface="+mj-lt"/>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7"/>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fld id="{7889AFBB-44F3-46F1-9951-421DF2996688}" type="slidenum">
              <a:rPr kumimoji="0" lang="en-GB" sz="1000" b="0" i="0" u="none" strike="noStrike" kern="1200" cap="none" spc="0" normalizeH="0" baseline="0" noProof="0" smtClean="0">
                <a:ln>
                  <a:noFill/>
                </a:ln>
                <a:solidFill>
                  <a:srgbClr val="414042"/>
                </a:solidFill>
                <a:effectLst/>
                <a:uLnTx/>
                <a:uFillTx/>
                <a:latin typeface="Source Sans 3 Light"/>
                <a:ea typeface="+mn-ea"/>
                <a:cs typeface="+mn-cs"/>
              </a:rPr>
              <a:t>‹#›</a:t>
            </a:fld>
            <a:endParaRPr kumimoji="0" lang="en-GB" sz="1000" b="0" i="0" u="none" strike="noStrike" kern="1200" cap="none" spc="0" normalizeH="0" baseline="0" noProof="0" dirty="0">
              <a:ln>
                <a:noFill/>
              </a:ln>
              <a:solidFill>
                <a:srgbClr val="414042"/>
              </a:solidFill>
              <a:effectLst/>
              <a:uLnTx/>
              <a:uFillTx/>
              <a:latin typeface="Source Sans 3 Light"/>
              <a:ea typeface="+mn-ea"/>
              <a:cs typeface="+mn-cs"/>
            </a:endParaRPr>
          </a:p>
        </p:txBody>
      </p:sp>
    </p:spTree>
    <p:extLst>
      <p:ext uri="{BB962C8B-B14F-4D97-AF65-F5344CB8AC3E}">
        <p14:creationId xmlns:p14="http://schemas.microsoft.com/office/powerpoint/2010/main" val="2450901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bg>
      <p:bgPr>
        <a:solidFill>
          <a:schemeClr val="bg2"/>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6A73A924-4226-4117-AE54-19876741EB8C}" type="slidenum">
              <a:rPr lang="en-US" smtClean="0"/>
              <a:t>‹#›</a:t>
            </a:fld>
            <a:endParaRPr lang="en-US"/>
          </a:p>
        </p:txBody>
      </p:sp>
    </p:spTree>
    <p:extLst>
      <p:ext uri="{BB962C8B-B14F-4D97-AF65-F5344CB8AC3E}">
        <p14:creationId xmlns:p14="http://schemas.microsoft.com/office/powerpoint/2010/main" val="1717807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grpSp>
        <p:nvGrpSpPr>
          <p:cNvPr id="15" name="组合 14"/>
          <p:cNvGrpSpPr/>
          <p:nvPr userDrawn="1"/>
        </p:nvGrpSpPr>
        <p:grpSpPr>
          <a:xfrm flipH="1" flipV="1">
            <a:off x="-15944" y="5422431"/>
            <a:ext cx="1120172" cy="1152143"/>
            <a:chOff x="1565992" y="3100101"/>
            <a:chExt cx="1406469" cy="2632106"/>
          </a:xfrm>
        </p:grpSpPr>
        <p:sp>
          <p:nvSpPr>
            <p:cNvPr id="16" name="等腰三角形 26"/>
            <p:cNvSpPr/>
            <p:nvPr userDrawn="1"/>
          </p:nvSpPr>
          <p:spPr>
            <a:xfrm flipV="1">
              <a:off x="1565992" y="3111145"/>
              <a:ext cx="1406469" cy="2621062"/>
            </a:xfrm>
            <a:custGeom>
              <a:avLst/>
              <a:gdLst>
                <a:gd name="connsiteX0" fmla="*/ 0 w 1406469"/>
                <a:gd name="connsiteY0" fmla="*/ 3476740 h 3476740"/>
                <a:gd name="connsiteX1" fmla="*/ 1406469 w 1406469"/>
                <a:gd name="connsiteY1" fmla="*/ 0 h 3476740"/>
                <a:gd name="connsiteX2" fmla="*/ 1406469 w 1406469"/>
                <a:gd name="connsiteY2" fmla="*/ 3476740 h 3476740"/>
                <a:gd name="connsiteX3" fmla="*/ 0 w 1406469"/>
                <a:gd name="connsiteY3" fmla="*/ 3476740 h 3476740"/>
                <a:gd name="connsiteX0-1" fmla="*/ 0 w 1406469"/>
                <a:gd name="connsiteY0-2" fmla="*/ 3476740 h 3476740"/>
                <a:gd name="connsiteX1-3" fmla="*/ 1406469 w 1406469"/>
                <a:gd name="connsiteY1-4" fmla="*/ 0 h 3476740"/>
                <a:gd name="connsiteX2-5" fmla="*/ 1400412 w 1406469"/>
                <a:gd name="connsiteY2-6" fmla="*/ 881316 h 3476740"/>
                <a:gd name="connsiteX3-7" fmla="*/ 1406469 w 1406469"/>
                <a:gd name="connsiteY3-8" fmla="*/ 3476740 h 3476740"/>
                <a:gd name="connsiteX4" fmla="*/ 0 w 1406469"/>
                <a:gd name="connsiteY4" fmla="*/ 3476740 h 3476740"/>
                <a:gd name="connsiteX0-9" fmla="*/ 0 w 1406469"/>
                <a:gd name="connsiteY0-10" fmla="*/ 3476740 h 3476740"/>
                <a:gd name="connsiteX1-11" fmla="*/ 1058581 w 1406469"/>
                <a:gd name="connsiteY1-12" fmla="*/ 855678 h 3476740"/>
                <a:gd name="connsiteX2-13" fmla="*/ 1406469 w 1406469"/>
                <a:gd name="connsiteY2-14" fmla="*/ 0 h 3476740"/>
                <a:gd name="connsiteX3-15" fmla="*/ 1400412 w 1406469"/>
                <a:gd name="connsiteY3-16" fmla="*/ 881316 h 3476740"/>
                <a:gd name="connsiteX4-17" fmla="*/ 1406469 w 1406469"/>
                <a:gd name="connsiteY4-18" fmla="*/ 3476740 h 3476740"/>
                <a:gd name="connsiteX5" fmla="*/ 0 w 1406469"/>
                <a:gd name="connsiteY5" fmla="*/ 3476740 h 3476740"/>
                <a:gd name="connsiteX0-19" fmla="*/ 0 w 1406469"/>
                <a:gd name="connsiteY0-20" fmla="*/ 2621062 h 2621062"/>
                <a:gd name="connsiteX1-21" fmla="*/ 1058581 w 1406469"/>
                <a:gd name="connsiteY1-22" fmla="*/ 0 h 2621062"/>
                <a:gd name="connsiteX2-23" fmla="*/ 1400412 w 1406469"/>
                <a:gd name="connsiteY2-24" fmla="*/ 25638 h 2621062"/>
                <a:gd name="connsiteX3-25" fmla="*/ 1406469 w 1406469"/>
                <a:gd name="connsiteY3-26" fmla="*/ 2621062 h 2621062"/>
                <a:gd name="connsiteX4-27" fmla="*/ 0 w 1406469"/>
                <a:gd name="connsiteY4-28" fmla="*/ 2621062 h 262106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406469" h="2621062">
                  <a:moveTo>
                    <a:pt x="0" y="2621062"/>
                  </a:moveTo>
                  <a:lnTo>
                    <a:pt x="1058581" y="0"/>
                  </a:lnTo>
                  <a:lnTo>
                    <a:pt x="1400412" y="25638"/>
                  </a:lnTo>
                  <a:lnTo>
                    <a:pt x="1406469" y="2621062"/>
                  </a:lnTo>
                  <a:lnTo>
                    <a:pt x="0" y="2621062"/>
                  </a:lnTo>
                  <a:close/>
                </a:path>
              </a:pathLst>
            </a:custGeom>
            <a:gradFill>
              <a:gsLst>
                <a:gs pos="76000">
                  <a:srgbClr val="52A4AE"/>
                </a:gs>
                <a:gs pos="37000">
                  <a:srgbClr val="92BFB5"/>
                </a:gs>
              </a:gsLst>
              <a:lin ang="1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userDrawn="1"/>
          </p:nvSpPr>
          <p:spPr>
            <a:xfrm flipV="1">
              <a:off x="1779353" y="3100101"/>
              <a:ext cx="1175657" cy="1389601"/>
            </a:xfrm>
            <a:prstGeom prst="triangle">
              <a:avLst>
                <a:gd name="adj" fmla="val 100000"/>
              </a:avLst>
            </a:prstGeom>
            <a:gradFill>
              <a:gsLst>
                <a:gs pos="100000">
                  <a:srgbClr val="77B6BF"/>
                </a:gs>
                <a:gs pos="45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6404298" y="-615311"/>
            <a:ext cx="5787702" cy="3740603"/>
            <a:chOff x="6404298" y="-615311"/>
            <a:chExt cx="5787702" cy="3740603"/>
          </a:xfrm>
        </p:grpSpPr>
        <p:sp>
          <p:nvSpPr>
            <p:cNvPr id="19" name="等腰三角形 18"/>
            <p:cNvSpPr/>
            <p:nvPr userDrawn="1"/>
          </p:nvSpPr>
          <p:spPr>
            <a:xfrm flipV="1">
              <a:off x="9918359" y="-2"/>
              <a:ext cx="2273641" cy="2225843"/>
            </a:xfrm>
            <a:prstGeom prst="triangle">
              <a:avLst>
                <a:gd name="adj" fmla="val 100000"/>
              </a:avLst>
            </a:prstGeom>
            <a:gradFill>
              <a:gsLst>
                <a:gs pos="75000">
                  <a:srgbClr val="5CACCF"/>
                </a:gs>
                <a:gs pos="31000">
                  <a:srgbClr val="B6D3B7"/>
                </a:gs>
              </a:gsLst>
              <a:lin ang="30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21"/>
            <p:cNvSpPr/>
            <p:nvPr userDrawn="1"/>
          </p:nvSpPr>
          <p:spPr>
            <a:xfrm>
              <a:off x="7858555" y="613606"/>
              <a:ext cx="1215869" cy="1409798"/>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546397 w 1546397"/>
                <a:gd name="connsiteY0-130" fmla="*/ 3258438 h 3258438"/>
                <a:gd name="connsiteX1-131" fmla="*/ 0 w 1546397"/>
                <a:gd name="connsiteY1-132" fmla="*/ 1532868 h 3258438"/>
                <a:gd name="connsiteX2-133" fmla="*/ 104074 w 1546397"/>
                <a:gd name="connsiteY2-134" fmla="*/ 0 h 3258438"/>
                <a:gd name="connsiteX3-135" fmla="*/ 1546397 w 1546397"/>
                <a:gd name="connsiteY3-136" fmla="*/ 3258438 h 3258438"/>
                <a:gd name="connsiteX0-137" fmla="*/ 1305765 w 1305765"/>
                <a:gd name="connsiteY0-138" fmla="*/ 1670270 h 1670270"/>
                <a:gd name="connsiteX1-139" fmla="*/ 0 w 1305765"/>
                <a:gd name="connsiteY1-140" fmla="*/ 1532868 h 1670270"/>
                <a:gd name="connsiteX2-141" fmla="*/ 104074 w 1305765"/>
                <a:gd name="connsiteY2-142" fmla="*/ 0 h 1670270"/>
                <a:gd name="connsiteX3-143" fmla="*/ 1305765 w 1305765"/>
                <a:gd name="connsiteY3-144" fmla="*/ 1670270 h 1670270"/>
                <a:gd name="connsiteX0-145" fmla="*/ 307144 w 307144"/>
                <a:gd name="connsiteY0-146" fmla="*/ 1249165 h 1532868"/>
                <a:gd name="connsiteX1-147" fmla="*/ 0 w 307144"/>
                <a:gd name="connsiteY1-148" fmla="*/ 1532868 h 1532868"/>
                <a:gd name="connsiteX2-149" fmla="*/ 104074 w 307144"/>
                <a:gd name="connsiteY2-150" fmla="*/ 0 h 1532868"/>
                <a:gd name="connsiteX3-151" fmla="*/ 307144 w 307144"/>
                <a:gd name="connsiteY3-152" fmla="*/ 1249165 h 1532868"/>
                <a:gd name="connsiteX0-153" fmla="*/ 728249 w 728249"/>
                <a:gd name="connsiteY0-154" fmla="*/ 1513860 h 1532868"/>
                <a:gd name="connsiteX1-155" fmla="*/ 0 w 728249"/>
                <a:gd name="connsiteY1-156" fmla="*/ 1532868 h 1532868"/>
                <a:gd name="connsiteX2-157" fmla="*/ 104074 w 728249"/>
                <a:gd name="connsiteY2-158" fmla="*/ 0 h 1532868"/>
                <a:gd name="connsiteX3-159" fmla="*/ 728249 w 728249"/>
                <a:gd name="connsiteY3-160" fmla="*/ 1513860 h 1532868"/>
                <a:gd name="connsiteX0-161" fmla="*/ 1273881 w 1273881"/>
                <a:gd name="connsiteY0-162" fmla="*/ 1574018 h 1593026"/>
                <a:gd name="connsiteX1-163" fmla="*/ 545632 w 1273881"/>
                <a:gd name="connsiteY1-164" fmla="*/ 1593026 h 1593026"/>
                <a:gd name="connsiteX2-165" fmla="*/ 0 w 1273881"/>
                <a:gd name="connsiteY2-166" fmla="*/ 0 h 1593026"/>
                <a:gd name="connsiteX3-167" fmla="*/ 1273881 w 1273881"/>
                <a:gd name="connsiteY3-168" fmla="*/ 1574018 h 1593026"/>
                <a:gd name="connsiteX0-169" fmla="*/ 1175168 w 1175168"/>
                <a:gd name="connsiteY0-170" fmla="*/ 1423350 h 1442358"/>
                <a:gd name="connsiteX1-171" fmla="*/ 446919 w 1175168"/>
                <a:gd name="connsiteY1-172" fmla="*/ 1442358 h 1442358"/>
                <a:gd name="connsiteX2-173" fmla="*/ 0 w 1175168"/>
                <a:gd name="connsiteY2-174" fmla="*/ 0 h 1442358"/>
                <a:gd name="connsiteX3-175" fmla="*/ 1175168 w 1175168"/>
                <a:gd name="connsiteY3-176" fmla="*/ 1423350 h 1442358"/>
                <a:gd name="connsiteX0-177" fmla="*/ 1215869 w 1215869"/>
                <a:gd name="connsiteY0-178" fmla="*/ 1390790 h 1409798"/>
                <a:gd name="connsiteX1-179" fmla="*/ 487620 w 1215869"/>
                <a:gd name="connsiteY1-180" fmla="*/ 1409798 h 1409798"/>
                <a:gd name="connsiteX2-181" fmla="*/ 0 w 1215869"/>
                <a:gd name="connsiteY2-182" fmla="*/ 0 h 1409798"/>
                <a:gd name="connsiteX3-183" fmla="*/ 1215869 w 1215869"/>
                <a:gd name="connsiteY3-184" fmla="*/ 1390790 h 1409798"/>
              </a:gdLst>
              <a:ahLst/>
              <a:cxnLst>
                <a:cxn ang="0">
                  <a:pos x="connsiteX0-1" y="connsiteY0-2"/>
                </a:cxn>
                <a:cxn ang="0">
                  <a:pos x="connsiteX1-3" y="connsiteY1-4"/>
                </a:cxn>
                <a:cxn ang="0">
                  <a:pos x="connsiteX2-5" y="connsiteY2-6"/>
                </a:cxn>
                <a:cxn ang="0">
                  <a:pos x="connsiteX3-7" y="connsiteY3-8"/>
                </a:cxn>
              </a:cxnLst>
              <a:rect l="l" t="t" r="r" b="b"/>
              <a:pathLst>
                <a:path w="1215869" h="1409798">
                  <a:moveTo>
                    <a:pt x="1215869" y="1390790"/>
                  </a:moveTo>
                  <a:lnTo>
                    <a:pt x="487620" y="1409798"/>
                  </a:lnTo>
                  <a:lnTo>
                    <a:pt x="0" y="0"/>
                  </a:lnTo>
                  <a:lnTo>
                    <a:pt x="1215869" y="1390790"/>
                  </a:lnTo>
                  <a:close/>
                </a:path>
              </a:pathLst>
            </a:custGeom>
            <a:gradFill>
              <a:gsLst>
                <a:gs pos="62000">
                  <a:srgbClr val="52A4AE"/>
                </a:gs>
                <a:gs pos="35000">
                  <a:srgbClr val="92BFB5"/>
                </a:gs>
              </a:gsLst>
              <a:lin ang="1920000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1"/>
            <p:cNvSpPr/>
            <p:nvPr userDrawn="1"/>
          </p:nvSpPr>
          <p:spPr>
            <a:xfrm>
              <a:off x="7854306" y="615599"/>
              <a:ext cx="598827" cy="142529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546397 w 1546397"/>
                <a:gd name="connsiteY0-130" fmla="*/ 3258438 h 3258438"/>
                <a:gd name="connsiteX1-131" fmla="*/ 0 w 1546397"/>
                <a:gd name="connsiteY1-132" fmla="*/ 1532868 h 3258438"/>
                <a:gd name="connsiteX2-133" fmla="*/ 104074 w 1546397"/>
                <a:gd name="connsiteY2-134" fmla="*/ 0 h 3258438"/>
                <a:gd name="connsiteX3-135" fmla="*/ 1546397 w 1546397"/>
                <a:gd name="connsiteY3-136" fmla="*/ 3258438 h 3258438"/>
                <a:gd name="connsiteX0-137" fmla="*/ 1305765 w 1305765"/>
                <a:gd name="connsiteY0-138" fmla="*/ 1670270 h 1670270"/>
                <a:gd name="connsiteX1-139" fmla="*/ 0 w 1305765"/>
                <a:gd name="connsiteY1-140" fmla="*/ 1532868 h 1670270"/>
                <a:gd name="connsiteX2-141" fmla="*/ 104074 w 1305765"/>
                <a:gd name="connsiteY2-142" fmla="*/ 0 h 1670270"/>
                <a:gd name="connsiteX3-143" fmla="*/ 1305765 w 1305765"/>
                <a:gd name="connsiteY3-144" fmla="*/ 1670270 h 1670270"/>
                <a:gd name="connsiteX0-145" fmla="*/ 307144 w 307144"/>
                <a:gd name="connsiteY0-146" fmla="*/ 1249165 h 1532868"/>
                <a:gd name="connsiteX1-147" fmla="*/ 0 w 307144"/>
                <a:gd name="connsiteY1-148" fmla="*/ 1532868 h 1532868"/>
                <a:gd name="connsiteX2-149" fmla="*/ 104074 w 307144"/>
                <a:gd name="connsiteY2-150" fmla="*/ 0 h 1532868"/>
                <a:gd name="connsiteX3-151" fmla="*/ 307144 w 307144"/>
                <a:gd name="connsiteY3-152" fmla="*/ 1249165 h 1532868"/>
                <a:gd name="connsiteX0-153" fmla="*/ 728249 w 728249"/>
                <a:gd name="connsiteY0-154" fmla="*/ 1513860 h 1532868"/>
                <a:gd name="connsiteX1-155" fmla="*/ 0 w 728249"/>
                <a:gd name="connsiteY1-156" fmla="*/ 1532868 h 1532868"/>
                <a:gd name="connsiteX2-157" fmla="*/ 104074 w 728249"/>
                <a:gd name="connsiteY2-158" fmla="*/ 0 h 1532868"/>
                <a:gd name="connsiteX3-159" fmla="*/ 728249 w 728249"/>
                <a:gd name="connsiteY3-160" fmla="*/ 1513860 h 1532868"/>
                <a:gd name="connsiteX0-161" fmla="*/ 1273881 w 1273881"/>
                <a:gd name="connsiteY0-162" fmla="*/ 1574018 h 1593026"/>
                <a:gd name="connsiteX1-163" fmla="*/ 545632 w 1273881"/>
                <a:gd name="connsiteY1-164" fmla="*/ 1593026 h 1593026"/>
                <a:gd name="connsiteX2-165" fmla="*/ 0 w 1273881"/>
                <a:gd name="connsiteY2-166" fmla="*/ 0 h 1593026"/>
                <a:gd name="connsiteX3-167" fmla="*/ 1273881 w 1273881"/>
                <a:gd name="connsiteY3-168" fmla="*/ 1574018 h 1593026"/>
                <a:gd name="connsiteX0-169" fmla="*/ 728249 w 728249"/>
                <a:gd name="connsiteY0-170" fmla="*/ 1369482 h 1388490"/>
                <a:gd name="connsiteX1-171" fmla="*/ 0 w 728249"/>
                <a:gd name="connsiteY1-172" fmla="*/ 1388490 h 1388490"/>
                <a:gd name="connsiteX2-173" fmla="*/ 272516 w 728249"/>
                <a:gd name="connsiteY2-174" fmla="*/ 0 h 1388490"/>
                <a:gd name="connsiteX3-175" fmla="*/ 728249 w 728249"/>
                <a:gd name="connsiteY3-176" fmla="*/ 1369482 h 1388490"/>
                <a:gd name="connsiteX0-177" fmla="*/ 487618 w 487618"/>
                <a:gd name="connsiteY0-178" fmla="*/ 1369482 h 1369482"/>
                <a:gd name="connsiteX1-179" fmla="*/ 0 w 487618"/>
                <a:gd name="connsiteY1-180" fmla="*/ 1364427 h 1369482"/>
                <a:gd name="connsiteX2-181" fmla="*/ 31885 w 487618"/>
                <a:gd name="connsiteY2-182" fmla="*/ 0 h 1369482"/>
                <a:gd name="connsiteX3-183" fmla="*/ 487618 w 487618"/>
                <a:gd name="connsiteY3-184" fmla="*/ 1369482 h 1369482"/>
                <a:gd name="connsiteX0-185" fmla="*/ 571839 w 571839"/>
                <a:gd name="connsiteY0-186" fmla="*/ 1369482 h 1376459"/>
                <a:gd name="connsiteX1-187" fmla="*/ 0 w 571839"/>
                <a:gd name="connsiteY1-188" fmla="*/ 1376459 h 1376459"/>
                <a:gd name="connsiteX2-189" fmla="*/ 116106 w 571839"/>
                <a:gd name="connsiteY2-190" fmla="*/ 0 h 1376459"/>
                <a:gd name="connsiteX3-191" fmla="*/ 571839 w 571839"/>
                <a:gd name="connsiteY3-192" fmla="*/ 1369482 h 1376459"/>
                <a:gd name="connsiteX0-193" fmla="*/ 571839 w 571839"/>
                <a:gd name="connsiteY0-194" fmla="*/ 1369482 h 1376459"/>
                <a:gd name="connsiteX1-195" fmla="*/ 0 w 571839"/>
                <a:gd name="connsiteY1-196" fmla="*/ 1376459 h 1376459"/>
                <a:gd name="connsiteX2-197" fmla="*/ 67979 w 571839"/>
                <a:gd name="connsiteY2-198" fmla="*/ 0 h 1376459"/>
                <a:gd name="connsiteX3-199" fmla="*/ 571839 w 571839"/>
                <a:gd name="connsiteY3-200" fmla="*/ 1369482 h 1376459"/>
                <a:gd name="connsiteX0-201" fmla="*/ 598827 w 598827"/>
                <a:gd name="connsiteY0-202" fmla="*/ 1418322 h 1425299"/>
                <a:gd name="connsiteX1-203" fmla="*/ 26988 w 598827"/>
                <a:gd name="connsiteY1-204" fmla="*/ 1425299 h 1425299"/>
                <a:gd name="connsiteX2-205" fmla="*/ 0 w 598827"/>
                <a:gd name="connsiteY2-206" fmla="*/ 0 h 1425299"/>
                <a:gd name="connsiteX3-207" fmla="*/ 598827 w 598827"/>
                <a:gd name="connsiteY3-208" fmla="*/ 1418322 h 1425299"/>
              </a:gdLst>
              <a:ahLst/>
              <a:cxnLst>
                <a:cxn ang="0">
                  <a:pos x="connsiteX0-1" y="connsiteY0-2"/>
                </a:cxn>
                <a:cxn ang="0">
                  <a:pos x="connsiteX1-3" y="connsiteY1-4"/>
                </a:cxn>
                <a:cxn ang="0">
                  <a:pos x="connsiteX2-5" y="connsiteY2-6"/>
                </a:cxn>
                <a:cxn ang="0">
                  <a:pos x="connsiteX3-7" y="connsiteY3-8"/>
                </a:cxn>
              </a:cxnLst>
              <a:rect l="l" t="t" r="r" b="b"/>
              <a:pathLst>
                <a:path w="598827" h="1425299">
                  <a:moveTo>
                    <a:pt x="598827" y="1418322"/>
                  </a:moveTo>
                  <a:lnTo>
                    <a:pt x="26988" y="1425299"/>
                  </a:lnTo>
                  <a:lnTo>
                    <a:pt x="0" y="0"/>
                  </a:lnTo>
                  <a:lnTo>
                    <a:pt x="598827" y="1418322"/>
                  </a:lnTo>
                  <a:close/>
                </a:path>
              </a:pathLst>
            </a:custGeom>
            <a:gradFill>
              <a:gsLst>
                <a:gs pos="92000">
                  <a:srgbClr val="52A4AE"/>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userDrawn="1"/>
          </p:nvSpPr>
          <p:spPr>
            <a:xfrm flipV="1">
              <a:off x="10981437" y="1028695"/>
              <a:ext cx="1210563" cy="2096597"/>
            </a:xfrm>
            <a:prstGeom prst="triangle">
              <a:avLst>
                <a:gd name="adj" fmla="val 100000"/>
              </a:avLst>
            </a:prstGeom>
            <a:gradFill>
              <a:gsLst>
                <a:gs pos="63000">
                  <a:srgbClr val="A7D2E5"/>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userDrawn="1"/>
          </p:nvSpPr>
          <p:spPr>
            <a:xfrm flipV="1">
              <a:off x="10976024" y="1028694"/>
              <a:ext cx="1210563" cy="980579"/>
            </a:xfrm>
            <a:prstGeom prst="triangle">
              <a:avLst>
                <a:gd name="adj" fmla="val 100000"/>
              </a:avLst>
            </a:prstGeom>
            <a:gradFill>
              <a:gsLst>
                <a:gs pos="65000">
                  <a:srgbClr val="5CACCF"/>
                </a:gs>
                <a:gs pos="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1"/>
            <p:cNvSpPr/>
            <p:nvPr userDrawn="1"/>
          </p:nvSpPr>
          <p:spPr>
            <a:xfrm>
              <a:off x="9315405" y="-484853"/>
              <a:ext cx="1697920" cy="2760286"/>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Lst>
              <a:ahLst/>
              <a:cxnLst>
                <a:cxn ang="0">
                  <a:pos x="connsiteX0-1" y="connsiteY0-2"/>
                </a:cxn>
                <a:cxn ang="0">
                  <a:pos x="connsiteX1-3" y="connsiteY1-4"/>
                </a:cxn>
                <a:cxn ang="0">
                  <a:pos x="connsiteX2-5" y="connsiteY2-6"/>
                </a:cxn>
                <a:cxn ang="0">
                  <a:pos x="connsiteX3-7" y="connsiteY3-8"/>
                </a:cxn>
              </a:cxnLst>
              <a:rect l="l" t="t" r="r" b="b"/>
              <a:pathLst>
                <a:path w="1697920" h="2760286">
                  <a:moveTo>
                    <a:pt x="0" y="2760286"/>
                  </a:moveTo>
                  <a:lnTo>
                    <a:pt x="77866" y="0"/>
                  </a:lnTo>
                  <a:lnTo>
                    <a:pt x="1697920" y="1535186"/>
                  </a:lnTo>
                  <a:lnTo>
                    <a:pt x="0" y="2760286"/>
                  </a:lnTo>
                  <a:close/>
                </a:path>
              </a:pathLst>
            </a:custGeom>
            <a:gradFill>
              <a:gsLst>
                <a:gs pos="93000">
                  <a:srgbClr val="52A4AE"/>
                </a:gs>
                <a:gs pos="40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1"/>
            <p:cNvSpPr/>
            <p:nvPr userDrawn="1"/>
          </p:nvSpPr>
          <p:spPr>
            <a:xfrm>
              <a:off x="7854758" y="-615311"/>
              <a:ext cx="1569062" cy="2897490"/>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75156 w 889348"/>
                <a:gd name="connsiteY0-34" fmla="*/ 789139 h 864296"/>
                <a:gd name="connsiteX1-35" fmla="*/ 0 w 889348"/>
                <a:gd name="connsiteY1-36" fmla="*/ 0 h 864296"/>
                <a:gd name="connsiteX2-37" fmla="*/ 889348 w 889348"/>
                <a:gd name="connsiteY2-38" fmla="*/ 864296 h 864296"/>
                <a:gd name="connsiteX3-39" fmla="*/ 75156 w 889348"/>
                <a:gd name="connsiteY3-40" fmla="*/ 789139 h 864296"/>
                <a:gd name="connsiteX0-41" fmla="*/ 0 w 814192"/>
                <a:gd name="connsiteY0-42" fmla="*/ 750503 h 825660"/>
                <a:gd name="connsiteX1-43" fmla="*/ 588106 w 814192"/>
                <a:gd name="connsiteY1-44" fmla="*/ 0 h 825660"/>
                <a:gd name="connsiteX2-45" fmla="*/ 814192 w 814192"/>
                <a:gd name="connsiteY2-46" fmla="*/ 825660 h 825660"/>
                <a:gd name="connsiteX3-47" fmla="*/ 0 w 814192"/>
                <a:gd name="connsiteY3-48" fmla="*/ 750503 h 825660"/>
                <a:gd name="connsiteX0-49" fmla="*/ 0 w 852829"/>
                <a:gd name="connsiteY0-50" fmla="*/ 698988 h 825660"/>
                <a:gd name="connsiteX1-51" fmla="*/ 626743 w 852829"/>
                <a:gd name="connsiteY1-52" fmla="*/ 0 h 825660"/>
                <a:gd name="connsiteX2-53" fmla="*/ 852829 w 852829"/>
                <a:gd name="connsiteY2-54" fmla="*/ 825660 h 825660"/>
                <a:gd name="connsiteX3-55" fmla="*/ 0 w 852829"/>
                <a:gd name="connsiteY3-56" fmla="*/ 698988 h 825660"/>
                <a:gd name="connsiteX0-57" fmla="*/ 0 w 839950"/>
                <a:gd name="connsiteY0-58" fmla="*/ 698988 h 864297"/>
                <a:gd name="connsiteX1-59" fmla="*/ 626743 w 839950"/>
                <a:gd name="connsiteY1-60" fmla="*/ 0 h 864297"/>
                <a:gd name="connsiteX2-61" fmla="*/ 839950 w 839950"/>
                <a:gd name="connsiteY2-62" fmla="*/ 864297 h 864297"/>
                <a:gd name="connsiteX3-63" fmla="*/ 0 w 839950"/>
                <a:gd name="connsiteY3-64" fmla="*/ 698988 h 864297"/>
                <a:gd name="connsiteX0-65" fmla="*/ 0 w 988057"/>
                <a:gd name="connsiteY0-66" fmla="*/ 698988 h 1218466"/>
                <a:gd name="connsiteX1-67" fmla="*/ 626743 w 988057"/>
                <a:gd name="connsiteY1-68" fmla="*/ 0 h 1218466"/>
                <a:gd name="connsiteX2-69" fmla="*/ 988057 w 988057"/>
                <a:gd name="connsiteY2-70" fmla="*/ 1218466 h 1218466"/>
                <a:gd name="connsiteX3-71" fmla="*/ 0 w 988057"/>
                <a:gd name="connsiteY3-72" fmla="*/ 698988 h 1218466"/>
                <a:gd name="connsiteX0-73" fmla="*/ 0 w 1702129"/>
                <a:gd name="connsiteY0-74" fmla="*/ 666791 h 1186269"/>
                <a:gd name="connsiteX1-75" fmla="*/ 1702129 w 1702129"/>
                <a:gd name="connsiteY1-76" fmla="*/ 0 h 1186269"/>
                <a:gd name="connsiteX2-77" fmla="*/ 988057 w 1702129"/>
                <a:gd name="connsiteY2-78" fmla="*/ 1186269 h 1186269"/>
                <a:gd name="connsiteX3-79" fmla="*/ 0 w 1702129"/>
                <a:gd name="connsiteY3-80" fmla="*/ 666791 h 1186269"/>
                <a:gd name="connsiteX0-81" fmla="*/ 0 w 988057"/>
                <a:gd name="connsiteY0-82" fmla="*/ 2639970 h 3159448"/>
                <a:gd name="connsiteX1-83" fmla="*/ 65835 w 988057"/>
                <a:gd name="connsiteY1-84" fmla="*/ 0 h 3159448"/>
                <a:gd name="connsiteX2-85" fmla="*/ 988057 w 988057"/>
                <a:gd name="connsiteY2-86" fmla="*/ 3159448 h 3159448"/>
                <a:gd name="connsiteX3-87" fmla="*/ 0 w 988057"/>
                <a:gd name="connsiteY3-88" fmla="*/ 2639970 h 3159448"/>
                <a:gd name="connsiteX0-89" fmla="*/ 0 w 1697920"/>
                <a:gd name="connsiteY0-90" fmla="*/ 2639970 h 2639970"/>
                <a:gd name="connsiteX1-91" fmla="*/ 65835 w 1697920"/>
                <a:gd name="connsiteY1-92" fmla="*/ 0 h 2639970"/>
                <a:gd name="connsiteX2-93" fmla="*/ 1697920 w 1697920"/>
                <a:gd name="connsiteY2-94" fmla="*/ 1414870 h 2639970"/>
                <a:gd name="connsiteX3-95" fmla="*/ 0 w 1697920"/>
                <a:gd name="connsiteY3-96" fmla="*/ 2639970 h 2639970"/>
                <a:gd name="connsiteX0-97" fmla="*/ 0 w 1697920"/>
                <a:gd name="connsiteY0-98" fmla="*/ 2760286 h 2760286"/>
                <a:gd name="connsiteX1-99" fmla="*/ 77866 w 1697920"/>
                <a:gd name="connsiteY1-100" fmla="*/ 0 h 2760286"/>
                <a:gd name="connsiteX2-101" fmla="*/ 1697920 w 1697920"/>
                <a:gd name="connsiteY2-102" fmla="*/ 1535186 h 2760286"/>
                <a:gd name="connsiteX3-103" fmla="*/ 0 w 1697920"/>
                <a:gd name="connsiteY3-104" fmla="*/ 2760286 h 2760286"/>
                <a:gd name="connsiteX0-105" fmla="*/ 764345 w 1620054"/>
                <a:gd name="connsiteY0-106" fmla="*/ 2327149 h 2327149"/>
                <a:gd name="connsiteX1-107" fmla="*/ 0 w 1620054"/>
                <a:gd name="connsiteY1-108" fmla="*/ 0 h 2327149"/>
                <a:gd name="connsiteX2-109" fmla="*/ 1620054 w 1620054"/>
                <a:gd name="connsiteY2-110" fmla="*/ 1535186 h 2327149"/>
                <a:gd name="connsiteX3-111" fmla="*/ 764345 w 1620054"/>
                <a:gd name="connsiteY3-112" fmla="*/ 2327149 h 2327149"/>
                <a:gd name="connsiteX0-113" fmla="*/ 1546397 w 2402106"/>
                <a:gd name="connsiteY0-114" fmla="*/ 1725570 h 1725570"/>
                <a:gd name="connsiteX1-115" fmla="*/ 0 w 2402106"/>
                <a:gd name="connsiteY1-116" fmla="*/ 0 h 1725570"/>
                <a:gd name="connsiteX2-117" fmla="*/ 2402106 w 2402106"/>
                <a:gd name="connsiteY2-118" fmla="*/ 933607 h 1725570"/>
                <a:gd name="connsiteX3-119" fmla="*/ 1546397 w 2402106"/>
                <a:gd name="connsiteY3-120" fmla="*/ 1725570 h 1725570"/>
                <a:gd name="connsiteX0-121" fmla="*/ 1546397 w 1656148"/>
                <a:gd name="connsiteY0-122" fmla="*/ 2897490 h 2897490"/>
                <a:gd name="connsiteX1-123" fmla="*/ 0 w 1656148"/>
                <a:gd name="connsiteY1-124" fmla="*/ 1171920 h 2897490"/>
                <a:gd name="connsiteX2-125" fmla="*/ 1656148 w 1656148"/>
                <a:gd name="connsiteY2-126" fmla="*/ 0 h 2897490"/>
                <a:gd name="connsiteX3-127" fmla="*/ 1546397 w 1656148"/>
                <a:gd name="connsiteY3-128" fmla="*/ 2897490 h 2897490"/>
                <a:gd name="connsiteX0-129" fmla="*/ 1459311 w 1569062"/>
                <a:gd name="connsiteY0-130" fmla="*/ 2897490 h 2897490"/>
                <a:gd name="connsiteX1-131" fmla="*/ 0 w 1569062"/>
                <a:gd name="connsiteY1-132" fmla="*/ 1229977 h 2897490"/>
                <a:gd name="connsiteX2-133" fmla="*/ 1569062 w 1569062"/>
                <a:gd name="connsiteY2-134" fmla="*/ 0 h 2897490"/>
                <a:gd name="connsiteX3-135" fmla="*/ 1459311 w 1569062"/>
                <a:gd name="connsiteY3-136" fmla="*/ 2897490 h 2897490"/>
              </a:gdLst>
              <a:ahLst/>
              <a:cxnLst>
                <a:cxn ang="0">
                  <a:pos x="connsiteX0-1" y="connsiteY0-2"/>
                </a:cxn>
                <a:cxn ang="0">
                  <a:pos x="connsiteX1-3" y="connsiteY1-4"/>
                </a:cxn>
                <a:cxn ang="0">
                  <a:pos x="connsiteX2-5" y="connsiteY2-6"/>
                </a:cxn>
                <a:cxn ang="0">
                  <a:pos x="connsiteX3-7" y="connsiteY3-8"/>
                </a:cxn>
              </a:cxnLst>
              <a:rect l="l" t="t" r="r" b="b"/>
              <a:pathLst>
                <a:path w="1569062" h="2897490">
                  <a:moveTo>
                    <a:pt x="1459311" y="2897490"/>
                  </a:moveTo>
                  <a:lnTo>
                    <a:pt x="0" y="1229977"/>
                  </a:lnTo>
                  <a:lnTo>
                    <a:pt x="1569062" y="0"/>
                  </a:lnTo>
                  <a:lnTo>
                    <a:pt x="1459311" y="2897490"/>
                  </a:lnTo>
                  <a:close/>
                </a:path>
              </a:pathLst>
            </a:custGeom>
            <a:gradFill>
              <a:gsLst>
                <a:gs pos="100000">
                  <a:srgbClr val="52A4AE"/>
                </a:gs>
                <a:gs pos="37000">
                  <a:srgbClr val="92BFB5"/>
                </a:gs>
              </a:gsLst>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1"/>
            <p:cNvSpPr/>
            <p:nvPr userDrawn="1"/>
          </p:nvSpPr>
          <p:spPr>
            <a:xfrm rot="19016716">
              <a:off x="7429689" y="1625281"/>
              <a:ext cx="749276" cy="47365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Lst>
              <a:ahLst/>
              <a:cxnLst>
                <a:cxn ang="0">
                  <a:pos x="connsiteX0-1" y="connsiteY0-2"/>
                </a:cxn>
                <a:cxn ang="0">
                  <a:pos x="connsiteX1-3" y="connsiteY1-4"/>
                </a:cxn>
                <a:cxn ang="0">
                  <a:pos x="connsiteX2-5" y="connsiteY2-6"/>
                </a:cxn>
                <a:cxn ang="0">
                  <a:pos x="connsiteX3-7" y="connsiteY3-8"/>
                </a:cxn>
              </a:cxnLst>
              <a:rect l="l" t="t" r="r" b="b"/>
              <a:pathLst>
                <a:path w="1113510" h="1200099">
                  <a:moveTo>
                    <a:pt x="545691" y="1200100"/>
                  </a:moveTo>
                  <a:lnTo>
                    <a:pt x="0" y="287234"/>
                  </a:lnTo>
                  <a:lnTo>
                    <a:pt x="1113511" y="0"/>
                  </a:lnTo>
                  <a:lnTo>
                    <a:pt x="545691" y="1200100"/>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1"/>
            <p:cNvSpPr/>
            <p:nvPr userDrawn="1"/>
          </p:nvSpPr>
          <p:spPr>
            <a:xfrm rot="19016716">
              <a:off x="6932975" y="1332339"/>
              <a:ext cx="813578" cy="553129"/>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Lst>
              <a:ahLst/>
              <a:cxnLst>
                <a:cxn ang="0">
                  <a:pos x="connsiteX0-1" y="connsiteY0-2"/>
                </a:cxn>
                <a:cxn ang="0">
                  <a:pos x="connsiteX1-3" y="connsiteY1-4"/>
                </a:cxn>
                <a:cxn ang="0">
                  <a:pos x="connsiteX2-5" y="connsiteY2-6"/>
                </a:cxn>
                <a:cxn ang="0">
                  <a:pos x="connsiteX3-7" y="connsiteY3-8"/>
                </a:cxn>
              </a:cxnLst>
              <a:rect l="l" t="t" r="r" b="b"/>
              <a:pathLst>
                <a:path w="1209070" h="1401450">
                  <a:moveTo>
                    <a:pt x="302414" y="1401450"/>
                  </a:moveTo>
                  <a:lnTo>
                    <a:pt x="0" y="1"/>
                  </a:lnTo>
                  <a:lnTo>
                    <a:pt x="1209069" y="699361"/>
                  </a:lnTo>
                  <a:lnTo>
                    <a:pt x="302414" y="140145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1"/>
            <p:cNvSpPr/>
            <p:nvPr userDrawn="1"/>
          </p:nvSpPr>
          <p:spPr>
            <a:xfrm rot="19016716">
              <a:off x="6404298" y="1055749"/>
              <a:ext cx="493101" cy="56486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 name="connsiteX0-73" fmla="*/ 0 w 1451958"/>
                <a:gd name="connsiteY0-74" fmla="*/ 699715 h 699715"/>
                <a:gd name="connsiteX1-75" fmla="*/ 242889 w 1451958"/>
                <a:gd name="connsiteY1-76" fmla="*/ 1 h 699715"/>
                <a:gd name="connsiteX2-77" fmla="*/ 1451958 w 1451958"/>
                <a:gd name="connsiteY2-78" fmla="*/ 699361 h 699715"/>
                <a:gd name="connsiteX3-79" fmla="*/ 0 w 1451958"/>
                <a:gd name="connsiteY3-80" fmla="*/ 699715 h 699715"/>
                <a:gd name="connsiteX0-81" fmla="*/ 0 w 732805"/>
                <a:gd name="connsiteY0-82" fmla="*/ 699715 h 1431177"/>
                <a:gd name="connsiteX1-83" fmla="*/ 242889 w 732805"/>
                <a:gd name="connsiteY1-84" fmla="*/ 1 h 1431177"/>
                <a:gd name="connsiteX2-85" fmla="*/ 732804 w 732805"/>
                <a:gd name="connsiteY2-86" fmla="*/ 1431176 h 1431177"/>
                <a:gd name="connsiteX3-87" fmla="*/ 0 w 732805"/>
                <a:gd name="connsiteY3-88" fmla="*/ 699715 h 1431177"/>
              </a:gdLst>
              <a:ahLst/>
              <a:cxnLst>
                <a:cxn ang="0">
                  <a:pos x="connsiteX0-1" y="connsiteY0-2"/>
                </a:cxn>
                <a:cxn ang="0">
                  <a:pos x="connsiteX1-3" y="connsiteY1-4"/>
                </a:cxn>
                <a:cxn ang="0">
                  <a:pos x="connsiteX2-5" y="connsiteY2-6"/>
                </a:cxn>
                <a:cxn ang="0">
                  <a:pos x="connsiteX3-7" y="connsiteY3-8"/>
                </a:cxn>
              </a:cxnLst>
              <a:rect l="l" t="t" r="r" b="b"/>
              <a:pathLst>
                <a:path w="732805" h="1431177">
                  <a:moveTo>
                    <a:pt x="0" y="699715"/>
                  </a:moveTo>
                  <a:lnTo>
                    <a:pt x="242889" y="1"/>
                  </a:lnTo>
                  <a:lnTo>
                    <a:pt x="732804" y="1431176"/>
                  </a:lnTo>
                  <a:lnTo>
                    <a:pt x="0" y="699715"/>
                  </a:lnTo>
                  <a:close/>
                </a:path>
              </a:pathLst>
            </a:custGeom>
            <a:gradFill>
              <a:gsLst>
                <a:gs pos="92000">
                  <a:srgbClr val="52A4AE"/>
                </a:gs>
                <a:gs pos="3000">
                  <a:srgbClr val="92BFB5"/>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等腰三角形 21"/>
            <p:cNvSpPr/>
            <p:nvPr userDrawn="1"/>
          </p:nvSpPr>
          <p:spPr>
            <a:xfrm rot="19016716">
              <a:off x="6519455" y="1855065"/>
              <a:ext cx="420702" cy="399392"/>
            </a:xfrm>
            <a:custGeom>
              <a:avLst/>
              <a:gdLst>
                <a:gd name="connsiteX0" fmla="*/ 0 w 826718"/>
                <a:gd name="connsiteY0" fmla="*/ 851770 h 851770"/>
                <a:gd name="connsiteX1" fmla="*/ 413359 w 826718"/>
                <a:gd name="connsiteY1" fmla="*/ 0 h 851770"/>
                <a:gd name="connsiteX2" fmla="*/ 826718 w 826718"/>
                <a:gd name="connsiteY2" fmla="*/ 851770 h 851770"/>
                <a:gd name="connsiteX3" fmla="*/ 0 w 826718"/>
                <a:gd name="connsiteY3" fmla="*/ 851770 h 851770"/>
                <a:gd name="connsiteX0-1" fmla="*/ 0 w 826718"/>
                <a:gd name="connsiteY0-2" fmla="*/ 851770 h 851770"/>
                <a:gd name="connsiteX1-3" fmla="*/ 37578 w 826718"/>
                <a:gd name="connsiteY1-4" fmla="*/ 0 h 851770"/>
                <a:gd name="connsiteX2-5" fmla="*/ 826718 w 826718"/>
                <a:gd name="connsiteY2-6" fmla="*/ 851770 h 851770"/>
                <a:gd name="connsiteX3-7" fmla="*/ 0 w 826718"/>
                <a:gd name="connsiteY3-8" fmla="*/ 851770 h 851770"/>
                <a:gd name="connsiteX0-9" fmla="*/ 0 w 1127342"/>
                <a:gd name="connsiteY0-10" fmla="*/ 851770 h 851770"/>
                <a:gd name="connsiteX1-11" fmla="*/ 37578 w 1127342"/>
                <a:gd name="connsiteY1-12" fmla="*/ 0 h 851770"/>
                <a:gd name="connsiteX2-13" fmla="*/ 1127342 w 1127342"/>
                <a:gd name="connsiteY2-14" fmla="*/ 425885 h 851770"/>
                <a:gd name="connsiteX3-15" fmla="*/ 0 w 1127342"/>
                <a:gd name="connsiteY3-16" fmla="*/ 851770 h 851770"/>
                <a:gd name="connsiteX0-17" fmla="*/ 288099 w 1089764"/>
                <a:gd name="connsiteY0-18" fmla="*/ 801665 h 801665"/>
                <a:gd name="connsiteX1-19" fmla="*/ 0 w 1089764"/>
                <a:gd name="connsiteY1-20" fmla="*/ 0 h 801665"/>
                <a:gd name="connsiteX2-21" fmla="*/ 1089764 w 1089764"/>
                <a:gd name="connsiteY2-22" fmla="*/ 425885 h 801665"/>
                <a:gd name="connsiteX3-23" fmla="*/ 288099 w 1089764"/>
                <a:gd name="connsiteY3-24" fmla="*/ 801665 h 801665"/>
                <a:gd name="connsiteX0-25" fmla="*/ 75156 w 1089764"/>
                <a:gd name="connsiteY0-26" fmla="*/ 789139 h 789139"/>
                <a:gd name="connsiteX1-27" fmla="*/ 0 w 1089764"/>
                <a:gd name="connsiteY1-28" fmla="*/ 0 h 789139"/>
                <a:gd name="connsiteX2-29" fmla="*/ 1089764 w 1089764"/>
                <a:gd name="connsiteY2-30" fmla="*/ 425885 h 789139"/>
                <a:gd name="connsiteX3-31" fmla="*/ 75156 w 1089764"/>
                <a:gd name="connsiteY3-32" fmla="*/ 789139 h 789139"/>
                <a:gd name="connsiteX0-33" fmla="*/ 487232 w 1089764"/>
                <a:gd name="connsiteY0-34" fmla="*/ 1153500 h 1153499"/>
                <a:gd name="connsiteX1-35" fmla="*/ 0 w 1089764"/>
                <a:gd name="connsiteY1-36" fmla="*/ 0 h 1153499"/>
                <a:gd name="connsiteX2-37" fmla="*/ 1089764 w 1089764"/>
                <a:gd name="connsiteY2-38" fmla="*/ 425885 h 1153499"/>
                <a:gd name="connsiteX3-39" fmla="*/ 487232 w 1089764"/>
                <a:gd name="connsiteY3-40" fmla="*/ 1153500 h 1153499"/>
                <a:gd name="connsiteX0-41" fmla="*/ 545691 w 1148223"/>
                <a:gd name="connsiteY0-42" fmla="*/ 912867 h 912866"/>
                <a:gd name="connsiteX1-43" fmla="*/ 0 w 1148223"/>
                <a:gd name="connsiteY1-44" fmla="*/ 1 h 912866"/>
                <a:gd name="connsiteX2-45" fmla="*/ 1148223 w 1148223"/>
                <a:gd name="connsiteY2-46" fmla="*/ 185252 h 912866"/>
                <a:gd name="connsiteX3-47" fmla="*/ 545691 w 1148223"/>
                <a:gd name="connsiteY3-48" fmla="*/ 912867 h 912866"/>
                <a:gd name="connsiteX0-49" fmla="*/ 545691 w 1113510"/>
                <a:gd name="connsiteY0-50" fmla="*/ 1200100 h 1200099"/>
                <a:gd name="connsiteX1-51" fmla="*/ 0 w 1113510"/>
                <a:gd name="connsiteY1-52" fmla="*/ 287234 h 1200099"/>
                <a:gd name="connsiteX2-53" fmla="*/ 1113511 w 1113510"/>
                <a:gd name="connsiteY2-54" fmla="*/ 0 h 1200099"/>
                <a:gd name="connsiteX3-55" fmla="*/ 545691 w 1113510"/>
                <a:gd name="connsiteY3-56" fmla="*/ 1200100 h 1200099"/>
                <a:gd name="connsiteX0-57" fmla="*/ 302414 w 1113511"/>
                <a:gd name="connsiteY0-58" fmla="*/ 1688683 h 1688683"/>
                <a:gd name="connsiteX1-59" fmla="*/ 0 w 1113511"/>
                <a:gd name="connsiteY1-60" fmla="*/ 287234 h 1688683"/>
                <a:gd name="connsiteX2-61" fmla="*/ 1113511 w 1113511"/>
                <a:gd name="connsiteY2-62" fmla="*/ 0 h 1688683"/>
                <a:gd name="connsiteX3-63" fmla="*/ 302414 w 1113511"/>
                <a:gd name="connsiteY3-64" fmla="*/ 1688683 h 1688683"/>
                <a:gd name="connsiteX0-65" fmla="*/ 302414 w 1209070"/>
                <a:gd name="connsiteY0-66" fmla="*/ 1401450 h 1401450"/>
                <a:gd name="connsiteX1-67" fmla="*/ 0 w 1209070"/>
                <a:gd name="connsiteY1-68" fmla="*/ 1 h 1401450"/>
                <a:gd name="connsiteX2-69" fmla="*/ 1209069 w 1209070"/>
                <a:gd name="connsiteY2-70" fmla="*/ 699361 h 1401450"/>
                <a:gd name="connsiteX3-71" fmla="*/ 302414 w 1209070"/>
                <a:gd name="connsiteY3-72" fmla="*/ 1401450 h 1401450"/>
                <a:gd name="connsiteX0-73" fmla="*/ 0 w 1451958"/>
                <a:gd name="connsiteY0-74" fmla="*/ 699715 h 699715"/>
                <a:gd name="connsiteX1-75" fmla="*/ 242889 w 1451958"/>
                <a:gd name="connsiteY1-76" fmla="*/ 1 h 699715"/>
                <a:gd name="connsiteX2-77" fmla="*/ 1451958 w 1451958"/>
                <a:gd name="connsiteY2-78" fmla="*/ 699361 h 699715"/>
                <a:gd name="connsiteX3-79" fmla="*/ 0 w 1451958"/>
                <a:gd name="connsiteY3-80" fmla="*/ 699715 h 699715"/>
                <a:gd name="connsiteX0-81" fmla="*/ 0 w 732805"/>
                <a:gd name="connsiteY0-82" fmla="*/ 699715 h 1431177"/>
                <a:gd name="connsiteX1-83" fmla="*/ 242889 w 732805"/>
                <a:gd name="connsiteY1-84" fmla="*/ 1 h 1431177"/>
                <a:gd name="connsiteX2-85" fmla="*/ 732804 w 732805"/>
                <a:gd name="connsiteY2-86" fmla="*/ 1431176 h 1431177"/>
                <a:gd name="connsiteX3-87" fmla="*/ 0 w 732805"/>
                <a:gd name="connsiteY3-88" fmla="*/ 699715 h 1431177"/>
                <a:gd name="connsiteX0-89" fmla="*/ 0 w 732804"/>
                <a:gd name="connsiteY0-90" fmla="*/ 424454 h 1155916"/>
                <a:gd name="connsiteX1-91" fmla="*/ 703793 w 732804"/>
                <a:gd name="connsiteY1-92" fmla="*/ 1 h 1155916"/>
                <a:gd name="connsiteX2-93" fmla="*/ 732804 w 732804"/>
                <a:gd name="connsiteY2-94" fmla="*/ 1155915 h 1155916"/>
                <a:gd name="connsiteX3-95" fmla="*/ 0 w 732804"/>
                <a:gd name="connsiteY3-96" fmla="*/ 424454 h 1155916"/>
                <a:gd name="connsiteX0-97" fmla="*/ 0 w 703794"/>
                <a:gd name="connsiteY0-98" fmla="*/ 424454 h 1436384"/>
                <a:gd name="connsiteX1-99" fmla="*/ 703793 w 703794"/>
                <a:gd name="connsiteY1-100" fmla="*/ 1 h 1436384"/>
                <a:gd name="connsiteX2-101" fmla="*/ 358875 w 703794"/>
                <a:gd name="connsiteY2-102" fmla="*/ 1436384 h 1436384"/>
                <a:gd name="connsiteX3-103" fmla="*/ 0 w 703794"/>
                <a:gd name="connsiteY3-104" fmla="*/ 424454 h 1436384"/>
                <a:gd name="connsiteX0-105" fmla="*/ 0 w 625213"/>
                <a:gd name="connsiteY0-106" fmla="*/ 0 h 1011930"/>
                <a:gd name="connsiteX1-107" fmla="*/ 625212 w 625213"/>
                <a:gd name="connsiteY1-108" fmla="*/ 76158 h 1011930"/>
                <a:gd name="connsiteX2-109" fmla="*/ 358875 w 625213"/>
                <a:gd name="connsiteY2-110" fmla="*/ 1011930 h 1011930"/>
                <a:gd name="connsiteX3-111" fmla="*/ 0 w 625213"/>
                <a:gd name="connsiteY3-112" fmla="*/ 0 h 1011930"/>
              </a:gdLst>
              <a:ahLst/>
              <a:cxnLst>
                <a:cxn ang="0">
                  <a:pos x="connsiteX0-1" y="connsiteY0-2"/>
                </a:cxn>
                <a:cxn ang="0">
                  <a:pos x="connsiteX1-3" y="connsiteY1-4"/>
                </a:cxn>
                <a:cxn ang="0">
                  <a:pos x="connsiteX2-5" y="connsiteY2-6"/>
                </a:cxn>
                <a:cxn ang="0">
                  <a:pos x="connsiteX3-7" y="connsiteY3-8"/>
                </a:cxn>
              </a:cxnLst>
              <a:rect l="l" t="t" r="r" b="b"/>
              <a:pathLst>
                <a:path w="625213" h="1011930">
                  <a:moveTo>
                    <a:pt x="0" y="0"/>
                  </a:moveTo>
                  <a:lnTo>
                    <a:pt x="625212" y="76158"/>
                  </a:lnTo>
                  <a:lnTo>
                    <a:pt x="358875" y="1011930"/>
                  </a:lnTo>
                  <a:lnTo>
                    <a:pt x="0" y="0"/>
                  </a:lnTo>
                  <a:close/>
                </a:path>
              </a:pathLst>
            </a:custGeom>
            <a:gradFill>
              <a:gsLst>
                <a:gs pos="92000">
                  <a:srgbClr val="92BFB5"/>
                </a:gs>
                <a:gs pos="3000">
                  <a:srgbClr val="B6D3B7"/>
                </a:gs>
              </a:gsLst>
              <a:lin ang="0" scaled="0"/>
            </a:gradFill>
            <a:ln>
              <a:noFill/>
            </a:ln>
            <a:effectLst>
              <a:outerShdw blurRad="1905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userDrawn="1"/>
        </p:nvSpPr>
        <p:spPr>
          <a:xfrm>
            <a:off x="197820" y="263237"/>
            <a:ext cx="11797868" cy="6605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userDrawn="1"/>
        </p:nvGrpSpPr>
        <p:grpSpPr>
          <a:xfrm>
            <a:off x="5659987" y="1377793"/>
            <a:ext cx="906097" cy="0"/>
            <a:chOff x="5444832" y="1399309"/>
            <a:chExt cx="906097" cy="0"/>
          </a:xfrm>
        </p:grpSpPr>
        <p:cxnSp>
          <p:nvCxnSpPr>
            <p:cNvPr id="33" name="直接连接符 32"/>
            <p:cNvCxnSpPr/>
            <p:nvPr/>
          </p:nvCxnSpPr>
          <p:spPr>
            <a:xfrm>
              <a:off x="5444832" y="1399309"/>
              <a:ext cx="454994" cy="0"/>
            </a:xfrm>
            <a:prstGeom prst="line">
              <a:avLst/>
            </a:prstGeom>
            <a:ln w="57150">
              <a:gradFill>
                <a:gsLst>
                  <a:gs pos="0">
                    <a:srgbClr val="92BFB5"/>
                  </a:gs>
                  <a:gs pos="100000">
                    <a:srgbClr val="52A4AE"/>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95935" y="1399309"/>
              <a:ext cx="454994"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953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11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제목 및 내용">
    <p:spTree>
      <p:nvGrpSpPr>
        <p:cNvPr id="1" name=""/>
        <p:cNvGrpSpPr/>
        <p:nvPr/>
      </p:nvGrpSpPr>
      <p:grpSpPr>
        <a:xfrm>
          <a:off x="0" y="0"/>
          <a:ext cx="0" cy="0"/>
          <a:chOff x="0" y="0"/>
          <a:chExt cx="0" cy="0"/>
        </a:xfrm>
      </p:grpSpPr>
      <p:grpSp>
        <p:nvGrpSpPr>
          <p:cNvPr id="18" name="그룹 17"/>
          <p:cNvGrpSpPr/>
          <p:nvPr/>
        </p:nvGrpSpPr>
        <p:grpSpPr>
          <a:xfrm>
            <a:off x="-1" y="1142993"/>
            <a:ext cx="12193524" cy="60959"/>
            <a:chOff x="-140841" y="1028228"/>
            <a:chExt cx="9285984" cy="45719"/>
          </a:xfrm>
        </p:grpSpPr>
        <p:sp>
          <p:nvSpPr>
            <p:cNvPr id="19" name="직사각형 18"/>
            <p:cNvSpPr/>
            <p:nvPr/>
          </p:nvSpPr>
          <p:spPr>
            <a:xfrm>
              <a:off x="1406823" y="1028228"/>
              <a:ext cx="1547664" cy="45719"/>
            </a:xfrm>
            <a:prstGeom prst="rect">
              <a:avLst/>
            </a:prstGeom>
            <a:solidFill>
              <a:srgbClr val="6C4C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0" name="직사각형 19"/>
            <p:cNvSpPr/>
            <p:nvPr/>
          </p:nvSpPr>
          <p:spPr>
            <a:xfrm>
              <a:off x="2954487" y="1028228"/>
              <a:ext cx="1547664" cy="45719"/>
            </a:xfrm>
            <a:prstGeom prst="rect">
              <a:avLst/>
            </a:prstGeom>
            <a:solidFill>
              <a:srgbClr val="34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1" name="직사각형 20"/>
            <p:cNvSpPr/>
            <p:nvPr/>
          </p:nvSpPr>
          <p:spPr>
            <a:xfrm>
              <a:off x="4502151" y="1028228"/>
              <a:ext cx="1547664" cy="45719"/>
            </a:xfrm>
            <a:prstGeom prst="rect">
              <a:avLst/>
            </a:prstGeom>
            <a:solidFill>
              <a:srgbClr val="F487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2" name="직사각형 21"/>
            <p:cNvSpPr/>
            <p:nvPr/>
          </p:nvSpPr>
          <p:spPr>
            <a:xfrm>
              <a:off x="6049815" y="1028228"/>
              <a:ext cx="1547664" cy="45719"/>
            </a:xfrm>
            <a:prstGeom prst="rect">
              <a:avLst/>
            </a:prstGeom>
            <a:solidFill>
              <a:srgbClr val="B81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3" name="직사각형 22"/>
            <p:cNvSpPr/>
            <p:nvPr/>
          </p:nvSpPr>
          <p:spPr>
            <a:xfrm>
              <a:off x="7597479" y="1028228"/>
              <a:ext cx="1547664" cy="45719"/>
            </a:xfrm>
            <a:prstGeom prst="rect">
              <a:avLst/>
            </a:prstGeom>
            <a:solidFill>
              <a:srgbClr val="DC4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4" name="직사각형 23"/>
            <p:cNvSpPr/>
            <p:nvPr/>
          </p:nvSpPr>
          <p:spPr>
            <a:xfrm>
              <a:off x="-140841" y="1028228"/>
              <a:ext cx="1547664" cy="45719"/>
            </a:xfrm>
            <a:prstGeom prst="rect">
              <a:avLst/>
            </a:prstGeom>
            <a:solidFill>
              <a:srgbClr val="BDA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grpSp>
      <p:sp>
        <p:nvSpPr>
          <p:cNvPr id="2" name="텍스트 개체 틀 3"/>
          <p:cNvSpPr>
            <a:spLocks noGrp="1"/>
          </p:cNvSpPr>
          <p:nvPr>
            <p:ph type="body" sz="quarter" idx="10" hasCustomPrompt="1"/>
          </p:nvPr>
        </p:nvSpPr>
        <p:spPr>
          <a:xfrm>
            <a:off x="335360" y="158757"/>
            <a:ext cx="11137237" cy="556863"/>
          </a:xfrm>
          <a:prstGeom prst="rect">
            <a:avLst/>
          </a:prstGeom>
        </p:spPr>
        <p:txBody>
          <a:bodyPr lIns="0" tIns="0" rIns="0" bIns="0"/>
          <a:lstStyle>
            <a:lvl1pPr marL="0" indent="0" algn="l">
              <a:buNone/>
              <a:defRPr sz="3733" b="1"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Slide main title</a:t>
            </a:r>
            <a:endParaRPr lang="ko-KR" altLang="en-US"/>
          </a:p>
        </p:txBody>
      </p:sp>
      <p:sp>
        <p:nvSpPr>
          <p:cNvPr id="3" name="텍스트 개체 틀 3"/>
          <p:cNvSpPr>
            <a:spLocks noGrp="1"/>
          </p:cNvSpPr>
          <p:nvPr>
            <p:ph type="body" sz="quarter" idx="11" hasCustomPrompt="1"/>
          </p:nvPr>
        </p:nvSpPr>
        <p:spPr>
          <a:xfrm>
            <a:off x="335360" y="718293"/>
            <a:ext cx="11137237" cy="381641"/>
          </a:xfrm>
          <a:prstGeom prst="rect">
            <a:avLst/>
          </a:prstGeom>
        </p:spPr>
        <p:txBody>
          <a:bodyPr lIns="0" tIns="0" rIns="0" bIns="0"/>
          <a:lstStyle>
            <a:lvl1pPr marL="0" indent="0" algn="l">
              <a:buNone/>
              <a:defRPr sz="2133" b="0" baseline="0">
                <a:solidFill>
                  <a:schemeClr val="tx1">
                    <a:lumMod val="75000"/>
                    <a:lumOff val="25000"/>
                  </a:schemeClr>
                </a:solidFill>
                <a:latin typeface="Tahoma" panose="020B0604030504040204" pitchFamily="34" charset="0"/>
                <a:cs typeface="Tahoma" panose="020B0604030504040204" pitchFamily="34" charset="0"/>
              </a:defRPr>
            </a:lvl1pPr>
          </a:lstStyle>
          <a:p>
            <a:pPr lvl="0"/>
            <a:r>
              <a:rPr lang="en-US" altLang="ko-KR"/>
              <a:t>Slide sub title</a:t>
            </a:r>
            <a:endParaRPr lang="ko-KR" altLang="en-US"/>
          </a:p>
        </p:txBody>
      </p:sp>
    </p:spTree>
    <p:extLst>
      <p:ext uri="{BB962C8B-B14F-4D97-AF65-F5344CB8AC3E}">
        <p14:creationId xmlns:p14="http://schemas.microsoft.com/office/powerpoint/2010/main" val="294464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bg>
      <p:bgPr>
        <a:solidFill>
          <a:schemeClr val="accent1"/>
        </a:solidFill>
        <a:effectLst/>
      </p:bgPr>
    </p:bg>
    <p:spTree>
      <p:nvGrpSpPr>
        <p:cNvPr id="1" name=""/>
        <p:cNvGrpSpPr/>
        <p:nvPr/>
      </p:nvGrpSpPr>
      <p:grpSpPr>
        <a:xfrm>
          <a:off x="0" y="0"/>
          <a:ext cx="0" cy="0"/>
          <a:chOff x="0" y="0"/>
          <a:chExt cx="0" cy="0"/>
        </a:xfrm>
      </p:grpSpPr>
      <p:grpSp>
        <p:nvGrpSpPr>
          <p:cNvPr id="57" name="Group 6"/>
          <p:cNvGrpSpPr/>
          <p:nvPr userDrawn="1"/>
        </p:nvGrpSpPr>
        <p:grpSpPr>
          <a:xfrm>
            <a:off x="1" y="172996"/>
            <a:ext cx="11178418" cy="6685004"/>
            <a:chOff x="1" y="172996"/>
            <a:chExt cx="11178418" cy="6685004"/>
          </a:xfrm>
          <a:noFill/>
        </p:grpSpPr>
        <p:pic>
          <p:nvPicPr>
            <p:cNvPr id="2097168" name="Picture 8" descr="Logo  Description automatically generated"/>
            <p:cNvPicPr>
              <a:picLocks noChangeAspect="1"/>
            </p:cNvPicPr>
            <p:nvPr userDrawn="1"/>
          </p:nvPicPr>
          <p:blipFill rotWithShape="1">
            <a:blip r:embed="rId2"/>
            <a:srcRect l="9314" r="24190" b="18769"/>
            <a:stretch>
              <a:fillRect/>
            </a:stretch>
          </p:blipFill>
          <p:spPr>
            <a:xfrm>
              <a:off x="1" y="172996"/>
              <a:ext cx="8116016" cy="6685004"/>
            </a:xfrm>
            <a:prstGeom prst="rect">
              <a:avLst/>
            </a:prstGeom>
            <a:grpFill/>
          </p:spPr>
        </p:pic>
        <p:pic>
          <p:nvPicPr>
            <p:cNvPr id="2097169" name="Picture 9" descr="Logo  Description automatically generated"/>
            <p:cNvPicPr>
              <a:picLocks noChangeAspect="1"/>
            </p:cNvPicPr>
            <p:nvPr userDrawn="1"/>
          </p:nvPicPr>
          <p:blipFill rotWithShape="1">
            <a:blip r:embed="rId3"/>
            <a:srcRect l="35145" r="31572" b="19290"/>
            <a:stretch>
              <a:fillRect/>
            </a:stretch>
          </p:blipFill>
          <p:spPr>
            <a:xfrm>
              <a:off x="8180963" y="197713"/>
              <a:ext cx="2997456" cy="6660287"/>
            </a:xfrm>
            <a:prstGeom prst="rect">
              <a:avLst/>
            </a:prstGeom>
            <a:grpFill/>
          </p:spPr>
        </p:pic>
      </p:grpSp>
      <p:sp>
        <p:nvSpPr>
          <p:cNvPr id="1048701"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702"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70" name="Picture 10"/>
          <p:cNvPicPr>
            <a:picLocks noChangeAspect="1"/>
          </p:cNvPicPr>
          <p:nvPr userDrawn="1"/>
        </p:nvPicPr>
        <p:blipFill rotWithShape="1">
          <a:blip r:embed="rId4"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25258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D">
    <p:bg>
      <p:bgPr>
        <a:solidFill>
          <a:schemeClr val="accent4"/>
        </a:solidFill>
        <a:effectLst/>
      </p:bgPr>
    </p:bg>
    <p:spTree>
      <p:nvGrpSpPr>
        <p:cNvPr id="1" name=""/>
        <p:cNvGrpSpPr/>
        <p:nvPr/>
      </p:nvGrpSpPr>
      <p:grpSpPr>
        <a:xfrm>
          <a:off x="0" y="0"/>
          <a:ext cx="0" cy="0"/>
          <a:chOff x="0" y="0"/>
          <a:chExt cx="0" cy="0"/>
        </a:xfrm>
      </p:grpSpPr>
      <p:pic>
        <p:nvPicPr>
          <p:cNvPr id="2097171" name="Picture 7" descr="Logo  Description automatically generated"/>
          <p:cNvPicPr>
            <a:picLocks noChangeAspect="1"/>
          </p:cNvPicPr>
          <p:nvPr userDrawn="1"/>
        </p:nvPicPr>
        <p:blipFill rotWithShape="1">
          <a:blip r:embed="rId2"/>
          <a:srcRect l="12965" b="19290"/>
          <a:stretch>
            <a:fillRect/>
          </a:stretch>
        </p:blipFill>
        <p:spPr>
          <a:xfrm>
            <a:off x="514" y="197713"/>
            <a:ext cx="7838471" cy="6660287"/>
          </a:xfrm>
          <a:prstGeom prst="rect">
            <a:avLst/>
          </a:prstGeom>
        </p:spPr>
      </p:pic>
      <p:sp>
        <p:nvSpPr>
          <p:cNvPr id="1048703"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defRPr>
            </a:lvl1pPr>
          </a:lstStyle>
          <a:p>
            <a:r>
              <a:rPr lang="en-US"/>
              <a:t>Click to edit Master title style</a:t>
            </a:r>
            <a:endParaRPr lang="en-US" dirty="0"/>
          </a:p>
        </p:txBody>
      </p:sp>
      <p:sp>
        <p:nvSpPr>
          <p:cNvPr id="1048704"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72" name="Picture 5"/>
          <p:cNvPicPr>
            <a:picLocks noChangeAspect="1"/>
          </p:cNvPicPr>
          <p:nvPr userDrawn="1"/>
        </p:nvPicPr>
        <p:blipFill rotWithShape="1">
          <a:blip r:embed="rId3"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129114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Separato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p:nvPr>
        </p:nvSpPr>
        <p:spPr>
          <a:xfrm>
            <a:off x="568477" y="1750093"/>
            <a:ext cx="7964573" cy="788045"/>
          </a:xfrm>
          <a:prstGeom prst="rect">
            <a:avLst/>
          </a:prstGeom>
        </p:spPr>
        <p:txBody>
          <a:bodyPr anchor="b">
            <a:noAutofit/>
          </a:bodyPr>
          <a:lstStyle>
            <a:lvl1pPr>
              <a:defRPr sz="2600">
                <a:solidFill>
                  <a:srgbClr val="094F94"/>
                </a:solidFill>
              </a:defRPr>
            </a:lvl1pPr>
          </a:lstStyle>
          <a:p>
            <a:r>
              <a:rPr lang="en-US"/>
              <a:t>Click to edit Master title style</a:t>
            </a:r>
            <a:endParaRPr lang="en-US" dirty="0"/>
          </a:p>
        </p:txBody>
      </p:sp>
      <p:sp>
        <p:nvSpPr>
          <p:cNvPr id="15" name="Subtitle 2"/>
          <p:cNvSpPr>
            <a:spLocks noGrp="1"/>
          </p:cNvSpPr>
          <p:nvPr>
            <p:ph type="subTitle" idx="1"/>
          </p:nvPr>
        </p:nvSpPr>
        <p:spPr>
          <a:xfrm>
            <a:off x="568476" y="2538139"/>
            <a:ext cx="7978075" cy="839470"/>
          </a:xfrm>
        </p:spPr>
        <p:txBody>
          <a:bodyPr anchor="t">
            <a:noAutofit/>
          </a:bodyPr>
          <a:lstStyle>
            <a:lvl1pPr marL="0" indent="0" algn="l">
              <a:buNone/>
              <a:defRPr sz="1695">
                <a:solidFill>
                  <a:srgbClr val="555555"/>
                </a:solidFill>
              </a:defRPr>
            </a:lvl1pPr>
            <a:lvl2pPr marL="469265" indent="0" algn="ctr">
              <a:buNone/>
              <a:defRPr>
                <a:solidFill>
                  <a:schemeClr val="tx1">
                    <a:tint val="75000"/>
                  </a:schemeClr>
                </a:solidFill>
              </a:defRPr>
            </a:lvl2pPr>
            <a:lvl3pPr marL="941070" indent="0" algn="ctr">
              <a:buNone/>
              <a:defRPr>
                <a:solidFill>
                  <a:schemeClr val="tx1">
                    <a:tint val="75000"/>
                  </a:schemeClr>
                </a:solidFill>
              </a:defRPr>
            </a:lvl3pPr>
            <a:lvl4pPr marL="1410335" indent="0" algn="ctr">
              <a:buNone/>
              <a:defRPr>
                <a:solidFill>
                  <a:schemeClr val="tx1">
                    <a:tint val="75000"/>
                  </a:schemeClr>
                </a:solidFill>
              </a:defRPr>
            </a:lvl4pPr>
            <a:lvl5pPr marL="1880870" indent="0" algn="ctr">
              <a:buNone/>
              <a:defRPr>
                <a:solidFill>
                  <a:schemeClr val="tx1">
                    <a:tint val="75000"/>
                  </a:schemeClr>
                </a:solidFill>
              </a:defRPr>
            </a:lvl5pPr>
            <a:lvl6pPr marL="2351405" indent="0" algn="ctr">
              <a:buNone/>
              <a:defRPr>
                <a:solidFill>
                  <a:schemeClr val="tx1">
                    <a:tint val="75000"/>
                  </a:schemeClr>
                </a:solidFill>
              </a:defRPr>
            </a:lvl6pPr>
            <a:lvl7pPr marL="2821305" indent="0" algn="ctr">
              <a:buNone/>
              <a:defRPr>
                <a:solidFill>
                  <a:schemeClr val="tx1">
                    <a:tint val="75000"/>
                  </a:schemeClr>
                </a:solidFill>
              </a:defRPr>
            </a:lvl7pPr>
            <a:lvl8pPr marL="3291205" indent="0" algn="ctr">
              <a:buNone/>
              <a:defRPr>
                <a:solidFill>
                  <a:schemeClr val="tx1">
                    <a:tint val="75000"/>
                  </a:schemeClr>
                </a:solidFill>
              </a:defRPr>
            </a:lvl8pPr>
            <a:lvl9pPr marL="3761105"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61305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E50E2B7F-CE52-400C-B748-4864B6FDF360}"/>
              </a:ext>
            </a:extLst>
          </p:cNvPr>
          <p:cNvCxnSpPr/>
          <p:nvPr userDrawn="1"/>
        </p:nvCxnSpPr>
        <p:spPr>
          <a:xfrm>
            <a:off x="411445" y="954987"/>
            <a:ext cx="11483921" cy="0"/>
          </a:xfrm>
          <a:prstGeom prst="line">
            <a:avLst/>
          </a:prstGeom>
          <a:ln>
            <a:solidFill>
              <a:schemeClr val="accent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89774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p:cNvSpPr>
            <a:spLocks noGrp="1"/>
          </p:cNvSpPr>
          <p:nvPr>
            <p:ph type="title"/>
          </p:nvPr>
        </p:nvSpPr>
        <p:spPr>
          <a:xfrm>
            <a:off x="470191" y="365125"/>
            <a:ext cx="11230316" cy="547251"/>
          </a:xfrm>
        </p:spPr>
        <p:txBody>
          <a:bodyPr anchor="t"/>
          <a:lstStyle>
            <a:lvl1pPr>
              <a:lnSpc>
                <a:spcPct val="100000"/>
              </a:lnSpc>
              <a:defRPr sz="2438" b="1"/>
            </a:lvl1pPr>
          </a:lstStyle>
          <a:p>
            <a:r>
              <a:rPr lang="zh-CN" altLang="en-US" dirty="0"/>
              <a:t>单击此处编辑母版标题样式</a:t>
            </a:r>
            <a:endParaRPr lang="en-US" dirty="0"/>
          </a:p>
        </p:txBody>
      </p:sp>
      <p:cxnSp>
        <p:nvCxnSpPr>
          <p:cNvPr id="12" name="直接连接符 11"/>
          <p:cNvCxnSpPr/>
          <p:nvPr userDrawn="1"/>
        </p:nvCxnSpPr>
        <p:spPr>
          <a:xfrm>
            <a:off x="337222" y="912384"/>
            <a:ext cx="11533472" cy="0"/>
          </a:xfrm>
          <a:prstGeom prst="line">
            <a:avLst/>
          </a:prstGeom>
          <a:ln>
            <a:solidFill>
              <a:schemeClr val="accent1"/>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1" name="内容占位符 15"/>
          <p:cNvSpPr>
            <a:spLocks noGrp="1"/>
          </p:cNvSpPr>
          <p:nvPr>
            <p:ph sz="quarter" idx="13"/>
          </p:nvPr>
        </p:nvSpPr>
        <p:spPr>
          <a:xfrm>
            <a:off x="470991" y="5913308"/>
            <a:ext cx="11229515" cy="681036"/>
          </a:xfrm>
        </p:spPr>
        <p:txBody>
          <a:bodyPr/>
          <a:lstStyle>
            <a:lvl1pPr>
              <a:buNone/>
              <a:defRPr sz="1355">
                <a:latin typeface="Times New Roman" panose="02020603050405020304" pitchFamily="18" charset="0"/>
                <a:cs typeface="Times New Roman" panose="02020603050405020304" pitchFamily="18" charset="0"/>
              </a:defRPr>
            </a:lvl1pPr>
          </a:lstStyle>
          <a:p>
            <a:pPr lvl="0"/>
            <a:r>
              <a:rPr lang="zh-CN" altLang="en-US" dirty="0"/>
              <a:t>单击此处编辑母版文本样式</a:t>
            </a:r>
          </a:p>
        </p:txBody>
      </p:sp>
      <p:sp>
        <p:nvSpPr>
          <p:cNvPr id="4" name="Date Placeholder 3"/>
          <p:cNvSpPr>
            <a:spLocks noGrp="1"/>
          </p:cNvSpPr>
          <p:nvPr>
            <p:ph type="dt" sz="half" idx="2"/>
          </p:nvPr>
        </p:nvSpPr>
        <p:spPr>
          <a:xfrm>
            <a:off x="838200" y="6463487"/>
            <a:ext cx="2743200" cy="365125"/>
          </a:xfrm>
          <a:prstGeom prst="rect">
            <a:avLst/>
          </a:prstGeom>
        </p:spPr>
        <p:txBody>
          <a:bodyPr vert="horz" lIns="91440" tIns="45720" rIns="91440" bIns="45720" rtlCol="0" anchor="ctr"/>
          <a:lstStyle>
            <a:lvl1pPr algn="l">
              <a:defRPr sz="1192">
                <a:solidFill>
                  <a:schemeClr val="tx1">
                    <a:tint val="75000"/>
                  </a:schemeClr>
                </a:solidFill>
              </a:defRPr>
            </a:lvl1pPr>
          </a:lstStyle>
          <a:p>
            <a:pPr defTabSz="619369">
              <a:defRPr/>
            </a:pPr>
            <a:fld id="{B24A1EDC-BCDF-43C5-B756-9C9AE31607AC}" type="datetimeFigureOut">
              <a:rPr lang="zh-CN" altLang="en-US" smtClean="0">
                <a:solidFill>
                  <a:prstClr val="black">
                    <a:tint val="75000"/>
                  </a:prstClr>
                </a:solidFill>
                <a:latin typeface="Calibri"/>
                <a:ea typeface="等线" panose="02010600030101010101" pitchFamily="2" charset="-122"/>
              </a:rPr>
              <a:pPr defTabSz="619369">
                <a:defRPr/>
              </a:pPr>
              <a:t>2025/7/16</a:t>
            </a:fld>
            <a:endParaRPr lang="zh-CN" altLang="en-US">
              <a:solidFill>
                <a:prstClr val="black">
                  <a:tint val="75000"/>
                </a:prstClr>
              </a:solidFill>
              <a:latin typeface="Calibri"/>
              <a:ea typeface="等线" panose="02010600030101010101" pitchFamily="2" charset="-122"/>
            </a:endParaRPr>
          </a:p>
        </p:txBody>
      </p:sp>
      <p:sp>
        <p:nvSpPr>
          <p:cNvPr id="5" name="Footer Placeholder 4"/>
          <p:cNvSpPr>
            <a:spLocks noGrp="1"/>
          </p:cNvSpPr>
          <p:nvPr>
            <p:ph type="ftr" sz="quarter" idx="3"/>
          </p:nvPr>
        </p:nvSpPr>
        <p:spPr>
          <a:xfrm>
            <a:off x="4038600" y="6463487"/>
            <a:ext cx="4114800" cy="365125"/>
          </a:xfrm>
          <a:prstGeom prst="rect">
            <a:avLst/>
          </a:prstGeom>
        </p:spPr>
        <p:txBody>
          <a:bodyPr vert="horz" lIns="91440" tIns="45720" rIns="91440" bIns="45720" rtlCol="0" anchor="ctr"/>
          <a:lstStyle>
            <a:lvl1pPr algn="ctr">
              <a:defRPr sz="1192">
                <a:solidFill>
                  <a:schemeClr val="tx1">
                    <a:tint val="75000"/>
                  </a:schemeClr>
                </a:solidFill>
              </a:defRPr>
            </a:lvl1pPr>
          </a:lstStyle>
          <a:p>
            <a:pPr defTabSz="619369">
              <a:defRPr/>
            </a:pPr>
            <a:endParaRPr lang="zh-CN" altLang="en-US">
              <a:solidFill>
                <a:prstClr val="black">
                  <a:tint val="75000"/>
                </a:prstClr>
              </a:solidFill>
              <a:latin typeface="Calibri"/>
              <a:ea typeface="等线" panose="02010600030101010101" pitchFamily="2" charset="-122"/>
            </a:endParaRPr>
          </a:p>
        </p:txBody>
      </p:sp>
      <p:sp>
        <p:nvSpPr>
          <p:cNvPr id="3" name="Slide Number Placeholder 5"/>
          <p:cNvSpPr>
            <a:spLocks noGrp="1"/>
          </p:cNvSpPr>
          <p:nvPr>
            <p:ph type="sldNum" sz="quarter" idx="4"/>
          </p:nvPr>
        </p:nvSpPr>
        <p:spPr>
          <a:xfrm>
            <a:off x="8610600" y="6463487"/>
            <a:ext cx="2743200" cy="365125"/>
          </a:xfrm>
          <a:prstGeom prst="rect">
            <a:avLst/>
          </a:prstGeom>
        </p:spPr>
        <p:txBody>
          <a:bodyPr vert="horz" lIns="91440" tIns="45720" rIns="91440" bIns="45720" rtlCol="0" anchor="ctr"/>
          <a:lstStyle>
            <a:lvl1pPr algn="r">
              <a:defRPr sz="1192">
                <a:solidFill>
                  <a:schemeClr val="tx1">
                    <a:tint val="75000"/>
                  </a:schemeClr>
                </a:solidFill>
              </a:defRPr>
            </a:lvl1pPr>
          </a:lstStyle>
          <a:p>
            <a:pPr defTabSz="619369">
              <a:defRPr/>
            </a:pPr>
            <a:fld id="{BD03C746-F8AF-4105-905E-741A98DFB636}" type="slidenum">
              <a:rPr lang="zh-CN" altLang="en-US" smtClean="0">
                <a:solidFill>
                  <a:prstClr val="black">
                    <a:tint val="75000"/>
                  </a:prstClr>
                </a:solidFill>
                <a:latin typeface="Calibri"/>
                <a:ea typeface="等线" panose="02010600030101010101" pitchFamily="2" charset="-122"/>
              </a:rPr>
              <a:pPr defTabSz="619369">
                <a:defRPr/>
              </a:pPr>
              <a:t>‹#›</a:t>
            </a:fld>
            <a:endParaRPr lang="zh-CN" altLang="en-US">
              <a:solidFill>
                <a:prstClr val="black">
                  <a:tint val="75000"/>
                </a:prstClr>
              </a:solidFill>
              <a:latin typeface="Calibri"/>
              <a:ea typeface="等线" panose="02010600030101010101" pitchFamily="2" charset="-122"/>
            </a:endParaRPr>
          </a:p>
        </p:txBody>
      </p:sp>
      <p:sp>
        <p:nvSpPr>
          <p:cNvPr id="7" name="Slide Number Placeholder 5"/>
          <p:cNvSpPr>
            <a:spLocks noGrp="1"/>
          </p:cNvSpPr>
          <p:nvPr userDrawn="1"/>
        </p:nvSpPr>
        <p:spPr>
          <a:xfrm>
            <a:off x="9448491" y="6090239"/>
            <a:ext cx="2743200" cy="365125"/>
          </a:xfrm>
          <a:prstGeom prst="rect">
            <a:avLst/>
          </a:prstGeom>
        </p:spPr>
        <p:txBody>
          <a:bodyPr vert="horz" lIns="123877" tIns="61939" rIns="123877" bIns="61939" rtlCol="0" anchor="ctr"/>
          <a:lstStyle>
            <a:defPPr>
              <a:defRPr lang="en-US"/>
            </a:defPPr>
            <a:lvl1pPr marL="0" algn="r" defTabSz="671830" rtl="0" eaLnBrk="1" latinLnBrk="0" hangingPunct="1">
              <a:defRPr sz="880" kern="1200">
                <a:solidFill>
                  <a:schemeClr val="tx1">
                    <a:tint val="75000"/>
                  </a:schemeClr>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8380"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8590" algn="l" defTabSz="671830" rtl="0" eaLnBrk="1" latinLnBrk="0" hangingPunct="1">
              <a:defRPr sz="1325" kern="1200">
                <a:solidFill>
                  <a:schemeClr val="tx1"/>
                </a:solidFill>
                <a:latin typeface="+mn-lt"/>
                <a:ea typeface="+mn-ea"/>
                <a:cs typeface="+mn-cs"/>
              </a:defRPr>
            </a:lvl9pPr>
          </a:lstStyle>
          <a:p>
            <a:pPr marL="0" marR="0" lvl="0" indent="0" algn="r" defTabSz="910128" rtl="0" eaLnBrk="1" fontAlgn="auto" latinLnBrk="0" hangingPunct="1">
              <a:lnSpc>
                <a:spcPct val="100000"/>
              </a:lnSpc>
              <a:spcBef>
                <a:spcPts val="0"/>
              </a:spcBef>
              <a:spcAft>
                <a:spcPts val="0"/>
              </a:spcAft>
              <a:buClrTx/>
              <a:buSzTx/>
              <a:buFontTx/>
              <a:buNone/>
              <a:tabLst/>
              <a:defRPr/>
            </a:pPr>
            <a:fld id="{BD03C746-F8AF-4105-905E-741A98DFB636}" type="slidenum">
              <a:rPr kumimoji="0" lang="zh-CN" altLang="en-US" sz="1192" b="0" i="0" u="none" strike="noStrike" kern="1200" cap="none" spc="0" normalizeH="0" baseline="0" noProof="0" smtClean="0">
                <a:ln>
                  <a:noFill/>
                </a:ln>
                <a:solidFill>
                  <a:prstClr val="black">
                    <a:tint val="75000"/>
                  </a:prstClr>
                </a:solidFill>
                <a:effectLst/>
                <a:uLnTx/>
                <a:uFillTx/>
                <a:latin typeface="Calibri"/>
                <a:ea typeface="等线" panose="02010600030101010101" pitchFamily="2" charset="-122"/>
                <a:cs typeface="+mn-cs"/>
              </a:rPr>
              <a:pPr marL="0" marR="0" lvl="0" indent="0" algn="r" defTabSz="910128" rtl="0" eaLnBrk="1" fontAlgn="auto" latinLnBrk="0" hangingPunct="1">
                <a:lnSpc>
                  <a:spcPct val="100000"/>
                </a:lnSpc>
                <a:spcBef>
                  <a:spcPts val="0"/>
                </a:spcBef>
                <a:spcAft>
                  <a:spcPts val="0"/>
                </a:spcAft>
                <a:buClrTx/>
                <a:buSzTx/>
                <a:buFontTx/>
                <a:buNone/>
                <a:tabLst/>
                <a:defRPr/>
              </a:pPr>
              <a:t>‹#›</a:t>
            </a:fld>
            <a:endParaRPr kumimoji="0" lang="zh-CN" altLang="en-US" sz="1192" b="0" i="0" u="none" strike="noStrike" kern="1200" cap="none" spc="0" normalizeH="0" baseline="0" noProof="0">
              <a:ln>
                <a:noFill/>
              </a:ln>
              <a:solidFill>
                <a:prstClr val="black">
                  <a:tint val="75000"/>
                </a:prstClr>
              </a:solidFill>
              <a:effectLst/>
              <a:uLnTx/>
              <a:uFillTx/>
              <a:latin typeface="Calibri"/>
              <a:ea typeface="等线" panose="02010600030101010101" pitchFamily="2" charset="-122"/>
              <a:cs typeface="+mn-cs"/>
            </a:endParaRPr>
          </a:p>
        </p:txBody>
      </p:sp>
      <p:grpSp>
        <p:nvGrpSpPr>
          <p:cNvPr id="8" name="组合 7"/>
          <p:cNvGrpSpPr/>
          <p:nvPr userDrawn="1"/>
        </p:nvGrpSpPr>
        <p:grpSpPr>
          <a:xfrm>
            <a:off x="0" y="6399688"/>
            <a:ext cx="12192000" cy="399006"/>
            <a:chOff x="0" y="4624737"/>
            <a:chExt cx="8999538" cy="293251"/>
          </a:xfrm>
        </p:grpSpPr>
        <p:pic>
          <p:nvPicPr>
            <p:cNvPr id="9" name="图片 8"/>
            <p:cNvPicPr>
              <a:picLocks noChangeAspect="1"/>
            </p:cNvPicPr>
            <p:nvPr/>
          </p:nvPicPr>
          <p:blipFill>
            <a:blip r:embed="rId3"/>
            <a:stretch>
              <a:fillRect/>
            </a:stretch>
          </p:blipFill>
          <p:spPr>
            <a:xfrm>
              <a:off x="0" y="4665890"/>
              <a:ext cx="8999538" cy="217492"/>
            </a:xfrm>
            <a:prstGeom prst="rect">
              <a:avLst/>
            </a:prstGeom>
          </p:spPr>
        </p:pic>
        <p:sp>
          <p:nvSpPr>
            <p:cNvPr id="13" name="流程图: 离页连接符 12"/>
            <p:cNvSpPr/>
            <p:nvPr/>
          </p:nvSpPr>
          <p:spPr>
            <a:xfrm>
              <a:off x="8229600" y="4665889"/>
              <a:ext cx="587229" cy="252099"/>
            </a:xfrm>
            <a:prstGeom prst="flowChartOffpageConnector">
              <a:avLst/>
            </a:prstGeom>
            <a:solidFill>
              <a:srgbClr val="F98D2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619369" rtl="0" eaLnBrk="1" fontAlgn="auto" latinLnBrk="0" hangingPunct="1">
                <a:lnSpc>
                  <a:spcPct val="100000"/>
                </a:lnSpc>
                <a:spcBef>
                  <a:spcPts val="0"/>
                </a:spcBef>
                <a:spcAft>
                  <a:spcPts val="0"/>
                </a:spcAft>
                <a:buClrTx/>
                <a:buSzTx/>
                <a:buFontTx/>
                <a:buNone/>
                <a:tabLst/>
                <a:defRPr/>
              </a:pPr>
              <a:r>
                <a:rPr kumimoji="0" lang="en-US" altLang="zh-CN" sz="1355"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#GI22</a:t>
              </a:r>
              <a:endParaRPr kumimoji="0" lang="zh-CN" altLang="en-US" sz="1355"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4" name="文本框 13"/>
            <p:cNvSpPr txBox="1"/>
            <p:nvPr/>
          </p:nvSpPr>
          <p:spPr>
            <a:xfrm>
              <a:off x="1039232" y="4624737"/>
              <a:ext cx="1428000" cy="275211"/>
            </a:xfrm>
            <a:prstGeom prst="rect">
              <a:avLst/>
            </a:prstGeom>
            <a:noFill/>
          </p:spPr>
          <p:txBody>
            <a:bodyPr wrap="square" rtlCol="0">
              <a:spAutoFit/>
            </a:bodyPr>
            <a:lstStyle/>
            <a:p>
              <a:pPr marL="0" marR="0" lvl="0" indent="0" algn="l" defTabSz="619369" rtl="0" eaLnBrk="1" fontAlgn="auto" latinLnBrk="0" hangingPunct="1">
                <a:lnSpc>
                  <a:spcPts val="1084"/>
                </a:lnSpc>
                <a:spcBef>
                  <a:spcPts val="0"/>
                </a:spcBef>
                <a:spcAft>
                  <a:spcPts val="0"/>
                </a:spcAft>
                <a:buClrTx/>
                <a:buSzTx/>
                <a:buFontTx/>
                <a:buNone/>
                <a:tabLst/>
                <a:defRPr/>
              </a:pPr>
              <a:r>
                <a:rPr kumimoji="0" lang="en-US" altLang="zh-CN" sz="1084"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Gastrointestinal</a:t>
              </a:r>
            </a:p>
            <a:p>
              <a:pPr marL="0" marR="0" lvl="0" indent="0" algn="l" defTabSz="619369" rtl="0" eaLnBrk="1" fontAlgn="auto" latinLnBrk="0" hangingPunct="1">
                <a:lnSpc>
                  <a:spcPts val="1084"/>
                </a:lnSpc>
                <a:spcBef>
                  <a:spcPts val="0"/>
                </a:spcBef>
                <a:spcAft>
                  <a:spcPts val="0"/>
                </a:spcAft>
                <a:buClrTx/>
                <a:buSzTx/>
                <a:buFontTx/>
                <a:buNone/>
                <a:tabLst/>
                <a:defRPr/>
              </a:pPr>
              <a:r>
                <a:rPr kumimoji="0" lang="en-US" altLang="zh-CN" sz="1084"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Cancers Symposium</a:t>
              </a:r>
              <a:endParaRPr kumimoji="0" lang="zh-CN" altLang="en-US" sz="1084"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5" name="文本框 14"/>
            <p:cNvSpPr txBox="1"/>
            <p:nvPr/>
          </p:nvSpPr>
          <p:spPr>
            <a:xfrm>
              <a:off x="11261" y="4674618"/>
              <a:ext cx="1106966" cy="171536"/>
            </a:xfrm>
            <a:prstGeom prst="rect">
              <a:avLst/>
            </a:prstGeom>
            <a:noFill/>
          </p:spPr>
          <p:txBody>
            <a:bodyPr wrap="square" rtlCol="0">
              <a:spAutoFit/>
            </a:bodyPr>
            <a:lstStyle/>
            <a:p>
              <a:pPr marL="0" marR="0" lvl="0" indent="0" algn="l" defTabSz="619369" rtl="0" eaLnBrk="1" fontAlgn="auto" latinLnBrk="0" hangingPunct="1">
                <a:lnSpc>
                  <a:spcPts val="1084"/>
                </a:lnSpc>
                <a:spcBef>
                  <a:spcPts val="0"/>
                </a:spcBef>
                <a:spcAft>
                  <a:spcPts val="0"/>
                </a:spcAft>
                <a:buClrTx/>
                <a:buSzTx/>
                <a:buFontTx/>
                <a:buNone/>
                <a:tabLst/>
                <a:defRPr/>
              </a:pPr>
              <a:r>
                <a:rPr kumimoji="0" lang="en-US" altLang="zh-CN" sz="1355"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rPr>
                <a:t>2022 ASCO</a:t>
              </a:r>
              <a:r>
                <a:rPr kumimoji="0" lang="en-US" altLang="zh-CN" sz="1355" b="0" i="0" u="none" strike="noStrike" kern="1200" cap="none" spc="0" normalizeH="0" baseline="30000" noProof="0" dirty="0">
                  <a:ln>
                    <a:noFill/>
                  </a:ln>
                  <a:solidFill>
                    <a:prstClr val="white"/>
                  </a:solidFill>
                  <a:effectLst/>
                  <a:uLnTx/>
                  <a:uFillTx/>
                  <a:latin typeface="Arial Black" panose="020B0A04020102020204" pitchFamily="34" charset="0"/>
                  <a:ea typeface="等线" panose="02010600030101010101" pitchFamily="2" charset="-122"/>
                  <a:cs typeface="+mn-cs"/>
                </a:rPr>
                <a:t> ®</a:t>
              </a:r>
              <a:endParaRPr kumimoji="0" lang="zh-CN" altLang="en-US" sz="1355" b="1"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sp>
        <p:nvSpPr>
          <p:cNvPr id="19" name="文本框 18">
            <a:extLst>
              <a:ext uri="{FF2B5EF4-FFF2-40B4-BE49-F238E27FC236}">
                <a16:creationId xmlns:a16="http://schemas.microsoft.com/office/drawing/2014/main" id="{DB412219-9B80-428B-BEDB-19E7388F6576}"/>
              </a:ext>
            </a:extLst>
          </p:cNvPr>
          <p:cNvSpPr txBox="1"/>
          <p:nvPr userDrawn="1"/>
        </p:nvSpPr>
        <p:spPr>
          <a:xfrm>
            <a:off x="4510440" y="6451552"/>
            <a:ext cx="6645488" cy="245580"/>
          </a:xfrm>
          <a:prstGeom prst="rect">
            <a:avLst/>
          </a:prstGeom>
          <a:noFill/>
        </p:spPr>
        <p:txBody>
          <a:bodyPr wrap="square">
            <a:spAutoFit/>
          </a:bodyPr>
          <a:lstStyle/>
          <a:p>
            <a:pPr marL="0" marR="0" lvl="0" indent="0" algn="r" defTabSz="619369" rtl="0" eaLnBrk="1" fontAlgn="auto" latinLnBrk="0" hangingPunct="1">
              <a:lnSpc>
                <a:spcPct val="100000"/>
              </a:lnSpc>
              <a:spcBef>
                <a:spcPts val="0"/>
              </a:spcBef>
              <a:spcAft>
                <a:spcPts val="0"/>
              </a:spcAft>
              <a:buClrTx/>
              <a:buSzTx/>
              <a:buFontTx/>
              <a:buNone/>
              <a:tabLst/>
              <a:defRPr/>
            </a:pPr>
            <a:r>
              <a:rPr kumimoji="0" lang="zh-CN" altLang="en-US" sz="996" b="0" i="0" u="none" strike="noStrike" kern="1200" cap="none" spc="0" normalizeH="0" baseline="0" noProof="0" dirty="0">
                <a:ln>
                  <a:noFill/>
                </a:ln>
                <a:solidFill>
                  <a:prstClr val="white"/>
                </a:solidFill>
                <a:effectLst/>
                <a:uLnTx/>
                <a:uFillTx/>
                <a:latin typeface="微软雅黑" panose="020B0503020204020204" pitchFamily="34" charset="-122"/>
                <a:ea typeface="微软雅黑"/>
                <a:cs typeface="Times New Roman" panose="02020603050405020304" pitchFamily="18" charset="0"/>
              </a:rPr>
              <a:t>专业资料，仅供与医疗卫生专业人士学术交流使用。审批号：</a:t>
            </a:r>
            <a:r>
              <a:rPr kumimoji="0" lang="en-US" altLang="zh-CN" sz="996" b="0" i="0" u="none" strike="noStrike" kern="1200" cap="none" spc="0" normalizeH="0" baseline="0" noProof="0" dirty="0">
                <a:ln>
                  <a:noFill/>
                </a:ln>
                <a:solidFill>
                  <a:prstClr val="white"/>
                </a:solidFill>
                <a:effectLst/>
                <a:uLnTx/>
                <a:uFillTx/>
                <a:latin typeface="微软雅黑" panose="020B0503020204020204" pitchFamily="34" charset="-122"/>
                <a:ea typeface="微软雅黑"/>
                <a:cs typeface="Times New Roman" panose="02020603050405020304" pitchFamily="18" charset="0"/>
              </a:rPr>
              <a:t>HRMA-202201008</a:t>
            </a:r>
            <a:endParaRPr kumimoji="0" lang="zh-CN" altLang="en-US" sz="996" b="0" i="0" u="none" strike="noStrike" kern="1200" cap="none" spc="0" normalizeH="0" baseline="0" noProof="0" dirty="0">
              <a:ln>
                <a:noFill/>
              </a:ln>
              <a:solidFill>
                <a:prstClr val="white"/>
              </a:solidFill>
              <a:effectLst/>
              <a:uLnTx/>
              <a:uFillTx/>
              <a:latin typeface="微软雅黑" panose="020B0503020204020204" pitchFamily="34" charset="-122"/>
              <a:ea typeface="微软雅黑"/>
              <a:cs typeface="Times New Roman" panose="02020603050405020304" pitchFamily="18" charset="0"/>
            </a:endParaRPr>
          </a:p>
        </p:txBody>
      </p:sp>
    </p:spTree>
    <p:extLst>
      <p:ext uri="{BB962C8B-B14F-4D97-AF65-F5344CB8AC3E}">
        <p14:creationId xmlns:p14="http://schemas.microsoft.com/office/powerpoint/2010/main" val="357286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sp>
        <p:nvSpPr>
          <p:cNvPr id="24" name="等腰三角形 23"/>
          <p:cNvSpPr/>
          <p:nvPr userDrawn="1"/>
        </p:nvSpPr>
        <p:spPr>
          <a:xfrm>
            <a:off x="6386946" y="5422432"/>
            <a:ext cx="5822505" cy="1446611"/>
          </a:xfrm>
          <a:prstGeom prst="triangle">
            <a:avLst>
              <a:gd name="adj" fmla="val 100000"/>
            </a:avLst>
          </a:prstGeom>
          <a:gradFill>
            <a:gsLst>
              <a:gs pos="67000">
                <a:srgbClr val="FFFFFF"/>
              </a:gs>
              <a:gs pos="0">
                <a:srgbClr val="E1EAEF">
                  <a:alpha val="57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90287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2"/>
        </a:solidFill>
        <a:effectLst/>
      </p:bgPr>
    </p:bg>
    <p:spTree>
      <p:nvGrpSpPr>
        <p:cNvPr id="1" name=""/>
        <p:cNvGrpSpPr/>
        <p:nvPr/>
      </p:nvGrpSpPr>
      <p:grpSpPr>
        <a:xfrm>
          <a:off x="0" y="0"/>
          <a:ext cx="0" cy="0"/>
          <a:chOff x="0" y="0"/>
          <a:chExt cx="0" cy="0"/>
        </a:xfrm>
      </p:grpSpPr>
      <p:sp>
        <p:nvSpPr>
          <p:cNvPr id="1048579" name="Title 1"/>
          <p:cNvSpPr>
            <a:spLocks noGrp="1"/>
          </p:cNvSpPr>
          <p:nvPr>
            <p:ph type="ctrTitle"/>
          </p:nvPr>
        </p:nvSpPr>
        <p:spPr>
          <a:xfrm>
            <a:off x="468920" y="404813"/>
            <a:ext cx="7200000" cy="1080000"/>
          </a:xfrm>
          <a:prstGeom prst="rect">
            <a:avLst/>
          </a:prstGeom>
        </p:spPr>
        <p:txBody>
          <a:bodyPr anchor="b">
            <a:noAutofit/>
          </a:bodyPr>
          <a:lstStyle>
            <a:lvl1pPr algn="l">
              <a:lnSpc>
                <a:spcPct val="80000"/>
              </a:lnSpc>
              <a:defRPr sz="2800" b="1" i="0" cap="all" baseline="0">
                <a:solidFill>
                  <a:schemeClr val="tx1">
                    <a:lumMod val="50000"/>
                  </a:schemeClr>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048580" name="Picture Placeholder 9"/>
          <p:cNvSpPr>
            <a:spLocks noGrp="1"/>
          </p:cNvSpPr>
          <p:nvPr>
            <p:ph type="pic" sz="quarter" idx="13" hasCustomPrompt="1"/>
          </p:nvPr>
        </p:nvSpPr>
        <p:spPr>
          <a:xfrm>
            <a:off x="-2" y="2415798"/>
            <a:ext cx="12192000" cy="4442202"/>
          </a:xfrm>
          <a:prstGeom prst="rect">
            <a:avLst/>
          </a:prstGeom>
          <a:ln>
            <a:noFill/>
          </a:ln>
        </p:spPr>
        <p:txBody>
          <a:bodyPr anchor="ctr">
            <a:normAutofit/>
          </a:bodyPr>
          <a:lstStyle>
            <a:lvl1pPr marL="0" indent="0" algn="ctr">
              <a:buFontTx/>
              <a:buNone/>
              <a:defRPr sz="1815" b="1" cap="all" baseline="0">
                <a:solidFill>
                  <a:schemeClr val="tx1">
                    <a:lumMod val="50000"/>
                  </a:schemeClr>
                </a:solidFill>
                <a:latin typeface="Arial" panose="020B0604020202020204" pitchFamily="34" charset="0"/>
                <a:ea typeface="+mj-ea"/>
                <a:cs typeface="Arial" panose="020B0604020202020204" pitchFamily="34" charset="0"/>
              </a:defRPr>
            </a:lvl1pPr>
          </a:lstStyle>
          <a:p>
            <a:r>
              <a:rPr lang="en-GB" dirty="0"/>
              <a:t>CLICK TO INSERT IMAGE</a:t>
            </a:r>
          </a:p>
        </p:txBody>
      </p:sp>
      <p:sp>
        <p:nvSpPr>
          <p:cNvPr id="1048581" name="Text Placeholder 14"/>
          <p:cNvSpPr>
            <a:spLocks noGrp="1"/>
          </p:cNvSpPr>
          <p:nvPr>
            <p:ph type="body" sz="quarter" idx="14"/>
          </p:nvPr>
        </p:nvSpPr>
        <p:spPr>
          <a:xfrm>
            <a:off x="468924" y="1811326"/>
            <a:ext cx="5040000" cy="180000"/>
          </a:xfrm>
          <a:prstGeom prst="rect">
            <a:avLst/>
          </a:prstGeom>
        </p:spPr>
        <p:txBody>
          <a:bodyPr>
            <a:noAutofit/>
          </a:bodyPr>
          <a:lstStyle>
            <a:lvl1pPr marL="0" indent="0">
              <a:buNone/>
              <a:defRPr sz="900" b="0">
                <a:solidFill>
                  <a:schemeClr val="tx1">
                    <a:lumMod val="50000"/>
                  </a:schemeClr>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sp>
        <p:nvSpPr>
          <p:cNvPr id="1048582" name="Text Placeholder 28"/>
          <p:cNvSpPr>
            <a:spLocks noGrp="1"/>
          </p:cNvSpPr>
          <p:nvPr>
            <p:ph type="body" sz="quarter" idx="15"/>
          </p:nvPr>
        </p:nvSpPr>
        <p:spPr>
          <a:xfrm>
            <a:off x="468923" y="2113562"/>
            <a:ext cx="5040000" cy="180000"/>
          </a:xfrm>
          <a:prstGeom prst="rect">
            <a:avLst/>
          </a:prstGeom>
        </p:spPr>
        <p:txBody>
          <a:bodyPr anchor="b"/>
          <a:lstStyle>
            <a:lvl1pPr>
              <a:defRPr sz="700" b="0">
                <a:solidFill>
                  <a:schemeClr val="tx1">
                    <a:lumMod val="50000"/>
                  </a:schemeClr>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sp>
        <p:nvSpPr>
          <p:cNvPr id="1048583" name="Text Placeholder 4"/>
          <p:cNvSpPr>
            <a:spLocks noGrp="1"/>
          </p:cNvSpPr>
          <p:nvPr>
            <p:ph type="body" sz="quarter" idx="16"/>
          </p:nvPr>
        </p:nvSpPr>
        <p:spPr>
          <a:xfrm>
            <a:off x="468923" y="1535114"/>
            <a:ext cx="5040000" cy="276213"/>
          </a:xfrm>
          <a:prstGeom prst="rect">
            <a:avLst/>
          </a:prstGeom>
        </p:spPr>
        <p:txBody>
          <a:bodyPr lIns="90000" tIns="0" rIns="0" bIns="0" anchor="b"/>
          <a:lstStyle>
            <a:lvl1pPr>
              <a:defRPr cap="all" baseline="0">
                <a:solidFill>
                  <a:schemeClr val="tx1">
                    <a:lumMod val="50000"/>
                  </a:schemeClr>
                </a:solidFill>
                <a:latin typeface="Arial" panose="020B0604020202020204" pitchFamily="34" charset="0"/>
                <a:ea typeface="+mj-ea"/>
                <a:cs typeface="Arial" panose="020B0604020202020204" pitchFamily="34" charset="0"/>
              </a:defRPr>
            </a:lvl1pPr>
          </a:lstStyle>
          <a:p>
            <a:pPr lvl="0"/>
            <a:r>
              <a:rPr lang="en-US" dirty="0"/>
              <a:t>Click to edit Master text styles</a:t>
            </a:r>
          </a:p>
        </p:txBody>
      </p:sp>
      <p:pic>
        <p:nvPicPr>
          <p:cNvPr id="2097153" name="Picture 8"/>
          <p:cNvPicPr>
            <a:picLocks noChangeAspect="1"/>
          </p:cNvPicPr>
          <p:nvPr userDrawn="1"/>
        </p:nvPicPr>
        <p:blipFill>
          <a:blip r:embed="rId2"/>
          <a:stretch>
            <a:fillRect/>
          </a:stretch>
        </p:blipFill>
        <p:spPr>
          <a:xfrm>
            <a:off x="8939412" y="627360"/>
            <a:ext cx="2806997" cy="1374805"/>
          </a:xfrm>
          <a:prstGeom prst="rect">
            <a:avLst/>
          </a:prstGeom>
        </p:spPr>
      </p:pic>
    </p:spTree>
    <p:extLst>
      <p:ext uri="{BB962C8B-B14F-4D97-AF65-F5344CB8AC3E}">
        <p14:creationId xmlns:p14="http://schemas.microsoft.com/office/powerpoint/2010/main" val="400815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bg>
      <p:bgPr>
        <a:solidFill>
          <a:schemeClr val="accent2"/>
        </a:solidFill>
        <a:effectLst/>
      </p:bgPr>
    </p:bg>
    <p:spTree>
      <p:nvGrpSpPr>
        <p:cNvPr id="1" name=""/>
        <p:cNvGrpSpPr/>
        <p:nvPr/>
      </p:nvGrpSpPr>
      <p:grpSpPr>
        <a:xfrm>
          <a:off x="0" y="0"/>
          <a:ext cx="0" cy="0"/>
          <a:chOff x="0" y="0"/>
          <a:chExt cx="0" cy="0"/>
        </a:xfrm>
      </p:grpSpPr>
      <p:pic>
        <p:nvPicPr>
          <p:cNvPr id="2097166" name="Picture 7" descr="Logo  Description automatically generated"/>
          <p:cNvPicPr>
            <a:picLocks noChangeAspect="1"/>
          </p:cNvPicPr>
          <p:nvPr userDrawn="1"/>
        </p:nvPicPr>
        <p:blipFill rotWithShape="1">
          <a:blip r:embed="rId2"/>
          <a:srcRect t="21277" r="21031"/>
          <a:stretch>
            <a:fillRect/>
          </a:stretch>
        </p:blipFill>
        <p:spPr>
          <a:xfrm>
            <a:off x="4984051" y="-7758"/>
            <a:ext cx="7207949" cy="6583545"/>
          </a:xfrm>
          <a:prstGeom prst="rect">
            <a:avLst/>
          </a:prstGeom>
        </p:spPr>
      </p:pic>
      <p:sp>
        <p:nvSpPr>
          <p:cNvPr id="1048697" name="Title 1"/>
          <p:cNvSpPr>
            <a:spLocks noGrp="1"/>
          </p:cNvSpPr>
          <p:nvPr>
            <p:ph type="title"/>
          </p:nvPr>
        </p:nvSpPr>
        <p:spPr>
          <a:xfrm>
            <a:off x="469661" y="1760400"/>
            <a:ext cx="5760000" cy="1836000"/>
          </a:xfrm>
          <a:prstGeom prst="rect">
            <a:avLst/>
          </a:prstGeom>
        </p:spPr>
        <p:txBody>
          <a:bodyPr anchor="b"/>
          <a:lstStyle>
            <a:lvl1pPr>
              <a:lnSpc>
                <a:spcPct val="100000"/>
              </a:lnSpc>
              <a:defRPr sz="2800" cap="all" baseline="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48698" name="Text Placeholder 2"/>
          <p:cNvSpPr>
            <a:spLocks noGrp="1"/>
          </p:cNvSpPr>
          <p:nvPr>
            <p:ph type="body" idx="1"/>
          </p:nvPr>
        </p:nvSpPr>
        <p:spPr>
          <a:xfrm>
            <a:off x="469661" y="3733201"/>
            <a:ext cx="5760000" cy="1500187"/>
          </a:xfrm>
          <a:prstGeom prst="rect">
            <a:avLst/>
          </a:prstGeom>
        </p:spPr>
        <p:txBody>
          <a:bodyPr>
            <a:noAutofit/>
          </a:bodyPr>
          <a:lstStyle>
            <a:lvl1pPr marL="0" indent="0">
              <a:buNone/>
              <a:defRPr sz="1800" b="0">
                <a:solidFill>
                  <a:schemeClr val="bg1"/>
                </a:solidFill>
                <a:latin typeface="Arial" panose="020B0604020202020204" pitchFamily="34" charset="0"/>
                <a:ea typeface="+mj-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97167" name="Picture 5"/>
          <p:cNvPicPr>
            <a:picLocks noChangeAspect="1"/>
          </p:cNvPicPr>
          <p:nvPr userDrawn="1"/>
        </p:nvPicPr>
        <p:blipFill rotWithShape="1">
          <a:blip r:embed="rId3" cstate="hqprint">
            <a:lum bright="100000"/>
          </a:blip>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2151910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68923" y="417600"/>
            <a:ext cx="9432000" cy="504000"/>
          </a:xfrm>
          <a:prstGeom prst="rect">
            <a:avLst/>
          </a:prstGeom>
        </p:spPr>
        <p:txBody>
          <a:bodyPr vert="horz" lIns="91440" tIns="45720" rIns="91440" bIns="45720" rtlCol="0" anchor="ctr">
            <a:noAutofit/>
          </a:bodyPr>
          <a:lstStyle/>
          <a:p>
            <a:r>
              <a:rPr lang="en-US" dirty="0"/>
              <a:t>Click to edit Master title style</a:t>
            </a:r>
          </a:p>
        </p:txBody>
      </p:sp>
      <p:sp>
        <p:nvSpPr>
          <p:cNvPr id="1048577" name="Text Placeholder 2"/>
          <p:cNvSpPr>
            <a:spLocks noGrp="1"/>
          </p:cNvSpPr>
          <p:nvPr>
            <p:ph type="body" idx="1"/>
          </p:nvPr>
        </p:nvSpPr>
        <p:spPr>
          <a:xfrm>
            <a:off x="468923" y="1594800"/>
            <a:ext cx="11254154" cy="47504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048578" name="Slide Number Placeholder 5"/>
          <p:cNvSpPr>
            <a:spLocks noGrp="1"/>
          </p:cNvSpPr>
          <p:nvPr>
            <p:ph type="sldNum" sz="quarter" idx="4"/>
          </p:nvPr>
        </p:nvSpPr>
        <p:spPr>
          <a:xfrm>
            <a:off x="11734799" y="6477000"/>
            <a:ext cx="458677" cy="381000"/>
          </a:xfrm>
          <a:prstGeom prst="rect">
            <a:avLst/>
          </a:prstGeom>
        </p:spPr>
        <p:txBody>
          <a:bodyPr vert="horz" lIns="91440" tIns="45720" rIns="91440" bIns="45720" rtlCol="0" anchor="ctr"/>
          <a:lstStyle>
            <a:lvl1pPr algn="ctr">
              <a:defRPr sz="1000">
                <a:solidFill>
                  <a:schemeClr val="tx1"/>
                </a:solidFill>
              </a:defRPr>
            </a:lvl1pPr>
          </a:lstStyle>
          <a:p>
            <a:fld id="{476ABACF-0C27-4DD2-A66F-6790151A3A40}" type="slidenum">
              <a:rPr lang="en-US" smtClean="0"/>
              <a:t>‹#›</a:t>
            </a:fld>
            <a:endParaRPr lang="en-US" dirty="0"/>
          </a:p>
        </p:txBody>
      </p:sp>
      <p:pic>
        <p:nvPicPr>
          <p:cNvPr id="2097152" name="Picture 6"/>
          <p:cNvPicPr>
            <a:picLocks noChangeAspect="1"/>
          </p:cNvPicPr>
          <p:nvPr userDrawn="1"/>
        </p:nvPicPr>
        <p:blipFill rotWithShape="1">
          <a:blip r:embed="rId9" cstate="hqprint"/>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209251632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6" r:id="rId7"/>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Noto Sans SC" panose="020B0500000000000000" pitchFamily="34" charset="-128"/>
          <a:ea typeface="Noto Sans SC" panose="020B0500000000000000" pitchFamily="34" charset="-128"/>
          <a:cs typeface="+mn-cs"/>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tx2"/>
          </a:solidFill>
          <a:latin typeface="Noto Sans SC" panose="020B0500000000000000" pitchFamily="34" charset="-128"/>
          <a:ea typeface="Noto Sans SC" panose="020B0500000000000000" pitchFamily="34" charset="-128"/>
          <a:cs typeface="+mn-cs"/>
        </a:defRPr>
      </a:lvl2pPr>
      <a:lvl3pPr marL="216000" indent="-2160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Noto Sans SC Light" panose="020B0300000000000000" pitchFamily="34" charset="-128"/>
          <a:ea typeface="Noto Sans SC Light" panose="020B0300000000000000" pitchFamily="34" charset="-128"/>
          <a:cs typeface="+mn-cs"/>
        </a:defRPr>
      </a:lvl3pPr>
      <a:lvl4pPr marL="228600" indent="-228600" algn="l" defTabSz="914400" rtl="0" eaLnBrk="1" latinLnBrk="0" hangingPunct="1">
        <a:lnSpc>
          <a:spcPct val="100000"/>
        </a:lnSpc>
        <a:spcBef>
          <a:spcPts val="500"/>
        </a:spcBef>
        <a:buClr>
          <a:schemeClr val="accent2"/>
        </a:buClr>
        <a:buFont typeface="+mj-lt"/>
        <a:buAutoNum type="arabicPeriod"/>
        <a:defRPr sz="1200" kern="1200">
          <a:solidFill>
            <a:schemeClr val="tx1"/>
          </a:solidFill>
          <a:latin typeface="Noto Sans SC Light" panose="020B0300000000000000" pitchFamily="34" charset="-128"/>
          <a:ea typeface="Noto Sans SC Light" panose="020B0300000000000000" pitchFamily="34" charset="-128"/>
          <a:cs typeface="+mn-cs"/>
        </a:defRPr>
      </a:lvl4pPr>
      <a:lvl5pPr marL="460800" indent="-241200" algn="l" defTabSz="914400" rtl="0" eaLnBrk="1" latinLnBrk="0" hangingPunct="1">
        <a:lnSpc>
          <a:spcPct val="100000"/>
        </a:lnSpc>
        <a:spcBef>
          <a:spcPts val="500"/>
        </a:spcBef>
        <a:buClrTx/>
        <a:buFont typeface="Noto Sans SC Light" panose="020B0300000000000000" pitchFamily="34" charset="-128"/>
        <a:buChar char="‒"/>
        <a:defRPr sz="1000" kern="1200">
          <a:solidFill>
            <a:schemeClr val="tx1"/>
          </a:solidFill>
          <a:latin typeface="Noto Sans SC Light" panose="020B0300000000000000" pitchFamily="34" charset="-128"/>
          <a:ea typeface="Noto Sans SC Light" panose="020B0300000000000000" pitchFamily="34" charset="-128"/>
          <a:cs typeface="+mn-cs"/>
        </a:defRPr>
      </a:lvl5pPr>
      <a:lvl6pPr marL="460800" indent="-241200" algn="l" defTabSz="914400" rtl="0" eaLnBrk="1" latinLnBrk="0" hangingPunct="1">
        <a:lnSpc>
          <a:spcPct val="100000"/>
        </a:lnSpc>
        <a:spcBef>
          <a:spcPts val="500"/>
        </a:spcBef>
        <a:buClrTx/>
        <a:buFont typeface="+mj-lt"/>
        <a:buAutoNum type="alphaLcPeriod"/>
        <a:defRPr sz="1000" kern="1200">
          <a:solidFill>
            <a:schemeClr val="tx1"/>
          </a:solidFill>
          <a:latin typeface="Noto Sans SC Light" panose="020B0300000000000000" pitchFamily="34" charset="-128"/>
          <a:ea typeface="Noto Sans SC Light" panose="020B0300000000000000" pitchFamily="34" charset="-128"/>
          <a:cs typeface="+mn-cs"/>
        </a:defRPr>
      </a:lvl6pPr>
      <a:lvl7pPr marL="450000" indent="-241200" algn="l" defTabSz="914400" rtl="0" eaLnBrk="1" latinLnBrk="0" hangingPunct="1">
        <a:lnSpc>
          <a:spcPct val="100000"/>
        </a:lnSpc>
        <a:spcBef>
          <a:spcPts val="500"/>
        </a:spcBef>
        <a:buFont typeface="+mj-lt"/>
        <a:buAutoNum type="arabicPeriod"/>
        <a:defRPr sz="1000" kern="1200">
          <a:solidFill>
            <a:schemeClr val="tx1"/>
          </a:solidFill>
          <a:latin typeface="Noto Sans SC Light" panose="020B0300000000000000" pitchFamily="34" charset="-128"/>
          <a:ea typeface="Noto Sans SC Light" panose="020B0300000000000000" pitchFamily="34" charset="-128"/>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68923" y="417600"/>
            <a:ext cx="9432000" cy="504000"/>
          </a:xfrm>
          <a:prstGeom prst="rect">
            <a:avLst/>
          </a:prstGeom>
        </p:spPr>
        <p:txBody>
          <a:bodyPr vert="horz" lIns="91440" tIns="45720" rIns="91440" bIns="45720" rtlCol="0" anchor="ctr">
            <a:noAutofit/>
          </a:bodyPr>
          <a:lstStyle/>
          <a:p>
            <a:r>
              <a:rPr lang="en-US" dirty="0"/>
              <a:t>Click to edit Master title style</a:t>
            </a:r>
          </a:p>
        </p:txBody>
      </p:sp>
      <p:sp>
        <p:nvSpPr>
          <p:cNvPr id="1048577" name="Text Placeholder 2"/>
          <p:cNvSpPr>
            <a:spLocks noGrp="1"/>
          </p:cNvSpPr>
          <p:nvPr>
            <p:ph type="body" idx="1"/>
          </p:nvPr>
        </p:nvSpPr>
        <p:spPr>
          <a:xfrm>
            <a:off x="468923" y="1594800"/>
            <a:ext cx="11254154" cy="47504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1048578" name="Slide Number Placeholder 5"/>
          <p:cNvSpPr>
            <a:spLocks noGrp="1"/>
          </p:cNvSpPr>
          <p:nvPr>
            <p:ph type="sldNum" sz="quarter" idx="4"/>
          </p:nvPr>
        </p:nvSpPr>
        <p:spPr>
          <a:xfrm>
            <a:off x="11734799" y="6477000"/>
            <a:ext cx="458677" cy="381000"/>
          </a:xfrm>
          <a:prstGeom prst="rect">
            <a:avLst/>
          </a:prstGeom>
        </p:spPr>
        <p:txBody>
          <a:bodyPr vert="horz" lIns="91440" tIns="45720" rIns="91440" bIns="45720" rtlCol="0" anchor="ctr"/>
          <a:lstStyle>
            <a:lvl1pPr algn="ctr">
              <a:defRPr sz="1000">
                <a:solidFill>
                  <a:schemeClr val="tx1"/>
                </a:solidFill>
              </a:defRPr>
            </a:lvl1pPr>
          </a:lstStyle>
          <a:p>
            <a:fld id="{476ABACF-0C27-4DD2-A66F-6790151A3A40}" type="slidenum">
              <a:rPr lang="en-US" smtClean="0"/>
              <a:t>‹#›</a:t>
            </a:fld>
            <a:endParaRPr lang="en-US" dirty="0"/>
          </a:p>
        </p:txBody>
      </p:sp>
      <p:pic>
        <p:nvPicPr>
          <p:cNvPr id="2097152" name="Picture 6"/>
          <p:cNvPicPr>
            <a:picLocks noChangeAspect="1"/>
          </p:cNvPicPr>
          <p:nvPr userDrawn="1"/>
        </p:nvPicPr>
        <p:blipFill rotWithShape="1">
          <a:blip r:embed="rId12" cstate="hqprint"/>
          <a:srcRect l="30700" t="30701" r="30821" b="30425"/>
          <a:stretch>
            <a:fillRect/>
          </a:stretch>
        </p:blipFill>
        <p:spPr>
          <a:xfrm>
            <a:off x="10444529" y="196682"/>
            <a:ext cx="1396159" cy="794042"/>
          </a:xfrm>
          <a:prstGeom prst="rect">
            <a:avLst/>
          </a:prstGeom>
        </p:spPr>
      </p:pic>
    </p:spTree>
    <p:extLst>
      <p:ext uri="{BB962C8B-B14F-4D97-AF65-F5344CB8AC3E}">
        <p14:creationId xmlns:p14="http://schemas.microsoft.com/office/powerpoint/2010/main" val="14863418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lvl1pPr algn="l" defTabSz="914400" rtl="0" eaLnBrk="1" latinLnBrk="0" hangingPunct="1">
        <a:lnSpc>
          <a:spcPct val="100000"/>
        </a:lnSpc>
        <a:spcBef>
          <a:spcPct val="0"/>
        </a:spcBef>
        <a:buNone/>
        <a:defRPr sz="2800" b="1" kern="1200">
          <a:solidFill>
            <a:schemeClr val="tx1">
              <a:lumMod val="50000"/>
            </a:schemeClr>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lumMod val="50000"/>
            </a:schemeClr>
          </a:solidFill>
          <a:latin typeface="Arial" panose="020B0604020202020204" pitchFamily="34" charset="0"/>
          <a:ea typeface="+mj-ea"/>
          <a:cs typeface="Arial" panose="020B0604020202020204" pitchFamily="34"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tx1">
              <a:lumMod val="50000"/>
            </a:schemeClr>
          </a:solidFill>
          <a:latin typeface="Arial" panose="020B0604020202020204" pitchFamily="34" charset="0"/>
          <a:ea typeface="+mj-ea"/>
          <a:cs typeface="Arial" panose="020B0604020202020204" pitchFamily="34" charset="0"/>
        </a:defRPr>
      </a:lvl2pPr>
      <a:lvl3pPr marL="215900" indent="-2159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lumMod val="50000"/>
            </a:schemeClr>
          </a:solidFill>
          <a:latin typeface="Arial" panose="020B0604020202020204" pitchFamily="34" charset="0"/>
          <a:ea typeface="+mj-ea"/>
          <a:cs typeface="Arial" panose="020B0604020202020204" pitchFamily="34" charset="0"/>
        </a:defRPr>
      </a:lvl3pPr>
      <a:lvl4pPr marL="228600" indent="-228600" algn="l" defTabSz="914400" rtl="0" eaLnBrk="1" latinLnBrk="0" hangingPunct="1">
        <a:lnSpc>
          <a:spcPct val="100000"/>
        </a:lnSpc>
        <a:spcBef>
          <a:spcPts val="500"/>
        </a:spcBef>
        <a:buClr>
          <a:schemeClr val="accent2"/>
        </a:buClr>
        <a:buFont typeface="+mj-lt"/>
        <a:buAutoNum type="arabicPeriod"/>
        <a:defRPr sz="1200" kern="1200">
          <a:solidFill>
            <a:schemeClr val="tx1">
              <a:lumMod val="50000"/>
            </a:schemeClr>
          </a:solidFill>
          <a:latin typeface="Arial" panose="020B0604020202020204" pitchFamily="34" charset="0"/>
          <a:ea typeface="+mj-ea"/>
          <a:cs typeface="Arial" panose="020B0604020202020204" pitchFamily="34" charset="0"/>
        </a:defRPr>
      </a:lvl4pPr>
      <a:lvl5pPr marL="461010" indent="-241300" algn="l" defTabSz="914400" rtl="0" eaLnBrk="1" latinLnBrk="0" hangingPunct="1">
        <a:lnSpc>
          <a:spcPct val="100000"/>
        </a:lnSpc>
        <a:spcBef>
          <a:spcPts val="500"/>
        </a:spcBef>
        <a:buClrTx/>
        <a:buFont typeface="Noto Sans SC Light" panose="020B0300000000000000" pitchFamily="34" charset="-128"/>
        <a:buChar char="‒"/>
        <a:defRPr sz="1000" kern="1200">
          <a:solidFill>
            <a:schemeClr val="tx1">
              <a:lumMod val="50000"/>
            </a:schemeClr>
          </a:solidFill>
          <a:latin typeface="Arial" panose="020B0604020202020204" pitchFamily="34" charset="0"/>
          <a:ea typeface="+mj-ea"/>
          <a:cs typeface="Arial" panose="020B0604020202020204" pitchFamily="34" charset="0"/>
        </a:defRPr>
      </a:lvl5pPr>
      <a:lvl6pPr marL="461010" indent="-241300" algn="l" defTabSz="914400" rtl="0" eaLnBrk="1" latinLnBrk="0" hangingPunct="1">
        <a:lnSpc>
          <a:spcPct val="100000"/>
        </a:lnSpc>
        <a:spcBef>
          <a:spcPts val="500"/>
        </a:spcBef>
        <a:buClrTx/>
        <a:buFont typeface="+mj-lt"/>
        <a:buAutoNum type="alphaLcPeriod"/>
        <a:defRPr sz="1000" kern="1200">
          <a:solidFill>
            <a:schemeClr val="tx1">
              <a:lumMod val="50000"/>
            </a:schemeClr>
          </a:solidFill>
          <a:latin typeface="Arial" panose="020B0604020202020204" pitchFamily="34" charset="0"/>
          <a:ea typeface="+mj-ea"/>
          <a:cs typeface="Arial" panose="020B0604020202020204" pitchFamily="34" charset="0"/>
        </a:defRPr>
      </a:lvl6pPr>
      <a:lvl7pPr marL="450215" indent="-241300" algn="l" defTabSz="914400" rtl="0" eaLnBrk="1" latinLnBrk="0" hangingPunct="1">
        <a:lnSpc>
          <a:spcPct val="100000"/>
        </a:lnSpc>
        <a:spcBef>
          <a:spcPts val="500"/>
        </a:spcBef>
        <a:buFont typeface="+mj-lt"/>
        <a:buAutoNum type="arabicPeriod"/>
        <a:defRPr sz="1000" kern="1200">
          <a:solidFill>
            <a:schemeClr val="tx1">
              <a:lumMod val="50000"/>
            </a:schemeClr>
          </a:solidFill>
          <a:latin typeface="Arial" panose="020B0604020202020204" pitchFamily="34" charset="0"/>
          <a:ea typeface="+mj-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8">
            <a:extLst>
              <a:ext uri="{FF2B5EF4-FFF2-40B4-BE49-F238E27FC236}">
                <a16:creationId xmlns:a16="http://schemas.microsoft.com/office/drawing/2014/main" id="{8BD74D29-310F-446B-9DC0-0DB61CF04508}"/>
              </a:ext>
            </a:extLst>
          </p:cNvPr>
          <p:cNvSpPr txBox="1">
            <a:spLocks/>
          </p:cNvSpPr>
          <p:nvPr/>
        </p:nvSpPr>
        <p:spPr>
          <a:xfrm>
            <a:off x="1096362" y="1175526"/>
            <a:ext cx="9999275" cy="1559063"/>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zh-CN" altLang="en-US" sz="44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j-cs"/>
              </a:rPr>
              <a:t>呋喹替尼</a:t>
            </a:r>
            <a:r>
              <a:rPr kumimoji="0" lang="zh-CN" altLang="en-US" sz="36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胶囊 （爱优特</a:t>
            </a:r>
            <a:r>
              <a:rPr kumimoji="0" lang="en-US" altLang="zh-CN" sz="3600" b="1" i="0" u="none" strike="noStrike" kern="1200" cap="none" spc="0" normalizeH="0" baseline="30000" noProof="0" dirty="0">
                <a:ln>
                  <a:noFill/>
                </a:ln>
                <a:effectLst/>
                <a:uLnTx/>
                <a:uFillTx/>
                <a:latin typeface="Arial" panose="020B0604020202020204" pitchFamily="34" charset="0"/>
                <a:ea typeface="微软雅黑" panose="020B0503020204020204" pitchFamily="34" charset="-122"/>
                <a:cs typeface="+mj-cs"/>
              </a:rPr>
              <a:t>®</a:t>
            </a:r>
            <a:r>
              <a:rPr kumimoji="0" lang="zh-CN" altLang="en-US" sz="36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a:t>
            </a:r>
            <a:endParaRPr kumimoji="0" lang="en-US" altLang="zh-CN" sz="36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endParaRPr>
          </a:p>
          <a:p>
            <a:pPr marL="0" marR="0" lvl="0" indent="0" algn="ctr" defTabSz="914400" rtl="0" eaLnBrk="1" fontAlgn="auto" latinLnBrk="0" hangingPunct="1">
              <a:lnSpc>
                <a:spcPct val="150000"/>
              </a:lnSpc>
              <a:spcBef>
                <a:spcPct val="0"/>
              </a:spcBef>
              <a:spcAft>
                <a:spcPts val="0"/>
              </a:spcAft>
              <a:buClrTx/>
              <a:buSzTx/>
              <a:buFontTx/>
              <a:buNone/>
              <a:tabLst/>
              <a:defRPr/>
            </a:pPr>
            <a:r>
              <a:rPr lang="zh-CN" altLang="en-US" sz="3600" dirty="0">
                <a:latin typeface="Arial" panose="020B0604020202020204" pitchFamily="34" charset="0"/>
                <a:ea typeface="微软雅黑" panose="020B0503020204020204" pitchFamily="34" charset="-122"/>
              </a:rPr>
              <a:t>“重大新药创制”国家科技重大专项</a:t>
            </a:r>
            <a:endParaRPr lang="en-US" altLang="zh-CN" sz="3600" dirty="0">
              <a:latin typeface="Arial" panose="020B0604020202020204" pitchFamily="34" charset="0"/>
              <a:ea typeface="微软雅黑" panose="020B0503020204020204" pitchFamily="34" charset="-122"/>
            </a:endParaRPr>
          </a:p>
        </p:txBody>
      </p:sp>
      <p:sp>
        <p:nvSpPr>
          <p:cNvPr id="13" name="TextBox 12">
            <a:extLst>
              <a:ext uri="{FF2B5EF4-FFF2-40B4-BE49-F238E27FC236}">
                <a16:creationId xmlns:a16="http://schemas.microsoft.com/office/drawing/2014/main" id="{6ACF055D-62FD-4F41-B423-AFD0C3A8F339}"/>
              </a:ext>
            </a:extLst>
          </p:cNvPr>
          <p:cNvSpPr txBox="1"/>
          <p:nvPr/>
        </p:nvSpPr>
        <p:spPr>
          <a:xfrm>
            <a:off x="1694951" y="3185980"/>
            <a:ext cx="9195553" cy="1422954"/>
          </a:xfrm>
          <a:prstGeom prst="rect">
            <a:avLst/>
          </a:prstGeom>
          <a:noFill/>
        </p:spPr>
        <p:txBody>
          <a:bodyPr wrap="square" rtlCol="0">
            <a:spAutoFit/>
          </a:bodyPr>
          <a:lstStyle/>
          <a:p>
            <a:pPr>
              <a:lnSpc>
                <a:spcPct val="150000"/>
              </a:lnSpc>
            </a:pPr>
            <a:r>
              <a:rPr lang="zh-CN" altLang="en-US" sz="2000" b="1" dirty="0">
                <a:latin typeface="+mj-ea"/>
                <a:ea typeface="+mj-ea"/>
              </a:rPr>
              <a:t>新增适应症（获得</a:t>
            </a:r>
            <a:r>
              <a:rPr lang="en-US" altLang="zh-CN" sz="2000" b="1" dirty="0">
                <a:latin typeface="+mj-ea"/>
                <a:ea typeface="+mj-ea"/>
              </a:rPr>
              <a:t>CDE</a:t>
            </a:r>
            <a:r>
              <a:rPr lang="zh-CN" altLang="en-US" sz="2000" b="1" dirty="0">
                <a:latin typeface="+mj-ea"/>
                <a:ea typeface="+mj-ea"/>
              </a:rPr>
              <a:t>授予突破性疗法认定）：</a:t>
            </a:r>
          </a:p>
          <a:p>
            <a:pPr>
              <a:lnSpc>
                <a:spcPct val="150000"/>
              </a:lnSpc>
            </a:pPr>
            <a:r>
              <a:rPr lang="zh-CN" altLang="en-US" sz="2000" dirty="0">
                <a:latin typeface="+mj-ea"/>
                <a:ea typeface="+mj-ea"/>
              </a:rPr>
              <a:t>呋喹替尼联合信迪利单抗注射液用于既往系统性抗肿瘤治疗后失败且不适合进行根治性手术治疗或根治性放疗的晚期错配修复完整（</a:t>
            </a:r>
            <a:r>
              <a:rPr lang="en-US" altLang="zh-CN" sz="2000" dirty="0" err="1">
                <a:latin typeface="+mj-ea"/>
                <a:ea typeface="+mj-ea"/>
              </a:rPr>
              <a:t>pMMR</a:t>
            </a:r>
            <a:r>
              <a:rPr lang="zh-CN" altLang="en-US" sz="2000" dirty="0">
                <a:latin typeface="+mj-ea"/>
                <a:ea typeface="+mj-ea"/>
              </a:rPr>
              <a:t>）子宫内膜癌患者</a:t>
            </a:r>
            <a:endParaRPr lang="en-US" altLang="zh-CN" sz="2000" dirty="0">
              <a:latin typeface="+mj-ea"/>
              <a:ea typeface="+mj-ea"/>
            </a:endParaRPr>
          </a:p>
        </p:txBody>
      </p:sp>
      <p:sp>
        <p:nvSpPr>
          <p:cNvPr id="16" name="TextBox 15">
            <a:extLst>
              <a:ext uri="{FF2B5EF4-FFF2-40B4-BE49-F238E27FC236}">
                <a16:creationId xmlns:a16="http://schemas.microsoft.com/office/drawing/2014/main" id="{53DB77AF-D56A-42BE-A6A7-0DAC25758283}"/>
              </a:ext>
            </a:extLst>
          </p:cNvPr>
          <p:cNvSpPr txBox="1"/>
          <p:nvPr/>
        </p:nvSpPr>
        <p:spPr>
          <a:xfrm>
            <a:off x="4118268" y="5358334"/>
            <a:ext cx="3688332" cy="458908"/>
          </a:xfrm>
          <a:prstGeom prst="rect">
            <a:avLst/>
          </a:prstGeom>
          <a:noFill/>
        </p:spPr>
        <p:txBody>
          <a:bodyPr wrap="square" rtlCol="0">
            <a:spAutoFit/>
          </a:bodyPr>
          <a:lstStyle/>
          <a:p>
            <a:pPr algn="ctr">
              <a:lnSpc>
                <a:spcPct val="150000"/>
              </a:lnSpc>
            </a:pPr>
            <a:r>
              <a:rPr lang="zh-CN" altLang="en-US" dirty="0">
                <a:latin typeface="+mj-ea"/>
                <a:ea typeface="+mj-ea"/>
              </a:rPr>
              <a:t>和记黄埔医药（上海）有限公司</a:t>
            </a:r>
            <a:endParaRPr lang="en-US" altLang="zh-CN" dirty="0">
              <a:latin typeface="+mj-ea"/>
              <a:ea typeface="+mj-ea"/>
            </a:endParaRPr>
          </a:p>
        </p:txBody>
      </p:sp>
      <p:sp>
        <p:nvSpPr>
          <p:cNvPr id="17" name="TextBox 16">
            <a:extLst>
              <a:ext uri="{FF2B5EF4-FFF2-40B4-BE49-F238E27FC236}">
                <a16:creationId xmlns:a16="http://schemas.microsoft.com/office/drawing/2014/main" id="{E9A202B2-6389-481D-8209-56BCFF51EAA6}"/>
              </a:ext>
            </a:extLst>
          </p:cNvPr>
          <p:cNvSpPr txBox="1"/>
          <p:nvPr/>
        </p:nvSpPr>
        <p:spPr>
          <a:xfrm>
            <a:off x="2436075" y="5912332"/>
            <a:ext cx="7052717" cy="458908"/>
          </a:xfrm>
          <a:prstGeom prst="rect">
            <a:avLst/>
          </a:prstGeom>
          <a:noFill/>
        </p:spPr>
        <p:txBody>
          <a:bodyPr wrap="square" rtlCol="0">
            <a:spAutoFit/>
          </a:bodyPr>
          <a:lstStyle/>
          <a:p>
            <a:pPr algn="ctr">
              <a:lnSpc>
                <a:spcPct val="150000"/>
              </a:lnSpc>
            </a:pPr>
            <a:r>
              <a:rPr lang="en-US" altLang="zh-CN" dirty="0">
                <a:latin typeface="+mj-ea"/>
                <a:ea typeface="+mj-ea"/>
              </a:rPr>
              <a:t>PPT 2</a:t>
            </a:r>
            <a:r>
              <a:rPr lang="zh-CN" altLang="en-US" dirty="0">
                <a:latin typeface="+mj-ea"/>
                <a:ea typeface="+mj-ea"/>
              </a:rPr>
              <a:t>：</a:t>
            </a:r>
            <a:r>
              <a:rPr lang="en-US" altLang="zh-CN" dirty="0">
                <a:latin typeface="+mj-ea"/>
                <a:ea typeface="+mj-ea"/>
              </a:rPr>
              <a:t> </a:t>
            </a:r>
            <a:r>
              <a:rPr lang="zh-CN" altLang="en-US" dirty="0">
                <a:latin typeface="+mj-ea"/>
                <a:ea typeface="+mj-ea"/>
              </a:rPr>
              <a:t>不含经济性信息</a:t>
            </a:r>
            <a:endParaRPr lang="en-US" altLang="zh-CN" dirty="0">
              <a:latin typeface="+mj-ea"/>
              <a:ea typeface="+mj-ea"/>
            </a:endParaRPr>
          </a:p>
        </p:txBody>
      </p:sp>
      <p:sp>
        <p:nvSpPr>
          <p:cNvPr id="2" name="Rectangle: Rounded Corners 1">
            <a:extLst>
              <a:ext uri="{FF2B5EF4-FFF2-40B4-BE49-F238E27FC236}">
                <a16:creationId xmlns:a16="http://schemas.microsoft.com/office/drawing/2014/main" id="{3F5169AE-DD56-48C9-9BB3-9F070B2A1C41}"/>
              </a:ext>
            </a:extLst>
          </p:cNvPr>
          <p:cNvSpPr/>
          <p:nvPr/>
        </p:nvSpPr>
        <p:spPr>
          <a:xfrm>
            <a:off x="1489819" y="3067239"/>
            <a:ext cx="9605818" cy="1764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E30319-6F55-47EA-8DEB-B316D4905336}"/>
              </a:ext>
            </a:extLst>
          </p:cNvPr>
          <p:cNvSpPr txBox="1"/>
          <p:nvPr/>
        </p:nvSpPr>
        <p:spPr>
          <a:xfrm>
            <a:off x="528969" y="6522747"/>
            <a:ext cx="11527515" cy="253916"/>
          </a:xfrm>
          <a:prstGeom prst="rect">
            <a:avLst/>
          </a:prstGeom>
          <a:noFill/>
        </p:spPr>
        <p:txBody>
          <a:bodyPr wrap="none" rtlCol="0">
            <a:spAutoFit/>
          </a:bodyPr>
          <a:lstStyle/>
          <a:p>
            <a:r>
              <a:rPr lang="zh-CN" altLang="en-US" sz="1050" dirty="0"/>
              <a:t>本资料仅根据国家医疗保障局要求，用于支持</a:t>
            </a:r>
            <a:r>
              <a:rPr lang="en-US" altLang="zh-CN" sz="1050" dirty="0"/>
              <a:t>【2025】</a:t>
            </a:r>
            <a:r>
              <a:rPr lang="zh-CN" altLang="en-US" sz="1050" dirty="0"/>
              <a:t>年国家医保目录调整工作，而非针对一般公众，严禁应用于产品的推广及商业交流。处方请参考国家药品监督管理局批准的药品说明书。</a:t>
            </a:r>
          </a:p>
        </p:txBody>
      </p:sp>
    </p:spTree>
    <p:extLst>
      <p:ext uri="{BB962C8B-B14F-4D97-AF65-F5344CB8AC3E}">
        <p14:creationId xmlns:p14="http://schemas.microsoft.com/office/powerpoint/2010/main" val="3691451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7B7E16-2492-4F07-8458-F21C663281B6}"/>
              </a:ext>
            </a:extLst>
          </p:cNvPr>
          <p:cNvSpPr txBox="1"/>
          <p:nvPr/>
        </p:nvSpPr>
        <p:spPr>
          <a:xfrm>
            <a:off x="509237" y="1256686"/>
            <a:ext cx="11084513" cy="4412875"/>
          </a:xfrm>
          <a:prstGeom prst="rect">
            <a:avLst/>
          </a:prstGeom>
          <a:noFill/>
        </p:spPr>
        <p:txBody>
          <a:bodyPr wrap="square" rtlCol="0">
            <a:spAutoFit/>
          </a:bodyPr>
          <a:lstStyle/>
          <a:p>
            <a:pPr marL="342900" indent="-342900">
              <a:lnSpc>
                <a:spcPct val="200000"/>
              </a:lnSpc>
              <a:buFont typeface="Wingdings" panose="05000000000000000000" pitchFamily="2" charset="2"/>
              <a:buChar char="ü"/>
            </a:pPr>
            <a:r>
              <a:rPr lang="zh-CN" altLang="en-US" sz="2000" b="1" dirty="0">
                <a:latin typeface="+mj-ea"/>
                <a:ea typeface="+mj-ea"/>
              </a:rPr>
              <a:t>呋喹替尼联合治疗是中国</a:t>
            </a:r>
            <a:r>
              <a:rPr lang="zh-CN" altLang="en-US" sz="2400" b="1" dirty="0">
                <a:solidFill>
                  <a:srgbClr val="FF0000"/>
                </a:solidFill>
                <a:latin typeface="+mj-ea"/>
                <a:ea typeface="+mj-ea"/>
              </a:rPr>
              <a:t>首个</a:t>
            </a:r>
            <a:r>
              <a:rPr lang="zh-CN" altLang="en-US" sz="2000" b="1" dirty="0">
                <a:latin typeface="+mj-ea"/>
                <a:ea typeface="+mj-ea"/>
              </a:rPr>
              <a:t>批准用于</a:t>
            </a:r>
            <a:r>
              <a:rPr lang="en-US" altLang="zh-CN" sz="2000" b="1" dirty="0" err="1">
                <a:latin typeface="+mj-ea"/>
                <a:ea typeface="+mj-ea"/>
              </a:rPr>
              <a:t>pMMR</a:t>
            </a:r>
            <a:r>
              <a:rPr lang="zh-CN" altLang="en-US" sz="2000" b="1" dirty="0">
                <a:latin typeface="+mj-ea"/>
                <a:ea typeface="+mj-ea"/>
              </a:rPr>
              <a:t>子宫内膜癌的抗血管生成靶向联合</a:t>
            </a:r>
            <a:r>
              <a:rPr lang="en-US" altLang="zh-CN" sz="2000" b="1" dirty="0">
                <a:latin typeface="+mj-ea"/>
                <a:ea typeface="+mj-ea"/>
              </a:rPr>
              <a:t>PD-1</a:t>
            </a:r>
            <a:r>
              <a:rPr lang="zh-CN" altLang="en-US" sz="2000" b="1" dirty="0">
                <a:latin typeface="+mj-ea"/>
                <a:ea typeface="+mj-ea"/>
              </a:rPr>
              <a:t>抑制剂的治疗方案，</a:t>
            </a:r>
            <a:r>
              <a:rPr lang="zh-CN" altLang="en-US" sz="2400" b="1" dirty="0">
                <a:solidFill>
                  <a:srgbClr val="FF0000"/>
                </a:solidFill>
                <a:latin typeface="+mj-ea"/>
                <a:ea typeface="+mj-ea"/>
              </a:rPr>
              <a:t>弥补靶免治疗方案的空白</a:t>
            </a:r>
            <a:endParaRPr lang="en-US" altLang="zh-CN" sz="2000" b="1" dirty="0">
              <a:solidFill>
                <a:srgbClr val="FF0000"/>
              </a:solidFill>
              <a:latin typeface="+mj-ea"/>
              <a:ea typeface="+mj-ea"/>
            </a:endParaRPr>
          </a:p>
          <a:p>
            <a:pPr marL="342900" indent="-342900">
              <a:lnSpc>
                <a:spcPct val="200000"/>
              </a:lnSpc>
              <a:buFont typeface="Wingdings" panose="05000000000000000000" pitchFamily="2" charset="2"/>
              <a:buChar char="ü"/>
            </a:pPr>
            <a:r>
              <a:rPr lang="zh-CN" altLang="en-US" sz="2000" b="1" dirty="0">
                <a:latin typeface="+mj-ea"/>
                <a:ea typeface="+mj-ea"/>
              </a:rPr>
              <a:t>呋喹替尼联合治疗晚期</a:t>
            </a:r>
            <a:r>
              <a:rPr lang="en-US" altLang="zh-CN" sz="2000" b="1" dirty="0" err="1">
                <a:latin typeface="+mj-ea"/>
                <a:ea typeface="+mj-ea"/>
              </a:rPr>
              <a:t>pMMR</a:t>
            </a:r>
            <a:r>
              <a:rPr lang="zh-CN" altLang="en-US" sz="2000" b="1" dirty="0">
                <a:latin typeface="+mj-ea"/>
                <a:ea typeface="+mj-ea"/>
              </a:rPr>
              <a:t>子宫内膜癌带来</a:t>
            </a:r>
            <a:r>
              <a:rPr lang="zh-CN" altLang="en-US" sz="2400" b="1" dirty="0">
                <a:solidFill>
                  <a:srgbClr val="FF0000"/>
                </a:solidFill>
                <a:latin typeface="+mj-ea"/>
                <a:ea typeface="+mj-ea"/>
              </a:rPr>
              <a:t>持久疗效和良好安全性</a:t>
            </a:r>
            <a:r>
              <a:rPr lang="zh-CN" altLang="en-US" sz="2000" b="1" dirty="0">
                <a:latin typeface="+mj-ea"/>
                <a:ea typeface="+mj-ea"/>
              </a:rPr>
              <a:t>，对于既往接受过贝伐珠单抗治疗的患者依然有效，</a:t>
            </a:r>
            <a:r>
              <a:rPr lang="zh-CN" altLang="en-US" sz="2400" b="1" dirty="0">
                <a:solidFill>
                  <a:srgbClr val="FF0000"/>
                </a:solidFill>
                <a:latin typeface="+mj-ea"/>
                <a:ea typeface="+mj-ea"/>
              </a:rPr>
              <a:t>更全面地满足临床治疗需求</a:t>
            </a:r>
          </a:p>
          <a:p>
            <a:pPr marL="342900" indent="-342900">
              <a:lnSpc>
                <a:spcPct val="200000"/>
              </a:lnSpc>
              <a:buFont typeface="Wingdings" panose="05000000000000000000" pitchFamily="2" charset="2"/>
              <a:buChar char="ü"/>
            </a:pPr>
            <a:r>
              <a:rPr lang="zh-CN" altLang="en-US" sz="2000" b="1" dirty="0">
                <a:latin typeface="+mj-ea"/>
                <a:ea typeface="+mj-ea"/>
              </a:rPr>
              <a:t>呋喹替尼是获得 “</a:t>
            </a:r>
            <a:r>
              <a:rPr lang="zh-CN" altLang="en-US" sz="2400" b="1" dirty="0">
                <a:solidFill>
                  <a:srgbClr val="FF0000"/>
                </a:solidFill>
                <a:latin typeface="+mj-ea"/>
                <a:ea typeface="+mj-ea"/>
              </a:rPr>
              <a:t>重大新药创制</a:t>
            </a:r>
            <a:r>
              <a:rPr lang="zh-CN" altLang="en-US" sz="2000" b="1" dirty="0">
                <a:latin typeface="+mj-ea"/>
                <a:ea typeface="+mj-ea"/>
              </a:rPr>
              <a:t>”国家科技重大专项支持、拥有全球自主知识产权的</a:t>
            </a:r>
            <a:r>
              <a:rPr lang="en-US" altLang="zh-CN" sz="2400" b="1" dirty="0">
                <a:solidFill>
                  <a:srgbClr val="FF0000"/>
                </a:solidFill>
                <a:latin typeface="+mj-ea"/>
                <a:ea typeface="+mj-ea"/>
              </a:rPr>
              <a:t>1</a:t>
            </a:r>
            <a:r>
              <a:rPr lang="zh-CN" altLang="en-US" sz="2400" b="1" dirty="0">
                <a:solidFill>
                  <a:srgbClr val="FF0000"/>
                </a:solidFill>
                <a:latin typeface="+mj-ea"/>
                <a:ea typeface="+mj-ea"/>
              </a:rPr>
              <a:t>类新药</a:t>
            </a:r>
            <a:r>
              <a:rPr lang="zh-CN" altLang="en-US" sz="2000" b="1" dirty="0">
                <a:latin typeface="+mj-ea"/>
                <a:ea typeface="+mj-ea"/>
              </a:rPr>
              <a:t>，成功出海美国、欧盟、日本、英国、瑞士、加拿大、澳大利亚等众多发达国家</a:t>
            </a:r>
            <a:endParaRPr lang="en-US" altLang="zh-CN" sz="2400" b="1" dirty="0">
              <a:solidFill>
                <a:srgbClr val="FF0000"/>
              </a:solidFill>
              <a:latin typeface="+mj-ea"/>
              <a:ea typeface="+mj-ea"/>
            </a:endParaRPr>
          </a:p>
        </p:txBody>
      </p:sp>
      <p:sp>
        <p:nvSpPr>
          <p:cNvPr id="25" name="Title 28">
            <a:extLst>
              <a:ext uri="{FF2B5EF4-FFF2-40B4-BE49-F238E27FC236}">
                <a16:creationId xmlns:a16="http://schemas.microsoft.com/office/drawing/2014/main" id="{90274D9E-6D4A-43F8-8FE7-5A004B23CD7E}"/>
              </a:ext>
            </a:extLst>
          </p:cNvPr>
          <p:cNvSpPr txBox="1">
            <a:spLocks/>
          </p:cNvSpPr>
          <p:nvPr/>
        </p:nvSpPr>
        <p:spPr>
          <a:xfrm>
            <a:off x="452582" y="295563"/>
            <a:ext cx="11363361" cy="64997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呋喹替尼的特性总结</a:t>
            </a:r>
            <a:endParaRPr lang="en-US" altLang="zh-CN" dirty="0">
              <a:latin typeface="Arial" panose="020B0604020202020204" pitchFamily="34" charset="0"/>
              <a:ea typeface="微软雅黑" panose="020B0503020204020204" pitchFamily="34" charset="-122"/>
            </a:endParaRPr>
          </a:p>
        </p:txBody>
      </p:sp>
      <p:grpSp>
        <p:nvGrpSpPr>
          <p:cNvPr id="26" name="Group 25">
            <a:extLst>
              <a:ext uri="{FF2B5EF4-FFF2-40B4-BE49-F238E27FC236}">
                <a16:creationId xmlns:a16="http://schemas.microsoft.com/office/drawing/2014/main" id="{483608A0-1AEE-4DD4-979D-FD4DB44024EB}"/>
              </a:ext>
            </a:extLst>
          </p:cNvPr>
          <p:cNvGrpSpPr/>
          <p:nvPr/>
        </p:nvGrpSpPr>
        <p:grpSpPr>
          <a:xfrm>
            <a:off x="-9327" y="1088291"/>
            <a:ext cx="297237" cy="1015663"/>
            <a:chOff x="-9237" y="-9144"/>
            <a:chExt cx="297237" cy="1015663"/>
          </a:xfrm>
          <a:solidFill>
            <a:schemeClr val="bg1">
              <a:lumMod val="85000"/>
            </a:schemeClr>
          </a:solidFill>
        </p:grpSpPr>
        <p:sp>
          <p:nvSpPr>
            <p:cNvPr id="27" name="Rectangle: Top Corners Rounded 26">
              <a:extLst>
                <a:ext uri="{FF2B5EF4-FFF2-40B4-BE49-F238E27FC236}">
                  <a16:creationId xmlns:a16="http://schemas.microsoft.com/office/drawing/2014/main" id="{6216F893-40C4-42DE-8039-8B63DBD4EEAC}"/>
                </a:ext>
              </a:extLst>
            </p:cNvPr>
            <p:cNvSpPr/>
            <p:nvPr/>
          </p:nvSpPr>
          <p:spPr>
            <a:xfrm rot="5400000">
              <a:off x="-358920" y="358920"/>
              <a:ext cx="1005840" cy="288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28" name="TextBox 27">
              <a:extLst>
                <a:ext uri="{FF2B5EF4-FFF2-40B4-BE49-F238E27FC236}">
                  <a16:creationId xmlns:a16="http://schemas.microsoft.com/office/drawing/2014/main" id="{0A093A04-D587-4767-93B9-4B89675FAFB6}"/>
                </a:ext>
              </a:extLst>
            </p:cNvPr>
            <p:cNvSpPr txBox="1"/>
            <p:nvPr/>
          </p:nvSpPr>
          <p:spPr>
            <a:xfrm>
              <a:off x="-9237" y="-9144"/>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29" name="Group 28">
            <a:extLst>
              <a:ext uri="{FF2B5EF4-FFF2-40B4-BE49-F238E27FC236}">
                <a16:creationId xmlns:a16="http://schemas.microsoft.com/office/drawing/2014/main" id="{D57E5EAF-9080-4895-AA83-049316E82367}"/>
              </a:ext>
            </a:extLst>
          </p:cNvPr>
          <p:cNvGrpSpPr/>
          <p:nvPr/>
        </p:nvGrpSpPr>
        <p:grpSpPr>
          <a:xfrm>
            <a:off x="-9420" y="2179630"/>
            <a:ext cx="297330" cy="841248"/>
            <a:chOff x="-9330" y="-18288"/>
            <a:chExt cx="297330" cy="841248"/>
          </a:xfrm>
          <a:solidFill>
            <a:schemeClr val="bg1">
              <a:lumMod val="85000"/>
            </a:schemeClr>
          </a:solidFill>
        </p:grpSpPr>
        <p:sp>
          <p:nvSpPr>
            <p:cNvPr id="30" name="Rectangle: Top Corners Rounded 29">
              <a:extLst>
                <a:ext uri="{FF2B5EF4-FFF2-40B4-BE49-F238E27FC236}">
                  <a16:creationId xmlns:a16="http://schemas.microsoft.com/office/drawing/2014/main" id="{4DADC8CC-B07B-4C62-A58D-C2708B8A3FDC}"/>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31" name="TextBox 30">
              <a:extLst>
                <a:ext uri="{FF2B5EF4-FFF2-40B4-BE49-F238E27FC236}">
                  <a16:creationId xmlns:a16="http://schemas.microsoft.com/office/drawing/2014/main" id="{B184A833-7AA5-4616-9781-8A903C470AE2}"/>
                </a:ext>
              </a:extLst>
            </p:cNvPr>
            <p:cNvSpPr txBox="1"/>
            <p:nvPr/>
          </p:nvSpPr>
          <p:spPr>
            <a:xfrm>
              <a:off x="-9330"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32" name="Group 31">
            <a:extLst>
              <a:ext uri="{FF2B5EF4-FFF2-40B4-BE49-F238E27FC236}">
                <a16:creationId xmlns:a16="http://schemas.microsoft.com/office/drawing/2014/main" id="{DD171963-E0E2-48E7-8438-CE4953D773C6}"/>
              </a:ext>
            </a:extLst>
          </p:cNvPr>
          <p:cNvGrpSpPr/>
          <p:nvPr/>
        </p:nvGrpSpPr>
        <p:grpSpPr>
          <a:xfrm>
            <a:off x="-91" y="3096554"/>
            <a:ext cx="288093" cy="841248"/>
            <a:chOff x="-1" y="-18288"/>
            <a:chExt cx="288093" cy="841248"/>
          </a:xfrm>
          <a:solidFill>
            <a:schemeClr val="bg1">
              <a:lumMod val="85000"/>
            </a:schemeClr>
          </a:solidFill>
        </p:grpSpPr>
        <p:sp>
          <p:nvSpPr>
            <p:cNvPr id="33" name="Rectangle: Top Corners Rounded 32">
              <a:extLst>
                <a:ext uri="{FF2B5EF4-FFF2-40B4-BE49-F238E27FC236}">
                  <a16:creationId xmlns:a16="http://schemas.microsoft.com/office/drawing/2014/main" id="{273C0A7D-D6CB-441B-A51D-D51DE10D674E}"/>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34" name="TextBox 33">
              <a:extLst>
                <a:ext uri="{FF2B5EF4-FFF2-40B4-BE49-F238E27FC236}">
                  <a16:creationId xmlns:a16="http://schemas.microsoft.com/office/drawing/2014/main" id="{DC72C1BA-5AB7-4336-92E5-C85F0D7F8197}"/>
                </a:ext>
              </a:extLst>
            </p:cNvPr>
            <p:cNvSpPr txBox="1"/>
            <p:nvPr/>
          </p:nvSpPr>
          <p:spPr>
            <a:xfrm>
              <a:off x="91"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35" name="Group 34">
            <a:extLst>
              <a:ext uri="{FF2B5EF4-FFF2-40B4-BE49-F238E27FC236}">
                <a16:creationId xmlns:a16="http://schemas.microsoft.com/office/drawing/2014/main" id="{A87FB163-792F-4C6F-BC64-12A1AE9E1CC6}"/>
              </a:ext>
            </a:extLst>
          </p:cNvPr>
          <p:cNvGrpSpPr/>
          <p:nvPr/>
        </p:nvGrpSpPr>
        <p:grpSpPr>
          <a:xfrm>
            <a:off x="-9326" y="4013478"/>
            <a:ext cx="297236" cy="841248"/>
            <a:chOff x="-9236" y="-18288"/>
            <a:chExt cx="297236" cy="841248"/>
          </a:xfrm>
          <a:solidFill>
            <a:schemeClr val="bg1">
              <a:lumMod val="85000"/>
            </a:schemeClr>
          </a:solidFill>
        </p:grpSpPr>
        <p:sp>
          <p:nvSpPr>
            <p:cNvPr id="36" name="Rectangle: Top Corners Rounded 35">
              <a:extLst>
                <a:ext uri="{FF2B5EF4-FFF2-40B4-BE49-F238E27FC236}">
                  <a16:creationId xmlns:a16="http://schemas.microsoft.com/office/drawing/2014/main" id="{E9D696C3-CAA4-400A-8A21-5C82A5A6E9D9}"/>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37" name="TextBox 36">
              <a:extLst>
                <a:ext uri="{FF2B5EF4-FFF2-40B4-BE49-F238E27FC236}">
                  <a16:creationId xmlns:a16="http://schemas.microsoft.com/office/drawing/2014/main" id="{1A130D5D-1BE4-4156-BF65-3309568DCAE2}"/>
                </a:ext>
              </a:extLst>
            </p:cNvPr>
            <p:cNvSpPr txBox="1"/>
            <p:nvPr/>
          </p:nvSpPr>
          <p:spPr>
            <a:xfrm>
              <a:off x="-9236"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38" name="Group 37">
            <a:extLst>
              <a:ext uri="{FF2B5EF4-FFF2-40B4-BE49-F238E27FC236}">
                <a16:creationId xmlns:a16="http://schemas.microsoft.com/office/drawing/2014/main" id="{C3D44334-46DC-4FBC-A3B9-AA29F4F5F09D}"/>
              </a:ext>
            </a:extLst>
          </p:cNvPr>
          <p:cNvGrpSpPr/>
          <p:nvPr/>
        </p:nvGrpSpPr>
        <p:grpSpPr>
          <a:xfrm>
            <a:off x="-93" y="4930402"/>
            <a:ext cx="288003" cy="841248"/>
            <a:chOff x="-3" y="-18288"/>
            <a:chExt cx="288003" cy="841248"/>
          </a:xfrm>
          <a:solidFill>
            <a:schemeClr val="bg1">
              <a:lumMod val="85000"/>
            </a:schemeClr>
          </a:solidFill>
        </p:grpSpPr>
        <p:sp>
          <p:nvSpPr>
            <p:cNvPr id="39" name="Rectangle: Top Corners Rounded 38">
              <a:extLst>
                <a:ext uri="{FF2B5EF4-FFF2-40B4-BE49-F238E27FC236}">
                  <a16:creationId xmlns:a16="http://schemas.microsoft.com/office/drawing/2014/main" id="{93E727F6-6D69-4CE7-9F82-1CEF3533250A}"/>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40" name="TextBox 39">
              <a:extLst>
                <a:ext uri="{FF2B5EF4-FFF2-40B4-BE49-F238E27FC236}">
                  <a16:creationId xmlns:a16="http://schemas.microsoft.com/office/drawing/2014/main" id="{981F9DAF-3614-4272-BB84-B154690C907E}"/>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grpSp>
        <p:nvGrpSpPr>
          <p:cNvPr id="44" name="Group 43">
            <a:extLst>
              <a:ext uri="{FF2B5EF4-FFF2-40B4-BE49-F238E27FC236}">
                <a16:creationId xmlns:a16="http://schemas.microsoft.com/office/drawing/2014/main" id="{5A18DFD4-DC54-45D6-82BC-958FEE14F065}"/>
              </a:ext>
            </a:extLst>
          </p:cNvPr>
          <p:cNvGrpSpPr/>
          <p:nvPr/>
        </p:nvGrpSpPr>
        <p:grpSpPr>
          <a:xfrm>
            <a:off x="-91" y="-3140"/>
            <a:ext cx="288090" cy="1015755"/>
            <a:chOff x="-90" y="0"/>
            <a:chExt cx="288090" cy="1015755"/>
          </a:xfrm>
          <a:solidFill>
            <a:srgbClr val="FF6600"/>
          </a:solidFill>
        </p:grpSpPr>
        <p:sp>
          <p:nvSpPr>
            <p:cNvPr id="45" name="Rectangle: Top Corners Rounded 44">
              <a:extLst>
                <a:ext uri="{FF2B5EF4-FFF2-40B4-BE49-F238E27FC236}">
                  <a16:creationId xmlns:a16="http://schemas.microsoft.com/office/drawing/2014/main" id="{0C5563AF-4C76-40B5-ACEE-AB0C96792B27}"/>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46" name="TextBox 45">
              <a:extLst>
                <a:ext uri="{FF2B5EF4-FFF2-40B4-BE49-F238E27FC236}">
                  <a16:creationId xmlns:a16="http://schemas.microsoft.com/office/drawing/2014/main" id="{DF40458A-3BAE-4F34-AD19-4E65B9F5FE0B}"/>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334231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8">
            <a:extLst>
              <a:ext uri="{FF2B5EF4-FFF2-40B4-BE49-F238E27FC236}">
                <a16:creationId xmlns:a16="http://schemas.microsoft.com/office/drawing/2014/main" id="{9258AAEC-86EC-405F-B7AB-541D3FEABBA9}"/>
              </a:ext>
            </a:extLst>
          </p:cNvPr>
          <p:cNvSpPr txBox="1">
            <a:spLocks/>
          </p:cNvSpPr>
          <p:nvPr/>
        </p:nvSpPr>
        <p:spPr>
          <a:xfrm>
            <a:off x="458250" y="0"/>
            <a:ext cx="9469382" cy="118380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36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目  录</a:t>
            </a:r>
            <a:endParaRPr lang="en-US" altLang="zh-CN" sz="3600" dirty="0">
              <a:latin typeface="Arial" panose="020B0604020202020204" pitchFamily="34" charset="0"/>
              <a:ea typeface="微软雅黑" panose="020B0503020204020204" pitchFamily="34" charset="-122"/>
            </a:endParaRPr>
          </a:p>
        </p:txBody>
      </p:sp>
      <p:sp>
        <p:nvSpPr>
          <p:cNvPr id="8" name="Rectangle 7">
            <a:extLst>
              <a:ext uri="{FF2B5EF4-FFF2-40B4-BE49-F238E27FC236}">
                <a16:creationId xmlns:a16="http://schemas.microsoft.com/office/drawing/2014/main" id="{6816B99A-D3AB-4F32-8127-630BDE7283D0}"/>
              </a:ext>
            </a:extLst>
          </p:cNvPr>
          <p:cNvSpPr/>
          <p:nvPr/>
        </p:nvSpPr>
        <p:spPr>
          <a:xfrm>
            <a:off x="2392221" y="1690253"/>
            <a:ext cx="3417454" cy="17179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9" name="Rectangle: Rounded Corners 8">
            <a:extLst>
              <a:ext uri="{FF2B5EF4-FFF2-40B4-BE49-F238E27FC236}">
                <a16:creationId xmlns:a16="http://schemas.microsoft.com/office/drawing/2014/main" id="{C8B9DF30-2883-415F-ADD2-56D17FA4EED5}"/>
              </a:ext>
            </a:extLst>
          </p:cNvPr>
          <p:cNvSpPr/>
          <p:nvPr/>
        </p:nvSpPr>
        <p:spPr>
          <a:xfrm>
            <a:off x="2860639" y="1394323"/>
            <a:ext cx="2385616"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200" b="1" i="0" u="none" strike="noStrike" kern="1200" cap="none" spc="0" normalizeH="0" noProof="0" dirty="0">
                <a:ln>
                  <a:noFill/>
                </a:ln>
                <a:solidFill>
                  <a:srgbClr val="FFFFFF"/>
                </a:solidFill>
                <a:effectLst/>
                <a:uLnTx/>
                <a:uFillTx/>
                <a:latin typeface="+mj-ea"/>
                <a:ea typeface="+mj-ea"/>
                <a:cs typeface="Arial"/>
              </a:rPr>
              <a:t>1-</a:t>
            </a:r>
            <a:r>
              <a:rPr kumimoji="0" lang="zh-CN" altLang="en-US" sz="2200" b="1" i="0" u="none" strike="noStrike" kern="1200" cap="none" spc="0" normalizeH="0" noProof="0" dirty="0">
                <a:ln>
                  <a:noFill/>
                </a:ln>
                <a:solidFill>
                  <a:srgbClr val="FFFFFF"/>
                </a:solidFill>
                <a:effectLst/>
                <a:uLnTx/>
                <a:uFillTx/>
                <a:latin typeface="+mj-ea"/>
                <a:ea typeface="+mj-ea"/>
                <a:cs typeface="Arial"/>
              </a:rPr>
              <a:t>药品基本信息</a:t>
            </a:r>
          </a:p>
        </p:txBody>
      </p:sp>
      <p:sp>
        <p:nvSpPr>
          <p:cNvPr id="12" name="TextBox 11">
            <a:extLst>
              <a:ext uri="{FF2B5EF4-FFF2-40B4-BE49-F238E27FC236}">
                <a16:creationId xmlns:a16="http://schemas.microsoft.com/office/drawing/2014/main" id="{062221C3-5CC1-4E2F-ADD2-A0CAECA535CA}"/>
              </a:ext>
            </a:extLst>
          </p:cNvPr>
          <p:cNvSpPr txBox="1"/>
          <p:nvPr/>
        </p:nvSpPr>
        <p:spPr>
          <a:xfrm>
            <a:off x="2419931" y="2019862"/>
            <a:ext cx="3417454" cy="1199174"/>
          </a:xfrm>
          <a:prstGeom prst="rect">
            <a:avLst/>
          </a:prstGeom>
          <a:noFill/>
        </p:spPr>
        <p:txBody>
          <a:bodyPr wrap="square">
            <a:spAutoFit/>
          </a:bodyPr>
          <a:lstStyle/>
          <a:p>
            <a:pPr>
              <a:lnSpc>
                <a:spcPts val="2200"/>
              </a:lnSpc>
            </a:pPr>
            <a:r>
              <a:rPr lang="zh-CN" altLang="en-US" sz="1600" dirty="0">
                <a:latin typeface="+mj-ea"/>
                <a:ea typeface="+mj-ea"/>
              </a:rPr>
              <a:t>呋喹替尼联合治疗是</a:t>
            </a:r>
            <a:r>
              <a:rPr lang="zh-CN" altLang="en-US" b="1" dirty="0">
                <a:solidFill>
                  <a:srgbClr val="FF0000"/>
                </a:solidFill>
                <a:latin typeface="+mj-ea"/>
                <a:ea typeface="+mj-ea"/>
              </a:rPr>
              <a:t>中国首个</a:t>
            </a:r>
            <a:r>
              <a:rPr lang="zh-CN" altLang="en-US" sz="1600" dirty="0">
                <a:latin typeface="+mj-ea"/>
                <a:ea typeface="+mj-ea"/>
              </a:rPr>
              <a:t>批准用于晚期</a:t>
            </a:r>
            <a:r>
              <a:rPr lang="en-US" altLang="zh-CN" sz="1600" dirty="0" err="1">
                <a:latin typeface="+mj-ea"/>
                <a:ea typeface="+mj-ea"/>
              </a:rPr>
              <a:t>pMMR</a:t>
            </a:r>
            <a:r>
              <a:rPr lang="zh-CN" altLang="en-US" sz="1600" dirty="0">
                <a:latin typeface="+mj-ea"/>
                <a:ea typeface="+mj-ea"/>
              </a:rPr>
              <a:t>子宫内膜癌的抗血管生成靶向联合</a:t>
            </a:r>
            <a:r>
              <a:rPr lang="en-US" altLang="zh-CN" sz="1600" dirty="0">
                <a:latin typeface="+mj-ea"/>
                <a:ea typeface="+mj-ea"/>
              </a:rPr>
              <a:t>PD-1</a:t>
            </a:r>
            <a:r>
              <a:rPr lang="zh-CN" altLang="en-US" sz="1600" dirty="0">
                <a:latin typeface="+mj-ea"/>
                <a:ea typeface="+mj-ea"/>
              </a:rPr>
              <a:t>抑制剂的治疗方案，弥补临床未满足需求</a:t>
            </a:r>
          </a:p>
        </p:txBody>
      </p:sp>
      <p:sp>
        <p:nvSpPr>
          <p:cNvPr id="16" name="Rectangle 15">
            <a:extLst>
              <a:ext uri="{FF2B5EF4-FFF2-40B4-BE49-F238E27FC236}">
                <a16:creationId xmlns:a16="http://schemas.microsoft.com/office/drawing/2014/main" id="{64254185-D58D-43A4-93A8-51AC510D8605}"/>
              </a:ext>
            </a:extLst>
          </p:cNvPr>
          <p:cNvSpPr/>
          <p:nvPr/>
        </p:nvSpPr>
        <p:spPr>
          <a:xfrm>
            <a:off x="581893" y="4039331"/>
            <a:ext cx="3417454" cy="17179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7" name="Rectangle: Rounded Corners 16">
            <a:extLst>
              <a:ext uri="{FF2B5EF4-FFF2-40B4-BE49-F238E27FC236}">
                <a16:creationId xmlns:a16="http://schemas.microsoft.com/office/drawing/2014/main" id="{2B33BA8F-9D09-4937-96DF-CA62DB19E897}"/>
              </a:ext>
            </a:extLst>
          </p:cNvPr>
          <p:cNvSpPr/>
          <p:nvPr/>
        </p:nvSpPr>
        <p:spPr>
          <a:xfrm>
            <a:off x="1050311" y="3743401"/>
            <a:ext cx="2386584"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400" b="1" i="0" u="none" strike="noStrike" kern="1200" cap="none" spc="0" normalizeH="0" noProof="0" dirty="0">
                <a:ln>
                  <a:noFill/>
                </a:ln>
                <a:solidFill>
                  <a:srgbClr val="FFFFFF"/>
                </a:solidFill>
                <a:effectLst/>
                <a:uLnTx/>
                <a:uFillTx/>
                <a:latin typeface="+mj-ea"/>
                <a:ea typeface="+mj-ea"/>
                <a:cs typeface="Arial"/>
              </a:rPr>
              <a:t>3-</a:t>
            </a:r>
            <a:r>
              <a:rPr kumimoji="0" lang="zh-CN" altLang="en-US" sz="2400" b="1" i="0" u="none" strike="noStrike" kern="1200" cap="none" spc="0" normalizeH="0" noProof="0" dirty="0">
                <a:ln>
                  <a:noFill/>
                </a:ln>
                <a:solidFill>
                  <a:srgbClr val="FFFFFF"/>
                </a:solidFill>
                <a:effectLst/>
                <a:uLnTx/>
                <a:uFillTx/>
                <a:latin typeface="+mj-ea"/>
                <a:ea typeface="+mj-ea"/>
                <a:cs typeface="Arial"/>
              </a:rPr>
              <a:t>安全性</a:t>
            </a:r>
          </a:p>
        </p:txBody>
      </p:sp>
      <p:sp>
        <p:nvSpPr>
          <p:cNvPr id="18" name="TextBox 17">
            <a:extLst>
              <a:ext uri="{FF2B5EF4-FFF2-40B4-BE49-F238E27FC236}">
                <a16:creationId xmlns:a16="http://schemas.microsoft.com/office/drawing/2014/main" id="{01B4B31B-6C8E-4A62-AD71-07D56324F6AD}"/>
              </a:ext>
            </a:extLst>
          </p:cNvPr>
          <p:cNvSpPr txBox="1"/>
          <p:nvPr/>
        </p:nvSpPr>
        <p:spPr>
          <a:xfrm>
            <a:off x="609603" y="4368940"/>
            <a:ext cx="3417454" cy="634917"/>
          </a:xfrm>
          <a:prstGeom prst="rect">
            <a:avLst/>
          </a:prstGeom>
          <a:noFill/>
        </p:spPr>
        <p:txBody>
          <a:bodyPr wrap="square">
            <a:spAutoFit/>
          </a:bodyPr>
          <a:lstStyle/>
          <a:p>
            <a:pPr>
              <a:lnSpc>
                <a:spcPts val="2200"/>
              </a:lnSpc>
            </a:pPr>
            <a:r>
              <a:rPr lang="zh-CN" altLang="en-US" sz="1600" dirty="0">
                <a:latin typeface="+mj-ea"/>
                <a:ea typeface="+mj-ea"/>
              </a:rPr>
              <a:t>安全性特征与既往报道结果一致，</a:t>
            </a:r>
            <a:r>
              <a:rPr lang="zh-CN" altLang="en-US" b="1" dirty="0">
                <a:solidFill>
                  <a:srgbClr val="FF0000"/>
                </a:solidFill>
                <a:latin typeface="+mj-ea"/>
                <a:ea typeface="+mj-ea"/>
              </a:rPr>
              <a:t>无新的安全性信号</a:t>
            </a:r>
            <a:endParaRPr lang="zh-CN" altLang="en-US" sz="1600" b="1" dirty="0">
              <a:solidFill>
                <a:srgbClr val="FF0000"/>
              </a:solidFill>
              <a:latin typeface="+mj-ea"/>
              <a:ea typeface="+mj-ea"/>
            </a:endParaRPr>
          </a:p>
        </p:txBody>
      </p:sp>
      <p:sp>
        <p:nvSpPr>
          <p:cNvPr id="22" name="Rectangle 21">
            <a:extLst>
              <a:ext uri="{FF2B5EF4-FFF2-40B4-BE49-F238E27FC236}">
                <a16:creationId xmlns:a16="http://schemas.microsoft.com/office/drawing/2014/main" id="{9035944A-12F9-459D-9CB2-98C0CA6DCBDA}"/>
              </a:ext>
            </a:extLst>
          </p:cNvPr>
          <p:cNvSpPr/>
          <p:nvPr/>
        </p:nvSpPr>
        <p:spPr>
          <a:xfrm>
            <a:off x="4366167" y="4039331"/>
            <a:ext cx="3417454" cy="17179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23" name="Rectangle: Rounded Corners 22">
            <a:extLst>
              <a:ext uri="{FF2B5EF4-FFF2-40B4-BE49-F238E27FC236}">
                <a16:creationId xmlns:a16="http://schemas.microsoft.com/office/drawing/2014/main" id="{D2FCC299-E21F-43DA-ABC0-7746B4A3B316}"/>
              </a:ext>
            </a:extLst>
          </p:cNvPr>
          <p:cNvSpPr/>
          <p:nvPr/>
        </p:nvSpPr>
        <p:spPr>
          <a:xfrm>
            <a:off x="4834585" y="3743401"/>
            <a:ext cx="2386584"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400" b="1" i="0" u="none" strike="noStrike" kern="1200" cap="none" spc="0" normalizeH="0" noProof="0" dirty="0">
                <a:ln>
                  <a:noFill/>
                </a:ln>
                <a:solidFill>
                  <a:srgbClr val="FFFFFF"/>
                </a:solidFill>
                <a:effectLst/>
                <a:uLnTx/>
                <a:uFillTx/>
                <a:latin typeface="+mj-ea"/>
                <a:ea typeface="+mj-ea"/>
                <a:cs typeface="Arial"/>
              </a:rPr>
              <a:t>4-</a:t>
            </a:r>
            <a:r>
              <a:rPr kumimoji="0" lang="zh-CN" altLang="en-US" sz="2400" b="1" i="0" u="none" strike="noStrike" kern="1200" cap="none" spc="0" normalizeH="0" noProof="0" dirty="0">
                <a:ln>
                  <a:noFill/>
                </a:ln>
                <a:solidFill>
                  <a:srgbClr val="FFFFFF"/>
                </a:solidFill>
                <a:effectLst/>
                <a:uLnTx/>
                <a:uFillTx/>
                <a:latin typeface="+mj-ea"/>
                <a:ea typeface="+mj-ea"/>
                <a:cs typeface="Arial"/>
              </a:rPr>
              <a:t>创新性</a:t>
            </a:r>
          </a:p>
        </p:txBody>
      </p:sp>
      <p:sp>
        <p:nvSpPr>
          <p:cNvPr id="24" name="TextBox 23">
            <a:extLst>
              <a:ext uri="{FF2B5EF4-FFF2-40B4-BE49-F238E27FC236}">
                <a16:creationId xmlns:a16="http://schemas.microsoft.com/office/drawing/2014/main" id="{D16E39C1-3EA8-4389-8F57-BA22B0AFA0B8}"/>
              </a:ext>
            </a:extLst>
          </p:cNvPr>
          <p:cNvSpPr txBox="1"/>
          <p:nvPr/>
        </p:nvSpPr>
        <p:spPr>
          <a:xfrm>
            <a:off x="4393877" y="4322760"/>
            <a:ext cx="3305371" cy="1487395"/>
          </a:xfrm>
          <a:prstGeom prst="rect">
            <a:avLst/>
          </a:prstGeom>
          <a:noFill/>
        </p:spPr>
        <p:txBody>
          <a:bodyPr wrap="square">
            <a:spAutoFit/>
          </a:bodyPr>
          <a:lstStyle/>
          <a:p>
            <a:pPr>
              <a:lnSpc>
                <a:spcPts val="2200"/>
              </a:lnSpc>
            </a:pPr>
            <a:r>
              <a:rPr lang="zh-CN" altLang="en-US" sz="1600" dirty="0">
                <a:latin typeface="+mj-ea"/>
                <a:ea typeface="+mj-ea"/>
              </a:rPr>
              <a:t>呋喹替尼是</a:t>
            </a:r>
            <a:r>
              <a:rPr lang="en-US" altLang="zh-CN" sz="1600" dirty="0">
                <a:latin typeface="+mj-ea"/>
                <a:ea typeface="+mj-ea"/>
              </a:rPr>
              <a:t>1</a:t>
            </a:r>
            <a:r>
              <a:rPr lang="zh-CN" altLang="en-US" sz="1600" dirty="0">
                <a:latin typeface="+mj-ea"/>
                <a:ea typeface="+mj-ea"/>
              </a:rPr>
              <a:t>类新药，获得 “</a:t>
            </a:r>
            <a:r>
              <a:rPr lang="zh-CN" altLang="en-US" b="1" dirty="0">
                <a:solidFill>
                  <a:srgbClr val="FF0000"/>
                </a:solidFill>
                <a:latin typeface="+mj-ea"/>
                <a:ea typeface="+mj-ea"/>
              </a:rPr>
              <a:t>重大新药创制</a:t>
            </a:r>
            <a:r>
              <a:rPr lang="zh-CN" altLang="en-US" sz="1600" dirty="0">
                <a:latin typeface="+mj-ea"/>
                <a:ea typeface="+mj-ea"/>
              </a:rPr>
              <a:t>”国家科技重大专项支持；拥有更高的激酶选择性，联合</a:t>
            </a:r>
            <a:r>
              <a:rPr lang="en-US" altLang="zh-CN" sz="1600" dirty="0">
                <a:latin typeface="+mj-ea"/>
                <a:ea typeface="+mj-ea"/>
              </a:rPr>
              <a:t>PD-1</a:t>
            </a:r>
            <a:r>
              <a:rPr lang="zh-CN" altLang="en-US" sz="1600" dirty="0">
                <a:latin typeface="+mj-ea"/>
                <a:ea typeface="+mj-ea"/>
              </a:rPr>
              <a:t>抑制剂</a:t>
            </a:r>
            <a:r>
              <a:rPr lang="zh-CN" altLang="en-US" b="1" dirty="0">
                <a:solidFill>
                  <a:srgbClr val="FF0000"/>
                </a:solidFill>
                <a:latin typeface="+mj-ea"/>
                <a:ea typeface="+mj-ea"/>
              </a:rPr>
              <a:t>协同增效，</a:t>
            </a:r>
            <a:r>
              <a:rPr lang="zh-CN" altLang="en-US" sz="1600" dirty="0">
                <a:latin typeface="+mj-ea"/>
                <a:ea typeface="+mj-ea"/>
              </a:rPr>
              <a:t>被</a:t>
            </a:r>
            <a:r>
              <a:rPr lang="en-US" altLang="zh-CN" sz="1600" dirty="0">
                <a:latin typeface="+mj-ea"/>
                <a:ea typeface="+mj-ea"/>
              </a:rPr>
              <a:t>CDE</a:t>
            </a:r>
            <a:r>
              <a:rPr lang="zh-CN" altLang="en-US" sz="1600" dirty="0">
                <a:latin typeface="+mj-ea"/>
                <a:ea typeface="+mj-ea"/>
              </a:rPr>
              <a:t>授予</a:t>
            </a:r>
            <a:r>
              <a:rPr lang="zh-CN" altLang="en-US" b="1" dirty="0">
                <a:solidFill>
                  <a:srgbClr val="FF0000"/>
                </a:solidFill>
                <a:latin typeface="+mj-ea"/>
                <a:ea typeface="+mj-ea"/>
              </a:rPr>
              <a:t>突破性疗法</a:t>
            </a:r>
            <a:r>
              <a:rPr lang="zh-CN" altLang="en-US" sz="1600" dirty="0">
                <a:latin typeface="+mj-ea"/>
                <a:ea typeface="+mj-ea"/>
              </a:rPr>
              <a:t>认定</a:t>
            </a:r>
          </a:p>
        </p:txBody>
      </p:sp>
      <p:sp>
        <p:nvSpPr>
          <p:cNvPr id="25" name="Rectangle 24">
            <a:extLst>
              <a:ext uri="{FF2B5EF4-FFF2-40B4-BE49-F238E27FC236}">
                <a16:creationId xmlns:a16="http://schemas.microsoft.com/office/drawing/2014/main" id="{45EEAAE8-F70B-42B9-B5C7-1A53645CC0FE}"/>
              </a:ext>
            </a:extLst>
          </p:cNvPr>
          <p:cNvSpPr/>
          <p:nvPr/>
        </p:nvSpPr>
        <p:spPr>
          <a:xfrm>
            <a:off x="6607571" y="1682928"/>
            <a:ext cx="3417454" cy="17179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26" name="Rectangle: Rounded Corners 25">
            <a:extLst>
              <a:ext uri="{FF2B5EF4-FFF2-40B4-BE49-F238E27FC236}">
                <a16:creationId xmlns:a16="http://schemas.microsoft.com/office/drawing/2014/main" id="{69C9F26C-09EC-4CE3-9A9D-80EE043F29D7}"/>
              </a:ext>
            </a:extLst>
          </p:cNvPr>
          <p:cNvSpPr/>
          <p:nvPr/>
        </p:nvSpPr>
        <p:spPr>
          <a:xfrm>
            <a:off x="7075989" y="1386998"/>
            <a:ext cx="2386584"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400" b="1" i="0" u="none" strike="noStrike" kern="1200" cap="none" spc="0" normalizeH="0" noProof="0" dirty="0">
                <a:ln>
                  <a:noFill/>
                </a:ln>
                <a:solidFill>
                  <a:srgbClr val="FFFFFF"/>
                </a:solidFill>
                <a:effectLst/>
                <a:uLnTx/>
                <a:uFillTx/>
                <a:latin typeface="+mj-ea"/>
                <a:ea typeface="+mj-ea"/>
                <a:cs typeface="Arial"/>
              </a:rPr>
              <a:t>2-</a:t>
            </a:r>
            <a:r>
              <a:rPr kumimoji="0" lang="zh-CN" altLang="en-US" sz="2400" b="1" i="0" u="none" strike="noStrike" kern="1200" cap="none" spc="0" normalizeH="0" noProof="0" dirty="0">
                <a:ln>
                  <a:noFill/>
                </a:ln>
                <a:solidFill>
                  <a:srgbClr val="FFFFFF"/>
                </a:solidFill>
                <a:effectLst/>
                <a:uLnTx/>
                <a:uFillTx/>
                <a:latin typeface="+mj-ea"/>
                <a:ea typeface="+mj-ea"/>
                <a:cs typeface="Arial"/>
              </a:rPr>
              <a:t>有效性</a:t>
            </a:r>
          </a:p>
        </p:txBody>
      </p:sp>
      <p:sp>
        <p:nvSpPr>
          <p:cNvPr id="27" name="TextBox 26">
            <a:extLst>
              <a:ext uri="{FF2B5EF4-FFF2-40B4-BE49-F238E27FC236}">
                <a16:creationId xmlns:a16="http://schemas.microsoft.com/office/drawing/2014/main" id="{62BC0708-A195-4CB6-8098-145E1B0D19E2}"/>
              </a:ext>
            </a:extLst>
          </p:cNvPr>
          <p:cNvSpPr txBox="1"/>
          <p:nvPr/>
        </p:nvSpPr>
        <p:spPr>
          <a:xfrm>
            <a:off x="6635281" y="1966357"/>
            <a:ext cx="3417454" cy="1481303"/>
          </a:xfrm>
          <a:prstGeom prst="rect">
            <a:avLst/>
          </a:prstGeom>
          <a:noFill/>
        </p:spPr>
        <p:txBody>
          <a:bodyPr wrap="square">
            <a:spAutoFit/>
          </a:bodyPr>
          <a:lstStyle/>
          <a:p>
            <a:pPr>
              <a:lnSpc>
                <a:spcPts val="2200"/>
              </a:lnSpc>
            </a:pPr>
            <a:r>
              <a:rPr lang="zh-CN" altLang="en-US" sz="1600" dirty="0">
                <a:latin typeface="+mj-ea"/>
                <a:ea typeface="+mj-ea"/>
              </a:rPr>
              <a:t>呋喹替尼联合治疗，</a:t>
            </a:r>
            <a:r>
              <a:rPr lang="zh-CN" altLang="en-US" b="1" dirty="0">
                <a:solidFill>
                  <a:srgbClr val="FF0000"/>
                </a:solidFill>
                <a:latin typeface="+mj-ea"/>
                <a:ea typeface="+mj-ea"/>
              </a:rPr>
              <a:t>中位</a:t>
            </a:r>
            <a:r>
              <a:rPr lang="en-US" altLang="zh-CN" b="1" dirty="0">
                <a:solidFill>
                  <a:srgbClr val="FF0000"/>
                </a:solidFill>
                <a:latin typeface="+mj-ea"/>
                <a:ea typeface="+mj-ea"/>
              </a:rPr>
              <a:t>PFS</a:t>
            </a:r>
            <a:r>
              <a:rPr lang="zh-CN" altLang="en-US" b="1" dirty="0">
                <a:solidFill>
                  <a:srgbClr val="FF0000"/>
                </a:solidFill>
                <a:latin typeface="+mj-ea"/>
                <a:ea typeface="+mj-ea"/>
              </a:rPr>
              <a:t>达到</a:t>
            </a:r>
            <a:r>
              <a:rPr lang="en-US" altLang="zh-CN" b="1" dirty="0">
                <a:solidFill>
                  <a:srgbClr val="FF0000"/>
                </a:solidFill>
                <a:latin typeface="+mj-ea"/>
                <a:ea typeface="+mj-ea"/>
              </a:rPr>
              <a:t>9.5</a:t>
            </a:r>
            <a:r>
              <a:rPr lang="zh-CN" altLang="en-US" b="1" dirty="0">
                <a:solidFill>
                  <a:srgbClr val="FF0000"/>
                </a:solidFill>
                <a:latin typeface="+mj-ea"/>
                <a:ea typeface="+mj-ea"/>
              </a:rPr>
              <a:t>个月，中位</a:t>
            </a:r>
            <a:r>
              <a:rPr lang="en-US" altLang="zh-CN" b="1" dirty="0">
                <a:solidFill>
                  <a:srgbClr val="FF0000"/>
                </a:solidFill>
                <a:latin typeface="+mj-ea"/>
                <a:ea typeface="+mj-ea"/>
              </a:rPr>
              <a:t>OS</a:t>
            </a:r>
            <a:r>
              <a:rPr lang="zh-CN" altLang="en-US" b="1" dirty="0">
                <a:solidFill>
                  <a:srgbClr val="FF0000"/>
                </a:solidFill>
                <a:latin typeface="+mj-ea"/>
                <a:ea typeface="+mj-ea"/>
              </a:rPr>
              <a:t>达到</a:t>
            </a:r>
            <a:r>
              <a:rPr lang="en-US" altLang="zh-CN" b="1" dirty="0">
                <a:solidFill>
                  <a:srgbClr val="FF0000"/>
                </a:solidFill>
                <a:latin typeface="+mj-ea"/>
                <a:ea typeface="+mj-ea"/>
              </a:rPr>
              <a:t>21.3</a:t>
            </a:r>
            <a:r>
              <a:rPr lang="zh-CN" altLang="en-US" b="1" dirty="0">
                <a:solidFill>
                  <a:srgbClr val="FF0000"/>
                </a:solidFill>
                <a:latin typeface="+mj-ea"/>
                <a:ea typeface="+mj-ea"/>
              </a:rPr>
              <a:t>个月</a:t>
            </a:r>
            <a:r>
              <a:rPr lang="zh-CN" altLang="en-US" sz="1600" dirty="0">
                <a:latin typeface="+mj-ea"/>
                <a:ea typeface="+mj-ea"/>
              </a:rPr>
              <a:t>；目前</a:t>
            </a:r>
            <a:r>
              <a:rPr lang="zh-CN" altLang="en-US" b="1" dirty="0">
                <a:solidFill>
                  <a:srgbClr val="FF0000"/>
                </a:solidFill>
                <a:latin typeface="+mj-ea"/>
                <a:ea typeface="+mj-ea"/>
              </a:rPr>
              <a:t>唯一</a:t>
            </a:r>
            <a:r>
              <a:rPr lang="en-US" altLang="zh-CN" dirty="0">
                <a:latin typeface="+mj-ea"/>
                <a:ea typeface="+mj-ea"/>
              </a:rPr>
              <a:t>*</a:t>
            </a:r>
            <a:r>
              <a:rPr lang="zh-CN" altLang="en-US" sz="1600" dirty="0">
                <a:latin typeface="+mj-ea"/>
                <a:ea typeface="+mj-ea"/>
              </a:rPr>
              <a:t>针对既往使用过贝伐珠单抗患者依然有效，中位</a:t>
            </a:r>
            <a:r>
              <a:rPr lang="en-US" altLang="zh-CN" sz="1600" dirty="0">
                <a:latin typeface="+mj-ea"/>
                <a:ea typeface="+mj-ea"/>
              </a:rPr>
              <a:t>PFS</a:t>
            </a:r>
            <a:r>
              <a:rPr lang="zh-CN" altLang="en-US" sz="1600" dirty="0">
                <a:latin typeface="+mj-ea"/>
                <a:ea typeface="+mj-ea"/>
              </a:rPr>
              <a:t>达到</a:t>
            </a:r>
            <a:r>
              <a:rPr lang="en-US" altLang="zh-CN" sz="1600" dirty="0">
                <a:latin typeface="+mj-ea"/>
                <a:ea typeface="+mj-ea"/>
              </a:rPr>
              <a:t>13.8</a:t>
            </a:r>
            <a:r>
              <a:rPr lang="zh-CN" altLang="en-US" sz="1600" dirty="0">
                <a:latin typeface="+mj-ea"/>
                <a:ea typeface="+mj-ea"/>
              </a:rPr>
              <a:t>个月</a:t>
            </a:r>
          </a:p>
        </p:txBody>
      </p:sp>
      <p:sp>
        <p:nvSpPr>
          <p:cNvPr id="28" name="Rectangle 27">
            <a:extLst>
              <a:ext uri="{FF2B5EF4-FFF2-40B4-BE49-F238E27FC236}">
                <a16:creationId xmlns:a16="http://schemas.microsoft.com/office/drawing/2014/main" id="{FE3A0547-8960-4C14-A378-FE146CD00D48}"/>
              </a:ext>
            </a:extLst>
          </p:cNvPr>
          <p:cNvSpPr/>
          <p:nvPr/>
        </p:nvSpPr>
        <p:spPr>
          <a:xfrm>
            <a:off x="8168514" y="4032006"/>
            <a:ext cx="3417454" cy="171796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29" name="Rectangle: Rounded Corners 28">
            <a:extLst>
              <a:ext uri="{FF2B5EF4-FFF2-40B4-BE49-F238E27FC236}">
                <a16:creationId xmlns:a16="http://schemas.microsoft.com/office/drawing/2014/main" id="{EFABED24-7BAF-4245-9BFE-0FD501269F0A}"/>
              </a:ext>
            </a:extLst>
          </p:cNvPr>
          <p:cNvSpPr/>
          <p:nvPr/>
        </p:nvSpPr>
        <p:spPr>
          <a:xfrm>
            <a:off x="8636932" y="3736076"/>
            <a:ext cx="2386584"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en-US" altLang="zh-CN" sz="2400" b="1" i="0" u="none" strike="noStrike" kern="1200" cap="none" spc="0" normalizeH="0" noProof="0" dirty="0">
                <a:ln>
                  <a:noFill/>
                </a:ln>
                <a:solidFill>
                  <a:srgbClr val="FFFFFF"/>
                </a:solidFill>
                <a:effectLst/>
                <a:uLnTx/>
                <a:uFillTx/>
                <a:latin typeface="+mj-ea"/>
                <a:ea typeface="+mj-ea"/>
                <a:cs typeface="Arial"/>
              </a:rPr>
              <a:t>5-</a:t>
            </a:r>
            <a:r>
              <a:rPr kumimoji="0" lang="zh-CN" altLang="en-US" sz="2400" b="1" i="0" u="none" strike="noStrike" kern="1200" cap="none" spc="0" normalizeH="0" noProof="0" dirty="0">
                <a:ln>
                  <a:noFill/>
                </a:ln>
                <a:solidFill>
                  <a:srgbClr val="FFFFFF"/>
                </a:solidFill>
                <a:effectLst/>
                <a:uLnTx/>
                <a:uFillTx/>
                <a:latin typeface="+mj-ea"/>
                <a:ea typeface="+mj-ea"/>
                <a:cs typeface="Arial"/>
              </a:rPr>
              <a:t>公平性</a:t>
            </a:r>
          </a:p>
        </p:txBody>
      </p:sp>
      <p:sp>
        <p:nvSpPr>
          <p:cNvPr id="30" name="TextBox 29">
            <a:extLst>
              <a:ext uri="{FF2B5EF4-FFF2-40B4-BE49-F238E27FC236}">
                <a16:creationId xmlns:a16="http://schemas.microsoft.com/office/drawing/2014/main" id="{75142F7D-9688-4133-A9BB-696C67E1FF84}"/>
              </a:ext>
            </a:extLst>
          </p:cNvPr>
          <p:cNvSpPr txBox="1"/>
          <p:nvPr/>
        </p:nvSpPr>
        <p:spPr>
          <a:xfrm>
            <a:off x="8196224" y="4361615"/>
            <a:ext cx="3417454" cy="917046"/>
          </a:xfrm>
          <a:prstGeom prst="rect">
            <a:avLst/>
          </a:prstGeom>
          <a:noFill/>
        </p:spPr>
        <p:txBody>
          <a:bodyPr wrap="square">
            <a:spAutoFit/>
          </a:bodyPr>
          <a:lstStyle/>
          <a:p>
            <a:pPr>
              <a:lnSpc>
                <a:spcPts val="2200"/>
              </a:lnSpc>
            </a:pPr>
            <a:r>
              <a:rPr lang="zh-CN" altLang="en-US" sz="1600" dirty="0">
                <a:latin typeface="+mj-ea"/>
                <a:ea typeface="+mj-ea"/>
              </a:rPr>
              <a:t>呋喹替尼新增晚期</a:t>
            </a:r>
            <a:r>
              <a:rPr lang="en-US" altLang="zh-CN" sz="1600" dirty="0" err="1">
                <a:latin typeface="+mj-ea"/>
                <a:ea typeface="+mj-ea"/>
              </a:rPr>
              <a:t>pMMR</a:t>
            </a:r>
            <a:r>
              <a:rPr lang="zh-CN" altLang="en-US" sz="1600" dirty="0">
                <a:latin typeface="+mj-ea"/>
                <a:ea typeface="+mj-ea"/>
              </a:rPr>
              <a:t>子宫内膜癌适应症，</a:t>
            </a:r>
            <a:r>
              <a:rPr lang="zh-CN" altLang="en-US" b="1" dirty="0">
                <a:solidFill>
                  <a:srgbClr val="FF0000"/>
                </a:solidFill>
                <a:latin typeface="+mj-ea"/>
                <a:ea typeface="+mj-ea"/>
              </a:rPr>
              <a:t>弥补目录内靶免治疗方案的空白</a:t>
            </a:r>
            <a:endParaRPr lang="zh-CN" altLang="en-US" sz="1600" b="1" dirty="0">
              <a:solidFill>
                <a:srgbClr val="FF0000"/>
              </a:solidFill>
              <a:latin typeface="+mj-ea"/>
              <a:ea typeface="+mj-ea"/>
            </a:endParaRPr>
          </a:p>
        </p:txBody>
      </p:sp>
      <p:sp>
        <p:nvSpPr>
          <p:cNvPr id="31" name="TextBox 30">
            <a:extLst>
              <a:ext uri="{FF2B5EF4-FFF2-40B4-BE49-F238E27FC236}">
                <a16:creationId xmlns:a16="http://schemas.microsoft.com/office/drawing/2014/main" id="{073DD95C-723D-4A0D-B5C4-860D4C03D5BE}"/>
              </a:ext>
            </a:extLst>
          </p:cNvPr>
          <p:cNvSpPr txBox="1"/>
          <p:nvPr/>
        </p:nvSpPr>
        <p:spPr>
          <a:xfrm>
            <a:off x="581893" y="6570298"/>
            <a:ext cx="6096000" cy="261610"/>
          </a:xfrm>
          <a:prstGeom prst="rect">
            <a:avLst/>
          </a:prstGeom>
          <a:noFill/>
        </p:spPr>
        <p:txBody>
          <a:bodyPr wrap="square">
            <a:spAutoFit/>
          </a:bodyPr>
          <a:lstStyle/>
          <a:p>
            <a:r>
              <a:rPr lang="zh-CN" altLang="en-US" sz="1100" dirty="0">
                <a:latin typeface="+mj-ea"/>
                <a:ea typeface="+mj-ea"/>
              </a:rPr>
              <a:t>唯一</a:t>
            </a:r>
            <a:r>
              <a:rPr lang="en-US" altLang="zh-CN" sz="1100" dirty="0">
                <a:latin typeface="+mj-ea"/>
                <a:ea typeface="+mj-ea"/>
              </a:rPr>
              <a:t>* </a:t>
            </a:r>
            <a:r>
              <a:rPr lang="zh-CN" altLang="en-US" sz="1100" dirty="0">
                <a:latin typeface="+mj-ea"/>
                <a:ea typeface="+mj-ea"/>
              </a:rPr>
              <a:t>：截至</a:t>
            </a:r>
            <a:r>
              <a:rPr lang="en-US" altLang="zh-CN" sz="1100" dirty="0">
                <a:latin typeface="+mj-ea"/>
                <a:ea typeface="+mj-ea"/>
              </a:rPr>
              <a:t>2025</a:t>
            </a:r>
            <a:r>
              <a:rPr lang="zh-CN" altLang="en-US" sz="1100" dirty="0">
                <a:latin typeface="+mj-ea"/>
                <a:ea typeface="+mj-ea"/>
              </a:rPr>
              <a:t>年</a:t>
            </a:r>
            <a:r>
              <a:rPr lang="en-US" altLang="zh-CN" sz="1100" dirty="0">
                <a:latin typeface="+mj-ea"/>
                <a:ea typeface="+mj-ea"/>
              </a:rPr>
              <a:t>6</a:t>
            </a:r>
            <a:r>
              <a:rPr lang="zh-CN" altLang="en-US" sz="1100" dirty="0">
                <a:latin typeface="+mj-ea"/>
                <a:ea typeface="+mj-ea"/>
              </a:rPr>
              <a:t>月</a:t>
            </a:r>
            <a:endParaRPr lang="en-US" sz="1100" dirty="0"/>
          </a:p>
        </p:txBody>
      </p:sp>
      <p:grpSp>
        <p:nvGrpSpPr>
          <p:cNvPr id="86" name="Group 85">
            <a:extLst>
              <a:ext uri="{FF2B5EF4-FFF2-40B4-BE49-F238E27FC236}">
                <a16:creationId xmlns:a16="http://schemas.microsoft.com/office/drawing/2014/main" id="{474CFBF6-D917-4C89-98F0-898BC86C6E31}"/>
              </a:ext>
            </a:extLst>
          </p:cNvPr>
          <p:cNvGrpSpPr/>
          <p:nvPr/>
        </p:nvGrpSpPr>
        <p:grpSpPr>
          <a:xfrm>
            <a:off x="-91" y="-3140"/>
            <a:ext cx="288090" cy="1015755"/>
            <a:chOff x="-90" y="0"/>
            <a:chExt cx="288090" cy="1015755"/>
          </a:xfrm>
          <a:solidFill>
            <a:srgbClr val="FF6600"/>
          </a:solidFill>
        </p:grpSpPr>
        <p:sp>
          <p:nvSpPr>
            <p:cNvPr id="87" name="Rectangle: Top Corners Rounded 86">
              <a:extLst>
                <a:ext uri="{FF2B5EF4-FFF2-40B4-BE49-F238E27FC236}">
                  <a16:creationId xmlns:a16="http://schemas.microsoft.com/office/drawing/2014/main" id="{8EE70D2A-D65B-4F94-9D48-DC4F2552B46E}"/>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88" name="TextBox 87">
              <a:extLst>
                <a:ext uri="{FF2B5EF4-FFF2-40B4-BE49-F238E27FC236}">
                  <a16:creationId xmlns:a16="http://schemas.microsoft.com/office/drawing/2014/main" id="{BEEAC03A-A968-4566-B50C-2F885DE4EA6B}"/>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grpSp>
        <p:nvGrpSpPr>
          <p:cNvPr id="89" name="Group 88">
            <a:extLst>
              <a:ext uri="{FF2B5EF4-FFF2-40B4-BE49-F238E27FC236}">
                <a16:creationId xmlns:a16="http://schemas.microsoft.com/office/drawing/2014/main" id="{1E2D7134-6570-417A-BFCB-6CC385BB6497}"/>
              </a:ext>
            </a:extLst>
          </p:cNvPr>
          <p:cNvGrpSpPr/>
          <p:nvPr/>
        </p:nvGrpSpPr>
        <p:grpSpPr>
          <a:xfrm>
            <a:off x="-9327" y="1088291"/>
            <a:ext cx="297237" cy="1015663"/>
            <a:chOff x="-9237" y="-9144"/>
            <a:chExt cx="297237" cy="1015663"/>
          </a:xfrm>
          <a:solidFill>
            <a:schemeClr val="bg1">
              <a:lumMod val="85000"/>
            </a:schemeClr>
          </a:solidFill>
        </p:grpSpPr>
        <p:sp>
          <p:nvSpPr>
            <p:cNvPr id="90" name="Rectangle: Top Corners Rounded 89">
              <a:extLst>
                <a:ext uri="{FF2B5EF4-FFF2-40B4-BE49-F238E27FC236}">
                  <a16:creationId xmlns:a16="http://schemas.microsoft.com/office/drawing/2014/main" id="{A9F31D25-5BC3-497B-A478-24D0E613766B}"/>
                </a:ext>
              </a:extLst>
            </p:cNvPr>
            <p:cNvSpPr/>
            <p:nvPr/>
          </p:nvSpPr>
          <p:spPr>
            <a:xfrm rot="5400000">
              <a:off x="-358920" y="358920"/>
              <a:ext cx="1005840" cy="288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91" name="TextBox 90">
              <a:extLst>
                <a:ext uri="{FF2B5EF4-FFF2-40B4-BE49-F238E27FC236}">
                  <a16:creationId xmlns:a16="http://schemas.microsoft.com/office/drawing/2014/main" id="{99E95038-0C5E-4E71-9056-23593B47DAAF}"/>
                </a:ext>
              </a:extLst>
            </p:cNvPr>
            <p:cNvSpPr txBox="1"/>
            <p:nvPr/>
          </p:nvSpPr>
          <p:spPr>
            <a:xfrm>
              <a:off x="-9237" y="-9144"/>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92" name="Group 91">
            <a:extLst>
              <a:ext uri="{FF2B5EF4-FFF2-40B4-BE49-F238E27FC236}">
                <a16:creationId xmlns:a16="http://schemas.microsoft.com/office/drawing/2014/main" id="{DF2FF945-6E13-40C7-8C43-AFEAA9F7CF8D}"/>
              </a:ext>
            </a:extLst>
          </p:cNvPr>
          <p:cNvGrpSpPr/>
          <p:nvPr/>
        </p:nvGrpSpPr>
        <p:grpSpPr>
          <a:xfrm>
            <a:off x="-18564" y="2179630"/>
            <a:ext cx="306474" cy="841248"/>
            <a:chOff x="-18474" y="-18288"/>
            <a:chExt cx="306474" cy="841248"/>
          </a:xfrm>
          <a:solidFill>
            <a:schemeClr val="bg1">
              <a:lumMod val="85000"/>
            </a:schemeClr>
          </a:solidFill>
        </p:grpSpPr>
        <p:sp>
          <p:nvSpPr>
            <p:cNvPr id="93" name="Rectangle: Top Corners Rounded 92">
              <a:extLst>
                <a:ext uri="{FF2B5EF4-FFF2-40B4-BE49-F238E27FC236}">
                  <a16:creationId xmlns:a16="http://schemas.microsoft.com/office/drawing/2014/main" id="{1AFAC8BD-0A32-42D3-B68D-BE81B7E80DD0}"/>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94" name="TextBox 93">
              <a:extLst>
                <a:ext uri="{FF2B5EF4-FFF2-40B4-BE49-F238E27FC236}">
                  <a16:creationId xmlns:a16="http://schemas.microsoft.com/office/drawing/2014/main" id="{9AB176CC-7EC9-4836-AC87-50AA366F8A7C}"/>
                </a:ext>
              </a:extLst>
            </p:cNvPr>
            <p:cNvSpPr txBox="1"/>
            <p:nvPr/>
          </p:nvSpPr>
          <p:spPr>
            <a:xfrm>
              <a:off x="-18474"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95" name="Group 94">
            <a:extLst>
              <a:ext uri="{FF2B5EF4-FFF2-40B4-BE49-F238E27FC236}">
                <a16:creationId xmlns:a16="http://schemas.microsoft.com/office/drawing/2014/main" id="{992D15BC-8D8F-44BD-9175-34E77BC25B26}"/>
              </a:ext>
            </a:extLst>
          </p:cNvPr>
          <p:cNvGrpSpPr/>
          <p:nvPr/>
        </p:nvGrpSpPr>
        <p:grpSpPr>
          <a:xfrm>
            <a:off x="-9143" y="3096554"/>
            <a:ext cx="297053" cy="841248"/>
            <a:chOff x="-9053" y="-18288"/>
            <a:chExt cx="297053" cy="841248"/>
          </a:xfrm>
          <a:solidFill>
            <a:schemeClr val="bg1">
              <a:lumMod val="85000"/>
            </a:schemeClr>
          </a:solidFill>
        </p:grpSpPr>
        <p:sp>
          <p:nvSpPr>
            <p:cNvPr id="96" name="Rectangle: Top Corners Rounded 95">
              <a:extLst>
                <a:ext uri="{FF2B5EF4-FFF2-40B4-BE49-F238E27FC236}">
                  <a16:creationId xmlns:a16="http://schemas.microsoft.com/office/drawing/2014/main" id="{684CF829-AB2D-4667-A5AD-6030846BC0E4}"/>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97" name="TextBox 96">
              <a:extLst>
                <a:ext uri="{FF2B5EF4-FFF2-40B4-BE49-F238E27FC236}">
                  <a16:creationId xmlns:a16="http://schemas.microsoft.com/office/drawing/2014/main" id="{F5660810-ACBD-404C-ABC9-F444DAC08606}"/>
                </a:ext>
              </a:extLst>
            </p:cNvPr>
            <p:cNvSpPr txBox="1"/>
            <p:nvPr/>
          </p:nvSpPr>
          <p:spPr>
            <a:xfrm>
              <a:off x="-905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98" name="Group 97">
            <a:extLst>
              <a:ext uri="{FF2B5EF4-FFF2-40B4-BE49-F238E27FC236}">
                <a16:creationId xmlns:a16="http://schemas.microsoft.com/office/drawing/2014/main" id="{9F8BC961-393C-46B1-A1E8-B49BB880145A}"/>
              </a:ext>
            </a:extLst>
          </p:cNvPr>
          <p:cNvGrpSpPr/>
          <p:nvPr/>
        </p:nvGrpSpPr>
        <p:grpSpPr>
          <a:xfrm>
            <a:off x="-9326" y="4013478"/>
            <a:ext cx="297236" cy="841248"/>
            <a:chOff x="-9236" y="-18288"/>
            <a:chExt cx="297236" cy="841248"/>
          </a:xfrm>
          <a:solidFill>
            <a:schemeClr val="bg1">
              <a:lumMod val="85000"/>
            </a:schemeClr>
          </a:solidFill>
        </p:grpSpPr>
        <p:sp>
          <p:nvSpPr>
            <p:cNvPr id="99" name="Rectangle: Top Corners Rounded 98">
              <a:extLst>
                <a:ext uri="{FF2B5EF4-FFF2-40B4-BE49-F238E27FC236}">
                  <a16:creationId xmlns:a16="http://schemas.microsoft.com/office/drawing/2014/main" id="{F07EE227-E8D4-4B18-80EB-38CB2E9A3314}"/>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100" name="TextBox 99">
              <a:extLst>
                <a:ext uri="{FF2B5EF4-FFF2-40B4-BE49-F238E27FC236}">
                  <a16:creationId xmlns:a16="http://schemas.microsoft.com/office/drawing/2014/main" id="{C7700591-2FE8-4B38-83C4-A01BC9EF92C4}"/>
                </a:ext>
              </a:extLst>
            </p:cNvPr>
            <p:cNvSpPr txBox="1"/>
            <p:nvPr/>
          </p:nvSpPr>
          <p:spPr>
            <a:xfrm>
              <a:off x="-9236"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101" name="Group 100">
            <a:extLst>
              <a:ext uri="{FF2B5EF4-FFF2-40B4-BE49-F238E27FC236}">
                <a16:creationId xmlns:a16="http://schemas.microsoft.com/office/drawing/2014/main" id="{B4633B82-D5C5-42B2-9072-06254F817658}"/>
              </a:ext>
            </a:extLst>
          </p:cNvPr>
          <p:cNvGrpSpPr/>
          <p:nvPr/>
        </p:nvGrpSpPr>
        <p:grpSpPr>
          <a:xfrm>
            <a:off x="-93" y="4930402"/>
            <a:ext cx="288003" cy="841248"/>
            <a:chOff x="-3" y="-18288"/>
            <a:chExt cx="288003" cy="841248"/>
          </a:xfrm>
          <a:solidFill>
            <a:schemeClr val="bg1">
              <a:lumMod val="85000"/>
            </a:schemeClr>
          </a:solidFill>
        </p:grpSpPr>
        <p:sp>
          <p:nvSpPr>
            <p:cNvPr id="102" name="Rectangle: Top Corners Rounded 101">
              <a:extLst>
                <a:ext uri="{FF2B5EF4-FFF2-40B4-BE49-F238E27FC236}">
                  <a16:creationId xmlns:a16="http://schemas.microsoft.com/office/drawing/2014/main" id="{E7A16917-36FF-441E-9EF6-F2225A3192B3}"/>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103" name="TextBox 102">
              <a:extLst>
                <a:ext uri="{FF2B5EF4-FFF2-40B4-BE49-F238E27FC236}">
                  <a16:creationId xmlns:a16="http://schemas.microsoft.com/office/drawing/2014/main" id="{175F7E3B-060F-4108-A22D-40148B2B7F49}"/>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233700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8">
            <a:extLst>
              <a:ext uri="{FF2B5EF4-FFF2-40B4-BE49-F238E27FC236}">
                <a16:creationId xmlns:a16="http://schemas.microsoft.com/office/drawing/2014/main" id="{9258AAEC-86EC-405F-B7AB-541D3FEABBA9}"/>
              </a:ext>
            </a:extLst>
          </p:cNvPr>
          <p:cNvSpPr txBox="1">
            <a:spLocks/>
          </p:cNvSpPr>
          <p:nvPr/>
        </p:nvSpPr>
        <p:spPr>
          <a:xfrm>
            <a:off x="452582" y="295563"/>
            <a:ext cx="11363361" cy="64997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呋喹替尼是国内自主研发，且成功出海美、欧、日等发达市场的</a:t>
            </a:r>
            <a:r>
              <a:rPr kumimoji="0" lang="en-US" altLang="zh-CN"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1</a:t>
            </a: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类新药</a:t>
            </a:r>
            <a:endParaRPr lang="en-US" altLang="zh-CN" sz="2400" dirty="0">
              <a:latin typeface="Arial" panose="020B0604020202020204" pitchFamily="34" charset="0"/>
              <a:ea typeface="微软雅黑" panose="020B0503020204020204" pitchFamily="34" charset="-122"/>
            </a:endParaRPr>
          </a:p>
        </p:txBody>
      </p:sp>
      <p:graphicFrame>
        <p:nvGraphicFramePr>
          <p:cNvPr id="3" name="Table 3">
            <a:extLst>
              <a:ext uri="{FF2B5EF4-FFF2-40B4-BE49-F238E27FC236}">
                <a16:creationId xmlns:a16="http://schemas.microsoft.com/office/drawing/2014/main" id="{D2684FC7-49FB-40B1-AD16-FA8254A1A799}"/>
              </a:ext>
            </a:extLst>
          </p:cNvPr>
          <p:cNvGraphicFramePr>
            <a:graphicFrameLocks noGrp="1"/>
          </p:cNvGraphicFramePr>
          <p:nvPr>
            <p:extLst>
              <p:ext uri="{D42A27DB-BD31-4B8C-83A1-F6EECF244321}">
                <p14:modId xmlns:p14="http://schemas.microsoft.com/office/powerpoint/2010/main" val="1840684262"/>
              </p:ext>
            </p:extLst>
          </p:nvPr>
        </p:nvGraphicFramePr>
        <p:xfrm>
          <a:off x="569083" y="1121028"/>
          <a:ext cx="6339714" cy="5306521"/>
        </p:xfrm>
        <a:graphic>
          <a:graphicData uri="http://schemas.openxmlformats.org/drawingml/2006/table">
            <a:tbl>
              <a:tblPr firstRow="1" bandRow="1">
                <a:tableStyleId>{3B4B98B0-60AC-42C2-AFA5-B58CD77FA1E5}</a:tableStyleId>
              </a:tblPr>
              <a:tblGrid>
                <a:gridCol w="1482110">
                  <a:extLst>
                    <a:ext uri="{9D8B030D-6E8A-4147-A177-3AD203B41FA5}">
                      <a16:colId xmlns:a16="http://schemas.microsoft.com/office/drawing/2014/main" val="1084539627"/>
                    </a:ext>
                  </a:extLst>
                </a:gridCol>
                <a:gridCol w="4857604">
                  <a:extLst>
                    <a:ext uri="{9D8B030D-6E8A-4147-A177-3AD203B41FA5}">
                      <a16:colId xmlns:a16="http://schemas.microsoft.com/office/drawing/2014/main" val="2502140995"/>
                    </a:ext>
                  </a:extLst>
                </a:gridCol>
              </a:tblGrid>
              <a:tr h="453071">
                <a:tc>
                  <a:txBody>
                    <a:bodyPr/>
                    <a:lstStyle/>
                    <a:p>
                      <a:r>
                        <a:rPr lang="zh-CN" altLang="en-US" sz="1800" dirty="0">
                          <a:solidFill>
                            <a:schemeClr val="tx1"/>
                          </a:solidFill>
                          <a:latin typeface="+mj-ea"/>
                          <a:ea typeface="+mj-ea"/>
                        </a:rPr>
                        <a:t>通用名</a:t>
                      </a:r>
                      <a:endParaRPr lang="en-US" sz="1800" dirty="0">
                        <a:solidFill>
                          <a:schemeClr val="tx1"/>
                        </a:solidFill>
                        <a:latin typeface="+mj-ea"/>
                        <a:ea typeface="+mj-ea"/>
                      </a:endParaRPr>
                    </a:p>
                  </a:txBody>
                  <a:tcPr anchor="ctr"/>
                </a:tc>
                <a:tc>
                  <a:txBody>
                    <a:bodyPr/>
                    <a:lstStyle/>
                    <a:p>
                      <a:r>
                        <a:rPr lang="zh-CN" altLang="en-US" sz="1800" dirty="0">
                          <a:solidFill>
                            <a:srgbClr val="FF0000"/>
                          </a:solidFill>
                          <a:latin typeface="+mj-ea"/>
                          <a:ea typeface="+mj-ea"/>
                        </a:rPr>
                        <a:t>呋喹替尼胶囊</a:t>
                      </a:r>
                    </a:p>
                  </a:txBody>
                  <a:tcPr anchor="ctr"/>
                </a:tc>
                <a:extLst>
                  <a:ext uri="{0D108BD9-81ED-4DB2-BD59-A6C34878D82A}">
                    <a16:rowId xmlns:a16="http://schemas.microsoft.com/office/drawing/2014/main" val="3830083475"/>
                  </a:ext>
                </a:extLst>
              </a:tr>
              <a:tr h="453071">
                <a:tc>
                  <a:txBody>
                    <a:bodyPr/>
                    <a:lstStyle/>
                    <a:p>
                      <a:r>
                        <a:rPr lang="zh-CN" altLang="en-US" sz="1400" dirty="0">
                          <a:latin typeface="+mj-ea"/>
                          <a:ea typeface="+mj-ea"/>
                        </a:rPr>
                        <a:t>注册规格</a:t>
                      </a:r>
                      <a:endParaRPr lang="en-US" sz="1400" dirty="0">
                        <a:latin typeface="+mj-ea"/>
                        <a:ea typeface="+mj-ea"/>
                      </a:endParaRPr>
                    </a:p>
                  </a:txBody>
                  <a:tcPr anchor="ctr"/>
                </a:tc>
                <a:tc>
                  <a:txBody>
                    <a:bodyPr/>
                    <a:lstStyle/>
                    <a:p>
                      <a:r>
                        <a:rPr lang="en-US" sz="1400" dirty="0">
                          <a:latin typeface="+mj-ea"/>
                          <a:ea typeface="+mj-ea"/>
                        </a:rPr>
                        <a:t>5mg/</a:t>
                      </a:r>
                      <a:r>
                        <a:rPr lang="zh-CN" altLang="en-US" sz="1400" dirty="0">
                          <a:latin typeface="+mj-ea"/>
                          <a:ea typeface="+mj-ea"/>
                        </a:rPr>
                        <a:t>粒</a:t>
                      </a:r>
                      <a:r>
                        <a:rPr lang="en-US" sz="1400" dirty="0">
                          <a:latin typeface="+mj-ea"/>
                          <a:ea typeface="+mj-ea"/>
                        </a:rPr>
                        <a:t>，1mg/</a:t>
                      </a:r>
                      <a:r>
                        <a:rPr lang="zh-CN" altLang="en-US" sz="1400" dirty="0">
                          <a:latin typeface="+mj-ea"/>
                          <a:ea typeface="+mj-ea"/>
                        </a:rPr>
                        <a:t>粒</a:t>
                      </a:r>
                      <a:endParaRPr lang="en-US" sz="1400" dirty="0">
                        <a:latin typeface="+mj-ea"/>
                        <a:ea typeface="+mj-ea"/>
                      </a:endParaRPr>
                    </a:p>
                  </a:txBody>
                  <a:tcPr anchor="ctr"/>
                </a:tc>
                <a:extLst>
                  <a:ext uri="{0D108BD9-81ED-4DB2-BD59-A6C34878D82A}">
                    <a16:rowId xmlns:a16="http://schemas.microsoft.com/office/drawing/2014/main" val="3208158378"/>
                  </a:ext>
                </a:extLst>
              </a:tr>
              <a:tr h="633059">
                <a:tc>
                  <a:txBody>
                    <a:bodyPr/>
                    <a:lstStyle/>
                    <a:p>
                      <a:r>
                        <a:rPr lang="zh-CN" altLang="en-US" sz="1400" dirty="0">
                          <a:latin typeface="+mj-ea"/>
                          <a:ea typeface="+mj-ea"/>
                        </a:rPr>
                        <a:t>中国大陆首次</a:t>
                      </a:r>
                      <a:endParaRPr lang="en-US" altLang="zh-CN" sz="1400" dirty="0">
                        <a:latin typeface="+mj-ea"/>
                        <a:ea typeface="+mj-ea"/>
                      </a:endParaRPr>
                    </a:p>
                    <a:p>
                      <a:r>
                        <a:rPr lang="zh-CN" altLang="en-US" sz="1400" dirty="0">
                          <a:latin typeface="+mj-ea"/>
                          <a:ea typeface="+mj-ea"/>
                        </a:rPr>
                        <a:t>上市时间</a:t>
                      </a:r>
                      <a:endParaRPr lang="en-US" sz="1400" dirty="0">
                        <a:latin typeface="+mj-ea"/>
                        <a:ea typeface="+mj-ea"/>
                      </a:endParaRPr>
                    </a:p>
                  </a:txBody>
                  <a:tcPr anchor="ctr"/>
                </a:tc>
                <a:tc>
                  <a:txBody>
                    <a:bodyPr/>
                    <a:lstStyle/>
                    <a:p>
                      <a:r>
                        <a:rPr lang="en-US" sz="1400" dirty="0">
                          <a:latin typeface="+mj-ea"/>
                          <a:ea typeface="+mj-ea"/>
                        </a:rPr>
                        <a:t>2018</a:t>
                      </a:r>
                      <a:r>
                        <a:rPr lang="zh-CN" altLang="en-US" sz="1400" dirty="0">
                          <a:latin typeface="+mj-ea"/>
                          <a:ea typeface="+mj-ea"/>
                        </a:rPr>
                        <a:t>年</a:t>
                      </a:r>
                      <a:r>
                        <a:rPr lang="en-US" altLang="zh-CN" sz="1400" dirty="0">
                          <a:latin typeface="+mj-ea"/>
                          <a:ea typeface="+mj-ea"/>
                        </a:rPr>
                        <a:t>9</a:t>
                      </a:r>
                      <a:r>
                        <a:rPr lang="zh-CN" altLang="en-US" sz="1400" dirty="0">
                          <a:latin typeface="+mj-ea"/>
                          <a:ea typeface="+mj-ea"/>
                        </a:rPr>
                        <a:t>月</a:t>
                      </a:r>
                      <a:r>
                        <a:rPr lang="en-US" altLang="zh-CN" sz="1400" dirty="0">
                          <a:latin typeface="+mj-ea"/>
                          <a:ea typeface="+mj-ea"/>
                        </a:rPr>
                        <a:t>4</a:t>
                      </a:r>
                      <a:r>
                        <a:rPr lang="zh-CN" altLang="en-US" sz="1400" dirty="0">
                          <a:latin typeface="+mj-ea"/>
                          <a:ea typeface="+mj-ea"/>
                        </a:rPr>
                        <a:t>日</a:t>
                      </a:r>
                      <a:endParaRPr lang="en-US" sz="1400" dirty="0">
                        <a:latin typeface="+mj-ea"/>
                        <a:ea typeface="+mj-ea"/>
                      </a:endParaRPr>
                    </a:p>
                  </a:txBody>
                  <a:tcPr anchor="ctr"/>
                </a:tc>
                <a:extLst>
                  <a:ext uri="{0D108BD9-81ED-4DB2-BD59-A6C34878D82A}">
                    <a16:rowId xmlns:a16="http://schemas.microsoft.com/office/drawing/2014/main" val="2506799078"/>
                  </a:ext>
                </a:extLst>
              </a:tr>
              <a:tr h="893730">
                <a:tc>
                  <a:txBody>
                    <a:bodyPr/>
                    <a:lstStyle/>
                    <a:p>
                      <a:r>
                        <a:rPr lang="zh-CN" altLang="en-US" sz="1400" dirty="0">
                          <a:latin typeface="+mj-ea"/>
                          <a:ea typeface="+mj-ea"/>
                        </a:rPr>
                        <a:t>目前大陆地区</a:t>
                      </a:r>
                      <a:endParaRPr lang="en-US" altLang="zh-CN" sz="1400" dirty="0">
                        <a:latin typeface="+mj-ea"/>
                        <a:ea typeface="+mj-ea"/>
                      </a:endParaRPr>
                    </a:p>
                    <a:p>
                      <a:r>
                        <a:rPr lang="zh-CN" altLang="en-US" sz="1400" dirty="0">
                          <a:latin typeface="+mj-ea"/>
                          <a:ea typeface="+mj-ea"/>
                        </a:rPr>
                        <a:t>同通用名药品</a:t>
                      </a:r>
                      <a:endParaRPr lang="en-US" altLang="zh-CN" sz="1400" dirty="0">
                        <a:latin typeface="+mj-ea"/>
                        <a:ea typeface="+mj-ea"/>
                      </a:endParaRPr>
                    </a:p>
                    <a:p>
                      <a:r>
                        <a:rPr lang="zh-CN" altLang="en-US" sz="1400" dirty="0">
                          <a:latin typeface="+mj-ea"/>
                          <a:ea typeface="+mj-ea"/>
                        </a:rPr>
                        <a:t>的上市情况</a:t>
                      </a:r>
                      <a:endParaRPr lang="en-US" sz="1400" dirty="0">
                        <a:latin typeface="+mj-ea"/>
                        <a:ea typeface="+mj-ea"/>
                      </a:endParaRPr>
                    </a:p>
                  </a:txBody>
                  <a:tcPr anchor="ctr"/>
                </a:tc>
                <a:tc>
                  <a:txBody>
                    <a:bodyPr/>
                    <a:lstStyle/>
                    <a:p>
                      <a:r>
                        <a:rPr lang="zh-CN" altLang="en-US" sz="1800" b="1" dirty="0">
                          <a:solidFill>
                            <a:srgbClr val="FF0000"/>
                          </a:solidFill>
                          <a:latin typeface="+mj-ea"/>
                          <a:ea typeface="+mj-ea"/>
                        </a:rPr>
                        <a:t>独家</a:t>
                      </a:r>
                      <a:endParaRPr lang="en-US" sz="1800" b="1" dirty="0">
                        <a:solidFill>
                          <a:srgbClr val="FF0000"/>
                        </a:solidFill>
                        <a:latin typeface="+mj-ea"/>
                        <a:ea typeface="+mj-ea"/>
                      </a:endParaRPr>
                    </a:p>
                  </a:txBody>
                  <a:tcPr anchor="ctr"/>
                </a:tc>
                <a:extLst>
                  <a:ext uri="{0D108BD9-81ED-4DB2-BD59-A6C34878D82A}">
                    <a16:rowId xmlns:a16="http://schemas.microsoft.com/office/drawing/2014/main" val="3281255849"/>
                  </a:ext>
                </a:extLst>
              </a:tr>
              <a:tr h="893730">
                <a:tc>
                  <a:txBody>
                    <a:bodyPr/>
                    <a:lstStyle/>
                    <a:p>
                      <a:r>
                        <a:rPr lang="zh-CN" altLang="en-US" sz="1400" dirty="0">
                          <a:latin typeface="+mj-ea"/>
                          <a:ea typeface="+mj-ea"/>
                        </a:rPr>
                        <a:t>全球首个上市</a:t>
                      </a:r>
                      <a:endParaRPr lang="en-US" altLang="zh-CN" sz="1400" dirty="0">
                        <a:latin typeface="+mj-ea"/>
                        <a:ea typeface="+mj-ea"/>
                      </a:endParaRPr>
                    </a:p>
                    <a:p>
                      <a:r>
                        <a:rPr lang="zh-CN" altLang="en-US" sz="1400" dirty="0">
                          <a:latin typeface="+mj-ea"/>
                          <a:ea typeface="+mj-ea"/>
                        </a:rPr>
                        <a:t>国家</a:t>
                      </a:r>
                      <a:r>
                        <a:rPr lang="en-US" altLang="zh-CN" sz="1400" dirty="0">
                          <a:latin typeface="+mj-ea"/>
                          <a:ea typeface="+mj-ea"/>
                        </a:rPr>
                        <a:t>/</a:t>
                      </a:r>
                      <a:r>
                        <a:rPr lang="zh-CN" altLang="en-US" sz="1400" dirty="0">
                          <a:latin typeface="+mj-ea"/>
                          <a:ea typeface="+mj-ea"/>
                        </a:rPr>
                        <a:t>地区</a:t>
                      </a:r>
                      <a:endParaRPr lang="en-US" altLang="zh-CN" sz="1400" dirty="0">
                        <a:latin typeface="+mj-ea"/>
                        <a:ea typeface="+mj-ea"/>
                      </a:endParaRPr>
                    </a:p>
                    <a:p>
                      <a:r>
                        <a:rPr lang="zh-CN" altLang="en-US" sz="1400" dirty="0">
                          <a:latin typeface="+mj-ea"/>
                          <a:ea typeface="+mj-ea"/>
                        </a:rPr>
                        <a:t>及上市情况</a:t>
                      </a:r>
                      <a:endParaRPr lang="en-US" sz="1400" dirty="0">
                        <a:latin typeface="+mj-ea"/>
                        <a:ea typeface="+mj-ea"/>
                      </a:endParaRPr>
                    </a:p>
                  </a:txBody>
                  <a:tcPr anchor="ctr"/>
                </a:tc>
                <a:tc>
                  <a:txBody>
                    <a:bodyPr/>
                    <a:lstStyle/>
                    <a:p>
                      <a:r>
                        <a:rPr lang="zh-CN" altLang="en-US" sz="1400" dirty="0">
                          <a:latin typeface="+mj-ea"/>
                          <a:ea typeface="+mj-ea"/>
                        </a:rPr>
                        <a:t>首先在中国上市，随后在美国、欧盟、日本、英国、瑞士、加拿大、澳大利亚、中国香港和澳门等国家和地区上市</a:t>
                      </a:r>
                      <a:endParaRPr lang="en-US" sz="1400" dirty="0">
                        <a:latin typeface="+mj-ea"/>
                        <a:ea typeface="+mj-ea"/>
                      </a:endParaRPr>
                    </a:p>
                  </a:txBody>
                  <a:tcPr anchor="ctr"/>
                </a:tc>
                <a:extLst>
                  <a:ext uri="{0D108BD9-81ED-4DB2-BD59-A6C34878D82A}">
                    <a16:rowId xmlns:a16="http://schemas.microsoft.com/office/drawing/2014/main" val="624226050"/>
                  </a:ext>
                </a:extLst>
              </a:tr>
              <a:tr h="453071">
                <a:tc>
                  <a:txBody>
                    <a:bodyPr/>
                    <a:lstStyle/>
                    <a:p>
                      <a:r>
                        <a:rPr lang="zh-CN" altLang="en-US" sz="1400" dirty="0">
                          <a:latin typeface="+mj-ea"/>
                          <a:ea typeface="+mj-ea"/>
                        </a:rPr>
                        <a:t>是否</a:t>
                      </a:r>
                      <a:r>
                        <a:rPr lang="en-US" sz="1400" dirty="0">
                          <a:latin typeface="+mj-ea"/>
                          <a:ea typeface="+mj-ea"/>
                        </a:rPr>
                        <a:t>OTC</a:t>
                      </a:r>
                      <a:r>
                        <a:rPr lang="zh-CN" altLang="en-US" sz="1400" dirty="0">
                          <a:latin typeface="+mj-ea"/>
                          <a:ea typeface="+mj-ea"/>
                        </a:rPr>
                        <a:t>药品</a:t>
                      </a:r>
                      <a:endParaRPr lang="en-US" sz="1400" dirty="0">
                        <a:latin typeface="+mj-ea"/>
                        <a:ea typeface="+mj-ea"/>
                      </a:endParaRPr>
                    </a:p>
                  </a:txBody>
                  <a:tcPr anchor="ctr"/>
                </a:tc>
                <a:tc>
                  <a:txBody>
                    <a:bodyPr/>
                    <a:lstStyle/>
                    <a:p>
                      <a:r>
                        <a:rPr lang="zh-CN" altLang="en-US" sz="1400" dirty="0">
                          <a:latin typeface="+mj-ea"/>
                          <a:ea typeface="+mj-ea"/>
                        </a:rPr>
                        <a:t>否</a:t>
                      </a:r>
                      <a:endParaRPr lang="en-US" sz="1400" dirty="0">
                        <a:latin typeface="+mj-ea"/>
                        <a:ea typeface="+mj-ea"/>
                      </a:endParaRPr>
                    </a:p>
                  </a:txBody>
                  <a:tcPr anchor="ctr"/>
                </a:tc>
                <a:extLst>
                  <a:ext uri="{0D108BD9-81ED-4DB2-BD59-A6C34878D82A}">
                    <a16:rowId xmlns:a16="http://schemas.microsoft.com/office/drawing/2014/main" val="3083737481"/>
                  </a:ext>
                </a:extLst>
              </a:tr>
              <a:tr h="893730">
                <a:tc>
                  <a:txBody>
                    <a:bodyPr/>
                    <a:lstStyle/>
                    <a:p>
                      <a:r>
                        <a:rPr lang="zh-CN" altLang="en-US" sz="1400" b="1" dirty="0">
                          <a:solidFill>
                            <a:srgbClr val="FF0000"/>
                          </a:solidFill>
                          <a:latin typeface="+mj-ea"/>
                          <a:ea typeface="+mj-ea"/>
                        </a:rPr>
                        <a:t>拟新增适应症</a:t>
                      </a:r>
                      <a:endParaRPr lang="en-US" sz="1400" b="1" dirty="0">
                        <a:solidFill>
                          <a:srgbClr val="FF0000"/>
                        </a:solidFill>
                        <a:latin typeface="+mj-ea"/>
                        <a:ea typeface="+mj-ea"/>
                      </a:endParaRPr>
                    </a:p>
                  </a:txBody>
                  <a:tcPr anchor="ctr"/>
                </a:tc>
                <a:tc>
                  <a:txBody>
                    <a:bodyPr/>
                    <a:lstStyle/>
                    <a:p>
                      <a:r>
                        <a:rPr lang="zh-CN" altLang="en-US" sz="1400" dirty="0">
                          <a:latin typeface="+mj-ea"/>
                          <a:ea typeface="+mj-ea"/>
                        </a:rPr>
                        <a:t>本品联合信迪利单抗注射液用于既往</a:t>
                      </a:r>
                      <a:r>
                        <a:rPr lang="zh-CN" altLang="en-US" sz="1400" b="1" dirty="0">
                          <a:solidFill>
                            <a:srgbClr val="FF0000"/>
                          </a:solidFill>
                          <a:latin typeface="+mj-ea"/>
                          <a:ea typeface="+mj-ea"/>
                        </a:rPr>
                        <a:t>系统性抗肿瘤治疗后失败</a:t>
                      </a:r>
                      <a:r>
                        <a:rPr lang="zh-CN" altLang="en-US" sz="1400" dirty="0">
                          <a:latin typeface="+mj-ea"/>
                          <a:ea typeface="+mj-ea"/>
                        </a:rPr>
                        <a:t>且不适合进行根治性手术治疗或根治性放疗的晚期错配修复完整（</a:t>
                      </a:r>
                      <a:r>
                        <a:rPr lang="en-US" altLang="zh-CN" sz="1400" b="1" dirty="0" err="1">
                          <a:solidFill>
                            <a:srgbClr val="FF0000"/>
                          </a:solidFill>
                          <a:latin typeface="+mj-ea"/>
                          <a:ea typeface="+mj-ea"/>
                        </a:rPr>
                        <a:t>pMMR</a:t>
                      </a:r>
                      <a:r>
                        <a:rPr lang="zh-CN" altLang="en-US" sz="1400" dirty="0">
                          <a:latin typeface="+mj-ea"/>
                          <a:ea typeface="+mj-ea"/>
                        </a:rPr>
                        <a:t>）</a:t>
                      </a:r>
                      <a:r>
                        <a:rPr lang="zh-CN" altLang="en-US" sz="1400" b="1" dirty="0">
                          <a:solidFill>
                            <a:srgbClr val="FF0000"/>
                          </a:solidFill>
                          <a:latin typeface="+mj-ea"/>
                          <a:ea typeface="+mj-ea"/>
                        </a:rPr>
                        <a:t>子宫内膜癌</a:t>
                      </a:r>
                      <a:r>
                        <a:rPr lang="zh-CN" altLang="en-US" sz="1400" dirty="0">
                          <a:latin typeface="+mj-ea"/>
                          <a:ea typeface="+mj-ea"/>
                        </a:rPr>
                        <a:t>患者</a:t>
                      </a:r>
                    </a:p>
                  </a:txBody>
                  <a:tcPr anchor="ctr"/>
                </a:tc>
                <a:extLst>
                  <a:ext uri="{0D108BD9-81ED-4DB2-BD59-A6C34878D82A}">
                    <a16:rowId xmlns:a16="http://schemas.microsoft.com/office/drawing/2014/main" val="3496714915"/>
                  </a:ext>
                </a:extLst>
              </a:tr>
              <a:tr h="633059">
                <a:tc>
                  <a:txBody>
                    <a:bodyPr/>
                    <a:lstStyle/>
                    <a:p>
                      <a:r>
                        <a:rPr lang="zh-CN" altLang="en-US" sz="1400" dirty="0">
                          <a:latin typeface="+mj-ea"/>
                          <a:ea typeface="+mj-ea"/>
                        </a:rPr>
                        <a:t>拟新增适应症</a:t>
                      </a:r>
                    </a:p>
                    <a:p>
                      <a:r>
                        <a:rPr lang="zh-CN" altLang="en-US" sz="1400" dirty="0">
                          <a:latin typeface="+mj-ea"/>
                          <a:ea typeface="+mj-ea"/>
                        </a:rPr>
                        <a:t>用法用量</a:t>
                      </a:r>
                      <a:endParaRPr lang="en-US" sz="1400" dirty="0">
                        <a:latin typeface="+mj-ea"/>
                        <a:ea typeface="+mj-ea"/>
                      </a:endParaRPr>
                    </a:p>
                  </a:txBody>
                  <a:tcPr anchor="ctr"/>
                </a:tc>
                <a:tc>
                  <a:txBody>
                    <a:bodyPr/>
                    <a:lstStyle/>
                    <a:p>
                      <a:r>
                        <a:rPr lang="zh-CN" altLang="en-US" sz="1400" dirty="0">
                          <a:latin typeface="+mj-ea"/>
                          <a:ea typeface="+mj-ea"/>
                        </a:rPr>
                        <a:t>每次 </a:t>
                      </a:r>
                      <a:r>
                        <a:rPr lang="en-US" altLang="zh-CN" sz="1400" dirty="0">
                          <a:latin typeface="+mj-ea"/>
                          <a:ea typeface="+mj-ea"/>
                        </a:rPr>
                        <a:t>5 mg</a:t>
                      </a:r>
                      <a:r>
                        <a:rPr lang="zh-CN" altLang="en-US" sz="1400" dirty="0">
                          <a:latin typeface="+mj-ea"/>
                          <a:ea typeface="+mj-ea"/>
                        </a:rPr>
                        <a:t>，每日 </a:t>
                      </a:r>
                      <a:r>
                        <a:rPr lang="en-US" altLang="zh-CN" sz="1400" dirty="0">
                          <a:latin typeface="+mj-ea"/>
                          <a:ea typeface="+mj-ea"/>
                        </a:rPr>
                        <a:t>1 </a:t>
                      </a:r>
                      <a:r>
                        <a:rPr lang="zh-CN" altLang="en-US" sz="1400" dirty="0">
                          <a:latin typeface="+mj-ea"/>
                          <a:ea typeface="+mj-ea"/>
                        </a:rPr>
                        <a:t>次，连续服药 </a:t>
                      </a:r>
                      <a:r>
                        <a:rPr lang="en-US" altLang="zh-CN" sz="1400" dirty="0">
                          <a:latin typeface="+mj-ea"/>
                          <a:ea typeface="+mj-ea"/>
                        </a:rPr>
                        <a:t>2 </a:t>
                      </a:r>
                      <a:r>
                        <a:rPr lang="zh-CN" altLang="en-US" sz="1400" dirty="0">
                          <a:latin typeface="+mj-ea"/>
                          <a:ea typeface="+mj-ea"/>
                        </a:rPr>
                        <a:t>周，随后停药 </a:t>
                      </a:r>
                      <a:r>
                        <a:rPr lang="en-US" altLang="zh-CN" sz="1400" dirty="0">
                          <a:latin typeface="+mj-ea"/>
                          <a:ea typeface="+mj-ea"/>
                        </a:rPr>
                        <a:t>1 </a:t>
                      </a:r>
                      <a:r>
                        <a:rPr lang="zh-CN" altLang="en-US" sz="1400" dirty="0">
                          <a:latin typeface="+mj-ea"/>
                          <a:ea typeface="+mj-ea"/>
                        </a:rPr>
                        <a:t>周（每 </a:t>
                      </a:r>
                      <a:r>
                        <a:rPr lang="en-US" altLang="zh-CN" sz="1400" dirty="0">
                          <a:latin typeface="+mj-ea"/>
                          <a:ea typeface="+mj-ea"/>
                        </a:rPr>
                        <a:t>3 </a:t>
                      </a:r>
                      <a:r>
                        <a:rPr lang="zh-CN" altLang="en-US" sz="1400" dirty="0">
                          <a:latin typeface="+mj-ea"/>
                          <a:ea typeface="+mj-ea"/>
                        </a:rPr>
                        <a:t>周为一个治疗周期） </a:t>
                      </a:r>
                      <a:endParaRPr lang="en-US" sz="1400" dirty="0">
                        <a:latin typeface="+mj-ea"/>
                        <a:ea typeface="+mj-ea"/>
                      </a:endParaRPr>
                    </a:p>
                  </a:txBody>
                  <a:tcPr anchor="ctr"/>
                </a:tc>
                <a:extLst>
                  <a:ext uri="{0D108BD9-81ED-4DB2-BD59-A6C34878D82A}">
                    <a16:rowId xmlns:a16="http://schemas.microsoft.com/office/drawing/2014/main" val="561278916"/>
                  </a:ext>
                </a:extLst>
              </a:tr>
            </a:tbl>
          </a:graphicData>
        </a:graphic>
      </p:graphicFrame>
      <p:graphicFrame>
        <p:nvGraphicFramePr>
          <p:cNvPr id="11" name="Table 3">
            <a:extLst>
              <a:ext uri="{FF2B5EF4-FFF2-40B4-BE49-F238E27FC236}">
                <a16:creationId xmlns:a16="http://schemas.microsoft.com/office/drawing/2014/main" id="{29163818-68B4-49DD-9478-94CA2823C58B}"/>
              </a:ext>
            </a:extLst>
          </p:cNvPr>
          <p:cNvGraphicFramePr>
            <a:graphicFrameLocks noGrp="1"/>
          </p:cNvGraphicFramePr>
          <p:nvPr>
            <p:extLst>
              <p:ext uri="{D42A27DB-BD31-4B8C-83A1-F6EECF244321}">
                <p14:modId xmlns:p14="http://schemas.microsoft.com/office/powerpoint/2010/main" val="598368668"/>
              </p:ext>
            </p:extLst>
          </p:nvPr>
        </p:nvGraphicFramePr>
        <p:xfrm>
          <a:off x="7167419" y="1121029"/>
          <a:ext cx="4556162" cy="5306522"/>
        </p:xfrm>
        <a:graphic>
          <a:graphicData uri="http://schemas.openxmlformats.org/drawingml/2006/table">
            <a:tbl>
              <a:tblPr firstRow="1" bandRow="1">
                <a:tableStyleId>{3B4B98B0-60AC-42C2-AFA5-B58CD77FA1E5}</a:tableStyleId>
              </a:tblPr>
              <a:tblGrid>
                <a:gridCol w="4556162">
                  <a:extLst>
                    <a:ext uri="{9D8B030D-6E8A-4147-A177-3AD203B41FA5}">
                      <a16:colId xmlns:a16="http://schemas.microsoft.com/office/drawing/2014/main" val="2502140995"/>
                    </a:ext>
                  </a:extLst>
                </a:gridCol>
              </a:tblGrid>
              <a:tr h="753953">
                <a:tc>
                  <a:txBody>
                    <a:bodyPr/>
                    <a:lstStyle/>
                    <a:p>
                      <a:pPr marL="0" indent="0">
                        <a:buFont typeface="Arial" panose="020B0604020202020204" pitchFamily="34" charset="0"/>
                        <a:buNone/>
                      </a:pPr>
                      <a:r>
                        <a:rPr lang="zh-CN" altLang="en-US" sz="1800" dirty="0">
                          <a:solidFill>
                            <a:schemeClr val="tx1"/>
                          </a:solidFill>
                          <a:latin typeface="+mj-ea"/>
                          <a:ea typeface="+mj-ea"/>
                        </a:rPr>
                        <a:t>参照药品</a:t>
                      </a:r>
                      <a:r>
                        <a:rPr lang="zh-CN" altLang="en-US" sz="1800" b="1" kern="1200" dirty="0">
                          <a:solidFill>
                            <a:schemeClr val="tx1"/>
                          </a:solidFill>
                          <a:latin typeface="+mj-ea"/>
                          <a:ea typeface="+mj-ea"/>
                        </a:rPr>
                        <a:t>建议</a:t>
                      </a:r>
                      <a:r>
                        <a:rPr lang="zh-CN" altLang="en-US" sz="1800" dirty="0">
                          <a:solidFill>
                            <a:schemeClr val="tx1"/>
                          </a:solidFill>
                          <a:latin typeface="+mj-ea"/>
                          <a:ea typeface="+mj-ea"/>
                        </a:rPr>
                        <a:t>：</a:t>
                      </a:r>
                      <a:r>
                        <a:rPr lang="zh-CN" altLang="en-US" sz="1800" dirty="0">
                          <a:solidFill>
                            <a:schemeClr val="accent4"/>
                          </a:solidFill>
                          <a:latin typeface="+mj-ea"/>
                          <a:ea typeface="+mj-ea"/>
                        </a:rPr>
                        <a:t>无参照药品</a:t>
                      </a:r>
                    </a:p>
                  </a:txBody>
                  <a:tcPr anchor="ctr"/>
                </a:tc>
                <a:extLst>
                  <a:ext uri="{0D108BD9-81ED-4DB2-BD59-A6C34878D82A}">
                    <a16:rowId xmlns:a16="http://schemas.microsoft.com/office/drawing/2014/main" val="3830083475"/>
                  </a:ext>
                </a:extLst>
              </a:tr>
              <a:tr h="1922947">
                <a:tc>
                  <a:txBody>
                    <a:bodyPr/>
                    <a:lstStyle/>
                    <a:p>
                      <a:pPr>
                        <a:lnSpc>
                          <a:spcPct val="100000"/>
                        </a:lnSpc>
                      </a:pPr>
                      <a:endParaRPr lang="en-US" altLang="zh-CN" sz="1000" b="1" dirty="0">
                        <a:latin typeface="+mj-ea"/>
                        <a:ea typeface="+mj-ea"/>
                      </a:endParaRPr>
                    </a:p>
                    <a:p>
                      <a:pPr>
                        <a:lnSpc>
                          <a:spcPct val="100000"/>
                        </a:lnSpc>
                      </a:pPr>
                      <a:r>
                        <a:rPr lang="zh-CN" altLang="en-US" sz="1800" b="1" dirty="0">
                          <a:latin typeface="+mj-ea"/>
                          <a:ea typeface="+mj-ea"/>
                        </a:rPr>
                        <a:t>选择理由：</a:t>
                      </a:r>
                      <a:endParaRPr lang="en-US" altLang="zh-CN" sz="1800" b="1" dirty="0">
                        <a:latin typeface="+mj-ea"/>
                        <a:ea typeface="+mj-ea"/>
                      </a:endParaRPr>
                    </a:p>
                    <a:p>
                      <a:pPr>
                        <a:lnSpc>
                          <a:spcPct val="100000"/>
                        </a:lnSpc>
                      </a:pPr>
                      <a:endParaRPr lang="en-US" altLang="zh-CN" sz="1800" b="1" dirty="0">
                        <a:latin typeface="+mj-ea"/>
                        <a:ea typeface="+mj-ea"/>
                      </a:endParaRPr>
                    </a:p>
                    <a:p>
                      <a:pPr marL="285750" indent="-285750">
                        <a:lnSpc>
                          <a:spcPts val="3000"/>
                        </a:lnSpc>
                        <a:buFont typeface="Arial" panose="020B0604020202020204" pitchFamily="34" charset="0"/>
                        <a:buChar char="•"/>
                      </a:pPr>
                      <a:r>
                        <a:rPr lang="zh-CN" altLang="en-US" sz="1500" kern="1200" dirty="0">
                          <a:solidFill>
                            <a:schemeClr val="dk1"/>
                          </a:solidFill>
                          <a:latin typeface="+mj-ea"/>
                          <a:ea typeface="+mj-ea"/>
                          <a:cs typeface="+mn-cs"/>
                        </a:rPr>
                        <a:t>晚期子宫内膜癌二线治疗</a:t>
                      </a:r>
                      <a:r>
                        <a:rPr lang="zh-CN" altLang="en-US" sz="1500" b="1" kern="1200" dirty="0">
                          <a:solidFill>
                            <a:schemeClr val="accent4"/>
                          </a:solidFill>
                          <a:latin typeface="+mj-ea"/>
                          <a:ea typeface="+mj-ea"/>
                          <a:cs typeface="+mn-cs"/>
                        </a:rPr>
                        <a:t>无标准方案</a:t>
                      </a:r>
                      <a:endParaRPr lang="en-US" altLang="zh-CN" sz="1500" b="1" kern="1200" dirty="0">
                        <a:solidFill>
                          <a:schemeClr val="accent4"/>
                        </a:solidFill>
                        <a:latin typeface="+mj-ea"/>
                        <a:ea typeface="+mj-ea"/>
                        <a:cs typeface="+mn-cs"/>
                      </a:endParaRPr>
                    </a:p>
                    <a:p>
                      <a:pPr marL="285750" marR="0" lvl="0" indent="-285750" algn="l" defTabSz="914400" rtl="0" eaLnBrk="1" fontAlgn="auto" latinLnBrk="0" hangingPunct="1">
                        <a:lnSpc>
                          <a:spcPts val="3000"/>
                        </a:lnSpc>
                        <a:spcBef>
                          <a:spcPts val="0"/>
                        </a:spcBef>
                        <a:spcAft>
                          <a:spcPts val="0"/>
                        </a:spcAft>
                        <a:buClrTx/>
                        <a:buSzTx/>
                        <a:buFont typeface="Arial" panose="020B0604020202020204" pitchFamily="34" charset="0"/>
                        <a:buChar char="•"/>
                        <a:tabLst/>
                        <a:defRPr/>
                      </a:pPr>
                      <a:r>
                        <a:rPr lang="zh-CN" altLang="en-US" sz="1500" kern="1200" dirty="0">
                          <a:solidFill>
                            <a:schemeClr val="dk1"/>
                          </a:solidFill>
                          <a:latin typeface="+mj-ea"/>
                          <a:ea typeface="+mj-ea"/>
                          <a:cs typeface="+mn-cs"/>
                        </a:rPr>
                        <a:t>医保目录内</a:t>
                      </a:r>
                      <a:r>
                        <a:rPr lang="zh-CN" altLang="en-US" sz="1500" b="1" kern="1200" dirty="0">
                          <a:solidFill>
                            <a:schemeClr val="accent4"/>
                          </a:solidFill>
                          <a:latin typeface="+mj-ea"/>
                          <a:ea typeface="+mj-ea"/>
                          <a:cs typeface="+mn-cs"/>
                        </a:rPr>
                        <a:t>暂无相同或相似作用机制的治疗方案</a:t>
                      </a:r>
                      <a:endParaRPr lang="en-US" altLang="zh-CN" sz="1500" b="1" kern="1200" dirty="0">
                        <a:solidFill>
                          <a:schemeClr val="accent4"/>
                        </a:solidFill>
                        <a:latin typeface="+mj-ea"/>
                        <a:ea typeface="+mj-ea"/>
                        <a:cs typeface="+mn-cs"/>
                      </a:endParaRPr>
                    </a:p>
                    <a:p>
                      <a:pPr marL="285750" indent="-285750">
                        <a:lnSpc>
                          <a:spcPts val="3000"/>
                        </a:lnSpc>
                        <a:buFont typeface="Arial" panose="020B0604020202020204" pitchFamily="34" charset="0"/>
                        <a:buChar char="•"/>
                      </a:pPr>
                      <a:r>
                        <a:rPr lang="zh-CN" altLang="en-US" sz="1500" kern="1200" dirty="0">
                          <a:solidFill>
                            <a:schemeClr val="dk1"/>
                          </a:solidFill>
                          <a:latin typeface="+mj-ea"/>
                          <a:ea typeface="+mj-ea"/>
                          <a:cs typeface="+mn-cs"/>
                        </a:rPr>
                        <a:t>晚期子宫内膜癌二线治疗的</a:t>
                      </a:r>
                      <a:r>
                        <a:rPr lang="zh-CN" altLang="en-US" sz="1500" b="1" kern="1200" dirty="0">
                          <a:solidFill>
                            <a:schemeClr val="accent4"/>
                          </a:solidFill>
                          <a:latin typeface="+mj-ea"/>
                          <a:ea typeface="+mj-ea"/>
                          <a:cs typeface="+mn-cs"/>
                        </a:rPr>
                        <a:t>患者数量少</a:t>
                      </a:r>
                      <a:endParaRPr lang="en-US" altLang="zh-CN" sz="1500" b="1" kern="1200" dirty="0">
                        <a:solidFill>
                          <a:schemeClr val="accent4"/>
                        </a:solidFill>
                        <a:latin typeface="+mj-ea"/>
                        <a:ea typeface="+mj-ea"/>
                        <a:cs typeface="+mn-cs"/>
                      </a:endParaRPr>
                    </a:p>
                    <a:p>
                      <a:pPr marL="285750" indent="-285750">
                        <a:lnSpc>
                          <a:spcPts val="3000"/>
                        </a:lnSpc>
                        <a:buFont typeface="Arial" panose="020B0604020202020204" pitchFamily="34" charset="0"/>
                        <a:buChar char="•"/>
                      </a:pPr>
                      <a:r>
                        <a:rPr lang="zh-CN" altLang="en-US" sz="1500" kern="1200" dirty="0">
                          <a:solidFill>
                            <a:schemeClr val="dk1"/>
                          </a:solidFill>
                          <a:latin typeface="+mj-ea"/>
                          <a:ea typeface="+mj-ea"/>
                          <a:cs typeface="+mn-cs"/>
                        </a:rPr>
                        <a:t>呋喹替尼联合信迪利单抗的</a:t>
                      </a:r>
                      <a:r>
                        <a:rPr lang="zh-CN" altLang="en-US" sz="1500" b="1" kern="1200" dirty="0">
                          <a:solidFill>
                            <a:srgbClr val="FF0000"/>
                          </a:solidFill>
                          <a:latin typeface="+mj-ea"/>
                          <a:ea typeface="+mj-ea"/>
                          <a:cs typeface="+mn-cs"/>
                        </a:rPr>
                        <a:t>创新靶免治疗方案</a:t>
                      </a:r>
                      <a:r>
                        <a:rPr lang="zh-CN" altLang="en-US" sz="1500" kern="1200" dirty="0">
                          <a:solidFill>
                            <a:srgbClr val="FF0000"/>
                          </a:solidFill>
                          <a:latin typeface="+mj-ea"/>
                          <a:ea typeface="+mj-ea"/>
                          <a:cs typeface="+mn-cs"/>
                        </a:rPr>
                        <a:t>，</a:t>
                      </a:r>
                      <a:r>
                        <a:rPr lang="zh-CN" altLang="en-US" sz="1500" kern="1200" dirty="0">
                          <a:solidFill>
                            <a:schemeClr val="dk1"/>
                          </a:solidFill>
                          <a:latin typeface="+mj-ea"/>
                          <a:ea typeface="+mj-ea"/>
                          <a:cs typeface="+mn-cs"/>
                        </a:rPr>
                        <a:t>二线治疗晚期</a:t>
                      </a:r>
                      <a:r>
                        <a:rPr lang="en-US" altLang="zh-CN" sz="1500" kern="1200" dirty="0">
                          <a:solidFill>
                            <a:schemeClr val="dk1"/>
                          </a:solidFill>
                          <a:latin typeface="+mj-ea"/>
                          <a:ea typeface="+mj-ea"/>
                          <a:cs typeface="+mn-cs"/>
                        </a:rPr>
                        <a:t>pMMR</a:t>
                      </a:r>
                      <a:r>
                        <a:rPr lang="zh-CN" altLang="en-US" sz="1500" kern="1200" dirty="0">
                          <a:solidFill>
                            <a:schemeClr val="dk1"/>
                          </a:solidFill>
                          <a:latin typeface="+mj-ea"/>
                          <a:ea typeface="+mj-ea"/>
                          <a:cs typeface="+mn-cs"/>
                        </a:rPr>
                        <a:t>子宫内膜癌</a:t>
                      </a:r>
                      <a:r>
                        <a:rPr lang="zh-CN" altLang="en-US" sz="1500" b="1" kern="1200" dirty="0">
                          <a:solidFill>
                            <a:srgbClr val="FF0000"/>
                          </a:solidFill>
                          <a:latin typeface="+mj-ea"/>
                          <a:ea typeface="+mj-ea"/>
                          <a:cs typeface="+mn-cs"/>
                        </a:rPr>
                        <a:t>疗效显著</a:t>
                      </a:r>
                      <a:r>
                        <a:rPr lang="en-US" altLang="zh-CN" sz="1500" b="1" kern="1200" baseline="30000" dirty="0">
                          <a:solidFill>
                            <a:srgbClr val="FF0000"/>
                          </a:solidFill>
                          <a:latin typeface="+mj-ea"/>
                          <a:ea typeface="+mj-ea"/>
                          <a:cs typeface="+mn-cs"/>
                        </a:rPr>
                        <a:t>1</a:t>
                      </a:r>
                      <a:r>
                        <a:rPr lang="zh-CN" altLang="en-US" sz="1500" kern="1200" dirty="0">
                          <a:solidFill>
                            <a:srgbClr val="FF0000"/>
                          </a:solidFill>
                          <a:latin typeface="+mj-ea"/>
                          <a:ea typeface="+mj-ea"/>
                          <a:cs typeface="+mn-cs"/>
                        </a:rPr>
                        <a:t>：</a:t>
                      </a:r>
                      <a:endParaRPr lang="en-US" altLang="zh-CN" sz="1500" kern="1200" dirty="0">
                        <a:solidFill>
                          <a:srgbClr val="FF0000"/>
                        </a:solidFill>
                        <a:latin typeface="+mj-ea"/>
                        <a:ea typeface="+mj-ea"/>
                        <a:cs typeface="+mn-cs"/>
                      </a:endParaRPr>
                    </a:p>
                    <a:p>
                      <a:pPr marL="742950" lvl="1" indent="-285750">
                        <a:lnSpc>
                          <a:spcPts val="3000"/>
                        </a:lnSpc>
                        <a:buFont typeface="Wingdings" panose="05000000000000000000" pitchFamily="2" charset="2"/>
                        <a:buChar char="ü"/>
                      </a:pPr>
                      <a:r>
                        <a:rPr lang="en-US" altLang="zh-CN" sz="1500" b="1" kern="1200" dirty="0">
                          <a:solidFill>
                            <a:srgbClr val="FF0000"/>
                          </a:solidFill>
                          <a:latin typeface="+mj-ea"/>
                          <a:ea typeface="+mj-ea"/>
                          <a:cs typeface="+mn-cs"/>
                        </a:rPr>
                        <a:t>ORR</a:t>
                      </a:r>
                      <a:r>
                        <a:rPr lang="zh-CN" altLang="en-US" sz="1500" b="1" kern="1200" dirty="0">
                          <a:solidFill>
                            <a:srgbClr val="FF0000"/>
                          </a:solidFill>
                          <a:latin typeface="+mj-ea"/>
                          <a:ea typeface="+mj-ea"/>
                          <a:cs typeface="+mn-cs"/>
                        </a:rPr>
                        <a:t>达</a:t>
                      </a:r>
                      <a:r>
                        <a:rPr lang="en-US" altLang="zh-CN" sz="1500" b="1" kern="1200" dirty="0">
                          <a:solidFill>
                            <a:srgbClr val="FF0000"/>
                          </a:solidFill>
                          <a:latin typeface="+mj-ea"/>
                          <a:ea typeface="+mj-ea"/>
                          <a:cs typeface="+mn-cs"/>
                        </a:rPr>
                        <a:t>35.6%</a:t>
                      </a:r>
                      <a:r>
                        <a:rPr lang="zh-CN" altLang="en-US" sz="1500" kern="1200" dirty="0">
                          <a:solidFill>
                            <a:schemeClr val="dk1"/>
                          </a:solidFill>
                          <a:latin typeface="+mj-ea"/>
                          <a:ea typeface="+mj-ea"/>
                          <a:cs typeface="+mn-cs"/>
                        </a:rPr>
                        <a:t>（传统化疗</a:t>
                      </a:r>
                      <a:r>
                        <a:rPr lang="en-US" altLang="zh-CN" sz="1500" kern="1200" dirty="0">
                          <a:solidFill>
                            <a:schemeClr val="dk1"/>
                          </a:solidFill>
                          <a:latin typeface="+mj-ea"/>
                          <a:ea typeface="+mj-ea"/>
                          <a:cs typeface="+mn-cs"/>
                        </a:rPr>
                        <a:t>ORR</a:t>
                      </a:r>
                      <a:r>
                        <a:rPr lang="zh-CN" altLang="en-US" sz="1500" kern="1200" dirty="0">
                          <a:solidFill>
                            <a:schemeClr val="dk1"/>
                          </a:solidFill>
                          <a:latin typeface="+mj-ea"/>
                          <a:ea typeface="+mj-ea"/>
                          <a:cs typeface="+mn-cs"/>
                        </a:rPr>
                        <a:t>仅为</a:t>
                      </a:r>
                      <a:r>
                        <a:rPr lang="en-US" altLang="zh-CN" sz="1500" kern="1200" dirty="0">
                          <a:solidFill>
                            <a:schemeClr val="dk1"/>
                          </a:solidFill>
                          <a:latin typeface="+mj-ea"/>
                          <a:ea typeface="+mj-ea"/>
                          <a:cs typeface="+mn-cs"/>
                        </a:rPr>
                        <a:t>15.1%</a:t>
                      </a:r>
                      <a:r>
                        <a:rPr lang="en-US" altLang="zh-CN" sz="1500" kern="1200" baseline="30000" dirty="0">
                          <a:solidFill>
                            <a:schemeClr val="dk1"/>
                          </a:solidFill>
                          <a:latin typeface="+mj-ea"/>
                          <a:ea typeface="+mj-ea"/>
                          <a:cs typeface="+mn-cs"/>
                        </a:rPr>
                        <a:t>2</a:t>
                      </a:r>
                      <a:r>
                        <a:rPr lang="zh-CN" altLang="en-US" sz="1500" kern="1200" dirty="0">
                          <a:solidFill>
                            <a:schemeClr val="dk1"/>
                          </a:solidFill>
                          <a:latin typeface="+mj-ea"/>
                          <a:ea typeface="+mj-ea"/>
                          <a:cs typeface="+mn-cs"/>
                        </a:rPr>
                        <a:t>）</a:t>
                      </a:r>
                      <a:endParaRPr lang="en-US" altLang="zh-CN" sz="1500" kern="1200" dirty="0">
                        <a:solidFill>
                          <a:schemeClr val="dk1"/>
                        </a:solidFill>
                        <a:latin typeface="+mj-ea"/>
                        <a:ea typeface="+mj-ea"/>
                        <a:cs typeface="+mn-cs"/>
                      </a:endParaRPr>
                    </a:p>
                    <a:p>
                      <a:pPr marL="742950" lvl="1" indent="-285750">
                        <a:lnSpc>
                          <a:spcPts val="3000"/>
                        </a:lnSpc>
                        <a:buFont typeface="Wingdings" panose="05000000000000000000" pitchFamily="2" charset="2"/>
                        <a:buChar char="ü"/>
                      </a:pPr>
                      <a:r>
                        <a:rPr lang="zh-CN" altLang="en-US" sz="1500" b="1" kern="1200" dirty="0">
                          <a:solidFill>
                            <a:srgbClr val="FF0000"/>
                          </a:solidFill>
                          <a:latin typeface="+mj-ea"/>
                          <a:ea typeface="+mj-ea"/>
                          <a:cs typeface="+mn-cs"/>
                        </a:rPr>
                        <a:t>中位</a:t>
                      </a:r>
                      <a:r>
                        <a:rPr lang="en-US" altLang="zh-CN" sz="1500" b="1" kern="1200" dirty="0">
                          <a:solidFill>
                            <a:srgbClr val="FF0000"/>
                          </a:solidFill>
                          <a:latin typeface="+mj-ea"/>
                          <a:ea typeface="+mj-ea"/>
                          <a:cs typeface="+mn-cs"/>
                        </a:rPr>
                        <a:t>PFS</a:t>
                      </a:r>
                      <a:r>
                        <a:rPr lang="zh-CN" altLang="en-US" sz="1500" b="1" kern="1200" dirty="0">
                          <a:solidFill>
                            <a:srgbClr val="FF0000"/>
                          </a:solidFill>
                          <a:latin typeface="+mj-ea"/>
                          <a:ea typeface="+mj-ea"/>
                          <a:cs typeface="+mn-cs"/>
                        </a:rPr>
                        <a:t>达到 </a:t>
                      </a:r>
                      <a:r>
                        <a:rPr lang="en-US" altLang="zh-CN" sz="1500" b="1" kern="1200" dirty="0">
                          <a:solidFill>
                            <a:srgbClr val="FF0000"/>
                          </a:solidFill>
                          <a:latin typeface="+mj-ea"/>
                          <a:ea typeface="+mj-ea"/>
                          <a:cs typeface="+mn-cs"/>
                        </a:rPr>
                        <a:t>9.5</a:t>
                      </a:r>
                      <a:r>
                        <a:rPr lang="zh-CN" altLang="en-US" sz="1500" b="1" kern="1200" dirty="0">
                          <a:solidFill>
                            <a:srgbClr val="FF0000"/>
                          </a:solidFill>
                          <a:latin typeface="+mj-ea"/>
                          <a:ea typeface="+mj-ea"/>
                          <a:cs typeface="+mn-cs"/>
                        </a:rPr>
                        <a:t>个月  </a:t>
                      </a:r>
                      <a:endParaRPr lang="en-US" altLang="zh-CN" sz="1500" b="1" kern="1200" dirty="0">
                        <a:solidFill>
                          <a:srgbClr val="FF0000"/>
                        </a:solidFill>
                        <a:latin typeface="+mj-ea"/>
                        <a:ea typeface="+mj-ea"/>
                        <a:cs typeface="+mn-cs"/>
                      </a:endParaRPr>
                    </a:p>
                    <a:p>
                      <a:pPr marL="457200" lvl="1" indent="0">
                        <a:lnSpc>
                          <a:spcPts val="3000"/>
                        </a:lnSpc>
                        <a:buFont typeface="Wingdings" panose="05000000000000000000" pitchFamily="2" charset="2"/>
                        <a:buNone/>
                      </a:pPr>
                      <a:r>
                        <a:rPr lang="en-US" altLang="zh-CN" sz="1500" b="1" kern="1200" dirty="0">
                          <a:solidFill>
                            <a:schemeClr val="accent4"/>
                          </a:solidFill>
                          <a:latin typeface="+mj-ea"/>
                          <a:ea typeface="+mj-ea"/>
                          <a:cs typeface="+mn-cs"/>
                        </a:rPr>
                        <a:t>   </a:t>
                      </a:r>
                      <a:r>
                        <a:rPr lang="zh-CN" altLang="en-US" sz="1500" kern="1200" dirty="0">
                          <a:solidFill>
                            <a:schemeClr val="dk1"/>
                          </a:solidFill>
                          <a:latin typeface="+mj-ea"/>
                          <a:ea typeface="+mj-ea"/>
                          <a:cs typeface="+mn-cs"/>
                        </a:rPr>
                        <a:t>（传统化疗的中位</a:t>
                      </a:r>
                      <a:r>
                        <a:rPr lang="en-US" altLang="zh-CN" sz="1500" kern="1200" dirty="0">
                          <a:solidFill>
                            <a:schemeClr val="dk1"/>
                          </a:solidFill>
                          <a:latin typeface="+mj-ea"/>
                          <a:ea typeface="+mj-ea"/>
                          <a:cs typeface="+mn-cs"/>
                        </a:rPr>
                        <a:t>PFS</a:t>
                      </a:r>
                      <a:r>
                        <a:rPr lang="zh-CN" altLang="en-US" sz="1500" kern="1200" dirty="0">
                          <a:solidFill>
                            <a:schemeClr val="dk1"/>
                          </a:solidFill>
                          <a:latin typeface="+mj-ea"/>
                          <a:ea typeface="+mj-ea"/>
                          <a:cs typeface="+mn-cs"/>
                        </a:rPr>
                        <a:t>仅为</a:t>
                      </a:r>
                      <a:r>
                        <a:rPr lang="en-US" altLang="zh-CN" sz="1500" kern="1200" dirty="0">
                          <a:solidFill>
                            <a:schemeClr val="dk1"/>
                          </a:solidFill>
                          <a:latin typeface="+mj-ea"/>
                          <a:ea typeface="+mj-ea"/>
                          <a:cs typeface="+mn-cs"/>
                        </a:rPr>
                        <a:t>3.8</a:t>
                      </a:r>
                      <a:r>
                        <a:rPr lang="zh-CN" altLang="en-US" sz="1500" kern="1200" dirty="0">
                          <a:solidFill>
                            <a:schemeClr val="dk1"/>
                          </a:solidFill>
                          <a:latin typeface="+mj-ea"/>
                          <a:ea typeface="+mj-ea"/>
                          <a:cs typeface="+mn-cs"/>
                        </a:rPr>
                        <a:t>个月）</a:t>
                      </a:r>
                      <a:endParaRPr lang="en-US" altLang="zh-CN" sz="1500" kern="1200" dirty="0">
                        <a:solidFill>
                          <a:schemeClr val="dk1"/>
                        </a:solidFill>
                        <a:latin typeface="+mj-ea"/>
                        <a:ea typeface="+mj-ea"/>
                        <a:cs typeface="+mn-cs"/>
                      </a:endParaRPr>
                    </a:p>
                    <a:p>
                      <a:pPr marL="742950" lvl="1" indent="-285750">
                        <a:lnSpc>
                          <a:spcPts val="3000"/>
                        </a:lnSpc>
                        <a:buFont typeface="Wingdings" panose="05000000000000000000" pitchFamily="2" charset="2"/>
                        <a:buChar char="ü"/>
                      </a:pPr>
                      <a:r>
                        <a:rPr lang="zh-CN" altLang="en-US" sz="1500" b="1" kern="1200" dirty="0">
                          <a:solidFill>
                            <a:srgbClr val="FF0000"/>
                          </a:solidFill>
                          <a:latin typeface="+mj-ea"/>
                          <a:ea typeface="+mj-ea"/>
                          <a:cs typeface="+mn-cs"/>
                        </a:rPr>
                        <a:t>中位</a:t>
                      </a:r>
                      <a:r>
                        <a:rPr lang="en-US" altLang="zh-CN" sz="1500" b="1" kern="1200" dirty="0">
                          <a:solidFill>
                            <a:srgbClr val="FF0000"/>
                          </a:solidFill>
                          <a:latin typeface="+mj-ea"/>
                          <a:ea typeface="+mj-ea"/>
                          <a:cs typeface="+mn-cs"/>
                        </a:rPr>
                        <a:t>OS</a:t>
                      </a:r>
                      <a:r>
                        <a:rPr lang="zh-CN" altLang="en-US" sz="1500" b="1" kern="1200" dirty="0">
                          <a:solidFill>
                            <a:srgbClr val="FF0000"/>
                          </a:solidFill>
                          <a:latin typeface="+mj-ea"/>
                          <a:ea typeface="+mj-ea"/>
                          <a:cs typeface="+mn-cs"/>
                        </a:rPr>
                        <a:t>达到</a:t>
                      </a:r>
                      <a:r>
                        <a:rPr lang="en-US" altLang="zh-CN" sz="1500" b="1" kern="1200" dirty="0">
                          <a:solidFill>
                            <a:srgbClr val="FF0000"/>
                          </a:solidFill>
                          <a:latin typeface="+mj-ea"/>
                          <a:ea typeface="+mj-ea"/>
                          <a:cs typeface="+mn-cs"/>
                        </a:rPr>
                        <a:t>21.3</a:t>
                      </a:r>
                      <a:r>
                        <a:rPr lang="zh-CN" altLang="en-US" sz="1500" b="1" kern="1200" dirty="0">
                          <a:solidFill>
                            <a:srgbClr val="FF0000"/>
                          </a:solidFill>
                          <a:latin typeface="+mj-ea"/>
                          <a:ea typeface="+mj-ea"/>
                          <a:cs typeface="+mn-cs"/>
                        </a:rPr>
                        <a:t>个月       </a:t>
                      </a:r>
                      <a:endParaRPr lang="en-US" altLang="zh-CN" sz="1500" b="1" kern="1200" dirty="0">
                        <a:solidFill>
                          <a:srgbClr val="FF0000"/>
                        </a:solidFill>
                        <a:latin typeface="+mj-ea"/>
                        <a:ea typeface="+mj-ea"/>
                        <a:cs typeface="+mn-cs"/>
                      </a:endParaRPr>
                    </a:p>
                    <a:p>
                      <a:pPr marL="457200" lvl="1" indent="0">
                        <a:lnSpc>
                          <a:spcPts val="3000"/>
                        </a:lnSpc>
                        <a:buFont typeface="Wingdings" panose="05000000000000000000" pitchFamily="2" charset="2"/>
                        <a:buNone/>
                      </a:pPr>
                      <a:r>
                        <a:rPr lang="en-US" altLang="zh-CN" sz="1500" b="1" kern="1200" dirty="0">
                          <a:solidFill>
                            <a:schemeClr val="accent4"/>
                          </a:solidFill>
                          <a:latin typeface="+mj-ea"/>
                          <a:ea typeface="+mj-ea"/>
                          <a:cs typeface="+mn-cs"/>
                        </a:rPr>
                        <a:t>   </a:t>
                      </a:r>
                      <a:r>
                        <a:rPr lang="zh-CN" altLang="en-US" sz="1500" kern="1200" dirty="0">
                          <a:solidFill>
                            <a:schemeClr val="dk1"/>
                          </a:solidFill>
                          <a:latin typeface="+mj-ea"/>
                          <a:ea typeface="+mj-ea"/>
                          <a:cs typeface="+mn-cs"/>
                        </a:rPr>
                        <a:t>（传统化疗的中位</a:t>
                      </a:r>
                      <a:r>
                        <a:rPr lang="en-US" altLang="zh-CN" sz="1500" kern="1200" dirty="0">
                          <a:solidFill>
                            <a:schemeClr val="dk1"/>
                          </a:solidFill>
                          <a:latin typeface="+mj-ea"/>
                          <a:ea typeface="+mj-ea"/>
                          <a:cs typeface="+mn-cs"/>
                        </a:rPr>
                        <a:t>OS</a:t>
                      </a:r>
                      <a:r>
                        <a:rPr lang="zh-CN" altLang="en-US" sz="1500" kern="1200" dirty="0">
                          <a:solidFill>
                            <a:schemeClr val="dk1"/>
                          </a:solidFill>
                          <a:latin typeface="+mj-ea"/>
                          <a:ea typeface="+mj-ea"/>
                          <a:cs typeface="+mn-cs"/>
                        </a:rPr>
                        <a:t>仅为</a:t>
                      </a:r>
                      <a:r>
                        <a:rPr lang="en-US" altLang="zh-CN" sz="1500" kern="1200" dirty="0">
                          <a:solidFill>
                            <a:schemeClr val="dk1"/>
                          </a:solidFill>
                          <a:latin typeface="+mj-ea"/>
                          <a:ea typeface="+mj-ea"/>
                          <a:cs typeface="+mn-cs"/>
                        </a:rPr>
                        <a:t>12.0</a:t>
                      </a:r>
                      <a:r>
                        <a:rPr lang="zh-CN" altLang="en-US" sz="1500" kern="1200" dirty="0">
                          <a:solidFill>
                            <a:schemeClr val="dk1"/>
                          </a:solidFill>
                          <a:latin typeface="+mj-ea"/>
                          <a:ea typeface="+mj-ea"/>
                          <a:cs typeface="+mn-cs"/>
                        </a:rPr>
                        <a:t>个月）</a:t>
                      </a:r>
                      <a:endParaRPr lang="en-US" altLang="zh-CN" sz="1500" kern="1200" dirty="0">
                        <a:solidFill>
                          <a:schemeClr val="dk1"/>
                        </a:solidFill>
                        <a:latin typeface="+mj-ea"/>
                        <a:ea typeface="+mj-ea"/>
                        <a:cs typeface="+mn-cs"/>
                      </a:endParaRPr>
                    </a:p>
                  </a:txBody>
                  <a:tcPr anchor="ctr">
                    <a:noFill/>
                  </a:tcPr>
                </a:tc>
                <a:extLst>
                  <a:ext uri="{0D108BD9-81ED-4DB2-BD59-A6C34878D82A}">
                    <a16:rowId xmlns:a16="http://schemas.microsoft.com/office/drawing/2014/main" val="3208158378"/>
                  </a:ext>
                </a:extLst>
              </a:tr>
            </a:tbl>
          </a:graphicData>
        </a:graphic>
      </p:graphicFrame>
      <p:sp>
        <p:nvSpPr>
          <p:cNvPr id="7" name="TextBox 6">
            <a:extLst>
              <a:ext uri="{FF2B5EF4-FFF2-40B4-BE49-F238E27FC236}">
                <a16:creationId xmlns:a16="http://schemas.microsoft.com/office/drawing/2014/main" id="{E2B57E6F-E02A-40C6-B6D8-DC8ADE3CDE01}"/>
              </a:ext>
            </a:extLst>
          </p:cNvPr>
          <p:cNvSpPr txBox="1"/>
          <p:nvPr/>
        </p:nvSpPr>
        <p:spPr>
          <a:xfrm>
            <a:off x="461817" y="6519446"/>
            <a:ext cx="6096000" cy="338554"/>
          </a:xfrm>
          <a:prstGeom prst="rect">
            <a:avLst/>
          </a:prstGeom>
          <a:noFill/>
        </p:spPr>
        <p:txBody>
          <a:bodyPr wrap="square">
            <a:spAutoFit/>
          </a:bodyPr>
          <a:lstStyle/>
          <a:p>
            <a:pPr marL="0" marR="0">
              <a:spcBef>
                <a:spcPts val="0"/>
              </a:spcBef>
              <a:spcAft>
                <a:spcPts val="0"/>
              </a:spcAft>
              <a:tabLst>
                <a:tab pos="2743200" algn="ctr"/>
                <a:tab pos="5486400" algn="r"/>
              </a:tabLst>
            </a:pPr>
            <a:r>
              <a:rPr lang="fr-FR" sz="800" dirty="0">
                <a:latin typeface="+mj-ea"/>
                <a:ea typeface="+mj-ea"/>
                <a:cs typeface="Times New Roman" panose="02020603050405020304" pitchFamily="18" charset="0"/>
              </a:rPr>
              <a:t>1.Xiaohua Wu, et al. 2024ASCO #5619</a:t>
            </a:r>
          </a:p>
          <a:p>
            <a:pPr marL="0" marR="0">
              <a:spcBef>
                <a:spcPts val="0"/>
              </a:spcBef>
              <a:spcAft>
                <a:spcPts val="0"/>
              </a:spcAft>
              <a:tabLst>
                <a:tab pos="2743200" algn="ctr"/>
                <a:tab pos="5486400" algn="r"/>
              </a:tabLst>
            </a:pPr>
            <a:r>
              <a:rPr lang="fr-FR" sz="800" dirty="0">
                <a:latin typeface="+mj-ea"/>
                <a:ea typeface="+mj-ea"/>
                <a:cs typeface="Times New Roman" panose="02020603050405020304" pitchFamily="18" charset="0"/>
              </a:rPr>
              <a:t>2.Makker V, et </a:t>
            </a:r>
            <a:r>
              <a:rPr lang="fr-FR" sz="800" dirty="0" err="1">
                <a:latin typeface="+mj-ea"/>
                <a:ea typeface="+mj-ea"/>
                <a:cs typeface="Times New Roman" panose="02020603050405020304" pitchFamily="18" charset="0"/>
              </a:rPr>
              <a:t>al..N</a:t>
            </a:r>
            <a:r>
              <a:rPr lang="fr-FR" sz="800" dirty="0">
                <a:latin typeface="+mj-ea"/>
                <a:ea typeface="+mj-ea"/>
                <a:cs typeface="Times New Roman" panose="02020603050405020304" pitchFamily="18" charset="0"/>
              </a:rPr>
              <a:t> </a:t>
            </a:r>
            <a:r>
              <a:rPr lang="fr-FR" sz="800" dirty="0" err="1">
                <a:latin typeface="+mj-ea"/>
                <a:ea typeface="+mj-ea"/>
                <a:cs typeface="Times New Roman" panose="02020603050405020304" pitchFamily="18" charset="0"/>
              </a:rPr>
              <a:t>Engl</a:t>
            </a:r>
            <a:r>
              <a:rPr lang="fr-FR" sz="800" dirty="0">
                <a:latin typeface="+mj-ea"/>
                <a:ea typeface="+mj-ea"/>
                <a:cs typeface="Times New Roman" panose="02020603050405020304" pitchFamily="18" charset="0"/>
              </a:rPr>
              <a:t> JMed,2022.386(5):437-448. </a:t>
            </a:r>
          </a:p>
        </p:txBody>
      </p:sp>
      <p:grpSp>
        <p:nvGrpSpPr>
          <p:cNvPr id="43" name="Group 42">
            <a:extLst>
              <a:ext uri="{FF2B5EF4-FFF2-40B4-BE49-F238E27FC236}">
                <a16:creationId xmlns:a16="http://schemas.microsoft.com/office/drawing/2014/main" id="{CEB5534B-EC8A-4465-8576-C9FFB0A1E96B}"/>
              </a:ext>
            </a:extLst>
          </p:cNvPr>
          <p:cNvGrpSpPr/>
          <p:nvPr/>
        </p:nvGrpSpPr>
        <p:grpSpPr>
          <a:xfrm>
            <a:off x="-91" y="-3140"/>
            <a:ext cx="288090" cy="1015755"/>
            <a:chOff x="-90" y="0"/>
            <a:chExt cx="288090" cy="1015755"/>
          </a:xfrm>
          <a:solidFill>
            <a:srgbClr val="FF6600"/>
          </a:solidFill>
        </p:grpSpPr>
        <p:sp>
          <p:nvSpPr>
            <p:cNvPr id="44" name="Rectangle: Top Corners Rounded 43">
              <a:extLst>
                <a:ext uri="{FF2B5EF4-FFF2-40B4-BE49-F238E27FC236}">
                  <a16:creationId xmlns:a16="http://schemas.microsoft.com/office/drawing/2014/main" id="{4AEEF971-1B37-438D-8558-7AD063D33F7F}"/>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45" name="TextBox 44">
              <a:extLst>
                <a:ext uri="{FF2B5EF4-FFF2-40B4-BE49-F238E27FC236}">
                  <a16:creationId xmlns:a16="http://schemas.microsoft.com/office/drawing/2014/main" id="{2697AC4D-032A-4917-9495-6DC498622FD7}"/>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grpSp>
        <p:nvGrpSpPr>
          <p:cNvPr id="46" name="Group 45">
            <a:extLst>
              <a:ext uri="{FF2B5EF4-FFF2-40B4-BE49-F238E27FC236}">
                <a16:creationId xmlns:a16="http://schemas.microsoft.com/office/drawing/2014/main" id="{59D45614-C2DB-409A-B3C5-5486866AE843}"/>
              </a:ext>
            </a:extLst>
          </p:cNvPr>
          <p:cNvGrpSpPr/>
          <p:nvPr/>
        </p:nvGrpSpPr>
        <p:grpSpPr>
          <a:xfrm>
            <a:off x="0" y="1088291"/>
            <a:ext cx="288001" cy="1015663"/>
            <a:chOff x="-1" y="-9144"/>
            <a:chExt cx="288001" cy="1015663"/>
          </a:xfrm>
        </p:grpSpPr>
        <p:sp>
          <p:nvSpPr>
            <p:cNvPr id="47" name="Rectangle: Top Corners Rounded 46">
              <a:extLst>
                <a:ext uri="{FF2B5EF4-FFF2-40B4-BE49-F238E27FC236}">
                  <a16:creationId xmlns:a16="http://schemas.microsoft.com/office/drawing/2014/main" id="{F54F516B-34B0-4D07-90D0-AA4E978B9274}"/>
                </a:ext>
              </a:extLst>
            </p:cNvPr>
            <p:cNvSpPr/>
            <p:nvPr/>
          </p:nvSpPr>
          <p:spPr>
            <a:xfrm rot="5400000">
              <a:off x="-358920" y="358920"/>
              <a:ext cx="1005840" cy="288000"/>
            </a:xfrm>
            <a:prstGeom prst="round2Same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48" name="TextBox 47">
              <a:extLst>
                <a:ext uri="{FF2B5EF4-FFF2-40B4-BE49-F238E27FC236}">
                  <a16:creationId xmlns:a16="http://schemas.microsoft.com/office/drawing/2014/main" id="{B6DE463E-3B0C-41FC-909A-155FC5F116EC}"/>
                </a:ext>
              </a:extLst>
            </p:cNvPr>
            <p:cNvSpPr txBox="1"/>
            <p:nvPr/>
          </p:nvSpPr>
          <p:spPr>
            <a:xfrm>
              <a:off x="-1" y="-9144"/>
              <a:ext cx="288001" cy="1015663"/>
            </a:xfrm>
            <a:prstGeom prst="rect">
              <a:avLst/>
            </a:prstGeom>
            <a:noFill/>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52" name="Group 51">
            <a:extLst>
              <a:ext uri="{FF2B5EF4-FFF2-40B4-BE49-F238E27FC236}">
                <a16:creationId xmlns:a16="http://schemas.microsoft.com/office/drawing/2014/main" id="{80D6A72F-E99E-4330-BB22-49859FA58300}"/>
              </a:ext>
            </a:extLst>
          </p:cNvPr>
          <p:cNvGrpSpPr/>
          <p:nvPr/>
        </p:nvGrpSpPr>
        <p:grpSpPr>
          <a:xfrm>
            <a:off x="-18564" y="2179630"/>
            <a:ext cx="306474" cy="841248"/>
            <a:chOff x="-18474" y="-18288"/>
            <a:chExt cx="306474" cy="841248"/>
          </a:xfrm>
          <a:solidFill>
            <a:schemeClr val="bg1">
              <a:lumMod val="85000"/>
            </a:schemeClr>
          </a:solidFill>
        </p:grpSpPr>
        <p:sp>
          <p:nvSpPr>
            <p:cNvPr id="53" name="Rectangle: Top Corners Rounded 52">
              <a:extLst>
                <a:ext uri="{FF2B5EF4-FFF2-40B4-BE49-F238E27FC236}">
                  <a16:creationId xmlns:a16="http://schemas.microsoft.com/office/drawing/2014/main" id="{D2492B30-D218-49A0-A149-8F5E6D1FC0F5}"/>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4" name="TextBox 53">
              <a:extLst>
                <a:ext uri="{FF2B5EF4-FFF2-40B4-BE49-F238E27FC236}">
                  <a16:creationId xmlns:a16="http://schemas.microsoft.com/office/drawing/2014/main" id="{B7B270CA-40B0-4506-9E1B-BE4A5684A52B}"/>
                </a:ext>
              </a:extLst>
            </p:cNvPr>
            <p:cNvSpPr txBox="1"/>
            <p:nvPr/>
          </p:nvSpPr>
          <p:spPr>
            <a:xfrm>
              <a:off x="-18474"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55" name="Group 54">
            <a:extLst>
              <a:ext uri="{FF2B5EF4-FFF2-40B4-BE49-F238E27FC236}">
                <a16:creationId xmlns:a16="http://schemas.microsoft.com/office/drawing/2014/main" id="{EE27683F-3D2D-44FA-AA50-7A7345171A51}"/>
              </a:ext>
            </a:extLst>
          </p:cNvPr>
          <p:cNvGrpSpPr/>
          <p:nvPr/>
        </p:nvGrpSpPr>
        <p:grpSpPr>
          <a:xfrm>
            <a:off x="-9143" y="3096554"/>
            <a:ext cx="297053" cy="841248"/>
            <a:chOff x="-9053" y="-18288"/>
            <a:chExt cx="297053" cy="841248"/>
          </a:xfrm>
          <a:solidFill>
            <a:schemeClr val="bg1">
              <a:lumMod val="85000"/>
            </a:schemeClr>
          </a:solidFill>
        </p:grpSpPr>
        <p:sp>
          <p:nvSpPr>
            <p:cNvPr id="56" name="Rectangle: Top Corners Rounded 55">
              <a:extLst>
                <a:ext uri="{FF2B5EF4-FFF2-40B4-BE49-F238E27FC236}">
                  <a16:creationId xmlns:a16="http://schemas.microsoft.com/office/drawing/2014/main" id="{8AAED014-9A04-4541-A44E-426842886D81}"/>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7" name="TextBox 56">
              <a:extLst>
                <a:ext uri="{FF2B5EF4-FFF2-40B4-BE49-F238E27FC236}">
                  <a16:creationId xmlns:a16="http://schemas.microsoft.com/office/drawing/2014/main" id="{158398A5-4CA4-4029-973C-D7549AD668B0}"/>
                </a:ext>
              </a:extLst>
            </p:cNvPr>
            <p:cNvSpPr txBox="1"/>
            <p:nvPr/>
          </p:nvSpPr>
          <p:spPr>
            <a:xfrm>
              <a:off x="-905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58" name="Group 57">
            <a:extLst>
              <a:ext uri="{FF2B5EF4-FFF2-40B4-BE49-F238E27FC236}">
                <a16:creationId xmlns:a16="http://schemas.microsoft.com/office/drawing/2014/main" id="{090D2869-3553-4141-9972-66C298B6E525}"/>
              </a:ext>
            </a:extLst>
          </p:cNvPr>
          <p:cNvGrpSpPr/>
          <p:nvPr/>
        </p:nvGrpSpPr>
        <p:grpSpPr>
          <a:xfrm>
            <a:off x="-9326" y="4013478"/>
            <a:ext cx="297236" cy="841248"/>
            <a:chOff x="-9236" y="-18288"/>
            <a:chExt cx="297236" cy="841248"/>
          </a:xfrm>
          <a:solidFill>
            <a:schemeClr val="bg1">
              <a:lumMod val="85000"/>
            </a:schemeClr>
          </a:solidFill>
        </p:grpSpPr>
        <p:sp>
          <p:nvSpPr>
            <p:cNvPr id="59" name="Rectangle: Top Corners Rounded 58">
              <a:extLst>
                <a:ext uri="{FF2B5EF4-FFF2-40B4-BE49-F238E27FC236}">
                  <a16:creationId xmlns:a16="http://schemas.microsoft.com/office/drawing/2014/main" id="{6B492F93-39C5-4E6B-9DF1-542615A4FECC}"/>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0" name="TextBox 59">
              <a:extLst>
                <a:ext uri="{FF2B5EF4-FFF2-40B4-BE49-F238E27FC236}">
                  <a16:creationId xmlns:a16="http://schemas.microsoft.com/office/drawing/2014/main" id="{B5CCFDF9-397D-45FB-AF6F-8CAA02B7F8CF}"/>
                </a:ext>
              </a:extLst>
            </p:cNvPr>
            <p:cNvSpPr txBox="1"/>
            <p:nvPr/>
          </p:nvSpPr>
          <p:spPr>
            <a:xfrm>
              <a:off x="-9236"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61" name="Group 60">
            <a:extLst>
              <a:ext uri="{FF2B5EF4-FFF2-40B4-BE49-F238E27FC236}">
                <a16:creationId xmlns:a16="http://schemas.microsoft.com/office/drawing/2014/main" id="{E823E784-A40A-4F2F-BAE2-F86323166690}"/>
              </a:ext>
            </a:extLst>
          </p:cNvPr>
          <p:cNvGrpSpPr/>
          <p:nvPr/>
        </p:nvGrpSpPr>
        <p:grpSpPr>
          <a:xfrm>
            <a:off x="-93" y="4930402"/>
            <a:ext cx="288003" cy="841248"/>
            <a:chOff x="-3" y="-18288"/>
            <a:chExt cx="288003" cy="841248"/>
          </a:xfrm>
          <a:solidFill>
            <a:schemeClr val="bg1">
              <a:lumMod val="85000"/>
            </a:schemeClr>
          </a:solidFill>
        </p:grpSpPr>
        <p:sp>
          <p:nvSpPr>
            <p:cNvPr id="62" name="Rectangle: Top Corners Rounded 61">
              <a:extLst>
                <a:ext uri="{FF2B5EF4-FFF2-40B4-BE49-F238E27FC236}">
                  <a16:creationId xmlns:a16="http://schemas.microsoft.com/office/drawing/2014/main" id="{723D1817-40D3-45AB-A8DA-FC0FF9453832}"/>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3" name="TextBox 62">
              <a:extLst>
                <a:ext uri="{FF2B5EF4-FFF2-40B4-BE49-F238E27FC236}">
                  <a16:creationId xmlns:a16="http://schemas.microsoft.com/office/drawing/2014/main" id="{87BB492D-9831-41A9-88CC-A52F03D3AC73}"/>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1436162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86B098-3479-4AC5-B6CF-86D493FC66B3}"/>
              </a:ext>
            </a:extLst>
          </p:cNvPr>
          <p:cNvSpPr/>
          <p:nvPr/>
        </p:nvSpPr>
        <p:spPr>
          <a:xfrm>
            <a:off x="701964" y="5256879"/>
            <a:ext cx="10252363" cy="11162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50000"/>
              </a:lnSpc>
              <a:spcBef>
                <a:spcPts val="0"/>
              </a:spcBef>
              <a:spcAft>
                <a:spcPts val="0"/>
              </a:spcAft>
              <a:buClrTx/>
              <a:buSzTx/>
              <a:buFontTx/>
              <a:buNone/>
              <a:tabLst/>
            </a:pPr>
            <a:r>
              <a:rPr kumimoji="0" lang="zh-CN" altLang="en-US" sz="2200" i="0" u="none" strike="noStrike" kern="1200" cap="none" spc="0" normalizeH="0" noProof="0" dirty="0">
                <a:ln>
                  <a:noFill/>
                </a:ln>
                <a:solidFill>
                  <a:schemeClr val="tx1"/>
                </a:solidFill>
                <a:effectLst/>
                <a:uLnTx/>
                <a:uFillTx/>
                <a:latin typeface="+mj-ea"/>
                <a:ea typeface="+mj-ea"/>
                <a:cs typeface="Arial"/>
              </a:rPr>
              <a:t>呋喹替尼联合治疗是</a:t>
            </a:r>
            <a:r>
              <a:rPr lang="zh-CN" altLang="en-US" sz="2400" b="1" dirty="0">
                <a:solidFill>
                  <a:srgbClr val="FF0000"/>
                </a:solidFill>
                <a:latin typeface="+mj-ea"/>
                <a:ea typeface="+mj-ea"/>
                <a:cs typeface="Arial"/>
              </a:rPr>
              <a:t>中国首</a:t>
            </a:r>
            <a:r>
              <a:rPr kumimoji="0" lang="zh-CN" altLang="en-US" sz="2400" b="1" i="0" u="none" strike="noStrike" kern="1200" cap="none" spc="0" normalizeH="0" noProof="0" dirty="0">
                <a:ln>
                  <a:noFill/>
                </a:ln>
                <a:solidFill>
                  <a:srgbClr val="FF0000"/>
                </a:solidFill>
                <a:effectLst/>
                <a:uLnTx/>
                <a:uFillTx/>
                <a:latin typeface="+mj-ea"/>
                <a:ea typeface="+mj-ea"/>
                <a:cs typeface="Arial"/>
              </a:rPr>
              <a:t>个</a:t>
            </a:r>
            <a:r>
              <a:rPr kumimoji="0" lang="zh-CN" altLang="en-US" sz="2200" i="0" u="none" strike="noStrike" kern="1200" cap="none" spc="0" normalizeH="0" noProof="0" dirty="0">
                <a:ln>
                  <a:noFill/>
                </a:ln>
                <a:solidFill>
                  <a:schemeClr val="tx1"/>
                </a:solidFill>
                <a:effectLst/>
                <a:uLnTx/>
                <a:uFillTx/>
                <a:latin typeface="+mj-ea"/>
                <a:ea typeface="+mj-ea"/>
                <a:cs typeface="Arial"/>
              </a:rPr>
              <a:t>批准用于晚期</a:t>
            </a:r>
            <a:r>
              <a:rPr kumimoji="0" lang="en-US" altLang="zh-CN" sz="2200" i="0" u="none" strike="noStrike" kern="1200" cap="none" spc="0" normalizeH="0" noProof="0" dirty="0" err="1">
                <a:ln>
                  <a:noFill/>
                </a:ln>
                <a:solidFill>
                  <a:schemeClr val="tx1"/>
                </a:solidFill>
                <a:effectLst/>
                <a:uLnTx/>
                <a:uFillTx/>
                <a:latin typeface="+mj-ea"/>
                <a:ea typeface="+mj-ea"/>
                <a:cs typeface="Arial"/>
              </a:rPr>
              <a:t>pMMR</a:t>
            </a:r>
            <a:r>
              <a:rPr kumimoji="0" lang="zh-CN" altLang="en-US" sz="2200" i="0" u="none" strike="noStrike" kern="1200" cap="none" spc="0" normalizeH="0" noProof="0" dirty="0">
                <a:ln>
                  <a:noFill/>
                </a:ln>
                <a:solidFill>
                  <a:schemeClr val="tx1"/>
                </a:solidFill>
                <a:effectLst/>
                <a:uLnTx/>
                <a:uFillTx/>
                <a:latin typeface="+mj-ea"/>
                <a:ea typeface="+mj-ea"/>
                <a:cs typeface="Arial"/>
              </a:rPr>
              <a:t>子宫内膜癌的抗血管生成</a:t>
            </a:r>
            <a:endParaRPr kumimoji="0" lang="en-US" altLang="zh-CN" sz="2200" i="0" u="none" strike="noStrike" kern="1200" cap="none" spc="0" normalizeH="0" noProof="0" dirty="0">
              <a:ln>
                <a:noFill/>
              </a:ln>
              <a:solidFill>
                <a:schemeClr val="tx1"/>
              </a:solidFill>
              <a:effectLst/>
              <a:uLnTx/>
              <a:uFillTx/>
              <a:latin typeface="+mj-ea"/>
              <a:ea typeface="+mj-ea"/>
              <a:cs typeface="Arial"/>
            </a:endParaRPr>
          </a:p>
          <a:p>
            <a:pPr marL="0" marR="0" indent="0" algn="ctr" defTabSz="914400" rtl="0" eaLnBrk="1" fontAlgn="auto" latinLnBrk="0" hangingPunct="1">
              <a:lnSpc>
                <a:spcPct val="150000"/>
              </a:lnSpc>
              <a:spcBef>
                <a:spcPts val="0"/>
              </a:spcBef>
              <a:spcAft>
                <a:spcPts val="0"/>
              </a:spcAft>
              <a:buClrTx/>
              <a:buSzTx/>
              <a:buFontTx/>
              <a:buNone/>
              <a:tabLst/>
            </a:pPr>
            <a:r>
              <a:rPr kumimoji="0" lang="zh-CN" altLang="en-US" sz="2200" i="0" u="none" strike="noStrike" kern="1200" cap="none" spc="0" normalizeH="0" noProof="0" dirty="0">
                <a:ln>
                  <a:noFill/>
                </a:ln>
                <a:solidFill>
                  <a:schemeClr val="tx1"/>
                </a:solidFill>
                <a:effectLst/>
                <a:uLnTx/>
                <a:uFillTx/>
                <a:latin typeface="+mj-ea"/>
                <a:ea typeface="+mj-ea"/>
                <a:cs typeface="Arial"/>
              </a:rPr>
              <a:t>靶向联合</a:t>
            </a:r>
            <a:r>
              <a:rPr kumimoji="0" lang="en-US" altLang="zh-CN" sz="2200" i="0" u="none" strike="noStrike" kern="1200" cap="none" spc="0" normalizeH="0" noProof="0" dirty="0">
                <a:ln>
                  <a:noFill/>
                </a:ln>
                <a:solidFill>
                  <a:schemeClr val="tx1"/>
                </a:solidFill>
                <a:effectLst/>
                <a:uLnTx/>
                <a:uFillTx/>
                <a:latin typeface="+mj-ea"/>
                <a:ea typeface="+mj-ea"/>
                <a:cs typeface="Arial"/>
              </a:rPr>
              <a:t>PD-1</a:t>
            </a:r>
            <a:r>
              <a:rPr kumimoji="0" lang="zh-CN" altLang="en-US" sz="2200" i="0" u="none" strike="noStrike" kern="1200" cap="none" spc="0" normalizeH="0" noProof="0" dirty="0">
                <a:ln>
                  <a:noFill/>
                </a:ln>
                <a:solidFill>
                  <a:schemeClr val="tx1"/>
                </a:solidFill>
                <a:effectLst/>
                <a:uLnTx/>
                <a:uFillTx/>
                <a:latin typeface="+mj-ea"/>
                <a:ea typeface="+mj-ea"/>
                <a:cs typeface="Arial"/>
              </a:rPr>
              <a:t>抑制剂的治疗方案，</a:t>
            </a:r>
            <a:r>
              <a:rPr kumimoji="0" lang="zh-CN" altLang="en-US" sz="2400" b="1" i="0" u="none" strike="noStrike" kern="1200" cap="none" spc="0" normalizeH="0" noProof="0" dirty="0">
                <a:ln>
                  <a:noFill/>
                </a:ln>
                <a:solidFill>
                  <a:srgbClr val="FF0000"/>
                </a:solidFill>
                <a:effectLst/>
                <a:uLnTx/>
                <a:uFillTx/>
                <a:latin typeface="+mj-ea"/>
                <a:ea typeface="+mj-ea"/>
                <a:cs typeface="Arial"/>
              </a:rPr>
              <a:t>弥补临床未满足需求</a:t>
            </a:r>
            <a:endParaRPr kumimoji="0" lang="en-US" sz="2200" b="1" i="0" u="none" strike="noStrike" kern="1200" cap="none" spc="0" normalizeH="0" noProof="0" dirty="0">
              <a:ln>
                <a:noFill/>
              </a:ln>
              <a:solidFill>
                <a:srgbClr val="FF0000"/>
              </a:solidFill>
              <a:effectLst/>
              <a:uLnTx/>
              <a:uFillTx/>
              <a:latin typeface="+mj-ea"/>
              <a:ea typeface="+mj-ea"/>
              <a:cs typeface="Arial"/>
            </a:endParaRPr>
          </a:p>
        </p:txBody>
      </p:sp>
      <p:sp>
        <p:nvSpPr>
          <p:cNvPr id="11" name="TextBox 10">
            <a:extLst>
              <a:ext uri="{FF2B5EF4-FFF2-40B4-BE49-F238E27FC236}">
                <a16:creationId xmlns:a16="http://schemas.microsoft.com/office/drawing/2014/main" id="{5B4301DD-D7FB-4863-8310-8BA8EF38FC48}"/>
              </a:ext>
            </a:extLst>
          </p:cNvPr>
          <p:cNvSpPr txBox="1"/>
          <p:nvPr/>
        </p:nvSpPr>
        <p:spPr>
          <a:xfrm>
            <a:off x="701964" y="1860490"/>
            <a:ext cx="5010577" cy="26341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mj-ea"/>
                <a:ea typeface="+mj-ea"/>
              </a:rPr>
              <a:t>子宫内膜癌是三大妇科恶性肿瘤之一，发病率在中国居妇科肿瘤第</a:t>
            </a:r>
            <a:r>
              <a:rPr lang="en-US" altLang="zh-CN" sz="1600" dirty="0">
                <a:latin typeface="+mj-ea"/>
                <a:ea typeface="+mj-ea"/>
              </a:rPr>
              <a:t>2 </a:t>
            </a:r>
            <a:r>
              <a:rPr lang="zh-CN" altLang="en-US" sz="1600" dirty="0">
                <a:latin typeface="+mj-ea"/>
                <a:ea typeface="+mj-ea"/>
              </a:rPr>
              <a:t>位（约</a:t>
            </a:r>
            <a:r>
              <a:rPr lang="en-US" altLang="zh-CN" sz="1600" dirty="0">
                <a:latin typeface="+mj-ea"/>
                <a:ea typeface="+mj-ea"/>
              </a:rPr>
              <a:t>7</a:t>
            </a:r>
            <a:r>
              <a:rPr lang="zh-CN" altLang="en-US" sz="1600" dirty="0">
                <a:latin typeface="+mj-ea"/>
                <a:ea typeface="+mj-ea"/>
              </a:rPr>
              <a:t>万</a:t>
            </a:r>
            <a:r>
              <a:rPr lang="en-US" altLang="zh-CN" sz="1600" dirty="0">
                <a:latin typeface="+mj-ea"/>
                <a:ea typeface="+mj-ea"/>
              </a:rPr>
              <a:t>/</a:t>
            </a:r>
            <a:r>
              <a:rPr lang="zh-CN" altLang="en-US" sz="1600" dirty="0">
                <a:latin typeface="+mj-ea"/>
                <a:ea typeface="+mj-ea"/>
              </a:rPr>
              <a:t>年）</a:t>
            </a:r>
            <a:r>
              <a:rPr lang="en-US" altLang="zh-CN" sz="1600" baseline="30000" dirty="0">
                <a:latin typeface="+mj-ea"/>
                <a:ea typeface="+mj-ea"/>
              </a:rPr>
              <a:t>1</a:t>
            </a:r>
            <a:endParaRPr lang="zh-CN" altLang="en-US" sz="1600" baseline="30000" dirty="0">
              <a:latin typeface="+mj-ea"/>
              <a:ea typeface="+mj-ea"/>
            </a:endParaRPr>
          </a:p>
          <a:p>
            <a:pPr marL="285750" indent="-285750">
              <a:lnSpc>
                <a:spcPct val="150000"/>
              </a:lnSpc>
              <a:buFont typeface="Arial" panose="020B0604020202020204" pitchFamily="34" charset="0"/>
              <a:buChar char="•"/>
            </a:pPr>
            <a:r>
              <a:rPr lang="zh-CN" altLang="en-US" sz="1600" dirty="0">
                <a:latin typeface="+mj-ea"/>
                <a:ea typeface="+mj-ea"/>
              </a:rPr>
              <a:t>中国新发子宫内膜癌患者中，</a:t>
            </a:r>
            <a:r>
              <a:rPr lang="zh-CN" altLang="en-US" sz="1600" b="1" dirty="0">
                <a:solidFill>
                  <a:srgbClr val="FF0000"/>
                </a:solidFill>
                <a:latin typeface="+mj-ea"/>
                <a:ea typeface="+mj-ea"/>
              </a:rPr>
              <a:t>约</a:t>
            </a:r>
            <a:r>
              <a:rPr lang="en-US" altLang="zh-CN" sz="1600" b="1" dirty="0">
                <a:solidFill>
                  <a:srgbClr val="FF0000"/>
                </a:solidFill>
                <a:latin typeface="+mj-ea"/>
                <a:ea typeface="+mj-ea"/>
              </a:rPr>
              <a:t>10~20%</a:t>
            </a:r>
            <a:r>
              <a:rPr lang="zh-CN" altLang="en-US" sz="1600" b="1" dirty="0">
                <a:solidFill>
                  <a:srgbClr val="FF0000"/>
                </a:solidFill>
                <a:latin typeface="+mj-ea"/>
                <a:ea typeface="+mj-ea"/>
              </a:rPr>
              <a:t>的患者发生远处转移， </a:t>
            </a:r>
            <a:r>
              <a:rPr lang="en-US" altLang="zh-CN" sz="1600" b="1" dirty="0" err="1">
                <a:solidFill>
                  <a:srgbClr val="FF0000"/>
                </a:solidFill>
                <a:latin typeface="+mj-ea"/>
                <a:ea typeface="+mj-ea"/>
              </a:rPr>
              <a:t>pMMR</a:t>
            </a:r>
            <a:r>
              <a:rPr lang="en-US" altLang="zh-CN" sz="1600" b="1" dirty="0">
                <a:solidFill>
                  <a:srgbClr val="FF0000"/>
                </a:solidFill>
                <a:latin typeface="+mj-ea"/>
                <a:ea typeface="+mj-ea"/>
              </a:rPr>
              <a:t> </a:t>
            </a:r>
            <a:r>
              <a:rPr lang="zh-CN" altLang="en-US" sz="1600" b="1" dirty="0">
                <a:solidFill>
                  <a:srgbClr val="FF0000"/>
                </a:solidFill>
                <a:latin typeface="+mj-ea"/>
                <a:ea typeface="+mj-ea"/>
              </a:rPr>
              <a:t>类型的比例约为 </a:t>
            </a:r>
            <a:r>
              <a:rPr lang="en-US" altLang="zh-CN" sz="1600" b="1" dirty="0">
                <a:solidFill>
                  <a:srgbClr val="FF0000"/>
                </a:solidFill>
                <a:latin typeface="+mj-ea"/>
                <a:ea typeface="+mj-ea"/>
              </a:rPr>
              <a:t>69~84%</a:t>
            </a:r>
            <a:r>
              <a:rPr lang="en-US" altLang="zh-CN" sz="1600" b="1" baseline="30000" dirty="0">
                <a:solidFill>
                  <a:srgbClr val="FF0000"/>
                </a:solidFill>
                <a:latin typeface="+mj-ea"/>
                <a:ea typeface="+mj-ea"/>
              </a:rPr>
              <a:t>2</a:t>
            </a:r>
          </a:p>
          <a:p>
            <a:pPr marL="285750" indent="-285750">
              <a:lnSpc>
                <a:spcPct val="150000"/>
              </a:lnSpc>
              <a:buFont typeface="Arial" panose="020B0604020202020204" pitchFamily="34" charset="0"/>
              <a:buChar char="•"/>
            </a:pPr>
            <a:r>
              <a:rPr lang="zh-CN" altLang="en-US" sz="1600" dirty="0">
                <a:latin typeface="+mj-ea"/>
                <a:ea typeface="+mj-ea"/>
              </a:rPr>
              <a:t>晚期子宫内膜癌一线治疗后复发率高，</a:t>
            </a:r>
            <a:r>
              <a:rPr lang="en-US" altLang="zh-CN" sz="1600" dirty="0">
                <a:latin typeface="+mj-ea"/>
                <a:ea typeface="+mj-ea"/>
              </a:rPr>
              <a:t>IV</a:t>
            </a:r>
            <a:r>
              <a:rPr lang="zh-CN" altLang="en-US" sz="1600" dirty="0">
                <a:latin typeface="+mj-ea"/>
                <a:ea typeface="+mj-ea"/>
              </a:rPr>
              <a:t>期</a:t>
            </a:r>
            <a:r>
              <a:rPr lang="zh-CN" altLang="en-US" sz="1600" b="1" dirty="0">
                <a:solidFill>
                  <a:srgbClr val="FF0000"/>
                </a:solidFill>
                <a:latin typeface="+mj-ea"/>
                <a:ea typeface="+mj-ea"/>
              </a:rPr>
              <a:t>复发率高达近</a:t>
            </a:r>
            <a:r>
              <a:rPr lang="en-US" altLang="zh-CN" sz="1600" b="1" dirty="0">
                <a:solidFill>
                  <a:srgbClr val="FF0000"/>
                </a:solidFill>
                <a:latin typeface="+mj-ea"/>
                <a:ea typeface="+mj-ea"/>
              </a:rPr>
              <a:t>70%</a:t>
            </a:r>
            <a:r>
              <a:rPr lang="en-US" altLang="zh-CN" sz="1600" b="1" baseline="30000" dirty="0">
                <a:solidFill>
                  <a:srgbClr val="FF0000"/>
                </a:solidFill>
                <a:latin typeface="+mj-ea"/>
                <a:ea typeface="+mj-ea"/>
              </a:rPr>
              <a:t>3</a:t>
            </a:r>
          </a:p>
          <a:p>
            <a:pPr marL="285750" indent="-285750">
              <a:lnSpc>
                <a:spcPct val="150000"/>
              </a:lnSpc>
              <a:buFont typeface="Arial" panose="020B0604020202020204" pitchFamily="34" charset="0"/>
              <a:buChar char="•"/>
            </a:pPr>
            <a:r>
              <a:rPr lang="zh-CN" altLang="en-US" sz="1600" dirty="0">
                <a:latin typeface="+mj-ea"/>
                <a:ea typeface="+mj-ea"/>
              </a:rPr>
              <a:t>晚期</a:t>
            </a:r>
            <a:r>
              <a:rPr lang="en-US" altLang="zh-CN" sz="1600" dirty="0" err="1">
                <a:latin typeface="+mj-ea"/>
                <a:ea typeface="+mj-ea"/>
              </a:rPr>
              <a:t>pMMR</a:t>
            </a:r>
            <a:r>
              <a:rPr lang="zh-CN" altLang="en-US" sz="1600" dirty="0">
                <a:latin typeface="+mj-ea"/>
                <a:ea typeface="+mj-ea"/>
              </a:rPr>
              <a:t>子宫内膜癌二线患者</a:t>
            </a:r>
            <a:r>
              <a:rPr lang="zh-CN" altLang="en-US" sz="1600" b="1" dirty="0">
                <a:solidFill>
                  <a:srgbClr val="FF0000"/>
                </a:solidFill>
                <a:latin typeface="+mj-ea"/>
                <a:ea typeface="+mj-ea"/>
              </a:rPr>
              <a:t>数量约：</a:t>
            </a:r>
            <a:r>
              <a:rPr lang="en-US" altLang="zh-CN" sz="1600" b="1" dirty="0">
                <a:solidFill>
                  <a:srgbClr val="FF0000"/>
                </a:solidFill>
                <a:latin typeface="+mj-ea"/>
                <a:ea typeface="+mj-ea"/>
              </a:rPr>
              <a:t>5500</a:t>
            </a:r>
            <a:r>
              <a:rPr lang="zh-CN" altLang="en-US" sz="1600" b="1" dirty="0">
                <a:solidFill>
                  <a:srgbClr val="FF0000"/>
                </a:solidFill>
                <a:latin typeface="+mj-ea"/>
                <a:ea typeface="+mj-ea"/>
              </a:rPr>
              <a:t>例</a:t>
            </a:r>
          </a:p>
        </p:txBody>
      </p:sp>
      <p:sp>
        <p:nvSpPr>
          <p:cNvPr id="3" name="Rectangle 2">
            <a:extLst>
              <a:ext uri="{FF2B5EF4-FFF2-40B4-BE49-F238E27FC236}">
                <a16:creationId xmlns:a16="http://schemas.microsoft.com/office/drawing/2014/main" id="{88C0ECA0-3C4A-4A1A-8E48-6D710F9AB223}"/>
              </a:ext>
            </a:extLst>
          </p:cNvPr>
          <p:cNvSpPr/>
          <p:nvPr/>
        </p:nvSpPr>
        <p:spPr>
          <a:xfrm>
            <a:off x="701964" y="1487055"/>
            <a:ext cx="5010578" cy="35394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8" name="Rectangle: Rounded Corners 7">
            <a:extLst>
              <a:ext uri="{FF2B5EF4-FFF2-40B4-BE49-F238E27FC236}">
                <a16:creationId xmlns:a16="http://schemas.microsoft.com/office/drawing/2014/main" id="{9D9B94DB-B5B7-4F77-8B07-2C78479D4D6F}"/>
              </a:ext>
            </a:extLst>
          </p:cNvPr>
          <p:cNvSpPr/>
          <p:nvPr/>
        </p:nvSpPr>
        <p:spPr>
          <a:xfrm>
            <a:off x="1170383" y="1191125"/>
            <a:ext cx="3725980"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400" b="1" i="0" u="none" strike="noStrike" kern="1200" cap="none" spc="0" normalizeH="0" noProof="0" dirty="0">
                <a:ln>
                  <a:noFill/>
                </a:ln>
                <a:solidFill>
                  <a:srgbClr val="FFFFFF"/>
                </a:solidFill>
                <a:effectLst/>
                <a:uLnTx/>
                <a:uFillTx/>
                <a:latin typeface="+mj-ea"/>
                <a:ea typeface="+mj-ea"/>
                <a:cs typeface="Arial"/>
              </a:rPr>
              <a:t>疾病基本情况</a:t>
            </a:r>
          </a:p>
        </p:txBody>
      </p:sp>
      <p:sp>
        <p:nvSpPr>
          <p:cNvPr id="12" name="TextBox 11">
            <a:extLst>
              <a:ext uri="{FF2B5EF4-FFF2-40B4-BE49-F238E27FC236}">
                <a16:creationId xmlns:a16="http://schemas.microsoft.com/office/drawing/2014/main" id="{28761BCA-7461-46D2-BFC7-4DFF6A17FE18}"/>
              </a:ext>
            </a:extLst>
          </p:cNvPr>
          <p:cNvSpPr txBox="1"/>
          <p:nvPr/>
        </p:nvSpPr>
        <p:spPr>
          <a:xfrm>
            <a:off x="6239674" y="1860490"/>
            <a:ext cx="4375469" cy="189551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latin typeface="+mj-ea"/>
                <a:ea typeface="+mj-ea"/>
              </a:rPr>
              <a:t>现有常规二线化疗方案（紫杉醇、多柔比星等）的疗效有限，</a:t>
            </a:r>
            <a:r>
              <a:rPr lang="zh-CN" altLang="en-US" sz="1600" b="1" dirty="0">
                <a:solidFill>
                  <a:srgbClr val="FF0000"/>
                </a:solidFill>
                <a:latin typeface="+mj-ea"/>
                <a:ea typeface="+mj-ea"/>
              </a:rPr>
              <a:t>中位</a:t>
            </a:r>
            <a:r>
              <a:rPr lang="en-US" altLang="zh-CN" sz="1600" b="1" dirty="0">
                <a:solidFill>
                  <a:srgbClr val="FF0000"/>
                </a:solidFill>
                <a:latin typeface="+mj-ea"/>
                <a:ea typeface="+mj-ea"/>
              </a:rPr>
              <a:t>PFS</a:t>
            </a:r>
            <a:r>
              <a:rPr lang="zh-CN" altLang="en-US" sz="1600" b="1" dirty="0">
                <a:solidFill>
                  <a:srgbClr val="FF0000"/>
                </a:solidFill>
                <a:latin typeface="+mj-ea"/>
                <a:ea typeface="+mj-ea"/>
              </a:rPr>
              <a:t>仅</a:t>
            </a:r>
            <a:r>
              <a:rPr lang="en-US" altLang="zh-CN" sz="1600" b="1" dirty="0">
                <a:solidFill>
                  <a:srgbClr val="FF0000"/>
                </a:solidFill>
                <a:latin typeface="+mj-ea"/>
                <a:ea typeface="+mj-ea"/>
              </a:rPr>
              <a:t>3.8</a:t>
            </a:r>
            <a:r>
              <a:rPr lang="zh-CN" altLang="en-US" sz="1600" b="1" dirty="0">
                <a:solidFill>
                  <a:srgbClr val="FF0000"/>
                </a:solidFill>
                <a:latin typeface="+mj-ea"/>
                <a:ea typeface="+mj-ea"/>
              </a:rPr>
              <a:t>个月左右</a:t>
            </a:r>
            <a:r>
              <a:rPr lang="en-US" altLang="zh-CN" sz="1600" b="1" baseline="30000" dirty="0">
                <a:solidFill>
                  <a:srgbClr val="FF0000"/>
                </a:solidFill>
                <a:latin typeface="+mj-ea"/>
                <a:ea typeface="+mj-ea"/>
              </a:rPr>
              <a:t>3</a:t>
            </a:r>
            <a:r>
              <a:rPr lang="zh-CN" altLang="en-US" sz="1600" dirty="0">
                <a:latin typeface="+mj-ea"/>
                <a:ea typeface="+mj-ea"/>
              </a:rPr>
              <a:t>；且安全性差，≥</a:t>
            </a:r>
            <a:r>
              <a:rPr lang="en-US" altLang="zh-CN" sz="1600" dirty="0">
                <a:latin typeface="+mj-ea"/>
                <a:ea typeface="+mj-ea"/>
              </a:rPr>
              <a:t>3</a:t>
            </a:r>
            <a:r>
              <a:rPr lang="zh-CN" altLang="en-US" sz="1600" dirty="0">
                <a:latin typeface="+mj-ea"/>
                <a:ea typeface="+mj-ea"/>
              </a:rPr>
              <a:t>级不良反应发生率高达</a:t>
            </a:r>
            <a:r>
              <a:rPr lang="en-US" altLang="zh-CN" sz="1600" dirty="0">
                <a:latin typeface="+mj-ea"/>
                <a:ea typeface="+mj-ea"/>
              </a:rPr>
              <a:t>72.7%</a:t>
            </a:r>
            <a:r>
              <a:rPr lang="zh-CN" altLang="en-US" sz="1600" dirty="0">
                <a:latin typeface="+mj-ea"/>
                <a:ea typeface="+mj-ea"/>
              </a:rPr>
              <a:t>，亟需更为高效安全的靶向治疗药物满足患者的治疗需求</a:t>
            </a:r>
          </a:p>
        </p:txBody>
      </p:sp>
      <p:sp>
        <p:nvSpPr>
          <p:cNvPr id="13" name="Rectangle 12">
            <a:extLst>
              <a:ext uri="{FF2B5EF4-FFF2-40B4-BE49-F238E27FC236}">
                <a16:creationId xmlns:a16="http://schemas.microsoft.com/office/drawing/2014/main" id="{C7673009-BDDE-4160-A42E-14DA823B659D}"/>
              </a:ext>
            </a:extLst>
          </p:cNvPr>
          <p:cNvSpPr/>
          <p:nvPr/>
        </p:nvSpPr>
        <p:spPr>
          <a:xfrm>
            <a:off x="6096000" y="1487055"/>
            <a:ext cx="4858327" cy="35394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4" name="Rectangle: Rounded Corners 13">
            <a:extLst>
              <a:ext uri="{FF2B5EF4-FFF2-40B4-BE49-F238E27FC236}">
                <a16:creationId xmlns:a16="http://schemas.microsoft.com/office/drawing/2014/main" id="{4EC09F88-85C0-422A-80F1-31DB062300F8}"/>
              </a:ext>
            </a:extLst>
          </p:cNvPr>
          <p:cNvSpPr/>
          <p:nvPr/>
        </p:nvSpPr>
        <p:spPr>
          <a:xfrm>
            <a:off x="6564419" y="1191125"/>
            <a:ext cx="3725980" cy="59186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400" b="1" i="0" u="none" strike="noStrike" kern="1200" cap="none" spc="0" normalizeH="0" noProof="0" dirty="0">
                <a:ln>
                  <a:noFill/>
                </a:ln>
                <a:solidFill>
                  <a:srgbClr val="FFFFFF"/>
                </a:solidFill>
                <a:effectLst/>
                <a:uLnTx/>
                <a:uFillTx/>
                <a:latin typeface="+mj-ea"/>
                <a:ea typeface="+mj-ea"/>
                <a:cs typeface="Arial"/>
              </a:rPr>
              <a:t>未满足的治疗需求</a:t>
            </a:r>
          </a:p>
        </p:txBody>
      </p:sp>
      <p:sp>
        <p:nvSpPr>
          <p:cNvPr id="4" name="TextBox 3">
            <a:extLst>
              <a:ext uri="{FF2B5EF4-FFF2-40B4-BE49-F238E27FC236}">
                <a16:creationId xmlns:a16="http://schemas.microsoft.com/office/drawing/2014/main" id="{A0A97F91-4C09-4177-A7C4-9C5FD3933053}"/>
              </a:ext>
            </a:extLst>
          </p:cNvPr>
          <p:cNvSpPr txBox="1"/>
          <p:nvPr/>
        </p:nvSpPr>
        <p:spPr>
          <a:xfrm>
            <a:off x="1025236" y="4800895"/>
            <a:ext cx="4211782" cy="269803"/>
          </a:xfrm>
          <a:prstGeom prst="rect">
            <a:avLst/>
          </a:prstGeom>
          <a:noFill/>
        </p:spPr>
        <p:txBody>
          <a:bodyPr wrap="square" rtlCol="0">
            <a:spAutoFit/>
          </a:bodyPr>
          <a:lstStyle/>
          <a:p>
            <a:r>
              <a:rPr lang="zh-CN" altLang="en-US" sz="1100" dirty="0"/>
              <a:t>晚期</a:t>
            </a:r>
            <a:r>
              <a:rPr lang="en-US" altLang="zh-CN" sz="1100" dirty="0" err="1"/>
              <a:t>pMMR</a:t>
            </a:r>
            <a:r>
              <a:rPr lang="zh-CN" altLang="en-US" sz="1100" dirty="0"/>
              <a:t>子宫内膜癌患者数计算：</a:t>
            </a:r>
            <a:r>
              <a:rPr lang="en-US" altLang="zh-CN" sz="1100" dirty="0"/>
              <a:t>7</a:t>
            </a:r>
            <a:r>
              <a:rPr lang="zh-CN" altLang="en-US" sz="1100" dirty="0"/>
              <a:t>万</a:t>
            </a:r>
            <a:r>
              <a:rPr lang="en-US" altLang="zh-CN" sz="1100" dirty="0"/>
              <a:t>*15%*75% * 70%=0.55</a:t>
            </a:r>
            <a:r>
              <a:rPr lang="zh-CN" altLang="en-US" sz="1100" dirty="0"/>
              <a:t>万</a:t>
            </a:r>
            <a:endParaRPr lang="en-US" sz="1100" dirty="0"/>
          </a:p>
        </p:txBody>
      </p:sp>
      <p:sp>
        <p:nvSpPr>
          <p:cNvPr id="15" name="TextBox 14">
            <a:extLst>
              <a:ext uri="{FF2B5EF4-FFF2-40B4-BE49-F238E27FC236}">
                <a16:creationId xmlns:a16="http://schemas.microsoft.com/office/drawing/2014/main" id="{0DC9C09C-60A0-4F60-8989-AB73C132E440}"/>
              </a:ext>
            </a:extLst>
          </p:cNvPr>
          <p:cNvSpPr txBox="1"/>
          <p:nvPr/>
        </p:nvSpPr>
        <p:spPr>
          <a:xfrm>
            <a:off x="557231" y="6421075"/>
            <a:ext cx="8352999" cy="461665"/>
          </a:xfrm>
          <a:prstGeom prst="rect">
            <a:avLst/>
          </a:prstGeom>
          <a:noFill/>
        </p:spPr>
        <p:txBody>
          <a:bodyPr wrap="square">
            <a:spAutoFit/>
          </a:bodyPr>
          <a:lstStyle/>
          <a:p>
            <a:pPr marR="0">
              <a:spcBef>
                <a:spcPts val="0"/>
              </a:spcBef>
              <a:spcAft>
                <a:spcPts val="0"/>
              </a:spcAft>
              <a:tabLst>
                <a:tab pos="2743200" algn="ctr"/>
                <a:tab pos="5486400" algn="r"/>
              </a:tabLst>
            </a:pPr>
            <a:r>
              <a:rPr lang="en-US" altLang="zh-CN" sz="800" dirty="0">
                <a:effectLst/>
                <a:latin typeface="+mj-ea"/>
                <a:ea typeface="+mj-ea"/>
                <a:cs typeface="Times New Roman" panose="02020603050405020304" pitchFamily="18" charset="0"/>
              </a:rPr>
              <a:t>1.2024 CSCO</a:t>
            </a:r>
            <a:r>
              <a:rPr lang="zh-CN" altLang="en-US" sz="800" dirty="0">
                <a:effectLst/>
                <a:latin typeface="+mj-ea"/>
                <a:ea typeface="+mj-ea"/>
                <a:cs typeface="Times New Roman" panose="02020603050405020304" pitchFamily="18" charset="0"/>
              </a:rPr>
              <a:t>子宫内膜癌诊疗指南                         </a:t>
            </a:r>
            <a:endParaRPr lang="en-US" altLang="zh-CN" sz="800" dirty="0">
              <a:effectLst/>
              <a:latin typeface="+mj-ea"/>
              <a:ea typeface="+mj-ea"/>
              <a:cs typeface="Times New Roman" panose="02020603050405020304" pitchFamily="18" charset="0"/>
            </a:endParaRPr>
          </a:p>
          <a:p>
            <a:pPr marR="0">
              <a:spcBef>
                <a:spcPts val="0"/>
              </a:spcBef>
              <a:spcAft>
                <a:spcPts val="0"/>
              </a:spcAft>
              <a:tabLst>
                <a:tab pos="2743200" algn="ctr"/>
                <a:tab pos="5486400" algn="r"/>
              </a:tabLst>
            </a:pPr>
            <a:r>
              <a:rPr lang="en-US" sz="800" dirty="0">
                <a:latin typeface="+mj-ea"/>
                <a:ea typeface="+mj-ea"/>
                <a:cs typeface="Times New Roman" panose="02020603050405020304" pitchFamily="18" charset="0"/>
              </a:rPr>
              <a:t>2.</a:t>
            </a:r>
            <a:r>
              <a:rPr lang="fr-FR" sz="800" dirty="0" err="1">
                <a:latin typeface="+mj-ea"/>
                <a:ea typeface="+mj-ea"/>
                <a:cs typeface="Times New Roman" panose="02020603050405020304" pitchFamily="18" charset="0"/>
              </a:rPr>
              <a:t>Makker</a:t>
            </a:r>
            <a:r>
              <a:rPr lang="fr-FR" sz="800" dirty="0">
                <a:latin typeface="+mj-ea"/>
                <a:ea typeface="+mj-ea"/>
                <a:cs typeface="Times New Roman" panose="02020603050405020304" pitchFamily="18" charset="0"/>
              </a:rPr>
              <a:t> V, et </a:t>
            </a:r>
            <a:r>
              <a:rPr lang="fr-FR" sz="800" dirty="0" err="1">
                <a:latin typeface="+mj-ea"/>
                <a:ea typeface="+mj-ea"/>
                <a:cs typeface="Times New Roman" panose="02020603050405020304" pitchFamily="18" charset="0"/>
              </a:rPr>
              <a:t>al..N</a:t>
            </a:r>
            <a:r>
              <a:rPr lang="fr-FR" sz="800" dirty="0">
                <a:latin typeface="+mj-ea"/>
                <a:ea typeface="+mj-ea"/>
                <a:cs typeface="Times New Roman" panose="02020603050405020304" pitchFamily="18" charset="0"/>
              </a:rPr>
              <a:t> </a:t>
            </a:r>
            <a:r>
              <a:rPr lang="fr-FR" sz="800" dirty="0" err="1">
                <a:latin typeface="+mj-ea"/>
                <a:ea typeface="+mj-ea"/>
                <a:cs typeface="Times New Roman" panose="02020603050405020304" pitchFamily="18" charset="0"/>
              </a:rPr>
              <a:t>Engl</a:t>
            </a:r>
            <a:r>
              <a:rPr lang="fr-FR" sz="800" dirty="0">
                <a:latin typeface="+mj-ea"/>
                <a:ea typeface="+mj-ea"/>
                <a:cs typeface="Times New Roman" panose="02020603050405020304" pitchFamily="18" charset="0"/>
              </a:rPr>
              <a:t> JMed,2022.386(5):437-448.    </a:t>
            </a:r>
          </a:p>
          <a:p>
            <a:pPr marR="0">
              <a:spcBef>
                <a:spcPts val="0"/>
              </a:spcBef>
              <a:spcAft>
                <a:spcPts val="0"/>
              </a:spcAft>
              <a:tabLst>
                <a:tab pos="2743200" algn="ctr"/>
                <a:tab pos="5486400" algn="r"/>
              </a:tabLst>
            </a:pPr>
            <a:r>
              <a:rPr lang="fr-FR" sz="800" dirty="0">
                <a:latin typeface="+mj-ea"/>
                <a:ea typeface="+mj-ea"/>
                <a:cs typeface="Times New Roman" panose="02020603050405020304" pitchFamily="18" charset="0"/>
              </a:rPr>
              <a:t>3. FVV </a:t>
            </a:r>
            <a:r>
              <a:rPr lang="fr-FR" sz="800" dirty="0" err="1">
                <a:latin typeface="+mj-ea"/>
                <a:ea typeface="+mj-ea"/>
                <a:cs typeface="Times New Roman" panose="02020603050405020304" pitchFamily="18" charset="0"/>
              </a:rPr>
              <a:t>iN</a:t>
            </a:r>
            <a:r>
              <a:rPr lang="fr-FR" sz="800" dirty="0">
                <a:latin typeface="+mj-ea"/>
                <a:ea typeface="+mj-ea"/>
                <a:cs typeface="Times New Roman" panose="02020603050405020304" pitchFamily="18" charset="0"/>
              </a:rPr>
              <a:t> </a:t>
            </a:r>
            <a:r>
              <a:rPr lang="fr-FR" sz="800" dirty="0" err="1">
                <a:latin typeface="+mj-ea"/>
                <a:ea typeface="+mj-ea"/>
                <a:cs typeface="Times New Roman" panose="02020603050405020304" pitchFamily="18" charset="0"/>
              </a:rPr>
              <a:t>ObgyN</a:t>
            </a:r>
            <a:r>
              <a:rPr lang="fr-FR" sz="800" dirty="0">
                <a:latin typeface="+mj-ea"/>
                <a:ea typeface="+mj-ea"/>
                <a:cs typeface="Times New Roman" panose="02020603050405020304" pitchFamily="18" charset="0"/>
              </a:rPr>
              <a:t>, 2013, 5 (3): 179-186</a:t>
            </a:r>
          </a:p>
        </p:txBody>
      </p:sp>
      <p:sp>
        <p:nvSpPr>
          <p:cNvPr id="34" name="Title 28">
            <a:extLst>
              <a:ext uri="{FF2B5EF4-FFF2-40B4-BE49-F238E27FC236}">
                <a16:creationId xmlns:a16="http://schemas.microsoft.com/office/drawing/2014/main" id="{E37BDB57-B611-45F3-A652-87B1D270A435}"/>
              </a:ext>
            </a:extLst>
          </p:cNvPr>
          <p:cNvSpPr txBox="1">
            <a:spLocks/>
          </p:cNvSpPr>
          <p:nvPr/>
        </p:nvSpPr>
        <p:spPr>
          <a:xfrm>
            <a:off x="452582" y="295563"/>
            <a:ext cx="11363361" cy="64997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呋喹替尼可填补临床治疗的疗效有限、安全性欠佳等未满足需求</a:t>
            </a:r>
            <a:endParaRPr lang="en-US" altLang="zh-CN" sz="2400" dirty="0">
              <a:latin typeface="Arial" panose="020B0604020202020204" pitchFamily="34" charset="0"/>
              <a:ea typeface="微软雅黑" panose="020B0503020204020204" pitchFamily="34" charset="-122"/>
            </a:endParaRPr>
          </a:p>
        </p:txBody>
      </p:sp>
      <p:grpSp>
        <p:nvGrpSpPr>
          <p:cNvPr id="50" name="Group 49">
            <a:extLst>
              <a:ext uri="{FF2B5EF4-FFF2-40B4-BE49-F238E27FC236}">
                <a16:creationId xmlns:a16="http://schemas.microsoft.com/office/drawing/2014/main" id="{F600C7D9-88A6-4A83-887F-400F82F207F0}"/>
              </a:ext>
            </a:extLst>
          </p:cNvPr>
          <p:cNvGrpSpPr/>
          <p:nvPr/>
        </p:nvGrpSpPr>
        <p:grpSpPr>
          <a:xfrm>
            <a:off x="-91" y="-3140"/>
            <a:ext cx="288090" cy="1015755"/>
            <a:chOff x="-90" y="0"/>
            <a:chExt cx="288090" cy="1015755"/>
          </a:xfrm>
          <a:solidFill>
            <a:srgbClr val="FF6600"/>
          </a:solidFill>
        </p:grpSpPr>
        <p:sp>
          <p:nvSpPr>
            <p:cNvPr id="51" name="Rectangle: Top Corners Rounded 50">
              <a:extLst>
                <a:ext uri="{FF2B5EF4-FFF2-40B4-BE49-F238E27FC236}">
                  <a16:creationId xmlns:a16="http://schemas.microsoft.com/office/drawing/2014/main" id="{876613DA-A19E-4689-9C08-96CED8672B77}"/>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2" name="TextBox 51">
              <a:extLst>
                <a:ext uri="{FF2B5EF4-FFF2-40B4-BE49-F238E27FC236}">
                  <a16:creationId xmlns:a16="http://schemas.microsoft.com/office/drawing/2014/main" id="{7FC094C5-7886-4064-9896-3281246D69EA}"/>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grpSp>
        <p:nvGrpSpPr>
          <p:cNvPr id="59" name="Group 58">
            <a:extLst>
              <a:ext uri="{FF2B5EF4-FFF2-40B4-BE49-F238E27FC236}">
                <a16:creationId xmlns:a16="http://schemas.microsoft.com/office/drawing/2014/main" id="{D1494498-71A9-46E8-87C4-3A9F62340A9D}"/>
              </a:ext>
            </a:extLst>
          </p:cNvPr>
          <p:cNvGrpSpPr/>
          <p:nvPr/>
        </p:nvGrpSpPr>
        <p:grpSpPr>
          <a:xfrm>
            <a:off x="0" y="1088291"/>
            <a:ext cx="288001" cy="1015663"/>
            <a:chOff x="-1" y="-9144"/>
            <a:chExt cx="288001" cy="1015663"/>
          </a:xfrm>
        </p:grpSpPr>
        <p:sp>
          <p:nvSpPr>
            <p:cNvPr id="60" name="Rectangle: Top Corners Rounded 59">
              <a:extLst>
                <a:ext uri="{FF2B5EF4-FFF2-40B4-BE49-F238E27FC236}">
                  <a16:creationId xmlns:a16="http://schemas.microsoft.com/office/drawing/2014/main" id="{5B8C567D-FF71-4348-B659-568B7C5157AA}"/>
                </a:ext>
              </a:extLst>
            </p:cNvPr>
            <p:cNvSpPr/>
            <p:nvPr/>
          </p:nvSpPr>
          <p:spPr>
            <a:xfrm rot="5400000">
              <a:off x="-358920" y="358920"/>
              <a:ext cx="1005840" cy="288000"/>
            </a:xfrm>
            <a:prstGeom prst="round2Same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1" name="TextBox 60">
              <a:extLst>
                <a:ext uri="{FF2B5EF4-FFF2-40B4-BE49-F238E27FC236}">
                  <a16:creationId xmlns:a16="http://schemas.microsoft.com/office/drawing/2014/main" id="{624607FE-72C9-4DB4-89B2-93E4D56C0487}"/>
                </a:ext>
              </a:extLst>
            </p:cNvPr>
            <p:cNvSpPr txBox="1"/>
            <p:nvPr/>
          </p:nvSpPr>
          <p:spPr>
            <a:xfrm>
              <a:off x="-1" y="-9144"/>
              <a:ext cx="288001" cy="1015663"/>
            </a:xfrm>
            <a:prstGeom prst="rect">
              <a:avLst/>
            </a:prstGeom>
            <a:noFill/>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62" name="Group 61">
            <a:extLst>
              <a:ext uri="{FF2B5EF4-FFF2-40B4-BE49-F238E27FC236}">
                <a16:creationId xmlns:a16="http://schemas.microsoft.com/office/drawing/2014/main" id="{0623709F-3FB4-4C87-A105-1ABC920E6D39}"/>
              </a:ext>
            </a:extLst>
          </p:cNvPr>
          <p:cNvGrpSpPr/>
          <p:nvPr/>
        </p:nvGrpSpPr>
        <p:grpSpPr>
          <a:xfrm>
            <a:off x="-18564" y="2179630"/>
            <a:ext cx="306474" cy="841248"/>
            <a:chOff x="-18474" y="-18288"/>
            <a:chExt cx="306474" cy="841248"/>
          </a:xfrm>
          <a:solidFill>
            <a:schemeClr val="bg1">
              <a:lumMod val="85000"/>
            </a:schemeClr>
          </a:solidFill>
        </p:grpSpPr>
        <p:sp>
          <p:nvSpPr>
            <p:cNvPr id="63" name="Rectangle: Top Corners Rounded 62">
              <a:extLst>
                <a:ext uri="{FF2B5EF4-FFF2-40B4-BE49-F238E27FC236}">
                  <a16:creationId xmlns:a16="http://schemas.microsoft.com/office/drawing/2014/main" id="{F57F88B8-DE04-4CD7-A476-409904B4E2D2}"/>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4" name="TextBox 63">
              <a:extLst>
                <a:ext uri="{FF2B5EF4-FFF2-40B4-BE49-F238E27FC236}">
                  <a16:creationId xmlns:a16="http://schemas.microsoft.com/office/drawing/2014/main" id="{2DCDB3C3-5A6E-4E3A-A5E7-F84FC6CD2A9A}"/>
                </a:ext>
              </a:extLst>
            </p:cNvPr>
            <p:cNvSpPr txBox="1"/>
            <p:nvPr/>
          </p:nvSpPr>
          <p:spPr>
            <a:xfrm>
              <a:off x="-18474"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65" name="Group 64">
            <a:extLst>
              <a:ext uri="{FF2B5EF4-FFF2-40B4-BE49-F238E27FC236}">
                <a16:creationId xmlns:a16="http://schemas.microsoft.com/office/drawing/2014/main" id="{02ECBDDB-4257-4AA3-9AF9-A83E8378BD05}"/>
              </a:ext>
            </a:extLst>
          </p:cNvPr>
          <p:cNvGrpSpPr/>
          <p:nvPr/>
        </p:nvGrpSpPr>
        <p:grpSpPr>
          <a:xfrm>
            <a:off x="-9143" y="3096554"/>
            <a:ext cx="297053" cy="841248"/>
            <a:chOff x="-9053" y="-18288"/>
            <a:chExt cx="297053" cy="841248"/>
          </a:xfrm>
          <a:solidFill>
            <a:schemeClr val="bg1">
              <a:lumMod val="85000"/>
            </a:schemeClr>
          </a:solidFill>
        </p:grpSpPr>
        <p:sp>
          <p:nvSpPr>
            <p:cNvPr id="66" name="Rectangle: Top Corners Rounded 65">
              <a:extLst>
                <a:ext uri="{FF2B5EF4-FFF2-40B4-BE49-F238E27FC236}">
                  <a16:creationId xmlns:a16="http://schemas.microsoft.com/office/drawing/2014/main" id="{D5579830-FA32-4C95-81CA-9C8DC53D48C7}"/>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7" name="TextBox 66">
              <a:extLst>
                <a:ext uri="{FF2B5EF4-FFF2-40B4-BE49-F238E27FC236}">
                  <a16:creationId xmlns:a16="http://schemas.microsoft.com/office/drawing/2014/main" id="{1A1E6992-6138-4137-AA60-14C91D4B22ED}"/>
                </a:ext>
              </a:extLst>
            </p:cNvPr>
            <p:cNvSpPr txBox="1"/>
            <p:nvPr/>
          </p:nvSpPr>
          <p:spPr>
            <a:xfrm>
              <a:off x="-905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68" name="Group 67">
            <a:extLst>
              <a:ext uri="{FF2B5EF4-FFF2-40B4-BE49-F238E27FC236}">
                <a16:creationId xmlns:a16="http://schemas.microsoft.com/office/drawing/2014/main" id="{75B5323D-2116-4083-B4B2-A863C8188D37}"/>
              </a:ext>
            </a:extLst>
          </p:cNvPr>
          <p:cNvGrpSpPr/>
          <p:nvPr/>
        </p:nvGrpSpPr>
        <p:grpSpPr>
          <a:xfrm>
            <a:off x="-9326" y="4013478"/>
            <a:ext cx="297236" cy="841248"/>
            <a:chOff x="-9236" y="-18288"/>
            <a:chExt cx="297236" cy="841248"/>
          </a:xfrm>
          <a:solidFill>
            <a:schemeClr val="bg1">
              <a:lumMod val="85000"/>
            </a:schemeClr>
          </a:solidFill>
        </p:grpSpPr>
        <p:sp>
          <p:nvSpPr>
            <p:cNvPr id="69" name="Rectangle: Top Corners Rounded 68">
              <a:extLst>
                <a:ext uri="{FF2B5EF4-FFF2-40B4-BE49-F238E27FC236}">
                  <a16:creationId xmlns:a16="http://schemas.microsoft.com/office/drawing/2014/main" id="{47AE0417-78DF-49E7-936F-F2CC25DF6852}"/>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0" name="TextBox 69">
              <a:extLst>
                <a:ext uri="{FF2B5EF4-FFF2-40B4-BE49-F238E27FC236}">
                  <a16:creationId xmlns:a16="http://schemas.microsoft.com/office/drawing/2014/main" id="{AF00C5A1-BBAB-4378-9186-866F14AFE13D}"/>
                </a:ext>
              </a:extLst>
            </p:cNvPr>
            <p:cNvSpPr txBox="1"/>
            <p:nvPr/>
          </p:nvSpPr>
          <p:spPr>
            <a:xfrm>
              <a:off x="-9236"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71" name="Group 70">
            <a:extLst>
              <a:ext uri="{FF2B5EF4-FFF2-40B4-BE49-F238E27FC236}">
                <a16:creationId xmlns:a16="http://schemas.microsoft.com/office/drawing/2014/main" id="{75C2E37D-E1DB-4516-A1D8-E518DDAF6304}"/>
              </a:ext>
            </a:extLst>
          </p:cNvPr>
          <p:cNvGrpSpPr/>
          <p:nvPr/>
        </p:nvGrpSpPr>
        <p:grpSpPr>
          <a:xfrm>
            <a:off x="-93" y="4930402"/>
            <a:ext cx="288003" cy="841248"/>
            <a:chOff x="-3" y="-18288"/>
            <a:chExt cx="288003" cy="841248"/>
          </a:xfrm>
          <a:solidFill>
            <a:schemeClr val="bg1">
              <a:lumMod val="85000"/>
            </a:schemeClr>
          </a:solidFill>
        </p:grpSpPr>
        <p:sp>
          <p:nvSpPr>
            <p:cNvPr id="72" name="Rectangle: Top Corners Rounded 71">
              <a:extLst>
                <a:ext uri="{FF2B5EF4-FFF2-40B4-BE49-F238E27FC236}">
                  <a16:creationId xmlns:a16="http://schemas.microsoft.com/office/drawing/2014/main" id="{1F4B77F2-B61B-471F-8448-448F55F5AAD2}"/>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3" name="TextBox 72">
              <a:extLst>
                <a:ext uri="{FF2B5EF4-FFF2-40B4-BE49-F238E27FC236}">
                  <a16:creationId xmlns:a16="http://schemas.microsoft.com/office/drawing/2014/main" id="{AA3F0239-9D03-4C6C-924F-05FCA7BEA96F}"/>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67843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9F8FB3D-094E-4B63-B5ED-F74091A29A9E}"/>
              </a:ext>
            </a:extLst>
          </p:cNvPr>
          <p:cNvSpPr/>
          <p:nvPr/>
        </p:nvSpPr>
        <p:spPr>
          <a:xfrm>
            <a:off x="629165" y="5361068"/>
            <a:ext cx="10998326" cy="11703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rPr>
              <a:t>，</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9" name="Rectangle 18">
            <a:extLst>
              <a:ext uri="{FF2B5EF4-FFF2-40B4-BE49-F238E27FC236}">
                <a16:creationId xmlns:a16="http://schemas.microsoft.com/office/drawing/2014/main" id="{6918C7CC-E0D4-4666-B235-4A7B7E21349D}"/>
              </a:ext>
            </a:extLst>
          </p:cNvPr>
          <p:cNvSpPr/>
          <p:nvPr/>
        </p:nvSpPr>
        <p:spPr>
          <a:xfrm>
            <a:off x="596837" y="3232085"/>
            <a:ext cx="10998326" cy="200493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rPr>
              <a:t>，</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4" name="Rectangle 3">
            <a:extLst>
              <a:ext uri="{FF2B5EF4-FFF2-40B4-BE49-F238E27FC236}">
                <a16:creationId xmlns:a16="http://schemas.microsoft.com/office/drawing/2014/main" id="{2C659BFD-B79D-42A7-9A84-C72BC2DA3111}"/>
              </a:ext>
            </a:extLst>
          </p:cNvPr>
          <p:cNvSpPr/>
          <p:nvPr/>
        </p:nvSpPr>
        <p:spPr>
          <a:xfrm>
            <a:off x="595424" y="1109143"/>
            <a:ext cx="10998326" cy="1984901"/>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5" name="TextBox 14">
            <a:extLst>
              <a:ext uri="{FF2B5EF4-FFF2-40B4-BE49-F238E27FC236}">
                <a16:creationId xmlns:a16="http://schemas.microsoft.com/office/drawing/2014/main" id="{B9BA05B9-6D6D-4E5C-93CD-8D7BBAD4347F}"/>
              </a:ext>
            </a:extLst>
          </p:cNvPr>
          <p:cNvSpPr txBox="1"/>
          <p:nvPr/>
        </p:nvSpPr>
        <p:spPr>
          <a:xfrm>
            <a:off x="695461" y="6537277"/>
            <a:ext cx="609447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kumimoji="0" lang="en-US" sz="800" b="0" i="0" u="none" strike="noStrike" kern="1200" cap="none" spc="0" normalizeH="0" baseline="0" noProof="0" dirty="0">
                <a:ln>
                  <a:noFill/>
                </a:ln>
                <a:solidFill>
                  <a:srgbClr val="414042"/>
                </a:solidFill>
                <a:effectLst/>
                <a:uLnTx/>
                <a:uFillTx/>
                <a:latin typeface="微软雅黑"/>
                <a:ea typeface="微软雅黑"/>
                <a:cs typeface="Times New Roman" panose="02020603050405020304" pitchFamily="18" charset="0"/>
              </a:rPr>
              <a:t>1. </a:t>
            </a:r>
            <a:r>
              <a:rPr kumimoji="0" lang="en-US" sz="800" b="0" i="0" u="none" strike="noStrike" kern="1200" cap="none" spc="0" normalizeH="0" baseline="0" noProof="0" dirty="0" err="1">
                <a:ln>
                  <a:noFill/>
                </a:ln>
                <a:solidFill>
                  <a:srgbClr val="414042"/>
                </a:solidFill>
                <a:effectLst/>
                <a:uLnTx/>
                <a:uFillTx/>
                <a:latin typeface="微软雅黑"/>
                <a:ea typeface="微软雅黑"/>
                <a:cs typeface="Times New Roman" panose="02020603050405020304" pitchFamily="18" charset="0"/>
              </a:rPr>
              <a:t>Xiaohua</a:t>
            </a:r>
            <a:r>
              <a:rPr kumimoji="0" lang="en-US" sz="800" b="0" i="0" u="none" strike="noStrike" kern="1200" cap="none" spc="0" normalizeH="0" baseline="0" noProof="0" dirty="0">
                <a:ln>
                  <a:noFill/>
                </a:ln>
                <a:solidFill>
                  <a:srgbClr val="414042"/>
                </a:solidFill>
                <a:effectLst/>
                <a:uLnTx/>
                <a:uFillTx/>
                <a:latin typeface="微软雅黑"/>
                <a:ea typeface="微软雅黑"/>
                <a:cs typeface="Times New Roman" panose="02020603050405020304" pitchFamily="18" charset="0"/>
              </a:rPr>
              <a:t> Wu, et al. 2024ASCO #5619          2. </a:t>
            </a:r>
            <a:r>
              <a:rPr kumimoji="0" lang="zh-CN" altLang="en-US" sz="800" b="0" i="0" u="none" strike="noStrike" kern="1200" cap="none" spc="0" normalizeH="0" baseline="0" noProof="0" dirty="0">
                <a:ln>
                  <a:noFill/>
                </a:ln>
                <a:solidFill>
                  <a:srgbClr val="414042"/>
                </a:solidFill>
                <a:effectLst/>
                <a:uLnTx/>
                <a:uFillTx/>
                <a:latin typeface="微软雅黑"/>
                <a:ea typeface="微软雅黑"/>
                <a:cs typeface="Times New Roman" panose="02020603050405020304" pitchFamily="18" charset="0"/>
              </a:rPr>
              <a:t>妇科肿瘤免疫检查点抑制剂临床应用指南</a:t>
            </a:r>
            <a:r>
              <a:rPr kumimoji="0" lang="en-US" altLang="zh-CN" sz="800" b="0" i="0" u="none" strike="noStrike" kern="1200" cap="none" spc="0" normalizeH="0" baseline="0" noProof="0" dirty="0">
                <a:ln>
                  <a:noFill/>
                </a:ln>
                <a:solidFill>
                  <a:srgbClr val="414042"/>
                </a:solidFill>
                <a:effectLst/>
                <a:uLnTx/>
                <a:uFillTx/>
                <a:latin typeface="微软雅黑"/>
                <a:ea typeface="微软雅黑"/>
                <a:cs typeface="Times New Roman" panose="02020603050405020304" pitchFamily="18" charset="0"/>
              </a:rPr>
              <a:t>(2025 </a:t>
            </a:r>
            <a:r>
              <a:rPr kumimoji="0" lang="zh-CN" altLang="en-US" sz="800" b="0" i="0" u="none" strike="noStrike" kern="1200" cap="none" spc="0" normalizeH="0" baseline="0" noProof="0" dirty="0">
                <a:ln>
                  <a:noFill/>
                </a:ln>
                <a:solidFill>
                  <a:srgbClr val="414042"/>
                </a:solidFill>
                <a:effectLst/>
                <a:uLnTx/>
                <a:uFillTx/>
                <a:latin typeface="微软雅黑"/>
                <a:ea typeface="微软雅黑"/>
                <a:cs typeface="Times New Roman" panose="02020603050405020304" pitchFamily="18" charset="0"/>
              </a:rPr>
              <a:t>版</a:t>
            </a:r>
            <a:r>
              <a:rPr kumimoji="0" lang="en-US" altLang="zh-CN" sz="800" b="0" i="0" u="none" strike="noStrike" kern="1200" cap="none" spc="0" normalizeH="0" baseline="0" noProof="0" dirty="0">
                <a:ln>
                  <a:noFill/>
                </a:ln>
                <a:solidFill>
                  <a:srgbClr val="414042"/>
                </a:solidFill>
                <a:effectLst/>
                <a:uLnTx/>
                <a:uFillTx/>
                <a:latin typeface="微软雅黑"/>
                <a:ea typeface="微软雅黑"/>
                <a:cs typeface="Times New Roman" panose="02020603050405020304" pitchFamily="18" charset="0"/>
              </a:rPr>
              <a:t>)</a:t>
            </a:r>
            <a:endParaRPr kumimoji="0" lang="en-US" sz="800" b="0" i="0" u="none" strike="noStrike" kern="1200" cap="none" spc="0" normalizeH="0" baseline="0" noProof="0" dirty="0">
              <a:ln>
                <a:noFill/>
              </a:ln>
              <a:solidFill>
                <a:srgbClr val="414042"/>
              </a:solidFill>
              <a:effectLst/>
              <a:uLnTx/>
              <a:uFillTx/>
              <a:latin typeface="微软雅黑"/>
              <a:ea typeface="微软雅黑"/>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2743200" algn="ctr"/>
                <a:tab pos="5486400" algn="r"/>
              </a:tabLst>
              <a:defRPr/>
            </a:pPr>
            <a:r>
              <a:rPr lang="en-US" sz="800" dirty="0">
                <a:solidFill>
                  <a:srgbClr val="414042"/>
                </a:solidFill>
                <a:latin typeface="微软雅黑"/>
                <a:ea typeface="微软雅黑"/>
                <a:cs typeface="Times New Roman" panose="02020603050405020304" pitchFamily="18" charset="0"/>
              </a:rPr>
              <a:t>3. </a:t>
            </a:r>
            <a:r>
              <a:rPr lang="zh-CN" altLang="en-US" sz="800" dirty="0">
                <a:latin typeface="+mj-ea"/>
                <a:ea typeface="+mj-ea"/>
                <a:cs typeface="Times New Roman" panose="02020603050405020304" pitchFamily="18" charset="0"/>
              </a:rPr>
              <a:t>抗血管生成小分子酪氨酸激酶抑制剂在复发转移或晚期妇科肿瘤临床应用的中国专家共识（</a:t>
            </a:r>
            <a:r>
              <a:rPr lang="en-US" altLang="zh-CN" sz="800" dirty="0">
                <a:latin typeface="+mj-ea"/>
                <a:ea typeface="+mj-ea"/>
                <a:cs typeface="Times New Roman" panose="02020603050405020304" pitchFamily="18" charset="0"/>
              </a:rPr>
              <a:t>2025</a:t>
            </a:r>
            <a:r>
              <a:rPr lang="zh-CN" altLang="en-US" sz="800" dirty="0">
                <a:latin typeface="+mj-ea"/>
                <a:ea typeface="+mj-ea"/>
                <a:cs typeface="Times New Roman" panose="02020603050405020304" pitchFamily="18" charset="0"/>
              </a:rPr>
              <a:t>版）</a:t>
            </a:r>
            <a:endParaRPr kumimoji="0" lang="en-US" sz="800" b="0" i="0" u="none" strike="noStrike" kern="1200" cap="none" spc="0" normalizeH="0" baseline="0" noProof="0" dirty="0">
              <a:ln>
                <a:noFill/>
              </a:ln>
              <a:solidFill>
                <a:srgbClr val="414042"/>
              </a:solidFill>
              <a:effectLst/>
              <a:uLnTx/>
              <a:uFillTx/>
              <a:latin typeface="微软雅黑"/>
              <a:ea typeface="微软雅黑"/>
              <a:cs typeface="Times New Roman" panose="02020603050405020304" pitchFamily="18" charset="0"/>
            </a:endParaRPr>
          </a:p>
        </p:txBody>
      </p:sp>
      <p:sp>
        <p:nvSpPr>
          <p:cNvPr id="18" name="TextBox 17">
            <a:extLst>
              <a:ext uri="{FF2B5EF4-FFF2-40B4-BE49-F238E27FC236}">
                <a16:creationId xmlns:a16="http://schemas.microsoft.com/office/drawing/2014/main" id="{FAEC7E4A-0058-4BE1-91F4-A5EBC49976AD}"/>
              </a:ext>
            </a:extLst>
          </p:cNvPr>
          <p:cNvSpPr txBox="1"/>
          <p:nvPr/>
        </p:nvSpPr>
        <p:spPr>
          <a:xfrm>
            <a:off x="602800" y="1121029"/>
            <a:ext cx="3802694" cy="152618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414042"/>
                </a:solidFill>
                <a:effectLst/>
                <a:uLnTx/>
                <a:uFillTx/>
                <a:latin typeface="微软雅黑"/>
                <a:ea typeface="微软雅黑"/>
                <a:cs typeface="+mn-cs"/>
              </a:rPr>
              <a:t>FRUSICA-1</a:t>
            </a:r>
            <a:r>
              <a:rPr kumimoji="0" lang="zh-CN" altLang="en-US" sz="1600" b="0" i="0" u="none" strike="noStrike" kern="1200" cap="none" spc="0" normalizeH="0" baseline="0" noProof="0" dirty="0">
                <a:ln>
                  <a:noFill/>
                </a:ln>
                <a:solidFill>
                  <a:srgbClr val="414042"/>
                </a:solidFill>
                <a:effectLst/>
                <a:uLnTx/>
                <a:uFillTx/>
                <a:latin typeface="微软雅黑"/>
                <a:ea typeface="微软雅黑"/>
                <a:cs typeface="+mn-cs"/>
              </a:rPr>
              <a:t>研究结果显示，呋喹替尼联合信迪利单抗治疗晚期子宫内膜癌，</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中位</a:t>
            </a:r>
            <a:r>
              <a:rPr kumimoji="0" lang="en-US" altLang="zh-CN" sz="1600" b="1" i="0" u="none" strike="noStrike" kern="1200" cap="none" spc="0" normalizeH="0" baseline="0" noProof="0" dirty="0">
                <a:ln>
                  <a:noFill/>
                </a:ln>
                <a:solidFill>
                  <a:srgbClr val="FF0000"/>
                </a:solidFill>
                <a:effectLst/>
                <a:uLnTx/>
                <a:uFillTx/>
                <a:latin typeface="微软雅黑"/>
                <a:ea typeface="微软雅黑"/>
                <a:cs typeface="+mn-cs"/>
              </a:rPr>
              <a:t>PFS</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达到</a:t>
            </a:r>
            <a:r>
              <a:rPr kumimoji="0" lang="en-US" altLang="zh-CN" sz="1600" b="1" i="0" u="none" strike="noStrike" kern="1200" cap="none" spc="0" normalizeH="0" baseline="0" noProof="0" dirty="0">
                <a:ln>
                  <a:noFill/>
                </a:ln>
                <a:solidFill>
                  <a:srgbClr val="FF0000"/>
                </a:solidFill>
                <a:effectLst/>
                <a:uLnTx/>
                <a:uFillTx/>
                <a:latin typeface="微软雅黑"/>
                <a:ea typeface="微软雅黑"/>
                <a:cs typeface="+mn-cs"/>
              </a:rPr>
              <a:t>9.5</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个月，中位</a:t>
            </a:r>
            <a:r>
              <a:rPr kumimoji="0" lang="en-US" altLang="zh-CN" sz="1600" b="1" i="0" u="none" strike="noStrike" kern="1200" cap="none" spc="0" normalizeH="0" baseline="0" noProof="0" dirty="0">
                <a:ln>
                  <a:noFill/>
                </a:ln>
                <a:solidFill>
                  <a:srgbClr val="FF0000"/>
                </a:solidFill>
                <a:effectLst/>
                <a:uLnTx/>
                <a:uFillTx/>
                <a:latin typeface="微软雅黑"/>
                <a:ea typeface="微软雅黑"/>
                <a:cs typeface="+mn-cs"/>
              </a:rPr>
              <a:t>OS</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达到</a:t>
            </a:r>
            <a:r>
              <a:rPr kumimoji="0" lang="en-US" altLang="zh-CN" sz="1600" b="1" i="0" u="none" strike="noStrike" kern="1200" cap="none" spc="0" normalizeH="0" baseline="0" noProof="0" dirty="0">
                <a:ln>
                  <a:noFill/>
                </a:ln>
                <a:solidFill>
                  <a:srgbClr val="FF0000"/>
                </a:solidFill>
                <a:effectLst/>
                <a:uLnTx/>
                <a:uFillTx/>
                <a:latin typeface="微软雅黑"/>
                <a:ea typeface="微软雅黑"/>
                <a:cs typeface="+mn-cs"/>
              </a:rPr>
              <a:t>21.3</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个月</a:t>
            </a:r>
            <a:r>
              <a:rPr kumimoji="0" lang="en-US" altLang="zh-CN" sz="1600" b="1" i="0" u="none" strike="noStrike" kern="1200" cap="none" spc="0" normalizeH="0" baseline="30000" noProof="0" dirty="0">
                <a:ln>
                  <a:noFill/>
                </a:ln>
                <a:solidFill>
                  <a:srgbClr val="FF0000"/>
                </a:solidFill>
                <a:effectLst/>
                <a:uLnTx/>
                <a:uFillTx/>
                <a:latin typeface="微软雅黑"/>
                <a:ea typeface="微软雅黑"/>
                <a:cs typeface="+mn-cs"/>
              </a:rPr>
              <a:t>1</a:t>
            </a:r>
            <a:endParaRPr kumimoji="0" lang="en-US" sz="1600" b="1" i="0" u="none" strike="noStrike" kern="1200" cap="none" spc="0" normalizeH="0" baseline="30000" noProof="0" dirty="0">
              <a:ln>
                <a:noFill/>
              </a:ln>
              <a:solidFill>
                <a:srgbClr val="FF0000"/>
              </a:solidFill>
              <a:effectLst/>
              <a:uLnTx/>
              <a:uFillTx/>
              <a:latin typeface="微软雅黑"/>
              <a:ea typeface="微软雅黑"/>
              <a:cs typeface="+mn-cs"/>
            </a:endParaRPr>
          </a:p>
        </p:txBody>
      </p:sp>
      <p:sp>
        <p:nvSpPr>
          <p:cNvPr id="20" name="TextBox 19">
            <a:extLst>
              <a:ext uri="{FF2B5EF4-FFF2-40B4-BE49-F238E27FC236}">
                <a16:creationId xmlns:a16="http://schemas.microsoft.com/office/drawing/2014/main" id="{76DD10B1-E67E-4A84-9983-387D8DA53389}"/>
              </a:ext>
            </a:extLst>
          </p:cNvPr>
          <p:cNvSpPr txBox="1"/>
          <p:nvPr/>
        </p:nvSpPr>
        <p:spPr>
          <a:xfrm>
            <a:off x="627213" y="3235509"/>
            <a:ext cx="3778281" cy="1526187"/>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414042"/>
                </a:solidFill>
                <a:effectLst/>
                <a:uLnTx/>
                <a:uFillTx/>
                <a:latin typeface="微软雅黑"/>
                <a:ea typeface="微软雅黑"/>
                <a:cs typeface="+mn-cs"/>
              </a:rPr>
              <a:t>22.4%</a:t>
            </a:r>
            <a:r>
              <a:rPr kumimoji="0" lang="zh-CN" altLang="en-US" sz="1600" b="0" i="0" u="none" strike="noStrike" kern="1200" cap="none" spc="0" normalizeH="0" baseline="0" noProof="0" dirty="0">
                <a:ln>
                  <a:noFill/>
                </a:ln>
                <a:solidFill>
                  <a:srgbClr val="414042"/>
                </a:solidFill>
                <a:effectLst/>
                <a:uLnTx/>
                <a:uFillTx/>
                <a:latin typeface="微软雅黑"/>
                <a:ea typeface="微软雅黑"/>
                <a:cs typeface="+mn-cs"/>
              </a:rPr>
              <a:t>的患者接受过贝伐珠单抗治疗，</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使用过贝伐珠单抗患者，中位</a:t>
            </a:r>
            <a:r>
              <a:rPr kumimoji="0" lang="en-US" altLang="zh-CN" sz="1600" b="1" i="0" u="none" strike="noStrike" kern="1200" cap="none" spc="0" normalizeH="0" baseline="0" noProof="0" dirty="0">
                <a:ln>
                  <a:noFill/>
                </a:ln>
                <a:solidFill>
                  <a:srgbClr val="FF0000"/>
                </a:solidFill>
                <a:effectLst/>
                <a:uLnTx/>
                <a:uFillTx/>
                <a:latin typeface="微软雅黑"/>
                <a:ea typeface="微软雅黑"/>
                <a:cs typeface="+mn-cs"/>
              </a:rPr>
              <a:t>PFS</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达到</a:t>
            </a:r>
            <a:r>
              <a:rPr kumimoji="0" lang="en-US" altLang="zh-CN" sz="1600" b="1" i="0" u="none" strike="noStrike" kern="1200" cap="none" spc="0" normalizeH="0" baseline="0" noProof="0" dirty="0">
                <a:ln>
                  <a:noFill/>
                </a:ln>
                <a:solidFill>
                  <a:srgbClr val="FF0000"/>
                </a:solidFill>
                <a:effectLst/>
                <a:uLnTx/>
                <a:uFillTx/>
                <a:latin typeface="微软雅黑"/>
                <a:ea typeface="微软雅黑"/>
                <a:cs typeface="+mn-cs"/>
              </a:rPr>
              <a:t>13.8</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个月，中位</a:t>
            </a:r>
            <a:r>
              <a:rPr kumimoji="0" lang="en-US" altLang="zh-CN" sz="1600" b="1" i="0" u="none" strike="noStrike" kern="1200" cap="none" spc="0" normalizeH="0" baseline="0" noProof="0" dirty="0">
                <a:ln>
                  <a:noFill/>
                </a:ln>
                <a:solidFill>
                  <a:srgbClr val="FF0000"/>
                </a:solidFill>
                <a:effectLst/>
                <a:uLnTx/>
                <a:uFillTx/>
                <a:latin typeface="微软雅黑"/>
                <a:ea typeface="微软雅黑"/>
                <a:cs typeface="+mn-cs"/>
              </a:rPr>
              <a:t>OS</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未达到（超过</a:t>
            </a:r>
            <a:r>
              <a:rPr kumimoji="0" lang="en-US" altLang="zh-CN" sz="1600" b="1" i="0" u="none" strike="noStrike" kern="1200" cap="none" spc="0" normalizeH="0" baseline="0" noProof="0" dirty="0">
                <a:ln>
                  <a:noFill/>
                </a:ln>
                <a:solidFill>
                  <a:srgbClr val="FF0000"/>
                </a:solidFill>
                <a:effectLst/>
                <a:uLnTx/>
                <a:uFillTx/>
                <a:latin typeface="微软雅黑"/>
                <a:ea typeface="微软雅黑"/>
                <a:cs typeface="+mn-cs"/>
              </a:rPr>
              <a:t>21</a:t>
            </a:r>
            <a:r>
              <a:rPr kumimoji="0" lang="zh-CN" altLang="en-US" sz="1600" b="1" i="0" u="none" strike="noStrike" kern="1200" cap="none" spc="0" normalizeH="0" baseline="0" noProof="0" dirty="0">
                <a:ln>
                  <a:noFill/>
                </a:ln>
                <a:solidFill>
                  <a:srgbClr val="FF0000"/>
                </a:solidFill>
                <a:effectLst/>
                <a:uLnTx/>
                <a:uFillTx/>
                <a:latin typeface="微软雅黑"/>
                <a:ea typeface="微软雅黑"/>
                <a:cs typeface="+mn-cs"/>
              </a:rPr>
              <a:t>个月）</a:t>
            </a:r>
            <a:endParaRPr kumimoji="0" lang="en-US" sz="1600" b="1" i="0" u="none" strike="noStrike" kern="1200" cap="none" spc="0" normalizeH="0" baseline="30000" noProof="0" dirty="0">
              <a:ln>
                <a:noFill/>
              </a:ln>
              <a:solidFill>
                <a:srgbClr val="FF0000"/>
              </a:solidFill>
              <a:effectLst/>
              <a:uLnTx/>
              <a:uFillTx/>
              <a:latin typeface="微软雅黑"/>
              <a:ea typeface="微软雅黑"/>
              <a:cs typeface="+mn-cs"/>
            </a:endParaRPr>
          </a:p>
        </p:txBody>
      </p:sp>
      <p:pic>
        <p:nvPicPr>
          <p:cNvPr id="5" name="Picture 4">
            <a:extLst>
              <a:ext uri="{FF2B5EF4-FFF2-40B4-BE49-F238E27FC236}">
                <a16:creationId xmlns:a16="http://schemas.microsoft.com/office/drawing/2014/main" id="{34A40425-FC75-4D07-950E-5E28B5F224E6}"/>
              </a:ext>
            </a:extLst>
          </p:cNvPr>
          <p:cNvPicPr>
            <a:picLocks noChangeAspect="1"/>
          </p:cNvPicPr>
          <p:nvPr/>
        </p:nvPicPr>
        <p:blipFill>
          <a:blip r:embed="rId3"/>
          <a:stretch>
            <a:fillRect/>
          </a:stretch>
        </p:blipFill>
        <p:spPr>
          <a:xfrm>
            <a:off x="4522267" y="1207781"/>
            <a:ext cx="6852720" cy="1815971"/>
          </a:xfrm>
          <a:prstGeom prst="rect">
            <a:avLst/>
          </a:prstGeom>
        </p:spPr>
      </p:pic>
      <p:pic>
        <p:nvPicPr>
          <p:cNvPr id="7" name="Picture 6">
            <a:extLst>
              <a:ext uri="{FF2B5EF4-FFF2-40B4-BE49-F238E27FC236}">
                <a16:creationId xmlns:a16="http://schemas.microsoft.com/office/drawing/2014/main" id="{DD882342-8A77-42C3-8198-B71F84472739}"/>
              </a:ext>
            </a:extLst>
          </p:cNvPr>
          <p:cNvPicPr>
            <a:picLocks noChangeAspect="1"/>
          </p:cNvPicPr>
          <p:nvPr/>
        </p:nvPicPr>
        <p:blipFill>
          <a:blip r:embed="rId4"/>
          <a:stretch>
            <a:fillRect/>
          </a:stretch>
        </p:blipFill>
        <p:spPr>
          <a:xfrm>
            <a:off x="4422243" y="3266521"/>
            <a:ext cx="6997351" cy="1883634"/>
          </a:xfrm>
          <a:prstGeom prst="rect">
            <a:avLst/>
          </a:prstGeom>
        </p:spPr>
      </p:pic>
      <p:sp>
        <p:nvSpPr>
          <p:cNvPr id="21" name="Rectangle: Rounded Corners 20">
            <a:extLst>
              <a:ext uri="{FF2B5EF4-FFF2-40B4-BE49-F238E27FC236}">
                <a16:creationId xmlns:a16="http://schemas.microsoft.com/office/drawing/2014/main" id="{684F866E-2657-4516-B479-579EF9C5829E}"/>
              </a:ext>
            </a:extLst>
          </p:cNvPr>
          <p:cNvSpPr/>
          <p:nvPr/>
        </p:nvSpPr>
        <p:spPr>
          <a:xfrm>
            <a:off x="695006" y="5518440"/>
            <a:ext cx="1429362" cy="826939"/>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000" b="1" i="0" u="none" strike="noStrike" kern="1200" cap="none" spc="0" normalizeH="0" noProof="0" dirty="0">
                <a:ln>
                  <a:noFill/>
                </a:ln>
                <a:solidFill>
                  <a:srgbClr val="FFFFFF"/>
                </a:solidFill>
                <a:effectLst/>
                <a:uLnTx/>
                <a:uFillTx/>
                <a:latin typeface="+mj-ea"/>
                <a:ea typeface="+mj-ea"/>
                <a:cs typeface="Arial"/>
              </a:rPr>
              <a:t>临床</a:t>
            </a:r>
            <a:r>
              <a:rPr lang="zh-CN" altLang="en-US" sz="2000" b="1" dirty="0">
                <a:solidFill>
                  <a:srgbClr val="FFFFFF"/>
                </a:solidFill>
                <a:latin typeface="+mj-ea"/>
                <a:ea typeface="+mj-ea"/>
                <a:cs typeface="Arial"/>
              </a:rPr>
              <a:t>指南共识</a:t>
            </a:r>
            <a:r>
              <a:rPr kumimoji="0" lang="zh-CN" altLang="en-US" sz="2000" b="1" i="0" u="none" strike="noStrike" kern="1200" cap="none" spc="0" normalizeH="0" noProof="0" dirty="0">
                <a:ln>
                  <a:noFill/>
                </a:ln>
                <a:solidFill>
                  <a:srgbClr val="FFFFFF"/>
                </a:solidFill>
                <a:effectLst/>
                <a:uLnTx/>
                <a:uFillTx/>
                <a:latin typeface="+mj-ea"/>
                <a:ea typeface="+mj-ea"/>
                <a:cs typeface="Arial"/>
              </a:rPr>
              <a:t>推荐</a:t>
            </a:r>
          </a:p>
        </p:txBody>
      </p:sp>
      <p:sp>
        <p:nvSpPr>
          <p:cNvPr id="24" name="TextBox 23">
            <a:extLst>
              <a:ext uri="{FF2B5EF4-FFF2-40B4-BE49-F238E27FC236}">
                <a16:creationId xmlns:a16="http://schemas.microsoft.com/office/drawing/2014/main" id="{ACD5A269-2104-4C00-9137-5F3E25DD96C3}"/>
              </a:ext>
            </a:extLst>
          </p:cNvPr>
          <p:cNvSpPr txBox="1"/>
          <p:nvPr/>
        </p:nvSpPr>
        <p:spPr>
          <a:xfrm>
            <a:off x="2124368" y="5401049"/>
            <a:ext cx="9438467" cy="1077218"/>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latin typeface="+mj-ea"/>
                <a:ea typeface="+mj-ea"/>
              </a:rPr>
              <a:t>妇科肿瘤免疫检查点抑制剂临床应用指南</a:t>
            </a:r>
            <a:r>
              <a:rPr lang="en-US" altLang="zh-CN" sz="1600" dirty="0">
                <a:latin typeface="+mj-ea"/>
                <a:ea typeface="+mj-ea"/>
              </a:rPr>
              <a:t>(2025 </a:t>
            </a:r>
            <a:r>
              <a:rPr lang="zh-CN" altLang="en-US" sz="1600" dirty="0">
                <a:latin typeface="+mj-ea"/>
                <a:ea typeface="+mj-ea"/>
              </a:rPr>
              <a:t>版</a:t>
            </a:r>
            <a:r>
              <a:rPr lang="en-US" altLang="zh-CN" sz="1600" dirty="0">
                <a:latin typeface="+mj-ea"/>
                <a:ea typeface="+mj-ea"/>
              </a:rPr>
              <a:t>)</a:t>
            </a:r>
            <a:r>
              <a:rPr lang="zh-CN" altLang="en-US" sz="1600" dirty="0">
                <a:latin typeface="+mj-ea"/>
                <a:ea typeface="+mj-ea"/>
              </a:rPr>
              <a:t>：</a:t>
            </a:r>
            <a:r>
              <a:rPr lang="en-US" altLang="zh-CN" sz="1600" b="1" dirty="0">
                <a:solidFill>
                  <a:srgbClr val="FF0000"/>
                </a:solidFill>
                <a:latin typeface="微软雅黑"/>
                <a:ea typeface="微软雅黑"/>
              </a:rPr>
              <a:t>2A</a:t>
            </a:r>
            <a:r>
              <a:rPr lang="zh-CN" altLang="en-US" sz="1600" b="1" dirty="0">
                <a:solidFill>
                  <a:srgbClr val="FF0000"/>
                </a:solidFill>
                <a:latin typeface="微软雅黑"/>
                <a:ea typeface="微软雅黑"/>
              </a:rPr>
              <a:t>类推荐</a:t>
            </a:r>
            <a:r>
              <a:rPr lang="zh-CN" altLang="en-US" sz="1600" dirty="0">
                <a:latin typeface="+mj-ea"/>
                <a:ea typeface="+mj-ea"/>
              </a:rPr>
              <a:t>呋喹替尼联合治疗方案用于既往治疗失败的</a:t>
            </a:r>
            <a:r>
              <a:rPr lang="en-US" altLang="zh-CN" sz="1600" dirty="0">
                <a:latin typeface="+mj-ea"/>
                <a:ea typeface="+mj-ea"/>
              </a:rPr>
              <a:t>MSS/pMMR</a:t>
            </a:r>
            <a:r>
              <a:rPr lang="zh-CN" altLang="en-US" sz="1600" dirty="0">
                <a:latin typeface="+mj-ea"/>
                <a:ea typeface="+mj-ea"/>
              </a:rPr>
              <a:t>晚期</a:t>
            </a:r>
            <a:r>
              <a:rPr lang="en-US" altLang="zh-CN" sz="1600" dirty="0">
                <a:latin typeface="+mj-ea"/>
                <a:ea typeface="+mj-ea"/>
              </a:rPr>
              <a:t>/</a:t>
            </a:r>
            <a:r>
              <a:rPr lang="zh-CN" altLang="en-US" sz="1600" dirty="0">
                <a:latin typeface="+mj-ea"/>
                <a:ea typeface="+mj-ea"/>
              </a:rPr>
              <a:t>复发性子宫内膜癌患者</a:t>
            </a:r>
            <a:r>
              <a:rPr lang="zh-CN" altLang="en-US" sz="1600" baseline="30000" dirty="0">
                <a:latin typeface="+mj-ea"/>
                <a:ea typeface="+mj-ea"/>
              </a:rPr>
              <a:t> </a:t>
            </a:r>
            <a:r>
              <a:rPr lang="en-US" altLang="zh-CN" sz="1600" baseline="30000" dirty="0">
                <a:latin typeface="+mj-ea"/>
                <a:ea typeface="+mj-ea"/>
              </a:rPr>
              <a:t>2</a:t>
            </a:r>
          </a:p>
          <a:p>
            <a:pPr marL="285750" indent="-285750">
              <a:buFont typeface="Arial" panose="020B0604020202020204" pitchFamily="34" charset="0"/>
              <a:buChar char="•"/>
            </a:pPr>
            <a:r>
              <a:rPr lang="zh-CN" altLang="en-US" sz="1600" dirty="0">
                <a:latin typeface="+mj-ea"/>
                <a:ea typeface="+mj-ea"/>
              </a:rPr>
              <a:t>抗血管生成小分子酪氨酸激酶抑制剂在复发转移或晚期妇科肿瘤临床应用的中国专家共识</a:t>
            </a:r>
            <a:r>
              <a:rPr lang="en-US" altLang="zh-CN" sz="1600" dirty="0">
                <a:latin typeface="+mj-ea"/>
                <a:ea typeface="+mj-ea"/>
              </a:rPr>
              <a:t>(2025</a:t>
            </a:r>
            <a:r>
              <a:rPr lang="zh-CN" altLang="en-US" sz="1600" dirty="0">
                <a:latin typeface="+mj-ea"/>
                <a:ea typeface="+mj-ea"/>
              </a:rPr>
              <a:t>版</a:t>
            </a:r>
            <a:r>
              <a:rPr lang="en-US" altLang="zh-CN" sz="1600" dirty="0">
                <a:latin typeface="+mj-ea"/>
                <a:ea typeface="+mj-ea"/>
              </a:rPr>
              <a:t>)</a:t>
            </a:r>
            <a:r>
              <a:rPr lang="zh-CN" altLang="en-US" sz="1600" dirty="0">
                <a:latin typeface="+mj-ea"/>
                <a:ea typeface="+mj-ea"/>
              </a:rPr>
              <a:t>：</a:t>
            </a:r>
            <a:endParaRPr lang="en-US" altLang="zh-CN" sz="1600" dirty="0">
              <a:latin typeface="+mj-ea"/>
              <a:ea typeface="+mj-ea"/>
            </a:endParaRPr>
          </a:p>
          <a:p>
            <a:r>
              <a:rPr lang="en-US" altLang="zh-CN" sz="1600" dirty="0">
                <a:latin typeface="+mj-ea"/>
                <a:ea typeface="+mj-ea"/>
              </a:rPr>
              <a:t>     </a:t>
            </a:r>
            <a:r>
              <a:rPr lang="en-US" altLang="zh-CN" sz="1600" b="1" dirty="0">
                <a:solidFill>
                  <a:srgbClr val="FF0000"/>
                </a:solidFill>
                <a:latin typeface="微软雅黑"/>
                <a:ea typeface="微软雅黑"/>
              </a:rPr>
              <a:t>2A</a:t>
            </a:r>
            <a:r>
              <a:rPr lang="zh-CN" altLang="en-US" sz="1600" b="1" dirty="0">
                <a:solidFill>
                  <a:srgbClr val="FF0000"/>
                </a:solidFill>
                <a:latin typeface="微软雅黑"/>
                <a:ea typeface="微软雅黑"/>
              </a:rPr>
              <a:t>类推荐</a:t>
            </a:r>
            <a:r>
              <a:rPr lang="zh-CN" altLang="en-US" sz="1600" dirty="0">
                <a:latin typeface="+mj-ea"/>
                <a:ea typeface="+mj-ea"/>
              </a:rPr>
              <a:t>呋喹替尼联合治疗方案用于一线化疗后进展</a:t>
            </a:r>
            <a:r>
              <a:rPr lang="en-US" altLang="zh-CN" sz="1600" dirty="0">
                <a:latin typeface="+mj-ea"/>
                <a:ea typeface="+mj-ea"/>
              </a:rPr>
              <a:t>/</a:t>
            </a:r>
            <a:r>
              <a:rPr lang="zh-CN" altLang="en-US" sz="1600" dirty="0">
                <a:latin typeface="+mj-ea"/>
                <a:ea typeface="+mj-ea"/>
              </a:rPr>
              <a:t>复发</a:t>
            </a:r>
            <a:r>
              <a:rPr lang="en-US" altLang="zh-CN" sz="1600" dirty="0">
                <a:latin typeface="+mj-ea"/>
                <a:ea typeface="+mj-ea"/>
              </a:rPr>
              <a:t>/</a:t>
            </a:r>
            <a:r>
              <a:rPr lang="zh-CN" altLang="en-US" sz="1600" dirty="0">
                <a:latin typeface="+mj-ea"/>
                <a:ea typeface="+mj-ea"/>
              </a:rPr>
              <a:t>转移子宫内膜癌患者</a:t>
            </a:r>
            <a:r>
              <a:rPr lang="en-US" altLang="zh-CN" sz="1600" baseline="30000" dirty="0">
                <a:latin typeface="+mj-ea"/>
                <a:ea typeface="+mj-ea"/>
              </a:rPr>
              <a:t>3</a:t>
            </a:r>
          </a:p>
        </p:txBody>
      </p:sp>
      <p:sp>
        <p:nvSpPr>
          <p:cNvPr id="39" name="Title 28">
            <a:extLst>
              <a:ext uri="{FF2B5EF4-FFF2-40B4-BE49-F238E27FC236}">
                <a16:creationId xmlns:a16="http://schemas.microsoft.com/office/drawing/2014/main" id="{5C0242A2-E6D7-408D-9732-5E430892617E}"/>
              </a:ext>
            </a:extLst>
          </p:cNvPr>
          <p:cNvSpPr txBox="1">
            <a:spLocks/>
          </p:cNvSpPr>
          <p:nvPr/>
        </p:nvSpPr>
        <p:spPr>
          <a:xfrm>
            <a:off x="452582" y="138547"/>
            <a:ext cx="11434618" cy="788520"/>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呋喹替尼联合治疗，</a:t>
            </a:r>
            <a:r>
              <a:rPr kumimoji="0" lang="en-US" altLang="zh-CN"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ORR</a:t>
            </a: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为</a:t>
            </a:r>
            <a:r>
              <a:rPr kumimoji="0" lang="en-US" altLang="zh-CN"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35.6%</a:t>
            </a: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，中位</a:t>
            </a:r>
            <a:r>
              <a:rPr kumimoji="0" lang="en-US" altLang="zh-CN"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PFS</a:t>
            </a: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达到</a:t>
            </a:r>
            <a:r>
              <a:rPr kumimoji="0" lang="en-US" altLang="zh-CN"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9.5</a:t>
            </a: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个月，中位</a:t>
            </a:r>
            <a:r>
              <a:rPr kumimoji="0" lang="en-US" altLang="zh-CN"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OS</a:t>
            </a: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达到</a:t>
            </a:r>
            <a:r>
              <a:rPr kumimoji="0" lang="en-US" altLang="zh-CN"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21.3</a:t>
            </a: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个月；</a:t>
            </a:r>
            <a:endParaRPr kumimoji="0" lang="en-US" altLang="zh-CN"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endParaRPr>
          </a:p>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0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对使用过贝伐珠单抗患者依然有效，全面满足临床治疗需求</a:t>
            </a:r>
            <a:endParaRPr lang="en-US" altLang="zh-CN" sz="2000" dirty="0">
              <a:latin typeface="Arial" panose="020B0604020202020204" pitchFamily="34" charset="0"/>
              <a:ea typeface="微软雅黑" panose="020B0503020204020204" pitchFamily="34" charset="-122"/>
            </a:endParaRPr>
          </a:p>
        </p:txBody>
      </p:sp>
      <p:grpSp>
        <p:nvGrpSpPr>
          <p:cNvPr id="55" name="Group 54">
            <a:extLst>
              <a:ext uri="{FF2B5EF4-FFF2-40B4-BE49-F238E27FC236}">
                <a16:creationId xmlns:a16="http://schemas.microsoft.com/office/drawing/2014/main" id="{34B976A9-A8FC-4FFE-9459-C1A774C8AFC2}"/>
              </a:ext>
            </a:extLst>
          </p:cNvPr>
          <p:cNvGrpSpPr/>
          <p:nvPr/>
        </p:nvGrpSpPr>
        <p:grpSpPr>
          <a:xfrm>
            <a:off x="-91" y="-3140"/>
            <a:ext cx="288090" cy="1015755"/>
            <a:chOff x="-90" y="0"/>
            <a:chExt cx="288090" cy="1015755"/>
          </a:xfrm>
          <a:solidFill>
            <a:srgbClr val="FF6600"/>
          </a:solidFill>
        </p:grpSpPr>
        <p:sp>
          <p:nvSpPr>
            <p:cNvPr id="56" name="Rectangle: Top Corners Rounded 55">
              <a:extLst>
                <a:ext uri="{FF2B5EF4-FFF2-40B4-BE49-F238E27FC236}">
                  <a16:creationId xmlns:a16="http://schemas.microsoft.com/office/drawing/2014/main" id="{DC81EFC2-34CD-4433-A4B9-75545C711FB7}"/>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7" name="TextBox 56">
              <a:extLst>
                <a:ext uri="{FF2B5EF4-FFF2-40B4-BE49-F238E27FC236}">
                  <a16:creationId xmlns:a16="http://schemas.microsoft.com/office/drawing/2014/main" id="{A2019560-7BBB-4429-9EAE-B56EFB39CF0A}"/>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grpSp>
        <p:nvGrpSpPr>
          <p:cNvPr id="61" name="Group 60">
            <a:extLst>
              <a:ext uri="{FF2B5EF4-FFF2-40B4-BE49-F238E27FC236}">
                <a16:creationId xmlns:a16="http://schemas.microsoft.com/office/drawing/2014/main" id="{7705B2CF-5D27-4D28-9D12-1514C3D03AAA}"/>
              </a:ext>
            </a:extLst>
          </p:cNvPr>
          <p:cNvGrpSpPr/>
          <p:nvPr/>
        </p:nvGrpSpPr>
        <p:grpSpPr>
          <a:xfrm>
            <a:off x="-9327" y="1088291"/>
            <a:ext cx="297237" cy="1015663"/>
            <a:chOff x="-9237" y="-9144"/>
            <a:chExt cx="297237" cy="1015663"/>
          </a:xfrm>
          <a:solidFill>
            <a:schemeClr val="bg1">
              <a:lumMod val="85000"/>
            </a:schemeClr>
          </a:solidFill>
        </p:grpSpPr>
        <p:sp>
          <p:nvSpPr>
            <p:cNvPr id="62" name="Rectangle: Top Corners Rounded 61">
              <a:extLst>
                <a:ext uri="{FF2B5EF4-FFF2-40B4-BE49-F238E27FC236}">
                  <a16:creationId xmlns:a16="http://schemas.microsoft.com/office/drawing/2014/main" id="{DEC72FF1-DB96-4140-B315-E071792BFA40}"/>
                </a:ext>
              </a:extLst>
            </p:cNvPr>
            <p:cNvSpPr/>
            <p:nvPr/>
          </p:nvSpPr>
          <p:spPr>
            <a:xfrm rot="5400000">
              <a:off x="-358920" y="358920"/>
              <a:ext cx="1005840" cy="288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3" name="TextBox 62">
              <a:extLst>
                <a:ext uri="{FF2B5EF4-FFF2-40B4-BE49-F238E27FC236}">
                  <a16:creationId xmlns:a16="http://schemas.microsoft.com/office/drawing/2014/main" id="{A6A9FC1E-5B34-4769-8778-517E971FBFA4}"/>
                </a:ext>
              </a:extLst>
            </p:cNvPr>
            <p:cNvSpPr txBox="1"/>
            <p:nvPr/>
          </p:nvSpPr>
          <p:spPr>
            <a:xfrm>
              <a:off x="-9237" y="-9144"/>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64" name="Group 63">
            <a:extLst>
              <a:ext uri="{FF2B5EF4-FFF2-40B4-BE49-F238E27FC236}">
                <a16:creationId xmlns:a16="http://schemas.microsoft.com/office/drawing/2014/main" id="{C261AC10-3DB6-4652-ACCF-9553BFA5D940}"/>
              </a:ext>
            </a:extLst>
          </p:cNvPr>
          <p:cNvGrpSpPr/>
          <p:nvPr/>
        </p:nvGrpSpPr>
        <p:grpSpPr>
          <a:xfrm>
            <a:off x="-9420" y="2179630"/>
            <a:ext cx="297330" cy="841248"/>
            <a:chOff x="-9330" y="-18288"/>
            <a:chExt cx="297330" cy="841248"/>
          </a:xfrm>
          <a:solidFill>
            <a:schemeClr val="bg1">
              <a:lumMod val="85000"/>
            </a:schemeClr>
          </a:solidFill>
        </p:grpSpPr>
        <p:sp>
          <p:nvSpPr>
            <p:cNvPr id="65" name="Rectangle: Top Corners Rounded 64">
              <a:extLst>
                <a:ext uri="{FF2B5EF4-FFF2-40B4-BE49-F238E27FC236}">
                  <a16:creationId xmlns:a16="http://schemas.microsoft.com/office/drawing/2014/main" id="{DB5678FB-34CC-482B-ADAF-64210E1271B8}"/>
                </a:ext>
              </a:extLst>
            </p:cNvPr>
            <p:cNvSpPr/>
            <p:nvPr/>
          </p:nvSpPr>
          <p:spPr>
            <a:xfrm rot="5400000">
              <a:off x="-267480" y="267479"/>
              <a:ext cx="822960" cy="288001"/>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6" name="TextBox 65">
              <a:extLst>
                <a:ext uri="{FF2B5EF4-FFF2-40B4-BE49-F238E27FC236}">
                  <a16:creationId xmlns:a16="http://schemas.microsoft.com/office/drawing/2014/main" id="{D0EFC905-D6EF-4FE8-B6A8-9B314F4FF155}"/>
                </a:ext>
              </a:extLst>
            </p:cNvPr>
            <p:cNvSpPr txBox="1"/>
            <p:nvPr/>
          </p:nvSpPr>
          <p:spPr>
            <a:xfrm>
              <a:off x="-9330"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67" name="Group 66">
            <a:extLst>
              <a:ext uri="{FF2B5EF4-FFF2-40B4-BE49-F238E27FC236}">
                <a16:creationId xmlns:a16="http://schemas.microsoft.com/office/drawing/2014/main" id="{959E8C51-7C46-403E-A3BC-0C141814A938}"/>
              </a:ext>
            </a:extLst>
          </p:cNvPr>
          <p:cNvGrpSpPr/>
          <p:nvPr/>
        </p:nvGrpSpPr>
        <p:grpSpPr>
          <a:xfrm>
            <a:off x="-9143" y="3096554"/>
            <a:ext cx="297053" cy="841248"/>
            <a:chOff x="-9053" y="-18288"/>
            <a:chExt cx="297053" cy="841248"/>
          </a:xfrm>
          <a:solidFill>
            <a:schemeClr val="bg1">
              <a:lumMod val="85000"/>
            </a:schemeClr>
          </a:solidFill>
        </p:grpSpPr>
        <p:sp>
          <p:nvSpPr>
            <p:cNvPr id="68" name="Rectangle: Top Corners Rounded 67">
              <a:extLst>
                <a:ext uri="{FF2B5EF4-FFF2-40B4-BE49-F238E27FC236}">
                  <a16:creationId xmlns:a16="http://schemas.microsoft.com/office/drawing/2014/main" id="{AD9745F4-88FE-4596-94F8-09C1F4DC59F6}"/>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9" name="TextBox 68">
              <a:extLst>
                <a:ext uri="{FF2B5EF4-FFF2-40B4-BE49-F238E27FC236}">
                  <a16:creationId xmlns:a16="http://schemas.microsoft.com/office/drawing/2014/main" id="{278CFFDB-5DFE-4EA2-9A5F-1586113124BA}"/>
                </a:ext>
              </a:extLst>
            </p:cNvPr>
            <p:cNvSpPr txBox="1"/>
            <p:nvPr/>
          </p:nvSpPr>
          <p:spPr>
            <a:xfrm>
              <a:off x="-905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70" name="Group 69">
            <a:extLst>
              <a:ext uri="{FF2B5EF4-FFF2-40B4-BE49-F238E27FC236}">
                <a16:creationId xmlns:a16="http://schemas.microsoft.com/office/drawing/2014/main" id="{2924D77D-5DF7-46A4-AF59-CC49C6F3D952}"/>
              </a:ext>
            </a:extLst>
          </p:cNvPr>
          <p:cNvGrpSpPr/>
          <p:nvPr/>
        </p:nvGrpSpPr>
        <p:grpSpPr>
          <a:xfrm>
            <a:off x="-9326" y="4013478"/>
            <a:ext cx="297236" cy="841248"/>
            <a:chOff x="-9236" y="-18288"/>
            <a:chExt cx="297236" cy="841248"/>
          </a:xfrm>
          <a:solidFill>
            <a:schemeClr val="bg1">
              <a:lumMod val="85000"/>
            </a:schemeClr>
          </a:solidFill>
        </p:grpSpPr>
        <p:sp>
          <p:nvSpPr>
            <p:cNvPr id="71" name="Rectangle: Top Corners Rounded 70">
              <a:extLst>
                <a:ext uri="{FF2B5EF4-FFF2-40B4-BE49-F238E27FC236}">
                  <a16:creationId xmlns:a16="http://schemas.microsoft.com/office/drawing/2014/main" id="{4250587C-D8CA-42E2-A6F9-53D2582AFC92}"/>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2" name="TextBox 71">
              <a:extLst>
                <a:ext uri="{FF2B5EF4-FFF2-40B4-BE49-F238E27FC236}">
                  <a16:creationId xmlns:a16="http://schemas.microsoft.com/office/drawing/2014/main" id="{0870A48E-B9DB-43EF-87E0-AE9F1B9A8645}"/>
                </a:ext>
              </a:extLst>
            </p:cNvPr>
            <p:cNvSpPr txBox="1"/>
            <p:nvPr/>
          </p:nvSpPr>
          <p:spPr>
            <a:xfrm>
              <a:off x="-9236"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73" name="Group 72">
            <a:extLst>
              <a:ext uri="{FF2B5EF4-FFF2-40B4-BE49-F238E27FC236}">
                <a16:creationId xmlns:a16="http://schemas.microsoft.com/office/drawing/2014/main" id="{3ED4CA59-0AB8-4092-82A0-FDB0B920FE73}"/>
              </a:ext>
            </a:extLst>
          </p:cNvPr>
          <p:cNvGrpSpPr/>
          <p:nvPr/>
        </p:nvGrpSpPr>
        <p:grpSpPr>
          <a:xfrm>
            <a:off x="-93" y="4930402"/>
            <a:ext cx="288003" cy="841248"/>
            <a:chOff x="-3" y="-18288"/>
            <a:chExt cx="288003" cy="841248"/>
          </a:xfrm>
          <a:solidFill>
            <a:schemeClr val="bg1">
              <a:lumMod val="85000"/>
            </a:schemeClr>
          </a:solidFill>
        </p:grpSpPr>
        <p:sp>
          <p:nvSpPr>
            <p:cNvPr id="74" name="Rectangle: Top Corners Rounded 73">
              <a:extLst>
                <a:ext uri="{FF2B5EF4-FFF2-40B4-BE49-F238E27FC236}">
                  <a16:creationId xmlns:a16="http://schemas.microsoft.com/office/drawing/2014/main" id="{D5BA9038-C523-4B5D-A7A2-CF6315D745F6}"/>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5" name="TextBox 74">
              <a:extLst>
                <a:ext uri="{FF2B5EF4-FFF2-40B4-BE49-F238E27FC236}">
                  <a16:creationId xmlns:a16="http://schemas.microsoft.com/office/drawing/2014/main" id="{17BFD056-6A10-440F-A0D6-7A6651F8E393}"/>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94450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BE60CF99-CD02-41BE-93CA-5F39E1F9B51A}"/>
              </a:ext>
            </a:extLst>
          </p:cNvPr>
          <p:cNvSpPr/>
          <p:nvPr/>
        </p:nvSpPr>
        <p:spPr>
          <a:xfrm>
            <a:off x="805845" y="4307420"/>
            <a:ext cx="10673910" cy="194727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32" name="Rectangle 31">
            <a:extLst>
              <a:ext uri="{FF2B5EF4-FFF2-40B4-BE49-F238E27FC236}">
                <a16:creationId xmlns:a16="http://schemas.microsoft.com/office/drawing/2014/main" id="{C675328C-AE69-4B34-A2CA-1A24B2DFBBB0}"/>
              </a:ext>
            </a:extLst>
          </p:cNvPr>
          <p:cNvSpPr/>
          <p:nvPr/>
        </p:nvSpPr>
        <p:spPr>
          <a:xfrm>
            <a:off x="805846" y="1236086"/>
            <a:ext cx="10673910" cy="281369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8" name="Rectangle: Rounded Corners 7">
            <a:extLst>
              <a:ext uri="{FF2B5EF4-FFF2-40B4-BE49-F238E27FC236}">
                <a16:creationId xmlns:a16="http://schemas.microsoft.com/office/drawing/2014/main" id="{81F6E64A-2127-418F-8B72-CEDB6320BEE6}"/>
              </a:ext>
            </a:extLst>
          </p:cNvPr>
          <p:cNvSpPr/>
          <p:nvPr/>
        </p:nvSpPr>
        <p:spPr>
          <a:xfrm>
            <a:off x="899486" y="4498288"/>
            <a:ext cx="2118034" cy="1039403"/>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400" b="1" i="0" u="none" strike="noStrike" kern="1200" cap="none" spc="0" normalizeH="0" noProof="0" dirty="0">
                <a:ln>
                  <a:noFill/>
                </a:ln>
                <a:solidFill>
                  <a:srgbClr val="FFFFFF"/>
                </a:solidFill>
                <a:effectLst/>
                <a:uLnTx/>
                <a:uFillTx/>
                <a:latin typeface="+mj-ea"/>
                <a:ea typeface="+mj-ea"/>
                <a:cs typeface="Arial"/>
              </a:rPr>
              <a:t>药品不良反应监测情况</a:t>
            </a:r>
            <a:endParaRPr kumimoji="0" lang="en-US" sz="2400" b="1" i="0" u="none" strike="noStrike" kern="1200" cap="none" spc="0" normalizeH="0" noProof="0" dirty="0">
              <a:ln>
                <a:noFill/>
              </a:ln>
              <a:solidFill>
                <a:srgbClr val="FFFFFF"/>
              </a:solidFill>
              <a:effectLst/>
              <a:uLnTx/>
              <a:uFillTx/>
              <a:latin typeface="+mj-ea"/>
              <a:ea typeface="+mj-ea"/>
              <a:cs typeface="Arial"/>
            </a:endParaRPr>
          </a:p>
        </p:txBody>
      </p:sp>
      <p:sp>
        <p:nvSpPr>
          <p:cNvPr id="17" name="TextBox 16">
            <a:extLst>
              <a:ext uri="{FF2B5EF4-FFF2-40B4-BE49-F238E27FC236}">
                <a16:creationId xmlns:a16="http://schemas.microsoft.com/office/drawing/2014/main" id="{1BC8CE15-75EB-4C4E-9EEB-3D3777169327}"/>
              </a:ext>
            </a:extLst>
          </p:cNvPr>
          <p:cNvSpPr txBox="1"/>
          <p:nvPr/>
        </p:nvSpPr>
        <p:spPr>
          <a:xfrm>
            <a:off x="3381184" y="4361864"/>
            <a:ext cx="8004969" cy="18928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dirty="0">
                <a:latin typeface="+mj-ea"/>
                <a:ea typeface="+mj-ea"/>
              </a:rPr>
              <a:t>最常见（发生率≥ </a:t>
            </a:r>
            <a:r>
              <a:rPr lang="en-US" altLang="zh-CN" sz="1400" dirty="0">
                <a:latin typeface="+mj-ea"/>
                <a:ea typeface="+mj-ea"/>
              </a:rPr>
              <a:t>20%</a:t>
            </a:r>
            <a:r>
              <a:rPr lang="zh-CN" altLang="en-US" sz="1400" dirty="0">
                <a:latin typeface="+mj-ea"/>
                <a:ea typeface="+mj-ea"/>
              </a:rPr>
              <a:t>）的不良反应包括蛋白尿、甲状腺功能减退症、高血压、手足皮肤反应、转氨酶升高、贫血等</a:t>
            </a:r>
            <a:r>
              <a:rPr lang="en-US" altLang="zh-CN" sz="1400" baseline="30000" dirty="0">
                <a:latin typeface="+mj-ea"/>
                <a:ea typeface="+mj-ea"/>
              </a:rPr>
              <a:t>2</a:t>
            </a:r>
            <a:r>
              <a:rPr lang="zh-CN" altLang="en-US" sz="1400" dirty="0">
                <a:latin typeface="+mj-ea"/>
                <a:ea typeface="+mj-ea"/>
              </a:rPr>
              <a:t>，均为</a:t>
            </a:r>
            <a:r>
              <a:rPr lang="zh-CN" altLang="en-US" sz="1600" b="1" dirty="0">
                <a:solidFill>
                  <a:srgbClr val="FF0000"/>
                </a:solidFill>
                <a:latin typeface="+mj-ea"/>
                <a:ea typeface="+mj-ea"/>
              </a:rPr>
              <a:t>临床常见事件，预期可控性强</a:t>
            </a:r>
            <a:endParaRPr lang="en-US" altLang="zh-CN" sz="1600" dirty="0">
              <a:latin typeface="+mj-ea"/>
              <a:ea typeface="+mj-ea"/>
            </a:endParaRPr>
          </a:p>
          <a:p>
            <a:pPr marL="285750" indent="-285750">
              <a:lnSpc>
                <a:spcPct val="150000"/>
              </a:lnSpc>
              <a:buFont typeface="Arial" panose="020B0604020202020204" pitchFamily="34" charset="0"/>
              <a:buChar char="•"/>
            </a:pPr>
            <a:r>
              <a:rPr lang="zh-CN" altLang="en-US" sz="1400" dirty="0">
                <a:latin typeface="+mj-ea"/>
                <a:ea typeface="+mj-ea"/>
              </a:rPr>
              <a:t>自全球上市以来，</a:t>
            </a:r>
            <a:r>
              <a:rPr lang="zh-CN" altLang="en-US" sz="1600" b="1" dirty="0">
                <a:solidFill>
                  <a:srgbClr val="FF0000"/>
                </a:solidFill>
                <a:latin typeface="+mj-ea"/>
                <a:ea typeface="+mj-ea"/>
              </a:rPr>
              <a:t>未收到</a:t>
            </a:r>
            <a:r>
              <a:rPr lang="zh-CN" altLang="en-US" sz="1400" dirty="0">
                <a:latin typeface="+mj-ea"/>
                <a:ea typeface="+mj-ea"/>
              </a:rPr>
              <a:t>过任何国家药监部门发布的安全性警告、黑框警告、撤市等信息</a:t>
            </a:r>
            <a:endParaRPr lang="en-US" altLang="zh-CN" sz="1400" dirty="0">
              <a:latin typeface="+mj-ea"/>
              <a:ea typeface="+mj-ea"/>
            </a:endParaRPr>
          </a:p>
          <a:p>
            <a:pPr marL="285750" indent="-285750">
              <a:lnSpc>
                <a:spcPct val="150000"/>
              </a:lnSpc>
              <a:buFont typeface="Arial" panose="020B0604020202020204" pitchFamily="34" charset="0"/>
              <a:buChar char="•"/>
            </a:pPr>
            <a:r>
              <a:rPr lang="zh-CN" altLang="en-US" sz="1600" b="1" dirty="0">
                <a:solidFill>
                  <a:srgbClr val="FF0000"/>
                </a:solidFill>
                <a:latin typeface="+mj-ea"/>
                <a:ea typeface="+mj-ea"/>
              </a:rPr>
              <a:t>上市后</a:t>
            </a:r>
            <a:r>
              <a:rPr lang="zh-CN" altLang="en-US" sz="1400" dirty="0">
                <a:latin typeface="+mj-ea"/>
                <a:ea typeface="+mj-ea"/>
              </a:rPr>
              <a:t>安全性研究（</a:t>
            </a:r>
            <a:r>
              <a:rPr lang="en-US" altLang="zh-CN" sz="1400" dirty="0">
                <a:latin typeface="+mj-ea"/>
                <a:ea typeface="+mj-ea"/>
              </a:rPr>
              <a:t>2023</a:t>
            </a:r>
            <a:r>
              <a:rPr lang="zh-CN" altLang="en-US" sz="1400" dirty="0">
                <a:latin typeface="+mj-ea"/>
                <a:ea typeface="+mj-ea"/>
              </a:rPr>
              <a:t>年</a:t>
            </a:r>
            <a:r>
              <a:rPr lang="en-US" altLang="zh-CN" sz="1400" dirty="0">
                <a:latin typeface="+mj-ea"/>
                <a:ea typeface="+mj-ea"/>
              </a:rPr>
              <a:t>2</a:t>
            </a:r>
            <a:r>
              <a:rPr lang="zh-CN" altLang="en-US" sz="1400" dirty="0">
                <a:latin typeface="+mj-ea"/>
                <a:ea typeface="+mj-ea"/>
              </a:rPr>
              <a:t>月完成）显示，呋喹替尼在真实世界应用中的不良反应谱与该产品的说明书中的描述及既往研究中获得的安全性数据基本一致，</a:t>
            </a:r>
            <a:r>
              <a:rPr lang="zh-CN" altLang="en-US" sz="1600" b="1" dirty="0">
                <a:solidFill>
                  <a:srgbClr val="FF0000"/>
                </a:solidFill>
                <a:latin typeface="+mj-ea"/>
                <a:ea typeface="+mj-ea"/>
              </a:rPr>
              <a:t>没有发现新的安全性信号</a:t>
            </a:r>
            <a:r>
              <a:rPr lang="en-US" altLang="zh-CN" sz="1600" b="1" baseline="30000" dirty="0">
                <a:solidFill>
                  <a:srgbClr val="FF0000"/>
                </a:solidFill>
                <a:latin typeface="+mj-ea"/>
                <a:ea typeface="+mj-ea"/>
              </a:rPr>
              <a:t>3</a:t>
            </a:r>
            <a:endParaRPr lang="en-US" altLang="zh-CN" sz="1400" b="1" baseline="30000" dirty="0">
              <a:solidFill>
                <a:srgbClr val="FF0000"/>
              </a:solidFill>
              <a:latin typeface="+mj-ea"/>
              <a:ea typeface="+mj-ea"/>
            </a:endParaRPr>
          </a:p>
        </p:txBody>
      </p:sp>
      <p:sp>
        <p:nvSpPr>
          <p:cNvPr id="13" name="TextBox 12">
            <a:extLst>
              <a:ext uri="{FF2B5EF4-FFF2-40B4-BE49-F238E27FC236}">
                <a16:creationId xmlns:a16="http://schemas.microsoft.com/office/drawing/2014/main" id="{5C5DB671-A851-4F32-ACF7-8270A17C2DC2}"/>
              </a:ext>
            </a:extLst>
          </p:cNvPr>
          <p:cNvSpPr txBox="1"/>
          <p:nvPr/>
        </p:nvSpPr>
        <p:spPr>
          <a:xfrm>
            <a:off x="764583" y="6382286"/>
            <a:ext cx="3725121" cy="461665"/>
          </a:xfrm>
          <a:prstGeom prst="rect">
            <a:avLst/>
          </a:prstGeom>
          <a:noFill/>
        </p:spPr>
        <p:txBody>
          <a:bodyPr wrap="square">
            <a:spAutoFit/>
          </a:bodyPr>
          <a:lstStyle/>
          <a:p>
            <a:pPr marL="0" marR="0">
              <a:spcBef>
                <a:spcPts val="0"/>
              </a:spcBef>
              <a:spcAft>
                <a:spcPts val="0"/>
              </a:spcAft>
              <a:tabLst>
                <a:tab pos="2743200" algn="ctr"/>
                <a:tab pos="5486400" algn="r"/>
              </a:tabLst>
            </a:pPr>
            <a:r>
              <a:rPr lang="en-US" sz="800" dirty="0">
                <a:latin typeface="+mj-ea"/>
                <a:ea typeface="+mj-ea"/>
                <a:cs typeface="Times New Roman" panose="02020603050405020304" pitchFamily="18" charset="0"/>
              </a:rPr>
              <a:t>1</a:t>
            </a:r>
            <a:r>
              <a:rPr lang="en-US" sz="800" dirty="0">
                <a:effectLst/>
                <a:latin typeface="+mj-ea"/>
                <a:ea typeface="+mj-ea"/>
                <a:cs typeface="Times New Roman" panose="02020603050405020304" pitchFamily="18" charset="0"/>
              </a:rPr>
              <a:t>.Xiaohua Wu, et al. 2024ASCO #5619  </a:t>
            </a:r>
          </a:p>
          <a:p>
            <a:pPr marR="0">
              <a:spcBef>
                <a:spcPts val="0"/>
              </a:spcBef>
              <a:spcAft>
                <a:spcPts val="0"/>
              </a:spcAft>
              <a:tabLst>
                <a:tab pos="2743200" algn="ctr"/>
                <a:tab pos="5486400" algn="r"/>
              </a:tabLst>
            </a:pPr>
            <a:r>
              <a:rPr lang="en-US" altLang="zh-CN" sz="800" dirty="0">
                <a:effectLst/>
                <a:latin typeface="+mj-ea"/>
                <a:ea typeface="+mj-ea"/>
                <a:cs typeface="Times New Roman" panose="02020603050405020304" pitchFamily="18" charset="0"/>
              </a:rPr>
              <a:t>2.</a:t>
            </a:r>
            <a:r>
              <a:rPr lang="zh-CN" altLang="en-US" sz="800" dirty="0">
                <a:effectLst/>
                <a:latin typeface="+mj-ea"/>
                <a:ea typeface="+mj-ea"/>
                <a:cs typeface="Times New Roman" panose="02020603050405020304" pitchFamily="18" charset="0"/>
              </a:rPr>
              <a:t>呋喹替尼胶囊说明书                                        </a:t>
            </a:r>
            <a:endParaRPr lang="en-US" altLang="zh-CN" sz="800" dirty="0">
              <a:effectLst/>
              <a:latin typeface="+mj-ea"/>
              <a:ea typeface="+mj-ea"/>
              <a:cs typeface="Times New Roman" panose="02020603050405020304" pitchFamily="18" charset="0"/>
            </a:endParaRPr>
          </a:p>
          <a:p>
            <a:pPr marR="0">
              <a:spcBef>
                <a:spcPts val="0"/>
              </a:spcBef>
              <a:spcAft>
                <a:spcPts val="0"/>
              </a:spcAft>
              <a:tabLst>
                <a:tab pos="2743200" algn="ctr"/>
                <a:tab pos="5486400" algn="r"/>
              </a:tabLst>
            </a:pPr>
            <a:r>
              <a:rPr lang="en-US" altLang="zh-CN" sz="800" dirty="0">
                <a:effectLst/>
                <a:latin typeface="+mj-ea"/>
                <a:ea typeface="+mj-ea"/>
                <a:cs typeface="Times New Roman" panose="02020603050405020304" pitchFamily="18" charset="0"/>
              </a:rPr>
              <a:t>3</a:t>
            </a:r>
            <a:r>
              <a:rPr lang="en-US" altLang="zh-CN" sz="800" dirty="0">
                <a:latin typeface="+mj-ea"/>
                <a:ea typeface="+mj-ea"/>
                <a:cs typeface="Times New Roman" panose="02020603050405020304" pitchFamily="18" charset="0"/>
              </a:rPr>
              <a:t>.</a:t>
            </a:r>
            <a:r>
              <a:rPr lang="zh-CN" altLang="en-US" sz="800" dirty="0">
                <a:latin typeface="+mj-ea"/>
                <a:ea typeface="+mj-ea"/>
                <a:cs typeface="Times New Roman" panose="02020603050405020304" pitchFamily="18" charset="0"/>
              </a:rPr>
              <a:t>呋喹替尼上市后安全性研究报告</a:t>
            </a:r>
            <a:endParaRPr lang="en-US" sz="800" dirty="0">
              <a:effectLst/>
              <a:latin typeface="+mj-ea"/>
              <a:ea typeface="+mj-ea"/>
              <a:cs typeface="Times New Roman" panose="02020603050405020304" pitchFamily="18" charset="0"/>
            </a:endParaRPr>
          </a:p>
        </p:txBody>
      </p:sp>
      <p:sp>
        <p:nvSpPr>
          <p:cNvPr id="27" name="TextBox 26">
            <a:extLst>
              <a:ext uri="{FF2B5EF4-FFF2-40B4-BE49-F238E27FC236}">
                <a16:creationId xmlns:a16="http://schemas.microsoft.com/office/drawing/2014/main" id="{233161DF-C98E-4726-BB1B-EF8029B535BB}"/>
              </a:ext>
            </a:extLst>
          </p:cNvPr>
          <p:cNvSpPr txBox="1"/>
          <p:nvPr/>
        </p:nvSpPr>
        <p:spPr>
          <a:xfrm>
            <a:off x="3098268" y="1266869"/>
            <a:ext cx="8381487" cy="37741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dirty="0">
                <a:latin typeface="+mj-ea"/>
                <a:ea typeface="+mj-ea"/>
              </a:rPr>
              <a:t>呋喹替尼联合治疗的常见≥</a:t>
            </a:r>
            <a:r>
              <a:rPr lang="en-US" altLang="zh-CN" sz="1400" dirty="0">
                <a:latin typeface="+mj-ea"/>
                <a:ea typeface="+mj-ea"/>
              </a:rPr>
              <a:t>3</a:t>
            </a:r>
            <a:r>
              <a:rPr lang="zh-CN" altLang="en-US" sz="1400" dirty="0">
                <a:latin typeface="+mj-ea"/>
                <a:ea typeface="+mj-ea"/>
              </a:rPr>
              <a:t>级治疗相关不良反应均为</a:t>
            </a:r>
            <a:r>
              <a:rPr lang="en-US" altLang="zh-CN" sz="1400" dirty="0">
                <a:latin typeface="+mj-ea"/>
                <a:ea typeface="+mj-ea"/>
              </a:rPr>
              <a:t>TKI*</a:t>
            </a:r>
            <a:r>
              <a:rPr lang="zh-CN" altLang="en-US" sz="1400" dirty="0">
                <a:latin typeface="+mj-ea"/>
                <a:ea typeface="+mj-ea"/>
              </a:rPr>
              <a:t>相关不良反应，耐受性良好，安全可控</a:t>
            </a:r>
            <a:r>
              <a:rPr lang="en-US" altLang="zh-CN" sz="1400" baseline="30000" dirty="0">
                <a:latin typeface="+mj-ea"/>
                <a:ea typeface="+mj-ea"/>
              </a:rPr>
              <a:t>1</a:t>
            </a:r>
            <a:endParaRPr lang="en-US" altLang="zh-CN" sz="1400" b="1" baseline="30000" dirty="0">
              <a:solidFill>
                <a:srgbClr val="FF0000"/>
              </a:solidFill>
              <a:latin typeface="+mj-ea"/>
              <a:ea typeface="+mj-ea"/>
            </a:endParaRPr>
          </a:p>
        </p:txBody>
      </p:sp>
      <p:sp>
        <p:nvSpPr>
          <p:cNvPr id="28" name="Rectangle: Rounded Corners 27">
            <a:extLst>
              <a:ext uri="{FF2B5EF4-FFF2-40B4-BE49-F238E27FC236}">
                <a16:creationId xmlns:a16="http://schemas.microsoft.com/office/drawing/2014/main" id="{E8DF072E-461F-4CD7-BF13-9FF47F85E5F0}"/>
              </a:ext>
            </a:extLst>
          </p:cNvPr>
          <p:cNvSpPr/>
          <p:nvPr/>
        </p:nvSpPr>
        <p:spPr>
          <a:xfrm>
            <a:off x="862198" y="1311911"/>
            <a:ext cx="2118034" cy="76134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400" b="1" i="0" u="none" strike="noStrike" kern="1200" cap="none" spc="0" normalizeH="0" noProof="0" dirty="0">
                <a:ln>
                  <a:noFill/>
                </a:ln>
                <a:solidFill>
                  <a:srgbClr val="FFFFFF"/>
                </a:solidFill>
                <a:effectLst/>
                <a:uLnTx/>
                <a:uFillTx/>
                <a:latin typeface="+mj-ea"/>
                <a:ea typeface="+mj-ea"/>
                <a:cs typeface="Arial"/>
              </a:rPr>
              <a:t>安全性</a:t>
            </a:r>
          </a:p>
        </p:txBody>
      </p:sp>
      <p:pic>
        <p:nvPicPr>
          <p:cNvPr id="5" name="Picture 4">
            <a:extLst>
              <a:ext uri="{FF2B5EF4-FFF2-40B4-BE49-F238E27FC236}">
                <a16:creationId xmlns:a16="http://schemas.microsoft.com/office/drawing/2014/main" id="{DB8CA52E-6702-4FCE-A1F7-BBC45738A547}"/>
              </a:ext>
            </a:extLst>
          </p:cNvPr>
          <p:cNvPicPr>
            <a:picLocks noChangeAspect="1"/>
          </p:cNvPicPr>
          <p:nvPr/>
        </p:nvPicPr>
        <p:blipFill>
          <a:blip r:embed="rId3"/>
          <a:stretch>
            <a:fillRect/>
          </a:stretch>
        </p:blipFill>
        <p:spPr>
          <a:xfrm>
            <a:off x="3381184" y="1619429"/>
            <a:ext cx="7291824" cy="2430353"/>
          </a:xfrm>
          <a:prstGeom prst="rect">
            <a:avLst/>
          </a:prstGeom>
        </p:spPr>
      </p:pic>
      <p:sp>
        <p:nvSpPr>
          <p:cNvPr id="33" name="TextBox 32">
            <a:extLst>
              <a:ext uri="{FF2B5EF4-FFF2-40B4-BE49-F238E27FC236}">
                <a16:creationId xmlns:a16="http://schemas.microsoft.com/office/drawing/2014/main" id="{10FACC04-D906-4BFC-B64E-CB7A8779334F}"/>
              </a:ext>
            </a:extLst>
          </p:cNvPr>
          <p:cNvSpPr txBox="1"/>
          <p:nvPr/>
        </p:nvSpPr>
        <p:spPr>
          <a:xfrm>
            <a:off x="9516149" y="1756109"/>
            <a:ext cx="1687211" cy="246221"/>
          </a:xfrm>
          <a:prstGeom prst="rect">
            <a:avLst/>
          </a:prstGeom>
          <a:noFill/>
        </p:spPr>
        <p:txBody>
          <a:bodyPr wrap="square">
            <a:spAutoFit/>
          </a:bodyPr>
          <a:lstStyle/>
          <a:p>
            <a:r>
              <a:rPr lang="en-US" altLang="zh-CN" sz="1000" dirty="0">
                <a:latin typeface="+mj-ea"/>
                <a:ea typeface="+mj-ea"/>
              </a:rPr>
              <a:t>*TKI</a:t>
            </a:r>
            <a:r>
              <a:rPr lang="zh-CN" altLang="en-US" sz="1000" dirty="0">
                <a:latin typeface="+mj-ea"/>
                <a:ea typeface="+mj-ea"/>
              </a:rPr>
              <a:t>：酪氨酸激酶抑制剂</a:t>
            </a:r>
            <a:endParaRPr lang="en-US" sz="1000" dirty="0">
              <a:latin typeface="+mj-ea"/>
              <a:ea typeface="+mj-ea"/>
            </a:endParaRPr>
          </a:p>
        </p:txBody>
      </p:sp>
      <p:sp>
        <p:nvSpPr>
          <p:cNvPr id="38" name="Title 28">
            <a:extLst>
              <a:ext uri="{FF2B5EF4-FFF2-40B4-BE49-F238E27FC236}">
                <a16:creationId xmlns:a16="http://schemas.microsoft.com/office/drawing/2014/main" id="{F8B031F2-1C27-4E12-B3F1-F267F28E675F}"/>
              </a:ext>
            </a:extLst>
          </p:cNvPr>
          <p:cNvSpPr txBox="1">
            <a:spLocks/>
          </p:cNvSpPr>
          <p:nvPr/>
        </p:nvSpPr>
        <p:spPr>
          <a:xfrm>
            <a:off x="452582" y="295563"/>
            <a:ext cx="11363361" cy="64997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呋喹替尼联合治疗的安全性特征与既往报道结果一致，无新的安全性信号</a:t>
            </a:r>
          </a:p>
        </p:txBody>
      </p:sp>
      <p:grpSp>
        <p:nvGrpSpPr>
          <p:cNvPr id="54" name="Group 53">
            <a:extLst>
              <a:ext uri="{FF2B5EF4-FFF2-40B4-BE49-F238E27FC236}">
                <a16:creationId xmlns:a16="http://schemas.microsoft.com/office/drawing/2014/main" id="{900CFCF3-22D3-4B29-B39A-0A753C056AB3}"/>
              </a:ext>
            </a:extLst>
          </p:cNvPr>
          <p:cNvGrpSpPr/>
          <p:nvPr/>
        </p:nvGrpSpPr>
        <p:grpSpPr>
          <a:xfrm>
            <a:off x="-91" y="-3140"/>
            <a:ext cx="288090" cy="1015755"/>
            <a:chOff x="-90" y="0"/>
            <a:chExt cx="288090" cy="1015755"/>
          </a:xfrm>
          <a:solidFill>
            <a:srgbClr val="FF6600"/>
          </a:solidFill>
        </p:grpSpPr>
        <p:sp>
          <p:nvSpPr>
            <p:cNvPr id="55" name="Rectangle: Top Corners Rounded 54">
              <a:extLst>
                <a:ext uri="{FF2B5EF4-FFF2-40B4-BE49-F238E27FC236}">
                  <a16:creationId xmlns:a16="http://schemas.microsoft.com/office/drawing/2014/main" id="{4C91E40E-220D-4F91-813B-635E36F86D4E}"/>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6" name="TextBox 55">
              <a:extLst>
                <a:ext uri="{FF2B5EF4-FFF2-40B4-BE49-F238E27FC236}">
                  <a16:creationId xmlns:a16="http://schemas.microsoft.com/office/drawing/2014/main" id="{EAFF3BD7-38BB-433A-834B-FA5881986A22}"/>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grpSp>
        <p:nvGrpSpPr>
          <p:cNvPr id="60" name="Group 59">
            <a:extLst>
              <a:ext uri="{FF2B5EF4-FFF2-40B4-BE49-F238E27FC236}">
                <a16:creationId xmlns:a16="http://schemas.microsoft.com/office/drawing/2014/main" id="{9F046DD6-60DB-458D-9E81-FEBC65F69E90}"/>
              </a:ext>
            </a:extLst>
          </p:cNvPr>
          <p:cNvGrpSpPr/>
          <p:nvPr/>
        </p:nvGrpSpPr>
        <p:grpSpPr>
          <a:xfrm>
            <a:off x="-9327" y="1088291"/>
            <a:ext cx="297237" cy="1015663"/>
            <a:chOff x="-9237" y="-9144"/>
            <a:chExt cx="297237" cy="1015663"/>
          </a:xfrm>
          <a:solidFill>
            <a:schemeClr val="bg1">
              <a:lumMod val="85000"/>
            </a:schemeClr>
          </a:solidFill>
        </p:grpSpPr>
        <p:sp>
          <p:nvSpPr>
            <p:cNvPr id="61" name="Rectangle: Top Corners Rounded 60">
              <a:extLst>
                <a:ext uri="{FF2B5EF4-FFF2-40B4-BE49-F238E27FC236}">
                  <a16:creationId xmlns:a16="http://schemas.microsoft.com/office/drawing/2014/main" id="{BD759060-E4FE-4A1B-B77B-225F72A19ACC}"/>
                </a:ext>
              </a:extLst>
            </p:cNvPr>
            <p:cNvSpPr/>
            <p:nvPr/>
          </p:nvSpPr>
          <p:spPr>
            <a:xfrm rot="5400000">
              <a:off x="-358920" y="358920"/>
              <a:ext cx="1005840" cy="288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2" name="TextBox 61">
              <a:extLst>
                <a:ext uri="{FF2B5EF4-FFF2-40B4-BE49-F238E27FC236}">
                  <a16:creationId xmlns:a16="http://schemas.microsoft.com/office/drawing/2014/main" id="{F0D81583-AF5C-4451-8406-459866CAFDB0}"/>
                </a:ext>
              </a:extLst>
            </p:cNvPr>
            <p:cNvSpPr txBox="1"/>
            <p:nvPr/>
          </p:nvSpPr>
          <p:spPr>
            <a:xfrm>
              <a:off x="-9237" y="-9144"/>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63" name="Group 62">
            <a:extLst>
              <a:ext uri="{FF2B5EF4-FFF2-40B4-BE49-F238E27FC236}">
                <a16:creationId xmlns:a16="http://schemas.microsoft.com/office/drawing/2014/main" id="{26C99729-A343-452E-BFE9-CACE168931E5}"/>
              </a:ext>
            </a:extLst>
          </p:cNvPr>
          <p:cNvGrpSpPr/>
          <p:nvPr/>
        </p:nvGrpSpPr>
        <p:grpSpPr>
          <a:xfrm>
            <a:off x="-18564" y="2179630"/>
            <a:ext cx="306474" cy="841248"/>
            <a:chOff x="-18474" y="-18288"/>
            <a:chExt cx="306474" cy="841248"/>
          </a:xfrm>
          <a:solidFill>
            <a:schemeClr val="bg1">
              <a:lumMod val="85000"/>
            </a:schemeClr>
          </a:solidFill>
        </p:grpSpPr>
        <p:sp>
          <p:nvSpPr>
            <p:cNvPr id="64" name="Rectangle: Top Corners Rounded 63">
              <a:extLst>
                <a:ext uri="{FF2B5EF4-FFF2-40B4-BE49-F238E27FC236}">
                  <a16:creationId xmlns:a16="http://schemas.microsoft.com/office/drawing/2014/main" id="{953DA2BF-83D4-4793-8108-1B7E3C67703D}"/>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5" name="TextBox 64">
              <a:extLst>
                <a:ext uri="{FF2B5EF4-FFF2-40B4-BE49-F238E27FC236}">
                  <a16:creationId xmlns:a16="http://schemas.microsoft.com/office/drawing/2014/main" id="{EFC342B0-A0D5-4D96-B965-AFDF1113B2E4}"/>
                </a:ext>
              </a:extLst>
            </p:cNvPr>
            <p:cNvSpPr txBox="1"/>
            <p:nvPr/>
          </p:nvSpPr>
          <p:spPr>
            <a:xfrm>
              <a:off x="-18474"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66" name="Group 65">
            <a:extLst>
              <a:ext uri="{FF2B5EF4-FFF2-40B4-BE49-F238E27FC236}">
                <a16:creationId xmlns:a16="http://schemas.microsoft.com/office/drawing/2014/main" id="{8298DE8D-A8FE-4D78-B8B8-99A84918CFB7}"/>
              </a:ext>
            </a:extLst>
          </p:cNvPr>
          <p:cNvGrpSpPr/>
          <p:nvPr/>
        </p:nvGrpSpPr>
        <p:grpSpPr>
          <a:xfrm>
            <a:off x="-91" y="3096554"/>
            <a:ext cx="288093" cy="841248"/>
            <a:chOff x="-1" y="-18288"/>
            <a:chExt cx="288093" cy="841248"/>
          </a:xfrm>
          <a:solidFill>
            <a:schemeClr val="bg1">
              <a:lumMod val="85000"/>
            </a:schemeClr>
          </a:solidFill>
        </p:grpSpPr>
        <p:sp>
          <p:nvSpPr>
            <p:cNvPr id="67" name="Rectangle: Top Corners Rounded 66">
              <a:extLst>
                <a:ext uri="{FF2B5EF4-FFF2-40B4-BE49-F238E27FC236}">
                  <a16:creationId xmlns:a16="http://schemas.microsoft.com/office/drawing/2014/main" id="{FB5BB24B-5131-4C2D-82F3-64DF403C8BF3}"/>
                </a:ext>
              </a:extLst>
            </p:cNvPr>
            <p:cNvSpPr/>
            <p:nvPr/>
          </p:nvSpPr>
          <p:spPr>
            <a:xfrm rot="5400000">
              <a:off x="-267480" y="267479"/>
              <a:ext cx="822960" cy="288001"/>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8" name="TextBox 67">
              <a:extLst>
                <a:ext uri="{FF2B5EF4-FFF2-40B4-BE49-F238E27FC236}">
                  <a16:creationId xmlns:a16="http://schemas.microsoft.com/office/drawing/2014/main" id="{08F920F9-E48F-4B75-AEE3-4BCE8F7E969F}"/>
                </a:ext>
              </a:extLst>
            </p:cNvPr>
            <p:cNvSpPr txBox="1"/>
            <p:nvPr/>
          </p:nvSpPr>
          <p:spPr>
            <a:xfrm>
              <a:off x="91"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69" name="Group 68">
            <a:extLst>
              <a:ext uri="{FF2B5EF4-FFF2-40B4-BE49-F238E27FC236}">
                <a16:creationId xmlns:a16="http://schemas.microsoft.com/office/drawing/2014/main" id="{AFD42E88-FED3-4AFA-BF98-3B6DB266FD42}"/>
              </a:ext>
            </a:extLst>
          </p:cNvPr>
          <p:cNvGrpSpPr/>
          <p:nvPr/>
        </p:nvGrpSpPr>
        <p:grpSpPr>
          <a:xfrm>
            <a:off x="-9326" y="4013478"/>
            <a:ext cx="297236" cy="841248"/>
            <a:chOff x="-9236" y="-18288"/>
            <a:chExt cx="297236" cy="841248"/>
          </a:xfrm>
          <a:solidFill>
            <a:schemeClr val="bg1">
              <a:lumMod val="85000"/>
            </a:schemeClr>
          </a:solidFill>
        </p:grpSpPr>
        <p:sp>
          <p:nvSpPr>
            <p:cNvPr id="70" name="Rectangle: Top Corners Rounded 69">
              <a:extLst>
                <a:ext uri="{FF2B5EF4-FFF2-40B4-BE49-F238E27FC236}">
                  <a16:creationId xmlns:a16="http://schemas.microsoft.com/office/drawing/2014/main" id="{58666513-0CB0-4611-B198-DC9C7D8E97A0}"/>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1" name="TextBox 70">
              <a:extLst>
                <a:ext uri="{FF2B5EF4-FFF2-40B4-BE49-F238E27FC236}">
                  <a16:creationId xmlns:a16="http://schemas.microsoft.com/office/drawing/2014/main" id="{B7E2C5DD-676A-40FC-BB7C-3CF3FA717AEE}"/>
                </a:ext>
              </a:extLst>
            </p:cNvPr>
            <p:cNvSpPr txBox="1"/>
            <p:nvPr/>
          </p:nvSpPr>
          <p:spPr>
            <a:xfrm>
              <a:off x="-9236"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72" name="Group 71">
            <a:extLst>
              <a:ext uri="{FF2B5EF4-FFF2-40B4-BE49-F238E27FC236}">
                <a16:creationId xmlns:a16="http://schemas.microsoft.com/office/drawing/2014/main" id="{52695B5B-2653-45D6-9DC3-9FAD1B56D5A2}"/>
              </a:ext>
            </a:extLst>
          </p:cNvPr>
          <p:cNvGrpSpPr/>
          <p:nvPr/>
        </p:nvGrpSpPr>
        <p:grpSpPr>
          <a:xfrm>
            <a:off x="-93" y="4930402"/>
            <a:ext cx="288003" cy="841248"/>
            <a:chOff x="-3" y="-18288"/>
            <a:chExt cx="288003" cy="841248"/>
          </a:xfrm>
          <a:solidFill>
            <a:schemeClr val="bg1">
              <a:lumMod val="85000"/>
            </a:schemeClr>
          </a:solidFill>
        </p:grpSpPr>
        <p:sp>
          <p:nvSpPr>
            <p:cNvPr id="73" name="Rectangle: Top Corners Rounded 72">
              <a:extLst>
                <a:ext uri="{FF2B5EF4-FFF2-40B4-BE49-F238E27FC236}">
                  <a16:creationId xmlns:a16="http://schemas.microsoft.com/office/drawing/2014/main" id="{E372B4B6-57A8-4496-8543-5989A331C8C2}"/>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4" name="TextBox 73">
              <a:extLst>
                <a:ext uri="{FF2B5EF4-FFF2-40B4-BE49-F238E27FC236}">
                  <a16:creationId xmlns:a16="http://schemas.microsoft.com/office/drawing/2014/main" id="{E982C2E8-7AF5-4C94-AC55-E6916131E3BA}"/>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182494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CB8CE09-FEF0-4766-B08D-725EEB6760C6}"/>
              </a:ext>
            </a:extLst>
          </p:cNvPr>
          <p:cNvSpPr/>
          <p:nvPr/>
        </p:nvSpPr>
        <p:spPr>
          <a:xfrm>
            <a:off x="8168873" y="1370816"/>
            <a:ext cx="3540147" cy="487049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4" name="Rectangle: Rounded Corners 3">
            <a:extLst>
              <a:ext uri="{FF2B5EF4-FFF2-40B4-BE49-F238E27FC236}">
                <a16:creationId xmlns:a16="http://schemas.microsoft.com/office/drawing/2014/main" id="{6287E103-D2EF-4270-BA51-E7594E6DCF4A}"/>
              </a:ext>
            </a:extLst>
          </p:cNvPr>
          <p:cNvSpPr/>
          <p:nvPr/>
        </p:nvSpPr>
        <p:spPr>
          <a:xfrm>
            <a:off x="570016" y="1414445"/>
            <a:ext cx="7239876" cy="212039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7" name="TextBox 6">
            <a:extLst>
              <a:ext uri="{FF2B5EF4-FFF2-40B4-BE49-F238E27FC236}">
                <a16:creationId xmlns:a16="http://schemas.microsoft.com/office/drawing/2014/main" id="{7932B222-A46C-4E00-8BB3-BB9C2A28969D}"/>
              </a:ext>
            </a:extLst>
          </p:cNvPr>
          <p:cNvSpPr txBox="1"/>
          <p:nvPr/>
        </p:nvSpPr>
        <p:spPr>
          <a:xfrm>
            <a:off x="706406" y="1625349"/>
            <a:ext cx="7103486" cy="170540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latin typeface="+mj-ea"/>
                <a:ea typeface="+mj-ea"/>
              </a:rPr>
              <a:t>呋喹替尼是选择性针对</a:t>
            </a:r>
            <a:r>
              <a:rPr lang="zh-CN" altLang="en-US" b="1" dirty="0">
                <a:solidFill>
                  <a:srgbClr val="FF0000"/>
                </a:solidFill>
                <a:latin typeface="+mj-ea"/>
                <a:ea typeface="+mj-ea"/>
              </a:rPr>
              <a:t>所有三种</a:t>
            </a:r>
            <a:r>
              <a:rPr lang="en-US" altLang="zh-CN" b="1" dirty="0">
                <a:solidFill>
                  <a:srgbClr val="FF0000"/>
                </a:solidFill>
                <a:latin typeface="+mj-ea"/>
                <a:ea typeface="+mj-ea"/>
              </a:rPr>
              <a:t>VEGFR </a:t>
            </a:r>
            <a:r>
              <a:rPr lang="en-US" altLang="zh-CN" dirty="0">
                <a:latin typeface="+mj-ea"/>
                <a:ea typeface="+mj-ea"/>
              </a:rPr>
              <a:t>(VEGFR-1/2/3) </a:t>
            </a:r>
            <a:r>
              <a:rPr lang="zh-CN" altLang="en-US" dirty="0">
                <a:latin typeface="+mj-ea"/>
                <a:ea typeface="+mj-ea"/>
              </a:rPr>
              <a:t>的口服抑制剂，创新结构优化，拥有</a:t>
            </a:r>
            <a:r>
              <a:rPr lang="zh-CN" altLang="en-US" b="1" dirty="0">
                <a:solidFill>
                  <a:srgbClr val="FF0000"/>
                </a:solidFill>
                <a:latin typeface="+mj-ea"/>
                <a:ea typeface="+mj-ea"/>
              </a:rPr>
              <a:t>更高的激酶选择性</a:t>
            </a:r>
            <a:r>
              <a:rPr lang="zh-CN" altLang="en-US" dirty="0">
                <a:latin typeface="+mj-ea"/>
                <a:ea typeface="+mj-ea"/>
              </a:rPr>
              <a:t>，降低脱靶毒性</a:t>
            </a:r>
            <a:r>
              <a:rPr lang="en-US" altLang="zh-CN" baseline="30000" dirty="0">
                <a:latin typeface="+mj-ea"/>
                <a:ea typeface="+mj-ea"/>
              </a:rPr>
              <a:t>1</a:t>
            </a:r>
            <a:endParaRPr lang="zh-CN" altLang="en-US" baseline="30000" dirty="0">
              <a:latin typeface="+mj-ea"/>
              <a:ea typeface="+mj-ea"/>
            </a:endParaRPr>
          </a:p>
          <a:p>
            <a:pPr marL="285750" indent="-285750">
              <a:lnSpc>
                <a:spcPct val="150000"/>
              </a:lnSpc>
              <a:buFont typeface="Arial" panose="020B0604020202020204" pitchFamily="34" charset="0"/>
              <a:buChar char="•"/>
            </a:pPr>
            <a:r>
              <a:rPr lang="zh-CN" altLang="en-US" dirty="0">
                <a:latin typeface="+mj-ea"/>
                <a:ea typeface="+mj-ea"/>
              </a:rPr>
              <a:t>呋喹替尼联合</a:t>
            </a:r>
            <a:r>
              <a:rPr lang="en-US" altLang="zh-CN" dirty="0">
                <a:latin typeface="+mj-ea"/>
                <a:ea typeface="+mj-ea"/>
              </a:rPr>
              <a:t>PD-1</a:t>
            </a:r>
            <a:r>
              <a:rPr lang="zh-CN" altLang="en-US" dirty="0">
                <a:latin typeface="+mj-ea"/>
                <a:ea typeface="+mj-ea"/>
              </a:rPr>
              <a:t>抑制剂，通过肿瘤微环境重塑，重新活化效应性</a:t>
            </a:r>
            <a:r>
              <a:rPr lang="en-US" altLang="zh-CN" dirty="0">
                <a:latin typeface="+mj-ea"/>
                <a:ea typeface="+mj-ea"/>
              </a:rPr>
              <a:t>T</a:t>
            </a:r>
            <a:r>
              <a:rPr lang="zh-CN" altLang="en-US" dirty="0">
                <a:latin typeface="+mj-ea"/>
                <a:ea typeface="+mj-ea"/>
              </a:rPr>
              <a:t>细胞，恢复对肿瘤细胞的杀伤作用</a:t>
            </a:r>
            <a:r>
              <a:rPr lang="en-US" altLang="zh-CN" baseline="30000" dirty="0">
                <a:latin typeface="+mj-ea"/>
                <a:ea typeface="+mj-ea"/>
              </a:rPr>
              <a:t>2</a:t>
            </a:r>
            <a:r>
              <a:rPr lang="zh-CN" altLang="en-US" dirty="0">
                <a:latin typeface="+mj-ea"/>
                <a:ea typeface="+mj-ea"/>
              </a:rPr>
              <a:t>，</a:t>
            </a:r>
            <a:r>
              <a:rPr lang="zh-CN" altLang="en-US" b="1" dirty="0">
                <a:solidFill>
                  <a:srgbClr val="FF0000"/>
                </a:solidFill>
                <a:latin typeface="+mj-ea"/>
                <a:ea typeface="+mj-ea"/>
              </a:rPr>
              <a:t>协同增效，实现</a:t>
            </a:r>
            <a:r>
              <a:rPr lang="en-US" altLang="zh-CN" b="1" dirty="0">
                <a:solidFill>
                  <a:srgbClr val="FF0000"/>
                </a:solidFill>
                <a:latin typeface="+mj-ea"/>
                <a:ea typeface="+mj-ea"/>
              </a:rPr>
              <a:t>1+1</a:t>
            </a:r>
            <a:r>
              <a:rPr lang="zh-CN" altLang="en-US" b="1" dirty="0">
                <a:solidFill>
                  <a:srgbClr val="FF0000"/>
                </a:solidFill>
                <a:latin typeface="+mj-ea"/>
                <a:ea typeface="+mj-ea"/>
              </a:rPr>
              <a:t>＞</a:t>
            </a:r>
            <a:r>
              <a:rPr lang="en-US" altLang="zh-CN" b="1" dirty="0">
                <a:solidFill>
                  <a:srgbClr val="FF0000"/>
                </a:solidFill>
                <a:latin typeface="+mj-ea"/>
                <a:ea typeface="+mj-ea"/>
              </a:rPr>
              <a:t>2</a:t>
            </a:r>
          </a:p>
        </p:txBody>
      </p:sp>
      <p:sp>
        <p:nvSpPr>
          <p:cNvPr id="5" name="Arrow: Down 4">
            <a:extLst>
              <a:ext uri="{FF2B5EF4-FFF2-40B4-BE49-F238E27FC236}">
                <a16:creationId xmlns:a16="http://schemas.microsoft.com/office/drawing/2014/main" id="{B41BE6BA-03EB-4472-A4BB-765EE8F18A77}"/>
              </a:ext>
            </a:extLst>
          </p:cNvPr>
          <p:cNvSpPr/>
          <p:nvPr/>
        </p:nvSpPr>
        <p:spPr>
          <a:xfrm>
            <a:off x="3340184" y="3699884"/>
            <a:ext cx="924674" cy="862179"/>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2" name="Rectangle: Rounded Corners 11">
            <a:extLst>
              <a:ext uri="{FF2B5EF4-FFF2-40B4-BE49-F238E27FC236}">
                <a16:creationId xmlns:a16="http://schemas.microsoft.com/office/drawing/2014/main" id="{B20E86E6-0A8A-4CB4-8637-7DF09D08DFE7}"/>
              </a:ext>
            </a:extLst>
          </p:cNvPr>
          <p:cNvSpPr/>
          <p:nvPr/>
        </p:nvSpPr>
        <p:spPr>
          <a:xfrm>
            <a:off x="544828" y="4797038"/>
            <a:ext cx="7329266" cy="14511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endParaRPr kumimoji="0" lang="en-US"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endParaRPr>
          </a:p>
        </p:txBody>
      </p:sp>
      <p:sp>
        <p:nvSpPr>
          <p:cNvPr id="13" name="Rectangle: Rounded Corners 12">
            <a:extLst>
              <a:ext uri="{FF2B5EF4-FFF2-40B4-BE49-F238E27FC236}">
                <a16:creationId xmlns:a16="http://schemas.microsoft.com/office/drawing/2014/main" id="{B3873B9E-2AF0-4708-A989-1B440CA3A68E}"/>
              </a:ext>
            </a:extLst>
          </p:cNvPr>
          <p:cNvSpPr/>
          <p:nvPr/>
        </p:nvSpPr>
        <p:spPr>
          <a:xfrm>
            <a:off x="570017" y="4514596"/>
            <a:ext cx="2153894" cy="5197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400" b="1" i="0" u="none" strike="noStrike" kern="1200" cap="none" spc="0" normalizeH="0" noProof="0" dirty="0">
                <a:ln>
                  <a:noFill/>
                </a:ln>
                <a:solidFill>
                  <a:srgbClr val="FFFFFF"/>
                </a:solidFill>
                <a:effectLst/>
                <a:uLnTx/>
                <a:uFillTx/>
                <a:latin typeface="+mj-ea"/>
                <a:ea typeface="+mj-ea"/>
                <a:cs typeface="Arial"/>
              </a:rPr>
              <a:t>患者获益</a:t>
            </a:r>
            <a:endParaRPr kumimoji="0" lang="en-US" sz="2400" b="1" i="0" u="none" strike="noStrike" kern="1200" cap="none" spc="0" normalizeH="0" noProof="0" dirty="0">
              <a:ln>
                <a:noFill/>
              </a:ln>
              <a:solidFill>
                <a:srgbClr val="FFFFFF"/>
              </a:solidFill>
              <a:effectLst/>
              <a:uLnTx/>
              <a:uFillTx/>
              <a:latin typeface="+mj-ea"/>
              <a:ea typeface="+mj-ea"/>
              <a:cs typeface="Arial"/>
            </a:endParaRPr>
          </a:p>
        </p:txBody>
      </p:sp>
      <p:sp>
        <p:nvSpPr>
          <p:cNvPr id="11" name="Rectangle: Rounded Corners 10">
            <a:extLst>
              <a:ext uri="{FF2B5EF4-FFF2-40B4-BE49-F238E27FC236}">
                <a16:creationId xmlns:a16="http://schemas.microsoft.com/office/drawing/2014/main" id="{1CAC4405-2054-43BB-BB74-9F4E8BA8B4B1}"/>
              </a:ext>
            </a:extLst>
          </p:cNvPr>
          <p:cNvSpPr/>
          <p:nvPr/>
        </p:nvSpPr>
        <p:spPr>
          <a:xfrm>
            <a:off x="570017" y="1110966"/>
            <a:ext cx="2153894" cy="5197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pPr>
            <a:r>
              <a:rPr kumimoji="0" lang="zh-CN" altLang="en-US" sz="2400" b="1" i="0" u="none" strike="noStrike" kern="1200" cap="none" spc="0" normalizeH="0" noProof="0" dirty="0">
                <a:ln>
                  <a:noFill/>
                </a:ln>
                <a:solidFill>
                  <a:srgbClr val="FFFFFF"/>
                </a:solidFill>
                <a:effectLst/>
                <a:uLnTx/>
                <a:uFillTx/>
                <a:latin typeface="+mj-ea"/>
                <a:ea typeface="+mj-ea"/>
                <a:cs typeface="Arial"/>
              </a:rPr>
              <a:t>主要创新点</a:t>
            </a:r>
          </a:p>
        </p:txBody>
      </p:sp>
      <p:sp>
        <p:nvSpPr>
          <p:cNvPr id="14" name="TextBox 13">
            <a:extLst>
              <a:ext uri="{FF2B5EF4-FFF2-40B4-BE49-F238E27FC236}">
                <a16:creationId xmlns:a16="http://schemas.microsoft.com/office/drawing/2014/main" id="{010F6C1E-F941-409B-84E9-9A5D577B7438}"/>
              </a:ext>
            </a:extLst>
          </p:cNvPr>
          <p:cNvSpPr txBox="1"/>
          <p:nvPr/>
        </p:nvSpPr>
        <p:spPr>
          <a:xfrm>
            <a:off x="713115" y="5208702"/>
            <a:ext cx="7103487" cy="8744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latin typeface="+mj-ea"/>
                <a:ea typeface="+mj-ea"/>
              </a:rPr>
              <a:t>针对“冷肿瘤” 晚期</a:t>
            </a:r>
            <a:r>
              <a:rPr lang="en-US" altLang="zh-CN" dirty="0" err="1">
                <a:latin typeface="+mj-ea"/>
                <a:ea typeface="+mj-ea"/>
              </a:rPr>
              <a:t>pMMR</a:t>
            </a:r>
            <a:r>
              <a:rPr lang="zh-CN" altLang="en-US" dirty="0">
                <a:latin typeface="+mj-ea"/>
                <a:ea typeface="+mj-ea"/>
              </a:rPr>
              <a:t>子宫内膜癌，具有</a:t>
            </a:r>
            <a:r>
              <a:rPr lang="zh-CN" altLang="en-US" b="1" dirty="0">
                <a:solidFill>
                  <a:srgbClr val="FF0000"/>
                </a:solidFill>
                <a:latin typeface="+mj-ea"/>
                <a:ea typeface="+mj-ea"/>
              </a:rPr>
              <a:t>更持久的临床疗效</a:t>
            </a:r>
          </a:p>
          <a:p>
            <a:pPr marL="285750" indent="-285750">
              <a:lnSpc>
                <a:spcPct val="150000"/>
              </a:lnSpc>
              <a:buFont typeface="Arial" panose="020B0604020202020204" pitchFamily="34" charset="0"/>
              <a:buChar char="•"/>
            </a:pPr>
            <a:r>
              <a:rPr lang="zh-CN" altLang="en-US" dirty="0">
                <a:latin typeface="+mj-ea"/>
                <a:ea typeface="+mj-ea"/>
              </a:rPr>
              <a:t>具有</a:t>
            </a:r>
            <a:r>
              <a:rPr lang="zh-CN" altLang="en-US" b="1" dirty="0">
                <a:solidFill>
                  <a:srgbClr val="FF0000"/>
                </a:solidFill>
                <a:latin typeface="+mj-ea"/>
                <a:ea typeface="+mj-ea"/>
              </a:rPr>
              <a:t>更好的安全性和耐受性</a:t>
            </a:r>
            <a:endParaRPr lang="en-US" altLang="zh-CN" b="1" dirty="0">
              <a:solidFill>
                <a:srgbClr val="FF0000"/>
              </a:solidFill>
              <a:latin typeface="+mj-ea"/>
              <a:ea typeface="+mj-ea"/>
            </a:endParaRPr>
          </a:p>
        </p:txBody>
      </p:sp>
      <p:sp>
        <p:nvSpPr>
          <p:cNvPr id="16" name="TextBox 15">
            <a:extLst>
              <a:ext uri="{FF2B5EF4-FFF2-40B4-BE49-F238E27FC236}">
                <a16:creationId xmlns:a16="http://schemas.microsoft.com/office/drawing/2014/main" id="{854ED518-DA86-4498-9CEC-1E05718B1A2A}"/>
              </a:ext>
            </a:extLst>
          </p:cNvPr>
          <p:cNvSpPr txBox="1"/>
          <p:nvPr/>
        </p:nvSpPr>
        <p:spPr>
          <a:xfrm>
            <a:off x="764583" y="6411744"/>
            <a:ext cx="6094476" cy="338554"/>
          </a:xfrm>
          <a:prstGeom prst="rect">
            <a:avLst/>
          </a:prstGeom>
          <a:noFill/>
        </p:spPr>
        <p:txBody>
          <a:bodyPr wrap="square">
            <a:spAutoFit/>
          </a:bodyPr>
          <a:lstStyle/>
          <a:p>
            <a:pPr marR="0">
              <a:spcBef>
                <a:spcPts val="0"/>
              </a:spcBef>
              <a:spcAft>
                <a:spcPts val="0"/>
              </a:spcAft>
              <a:tabLst>
                <a:tab pos="2743200" algn="ctr"/>
                <a:tab pos="5486400" algn="r"/>
              </a:tabLst>
            </a:pPr>
            <a:r>
              <a:rPr lang="en-US" altLang="zh-CN" sz="800" dirty="0">
                <a:effectLst/>
                <a:latin typeface="+mj-ea"/>
                <a:ea typeface="+mj-ea"/>
                <a:cs typeface="Times New Roman" panose="02020603050405020304" pitchFamily="18" charset="0"/>
              </a:rPr>
              <a:t>1.Cancer Biol &amp; Therapy, 15:12, 1635-1645 (2014)</a:t>
            </a:r>
          </a:p>
          <a:p>
            <a:pPr marR="0">
              <a:spcBef>
                <a:spcPts val="0"/>
              </a:spcBef>
              <a:spcAft>
                <a:spcPts val="0"/>
              </a:spcAft>
              <a:tabLst>
                <a:tab pos="2743200" algn="ctr"/>
                <a:tab pos="5486400" algn="r"/>
              </a:tabLst>
            </a:pPr>
            <a:r>
              <a:rPr lang="en-US" altLang="zh-CN" sz="800" dirty="0">
                <a:latin typeface="+mj-ea"/>
                <a:ea typeface="+mj-ea"/>
                <a:cs typeface="Times New Roman" panose="02020603050405020304" pitchFamily="18" charset="0"/>
              </a:rPr>
              <a:t>2. Yuanyuan Wang et al. 2020 Nov 15;205(10):2905-2915. </a:t>
            </a:r>
            <a:r>
              <a:rPr lang="en-US" altLang="zh-CN" sz="800" dirty="0" err="1">
                <a:latin typeface="+mj-ea"/>
                <a:ea typeface="+mj-ea"/>
                <a:cs typeface="Times New Roman" panose="02020603050405020304" pitchFamily="18" charset="0"/>
              </a:rPr>
              <a:t>Epub</a:t>
            </a:r>
            <a:r>
              <a:rPr lang="en-US" altLang="zh-CN" sz="800" dirty="0">
                <a:latin typeface="+mj-ea"/>
                <a:ea typeface="+mj-ea"/>
                <a:cs typeface="Times New Roman" panose="02020603050405020304" pitchFamily="18" charset="0"/>
              </a:rPr>
              <a:t> 2020 Oct 7</a:t>
            </a:r>
            <a:endParaRPr lang="en-US" sz="800" dirty="0">
              <a:effectLst/>
              <a:latin typeface="+mj-ea"/>
              <a:ea typeface="+mj-ea"/>
              <a:cs typeface="Times New Roman" panose="02020603050405020304" pitchFamily="18" charset="0"/>
            </a:endParaRPr>
          </a:p>
        </p:txBody>
      </p:sp>
      <p:pic>
        <p:nvPicPr>
          <p:cNvPr id="6" name="Picture 5">
            <a:extLst>
              <a:ext uri="{FF2B5EF4-FFF2-40B4-BE49-F238E27FC236}">
                <a16:creationId xmlns:a16="http://schemas.microsoft.com/office/drawing/2014/main" id="{F99DD7DA-AAA1-4702-ABAD-E72B1F67CDBF}"/>
              </a:ext>
            </a:extLst>
          </p:cNvPr>
          <p:cNvPicPr>
            <a:picLocks noChangeAspect="1"/>
          </p:cNvPicPr>
          <p:nvPr/>
        </p:nvPicPr>
        <p:blipFill rotWithShape="1">
          <a:blip r:embed="rId3"/>
          <a:srcRect l="3076" t="2245" r="6023" b="12624"/>
          <a:stretch/>
        </p:blipFill>
        <p:spPr>
          <a:xfrm>
            <a:off x="8664279" y="3472886"/>
            <a:ext cx="2787195" cy="2241874"/>
          </a:xfrm>
          <a:prstGeom prst="rect">
            <a:avLst/>
          </a:prstGeom>
        </p:spPr>
      </p:pic>
      <p:pic>
        <p:nvPicPr>
          <p:cNvPr id="18" name="Picture 17">
            <a:extLst>
              <a:ext uri="{FF2B5EF4-FFF2-40B4-BE49-F238E27FC236}">
                <a16:creationId xmlns:a16="http://schemas.microsoft.com/office/drawing/2014/main" id="{8FEC5B52-3EF3-462C-AC6F-24B79274FB55}"/>
              </a:ext>
            </a:extLst>
          </p:cNvPr>
          <p:cNvPicPr>
            <a:picLocks noChangeAspect="1"/>
          </p:cNvPicPr>
          <p:nvPr/>
        </p:nvPicPr>
        <p:blipFill rotWithShape="1">
          <a:blip r:embed="rId4"/>
          <a:srcRect l="5393" t="9228" r="8865"/>
          <a:stretch/>
        </p:blipFill>
        <p:spPr>
          <a:xfrm>
            <a:off x="8685545" y="1830109"/>
            <a:ext cx="2654644" cy="1129952"/>
          </a:xfrm>
          <a:prstGeom prst="rect">
            <a:avLst/>
          </a:prstGeom>
        </p:spPr>
      </p:pic>
      <p:sp>
        <p:nvSpPr>
          <p:cNvPr id="21" name="TextBox 20">
            <a:extLst>
              <a:ext uri="{FF2B5EF4-FFF2-40B4-BE49-F238E27FC236}">
                <a16:creationId xmlns:a16="http://schemas.microsoft.com/office/drawing/2014/main" id="{B52FB87C-DF00-463F-83E6-F503097EC3BC}"/>
              </a:ext>
            </a:extLst>
          </p:cNvPr>
          <p:cNvSpPr txBox="1"/>
          <p:nvPr/>
        </p:nvSpPr>
        <p:spPr>
          <a:xfrm>
            <a:off x="8320726" y="5714760"/>
            <a:ext cx="3360656" cy="430887"/>
          </a:xfrm>
          <a:prstGeom prst="rect">
            <a:avLst/>
          </a:prstGeom>
          <a:noFill/>
        </p:spPr>
        <p:txBody>
          <a:bodyPr wrap="square" rtlCol="0">
            <a:spAutoFit/>
          </a:bodyPr>
          <a:lstStyle/>
          <a:p>
            <a:r>
              <a:rPr lang="en-US" altLang="zh-CN" sz="1100" dirty="0">
                <a:latin typeface="+mj-ea"/>
                <a:ea typeface="+mj-ea"/>
              </a:rPr>
              <a:t>253</a:t>
            </a:r>
            <a:r>
              <a:rPr lang="zh-CN" altLang="en-US" sz="1100" dirty="0">
                <a:latin typeface="+mj-ea"/>
                <a:ea typeface="+mj-ea"/>
              </a:rPr>
              <a:t>个激酶的选择性测试 </a:t>
            </a:r>
            <a:r>
              <a:rPr lang="en-US" altLang="zh-CN" sz="1100" dirty="0">
                <a:latin typeface="+mj-ea"/>
                <a:ea typeface="+mj-ea"/>
              </a:rPr>
              <a:t>:VEGFRs(</a:t>
            </a:r>
            <a:r>
              <a:rPr lang="zh-CN" altLang="en-US" sz="1100" dirty="0">
                <a:latin typeface="+mj-ea"/>
                <a:ea typeface="+mj-ea"/>
              </a:rPr>
              <a:t>图中红点所示</a:t>
            </a:r>
            <a:r>
              <a:rPr lang="en-US" altLang="zh-CN" sz="1100" dirty="0">
                <a:latin typeface="+mj-ea"/>
                <a:ea typeface="+mj-ea"/>
              </a:rPr>
              <a:t>)</a:t>
            </a:r>
          </a:p>
          <a:p>
            <a:r>
              <a:rPr lang="zh-CN" altLang="en-US" sz="1100" i="0" u="none" strike="noStrike" baseline="0" dirty="0">
                <a:solidFill>
                  <a:srgbClr val="000000"/>
                </a:solidFill>
                <a:latin typeface="+mj-ea"/>
                <a:ea typeface="+mj-ea"/>
              </a:rPr>
              <a:t>在呋喹替尼浓度</a:t>
            </a:r>
            <a:r>
              <a:rPr lang="en-US" altLang="zh-CN" sz="1100" i="0" u="none" strike="noStrike" baseline="0" dirty="0">
                <a:solidFill>
                  <a:srgbClr val="DC207A"/>
                </a:solidFill>
                <a:latin typeface="+mj-ea"/>
                <a:ea typeface="+mj-ea"/>
              </a:rPr>
              <a:t>1μM</a:t>
            </a:r>
            <a:r>
              <a:rPr lang="zh-CN" altLang="en-US" sz="1100" i="0" u="none" strike="noStrike" baseline="0" dirty="0">
                <a:solidFill>
                  <a:srgbClr val="DC207A"/>
                </a:solidFill>
                <a:latin typeface="+mj-ea"/>
                <a:ea typeface="+mj-ea"/>
              </a:rPr>
              <a:t>的抑制程度</a:t>
            </a:r>
            <a:r>
              <a:rPr lang="en-US" altLang="zh-CN" sz="1100" i="0" u="none" strike="noStrike" baseline="0" dirty="0">
                <a:solidFill>
                  <a:srgbClr val="DC207A"/>
                </a:solidFill>
                <a:latin typeface="+mj-ea"/>
                <a:ea typeface="+mj-ea"/>
              </a:rPr>
              <a:t>&gt;90%</a:t>
            </a:r>
            <a:endParaRPr lang="en-US" sz="1100" dirty="0">
              <a:latin typeface="+mj-ea"/>
              <a:ea typeface="+mj-ea"/>
            </a:endParaRPr>
          </a:p>
        </p:txBody>
      </p:sp>
      <p:sp>
        <p:nvSpPr>
          <p:cNvPr id="22" name="TextBox 21">
            <a:extLst>
              <a:ext uri="{FF2B5EF4-FFF2-40B4-BE49-F238E27FC236}">
                <a16:creationId xmlns:a16="http://schemas.microsoft.com/office/drawing/2014/main" id="{11543642-5E35-4098-9035-95285C5E8508}"/>
              </a:ext>
            </a:extLst>
          </p:cNvPr>
          <p:cNvSpPr txBox="1"/>
          <p:nvPr/>
        </p:nvSpPr>
        <p:spPr>
          <a:xfrm>
            <a:off x="8320726" y="1460686"/>
            <a:ext cx="2886791" cy="369332"/>
          </a:xfrm>
          <a:prstGeom prst="rect">
            <a:avLst/>
          </a:prstGeom>
          <a:noFill/>
        </p:spPr>
        <p:txBody>
          <a:bodyPr wrap="square" rtlCol="0">
            <a:spAutoFit/>
          </a:bodyPr>
          <a:lstStyle/>
          <a:p>
            <a:pPr marL="285750" indent="-285750" algn="ctr">
              <a:buFont typeface="Arial" panose="020B0604020202020204" pitchFamily="34" charset="0"/>
              <a:buChar char="•"/>
            </a:pPr>
            <a:r>
              <a:rPr lang="zh-CN" altLang="en-US" dirty="0"/>
              <a:t>呋喹替尼创新结构优化</a:t>
            </a:r>
            <a:endParaRPr lang="en-US" dirty="0"/>
          </a:p>
        </p:txBody>
      </p:sp>
      <p:sp>
        <p:nvSpPr>
          <p:cNvPr id="23" name="TextBox 22">
            <a:extLst>
              <a:ext uri="{FF2B5EF4-FFF2-40B4-BE49-F238E27FC236}">
                <a16:creationId xmlns:a16="http://schemas.microsoft.com/office/drawing/2014/main" id="{07C7A6AE-1E50-4E39-8D3F-DC84E86A8C92}"/>
              </a:ext>
            </a:extLst>
          </p:cNvPr>
          <p:cNvSpPr txBox="1"/>
          <p:nvPr/>
        </p:nvSpPr>
        <p:spPr>
          <a:xfrm>
            <a:off x="8384706" y="3070073"/>
            <a:ext cx="3235056"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t>呋喹替尼更高激酶选择性</a:t>
            </a:r>
            <a:endParaRPr lang="en-US" dirty="0"/>
          </a:p>
        </p:txBody>
      </p:sp>
      <p:sp>
        <p:nvSpPr>
          <p:cNvPr id="41" name="Title 28">
            <a:extLst>
              <a:ext uri="{FF2B5EF4-FFF2-40B4-BE49-F238E27FC236}">
                <a16:creationId xmlns:a16="http://schemas.microsoft.com/office/drawing/2014/main" id="{6B7B0A77-0880-414C-ADE6-806DDF9B9058}"/>
              </a:ext>
            </a:extLst>
          </p:cNvPr>
          <p:cNvSpPr txBox="1">
            <a:spLocks/>
          </p:cNvSpPr>
          <p:nvPr/>
        </p:nvSpPr>
        <p:spPr>
          <a:xfrm>
            <a:off x="452582" y="295563"/>
            <a:ext cx="11363361" cy="64997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呋喹替尼的创新结构优化，拥有更高的激酶选择性</a:t>
            </a:r>
          </a:p>
        </p:txBody>
      </p:sp>
      <p:grpSp>
        <p:nvGrpSpPr>
          <p:cNvPr id="57" name="Group 56">
            <a:extLst>
              <a:ext uri="{FF2B5EF4-FFF2-40B4-BE49-F238E27FC236}">
                <a16:creationId xmlns:a16="http://schemas.microsoft.com/office/drawing/2014/main" id="{6A28298D-4348-4136-837F-CADAFE646D37}"/>
              </a:ext>
            </a:extLst>
          </p:cNvPr>
          <p:cNvGrpSpPr/>
          <p:nvPr/>
        </p:nvGrpSpPr>
        <p:grpSpPr>
          <a:xfrm>
            <a:off x="-91" y="-3140"/>
            <a:ext cx="288090" cy="1015755"/>
            <a:chOff x="-90" y="0"/>
            <a:chExt cx="288090" cy="1015755"/>
          </a:xfrm>
          <a:solidFill>
            <a:srgbClr val="FF6600"/>
          </a:solidFill>
        </p:grpSpPr>
        <p:sp>
          <p:nvSpPr>
            <p:cNvPr id="58" name="Rectangle: Top Corners Rounded 57">
              <a:extLst>
                <a:ext uri="{FF2B5EF4-FFF2-40B4-BE49-F238E27FC236}">
                  <a16:creationId xmlns:a16="http://schemas.microsoft.com/office/drawing/2014/main" id="{5C819F51-32CC-4FC1-A642-1BF56423BFD8}"/>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9" name="TextBox 58">
              <a:extLst>
                <a:ext uri="{FF2B5EF4-FFF2-40B4-BE49-F238E27FC236}">
                  <a16:creationId xmlns:a16="http://schemas.microsoft.com/office/drawing/2014/main" id="{D6D85E24-FC70-4DC7-9791-53DD20170465}"/>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grpSp>
        <p:nvGrpSpPr>
          <p:cNvPr id="60" name="Group 59">
            <a:extLst>
              <a:ext uri="{FF2B5EF4-FFF2-40B4-BE49-F238E27FC236}">
                <a16:creationId xmlns:a16="http://schemas.microsoft.com/office/drawing/2014/main" id="{22118652-5F75-4AC9-B1E8-13C7E0B1B9D0}"/>
              </a:ext>
            </a:extLst>
          </p:cNvPr>
          <p:cNvGrpSpPr/>
          <p:nvPr/>
        </p:nvGrpSpPr>
        <p:grpSpPr>
          <a:xfrm>
            <a:off x="-9327" y="1088291"/>
            <a:ext cx="297237" cy="1015663"/>
            <a:chOff x="-9237" y="-9144"/>
            <a:chExt cx="297237" cy="1015663"/>
          </a:xfrm>
          <a:solidFill>
            <a:schemeClr val="bg1">
              <a:lumMod val="85000"/>
            </a:schemeClr>
          </a:solidFill>
        </p:grpSpPr>
        <p:sp>
          <p:nvSpPr>
            <p:cNvPr id="61" name="Rectangle: Top Corners Rounded 60">
              <a:extLst>
                <a:ext uri="{FF2B5EF4-FFF2-40B4-BE49-F238E27FC236}">
                  <a16:creationId xmlns:a16="http://schemas.microsoft.com/office/drawing/2014/main" id="{740495D6-7746-4BC2-A929-7BE5AF4F9CBA}"/>
                </a:ext>
              </a:extLst>
            </p:cNvPr>
            <p:cNvSpPr/>
            <p:nvPr/>
          </p:nvSpPr>
          <p:spPr>
            <a:xfrm rot="5400000">
              <a:off x="-358920" y="358920"/>
              <a:ext cx="1005840" cy="288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2" name="TextBox 61">
              <a:extLst>
                <a:ext uri="{FF2B5EF4-FFF2-40B4-BE49-F238E27FC236}">
                  <a16:creationId xmlns:a16="http://schemas.microsoft.com/office/drawing/2014/main" id="{B70FE286-2B16-48D3-8153-908E9239320B}"/>
                </a:ext>
              </a:extLst>
            </p:cNvPr>
            <p:cNvSpPr txBox="1"/>
            <p:nvPr/>
          </p:nvSpPr>
          <p:spPr>
            <a:xfrm>
              <a:off x="-9237" y="-9144"/>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63" name="Group 62">
            <a:extLst>
              <a:ext uri="{FF2B5EF4-FFF2-40B4-BE49-F238E27FC236}">
                <a16:creationId xmlns:a16="http://schemas.microsoft.com/office/drawing/2014/main" id="{7DEBC078-D606-439E-8412-A59877A3B3AC}"/>
              </a:ext>
            </a:extLst>
          </p:cNvPr>
          <p:cNvGrpSpPr/>
          <p:nvPr/>
        </p:nvGrpSpPr>
        <p:grpSpPr>
          <a:xfrm>
            <a:off x="-18564" y="2179630"/>
            <a:ext cx="306474" cy="841248"/>
            <a:chOff x="-18474" y="-18288"/>
            <a:chExt cx="306474" cy="841248"/>
          </a:xfrm>
          <a:solidFill>
            <a:schemeClr val="bg1">
              <a:lumMod val="85000"/>
            </a:schemeClr>
          </a:solidFill>
        </p:grpSpPr>
        <p:sp>
          <p:nvSpPr>
            <p:cNvPr id="64" name="Rectangle: Top Corners Rounded 63">
              <a:extLst>
                <a:ext uri="{FF2B5EF4-FFF2-40B4-BE49-F238E27FC236}">
                  <a16:creationId xmlns:a16="http://schemas.microsoft.com/office/drawing/2014/main" id="{C74BCDDD-44E5-447C-A212-EDB5A788B9E3}"/>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5" name="TextBox 64">
              <a:extLst>
                <a:ext uri="{FF2B5EF4-FFF2-40B4-BE49-F238E27FC236}">
                  <a16:creationId xmlns:a16="http://schemas.microsoft.com/office/drawing/2014/main" id="{AA840FD0-8A79-4004-B836-9FD678C55418}"/>
                </a:ext>
              </a:extLst>
            </p:cNvPr>
            <p:cNvSpPr txBox="1"/>
            <p:nvPr/>
          </p:nvSpPr>
          <p:spPr>
            <a:xfrm>
              <a:off x="-18474"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66" name="Group 65">
            <a:extLst>
              <a:ext uri="{FF2B5EF4-FFF2-40B4-BE49-F238E27FC236}">
                <a16:creationId xmlns:a16="http://schemas.microsoft.com/office/drawing/2014/main" id="{089CDE65-0183-4B70-BCE5-C71964C7F749}"/>
              </a:ext>
            </a:extLst>
          </p:cNvPr>
          <p:cNvGrpSpPr/>
          <p:nvPr/>
        </p:nvGrpSpPr>
        <p:grpSpPr>
          <a:xfrm>
            <a:off x="-27431" y="3096554"/>
            <a:ext cx="315434" cy="841248"/>
            <a:chOff x="-27341" y="-18288"/>
            <a:chExt cx="315434" cy="841248"/>
          </a:xfrm>
          <a:solidFill>
            <a:schemeClr val="bg1">
              <a:lumMod val="85000"/>
            </a:schemeClr>
          </a:solidFill>
        </p:grpSpPr>
        <p:sp>
          <p:nvSpPr>
            <p:cNvPr id="67" name="Rectangle: Top Corners Rounded 66">
              <a:extLst>
                <a:ext uri="{FF2B5EF4-FFF2-40B4-BE49-F238E27FC236}">
                  <a16:creationId xmlns:a16="http://schemas.microsoft.com/office/drawing/2014/main" id="{2005FAE7-35A5-4134-BD30-97154990A424}"/>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8" name="TextBox 67">
              <a:extLst>
                <a:ext uri="{FF2B5EF4-FFF2-40B4-BE49-F238E27FC236}">
                  <a16:creationId xmlns:a16="http://schemas.microsoft.com/office/drawing/2014/main" id="{A01FDBEE-BB71-433C-A539-2FDC6082B881}"/>
                </a:ext>
              </a:extLst>
            </p:cNvPr>
            <p:cNvSpPr txBox="1"/>
            <p:nvPr/>
          </p:nvSpPr>
          <p:spPr>
            <a:xfrm>
              <a:off x="-27341" y="-18288"/>
              <a:ext cx="315434"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69" name="Group 68">
            <a:extLst>
              <a:ext uri="{FF2B5EF4-FFF2-40B4-BE49-F238E27FC236}">
                <a16:creationId xmlns:a16="http://schemas.microsoft.com/office/drawing/2014/main" id="{70FCEC2D-A9E8-4A73-82EE-2F08162939AC}"/>
              </a:ext>
            </a:extLst>
          </p:cNvPr>
          <p:cNvGrpSpPr/>
          <p:nvPr/>
        </p:nvGrpSpPr>
        <p:grpSpPr>
          <a:xfrm>
            <a:off x="-9326" y="4013478"/>
            <a:ext cx="297236" cy="841248"/>
            <a:chOff x="-9236" y="-18288"/>
            <a:chExt cx="297236" cy="841248"/>
          </a:xfrm>
          <a:solidFill>
            <a:schemeClr val="bg1">
              <a:lumMod val="85000"/>
            </a:schemeClr>
          </a:solidFill>
        </p:grpSpPr>
        <p:sp>
          <p:nvSpPr>
            <p:cNvPr id="70" name="Rectangle: Top Corners Rounded 69">
              <a:extLst>
                <a:ext uri="{FF2B5EF4-FFF2-40B4-BE49-F238E27FC236}">
                  <a16:creationId xmlns:a16="http://schemas.microsoft.com/office/drawing/2014/main" id="{09285842-B710-45AF-BAF1-E815E362CE04}"/>
                </a:ext>
              </a:extLst>
            </p:cNvPr>
            <p:cNvSpPr/>
            <p:nvPr/>
          </p:nvSpPr>
          <p:spPr>
            <a:xfrm rot="5400000">
              <a:off x="-267480" y="267479"/>
              <a:ext cx="822960" cy="288001"/>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1" name="TextBox 70">
              <a:extLst>
                <a:ext uri="{FF2B5EF4-FFF2-40B4-BE49-F238E27FC236}">
                  <a16:creationId xmlns:a16="http://schemas.microsoft.com/office/drawing/2014/main" id="{902051C9-AFA3-41C6-A2AB-06C9510BA703}"/>
                </a:ext>
              </a:extLst>
            </p:cNvPr>
            <p:cNvSpPr txBox="1"/>
            <p:nvPr/>
          </p:nvSpPr>
          <p:spPr>
            <a:xfrm>
              <a:off x="-9236"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72" name="Group 71">
            <a:extLst>
              <a:ext uri="{FF2B5EF4-FFF2-40B4-BE49-F238E27FC236}">
                <a16:creationId xmlns:a16="http://schemas.microsoft.com/office/drawing/2014/main" id="{56284AE1-A501-4694-B232-91A9368FB29D}"/>
              </a:ext>
            </a:extLst>
          </p:cNvPr>
          <p:cNvGrpSpPr/>
          <p:nvPr/>
        </p:nvGrpSpPr>
        <p:grpSpPr>
          <a:xfrm>
            <a:off x="-93" y="4930402"/>
            <a:ext cx="288003" cy="841248"/>
            <a:chOff x="-3" y="-18288"/>
            <a:chExt cx="288003" cy="841248"/>
          </a:xfrm>
          <a:solidFill>
            <a:schemeClr val="bg1">
              <a:lumMod val="85000"/>
            </a:schemeClr>
          </a:solidFill>
        </p:grpSpPr>
        <p:sp>
          <p:nvSpPr>
            <p:cNvPr id="73" name="Rectangle: Top Corners Rounded 72">
              <a:extLst>
                <a:ext uri="{FF2B5EF4-FFF2-40B4-BE49-F238E27FC236}">
                  <a16:creationId xmlns:a16="http://schemas.microsoft.com/office/drawing/2014/main" id="{2752BB96-A21A-4DFB-BE17-B4B857EAE4D0}"/>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4" name="TextBox 73">
              <a:extLst>
                <a:ext uri="{FF2B5EF4-FFF2-40B4-BE49-F238E27FC236}">
                  <a16:creationId xmlns:a16="http://schemas.microsoft.com/office/drawing/2014/main" id="{AC005521-0B9F-4A7E-91A0-B569A09BCA78}"/>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351354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0A7549BB-E08C-47EE-A6C9-A2D6ACB6B67E}"/>
              </a:ext>
            </a:extLst>
          </p:cNvPr>
          <p:cNvGraphicFramePr>
            <a:graphicFrameLocks noGrp="1"/>
          </p:cNvGraphicFramePr>
          <p:nvPr>
            <p:extLst>
              <p:ext uri="{D42A27DB-BD31-4B8C-83A1-F6EECF244321}">
                <p14:modId xmlns:p14="http://schemas.microsoft.com/office/powerpoint/2010/main" val="1016184009"/>
              </p:ext>
            </p:extLst>
          </p:nvPr>
        </p:nvGraphicFramePr>
        <p:xfrm>
          <a:off x="822841" y="1121029"/>
          <a:ext cx="10546318" cy="5144699"/>
        </p:xfrm>
        <a:graphic>
          <a:graphicData uri="http://schemas.openxmlformats.org/drawingml/2006/table">
            <a:tbl>
              <a:tblPr firstRow="1" bandRow="1">
                <a:tableStyleId>{5C22544A-7EE6-4342-B048-85BDC9FD1C3A}</a:tableStyleId>
              </a:tblPr>
              <a:tblGrid>
                <a:gridCol w="10546318">
                  <a:extLst>
                    <a:ext uri="{9D8B030D-6E8A-4147-A177-3AD203B41FA5}">
                      <a16:colId xmlns:a16="http://schemas.microsoft.com/office/drawing/2014/main" val="2325407550"/>
                    </a:ext>
                  </a:extLst>
                </a:gridCol>
              </a:tblGrid>
              <a:tr h="728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4042"/>
                          </a:solidFill>
                          <a:effectLst/>
                          <a:uLnTx/>
                          <a:uFillTx/>
                          <a:latin typeface="微软雅黑"/>
                          <a:ea typeface="微软雅黑"/>
                          <a:cs typeface="+mn-cs"/>
                        </a:rPr>
                        <a:t>研发创新：</a:t>
                      </a:r>
                      <a:r>
                        <a:rPr kumimoji="0" lang="zh-CN" altLang="en-US" sz="2800" b="1" i="0" u="none" strike="noStrike" kern="1200" cap="none" spc="0" normalizeH="0" baseline="0" noProof="0" dirty="0">
                          <a:ln>
                            <a:noFill/>
                          </a:ln>
                          <a:solidFill>
                            <a:srgbClr val="FF0000"/>
                          </a:solidFill>
                          <a:effectLst/>
                          <a:uLnTx/>
                          <a:uFillTx/>
                          <a:latin typeface="微软雅黑"/>
                          <a:ea typeface="微软雅黑"/>
                          <a:cs typeface="+mn-cs"/>
                        </a:rPr>
                        <a:t>科技重大专项</a:t>
                      </a:r>
                      <a:r>
                        <a:rPr kumimoji="0" lang="zh-CN" altLang="en-US" sz="2800" b="1" i="0" u="none" strike="noStrike" kern="1200" cap="none" spc="0" normalizeH="0" baseline="0" noProof="0" dirty="0">
                          <a:ln>
                            <a:noFill/>
                          </a:ln>
                          <a:solidFill>
                            <a:srgbClr val="414042"/>
                          </a:solidFill>
                          <a:effectLst/>
                          <a:uLnTx/>
                          <a:uFillTx/>
                          <a:latin typeface="微软雅黑"/>
                          <a:ea typeface="微软雅黑"/>
                          <a:cs typeface="+mn-cs"/>
                        </a:rPr>
                        <a:t>支持</a:t>
                      </a:r>
                      <a:endParaRPr kumimoji="0" lang="en-US" sz="2800" b="1" i="0" u="none" strike="noStrike" kern="1200" cap="none" spc="0" normalizeH="0" baseline="0" noProof="0" dirty="0">
                        <a:ln>
                          <a:noFill/>
                        </a:ln>
                        <a:solidFill>
                          <a:srgbClr val="414042"/>
                        </a:solidFill>
                        <a:effectLst/>
                        <a:uLnTx/>
                        <a:uFillTx/>
                        <a:latin typeface="微软雅黑"/>
                        <a:ea typeface="微软雅黑"/>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55077927"/>
                  </a:ext>
                </a:extLst>
              </a:tr>
              <a:tr h="1756850">
                <a:tc>
                  <a:txBody>
                    <a:bodyPr/>
                    <a:lstStyle/>
                    <a:p>
                      <a:pPr marL="285750" marR="0" lvl="0" indent="-285750" algn="l" defTabSz="914400" rtl="0" eaLnBrk="1" fontAlgn="auto" latinLnBrk="0" hangingPunct="1">
                        <a:lnSpc>
                          <a:spcPts val="228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获得 </a:t>
                      </a:r>
                      <a:r>
                        <a:rPr kumimoji="0" lang="zh-CN" altLang="en-US" sz="2400" b="0" i="0" u="none" strike="noStrike" kern="1200" cap="none" spc="0" normalizeH="0" baseline="0" noProof="0" dirty="0">
                          <a:ln>
                            <a:noFill/>
                          </a:ln>
                          <a:solidFill>
                            <a:srgbClr val="414042"/>
                          </a:solidFill>
                          <a:effectLst/>
                          <a:uLnTx/>
                          <a:uFillTx/>
                          <a:latin typeface="微软雅黑"/>
                          <a:ea typeface="微软雅黑"/>
                          <a:cs typeface="+mn-cs"/>
                        </a:rPr>
                        <a:t>“</a:t>
                      </a:r>
                      <a:r>
                        <a:rPr kumimoji="0" lang="zh-CN" altLang="en-US" sz="2400" b="1" i="0" u="none" strike="noStrike" kern="1200" cap="none" spc="0" normalizeH="0" baseline="0" noProof="0" dirty="0">
                          <a:ln>
                            <a:noFill/>
                          </a:ln>
                          <a:solidFill>
                            <a:srgbClr val="FF0000"/>
                          </a:solidFill>
                          <a:effectLst/>
                          <a:uLnTx/>
                          <a:uFillTx/>
                          <a:latin typeface="微软雅黑"/>
                          <a:ea typeface="微软雅黑"/>
                          <a:cs typeface="+mn-cs"/>
                        </a:rPr>
                        <a:t>重大新药创制</a:t>
                      </a:r>
                      <a:r>
                        <a:rPr kumimoji="0" lang="zh-CN" altLang="en-US" sz="2400" b="0" i="0" u="none" strike="noStrike" kern="1200" cap="none" spc="0" normalizeH="0" baseline="0" noProof="0" dirty="0">
                          <a:ln>
                            <a:noFill/>
                          </a:ln>
                          <a:solidFill>
                            <a:srgbClr val="414042"/>
                          </a:solidFill>
                          <a:effectLst/>
                          <a:uLnTx/>
                          <a:uFillTx/>
                          <a:latin typeface="微软雅黑"/>
                          <a:ea typeface="微软雅黑"/>
                          <a:cs typeface="+mn-cs"/>
                        </a:rPr>
                        <a:t>”</a:t>
                      </a:r>
                      <a:r>
                        <a:rPr kumimoji="0" lang="zh-CN" altLang="en-US" sz="1800" b="0" i="0" u="none" strike="noStrike" kern="1200" cap="none" spc="0" normalizeH="0" baseline="0" noProof="0" dirty="0">
                          <a:ln>
                            <a:noFill/>
                          </a:ln>
                          <a:solidFill>
                            <a:srgbClr val="414042"/>
                          </a:solidFill>
                          <a:effectLst/>
                          <a:uLnTx/>
                          <a:uFillTx/>
                          <a:latin typeface="微软雅黑"/>
                          <a:ea typeface="+mn-ea"/>
                          <a:cs typeface="+mn-cs"/>
                        </a:rPr>
                        <a:t>国家</a:t>
                      </a: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科技重大专项支持，课题编号：</a:t>
                      </a:r>
                      <a:r>
                        <a:rPr kumimoji="0" lang="en-US" altLang="zh-CN" sz="1800" b="0" i="0" u="none" strike="noStrike" kern="1200" cap="none" spc="0" normalizeH="0" baseline="0" noProof="0" dirty="0">
                          <a:ln>
                            <a:noFill/>
                          </a:ln>
                          <a:solidFill>
                            <a:srgbClr val="414042"/>
                          </a:solidFill>
                          <a:effectLst/>
                          <a:uLnTx/>
                          <a:uFillTx/>
                          <a:latin typeface="微软雅黑"/>
                          <a:ea typeface="微软雅黑"/>
                          <a:cs typeface="+mn-cs"/>
                        </a:rPr>
                        <a:t>2013ZX09101105</a:t>
                      </a: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a:t>
                      </a:r>
                      <a:r>
                        <a:rPr kumimoji="0" lang="en-US" altLang="zh-CN" sz="1800" b="0" i="0" u="none" strike="noStrike" kern="1200" cap="none" spc="0" normalizeH="0" baseline="0" noProof="0" dirty="0">
                          <a:ln>
                            <a:noFill/>
                          </a:ln>
                          <a:solidFill>
                            <a:srgbClr val="414042"/>
                          </a:solidFill>
                          <a:effectLst/>
                          <a:uLnTx/>
                          <a:uFillTx/>
                          <a:latin typeface="微软雅黑"/>
                          <a:ea typeface="微软雅黑"/>
                          <a:cs typeface="+mn-cs"/>
                        </a:rPr>
                        <a:t>2019ZX09301012</a:t>
                      </a: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a:t>
                      </a:r>
                      <a:r>
                        <a:rPr kumimoji="0" lang="en-US" altLang="zh-CN" sz="1800" b="0" i="0" u="none" strike="noStrike" kern="1200" cap="none" spc="0" normalizeH="0" baseline="0" noProof="0" dirty="0">
                          <a:ln>
                            <a:noFill/>
                          </a:ln>
                          <a:solidFill>
                            <a:srgbClr val="414042"/>
                          </a:solidFill>
                          <a:effectLst/>
                          <a:uLnTx/>
                          <a:uFillTx/>
                          <a:latin typeface="微软雅黑"/>
                          <a:ea typeface="微软雅黑"/>
                          <a:cs typeface="+mn-cs"/>
                        </a:rPr>
                        <a:t>2019ZX09739002</a:t>
                      </a:r>
                    </a:p>
                    <a:p>
                      <a:pPr marL="285750" marR="0" lvl="0" indent="-285750" algn="l" defTabSz="914400" rtl="0" eaLnBrk="1" fontAlgn="auto" latinLnBrk="0" hangingPunct="1">
                        <a:lnSpc>
                          <a:spcPts val="228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上海药学科技奖（应用类）一等奖</a:t>
                      </a:r>
                      <a:endParaRPr kumimoji="0" lang="en-US" altLang="zh-CN" sz="1800" b="0" i="0" u="none" strike="noStrike" kern="1200" cap="none" spc="0" normalizeH="0" baseline="0" noProof="0" dirty="0">
                        <a:ln>
                          <a:noFill/>
                        </a:ln>
                        <a:solidFill>
                          <a:srgbClr val="414042"/>
                        </a:solidFill>
                        <a:effectLst/>
                        <a:uLnTx/>
                        <a:uFillTx/>
                        <a:latin typeface="微软雅黑"/>
                        <a:ea typeface="微软雅黑"/>
                        <a:cs typeface="+mn-cs"/>
                      </a:endParaRPr>
                    </a:p>
                    <a:p>
                      <a:pPr marL="285750" marR="0" lvl="0" indent="-285750" algn="l" defTabSz="914400" rtl="0" eaLnBrk="1" fontAlgn="auto" latinLnBrk="0" hangingPunct="1">
                        <a:lnSpc>
                          <a:spcPts val="228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上海创新产品推荐目录</a:t>
                      </a:r>
                      <a:endParaRPr kumimoji="0" lang="en-US" altLang="zh-CN" sz="1800" b="0" i="0" u="none" strike="noStrike" kern="1200" cap="none" spc="0" normalizeH="0" baseline="0" noProof="0" dirty="0">
                        <a:ln>
                          <a:noFill/>
                        </a:ln>
                        <a:solidFill>
                          <a:srgbClr val="414042"/>
                        </a:solidFill>
                        <a:effectLst/>
                        <a:uLnTx/>
                        <a:uFillTx/>
                        <a:latin typeface="微软雅黑"/>
                        <a:ea typeface="微软雅黑"/>
                        <a:cs typeface="+mn-cs"/>
                      </a:endParaRPr>
                    </a:p>
                    <a:p>
                      <a:pPr marL="285750" marR="0" lvl="0" indent="-285750" algn="l" defTabSz="914400" rtl="0" eaLnBrk="1" fontAlgn="auto" latinLnBrk="0" hangingPunct="1">
                        <a:lnSpc>
                          <a:spcPts val="228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中国化学制药优秀产品品牌（原研药、专利药类</a:t>
                      </a:r>
                      <a:r>
                        <a:rPr kumimoji="0" lang="zh-CN" altLang="en-US" sz="1800" b="0" i="0" u="none" strike="noStrike" kern="1200" cap="none" spc="0" normalizeH="0" baseline="0" noProof="0" dirty="0">
                          <a:ln>
                            <a:noFill/>
                          </a:ln>
                          <a:solidFill>
                            <a:srgbClr val="414042"/>
                          </a:solidFill>
                          <a:effectLst/>
                          <a:uLnTx/>
                          <a:uFillTx/>
                          <a:latin typeface="微软雅黑"/>
                          <a:ea typeface="+mn-ea"/>
                          <a:cs typeface="+mn-cs"/>
                        </a:rPr>
                        <a:t>；</a:t>
                      </a: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抗肿瘤和免疫调节剂类）</a:t>
                      </a:r>
                      <a:endParaRPr kumimoji="0" lang="en-US" sz="1800" b="0" i="0" u="none" strike="noStrike" kern="1200" cap="none" spc="0" normalizeH="0" baseline="0" noProof="0" dirty="0">
                        <a:ln>
                          <a:noFill/>
                        </a:ln>
                        <a:solidFill>
                          <a:srgbClr val="414042"/>
                        </a:solidFill>
                        <a:effectLst/>
                        <a:uLnTx/>
                        <a:uFillTx/>
                        <a:latin typeface="微软雅黑"/>
                        <a:ea typeface="微软雅黑"/>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724037"/>
                  </a:ext>
                </a:extLst>
              </a:tr>
              <a:tr h="728350">
                <a:tc>
                  <a:txBody>
                    <a:bodyPr/>
                    <a:lstStyle/>
                    <a:p>
                      <a:r>
                        <a:rPr lang="zh-CN" altLang="en-US" sz="2800" b="1" kern="1200" dirty="0">
                          <a:solidFill>
                            <a:schemeClr val="tx1"/>
                          </a:solidFill>
                          <a:latin typeface="+mj-ea"/>
                          <a:ea typeface="+mj-ea"/>
                          <a:cs typeface="+mn-cs"/>
                        </a:rPr>
                        <a:t>临床创新：获得</a:t>
                      </a:r>
                      <a:r>
                        <a:rPr lang="en-US" altLang="zh-CN" sz="2800" b="1" kern="1200" dirty="0">
                          <a:solidFill>
                            <a:schemeClr val="tx1"/>
                          </a:solidFill>
                          <a:latin typeface="+mj-ea"/>
                          <a:ea typeface="+mj-ea"/>
                          <a:cs typeface="+mn-cs"/>
                        </a:rPr>
                        <a:t>CDE</a:t>
                      </a:r>
                      <a:r>
                        <a:rPr lang="zh-CN" altLang="en-US" sz="2800" b="1" kern="1200" dirty="0">
                          <a:solidFill>
                            <a:schemeClr val="tx1"/>
                          </a:solidFill>
                          <a:latin typeface="+mj-ea"/>
                          <a:ea typeface="+mj-ea"/>
                          <a:cs typeface="+mn-cs"/>
                        </a:rPr>
                        <a:t>授予</a:t>
                      </a:r>
                      <a:r>
                        <a:rPr lang="zh-CN" altLang="en-US" sz="2800" b="1" kern="1200" dirty="0">
                          <a:solidFill>
                            <a:srgbClr val="FF0000"/>
                          </a:solidFill>
                          <a:latin typeface="+mj-ea"/>
                          <a:ea typeface="+mj-ea"/>
                          <a:cs typeface="+mn-cs"/>
                        </a:rPr>
                        <a:t>突破性疗法</a:t>
                      </a:r>
                      <a:r>
                        <a:rPr lang="zh-CN" altLang="en-US" sz="2800" b="1" kern="1200" dirty="0">
                          <a:solidFill>
                            <a:schemeClr val="tx1"/>
                          </a:solidFill>
                          <a:latin typeface="+mj-ea"/>
                          <a:ea typeface="+mj-ea"/>
                          <a:cs typeface="+mn-cs"/>
                        </a:rPr>
                        <a:t>认定</a:t>
                      </a:r>
                      <a:endParaRPr lang="en-US" sz="2800" b="1" kern="1200" dirty="0">
                        <a:solidFill>
                          <a:schemeClr val="tx1"/>
                        </a:solidFill>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88456027"/>
                  </a:ext>
                </a:extLst>
              </a:tr>
              <a:tr h="592450">
                <a:tc>
                  <a:txBody>
                    <a:bodyPr/>
                    <a:lstStyle/>
                    <a:p>
                      <a:pPr marL="285750" indent="-285750">
                        <a:buFont typeface="Arial" panose="020B0604020202020204" pitchFamily="34" charset="0"/>
                        <a:buChar char="•"/>
                      </a:pPr>
                      <a:r>
                        <a:rPr lang="zh-CN" altLang="en-US" dirty="0">
                          <a:latin typeface="+mj-ea"/>
                          <a:ea typeface="+mj-ea"/>
                        </a:rPr>
                        <a:t>呋喹替尼联合信迪利单抗治疗既往含铂治疗失败的</a:t>
                      </a:r>
                      <a:r>
                        <a:rPr lang="en-US" altLang="zh-CN" dirty="0" err="1">
                          <a:latin typeface="+mj-ea"/>
                          <a:ea typeface="+mj-ea"/>
                        </a:rPr>
                        <a:t>pMMR</a:t>
                      </a:r>
                      <a:r>
                        <a:rPr lang="zh-CN" altLang="en-US" dirty="0">
                          <a:latin typeface="+mj-ea"/>
                          <a:ea typeface="+mj-ea"/>
                        </a:rPr>
                        <a:t>晚期子宫内膜癌</a:t>
                      </a:r>
                      <a:endParaRPr lang="en-US" dirty="0">
                        <a:latin typeface="+mj-ea"/>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148569"/>
                  </a:ext>
                </a:extLst>
              </a:tr>
              <a:tr h="544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4042"/>
                          </a:solidFill>
                          <a:effectLst/>
                          <a:uLnTx/>
                          <a:uFillTx/>
                          <a:latin typeface="微软雅黑"/>
                          <a:ea typeface="微软雅黑"/>
                          <a:cs typeface="+mn-cs"/>
                        </a:rPr>
                        <a:t>国际创新：</a:t>
                      </a:r>
                      <a:r>
                        <a:rPr kumimoji="0" lang="zh-CN" altLang="en-US" sz="2800" b="1" i="0" u="none" strike="noStrike" kern="1200" cap="none" spc="0" normalizeH="0" baseline="0" noProof="0" dirty="0">
                          <a:ln>
                            <a:noFill/>
                          </a:ln>
                          <a:solidFill>
                            <a:srgbClr val="FF0000"/>
                          </a:solidFill>
                          <a:effectLst/>
                          <a:uLnTx/>
                          <a:uFillTx/>
                          <a:latin typeface="微软雅黑"/>
                          <a:ea typeface="微软雅黑"/>
                          <a:cs typeface="+mn-cs"/>
                        </a:rPr>
                        <a:t>重磅出海</a:t>
                      </a:r>
                      <a:endParaRPr kumimoji="0" lang="en-US" sz="2800" b="1" i="0" u="none" strike="noStrike" kern="1200" cap="none" spc="0" normalizeH="0" baseline="0" noProof="0" dirty="0">
                        <a:ln>
                          <a:noFill/>
                        </a:ln>
                        <a:solidFill>
                          <a:srgbClr val="FF0000"/>
                        </a:solidFill>
                        <a:effectLst/>
                        <a:uLnTx/>
                        <a:uFillTx/>
                        <a:latin typeface="微软雅黑"/>
                        <a:ea typeface="微软雅黑"/>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84712305"/>
                  </a:ext>
                </a:extLst>
              </a:tr>
              <a:tr h="79375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CN" altLang="en-US" sz="1800" b="0" i="0" u="none" strike="noStrike" kern="1200" cap="none" spc="0" normalizeH="0" baseline="0" noProof="0" dirty="0">
                          <a:ln>
                            <a:noFill/>
                          </a:ln>
                          <a:solidFill>
                            <a:srgbClr val="414042"/>
                          </a:solidFill>
                          <a:effectLst/>
                          <a:uLnTx/>
                          <a:uFillTx/>
                          <a:latin typeface="微软雅黑"/>
                          <a:ea typeface="微软雅黑"/>
                          <a:cs typeface="+mn-cs"/>
                        </a:rPr>
                        <a:t>呋喹替尼已成功出海美国、欧盟、日本、英国、瑞士、加拿大、澳大利亚等众多发达市场，是拥有全球自主知识产权的本土抗癌</a:t>
                      </a:r>
                      <a:r>
                        <a:rPr kumimoji="0" lang="en-US" altLang="zh-CN" sz="2400" b="1" i="0" u="none" strike="noStrike" kern="1200" cap="none" spc="0" normalizeH="0" baseline="0" noProof="0" dirty="0">
                          <a:ln>
                            <a:noFill/>
                          </a:ln>
                          <a:solidFill>
                            <a:srgbClr val="FF0000"/>
                          </a:solidFill>
                          <a:effectLst/>
                          <a:uLnTx/>
                          <a:uFillTx/>
                          <a:latin typeface="微软雅黑"/>
                          <a:ea typeface="微软雅黑"/>
                          <a:cs typeface="+mn-cs"/>
                        </a:rPr>
                        <a:t>1</a:t>
                      </a:r>
                      <a:r>
                        <a:rPr kumimoji="0" lang="zh-CN" altLang="en-US" sz="2400" b="1" i="0" u="none" strike="noStrike" kern="1200" cap="none" spc="0" normalizeH="0" baseline="0" noProof="0" dirty="0">
                          <a:ln>
                            <a:noFill/>
                          </a:ln>
                          <a:solidFill>
                            <a:srgbClr val="FF0000"/>
                          </a:solidFill>
                          <a:effectLst/>
                          <a:uLnTx/>
                          <a:uFillTx/>
                          <a:latin typeface="微软雅黑"/>
                          <a:ea typeface="微软雅黑"/>
                          <a:cs typeface="+mn-cs"/>
                        </a:rPr>
                        <a:t>类新药</a:t>
                      </a:r>
                      <a:endParaRPr kumimoji="0" lang="en-US" altLang="zh-CN" sz="2400" b="1" i="0" u="none" strike="noStrike" kern="1200" cap="none" spc="0" normalizeH="0" baseline="0" noProof="0" dirty="0">
                        <a:ln>
                          <a:noFill/>
                        </a:ln>
                        <a:solidFill>
                          <a:srgbClr val="FF0000"/>
                        </a:solidFill>
                        <a:effectLst/>
                        <a:uLnTx/>
                        <a:uFillTx/>
                        <a:latin typeface="微软雅黑"/>
                        <a:ea typeface="微软雅黑"/>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2798103"/>
                  </a:ext>
                </a:extLst>
              </a:tr>
            </a:tbl>
          </a:graphicData>
        </a:graphic>
      </p:graphicFrame>
      <p:sp>
        <p:nvSpPr>
          <p:cNvPr id="24" name="Title 28">
            <a:extLst>
              <a:ext uri="{FF2B5EF4-FFF2-40B4-BE49-F238E27FC236}">
                <a16:creationId xmlns:a16="http://schemas.microsoft.com/office/drawing/2014/main" id="{B83A2284-61B1-4571-A715-24554E0C87F9}"/>
              </a:ext>
            </a:extLst>
          </p:cNvPr>
          <p:cNvSpPr txBox="1">
            <a:spLocks/>
          </p:cNvSpPr>
          <p:nvPr/>
        </p:nvSpPr>
        <p:spPr>
          <a:xfrm>
            <a:off x="452582" y="295563"/>
            <a:ext cx="11363361" cy="64997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呋喹替尼获得国内外一致认可</a:t>
            </a:r>
          </a:p>
        </p:txBody>
      </p:sp>
      <p:grpSp>
        <p:nvGrpSpPr>
          <p:cNvPr id="40" name="Group 39">
            <a:extLst>
              <a:ext uri="{FF2B5EF4-FFF2-40B4-BE49-F238E27FC236}">
                <a16:creationId xmlns:a16="http://schemas.microsoft.com/office/drawing/2014/main" id="{40A7186B-60A3-432C-B2C4-8114EA980131}"/>
              </a:ext>
            </a:extLst>
          </p:cNvPr>
          <p:cNvGrpSpPr/>
          <p:nvPr/>
        </p:nvGrpSpPr>
        <p:grpSpPr>
          <a:xfrm>
            <a:off x="-91" y="-3140"/>
            <a:ext cx="288090" cy="1015755"/>
            <a:chOff x="-90" y="0"/>
            <a:chExt cx="288090" cy="1015755"/>
          </a:xfrm>
          <a:solidFill>
            <a:srgbClr val="FF6600"/>
          </a:solidFill>
        </p:grpSpPr>
        <p:sp>
          <p:nvSpPr>
            <p:cNvPr id="41" name="Rectangle: Top Corners Rounded 40">
              <a:extLst>
                <a:ext uri="{FF2B5EF4-FFF2-40B4-BE49-F238E27FC236}">
                  <a16:creationId xmlns:a16="http://schemas.microsoft.com/office/drawing/2014/main" id="{926D882C-1A88-4E57-BFA3-0926A5BB2906}"/>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42" name="TextBox 41">
              <a:extLst>
                <a:ext uri="{FF2B5EF4-FFF2-40B4-BE49-F238E27FC236}">
                  <a16:creationId xmlns:a16="http://schemas.microsoft.com/office/drawing/2014/main" id="{DDB76D28-BB33-4B93-8A5D-47CF0548D699}"/>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grpSp>
        <p:nvGrpSpPr>
          <p:cNvPr id="43" name="Group 42">
            <a:extLst>
              <a:ext uri="{FF2B5EF4-FFF2-40B4-BE49-F238E27FC236}">
                <a16:creationId xmlns:a16="http://schemas.microsoft.com/office/drawing/2014/main" id="{EF2FAC27-7B75-4C19-ACE9-231A63AEBB77}"/>
              </a:ext>
            </a:extLst>
          </p:cNvPr>
          <p:cNvGrpSpPr/>
          <p:nvPr/>
        </p:nvGrpSpPr>
        <p:grpSpPr>
          <a:xfrm>
            <a:off x="-9327" y="1088291"/>
            <a:ext cx="297237" cy="1015663"/>
            <a:chOff x="-9237" y="-9144"/>
            <a:chExt cx="297237" cy="1015663"/>
          </a:xfrm>
          <a:solidFill>
            <a:schemeClr val="bg1">
              <a:lumMod val="85000"/>
            </a:schemeClr>
          </a:solidFill>
        </p:grpSpPr>
        <p:sp>
          <p:nvSpPr>
            <p:cNvPr id="44" name="Rectangle: Top Corners Rounded 43">
              <a:extLst>
                <a:ext uri="{FF2B5EF4-FFF2-40B4-BE49-F238E27FC236}">
                  <a16:creationId xmlns:a16="http://schemas.microsoft.com/office/drawing/2014/main" id="{F673F2B5-A915-439C-B9F3-A3F77932E89B}"/>
                </a:ext>
              </a:extLst>
            </p:cNvPr>
            <p:cNvSpPr/>
            <p:nvPr/>
          </p:nvSpPr>
          <p:spPr>
            <a:xfrm rot="5400000">
              <a:off x="-358920" y="358920"/>
              <a:ext cx="1005840" cy="288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45" name="TextBox 44">
              <a:extLst>
                <a:ext uri="{FF2B5EF4-FFF2-40B4-BE49-F238E27FC236}">
                  <a16:creationId xmlns:a16="http://schemas.microsoft.com/office/drawing/2014/main" id="{C3E945A7-FEE6-4643-9AC2-D3203518CB94}"/>
                </a:ext>
              </a:extLst>
            </p:cNvPr>
            <p:cNvSpPr txBox="1"/>
            <p:nvPr/>
          </p:nvSpPr>
          <p:spPr>
            <a:xfrm>
              <a:off x="-9237" y="-9144"/>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46" name="Group 45">
            <a:extLst>
              <a:ext uri="{FF2B5EF4-FFF2-40B4-BE49-F238E27FC236}">
                <a16:creationId xmlns:a16="http://schemas.microsoft.com/office/drawing/2014/main" id="{98A7A861-C2CA-47E9-8329-7A232C908AEB}"/>
              </a:ext>
            </a:extLst>
          </p:cNvPr>
          <p:cNvGrpSpPr/>
          <p:nvPr/>
        </p:nvGrpSpPr>
        <p:grpSpPr>
          <a:xfrm>
            <a:off x="-18564" y="2179630"/>
            <a:ext cx="306474" cy="841248"/>
            <a:chOff x="-18474" y="-18288"/>
            <a:chExt cx="306474" cy="841248"/>
          </a:xfrm>
          <a:solidFill>
            <a:schemeClr val="bg1">
              <a:lumMod val="85000"/>
            </a:schemeClr>
          </a:solidFill>
        </p:grpSpPr>
        <p:sp>
          <p:nvSpPr>
            <p:cNvPr id="47" name="Rectangle: Top Corners Rounded 46">
              <a:extLst>
                <a:ext uri="{FF2B5EF4-FFF2-40B4-BE49-F238E27FC236}">
                  <a16:creationId xmlns:a16="http://schemas.microsoft.com/office/drawing/2014/main" id="{E82745D7-A5B6-4D97-AF2A-356EDB0A1E9E}"/>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48" name="TextBox 47">
              <a:extLst>
                <a:ext uri="{FF2B5EF4-FFF2-40B4-BE49-F238E27FC236}">
                  <a16:creationId xmlns:a16="http://schemas.microsoft.com/office/drawing/2014/main" id="{913073D9-EFD4-43C5-8ED9-1FC07717A1F2}"/>
                </a:ext>
              </a:extLst>
            </p:cNvPr>
            <p:cNvSpPr txBox="1"/>
            <p:nvPr/>
          </p:nvSpPr>
          <p:spPr>
            <a:xfrm>
              <a:off x="-18474"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49" name="Group 48">
            <a:extLst>
              <a:ext uri="{FF2B5EF4-FFF2-40B4-BE49-F238E27FC236}">
                <a16:creationId xmlns:a16="http://schemas.microsoft.com/office/drawing/2014/main" id="{22CDB5F7-E3E7-448C-9CE2-1B7F03CB4F92}"/>
              </a:ext>
            </a:extLst>
          </p:cNvPr>
          <p:cNvGrpSpPr/>
          <p:nvPr/>
        </p:nvGrpSpPr>
        <p:grpSpPr>
          <a:xfrm>
            <a:off x="-91" y="3096554"/>
            <a:ext cx="288093" cy="841248"/>
            <a:chOff x="-1" y="-18288"/>
            <a:chExt cx="288093" cy="841248"/>
          </a:xfrm>
          <a:solidFill>
            <a:schemeClr val="bg1">
              <a:lumMod val="85000"/>
            </a:schemeClr>
          </a:solidFill>
        </p:grpSpPr>
        <p:sp>
          <p:nvSpPr>
            <p:cNvPr id="50" name="Rectangle: Top Corners Rounded 49">
              <a:extLst>
                <a:ext uri="{FF2B5EF4-FFF2-40B4-BE49-F238E27FC236}">
                  <a16:creationId xmlns:a16="http://schemas.microsoft.com/office/drawing/2014/main" id="{E7E2BD69-F3CE-413B-9786-0B20B09A1719}"/>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1" name="TextBox 50">
              <a:extLst>
                <a:ext uri="{FF2B5EF4-FFF2-40B4-BE49-F238E27FC236}">
                  <a16:creationId xmlns:a16="http://schemas.microsoft.com/office/drawing/2014/main" id="{9E29CBC9-726F-41AB-93DE-74D4F0E9D42E}"/>
                </a:ext>
              </a:extLst>
            </p:cNvPr>
            <p:cNvSpPr txBox="1"/>
            <p:nvPr/>
          </p:nvSpPr>
          <p:spPr>
            <a:xfrm>
              <a:off x="91"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52" name="Group 51">
            <a:extLst>
              <a:ext uri="{FF2B5EF4-FFF2-40B4-BE49-F238E27FC236}">
                <a16:creationId xmlns:a16="http://schemas.microsoft.com/office/drawing/2014/main" id="{51F3AE16-E5A5-4662-B9DC-28FDF55F8A15}"/>
              </a:ext>
            </a:extLst>
          </p:cNvPr>
          <p:cNvGrpSpPr/>
          <p:nvPr/>
        </p:nvGrpSpPr>
        <p:grpSpPr>
          <a:xfrm>
            <a:off x="-182" y="4013478"/>
            <a:ext cx="288092" cy="841248"/>
            <a:chOff x="-92" y="-18288"/>
            <a:chExt cx="288092" cy="841248"/>
          </a:xfrm>
          <a:solidFill>
            <a:schemeClr val="bg1">
              <a:lumMod val="85000"/>
            </a:schemeClr>
          </a:solidFill>
        </p:grpSpPr>
        <p:sp>
          <p:nvSpPr>
            <p:cNvPr id="53" name="Rectangle: Top Corners Rounded 52">
              <a:extLst>
                <a:ext uri="{FF2B5EF4-FFF2-40B4-BE49-F238E27FC236}">
                  <a16:creationId xmlns:a16="http://schemas.microsoft.com/office/drawing/2014/main" id="{918867A6-40F8-4AA5-98E1-649975B8E094}"/>
                </a:ext>
              </a:extLst>
            </p:cNvPr>
            <p:cNvSpPr/>
            <p:nvPr/>
          </p:nvSpPr>
          <p:spPr>
            <a:xfrm rot="5400000">
              <a:off x="-267480" y="267479"/>
              <a:ext cx="822960" cy="288001"/>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4" name="TextBox 53">
              <a:extLst>
                <a:ext uri="{FF2B5EF4-FFF2-40B4-BE49-F238E27FC236}">
                  <a16:creationId xmlns:a16="http://schemas.microsoft.com/office/drawing/2014/main" id="{0781F89F-32BE-4185-9FCA-295DCE0ADB85}"/>
                </a:ext>
              </a:extLst>
            </p:cNvPr>
            <p:cNvSpPr txBox="1"/>
            <p:nvPr/>
          </p:nvSpPr>
          <p:spPr>
            <a:xfrm>
              <a:off x="-92"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55" name="Group 54">
            <a:extLst>
              <a:ext uri="{FF2B5EF4-FFF2-40B4-BE49-F238E27FC236}">
                <a16:creationId xmlns:a16="http://schemas.microsoft.com/office/drawing/2014/main" id="{DC7D52E0-EE83-4D1C-9339-481AEC19618F}"/>
              </a:ext>
            </a:extLst>
          </p:cNvPr>
          <p:cNvGrpSpPr/>
          <p:nvPr/>
        </p:nvGrpSpPr>
        <p:grpSpPr>
          <a:xfrm>
            <a:off x="-93" y="4930402"/>
            <a:ext cx="288003" cy="841248"/>
            <a:chOff x="-3" y="-18288"/>
            <a:chExt cx="288003" cy="841248"/>
          </a:xfrm>
          <a:solidFill>
            <a:schemeClr val="bg1">
              <a:lumMod val="85000"/>
            </a:schemeClr>
          </a:solidFill>
        </p:grpSpPr>
        <p:sp>
          <p:nvSpPr>
            <p:cNvPr id="56" name="Rectangle: Top Corners Rounded 55">
              <a:extLst>
                <a:ext uri="{FF2B5EF4-FFF2-40B4-BE49-F238E27FC236}">
                  <a16:creationId xmlns:a16="http://schemas.microsoft.com/office/drawing/2014/main" id="{F06C6A0C-4FAB-4A7C-A6B1-7C3A5CAC0540}"/>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57" name="TextBox 56">
              <a:extLst>
                <a:ext uri="{FF2B5EF4-FFF2-40B4-BE49-F238E27FC236}">
                  <a16:creationId xmlns:a16="http://schemas.microsoft.com/office/drawing/2014/main" id="{6D6DB1CD-7478-4449-8147-638387C0B659}"/>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78500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9">
            <a:extLst>
              <a:ext uri="{FF2B5EF4-FFF2-40B4-BE49-F238E27FC236}">
                <a16:creationId xmlns:a16="http://schemas.microsoft.com/office/drawing/2014/main" id="{D47B4F0B-D8C3-4E9E-BECA-62938F530112}"/>
              </a:ext>
            </a:extLst>
          </p:cNvPr>
          <p:cNvSpPr txBox="1">
            <a:spLocks/>
          </p:cNvSpPr>
          <p:nvPr/>
        </p:nvSpPr>
        <p:spPr>
          <a:xfrm>
            <a:off x="928893" y="4286398"/>
            <a:ext cx="4996004" cy="164698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71450" indent="-171450">
              <a:lnSpc>
                <a:spcPct val="150000"/>
              </a:lnSpc>
              <a:spcBef>
                <a:spcPts val="200"/>
              </a:spcBef>
              <a:spcAft>
                <a:spcPts val="200"/>
              </a:spcAft>
              <a:buClr>
                <a:schemeClr val="tx2"/>
              </a:buClr>
              <a:buFont typeface="Wingdings" panose="05000000000000000000" pitchFamily="2" charset="2"/>
              <a:buChar char="v"/>
            </a:pPr>
            <a:r>
              <a:rPr lang="zh-CN" altLang="en-US" sz="1600" dirty="0">
                <a:latin typeface="+mj-ea"/>
                <a:ea typeface="+mj-ea"/>
                <a:cs typeface="Arial" panose="020B0604020202020204" pitchFamily="34" charset="0"/>
              </a:rPr>
              <a:t>晚期子宫内膜癌存在巨大的未满足治疗需求</a:t>
            </a:r>
            <a:endParaRPr lang="en-US" altLang="zh-CN" sz="1600" dirty="0">
              <a:latin typeface="+mj-ea"/>
              <a:ea typeface="+mj-ea"/>
              <a:cs typeface="Arial" panose="020B0604020202020204" pitchFamily="34" charset="0"/>
            </a:endParaRPr>
          </a:p>
          <a:p>
            <a:pPr marL="171450" indent="-171450">
              <a:lnSpc>
                <a:spcPct val="150000"/>
              </a:lnSpc>
              <a:spcBef>
                <a:spcPts val="200"/>
              </a:spcBef>
              <a:spcAft>
                <a:spcPts val="200"/>
              </a:spcAft>
              <a:buClr>
                <a:schemeClr val="tx2"/>
              </a:buClr>
              <a:buFont typeface="Wingdings" panose="05000000000000000000" pitchFamily="2" charset="2"/>
              <a:buChar char="v"/>
            </a:pPr>
            <a:r>
              <a:rPr lang="zh-CN" altLang="en-US" sz="1600" dirty="0">
                <a:latin typeface="+mj-ea"/>
                <a:ea typeface="+mj-ea"/>
                <a:cs typeface="Arial" panose="020B0604020202020204" pitchFamily="34" charset="0"/>
              </a:rPr>
              <a:t>呋喹替尼联合信迪利单抗治疗方案协同增效，表现出令人鼓舞的疗效和安全性，</a:t>
            </a:r>
            <a:r>
              <a:rPr lang="zh-CN" altLang="en-US" b="1" dirty="0">
                <a:solidFill>
                  <a:srgbClr val="FF0000"/>
                </a:solidFill>
                <a:latin typeface="+mj-ea"/>
                <a:ea typeface="+mj-ea"/>
                <a:cs typeface="Arial" panose="020B0604020202020204" pitchFamily="34" charset="0"/>
              </a:rPr>
              <a:t>可延长患者总生存期，“助力实现健康中国</a:t>
            </a:r>
            <a:r>
              <a:rPr lang="en-US" altLang="zh-CN" b="1" dirty="0">
                <a:solidFill>
                  <a:srgbClr val="FF0000"/>
                </a:solidFill>
                <a:latin typeface="+mj-ea"/>
                <a:ea typeface="+mj-ea"/>
                <a:cs typeface="Arial" panose="020B0604020202020204" pitchFamily="34" charset="0"/>
              </a:rPr>
              <a:t>2030</a:t>
            </a:r>
            <a:r>
              <a:rPr lang="zh-CN" altLang="en-US" b="1" dirty="0">
                <a:solidFill>
                  <a:srgbClr val="FF0000"/>
                </a:solidFill>
                <a:latin typeface="+mj-ea"/>
                <a:ea typeface="+mj-ea"/>
                <a:cs typeface="Arial" panose="020B0604020202020204" pitchFamily="34" charset="0"/>
              </a:rPr>
              <a:t>”</a:t>
            </a:r>
            <a:endParaRPr lang="en-US" altLang="zh-CN" b="1" dirty="0">
              <a:solidFill>
                <a:srgbClr val="FF0000"/>
              </a:solidFill>
              <a:latin typeface="+mj-ea"/>
              <a:ea typeface="+mj-ea"/>
              <a:cs typeface="Arial" panose="020B0604020202020204" pitchFamily="34" charset="0"/>
            </a:endParaRPr>
          </a:p>
          <a:p>
            <a:pPr marL="171450" indent="-171450">
              <a:lnSpc>
                <a:spcPct val="150000"/>
              </a:lnSpc>
              <a:spcBef>
                <a:spcPts val="200"/>
              </a:spcBef>
              <a:spcAft>
                <a:spcPts val="200"/>
              </a:spcAft>
              <a:buClr>
                <a:schemeClr val="tx2"/>
              </a:buClr>
              <a:buFont typeface="Wingdings" panose="05000000000000000000" pitchFamily="2" charset="2"/>
              <a:buChar char="v"/>
            </a:pPr>
            <a:endParaRPr lang="en-US" altLang="zh-CN" sz="1600" b="1" dirty="0">
              <a:solidFill>
                <a:srgbClr val="FF0000"/>
              </a:solidFill>
              <a:latin typeface="+mj-ea"/>
              <a:ea typeface="+mj-ea"/>
              <a:cs typeface="Arial" panose="020B0604020202020204" pitchFamily="34" charset="0"/>
            </a:endParaRPr>
          </a:p>
        </p:txBody>
      </p:sp>
      <p:sp>
        <p:nvSpPr>
          <p:cNvPr id="7" name="Content Placeholder 10">
            <a:extLst>
              <a:ext uri="{FF2B5EF4-FFF2-40B4-BE49-F238E27FC236}">
                <a16:creationId xmlns:a16="http://schemas.microsoft.com/office/drawing/2014/main" id="{D6F4E0A8-D2B0-45F4-BE64-A7A1E00BE9E1}"/>
              </a:ext>
            </a:extLst>
          </p:cNvPr>
          <p:cNvSpPr txBox="1">
            <a:spLocks/>
          </p:cNvSpPr>
          <p:nvPr/>
        </p:nvSpPr>
        <p:spPr>
          <a:xfrm>
            <a:off x="6144839" y="1887664"/>
            <a:ext cx="5341669" cy="16502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71450" indent="-171450">
              <a:lnSpc>
                <a:spcPct val="130000"/>
              </a:lnSpc>
              <a:spcBef>
                <a:spcPts val="200"/>
              </a:spcBef>
              <a:spcAft>
                <a:spcPts val="200"/>
              </a:spcAft>
              <a:buClr>
                <a:schemeClr val="tx2"/>
              </a:buClr>
              <a:buFont typeface="Wingdings" panose="05000000000000000000" pitchFamily="2" charset="2"/>
              <a:buChar char="v"/>
            </a:pPr>
            <a:r>
              <a:rPr lang="zh-CN" altLang="en-US" sz="1500" dirty="0">
                <a:latin typeface="+mj-ea"/>
                <a:ea typeface="+mj-ea"/>
                <a:cs typeface="Arial" panose="020B0604020202020204" pitchFamily="34" charset="0"/>
              </a:rPr>
              <a:t>呋喹替尼联合信迪利单抗治疗方案中两种药品均已纳入国家医保目录多年，疗效、不良反应及</a:t>
            </a:r>
            <a:r>
              <a:rPr lang="zh-CN" altLang="en-US" b="1" dirty="0">
                <a:solidFill>
                  <a:srgbClr val="FF0000"/>
                </a:solidFill>
                <a:latin typeface="+mj-ea"/>
                <a:ea typeface="+mj-ea"/>
                <a:cs typeface="Arial" panose="020B0604020202020204" pitchFamily="34" charset="0"/>
              </a:rPr>
              <a:t>治疗费用明确可控</a:t>
            </a:r>
            <a:endParaRPr lang="en-US" altLang="zh-CN" sz="1700" b="1" dirty="0">
              <a:solidFill>
                <a:srgbClr val="FF0000"/>
              </a:solidFill>
              <a:latin typeface="+mj-ea"/>
              <a:ea typeface="+mj-ea"/>
              <a:cs typeface="Arial" panose="020B0604020202020204" pitchFamily="34" charset="0"/>
            </a:endParaRPr>
          </a:p>
          <a:p>
            <a:pPr marL="171450" indent="-171450">
              <a:lnSpc>
                <a:spcPct val="130000"/>
              </a:lnSpc>
              <a:spcBef>
                <a:spcPts val="200"/>
              </a:spcBef>
              <a:spcAft>
                <a:spcPts val="200"/>
              </a:spcAft>
              <a:buClr>
                <a:schemeClr val="tx2"/>
              </a:buClr>
              <a:buFont typeface="Wingdings" panose="05000000000000000000" pitchFamily="2" charset="2"/>
              <a:buChar char="v"/>
            </a:pPr>
            <a:r>
              <a:rPr lang="zh-CN" altLang="en-US" sz="1500" dirty="0">
                <a:latin typeface="+mj-ea"/>
                <a:ea typeface="+mj-ea"/>
                <a:cs typeface="Arial" panose="020B0604020202020204" pitchFamily="34" charset="0"/>
              </a:rPr>
              <a:t>呋喹替尼是拥有全球自主知识产权的</a:t>
            </a:r>
            <a:r>
              <a:rPr lang="en-US" altLang="zh-CN" sz="1500" dirty="0">
                <a:latin typeface="+mj-ea"/>
                <a:ea typeface="+mj-ea"/>
                <a:cs typeface="Arial" panose="020B0604020202020204" pitchFamily="34" charset="0"/>
              </a:rPr>
              <a:t>1</a:t>
            </a:r>
            <a:r>
              <a:rPr lang="zh-CN" altLang="en-US" sz="1500" dirty="0">
                <a:latin typeface="+mj-ea"/>
                <a:ea typeface="+mj-ea"/>
                <a:cs typeface="Arial" panose="020B0604020202020204" pitchFamily="34" charset="0"/>
              </a:rPr>
              <a:t>类新药，已于</a:t>
            </a:r>
            <a:r>
              <a:rPr lang="en-US" altLang="zh-CN" sz="1500" dirty="0">
                <a:latin typeface="+mj-ea"/>
                <a:ea typeface="+mj-ea"/>
                <a:cs typeface="Arial" panose="020B0604020202020204" pitchFamily="34" charset="0"/>
              </a:rPr>
              <a:t>2019</a:t>
            </a:r>
            <a:r>
              <a:rPr lang="zh-CN" altLang="en-US" sz="1500" dirty="0">
                <a:latin typeface="+mj-ea"/>
                <a:ea typeface="+mj-ea"/>
                <a:cs typeface="Arial" panose="020B0604020202020204" pitchFamily="34" charset="0"/>
              </a:rPr>
              <a:t>年进入国家医保目录，并成功在美国、欧盟、日本等多个</a:t>
            </a:r>
            <a:endParaRPr lang="en-US" altLang="zh-CN" sz="1500" dirty="0">
              <a:latin typeface="+mj-ea"/>
              <a:ea typeface="+mj-ea"/>
              <a:cs typeface="Arial" panose="020B0604020202020204" pitchFamily="34" charset="0"/>
            </a:endParaRPr>
          </a:p>
          <a:p>
            <a:pPr marL="0" indent="0">
              <a:lnSpc>
                <a:spcPct val="130000"/>
              </a:lnSpc>
              <a:spcBef>
                <a:spcPts val="200"/>
              </a:spcBef>
              <a:spcAft>
                <a:spcPts val="200"/>
              </a:spcAft>
              <a:buClr>
                <a:schemeClr val="tx2"/>
              </a:buClr>
              <a:buNone/>
            </a:pPr>
            <a:r>
              <a:rPr lang="zh-CN" altLang="en-US" sz="1500" dirty="0">
                <a:latin typeface="+mj-ea"/>
                <a:ea typeface="+mj-ea"/>
                <a:cs typeface="Arial" panose="020B0604020202020204" pitchFamily="34" charset="0"/>
              </a:rPr>
              <a:t>          国家上市</a:t>
            </a:r>
          </a:p>
          <a:p>
            <a:pPr marL="171450" indent="-171450">
              <a:lnSpc>
                <a:spcPct val="130000"/>
              </a:lnSpc>
              <a:spcBef>
                <a:spcPts val="200"/>
              </a:spcBef>
              <a:spcAft>
                <a:spcPts val="200"/>
              </a:spcAft>
              <a:buClr>
                <a:schemeClr val="tx2"/>
              </a:buClr>
              <a:buFont typeface="Wingdings" panose="05000000000000000000" pitchFamily="2" charset="2"/>
              <a:buChar char="v"/>
            </a:pPr>
            <a:endParaRPr lang="en-GB" altLang="en-US" sz="1700" b="1" dirty="0">
              <a:solidFill>
                <a:srgbClr val="FF0000"/>
              </a:solidFill>
              <a:latin typeface="+mj-ea"/>
              <a:ea typeface="+mj-ea"/>
            </a:endParaRPr>
          </a:p>
        </p:txBody>
      </p:sp>
      <p:grpSp>
        <p:nvGrpSpPr>
          <p:cNvPr id="8" name="Group 28">
            <a:extLst>
              <a:ext uri="{FF2B5EF4-FFF2-40B4-BE49-F238E27FC236}">
                <a16:creationId xmlns:a16="http://schemas.microsoft.com/office/drawing/2014/main" id="{CD859D41-D57E-43DA-A302-B8DF44018C6F}"/>
              </a:ext>
            </a:extLst>
          </p:cNvPr>
          <p:cNvGrpSpPr>
            <a:grpSpLocks/>
          </p:cNvGrpSpPr>
          <p:nvPr/>
        </p:nvGrpSpPr>
        <p:grpSpPr bwMode="auto">
          <a:xfrm>
            <a:off x="902300" y="1432678"/>
            <a:ext cx="10387400" cy="4605027"/>
            <a:chOff x="611188" y="968906"/>
            <a:chExt cx="8259484" cy="4630115"/>
          </a:xfrm>
        </p:grpSpPr>
        <p:sp>
          <p:nvSpPr>
            <p:cNvPr id="9" name="Line 8">
              <a:extLst>
                <a:ext uri="{FF2B5EF4-FFF2-40B4-BE49-F238E27FC236}">
                  <a16:creationId xmlns:a16="http://schemas.microsoft.com/office/drawing/2014/main" id="{E89A48CA-C61E-4110-905E-419A0AC5B466}"/>
                </a:ext>
              </a:extLst>
            </p:cNvPr>
            <p:cNvSpPr>
              <a:spLocks noChangeShapeType="1"/>
            </p:cNvSpPr>
            <p:nvPr/>
          </p:nvSpPr>
          <p:spPr bwMode="auto">
            <a:xfrm>
              <a:off x="4695850" y="1002113"/>
              <a:ext cx="47869" cy="4596908"/>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14042"/>
                </a:solidFill>
                <a:effectLst/>
                <a:uLnTx/>
                <a:uFillTx/>
                <a:latin typeface="+mj-ea"/>
                <a:ea typeface="+mj-ea"/>
                <a:cs typeface="+mn-cs"/>
              </a:endParaRPr>
            </a:p>
          </p:txBody>
        </p:sp>
        <p:sp>
          <p:nvSpPr>
            <p:cNvPr id="12" name="Line 10">
              <a:extLst>
                <a:ext uri="{FF2B5EF4-FFF2-40B4-BE49-F238E27FC236}">
                  <a16:creationId xmlns:a16="http://schemas.microsoft.com/office/drawing/2014/main" id="{09EA3AF3-D943-4BC3-A300-577ADCF706AD}"/>
                </a:ext>
              </a:extLst>
            </p:cNvPr>
            <p:cNvSpPr>
              <a:spLocks noChangeShapeType="1"/>
            </p:cNvSpPr>
            <p:nvPr/>
          </p:nvSpPr>
          <p:spPr bwMode="auto">
            <a:xfrm flipV="1">
              <a:off x="611188" y="3223366"/>
              <a:ext cx="8209284" cy="47581"/>
            </a:xfrm>
            <a:prstGeom prst="line">
              <a:avLst/>
            </a:prstGeom>
            <a:noFill/>
            <a:ln w="38100">
              <a:solidFill>
                <a:schemeClr val="accent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14042"/>
                </a:solidFill>
                <a:effectLst/>
                <a:uLnTx/>
                <a:uFillTx/>
                <a:latin typeface="+mj-ea"/>
                <a:ea typeface="+mj-ea"/>
                <a:cs typeface="+mn-cs"/>
              </a:endParaRPr>
            </a:p>
          </p:txBody>
        </p:sp>
        <p:sp>
          <p:nvSpPr>
            <p:cNvPr id="13" name="Round Diagonal Corner Rectangle 22">
              <a:extLst>
                <a:ext uri="{FF2B5EF4-FFF2-40B4-BE49-F238E27FC236}">
                  <a16:creationId xmlns:a16="http://schemas.microsoft.com/office/drawing/2014/main" id="{2DF2BB29-7A5C-49FC-B941-F76A59E353F1}"/>
                </a:ext>
              </a:extLst>
            </p:cNvPr>
            <p:cNvSpPr/>
            <p:nvPr/>
          </p:nvSpPr>
          <p:spPr>
            <a:xfrm>
              <a:off x="611188" y="968906"/>
              <a:ext cx="4032000" cy="384000"/>
            </a:xfrm>
            <a:prstGeom prst="round2DiagRect">
              <a:avLst>
                <a:gd name="adj1" fmla="val 0"/>
                <a:gd name="adj2" fmla="val 32374"/>
              </a:avLst>
            </a:prstGeom>
            <a:solidFill>
              <a:schemeClr val="bg2"/>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j-ea"/>
                  <a:ea typeface="+mj-ea"/>
                  <a:cs typeface="Arial" charset="0"/>
                </a:rPr>
                <a:t>Strengths</a:t>
              </a:r>
              <a:endParaRPr kumimoji="0" lang="en-US" sz="1400" b="1" i="0" u="none" strike="noStrike" kern="1200" cap="none" spc="0" normalizeH="0" baseline="0" noProof="0" dirty="0">
                <a:ln>
                  <a:noFill/>
                </a:ln>
                <a:solidFill>
                  <a:srgbClr val="FFFFFF"/>
                </a:solidFill>
                <a:effectLst/>
                <a:uLnTx/>
                <a:uFillTx/>
                <a:latin typeface="+mj-ea"/>
                <a:ea typeface="+mj-ea"/>
                <a:cs typeface="Arial" charset="0"/>
              </a:endParaRPr>
            </a:p>
          </p:txBody>
        </p:sp>
        <p:sp>
          <p:nvSpPr>
            <p:cNvPr id="14" name="Round Diagonal Corner Rectangle 23">
              <a:extLst>
                <a:ext uri="{FF2B5EF4-FFF2-40B4-BE49-F238E27FC236}">
                  <a16:creationId xmlns:a16="http://schemas.microsoft.com/office/drawing/2014/main" id="{610B055B-E863-4F94-89B4-4081174F7EF0}"/>
                </a:ext>
              </a:extLst>
            </p:cNvPr>
            <p:cNvSpPr/>
            <p:nvPr/>
          </p:nvSpPr>
          <p:spPr>
            <a:xfrm>
              <a:off x="4763064" y="968906"/>
              <a:ext cx="4032000" cy="384000"/>
            </a:xfrm>
            <a:prstGeom prst="round2DiagRect">
              <a:avLst>
                <a:gd name="adj1" fmla="val 0"/>
                <a:gd name="adj2" fmla="val 32374"/>
              </a:avLst>
            </a:prstGeom>
            <a:solidFill>
              <a:schemeClr val="bg2"/>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j-ea"/>
                  <a:ea typeface="+mj-ea"/>
                  <a:cs typeface="Arial" charset="0"/>
                </a:rPr>
                <a:t>Weaknesses</a:t>
              </a:r>
              <a:endParaRPr kumimoji="0" lang="en-US" sz="1400" b="1" i="0" u="none" strike="noStrike" kern="1200" cap="none" spc="0" normalizeH="0" baseline="0" noProof="0" dirty="0">
                <a:ln>
                  <a:noFill/>
                </a:ln>
                <a:solidFill>
                  <a:srgbClr val="FFFFFF"/>
                </a:solidFill>
                <a:effectLst/>
                <a:uLnTx/>
                <a:uFillTx/>
                <a:latin typeface="+mj-ea"/>
                <a:ea typeface="+mj-ea"/>
                <a:cs typeface="Arial" charset="0"/>
              </a:endParaRPr>
            </a:p>
          </p:txBody>
        </p:sp>
        <p:sp>
          <p:nvSpPr>
            <p:cNvPr id="15" name="Round Diagonal Corner Rectangle 24">
              <a:extLst>
                <a:ext uri="{FF2B5EF4-FFF2-40B4-BE49-F238E27FC236}">
                  <a16:creationId xmlns:a16="http://schemas.microsoft.com/office/drawing/2014/main" id="{A6F2A89F-793B-4244-9DC9-98586CF271A5}"/>
                </a:ext>
              </a:extLst>
            </p:cNvPr>
            <p:cNvSpPr/>
            <p:nvPr/>
          </p:nvSpPr>
          <p:spPr>
            <a:xfrm>
              <a:off x="611188" y="3372725"/>
              <a:ext cx="4032000" cy="331532"/>
            </a:xfrm>
            <a:prstGeom prst="round2DiagRect">
              <a:avLst>
                <a:gd name="adj1" fmla="val 0"/>
                <a:gd name="adj2" fmla="val 32374"/>
              </a:avLst>
            </a:prstGeom>
            <a:solidFill>
              <a:schemeClr val="bg2"/>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mj-ea"/>
                  <a:ea typeface="+mj-ea"/>
                  <a:cs typeface="Arial" charset="0"/>
                </a:rPr>
                <a:t>Opportunities</a:t>
              </a:r>
              <a:endParaRPr kumimoji="0" lang="en-US" sz="1400" b="1" i="0" u="none" strike="noStrike" kern="1200" cap="none" spc="0" normalizeH="0" baseline="0" noProof="0" dirty="0">
                <a:ln>
                  <a:noFill/>
                </a:ln>
                <a:solidFill>
                  <a:srgbClr val="FFFFFF"/>
                </a:solidFill>
                <a:effectLst/>
                <a:uLnTx/>
                <a:uFillTx/>
                <a:latin typeface="+mj-ea"/>
                <a:ea typeface="+mj-ea"/>
                <a:cs typeface="Arial" charset="0"/>
              </a:endParaRPr>
            </a:p>
          </p:txBody>
        </p:sp>
        <p:sp>
          <p:nvSpPr>
            <p:cNvPr id="16" name="Round Diagonal Corner Rectangle 25">
              <a:extLst>
                <a:ext uri="{FF2B5EF4-FFF2-40B4-BE49-F238E27FC236}">
                  <a16:creationId xmlns:a16="http://schemas.microsoft.com/office/drawing/2014/main" id="{CB558754-767B-467A-B7E2-8626A2562773}"/>
                </a:ext>
              </a:extLst>
            </p:cNvPr>
            <p:cNvSpPr/>
            <p:nvPr/>
          </p:nvSpPr>
          <p:spPr>
            <a:xfrm>
              <a:off x="4838672" y="3297835"/>
              <a:ext cx="4032000" cy="422381"/>
            </a:xfrm>
            <a:prstGeom prst="round2DiagRect">
              <a:avLst>
                <a:gd name="adj1" fmla="val 0"/>
                <a:gd name="adj2" fmla="val 32374"/>
              </a:avLst>
            </a:prstGeom>
            <a:solidFill>
              <a:schemeClr val="bg2"/>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9E006E"/>
                </a:solidFill>
                <a:effectLst/>
                <a:uLnTx/>
                <a:uFillTx/>
                <a:latin typeface="+mj-ea"/>
                <a:ea typeface="+mj-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mj-ea"/>
                <a:ea typeface="+mj-ea"/>
                <a:cs typeface="Arial" charset="0"/>
              </a:endParaRPr>
            </a:p>
          </p:txBody>
        </p:sp>
        <p:sp>
          <p:nvSpPr>
            <p:cNvPr id="17" name="Oval 7">
              <a:extLst>
                <a:ext uri="{FF2B5EF4-FFF2-40B4-BE49-F238E27FC236}">
                  <a16:creationId xmlns:a16="http://schemas.microsoft.com/office/drawing/2014/main" id="{F549A2F1-6602-4778-986B-32750B2FC998}"/>
                </a:ext>
              </a:extLst>
            </p:cNvPr>
            <p:cNvSpPr>
              <a:spLocks noChangeArrowheads="1"/>
            </p:cNvSpPr>
            <p:nvPr/>
          </p:nvSpPr>
          <p:spPr bwMode="auto">
            <a:xfrm>
              <a:off x="3969785" y="2912151"/>
              <a:ext cx="1262223" cy="619449"/>
            </a:xfrm>
            <a:prstGeom prst="round2DiagRect">
              <a:avLst>
                <a:gd name="adj1" fmla="val 0"/>
                <a:gd name="adj2" fmla="val 22989"/>
              </a:avLst>
            </a:prstGeom>
            <a:solidFill>
              <a:schemeClr val="accent1"/>
            </a:solidFill>
            <a:ln>
              <a:solidFill>
                <a:srgbClr val="E6E6F2">
                  <a:lumMod val="25000"/>
                </a:srgbClr>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tab pos="55563" algn="l"/>
                </a:tabLst>
                <a:defRPr/>
              </a:pPr>
              <a:r>
                <a:rPr kumimoji="0" lang="zh-CN" altLang="en-US" sz="2400" b="1" i="0" u="none" strike="noStrike" kern="1200" cap="none" spc="0" normalizeH="0" baseline="0" noProof="0" dirty="0">
                  <a:ln>
                    <a:noFill/>
                  </a:ln>
                  <a:solidFill>
                    <a:srgbClr val="FFFFFF"/>
                  </a:solidFill>
                  <a:effectLst/>
                  <a:uLnTx/>
                  <a:uFillTx/>
                  <a:latin typeface="+mj-ea"/>
                  <a:ea typeface="+mj-ea"/>
                  <a:cs typeface="Arial" charset="0"/>
                </a:rPr>
                <a:t>呋喹替尼</a:t>
              </a:r>
              <a:endParaRPr kumimoji="0" lang="en-US" sz="2400" b="1" i="0" u="none" strike="noStrike" kern="1200" cap="none" spc="0" normalizeH="0" baseline="0" noProof="0" dirty="0">
                <a:ln>
                  <a:noFill/>
                </a:ln>
                <a:solidFill>
                  <a:srgbClr val="FFFFFF"/>
                </a:solidFill>
                <a:effectLst/>
                <a:uLnTx/>
                <a:uFillTx/>
                <a:latin typeface="+mj-ea"/>
                <a:ea typeface="+mj-ea"/>
                <a:cs typeface="Arial" charset="0"/>
              </a:endParaRPr>
            </a:p>
          </p:txBody>
        </p:sp>
      </p:grpSp>
      <p:sp>
        <p:nvSpPr>
          <p:cNvPr id="18" name="Content Placeholder 9">
            <a:extLst>
              <a:ext uri="{FF2B5EF4-FFF2-40B4-BE49-F238E27FC236}">
                <a16:creationId xmlns:a16="http://schemas.microsoft.com/office/drawing/2014/main" id="{F2009A8A-3D31-47E4-BE84-AD3D72617D90}"/>
              </a:ext>
            </a:extLst>
          </p:cNvPr>
          <p:cNvSpPr txBox="1">
            <a:spLocks/>
          </p:cNvSpPr>
          <p:nvPr/>
        </p:nvSpPr>
        <p:spPr bwMode="auto">
          <a:xfrm>
            <a:off x="928893" y="1898618"/>
            <a:ext cx="5017589" cy="19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8288" indent="-268288">
              <a:spcBef>
                <a:spcPct val="25000"/>
              </a:spcBef>
              <a:buClr>
                <a:schemeClr val="accent1"/>
              </a:buClr>
              <a:buSzPct val="80000"/>
              <a:buFont typeface="Wingdings" panose="05000000000000000000" pitchFamily="2" charset="2"/>
              <a:buChar char="u"/>
              <a:tabLst>
                <a:tab pos="1238250" algn="l"/>
              </a:tabLst>
              <a:defRPr sz="2000">
                <a:solidFill>
                  <a:schemeClr val="bg2"/>
                </a:solidFill>
                <a:latin typeface="Arial" panose="020B0604020202020204" pitchFamily="34" charset="0"/>
              </a:defRPr>
            </a:lvl1pPr>
            <a:lvl2pPr marL="742950" indent="-285750">
              <a:spcBef>
                <a:spcPct val="25000"/>
              </a:spcBef>
              <a:buClr>
                <a:schemeClr val="accent1"/>
              </a:buClr>
              <a:buFont typeface="Symbol" panose="05050102010706020507" pitchFamily="18" charset="2"/>
              <a:buChar char="·"/>
              <a:tabLst>
                <a:tab pos="1238250" algn="l"/>
              </a:tabLst>
              <a:defRPr>
                <a:solidFill>
                  <a:schemeClr val="tx1"/>
                </a:solidFill>
                <a:latin typeface="Arial" panose="020B0604020202020204" pitchFamily="34" charset="0"/>
              </a:defRPr>
            </a:lvl2pPr>
            <a:lvl3pPr marL="1143000" indent="-228600">
              <a:spcBef>
                <a:spcPct val="25000"/>
              </a:spcBef>
              <a:buClr>
                <a:schemeClr val="accent1"/>
              </a:buClr>
              <a:buFont typeface="Arial" panose="020B0604020202020204" pitchFamily="34" charset="0"/>
              <a:buChar char="–"/>
              <a:tabLst>
                <a:tab pos="1238250" algn="l"/>
              </a:tabLst>
              <a:defRPr sz="1600">
                <a:solidFill>
                  <a:schemeClr val="tx1"/>
                </a:solidFill>
                <a:latin typeface="Arial" panose="020B0604020202020204" pitchFamily="34" charset="0"/>
              </a:defRPr>
            </a:lvl3pPr>
            <a:lvl4pPr marL="1600200" indent="-228600">
              <a:spcBef>
                <a:spcPct val="25000"/>
              </a:spcBef>
              <a:buClr>
                <a:schemeClr val="accent1"/>
              </a:buClr>
              <a:buFont typeface="Arial" panose="020B0604020202020204" pitchFamily="34" charset="0"/>
              <a:buChar char="–"/>
              <a:tabLst>
                <a:tab pos="1238250" algn="l"/>
              </a:tabLst>
              <a:defRPr sz="1600">
                <a:solidFill>
                  <a:schemeClr val="tx1"/>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9pPr>
          </a:lstStyle>
          <a:p>
            <a:pPr marL="171450" marR="0" lvl="0" indent="-171450" fontAlgn="auto">
              <a:lnSpc>
                <a:spcPct val="130000"/>
              </a:lnSpc>
              <a:spcBef>
                <a:spcPts val="200"/>
              </a:spcBef>
              <a:spcAft>
                <a:spcPts val="200"/>
              </a:spcAft>
              <a:buClr>
                <a:schemeClr val="tx2"/>
              </a:buClr>
              <a:buFont typeface="Wingdings" panose="05000000000000000000" pitchFamily="2" charset="2"/>
              <a:buChar char="v"/>
              <a:tabLst>
                <a:tab pos="1238250" algn="l"/>
              </a:tabLst>
              <a:defRPr/>
            </a:pPr>
            <a:r>
              <a:rPr lang="zh-CN" altLang="en-US" sz="1500" dirty="0">
                <a:solidFill>
                  <a:schemeClr val="tx1"/>
                </a:solidFill>
                <a:latin typeface="+mj-ea"/>
                <a:ea typeface="+mj-ea"/>
                <a:cs typeface="Arial" charset="0"/>
              </a:rPr>
              <a:t>晚期子宫内膜癌患者生存率低，目前仍以传统化疗方案为主，患者治疗效果不佳且缺少其他有效的治疗手段</a:t>
            </a:r>
            <a:endParaRPr lang="en-US" altLang="zh-CN" sz="1500" dirty="0">
              <a:solidFill>
                <a:schemeClr val="tx1"/>
              </a:solidFill>
              <a:latin typeface="+mj-ea"/>
              <a:ea typeface="+mj-ea"/>
              <a:cs typeface="Arial" charset="0"/>
            </a:endParaRPr>
          </a:p>
          <a:p>
            <a:pPr marL="171450" marR="0" lvl="0" indent="-171450" fontAlgn="auto">
              <a:lnSpc>
                <a:spcPct val="130000"/>
              </a:lnSpc>
              <a:spcBef>
                <a:spcPts val="200"/>
              </a:spcBef>
              <a:spcAft>
                <a:spcPts val="200"/>
              </a:spcAft>
              <a:buClr>
                <a:schemeClr val="tx2"/>
              </a:buClr>
              <a:buFont typeface="Wingdings" panose="05000000000000000000" pitchFamily="2" charset="2"/>
              <a:buChar char="v"/>
              <a:tabLst>
                <a:tab pos="1238250" algn="l"/>
              </a:tabLst>
              <a:defRPr/>
            </a:pPr>
            <a:r>
              <a:rPr lang="zh-CN" altLang="en-US" sz="1500" dirty="0">
                <a:solidFill>
                  <a:schemeClr val="tx1"/>
                </a:solidFill>
                <a:latin typeface="+mj-ea"/>
                <a:ea typeface="+mj-ea"/>
                <a:cs typeface="Arial" charset="0"/>
              </a:rPr>
              <a:t>呋喹替尼联合治疗是</a:t>
            </a:r>
            <a:r>
              <a:rPr lang="zh-CN" altLang="en-US" sz="1800" b="1" dirty="0">
                <a:solidFill>
                  <a:srgbClr val="FF0000"/>
                </a:solidFill>
                <a:latin typeface="+mj-ea"/>
                <a:ea typeface="+mj-ea"/>
                <a:cs typeface="Arial" charset="0"/>
              </a:rPr>
              <a:t>中国首个</a:t>
            </a:r>
            <a:r>
              <a:rPr lang="zh-CN" altLang="en-US" sz="1500" dirty="0">
                <a:solidFill>
                  <a:schemeClr val="tx1"/>
                </a:solidFill>
                <a:latin typeface="+mj-ea"/>
                <a:ea typeface="+mj-ea"/>
                <a:cs typeface="Arial" charset="0"/>
              </a:rPr>
              <a:t>批准用于晚期</a:t>
            </a:r>
            <a:r>
              <a:rPr lang="en-US" altLang="zh-CN" sz="1500" dirty="0" err="1">
                <a:solidFill>
                  <a:schemeClr val="tx1"/>
                </a:solidFill>
                <a:latin typeface="+mj-ea"/>
                <a:ea typeface="+mj-ea"/>
                <a:cs typeface="Arial" charset="0"/>
              </a:rPr>
              <a:t>pMMR</a:t>
            </a:r>
            <a:r>
              <a:rPr lang="zh-CN" altLang="en-US" sz="1500" dirty="0">
                <a:solidFill>
                  <a:schemeClr val="tx1"/>
                </a:solidFill>
                <a:latin typeface="+mj-ea"/>
                <a:ea typeface="+mj-ea"/>
                <a:cs typeface="Arial" charset="0"/>
              </a:rPr>
              <a:t>子宫内膜癌的抗血管生成靶向联合</a:t>
            </a:r>
            <a:r>
              <a:rPr lang="en-US" altLang="zh-CN" sz="1500" dirty="0">
                <a:solidFill>
                  <a:schemeClr val="tx1"/>
                </a:solidFill>
                <a:latin typeface="+mj-ea"/>
                <a:ea typeface="+mj-ea"/>
                <a:cs typeface="Arial" charset="0"/>
              </a:rPr>
              <a:t>PD-1</a:t>
            </a:r>
            <a:r>
              <a:rPr lang="zh-CN" altLang="en-US" sz="1500" dirty="0">
                <a:solidFill>
                  <a:schemeClr val="tx1"/>
                </a:solidFill>
                <a:latin typeface="+mj-ea"/>
                <a:ea typeface="+mj-ea"/>
                <a:cs typeface="Arial" charset="0"/>
              </a:rPr>
              <a:t>抑制剂的治疗方案，</a:t>
            </a:r>
            <a:r>
              <a:rPr lang="zh-CN" altLang="en-US" sz="1800" b="1" dirty="0">
                <a:solidFill>
                  <a:srgbClr val="FF0000"/>
                </a:solidFill>
                <a:latin typeface="+mj-ea"/>
                <a:ea typeface="+mj-ea"/>
                <a:cs typeface="Arial" charset="0"/>
              </a:rPr>
              <a:t>弥补目录内靶免治疗方案的空白</a:t>
            </a:r>
            <a:endParaRPr kumimoji="0" lang="en-US" altLang="zh-CN" sz="1700" b="1" i="0" u="none" strike="noStrike" kern="1200" cap="none" spc="0" normalizeH="0" baseline="0" noProof="0" dirty="0">
              <a:ln>
                <a:noFill/>
              </a:ln>
              <a:solidFill>
                <a:srgbClr val="FF0000"/>
              </a:solidFill>
              <a:effectLst/>
              <a:uLnTx/>
              <a:uFillTx/>
              <a:latin typeface="+mj-ea"/>
              <a:ea typeface="+mj-ea"/>
              <a:cs typeface="Arial" panose="020B0604020202020204" pitchFamily="34" charset="0"/>
            </a:endParaRPr>
          </a:p>
        </p:txBody>
      </p:sp>
      <p:sp>
        <p:nvSpPr>
          <p:cNvPr id="19" name="Content Placeholder 10">
            <a:extLst>
              <a:ext uri="{FF2B5EF4-FFF2-40B4-BE49-F238E27FC236}">
                <a16:creationId xmlns:a16="http://schemas.microsoft.com/office/drawing/2014/main" id="{D5734F10-3EA9-4478-94D1-F1ED8427BCCB}"/>
              </a:ext>
            </a:extLst>
          </p:cNvPr>
          <p:cNvSpPr txBox="1">
            <a:spLocks/>
          </p:cNvSpPr>
          <p:nvPr/>
        </p:nvSpPr>
        <p:spPr bwMode="auto">
          <a:xfrm>
            <a:off x="6267942" y="4286398"/>
            <a:ext cx="5070776" cy="193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68288" indent="-268288">
              <a:spcBef>
                <a:spcPct val="25000"/>
              </a:spcBef>
              <a:buClr>
                <a:schemeClr val="accent1"/>
              </a:buClr>
              <a:buSzPct val="80000"/>
              <a:buFont typeface="Wingdings" panose="05000000000000000000" pitchFamily="2" charset="2"/>
              <a:buChar char="u"/>
              <a:tabLst>
                <a:tab pos="1238250" algn="l"/>
              </a:tabLst>
              <a:defRPr sz="2000">
                <a:solidFill>
                  <a:schemeClr val="bg2"/>
                </a:solidFill>
                <a:latin typeface="Arial" panose="020B0604020202020204" pitchFamily="34" charset="0"/>
              </a:defRPr>
            </a:lvl1pPr>
            <a:lvl2pPr marL="742950" indent="-285750">
              <a:spcBef>
                <a:spcPct val="25000"/>
              </a:spcBef>
              <a:buClr>
                <a:schemeClr val="accent1"/>
              </a:buClr>
              <a:buFont typeface="Symbol" panose="05050102010706020507" pitchFamily="18" charset="2"/>
              <a:buChar char="·"/>
              <a:tabLst>
                <a:tab pos="1238250" algn="l"/>
              </a:tabLst>
              <a:defRPr>
                <a:solidFill>
                  <a:schemeClr val="tx1"/>
                </a:solidFill>
                <a:latin typeface="Arial" panose="020B0604020202020204" pitchFamily="34" charset="0"/>
              </a:defRPr>
            </a:lvl2pPr>
            <a:lvl3pPr marL="1143000" indent="-228600">
              <a:spcBef>
                <a:spcPct val="25000"/>
              </a:spcBef>
              <a:buClr>
                <a:schemeClr val="accent1"/>
              </a:buClr>
              <a:buFont typeface="Arial" panose="020B0604020202020204" pitchFamily="34" charset="0"/>
              <a:buChar char="–"/>
              <a:tabLst>
                <a:tab pos="1238250" algn="l"/>
              </a:tabLst>
              <a:defRPr sz="1600">
                <a:solidFill>
                  <a:schemeClr val="tx1"/>
                </a:solidFill>
                <a:latin typeface="Arial" panose="020B0604020202020204" pitchFamily="34" charset="0"/>
              </a:defRPr>
            </a:lvl3pPr>
            <a:lvl4pPr marL="1600200" indent="-228600">
              <a:spcBef>
                <a:spcPct val="25000"/>
              </a:spcBef>
              <a:buClr>
                <a:schemeClr val="accent1"/>
              </a:buClr>
              <a:buFont typeface="Arial" panose="020B0604020202020204" pitchFamily="34" charset="0"/>
              <a:buChar char="–"/>
              <a:tabLst>
                <a:tab pos="1238250" algn="l"/>
              </a:tabLst>
              <a:defRPr sz="1600">
                <a:solidFill>
                  <a:schemeClr val="tx1"/>
                </a:solidFill>
                <a:latin typeface="Arial" panose="020B0604020202020204" pitchFamily="34" charset="0"/>
              </a:defRPr>
            </a:lvl4pPr>
            <a:lvl5pPr marL="2057400" indent="-228600">
              <a:spcBef>
                <a:spcPct val="25000"/>
              </a:spcBef>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5pPr>
            <a:lvl6pPr marL="25146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6pPr>
            <a:lvl7pPr marL="29718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7pPr>
            <a:lvl8pPr marL="34290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8pPr>
            <a:lvl9pPr marL="3886200" indent="-228600" eaLnBrk="0" fontAlgn="base" hangingPunct="0">
              <a:spcBef>
                <a:spcPct val="25000"/>
              </a:spcBef>
              <a:spcAft>
                <a:spcPct val="0"/>
              </a:spcAft>
              <a:buClr>
                <a:schemeClr val="bg2"/>
              </a:buClr>
              <a:buFont typeface="Arial" panose="020B0604020202020204" pitchFamily="34" charset="0"/>
              <a:buChar char="–"/>
              <a:tabLst>
                <a:tab pos="1238250" algn="l"/>
              </a:tabLst>
              <a:defRPr sz="1600">
                <a:solidFill>
                  <a:schemeClr val="tx1"/>
                </a:solidFill>
                <a:latin typeface="Arial" panose="020B0604020202020204" pitchFamily="34" charset="0"/>
              </a:defRPr>
            </a:lvl9pPr>
          </a:lstStyle>
          <a:p>
            <a:pPr marL="171450" marR="0" lvl="0" indent="-171450" fontAlgn="auto">
              <a:lnSpc>
                <a:spcPct val="130000"/>
              </a:lnSpc>
              <a:spcBef>
                <a:spcPts val="200"/>
              </a:spcBef>
              <a:spcAft>
                <a:spcPts val="200"/>
              </a:spcAft>
              <a:buClr>
                <a:schemeClr val="tx2"/>
              </a:buClr>
              <a:buFont typeface="Wingdings" panose="05000000000000000000" pitchFamily="2" charset="2"/>
              <a:buChar char="v"/>
              <a:tabLst>
                <a:tab pos="1238250" algn="l"/>
              </a:tabLst>
              <a:defRPr/>
            </a:pPr>
            <a:r>
              <a:rPr lang="zh-CN" altLang="en-US" sz="1600" dirty="0">
                <a:solidFill>
                  <a:schemeClr val="tx1">
                    <a:lumMod val="75000"/>
                    <a:lumOff val="25000"/>
                  </a:schemeClr>
                </a:solidFill>
                <a:latin typeface="+mj-ea"/>
                <a:ea typeface="+mj-ea"/>
                <a:cs typeface="Arial" panose="020B0604020202020204" pitchFamily="34" charset="0"/>
              </a:rPr>
              <a:t>本次新增晚期</a:t>
            </a:r>
            <a:r>
              <a:rPr lang="en-US" altLang="zh-CN" sz="1600" dirty="0" err="1">
                <a:solidFill>
                  <a:schemeClr val="tx1">
                    <a:lumMod val="75000"/>
                    <a:lumOff val="25000"/>
                  </a:schemeClr>
                </a:solidFill>
                <a:latin typeface="+mj-ea"/>
                <a:ea typeface="+mj-ea"/>
                <a:cs typeface="Arial" panose="020B0604020202020204" pitchFamily="34" charset="0"/>
              </a:rPr>
              <a:t>pMMR</a:t>
            </a:r>
            <a:r>
              <a:rPr lang="zh-CN" altLang="en-US" sz="1600" dirty="0">
                <a:solidFill>
                  <a:schemeClr val="tx1">
                    <a:lumMod val="75000"/>
                    <a:lumOff val="25000"/>
                  </a:schemeClr>
                </a:solidFill>
                <a:latin typeface="+mj-ea"/>
                <a:ea typeface="+mj-ea"/>
                <a:cs typeface="Arial" panose="020B0604020202020204" pitchFamily="34" charset="0"/>
              </a:rPr>
              <a:t>子宫内膜癌适应症， 患者群定位精准，诊断标准明确，</a:t>
            </a:r>
            <a:r>
              <a:rPr lang="zh-CN" altLang="en-US" sz="1800" b="1" dirty="0">
                <a:solidFill>
                  <a:srgbClr val="FF0000"/>
                </a:solidFill>
                <a:latin typeface="+mj-ea"/>
                <a:ea typeface="+mj-ea"/>
                <a:cs typeface="Arial" charset="0"/>
              </a:rPr>
              <a:t>无药物滥用风险</a:t>
            </a:r>
            <a:endParaRPr lang="en-US" altLang="zh-CN" sz="1800" b="1" dirty="0">
              <a:solidFill>
                <a:srgbClr val="FF0000"/>
              </a:solidFill>
              <a:latin typeface="+mj-ea"/>
              <a:ea typeface="+mj-ea"/>
              <a:cs typeface="Arial" charset="0"/>
            </a:endParaRPr>
          </a:p>
          <a:p>
            <a:pPr marL="171450" marR="0" lvl="0" indent="-171450" fontAlgn="auto">
              <a:lnSpc>
                <a:spcPct val="130000"/>
              </a:lnSpc>
              <a:spcBef>
                <a:spcPts val="200"/>
              </a:spcBef>
              <a:spcAft>
                <a:spcPts val="200"/>
              </a:spcAft>
              <a:buClr>
                <a:schemeClr val="tx2"/>
              </a:buClr>
              <a:buFont typeface="Wingdings" panose="05000000000000000000" pitchFamily="2" charset="2"/>
              <a:buChar char="v"/>
              <a:tabLst>
                <a:tab pos="1238250" algn="l"/>
              </a:tabLst>
              <a:defRPr/>
            </a:pPr>
            <a:r>
              <a:rPr lang="zh-CN" altLang="en-US" sz="1600" dirty="0">
                <a:solidFill>
                  <a:schemeClr val="tx1">
                    <a:lumMod val="75000"/>
                    <a:lumOff val="25000"/>
                  </a:schemeClr>
                </a:solidFill>
                <a:latin typeface="+mj-ea"/>
                <a:ea typeface="+mj-ea"/>
                <a:cs typeface="Arial" panose="020B0604020202020204" pitchFamily="34" charset="0"/>
              </a:rPr>
              <a:t>本次新增后呋喹替尼的所有获批适应症均纳入医保，</a:t>
            </a:r>
            <a:r>
              <a:rPr lang="zh-CN" altLang="en-US" sz="1800" b="1" dirty="0">
                <a:solidFill>
                  <a:srgbClr val="FF0000"/>
                </a:solidFill>
                <a:latin typeface="+mj-ea"/>
                <a:ea typeface="+mj-ea"/>
                <a:cs typeface="Arial" panose="020B0604020202020204" pitchFamily="34" charset="0"/>
              </a:rPr>
              <a:t>便于双通道和定点医疗机构的日常管理</a:t>
            </a:r>
            <a:endParaRPr lang="en-US" altLang="zh-CN" sz="1600" b="1" dirty="0">
              <a:solidFill>
                <a:srgbClr val="FF0000"/>
              </a:solidFill>
              <a:latin typeface="+mj-ea"/>
              <a:ea typeface="+mj-ea"/>
              <a:cs typeface="Arial" panose="020B0604020202020204" pitchFamily="34" charset="0"/>
            </a:endParaRPr>
          </a:p>
        </p:txBody>
      </p:sp>
      <p:sp>
        <p:nvSpPr>
          <p:cNvPr id="20" name="Rectangle 19">
            <a:extLst>
              <a:ext uri="{FF2B5EF4-FFF2-40B4-BE49-F238E27FC236}">
                <a16:creationId xmlns:a16="http://schemas.microsoft.com/office/drawing/2014/main" id="{471B4DCA-7AC8-48D6-B5FE-F194865B974D}"/>
              </a:ext>
            </a:extLst>
          </p:cNvPr>
          <p:cNvSpPr/>
          <p:nvPr/>
        </p:nvSpPr>
        <p:spPr>
          <a:xfrm>
            <a:off x="1687903" y="1437990"/>
            <a:ext cx="3647152" cy="369332"/>
          </a:xfrm>
          <a:prstGeom prst="rect">
            <a:avLst/>
          </a:prstGeom>
        </p:spPr>
        <p:txBody>
          <a:bodyPr wrap="none">
            <a:spAutoFit/>
          </a:bodyPr>
          <a:lstStyle/>
          <a:p>
            <a:pPr>
              <a:defRPr/>
            </a:pPr>
            <a:r>
              <a:rPr kumimoji="0" lang="zh-CN" altLang="en-US" sz="1800" b="1" i="0" u="none" strike="noStrike" kern="1200" cap="none" spc="0" normalizeH="0" baseline="0" noProof="0" dirty="0">
                <a:ln>
                  <a:noFill/>
                </a:ln>
                <a:effectLst/>
                <a:uLnTx/>
                <a:uFillTx/>
                <a:latin typeface="+mj-ea"/>
                <a:ea typeface="+mj-ea"/>
                <a:cs typeface="Arial" charset="0"/>
              </a:rPr>
              <a:t>弥补医保目录空白，增加临床选择</a:t>
            </a:r>
            <a:endParaRPr kumimoji="0" lang="en-US" sz="1800" b="1" i="0" u="none" strike="noStrike" kern="1200" cap="none" spc="0" normalizeH="0" baseline="0" noProof="0" dirty="0">
              <a:ln>
                <a:noFill/>
              </a:ln>
              <a:effectLst/>
              <a:uLnTx/>
              <a:uFillTx/>
              <a:latin typeface="+mj-ea"/>
              <a:ea typeface="+mj-ea"/>
              <a:cs typeface="Arial" charset="0"/>
            </a:endParaRPr>
          </a:p>
        </p:txBody>
      </p:sp>
      <p:sp>
        <p:nvSpPr>
          <p:cNvPr id="21" name="Rectangle 20">
            <a:extLst>
              <a:ext uri="{FF2B5EF4-FFF2-40B4-BE49-F238E27FC236}">
                <a16:creationId xmlns:a16="http://schemas.microsoft.com/office/drawing/2014/main" id="{BCD5BF33-D378-4336-B7FF-2366152E7BE7}"/>
              </a:ext>
            </a:extLst>
          </p:cNvPr>
          <p:cNvSpPr/>
          <p:nvPr/>
        </p:nvSpPr>
        <p:spPr>
          <a:xfrm>
            <a:off x="7520931" y="1427697"/>
            <a:ext cx="226215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414042"/>
                </a:solidFill>
                <a:effectLst/>
                <a:uLnTx/>
                <a:uFillTx/>
                <a:latin typeface="+mj-ea"/>
                <a:ea typeface="+mj-ea"/>
                <a:cs typeface="Arial" charset="0"/>
              </a:rPr>
              <a:t>符合“保基本”原则</a:t>
            </a:r>
            <a:endParaRPr kumimoji="0" lang="en-US" sz="1800" b="1" i="0" u="none" strike="noStrike" kern="1200" cap="none" spc="0" normalizeH="0" baseline="0" noProof="0" dirty="0">
              <a:ln>
                <a:noFill/>
              </a:ln>
              <a:solidFill>
                <a:srgbClr val="414042"/>
              </a:solidFill>
              <a:effectLst/>
              <a:uLnTx/>
              <a:uFillTx/>
              <a:latin typeface="+mj-ea"/>
              <a:ea typeface="+mj-ea"/>
              <a:cs typeface="Arial" charset="0"/>
            </a:endParaRPr>
          </a:p>
        </p:txBody>
      </p:sp>
      <p:sp>
        <p:nvSpPr>
          <p:cNvPr id="22" name="Rectangle 21">
            <a:extLst>
              <a:ext uri="{FF2B5EF4-FFF2-40B4-BE49-F238E27FC236}">
                <a16:creationId xmlns:a16="http://schemas.microsoft.com/office/drawing/2014/main" id="{A1F109E6-CF47-4466-988F-12EB2A330344}"/>
              </a:ext>
            </a:extLst>
          </p:cNvPr>
          <p:cNvSpPr/>
          <p:nvPr/>
        </p:nvSpPr>
        <p:spPr>
          <a:xfrm>
            <a:off x="2315552" y="3780572"/>
            <a:ext cx="203132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414042"/>
                </a:solidFill>
                <a:effectLst/>
                <a:uLnTx/>
                <a:uFillTx/>
                <a:latin typeface="+mj-ea"/>
                <a:ea typeface="+mj-ea"/>
                <a:cs typeface="Arial" charset="0"/>
              </a:rPr>
              <a:t>对公共健康的影响</a:t>
            </a:r>
            <a:endParaRPr kumimoji="0" lang="en-US" sz="1800" b="1" i="0" u="none" strike="noStrike" kern="1200" cap="none" spc="0" normalizeH="0" baseline="0" noProof="0" dirty="0">
              <a:ln>
                <a:noFill/>
              </a:ln>
              <a:solidFill>
                <a:srgbClr val="414042"/>
              </a:solidFill>
              <a:effectLst/>
              <a:uLnTx/>
              <a:uFillTx/>
              <a:latin typeface="+mj-ea"/>
              <a:ea typeface="+mj-ea"/>
              <a:cs typeface="Arial" charset="0"/>
            </a:endParaRPr>
          </a:p>
        </p:txBody>
      </p:sp>
      <p:sp>
        <p:nvSpPr>
          <p:cNvPr id="23" name="TextBox 22">
            <a:extLst>
              <a:ext uri="{FF2B5EF4-FFF2-40B4-BE49-F238E27FC236}">
                <a16:creationId xmlns:a16="http://schemas.microsoft.com/office/drawing/2014/main" id="{A7EBD80F-772D-40CC-9471-3D8060B2A6CB}"/>
              </a:ext>
            </a:extLst>
          </p:cNvPr>
          <p:cNvSpPr txBox="1"/>
          <p:nvPr/>
        </p:nvSpPr>
        <p:spPr>
          <a:xfrm>
            <a:off x="7931682" y="3774368"/>
            <a:ext cx="18658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414042"/>
                </a:solidFill>
                <a:effectLst/>
                <a:uLnTx/>
                <a:uFillTx/>
                <a:latin typeface="+mj-ea"/>
                <a:ea typeface="+mj-ea"/>
                <a:cs typeface="Arial" charset="0"/>
              </a:rPr>
              <a:t>便于临床管理</a:t>
            </a:r>
            <a:endParaRPr kumimoji="0" lang="en-US" sz="1800" b="1" i="0" u="none" strike="noStrike" kern="1200" cap="none" spc="0" normalizeH="0" baseline="0" noProof="0" dirty="0">
              <a:ln>
                <a:noFill/>
              </a:ln>
              <a:solidFill>
                <a:srgbClr val="414042"/>
              </a:solidFill>
              <a:effectLst/>
              <a:uLnTx/>
              <a:uFillTx/>
              <a:latin typeface="+mj-ea"/>
              <a:ea typeface="+mj-ea"/>
              <a:cs typeface="Arial" charset="0"/>
            </a:endParaRPr>
          </a:p>
        </p:txBody>
      </p:sp>
      <p:sp>
        <p:nvSpPr>
          <p:cNvPr id="42" name="Title 28">
            <a:extLst>
              <a:ext uri="{FF2B5EF4-FFF2-40B4-BE49-F238E27FC236}">
                <a16:creationId xmlns:a16="http://schemas.microsoft.com/office/drawing/2014/main" id="{8FBA9B3A-0640-44D6-B6B3-B4CBE179B21D}"/>
              </a:ext>
            </a:extLst>
          </p:cNvPr>
          <p:cNvSpPr txBox="1">
            <a:spLocks/>
          </p:cNvSpPr>
          <p:nvPr/>
        </p:nvSpPr>
        <p:spPr>
          <a:xfrm>
            <a:off x="452582" y="295563"/>
            <a:ext cx="11363361" cy="649975"/>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2800" b="1" kern="1200">
                <a:solidFill>
                  <a:schemeClr val="tx1"/>
                </a:solidFill>
                <a:latin typeface="Noto Sans SC" panose="020B0500000000000000" pitchFamily="34" charset="-128"/>
                <a:ea typeface="Noto Sans SC" panose="020B0500000000000000" pitchFamily="34" charset="-128"/>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zh-CN" altLang="en-US" sz="2400" b="1" i="0" u="none" strike="noStrike" kern="1200" cap="none" spc="0" normalizeH="0" baseline="0" noProof="0" dirty="0">
                <a:ln>
                  <a:noFill/>
                </a:ln>
                <a:effectLst/>
                <a:uLnTx/>
                <a:uFillTx/>
                <a:latin typeface="Arial" panose="020B0604020202020204" pitchFamily="34" charset="0"/>
                <a:ea typeface="微软雅黑" panose="020B0503020204020204" pitchFamily="34" charset="-122"/>
                <a:cs typeface="+mj-cs"/>
              </a:rPr>
              <a:t>呋喹替尼新增适应症弥补目录内靶免治疗方案的空白</a:t>
            </a:r>
          </a:p>
        </p:txBody>
      </p:sp>
      <p:grpSp>
        <p:nvGrpSpPr>
          <p:cNvPr id="58" name="Group 57">
            <a:extLst>
              <a:ext uri="{FF2B5EF4-FFF2-40B4-BE49-F238E27FC236}">
                <a16:creationId xmlns:a16="http://schemas.microsoft.com/office/drawing/2014/main" id="{D2348D32-07B3-4CAA-8383-12D04E3CEFEE}"/>
              </a:ext>
            </a:extLst>
          </p:cNvPr>
          <p:cNvGrpSpPr/>
          <p:nvPr/>
        </p:nvGrpSpPr>
        <p:grpSpPr>
          <a:xfrm>
            <a:off x="-91" y="-3140"/>
            <a:ext cx="288090" cy="1015755"/>
            <a:chOff x="-90" y="0"/>
            <a:chExt cx="288090" cy="1015755"/>
          </a:xfrm>
          <a:solidFill>
            <a:srgbClr val="FF6600"/>
          </a:solidFill>
        </p:grpSpPr>
        <p:sp>
          <p:nvSpPr>
            <p:cNvPr id="59" name="Rectangle: Top Corners Rounded 58">
              <a:extLst>
                <a:ext uri="{FF2B5EF4-FFF2-40B4-BE49-F238E27FC236}">
                  <a16:creationId xmlns:a16="http://schemas.microsoft.com/office/drawing/2014/main" id="{E72AA94F-61E6-4AD7-8C2D-435085D835D4}"/>
                </a:ext>
              </a:extLst>
            </p:cNvPr>
            <p:cNvSpPr/>
            <p:nvPr/>
          </p:nvSpPr>
          <p:spPr>
            <a:xfrm rot="5400000">
              <a:off x="-358920" y="358920"/>
              <a:ext cx="1005840" cy="288000"/>
            </a:xfrm>
            <a:prstGeom prst="round2Same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0" name="TextBox 59">
              <a:extLst>
                <a:ext uri="{FF2B5EF4-FFF2-40B4-BE49-F238E27FC236}">
                  <a16:creationId xmlns:a16="http://schemas.microsoft.com/office/drawing/2014/main" id="{C1998D01-CB67-4E91-BDE9-94898FE93C8A}"/>
                </a:ext>
              </a:extLst>
            </p:cNvPr>
            <p:cNvSpPr txBox="1"/>
            <p:nvPr/>
          </p:nvSpPr>
          <p:spPr>
            <a:xfrm>
              <a:off x="-90" y="92"/>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呋喹替尼</a:t>
              </a:r>
              <a:endParaRPr lang="en-US" sz="1600" b="1" dirty="0">
                <a:solidFill>
                  <a:schemeClr val="bg1"/>
                </a:solidFill>
                <a:latin typeface="+mj-ea"/>
                <a:ea typeface="+mj-ea"/>
              </a:endParaRPr>
            </a:p>
          </p:txBody>
        </p:sp>
      </p:grpSp>
      <p:grpSp>
        <p:nvGrpSpPr>
          <p:cNvPr id="64" name="Group 63">
            <a:extLst>
              <a:ext uri="{FF2B5EF4-FFF2-40B4-BE49-F238E27FC236}">
                <a16:creationId xmlns:a16="http://schemas.microsoft.com/office/drawing/2014/main" id="{AC2A273B-BE01-48C9-95C6-6A4E23C7EA69}"/>
              </a:ext>
            </a:extLst>
          </p:cNvPr>
          <p:cNvGrpSpPr/>
          <p:nvPr/>
        </p:nvGrpSpPr>
        <p:grpSpPr>
          <a:xfrm>
            <a:off x="-9327" y="1088291"/>
            <a:ext cx="297237" cy="1015663"/>
            <a:chOff x="-9237" y="-9144"/>
            <a:chExt cx="297237" cy="1015663"/>
          </a:xfrm>
          <a:solidFill>
            <a:schemeClr val="bg1">
              <a:lumMod val="85000"/>
            </a:schemeClr>
          </a:solidFill>
        </p:grpSpPr>
        <p:sp>
          <p:nvSpPr>
            <p:cNvPr id="65" name="Rectangle: Top Corners Rounded 64">
              <a:extLst>
                <a:ext uri="{FF2B5EF4-FFF2-40B4-BE49-F238E27FC236}">
                  <a16:creationId xmlns:a16="http://schemas.microsoft.com/office/drawing/2014/main" id="{23F1B788-2B2D-42C7-BA76-D9FAFF77A0E9}"/>
                </a:ext>
              </a:extLst>
            </p:cNvPr>
            <p:cNvSpPr/>
            <p:nvPr/>
          </p:nvSpPr>
          <p:spPr>
            <a:xfrm rot="5400000">
              <a:off x="-358920" y="358920"/>
              <a:ext cx="1005840" cy="288000"/>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6" name="TextBox 65">
              <a:extLst>
                <a:ext uri="{FF2B5EF4-FFF2-40B4-BE49-F238E27FC236}">
                  <a16:creationId xmlns:a16="http://schemas.microsoft.com/office/drawing/2014/main" id="{4AF9D9B7-78E9-4A93-8B6E-39FFDE358E66}"/>
                </a:ext>
              </a:extLst>
            </p:cNvPr>
            <p:cNvSpPr txBox="1"/>
            <p:nvPr/>
          </p:nvSpPr>
          <p:spPr>
            <a:xfrm>
              <a:off x="-9237" y="-9144"/>
              <a:ext cx="288001" cy="1015663"/>
            </a:xfrm>
            <a:prstGeom prst="rect">
              <a:avLst/>
            </a:prstGeom>
            <a:noFill/>
            <a:ln>
              <a:noFill/>
            </a:ln>
          </p:spPr>
          <p:txBody>
            <a:bodyPr wrap="square" rtlCol="0">
              <a:spAutoFit/>
            </a:bodyPr>
            <a:lstStyle/>
            <a:p>
              <a:pPr algn="ctr">
                <a:lnSpc>
                  <a:spcPts val="1800"/>
                </a:lnSpc>
              </a:pPr>
              <a:r>
                <a:rPr lang="zh-CN" altLang="en-US" sz="1600" b="1" dirty="0">
                  <a:solidFill>
                    <a:schemeClr val="bg1"/>
                  </a:solidFill>
                  <a:latin typeface="+mj-ea"/>
                  <a:ea typeface="+mj-ea"/>
                </a:rPr>
                <a:t>基本信息</a:t>
              </a:r>
              <a:endParaRPr lang="en-US" sz="1600" b="1" dirty="0">
                <a:solidFill>
                  <a:schemeClr val="bg1"/>
                </a:solidFill>
                <a:latin typeface="+mj-ea"/>
                <a:ea typeface="+mj-ea"/>
              </a:endParaRPr>
            </a:p>
          </p:txBody>
        </p:sp>
      </p:grpSp>
      <p:grpSp>
        <p:nvGrpSpPr>
          <p:cNvPr id="67" name="Group 66">
            <a:extLst>
              <a:ext uri="{FF2B5EF4-FFF2-40B4-BE49-F238E27FC236}">
                <a16:creationId xmlns:a16="http://schemas.microsoft.com/office/drawing/2014/main" id="{A6D8C8B9-1D3B-4AE3-8365-EDD9EADEF1F3}"/>
              </a:ext>
            </a:extLst>
          </p:cNvPr>
          <p:cNvGrpSpPr/>
          <p:nvPr/>
        </p:nvGrpSpPr>
        <p:grpSpPr>
          <a:xfrm>
            <a:off x="-9420" y="2179630"/>
            <a:ext cx="297330" cy="841248"/>
            <a:chOff x="-9330" y="-18288"/>
            <a:chExt cx="297330" cy="841248"/>
          </a:xfrm>
          <a:solidFill>
            <a:schemeClr val="bg1">
              <a:lumMod val="85000"/>
            </a:schemeClr>
          </a:solidFill>
        </p:grpSpPr>
        <p:sp>
          <p:nvSpPr>
            <p:cNvPr id="68" name="Rectangle: Top Corners Rounded 67">
              <a:extLst>
                <a:ext uri="{FF2B5EF4-FFF2-40B4-BE49-F238E27FC236}">
                  <a16:creationId xmlns:a16="http://schemas.microsoft.com/office/drawing/2014/main" id="{73FA71B2-A830-4ACC-A47A-AACDEAE18536}"/>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69" name="TextBox 68">
              <a:extLst>
                <a:ext uri="{FF2B5EF4-FFF2-40B4-BE49-F238E27FC236}">
                  <a16:creationId xmlns:a16="http://schemas.microsoft.com/office/drawing/2014/main" id="{98BA7C41-F75B-4144-A71F-2103CE7C174C}"/>
                </a:ext>
              </a:extLst>
            </p:cNvPr>
            <p:cNvSpPr txBox="1"/>
            <p:nvPr/>
          </p:nvSpPr>
          <p:spPr>
            <a:xfrm>
              <a:off x="-9330"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有效性</a:t>
              </a:r>
              <a:endParaRPr lang="en-US" sz="1600" b="1" dirty="0">
                <a:solidFill>
                  <a:schemeClr val="bg1"/>
                </a:solidFill>
                <a:latin typeface="+mj-ea"/>
                <a:ea typeface="+mj-ea"/>
              </a:endParaRPr>
            </a:p>
          </p:txBody>
        </p:sp>
      </p:grpSp>
      <p:grpSp>
        <p:nvGrpSpPr>
          <p:cNvPr id="70" name="Group 69">
            <a:extLst>
              <a:ext uri="{FF2B5EF4-FFF2-40B4-BE49-F238E27FC236}">
                <a16:creationId xmlns:a16="http://schemas.microsoft.com/office/drawing/2014/main" id="{A3B1545D-759A-4BB1-80D1-BCA3BE2D2362}"/>
              </a:ext>
            </a:extLst>
          </p:cNvPr>
          <p:cNvGrpSpPr/>
          <p:nvPr/>
        </p:nvGrpSpPr>
        <p:grpSpPr>
          <a:xfrm>
            <a:off x="-91" y="3096554"/>
            <a:ext cx="288093" cy="841248"/>
            <a:chOff x="-1" y="-18288"/>
            <a:chExt cx="288093" cy="841248"/>
          </a:xfrm>
          <a:solidFill>
            <a:schemeClr val="bg1">
              <a:lumMod val="85000"/>
            </a:schemeClr>
          </a:solidFill>
        </p:grpSpPr>
        <p:sp>
          <p:nvSpPr>
            <p:cNvPr id="71" name="Rectangle: Top Corners Rounded 70">
              <a:extLst>
                <a:ext uri="{FF2B5EF4-FFF2-40B4-BE49-F238E27FC236}">
                  <a16:creationId xmlns:a16="http://schemas.microsoft.com/office/drawing/2014/main" id="{B429EA71-631B-418B-913B-8E536D3DDC88}"/>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2" name="TextBox 71">
              <a:extLst>
                <a:ext uri="{FF2B5EF4-FFF2-40B4-BE49-F238E27FC236}">
                  <a16:creationId xmlns:a16="http://schemas.microsoft.com/office/drawing/2014/main" id="{A300349A-4B6B-4FF4-8F43-3B463BF7A7EC}"/>
                </a:ext>
              </a:extLst>
            </p:cNvPr>
            <p:cNvSpPr txBox="1"/>
            <p:nvPr/>
          </p:nvSpPr>
          <p:spPr>
            <a:xfrm>
              <a:off x="91"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安全性</a:t>
              </a:r>
              <a:endParaRPr lang="en-US" sz="1600" b="1" dirty="0">
                <a:solidFill>
                  <a:schemeClr val="bg1"/>
                </a:solidFill>
                <a:latin typeface="+mj-ea"/>
                <a:ea typeface="+mj-ea"/>
              </a:endParaRPr>
            </a:p>
          </p:txBody>
        </p:sp>
      </p:grpSp>
      <p:grpSp>
        <p:nvGrpSpPr>
          <p:cNvPr id="73" name="Group 72">
            <a:extLst>
              <a:ext uri="{FF2B5EF4-FFF2-40B4-BE49-F238E27FC236}">
                <a16:creationId xmlns:a16="http://schemas.microsoft.com/office/drawing/2014/main" id="{7FE95D27-B3DF-4F7D-925B-7D0174CC24EB}"/>
              </a:ext>
            </a:extLst>
          </p:cNvPr>
          <p:cNvGrpSpPr/>
          <p:nvPr/>
        </p:nvGrpSpPr>
        <p:grpSpPr>
          <a:xfrm>
            <a:off x="-9326" y="4013478"/>
            <a:ext cx="297236" cy="841248"/>
            <a:chOff x="-9236" y="-18288"/>
            <a:chExt cx="297236" cy="841248"/>
          </a:xfrm>
          <a:solidFill>
            <a:schemeClr val="bg1">
              <a:lumMod val="85000"/>
            </a:schemeClr>
          </a:solidFill>
        </p:grpSpPr>
        <p:sp>
          <p:nvSpPr>
            <p:cNvPr id="74" name="Rectangle: Top Corners Rounded 73">
              <a:extLst>
                <a:ext uri="{FF2B5EF4-FFF2-40B4-BE49-F238E27FC236}">
                  <a16:creationId xmlns:a16="http://schemas.microsoft.com/office/drawing/2014/main" id="{3ED66A07-7375-4852-AC1D-C55535226A89}"/>
                </a:ext>
              </a:extLst>
            </p:cNvPr>
            <p:cNvSpPr/>
            <p:nvPr/>
          </p:nvSpPr>
          <p:spPr>
            <a:xfrm rot="5400000">
              <a:off x="-267480" y="267479"/>
              <a:ext cx="822960" cy="288001"/>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5" name="TextBox 74">
              <a:extLst>
                <a:ext uri="{FF2B5EF4-FFF2-40B4-BE49-F238E27FC236}">
                  <a16:creationId xmlns:a16="http://schemas.microsoft.com/office/drawing/2014/main" id="{27CA9CDD-8C32-46BF-918B-55935ECBD36A}"/>
                </a:ext>
              </a:extLst>
            </p:cNvPr>
            <p:cNvSpPr txBox="1"/>
            <p:nvPr/>
          </p:nvSpPr>
          <p:spPr>
            <a:xfrm>
              <a:off x="-9236"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创新性</a:t>
              </a:r>
              <a:endParaRPr lang="en-US" sz="1600" b="1" dirty="0">
                <a:solidFill>
                  <a:schemeClr val="bg1"/>
                </a:solidFill>
                <a:latin typeface="+mj-ea"/>
                <a:ea typeface="+mj-ea"/>
              </a:endParaRPr>
            </a:p>
          </p:txBody>
        </p:sp>
      </p:grpSp>
      <p:grpSp>
        <p:nvGrpSpPr>
          <p:cNvPr id="76" name="Group 75">
            <a:extLst>
              <a:ext uri="{FF2B5EF4-FFF2-40B4-BE49-F238E27FC236}">
                <a16:creationId xmlns:a16="http://schemas.microsoft.com/office/drawing/2014/main" id="{E37D7CEF-C1D0-41D8-B6E3-1343C99E83B8}"/>
              </a:ext>
            </a:extLst>
          </p:cNvPr>
          <p:cNvGrpSpPr/>
          <p:nvPr/>
        </p:nvGrpSpPr>
        <p:grpSpPr>
          <a:xfrm>
            <a:off x="-93" y="4930402"/>
            <a:ext cx="288003" cy="841248"/>
            <a:chOff x="-3" y="-18288"/>
            <a:chExt cx="288003" cy="841248"/>
          </a:xfrm>
          <a:solidFill>
            <a:schemeClr val="bg1">
              <a:lumMod val="85000"/>
            </a:schemeClr>
          </a:solidFill>
        </p:grpSpPr>
        <p:sp>
          <p:nvSpPr>
            <p:cNvPr id="77" name="Rectangle: Top Corners Rounded 76">
              <a:extLst>
                <a:ext uri="{FF2B5EF4-FFF2-40B4-BE49-F238E27FC236}">
                  <a16:creationId xmlns:a16="http://schemas.microsoft.com/office/drawing/2014/main" id="{AE92860D-3C70-4E9A-9DE0-E980167E80AE}"/>
                </a:ext>
              </a:extLst>
            </p:cNvPr>
            <p:cNvSpPr/>
            <p:nvPr/>
          </p:nvSpPr>
          <p:spPr>
            <a:xfrm rot="5400000">
              <a:off x="-267480" y="267479"/>
              <a:ext cx="822960" cy="288001"/>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FFFFFF"/>
                </a:solidFill>
                <a:latin typeface="+mj-ea"/>
                <a:ea typeface="+mj-ea"/>
                <a:cs typeface="Arial"/>
                <a:sym typeface="Arial" panose="020B0604020202020204" pitchFamily="34" charset="0"/>
              </a:endParaRPr>
            </a:p>
          </p:txBody>
        </p:sp>
        <p:sp>
          <p:nvSpPr>
            <p:cNvPr id="78" name="TextBox 77">
              <a:extLst>
                <a:ext uri="{FF2B5EF4-FFF2-40B4-BE49-F238E27FC236}">
                  <a16:creationId xmlns:a16="http://schemas.microsoft.com/office/drawing/2014/main" id="{1CAA2A96-8715-45C7-ACD3-D347CF906B3A}"/>
                </a:ext>
              </a:extLst>
            </p:cNvPr>
            <p:cNvSpPr txBox="1"/>
            <p:nvPr/>
          </p:nvSpPr>
          <p:spPr>
            <a:xfrm>
              <a:off x="-3" y="-18288"/>
              <a:ext cx="288001" cy="830997"/>
            </a:xfrm>
            <a:prstGeom prst="rect">
              <a:avLst/>
            </a:prstGeom>
            <a:noFill/>
            <a:ln>
              <a:noFill/>
            </a:ln>
          </p:spPr>
          <p:txBody>
            <a:bodyPr wrap="square" rtlCol="0">
              <a:spAutoFit/>
            </a:bodyPr>
            <a:lstStyle/>
            <a:p>
              <a:pPr algn="ctr"/>
              <a:r>
                <a:rPr lang="zh-CN" altLang="en-US" sz="1600" b="1" dirty="0">
                  <a:solidFill>
                    <a:schemeClr val="bg1"/>
                  </a:solidFill>
                  <a:latin typeface="+mj-ea"/>
                  <a:ea typeface="+mj-ea"/>
                </a:rPr>
                <a:t>公平性</a:t>
              </a:r>
              <a:endParaRPr lang="en-US" sz="1600" b="1" dirty="0">
                <a:solidFill>
                  <a:schemeClr val="bg1"/>
                </a:solidFill>
                <a:latin typeface="+mj-ea"/>
                <a:ea typeface="+mj-ea"/>
              </a:endParaRPr>
            </a:p>
          </p:txBody>
        </p:sp>
      </p:grpSp>
    </p:spTree>
    <p:extLst>
      <p:ext uri="{BB962C8B-B14F-4D97-AF65-F5344CB8AC3E}">
        <p14:creationId xmlns:p14="http://schemas.microsoft.com/office/powerpoint/2010/main" val="3919195611"/>
      </p:ext>
    </p:extLst>
  </p:cSld>
  <p:clrMapOvr>
    <a:masterClrMapping/>
  </p:clrMapOvr>
</p:sld>
</file>

<file path=ppt/theme/theme1.xml><?xml version="1.0" encoding="utf-8"?>
<a:theme xmlns:a="http://schemas.openxmlformats.org/drawingml/2006/main" name="2_Office Theme">
  <a:themeElements>
    <a:clrScheme name="HUTCHMED">
      <a:dk1>
        <a:srgbClr val="414042"/>
      </a:dk1>
      <a:lt1>
        <a:srgbClr val="FFFFFF"/>
      </a:lt1>
      <a:dk2>
        <a:srgbClr val="9E006E"/>
      </a:dk2>
      <a:lt2>
        <a:srgbClr val="F5F5F5"/>
      </a:lt2>
      <a:accent1>
        <a:srgbClr val="D20078"/>
      </a:accent1>
      <a:accent2>
        <a:srgbClr val="EE0279"/>
      </a:accent2>
      <a:accent3>
        <a:srgbClr val="283269"/>
      </a:accent3>
      <a:accent4>
        <a:srgbClr val="307BBF"/>
      </a:accent4>
      <a:accent5>
        <a:srgbClr val="38B6AB"/>
      </a:accent5>
      <a:accent6>
        <a:srgbClr val="BAD157"/>
      </a:accent6>
      <a:hlink>
        <a:srgbClr val="414042"/>
      </a:hlink>
      <a:folHlink>
        <a:srgbClr val="414042"/>
      </a:folHlink>
    </a:clrScheme>
    <a:fontScheme name="Custom 1">
      <a:majorFont>
        <a:latin typeface="Arial"/>
        <a:ea typeface="微软雅黑"/>
        <a:cs typeface=""/>
      </a:majorFont>
      <a:minorFont>
        <a:latin typeface="Arial"/>
        <a:ea typeface="黑体"/>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400" b="0" i="0" u="none" strike="noStrike" kern="1200" cap="none" spc="0" normalizeH="0" noProof="0">
            <a:ln>
              <a:noFill/>
            </a:ln>
            <a:solidFill>
              <a:srgbClr val="FFFFFF"/>
            </a:solidFill>
            <a:effectLst/>
            <a:uLnTx/>
            <a:uFillTx/>
            <a:latin typeface="Arial" panose="020B0604020202020204" pitchFamily="34" charset="0"/>
            <a:ea typeface="微软雅黑" panose="020B0503020204020204" pitchFamily="34" charset="-122"/>
            <a:cs typeface="Aria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Office Theme">
  <a:themeElements>
    <a:clrScheme name="HUTCHMED">
      <a:dk1>
        <a:srgbClr val="414042"/>
      </a:dk1>
      <a:lt1>
        <a:srgbClr val="FFFFFF"/>
      </a:lt1>
      <a:dk2>
        <a:srgbClr val="9E006E"/>
      </a:dk2>
      <a:lt2>
        <a:srgbClr val="F5F5F5"/>
      </a:lt2>
      <a:accent1>
        <a:srgbClr val="D20078"/>
      </a:accent1>
      <a:accent2>
        <a:srgbClr val="EE0279"/>
      </a:accent2>
      <a:accent3>
        <a:srgbClr val="283269"/>
      </a:accent3>
      <a:accent4>
        <a:srgbClr val="307BBF"/>
      </a:accent4>
      <a:accent5>
        <a:srgbClr val="38B6AB"/>
      </a:accent5>
      <a:accent6>
        <a:srgbClr val="BAD157"/>
      </a:accent6>
      <a:hlink>
        <a:srgbClr val="414042"/>
      </a:hlink>
      <a:folHlink>
        <a:srgbClr val="414042"/>
      </a:folHlink>
    </a:clrScheme>
    <a:fontScheme name="Custom 1">
      <a:majorFont>
        <a:latin typeface="Arial"/>
        <a:ea typeface="微软雅黑"/>
        <a:cs typeface=""/>
      </a:majorFont>
      <a:minorFont>
        <a:latin typeface="Arial"/>
        <a:ea typeface="黑体"/>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34977</TotalTime>
  <Words>2161</Words>
  <Application>Microsoft Office PowerPoint</Application>
  <PresentationFormat>Widescreen</PresentationFormat>
  <Paragraphs>193</Paragraphs>
  <Slides>10</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10</vt:i4>
      </vt:variant>
    </vt:vector>
  </HeadingPairs>
  <TitlesOfParts>
    <vt:vector size="23" baseType="lpstr">
      <vt:lpstr>Noto Sans SC</vt:lpstr>
      <vt:lpstr>Noto Sans SC Light</vt:lpstr>
      <vt:lpstr>微软雅黑</vt:lpstr>
      <vt:lpstr>Arial</vt:lpstr>
      <vt:lpstr>Arial Black</vt:lpstr>
      <vt:lpstr>Calibri</vt:lpstr>
      <vt:lpstr>Source Sans 3 Light</vt:lpstr>
      <vt:lpstr>Tahoma</vt:lpstr>
      <vt:lpstr>Times New Roman</vt:lpstr>
      <vt:lpstr>Wingdings</vt:lpstr>
      <vt:lpstr>Wingdings 3</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Corinne O'Donnell</dc:creator>
  <cp:lastModifiedBy>Yi Ding</cp:lastModifiedBy>
  <cp:revision>2025</cp:revision>
  <dcterms:created xsi:type="dcterms:W3CDTF">2021-04-25T01:12:38Z</dcterms:created>
  <dcterms:modified xsi:type="dcterms:W3CDTF">2025-07-16T09:44:03Z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06e9ecd58f7245c98c012ed8694403bd</vt:lpwstr>
  </property>
</Properties>
</file>