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showSpecialPlsOnTitleSld="0" removePersonalInfoOnSave="1">
  <p:sldMasterIdLst>
    <p:sldMasterId id="2147483648" r:id="rId1"/>
    <p:sldMasterId id="2147483654" r:id="rId3"/>
  </p:sldMasterIdLst>
  <p:notesMasterIdLst>
    <p:notesMasterId r:id="rId5"/>
  </p:notesMasterIdLst>
  <p:handoutMasterIdLst>
    <p:handoutMasterId r:id="rId15"/>
  </p:handoutMasterIdLst>
  <p:sldIdLst>
    <p:sldId id="933" r:id="rId4"/>
    <p:sldId id="1001" r:id="rId6"/>
    <p:sldId id="934" r:id="rId7"/>
    <p:sldId id="990" r:id="rId8"/>
    <p:sldId id="967" r:id="rId9"/>
    <p:sldId id="981" r:id="rId10"/>
    <p:sldId id="980" r:id="rId11"/>
    <p:sldId id="969" r:id="rId12"/>
    <p:sldId id="972" r:id="rId13"/>
    <p:sldId id="953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0D7278D-6A70-474E-ADCA-38D5C1D3E19F}">
          <p14:sldIdLst>
            <p14:sldId id="933"/>
            <p14:sldId id="1001"/>
          </p14:sldIdLst>
        </p14:section>
        <p14:section name="药品基本信息" id="{3686332D-6706-49D9-9899-95B72A1A43C7}">
          <p14:sldIdLst>
            <p14:sldId id="934"/>
            <p14:sldId id="990"/>
          </p14:sldIdLst>
        </p14:section>
        <p14:section name="安全性" id="{93E0AB82-00BA-4C2C-82A5-326DFB465322}">
          <p14:sldIdLst>
            <p14:sldId id="967"/>
          </p14:sldIdLst>
        </p14:section>
        <p14:section name="有效性" id="{1A578C28-A619-484D-904F-F19841FF3670}">
          <p14:sldIdLst>
            <p14:sldId id="981"/>
            <p14:sldId id="980"/>
          </p14:sldIdLst>
        </p14:section>
        <p14:section name="经济性" id="{B00B5348-43EB-4284-B876-4FD47FB5E387}">
          <p14:sldIdLst/>
        </p14:section>
        <p14:section name="创新性" id="{FF0E6402-0133-4265-A1BC-6ADCABC89D46}">
          <p14:sldIdLst>
            <p14:sldId id="969"/>
            <p14:sldId id="972"/>
          </p14:sldIdLst>
        </p14:section>
        <p14:section name="公平性" id="{AD1EE935-E7A8-4536-AA58-7198FA97734C}">
          <p14:sldIdLst>
            <p14:sldId id="9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67" userDrawn="1">
          <p15:clr>
            <a:srgbClr val="A4A3A4"/>
          </p15:clr>
        </p15:guide>
        <p15:guide id="2" pos="3740" userDrawn="1">
          <p15:clr>
            <a:srgbClr val="A4A3A4"/>
          </p15:clr>
        </p15:guide>
        <p15:guide id="3" pos="471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pos="72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作者" initials="A" lastIdx="89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B"/>
    <a:srgbClr val="0065B2"/>
    <a:srgbClr val="006CBA"/>
    <a:srgbClr val="CBD3E4"/>
    <a:srgbClr val="E7EAF2"/>
    <a:srgbClr val="006AB7"/>
    <a:srgbClr val="DD9297"/>
    <a:srgbClr val="C4D6E5"/>
    <a:srgbClr val="C00000"/>
    <a:srgbClr val="27A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8" autoAdjust="0"/>
    <p:restoredTop sz="86713" autoAdjust="0"/>
  </p:normalViewPr>
  <p:slideViewPr>
    <p:cSldViewPr snapToGrid="0" showGuides="1">
      <p:cViewPr varScale="1">
        <p:scale>
          <a:sx n="91" d="100"/>
          <a:sy n="91" d="100"/>
        </p:scale>
        <p:origin x="120" y="276"/>
      </p:cViewPr>
      <p:guideLst>
        <p:guide orient="horz" pos="3767"/>
        <p:guide pos="3740"/>
        <p:guide pos="471"/>
        <p:guide orient="horz" pos="4201"/>
        <p:guide pos="7268"/>
      </p:guideLst>
    </p:cSldViewPr>
  </p:slideViewPr>
  <p:outlineViewPr>
    <p:cViewPr>
      <p:scale>
        <a:sx n="66" d="100"/>
        <a:sy n="66" d="100"/>
      </p:scale>
      <p:origin x="0" y="-34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24" y="48"/>
      </p:cViewPr>
      <p:guideLst>
        <p:guide orient="horz" pos="2947"/>
        <p:guide pos="21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7" Type="http://schemas.openxmlformats.org/officeDocument/2006/relationships/slide" Target="slides/slide8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4CB0-9E86-411B-B8C0-9763AE22A0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6897-AD94-4FA6-B251-5F6E8530E3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F2AF-B165-49ED-8D49-F91D3C9FFC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3D5-6189-471C-B0C5-70BB47A34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ctrTitle" hasCustomPrompt="1"/>
          </p:nvPr>
        </p:nvSpPr>
        <p:spPr>
          <a:xfrm>
            <a:off x="729661" y="4389008"/>
            <a:ext cx="10848975" cy="575747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spc="3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65" name="Rectangle 12"/>
          <p:cNvSpPr>
            <a:spLocks noChangeAspect="1"/>
          </p:cNvSpPr>
          <p:nvPr userDrawn="1"/>
        </p:nvSpPr>
        <p:spPr>
          <a:xfrm>
            <a:off x="769242" y="3727027"/>
            <a:ext cx="10800000" cy="1547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gradFill rotWithShape="0">
          <a:gsLst>
            <a:gs pos="0">
              <a:srgbClr val="D7D9E1"/>
            </a:gs>
            <a:gs pos="25999">
              <a:srgbClr val="EBECF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2EB6E4-2829-4E00-9C68-D59EAB2196FF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-18pt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0" y="6426017"/>
            <a:ext cx="4139543" cy="274344"/>
          </a:xfrm>
          <a:prstGeom prst="rect">
            <a:avLst/>
          </a:prstGeom>
        </p:spPr>
      </p:pic>
      <p:sp>
        <p:nvSpPr>
          <p:cNvPr id="11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208667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文字内容编辑</a:t>
            </a:r>
            <a:endParaRPr lang="en-US" altLang="zh-CN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6149694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05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数据来源：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3C3C36">
                    <a:tint val="75000"/>
                  </a:srgbClr>
                </a:solidFill>
              </a:rPr>
              <a:t>罗欣药业传递健康</a:t>
            </a:r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03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err="1"/>
              <a:t>ClicktheplaceholderandpasteimageviaImagesLibrary</a:t>
            </a:r>
            <a:endParaRPr lang="en-US" altLang="zh-CN" dirty="0"/>
          </a:p>
        </p:txBody>
      </p:sp>
      <p:sp>
        <p:nvSpPr>
          <p:cNvPr id="65" name="Rectangle 12"/>
          <p:cNvSpPr>
            <a:spLocks noChangeAspect="1"/>
          </p:cNvSpPr>
          <p:nvPr userDrawn="1"/>
        </p:nvSpPr>
        <p:spPr>
          <a:xfrm>
            <a:off x="0" y="4046335"/>
            <a:ext cx="12192000" cy="17474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01351" y="5025275"/>
            <a:ext cx="996923" cy="1118350"/>
            <a:chOff x="10414026" y="3521683"/>
            <a:chExt cx="1111224" cy="124657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494963" y="4614368"/>
              <a:ext cx="94935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dist"/>
              <a:r>
                <a:rPr lang="zh-CN" altLang="en-US" sz="1000" dirty="0">
                  <a:solidFill>
                    <a:srgbClr val="3C3C36"/>
                  </a:solidFill>
                  <a:latin typeface="微软雅黑" panose="020B0503020204020204" charset="-122"/>
                  <a:cs typeface="+mn-ea"/>
                  <a:sym typeface="+mn-lt"/>
                </a:rPr>
                <a:t>微信关注</a:t>
              </a:r>
              <a:endParaRPr lang="zh-CN" altLang="zh-CN" dirty="0">
                <a:solidFill>
                  <a:srgbClr val="3C3C36"/>
                </a:solidFill>
              </a:endParaRPr>
            </a:p>
          </p:txBody>
        </p:sp>
        <p:pic>
          <p:nvPicPr>
            <p:cNvPr id="16" name="图片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026" y="3521683"/>
              <a:ext cx="1111224" cy="1111224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ctrTitle" hasCustomPrompt="1"/>
          </p:nvPr>
        </p:nvSpPr>
        <p:spPr>
          <a:xfrm>
            <a:off x="729661" y="4389008"/>
            <a:ext cx="10848975" cy="575747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spc="3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  <a:endParaRPr lang="en-US" altLang="zh-CN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26" name="Picture 2" descr="L:\罗欣上海\A14企业传播部\企业传播部__Private\企业传播相关\VI手册2021\logo\原版 logo+股票代码组合横版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7" y="5571480"/>
            <a:ext cx="1495462" cy="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  <a:endParaRPr lang="en-US" altLang="zh-CN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26" name="Picture 2" descr="L:\罗欣上海\A14企业传播部\企业传播部__Private\企业传播相关\VI手册2021\logo\原版 logo+股票代码组合横版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7" y="5571480"/>
            <a:ext cx="1495462" cy="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罗欣药业  传递健康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罗欣药业  传递健康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emf"/><Relationship Id="rId7" Type="http://schemas.openxmlformats.org/officeDocument/2006/relationships/oleObject" Target="../embeddings/oleObject1.bin"/><Relationship Id="rId6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think-cell 幻灯片" r:id="rId7" imgW="12700" imgH="12700" progId="TCLayout.ActiveDocument.1">
                  <p:embed/>
                </p:oleObj>
              </mc:Choice>
              <mc:Fallback>
                <p:oleObj name="think-cell 幻灯片" r:id="rId7" imgW="12700" imgH="12700" progId="TCLayout.ActiveDocument.1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440949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0949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pic>
        <p:nvPicPr>
          <p:cNvPr id="50" name="图片 49" descr="图片包含 物体&#10;&#10;自动生成的说明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56104"/>
            <a:ext cx="1441801" cy="516542"/>
          </a:xfrm>
          <a:prstGeom prst="rect">
            <a:avLst/>
          </a:prstGeom>
        </p:spPr>
      </p:pic>
      <p:cxnSp>
        <p:nvCxnSpPr>
          <p:cNvPr id="93" name="直接连接符 92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660400" y="1"/>
            <a:ext cx="941685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440949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0949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93" name="直接连接符 92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660400" y="1"/>
            <a:ext cx="941685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28" y="295822"/>
            <a:ext cx="1184059" cy="571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华文行楷" panose="02010800040101010101" pitchFamily="2" charset="-122"/>
          <a:ea typeface="华文行楷" panose="02010800040101010101" pitchFamily="2" charset="-122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06278" y="5444597"/>
            <a:ext cx="10850563" cy="789199"/>
          </a:xfrm>
        </p:spPr>
        <p:txBody>
          <a:bodyPr>
            <a:noAutofit/>
          </a:bodyPr>
          <a:lstStyle/>
          <a:p>
            <a:pPr lvl="0" algn="ctr">
              <a:spcBef>
                <a:spcPts val="1200"/>
              </a:spcBef>
            </a:pPr>
            <a:b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dirty="0">
                <a:solidFill>
                  <a:schemeClr val="tx1"/>
                </a:solidFill>
                <a:sym typeface="+mn-ea"/>
              </a:rPr>
              <a:t>国家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I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类创新药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-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替戈拉生片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</a:t>
            </a:r>
            <a:r>
              <a:rPr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泰欣赞</a:t>
            </a:r>
            <a:r>
              <a:rPr lang="en-US" altLang="zh-CN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®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)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不含经济性信息</a:t>
            </a:r>
            <a:b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dirty="0">
                <a:solidFill>
                  <a:schemeClr val="tx1"/>
                </a:solidFill>
              </a:rPr>
            </a:br>
            <a:r>
              <a:rPr lang="zh-CN" altLang="en-US" sz="2000" dirty="0">
                <a:solidFill>
                  <a:srgbClr val="3C3C36"/>
                </a:solidFill>
                <a:cs typeface="+mn-cs"/>
              </a:rPr>
              <a:t>申报企业：</a:t>
            </a:r>
            <a:r>
              <a:rPr lang="zh-CN" altLang="en-US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罗欣药业(上海</a:t>
            </a:r>
            <a:r>
              <a:rPr lang="zh-CN" altLang="en-US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)有限公司</a:t>
            </a:r>
            <a:br>
              <a:rPr lang="zh-CN" altLang="en-US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 t="35" b="35"/>
          <a:stretch>
            <a:fillRect/>
          </a:stretch>
        </p:blipFill>
        <p:spPr>
          <a:xfrm>
            <a:off x="758190" y="236855"/>
            <a:ext cx="10798810" cy="34220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68830" y="4757420"/>
            <a:ext cx="88074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协议期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内主动申请调整医保支付范围，原适应症协议期至</a:t>
            </a:r>
            <a:r>
              <a:rPr lang="en-US" altLang="zh-CN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日。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619375" y="1270635"/>
            <a:ext cx="9340850" cy="119888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幽门螺杆菌（Hp）感染是常见的慢性细菌感染，中国成人患病率高达43.45%，且易在家庭和集体环境中传播，家庭感染率高达71.21%，是慢性胃炎、消化性溃疡的主要病因，也是胃癌发生的高危因素，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对公共安全构成显著威胁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。Hp耐药性日益严重，导致治疗失败率上升，进一步加剧公共卫生挑战。防控Hp感染对降低胃癌发病率和改善公共卫生至关重要。 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99266" y="4862342"/>
            <a:ext cx="930796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现有医保目录内只有原研产品伏诺拉生有HP根除适应症，本品的HP根除适应症纳入医保支付范围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仅带来医保基金的存量替代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，与伏诺拉生相比，本品根除Hp成本更低（增量成本：-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78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元），效果更佳（增量QALY=0.01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），增量成本效果比为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4855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元/QALY</a:t>
            </a:r>
            <a:r>
              <a:rPr lang="en-US" altLang="zh-CN" sz="1500" baseline="300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5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可显著降低患者经济负担，节约医保基金支出同时，提高患者用药可及性。</a:t>
            </a:r>
            <a:endParaRPr lang="zh-CN" altLang="en-US" sz="15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61395" y="-3809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公平性</a:t>
            </a:r>
            <a:endParaRPr lang="zh-CN" altLang="en-US" sz="1600" b="1" dirty="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550701" y="3776021"/>
            <a:ext cx="93079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幽门螺杆菌感染适应症明确，临床诊断标准明确，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没有超说明书用药风险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；临床尿素氮呼气试验诊断方法普及率高，对幽门螺杆菌检出率高达95%，规范治疗2周后根除率高，复发率低，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临床不易滥用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且不增加经办审核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649997" y="3674647"/>
            <a:ext cx="1729215" cy="862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临床管理难度</a:t>
            </a:r>
            <a:endParaRPr lang="zh-CN" altLang="en-US" sz="1600" dirty="0" smtClean="0"/>
          </a:p>
        </p:txBody>
      </p:sp>
      <p:sp>
        <p:nvSpPr>
          <p:cNvPr id="14" name="圆角矩形 13"/>
          <p:cNvSpPr/>
          <p:nvPr>
            <p:custDataLst>
              <p:tags r:id="rId4"/>
            </p:custDataLst>
          </p:nvPr>
        </p:nvSpPr>
        <p:spPr>
          <a:xfrm>
            <a:off x="674127" y="1370507"/>
            <a:ext cx="1729215" cy="862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所治疗疾病对公共健康的影响</a:t>
            </a:r>
            <a:endParaRPr lang="zh-CN" altLang="en-US" sz="1600" dirty="0" smtClean="0"/>
          </a:p>
        </p:txBody>
      </p:sp>
      <p:sp>
        <p:nvSpPr>
          <p:cNvPr id="15" name="圆角矩形 14"/>
          <p:cNvSpPr/>
          <p:nvPr/>
        </p:nvSpPr>
        <p:spPr>
          <a:xfrm>
            <a:off x="649997" y="4834690"/>
            <a:ext cx="1729215" cy="862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符合“保基本”原则：</a:t>
            </a:r>
            <a:endParaRPr lang="zh-CN" altLang="en-US" sz="1600" dirty="0" smtClean="0"/>
          </a:p>
        </p:txBody>
      </p:sp>
      <p:sp>
        <p:nvSpPr>
          <p:cNvPr id="12" name="圆角矩形 11"/>
          <p:cNvSpPr/>
          <p:nvPr>
            <p:custDataLst>
              <p:tags r:id="rId5"/>
            </p:custDataLst>
          </p:nvPr>
        </p:nvSpPr>
        <p:spPr>
          <a:xfrm>
            <a:off x="649997" y="2541532"/>
            <a:ext cx="1729215" cy="862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弥补目录空白</a:t>
            </a:r>
            <a:endParaRPr lang="zh-CN" altLang="en-US" sz="1600" baseline="30000" dirty="0"/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2619308" y="2586187"/>
            <a:ext cx="9067800" cy="9220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现有目录中的P-CAB仅武田公司的伏诺拉生具有Hp适应症，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替戈拉生为国内首个自主研发的P-CAB</a:t>
            </a: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首个获批用于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治反流性食管炎、十二指肠溃疡、与适当的抗生素联用以根除幽门螺杆菌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个适应症的PCAB制剂，</a:t>
            </a:r>
            <a:r>
              <a:rPr lang="zh-CN" altLang="en-US" sz="15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全流程本土化生产，完全可保障市场药品供应。</a:t>
            </a:r>
            <a:endParaRPr lang="zh-CN" altLang="en-US" sz="15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7395" y="379095"/>
            <a:ext cx="11065510" cy="53403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0" lvl="1"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替戈拉生有效根除幽门螺杆菌，获益更多患者，临床管理难度低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4370" y="6055360"/>
            <a:ext cx="1055116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幽门螺杆菌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‑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尿素呼气试验临床应用专家共识（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年）</a:t>
            </a:r>
            <a:endParaRPr lang="en-US" altLang="zh-CN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赵梦蕊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王沛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王进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替戈拉生片治疗幽门螺杆菌感染的经济学评价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[J].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中国药物评价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,2025,42(02):135-140.</a:t>
            </a:r>
            <a:endParaRPr lang="en-US" altLang="zh-CN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359332" y="6025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药品基本信息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6" name="Group 284"/>
          <p:cNvGrpSpPr/>
          <p:nvPr/>
        </p:nvGrpSpPr>
        <p:grpSpPr>
          <a:xfrm>
            <a:off x="2570741" y="551347"/>
            <a:ext cx="669711" cy="523220"/>
            <a:chOff x="-4600575" y="1592263"/>
            <a:chExt cx="4446587" cy="3724275"/>
          </a:xfrm>
          <a:solidFill>
            <a:schemeClr val="tx1"/>
          </a:solidFill>
        </p:grpSpPr>
        <p:sp>
          <p:nvSpPr>
            <p:cNvPr id="17" name="Freeform 22"/>
            <p:cNvSpPr/>
            <p:nvPr/>
          </p:nvSpPr>
          <p:spPr bwMode="auto">
            <a:xfrm>
              <a:off x="-4600575" y="2065338"/>
              <a:ext cx="3246438" cy="3251200"/>
            </a:xfrm>
            <a:custGeom>
              <a:avLst/>
              <a:gdLst>
                <a:gd name="T0" fmla="*/ 1932 w 2045"/>
                <a:gd name="T1" fmla="*/ 1934 h 2048"/>
                <a:gd name="T2" fmla="*/ 113 w 2045"/>
                <a:gd name="T3" fmla="*/ 1934 h 2048"/>
                <a:gd name="T4" fmla="*/ 113 w 2045"/>
                <a:gd name="T5" fmla="*/ 114 h 2048"/>
                <a:gd name="T6" fmla="*/ 1231 w 2045"/>
                <a:gd name="T7" fmla="*/ 114 h 2048"/>
                <a:gd name="T8" fmla="*/ 1231 w 2045"/>
                <a:gd name="T9" fmla="*/ 0 h 2048"/>
                <a:gd name="T10" fmla="*/ 0 w 2045"/>
                <a:gd name="T11" fmla="*/ 0 h 2048"/>
                <a:gd name="T12" fmla="*/ 0 w 2045"/>
                <a:gd name="T13" fmla="*/ 2048 h 2048"/>
                <a:gd name="T14" fmla="*/ 2045 w 2045"/>
                <a:gd name="T15" fmla="*/ 2048 h 2048"/>
                <a:gd name="T16" fmla="*/ 2045 w 2045"/>
                <a:gd name="T17" fmla="*/ 1533 h 2048"/>
                <a:gd name="T18" fmla="*/ 1932 w 2045"/>
                <a:gd name="T19" fmla="*/ 1533 h 2048"/>
                <a:gd name="T20" fmla="*/ 1932 w 2045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048">
                  <a:moveTo>
                    <a:pt x="1932" y="1934"/>
                  </a:moveTo>
                  <a:lnTo>
                    <a:pt x="113" y="1934"/>
                  </a:lnTo>
                  <a:lnTo>
                    <a:pt x="113" y="114"/>
                  </a:lnTo>
                  <a:lnTo>
                    <a:pt x="1231" y="114"/>
                  </a:lnTo>
                  <a:lnTo>
                    <a:pt x="1231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5" y="2048"/>
                  </a:lnTo>
                  <a:lnTo>
                    <a:pt x="2045" y="1533"/>
                  </a:lnTo>
                  <a:lnTo>
                    <a:pt x="1932" y="1533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-4000500" y="4078288"/>
              <a:ext cx="977900" cy="180975"/>
            </a:xfrm>
            <a:custGeom>
              <a:avLst/>
              <a:gdLst>
                <a:gd name="T0" fmla="*/ 588 w 616"/>
                <a:gd name="T1" fmla="*/ 114 h 114"/>
                <a:gd name="T2" fmla="*/ 616 w 616"/>
                <a:gd name="T3" fmla="*/ 0 h 114"/>
                <a:gd name="T4" fmla="*/ 0 w 616"/>
                <a:gd name="T5" fmla="*/ 0 h 114"/>
                <a:gd name="T6" fmla="*/ 0 w 616"/>
                <a:gd name="T7" fmla="*/ 114 h 114"/>
                <a:gd name="T8" fmla="*/ 588 w 61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114">
                  <a:moveTo>
                    <a:pt x="588" y="114"/>
                  </a:moveTo>
                  <a:lnTo>
                    <a:pt x="61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-2887663" y="1592263"/>
              <a:ext cx="2733675" cy="2667000"/>
            </a:xfrm>
            <a:custGeom>
              <a:avLst/>
              <a:gdLst>
                <a:gd name="T0" fmla="*/ 655 w 727"/>
                <a:gd name="T1" fmla="*/ 54 h 709"/>
                <a:gd name="T2" fmla="*/ 562 w 727"/>
                <a:gd name="T3" fmla="*/ 0 h 709"/>
                <a:gd name="T4" fmla="*/ 562 w 727"/>
                <a:gd name="T5" fmla="*/ 0 h 709"/>
                <a:gd name="T6" fmla="*/ 535 w 727"/>
                <a:gd name="T7" fmla="*/ 11 h 709"/>
                <a:gd name="T8" fmla="*/ 57 w 727"/>
                <a:gd name="T9" fmla="*/ 489 h 709"/>
                <a:gd name="T10" fmla="*/ 0 w 727"/>
                <a:gd name="T11" fmla="*/ 709 h 709"/>
                <a:gd name="T12" fmla="*/ 220 w 727"/>
                <a:gd name="T13" fmla="*/ 652 h 709"/>
                <a:gd name="T14" fmla="*/ 698 w 727"/>
                <a:gd name="T15" fmla="*/ 174 h 709"/>
                <a:gd name="T16" fmla="*/ 655 w 727"/>
                <a:gd name="T17" fmla="*/ 54 h 709"/>
                <a:gd name="T18" fmla="*/ 99 w 727"/>
                <a:gd name="T19" fmla="*/ 516 h 709"/>
                <a:gd name="T20" fmla="*/ 155 w 727"/>
                <a:gd name="T21" fmla="*/ 554 h 709"/>
                <a:gd name="T22" fmla="*/ 193 w 727"/>
                <a:gd name="T23" fmla="*/ 609 h 709"/>
                <a:gd name="T24" fmla="*/ 67 w 727"/>
                <a:gd name="T25" fmla="*/ 642 h 709"/>
                <a:gd name="T26" fmla="*/ 99 w 727"/>
                <a:gd name="T27" fmla="*/ 516 h 709"/>
                <a:gd name="T28" fmla="*/ 230 w 727"/>
                <a:gd name="T29" fmla="*/ 574 h 709"/>
                <a:gd name="T30" fmla="*/ 188 w 727"/>
                <a:gd name="T31" fmla="*/ 520 h 709"/>
                <a:gd name="T32" fmla="*/ 135 w 727"/>
                <a:gd name="T33" fmla="*/ 479 h 709"/>
                <a:gd name="T34" fmla="*/ 565 w 727"/>
                <a:gd name="T35" fmla="*/ 49 h 709"/>
                <a:gd name="T36" fmla="*/ 621 w 727"/>
                <a:gd name="T37" fmla="*/ 88 h 709"/>
                <a:gd name="T38" fmla="*/ 660 w 727"/>
                <a:gd name="T39" fmla="*/ 144 h 709"/>
                <a:gd name="T40" fmla="*/ 230 w 727"/>
                <a:gd name="T41" fmla="*/ 5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7" h="709">
                  <a:moveTo>
                    <a:pt x="655" y="54"/>
                  </a:moveTo>
                  <a:cubicBezTo>
                    <a:pt x="643" y="41"/>
                    <a:pt x="599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48" y="0"/>
                    <a:pt x="540" y="6"/>
                    <a:pt x="535" y="11"/>
                  </a:cubicBezTo>
                  <a:cubicBezTo>
                    <a:pt x="57" y="489"/>
                    <a:pt x="57" y="489"/>
                    <a:pt x="57" y="48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698" y="174"/>
                    <a:pt x="698" y="174"/>
                    <a:pt x="698" y="174"/>
                  </a:cubicBezTo>
                  <a:cubicBezTo>
                    <a:pt x="727" y="145"/>
                    <a:pt x="693" y="91"/>
                    <a:pt x="655" y="54"/>
                  </a:cubicBezTo>
                  <a:close/>
                  <a:moveTo>
                    <a:pt x="99" y="516"/>
                  </a:moveTo>
                  <a:cubicBezTo>
                    <a:pt x="109" y="518"/>
                    <a:pt x="130" y="530"/>
                    <a:pt x="155" y="554"/>
                  </a:cubicBezTo>
                  <a:cubicBezTo>
                    <a:pt x="179" y="578"/>
                    <a:pt x="191" y="600"/>
                    <a:pt x="193" y="609"/>
                  </a:cubicBezTo>
                  <a:cubicBezTo>
                    <a:pt x="67" y="642"/>
                    <a:pt x="67" y="642"/>
                    <a:pt x="67" y="642"/>
                  </a:cubicBezTo>
                  <a:lnTo>
                    <a:pt x="99" y="516"/>
                  </a:lnTo>
                  <a:close/>
                  <a:moveTo>
                    <a:pt x="230" y="574"/>
                  </a:moveTo>
                  <a:cubicBezTo>
                    <a:pt x="220" y="555"/>
                    <a:pt x="205" y="536"/>
                    <a:pt x="188" y="520"/>
                  </a:cubicBezTo>
                  <a:cubicBezTo>
                    <a:pt x="180" y="512"/>
                    <a:pt x="159" y="492"/>
                    <a:pt x="135" y="479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74" y="51"/>
                    <a:pt x="596" y="63"/>
                    <a:pt x="621" y="88"/>
                  </a:cubicBezTo>
                  <a:cubicBezTo>
                    <a:pt x="646" y="113"/>
                    <a:pt x="658" y="135"/>
                    <a:pt x="660" y="144"/>
                  </a:cubicBezTo>
                  <a:lnTo>
                    <a:pt x="23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627969" y="61780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1" name="Group 97"/>
          <p:cNvGrpSpPr/>
          <p:nvPr/>
        </p:nvGrpSpPr>
        <p:grpSpPr>
          <a:xfrm>
            <a:off x="6875967" y="601743"/>
            <a:ext cx="577516" cy="539286"/>
            <a:chOff x="-4413250" y="1636713"/>
            <a:chExt cx="4041775" cy="3606801"/>
          </a:xfrm>
          <a:solidFill>
            <a:schemeClr val="tx1"/>
          </a:solidFill>
        </p:grpSpPr>
        <p:sp>
          <p:nvSpPr>
            <p:cNvPr id="22" name="Freeform 102"/>
            <p:cNvSpPr/>
            <p:nvPr/>
          </p:nvSpPr>
          <p:spPr bwMode="auto">
            <a:xfrm>
              <a:off x="-4413250" y="1993901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103"/>
            <p:cNvSpPr>
              <a:spLocks noEditPoints="1"/>
            </p:cNvSpPr>
            <p:nvPr/>
          </p:nvSpPr>
          <p:spPr bwMode="auto">
            <a:xfrm>
              <a:off x="-3756025" y="1636713"/>
              <a:ext cx="3384550" cy="2990850"/>
            </a:xfrm>
            <a:custGeom>
              <a:avLst/>
              <a:gdLst>
                <a:gd name="T0" fmla="*/ 838 w 900"/>
                <a:gd name="T1" fmla="*/ 409 h 795"/>
                <a:gd name="T2" fmla="*/ 895 w 900"/>
                <a:gd name="T3" fmla="*/ 254 h 795"/>
                <a:gd name="T4" fmla="*/ 641 w 900"/>
                <a:gd name="T5" fmla="*/ 0 h 795"/>
                <a:gd name="T6" fmla="*/ 447 w 900"/>
                <a:gd name="T7" fmla="*/ 90 h 795"/>
                <a:gd name="T8" fmla="*/ 254 w 900"/>
                <a:gd name="T9" fmla="*/ 0 h 795"/>
                <a:gd name="T10" fmla="*/ 0 w 900"/>
                <a:gd name="T11" fmla="*/ 254 h 795"/>
                <a:gd name="T12" fmla="*/ 90 w 900"/>
                <a:gd name="T13" fmla="*/ 448 h 795"/>
                <a:gd name="T14" fmla="*/ 437 w 900"/>
                <a:gd name="T15" fmla="*/ 795 h 795"/>
                <a:gd name="T16" fmla="*/ 458 w 900"/>
                <a:gd name="T17" fmla="*/ 795 h 795"/>
                <a:gd name="T18" fmla="*/ 583 w 900"/>
                <a:gd name="T19" fmla="*/ 670 h 795"/>
                <a:gd name="T20" fmla="*/ 583 w 900"/>
                <a:gd name="T21" fmla="*/ 726 h 795"/>
                <a:gd name="T22" fmla="*/ 739 w 900"/>
                <a:gd name="T23" fmla="*/ 726 h 795"/>
                <a:gd name="T24" fmla="*/ 739 w 900"/>
                <a:gd name="T25" fmla="*/ 565 h 795"/>
                <a:gd name="T26" fmla="*/ 900 w 900"/>
                <a:gd name="T27" fmla="*/ 565 h 795"/>
                <a:gd name="T28" fmla="*/ 900 w 900"/>
                <a:gd name="T29" fmla="*/ 409 h 795"/>
                <a:gd name="T30" fmla="*/ 838 w 900"/>
                <a:gd name="T31" fmla="*/ 409 h 795"/>
                <a:gd name="T32" fmla="*/ 447 w 900"/>
                <a:gd name="T33" fmla="*/ 738 h 795"/>
                <a:gd name="T34" fmla="*/ 125 w 900"/>
                <a:gd name="T35" fmla="*/ 415 h 795"/>
                <a:gd name="T36" fmla="*/ 48 w 900"/>
                <a:gd name="T37" fmla="*/ 254 h 795"/>
                <a:gd name="T38" fmla="*/ 254 w 900"/>
                <a:gd name="T39" fmla="*/ 48 h 795"/>
                <a:gd name="T40" fmla="*/ 427 w 900"/>
                <a:gd name="T41" fmla="*/ 143 h 795"/>
                <a:gd name="T42" fmla="*/ 434 w 900"/>
                <a:gd name="T43" fmla="*/ 154 h 795"/>
                <a:gd name="T44" fmla="*/ 460 w 900"/>
                <a:gd name="T45" fmla="*/ 154 h 795"/>
                <a:gd name="T46" fmla="*/ 468 w 900"/>
                <a:gd name="T47" fmla="*/ 143 h 795"/>
                <a:gd name="T48" fmla="*/ 641 w 900"/>
                <a:gd name="T49" fmla="*/ 48 h 795"/>
                <a:gd name="T50" fmla="*/ 847 w 900"/>
                <a:gd name="T51" fmla="*/ 254 h 795"/>
                <a:gd name="T52" fmla="*/ 775 w 900"/>
                <a:gd name="T53" fmla="*/ 409 h 795"/>
                <a:gd name="T54" fmla="*/ 739 w 900"/>
                <a:gd name="T55" fmla="*/ 409 h 795"/>
                <a:gd name="T56" fmla="*/ 739 w 900"/>
                <a:gd name="T57" fmla="*/ 248 h 795"/>
                <a:gd name="T58" fmla="*/ 583 w 900"/>
                <a:gd name="T59" fmla="*/ 248 h 795"/>
                <a:gd name="T60" fmla="*/ 583 w 900"/>
                <a:gd name="T61" fmla="*/ 409 h 795"/>
                <a:gd name="T62" fmla="*/ 422 w 900"/>
                <a:gd name="T63" fmla="*/ 409 h 795"/>
                <a:gd name="T64" fmla="*/ 422 w 900"/>
                <a:gd name="T65" fmla="*/ 565 h 795"/>
                <a:gd name="T66" fmla="*/ 583 w 900"/>
                <a:gd name="T67" fmla="*/ 565 h 795"/>
                <a:gd name="T68" fmla="*/ 583 w 900"/>
                <a:gd name="T69" fmla="*/ 602 h 795"/>
                <a:gd name="T70" fmla="*/ 447 w 900"/>
                <a:gd name="T71" fmla="*/ 738 h 795"/>
                <a:gd name="T72" fmla="*/ 852 w 900"/>
                <a:gd name="T73" fmla="*/ 517 h 795"/>
                <a:gd name="T74" fmla="*/ 691 w 900"/>
                <a:gd name="T75" fmla="*/ 517 h 795"/>
                <a:gd name="T76" fmla="*/ 691 w 900"/>
                <a:gd name="T77" fmla="*/ 678 h 795"/>
                <a:gd name="T78" fmla="*/ 631 w 900"/>
                <a:gd name="T79" fmla="*/ 678 h 795"/>
                <a:gd name="T80" fmla="*/ 631 w 900"/>
                <a:gd name="T81" fmla="*/ 517 h 795"/>
                <a:gd name="T82" fmla="*/ 470 w 900"/>
                <a:gd name="T83" fmla="*/ 517 h 795"/>
                <a:gd name="T84" fmla="*/ 470 w 900"/>
                <a:gd name="T85" fmla="*/ 457 h 795"/>
                <a:gd name="T86" fmla="*/ 631 w 900"/>
                <a:gd name="T87" fmla="*/ 457 h 795"/>
                <a:gd name="T88" fmla="*/ 631 w 900"/>
                <a:gd name="T89" fmla="*/ 296 h 795"/>
                <a:gd name="T90" fmla="*/ 691 w 900"/>
                <a:gd name="T91" fmla="*/ 296 h 795"/>
                <a:gd name="T92" fmla="*/ 691 w 900"/>
                <a:gd name="T93" fmla="*/ 457 h 795"/>
                <a:gd name="T94" fmla="*/ 852 w 900"/>
                <a:gd name="T95" fmla="*/ 457 h 795"/>
                <a:gd name="T96" fmla="*/ 852 w 900"/>
                <a:gd name="T97" fmla="*/ 51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795">
                  <a:moveTo>
                    <a:pt x="838" y="409"/>
                  </a:moveTo>
                  <a:cubicBezTo>
                    <a:pt x="868" y="369"/>
                    <a:pt x="895" y="318"/>
                    <a:pt x="895" y="254"/>
                  </a:cubicBezTo>
                  <a:cubicBezTo>
                    <a:pt x="895" y="114"/>
                    <a:pt x="781" y="0"/>
                    <a:pt x="641" y="0"/>
                  </a:cubicBezTo>
                  <a:cubicBezTo>
                    <a:pt x="565" y="0"/>
                    <a:pt x="495" y="33"/>
                    <a:pt x="447" y="90"/>
                  </a:cubicBezTo>
                  <a:cubicBezTo>
                    <a:pt x="399" y="33"/>
                    <a:pt x="329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41"/>
                    <a:pt x="51" y="407"/>
                    <a:pt x="90" y="448"/>
                  </a:cubicBezTo>
                  <a:cubicBezTo>
                    <a:pt x="437" y="795"/>
                    <a:pt x="437" y="795"/>
                    <a:pt x="437" y="795"/>
                  </a:cubicBezTo>
                  <a:cubicBezTo>
                    <a:pt x="458" y="795"/>
                    <a:pt x="458" y="795"/>
                    <a:pt x="458" y="795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726"/>
                    <a:pt x="583" y="726"/>
                    <a:pt x="583" y="726"/>
                  </a:cubicBezTo>
                  <a:cubicBezTo>
                    <a:pt x="739" y="726"/>
                    <a:pt x="739" y="726"/>
                    <a:pt x="739" y="726"/>
                  </a:cubicBezTo>
                  <a:cubicBezTo>
                    <a:pt x="739" y="565"/>
                    <a:pt x="739" y="565"/>
                    <a:pt x="739" y="565"/>
                  </a:cubicBezTo>
                  <a:cubicBezTo>
                    <a:pt x="900" y="565"/>
                    <a:pt x="900" y="565"/>
                    <a:pt x="900" y="565"/>
                  </a:cubicBezTo>
                  <a:cubicBezTo>
                    <a:pt x="900" y="409"/>
                    <a:pt x="900" y="409"/>
                    <a:pt x="900" y="409"/>
                  </a:cubicBezTo>
                  <a:lnTo>
                    <a:pt x="838" y="409"/>
                  </a:lnTo>
                  <a:close/>
                  <a:moveTo>
                    <a:pt x="447" y="738"/>
                  </a:moveTo>
                  <a:cubicBezTo>
                    <a:pt x="125" y="415"/>
                    <a:pt x="125" y="415"/>
                    <a:pt x="125" y="415"/>
                  </a:cubicBezTo>
                  <a:cubicBezTo>
                    <a:pt x="72" y="359"/>
                    <a:pt x="48" y="307"/>
                    <a:pt x="48" y="254"/>
                  </a:cubicBezTo>
                  <a:cubicBezTo>
                    <a:pt x="48" y="141"/>
                    <a:pt x="140" y="48"/>
                    <a:pt x="254" y="48"/>
                  </a:cubicBezTo>
                  <a:cubicBezTo>
                    <a:pt x="324" y="48"/>
                    <a:pt x="389" y="83"/>
                    <a:pt x="427" y="14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506" y="83"/>
                    <a:pt x="571" y="48"/>
                    <a:pt x="641" y="48"/>
                  </a:cubicBezTo>
                  <a:cubicBezTo>
                    <a:pt x="755" y="48"/>
                    <a:pt x="847" y="141"/>
                    <a:pt x="847" y="254"/>
                  </a:cubicBezTo>
                  <a:cubicBezTo>
                    <a:pt x="847" y="306"/>
                    <a:pt x="824" y="355"/>
                    <a:pt x="775" y="409"/>
                  </a:cubicBezTo>
                  <a:cubicBezTo>
                    <a:pt x="739" y="409"/>
                    <a:pt x="739" y="409"/>
                    <a:pt x="739" y="409"/>
                  </a:cubicBezTo>
                  <a:cubicBezTo>
                    <a:pt x="739" y="248"/>
                    <a:pt x="739" y="248"/>
                    <a:pt x="739" y="248"/>
                  </a:cubicBezTo>
                  <a:cubicBezTo>
                    <a:pt x="583" y="248"/>
                    <a:pt x="583" y="248"/>
                    <a:pt x="583" y="248"/>
                  </a:cubicBezTo>
                  <a:cubicBezTo>
                    <a:pt x="583" y="409"/>
                    <a:pt x="583" y="409"/>
                    <a:pt x="583" y="409"/>
                  </a:cubicBezTo>
                  <a:cubicBezTo>
                    <a:pt x="422" y="409"/>
                    <a:pt x="422" y="409"/>
                    <a:pt x="422" y="409"/>
                  </a:cubicBezTo>
                  <a:cubicBezTo>
                    <a:pt x="422" y="565"/>
                    <a:pt x="422" y="565"/>
                    <a:pt x="422" y="565"/>
                  </a:cubicBezTo>
                  <a:cubicBezTo>
                    <a:pt x="583" y="565"/>
                    <a:pt x="583" y="565"/>
                    <a:pt x="583" y="565"/>
                  </a:cubicBezTo>
                  <a:cubicBezTo>
                    <a:pt x="583" y="602"/>
                    <a:pt x="583" y="602"/>
                    <a:pt x="583" y="602"/>
                  </a:cubicBezTo>
                  <a:lnTo>
                    <a:pt x="447" y="738"/>
                  </a:lnTo>
                  <a:close/>
                  <a:moveTo>
                    <a:pt x="852" y="517"/>
                  </a:moveTo>
                  <a:cubicBezTo>
                    <a:pt x="691" y="517"/>
                    <a:pt x="691" y="517"/>
                    <a:pt x="691" y="517"/>
                  </a:cubicBezTo>
                  <a:cubicBezTo>
                    <a:pt x="691" y="678"/>
                    <a:pt x="691" y="678"/>
                    <a:pt x="691" y="678"/>
                  </a:cubicBezTo>
                  <a:cubicBezTo>
                    <a:pt x="631" y="678"/>
                    <a:pt x="631" y="678"/>
                    <a:pt x="631" y="678"/>
                  </a:cubicBezTo>
                  <a:cubicBezTo>
                    <a:pt x="631" y="517"/>
                    <a:pt x="631" y="517"/>
                    <a:pt x="631" y="517"/>
                  </a:cubicBezTo>
                  <a:cubicBezTo>
                    <a:pt x="470" y="517"/>
                    <a:pt x="470" y="517"/>
                    <a:pt x="470" y="51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631" y="457"/>
                    <a:pt x="631" y="457"/>
                    <a:pt x="631" y="457"/>
                  </a:cubicBezTo>
                  <a:cubicBezTo>
                    <a:pt x="631" y="296"/>
                    <a:pt x="631" y="296"/>
                    <a:pt x="63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457"/>
                    <a:pt x="691" y="457"/>
                    <a:pt x="691" y="457"/>
                  </a:cubicBezTo>
                  <a:cubicBezTo>
                    <a:pt x="852" y="457"/>
                    <a:pt x="852" y="457"/>
                    <a:pt x="852" y="457"/>
                  </a:cubicBezTo>
                  <a:lnTo>
                    <a:pt x="85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359332" y="14951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5" name="Group 46"/>
          <p:cNvGrpSpPr/>
          <p:nvPr/>
        </p:nvGrpSpPr>
        <p:grpSpPr>
          <a:xfrm>
            <a:off x="2570741" y="1487609"/>
            <a:ext cx="625643" cy="516424"/>
            <a:chOff x="-4098925" y="1101725"/>
            <a:chExt cx="4102100" cy="4048126"/>
          </a:xfrm>
          <a:solidFill>
            <a:schemeClr val="tx1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-4098925" y="1900238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263 w 2046"/>
                <a:gd name="T7" fmla="*/ 114 h 2047"/>
                <a:gd name="T8" fmla="*/ 26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808 h 2047"/>
                <a:gd name="T18" fmla="*/ 1933 w 2046"/>
                <a:gd name="T19" fmla="*/ 180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263" y="114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808"/>
                  </a:lnTo>
                  <a:lnTo>
                    <a:pt x="1933" y="180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-2779713" y="2068513"/>
              <a:ext cx="1655763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-3362325" y="1101725"/>
              <a:ext cx="2820988" cy="3397250"/>
            </a:xfrm>
            <a:custGeom>
              <a:avLst/>
              <a:gdLst>
                <a:gd name="T0" fmla="*/ 1663 w 1777"/>
                <a:gd name="T1" fmla="*/ 2026 h 2140"/>
                <a:gd name="T2" fmla="*/ 114 w 1777"/>
                <a:gd name="T3" fmla="*/ 2026 h 2140"/>
                <a:gd name="T4" fmla="*/ 114 w 1777"/>
                <a:gd name="T5" fmla="*/ 114 h 2140"/>
                <a:gd name="T6" fmla="*/ 1663 w 1777"/>
                <a:gd name="T7" fmla="*/ 114 h 2140"/>
                <a:gd name="T8" fmla="*/ 1663 w 1777"/>
                <a:gd name="T9" fmla="*/ 711 h 2140"/>
                <a:gd name="T10" fmla="*/ 1777 w 1777"/>
                <a:gd name="T11" fmla="*/ 598 h 2140"/>
                <a:gd name="T12" fmla="*/ 1777 w 1777"/>
                <a:gd name="T13" fmla="*/ 0 h 2140"/>
                <a:gd name="T14" fmla="*/ 0 w 1777"/>
                <a:gd name="T15" fmla="*/ 0 h 2140"/>
                <a:gd name="T16" fmla="*/ 0 w 1777"/>
                <a:gd name="T17" fmla="*/ 2140 h 2140"/>
                <a:gd name="T18" fmla="*/ 1777 w 1777"/>
                <a:gd name="T19" fmla="*/ 2140 h 2140"/>
                <a:gd name="T20" fmla="*/ 1777 w 1777"/>
                <a:gd name="T21" fmla="*/ 1455 h 2140"/>
                <a:gd name="T22" fmla="*/ 1663 w 1777"/>
                <a:gd name="T23" fmla="*/ 1569 h 2140"/>
                <a:gd name="T24" fmla="*/ 1663 w 1777"/>
                <a:gd name="T25" fmla="*/ 2026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7" h="2140">
                  <a:moveTo>
                    <a:pt x="1663" y="2026"/>
                  </a:moveTo>
                  <a:lnTo>
                    <a:pt x="114" y="2026"/>
                  </a:lnTo>
                  <a:lnTo>
                    <a:pt x="114" y="114"/>
                  </a:lnTo>
                  <a:lnTo>
                    <a:pt x="1663" y="114"/>
                  </a:lnTo>
                  <a:lnTo>
                    <a:pt x="1663" y="711"/>
                  </a:lnTo>
                  <a:lnTo>
                    <a:pt x="1777" y="598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2140"/>
                  </a:lnTo>
                  <a:lnTo>
                    <a:pt x="1777" y="2140"/>
                  </a:lnTo>
                  <a:lnTo>
                    <a:pt x="1777" y="1455"/>
                  </a:lnTo>
                  <a:lnTo>
                    <a:pt x="1663" y="1569"/>
                  </a:lnTo>
                  <a:lnTo>
                    <a:pt x="1663" y="2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42"/>
            <p:cNvSpPr/>
            <p:nvPr/>
          </p:nvSpPr>
          <p:spPr bwMode="auto">
            <a:xfrm>
              <a:off x="-2779713" y="2617788"/>
              <a:ext cx="1655763" cy="180975"/>
            </a:xfrm>
            <a:custGeom>
              <a:avLst/>
              <a:gdLst>
                <a:gd name="T0" fmla="*/ 0 w 1043"/>
                <a:gd name="T1" fmla="*/ 114 h 114"/>
                <a:gd name="T2" fmla="*/ 936 w 1043"/>
                <a:gd name="T3" fmla="*/ 114 h 114"/>
                <a:gd name="T4" fmla="*/ 1043 w 1043"/>
                <a:gd name="T5" fmla="*/ 7 h 114"/>
                <a:gd name="T6" fmla="*/ 1043 w 1043"/>
                <a:gd name="T7" fmla="*/ 0 h 114"/>
                <a:gd name="T8" fmla="*/ 0 w 1043"/>
                <a:gd name="T9" fmla="*/ 0 h 114"/>
                <a:gd name="T10" fmla="*/ 0 w 1043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114">
                  <a:moveTo>
                    <a:pt x="0" y="114"/>
                  </a:moveTo>
                  <a:lnTo>
                    <a:pt x="936" y="114"/>
                  </a:lnTo>
                  <a:lnTo>
                    <a:pt x="1043" y="7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43"/>
            <p:cNvSpPr>
              <a:spLocks noEditPoints="1"/>
            </p:cNvSpPr>
            <p:nvPr/>
          </p:nvSpPr>
          <p:spPr bwMode="auto">
            <a:xfrm>
              <a:off x="-2293938" y="2174875"/>
              <a:ext cx="2297113" cy="1966913"/>
            </a:xfrm>
            <a:custGeom>
              <a:avLst/>
              <a:gdLst>
                <a:gd name="T0" fmla="*/ 263 w 1447"/>
                <a:gd name="T1" fmla="*/ 504 h 1239"/>
                <a:gd name="T2" fmla="*/ 0 w 1447"/>
                <a:gd name="T3" fmla="*/ 765 h 1239"/>
                <a:gd name="T4" fmla="*/ 471 w 1447"/>
                <a:gd name="T5" fmla="*/ 1239 h 1239"/>
                <a:gd name="T6" fmla="*/ 1447 w 1447"/>
                <a:gd name="T7" fmla="*/ 263 h 1239"/>
                <a:gd name="T8" fmla="*/ 1184 w 1447"/>
                <a:gd name="T9" fmla="*/ 0 h 1239"/>
                <a:gd name="T10" fmla="*/ 471 w 1447"/>
                <a:gd name="T11" fmla="*/ 713 h 1239"/>
                <a:gd name="T12" fmla="*/ 263 w 1447"/>
                <a:gd name="T13" fmla="*/ 504 h 1239"/>
                <a:gd name="T14" fmla="*/ 1286 w 1447"/>
                <a:gd name="T15" fmla="*/ 263 h 1239"/>
                <a:gd name="T16" fmla="*/ 471 w 1447"/>
                <a:gd name="T17" fmla="*/ 1078 h 1239"/>
                <a:gd name="T18" fmla="*/ 161 w 1447"/>
                <a:gd name="T19" fmla="*/ 765 h 1239"/>
                <a:gd name="T20" fmla="*/ 263 w 1447"/>
                <a:gd name="T21" fmla="*/ 663 h 1239"/>
                <a:gd name="T22" fmla="*/ 471 w 1447"/>
                <a:gd name="T23" fmla="*/ 874 h 1239"/>
                <a:gd name="T24" fmla="*/ 1184 w 1447"/>
                <a:gd name="T25" fmla="*/ 161 h 1239"/>
                <a:gd name="T26" fmla="*/ 1286 w 1447"/>
                <a:gd name="T27" fmla="*/ 263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7" h="1239">
                  <a:moveTo>
                    <a:pt x="263" y="504"/>
                  </a:moveTo>
                  <a:lnTo>
                    <a:pt x="0" y="765"/>
                  </a:lnTo>
                  <a:lnTo>
                    <a:pt x="471" y="1239"/>
                  </a:lnTo>
                  <a:lnTo>
                    <a:pt x="1447" y="263"/>
                  </a:lnTo>
                  <a:lnTo>
                    <a:pt x="1184" y="0"/>
                  </a:lnTo>
                  <a:lnTo>
                    <a:pt x="471" y="713"/>
                  </a:lnTo>
                  <a:lnTo>
                    <a:pt x="263" y="504"/>
                  </a:lnTo>
                  <a:close/>
                  <a:moveTo>
                    <a:pt x="1286" y="263"/>
                  </a:moveTo>
                  <a:lnTo>
                    <a:pt x="471" y="1078"/>
                  </a:lnTo>
                  <a:lnTo>
                    <a:pt x="161" y="765"/>
                  </a:lnTo>
                  <a:lnTo>
                    <a:pt x="263" y="663"/>
                  </a:lnTo>
                  <a:lnTo>
                    <a:pt x="471" y="874"/>
                  </a:lnTo>
                  <a:lnTo>
                    <a:pt x="1184" y="161"/>
                  </a:lnTo>
                  <a:lnTo>
                    <a:pt x="128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627969" y="152242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经济性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2" name="Group 72"/>
          <p:cNvGrpSpPr/>
          <p:nvPr/>
        </p:nvGrpSpPr>
        <p:grpSpPr>
          <a:xfrm>
            <a:off x="6875967" y="1495174"/>
            <a:ext cx="556203" cy="523220"/>
            <a:chOff x="-3667125" y="960438"/>
            <a:chExt cx="3667125" cy="3551237"/>
          </a:xfrm>
          <a:solidFill>
            <a:schemeClr val="tx1"/>
          </a:solidFill>
        </p:grpSpPr>
        <p:sp>
          <p:nvSpPr>
            <p:cNvPr id="33" name="Freeform 65"/>
            <p:cNvSpPr/>
            <p:nvPr/>
          </p:nvSpPr>
          <p:spPr bwMode="auto">
            <a:xfrm>
              <a:off x="-3667125" y="1260475"/>
              <a:ext cx="3249613" cy="3251200"/>
            </a:xfrm>
            <a:custGeom>
              <a:avLst/>
              <a:gdLst>
                <a:gd name="T0" fmla="*/ 1933 w 2047"/>
                <a:gd name="T1" fmla="*/ 1934 h 2048"/>
                <a:gd name="T2" fmla="*/ 114 w 2047"/>
                <a:gd name="T3" fmla="*/ 1934 h 2048"/>
                <a:gd name="T4" fmla="*/ 114 w 2047"/>
                <a:gd name="T5" fmla="*/ 114 h 2048"/>
                <a:gd name="T6" fmla="*/ 265 w 2047"/>
                <a:gd name="T7" fmla="*/ 114 h 2048"/>
                <a:gd name="T8" fmla="*/ 265 w 2047"/>
                <a:gd name="T9" fmla="*/ 0 h 2048"/>
                <a:gd name="T10" fmla="*/ 0 w 2047"/>
                <a:gd name="T11" fmla="*/ 0 h 2048"/>
                <a:gd name="T12" fmla="*/ 0 w 2047"/>
                <a:gd name="T13" fmla="*/ 2048 h 2048"/>
                <a:gd name="T14" fmla="*/ 2047 w 2047"/>
                <a:gd name="T15" fmla="*/ 2048 h 2048"/>
                <a:gd name="T16" fmla="*/ 2047 w 2047"/>
                <a:gd name="T17" fmla="*/ 1735 h 2048"/>
                <a:gd name="T18" fmla="*/ 1933 w 2047"/>
                <a:gd name="T19" fmla="*/ 1735 h 2048"/>
                <a:gd name="T20" fmla="*/ 1933 w 2047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8">
                  <a:moveTo>
                    <a:pt x="1933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65" y="114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7" y="2048"/>
                  </a:lnTo>
                  <a:lnTo>
                    <a:pt x="2047" y="1735"/>
                  </a:lnTo>
                  <a:lnTo>
                    <a:pt x="1933" y="1735"/>
                  </a:lnTo>
                  <a:lnTo>
                    <a:pt x="1933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-3076575" y="960438"/>
              <a:ext cx="3076575" cy="2787650"/>
            </a:xfrm>
            <a:custGeom>
              <a:avLst/>
              <a:gdLst>
                <a:gd name="T0" fmla="*/ 1561 w 1938"/>
                <a:gd name="T1" fmla="*/ 794 h 1756"/>
                <a:gd name="T2" fmla="*/ 1561 w 1938"/>
                <a:gd name="T3" fmla="*/ 1642 h 1756"/>
                <a:gd name="T4" fmla="*/ 1419 w 1938"/>
                <a:gd name="T5" fmla="*/ 1642 h 1756"/>
                <a:gd name="T6" fmla="*/ 1419 w 1938"/>
                <a:gd name="T7" fmla="*/ 0 h 1756"/>
                <a:gd name="T8" fmla="*/ 1040 w 1938"/>
                <a:gd name="T9" fmla="*/ 0 h 1756"/>
                <a:gd name="T10" fmla="*/ 1040 w 1938"/>
                <a:gd name="T11" fmla="*/ 1642 h 1756"/>
                <a:gd name="T12" fmla="*/ 898 w 1938"/>
                <a:gd name="T13" fmla="*/ 1642 h 1756"/>
                <a:gd name="T14" fmla="*/ 898 w 1938"/>
                <a:gd name="T15" fmla="*/ 554 h 1756"/>
                <a:gd name="T16" fmla="*/ 521 w 1938"/>
                <a:gd name="T17" fmla="*/ 552 h 1756"/>
                <a:gd name="T18" fmla="*/ 521 w 1938"/>
                <a:gd name="T19" fmla="*/ 1642 h 1756"/>
                <a:gd name="T20" fmla="*/ 379 w 1938"/>
                <a:gd name="T21" fmla="*/ 1642 h 1756"/>
                <a:gd name="T22" fmla="*/ 379 w 1938"/>
                <a:gd name="T23" fmla="*/ 405 h 1756"/>
                <a:gd name="T24" fmla="*/ 0 w 1938"/>
                <a:gd name="T25" fmla="*/ 405 h 1756"/>
                <a:gd name="T26" fmla="*/ 0 w 1938"/>
                <a:gd name="T27" fmla="*/ 1756 h 1756"/>
                <a:gd name="T28" fmla="*/ 1938 w 1938"/>
                <a:gd name="T29" fmla="*/ 1756 h 1756"/>
                <a:gd name="T30" fmla="*/ 1938 w 1938"/>
                <a:gd name="T31" fmla="*/ 794 h 1756"/>
                <a:gd name="T32" fmla="*/ 1561 w 1938"/>
                <a:gd name="T33" fmla="*/ 794 h 1756"/>
                <a:gd name="T34" fmla="*/ 114 w 1938"/>
                <a:gd name="T35" fmla="*/ 1642 h 1756"/>
                <a:gd name="T36" fmla="*/ 114 w 1938"/>
                <a:gd name="T37" fmla="*/ 519 h 1756"/>
                <a:gd name="T38" fmla="*/ 265 w 1938"/>
                <a:gd name="T39" fmla="*/ 519 h 1756"/>
                <a:gd name="T40" fmla="*/ 265 w 1938"/>
                <a:gd name="T41" fmla="*/ 1642 h 1756"/>
                <a:gd name="T42" fmla="*/ 114 w 1938"/>
                <a:gd name="T43" fmla="*/ 1642 h 1756"/>
                <a:gd name="T44" fmla="*/ 635 w 1938"/>
                <a:gd name="T45" fmla="*/ 1642 h 1756"/>
                <a:gd name="T46" fmla="*/ 635 w 1938"/>
                <a:gd name="T47" fmla="*/ 666 h 1756"/>
                <a:gd name="T48" fmla="*/ 784 w 1938"/>
                <a:gd name="T49" fmla="*/ 666 h 1756"/>
                <a:gd name="T50" fmla="*/ 784 w 1938"/>
                <a:gd name="T51" fmla="*/ 1642 h 1756"/>
                <a:gd name="T52" fmla="*/ 635 w 1938"/>
                <a:gd name="T53" fmla="*/ 1642 h 1756"/>
                <a:gd name="T54" fmla="*/ 1154 w 1938"/>
                <a:gd name="T55" fmla="*/ 1642 h 1756"/>
                <a:gd name="T56" fmla="*/ 1154 w 1938"/>
                <a:gd name="T57" fmla="*/ 113 h 1756"/>
                <a:gd name="T58" fmla="*/ 1305 w 1938"/>
                <a:gd name="T59" fmla="*/ 113 h 1756"/>
                <a:gd name="T60" fmla="*/ 1305 w 1938"/>
                <a:gd name="T61" fmla="*/ 1642 h 1756"/>
                <a:gd name="T62" fmla="*/ 1154 w 1938"/>
                <a:gd name="T63" fmla="*/ 1642 h 1756"/>
                <a:gd name="T64" fmla="*/ 1675 w 1938"/>
                <a:gd name="T65" fmla="*/ 1642 h 1756"/>
                <a:gd name="T66" fmla="*/ 1675 w 1938"/>
                <a:gd name="T67" fmla="*/ 907 h 1756"/>
                <a:gd name="T68" fmla="*/ 1824 w 1938"/>
                <a:gd name="T69" fmla="*/ 907 h 1756"/>
                <a:gd name="T70" fmla="*/ 1824 w 1938"/>
                <a:gd name="T71" fmla="*/ 1642 h 1756"/>
                <a:gd name="T72" fmla="*/ 1675 w 1938"/>
                <a:gd name="T73" fmla="*/ 1642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8" h="1756">
                  <a:moveTo>
                    <a:pt x="1561" y="794"/>
                  </a:moveTo>
                  <a:lnTo>
                    <a:pt x="1561" y="1642"/>
                  </a:lnTo>
                  <a:lnTo>
                    <a:pt x="1419" y="1642"/>
                  </a:lnTo>
                  <a:lnTo>
                    <a:pt x="1419" y="0"/>
                  </a:lnTo>
                  <a:lnTo>
                    <a:pt x="1040" y="0"/>
                  </a:lnTo>
                  <a:lnTo>
                    <a:pt x="1040" y="1642"/>
                  </a:lnTo>
                  <a:lnTo>
                    <a:pt x="898" y="1642"/>
                  </a:lnTo>
                  <a:lnTo>
                    <a:pt x="898" y="554"/>
                  </a:lnTo>
                  <a:lnTo>
                    <a:pt x="521" y="552"/>
                  </a:lnTo>
                  <a:lnTo>
                    <a:pt x="521" y="1642"/>
                  </a:lnTo>
                  <a:lnTo>
                    <a:pt x="379" y="1642"/>
                  </a:lnTo>
                  <a:lnTo>
                    <a:pt x="379" y="405"/>
                  </a:lnTo>
                  <a:lnTo>
                    <a:pt x="0" y="405"/>
                  </a:lnTo>
                  <a:lnTo>
                    <a:pt x="0" y="1756"/>
                  </a:lnTo>
                  <a:lnTo>
                    <a:pt x="1938" y="1756"/>
                  </a:lnTo>
                  <a:lnTo>
                    <a:pt x="1938" y="794"/>
                  </a:lnTo>
                  <a:lnTo>
                    <a:pt x="1561" y="794"/>
                  </a:lnTo>
                  <a:close/>
                  <a:moveTo>
                    <a:pt x="114" y="1642"/>
                  </a:moveTo>
                  <a:lnTo>
                    <a:pt x="114" y="519"/>
                  </a:lnTo>
                  <a:lnTo>
                    <a:pt x="265" y="519"/>
                  </a:lnTo>
                  <a:lnTo>
                    <a:pt x="265" y="1642"/>
                  </a:lnTo>
                  <a:lnTo>
                    <a:pt x="114" y="1642"/>
                  </a:lnTo>
                  <a:close/>
                  <a:moveTo>
                    <a:pt x="635" y="1642"/>
                  </a:moveTo>
                  <a:lnTo>
                    <a:pt x="635" y="666"/>
                  </a:lnTo>
                  <a:lnTo>
                    <a:pt x="784" y="666"/>
                  </a:lnTo>
                  <a:lnTo>
                    <a:pt x="784" y="1642"/>
                  </a:lnTo>
                  <a:lnTo>
                    <a:pt x="635" y="1642"/>
                  </a:lnTo>
                  <a:close/>
                  <a:moveTo>
                    <a:pt x="1154" y="1642"/>
                  </a:moveTo>
                  <a:lnTo>
                    <a:pt x="1154" y="113"/>
                  </a:lnTo>
                  <a:lnTo>
                    <a:pt x="1305" y="113"/>
                  </a:lnTo>
                  <a:lnTo>
                    <a:pt x="1305" y="1642"/>
                  </a:lnTo>
                  <a:lnTo>
                    <a:pt x="1154" y="1642"/>
                  </a:lnTo>
                  <a:close/>
                  <a:moveTo>
                    <a:pt x="1675" y="1642"/>
                  </a:moveTo>
                  <a:lnTo>
                    <a:pt x="1675" y="907"/>
                  </a:lnTo>
                  <a:lnTo>
                    <a:pt x="1824" y="907"/>
                  </a:lnTo>
                  <a:lnTo>
                    <a:pt x="1824" y="1642"/>
                  </a:lnTo>
                  <a:lnTo>
                    <a:pt x="1675" y="1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368476" y="24669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6" name="Group 242"/>
          <p:cNvGrpSpPr/>
          <p:nvPr/>
        </p:nvGrpSpPr>
        <p:grpSpPr>
          <a:xfrm>
            <a:off x="2566763" y="2342017"/>
            <a:ext cx="633663" cy="627337"/>
            <a:chOff x="-4121150" y="1349376"/>
            <a:chExt cx="3989387" cy="4186238"/>
          </a:xfrm>
          <a:solidFill>
            <a:schemeClr val="tx1"/>
          </a:solidFill>
        </p:grpSpPr>
        <p:sp>
          <p:nvSpPr>
            <p:cNvPr id="37" name="Freeform 243"/>
            <p:cNvSpPr/>
            <p:nvPr/>
          </p:nvSpPr>
          <p:spPr bwMode="auto">
            <a:xfrm>
              <a:off x="-4121150" y="2286001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4 w 2047"/>
                <a:gd name="T3" fmla="*/ 1933 h 2047"/>
                <a:gd name="T4" fmla="*/ 114 w 2047"/>
                <a:gd name="T5" fmla="*/ 114 h 2047"/>
                <a:gd name="T6" fmla="*/ 256 w 2047"/>
                <a:gd name="T7" fmla="*/ 114 h 2047"/>
                <a:gd name="T8" fmla="*/ 25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786 h 2047"/>
                <a:gd name="T18" fmla="*/ 1933 w 2047"/>
                <a:gd name="T19" fmla="*/ 1786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256" y="114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786"/>
                  </a:lnTo>
                  <a:lnTo>
                    <a:pt x="1933" y="1786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Freeform 244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Freeform 245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 246"/>
            <p:cNvSpPr/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Freeform 247"/>
            <p:cNvSpPr/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637113" y="24987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0" name="Group 14"/>
          <p:cNvGrpSpPr/>
          <p:nvPr/>
        </p:nvGrpSpPr>
        <p:grpSpPr>
          <a:xfrm>
            <a:off x="6901834" y="2465882"/>
            <a:ext cx="555768" cy="523220"/>
            <a:chOff x="-3902075" y="1182688"/>
            <a:chExt cx="3648075" cy="4013201"/>
          </a:xfrm>
          <a:solidFill>
            <a:schemeClr val="tx1"/>
          </a:solidFill>
        </p:grpSpPr>
        <p:sp>
          <p:nvSpPr>
            <p:cNvPr id="51" name="Freeform 20"/>
            <p:cNvSpPr/>
            <p:nvPr/>
          </p:nvSpPr>
          <p:spPr bwMode="auto">
            <a:xfrm>
              <a:off x="-3902075" y="1946276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3 w 2047"/>
                <a:gd name="T3" fmla="*/ 1933 h 2047"/>
                <a:gd name="T4" fmla="*/ 113 w 2047"/>
                <a:gd name="T5" fmla="*/ 114 h 2047"/>
                <a:gd name="T6" fmla="*/ 516 w 2047"/>
                <a:gd name="T7" fmla="*/ 114 h 2047"/>
                <a:gd name="T8" fmla="*/ 51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689 h 2047"/>
                <a:gd name="T18" fmla="*/ 1933 w 2047"/>
                <a:gd name="T19" fmla="*/ 1689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516" y="114"/>
                  </a:lnTo>
                  <a:lnTo>
                    <a:pt x="51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689"/>
                  </a:lnTo>
                  <a:lnTo>
                    <a:pt x="1933" y="1689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-3079750" y="1182688"/>
              <a:ext cx="2825750" cy="3167063"/>
            </a:xfrm>
            <a:custGeom>
              <a:avLst/>
              <a:gdLst>
                <a:gd name="T0" fmla="*/ 751 w 751"/>
                <a:gd name="T1" fmla="*/ 504 h 842"/>
                <a:gd name="T2" fmla="*/ 750 w 751"/>
                <a:gd name="T3" fmla="*/ 401 h 842"/>
                <a:gd name="T4" fmla="*/ 647 w 751"/>
                <a:gd name="T5" fmla="*/ 300 h 842"/>
                <a:gd name="T6" fmla="*/ 556 w 751"/>
                <a:gd name="T7" fmla="*/ 301 h 842"/>
                <a:gd name="T8" fmla="*/ 553 w 751"/>
                <a:gd name="T9" fmla="*/ 239 h 842"/>
                <a:gd name="T10" fmla="*/ 550 w 751"/>
                <a:gd name="T11" fmla="*/ 47 h 842"/>
                <a:gd name="T12" fmla="*/ 472 w 751"/>
                <a:gd name="T13" fmla="*/ 0 h 842"/>
                <a:gd name="T14" fmla="*/ 397 w 751"/>
                <a:gd name="T15" fmla="*/ 59 h 842"/>
                <a:gd name="T16" fmla="*/ 390 w 751"/>
                <a:gd name="T17" fmla="*/ 96 h 842"/>
                <a:gd name="T18" fmla="*/ 220 w 751"/>
                <a:gd name="T19" fmla="*/ 374 h 842"/>
                <a:gd name="T20" fmla="*/ 48 w 751"/>
                <a:gd name="T21" fmla="*/ 374 h 842"/>
                <a:gd name="T22" fmla="*/ 0 w 751"/>
                <a:gd name="T23" fmla="*/ 422 h 842"/>
                <a:gd name="T24" fmla="*/ 0 w 751"/>
                <a:gd name="T25" fmla="*/ 842 h 842"/>
                <a:gd name="T26" fmla="*/ 176 w 751"/>
                <a:gd name="T27" fmla="*/ 842 h 842"/>
                <a:gd name="T28" fmla="*/ 224 w 751"/>
                <a:gd name="T29" fmla="*/ 805 h 842"/>
                <a:gd name="T30" fmla="*/ 395 w 751"/>
                <a:gd name="T31" fmla="*/ 805 h 842"/>
                <a:gd name="T32" fmla="*/ 498 w 751"/>
                <a:gd name="T33" fmla="*/ 804 h 842"/>
                <a:gd name="T34" fmla="*/ 632 w 751"/>
                <a:gd name="T35" fmla="*/ 795 h 842"/>
                <a:gd name="T36" fmla="*/ 714 w 751"/>
                <a:gd name="T37" fmla="*/ 669 h 842"/>
                <a:gd name="T38" fmla="*/ 730 w 751"/>
                <a:gd name="T39" fmla="*/ 566 h 842"/>
                <a:gd name="T40" fmla="*/ 48 w 751"/>
                <a:gd name="T41" fmla="*/ 794 h 842"/>
                <a:gd name="T42" fmla="*/ 176 w 751"/>
                <a:gd name="T43" fmla="*/ 422 h 842"/>
                <a:gd name="T44" fmla="*/ 690 w 751"/>
                <a:gd name="T45" fmla="*/ 604 h 842"/>
                <a:gd name="T46" fmla="*/ 651 w 751"/>
                <a:gd name="T47" fmla="*/ 659 h 842"/>
                <a:gd name="T48" fmla="*/ 625 w 751"/>
                <a:gd name="T49" fmla="*/ 747 h 842"/>
                <a:gd name="T50" fmla="*/ 473 w 751"/>
                <a:gd name="T51" fmla="*/ 757 h 842"/>
                <a:gd name="T52" fmla="*/ 228 w 751"/>
                <a:gd name="T53" fmla="*/ 757 h 842"/>
                <a:gd name="T54" fmla="*/ 254 w 751"/>
                <a:gd name="T55" fmla="*/ 417 h 842"/>
                <a:gd name="T56" fmla="*/ 437 w 751"/>
                <a:gd name="T57" fmla="*/ 107 h 842"/>
                <a:gd name="T58" fmla="*/ 472 w 751"/>
                <a:gd name="T59" fmla="*/ 48 h 842"/>
                <a:gd name="T60" fmla="*/ 509 w 751"/>
                <a:gd name="T61" fmla="*/ 72 h 842"/>
                <a:gd name="T62" fmla="*/ 473 w 751"/>
                <a:gd name="T63" fmla="*/ 295 h 842"/>
                <a:gd name="T64" fmla="*/ 490 w 751"/>
                <a:gd name="T65" fmla="*/ 351 h 842"/>
                <a:gd name="T66" fmla="*/ 621 w 751"/>
                <a:gd name="T67" fmla="*/ 347 h 842"/>
                <a:gd name="T68" fmla="*/ 649 w 751"/>
                <a:gd name="T69" fmla="*/ 348 h 842"/>
                <a:gd name="T70" fmla="*/ 665 w 751"/>
                <a:gd name="T71" fmla="*/ 451 h 842"/>
                <a:gd name="T72" fmla="*/ 661 w 751"/>
                <a:gd name="T73" fmla="*/ 557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842">
                  <a:moveTo>
                    <a:pt x="730" y="566"/>
                  </a:moveTo>
                  <a:cubicBezTo>
                    <a:pt x="744" y="549"/>
                    <a:pt x="751" y="527"/>
                    <a:pt x="751" y="504"/>
                  </a:cubicBezTo>
                  <a:cubicBezTo>
                    <a:pt x="751" y="484"/>
                    <a:pt x="746" y="466"/>
                    <a:pt x="737" y="451"/>
                  </a:cubicBezTo>
                  <a:cubicBezTo>
                    <a:pt x="745" y="436"/>
                    <a:pt x="750" y="419"/>
                    <a:pt x="750" y="401"/>
                  </a:cubicBezTo>
                  <a:cubicBezTo>
                    <a:pt x="750" y="345"/>
                    <a:pt x="704" y="300"/>
                    <a:pt x="649" y="300"/>
                  </a:cubicBezTo>
                  <a:cubicBezTo>
                    <a:pt x="648" y="300"/>
                    <a:pt x="647" y="300"/>
                    <a:pt x="647" y="300"/>
                  </a:cubicBezTo>
                  <a:cubicBezTo>
                    <a:pt x="638" y="299"/>
                    <a:pt x="629" y="299"/>
                    <a:pt x="621" y="299"/>
                  </a:cubicBezTo>
                  <a:cubicBezTo>
                    <a:pt x="597" y="299"/>
                    <a:pt x="577" y="300"/>
                    <a:pt x="556" y="301"/>
                  </a:cubicBezTo>
                  <a:cubicBezTo>
                    <a:pt x="546" y="301"/>
                    <a:pt x="535" y="301"/>
                    <a:pt x="524" y="302"/>
                  </a:cubicBezTo>
                  <a:cubicBezTo>
                    <a:pt x="535" y="280"/>
                    <a:pt x="543" y="261"/>
                    <a:pt x="553" y="23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86" y="163"/>
                    <a:pt x="584" y="101"/>
                    <a:pt x="550" y="47"/>
                  </a:cubicBezTo>
                  <a:cubicBezTo>
                    <a:pt x="542" y="35"/>
                    <a:pt x="523" y="4"/>
                    <a:pt x="482" y="0"/>
                  </a:cubicBezTo>
                  <a:cubicBezTo>
                    <a:pt x="479" y="0"/>
                    <a:pt x="475" y="0"/>
                    <a:pt x="472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35" y="0"/>
                    <a:pt x="406" y="22"/>
                    <a:pt x="397" y="59"/>
                  </a:cubicBezTo>
                  <a:cubicBezTo>
                    <a:pt x="395" y="68"/>
                    <a:pt x="393" y="76"/>
                    <a:pt x="392" y="84"/>
                  </a:cubicBezTo>
                  <a:cubicBezTo>
                    <a:pt x="392" y="88"/>
                    <a:pt x="391" y="93"/>
                    <a:pt x="390" y="96"/>
                  </a:cubicBezTo>
                  <a:cubicBezTo>
                    <a:pt x="384" y="125"/>
                    <a:pt x="366" y="161"/>
                    <a:pt x="351" y="176"/>
                  </a:cubicBezTo>
                  <a:cubicBezTo>
                    <a:pt x="297" y="231"/>
                    <a:pt x="244" y="322"/>
                    <a:pt x="220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48" y="842"/>
                    <a:pt x="48" y="842"/>
                    <a:pt x="48" y="842"/>
                  </a:cubicBezTo>
                  <a:cubicBezTo>
                    <a:pt x="176" y="842"/>
                    <a:pt x="176" y="842"/>
                    <a:pt x="176" y="842"/>
                  </a:cubicBezTo>
                  <a:cubicBezTo>
                    <a:pt x="224" y="842"/>
                    <a:pt x="224" y="842"/>
                    <a:pt x="224" y="842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8" y="805"/>
                    <a:pt x="322" y="805"/>
                    <a:pt x="395" y="805"/>
                  </a:cubicBezTo>
                  <a:cubicBezTo>
                    <a:pt x="435" y="805"/>
                    <a:pt x="462" y="805"/>
                    <a:pt x="475" y="805"/>
                  </a:cubicBezTo>
                  <a:cubicBezTo>
                    <a:pt x="482" y="804"/>
                    <a:pt x="490" y="804"/>
                    <a:pt x="498" y="804"/>
                  </a:cubicBezTo>
                  <a:cubicBezTo>
                    <a:pt x="540" y="803"/>
                    <a:pt x="583" y="801"/>
                    <a:pt x="627" y="796"/>
                  </a:cubicBezTo>
                  <a:cubicBezTo>
                    <a:pt x="629" y="795"/>
                    <a:pt x="630" y="795"/>
                    <a:pt x="632" y="795"/>
                  </a:cubicBezTo>
                  <a:cubicBezTo>
                    <a:pt x="681" y="789"/>
                    <a:pt x="718" y="748"/>
                    <a:pt x="718" y="698"/>
                  </a:cubicBezTo>
                  <a:cubicBezTo>
                    <a:pt x="718" y="688"/>
                    <a:pt x="716" y="679"/>
                    <a:pt x="714" y="669"/>
                  </a:cubicBezTo>
                  <a:cubicBezTo>
                    <a:pt x="729" y="652"/>
                    <a:pt x="738" y="629"/>
                    <a:pt x="738" y="604"/>
                  </a:cubicBezTo>
                  <a:cubicBezTo>
                    <a:pt x="738" y="591"/>
                    <a:pt x="735" y="578"/>
                    <a:pt x="730" y="566"/>
                  </a:cubicBezTo>
                  <a:close/>
                  <a:moveTo>
                    <a:pt x="176" y="794"/>
                  </a:moveTo>
                  <a:cubicBezTo>
                    <a:pt x="48" y="794"/>
                    <a:pt x="48" y="794"/>
                    <a:pt x="48" y="794"/>
                  </a:cubicBezTo>
                  <a:cubicBezTo>
                    <a:pt x="48" y="422"/>
                    <a:pt x="48" y="422"/>
                    <a:pt x="48" y="422"/>
                  </a:cubicBezTo>
                  <a:cubicBezTo>
                    <a:pt x="176" y="422"/>
                    <a:pt x="176" y="422"/>
                    <a:pt x="176" y="422"/>
                  </a:cubicBezTo>
                  <a:lnTo>
                    <a:pt x="176" y="794"/>
                  </a:lnTo>
                  <a:close/>
                  <a:moveTo>
                    <a:pt x="690" y="604"/>
                  </a:moveTo>
                  <a:cubicBezTo>
                    <a:pt x="690" y="629"/>
                    <a:pt x="673" y="649"/>
                    <a:pt x="651" y="655"/>
                  </a:cubicBezTo>
                  <a:cubicBezTo>
                    <a:pt x="651" y="657"/>
                    <a:pt x="651" y="658"/>
                    <a:pt x="651" y="659"/>
                  </a:cubicBezTo>
                  <a:cubicBezTo>
                    <a:pt x="662" y="668"/>
                    <a:pt x="670" y="682"/>
                    <a:pt x="670" y="698"/>
                  </a:cubicBezTo>
                  <a:cubicBezTo>
                    <a:pt x="670" y="724"/>
                    <a:pt x="650" y="745"/>
                    <a:pt x="625" y="747"/>
                  </a:cubicBezTo>
                  <a:cubicBezTo>
                    <a:pt x="624" y="747"/>
                    <a:pt x="622" y="748"/>
                    <a:pt x="620" y="748"/>
                  </a:cubicBezTo>
                  <a:cubicBezTo>
                    <a:pt x="572" y="755"/>
                    <a:pt x="522" y="755"/>
                    <a:pt x="473" y="757"/>
                  </a:cubicBezTo>
                  <a:cubicBezTo>
                    <a:pt x="459" y="757"/>
                    <a:pt x="429" y="757"/>
                    <a:pt x="395" y="757"/>
                  </a:cubicBezTo>
                  <a:cubicBezTo>
                    <a:pt x="321" y="757"/>
                    <a:pt x="228" y="757"/>
                    <a:pt x="228" y="757"/>
                  </a:cubicBezTo>
                  <a:cubicBezTo>
                    <a:pt x="228" y="433"/>
                    <a:pt x="228" y="433"/>
                    <a:pt x="228" y="433"/>
                  </a:cubicBezTo>
                  <a:cubicBezTo>
                    <a:pt x="228" y="433"/>
                    <a:pt x="243" y="433"/>
                    <a:pt x="254" y="417"/>
                  </a:cubicBezTo>
                  <a:cubicBezTo>
                    <a:pt x="263" y="388"/>
                    <a:pt x="323" y="273"/>
                    <a:pt x="385" y="210"/>
                  </a:cubicBezTo>
                  <a:cubicBezTo>
                    <a:pt x="409" y="186"/>
                    <a:pt x="430" y="140"/>
                    <a:pt x="437" y="107"/>
                  </a:cubicBezTo>
                  <a:cubicBezTo>
                    <a:pt x="440" y="95"/>
                    <a:pt x="440" y="83"/>
                    <a:pt x="443" y="71"/>
                  </a:cubicBezTo>
                  <a:cubicBezTo>
                    <a:pt x="447" y="55"/>
                    <a:pt x="457" y="48"/>
                    <a:pt x="472" y="48"/>
                  </a:cubicBezTo>
                  <a:cubicBezTo>
                    <a:pt x="474" y="48"/>
                    <a:pt x="476" y="48"/>
                    <a:pt x="478" y="48"/>
                  </a:cubicBezTo>
                  <a:cubicBezTo>
                    <a:pt x="493" y="49"/>
                    <a:pt x="502" y="60"/>
                    <a:pt x="509" y="72"/>
                  </a:cubicBezTo>
                  <a:cubicBezTo>
                    <a:pt x="537" y="117"/>
                    <a:pt x="533" y="165"/>
                    <a:pt x="513" y="211"/>
                  </a:cubicBezTo>
                  <a:cubicBezTo>
                    <a:pt x="499" y="242"/>
                    <a:pt x="490" y="265"/>
                    <a:pt x="473" y="295"/>
                  </a:cubicBezTo>
                  <a:cubicBezTo>
                    <a:pt x="466" y="308"/>
                    <a:pt x="458" y="325"/>
                    <a:pt x="468" y="341"/>
                  </a:cubicBezTo>
                  <a:cubicBezTo>
                    <a:pt x="474" y="349"/>
                    <a:pt x="482" y="351"/>
                    <a:pt x="490" y="351"/>
                  </a:cubicBezTo>
                  <a:cubicBezTo>
                    <a:pt x="497" y="351"/>
                    <a:pt x="504" y="350"/>
                    <a:pt x="511" y="350"/>
                  </a:cubicBezTo>
                  <a:cubicBezTo>
                    <a:pt x="554" y="349"/>
                    <a:pt x="583" y="347"/>
                    <a:pt x="621" y="347"/>
                  </a:cubicBezTo>
                  <a:cubicBezTo>
                    <a:pt x="629" y="347"/>
                    <a:pt x="638" y="347"/>
                    <a:pt x="647" y="348"/>
                  </a:cubicBezTo>
                  <a:cubicBezTo>
                    <a:pt x="648" y="348"/>
                    <a:pt x="648" y="348"/>
                    <a:pt x="649" y="348"/>
                  </a:cubicBezTo>
                  <a:cubicBezTo>
                    <a:pt x="678" y="348"/>
                    <a:pt x="702" y="371"/>
                    <a:pt x="702" y="401"/>
                  </a:cubicBezTo>
                  <a:cubicBezTo>
                    <a:pt x="702" y="424"/>
                    <a:pt x="686" y="445"/>
                    <a:pt x="665" y="451"/>
                  </a:cubicBezTo>
                  <a:cubicBezTo>
                    <a:pt x="687" y="458"/>
                    <a:pt x="703" y="479"/>
                    <a:pt x="703" y="504"/>
                  </a:cubicBezTo>
                  <a:cubicBezTo>
                    <a:pt x="703" y="530"/>
                    <a:pt x="685" y="551"/>
                    <a:pt x="661" y="557"/>
                  </a:cubicBezTo>
                  <a:cubicBezTo>
                    <a:pt x="678" y="566"/>
                    <a:pt x="690" y="584"/>
                    <a:pt x="690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339993" y="395616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90"/>
                    </a14:imgEffect>
                    <a14:imgEffect>
                      <a14:saturation sa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7" b="25127"/>
          <a:stretch>
            <a:fillRect/>
          </a:stretch>
        </p:blipFill>
        <p:spPr>
          <a:blipFill dpi="0" rotWithShape="1">
            <a:blip r:embed="rId3"/>
            <a:srcRect/>
            <a:stretch>
              <a:fillRect/>
            </a:stretch>
          </a:blipFill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2041138" y="4972331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一、药品基本信息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06CB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5" name="Group 284"/>
          <p:cNvGrpSpPr/>
          <p:nvPr/>
        </p:nvGrpSpPr>
        <p:grpSpPr>
          <a:xfrm>
            <a:off x="1406246" y="4907629"/>
            <a:ext cx="604604" cy="456758"/>
            <a:chOff x="-4600575" y="1592263"/>
            <a:chExt cx="4446587" cy="3724275"/>
          </a:xfrm>
          <a:solidFill>
            <a:schemeClr val="tx1"/>
          </a:solidFill>
        </p:grpSpPr>
        <p:sp>
          <p:nvSpPr>
            <p:cNvPr id="56" name="Freeform 22"/>
            <p:cNvSpPr/>
            <p:nvPr/>
          </p:nvSpPr>
          <p:spPr bwMode="auto">
            <a:xfrm>
              <a:off x="-4600575" y="2065338"/>
              <a:ext cx="3246438" cy="3251200"/>
            </a:xfrm>
            <a:custGeom>
              <a:avLst/>
              <a:gdLst>
                <a:gd name="T0" fmla="*/ 1932 w 2045"/>
                <a:gd name="T1" fmla="*/ 1934 h 2048"/>
                <a:gd name="T2" fmla="*/ 113 w 2045"/>
                <a:gd name="T3" fmla="*/ 1934 h 2048"/>
                <a:gd name="T4" fmla="*/ 113 w 2045"/>
                <a:gd name="T5" fmla="*/ 114 h 2048"/>
                <a:gd name="T6" fmla="*/ 1231 w 2045"/>
                <a:gd name="T7" fmla="*/ 114 h 2048"/>
                <a:gd name="T8" fmla="*/ 1231 w 2045"/>
                <a:gd name="T9" fmla="*/ 0 h 2048"/>
                <a:gd name="T10" fmla="*/ 0 w 2045"/>
                <a:gd name="T11" fmla="*/ 0 h 2048"/>
                <a:gd name="T12" fmla="*/ 0 w 2045"/>
                <a:gd name="T13" fmla="*/ 2048 h 2048"/>
                <a:gd name="T14" fmla="*/ 2045 w 2045"/>
                <a:gd name="T15" fmla="*/ 2048 h 2048"/>
                <a:gd name="T16" fmla="*/ 2045 w 2045"/>
                <a:gd name="T17" fmla="*/ 1533 h 2048"/>
                <a:gd name="T18" fmla="*/ 1932 w 2045"/>
                <a:gd name="T19" fmla="*/ 1533 h 2048"/>
                <a:gd name="T20" fmla="*/ 1932 w 2045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048">
                  <a:moveTo>
                    <a:pt x="1932" y="1934"/>
                  </a:moveTo>
                  <a:lnTo>
                    <a:pt x="113" y="1934"/>
                  </a:lnTo>
                  <a:lnTo>
                    <a:pt x="113" y="114"/>
                  </a:lnTo>
                  <a:lnTo>
                    <a:pt x="1231" y="114"/>
                  </a:lnTo>
                  <a:lnTo>
                    <a:pt x="1231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5" y="2048"/>
                  </a:lnTo>
                  <a:lnTo>
                    <a:pt x="2045" y="1533"/>
                  </a:lnTo>
                  <a:lnTo>
                    <a:pt x="1932" y="1533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-4000500" y="4078288"/>
              <a:ext cx="977900" cy="180975"/>
            </a:xfrm>
            <a:custGeom>
              <a:avLst/>
              <a:gdLst>
                <a:gd name="T0" fmla="*/ 588 w 616"/>
                <a:gd name="T1" fmla="*/ 114 h 114"/>
                <a:gd name="T2" fmla="*/ 616 w 616"/>
                <a:gd name="T3" fmla="*/ 0 h 114"/>
                <a:gd name="T4" fmla="*/ 0 w 616"/>
                <a:gd name="T5" fmla="*/ 0 h 114"/>
                <a:gd name="T6" fmla="*/ 0 w 616"/>
                <a:gd name="T7" fmla="*/ 114 h 114"/>
                <a:gd name="T8" fmla="*/ 588 w 61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114">
                  <a:moveTo>
                    <a:pt x="588" y="114"/>
                  </a:moveTo>
                  <a:lnTo>
                    <a:pt x="61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-2887663" y="1592263"/>
              <a:ext cx="2733675" cy="2667000"/>
            </a:xfrm>
            <a:custGeom>
              <a:avLst/>
              <a:gdLst>
                <a:gd name="T0" fmla="*/ 655 w 727"/>
                <a:gd name="T1" fmla="*/ 54 h 709"/>
                <a:gd name="T2" fmla="*/ 562 w 727"/>
                <a:gd name="T3" fmla="*/ 0 h 709"/>
                <a:gd name="T4" fmla="*/ 562 w 727"/>
                <a:gd name="T5" fmla="*/ 0 h 709"/>
                <a:gd name="T6" fmla="*/ 535 w 727"/>
                <a:gd name="T7" fmla="*/ 11 h 709"/>
                <a:gd name="T8" fmla="*/ 57 w 727"/>
                <a:gd name="T9" fmla="*/ 489 h 709"/>
                <a:gd name="T10" fmla="*/ 0 w 727"/>
                <a:gd name="T11" fmla="*/ 709 h 709"/>
                <a:gd name="T12" fmla="*/ 220 w 727"/>
                <a:gd name="T13" fmla="*/ 652 h 709"/>
                <a:gd name="T14" fmla="*/ 698 w 727"/>
                <a:gd name="T15" fmla="*/ 174 h 709"/>
                <a:gd name="T16" fmla="*/ 655 w 727"/>
                <a:gd name="T17" fmla="*/ 54 h 709"/>
                <a:gd name="T18" fmla="*/ 99 w 727"/>
                <a:gd name="T19" fmla="*/ 516 h 709"/>
                <a:gd name="T20" fmla="*/ 155 w 727"/>
                <a:gd name="T21" fmla="*/ 554 h 709"/>
                <a:gd name="T22" fmla="*/ 193 w 727"/>
                <a:gd name="T23" fmla="*/ 609 h 709"/>
                <a:gd name="T24" fmla="*/ 67 w 727"/>
                <a:gd name="T25" fmla="*/ 642 h 709"/>
                <a:gd name="T26" fmla="*/ 99 w 727"/>
                <a:gd name="T27" fmla="*/ 516 h 709"/>
                <a:gd name="T28" fmla="*/ 230 w 727"/>
                <a:gd name="T29" fmla="*/ 574 h 709"/>
                <a:gd name="T30" fmla="*/ 188 w 727"/>
                <a:gd name="T31" fmla="*/ 520 h 709"/>
                <a:gd name="T32" fmla="*/ 135 w 727"/>
                <a:gd name="T33" fmla="*/ 479 h 709"/>
                <a:gd name="T34" fmla="*/ 565 w 727"/>
                <a:gd name="T35" fmla="*/ 49 h 709"/>
                <a:gd name="T36" fmla="*/ 621 w 727"/>
                <a:gd name="T37" fmla="*/ 88 h 709"/>
                <a:gd name="T38" fmla="*/ 660 w 727"/>
                <a:gd name="T39" fmla="*/ 144 h 709"/>
                <a:gd name="T40" fmla="*/ 230 w 727"/>
                <a:gd name="T41" fmla="*/ 5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7" h="709">
                  <a:moveTo>
                    <a:pt x="655" y="54"/>
                  </a:moveTo>
                  <a:cubicBezTo>
                    <a:pt x="643" y="41"/>
                    <a:pt x="599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48" y="0"/>
                    <a:pt x="540" y="6"/>
                    <a:pt x="535" y="11"/>
                  </a:cubicBezTo>
                  <a:cubicBezTo>
                    <a:pt x="57" y="489"/>
                    <a:pt x="57" y="489"/>
                    <a:pt x="57" y="48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698" y="174"/>
                    <a:pt x="698" y="174"/>
                    <a:pt x="698" y="174"/>
                  </a:cubicBezTo>
                  <a:cubicBezTo>
                    <a:pt x="727" y="145"/>
                    <a:pt x="693" y="91"/>
                    <a:pt x="655" y="54"/>
                  </a:cubicBezTo>
                  <a:close/>
                  <a:moveTo>
                    <a:pt x="99" y="516"/>
                  </a:moveTo>
                  <a:cubicBezTo>
                    <a:pt x="109" y="518"/>
                    <a:pt x="130" y="530"/>
                    <a:pt x="155" y="554"/>
                  </a:cubicBezTo>
                  <a:cubicBezTo>
                    <a:pt x="179" y="578"/>
                    <a:pt x="191" y="600"/>
                    <a:pt x="193" y="609"/>
                  </a:cubicBezTo>
                  <a:cubicBezTo>
                    <a:pt x="67" y="642"/>
                    <a:pt x="67" y="642"/>
                    <a:pt x="67" y="642"/>
                  </a:cubicBezTo>
                  <a:lnTo>
                    <a:pt x="99" y="516"/>
                  </a:lnTo>
                  <a:close/>
                  <a:moveTo>
                    <a:pt x="230" y="574"/>
                  </a:moveTo>
                  <a:cubicBezTo>
                    <a:pt x="220" y="555"/>
                    <a:pt x="205" y="536"/>
                    <a:pt x="188" y="520"/>
                  </a:cubicBezTo>
                  <a:cubicBezTo>
                    <a:pt x="180" y="512"/>
                    <a:pt x="159" y="492"/>
                    <a:pt x="135" y="479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74" y="51"/>
                    <a:pt x="596" y="63"/>
                    <a:pt x="621" y="88"/>
                  </a:cubicBezTo>
                  <a:cubicBezTo>
                    <a:pt x="646" y="113"/>
                    <a:pt x="658" y="135"/>
                    <a:pt x="660" y="144"/>
                  </a:cubicBezTo>
                  <a:lnTo>
                    <a:pt x="23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084727" y="5744152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二、安全性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0" name="Group 97"/>
          <p:cNvGrpSpPr/>
          <p:nvPr/>
        </p:nvGrpSpPr>
        <p:grpSpPr>
          <a:xfrm>
            <a:off x="1406246" y="5744152"/>
            <a:ext cx="523350" cy="479158"/>
            <a:chOff x="-4413250" y="1636713"/>
            <a:chExt cx="4041775" cy="3606801"/>
          </a:xfrm>
          <a:solidFill>
            <a:schemeClr val="tx1"/>
          </a:solidFill>
        </p:grpSpPr>
        <p:sp>
          <p:nvSpPr>
            <p:cNvPr id="61" name="Freeform 102"/>
            <p:cNvSpPr/>
            <p:nvPr/>
          </p:nvSpPr>
          <p:spPr bwMode="auto">
            <a:xfrm>
              <a:off x="-4413250" y="1993901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2" name="Freeform 103"/>
            <p:cNvSpPr>
              <a:spLocks noEditPoints="1"/>
            </p:cNvSpPr>
            <p:nvPr/>
          </p:nvSpPr>
          <p:spPr bwMode="auto">
            <a:xfrm>
              <a:off x="-3756025" y="1636713"/>
              <a:ext cx="3384550" cy="2990850"/>
            </a:xfrm>
            <a:custGeom>
              <a:avLst/>
              <a:gdLst>
                <a:gd name="T0" fmla="*/ 838 w 900"/>
                <a:gd name="T1" fmla="*/ 409 h 795"/>
                <a:gd name="T2" fmla="*/ 895 w 900"/>
                <a:gd name="T3" fmla="*/ 254 h 795"/>
                <a:gd name="T4" fmla="*/ 641 w 900"/>
                <a:gd name="T5" fmla="*/ 0 h 795"/>
                <a:gd name="T6" fmla="*/ 447 w 900"/>
                <a:gd name="T7" fmla="*/ 90 h 795"/>
                <a:gd name="T8" fmla="*/ 254 w 900"/>
                <a:gd name="T9" fmla="*/ 0 h 795"/>
                <a:gd name="T10" fmla="*/ 0 w 900"/>
                <a:gd name="T11" fmla="*/ 254 h 795"/>
                <a:gd name="T12" fmla="*/ 90 w 900"/>
                <a:gd name="T13" fmla="*/ 448 h 795"/>
                <a:gd name="T14" fmla="*/ 437 w 900"/>
                <a:gd name="T15" fmla="*/ 795 h 795"/>
                <a:gd name="T16" fmla="*/ 458 w 900"/>
                <a:gd name="T17" fmla="*/ 795 h 795"/>
                <a:gd name="T18" fmla="*/ 583 w 900"/>
                <a:gd name="T19" fmla="*/ 670 h 795"/>
                <a:gd name="T20" fmla="*/ 583 w 900"/>
                <a:gd name="T21" fmla="*/ 726 h 795"/>
                <a:gd name="T22" fmla="*/ 739 w 900"/>
                <a:gd name="T23" fmla="*/ 726 h 795"/>
                <a:gd name="T24" fmla="*/ 739 w 900"/>
                <a:gd name="T25" fmla="*/ 565 h 795"/>
                <a:gd name="T26" fmla="*/ 900 w 900"/>
                <a:gd name="T27" fmla="*/ 565 h 795"/>
                <a:gd name="T28" fmla="*/ 900 w 900"/>
                <a:gd name="T29" fmla="*/ 409 h 795"/>
                <a:gd name="T30" fmla="*/ 838 w 900"/>
                <a:gd name="T31" fmla="*/ 409 h 795"/>
                <a:gd name="T32" fmla="*/ 447 w 900"/>
                <a:gd name="T33" fmla="*/ 738 h 795"/>
                <a:gd name="T34" fmla="*/ 125 w 900"/>
                <a:gd name="T35" fmla="*/ 415 h 795"/>
                <a:gd name="T36" fmla="*/ 48 w 900"/>
                <a:gd name="T37" fmla="*/ 254 h 795"/>
                <a:gd name="T38" fmla="*/ 254 w 900"/>
                <a:gd name="T39" fmla="*/ 48 h 795"/>
                <a:gd name="T40" fmla="*/ 427 w 900"/>
                <a:gd name="T41" fmla="*/ 143 h 795"/>
                <a:gd name="T42" fmla="*/ 434 w 900"/>
                <a:gd name="T43" fmla="*/ 154 h 795"/>
                <a:gd name="T44" fmla="*/ 460 w 900"/>
                <a:gd name="T45" fmla="*/ 154 h 795"/>
                <a:gd name="T46" fmla="*/ 468 w 900"/>
                <a:gd name="T47" fmla="*/ 143 h 795"/>
                <a:gd name="T48" fmla="*/ 641 w 900"/>
                <a:gd name="T49" fmla="*/ 48 h 795"/>
                <a:gd name="T50" fmla="*/ 847 w 900"/>
                <a:gd name="T51" fmla="*/ 254 h 795"/>
                <a:gd name="T52" fmla="*/ 775 w 900"/>
                <a:gd name="T53" fmla="*/ 409 h 795"/>
                <a:gd name="T54" fmla="*/ 739 w 900"/>
                <a:gd name="T55" fmla="*/ 409 h 795"/>
                <a:gd name="T56" fmla="*/ 739 w 900"/>
                <a:gd name="T57" fmla="*/ 248 h 795"/>
                <a:gd name="T58" fmla="*/ 583 w 900"/>
                <a:gd name="T59" fmla="*/ 248 h 795"/>
                <a:gd name="T60" fmla="*/ 583 w 900"/>
                <a:gd name="T61" fmla="*/ 409 h 795"/>
                <a:gd name="T62" fmla="*/ 422 w 900"/>
                <a:gd name="T63" fmla="*/ 409 h 795"/>
                <a:gd name="T64" fmla="*/ 422 w 900"/>
                <a:gd name="T65" fmla="*/ 565 h 795"/>
                <a:gd name="T66" fmla="*/ 583 w 900"/>
                <a:gd name="T67" fmla="*/ 565 h 795"/>
                <a:gd name="T68" fmla="*/ 583 w 900"/>
                <a:gd name="T69" fmla="*/ 602 h 795"/>
                <a:gd name="T70" fmla="*/ 447 w 900"/>
                <a:gd name="T71" fmla="*/ 738 h 795"/>
                <a:gd name="T72" fmla="*/ 852 w 900"/>
                <a:gd name="T73" fmla="*/ 517 h 795"/>
                <a:gd name="T74" fmla="*/ 691 w 900"/>
                <a:gd name="T75" fmla="*/ 517 h 795"/>
                <a:gd name="T76" fmla="*/ 691 w 900"/>
                <a:gd name="T77" fmla="*/ 678 h 795"/>
                <a:gd name="T78" fmla="*/ 631 w 900"/>
                <a:gd name="T79" fmla="*/ 678 h 795"/>
                <a:gd name="T80" fmla="*/ 631 w 900"/>
                <a:gd name="T81" fmla="*/ 517 h 795"/>
                <a:gd name="T82" fmla="*/ 470 w 900"/>
                <a:gd name="T83" fmla="*/ 517 h 795"/>
                <a:gd name="T84" fmla="*/ 470 w 900"/>
                <a:gd name="T85" fmla="*/ 457 h 795"/>
                <a:gd name="T86" fmla="*/ 631 w 900"/>
                <a:gd name="T87" fmla="*/ 457 h 795"/>
                <a:gd name="T88" fmla="*/ 631 w 900"/>
                <a:gd name="T89" fmla="*/ 296 h 795"/>
                <a:gd name="T90" fmla="*/ 691 w 900"/>
                <a:gd name="T91" fmla="*/ 296 h 795"/>
                <a:gd name="T92" fmla="*/ 691 w 900"/>
                <a:gd name="T93" fmla="*/ 457 h 795"/>
                <a:gd name="T94" fmla="*/ 852 w 900"/>
                <a:gd name="T95" fmla="*/ 457 h 795"/>
                <a:gd name="T96" fmla="*/ 852 w 900"/>
                <a:gd name="T97" fmla="*/ 51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795">
                  <a:moveTo>
                    <a:pt x="838" y="409"/>
                  </a:moveTo>
                  <a:cubicBezTo>
                    <a:pt x="868" y="369"/>
                    <a:pt x="895" y="318"/>
                    <a:pt x="895" y="254"/>
                  </a:cubicBezTo>
                  <a:cubicBezTo>
                    <a:pt x="895" y="114"/>
                    <a:pt x="781" y="0"/>
                    <a:pt x="641" y="0"/>
                  </a:cubicBezTo>
                  <a:cubicBezTo>
                    <a:pt x="565" y="0"/>
                    <a:pt x="495" y="33"/>
                    <a:pt x="447" y="90"/>
                  </a:cubicBezTo>
                  <a:cubicBezTo>
                    <a:pt x="399" y="33"/>
                    <a:pt x="329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41"/>
                    <a:pt x="51" y="407"/>
                    <a:pt x="90" y="448"/>
                  </a:cubicBezTo>
                  <a:cubicBezTo>
                    <a:pt x="437" y="795"/>
                    <a:pt x="437" y="795"/>
                    <a:pt x="437" y="795"/>
                  </a:cubicBezTo>
                  <a:cubicBezTo>
                    <a:pt x="458" y="795"/>
                    <a:pt x="458" y="795"/>
                    <a:pt x="458" y="795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726"/>
                    <a:pt x="583" y="726"/>
                    <a:pt x="583" y="726"/>
                  </a:cubicBezTo>
                  <a:cubicBezTo>
                    <a:pt x="739" y="726"/>
                    <a:pt x="739" y="726"/>
                    <a:pt x="739" y="726"/>
                  </a:cubicBezTo>
                  <a:cubicBezTo>
                    <a:pt x="739" y="565"/>
                    <a:pt x="739" y="565"/>
                    <a:pt x="739" y="565"/>
                  </a:cubicBezTo>
                  <a:cubicBezTo>
                    <a:pt x="900" y="565"/>
                    <a:pt x="900" y="565"/>
                    <a:pt x="900" y="565"/>
                  </a:cubicBezTo>
                  <a:cubicBezTo>
                    <a:pt x="900" y="409"/>
                    <a:pt x="900" y="409"/>
                    <a:pt x="900" y="409"/>
                  </a:cubicBezTo>
                  <a:lnTo>
                    <a:pt x="838" y="409"/>
                  </a:lnTo>
                  <a:close/>
                  <a:moveTo>
                    <a:pt x="447" y="738"/>
                  </a:moveTo>
                  <a:cubicBezTo>
                    <a:pt x="125" y="415"/>
                    <a:pt x="125" y="415"/>
                    <a:pt x="125" y="415"/>
                  </a:cubicBezTo>
                  <a:cubicBezTo>
                    <a:pt x="72" y="359"/>
                    <a:pt x="48" y="307"/>
                    <a:pt x="48" y="254"/>
                  </a:cubicBezTo>
                  <a:cubicBezTo>
                    <a:pt x="48" y="141"/>
                    <a:pt x="140" y="48"/>
                    <a:pt x="254" y="48"/>
                  </a:cubicBezTo>
                  <a:cubicBezTo>
                    <a:pt x="324" y="48"/>
                    <a:pt x="389" y="83"/>
                    <a:pt x="427" y="14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506" y="83"/>
                    <a:pt x="571" y="48"/>
                    <a:pt x="641" y="48"/>
                  </a:cubicBezTo>
                  <a:cubicBezTo>
                    <a:pt x="755" y="48"/>
                    <a:pt x="847" y="141"/>
                    <a:pt x="847" y="254"/>
                  </a:cubicBezTo>
                  <a:cubicBezTo>
                    <a:pt x="847" y="306"/>
                    <a:pt x="824" y="355"/>
                    <a:pt x="775" y="409"/>
                  </a:cubicBezTo>
                  <a:cubicBezTo>
                    <a:pt x="739" y="409"/>
                    <a:pt x="739" y="409"/>
                    <a:pt x="739" y="409"/>
                  </a:cubicBezTo>
                  <a:cubicBezTo>
                    <a:pt x="739" y="248"/>
                    <a:pt x="739" y="248"/>
                    <a:pt x="739" y="248"/>
                  </a:cubicBezTo>
                  <a:cubicBezTo>
                    <a:pt x="583" y="248"/>
                    <a:pt x="583" y="248"/>
                    <a:pt x="583" y="248"/>
                  </a:cubicBezTo>
                  <a:cubicBezTo>
                    <a:pt x="583" y="409"/>
                    <a:pt x="583" y="409"/>
                    <a:pt x="583" y="409"/>
                  </a:cubicBezTo>
                  <a:cubicBezTo>
                    <a:pt x="422" y="409"/>
                    <a:pt x="422" y="409"/>
                    <a:pt x="422" y="409"/>
                  </a:cubicBezTo>
                  <a:cubicBezTo>
                    <a:pt x="422" y="565"/>
                    <a:pt x="422" y="565"/>
                    <a:pt x="422" y="565"/>
                  </a:cubicBezTo>
                  <a:cubicBezTo>
                    <a:pt x="583" y="565"/>
                    <a:pt x="583" y="565"/>
                    <a:pt x="583" y="565"/>
                  </a:cubicBezTo>
                  <a:cubicBezTo>
                    <a:pt x="583" y="602"/>
                    <a:pt x="583" y="602"/>
                    <a:pt x="583" y="602"/>
                  </a:cubicBezTo>
                  <a:lnTo>
                    <a:pt x="447" y="738"/>
                  </a:lnTo>
                  <a:close/>
                  <a:moveTo>
                    <a:pt x="852" y="517"/>
                  </a:moveTo>
                  <a:cubicBezTo>
                    <a:pt x="691" y="517"/>
                    <a:pt x="691" y="517"/>
                    <a:pt x="691" y="517"/>
                  </a:cubicBezTo>
                  <a:cubicBezTo>
                    <a:pt x="691" y="678"/>
                    <a:pt x="691" y="678"/>
                    <a:pt x="691" y="678"/>
                  </a:cubicBezTo>
                  <a:cubicBezTo>
                    <a:pt x="631" y="678"/>
                    <a:pt x="631" y="678"/>
                    <a:pt x="631" y="678"/>
                  </a:cubicBezTo>
                  <a:cubicBezTo>
                    <a:pt x="631" y="517"/>
                    <a:pt x="631" y="517"/>
                    <a:pt x="631" y="517"/>
                  </a:cubicBezTo>
                  <a:cubicBezTo>
                    <a:pt x="470" y="517"/>
                    <a:pt x="470" y="517"/>
                    <a:pt x="470" y="51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631" y="457"/>
                    <a:pt x="631" y="457"/>
                    <a:pt x="631" y="457"/>
                  </a:cubicBezTo>
                  <a:cubicBezTo>
                    <a:pt x="631" y="296"/>
                    <a:pt x="631" y="296"/>
                    <a:pt x="63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457"/>
                    <a:pt x="691" y="457"/>
                    <a:pt x="691" y="457"/>
                  </a:cubicBezTo>
                  <a:cubicBezTo>
                    <a:pt x="852" y="457"/>
                    <a:pt x="852" y="457"/>
                    <a:pt x="852" y="457"/>
                  </a:cubicBezTo>
                  <a:lnTo>
                    <a:pt x="85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5328326" y="4989318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三、有效性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4" name="Group 46"/>
          <p:cNvGrpSpPr/>
          <p:nvPr/>
        </p:nvGrpSpPr>
        <p:grpSpPr>
          <a:xfrm>
            <a:off x="4651409" y="4954707"/>
            <a:ext cx="608716" cy="461994"/>
            <a:chOff x="-4098925" y="1101725"/>
            <a:chExt cx="4102100" cy="4048126"/>
          </a:xfrm>
          <a:solidFill>
            <a:schemeClr val="tx1"/>
          </a:solidFill>
        </p:grpSpPr>
        <p:sp>
          <p:nvSpPr>
            <p:cNvPr id="65" name="Freeform 39"/>
            <p:cNvSpPr/>
            <p:nvPr/>
          </p:nvSpPr>
          <p:spPr bwMode="auto">
            <a:xfrm>
              <a:off x="-4098925" y="1900238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263 w 2046"/>
                <a:gd name="T7" fmla="*/ 114 h 2047"/>
                <a:gd name="T8" fmla="*/ 26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808 h 2047"/>
                <a:gd name="T18" fmla="*/ 1933 w 2046"/>
                <a:gd name="T19" fmla="*/ 180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263" y="114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808"/>
                  </a:lnTo>
                  <a:lnTo>
                    <a:pt x="1933" y="180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-2779713" y="2068513"/>
              <a:ext cx="1655763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7" name="Freeform 41"/>
            <p:cNvSpPr/>
            <p:nvPr/>
          </p:nvSpPr>
          <p:spPr bwMode="auto">
            <a:xfrm>
              <a:off x="-3362325" y="1101725"/>
              <a:ext cx="2820988" cy="3397250"/>
            </a:xfrm>
            <a:custGeom>
              <a:avLst/>
              <a:gdLst>
                <a:gd name="T0" fmla="*/ 1663 w 1777"/>
                <a:gd name="T1" fmla="*/ 2026 h 2140"/>
                <a:gd name="T2" fmla="*/ 114 w 1777"/>
                <a:gd name="T3" fmla="*/ 2026 h 2140"/>
                <a:gd name="T4" fmla="*/ 114 w 1777"/>
                <a:gd name="T5" fmla="*/ 114 h 2140"/>
                <a:gd name="T6" fmla="*/ 1663 w 1777"/>
                <a:gd name="T7" fmla="*/ 114 h 2140"/>
                <a:gd name="T8" fmla="*/ 1663 w 1777"/>
                <a:gd name="T9" fmla="*/ 711 h 2140"/>
                <a:gd name="T10" fmla="*/ 1777 w 1777"/>
                <a:gd name="T11" fmla="*/ 598 h 2140"/>
                <a:gd name="T12" fmla="*/ 1777 w 1777"/>
                <a:gd name="T13" fmla="*/ 0 h 2140"/>
                <a:gd name="T14" fmla="*/ 0 w 1777"/>
                <a:gd name="T15" fmla="*/ 0 h 2140"/>
                <a:gd name="T16" fmla="*/ 0 w 1777"/>
                <a:gd name="T17" fmla="*/ 2140 h 2140"/>
                <a:gd name="T18" fmla="*/ 1777 w 1777"/>
                <a:gd name="T19" fmla="*/ 2140 h 2140"/>
                <a:gd name="T20" fmla="*/ 1777 w 1777"/>
                <a:gd name="T21" fmla="*/ 1455 h 2140"/>
                <a:gd name="T22" fmla="*/ 1663 w 1777"/>
                <a:gd name="T23" fmla="*/ 1569 h 2140"/>
                <a:gd name="T24" fmla="*/ 1663 w 1777"/>
                <a:gd name="T25" fmla="*/ 2026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7" h="2140">
                  <a:moveTo>
                    <a:pt x="1663" y="2026"/>
                  </a:moveTo>
                  <a:lnTo>
                    <a:pt x="114" y="2026"/>
                  </a:lnTo>
                  <a:lnTo>
                    <a:pt x="114" y="114"/>
                  </a:lnTo>
                  <a:lnTo>
                    <a:pt x="1663" y="114"/>
                  </a:lnTo>
                  <a:lnTo>
                    <a:pt x="1663" y="711"/>
                  </a:lnTo>
                  <a:lnTo>
                    <a:pt x="1777" y="598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2140"/>
                  </a:lnTo>
                  <a:lnTo>
                    <a:pt x="1777" y="2140"/>
                  </a:lnTo>
                  <a:lnTo>
                    <a:pt x="1777" y="1455"/>
                  </a:lnTo>
                  <a:lnTo>
                    <a:pt x="1663" y="1569"/>
                  </a:lnTo>
                  <a:lnTo>
                    <a:pt x="1663" y="2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8" name="Freeform 42"/>
            <p:cNvSpPr/>
            <p:nvPr/>
          </p:nvSpPr>
          <p:spPr bwMode="auto">
            <a:xfrm>
              <a:off x="-2779713" y="2617788"/>
              <a:ext cx="1655763" cy="180975"/>
            </a:xfrm>
            <a:custGeom>
              <a:avLst/>
              <a:gdLst>
                <a:gd name="T0" fmla="*/ 0 w 1043"/>
                <a:gd name="T1" fmla="*/ 114 h 114"/>
                <a:gd name="T2" fmla="*/ 936 w 1043"/>
                <a:gd name="T3" fmla="*/ 114 h 114"/>
                <a:gd name="T4" fmla="*/ 1043 w 1043"/>
                <a:gd name="T5" fmla="*/ 7 h 114"/>
                <a:gd name="T6" fmla="*/ 1043 w 1043"/>
                <a:gd name="T7" fmla="*/ 0 h 114"/>
                <a:gd name="T8" fmla="*/ 0 w 1043"/>
                <a:gd name="T9" fmla="*/ 0 h 114"/>
                <a:gd name="T10" fmla="*/ 0 w 1043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114">
                  <a:moveTo>
                    <a:pt x="0" y="114"/>
                  </a:moveTo>
                  <a:lnTo>
                    <a:pt x="936" y="114"/>
                  </a:lnTo>
                  <a:lnTo>
                    <a:pt x="1043" y="7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-2293938" y="2174875"/>
              <a:ext cx="2297113" cy="1966913"/>
            </a:xfrm>
            <a:custGeom>
              <a:avLst/>
              <a:gdLst>
                <a:gd name="T0" fmla="*/ 263 w 1447"/>
                <a:gd name="T1" fmla="*/ 504 h 1239"/>
                <a:gd name="T2" fmla="*/ 0 w 1447"/>
                <a:gd name="T3" fmla="*/ 765 h 1239"/>
                <a:gd name="T4" fmla="*/ 471 w 1447"/>
                <a:gd name="T5" fmla="*/ 1239 h 1239"/>
                <a:gd name="T6" fmla="*/ 1447 w 1447"/>
                <a:gd name="T7" fmla="*/ 263 h 1239"/>
                <a:gd name="T8" fmla="*/ 1184 w 1447"/>
                <a:gd name="T9" fmla="*/ 0 h 1239"/>
                <a:gd name="T10" fmla="*/ 471 w 1447"/>
                <a:gd name="T11" fmla="*/ 713 h 1239"/>
                <a:gd name="T12" fmla="*/ 263 w 1447"/>
                <a:gd name="T13" fmla="*/ 504 h 1239"/>
                <a:gd name="T14" fmla="*/ 1286 w 1447"/>
                <a:gd name="T15" fmla="*/ 263 h 1239"/>
                <a:gd name="T16" fmla="*/ 471 w 1447"/>
                <a:gd name="T17" fmla="*/ 1078 h 1239"/>
                <a:gd name="T18" fmla="*/ 161 w 1447"/>
                <a:gd name="T19" fmla="*/ 765 h 1239"/>
                <a:gd name="T20" fmla="*/ 263 w 1447"/>
                <a:gd name="T21" fmla="*/ 663 h 1239"/>
                <a:gd name="T22" fmla="*/ 471 w 1447"/>
                <a:gd name="T23" fmla="*/ 874 h 1239"/>
                <a:gd name="T24" fmla="*/ 1184 w 1447"/>
                <a:gd name="T25" fmla="*/ 161 h 1239"/>
                <a:gd name="T26" fmla="*/ 1286 w 1447"/>
                <a:gd name="T27" fmla="*/ 263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7" h="1239">
                  <a:moveTo>
                    <a:pt x="263" y="504"/>
                  </a:moveTo>
                  <a:lnTo>
                    <a:pt x="0" y="765"/>
                  </a:lnTo>
                  <a:lnTo>
                    <a:pt x="471" y="1239"/>
                  </a:lnTo>
                  <a:lnTo>
                    <a:pt x="1447" y="263"/>
                  </a:lnTo>
                  <a:lnTo>
                    <a:pt x="1184" y="0"/>
                  </a:lnTo>
                  <a:lnTo>
                    <a:pt x="471" y="713"/>
                  </a:lnTo>
                  <a:lnTo>
                    <a:pt x="263" y="504"/>
                  </a:lnTo>
                  <a:close/>
                  <a:moveTo>
                    <a:pt x="1286" y="263"/>
                  </a:moveTo>
                  <a:lnTo>
                    <a:pt x="471" y="1078"/>
                  </a:lnTo>
                  <a:lnTo>
                    <a:pt x="161" y="765"/>
                  </a:lnTo>
                  <a:lnTo>
                    <a:pt x="263" y="663"/>
                  </a:lnTo>
                  <a:lnTo>
                    <a:pt x="471" y="874"/>
                  </a:lnTo>
                  <a:lnTo>
                    <a:pt x="1184" y="161"/>
                  </a:lnTo>
                  <a:lnTo>
                    <a:pt x="128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1" name="Group 72"/>
          <p:cNvGrpSpPr/>
          <p:nvPr/>
        </p:nvGrpSpPr>
        <p:grpSpPr>
          <a:xfrm>
            <a:off x="4668573" y="5675109"/>
            <a:ext cx="556203" cy="523220"/>
            <a:chOff x="-3667125" y="960438"/>
            <a:chExt cx="3667125" cy="3551237"/>
          </a:xfrm>
          <a:solidFill>
            <a:schemeClr val="tx1"/>
          </a:solidFill>
        </p:grpSpPr>
        <p:sp>
          <p:nvSpPr>
            <p:cNvPr id="72" name="Freeform 65"/>
            <p:cNvSpPr/>
            <p:nvPr/>
          </p:nvSpPr>
          <p:spPr bwMode="auto">
            <a:xfrm>
              <a:off x="-3667125" y="1260475"/>
              <a:ext cx="3249613" cy="3251200"/>
            </a:xfrm>
            <a:custGeom>
              <a:avLst/>
              <a:gdLst>
                <a:gd name="T0" fmla="*/ 1933 w 2047"/>
                <a:gd name="T1" fmla="*/ 1934 h 2048"/>
                <a:gd name="T2" fmla="*/ 114 w 2047"/>
                <a:gd name="T3" fmla="*/ 1934 h 2048"/>
                <a:gd name="T4" fmla="*/ 114 w 2047"/>
                <a:gd name="T5" fmla="*/ 114 h 2048"/>
                <a:gd name="T6" fmla="*/ 265 w 2047"/>
                <a:gd name="T7" fmla="*/ 114 h 2048"/>
                <a:gd name="T8" fmla="*/ 265 w 2047"/>
                <a:gd name="T9" fmla="*/ 0 h 2048"/>
                <a:gd name="T10" fmla="*/ 0 w 2047"/>
                <a:gd name="T11" fmla="*/ 0 h 2048"/>
                <a:gd name="T12" fmla="*/ 0 w 2047"/>
                <a:gd name="T13" fmla="*/ 2048 h 2048"/>
                <a:gd name="T14" fmla="*/ 2047 w 2047"/>
                <a:gd name="T15" fmla="*/ 2048 h 2048"/>
                <a:gd name="T16" fmla="*/ 2047 w 2047"/>
                <a:gd name="T17" fmla="*/ 1735 h 2048"/>
                <a:gd name="T18" fmla="*/ 1933 w 2047"/>
                <a:gd name="T19" fmla="*/ 1735 h 2048"/>
                <a:gd name="T20" fmla="*/ 1933 w 2047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8">
                  <a:moveTo>
                    <a:pt x="1933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65" y="114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7" y="2048"/>
                  </a:lnTo>
                  <a:lnTo>
                    <a:pt x="2047" y="1735"/>
                  </a:lnTo>
                  <a:lnTo>
                    <a:pt x="1933" y="1735"/>
                  </a:lnTo>
                  <a:lnTo>
                    <a:pt x="1933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/>
          </p:nvSpPr>
          <p:spPr bwMode="auto">
            <a:xfrm>
              <a:off x="-3076575" y="960438"/>
              <a:ext cx="3076575" cy="2787650"/>
            </a:xfrm>
            <a:custGeom>
              <a:avLst/>
              <a:gdLst>
                <a:gd name="T0" fmla="*/ 1561 w 1938"/>
                <a:gd name="T1" fmla="*/ 794 h 1756"/>
                <a:gd name="T2" fmla="*/ 1561 w 1938"/>
                <a:gd name="T3" fmla="*/ 1642 h 1756"/>
                <a:gd name="T4" fmla="*/ 1419 w 1938"/>
                <a:gd name="T5" fmla="*/ 1642 h 1756"/>
                <a:gd name="T6" fmla="*/ 1419 w 1938"/>
                <a:gd name="T7" fmla="*/ 0 h 1756"/>
                <a:gd name="T8" fmla="*/ 1040 w 1938"/>
                <a:gd name="T9" fmla="*/ 0 h 1756"/>
                <a:gd name="T10" fmla="*/ 1040 w 1938"/>
                <a:gd name="T11" fmla="*/ 1642 h 1756"/>
                <a:gd name="T12" fmla="*/ 898 w 1938"/>
                <a:gd name="T13" fmla="*/ 1642 h 1756"/>
                <a:gd name="T14" fmla="*/ 898 w 1938"/>
                <a:gd name="T15" fmla="*/ 554 h 1756"/>
                <a:gd name="T16" fmla="*/ 521 w 1938"/>
                <a:gd name="T17" fmla="*/ 552 h 1756"/>
                <a:gd name="T18" fmla="*/ 521 w 1938"/>
                <a:gd name="T19" fmla="*/ 1642 h 1756"/>
                <a:gd name="T20" fmla="*/ 379 w 1938"/>
                <a:gd name="T21" fmla="*/ 1642 h 1756"/>
                <a:gd name="T22" fmla="*/ 379 w 1938"/>
                <a:gd name="T23" fmla="*/ 405 h 1756"/>
                <a:gd name="T24" fmla="*/ 0 w 1938"/>
                <a:gd name="T25" fmla="*/ 405 h 1756"/>
                <a:gd name="T26" fmla="*/ 0 w 1938"/>
                <a:gd name="T27" fmla="*/ 1756 h 1756"/>
                <a:gd name="T28" fmla="*/ 1938 w 1938"/>
                <a:gd name="T29" fmla="*/ 1756 h 1756"/>
                <a:gd name="T30" fmla="*/ 1938 w 1938"/>
                <a:gd name="T31" fmla="*/ 794 h 1756"/>
                <a:gd name="T32" fmla="*/ 1561 w 1938"/>
                <a:gd name="T33" fmla="*/ 794 h 1756"/>
                <a:gd name="T34" fmla="*/ 114 w 1938"/>
                <a:gd name="T35" fmla="*/ 1642 h 1756"/>
                <a:gd name="T36" fmla="*/ 114 w 1938"/>
                <a:gd name="T37" fmla="*/ 519 h 1756"/>
                <a:gd name="T38" fmla="*/ 265 w 1938"/>
                <a:gd name="T39" fmla="*/ 519 h 1756"/>
                <a:gd name="T40" fmla="*/ 265 w 1938"/>
                <a:gd name="T41" fmla="*/ 1642 h 1756"/>
                <a:gd name="T42" fmla="*/ 114 w 1938"/>
                <a:gd name="T43" fmla="*/ 1642 h 1756"/>
                <a:gd name="T44" fmla="*/ 635 w 1938"/>
                <a:gd name="T45" fmla="*/ 1642 h 1756"/>
                <a:gd name="T46" fmla="*/ 635 w 1938"/>
                <a:gd name="T47" fmla="*/ 666 h 1756"/>
                <a:gd name="T48" fmla="*/ 784 w 1938"/>
                <a:gd name="T49" fmla="*/ 666 h 1756"/>
                <a:gd name="T50" fmla="*/ 784 w 1938"/>
                <a:gd name="T51" fmla="*/ 1642 h 1756"/>
                <a:gd name="T52" fmla="*/ 635 w 1938"/>
                <a:gd name="T53" fmla="*/ 1642 h 1756"/>
                <a:gd name="T54" fmla="*/ 1154 w 1938"/>
                <a:gd name="T55" fmla="*/ 1642 h 1756"/>
                <a:gd name="T56" fmla="*/ 1154 w 1938"/>
                <a:gd name="T57" fmla="*/ 113 h 1756"/>
                <a:gd name="T58" fmla="*/ 1305 w 1938"/>
                <a:gd name="T59" fmla="*/ 113 h 1756"/>
                <a:gd name="T60" fmla="*/ 1305 w 1938"/>
                <a:gd name="T61" fmla="*/ 1642 h 1756"/>
                <a:gd name="T62" fmla="*/ 1154 w 1938"/>
                <a:gd name="T63" fmla="*/ 1642 h 1756"/>
                <a:gd name="T64" fmla="*/ 1675 w 1938"/>
                <a:gd name="T65" fmla="*/ 1642 h 1756"/>
                <a:gd name="T66" fmla="*/ 1675 w 1938"/>
                <a:gd name="T67" fmla="*/ 907 h 1756"/>
                <a:gd name="T68" fmla="*/ 1824 w 1938"/>
                <a:gd name="T69" fmla="*/ 907 h 1756"/>
                <a:gd name="T70" fmla="*/ 1824 w 1938"/>
                <a:gd name="T71" fmla="*/ 1642 h 1756"/>
                <a:gd name="T72" fmla="*/ 1675 w 1938"/>
                <a:gd name="T73" fmla="*/ 1642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8" h="1756">
                  <a:moveTo>
                    <a:pt x="1561" y="794"/>
                  </a:moveTo>
                  <a:lnTo>
                    <a:pt x="1561" y="1642"/>
                  </a:lnTo>
                  <a:lnTo>
                    <a:pt x="1419" y="1642"/>
                  </a:lnTo>
                  <a:lnTo>
                    <a:pt x="1419" y="0"/>
                  </a:lnTo>
                  <a:lnTo>
                    <a:pt x="1040" y="0"/>
                  </a:lnTo>
                  <a:lnTo>
                    <a:pt x="1040" y="1642"/>
                  </a:lnTo>
                  <a:lnTo>
                    <a:pt x="898" y="1642"/>
                  </a:lnTo>
                  <a:lnTo>
                    <a:pt x="898" y="554"/>
                  </a:lnTo>
                  <a:lnTo>
                    <a:pt x="521" y="552"/>
                  </a:lnTo>
                  <a:lnTo>
                    <a:pt x="521" y="1642"/>
                  </a:lnTo>
                  <a:lnTo>
                    <a:pt x="379" y="1642"/>
                  </a:lnTo>
                  <a:lnTo>
                    <a:pt x="379" y="405"/>
                  </a:lnTo>
                  <a:lnTo>
                    <a:pt x="0" y="405"/>
                  </a:lnTo>
                  <a:lnTo>
                    <a:pt x="0" y="1756"/>
                  </a:lnTo>
                  <a:lnTo>
                    <a:pt x="1938" y="1756"/>
                  </a:lnTo>
                  <a:lnTo>
                    <a:pt x="1938" y="794"/>
                  </a:lnTo>
                  <a:lnTo>
                    <a:pt x="1561" y="794"/>
                  </a:lnTo>
                  <a:close/>
                  <a:moveTo>
                    <a:pt x="114" y="1642"/>
                  </a:moveTo>
                  <a:lnTo>
                    <a:pt x="114" y="519"/>
                  </a:lnTo>
                  <a:lnTo>
                    <a:pt x="265" y="519"/>
                  </a:lnTo>
                  <a:lnTo>
                    <a:pt x="265" y="1642"/>
                  </a:lnTo>
                  <a:lnTo>
                    <a:pt x="114" y="1642"/>
                  </a:lnTo>
                  <a:close/>
                  <a:moveTo>
                    <a:pt x="635" y="1642"/>
                  </a:moveTo>
                  <a:lnTo>
                    <a:pt x="635" y="666"/>
                  </a:lnTo>
                  <a:lnTo>
                    <a:pt x="784" y="666"/>
                  </a:lnTo>
                  <a:lnTo>
                    <a:pt x="784" y="1642"/>
                  </a:lnTo>
                  <a:lnTo>
                    <a:pt x="635" y="1642"/>
                  </a:lnTo>
                  <a:close/>
                  <a:moveTo>
                    <a:pt x="1154" y="1642"/>
                  </a:moveTo>
                  <a:lnTo>
                    <a:pt x="1154" y="113"/>
                  </a:lnTo>
                  <a:lnTo>
                    <a:pt x="1305" y="113"/>
                  </a:lnTo>
                  <a:lnTo>
                    <a:pt x="1305" y="1642"/>
                  </a:lnTo>
                  <a:lnTo>
                    <a:pt x="1154" y="1642"/>
                  </a:lnTo>
                  <a:close/>
                  <a:moveTo>
                    <a:pt x="1675" y="1642"/>
                  </a:moveTo>
                  <a:lnTo>
                    <a:pt x="1675" y="907"/>
                  </a:lnTo>
                  <a:lnTo>
                    <a:pt x="1824" y="907"/>
                  </a:lnTo>
                  <a:lnTo>
                    <a:pt x="1824" y="1642"/>
                  </a:lnTo>
                  <a:lnTo>
                    <a:pt x="1675" y="1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5" name="Group 242"/>
          <p:cNvGrpSpPr/>
          <p:nvPr/>
        </p:nvGrpSpPr>
        <p:grpSpPr>
          <a:xfrm>
            <a:off x="7538667" y="4864971"/>
            <a:ext cx="701295" cy="626324"/>
            <a:chOff x="-4121150" y="1349376"/>
            <a:chExt cx="3989387" cy="4186238"/>
          </a:xfrm>
          <a:solidFill>
            <a:schemeClr val="tx1"/>
          </a:solidFill>
        </p:grpSpPr>
        <p:sp>
          <p:nvSpPr>
            <p:cNvPr id="76" name="Freeform 243"/>
            <p:cNvSpPr/>
            <p:nvPr/>
          </p:nvSpPr>
          <p:spPr bwMode="auto">
            <a:xfrm>
              <a:off x="-4121150" y="2286001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4 w 2047"/>
                <a:gd name="T3" fmla="*/ 1933 h 2047"/>
                <a:gd name="T4" fmla="*/ 114 w 2047"/>
                <a:gd name="T5" fmla="*/ 114 h 2047"/>
                <a:gd name="T6" fmla="*/ 256 w 2047"/>
                <a:gd name="T7" fmla="*/ 114 h 2047"/>
                <a:gd name="T8" fmla="*/ 25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786 h 2047"/>
                <a:gd name="T18" fmla="*/ 1933 w 2047"/>
                <a:gd name="T19" fmla="*/ 1786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256" y="114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786"/>
                  </a:lnTo>
                  <a:lnTo>
                    <a:pt x="1933" y="1786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7" name="Freeform 244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8" name="Freeform 245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9" name="Freeform 246"/>
            <p:cNvSpPr/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0" name="Freeform 247"/>
            <p:cNvSpPr/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8408453" y="5073782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五、公平性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4147" y="579833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四、创新性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1387" y="451104"/>
            <a:ext cx="96490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替戈拉生片申请新增“与适当的抗生素联用以根除幽门螺杆菌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适应症”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494" y="1372891"/>
            <a:ext cx="6486525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申报目录类别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：协议期内谈判药品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通用名称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替戈拉生片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商品名称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】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泰欣赞</a:t>
            </a:r>
            <a:r>
              <a:rPr lang="en-US" altLang="zh-CN" sz="1200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®</a:t>
            </a:r>
            <a:endParaRPr lang="en-US" altLang="zh-CN" sz="1200" b="1" baseline="300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注册规格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药理作用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K+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竞争性方式可逆性抑制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H+/K+-ATP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酶活性，从而抑制胃酸分泌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适应症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反流性食管炎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 2. 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十二指肠溃疡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与适当的抗生素联用以根除幽门螺杆菌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用法用量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本品可空腹或餐后服用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反流性食管炎：成人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每日一次，连续治疗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周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十二指肠溃疡：成人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每日一次，连续治疗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周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与适当的抗生素联用以根除幽门螺杆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菌：替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戈拉生每次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，每日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次，通常与阿莫西林每次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1000mg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、克拉霉素每次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500mg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和枸橼酸铋钾每次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240mg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（按氧化铋计）每日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次联合服用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天。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中国大陆首次上市时间：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22007" r="18642" b="22349"/>
          <a:stretch>
            <a:fillRect/>
          </a:stretch>
        </p:blipFill>
        <p:spPr>
          <a:xfrm>
            <a:off x="8343900" y="4597400"/>
            <a:ext cx="3195320" cy="19494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78295" y="1372870"/>
            <a:ext cx="5263515" cy="256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目前大陆地区同通用名药品的上市情况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无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全球首个上市国家 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地区及上市时间：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/2022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是否为 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OTC 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药品：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否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参照药品建议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富马酸伏诺拉生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片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创新性：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国家I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类新药；国家“重大新药创制”科技重大专项成果；荣获“山东省技术发明一等奖”。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基本信息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478519" y="6440949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009" y="-133989"/>
            <a:ext cx="9416854" cy="1028700"/>
          </a:xfrm>
        </p:spPr>
        <p:txBody>
          <a:bodyPr>
            <a:normAutofit/>
          </a:bodyPr>
          <a:lstStyle/>
          <a:p>
            <a:pPr lvl="0"/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幽门螺杆菌是常见慢性细菌感染，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仍存在未被满足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治疗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需求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63373" y="6347318"/>
            <a:ext cx="4415133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4. Yan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TL et al. Status of H. pylori eradication. World J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Gastroenterol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2020. 26(32): 4846-4856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Aliment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Pharmacol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Ther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2005 Jul 15;22(2):79-94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6</a:t>
            </a:r>
            <a:r>
              <a:rPr lang="fr-FR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Am J </a:t>
            </a:r>
            <a:r>
              <a:rPr lang="en-US" altLang="zh-CN" sz="7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Cardiol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2010 Jun 15;105(12):1705-9.</a:t>
            </a:r>
            <a:endParaRPr lang="it-IT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7831" y="6304437"/>
            <a:ext cx="47369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Gut.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2023 May;72(5):855-869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中华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消化杂志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, 2021,41(4) : 221-233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Kagami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T, et al. Letter. Aliment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Pharmacol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Ther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, 2016, 44(3):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305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57259" y="2858860"/>
            <a:ext cx="7841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30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通常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3-5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天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的口服治疗才能稳定抑制胃酸分泌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300000"/>
              </a:lnSpc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真实世界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PPI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根除率较低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</a:pP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45%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患者无法做到餐前服用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PPI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endParaRPr lang="en-US" altLang="zh-CN" sz="1600" b="1" kern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亚洲人群具有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CYP2C19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基因多态性，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药物疗效会受不同基因型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影响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6</a:t>
            </a:r>
            <a:endParaRPr lang="en-US" altLang="zh-CN" sz="1600" b="1" kern="0" baseline="30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7274" y="1479272"/>
            <a:ext cx="109560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幽门螺杆菌（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Hp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）感染是全球范围内常见的慢性细菌感染，中国成人个体患病率高达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43.45%</a:t>
            </a:r>
            <a:r>
              <a:rPr lang="en-US" altLang="zh-CN" sz="1200" baseline="30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，且易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在家庭和集体环境中传播，家庭感染率高达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71.21%</a:t>
            </a:r>
            <a:r>
              <a:rPr lang="en-US" altLang="zh-CN" sz="1200" baseline="30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25%-30%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</a:t>
            </a:r>
            <a:r>
              <a:rPr lang="en-US" altLang="zh-CN" sz="1200" dirty="0" err="1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Hp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感染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者会出现不同程度的胃肠道疾病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，如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消化不良、慢性胃炎、消化性溃疡、胃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恶性肿瘤</a:t>
            </a:r>
            <a:r>
              <a:rPr lang="en-US" altLang="zh-CN" sz="1200" baseline="30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，对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公共安全构成显著威胁。此外，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Hp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耐药性日益严重，导致治疗失败率上升，进一步加剧公共卫生挑战。在发展中国家，由于卫生条件有限，感染率更高，可能引发社会经济不平等。防控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Hp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感染对降低胃癌发病率和改善公共卫生至关重要。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基本信息</a:t>
            </a:r>
            <a:endParaRPr lang="zh-CN" altLang="en-US" sz="1600" b="1" dirty="0"/>
          </a:p>
        </p:txBody>
      </p:sp>
      <p:sp>
        <p:nvSpPr>
          <p:cNvPr id="2" name="矩形 1"/>
          <p:cNvSpPr/>
          <p:nvPr/>
        </p:nvSpPr>
        <p:spPr>
          <a:xfrm>
            <a:off x="726503" y="1138361"/>
            <a:ext cx="10944387" cy="3735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中国幽门螺杆菌感染患病率高，严重危害公共卫生安全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7274" y="2676300"/>
            <a:ext cx="1093275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现有治疗</a:t>
            </a:r>
            <a:r>
              <a:rPr lang="zh-CN" altLang="en-US" b="1" dirty="0" smtClean="0">
                <a:solidFill>
                  <a:schemeClr val="bg1"/>
                </a:solidFill>
              </a:rPr>
              <a:t>以含</a:t>
            </a:r>
            <a:r>
              <a:rPr lang="en-US" altLang="zh-CN" b="1" dirty="0" smtClean="0">
                <a:solidFill>
                  <a:schemeClr val="bg1"/>
                </a:solidFill>
              </a:rPr>
              <a:t>PPI</a:t>
            </a:r>
            <a:r>
              <a:rPr lang="zh-CN" altLang="en-US" b="1" dirty="0" smtClean="0">
                <a:solidFill>
                  <a:schemeClr val="bg1"/>
                </a:solidFill>
              </a:rPr>
              <a:t>的铋剂四联根除方案为主</a:t>
            </a:r>
            <a:r>
              <a:rPr lang="zh-CN" altLang="en-US" b="1" dirty="0">
                <a:solidFill>
                  <a:schemeClr val="bg1"/>
                </a:solidFill>
              </a:rPr>
              <a:t>，仍有未被满足的需求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1247" y="3131673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起效慢</a:t>
            </a:r>
            <a:endParaRPr lang="en-US" altLang="zh-CN" b="1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7274" y="3045632"/>
            <a:ext cx="10923616" cy="3278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27685" y="4554054"/>
            <a:ext cx="23310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0" dirty="0">
                <a:latin typeface="+mn-ea"/>
                <a:cs typeface="Arial" panose="020B0604020202020204" pitchFamily="34" charset="0"/>
              </a:rPr>
              <a:t>餐前服用影响依从性 </a:t>
            </a:r>
            <a:endParaRPr lang="zh-CN" altLang="en-US" dirty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5651" y="5304115"/>
            <a:ext cx="186942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0" dirty="0">
                <a:latin typeface="+mn-ea"/>
                <a:cs typeface="Arial" panose="020B0604020202020204" pitchFamily="34" charset="0"/>
              </a:rPr>
              <a:t>疗效个体差异大 </a:t>
            </a:r>
            <a:endParaRPr lang="zh-CN" altLang="en-US" dirty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31247" y="3835532"/>
            <a:ext cx="29049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0" dirty="0" smtClean="0">
                <a:latin typeface="+mn-ea"/>
                <a:cs typeface="Arial" panose="020B0604020202020204" pitchFamily="34" charset="0"/>
              </a:rPr>
              <a:t>无法满足</a:t>
            </a:r>
            <a:r>
              <a:rPr lang="en-US" altLang="zh-CN" b="1" kern="0" dirty="0" err="1" smtClean="0">
                <a:latin typeface="+mn-ea"/>
                <a:cs typeface="Arial" panose="020B0604020202020204" pitchFamily="34" charset="0"/>
              </a:rPr>
              <a:t>Hp</a:t>
            </a:r>
            <a:r>
              <a:rPr lang="zh-CN" altLang="en-US" b="1" kern="0" dirty="0" smtClean="0">
                <a:latin typeface="+mn-ea"/>
                <a:cs typeface="Arial" panose="020B0604020202020204" pitchFamily="34" charset="0"/>
              </a:rPr>
              <a:t>根除抑酸标准 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74674" y="-98971"/>
            <a:ext cx="9416854" cy="10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替戈拉生整体安全性良好，药物相互作用更少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595" y="6231831"/>
            <a:ext cx="7922345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替戈拉生上市说明书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2. Comparison of hepatotoxicity of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tegoprazan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, a novel potassium-competitive acid blocker, with proton pump inhibitors using real-world data: A nationwide cohort study 2023.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</a:t>
            </a:r>
            <a:r>
              <a:rPr lang="da-DK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7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Adv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Ther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2025 Mar;42(3):1570-1581.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4. 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伏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诺拉生说明书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5.</a:t>
            </a:r>
            <a:r>
              <a:rPr lang="sv-SE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Korean J Intern Med. 2025 Mar 25.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五边形 8"/>
          <p:cNvSpPr/>
          <p:nvPr/>
        </p:nvSpPr>
        <p:spPr>
          <a:xfrm rot="5400000">
            <a:off x="2888868" y="-1038644"/>
            <a:ext cx="710590" cy="516752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五边形 16"/>
          <p:cNvSpPr/>
          <p:nvPr/>
        </p:nvSpPr>
        <p:spPr>
          <a:xfrm rot="5400000">
            <a:off x="8536950" y="-1079254"/>
            <a:ext cx="710591" cy="5256482"/>
          </a:xfrm>
          <a:prstGeom prst="homePlate">
            <a:avLst>
              <a:gd name="adj" fmla="val 26744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16833" y="1260960"/>
            <a:ext cx="34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药品说明书收载的安全性信息</a:t>
            </a:r>
            <a:r>
              <a:rPr lang="en-US" altLang="zh-CN" b="1" baseline="30000" dirty="0">
                <a:solidFill>
                  <a:schemeClr val="bg1"/>
                </a:solidFill>
              </a:rPr>
              <a:t>1</a:t>
            </a:r>
            <a:endParaRPr lang="zh-CN" alt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57574" y="1241579"/>
            <a:ext cx="366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对比</a:t>
            </a:r>
            <a:r>
              <a:rPr lang="zh-CN" altLang="en-US" b="1" dirty="0">
                <a:solidFill>
                  <a:srgbClr val="FF0000"/>
                </a:solidFill>
              </a:rPr>
              <a:t>目录内药品安全性</a:t>
            </a:r>
            <a:r>
              <a:rPr lang="zh-CN" altLang="en-US" b="1" dirty="0">
                <a:solidFill>
                  <a:schemeClr val="bg1"/>
                </a:solidFill>
              </a:rPr>
              <a:t>优势和不足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Freeform 4"/>
          <p:cNvSpPr/>
          <p:nvPr/>
        </p:nvSpPr>
        <p:spPr bwMode="auto">
          <a:xfrm>
            <a:off x="675638" y="1823292"/>
            <a:ext cx="5152287" cy="440854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4"/>
          <p:cNvSpPr/>
          <p:nvPr/>
        </p:nvSpPr>
        <p:spPr bwMode="auto">
          <a:xfrm>
            <a:off x="6264005" y="1837820"/>
            <a:ext cx="5256482" cy="4394011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21624" y="2014342"/>
            <a:ext cx="49593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国内</a:t>
            </a: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Hp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临床试验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中报告的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常见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不良反应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胃肠系统疾病（黑便、呕吐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各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类神经系统疾病（味觉倒错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精神病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类（失眠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皮肤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及皮下组织类疾病（皮疹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各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类检查（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QRS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轴异常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1624" y="3893658"/>
            <a:ext cx="4944374" cy="209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药物相互作用</a:t>
            </a:r>
            <a:endParaRPr lang="en-US" altLang="zh-CN" sz="1600" b="1" baseline="30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中国健康受试者中，替戈拉生与克拉霉素、阿莫西林、枸橼酸铋钾四药联用后，与替戈拉生单独给药相比，替戈拉生的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Cmax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增加了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96%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AUC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增加了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1.88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倍；与克拉霉素、阿莫西林、枸橼酸铋钾三药联用相比，克拉霉素的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Cmax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降低了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16%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AUC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无显著影响；阿莫西林的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Cmax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降低了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24%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AUC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无显著影响。与三药联用相比，四药联用后铋剂的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Cmax,ss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增加了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58%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AUC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增加了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84%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98585" y="4974993"/>
            <a:ext cx="52544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药品上市后未发现新的安全性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风险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lvl="1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+mn-ea"/>
              </a:rPr>
              <a:t>本品</a:t>
            </a:r>
            <a:r>
              <a:rPr lang="zh-CN" altLang="en-US" sz="1200" dirty="0" smtClean="0">
                <a:latin typeface="+mn-ea"/>
              </a:rPr>
              <a:t>自</a:t>
            </a:r>
            <a:r>
              <a:rPr lang="zh-CN" altLang="en-US" sz="1200" dirty="0">
                <a:latin typeface="+mn-ea"/>
              </a:rPr>
              <a:t>上市至</a:t>
            </a:r>
            <a:r>
              <a:rPr lang="en-US" altLang="zh-CN" sz="1200" dirty="0">
                <a:latin typeface="+mn-ea"/>
              </a:rPr>
              <a:t>2025</a:t>
            </a:r>
            <a:r>
              <a:rPr lang="zh-CN" altLang="en-US" sz="1200" dirty="0">
                <a:latin typeface="+mn-ea"/>
              </a:rPr>
              <a:t>年</a:t>
            </a:r>
            <a:r>
              <a:rPr lang="en-US" altLang="zh-CN" sz="1200" dirty="0">
                <a:latin typeface="+mn-ea"/>
              </a:rPr>
              <a:t>03</a:t>
            </a:r>
            <a:r>
              <a:rPr lang="zh-CN" altLang="en-US" sz="1200" dirty="0">
                <a:latin typeface="+mn-ea"/>
              </a:rPr>
              <a:t>月</a:t>
            </a:r>
            <a:r>
              <a:rPr lang="en-US" altLang="zh-CN" sz="1200" dirty="0">
                <a:latin typeface="+mn-ea"/>
              </a:rPr>
              <a:t>20</a:t>
            </a:r>
            <a:r>
              <a:rPr lang="zh-CN" altLang="en-US" sz="1200" dirty="0">
                <a:latin typeface="+mn-ea"/>
              </a:rPr>
              <a:t>日共监测收集</a:t>
            </a:r>
            <a:r>
              <a:rPr lang="en-US" altLang="zh-CN" sz="1200" dirty="0">
                <a:latin typeface="+mn-ea"/>
              </a:rPr>
              <a:t>146</a:t>
            </a:r>
            <a:r>
              <a:rPr lang="zh-CN" altLang="en-US" sz="1200" dirty="0">
                <a:latin typeface="+mn-ea"/>
              </a:rPr>
              <a:t>例药品不良反应报告</a:t>
            </a:r>
            <a:r>
              <a:rPr lang="zh-CN" altLang="en-US" sz="1200" dirty="0" smtClean="0">
                <a:latin typeface="+mn-ea"/>
              </a:rPr>
              <a:t>，涉及</a:t>
            </a:r>
            <a:r>
              <a:rPr lang="en-US" altLang="zh-CN" sz="1200" dirty="0">
                <a:latin typeface="+mn-ea"/>
              </a:rPr>
              <a:t>287</a:t>
            </a:r>
            <a:r>
              <a:rPr lang="zh-CN" altLang="en-US" sz="1200" dirty="0">
                <a:latin typeface="+mn-ea"/>
              </a:rPr>
              <a:t>例次不良事件</a:t>
            </a:r>
            <a:r>
              <a:rPr lang="zh-CN" altLang="en-US" sz="1200" dirty="0" smtClean="0">
                <a:latin typeface="+mn-ea"/>
              </a:rPr>
              <a:t>，未</a:t>
            </a:r>
            <a:r>
              <a:rPr lang="zh-CN" altLang="en-US" sz="1200" dirty="0">
                <a:latin typeface="+mn-ea"/>
              </a:rPr>
              <a:t>收集到的重要的潜在风险事件，也未发现新的安全性风险</a:t>
            </a:r>
            <a:r>
              <a:rPr lang="zh-CN" altLang="en-US" sz="1200" dirty="0" smtClean="0">
                <a:latin typeface="+mn-ea"/>
              </a:rPr>
              <a:t>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98585" y="1928005"/>
            <a:ext cx="52564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</a:rPr>
              <a:t>整体安全性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</a:rPr>
              <a:t>良好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latin typeface="+mn-ea"/>
              </a:rPr>
              <a:t>真实</a:t>
            </a:r>
            <a:r>
              <a:rPr lang="zh-CN" altLang="en-US" sz="1200" dirty="0">
                <a:latin typeface="+mn-ea"/>
              </a:rPr>
              <a:t>世界研究中共纳入</a:t>
            </a:r>
            <a:r>
              <a:rPr lang="en-US" altLang="zh-CN" sz="1200" dirty="0">
                <a:latin typeface="+mn-ea"/>
              </a:rPr>
              <a:t>170</a:t>
            </a:r>
            <a:r>
              <a:rPr lang="zh-CN" altLang="en-US" sz="1200" dirty="0">
                <a:latin typeface="+mn-ea"/>
              </a:rPr>
              <a:t>余万例（其中肝脏相关疾病患者约占</a:t>
            </a:r>
            <a:r>
              <a:rPr lang="en-US" altLang="zh-CN" sz="1200" dirty="0">
                <a:latin typeface="+mn-ea"/>
              </a:rPr>
              <a:t>18%</a:t>
            </a:r>
            <a:r>
              <a:rPr lang="zh-CN" altLang="en-US" sz="1200" dirty="0">
                <a:latin typeface="+mn-ea"/>
              </a:rPr>
              <a:t>，如肿瘤、慢性肝炎、肝硬化等）使用替戈拉生或其他</a:t>
            </a:r>
            <a:r>
              <a:rPr lang="en-US" altLang="zh-CN" sz="1200" dirty="0">
                <a:latin typeface="+mn-ea"/>
              </a:rPr>
              <a:t>6</a:t>
            </a:r>
            <a:r>
              <a:rPr lang="zh-CN" altLang="en-US" sz="1200" dirty="0">
                <a:latin typeface="+mn-ea"/>
              </a:rPr>
              <a:t>种</a:t>
            </a:r>
            <a:r>
              <a:rPr lang="en-US" altLang="zh-CN" sz="1200" dirty="0">
                <a:latin typeface="+mn-ea"/>
              </a:rPr>
              <a:t>PPI</a:t>
            </a:r>
            <a:r>
              <a:rPr lang="zh-CN" altLang="en-US" sz="1200" dirty="0">
                <a:latin typeface="+mn-ea"/>
              </a:rPr>
              <a:t>的患者，结果显示，替戈拉生相比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6</a:t>
            </a: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种常用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PPI*</a:t>
            </a: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总体肝毒性风险降低</a:t>
            </a:r>
            <a:r>
              <a:rPr lang="en-US" altLang="zh-CN" sz="12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27%</a:t>
            </a:r>
            <a:r>
              <a:rPr lang="en-US" altLang="zh-CN" sz="1200" baseline="30000" dirty="0" smtClean="0">
                <a:latin typeface="+mn-ea"/>
              </a:rPr>
              <a:t>2</a:t>
            </a:r>
            <a:endParaRPr lang="en-US" altLang="zh-CN" sz="1200" baseline="30000" dirty="0" smtClean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latin typeface="+mn-ea"/>
              </a:rPr>
              <a:t>国外临床研究显示，轻度肝功能不全患者服用本品无需调整剂量</a:t>
            </a:r>
            <a:r>
              <a:rPr lang="en-US" altLang="zh-CN" sz="1200" baseline="30000" dirty="0">
                <a:latin typeface="+mn-ea"/>
              </a:rPr>
              <a:t>3</a:t>
            </a:r>
            <a:endParaRPr lang="en-US" altLang="zh-CN" sz="1200" baseline="30000" dirty="0" smtClean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latin typeface="+mn-ea"/>
              </a:rPr>
              <a:t>伏诺拉生</a:t>
            </a:r>
            <a:r>
              <a:rPr lang="en-US" altLang="zh-CN" sz="1200" dirty="0" err="1" smtClean="0">
                <a:latin typeface="+mn-ea"/>
              </a:rPr>
              <a:t>Hp</a:t>
            </a:r>
            <a:r>
              <a:rPr lang="zh-CN" altLang="en-US" sz="1200" dirty="0" smtClean="0">
                <a:latin typeface="+mn-ea"/>
              </a:rPr>
              <a:t>临床试验</a:t>
            </a:r>
            <a:r>
              <a:rPr lang="zh-CN" altLang="en-US" sz="1200" dirty="0">
                <a:latin typeface="+mn-ea"/>
              </a:rPr>
              <a:t>相比</a:t>
            </a:r>
            <a:r>
              <a:rPr lang="zh-CN" altLang="en-US" sz="1200" dirty="0" smtClean="0">
                <a:latin typeface="+mn-ea"/>
              </a:rPr>
              <a:t>替</a:t>
            </a:r>
            <a:r>
              <a:rPr lang="zh-CN" altLang="en-US" sz="1200" dirty="0" smtClean="0">
                <a:latin typeface="+mn-ea"/>
              </a:rPr>
              <a:t>戈拉</a:t>
            </a:r>
            <a:r>
              <a:rPr lang="zh-CN" altLang="en-US" sz="1200" dirty="0" smtClean="0">
                <a:latin typeface="+mn-ea"/>
              </a:rPr>
              <a:t>生增加的常见</a:t>
            </a:r>
            <a:r>
              <a:rPr lang="zh-CN" altLang="en-US" sz="1200" dirty="0" smtClean="0">
                <a:latin typeface="+mn-ea"/>
              </a:rPr>
              <a:t>不良反应</a:t>
            </a:r>
            <a:r>
              <a:rPr lang="en-US" altLang="zh-CN" sz="1200" baseline="30000" dirty="0">
                <a:latin typeface="+mn-ea"/>
              </a:rPr>
              <a:t>4</a:t>
            </a:r>
            <a:r>
              <a:rPr lang="zh-CN" altLang="en-US" sz="1200" dirty="0" smtClean="0">
                <a:latin typeface="+mn-ea"/>
              </a:rPr>
              <a:t>：心悸</a:t>
            </a:r>
            <a:r>
              <a:rPr lang="zh-CN" altLang="en-US" sz="1200" dirty="0" smtClean="0">
                <a:latin typeface="+mn-ea"/>
              </a:rPr>
              <a:t>；检查异常（血</a:t>
            </a:r>
            <a:r>
              <a:rPr lang="zh-CN" altLang="en-US" sz="1200" dirty="0">
                <a:latin typeface="+mn-ea"/>
              </a:rPr>
              <a:t>磷</a:t>
            </a:r>
            <a:r>
              <a:rPr lang="zh-CN" altLang="en-US" sz="1200" dirty="0" smtClean="0">
                <a:latin typeface="+mn-ea"/>
              </a:rPr>
              <a:t>升高</a:t>
            </a:r>
            <a:r>
              <a:rPr lang="en-US" altLang="zh-CN" sz="1200" dirty="0" smtClean="0">
                <a:latin typeface="+mn-ea"/>
              </a:rPr>
              <a:t>)</a:t>
            </a:r>
            <a:endParaRPr lang="en-US" altLang="zh-CN" sz="1200" dirty="0" smtClean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安全性</a:t>
            </a:r>
            <a:endParaRPr lang="zh-CN" altLang="en-US" sz="1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485613" y="6368736"/>
            <a:ext cx="4329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+mn-ea"/>
              </a:rPr>
              <a:t>（</a:t>
            </a:r>
            <a:r>
              <a:rPr lang="en-US" altLang="zh-CN" sz="800" dirty="0">
                <a:latin typeface="+mn-ea"/>
              </a:rPr>
              <a:t>*6</a:t>
            </a:r>
            <a:r>
              <a:rPr lang="zh-CN" altLang="en-US" sz="800" dirty="0">
                <a:latin typeface="+mn-ea"/>
              </a:rPr>
              <a:t>种</a:t>
            </a:r>
            <a:r>
              <a:rPr lang="en-US" altLang="zh-CN" sz="800" dirty="0">
                <a:latin typeface="+mn-ea"/>
              </a:rPr>
              <a:t>PPI</a:t>
            </a:r>
            <a:r>
              <a:rPr lang="zh-CN" altLang="en-US" sz="800" dirty="0">
                <a:latin typeface="+mn-ea"/>
              </a:rPr>
              <a:t>包括右兰索拉唑、艾司奥美拉唑、兰索拉唑、奥美拉唑、泮托拉唑、雷贝拉唑）</a:t>
            </a:r>
            <a:endParaRPr lang="zh-CN" altLang="en-US" sz="800" dirty="0"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33165" y="3956143"/>
            <a:ext cx="5256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药物相互作用更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少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lvl="1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latin typeface="+mn-ea"/>
              </a:rPr>
              <a:t>与</a:t>
            </a:r>
            <a:r>
              <a:rPr lang="en-US" altLang="zh-CN" sz="1200" dirty="0">
                <a:latin typeface="+mn-ea"/>
              </a:rPr>
              <a:t>PPI</a:t>
            </a:r>
            <a:r>
              <a:rPr lang="zh-CN" altLang="en-US" sz="1200" dirty="0">
                <a:latin typeface="+mn-ea"/>
              </a:rPr>
              <a:t>相比</a:t>
            </a:r>
            <a:r>
              <a:rPr lang="zh-CN" altLang="en-US" sz="1200" dirty="0" smtClean="0">
                <a:latin typeface="+mn-ea"/>
              </a:rPr>
              <a:t>，</a:t>
            </a:r>
            <a:r>
              <a:rPr lang="zh-CN" altLang="en-US" sz="1200" dirty="0">
                <a:latin typeface="+mn-ea"/>
              </a:rPr>
              <a:t>替戈拉生</a:t>
            </a:r>
            <a:r>
              <a:rPr lang="zh-CN" altLang="en-US" sz="1200" dirty="0" smtClean="0">
                <a:latin typeface="+mn-ea"/>
              </a:rPr>
              <a:t>与</a:t>
            </a:r>
            <a:r>
              <a:rPr lang="zh-CN" altLang="en-US" sz="1200" dirty="0">
                <a:latin typeface="+mn-ea"/>
              </a:rPr>
              <a:t>氯吡格雷联用时对抗血小板疗效的影响更</a:t>
            </a:r>
            <a:r>
              <a:rPr lang="zh-CN" altLang="en-US" sz="1200" dirty="0" smtClean="0">
                <a:latin typeface="+mn-ea"/>
              </a:rPr>
              <a:t>低</a:t>
            </a:r>
            <a:r>
              <a:rPr lang="en-US" altLang="zh-CN" sz="1200" baseline="30000" dirty="0" smtClean="0">
                <a:latin typeface="+mn-ea"/>
              </a:rPr>
              <a:t>5</a:t>
            </a:r>
            <a:endParaRPr lang="en-US" altLang="zh-CN" sz="1200" baseline="30000" dirty="0">
              <a:highlight>
                <a:srgbClr val="FFFF00"/>
              </a:highlight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861" y="-69690"/>
            <a:ext cx="9849054" cy="1028700"/>
          </a:xfrm>
        </p:spPr>
        <p:txBody>
          <a:bodyPr>
            <a:normAutofit/>
          </a:bodyPr>
          <a:lstStyle/>
          <a:p>
            <a:pPr lvl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替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戈拉生达峰时间快，</a:t>
            </a: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</a:rPr>
              <a:t>Hp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根除率高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有效性</a:t>
            </a:r>
            <a:endParaRPr lang="zh-CN" altLang="en-US" sz="16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021961" y="6414279"/>
            <a:ext cx="498526" cy="264651"/>
          </a:xfrm>
        </p:spPr>
        <p:txBody>
          <a:bodyPr/>
          <a:p>
            <a:r>
              <a:rPr lang="en-US" altLang="zh-CN" dirty="0">
                <a:solidFill>
                  <a:srgbClr val="3C3C36">
                    <a:tint val="75000"/>
                  </a:srgbClr>
                </a:solidFill>
              </a:rPr>
              <a:t>5</a:t>
            </a:r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93345" y="1927860"/>
            <a:ext cx="6130925" cy="407543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fontAlgn="auto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效更快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服药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血药浓度达峰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伏诺拉生需要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1.5-2h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达峰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；服药第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天的胃内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pH&gt;6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百分比是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88.1%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而伏诺拉生第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天胃内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pH&gt;6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时间百分比为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85%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4*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Hp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根除要求胃内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时间百分比＞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75%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）。</a:t>
            </a:r>
            <a:endParaRPr lang="en-US" altLang="zh-CN" sz="1600" baseline="30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根除率更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周治疗，含替戈拉生的铋剂四联方案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根除率高达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93.5%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且优效于艾司奥美拉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唑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含伏诺拉生的铋剂四联方案根除率是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86.8%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，非劣效于艾司奥美拉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唑；替戈拉生治疗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HP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的匹配调整间接比较（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MAIC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）分析结果：替戈拉生铋剂四联疗法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Hp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根除率显著优于伏诺拉生（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OR=2.40, 95%CI 1.08-5.34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），且不增加安全性风险</a:t>
            </a:r>
            <a:r>
              <a:rPr lang="en-US" altLang="zh-CN" sz="1600" baseline="30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600" b="1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药物相互作用更</a:t>
            </a: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r>
              <a:rPr lang="en-US" altLang="zh-CN" sz="16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1600" kern="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16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阿托伐他汀联用时不增加阿托伐他汀的血浆暴露量，而伏诺拉生会导致阿托伐他汀暴露量</a:t>
            </a:r>
            <a:r>
              <a:rPr lang="zh-CN" altLang="en-US" sz="1600" kern="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</a:t>
            </a:r>
            <a:r>
              <a:rPr lang="en-US" altLang="zh-CN" sz="1600" kern="100" baseline="30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kern="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223635" y="1782445"/>
            <a:ext cx="5901690" cy="4072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首剂全效：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胃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内pH值≥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的时间占比可达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90.1%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，第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天胃内pH值≥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的时间占比可达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88.1%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PPI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难以达到</a:t>
            </a:r>
            <a:r>
              <a:rPr lang="en-US" altLang="zh-CN" sz="1600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Hp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根除需要的抑酸水平</a:t>
            </a:r>
            <a:r>
              <a:rPr lang="en-US" altLang="zh-CN" sz="1600" baseline="30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baseline="30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根除率更高：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经过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周治疗，含替戈拉生的铋剂四联方案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根除率高达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93.5%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，且优效于艾司奥美拉唑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疗效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不受进食影响，依从性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更好</a:t>
            </a:r>
            <a:r>
              <a:rPr lang="en-US" altLang="zh-CN" sz="1600" b="1" baseline="30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以钾离子竞争性方式抑制H+/K+-ATP酶活性，无需酸激活，同时抑制静息和活化状态的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H+/K+-ATP酶，抑酸疗效不受进食影响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个体差异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</a:t>
            </a:r>
            <a:r>
              <a:rPr lang="zh-CN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小：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本品不受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CYP2C19 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基因多态性影响，个体差异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</a:t>
            </a:r>
            <a:r>
              <a:rPr lang="en-US" altLang="zh-CN" sz="1600" baseline="30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PPI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相比，本品与氯吡格雷联用时对抗血小板疗效的影响更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</a:t>
            </a:r>
            <a:r>
              <a:rPr lang="en-US" altLang="zh-CN" sz="1600" baseline="30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16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627696" y="1328404"/>
            <a:ext cx="5301155" cy="4533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替戈拉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生对比伏诺拉生优势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223635" y="1341800"/>
            <a:ext cx="5642610" cy="4265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替戈拉生对比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PPI优势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9105" y="5748020"/>
            <a:ext cx="535559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1.He J, et al.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Clin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Drug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Investig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2021;41(1):89-97. </a:t>
            </a:r>
            <a:endParaRPr lang="en-US" altLang="zh-CN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伏诺拉生说明书</a:t>
            </a:r>
            <a:endParaRPr lang="en-US" altLang="zh-CN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J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Clin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Pharmacol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2021 Jul;61(7):913-922</a:t>
            </a: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Aliment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Pharmacol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Ther</a:t>
            </a: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 Aug;44(3):</a:t>
            </a: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304-5</a:t>
            </a:r>
            <a:endParaRPr lang="en-US" altLang="zh-CN" sz="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NCT05577468 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替戈拉生中国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III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期临床研究</a:t>
            </a:r>
            <a:r>
              <a:rPr lang="zh-CN" altLang="en-US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</a:t>
            </a:r>
            <a:endParaRPr lang="en-US" altLang="zh-CN" sz="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Chin Med J (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Engl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). 2025 Feb </a:t>
            </a: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endParaRPr lang="en-US" altLang="zh-CN" sz="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11195" y="5748020"/>
            <a:ext cx="637286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a-DK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替戈拉生治疗幽门螺杆菌感染的匹配调整间接比较报告，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endParaRPr lang="en-US" altLang="zh-CN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a-DK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da-DK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fr-FR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fr-FR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Hwang S, et al.  Front Pharmacol. 2021 Nov 11;12:754849</a:t>
            </a:r>
            <a:r>
              <a:rPr lang="fr-FR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fr-FR" altLang="zh-CN" sz="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9. 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Yan TL et al. Status of H. pylori eradication. World J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Gastroenterol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2020. 26(32): 4846-4856</a:t>
            </a:r>
            <a:endParaRPr lang="en-US" altLang="zh-CN" sz="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10. Han 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S, et al.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Clin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en-US" altLang="zh-CN" sz="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Ther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. 2021 Aug;43(8):1371-1380</a:t>
            </a:r>
            <a:endParaRPr lang="en-US" altLang="zh-CN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R="0" lvl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11. </a:t>
            </a:r>
            <a:r>
              <a:rPr lang="it-IT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Yang E, et al. Br J Clin Pharmacol. 2022 Feb 10</a:t>
            </a:r>
            <a:r>
              <a:rPr lang="it-IT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.</a:t>
            </a:r>
            <a:endParaRPr lang="it-IT" altLang="zh-CN" sz="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R="0" lvl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it-IT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en-US" altLang="it-IT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it-IT" altLang="zh-CN" sz="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r>
              <a:rPr lang="sv-SE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Korean J Intern Med. 2025 Mar 25.</a:t>
            </a:r>
            <a:endParaRPr lang="sv-SE" altLang="zh-CN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250" y="-5166"/>
            <a:ext cx="9416854" cy="10287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P-CAB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获得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国内外</a:t>
            </a: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</a:rPr>
              <a:t>Hp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共识一致推荐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7571" y="5972256"/>
            <a:ext cx="337330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Am 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 </a:t>
            </a:r>
            <a:r>
              <a:rPr lang="en-US" altLang="zh-CN" sz="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Gastroenterol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2024;119:1730–17532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endParaRPr lang="en-US" altLang="zh-CN"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2.  2022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中国幽门螺杆菌感染治疗</a:t>
            </a:r>
            <a:r>
              <a:rPr lang="zh-CN" altLang="en-US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指南</a:t>
            </a:r>
            <a:endParaRPr lang="en-US" altLang="zh-CN"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</a:t>
            </a:r>
            <a:r>
              <a:rPr lang="de-DE" altLang="zh-CN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Malfertheiner </a:t>
            </a:r>
            <a:r>
              <a:rPr lang="de-DE" altLang="zh-CN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P, et al. Gut 2022;71:1724–1762. </a:t>
            </a:r>
            <a:endParaRPr lang="en-US" altLang="zh-CN"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lang="zh-CN" altLang="en-US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居民家庭幽门螺杆菌感染的防控和管理专家共识（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zh-CN" altLang="en-US" sz="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29285" y="1517015"/>
          <a:ext cx="1083564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880"/>
                <a:gridCol w="4300220"/>
                <a:gridCol w="2923540"/>
              </a:tblGrid>
              <a:tr h="33845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指南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共识名称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相关内容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推荐级别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68135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2024 </a:t>
                      </a: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美国胃肠病学会临床指南：</a:t>
                      </a:r>
                      <a:r>
                        <a:rPr lang="en-US" altLang="zh-CN" sz="1400" b="1" dirty="0" err="1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Hp</a:t>
                      </a: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感染的治疗</a:t>
                      </a:r>
                      <a:r>
                        <a:rPr lang="en-US" altLang="zh-CN" sz="1400" b="1" baseline="30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</a:t>
                      </a:r>
                      <a:endParaRPr lang="en-US" altLang="zh-CN" sz="1400" b="1" baseline="300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指南推荐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：推荐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PCAB-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阿莫西林二联根除方案作为首次接受</a:t>
                      </a:r>
                      <a:r>
                        <a:rPr lang="en-US" altLang="zh-CN" sz="1400" dirty="0" err="1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Hp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根除患者的一线治疗方案</a:t>
                      </a:r>
                      <a:endParaRPr lang="zh-CN" altLang="en-US" sz="140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推荐级别：有条件推荐；</a:t>
                      </a:r>
                      <a:endParaRPr lang="zh-CN" altLang="en-US" sz="1400" dirty="0" smtClean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证据级别：中等</a:t>
                      </a:r>
                      <a:endParaRPr lang="zh-CN" altLang="en-US" sz="1400" dirty="0" smtClean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86677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2022</a:t>
                      </a: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中国幽门螺杆菌感染治疗指南</a:t>
                      </a:r>
                      <a:r>
                        <a:rPr lang="en-US" altLang="zh-CN" sz="1400" b="1" baseline="30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endParaRPr lang="zh-CN" altLang="en-US" sz="1400" b="1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推荐意见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：对于含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PPI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的铋剂四联方案和含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PCAB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的铋剂四联方案，均被推荐作为</a:t>
                      </a:r>
                      <a:r>
                        <a:rPr lang="en-US" altLang="zh-CN" sz="1400" dirty="0" err="1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H.pylori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感染初次和再次根除治疗方案</a:t>
                      </a:r>
                      <a:endParaRPr lang="zh-CN" altLang="en-US" sz="140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证据质量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：低；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推荐强度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：弱；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02933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2022</a:t>
                      </a: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幽门螺杆菌感染的治疗</a:t>
                      </a:r>
                      <a:r>
                        <a:rPr lang="en-US" altLang="zh-CN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:</a:t>
                      </a: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马斯特里赫特</a:t>
                      </a:r>
                      <a:r>
                        <a:rPr lang="en-US" altLang="zh-CN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VI/</a:t>
                      </a: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佛罗伦萨共识报告</a:t>
                      </a:r>
                      <a:r>
                        <a:rPr lang="en-US" altLang="zh-CN" sz="1400" b="1" baseline="30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endParaRPr lang="zh-CN" altLang="en-US" sz="1400" b="1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治疗章节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-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陈述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9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PCAB-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抗生素二联方案，在一线或二线治疗中优于或非劣于传统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PPI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三联方案；对于抗生素耐药患者，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PCAB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方案优于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PPI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方案</a:t>
                      </a:r>
                      <a:endParaRPr lang="zh-CN" altLang="en-US" sz="14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专家共识度：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100%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；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GRADE</a:t>
                      </a:r>
                      <a:endParaRPr lang="en-US" altLang="zh-CN" sz="14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级别：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B2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</a:tr>
              <a:tr h="121983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中国居民家庭幽门螺杆菌感染的防控和管理专家共识（</a:t>
                      </a:r>
                      <a:r>
                        <a:rPr lang="en-US" altLang="zh-CN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2021</a:t>
                      </a:r>
                      <a:r>
                        <a:rPr lang="zh-CN" altLang="en-US" sz="1400" b="1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年）</a:t>
                      </a:r>
                      <a:r>
                        <a:rPr lang="en-US" altLang="zh-CN" sz="1400" b="1" baseline="30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endParaRPr lang="zh-CN" altLang="en-US" sz="1400" b="1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陈述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12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：新的钾离子泵阻滞剂（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P-CAB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）对胃酸分泌的抑制作用强、持续时间久，且不受细胞色素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P450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CYP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2C19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基因多态性的影响，为提高</a:t>
                      </a:r>
                      <a:r>
                        <a:rPr lang="en-US" altLang="zh-CN" sz="1400" dirty="0" err="1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H.pylori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根除率提供了新的选择</a:t>
                      </a:r>
                      <a:endParaRPr lang="zh-CN" altLang="en-US" sz="140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8903" y="-127413"/>
            <a:ext cx="9416854" cy="10287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替戈拉生创新带来疗效和安全性的获益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390670" y="6252818"/>
            <a:ext cx="3791712" cy="462948"/>
          </a:xfrm>
          <a:prstGeom prst="rect">
            <a:avLst/>
          </a:prstGeom>
        </p:spPr>
        <p:txBody>
          <a:bodyPr vert="horz" wrap="square" lIns="0" tIns="92711" rIns="0" bIns="0" rtlCol="0"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1.Scarpignato C, et al. Ann N Y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Acad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Sci. 2020 Dec;1482(1):193-212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Marcus EA,  et al. Aliment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Pharmacol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Ther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2020Sep;52(6):1074-1075.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fr-FR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Jenkins H, et al. Aliment Pharmacol Ther. 2015;41(7):636-48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五边形 25"/>
          <p:cNvSpPr/>
          <p:nvPr/>
        </p:nvSpPr>
        <p:spPr>
          <a:xfrm rot="5400000">
            <a:off x="1648355" y="-128643"/>
            <a:ext cx="1083114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Freeform 4"/>
          <p:cNvSpPr/>
          <p:nvPr/>
        </p:nvSpPr>
        <p:spPr bwMode="auto">
          <a:xfrm>
            <a:off x="345128" y="2201302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 rot="5400000">
            <a:off x="5550318" y="-128644"/>
            <a:ext cx="1083114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Freeform 4"/>
          <p:cNvSpPr/>
          <p:nvPr/>
        </p:nvSpPr>
        <p:spPr bwMode="auto">
          <a:xfrm>
            <a:off x="4247091" y="2201301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五边形 41"/>
          <p:cNvSpPr/>
          <p:nvPr/>
        </p:nvSpPr>
        <p:spPr>
          <a:xfrm rot="5400000">
            <a:off x="9448015" y="-128641"/>
            <a:ext cx="1083115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Freeform 4"/>
          <p:cNvSpPr/>
          <p:nvPr/>
        </p:nvSpPr>
        <p:spPr bwMode="auto">
          <a:xfrm>
            <a:off x="8167693" y="2201300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10181" y="1233064"/>
            <a:ext cx="359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机制创新：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首剂可达到最大抑酸作用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0578" y="2338240"/>
            <a:ext cx="32690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以钾离子竞争性方式可逆性抑制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H+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K+-ATP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酶活性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无需酸激活，可同时抑制静息、激活态的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H+-K+- ATP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PPI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天才能达到最大抑酸效果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18818" y="4312644"/>
            <a:ext cx="3479750" cy="1721938"/>
            <a:chOff x="608779" y="3480886"/>
            <a:chExt cx="3776581" cy="182620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8779" y="3480886"/>
              <a:ext cx="3282696" cy="182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234" y="4136129"/>
              <a:ext cx="2550349" cy="389226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3325536" y="4899831"/>
              <a:ext cx="1059824" cy="351886"/>
              <a:chOff x="3322206" y="4883150"/>
              <a:chExt cx="1059824" cy="351886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3322206" y="4979504"/>
                <a:ext cx="197091" cy="0"/>
              </a:xfrm>
              <a:prstGeom prst="line">
                <a:avLst/>
              </a:prstGeom>
              <a:ln>
                <a:solidFill>
                  <a:srgbClr val="C4D6E5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322206" y="5140738"/>
                <a:ext cx="197091" cy="0"/>
              </a:xfrm>
              <a:prstGeom prst="line">
                <a:avLst/>
              </a:prstGeom>
              <a:ln>
                <a:solidFill>
                  <a:srgbClr val="DD9297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文本框 52"/>
              <p:cNvSpPr txBox="1"/>
              <p:nvPr/>
            </p:nvSpPr>
            <p:spPr>
              <a:xfrm>
                <a:off x="3483252" y="4883150"/>
                <a:ext cx="89777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/>
                  <a:t>P-CAB</a:t>
                </a:r>
                <a:endParaRPr lang="zh-CN" altLang="en-US" sz="700" dirty="0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484256" y="5034981"/>
                <a:ext cx="89777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/>
                  <a:t>PPI</a:t>
                </a:r>
                <a:endParaRPr lang="zh-CN" altLang="en-US" sz="700" dirty="0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4182382" y="1202915"/>
            <a:ext cx="398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有效性创新：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分钟起效缓解症状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344154" y="2366688"/>
            <a:ext cx="3533588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分钟血药浓度达峰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比伏诺拉生（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1.25-2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小时）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PPIs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小时）更快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zh-CN" sz="1400" b="1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分钟快速提升胃内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pH&gt;4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1400" b="1" baseline="30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186054" y="1202915"/>
            <a:ext cx="367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安全性创新：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更少的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药物相互作用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49054" y="2355167"/>
            <a:ext cx="35935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 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CYP3A4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代谢，与经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CYP2C19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代谢的药物（如氯吡格雷）相互作用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</a:t>
            </a:r>
            <a:r>
              <a:rPr lang="en-US" altLang="zh-CN" sz="1400" b="1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zh-CN" sz="1400" b="1" baseline="30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与阿托伐他汀联用时不增加阿托伐他汀的血浆暴露量，而伏诺拉生会导致阿托伐他汀暴露量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</a:t>
            </a:r>
            <a:r>
              <a:rPr lang="en-US" altLang="zh-CN" sz="1400" b="1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endParaRPr lang="zh-CN" altLang="en-US" sz="1400" b="1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533" y="4309502"/>
            <a:ext cx="2300817" cy="189101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创新性</a:t>
            </a:r>
            <a:endParaRPr lang="zh-CN" altLang="en-US" sz="1600" b="1" dirty="0"/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59" y="4216564"/>
            <a:ext cx="2695210" cy="1720800"/>
          </a:xfrm>
          <a:prstGeom prst="rect">
            <a:avLst/>
          </a:prstGeom>
        </p:spPr>
      </p:pic>
      <p:sp>
        <p:nvSpPr>
          <p:cNvPr id="27" name="object 4"/>
          <p:cNvSpPr txBox="1"/>
          <p:nvPr/>
        </p:nvSpPr>
        <p:spPr>
          <a:xfrm>
            <a:off x="4279181" y="6243458"/>
            <a:ext cx="3791712" cy="709170"/>
          </a:xfrm>
          <a:prstGeom prst="rect">
            <a:avLst/>
          </a:prstGeom>
        </p:spPr>
        <p:txBody>
          <a:bodyPr vert="horz" wrap="square" lIns="0" tIns="92711" rIns="0" bIns="0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Jai Moo Shin et al. J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Neurogastroenterol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Motil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2013;19:25-35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</a:t>
            </a:r>
            <a:r>
              <a:rPr lang="sv-SE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Korean </a:t>
            </a:r>
            <a:r>
              <a:rPr lang="sv-SE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 Intern Med. 2025 Mar </a:t>
            </a:r>
            <a:r>
              <a:rPr lang="sv-SE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endParaRPr lang="sv-SE" altLang="zh-CN" sz="8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sv-SE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fr-FR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Hwang S, et al.  Front Pharmacol. 2021 Nov 11;12:754849.</a:t>
            </a:r>
            <a:endParaRPr lang="fr-FR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3974" y="-83517"/>
            <a:ext cx="9416854" cy="1028700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替戈拉生是国家“重大新药创制”科技重大专项支持的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类新药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3"/>
          <p:cNvSpPr txBox="1"/>
          <p:nvPr/>
        </p:nvSpPr>
        <p:spPr>
          <a:xfrm>
            <a:off x="249382" y="0"/>
            <a:ext cx="10129612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0" name="同侧圆角矩形 4"/>
          <p:cNvSpPr txBox="1"/>
          <p:nvPr/>
        </p:nvSpPr>
        <p:spPr>
          <a:xfrm>
            <a:off x="593725" y="1292637"/>
            <a:ext cx="9628772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国家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I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类化学创新药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ea"/>
              </a:rPr>
              <a:t>2020</a:t>
            </a:r>
            <a:r>
              <a:rPr lang="zh-CN" altLang="en-US" sz="1600" dirty="0">
                <a:latin typeface="+mn-ea"/>
              </a:rPr>
              <a:t>年国家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“重大新药创制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”</a:t>
            </a:r>
            <a:r>
              <a:rPr lang="zh-CN" altLang="en-US" sz="1600" dirty="0">
                <a:latin typeface="+mn-ea"/>
              </a:rPr>
              <a:t>科技重大专项支持</a:t>
            </a:r>
            <a:r>
              <a:rPr lang="zh-CN" altLang="en-US" sz="1400" dirty="0">
                <a:latin typeface="+mn-ea"/>
              </a:rPr>
              <a:t>（</a:t>
            </a:r>
            <a:r>
              <a:rPr lang="en-US" altLang="zh-CN" sz="1400" dirty="0">
                <a:latin typeface="+mn-ea"/>
              </a:rPr>
              <a:t>2020ZX09101013</a:t>
            </a:r>
            <a:r>
              <a:rPr lang="zh-CN" altLang="en-US" sz="1400" dirty="0">
                <a:latin typeface="+mn-ea"/>
              </a:rPr>
              <a:t>）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1" name="同侧圆角矩形 4"/>
          <p:cNvSpPr txBox="1"/>
          <p:nvPr/>
        </p:nvSpPr>
        <p:spPr>
          <a:xfrm>
            <a:off x="75795" y="2429042"/>
            <a:ext cx="7410855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 b="1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b="1">
                <a:latin typeface="+mn-ea"/>
              </a:defRPr>
            </a:lvl2pPr>
          </a:lstStyle>
          <a:p>
            <a:pPr marL="0" indent="0">
              <a:buNone/>
            </a:pPr>
            <a:r>
              <a:rPr lang="zh-CN" altLang="en-US" sz="1600" dirty="0"/>
              <a:t>        拥有自主知识产权</a:t>
            </a:r>
            <a:endParaRPr lang="en-US" altLang="zh-CN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1600" b="0" dirty="0"/>
              <a:t>制定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项国家标准</a:t>
            </a:r>
            <a:r>
              <a:rPr lang="zh-CN" altLang="en-US" sz="1400" b="0" dirty="0"/>
              <a:t>（</a:t>
            </a:r>
            <a:r>
              <a:rPr lang="en-US" altLang="zh-CN" sz="1400" b="0" dirty="0"/>
              <a:t>YBH03052022</a:t>
            </a:r>
            <a:r>
              <a:rPr lang="zh-CN" altLang="en-US" sz="1400" b="0" dirty="0"/>
              <a:t>）</a:t>
            </a:r>
            <a:r>
              <a:rPr lang="zh-CN" altLang="en-US" sz="1600" b="0" dirty="0"/>
              <a:t>和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项原料药标准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项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发明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专利（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项正在申报中）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同侧圆角矩形 4"/>
          <p:cNvSpPr txBox="1"/>
          <p:nvPr/>
        </p:nvSpPr>
        <p:spPr>
          <a:xfrm>
            <a:off x="665710" y="3665688"/>
            <a:ext cx="7140323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lvl="0" indent="0">
              <a:lnSpc>
                <a:spcPct val="150000"/>
              </a:lnSpc>
              <a:buFont typeface="Wingdings" panose="05000000000000000000" pitchFamily="2" charset="2"/>
              <a:buNone/>
              <a:defRPr sz="1600" b="0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 sz="1600" b="0">
                <a:latin typeface="+mn-ea"/>
              </a:defRPr>
            </a:lvl2pPr>
          </a:lstStyle>
          <a:p>
            <a:r>
              <a:rPr lang="zh-CN" altLang="en-US" b="1" dirty="0"/>
              <a:t>国产原料药和生产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依托</a:t>
            </a:r>
            <a:r>
              <a:rPr lang="en-US" altLang="zh-CN" dirty="0" err="1"/>
              <a:t>QbD</a:t>
            </a:r>
            <a:r>
              <a:rPr lang="zh-CN" altLang="en-US" dirty="0"/>
              <a:t>（质量源于设计）理念和技术，在中国实现原料药、生产等全程本土化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创新性</a:t>
            </a:r>
            <a:endParaRPr lang="zh-CN" altLang="en-US" sz="1600" b="1" dirty="0"/>
          </a:p>
        </p:txBody>
      </p:sp>
      <p:sp>
        <p:nvSpPr>
          <p:cNvPr id="13" name="副标题 1"/>
          <p:cNvSpPr txBox="1"/>
          <p:nvPr/>
        </p:nvSpPr>
        <p:spPr>
          <a:xfrm>
            <a:off x="7671435" y="2611120"/>
            <a:ext cx="3849370" cy="2618105"/>
          </a:xfrm>
          <a:prstGeom prst="roundRect">
            <a:avLst>
              <a:gd name="adj" fmla="val 0"/>
            </a:avLst>
          </a:prstGeom>
          <a:blipFill dpi="0" rotWithShape="1">
            <a:blip r:embed="rId1" cstate="print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中国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首个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自研自产的钾离子竞争性酸阻滞剂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(P-CAB)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山东省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首个 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类化学创新药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山东省技术发明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一等奖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临沂革命老区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首个 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类创新药</a:t>
            </a:r>
            <a:endParaRPr lang="zh-CN" altLang="en-US" sz="1600" b="1" dirty="0"/>
          </a:p>
        </p:txBody>
      </p:sp>
      <p:sp>
        <p:nvSpPr>
          <p:cNvPr id="15" name="同侧圆角矩形 4"/>
          <p:cNvSpPr txBox="1"/>
          <p:nvPr/>
        </p:nvSpPr>
        <p:spPr>
          <a:xfrm>
            <a:off x="665548" y="4902752"/>
            <a:ext cx="7140323" cy="14270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lvl="0" indent="0">
              <a:lnSpc>
                <a:spcPct val="150000"/>
              </a:lnSpc>
              <a:buFont typeface="Wingdings" panose="05000000000000000000" pitchFamily="2" charset="2"/>
              <a:buNone/>
              <a:defRPr sz="1600" b="0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 sz="1600" b="0">
                <a:latin typeface="+mn-ea"/>
              </a:defRPr>
            </a:lvl2pPr>
          </a:lstStyle>
          <a:p>
            <a:r>
              <a:rPr lang="zh-CN" altLang="en-US" b="1" dirty="0"/>
              <a:t>药品注册分类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反流性食管炎：原化学药品</a:t>
            </a:r>
            <a:r>
              <a:rPr lang="en-US" altLang="zh-CN" dirty="0"/>
              <a:t>1</a:t>
            </a:r>
            <a:r>
              <a:rPr lang="zh-CN" altLang="en-US" dirty="0"/>
              <a:t>类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十二指肠溃疡：</a:t>
            </a:r>
            <a:r>
              <a:rPr lang="en-US" altLang="zh-CN" dirty="0"/>
              <a:t>2.4</a:t>
            </a:r>
            <a:r>
              <a:rPr lang="zh-CN" altLang="en-US" dirty="0" smtClean="0"/>
              <a:t>类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/>
              <a:t>与适当的抗生素联用以根除幽门螺杆菌：</a:t>
            </a:r>
            <a:r>
              <a:rPr lang="en-US" altLang="zh-CN" dirty="0" smtClean="0"/>
              <a:t>2.4</a:t>
            </a:r>
            <a:r>
              <a:rPr lang="zh-CN" altLang="en-US" dirty="0" smtClean="0"/>
              <a:t>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KSO_WM_DIAGRAM_VIRTUALLY_FRAME" val="{&quot;height&quot;:254.44259842519688,&quot;left&quot;:51.18086614173228,&quot;top&quot;:101.73677165354329,&quot;width&quot;:882.5722047244095}"/>
</p:tagLst>
</file>

<file path=ppt/tags/tag11.xml><?xml version="1.0" encoding="utf-8"?>
<p:tagLst xmlns:p="http://schemas.openxmlformats.org/presentationml/2006/main">
  <p:tag name="KSO_WM_DIAGRAM_VIRTUALLY_FRAME" val="{&quot;height&quot;:254.44259842519688,&quot;left&quot;:51.18086614173228,&quot;top&quot;:101.73677165354329,&quot;width&quot;:882.5722047244095}"/>
</p:tagLst>
</file>

<file path=ppt/tags/tag12.xml><?xml version="1.0" encoding="utf-8"?>
<p:tagLst xmlns:p="http://schemas.openxmlformats.org/presentationml/2006/main">
  <p:tag name="KSO_WM_DIAGRAM_VIRTUALLY_FRAME" val="{&quot;height&quot;:254.44259842519688,&quot;left&quot;:51.18086614173228,&quot;top&quot;:101.73677165354329,&quot;width&quot;:882.5722047244095}"/>
</p:tagLst>
</file>

<file path=ppt/tags/tag13.xml><?xml version="1.0" encoding="utf-8"?>
<p:tagLst xmlns:p="http://schemas.openxmlformats.org/presentationml/2006/main">
  <p:tag name="KSO_WM_DIAGRAM_VIRTUALLY_FRAME" val="{&quot;height&quot;:254.44259842519688,&quot;left&quot;:51.18086614173228,&quot;top&quot;:101.73677165354329,&quot;width&quot;:882.5722047244095}"/>
</p:tagLst>
</file>

<file path=ppt/tags/tag14.xml><?xml version="1.0" encoding="utf-8"?>
<p:tagLst xmlns:p="http://schemas.openxmlformats.org/presentationml/2006/main">
  <p:tag name="KSO_WM_DIAGRAM_VIRTUALLY_FRAME" val="{&quot;height&quot;:254.44259842519688,&quot;left&quot;:51.18086614173228,&quot;top&quot;:101.73677165354329,&quot;width&quot;:882.5722047244095}"/>
</p:tagLst>
</file>

<file path=ppt/tags/tag15.xml><?xml version="1.0" encoding="utf-8"?>
<p:tagLst xmlns:p="http://schemas.openxmlformats.org/presentationml/2006/main">
  <p:tag name="THINKCELLPRESENTATIONDONOTDELETE" val="&lt;?xml version=&quot;1.0&quot; encoding=&quot;UTF-16&quot; standalone=&quot;yes&quot;?&gt;&lt;root reqver=&quot;27037&quot;&gt;&lt;version val=&quot;3262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6C&quot; g=&quot;22&quot; b=&quot;6F&quot;/&gt;&lt;/elem&gt;&lt;elem m_fUsage=&quot;9.00000000000000022204E-01&quot;&gt;&lt;m_msothmcolidx val=&quot;0&quot;/&gt;&lt;m_rgb r=&quot;98&quot; g=&quot;30&quot; b=&quot;9A&quot;/&gt;&lt;/elem&gt;&lt;elem m_fUsage=&quot;8.10000000000000053291E-01&quot;&gt;&lt;m_msothmcolidx val=&quot;0&quot;/&gt;&lt;m_rgb r=&quot;FC&quot; g=&quot;69&quot; b=&quot;45&quot;/&gt;&lt;/elem&gt;&lt;/m_vecMRU&gt;&lt;/m_mruColor&gt;&lt;m_eweekdayFirstOfWeek val=&quot;2&quot;/&gt;&lt;m_eweekdayFirstOfWorkweek val=&quot;2&quot;/&gt;&lt;m_eweekdayFirstOfWeekend val=&quot;7&quot;/&gt;&lt;/CPresentation&gt;&lt;/root&gt;"/>
  <p:tag name="COMMONDATA" val="eyJoZGlkIjoiZWFkNzA4ZGQ2MDNiOTExZTI3ODU0OWE4ODRhZWFmOTkifQ==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Jjr0KQRucIwkucTfZqamGw"/>
</p:tagLst>
</file>

<file path=ppt/tags/tag4.xml><?xml version="1.0" encoding="utf-8"?>
<p:tagLst xmlns:p="http://schemas.openxmlformats.org/presentationml/2006/main">
  <p:tag name="KSO_WM_DIAGRAM_VIRTUALLY_FRAME" val="{&quot;height&quot;:370.2012598425197,&quot;left&quot;:7.35,&quot;top&quot;:104.59874015748032,&quot;width&quot;:947.4}"/>
</p:tagLst>
</file>

<file path=ppt/tags/tag5.xml><?xml version="1.0" encoding="utf-8"?>
<p:tagLst xmlns:p="http://schemas.openxmlformats.org/presentationml/2006/main">
  <p:tag name="KSO_WM_DIAGRAM_VIRTUALLY_FRAME" val="{&quot;height&quot;:370.2012598425197,&quot;left&quot;:7.35,&quot;top&quot;:104.59874015748032,&quot;width&quot;:947.4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370.2012598425197,&quot;left&quot;:7.35,&quot;top&quot;:104.59874015748032,&quot;width&quot;:947.4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70.2012598425197,&quot;left&quot;:7.35,&quot;top&quot;:104.59874015748032,&quot;width&quot;:947.4}"/>
</p:tagLst>
</file>

<file path=ppt/tags/tag8.xml><?xml version="1.0" encoding="utf-8"?>
<p:tagLst xmlns:p="http://schemas.openxmlformats.org/presentationml/2006/main">
  <p:tag name="TABLE_ENDDRAG_ORIGIN_RECT" val="853*325"/>
  <p:tag name="TABLE_ENDDRAG_RECT" val="49*119*853*325"/>
</p:tagLst>
</file>

<file path=ppt/tags/tag9.xml><?xml version="1.0" encoding="utf-8"?>
<p:tagLst xmlns:p="http://schemas.openxmlformats.org/presentationml/2006/main">
  <p:tag name="KSO_WM_DIAGRAM_VIRTUALLY_FRAME" val="{&quot;height&quot;:254.44259842519688,&quot;left&quot;:51.18086614173228,&quot;top&quot;:101.73677165354329,&quot;width&quot;:882.5722047244095}"/>
</p:tagLst>
</file>

<file path=ppt/theme/theme1.xml><?xml version="1.0" encoding="utf-8"?>
<a:theme xmlns:a="http://schemas.openxmlformats.org/drawingml/2006/main" name="1_Designed by iSlide">
  <a:themeElements>
    <a:clrScheme name="自定义 98">
      <a:dk1>
        <a:srgbClr val="3C3C36"/>
      </a:dk1>
      <a:lt1>
        <a:srgbClr val="FFFFFF"/>
      </a:lt1>
      <a:dk2>
        <a:srgbClr val="44546A"/>
      </a:dk2>
      <a:lt2>
        <a:srgbClr val="E6E4E4"/>
      </a:lt2>
      <a:accent1>
        <a:srgbClr val="0065B2"/>
      </a:accent1>
      <a:accent2>
        <a:srgbClr val="4BB679"/>
      </a:accent2>
      <a:accent3>
        <a:srgbClr val="00A6AB"/>
      </a:accent3>
      <a:accent4>
        <a:srgbClr val="B73A47"/>
      </a:accent4>
      <a:accent5>
        <a:srgbClr val="45ABC5"/>
      </a:accent5>
      <a:accent6>
        <a:srgbClr val="45A7AA"/>
      </a:accent6>
      <a:hlink>
        <a:srgbClr val="196CAE"/>
      </a:hlink>
      <a:folHlink>
        <a:srgbClr val="E6E4E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ed by iSlide">
  <a:themeElements>
    <a:clrScheme name="自定义 98">
      <a:dk1>
        <a:srgbClr val="3C3C36"/>
      </a:dk1>
      <a:lt1>
        <a:srgbClr val="FFFFFF"/>
      </a:lt1>
      <a:dk2>
        <a:srgbClr val="44546A"/>
      </a:dk2>
      <a:lt2>
        <a:srgbClr val="E6E4E4"/>
      </a:lt2>
      <a:accent1>
        <a:srgbClr val="0065B2"/>
      </a:accent1>
      <a:accent2>
        <a:srgbClr val="4BB679"/>
      </a:accent2>
      <a:accent3>
        <a:srgbClr val="00A6AB"/>
      </a:accent3>
      <a:accent4>
        <a:srgbClr val="B73A47"/>
      </a:accent4>
      <a:accent5>
        <a:srgbClr val="45ABC5"/>
      </a:accent5>
      <a:accent6>
        <a:srgbClr val="45A7AA"/>
      </a:accent6>
      <a:hlink>
        <a:srgbClr val="196CAE"/>
      </a:hlink>
      <a:folHlink>
        <a:srgbClr val="E6E4E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5755</Words>
  <Application>WPS 演示</Application>
  <PresentationFormat>宽屏</PresentationFormat>
  <Paragraphs>278</Paragraphs>
  <Slides>10</Slides>
  <Notes>8</Notes>
  <HiddenSlides>1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</vt:lpstr>
      <vt:lpstr>华文行楷</vt:lpstr>
      <vt:lpstr>华文楷体</vt:lpstr>
      <vt:lpstr>华文细黑</vt:lpstr>
      <vt:lpstr>Wingdings</vt:lpstr>
      <vt:lpstr>Arial Unicode MS</vt:lpstr>
      <vt:lpstr>等线</vt:lpstr>
      <vt:lpstr>1_Designed by iSlide</vt:lpstr>
      <vt:lpstr>Designed by iSlide</vt:lpstr>
      <vt:lpstr>TCLayout.ActiveDocument.1</vt:lpstr>
      <vt:lpstr>TCLayout.ActiveDocument.1</vt:lpstr>
      <vt:lpstr>   国家I类创新药-替戈拉生片 (泰欣赞®)  不含经济性信息   申报企业：罗欣药业(上海)有限公司 </vt:lpstr>
      <vt:lpstr>PowerPoint 演示文稿</vt:lpstr>
      <vt:lpstr>PowerPoint 演示文稿</vt:lpstr>
      <vt:lpstr>幽门螺杆菌是常见慢性细菌感染，仍存在未被满足的治疗需求</vt:lpstr>
      <vt:lpstr>替戈拉生整体安全性良好，药物相互作用更少</vt:lpstr>
      <vt:lpstr>替戈拉生达峰时间快，Hp根除率高</vt:lpstr>
      <vt:lpstr>P-CAB获得国内外Hp指南共识一致推荐</vt:lpstr>
      <vt:lpstr>替戈拉生创新带来疗效和安全性的获益</vt:lpstr>
      <vt:lpstr>替戈拉生是国家“重大新药创制”科技重大专项支持的1类新药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投标虫</cp:lastModifiedBy>
  <cp:revision>136</cp:revision>
  <dcterms:created xsi:type="dcterms:W3CDTF">2021-08-30T08:27:00Z</dcterms:created>
  <dcterms:modified xsi:type="dcterms:W3CDTF">2025-07-18T03:05:04Z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EC84965768664EEF88D9DC385A2FF1FD_13</vt:lpwstr>
  </property>
  <property fmtid="{D5CDD505-2E9C-101B-9397-08002B2CF9AE}" pid="3" name="KSOProductBuildVer">
    <vt:lpwstr>2052-12.1.0.21915</vt:lpwstr>
  </property>
</Properties>
</file>