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75" r:id="rId3"/>
    <p:sldId id="277" r:id="rId4"/>
    <p:sldId id="324" r:id="rId5"/>
    <p:sldId id="328" r:id="rId6"/>
    <p:sldId id="306" r:id="rId7"/>
    <p:sldId id="325" r:id="rId8"/>
    <p:sldId id="314" r:id="rId9"/>
    <p:sldId id="329" r:id="rId10"/>
    <p:sldId id="331" r:id="rId12"/>
    <p:sldId id="283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4" userDrawn="1">
          <p15:clr>
            <a:srgbClr val="A4A3A4"/>
          </p15:clr>
        </p15:guide>
        <p15:guide id="2" pos="383" userDrawn="1">
          <p15:clr>
            <a:srgbClr val="A4A3A4"/>
          </p15:clr>
        </p15:guide>
        <p15:guide id="3" pos="7402" userDrawn="1">
          <p15:clr>
            <a:srgbClr val="A4A3A4"/>
          </p15:clr>
        </p15:guide>
        <p15:guide id="4" orient="horz" pos="394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" initials="A" lastIdx="4" clrIdx="0"/>
  <p:cmAuthor id="3" name="作者" initials="A" lastIdx="0" clrIdx="2"/>
  <p:cmAuthor id="4" name="YJ Z" initials="YZ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AAB9"/>
    <a:srgbClr val="5CAFBD"/>
    <a:srgbClr val="5FC7CD"/>
    <a:srgbClr val="FFFFFF"/>
    <a:srgbClr val="0B4055"/>
    <a:srgbClr val="9CC4ED"/>
    <a:srgbClr val="E680AD"/>
    <a:srgbClr val="EFF5FD"/>
    <a:srgbClr val="87B8E9"/>
    <a:srgbClr val="B4D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A37348-FBDC-48F1-B0EF-C697605572B2}" styleName="表样式 1 14">
    <a:wholeTbl>
      <a:tcTxStyle>
        <a:fontRef idx="none">
          <a:srgbClr val="000000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9525" cmpd="sng">
              <a:solidFill>
                <a:schemeClr val="accent1"/>
              </a:solidFill>
              <a:prstDash val="solid"/>
            </a:ln>
          </a:top>
          <a:bottom>
            <a:ln w="9525" cmpd="sng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rgbClr val="FFFFFF"/>
          </a:solidFill>
        </a:fill>
      </a:tcStyle>
    </a:wholeTbl>
    <a:band2H>
      <a:tcStyle>
        <a:tcBdr/>
        <a:fill>
          <a:solidFill>
            <a:schemeClr val="accent1">
              <a:lumMod val="10000"/>
              <a:lumOff val="90000"/>
            </a:schemeClr>
          </a:solidFill>
        </a:fill>
      </a:tcStyle>
    </a:band2H>
    <a:band1V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lumMod val="10000"/>
              <a:lumOff val="90000"/>
            </a:schemeClr>
          </a:solidFill>
        </a:fill>
      </a:tcStyle>
    </a:band1V>
    <a:lastCol>
      <a:tcTxStyle b="on">
        <a:fontRef idx="none">
          <a:srgbClr val="08090C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lumMod val="20000"/>
              <a:lumOff val="80000"/>
            </a:schemeClr>
          </a:solidFill>
        </a:fill>
      </a:tcStyle>
    </a:lastCol>
    <a:firstCol>
      <a:tcTxStyle b="on">
        <a:fontRef idx="none">
          <a:srgbClr val="08090C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lumMod val="20000"/>
              <a:lumOff val="80000"/>
            </a:schemeClr>
          </a:solidFill>
        </a:fill>
      </a:tcStyle>
    </a:firstCol>
    <a:lastRow>
      <a:tcTxStyle b="on">
        <a:fontRef idx="none">
          <a:srgbClr val="FFFFFF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9525" cmpd="sng">
              <a:solidFill>
                <a:schemeClr val="accent1"/>
              </a:solidFill>
              <a:prstDash val="solid"/>
            </a:ln>
          </a:top>
          <a:bottom>
            <a:ln w="9525" cmpd="sng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lastRow>
    <a:firstRow>
      <a:tcTxStyle b="on">
        <a:fontRef idx="none">
          <a:srgbClr val="FFFFFF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5A74937-AA70-4362-899E-E408A2F325C7}" styleName="表样式 1 14">
    <a:wholeTbl>
      <a:tcTxStyle>
        <a:fontRef idx="none">
          <a:srgbClr val="000000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9525" cmpd="sng">
              <a:solidFill>
                <a:schemeClr val="accent1"/>
              </a:solidFill>
              <a:prstDash val="solid"/>
            </a:ln>
          </a:top>
          <a:bottom>
            <a:ln w="9525" cmpd="sng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rgbClr val="FFFFFF"/>
          </a:solidFill>
        </a:fill>
      </a:tcStyle>
    </a:wholeTbl>
    <a:band2H>
      <a:tcStyle>
        <a:tcBdr/>
        <a:fill>
          <a:solidFill>
            <a:schemeClr val="accent1">
              <a:lumMod val="10000"/>
              <a:lumOff val="90000"/>
            </a:schemeClr>
          </a:solidFill>
        </a:fill>
      </a:tcStyle>
    </a:band2H>
    <a:band1V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lumMod val="10000"/>
              <a:lumOff val="90000"/>
            </a:schemeClr>
          </a:solidFill>
        </a:fill>
      </a:tcStyle>
    </a:band1V>
    <a:lastCol>
      <a:tcTxStyle b="on">
        <a:fontRef idx="none">
          <a:srgbClr val="08090C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lumMod val="20000"/>
              <a:lumOff val="80000"/>
            </a:schemeClr>
          </a:solidFill>
        </a:fill>
      </a:tcStyle>
    </a:lastCol>
    <a:firstCol>
      <a:tcTxStyle b="on">
        <a:fontRef idx="none">
          <a:srgbClr val="08090C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lumMod val="20000"/>
              <a:lumOff val="80000"/>
            </a:schemeClr>
          </a:solidFill>
        </a:fill>
      </a:tcStyle>
    </a:firstCol>
    <a:lastRow>
      <a:tcTxStyle b="on">
        <a:fontRef idx="none">
          <a:srgbClr val="FFFFFF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9525" cmpd="sng">
              <a:solidFill>
                <a:schemeClr val="accent1"/>
              </a:solidFill>
              <a:prstDash val="solid"/>
            </a:ln>
          </a:top>
          <a:bottom>
            <a:ln w="9525" cmpd="sng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lastRow>
    <a:firstRow>
      <a:tcTxStyle b="on">
        <a:fontRef idx="none">
          <a:srgbClr val="FFFFFF"/>
        </a:fontRef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14" y="62"/>
      </p:cViewPr>
      <p:guideLst>
        <p:guide orient="horz" pos="934"/>
        <p:guide pos="383"/>
        <p:guide pos="7402"/>
        <p:guide orient="horz" pos="394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5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pPr>
            <a:r>
              <a:rPr lang="zh-CN" b="1" dirty="0"/>
              <a:t>不良事件发生率</a:t>
            </a:r>
            <a:endParaRPr lang="zh-CN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复方聚乙二醇（3350）电解质散</c:v>
                </c:pt>
              </c:strCache>
            </c:strRef>
          </c:tx>
          <c:spPr>
            <a:gradFill flip="none" rotWithShape="1">
              <a:gsLst>
                <a:gs pos="0">
                  <a:srgbClr val="00A4D5">
                    <a:shade val="30000"/>
                    <a:satMod val="115000"/>
                  </a:srgbClr>
                </a:gs>
                <a:gs pos="50000">
                  <a:srgbClr val="00A4D5">
                    <a:shade val="67500"/>
                    <a:satMod val="115000"/>
                  </a:srgbClr>
                </a:gs>
                <a:gs pos="100000">
                  <a:srgbClr val="00A4D5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/>
                <a:lstStyle/>
                <a:p>
                  <a:pPr>
                    <a:defRPr lang="zh-CN" sz="1200" b="1" i="0" u="none" strike="noStrike" kern="1200" baseline="0">
                      <a:solidFill>
                        <a:srgbClr val="C00000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+mn-cs"/>
                    </a:defRPr>
                  </a:pPr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Sheet1!$B$3:$B$5</c:f>
              <c:strCache>
                <c:ptCount val="3"/>
                <c:pt idx="0">
                  <c:v>总发生率</c:v>
                </c:pt>
                <c:pt idx="1">
                  <c:v>腹痛</c:v>
                </c:pt>
                <c:pt idx="2">
                  <c:v>呕吐</c:v>
                </c:pt>
              </c:strCache>
            </c:strRef>
          </c:cat>
          <c:val>
            <c:numRef>
              <c:f>Sheet1!$C$3:$C$5</c:f>
              <c:numCache>
                <c:formatCode>0%</c:formatCode>
                <c:ptCount val="3"/>
                <c:pt idx="0">
                  <c:v>0.64</c:v>
                </c:pt>
                <c:pt idx="1">
                  <c:v>0.25</c:v>
                </c:pt>
                <c:pt idx="2">
                  <c:v>0.14</c:v>
                </c:pt>
              </c:numCache>
            </c:numRef>
          </c:val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乳果糖</c:v>
                </c:pt>
              </c:strCache>
            </c:strRef>
          </c:tx>
          <c:spPr>
            <a:gradFill flip="none" rotWithShape="1">
              <a:gsLst>
                <a:gs pos="0">
                  <a:srgbClr val="6AAAB2">
                    <a:shade val="30000"/>
                    <a:satMod val="115000"/>
                  </a:srgbClr>
                </a:gs>
                <a:gs pos="50000">
                  <a:srgbClr val="6AAAB2">
                    <a:shade val="67500"/>
                    <a:satMod val="115000"/>
                  </a:srgbClr>
                </a:gs>
                <a:gs pos="100000">
                  <a:srgbClr val="6AAAB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6AAAB2">
                      <a:shade val="30000"/>
                      <a:satMod val="115000"/>
                    </a:srgbClr>
                  </a:gs>
                  <a:gs pos="50000">
                    <a:srgbClr val="6AAAB2">
                      <a:shade val="67500"/>
                      <a:satMod val="115000"/>
                    </a:srgbClr>
                  </a:gs>
                  <a:gs pos="100000">
                    <a:srgbClr val="6AAAB2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Sheet1!$B$3:$B$5</c:f>
              <c:strCache>
                <c:ptCount val="3"/>
                <c:pt idx="0">
                  <c:v>总发生率</c:v>
                </c:pt>
                <c:pt idx="1">
                  <c:v>腹痛</c:v>
                </c:pt>
                <c:pt idx="2">
                  <c:v>呕吐</c:v>
                </c:pt>
              </c:strCache>
            </c:strRef>
          </c:cat>
          <c:val>
            <c:numRef>
              <c:f>Sheet1!$D$3:$D$5</c:f>
              <c:numCache>
                <c:formatCode>0%</c:formatCode>
                <c:ptCount val="3"/>
                <c:pt idx="0">
                  <c:v>0.83</c:v>
                </c:pt>
                <c:pt idx="1">
                  <c:v>0.33</c:v>
                </c:pt>
                <c:pt idx="2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3140176"/>
        <c:axId val="493135184"/>
      </c:barChart>
      <c:catAx>
        <c:axId val="49314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pPr>
          </a:p>
        </c:txPr>
        <c:crossAx val="493135184"/>
        <c:crosses val="autoZero"/>
        <c:auto val="1"/>
        <c:lblAlgn val="ctr"/>
        <c:lblOffset val="100"/>
        <c:noMultiLvlLbl val="0"/>
      </c:catAx>
      <c:valAx>
        <c:axId val="49313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pPr>
          </a:p>
        </c:txPr>
        <c:crossAx val="493140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780702201025967"/>
          <c:y val="0.924788930690946"/>
          <c:w val="0.851235549408521"/>
          <c:h val="0.06111425237031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33799b4c-a3bf-4c42-91fd-67955d241a74}"/>
      </c:ext>
    </c:extLst>
  </c:chart>
  <c:spPr>
    <a:solidFill>
      <a:srgbClr val="E6F8FD"/>
    </a:solidFill>
    <a:ln>
      <a:solidFill>
        <a:srgbClr val="E6F8FD"/>
      </a:solidFill>
    </a:ln>
    <a:effectLst/>
  </c:spPr>
  <c:txPr>
    <a:bodyPr/>
    <a:lstStyle/>
    <a:p>
      <a:pPr>
        <a:defRPr lang="zh-CN">
          <a:latin typeface="微软雅黑" panose="020B0503020204020204" charset="-122"/>
          <a:ea typeface="微软雅黑" panose="020B0503020204020204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2.png"/><Relationship Id="rId4" Type="http://schemas.openxmlformats.org/officeDocument/2006/relationships/tags" Target="../tags/tag2.xml"/><Relationship Id="rId3" Type="http://schemas.openxmlformats.org/officeDocument/2006/relationships/image" Target="../media/image1.jpe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 descr="templates\picture_hover\&amp;pky99129083231&amp;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alphaModFix amt="60000"/>
          </a:blip>
          <a:srcRect l="8717" t="1291" r="10545" b="28125"/>
          <a:stretch>
            <a:fillRect/>
          </a:stretch>
        </p:blipFill>
        <p:spPr>
          <a:xfrm>
            <a:off x="18415" y="5080"/>
            <a:ext cx="12174220" cy="68478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6985" y="-13335"/>
            <a:ext cx="12194540" cy="688467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 descr="templates\picture_hover\&amp;pky99129083231&amp;"/>
          <p:cNvPicPr>
            <a:picLocks noChangeAspect="1"/>
          </p:cNvPicPr>
          <p:nvPr userDrawn="1"/>
        </p:nvPicPr>
        <p:blipFill>
          <a:blip r:embed="rId2">
            <a:alphaModFix amt="20000"/>
          </a:blip>
          <a:srcRect l="8717" t="1291" r="10545" b="28125"/>
          <a:stretch>
            <a:fillRect/>
          </a:stretch>
        </p:blipFill>
        <p:spPr>
          <a:xfrm>
            <a:off x="18415" y="5080"/>
            <a:ext cx="12174220" cy="684784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 descr="templates\picture_hover\&amp;pky99129083231&amp;"/>
          <p:cNvPicPr>
            <a:picLocks noChangeAspect="1"/>
          </p:cNvPicPr>
          <p:nvPr userDrawn="1"/>
        </p:nvPicPr>
        <p:blipFill>
          <a:blip r:embed="rId2">
            <a:alphaModFix amt="60000"/>
          </a:blip>
          <a:srcRect l="8717" t="1291" r="10545" b="28125"/>
          <a:stretch>
            <a:fillRect/>
          </a:stretch>
        </p:blipFill>
        <p:spPr>
          <a:xfrm>
            <a:off x="18415" y="5080"/>
            <a:ext cx="12174220" cy="68478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/>
          <a:srcRect l="11077" t="16013" r="13133" b="15156"/>
          <a:stretch>
            <a:fillRect/>
          </a:stretch>
        </p:blipFill>
        <p:spPr>
          <a:xfrm>
            <a:off x="-18415" y="0"/>
            <a:ext cx="12243435" cy="6856730"/>
          </a:xfrm>
          <a:prstGeom prst="rect">
            <a:avLst/>
          </a:prstGeom>
        </p:spPr>
      </p:pic>
      <p:grpSp>
        <p:nvGrpSpPr>
          <p:cNvPr id="7" name="组合 6"/>
          <p:cNvGrpSpPr/>
          <p:nvPr userDrawn="1"/>
        </p:nvGrpSpPr>
        <p:grpSpPr>
          <a:xfrm>
            <a:off x="10838815" y="6198870"/>
            <a:ext cx="694055" cy="113665"/>
            <a:chOff x="16142" y="9595"/>
            <a:chExt cx="1563" cy="255"/>
          </a:xfrm>
          <a:solidFill>
            <a:schemeClr val="bg1"/>
          </a:solidFill>
        </p:grpSpPr>
        <p:sp>
          <p:nvSpPr>
            <p:cNvPr id="4" name="Freeform 5"/>
            <p:cNvSpPr/>
            <p:nvPr/>
          </p:nvSpPr>
          <p:spPr>
            <a:xfrm>
              <a:off x="16784" y="9595"/>
              <a:ext cx="280" cy="255"/>
            </a:xfrm>
            <a:custGeom>
              <a:avLst/>
              <a:gdLst>
                <a:gd name="connsiteX0" fmla="*/ 2380400 w 2428646"/>
                <a:gd name="connsiteY0" fmla="*/ 1279852 h 2199704"/>
                <a:gd name="connsiteX1" fmla="*/ 1953246 w 2428646"/>
                <a:gd name="connsiteY1" fmla="*/ 2019704 h 2199704"/>
                <a:gd name="connsiteX2" fmla="*/ 1641477 w 2428646"/>
                <a:gd name="connsiteY2" fmla="*/ 2199704 h 2199704"/>
                <a:gd name="connsiteX3" fmla="*/ 787169 w 2428646"/>
                <a:gd name="connsiteY3" fmla="*/ 2199704 h 2199704"/>
                <a:gd name="connsiteX4" fmla="*/ 475400 w 2428646"/>
                <a:gd name="connsiteY4" fmla="*/ 2019704 h 2199704"/>
                <a:gd name="connsiteX5" fmla="*/ 48246 w 2428646"/>
                <a:gd name="connsiteY5" fmla="*/ 1279852 h 2199704"/>
                <a:gd name="connsiteX6" fmla="*/ 48246 w 2428646"/>
                <a:gd name="connsiteY6" fmla="*/ 919852 h 2199704"/>
                <a:gd name="connsiteX7" fmla="*/ 475400 w 2428646"/>
                <a:gd name="connsiteY7" fmla="*/ 180000 h 2199704"/>
                <a:gd name="connsiteX8" fmla="*/ 787169 w 2428646"/>
                <a:gd name="connsiteY8" fmla="*/ 0 h 2199704"/>
                <a:gd name="connsiteX9" fmla="*/ 1641477 w 2428646"/>
                <a:gd name="connsiteY9" fmla="*/ 0 h 2199704"/>
                <a:gd name="connsiteX10" fmla="*/ 1953246 w 2428646"/>
                <a:gd name="connsiteY10" fmla="*/ 180000 h 2199704"/>
                <a:gd name="connsiteX11" fmla="*/ 2380400 w 2428646"/>
                <a:gd name="connsiteY11" fmla="*/ 919852 h 2199704"/>
                <a:gd name="connsiteX12" fmla="*/ 2380400 w 2428646"/>
                <a:gd name="connsiteY12" fmla="*/ 1279852 h 2199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28646" h="2199704">
                  <a:moveTo>
                    <a:pt x="2380400" y="1279852"/>
                  </a:moveTo>
                  <a:lnTo>
                    <a:pt x="1953246" y="2019704"/>
                  </a:lnTo>
                  <a:cubicBezTo>
                    <a:pt x="1888918" y="2131124"/>
                    <a:pt x="1770134" y="2199704"/>
                    <a:pt x="1641477" y="2199704"/>
                  </a:cubicBezTo>
                  <a:lnTo>
                    <a:pt x="787169" y="2199704"/>
                  </a:lnTo>
                  <a:cubicBezTo>
                    <a:pt x="658512" y="2199704"/>
                    <a:pt x="539728" y="2131124"/>
                    <a:pt x="475400" y="2019704"/>
                  </a:cubicBezTo>
                  <a:lnTo>
                    <a:pt x="48246" y="1279852"/>
                  </a:lnTo>
                  <a:cubicBezTo>
                    <a:pt x="-16082" y="1168432"/>
                    <a:pt x="-16082" y="1031272"/>
                    <a:pt x="48246" y="919852"/>
                  </a:cubicBezTo>
                  <a:lnTo>
                    <a:pt x="475400" y="180000"/>
                  </a:lnTo>
                  <a:cubicBezTo>
                    <a:pt x="539728" y="68580"/>
                    <a:pt x="658512" y="0"/>
                    <a:pt x="787169" y="0"/>
                  </a:cubicBezTo>
                  <a:lnTo>
                    <a:pt x="1641477" y="0"/>
                  </a:lnTo>
                  <a:cubicBezTo>
                    <a:pt x="1770134" y="0"/>
                    <a:pt x="1888918" y="68580"/>
                    <a:pt x="1953246" y="180000"/>
                  </a:cubicBezTo>
                  <a:lnTo>
                    <a:pt x="2380400" y="919852"/>
                  </a:lnTo>
                  <a:cubicBezTo>
                    <a:pt x="2444728" y="1031272"/>
                    <a:pt x="2444728" y="1168432"/>
                    <a:pt x="2380400" y="1279852"/>
                  </a:cubicBez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" name="Freeform 5"/>
            <p:cNvSpPr/>
            <p:nvPr/>
          </p:nvSpPr>
          <p:spPr>
            <a:xfrm>
              <a:off x="17425" y="9595"/>
              <a:ext cx="280" cy="255"/>
            </a:xfrm>
            <a:custGeom>
              <a:avLst/>
              <a:gdLst>
                <a:gd name="connsiteX0" fmla="*/ 2380400 w 2428646"/>
                <a:gd name="connsiteY0" fmla="*/ 1279852 h 2199704"/>
                <a:gd name="connsiteX1" fmla="*/ 1953246 w 2428646"/>
                <a:gd name="connsiteY1" fmla="*/ 2019704 h 2199704"/>
                <a:gd name="connsiteX2" fmla="*/ 1641477 w 2428646"/>
                <a:gd name="connsiteY2" fmla="*/ 2199704 h 2199704"/>
                <a:gd name="connsiteX3" fmla="*/ 787169 w 2428646"/>
                <a:gd name="connsiteY3" fmla="*/ 2199704 h 2199704"/>
                <a:gd name="connsiteX4" fmla="*/ 475400 w 2428646"/>
                <a:gd name="connsiteY4" fmla="*/ 2019704 h 2199704"/>
                <a:gd name="connsiteX5" fmla="*/ 48246 w 2428646"/>
                <a:gd name="connsiteY5" fmla="*/ 1279852 h 2199704"/>
                <a:gd name="connsiteX6" fmla="*/ 48246 w 2428646"/>
                <a:gd name="connsiteY6" fmla="*/ 919852 h 2199704"/>
                <a:gd name="connsiteX7" fmla="*/ 475400 w 2428646"/>
                <a:gd name="connsiteY7" fmla="*/ 180000 h 2199704"/>
                <a:gd name="connsiteX8" fmla="*/ 787169 w 2428646"/>
                <a:gd name="connsiteY8" fmla="*/ 0 h 2199704"/>
                <a:gd name="connsiteX9" fmla="*/ 1641477 w 2428646"/>
                <a:gd name="connsiteY9" fmla="*/ 0 h 2199704"/>
                <a:gd name="connsiteX10" fmla="*/ 1953246 w 2428646"/>
                <a:gd name="connsiteY10" fmla="*/ 180000 h 2199704"/>
                <a:gd name="connsiteX11" fmla="*/ 2380400 w 2428646"/>
                <a:gd name="connsiteY11" fmla="*/ 919852 h 2199704"/>
                <a:gd name="connsiteX12" fmla="*/ 2380400 w 2428646"/>
                <a:gd name="connsiteY12" fmla="*/ 1279852 h 2199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28646" h="2199704">
                  <a:moveTo>
                    <a:pt x="2380400" y="1279852"/>
                  </a:moveTo>
                  <a:lnTo>
                    <a:pt x="1953246" y="2019704"/>
                  </a:lnTo>
                  <a:cubicBezTo>
                    <a:pt x="1888918" y="2131124"/>
                    <a:pt x="1770134" y="2199704"/>
                    <a:pt x="1641477" y="2199704"/>
                  </a:cubicBezTo>
                  <a:lnTo>
                    <a:pt x="787169" y="2199704"/>
                  </a:lnTo>
                  <a:cubicBezTo>
                    <a:pt x="658512" y="2199704"/>
                    <a:pt x="539728" y="2131124"/>
                    <a:pt x="475400" y="2019704"/>
                  </a:cubicBezTo>
                  <a:lnTo>
                    <a:pt x="48246" y="1279852"/>
                  </a:lnTo>
                  <a:cubicBezTo>
                    <a:pt x="-16082" y="1168432"/>
                    <a:pt x="-16082" y="1031272"/>
                    <a:pt x="48246" y="919852"/>
                  </a:cubicBezTo>
                  <a:lnTo>
                    <a:pt x="475400" y="180000"/>
                  </a:lnTo>
                  <a:cubicBezTo>
                    <a:pt x="539728" y="68580"/>
                    <a:pt x="658512" y="0"/>
                    <a:pt x="787169" y="0"/>
                  </a:cubicBezTo>
                  <a:lnTo>
                    <a:pt x="1641477" y="0"/>
                  </a:lnTo>
                  <a:cubicBezTo>
                    <a:pt x="1770134" y="0"/>
                    <a:pt x="1888918" y="68580"/>
                    <a:pt x="1953246" y="180000"/>
                  </a:cubicBezTo>
                  <a:lnTo>
                    <a:pt x="2380400" y="919852"/>
                  </a:lnTo>
                  <a:cubicBezTo>
                    <a:pt x="2444728" y="1031272"/>
                    <a:pt x="2444728" y="1168432"/>
                    <a:pt x="2380400" y="1279852"/>
                  </a:cubicBez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16142" y="9595"/>
              <a:ext cx="281" cy="255"/>
            </a:xfrm>
            <a:custGeom>
              <a:avLst/>
              <a:gdLst>
                <a:gd name="connsiteX0" fmla="*/ 2380400 w 2428646"/>
                <a:gd name="connsiteY0" fmla="*/ 1279852 h 2199704"/>
                <a:gd name="connsiteX1" fmla="*/ 1953246 w 2428646"/>
                <a:gd name="connsiteY1" fmla="*/ 2019704 h 2199704"/>
                <a:gd name="connsiteX2" fmla="*/ 1641477 w 2428646"/>
                <a:gd name="connsiteY2" fmla="*/ 2199704 h 2199704"/>
                <a:gd name="connsiteX3" fmla="*/ 787169 w 2428646"/>
                <a:gd name="connsiteY3" fmla="*/ 2199704 h 2199704"/>
                <a:gd name="connsiteX4" fmla="*/ 475400 w 2428646"/>
                <a:gd name="connsiteY4" fmla="*/ 2019704 h 2199704"/>
                <a:gd name="connsiteX5" fmla="*/ 48246 w 2428646"/>
                <a:gd name="connsiteY5" fmla="*/ 1279852 h 2199704"/>
                <a:gd name="connsiteX6" fmla="*/ 48246 w 2428646"/>
                <a:gd name="connsiteY6" fmla="*/ 919852 h 2199704"/>
                <a:gd name="connsiteX7" fmla="*/ 475400 w 2428646"/>
                <a:gd name="connsiteY7" fmla="*/ 180000 h 2199704"/>
                <a:gd name="connsiteX8" fmla="*/ 787169 w 2428646"/>
                <a:gd name="connsiteY8" fmla="*/ 0 h 2199704"/>
                <a:gd name="connsiteX9" fmla="*/ 1641477 w 2428646"/>
                <a:gd name="connsiteY9" fmla="*/ 0 h 2199704"/>
                <a:gd name="connsiteX10" fmla="*/ 1953246 w 2428646"/>
                <a:gd name="connsiteY10" fmla="*/ 180000 h 2199704"/>
                <a:gd name="connsiteX11" fmla="*/ 2380400 w 2428646"/>
                <a:gd name="connsiteY11" fmla="*/ 919852 h 2199704"/>
                <a:gd name="connsiteX12" fmla="*/ 2380400 w 2428646"/>
                <a:gd name="connsiteY12" fmla="*/ 1279852 h 2199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28646" h="2199704">
                  <a:moveTo>
                    <a:pt x="2380400" y="1279852"/>
                  </a:moveTo>
                  <a:lnTo>
                    <a:pt x="1953246" y="2019704"/>
                  </a:lnTo>
                  <a:cubicBezTo>
                    <a:pt x="1888918" y="2131124"/>
                    <a:pt x="1770134" y="2199704"/>
                    <a:pt x="1641477" y="2199704"/>
                  </a:cubicBezTo>
                  <a:lnTo>
                    <a:pt x="787169" y="2199704"/>
                  </a:lnTo>
                  <a:cubicBezTo>
                    <a:pt x="658512" y="2199704"/>
                    <a:pt x="539728" y="2131124"/>
                    <a:pt x="475400" y="2019704"/>
                  </a:cubicBezTo>
                  <a:lnTo>
                    <a:pt x="48246" y="1279852"/>
                  </a:lnTo>
                  <a:cubicBezTo>
                    <a:pt x="-16082" y="1168432"/>
                    <a:pt x="-16082" y="1031272"/>
                    <a:pt x="48246" y="919852"/>
                  </a:cubicBezTo>
                  <a:lnTo>
                    <a:pt x="475400" y="180000"/>
                  </a:lnTo>
                  <a:cubicBezTo>
                    <a:pt x="539728" y="68580"/>
                    <a:pt x="658512" y="0"/>
                    <a:pt x="787169" y="0"/>
                  </a:cubicBezTo>
                  <a:lnTo>
                    <a:pt x="1641477" y="0"/>
                  </a:lnTo>
                  <a:cubicBezTo>
                    <a:pt x="1770134" y="0"/>
                    <a:pt x="1888918" y="68580"/>
                    <a:pt x="1953246" y="180000"/>
                  </a:cubicBezTo>
                  <a:lnTo>
                    <a:pt x="2380400" y="919852"/>
                  </a:lnTo>
                  <a:cubicBezTo>
                    <a:pt x="2444728" y="1031272"/>
                    <a:pt x="2444728" y="1168432"/>
                    <a:pt x="2380400" y="1279852"/>
                  </a:cubicBez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/>
          <a:srcRect l="26991" t="28433"/>
          <a:stretch>
            <a:fillRect/>
          </a:stretch>
        </p:blipFill>
        <p:spPr>
          <a:xfrm>
            <a:off x="0" y="0"/>
            <a:ext cx="1286510" cy="79756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 descr="templates\picture_hover\&amp;pky99129083231&amp;"/>
          <p:cNvPicPr>
            <a:picLocks noChangeAspect="1"/>
          </p:cNvPicPr>
          <p:nvPr userDrawn="1"/>
        </p:nvPicPr>
        <p:blipFill>
          <a:blip r:embed="rId2">
            <a:alphaModFix amt="20000"/>
          </a:blip>
          <a:srcRect l="8717" t="1291" r="10545" b="28125"/>
          <a:stretch>
            <a:fillRect/>
          </a:stretch>
        </p:blipFill>
        <p:spPr>
          <a:xfrm>
            <a:off x="18415" y="5080"/>
            <a:ext cx="12174220" cy="68478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/>
          <a:srcRect l="9369" t="47962"/>
          <a:stretch>
            <a:fillRect/>
          </a:stretch>
        </p:blipFill>
        <p:spPr>
          <a:xfrm>
            <a:off x="0" y="-21590"/>
            <a:ext cx="1597025" cy="6889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 txBox="1"/>
          <p:nvPr userDrawn="1"/>
        </p:nvSpPr>
        <p:spPr>
          <a:xfrm>
            <a:off x="8738023" y="6356956"/>
            <a:ext cx="2845011" cy="364483"/>
          </a:xfrm>
          <a:prstGeom prst="rect">
            <a:avLst/>
          </a:prstGeom>
        </p:spPr>
        <p:txBody>
          <a:bodyPr lIns="121717" tIns="60858" rIns="121717" bIns="60858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defRPr/>
            </a:pPr>
            <a:fld id="{39F3DF21-CA8B-4FEE-919E-162D86FE0C12}" type="slidenum">
              <a:rPr lang="zh-CN" altLang="en-US" sz="1600" smtClean="0">
                <a:solidFill>
                  <a:srgbClr val="898989"/>
                </a:solidFill>
                <a:latin typeface="Calibri" panose="020F0502020204030204" charset="0"/>
              </a:rPr>
            </a:fld>
            <a:endParaRPr lang="zh-CN" altLang="en-US" sz="1600">
              <a:solidFill>
                <a:srgbClr val="898989"/>
              </a:solidFill>
              <a:latin typeface="Calibri" panose="020F0502020204030204" charset="0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-18311" y="6389161"/>
            <a:ext cx="11183401" cy="48067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17" tIns="60858" rIns="121717" bIns="60858" anchor="ctr"/>
          <a:lstStyle/>
          <a:p>
            <a:pPr algn="ctr" defTabSz="12185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195" dirty="0"/>
          </a:p>
        </p:txBody>
      </p:sp>
      <p:sp>
        <p:nvSpPr>
          <p:cNvPr id="8" name="TextBox 8"/>
          <p:cNvSpPr txBox="1"/>
          <p:nvPr userDrawn="1"/>
        </p:nvSpPr>
        <p:spPr>
          <a:xfrm>
            <a:off x="620115" y="6405326"/>
            <a:ext cx="2818053" cy="412750"/>
          </a:xfrm>
          <a:prstGeom prst="rect">
            <a:avLst/>
          </a:prstGeom>
          <a:noFill/>
        </p:spPr>
        <p:txBody>
          <a:bodyPr lIns="121717" tIns="60858" rIns="121717" bIns="6085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algn="ctr" defTabSz="12185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尚责  </a:t>
            </a:r>
            <a:r>
              <a:rPr lang="zh-CN" altLang="en-US" sz="1900" b="1" dirty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创新</a:t>
            </a:r>
            <a:r>
              <a:rPr lang="zh-CN" altLang="en-US" sz="1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诚信  </a:t>
            </a:r>
            <a:r>
              <a:rPr lang="zh-CN" altLang="en-US" sz="1900" b="1" dirty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笃行</a:t>
            </a:r>
            <a:endParaRPr lang="zh-CN" altLang="en-US" sz="1900" b="1" dirty="0">
              <a:solidFill>
                <a:srgbClr val="FFC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Slide Number Placeholder 5"/>
          <p:cNvSpPr txBox="1"/>
          <p:nvPr userDrawn="1"/>
        </p:nvSpPr>
        <p:spPr>
          <a:xfrm>
            <a:off x="11240491" y="6374464"/>
            <a:ext cx="953095" cy="475896"/>
          </a:xfrm>
          <a:prstGeom prst="rect">
            <a:avLst/>
          </a:prstGeom>
          <a:solidFill>
            <a:srgbClr val="03735D"/>
          </a:solidFill>
          <a:ln>
            <a:solidFill>
              <a:srgbClr val="03735D"/>
            </a:solidFill>
          </a:ln>
        </p:spPr>
        <p:txBody>
          <a:bodyPr lIns="121717" tIns="60858" rIns="121717" bIns="60858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CBF214C9-73AD-4A35-8934-C2213910371F}" type="slidenum">
              <a:rPr lang="zh-CN" altLang="en-US" sz="1600" smtClean="0">
                <a:solidFill>
                  <a:srgbClr val="F2F2F2"/>
                </a:solidFill>
                <a:latin typeface="Calibri" panose="020F0502020204030204" charset="0"/>
              </a:rPr>
            </a:fld>
            <a:endParaRPr lang="zh-CN" altLang="en-US" sz="1600">
              <a:solidFill>
                <a:srgbClr val="F2F2F2"/>
              </a:solidFill>
              <a:latin typeface="Calibri" panose="020F050202020403020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966" y="383582"/>
            <a:ext cx="9731085" cy="666891"/>
          </a:xfrm>
        </p:spPr>
        <p:txBody>
          <a:bodyPr/>
          <a:lstStyle>
            <a:lvl1pPr algn="l">
              <a:defRPr lang="zh-CN" altLang="en-US" sz="2795" b="1" kern="1200" dirty="0">
                <a:solidFill>
                  <a:srgbClr val="1C4223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" name="矩形 4"/>
          <p:cNvSpPr/>
          <p:nvPr userDrawn="1"/>
        </p:nvSpPr>
        <p:spPr>
          <a:xfrm>
            <a:off x="0" y="511012"/>
            <a:ext cx="190500" cy="578251"/>
          </a:xfrm>
          <a:prstGeom prst="rect">
            <a:avLst/>
          </a:prstGeom>
          <a:solidFill>
            <a:srgbClr val="0373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395"/>
          </a:p>
        </p:txBody>
      </p:sp>
      <p:sp>
        <p:nvSpPr>
          <p:cNvPr id="12" name="等腰三角形 2"/>
          <p:cNvSpPr/>
          <p:nvPr userDrawn="1"/>
        </p:nvSpPr>
        <p:spPr>
          <a:xfrm rot="5400000">
            <a:off x="29422" y="672675"/>
            <a:ext cx="576153" cy="254926"/>
          </a:xfrm>
          <a:prstGeom prst="triangle">
            <a:avLst/>
          </a:prstGeom>
          <a:solidFill>
            <a:srgbClr val="0373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395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- horizont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59317" y="5087432"/>
            <a:ext cx="5545666" cy="390739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/>
              <a:t>Presentation Subtitle goes here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58813" y="5519740"/>
            <a:ext cx="7036284" cy="596900"/>
          </a:xfrm>
        </p:spPr>
        <p:txBody>
          <a:bodyPr>
            <a:normAutofit/>
          </a:bodyPr>
          <a:lstStyle>
            <a:lvl1pPr>
              <a:defRPr sz="1800" b="0" i="0" baseline="0"/>
            </a:lvl1pPr>
          </a:lstStyle>
          <a:p>
            <a:pPr lvl="0"/>
            <a:r>
              <a:rPr lang="en-US" dirty="0"/>
              <a:t>Presenter Title | Legal Entity | 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558742" y="3402345"/>
            <a:ext cx="9890606" cy="1251002"/>
          </a:xfrm>
        </p:spPr>
        <p:txBody>
          <a:bodyPr anchor="ctr">
            <a:normAutofit/>
          </a:bodyPr>
          <a:lstStyle>
            <a:lvl1pPr>
              <a:defRPr sz="4075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2" name="矩形 1"/>
          <p:cNvSpPr/>
          <p:nvPr userDrawn="1"/>
        </p:nvSpPr>
        <p:spPr>
          <a:xfrm>
            <a:off x="9989139" y="5943457"/>
            <a:ext cx="1967346" cy="34636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6619" tIns="43310" rIns="86619" bIns="43310" rtlCol="0" anchor="ctr"/>
          <a:lstStyle/>
          <a:p>
            <a:pPr algn="ctr"/>
            <a:endParaRPr lang="zh-CN" altLang="en-US" sz="1705"/>
          </a:p>
        </p:txBody>
      </p:sp>
      <p:sp>
        <p:nvSpPr>
          <p:cNvPr id="5" name="矩形 4"/>
          <p:cNvSpPr/>
          <p:nvPr userDrawn="1"/>
        </p:nvSpPr>
        <p:spPr>
          <a:xfrm>
            <a:off x="2955387" y="834436"/>
            <a:ext cx="2048228" cy="204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19" tIns="43310" rIns="86619" bIns="43310" rtlCol="0" anchor="ctr"/>
          <a:lstStyle/>
          <a:p>
            <a:pPr algn="ctr"/>
            <a:endParaRPr lang="zh-CN" altLang="en-US" sz="1705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ags" Target="../tags/tag3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8.xml"/><Relationship Id="rId13" Type="http://schemas.openxmlformats.org/officeDocument/2006/relationships/tags" Target="../tags/tag7.xml"/><Relationship Id="rId12" Type="http://schemas.openxmlformats.org/officeDocument/2006/relationships/tags" Target="../tags/tag6.xml"/><Relationship Id="rId11" Type="http://schemas.openxmlformats.org/officeDocument/2006/relationships/tags" Target="../tags/tag5.xml"/><Relationship Id="rId10" Type="http://schemas.openxmlformats.org/officeDocument/2006/relationships/tags" Target="../tags/tag4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0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1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2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3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tags" Target="../tags/tag50.xml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3" Type="http://schemas.openxmlformats.org/officeDocument/2006/relationships/slideLayout" Target="../slideLayouts/slideLayout2.xml"/><Relationship Id="rId12" Type="http://schemas.openxmlformats.org/officeDocument/2006/relationships/tags" Target="../tags/tag20.xml"/><Relationship Id="rId11" Type="http://schemas.openxmlformats.org/officeDocument/2006/relationships/tags" Target="../tags/tag19.xml"/><Relationship Id="rId10" Type="http://schemas.openxmlformats.org/officeDocument/2006/relationships/tags" Target="../tags/tag18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2.xml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23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4.xml"/><Relationship Id="rId10" Type="http://schemas.openxmlformats.org/officeDocument/2006/relationships/tags" Target="../tags/tag36.xml"/><Relationship Id="rId1" Type="http://schemas.openxmlformats.org/officeDocument/2006/relationships/tags" Target="../tags/tag27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>
            <a:off x="511175" y="2848928"/>
            <a:ext cx="11169650" cy="83058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雅酷黑 65W" panose="020B0604020202020204" charset="-122"/>
                <a:ea typeface="汉仪雅酷黑 65W" panose="020B0604020202020204" charset="-122"/>
              </a:rPr>
              <a:t>复方聚乙二醇</a:t>
            </a:r>
            <a:r>
              <a:rPr lang="en-US" altLang="zh-CN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雅酷黑 65W" panose="020B0604020202020204" charset="-122"/>
                <a:ea typeface="汉仪雅酷黑 65W" panose="020B0604020202020204" charset="-122"/>
              </a:rPr>
              <a:t>（3350）</a:t>
            </a:r>
            <a:r>
              <a:rPr lang="zh-CN" alt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雅酷黑 65W" panose="020B0604020202020204" charset="-122"/>
                <a:ea typeface="汉仪雅酷黑 65W" panose="020B0604020202020204" charset="-122"/>
              </a:rPr>
              <a:t>电解质散</a:t>
            </a:r>
            <a:endParaRPr lang="zh-CN" altLang="en-US" sz="5400" dirty="0">
              <a:solidFill>
                <a:schemeClr val="tx1">
                  <a:lumMod val="65000"/>
                  <a:lumOff val="35000"/>
                </a:schemeClr>
              </a:solidFill>
              <a:latin typeface="汉仪雅酷黑 65W" panose="020B0604020202020204" charset="-122"/>
              <a:ea typeface="汉仪雅酷黑 65W" panose="020B0604020202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273618" y="2176463"/>
            <a:ext cx="7644765" cy="49212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2025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版国家</a:t>
            </a:r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医保谈判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品种</a:t>
            </a:r>
            <a:endParaRPr lang="en-US" altLang="zh-CN" sz="3200">
              <a:ln>
                <a:solidFill>
                  <a:srgbClr val="9CC4ED">
                    <a:alpha val="47000"/>
                  </a:srgbClr>
                </a:solidFill>
              </a:ln>
              <a:solidFill>
                <a:srgbClr val="EFF5FD"/>
              </a:solidFill>
              <a:latin typeface="汉仪雅酷黑 65W" panose="020B0604020202020204" charset="-122"/>
              <a:ea typeface="汉仪雅酷黑 65W" panose="020B060402020202020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260350" y="4192856"/>
            <a:ext cx="4155680" cy="4927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lIns="71755" tIns="0" rIns="0" bIns="0" rtlCol="0" anchor="ctr" anchorCtr="0">
            <a:noAutofit/>
          </a:bodyPr>
          <a:lstStyle/>
          <a:p>
            <a:pPr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中简黑简" panose="00020600040101010101" charset="-122"/>
                <a:ea typeface="汉仪中简黑简" panose="00020600040101010101" charset="-122"/>
                <a:cs typeface="汉仪中简黑简" panose="00020600040101010101" charset="-122"/>
              </a:rPr>
              <a:t>儿童便秘一线治疗药物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汉仪中简黑简" panose="00020600040101010101" charset="-122"/>
              <a:ea typeface="汉仪中简黑简" panose="00020600040101010101" charset="-122"/>
              <a:cs typeface="汉仪中简黑简" panose="00020600040101010101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457768" y="3891280"/>
            <a:ext cx="7276465" cy="0"/>
          </a:xfrm>
          <a:prstGeom prst="line">
            <a:avLst/>
          </a:prstGeom>
          <a:ln>
            <a:solidFill>
              <a:srgbClr val="B4D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2822893" y="2315845"/>
            <a:ext cx="6546215" cy="129540"/>
            <a:chOff x="4476" y="3713"/>
            <a:chExt cx="10309" cy="204"/>
          </a:xfrm>
          <a:solidFill>
            <a:srgbClr val="B4D2F1">
              <a:alpha val="48000"/>
            </a:srgbClr>
          </a:solidFill>
        </p:grpSpPr>
        <p:grpSp>
          <p:nvGrpSpPr>
            <p:cNvPr id="8" name="组合 7"/>
            <p:cNvGrpSpPr/>
            <p:nvPr/>
          </p:nvGrpSpPr>
          <p:grpSpPr>
            <a:xfrm>
              <a:off x="4476" y="3713"/>
              <a:ext cx="628" cy="204"/>
              <a:chOff x="8042" y="5967"/>
              <a:chExt cx="628" cy="204"/>
            </a:xfrm>
            <a:grpFill/>
          </p:grpSpPr>
          <p:sp>
            <p:nvSpPr>
              <p:cNvPr id="5" name="燕尾形 4"/>
              <p:cNvSpPr/>
              <p:nvPr/>
            </p:nvSpPr>
            <p:spPr>
              <a:xfrm>
                <a:off x="8042" y="5967"/>
                <a:ext cx="204" cy="204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燕尾形 5"/>
              <p:cNvSpPr/>
              <p:nvPr/>
            </p:nvSpPr>
            <p:spPr>
              <a:xfrm>
                <a:off x="8254" y="5967"/>
                <a:ext cx="204" cy="204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燕尾形 6"/>
              <p:cNvSpPr/>
              <p:nvPr/>
            </p:nvSpPr>
            <p:spPr>
              <a:xfrm>
                <a:off x="8466" y="5967"/>
                <a:ext cx="204" cy="204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 flipH="1">
              <a:off x="14157" y="3713"/>
              <a:ext cx="628" cy="204"/>
              <a:chOff x="8042" y="5967"/>
              <a:chExt cx="628" cy="204"/>
            </a:xfrm>
            <a:grpFill/>
          </p:grpSpPr>
          <p:sp>
            <p:nvSpPr>
              <p:cNvPr id="10" name="燕尾形 9"/>
              <p:cNvSpPr/>
              <p:nvPr/>
            </p:nvSpPr>
            <p:spPr>
              <a:xfrm>
                <a:off x="8042" y="5967"/>
                <a:ext cx="204" cy="204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燕尾形 10"/>
              <p:cNvSpPr/>
              <p:nvPr/>
            </p:nvSpPr>
            <p:spPr>
              <a:xfrm>
                <a:off x="8254" y="5967"/>
                <a:ext cx="204" cy="204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燕尾形 11"/>
              <p:cNvSpPr/>
              <p:nvPr/>
            </p:nvSpPr>
            <p:spPr>
              <a:xfrm>
                <a:off x="8466" y="5967"/>
                <a:ext cx="204" cy="204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85" y="152275"/>
            <a:ext cx="816465" cy="771003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0597771" y="152275"/>
            <a:ext cx="1594229" cy="43088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1">
                    <a:lumMod val="75000"/>
                  </a:schemeClr>
                </a:solidFill>
                <a:latin typeface="汉仪雅酷黑 65W" panose="020B0604020202020204" charset="-122"/>
                <a:ea typeface="汉仪雅酷黑 65W" panose="020B0604020202020204" charset="-122"/>
              </a:rPr>
              <a:t>赛立妥</a:t>
            </a:r>
            <a:r>
              <a:rPr lang="en-US" altLang="zh-CN" sz="2800" b="1" baseline="30000" dirty="0">
                <a:solidFill>
                  <a:schemeClr val="accent1">
                    <a:lumMod val="75000"/>
                  </a:schemeClr>
                </a:solidFill>
                <a:latin typeface="汉仪雅酷黑 65W" panose="020B0604020202020204" charset="-122"/>
                <a:ea typeface="汉仪雅酷黑 65W" panose="020B0604020202020204" charset="-122"/>
              </a:rPr>
              <a:t>®</a:t>
            </a:r>
            <a:endParaRPr lang="zh-CN" altLang="en-US" sz="2800" b="1" baseline="30000" dirty="0">
              <a:solidFill>
                <a:schemeClr val="accent1">
                  <a:lumMod val="75000"/>
                </a:schemeClr>
              </a:solidFill>
              <a:latin typeface="汉仪雅酷黑 65W" panose="020B0604020202020204" charset="-122"/>
              <a:ea typeface="汉仪雅酷黑 65W" panose="020B060402020202020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823210" y="5022850"/>
            <a:ext cx="7096125" cy="6356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                                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海南赛立克药业有限公司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11492" y="356861"/>
            <a:ext cx="6170295" cy="492125"/>
          </a:xfrm>
          <a:prstGeom prst="rect">
            <a:avLst/>
          </a:prstGeom>
          <a:noFill/>
        </p:spPr>
        <p:txBody>
          <a:bodyPr vert="horz" wrap="square" lIns="0" tIns="0" rIns="71755" bIns="0" rtlCol="0" anchor="t" anchorCtr="0">
            <a:spAutoFit/>
          </a:bodyPr>
          <a:lstStyle/>
          <a:p>
            <a:pPr lvl="0" algn="just">
              <a:buClrTx/>
              <a:buSzTx/>
            </a:pPr>
            <a:r>
              <a:rPr lang="zh-CN" altLang="en-US" sz="3200" b="1" dirty="0">
                <a:solidFill>
                  <a:srgbClr val="0B4055"/>
                </a:solidFill>
                <a:latin typeface="PingFang SC Semibold" panose="020B0400000000000000" charset="-122"/>
                <a:ea typeface="PingFang SC Semibold" panose="020B0400000000000000" charset="-122"/>
                <a:sym typeface="+mn-ea"/>
              </a:rPr>
              <a:t>五、</a:t>
            </a:r>
            <a:r>
              <a:rPr lang="zh-CN" altLang="en-US" sz="3200" b="1" dirty="0">
                <a:solidFill>
                  <a:srgbClr val="0B4055"/>
                </a:solidFill>
                <a:latin typeface="PingFang SC Semibold" panose="020B0400000000000000" charset="-122"/>
                <a:ea typeface="PingFang SC Semibold" panose="020B0400000000000000" charset="-122"/>
                <a:cs typeface="汉仪中简黑简" panose="00020600040101010101" charset="-122"/>
                <a:sym typeface="+mn-ea"/>
              </a:rPr>
              <a:t>公平性</a:t>
            </a:r>
            <a:endParaRPr lang="zh-CN" altLang="en-US" sz="3200" b="1" dirty="0">
              <a:solidFill>
                <a:srgbClr val="0B4055"/>
              </a:solidFill>
              <a:latin typeface="PingFang SC Semibold" panose="020B0400000000000000" charset="-122"/>
              <a:ea typeface="PingFang SC Semibold" panose="020B0400000000000000" charset="-122"/>
              <a:cs typeface="汉仪中简黑简" panose="00020600040101010101" charset="-122"/>
              <a:sym typeface="+mn-ea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48784" y="1759681"/>
            <a:ext cx="1554480" cy="368300"/>
            <a:chOff x="2721" y="2889"/>
            <a:chExt cx="2448" cy="580"/>
          </a:xfrm>
        </p:grpSpPr>
        <p:sp>
          <p:nvSpPr>
            <p:cNvPr id="6" name="文本框 5"/>
            <p:cNvSpPr txBox="1"/>
            <p:nvPr/>
          </p:nvSpPr>
          <p:spPr>
            <a:xfrm>
              <a:off x="2721" y="2889"/>
              <a:ext cx="2448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zh-CN" altLang="en-US" b="1" dirty="0">
                  <a:solidFill>
                    <a:srgbClr val="0B4055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弥补目录短板</a:t>
              </a:r>
              <a:endParaRPr lang="zh-CN" altLang="en-US" b="1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2919" y="3436"/>
              <a:ext cx="157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648784" y="2136871"/>
            <a:ext cx="11068596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用药年龄段较之前对比增加覆盖</a:t>
            </a:r>
            <a:r>
              <a:rPr lang="en-US" altLang="zh-CN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1-2</a:t>
            </a:r>
            <a:r>
              <a:rPr lang="zh-CN" altLang="en-US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岁幼儿，且增加用于治疗</a:t>
            </a:r>
            <a:r>
              <a:rPr lang="en-US" altLang="zh-CN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岁至</a:t>
            </a:r>
            <a:r>
              <a:rPr lang="en-US" altLang="zh-CN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11</a:t>
            </a:r>
            <a:r>
              <a:rPr lang="zh-CN" altLang="en-US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岁儿童粪便嵌塞，即顽固性便秘伴直肠和</a:t>
            </a:r>
            <a:r>
              <a:rPr lang="en-US" altLang="zh-CN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或结肠粪块堆积的适应症。</a:t>
            </a:r>
            <a:endParaRPr lang="zh-CN" altLang="en-US" sz="16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648783" y="3401513"/>
            <a:ext cx="2239923" cy="368300"/>
            <a:chOff x="2721" y="2889"/>
            <a:chExt cx="3026" cy="580"/>
          </a:xfrm>
        </p:grpSpPr>
        <p:sp>
          <p:nvSpPr>
            <p:cNvPr id="14" name="文本框 13"/>
            <p:cNvSpPr txBox="1"/>
            <p:nvPr>
              <p:custDataLst>
                <p:tags r:id="rId3"/>
              </p:custDataLst>
            </p:nvPr>
          </p:nvSpPr>
          <p:spPr>
            <a:xfrm>
              <a:off x="2721" y="2889"/>
              <a:ext cx="3026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zh-CN" altLang="en-US" b="1" dirty="0">
                  <a:solidFill>
                    <a:srgbClr val="0B4055"/>
                  </a:solidFill>
                  <a:latin typeface="微软雅黑" panose="020B0503020204020204" charset="-122"/>
                  <a:ea typeface="微软雅黑" panose="020B0503020204020204" charset="-122"/>
                </a:rPr>
                <a:t>符合</a:t>
              </a:r>
              <a:r>
                <a:rPr lang="en-US" altLang="zh-CN" b="1" dirty="0">
                  <a:solidFill>
                    <a:srgbClr val="0B4055"/>
                  </a:solidFill>
                  <a:latin typeface="微软雅黑" panose="020B0503020204020204" charset="-122"/>
                  <a:ea typeface="微软雅黑" panose="020B0503020204020204" charset="-122"/>
                </a:rPr>
                <a:t>“</a:t>
              </a:r>
              <a:r>
                <a:rPr lang="zh-CN" altLang="en-US" b="1" dirty="0">
                  <a:solidFill>
                    <a:srgbClr val="0B4055"/>
                  </a:solidFill>
                  <a:latin typeface="微软雅黑" panose="020B0503020204020204" charset="-122"/>
                  <a:ea typeface="微软雅黑" panose="020B0503020204020204" charset="-122"/>
                </a:rPr>
                <a:t>保基本</a:t>
              </a:r>
              <a:r>
                <a:rPr lang="en-US" altLang="zh-CN" b="1" dirty="0">
                  <a:solidFill>
                    <a:srgbClr val="0B4055"/>
                  </a:solidFill>
                  <a:latin typeface="微软雅黑" panose="020B0503020204020204" charset="-122"/>
                  <a:ea typeface="微软雅黑" panose="020B0503020204020204" charset="-122"/>
                </a:rPr>
                <a:t>”</a:t>
              </a:r>
              <a:r>
                <a:rPr lang="zh-CN" altLang="en-US" b="1" dirty="0">
                  <a:solidFill>
                    <a:srgbClr val="0B4055"/>
                  </a:solidFill>
                  <a:latin typeface="微软雅黑" panose="020B0503020204020204" charset="-122"/>
                  <a:ea typeface="微软雅黑" panose="020B0503020204020204" charset="-122"/>
                </a:rPr>
                <a:t>原则</a:t>
              </a:r>
              <a:endParaRPr lang="zh-CN" altLang="en-US" b="1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15" name="直接连接符 14"/>
            <p:cNvCxnSpPr/>
            <p:nvPr>
              <p:custDataLst>
                <p:tags r:id="rId4"/>
              </p:custDataLst>
            </p:nvPr>
          </p:nvCxnSpPr>
          <p:spPr>
            <a:xfrm>
              <a:off x="2919" y="3451"/>
              <a:ext cx="157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文本框 15"/>
          <p:cNvSpPr txBox="1"/>
          <p:nvPr>
            <p:custDataLst>
              <p:tags r:id="rId5"/>
            </p:custDataLst>
          </p:nvPr>
        </p:nvSpPr>
        <p:spPr>
          <a:xfrm>
            <a:off x="648970" y="3917315"/>
            <a:ext cx="11160125" cy="4914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该产品为儿童用药，儿童阶段疾病的合理有效治疗可使患者终身受益，且价格合理，可节约医保基金。</a:t>
            </a:r>
            <a:endParaRPr lang="zh-CN" altLang="en-US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7" name="组合 16"/>
          <p:cNvGrpSpPr/>
          <p:nvPr>
            <p:custDataLst>
              <p:tags r:id="rId6"/>
            </p:custDataLst>
          </p:nvPr>
        </p:nvGrpSpPr>
        <p:grpSpPr>
          <a:xfrm>
            <a:off x="648784" y="5030540"/>
            <a:ext cx="1579245" cy="369570"/>
            <a:chOff x="2721" y="2889"/>
            <a:chExt cx="2487" cy="582"/>
          </a:xfrm>
        </p:grpSpPr>
        <p:sp>
          <p:nvSpPr>
            <p:cNvPr id="18" name="文本框 17"/>
            <p:cNvSpPr txBox="1"/>
            <p:nvPr>
              <p:custDataLst>
                <p:tags r:id="rId7"/>
              </p:custDataLst>
            </p:nvPr>
          </p:nvSpPr>
          <p:spPr>
            <a:xfrm>
              <a:off x="2721" y="2889"/>
              <a:ext cx="2487" cy="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zh-CN" altLang="en-US" b="1" dirty="0">
                  <a:solidFill>
                    <a:srgbClr val="0B4055"/>
                  </a:solidFill>
                  <a:latin typeface="微软雅黑" panose="020B0503020204020204" charset="-122"/>
                  <a:ea typeface="微软雅黑" panose="020B0503020204020204" charset="-122"/>
                </a:rPr>
                <a:t>临床管理难度</a:t>
              </a:r>
              <a:endParaRPr lang="zh-CN" altLang="en-US" b="1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2919" y="3436"/>
              <a:ext cx="157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本框 19"/>
          <p:cNvSpPr txBox="1"/>
          <p:nvPr/>
        </p:nvSpPr>
        <p:spPr>
          <a:xfrm>
            <a:off x="648783" y="5504977"/>
            <a:ext cx="11160039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16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该产品为儿童用药，便于管理。</a:t>
            </a:r>
            <a:endParaRPr lang="zh-CN" altLang="en-US" sz="16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  <p:transition spd="slow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文本框 55"/>
          <p:cNvSpPr txBox="1"/>
          <p:nvPr/>
        </p:nvSpPr>
        <p:spPr>
          <a:xfrm>
            <a:off x="4306157" y="225426"/>
            <a:ext cx="175641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雅酷黑 65W" panose="020B0604020202020204" charset="-122"/>
                <a:ea typeface="汉仪雅酷黑 65W" panose="020B0604020202020204" charset="-122"/>
                <a:cs typeface="汉仪雅酷黑 65W" panose="020B0604020202020204" charset="-122"/>
              </a:rPr>
              <a:t>目录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latin typeface="汉仪雅酷黑 65W" panose="020B0604020202020204" charset="-122"/>
              <a:ea typeface="汉仪雅酷黑 65W" panose="020B0604020202020204" charset="-122"/>
              <a:cs typeface="汉仪雅酷黑 65W" panose="020B0604020202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601028" y="1080135"/>
            <a:ext cx="6958965" cy="0"/>
          </a:xfrm>
          <a:prstGeom prst="line">
            <a:avLst/>
          </a:prstGeom>
          <a:ln>
            <a:solidFill>
              <a:srgbClr val="B4D2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flipH="1">
            <a:off x="10966450" y="4295140"/>
            <a:ext cx="0" cy="1583690"/>
          </a:xfrm>
          <a:prstGeom prst="line">
            <a:avLst/>
          </a:prstGeom>
          <a:ln>
            <a:solidFill>
              <a:srgbClr val="6ABAE3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>
            <p:custDataLst>
              <p:tags r:id="rId1"/>
            </p:custDataLst>
          </p:nvPr>
        </p:nvSpPr>
        <p:spPr>
          <a:xfrm>
            <a:off x="5135516" y="4400913"/>
            <a:ext cx="3167606" cy="534035"/>
          </a:xfrm>
          <a:prstGeom prst="rect">
            <a:avLst/>
          </a:prstGeom>
          <a:noFill/>
        </p:spPr>
        <p:txBody>
          <a:bodyPr wrap="square" lIns="0" tIns="45720" rIns="0" bIns="45720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atte">
              <a:extrusionClr>
                <a:srgbClr val="FFDEAD"/>
              </a:extrusionClr>
              <a:contourClr>
                <a:srgbClr val="690D1C"/>
              </a:contourClr>
            </a:sp3d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汉仪雅酷黑 65W" panose="020B0604020202020204" charset="-122"/>
                <a:ea typeface="汉仪雅酷黑 65W" panose="020B0604020202020204" charset="-122"/>
                <a:sym typeface="+mn-ea"/>
              </a:rPr>
              <a:t>创新性信息</a:t>
            </a:r>
            <a:endParaRPr lang="zh-CN" altLang="en-US" sz="3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汉仪雅酷黑 65W" panose="020B0604020202020204" charset="-122"/>
              <a:ea typeface="汉仪雅酷黑 65W" panose="020B0604020202020204" charset="-122"/>
              <a:sym typeface="+mn-ea"/>
            </a:endParaRPr>
          </a:p>
        </p:txBody>
      </p:sp>
      <p:sp>
        <p:nvSpPr>
          <p:cNvPr id="44" name="文本框 43"/>
          <p:cNvSpPr txBox="1"/>
          <p:nvPr>
            <p:custDataLst>
              <p:tags r:id="rId2"/>
            </p:custDataLst>
          </p:nvPr>
        </p:nvSpPr>
        <p:spPr>
          <a:xfrm>
            <a:off x="2275205" y="4446270"/>
            <a:ext cx="3172460" cy="4978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altLang="zh-CN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汉仪雅酷黑 65W" panose="020B0604020202020204" charset="-122"/>
                <a:ea typeface="汉仪雅酷黑 65W" panose="020B0604020202020204" charset="-122"/>
                <a:sym typeface="+mn-ea"/>
              </a:rPr>
              <a:t>PART 04</a:t>
            </a:r>
            <a:endParaRPr lang="en-US" altLang="zh-CN" sz="3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latin typeface="汉仪雅酷黑 65W" panose="020B0604020202020204" charset="-122"/>
              <a:ea typeface="汉仪雅酷黑 65W" panose="020B0604020202020204" charset="-122"/>
              <a:sym typeface="+mn-ea"/>
            </a:endParaRPr>
          </a:p>
        </p:txBody>
      </p:sp>
      <p:sp>
        <p:nvSpPr>
          <p:cNvPr id="37" name="文本框 36"/>
          <p:cNvSpPr txBox="1"/>
          <p:nvPr>
            <p:custDataLst>
              <p:tags r:id="rId3"/>
            </p:custDataLst>
          </p:nvPr>
        </p:nvSpPr>
        <p:spPr>
          <a:xfrm>
            <a:off x="5135516" y="3566121"/>
            <a:ext cx="4143391" cy="534035"/>
          </a:xfrm>
          <a:prstGeom prst="rect">
            <a:avLst/>
          </a:prstGeom>
          <a:noFill/>
        </p:spPr>
        <p:txBody>
          <a:bodyPr wrap="square" lIns="0" tIns="45720" rIns="0" bIns="45720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atte">
              <a:extrusionClr>
                <a:srgbClr val="FFDEAD"/>
              </a:extrusionClr>
              <a:contourClr>
                <a:srgbClr val="690D1C"/>
              </a:contourClr>
            </a:sp3d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雅酷黑 65W" panose="020B0604020202020204" charset="-122"/>
                <a:ea typeface="汉仪雅酷黑 65W" panose="020B0604020202020204" charset="-122"/>
                <a:cs typeface="汉仪雅酷黑 65W" panose="020B0604020202020204" charset="-122"/>
                <a:sym typeface="汉仪中简黑简" panose="00020600040101010101" charset="-122"/>
              </a:rPr>
              <a:t>有效性信息</a:t>
            </a:r>
            <a:endParaRPr lang="zh-CN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汉仪雅酷黑 65W" panose="020B0604020202020204" charset="-122"/>
              <a:ea typeface="汉仪雅酷黑 65W" panose="020B0604020202020204" charset="-122"/>
              <a:cs typeface="汉仪雅酷黑 65W" panose="020B0604020202020204" charset="-122"/>
              <a:sym typeface="汉仪中简黑简" panose="00020600040101010101" charset="-122"/>
            </a:endParaRPr>
          </a:p>
        </p:txBody>
      </p:sp>
      <p:sp>
        <p:nvSpPr>
          <p:cNvPr id="84" name="文本框 83"/>
          <p:cNvSpPr txBox="1"/>
          <p:nvPr>
            <p:custDataLst>
              <p:tags r:id="rId4"/>
            </p:custDataLst>
          </p:nvPr>
        </p:nvSpPr>
        <p:spPr>
          <a:xfrm>
            <a:off x="2275205" y="3600834"/>
            <a:ext cx="3172207" cy="4978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altLang="zh-CN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汉仪雅酷黑 65W" panose="020B0604020202020204" charset="-122"/>
                <a:ea typeface="汉仪雅酷黑 65W" panose="020B0604020202020204" charset="-122"/>
                <a:sym typeface="+mn-ea"/>
              </a:rPr>
              <a:t>PART 03</a:t>
            </a:r>
            <a:endParaRPr lang="en-US" altLang="zh-CN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latin typeface="汉仪雅酷黑 65W" panose="020B0604020202020204" charset="-122"/>
              <a:ea typeface="汉仪雅酷黑 65W" panose="020B0604020202020204" charset="-122"/>
              <a:sym typeface="+mn-ea"/>
            </a:endParaRPr>
          </a:p>
        </p:txBody>
      </p:sp>
      <p:sp>
        <p:nvSpPr>
          <p:cNvPr id="34" name="文本框 33"/>
          <p:cNvSpPr txBox="1"/>
          <p:nvPr>
            <p:custDataLst>
              <p:tags r:id="rId5"/>
            </p:custDataLst>
          </p:nvPr>
        </p:nvSpPr>
        <p:spPr>
          <a:xfrm>
            <a:off x="5135844" y="2718841"/>
            <a:ext cx="6678331" cy="534035"/>
          </a:xfrm>
          <a:prstGeom prst="rect">
            <a:avLst/>
          </a:prstGeom>
          <a:noFill/>
        </p:spPr>
        <p:txBody>
          <a:bodyPr wrap="square" lIns="0" tIns="45720" rIns="0" bIns="45720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atte">
              <a:extrusionClr>
                <a:srgbClr val="FFDEAD"/>
              </a:extrusionClr>
              <a:contourClr>
                <a:srgbClr val="690D1C"/>
              </a:contourClr>
            </a:sp3d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雅酷黑 65W" panose="020B0604020202020204" charset="-122"/>
                <a:ea typeface="汉仪雅酷黑 65W" panose="020B0604020202020204" charset="-122"/>
                <a:cs typeface="汉仪雅酷黑 65W" panose="020B0604020202020204" charset="-122"/>
                <a:sym typeface="汉仪中简黑简" panose="00020600040101010101" charset="-122"/>
              </a:rPr>
              <a:t>安全性信息</a:t>
            </a:r>
            <a:endParaRPr lang="zh-CN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汉仪雅酷黑 65W" panose="020B0604020202020204" charset="-122"/>
              <a:ea typeface="汉仪雅酷黑 65W" panose="020B0604020202020204" charset="-122"/>
              <a:cs typeface="汉仪雅酷黑 65W" panose="020B0604020202020204" charset="-122"/>
              <a:sym typeface="汉仪中简黑简" panose="00020600040101010101" charset="-122"/>
            </a:endParaRPr>
          </a:p>
        </p:txBody>
      </p:sp>
      <p:sp>
        <p:nvSpPr>
          <p:cNvPr id="87" name="文本框 86"/>
          <p:cNvSpPr txBox="1"/>
          <p:nvPr>
            <p:custDataLst>
              <p:tags r:id="rId6"/>
            </p:custDataLst>
          </p:nvPr>
        </p:nvSpPr>
        <p:spPr>
          <a:xfrm>
            <a:off x="2275205" y="2755525"/>
            <a:ext cx="3172207" cy="4978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altLang="zh-CN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汉仪雅酷黑 65W" panose="020B0604020202020204" charset="-122"/>
                <a:ea typeface="汉仪雅酷黑 65W" panose="020B0604020202020204" charset="-122"/>
                <a:sym typeface="+mn-ea"/>
              </a:rPr>
              <a:t>PART 02</a:t>
            </a:r>
            <a:endParaRPr lang="en-US" altLang="zh-CN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latin typeface="汉仪雅酷黑 65W" panose="020B0604020202020204" charset="-122"/>
              <a:ea typeface="汉仪雅酷黑 65W" panose="020B0604020202020204" charset="-122"/>
              <a:sym typeface="+mn-ea"/>
            </a:endParaRPr>
          </a:p>
        </p:txBody>
      </p:sp>
      <p:sp>
        <p:nvSpPr>
          <p:cNvPr id="39" name="文本框 38"/>
          <p:cNvSpPr txBox="1"/>
          <p:nvPr>
            <p:custDataLst>
              <p:tags r:id="rId7"/>
            </p:custDataLst>
          </p:nvPr>
        </p:nvSpPr>
        <p:spPr>
          <a:xfrm>
            <a:off x="5135844" y="1857757"/>
            <a:ext cx="5178993" cy="534035"/>
          </a:xfrm>
          <a:prstGeom prst="rect">
            <a:avLst/>
          </a:prstGeom>
          <a:noFill/>
        </p:spPr>
        <p:txBody>
          <a:bodyPr wrap="square" lIns="0" tIns="45720" rIns="0" bIns="45720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prstMaterial="matte">
              <a:extrusionClr>
                <a:srgbClr val="FFDEAD"/>
              </a:extrusionClr>
              <a:contourClr>
                <a:srgbClr val="690D1C"/>
              </a:contourClr>
            </a:sp3d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雅酷黑 65W" panose="020B0604020202020204" charset="-122"/>
                <a:ea typeface="汉仪雅酷黑 65W" panose="020B0604020202020204" charset="-122"/>
                <a:cs typeface="汉仪雅酷黑 65W" panose="020B0604020202020204" charset="-122"/>
                <a:sym typeface="汉仪中简黑简" panose="00020600040101010101" charset="-122"/>
              </a:rPr>
              <a:t>药品基本信息</a:t>
            </a:r>
            <a:endParaRPr lang="zh-CN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汉仪雅酷黑 65W" panose="020B0604020202020204" charset="-122"/>
              <a:ea typeface="汉仪雅酷黑 65W" panose="020B0604020202020204" charset="-122"/>
              <a:cs typeface="汉仪雅酷黑 65W" panose="020B0604020202020204" charset="-122"/>
              <a:sym typeface="汉仪中简黑简" panose="00020600040101010101" charset="-122"/>
            </a:endParaRPr>
          </a:p>
        </p:txBody>
      </p:sp>
      <p:sp>
        <p:nvSpPr>
          <p:cNvPr id="90" name="文本框 89"/>
          <p:cNvSpPr txBox="1"/>
          <p:nvPr>
            <p:custDataLst>
              <p:tags r:id="rId8"/>
            </p:custDataLst>
          </p:nvPr>
        </p:nvSpPr>
        <p:spPr>
          <a:xfrm>
            <a:off x="2275205" y="1910217"/>
            <a:ext cx="3172207" cy="4978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altLang="zh-CN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汉仪雅酷黑 65W" panose="020B0604020202020204" charset="-122"/>
                <a:ea typeface="汉仪雅酷黑 65W" panose="020B0604020202020204" charset="-122"/>
                <a:sym typeface="+mn-ea"/>
              </a:rPr>
              <a:t>PART 01</a:t>
            </a:r>
            <a:endParaRPr lang="en-US" altLang="zh-CN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latin typeface="汉仪雅酷黑 65W" panose="020B0604020202020204" charset="-122"/>
              <a:ea typeface="汉仪雅酷黑 65W" panose="020B060402020202020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0"/>
            <a:ext cx="1185545" cy="927100"/>
          </a:xfrm>
          <a:prstGeom prst="rect">
            <a:avLst/>
          </a:prstGeom>
        </p:spPr>
      </p:pic>
      <p:sp>
        <p:nvSpPr>
          <p:cNvPr id="9" name="文本框 8"/>
          <p:cNvSpPr txBox="1"/>
          <p:nvPr>
            <p:custDataLst>
              <p:tags r:id="rId10"/>
            </p:custDataLst>
          </p:nvPr>
        </p:nvSpPr>
        <p:spPr>
          <a:xfrm>
            <a:off x="2275205" y="5197475"/>
            <a:ext cx="2586990" cy="68135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altLang="zh-CN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汉仪雅酷黑 65W" panose="020B0604020202020204" charset="-122"/>
                <a:ea typeface="汉仪雅酷黑 65W" panose="020B0604020202020204" charset="-122"/>
                <a:sym typeface="+mn-ea"/>
              </a:rPr>
              <a:t>PART 05</a:t>
            </a:r>
            <a:endParaRPr lang="en-US" altLang="zh-CN" sz="3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latin typeface="汉仪雅酷黑 65W" panose="020B0604020202020204" charset="-122"/>
              <a:ea typeface="汉仪雅酷黑 65W" panose="020B0604020202020204" charset="-122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11"/>
            </p:custDataLst>
          </p:nvPr>
        </p:nvSpPr>
        <p:spPr>
          <a:xfrm>
            <a:off x="5135245" y="5236210"/>
            <a:ext cx="2653665" cy="54546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zh-CN" altLang="en-US" sz="320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汉仪雅酷黑 65W" panose="020B0604020202020204" charset="-122"/>
                <a:ea typeface="汉仪雅酷黑 65W" panose="020B0604020202020204" charset="-122"/>
                <a:sym typeface="+mn-ea"/>
              </a:rPr>
              <a:t>公平性信息</a:t>
            </a:r>
            <a:endParaRPr lang="zh-CN" altLang="en-US" sz="320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latin typeface="汉仪雅酷黑 65W" panose="020B0604020202020204" charset="-122"/>
              <a:ea typeface="汉仪雅酷黑 65W" panose="020B0604020202020204" charset="-122"/>
              <a:sym typeface="+mn-ea"/>
            </a:endParaRPr>
          </a:p>
        </p:txBody>
      </p:sp>
    </p:spTree>
    <p:custDataLst>
      <p:tags r:id="rId12"/>
    </p:custDataLst>
  </p:cSld>
  <p:clrMapOvr>
    <a:masterClrMapping/>
  </p:clrMapOvr>
  <p:transition spd="slow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86228" y="451112"/>
            <a:ext cx="399883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一、药品基本信息</a:t>
            </a:r>
            <a:endParaRPr lang="zh-CN" altLang="en-US" sz="2800" b="1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2800" b="1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5580" y="2247265"/>
            <a:ext cx="4188460" cy="3692525"/>
          </a:xfrm>
          <a:prstGeom prst="rect">
            <a:avLst/>
          </a:prstGeom>
        </p:spPr>
        <p:txBody>
          <a:bodyPr wrap="square">
            <a:spAutoFit/>
          </a:bodyPr>
          <a:p>
            <a:pPr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英文名</a:t>
            </a:r>
            <a:r>
              <a:rPr lang="en-US" altLang="zh-CN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Polyethylene Glycol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3350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and Electrolytes Powder</a:t>
            </a:r>
            <a:endParaRPr lang="en-US" altLang="zh-CN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商标名</a:t>
            </a:r>
            <a:r>
              <a:rPr lang="en-US" altLang="zh-CN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赛立妥</a:t>
            </a:r>
            <a:r>
              <a:rPr lang="en-US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®</a:t>
            </a:r>
            <a:endParaRPr lang="en-US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注册规格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:6.9g/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中国大陆首次上市时间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:2022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目前大陆地区同通用名药品的上市情况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:6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家</a:t>
            </a:r>
            <a:endParaRPr lang="en-US" altLang="zh-CN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全球首个上市国家</a:t>
            </a:r>
            <a:r>
              <a:rPr lang="en-US" altLang="zh-CN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地区及上市时间：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>
              <a:lnSpc>
                <a:spcPct val="150000"/>
              </a:lnSpc>
            </a:pP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英国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/2003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endParaRPr lang="en-US" altLang="zh-CN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是否为</a:t>
            </a:r>
            <a:r>
              <a:rPr lang="en-US" altLang="zh-CN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OTC</a:t>
            </a: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：否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参照药品建议：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乳果糖口服溶液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*</a:t>
            </a:r>
            <a:endParaRPr lang="en-US" altLang="zh-CN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适应症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：用于治疗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岁至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岁儿童慢性便秘。用于治疗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岁至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岁儿童粪便嵌塞，即顽固性便秘伴直肠和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或结肠粪块堆积。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5580" y="1602105"/>
            <a:ext cx="4188460" cy="645160"/>
          </a:xfrm>
          <a:prstGeom prst="rect">
            <a:avLst/>
          </a:prstGeom>
        </p:spPr>
        <p:txBody>
          <a:bodyPr wrap="square">
            <a:spAutoFit/>
          </a:bodyPr>
          <a:p>
            <a:pPr algn="l" fontAlgn="t"/>
            <a:r>
              <a:rPr lang="zh-CN" altLang="en-US" spc="12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复方聚乙二醇（</a:t>
            </a:r>
            <a:r>
              <a:rPr lang="en-US" altLang="zh-CN" spc="12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3350</a:t>
            </a:r>
            <a:r>
              <a:rPr lang="zh-CN" altLang="en-US" spc="12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）电解质散</a:t>
            </a:r>
            <a:endParaRPr lang="zh-CN" altLang="en-US" spc="120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t"/>
            <a:endParaRPr lang="zh-CN" altLang="en-US" spc="120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14325" y="2056760"/>
            <a:ext cx="349704" cy="0"/>
          </a:xfrm>
          <a:prstGeom prst="line">
            <a:avLst/>
          </a:prstGeom>
          <a:ln w="25400" cap="rnd">
            <a:solidFill>
              <a:srgbClr val="4FB9CA"/>
            </a:solidFill>
            <a:round/>
          </a:ln>
        </p:spPr>
        <p:style>
          <a:lnRef idx="1">
            <a:srgbClr val="FF7780"/>
          </a:lnRef>
          <a:fillRef idx="0">
            <a:srgbClr val="FF7780"/>
          </a:fillRef>
          <a:effectRef idx="0">
            <a:srgbClr val="FF7780"/>
          </a:effectRef>
          <a:fontRef idx="minor">
            <a:sysClr val="windowText" lastClr="000000"/>
          </a:fontRef>
        </p:style>
      </p:cxnSp>
      <p:sp>
        <p:nvSpPr>
          <p:cNvPr id="17" name="矩形 16"/>
          <p:cNvSpPr/>
          <p:nvPr/>
        </p:nvSpPr>
        <p:spPr>
          <a:xfrm>
            <a:off x="5691154" y="3008811"/>
            <a:ext cx="2805659" cy="877206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>
            <a:outerShdw blurRad="50800" dist="38100" dir="8100000" sx="101000" sy="101000" algn="tr" rotWithShape="0">
              <a:srgbClr val="4FB9CA">
                <a:lumMod val="20000"/>
                <a:lumOff val="80000"/>
                <a:alpha val="21000"/>
              </a:srgbClr>
            </a:outerShdw>
          </a:effectLst>
        </p:spPr>
        <p:style>
          <a:lnRef idx="2">
            <a:srgbClr val="FF7780">
              <a:shade val="50000"/>
            </a:srgbClr>
          </a:lnRef>
          <a:fillRef idx="1">
            <a:srgbClr val="FF7780"/>
          </a:fillRef>
          <a:effectRef idx="0">
            <a:srgbClr val="FF7780"/>
          </a:effectRef>
          <a:fontRef idx="minor">
            <a:sysClr val="window" lastClr="FFFFFF"/>
          </a:fontRef>
        </p:style>
        <p:txBody>
          <a:bodyPr rtlCol="0" anchor="ctr"/>
          <a:p>
            <a:pPr algn="ctr"/>
            <a:endParaRPr lang="zh-CN" altLang="en-US" dirty="0">
              <a:solidFill>
                <a:sysClr val="window" lastClr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22205" y="527124"/>
            <a:ext cx="78025" cy="329912"/>
          </a:xfrm>
          <a:prstGeom prst="rect">
            <a:avLst/>
          </a:prstGeom>
          <a:gradFill>
            <a:gsLst>
              <a:gs pos="100000">
                <a:srgbClr val="4FB9CA">
                  <a:lumMod val="75000"/>
                </a:srgbClr>
              </a:gs>
              <a:gs pos="0">
                <a:srgbClr val="4FB9CA">
                  <a:lumMod val="60000"/>
                  <a:lumOff val="4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rgbClr val="FF7780">
              <a:shade val="50000"/>
            </a:srgbClr>
          </a:lnRef>
          <a:fillRef idx="1">
            <a:srgbClr val="FF7780"/>
          </a:fillRef>
          <a:effectRef idx="0">
            <a:srgbClr val="FF7780"/>
          </a:effectRef>
          <a:fontRef idx="minor">
            <a:sysClr val="window" lastClr="FFFFFF"/>
          </a:fontRef>
        </p:style>
        <p:txBody>
          <a:bodyPr rtlCol="0" anchor="ctr"/>
          <a:p>
            <a:pPr algn="ctr"/>
            <a:endParaRPr lang="zh-CN" altLang="en-US">
              <a:solidFill>
                <a:sysClr val="window" lastClr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51232" y="527124"/>
            <a:ext cx="45818" cy="329912"/>
          </a:xfrm>
          <a:prstGeom prst="rect">
            <a:avLst/>
          </a:prstGeom>
          <a:gradFill>
            <a:gsLst>
              <a:gs pos="100000">
                <a:srgbClr val="4FB9CA">
                  <a:lumMod val="75000"/>
                </a:srgbClr>
              </a:gs>
              <a:gs pos="0">
                <a:srgbClr val="4FB9CA">
                  <a:lumMod val="60000"/>
                  <a:lumOff val="4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rgbClr val="FF7780">
              <a:shade val="50000"/>
            </a:srgbClr>
          </a:lnRef>
          <a:fillRef idx="1">
            <a:srgbClr val="FF7780"/>
          </a:fillRef>
          <a:effectRef idx="0">
            <a:srgbClr val="FF7780"/>
          </a:effectRef>
          <a:fontRef idx="minor">
            <a:sysClr val="window" lastClr="FFFFFF"/>
          </a:fontRef>
        </p:style>
        <p:txBody>
          <a:bodyPr rtlCol="0" anchor="ctr"/>
          <a:p>
            <a:pPr algn="ctr"/>
            <a:endParaRPr lang="zh-CN" altLang="en-US">
              <a:solidFill>
                <a:sysClr val="window" lastClr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4384040" y="1535430"/>
            <a:ext cx="0" cy="4733925"/>
          </a:xfrm>
          <a:prstGeom prst="line">
            <a:avLst/>
          </a:prstGeom>
          <a:ln w="22225">
            <a:solidFill>
              <a:srgbClr val="54AAB9"/>
            </a:solidFill>
            <a:prstDash val="dashDot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4585335" y="1403985"/>
            <a:ext cx="3554730" cy="4246245"/>
          </a:xfrm>
          <a:prstGeom prst="rect">
            <a:avLst/>
          </a:prstGeom>
        </p:spPr>
        <p:txBody>
          <a:bodyPr wrap="square">
            <a:spAutoFit/>
          </a:bodyPr>
          <a:p>
            <a:pPr indent="0"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疾病基本情况</a:t>
            </a:r>
            <a:r>
              <a:rPr lang="en-US" altLang="zh-CN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endParaRPr lang="en-US" altLang="zh-CN" sz="1200" b="1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t">
              <a:lnSpc>
                <a:spcPct val="150000"/>
              </a:lnSpc>
            </a:pP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便秘是婴幼儿及儿童时期的常见病与多发病，可由多种因素综合造成，对儿童身心健康危害巨大。粪便嵌塞作为儿童便秘的常见并发症，在慢性便秘患儿中发生率较高，尤其多见于未及时干预的病例。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t">
              <a:lnSpc>
                <a:spcPct val="150000"/>
              </a:lnSpc>
            </a:pP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世界范围内儿童便秘的患病率平均数和中位数分别为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14%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12%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，不同国家不同地区有显著差异。中国儿童便秘的发病率为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3.1%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～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25.92%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，其中以功能性便秘为主，而功能性便秘患儿中粪便嵌塞的发生较为常见；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28%-50%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便秘患儿有家族史。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便秘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主诉占儿童全科门诊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3%-5%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，占儿童消化科门诊的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35%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，其中部分患儿因粪便嵌塞引发的急性排便障碍就诊。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496935" y="1107440"/>
            <a:ext cx="3554730" cy="5631180"/>
          </a:xfrm>
          <a:prstGeom prst="rect">
            <a:avLst/>
          </a:prstGeom>
        </p:spPr>
        <p:txBody>
          <a:bodyPr wrap="square">
            <a:spAutoFit/>
          </a:bodyPr>
          <a:p>
            <a:pPr indent="0" fontAlgn="t">
              <a:lnSpc>
                <a:spcPct val="150000"/>
              </a:lnSpc>
            </a:pPr>
            <a:r>
              <a:rPr lang="zh-CN" altLang="en-US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用法用量</a:t>
            </a:r>
            <a:r>
              <a:rPr lang="en-US" altLang="zh-CN" sz="1200" b="1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endParaRPr lang="zh-CN" altLang="en-US" sz="1200" b="1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t">
              <a:lnSpc>
                <a:spcPct val="150000"/>
              </a:lnSpc>
            </a:pP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用法：每袋溶于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62.5 ml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水后口服，溶液澄清。配制成溶液后密封并置于冷藏（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2~8</a:t>
            </a:r>
            <a:r>
              <a:rPr lang="en-US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℃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）条件下保存，保存时间不超过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24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小时。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t">
              <a:lnSpc>
                <a:spcPct val="150000"/>
              </a:lnSpc>
            </a:pP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例如：治疗粪便嵌塞时，可以将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袋溶于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750 ml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水中。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t">
              <a:lnSpc>
                <a:spcPct val="150000"/>
              </a:lnSpc>
            </a:pP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用量：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t">
              <a:lnSpc>
                <a:spcPct val="150000"/>
              </a:lnSpc>
            </a:pP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至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岁儿童慢性便秘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t">
              <a:lnSpc>
                <a:spcPct val="150000"/>
              </a:lnSpc>
            </a:pP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1-6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岁儿童的起始剂量为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天，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7-11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岁儿童的起始剂量为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天。可根据情况增加或减少剂量至患儿产生规律的软便。若需增加剂量，最好隔天进行。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岁以下儿童的最大剂量通常不超过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天，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2-11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岁儿童的最大剂量通常不超过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天。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t">
              <a:lnSpc>
                <a:spcPct val="150000"/>
              </a:lnSpc>
            </a:pP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至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岁儿童粪便嵌塞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t">
              <a:lnSpc>
                <a:spcPct val="150000"/>
              </a:lnSpc>
            </a:pP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儿童粪便嵌塞疗程最长为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,5-11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岁人群服用该药品时，每日服用数量（以袋为单位）如下：第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4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袋，第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2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6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袋，第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3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袋，第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4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10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袋，第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5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天至第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7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天均为</a:t>
            </a:r>
            <a:r>
              <a:rPr lang="en-US" altLang="zh-CN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12 </a:t>
            </a:r>
            <a:r>
              <a:rPr lang="zh-CN" altLang="en-US" sz="1200" spc="12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袋。</a:t>
            </a:r>
            <a:endParaRPr lang="zh-CN" altLang="en-US" sz="1200" spc="12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8204835" y="1237615"/>
            <a:ext cx="0" cy="5400675"/>
          </a:xfrm>
          <a:prstGeom prst="line">
            <a:avLst/>
          </a:prstGeom>
          <a:ln w="22225">
            <a:solidFill>
              <a:srgbClr val="54AAB9"/>
            </a:solidFill>
            <a:prstDash val="dashDot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-257" y="6130256"/>
            <a:ext cx="10755873" cy="738664"/>
          </a:xfrm>
          <a:prstGeom prst="rect">
            <a:avLst/>
          </a:prstGeom>
        </p:spPr>
        <p:txBody>
          <a:bodyPr wrap="square">
            <a:spAutoFit/>
          </a:bodyPr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1.Best </a:t>
            </a:r>
            <a:r>
              <a:rPr lang="en-US" altLang="zh-CN" sz="105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Pract</a:t>
            </a:r>
            <a:r>
              <a:rPr lang="en-US" altLang="zh-CN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 Res </a:t>
            </a:r>
            <a:r>
              <a:rPr lang="en-US" altLang="zh-CN" sz="105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Clin</a:t>
            </a:r>
            <a:r>
              <a:rPr lang="en-US" altLang="zh-CN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 </a:t>
            </a:r>
            <a:r>
              <a:rPr lang="en-US" altLang="zh-CN" sz="105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Gastroenterol</a:t>
            </a:r>
            <a:r>
              <a:rPr lang="en-US" altLang="zh-CN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 </a:t>
            </a:r>
            <a:r>
              <a:rPr lang="en-US" altLang="zh-CN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2011      </a:t>
            </a:r>
            <a:endParaRPr lang="en-US" altLang="zh-CN" sz="1050" dirty="0" smtClean="0">
              <a:solidFill>
                <a:schemeClr val="bg2">
                  <a:lumMod val="50000"/>
                </a:schemeClr>
              </a:solidFill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2.</a:t>
            </a:r>
            <a:r>
              <a:rPr lang="zh-CN" altLang="en-US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实用</a:t>
            </a:r>
            <a:r>
              <a:rPr lang="zh-CN" altLang="en-US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儿科临床杂志，</a:t>
            </a:r>
            <a:r>
              <a:rPr lang="en-US" altLang="zh-CN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2003,4</a:t>
            </a:r>
            <a:r>
              <a:rPr lang="zh-CN" altLang="en-US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（</a:t>
            </a:r>
            <a:r>
              <a:rPr lang="en-US" altLang="zh-CN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18</a:t>
            </a:r>
            <a:r>
              <a:rPr lang="zh-CN" altLang="en-US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）</a:t>
            </a:r>
            <a:r>
              <a:rPr lang="en-US" altLang="zh-CN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 </a:t>
            </a:r>
            <a:r>
              <a:rPr lang="en-US" altLang="zh-CN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    </a:t>
            </a:r>
            <a:endParaRPr lang="en-US" altLang="zh-CN" sz="1050" dirty="0" smtClean="0">
              <a:solidFill>
                <a:schemeClr val="bg2">
                  <a:lumMod val="50000"/>
                </a:schemeClr>
              </a:solidFill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3.</a:t>
            </a:r>
            <a:r>
              <a:rPr lang="zh-CN" altLang="en-US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中华流行病学杂志，</a:t>
            </a:r>
            <a:r>
              <a:rPr lang="en-US" altLang="zh-CN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2010,3</a:t>
            </a:r>
            <a:r>
              <a:rPr lang="zh-CN" altLang="en-US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（</a:t>
            </a:r>
            <a:r>
              <a:rPr lang="en-US" altLang="zh-CN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7</a:t>
            </a:r>
            <a:r>
              <a:rPr lang="zh-CN" altLang="en-US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）</a:t>
            </a:r>
            <a:r>
              <a:rPr lang="en-US" altLang="zh-CN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 </a:t>
            </a:r>
            <a:r>
              <a:rPr lang="en-US" altLang="zh-CN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          </a:t>
            </a:r>
            <a:endParaRPr lang="en-US" altLang="zh-CN" sz="1050" dirty="0" smtClean="0">
              <a:solidFill>
                <a:schemeClr val="bg2">
                  <a:lumMod val="50000"/>
                </a:schemeClr>
              </a:solidFill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altLang="zh-CN" sz="105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nl-NL" altLang="zh-CN" sz="1050" dirty="0">
                <a:solidFill>
                  <a:schemeClr val="bg2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. Chu H, et al. Gastroenterol Res Pract. 2014</a:t>
            </a:r>
            <a:endParaRPr lang="nl-NL" altLang="zh-CN" sz="1050" dirty="0">
              <a:solidFill>
                <a:schemeClr val="bg2">
                  <a:lumMod val="50000"/>
                </a:schemeClr>
              </a:solidFill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文本框 189"/>
          <p:cNvSpPr txBox="1"/>
          <p:nvPr/>
        </p:nvSpPr>
        <p:spPr>
          <a:xfrm>
            <a:off x="2413743" y="5371698"/>
            <a:ext cx="2832971" cy="52322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lang="zh-CN" altLang="en-US" sz="2800" dirty="0">
                <a:solidFill>
                  <a:sysClr val="window" lastClr="FFFFFF"/>
                </a:solidFill>
                <a:latin typeface="汉仪雅酷黑 75W" panose="020B0804020202020204" pitchFamily="34" charset="-122"/>
                <a:ea typeface="汉仪雅酷黑 75W" panose="020B0804020202020204" pitchFamily="34" charset="-122"/>
                <a:sym typeface="汉仪雅酷黑 75W" panose="020B0804020202020204" pitchFamily="34" charset="-122"/>
              </a:rPr>
              <a:t>脑卒中就是中风！</a:t>
            </a:r>
            <a:endParaRPr lang="zh-CN" altLang="en-US" sz="2800" dirty="0">
              <a:solidFill>
                <a:sysClr val="window" lastClr="FFFFFF"/>
              </a:solidFill>
              <a:latin typeface="汉仪雅酷黑 75W" panose="020B0804020202020204" pitchFamily="34" charset="-122"/>
              <a:ea typeface="汉仪雅酷黑 75W" panose="020B0804020202020204" pitchFamily="34" charset="-122"/>
              <a:sym typeface="汉仪雅酷黑 75W" panose="020B0804020202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39565" y="187325"/>
            <a:ext cx="10931525" cy="1139825"/>
          </a:xfrm>
        </p:spPr>
        <p:txBody>
          <a:bodyPr>
            <a:normAutofit/>
          </a:bodyPr>
          <a:p>
            <a:pPr algn="l"/>
            <a:r>
              <a:rPr lang="zh-CN" altLang="en-US" sz="2800" b="1" kern="100" dirty="0">
                <a:solidFill>
                  <a:srgbClr val="0B4055"/>
                </a:solidFill>
              </a:rPr>
              <a:t>复方聚乙二醇（</a:t>
            </a:r>
            <a:r>
              <a:rPr lang="en-US" altLang="zh-CN" sz="2800" b="1" kern="100" dirty="0">
                <a:solidFill>
                  <a:srgbClr val="0B4055"/>
                </a:solidFill>
              </a:rPr>
              <a:t>3350</a:t>
            </a:r>
            <a:r>
              <a:rPr lang="zh-CN" altLang="en-US" sz="2800" b="1" kern="100" dirty="0">
                <a:solidFill>
                  <a:srgbClr val="0B4055"/>
                </a:solidFill>
              </a:rPr>
              <a:t>）电解质散</a:t>
            </a:r>
            <a:br>
              <a:rPr lang="en-US" altLang="zh-CN" sz="2800" b="1" kern="100" dirty="0">
                <a:solidFill>
                  <a:srgbClr val="0B4055"/>
                </a:solidFill>
              </a:rPr>
            </a:br>
            <a:r>
              <a:rPr lang="zh-CN" altLang="zh-CN" sz="2800" b="1" dirty="0">
                <a:solidFill>
                  <a:srgbClr val="0B4055"/>
                </a:solidFill>
              </a:rPr>
              <a:t>治疗儿童便秘比乳果糖</a:t>
            </a:r>
            <a:r>
              <a:rPr lang="zh-CN" altLang="en-US" sz="2800" b="1" dirty="0">
                <a:solidFill>
                  <a:schemeClr val="accent1">
                    <a:lumMod val="75000"/>
                  </a:schemeClr>
                </a:solidFill>
              </a:rPr>
              <a:t>安全性显著提高</a:t>
            </a:r>
            <a:endParaRPr lang="zh-CN" alt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4170" y="2041525"/>
            <a:ext cx="5978525" cy="3046095"/>
          </a:xfrm>
          <a:prstGeom prst="rect">
            <a:avLst/>
          </a:prstGeom>
        </p:spPr>
        <p:txBody>
          <a:bodyPr wrap="square">
            <a:sp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一项针对 2-11 岁儿童粪便嵌塞及便秘的随机双盲对照研究显示，复方聚乙二醇（3350）电解质散组不良事件总发生率（64%）低于乳果糖组（83%）。两组不良事件以胃肠道症状最为常见，其中腹痛发生率分别为 25%（复方聚乙二醇组）与 33%（乳果糖组），呕吐发生率分别为 14%（复方聚乙二醇组）与 30%（乳果糖组）。</a:t>
            </a:r>
            <a:endParaRPr lang="zh-CN" altLang="en-US" sz="1600" kern="100" dirty="0" smtClean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 2-11 </a:t>
            </a:r>
            <a:r>
              <a:rPr lang="zh-CN" altLang="en-US" sz="16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岁儿童便秘患者的双盲、安慰剂对照临床研究结果显示，复方聚乙二醇（</a:t>
            </a:r>
            <a:r>
              <a:rPr lang="en-US" altLang="zh-CN" sz="16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3350</a:t>
            </a:r>
            <a:r>
              <a:rPr lang="zh-CN" altLang="en-US" sz="16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）电解质散具有良好的临床耐受性。</a:t>
            </a:r>
            <a:endParaRPr lang="zh-CN" altLang="en-US" sz="1600" kern="100" dirty="0" smtClean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9" name="图表 8"/>
          <p:cNvGraphicFramePr/>
          <p:nvPr/>
        </p:nvGraphicFramePr>
        <p:xfrm>
          <a:off x="6322718" y="1458862"/>
          <a:ext cx="5165273" cy="450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602615" y="364970"/>
            <a:ext cx="6170295" cy="492125"/>
          </a:xfrm>
          <a:prstGeom prst="rect">
            <a:avLst/>
          </a:prstGeom>
          <a:noFill/>
        </p:spPr>
        <p:txBody>
          <a:bodyPr vert="horz" wrap="square" lIns="0" tIns="0" rIns="71755" bIns="0" rtlCol="0" anchor="t" anchorCtr="0">
            <a:spAutoFit/>
          </a:bodyPr>
          <a:p>
            <a:pPr lvl="0" algn="just">
              <a:buClrTx/>
              <a:buSzTx/>
            </a:pPr>
            <a:r>
              <a:rPr lang="zh-CN" altLang="en-US" sz="3200" b="1" kern="0" spc="-20" dirty="0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二、</a:t>
            </a:r>
            <a:r>
              <a:rPr lang="zh-CN" altLang="en-US" sz="3200" b="1" kern="0" spc="-20" dirty="0" err="1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安全性</a:t>
            </a:r>
            <a:endParaRPr lang="zh-CN" altLang="en-US" sz="3200" b="1" kern="0" spc="-20" dirty="0" err="1">
              <a:solidFill>
                <a:srgbClr val="0B4055">
                  <a:alpha val="100000"/>
                </a:srgbClr>
              </a:solidFill>
              <a:latin typeface="PingFang SC" panose="020B0400000000000000" charset="-122"/>
              <a:ea typeface="PingFang SC" panose="020B0400000000000000" charset="-122"/>
              <a:cs typeface="PingFang SC" panose="020B0400000000000000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150" y="6388735"/>
            <a:ext cx="8629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/>
              <a:t>Treatment of Faecal Impaction with Polyethelene Glycol Plus</a:t>
            </a:r>
            <a:endParaRPr lang="en-US" altLang="zh-CN" sz="800"/>
          </a:p>
          <a:p>
            <a:r>
              <a:rPr lang="en-US" altLang="zh-CN" sz="800"/>
              <a:t>Electrolytes (PGE + E) Followed by a Double-blind Comparison</a:t>
            </a:r>
            <a:endParaRPr lang="en-US" altLang="zh-CN" sz="800"/>
          </a:p>
          <a:p>
            <a:r>
              <a:rPr lang="en-US" altLang="zh-CN" sz="800"/>
              <a:t>of PEG + E Versus Lactulose as Maintenance Therapy</a:t>
            </a:r>
            <a:endParaRPr lang="zh-CN" altLang="en-US" sz="800"/>
          </a:p>
        </p:txBody>
      </p:sp>
    </p:spTree>
    <p:custDataLst>
      <p:tags r:id="rId2"/>
    </p:custDataLst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02758" y="642014"/>
            <a:ext cx="11358545" cy="954107"/>
          </a:xfrm>
          <a:prstGeom prst="rect">
            <a:avLst/>
          </a:prstGeom>
        </p:spPr>
        <p:txBody>
          <a:bodyPr wrap="square">
            <a:spAutoFit/>
          </a:bodyPr>
          <a:p>
            <a:pPr indent="288290" algn="ctr"/>
            <a:r>
              <a:rPr lang="zh-CN" altLang="en-US" sz="28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复方聚乙二醇（</a:t>
            </a:r>
            <a:r>
              <a:rPr lang="en-US" altLang="zh-CN" sz="28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3350</a:t>
            </a:r>
            <a:r>
              <a:rPr lang="zh-CN" altLang="en-US" sz="28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）电解质散</a:t>
            </a:r>
            <a:endParaRPr lang="en-US" altLang="zh-CN" sz="2800" b="1" kern="1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indent="288290" algn="ctr"/>
            <a:r>
              <a:rPr lang="zh-CN" altLang="en-US" sz="28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可有效</a:t>
            </a:r>
            <a:r>
              <a:rPr lang="zh-CN" altLang="zh-CN" sz="2800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缓解患儿排便疼痛</a:t>
            </a:r>
            <a:r>
              <a:rPr lang="zh-CN" altLang="en-US" sz="28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和</a:t>
            </a:r>
            <a:r>
              <a:rPr lang="zh-CN" altLang="zh-CN" sz="2800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排便紧张</a:t>
            </a:r>
            <a:endParaRPr lang="zh-CN" altLang="zh-CN" sz="2800" b="1" kern="100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271" y="1615986"/>
            <a:ext cx="5485985" cy="3095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270" y="1644784"/>
            <a:ext cx="5067754" cy="3095755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396875" y="6376035"/>
            <a:ext cx="4284345" cy="504190"/>
          </a:xfrm>
          <a:prstGeom prst="rect">
            <a:avLst/>
          </a:prstGeom>
        </p:spPr>
        <p:txBody>
          <a:bodyPr wrap="square">
            <a:spAutoFit/>
          </a:bodyPr>
          <a:p>
            <a:pPr marL="179705" indent="-179705">
              <a:lnSpc>
                <a:spcPct val="112000"/>
              </a:lnSpc>
            </a:pPr>
            <a:r>
              <a:rPr lang="en-US" altLang="zh-CN" sz="1200" kern="100" dirty="0">
                <a:solidFill>
                  <a:srgbClr val="446D7D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Polyethylene glycol 3350 plus electrolytes for pediatric chronic</a:t>
            </a:r>
            <a:endParaRPr lang="en-US" altLang="zh-CN" sz="1200" kern="100" dirty="0">
              <a:solidFill>
                <a:srgbClr val="446D7D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  <a:p>
            <a:pPr marL="179705" indent="-179705">
              <a:lnSpc>
                <a:spcPct val="112000"/>
              </a:lnSpc>
            </a:pPr>
            <a:r>
              <a:rPr lang="en-US" altLang="zh-CN" sz="1200" kern="100" dirty="0">
                <a:solidFill>
                  <a:srgbClr val="446D7D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constipation: An open-label clinical study in Japan</a:t>
            </a:r>
            <a:endParaRPr lang="en-US" altLang="zh-CN" sz="1200" kern="100" dirty="0">
              <a:solidFill>
                <a:srgbClr val="446D7D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87739" y="2917579"/>
            <a:ext cx="864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b="1" dirty="0">
                <a:solidFill>
                  <a:srgbClr val="4CCEF5"/>
                </a:solidFill>
                <a:latin typeface="微软雅黑" panose="020B0503020204020204" charset="-122"/>
                <a:ea typeface="微软雅黑" panose="020B0503020204020204" charset="-122"/>
              </a:rPr>
              <a:t>P&lt;0.01</a:t>
            </a:r>
            <a:endParaRPr lang="zh-CN" altLang="en-US" sz="1400" b="1" dirty="0">
              <a:solidFill>
                <a:srgbClr val="4CCEF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0841" y="4846550"/>
            <a:ext cx="11254183" cy="1477328"/>
          </a:xfrm>
          <a:prstGeom prst="rect">
            <a:avLst/>
          </a:prstGeom>
        </p:spPr>
        <p:txBody>
          <a:bodyPr wrap="square">
            <a:spAutoFit/>
          </a:bodyPr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单中心试验，针对</a:t>
            </a:r>
            <a:r>
              <a:rPr lang="en-US" altLang="zh-CN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78</a:t>
            </a:r>
            <a:r>
              <a:rPr lang="zh-CN" altLang="en-US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名慢性便秘超过</a:t>
            </a:r>
            <a:r>
              <a:rPr lang="en-US" altLang="zh-CN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3</a:t>
            </a:r>
            <a:r>
              <a:rPr lang="zh-CN" altLang="en-US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个月的儿童，为期</a:t>
            </a:r>
            <a:r>
              <a:rPr lang="en-US" altLang="zh-CN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12</a:t>
            </a:r>
            <a:r>
              <a:rPr lang="zh-CN" altLang="en-US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周的治疗，治疗前后</a:t>
            </a:r>
            <a:r>
              <a:rPr lang="zh-CN" altLang="en-US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儿童便秘症状（排便频率、粪便坚硬率，排便疼痛、排便紧张</a:t>
            </a:r>
            <a:r>
              <a:rPr lang="en-US" altLang="zh-CN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)</a:t>
            </a:r>
            <a:r>
              <a:rPr lang="zh-CN" altLang="en-US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的症状均明显改善。</a:t>
            </a:r>
            <a:endParaRPr lang="en-US" altLang="zh-CN" b="1" kern="1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zh-CN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随机、双盲、安慰剂对照、交叉试验</a:t>
            </a:r>
            <a:r>
              <a:rPr lang="zh-CN" altLang="en-US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针对</a:t>
            </a:r>
            <a:r>
              <a:rPr lang="zh-CN" altLang="zh-CN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慢性便秘超过</a:t>
            </a:r>
            <a:r>
              <a:rPr lang="en-US" altLang="zh-CN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3</a:t>
            </a:r>
            <a:r>
              <a:rPr lang="zh-CN" altLang="zh-CN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个月</a:t>
            </a:r>
            <a:r>
              <a:rPr lang="en-US" altLang="zh-CN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51</a:t>
            </a:r>
            <a:r>
              <a:rPr lang="zh-CN" altLang="zh-CN" kern="100" dirty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例儿童</a:t>
            </a:r>
            <a:r>
              <a:rPr lang="zh-CN" altLang="en-US" kern="100" dirty="0" smtClean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，复方聚乙二醇（</a:t>
            </a:r>
            <a:r>
              <a:rPr lang="en-US" altLang="zh-CN" kern="100" dirty="0" smtClean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3350</a:t>
            </a:r>
            <a:r>
              <a:rPr lang="zh-CN" altLang="en-US" kern="100" dirty="0" smtClean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）电解质散</a:t>
            </a:r>
            <a:r>
              <a:rPr lang="zh-CN" altLang="zh-CN" kern="100" dirty="0" smtClean="0">
                <a:solidFill>
                  <a:srgbClr val="17375E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在</a:t>
            </a:r>
            <a:r>
              <a:rPr lang="zh-CN" altLang="zh-CN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每周总排便次数、排便疼痛、排便用力、大便性状和坚硬大便占比等指标改善方面均优于安慰剂组。</a:t>
            </a:r>
            <a:r>
              <a:rPr lang="en-US" altLang="zh-CN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 </a:t>
            </a:r>
            <a:r>
              <a:rPr lang="en-US" altLang="zh-CN" b="1" kern="1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83%</a:t>
            </a:r>
            <a:r>
              <a:rPr lang="zh-CN" altLang="en-US" b="1" kern="1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复方聚乙二醇（</a:t>
            </a:r>
            <a:r>
              <a:rPr lang="en-US" altLang="zh-CN" b="1" kern="1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3350</a:t>
            </a:r>
            <a:r>
              <a:rPr lang="zh-CN" altLang="en-US" b="1" kern="1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）电解质散</a:t>
            </a:r>
            <a:r>
              <a:rPr lang="zh-CN" altLang="zh-CN" b="1" kern="1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治疗</a:t>
            </a:r>
            <a:r>
              <a:rPr lang="zh-CN" altLang="zh-CN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的</a:t>
            </a:r>
            <a:r>
              <a:rPr lang="zh-CN" altLang="zh-CN" b="1" kern="1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儿童</a:t>
            </a:r>
            <a:r>
              <a:rPr lang="zh-CN" altLang="en-US" b="1" kern="1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便秘</a:t>
            </a:r>
            <a:r>
              <a:rPr lang="zh-CN" altLang="zh-CN" b="1" kern="10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症状</a:t>
            </a:r>
            <a:r>
              <a:rPr lang="zh-CN" altLang="zh-CN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得到显著改善</a:t>
            </a:r>
            <a:r>
              <a:rPr lang="zh-CN" altLang="en-US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</a:rPr>
              <a:t>。</a:t>
            </a:r>
            <a:endParaRPr lang="zh-CN" altLang="en-US" b="1" kern="100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02615" y="364970"/>
            <a:ext cx="6170295" cy="492125"/>
          </a:xfrm>
          <a:prstGeom prst="rect">
            <a:avLst/>
          </a:prstGeom>
          <a:noFill/>
        </p:spPr>
        <p:txBody>
          <a:bodyPr vert="horz" wrap="square" lIns="0" tIns="0" rIns="71755" bIns="0" rtlCol="0" anchor="t" anchorCtr="0">
            <a:spAutoFit/>
          </a:bodyPr>
          <a:p>
            <a:pPr lvl="0" algn="just">
              <a:buClrTx/>
              <a:buSzTx/>
            </a:pPr>
            <a:r>
              <a:rPr lang="zh-CN" altLang="en-US" sz="3200" b="1" kern="0" spc="-20" dirty="0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三、</a:t>
            </a:r>
            <a:r>
              <a:rPr lang="zh-CN" altLang="en-US" sz="3200" b="1" kern="0" spc="-20" dirty="0" err="1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有效性</a:t>
            </a:r>
            <a:endParaRPr lang="zh-CN" altLang="en-US" sz="3200" b="1" kern="0" spc="-20" dirty="0" err="1">
              <a:solidFill>
                <a:srgbClr val="0B4055">
                  <a:alpha val="100000"/>
                </a:srgbClr>
              </a:solidFill>
              <a:latin typeface="PingFang SC" panose="020B0400000000000000" charset="-122"/>
              <a:ea typeface="PingFang SC" panose="020B0400000000000000" charset="-122"/>
              <a:cs typeface="PingFang SC" panose="020B0400000000000000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02615" y="364970"/>
            <a:ext cx="6170295" cy="492125"/>
          </a:xfrm>
          <a:prstGeom prst="rect">
            <a:avLst/>
          </a:prstGeom>
          <a:noFill/>
        </p:spPr>
        <p:txBody>
          <a:bodyPr vert="horz" wrap="square" lIns="0" tIns="0" rIns="71755" bIns="0" rtlCol="0" anchor="t" anchorCtr="0">
            <a:spAutoFit/>
          </a:bodyPr>
          <a:lstStyle/>
          <a:p>
            <a:pPr lvl="0" algn="just">
              <a:buClrTx/>
              <a:buSzTx/>
            </a:pPr>
            <a:r>
              <a:rPr lang="zh-CN" altLang="en-US" sz="3200" b="1" kern="0" spc="-20" dirty="0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三、</a:t>
            </a:r>
            <a:r>
              <a:rPr lang="zh-CN" altLang="en-US" sz="3200" b="1" kern="0" spc="-20" dirty="0" err="1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有效性</a:t>
            </a:r>
            <a:endParaRPr lang="zh-CN" altLang="en-US" sz="3200" b="1" kern="0" spc="-20" dirty="0" err="1">
              <a:solidFill>
                <a:srgbClr val="0B4055">
                  <a:alpha val="100000"/>
                </a:srgbClr>
              </a:solidFill>
              <a:latin typeface="PingFang SC" panose="020B0400000000000000" charset="-122"/>
              <a:ea typeface="PingFang SC" panose="020B0400000000000000" charset="-122"/>
              <a:cs typeface="PingFang SC" panose="020B0400000000000000" charset="-122"/>
              <a:sym typeface="+mn-ea"/>
            </a:endParaRPr>
          </a:p>
        </p:txBody>
      </p:sp>
      <p:sp>
        <p:nvSpPr>
          <p:cNvPr id="24" name="标题 23"/>
          <p:cNvSpPr>
            <a:spLocks noGrp="1"/>
          </p:cNvSpPr>
          <p:nvPr>
            <p:ph type="title"/>
          </p:nvPr>
        </p:nvSpPr>
        <p:spPr>
          <a:xfrm>
            <a:off x="866494" y="632808"/>
            <a:ext cx="10896246" cy="1139904"/>
          </a:xfrm>
        </p:spPr>
        <p:txBody>
          <a:bodyPr>
            <a:normAutofit/>
          </a:bodyPr>
          <a:p>
            <a:pPr algn="ctr"/>
            <a:r>
              <a:rPr lang="zh-CN" altLang="en-US" sz="2400" b="1" dirty="0">
                <a:solidFill>
                  <a:srgbClr val="0B4055"/>
                </a:solidFill>
              </a:rPr>
              <a:t>复方聚乙二醇（</a:t>
            </a:r>
            <a:r>
              <a:rPr lang="en-US" altLang="zh-CN" sz="2400" b="1" dirty="0">
                <a:solidFill>
                  <a:srgbClr val="0B4055"/>
                </a:solidFill>
              </a:rPr>
              <a:t>3350</a:t>
            </a:r>
            <a:r>
              <a:rPr lang="zh-CN" altLang="en-US" sz="2400" b="1" dirty="0">
                <a:solidFill>
                  <a:srgbClr val="0B4055"/>
                </a:solidFill>
              </a:rPr>
              <a:t>）电解质散</a:t>
            </a:r>
            <a:br>
              <a:rPr lang="en-US" altLang="zh-CN" sz="2400" b="1" dirty="0">
                <a:solidFill>
                  <a:srgbClr val="0B4055"/>
                </a:solidFill>
              </a:rPr>
            </a:br>
            <a:r>
              <a:rPr lang="zh-CN" altLang="zh-CN" sz="2400" b="1" dirty="0">
                <a:solidFill>
                  <a:srgbClr val="0B4055"/>
                </a:solidFill>
              </a:rPr>
              <a:t>治疗儿童便秘比乳果糖更有效</a:t>
            </a:r>
            <a:r>
              <a:rPr lang="zh-CN" altLang="en-US" sz="2400" b="1" dirty="0">
                <a:solidFill>
                  <a:srgbClr val="0B4055"/>
                </a:solidFill>
              </a:rPr>
              <a:t>，治疗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</a:rPr>
              <a:t>成功率更高</a:t>
            </a:r>
            <a:endParaRPr lang="zh-CN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87136" y="1849405"/>
            <a:ext cx="11370670" cy="2168525"/>
          </a:xfrm>
          <a:prstGeom prst="rect">
            <a:avLst/>
          </a:prstGeom>
        </p:spPr>
        <p:txBody>
          <a:bodyPr wrap="square">
            <a:spAutoFit/>
          </a:bodyPr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在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 2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至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 11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岁儿童中，复方聚乙二醇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 3350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联合电解质（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PEG + E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）治疗便秘的效果显著优于乳果糖。第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 1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阶段中，</a:t>
            </a: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63 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名儿童用</a:t>
            </a: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PEG + E 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治疗，</a:t>
            </a: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58 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名（</a:t>
            </a: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92%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）成功排便且无需额外干预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；</a:t>
            </a:r>
            <a:endParaRPr lang="zh-CN" altLang="en-US" sz="10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第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 2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阶段维持治疗中，</a:t>
            </a: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PEG + E 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组每周成功排便次数（</a:t>
            </a: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9.4 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次）显著高于乳果糖组（</a:t>
            </a: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5.9 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次）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PEG + E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组无粪便嵌塞复发，乳果糖组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 7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例（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23%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）复发；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PEG + E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组无需急救药物，乳果糖组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 31%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需用，且</a:t>
            </a:r>
            <a:r>
              <a:rPr lang="en-US" altLang="zh-CN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 PEG + E </a:t>
            </a:r>
            <a:r>
              <a:rPr lang="zh-CN" altLang="en-US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不良事件发生率更低。</a:t>
            </a:r>
            <a:endParaRPr lang="zh-CN" altLang="en-US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8375549" y="6589228"/>
            <a:ext cx="2072322" cy="259943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lnSpc>
                <a:spcPct val="112000"/>
              </a:lnSpc>
            </a:pPr>
            <a:r>
              <a:rPr lang="en-US" altLang="zh-CN" sz="1050" kern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Gut, 2004, 53(11):1590</a:t>
            </a:r>
            <a:endParaRPr lang="zh-CN" altLang="zh-CN" sz="3195" kern="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MingLiU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7150" y="6388735"/>
            <a:ext cx="8629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/>
              <a:t>Treatment of Faecal Impaction with Polyethelene Glycol Plus</a:t>
            </a:r>
            <a:endParaRPr lang="en-US" altLang="zh-CN" sz="800"/>
          </a:p>
          <a:p>
            <a:r>
              <a:rPr lang="en-US" altLang="zh-CN" sz="800"/>
              <a:t>Electrolytes (PGE + E) Followed by a Double-blind Comparison</a:t>
            </a:r>
            <a:endParaRPr lang="en-US" altLang="zh-CN" sz="800"/>
          </a:p>
          <a:p>
            <a:r>
              <a:rPr lang="en-US" altLang="zh-CN" sz="800"/>
              <a:t>of PEG + E Versus Lactulose as Maintenance Therapy</a:t>
            </a:r>
            <a:endParaRPr lang="zh-CN" altLang="en-US" sz="800"/>
          </a:p>
        </p:txBody>
      </p:sp>
      <p:graphicFrame>
        <p:nvGraphicFramePr>
          <p:cNvPr id="4" name="表格 3"/>
          <p:cNvGraphicFramePr/>
          <p:nvPr/>
        </p:nvGraphicFramePr>
        <p:xfrm>
          <a:off x="487045" y="4093890"/>
          <a:ext cx="11277600" cy="1903730"/>
        </p:xfrm>
        <a:graphic>
          <a:graphicData uri="http://schemas.openxmlformats.org/drawingml/2006/table">
            <a:tbl>
              <a:tblPr firstRow="1" bandRow="1">
                <a:tableStyleId>{2DA37348-FBDC-48F1-B0EF-C697605572B2}</a:tableStyleId>
              </a:tblPr>
              <a:tblGrid>
                <a:gridCol w="3713480"/>
                <a:gridCol w="3512185"/>
                <a:gridCol w="4051935"/>
              </a:tblGrid>
              <a:tr h="3048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1600" spc="120"/>
                        <a:t>对比项</a:t>
                      </a:r>
                      <a:endParaRPr lang="en-US" altLang="en-US" sz="16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spc="120"/>
                        <a:t>PEG + E</a:t>
                      </a:r>
                      <a:endParaRPr lang="en-US" altLang="zh-CN" sz="16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spc="120"/>
                        <a:t>乳果糖</a:t>
                      </a:r>
                      <a:endParaRPr lang="zh-CN" altLang="en-US" sz="1600" spc="120"/>
                    </a:p>
                  </a:txBody>
                  <a:tcPr marL="177800" marR="177800" marT="6350" marB="6350" anchor="ctr" anchorCtr="0"/>
                </a:tc>
              </a:tr>
              <a:tr h="52451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1400" spc="120"/>
                        <a:t>第 1 阶段排便成功率</a:t>
                      </a:r>
                      <a:endParaRPr lang="en-US" altLang="en-US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spc="120"/>
                        <a:t>63 </a:t>
                      </a:r>
                      <a:r>
                        <a:rPr lang="zh-CN" altLang="en-US" sz="1400" spc="120"/>
                        <a:t>名中 </a:t>
                      </a:r>
                      <a:r>
                        <a:rPr lang="en-US" altLang="zh-CN" sz="1400" spc="120"/>
                        <a:t>58 </a:t>
                      </a:r>
                      <a:r>
                        <a:rPr lang="zh-CN" altLang="en-US" sz="1400" spc="120"/>
                        <a:t>名（</a:t>
                      </a:r>
                      <a:r>
                        <a:rPr lang="en-US" altLang="zh-CN" sz="1400" spc="120"/>
                        <a:t>92%</a:t>
                      </a:r>
                      <a:r>
                        <a:rPr lang="zh-CN" altLang="en-US" sz="1400" spc="120"/>
                        <a:t>）成功，无需额外干预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spc="120"/>
                        <a:t>未参与该阶段（此阶段为 </a:t>
                      </a:r>
                      <a:r>
                        <a:rPr lang="en-US" altLang="zh-CN" sz="1400" spc="120"/>
                        <a:t>PEG + E </a:t>
                      </a:r>
                      <a:r>
                        <a:rPr lang="zh-CN" altLang="en-US" sz="1400" spc="120"/>
                        <a:t>单药治疗）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spc="120"/>
                        <a:t>维持治疗每周成功排便次数（末次值）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spc="120"/>
                        <a:t>9.4 </a:t>
                      </a:r>
                      <a:r>
                        <a:rPr lang="zh-CN" altLang="en-US" sz="1400" spc="120"/>
                        <a:t>次（</a:t>
                      </a:r>
                      <a:r>
                        <a:rPr lang="en-US" altLang="zh-CN" sz="1400" spc="120"/>
                        <a:t>SD 4.56</a:t>
                      </a:r>
                      <a:r>
                        <a:rPr lang="zh-CN" altLang="en-US" sz="1400" spc="120"/>
                        <a:t>）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spc="120"/>
                        <a:t>5.9 </a:t>
                      </a:r>
                      <a:r>
                        <a:rPr lang="zh-CN" altLang="en-US" sz="1400" spc="120"/>
                        <a:t>次（</a:t>
                      </a:r>
                      <a:r>
                        <a:rPr lang="en-US" altLang="zh-CN" sz="1400" spc="120"/>
                        <a:t>SD 4.29</a:t>
                      </a:r>
                      <a:r>
                        <a:rPr lang="zh-CN" altLang="en-US" sz="1400" spc="120"/>
                        <a:t>）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spc="120"/>
                        <a:t>维持治疗粪便嵌塞复发率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spc="120"/>
                        <a:t>0</a:t>
                      </a:r>
                      <a:endParaRPr lang="en-US" altLang="zh-CN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spc="120"/>
                        <a:t>7 </a:t>
                      </a:r>
                      <a:r>
                        <a:rPr lang="zh-CN" altLang="en-US" sz="1400" spc="120"/>
                        <a:t>例（</a:t>
                      </a:r>
                      <a:r>
                        <a:rPr lang="en-US" altLang="zh-CN" sz="1400" spc="120"/>
                        <a:t>23%</a:t>
                      </a:r>
                      <a:r>
                        <a:rPr lang="zh-CN" altLang="en-US" sz="1400" spc="120"/>
                        <a:t>）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spc="120"/>
                        <a:t>维持治疗急救药物（番泻叶）使用率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spc="120"/>
                        <a:t>0</a:t>
                      </a:r>
                      <a:endParaRPr lang="en-US" altLang="zh-CN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spc="120"/>
                        <a:t>8 </a:t>
                      </a:r>
                      <a:r>
                        <a:rPr lang="zh-CN" altLang="en-US" sz="1400" spc="120"/>
                        <a:t>例（</a:t>
                      </a:r>
                      <a:r>
                        <a:rPr lang="en-US" altLang="zh-CN" sz="1400" spc="120"/>
                        <a:t>31%</a:t>
                      </a:r>
                      <a:r>
                        <a:rPr lang="zh-CN" altLang="en-US" sz="1400" spc="120"/>
                        <a:t>）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</a:tr>
              <a:tr h="2686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spc="120"/>
                        <a:t>维持治疗不良事件发生率</a:t>
                      </a:r>
                      <a:endParaRPr lang="zh-CN" altLang="en-US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spc="120"/>
                        <a:t>64%</a:t>
                      </a:r>
                      <a:endParaRPr lang="en-US" altLang="zh-CN" sz="1400" spc="120"/>
                    </a:p>
                  </a:txBody>
                  <a:tcPr marL="177800" marR="1778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spc="120"/>
                        <a:t>83%</a:t>
                      </a:r>
                      <a:endParaRPr lang="en-US" altLang="zh-CN" sz="1400" spc="120"/>
                    </a:p>
                  </a:txBody>
                  <a:tcPr marL="177800" marR="177800" marT="6350" marB="6350" anchor="ctr" anchorCtr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spd="slow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02615" y="364970"/>
            <a:ext cx="6170295" cy="492125"/>
          </a:xfrm>
          <a:prstGeom prst="rect">
            <a:avLst/>
          </a:prstGeom>
          <a:noFill/>
        </p:spPr>
        <p:txBody>
          <a:bodyPr vert="horz" wrap="square" lIns="0" tIns="0" rIns="71755" bIns="0" rtlCol="0" anchor="t" anchorCtr="0">
            <a:spAutoFit/>
          </a:bodyPr>
          <a:p>
            <a:pPr lvl="0" algn="just">
              <a:buClrTx/>
              <a:buSzTx/>
            </a:pPr>
            <a:r>
              <a:rPr lang="zh-CN" altLang="en-US" sz="3200" b="1" kern="0" spc="-20" dirty="0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三、</a:t>
            </a:r>
            <a:r>
              <a:rPr lang="zh-CN" altLang="en-US" sz="3200" b="1" kern="0" spc="-20" dirty="0" err="1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有效性</a:t>
            </a:r>
            <a:endParaRPr lang="zh-CN" altLang="en-US" sz="3200" b="1" kern="0" spc="-20" dirty="0" err="1">
              <a:solidFill>
                <a:srgbClr val="0B4055">
                  <a:alpha val="100000"/>
                </a:srgbClr>
              </a:solidFill>
              <a:latin typeface="PingFang SC" panose="020B0400000000000000" charset="-122"/>
              <a:ea typeface="PingFang SC" panose="020B0400000000000000" charset="-122"/>
              <a:cs typeface="PingFang SC" panose="020B0400000000000000" charset="-122"/>
              <a:sym typeface="+mn-ea"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702874" y="857382"/>
            <a:ext cx="9207433" cy="1139842"/>
          </a:xfrm>
        </p:spPr>
        <p:txBody>
          <a:bodyPr>
            <a:normAutofit/>
          </a:bodyPr>
          <a:lstStyle/>
          <a:p>
            <a:pPr algn="ctr"/>
            <a:r>
              <a:rPr lang="zh-CN" altLang="en-US" sz="2800" b="1" dirty="0">
                <a:solidFill>
                  <a:srgbClr val="0B4055"/>
                </a:solidFill>
              </a:rPr>
              <a:t>复方聚乙二醇（</a:t>
            </a:r>
            <a:r>
              <a:rPr lang="en-US" altLang="zh-CN" sz="2800" b="1" dirty="0">
                <a:solidFill>
                  <a:srgbClr val="0B4055"/>
                </a:solidFill>
              </a:rPr>
              <a:t>3350</a:t>
            </a:r>
            <a:r>
              <a:rPr lang="zh-CN" altLang="en-US" sz="2800" b="1" dirty="0">
                <a:solidFill>
                  <a:srgbClr val="0B4055"/>
                </a:solidFill>
              </a:rPr>
              <a:t>）电解质散</a:t>
            </a:r>
            <a:r>
              <a:rPr lang="en-US" altLang="zh-CN" sz="2800" b="1" dirty="0">
                <a:solidFill>
                  <a:srgbClr val="0B4055"/>
                </a:solidFill>
              </a:rPr>
              <a:t> </a:t>
            </a:r>
            <a:br>
              <a:rPr lang="en-US" altLang="zh-CN" sz="2800" b="1" dirty="0">
                <a:solidFill>
                  <a:srgbClr val="0B4055"/>
                </a:solidFill>
              </a:rPr>
            </a:br>
            <a:r>
              <a:rPr lang="zh-CN" altLang="en-US" sz="2800" b="1" dirty="0">
                <a:solidFill>
                  <a:srgbClr val="0B4055"/>
                </a:solidFill>
              </a:rPr>
              <a:t>治疗持续病程长儿童慢性便秘</a:t>
            </a:r>
            <a:r>
              <a:rPr lang="zh-CN" altLang="en-US" sz="2800" b="1" dirty="0">
                <a:solidFill>
                  <a:schemeClr val="accent1">
                    <a:lumMod val="75000"/>
                  </a:schemeClr>
                </a:solidFill>
              </a:rPr>
              <a:t>疗效显著</a:t>
            </a:r>
            <a:endParaRPr lang="zh-CN" alt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8727" y="5057482"/>
            <a:ext cx="11653652" cy="1108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645"/>
              </a:lnSpc>
              <a:buFont typeface="Arial" panose="020B0604020202020204" pitchFamily="34" charset="0"/>
              <a:buChar char="•"/>
            </a:pPr>
            <a:r>
              <a:rPr lang="zh-CN" altLang="en-US" sz="189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另一项为期</a:t>
            </a:r>
            <a:r>
              <a:rPr lang="en-US" altLang="zh-CN" sz="189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52</a:t>
            </a:r>
            <a:r>
              <a:rPr lang="zh-CN" altLang="en-US" sz="189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周的研究中，</a:t>
            </a:r>
            <a:r>
              <a:rPr lang="en-US" altLang="zh-CN" sz="189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PEG3350+E</a:t>
            </a:r>
            <a:r>
              <a:rPr lang="zh-CN" altLang="en-US" sz="189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</a:rPr>
              <a:t>在治疗慢性便秘患者的短期和长期疗效上均有显著效果，能够在治疗期间改善患者的排便功能。在这项研究中，最常见的不良反应为轻微的胃肠道症状，如腹痛、腹泻、恶心和腹胀。</a:t>
            </a:r>
            <a:endParaRPr lang="zh-CN" altLang="en-US" sz="189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750" y="6644005"/>
            <a:ext cx="866775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/>
              <a:t>Polyethylene glycol 3350 plus electrolytes for chronic constipation: a 2-week, randomized, double-blind, placebo-controlled study with a 52-week open-label extension</a:t>
            </a:r>
            <a:endParaRPr lang="zh-CN" altLang="en-US" sz="80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01980" y="2021205"/>
          <a:ext cx="11374120" cy="2840990"/>
        </p:xfrm>
        <a:graphic>
          <a:graphicData uri="http://schemas.openxmlformats.org/drawingml/2006/table">
            <a:tbl>
              <a:tblPr firstRow="1" bandRow="1">
                <a:tableStyleId>{B5A74937-AA70-4362-899E-E408A2F325C7}</a:tableStyleId>
              </a:tblPr>
              <a:tblGrid>
                <a:gridCol w="3010535"/>
                <a:gridCol w="1270000"/>
                <a:gridCol w="2517140"/>
                <a:gridCol w="1955800"/>
                <a:gridCol w="2620645"/>
              </a:tblGrid>
              <a:tr h="53975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评估指标</a:t>
                      </a:r>
                      <a:endParaRPr lang="zh-CN" altLang="en-US" sz="1200" b="1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基线（治疗前）</a:t>
                      </a:r>
                      <a:endParaRPr lang="zh-CN" altLang="en-US" sz="1200" b="1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 </a:t>
                      </a:r>
                      <a:r>
                        <a:rPr lang="zh-CN" altLang="en-US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周双盲期（</a:t>
                      </a:r>
                      <a:r>
                        <a:rPr lang="en-US" altLang="zh-CN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PEG3350+E </a:t>
                      </a:r>
                      <a:r>
                        <a:rPr lang="zh-CN" altLang="en-US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组）</a:t>
                      </a:r>
                      <a:endParaRPr lang="zh-CN" altLang="en-US" sz="1200" b="1" spc="12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 </a:t>
                      </a:r>
                      <a:r>
                        <a:rPr lang="zh-CN" altLang="en-US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周双盲期（安慰剂组）</a:t>
                      </a:r>
                      <a:endParaRPr lang="zh-CN" altLang="en-US" sz="1200" b="1" spc="12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52 </a:t>
                      </a:r>
                      <a:r>
                        <a:rPr lang="zh-CN" altLang="en-US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周延长期（</a:t>
                      </a:r>
                      <a:r>
                        <a:rPr lang="en-US" altLang="zh-CN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PEG3350+E </a:t>
                      </a:r>
                      <a:r>
                        <a:rPr lang="zh-CN" altLang="en-US" sz="1200" b="1" spc="12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组）</a:t>
                      </a:r>
                      <a:endParaRPr lang="zh-CN" altLang="en-US" sz="1200" b="1" spc="12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</a:tr>
              <a:tr h="46037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每周自发排便次数（</a:t>
                      </a: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SBMs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，均值）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1.5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5.8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次（较基线增加 </a:t>
                      </a: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4.3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3.1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次（较基线增加 </a:t>
                      </a: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1.6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6.1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次（较基线持续升高）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</a:tr>
              <a:tr h="46037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SBM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应答率（每周</a:t>
                      </a: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≥3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次且较基线增加</a:t>
                      </a: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≥1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</a:rPr>
                        <a:t>-</a:t>
                      </a:r>
                      <a:endParaRPr lang="en-US" altLang="zh-CN" sz="1200" b="0" spc="6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</a:rPr>
                        <a:t>86.3%</a:t>
                      </a:r>
                      <a:endParaRPr lang="en-US" altLang="zh-CN" sz="1200" b="0" spc="6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</a:rPr>
                        <a:t>56.2%</a:t>
                      </a:r>
                      <a:endParaRPr lang="en-US" altLang="zh-CN" sz="1200" b="0" spc="6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</a:rPr>
                        <a:t>维持稳定（未随时间下降）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</a:tr>
              <a:tr h="45974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每周完全自发排便次数（</a:t>
                      </a: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CSBMs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，均值）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0.4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2.16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次（较基线增加 </a:t>
                      </a: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1.76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1.32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次（较基线增加 </a:t>
                      </a: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0.92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</a:rPr>
                        <a:t>持续高于基线（具体数值随治疗维持稳定）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</a:tr>
              <a:tr h="46037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粪便性状（</a:t>
                      </a: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BSFS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评分，均值）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2.1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分（硬便为主）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4.34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分（正常软便为主）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3.34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分（仍有硬便）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3.91-4.36 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分（长期维持正常软便）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</a:tr>
              <a:tr h="46037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</a:rPr>
                        <a:t>急救用药使用率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</a:rPr>
                        <a:t>21.3%</a:t>
                      </a:r>
                      <a:endParaRPr lang="en-US" altLang="zh-CN" sz="1200" b="0" spc="6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</a:rPr>
                        <a:t>5%</a:t>
                      </a:r>
                      <a:endParaRPr lang="en-US" altLang="zh-CN" sz="1200" b="0" spc="6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</a:rPr>
                        <a:t>15%</a:t>
                      </a:r>
                      <a:endParaRPr lang="en-US" altLang="zh-CN" sz="1200" b="0" spc="6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0-5%</a:t>
                      </a:r>
                      <a:r>
                        <a:rPr lang="zh-CN" altLang="en-US" sz="1200" b="0" spc="6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（显著降低并维持）</a:t>
                      </a:r>
                      <a:endParaRPr lang="zh-CN" altLang="en-US" sz="1200" b="0" spc="6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25400" marR="25400" marT="6350" marB="6350" anchor="ctr" anchorCtr="0"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ransition spd="slow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"/>
          <p:cNvSpPr/>
          <p:nvPr>
            <p:custDataLst>
              <p:tags r:id="rId1"/>
            </p:custDataLst>
          </p:nvPr>
        </p:nvSpPr>
        <p:spPr>
          <a:xfrm>
            <a:off x="1299216" y="1735469"/>
            <a:ext cx="2760693" cy="4209262"/>
          </a:xfrm>
          <a:prstGeom prst="roundRect">
            <a:avLst>
              <a:gd name="adj" fmla="val 0"/>
            </a:avLst>
          </a:prstGeom>
          <a:solidFill>
            <a:schemeClr val="accent1">
              <a:alpha val="10000"/>
            </a:schemeClr>
          </a:solidFill>
          <a:ln w="25400"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1475105" y="1894840"/>
            <a:ext cx="2461895" cy="3521710"/>
          </a:xfrm>
          <a:prstGeom prst="rect">
            <a:avLst/>
          </a:prstGeom>
          <a:noFill/>
        </p:spPr>
        <p:txBody>
          <a:bodyPr wrap="square" lIns="90000" tIns="46800" rIns="90000" bIns="0" rtlCol="0" anchor="ctr" anchorCtr="0">
            <a:noAutofit/>
          </a:bodyPr>
          <a:lstStyle/>
          <a:p>
            <a:pPr indent="0" algn="ctr" fontAlgn="auto">
              <a:lnSpc>
                <a:spcPct val="150000"/>
              </a:lnSpc>
            </a:pP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复方聚乙二醇（</a:t>
            </a:r>
            <a:r>
              <a:rPr lang="en-US" altLang="zh-CN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3350</a:t>
            </a: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）电解质散</a:t>
            </a:r>
            <a:endParaRPr lang="en-US" altLang="zh-CN" sz="2000" b="1" kern="1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指南一致推荐的</a:t>
            </a:r>
            <a:endParaRPr lang="zh-CN" altLang="en-US" sz="2000" b="1" kern="1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一线治疗药物</a:t>
            </a:r>
            <a:endParaRPr lang="zh-CN" altLang="en-US" sz="2000" b="1" kern="1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4" name="圆角矩形 1"/>
          <p:cNvSpPr/>
          <p:nvPr>
            <p:custDataLst>
              <p:tags r:id="rId3"/>
            </p:custDataLst>
          </p:nvPr>
        </p:nvSpPr>
        <p:spPr>
          <a:xfrm>
            <a:off x="5013749" y="1735469"/>
            <a:ext cx="2760693" cy="4209262"/>
          </a:xfrm>
          <a:prstGeom prst="roundRect">
            <a:avLst>
              <a:gd name="adj" fmla="val 0"/>
            </a:avLst>
          </a:prstGeom>
          <a:solidFill>
            <a:schemeClr val="accent2">
              <a:alpha val="10000"/>
            </a:schemeClr>
          </a:solidFill>
          <a:ln w="25400"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5" name="矩形 4"/>
          <p:cNvSpPr/>
          <p:nvPr>
            <p:custDataLst>
              <p:tags r:id="rId4"/>
            </p:custDataLst>
          </p:nvPr>
        </p:nvSpPr>
        <p:spPr>
          <a:xfrm>
            <a:off x="5284470" y="1894840"/>
            <a:ext cx="2353310" cy="3521710"/>
          </a:xfrm>
          <a:prstGeom prst="rect">
            <a:avLst/>
          </a:prstGeom>
          <a:noFill/>
        </p:spPr>
        <p:txBody>
          <a:bodyPr wrap="square" lIns="90000" tIns="46800" rIns="90000" bIns="0" rtlCol="0" anchor="ctr" anchorCtr="0">
            <a:noAutofit/>
          </a:bodyPr>
          <a:lstStyle/>
          <a:p>
            <a:pPr algn="ctr">
              <a:lnSpc>
                <a:spcPct val="150000"/>
              </a:lnSpc>
              <a:buClrTx/>
              <a:buSzTx/>
              <a:buNone/>
            </a:pP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《2013年中国慢性便秘诊治指南》：</a:t>
            </a:r>
            <a:endParaRPr lang="zh-CN" altLang="en-US" sz="2000" b="1" kern="1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algn="ctr">
              <a:lnSpc>
                <a:spcPct val="150000"/>
              </a:lnSpc>
              <a:buClrTx/>
              <a:buSzTx/>
              <a:buNone/>
            </a:pP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IA级推荐药物，</a:t>
            </a:r>
            <a:endParaRPr lang="zh-CN" altLang="en-US" sz="2000" b="1" kern="1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ctr">
              <a:lnSpc>
                <a:spcPct val="150000"/>
              </a:lnSpc>
              <a:buClrTx/>
              <a:buSzTx/>
              <a:buNone/>
            </a:pP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有效且耐受性良好。</a:t>
            </a:r>
            <a:endParaRPr lang="zh-CN" altLang="en-US" sz="2000" b="1" kern="1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8" name="圆角矩形 1"/>
          <p:cNvSpPr/>
          <p:nvPr>
            <p:custDataLst>
              <p:tags r:id="rId5"/>
            </p:custDataLst>
          </p:nvPr>
        </p:nvSpPr>
        <p:spPr>
          <a:xfrm>
            <a:off x="8735982" y="1731444"/>
            <a:ext cx="2760693" cy="4209262"/>
          </a:xfrm>
          <a:prstGeom prst="roundRect">
            <a:avLst>
              <a:gd name="adj" fmla="val 0"/>
            </a:avLst>
          </a:prstGeom>
          <a:solidFill>
            <a:schemeClr val="accent3">
              <a:alpha val="10000"/>
            </a:schemeClr>
          </a:solidFill>
          <a:ln w="25400"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7" name="矩形 6"/>
          <p:cNvSpPr/>
          <p:nvPr>
            <p:custDataLst>
              <p:tags r:id="rId6"/>
            </p:custDataLst>
          </p:nvPr>
        </p:nvSpPr>
        <p:spPr>
          <a:xfrm>
            <a:off x="8892540" y="1891030"/>
            <a:ext cx="2474595" cy="3819525"/>
          </a:xfrm>
          <a:prstGeom prst="rect">
            <a:avLst/>
          </a:prstGeom>
          <a:noFill/>
        </p:spPr>
        <p:txBody>
          <a:bodyPr wrap="square" lIns="90000" tIns="46800" rIns="90000" bIns="0" rtlCol="0" anchor="ctr" anchorCtr="0">
            <a:noAutofit/>
          </a:bodyPr>
          <a:lstStyle/>
          <a:p>
            <a:pPr indent="0" algn="ctr" fontAlgn="auto">
              <a:lnSpc>
                <a:spcPct val="150000"/>
              </a:lnSpc>
            </a:pP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《2019年中国慢性便秘专家共识意见》：</a:t>
            </a:r>
            <a:endParaRPr lang="zh-CN" altLang="en-US" sz="2000" b="1" kern="1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便秘患儿的一线治</a:t>
            </a:r>
            <a:r>
              <a:rPr lang="en-US" altLang="zh-CN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疗药物，</a:t>
            </a:r>
            <a:r>
              <a:rPr lang="en-US" altLang="zh-CN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0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且耐受性良好。</a:t>
            </a:r>
            <a:endParaRPr lang="zh-CN" altLang="en-US" sz="2400" b="1" kern="100" dirty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>
            <p:custDataLst>
              <p:tags r:id="rId7"/>
            </p:custDataLst>
          </p:nvPr>
        </p:nvSpPr>
        <p:spPr>
          <a:xfrm>
            <a:off x="696000" y="1735469"/>
            <a:ext cx="921785" cy="159588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11500" b="1" dirty="0"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  <a:alpha val="100000"/>
                      </a:schemeClr>
                    </a:gs>
                    <a:gs pos="72000">
                      <a:schemeClr val="accent1">
                        <a:alpha val="100000"/>
                      </a:schemeClr>
                    </a:gs>
                  </a:gsLst>
                  <a:lin ang="2700000" scaled="1"/>
                  <a:tileRect/>
                </a:gradFill>
                <a:latin typeface="+mn-ea"/>
                <a:cs typeface="+mn-ea"/>
                <a:sym typeface="+mn-ea"/>
              </a:rPr>
              <a:t>1</a:t>
            </a:r>
            <a:endParaRPr lang="en-US" altLang="zh-CN" sz="11500" b="1" dirty="0">
              <a:gradFill flip="none" rotWithShape="1">
                <a:gsLst>
                  <a:gs pos="0">
                    <a:schemeClr val="accent1">
                      <a:lumMod val="40000"/>
                      <a:lumOff val="60000"/>
                      <a:alpha val="100000"/>
                    </a:schemeClr>
                  </a:gs>
                  <a:gs pos="72000">
                    <a:schemeClr val="accent1">
                      <a:alpha val="100000"/>
                    </a:schemeClr>
                  </a:gs>
                </a:gsLst>
                <a:lin ang="2700000" scaled="1"/>
                <a:tileRect/>
              </a:gradFill>
              <a:latin typeface="+mn-ea"/>
              <a:cs typeface="+mn-ea"/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8"/>
            </p:custDataLst>
          </p:nvPr>
        </p:nvSpPr>
        <p:spPr>
          <a:xfrm>
            <a:off x="4403756" y="1727654"/>
            <a:ext cx="921785" cy="159588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11500" b="1" dirty="0">
                <a:gradFill flip="none" rotWithShape="1">
                  <a:gsLst>
                    <a:gs pos="0">
                      <a:schemeClr val="accent2">
                        <a:lumMod val="40000"/>
                        <a:lumOff val="60000"/>
                        <a:alpha val="100000"/>
                      </a:schemeClr>
                    </a:gs>
                    <a:gs pos="72000">
                      <a:schemeClr val="accent2">
                        <a:alpha val="100000"/>
                      </a:schemeClr>
                    </a:gs>
                  </a:gsLst>
                  <a:lin ang="2700000" scaled="1"/>
                  <a:tileRect/>
                </a:gradFill>
                <a:latin typeface="+mn-ea"/>
                <a:cs typeface="+mn-ea"/>
                <a:sym typeface="+mn-ea"/>
              </a:rPr>
              <a:t>2</a:t>
            </a:r>
            <a:endParaRPr lang="en-US" altLang="zh-CN" sz="11500" b="1" dirty="0">
              <a:gradFill flip="none" rotWithShape="1">
                <a:gsLst>
                  <a:gs pos="0">
                    <a:schemeClr val="accent2">
                      <a:lumMod val="40000"/>
                      <a:lumOff val="60000"/>
                      <a:alpha val="100000"/>
                    </a:schemeClr>
                  </a:gs>
                  <a:gs pos="72000">
                    <a:schemeClr val="accent2">
                      <a:alpha val="100000"/>
                    </a:schemeClr>
                  </a:gs>
                </a:gsLst>
                <a:lin ang="2700000" scaled="1"/>
                <a:tileRect/>
              </a:gradFill>
              <a:latin typeface="+mn-ea"/>
              <a:cs typeface="+mn-ea"/>
              <a:sym typeface="+mn-ea"/>
            </a:endParaRPr>
          </a:p>
        </p:txBody>
      </p:sp>
      <p:sp>
        <p:nvSpPr>
          <p:cNvPr id="10" name="矩形 9"/>
          <p:cNvSpPr/>
          <p:nvPr>
            <p:custDataLst>
              <p:tags r:id="rId9"/>
            </p:custDataLst>
          </p:nvPr>
        </p:nvSpPr>
        <p:spPr>
          <a:xfrm>
            <a:off x="8111838" y="1727419"/>
            <a:ext cx="921785" cy="159588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11500" b="1" dirty="0">
                <a:gradFill flip="none" rotWithShape="1">
                  <a:gsLst>
                    <a:gs pos="0">
                      <a:schemeClr val="accent3">
                        <a:lumMod val="40000"/>
                        <a:lumOff val="60000"/>
                        <a:alpha val="100000"/>
                      </a:schemeClr>
                    </a:gs>
                    <a:gs pos="72000">
                      <a:schemeClr val="accent3">
                        <a:alpha val="100000"/>
                      </a:schemeClr>
                    </a:gs>
                  </a:gsLst>
                  <a:lin ang="2700000" scaled="1"/>
                  <a:tileRect/>
                </a:gradFill>
                <a:latin typeface="+mn-ea"/>
                <a:cs typeface="+mn-ea"/>
                <a:sym typeface="+mn-ea"/>
              </a:rPr>
              <a:t>3</a:t>
            </a:r>
            <a:endParaRPr lang="en-US" altLang="zh-CN" sz="11500" b="1" dirty="0">
              <a:gradFill flip="none" rotWithShape="1">
                <a:gsLst>
                  <a:gs pos="0">
                    <a:schemeClr val="accent3">
                      <a:lumMod val="40000"/>
                      <a:lumOff val="60000"/>
                      <a:alpha val="100000"/>
                    </a:schemeClr>
                  </a:gs>
                  <a:gs pos="72000">
                    <a:schemeClr val="accent3">
                      <a:alpha val="100000"/>
                    </a:schemeClr>
                  </a:gs>
                </a:gsLst>
                <a:lin ang="2700000" scaled="1"/>
                <a:tileRect/>
              </a:gradFill>
              <a:latin typeface="+mn-ea"/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2615" y="364970"/>
            <a:ext cx="6170295" cy="492125"/>
          </a:xfrm>
          <a:prstGeom prst="rect">
            <a:avLst/>
          </a:prstGeom>
          <a:noFill/>
        </p:spPr>
        <p:txBody>
          <a:bodyPr vert="horz" wrap="square" lIns="0" tIns="0" rIns="71755" bIns="0" rtlCol="0" anchor="t" anchorCtr="0">
            <a:spAutoFit/>
          </a:bodyPr>
          <a:p>
            <a:pPr lvl="0" algn="just">
              <a:buClrTx/>
              <a:buSzTx/>
            </a:pPr>
            <a:r>
              <a:rPr lang="zh-CN" altLang="en-US" sz="3200" b="1" kern="0" spc="-20" dirty="0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三、</a:t>
            </a:r>
            <a:r>
              <a:rPr lang="zh-CN" altLang="en-US" sz="3200" b="1" kern="0" spc="-20" dirty="0" err="1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  <a:sym typeface="+mn-ea"/>
              </a:rPr>
              <a:t>有效性</a:t>
            </a:r>
            <a:endParaRPr lang="zh-CN" altLang="en-US" sz="3200" b="1" kern="0" spc="-20" dirty="0" err="1">
              <a:solidFill>
                <a:srgbClr val="0B4055">
                  <a:alpha val="100000"/>
                </a:srgbClr>
              </a:solidFill>
              <a:latin typeface="PingFang SC" panose="020B0400000000000000" charset="-122"/>
              <a:ea typeface="PingFang SC" panose="020B0400000000000000" charset="-122"/>
              <a:cs typeface="PingFang SC" panose="020B0400000000000000" charset="-122"/>
              <a:sym typeface="+mn-ea"/>
            </a:endParaRPr>
          </a:p>
        </p:txBody>
      </p:sp>
    </p:spTree>
    <p:custDataLst>
      <p:tags r:id="rId10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1845" y="1463675"/>
            <a:ext cx="11089005" cy="563880"/>
          </a:xfrm>
          <a:prstGeom prst="rect">
            <a:avLst/>
          </a:prstGeom>
        </p:spPr>
        <p:txBody>
          <a:bodyPr wrap="square">
            <a:noAutofit/>
          </a:bodyPr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创新点：</a:t>
            </a:r>
            <a:endParaRPr lang="zh-CN" altLang="en-US" sz="2000" b="1" kern="1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标题 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269310"/>
            <a:ext cx="10969200" cy="705600"/>
          </a:xfrm>
        </p:spPr>
        <p:txBody>
          <a:bodyPr/>
          <a:lstStyle/>
          <a:p>
            <a:pPr algn="just">
              <a:buClrTx/>
              <a:buSzTx/>
              <a:buFontTx/>
            </a:pPr>
            <a:r>
              <a:rPr lang="zh-CN" altLang="en-US" sz="3200" kern="0" spc="-20" dirty="0" err="1">
                <a:solidFill>
                  <a:srgbClr val="0B4055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</a:rPr>
              <a:t>四、创新性</a:t>
            </a:r>
            <a:endParaRPr lang="zh-CN" altLang="en-US" sz="3200" kern="0" spc="-20" dirty="0" err="1">
              <a:solidFill>
                <a:srgbClr val="0B4055">
                  <a:alpha val="100000"/>
                </a:srgbClr>
              </a:solidFill>
              <a:latin typeface="PingFang SC" panose="020B0400000000000000" charset="-122"/>
              <a:ea typeface="PingFang SC" panose="020B0400000000000000" charset="-122"/>
              <a:cs typeface="PingFang SC" panose="020B0400000000000000" charset="-122"/>
            </a:endParaRPr>
          </a:p>
        </p:txBody>
      </p:sp>
      <p:sp>
        <p:nvSpPr>
          <p:cNvPr id="6" name="圆角矩形 5"/>
          <p:cNvSpPr/>
          <p:nvPr>
            <p:custDataLst>
              <p:tags r:id="rId2"/>
            </p:custDataLst>
          </p:nvPr>
        </p:nvSpPr>
        <p:spPr>
          <a:xfrm>
            <a:off x="695960" y="2292985"/>
            <a:ext cx="10800715" cy="1642745"/>
          </a:xfrm>
          <a:prstGeom prst="roundRect">
            <a:avLst>
              <a:gd name="adj" fmla="val 10446"/>
            </a:avLst>
          </a:prstGeom>
          <a:solidFill>
            <a:schemeClr val="accent1">
              <a:lumMod val="60000"/>
              <a:lumOff val="40000"/>
              <a:alpha val="12000"/>
            </a:schemeClr>
          </a:solidFill>
          <a:ln w="9525">
            <a:gradFill>
              <a:gsLst>
                <a:gs pos="100000">
                  <a:schemeClr val="accent1">
                    <a:alpha val="15000"/>
                  </a:schemeClr>
                </a:gs>
                <a:gs pos="0">
                  <a:schemeClr val="accent1">
                    <a:alpha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444500" dist="38100" dir="2700000" algn="tl" rotWithShape="0">
              <a:prstClr val="black">
                <a:alpha val="7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44145" tIns="0" rIns="144145" bIns="0" numCol="1" spcCol="0" rtlCol="0" fromWordArt="0" anchor="ctr" anchorCtr="0" forceAA="0" compatLnSpc="1">
            <a:no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en-US" altLang="zh-CN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sym typeface="+mn-ea"/>
              </a:rPr>
              <a:t>    </a:t>
            </a:r>
            <a:endParaRPr lang="en-US" altLang="zh-CN" kern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uFillTx/>
              <a:latin typeface="+mn-ea"/>
              <a:sym typeface="+mn-ea"/>
            </a:endParaRPr>
          </a:p>
        </p:txBody>
      </p:sp>
      <p:sp>
        <p:nvSpPr>
          <p:cNvPr id="7" name="圆角矩形 6"/>
          <p:cNvSpPr/>
          <p:nvPr>
            <p:custDataLst>
              <p:tags r:id="rId3"/>
            </p:custDataLst>
          </p:nvPr>
        </p:nvSpPr>
        <p:spPr>
          <a:xfrm>
            <a:off x="695960" y="4445635"/>
            <a:ext cx="10800715" cy="1680845"/>
          </a:xfrm>
          <a:prstGeom prst="roundRect">
            <a:avLst>
              <a:gd name="adj" fmla="val 10446"/>
            </a:avLst>
          </a:prstGeom>
          <a:solidFill>
            <a:schemeClr val="accent2">
              <a:lumMod val="60000"/>
              <a:lumOff val="40000"/>
              <a:alpha val="12000"/>
            </a:schemeClr>
          </a:solidFill>
          <a:ln w="9525">
            <a:gradFill>
              <a:gsLst>
                <a:gs pos="100000">
                  <a:schemeClr val="accent2">
                    <a:alpha val="15000"/>
                  </a:schemeClr>
                </a:gs>
                <a:gs pos="0">
                  <a:schemeClr val="accent2">
                    <a:alpha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444500" dist="38100" dir="2700000" algn="tl" rotWithShape="0">
              <a:prstClr val="black">
                <a:alpha val="7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44145" tIns="0" rIns="144145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 </a:t>
            </a:r>
            <a:r>
              <a:rPr lang="zh-CN" altLang="en-US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增加用于治疗</a:t>
            </a:r>
            <a:r>
              <a:rPr lang="en-US" altLang="zh-CN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岁至</a:t>
            </a:r>
            <a:r>
              <a:rPr lang="en-US" altLang="zh-CN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</a:t>
            </a:r>
            <a:r>
              <a:rPr lang="zh-CN" altLang="en-US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岁儿童粪便嵌塞，即顽固性便秘伴直肠和</a:t>
            </a:r>
            <a:r>
              <a:rPr lang="en-US" altLang="zh-CN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/</a:t>
            </a:r>
            <a:r>
              <a:rPr lang="zh-CN" altLang="en-US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或结肠粪块堆积的适应症。</a:t>
            </a:r>
            <a:endParaRPr lang="en-US" altLang="zh-CN" kern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uFillTx/>
              <a:latin typeface="+mn-ea"/>
              <a:sym typeface="+mn-ea"/>
            </a:endParaRPr>
          </a:p>
        </p:txBody>
      </p:sp>
      <p:sp>
        <p:nvSpPr>
          <p:cNvPr id="11" name="圆角矩形 10"/>
          <p:cNvSpPr/>
          <p:nvPr>
            <p:custDataLst>
              <p:tags r:id="rId4"/>
            </p:custDataLst>
          </p:nvPr>
        </p:nvSpPr>
        <p:spPr>
          <a:xfrm>
            <a:off x="922655" y="2084070"/>
            <a:ext cx="728980" cy="9017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accent1">
                  <a:lumMod val="60000"/>
                  <a:lumOff val="40000"/>
                  <a:alpha val="71000"/>
                </a:schemeClr>
              </a:gs>
              <a:gs pos="0">
                <a:schemeClr val="accent1">
                  <a:alpha val="100000"/>
                </a:schemeClr>
              </a:gs>
            </a:gsLst>
            <a:lin ang="0"/>
          </a:gradFill>
          <a:ln>
            <a:noFill/>
          </a:ln>
          <a:effectLst>
            <a:outerShdw blurRad="50800" dist="38100" dir="2700000" algn="tl" rotWithShape="0">
              <a:schemeClr val="accent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2" name="圆角矩形 11"/>
          <p:cNvSpPr/>
          <p:nvPr>
            <p:custDataLst>
              <p:tags r:id="rId5"/>
            </p:custDataLst>
          </p:nvPr>
        </p:nvSpPr>
        <p:spPr>
          <a:xfrm>
            <a:off x="922655" y="4295775"/>
            <a:ext cx="728980" cy="9017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accent2">
                  <a:lumMod val="60000"/>
                  <a:lumOff val="40000"/>
                  <a:alpha val="71000"/>
                </a:schemeClr>
              </a:gs>
              <a:gs pos="0">
                <a:schemeClr val="accent2">
                  <a:alpha val="100000"/>
                </a:schemeClr>
              </a:gs>
            </a:gsLst>
            <a:lin ang="0"/>
          </a:gradFill>
          <a:ln>
            <a:noFill/>
          </a:ln>
          <a:effectLst>
            <a:outerShdw blurRad="50800" dist="38100" dir="2700000" algn="tl" rotWithShape="0">
              <a:schemeClr val="accent2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5961" y="922670"/>
            <a:ext cx="11358545" cy="521970"/>
          </a:xfrm>
          <a:prstGeom prst="rect">
            <a:avLst/>
          </a:prstGeom>
        </p:spPr>
        <p:txBody>
          <a:bodyPr wrap="square">
            <a:spAutoFit/>
          </a:bodyPr>
          <a:p>
            <a:pPr indent="288290" algn="ctr"/>
            <a:r>
              <a:rPr lang="zh-CN" altLang="en-US" sz="28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复方聚乙二醇（</a:t>
            </a:r>
            <a:r>
              <a:rPr lang="en-US" altLang="zh-CN" sz="28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3350</a:t>
            </a:r>
            <a:r>
              <a:rPr lang="zh-CN" altLang="en-US" sz="28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）电解质散</a:t>
            </a:r>
            <a:r>
              <a:rPr lang="en-US" altLang="zh-CN" sz="2800" b="1" kern="100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lang="zh-CN" altLang="en-US" sz="2800" b="1" kern="1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儿童专用</a:t>
            </a:r>
            <a:endParaRPr lang="zh-CN" altLang="en-US" sz="2800" b="1" kern="100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22655" y="2607310"/>
            <a:ext cx="976566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临床方面：</a:t>
            </a:r>
            <a:r>
              <a:rPr lang="en-US" altLang="zh-CN" sz="2000" b="1" dirty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 </a:t>
            </a:r>
            <a:r>
              <a:rPr lang="zh-CN" altLang="en-US" sz="20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儿童用药年龄段较之前对比增加</a:t>
            </a:r>
            <a:r>
              <a:rPr lang="en-US" altLang="zh-CN" sz="2000" b="1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b="1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覆盖</a:t>
            </a:r>
            <a:r>
              <a:rPr lang="en-US" altLang="zh-CN" sz="2000" b="1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1-2</a:t>
            </a:r>
            <a:r>
              <a:rPr lang="zh-CN" altLang="en-US" sz="2000" b="1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岁幼儿</a:t>
            </a:r>
            <a:r>
              <a:rPr lang="zh-CN" altLang="en-US" sz="20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000" kern="100" dirty="0" smtClean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（原厂家适应症</a:t>
            </a:r>
            <a:r>
              <a:rPr lang="en-US" altLang="zh-CN" sz="20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0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岁至</a:t>
            </a:r>
            <a:r>
              <a:rPr lang="en-US" altLang="zh-CN" sz="20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</a:t>
            </a:r>
            <a:r>
              <a:rPr lang="zh-CN" altLang="en-US" sz="2000" kern="100" dirty="0" smtClean="0">
                <a:solidFill>
                  <a:srgbClr val="0B405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岁儿童慢性便秘）</a:t>
            </a:r>
            <a:endParaRPr lang="zh-CN" altLang="en-US" sz="2000" kern="100" dirty="0" smtClean="0">
              <a:solidFill>
                <a:srgbClr val="0B4055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6"/>
    </p:custDataLst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PLACING_PICTURE_USER_VIEWPORT" val="{&quot;height&quot;:10784,&quot;width&quot;:19172}"/>
</p:tagLst>
</file>

<file path=ppt/tags/tag10.xml><?xml version="1.0" encoding="utf-8"?>
<p:tagLst xmlns:p="http://schemas.openxmlformats.org/presentationml/2006/main">
  <p:tag name="KSO_WM_UNIT_TEXT_FILL_FORE_SCHEMECOLOR_INDEX" val="5"/>
  <p:tag name="KSO_WM_UNIT_TEXT_FILL_FORE_SCHEMECOLOR_INDEX_BRIGHTNESS" val="0"/>
  <p:tag name="KSO_WM_UNIT_TEXT_FILL_TYPE" val="1"/>
  <p:tag name="KSO_WM_DIAGRAM_VIRTUALLY_FRAME" val="{&quot;height&quot;:389.05,&quot;left&quot;:172.1,&quot;top&quot;:129.3,&quot;width&quot;:758.15}"/>
</p:tagLst>
</file>

<file path=ppt/tags/tag11.xml><?xml version="1.0" encoding="utf-8"?>
<p:tagLst xmlns:p="http://schemas.openxmlformats.org/presentationml/2006/main">
  <p:tag name="KSO_WM_DIAGRAM_VIRTUALLY_FRAME" val="{&quot;height&quot;:389.05,&quot;left&quot;:172.1,&quot;top&quot;:129.3,&quot;width&quot;:758.15}"/>
</p:tagLst>
</file>

<file path=ppt/tags/tag12.xml><?xml version="1.0" encoding="utf-8"?>
<p:tagLst xmlns:p="http://schemas.openxmlformats.org/presentationml/2006/main">
  <p:tag name="KSO_WM_UNIT_TEXT_FILL_FORE_SCHEMECOLOR_INDEX" val="5"/>
  <p:tag name="KSO_WM_UNIT_TEXT_FILL_FORE_SCHEMECOLOR_INDEX_BRIGHTNESS" val="0"/>
  <p:tag name="KSO_WM_UNIT_TEXT_FILL_TYPE" val="1"/>
  <p:tag name="KSO_WM_DIAGRAM_VIRTUALLY_FRAME" val="{&quot;height&quot;:389.05,&quot;left&quot;:172.1,&quot;top&quot;:129.3,&quot;width&quot;:758.15}"/>
</p:tagLst>
</file>

<file path=ppt/tags/tag13.xml><?xml version="1.0" encoding="utf-8"?>
<p:tagLst xmlns:p="http://schemas.openxmlformats.org/presentationml/2006/main">
  <p:tag name="KSO_WM_DIAGRAM_VIRTUALLY_FRAME" val="{&quot;height&quot;:389.05,&quot;left&quot;:172.1,&quot;top&quot;:129.3,&quot;width&quot;:758.15}"/>
</p:tagLst>
</file>

<file path=ppt/tags/tag14.xml><?xml version="1.0" encoding="utf-8"?>
<p:tagLst xmlns:p="http://schemas.openxmlformats.org/presentationml/2006/main">
  <p:tag name="KSO_WM_UNIT_TEXT_FILL_FORE_SCHEMECOLOR_INDEX" val="5"/>
  <p:tag name="KSO_WM_UNIT_TEXT_FILL_FORE_SCHEMECOLOR_INDEX_BRIGHTNESS" val="0"/>
  <p:tag name="KSO_WM_UNIT_TEXT_FILL_TYPE" val="1"/>
  <p:tag name="KSO_WM_DIAGRAM_VIRTUALLY_FRAME" val="{&quot;height&quot;:389.05,&quot;left&quot;:172.1,&quot;top&quot;:129.3,&quot;width&quot;:758.15}"/>
</p:tagLst>
</file>

<file path=ppt/tags/tag15.xml><?xml version="1.0" encoding="utf-8"?>
<p:tagLst xmlns:p="http://schemas.openxmlformats.org/presentationml/2006/main">
  <p:tag name="KSO_WM_DIAGRAM_VIRTUALLY_FRAME" val="{&quot;height&quot;:389.05,&quot;left&quot;:172.1,&quot;top&quot;:129.3,&quot;width&quot;:758.15}"/>
</p:tagLst>
</file>

<file path=ppt/tags/tag16.xml><?xml version="1.0" encoding="utf-8"?>
<p:tagLst xmlns:p="http://schemas.openxmlformats.org/presentationml/2006/main">
  <p:tag name="KSO_WM_UNIT_TEXT_FILL_FORE_SCHEMECOLOR_INDEX" val="5"/>
  <p:tag name="KSO_WM_UNIT_TEXT_FILL_FORE_SCHEMECOLOR_INDEX_BRIGHTNESS" val="0"/>
  <p:tag name="KSO_WM_UNIT_TEXT_FILL_TYPE" val="1"/>
  <p:tag name="KSO_WM_DIAGRAM_VIRTUALLY_FRAME" val="{&quot;height&quot;:389.05,&quot;left&quot;:172.1,&quot;top&quot;:129.3,&quot;width&quot;:758.15}"/>
</p:tagLst>
</file>

<file path=ppt/tags/tag17.xml><?xml version="1.0" encoding="utf-8"?>
<p:tagLst xmlns:p="http://schemas.openxmlformats.org/presentationml/2006/main">
  <p:tag name="KSO_WM_DIAGRAM_VIRTUALLY_FRAME" val="{&quot;height&quot;:389.05,&quot;left&quot;:172.1,&quot;top&quot;:129.3,&quot;width&quot;:758.15}"/>
</p:tagLst>
</file>

<file path=ppt/tags/tag18.xml><?xml version="1.0" encoding="utf-8"?>
<p:tagLst xmlns:p="http://schemas.openxmlformats.org/presentationml/2006/main">
  <p:tag name="KSO_WM_DIAGRAM_VIRTUALLY_FRAME" val="{&quot;height&quot;:389.05,&quot;left&quot;:172.1,&quot;top&quot;:129.3,&quot;width&quot;:758.15}"/>
</p:tagLst>
</file>

<file path=ppt/tags/tag19.xml><?xml version="1.0" encoding="utf-8"?>
<p:tagLst xmlns:p="http://schemas.openxmlformats.org/presentationml/2006/main">
  <p:tag name="KSO_WM_DIAGRAM_VIRTUALLY_FRAME" val="{&quot;height&quot;:389.05,&quot;left&quot;:172.1,&quot;top&quot;:129.3,&quot;width&quot;:758.15}"/>
</p:tagLst>
</file>

<file path=ppt/tags/tag2.xml><?xml version="1.0" encoding="utf-8"?>
<p:tagLst xmlns:p="http://schemas.openxmlformats.org/presentationml/2006/main">
  <p:tag name="KSO_WM_UNIT_PLACING_PICTURE_USER_VIEWPORT" val="{&quot;height&quot;:13500,&quot;width&quot;:24180}"/>
</p:tagLst>
</file>

<file path=ppt/tags/tag20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5081"/>
</p:tagLst>
</file>

<file path=ppt/tags/tag21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5081"/>
</p:tagLst>
</file>

<file path=ppt/tags/tag22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5081"/>
</p:tagLst>
</file>

<file path=ppt/tags/tag23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5081"/>
</p:tagLst>
</file>

<file path=ppt/tags/tag24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5081"/>
  <p:tag name="resource_record_key" val="{&quot;29&quot;:[50000086],&quot;65&quot;:[20205081]}"/>
</p:tagLst>
</file>

<file path=ppt/tags/tag25.xml><?xml version="1.0" encoding="utf-8"?>
<p:tagLst xmlns:p="http://schemas.openxmlformats.org/presentationml/2006/main">
  <p:tag name="TABLE_ENDDRAG_ORIGIN_RECT" val="859*264"/>
  <p:tag name="TABLE_ENDDRAG_RECT" val="49*141*859*264"/>
</p:tagLst>
</file>

<file path=ppt/tags/tag26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5081"/>
  <p:tag name="resource_record_key" val="{&quot;29&quot;:[50000086],&quot;65&quot;:[20205081]}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231868_2*l_h_i*1_1_2"/>
  <p:tag name="KSO_WM_TEMPLATE_CATEGORY" val="diagram"/>
  <p:tag name="KSO_WM_TEMPLATE_INDEX" val="20231868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72.3103942871094,&quot;left&quot;:54.803149606299215,&quot;top&quot;:115.89795246274453,&quot;width&quot;:850.4468503937009}"/>
  <p:tag name="KSO_WM_DIAGRAM_COLOR_MATCH_VALUE" val="{&quot;shape&quot;:{&quot;fill&quot;:{&quot;solid&quot;:{&quot;brightness&quot;:0,&quot;colorType&quot;:1,&quot;foreColorIndex&quot;:5,&quot;transparency&quot;:0.8999999761581421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2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1_1"/>
  <p:tag name="KSO_WM_UNIT_ID" val="diagram20231868_2*l_h_a*1_1_1"/>
  <p:tag name="KSO_WM_TEMPLATE_CATEGORY" val="diagram"/>
  <p:tag name="KSO_WM_TEMPLATE_INDEX" val="20231868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72.3103942871094,&quot;left&quot;:54.803149606299215,&quot;top&quot;:115.89795246274453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此处添加标题"/>
  <p:tag name="KSO_WM_UNIT_TEXT_FILL_FORE_SCHEMECOLOR_INDEX" val="1"/>
  <p:tag name="KSO_WM_UNIT_TEXT_FILL_TYPE" val="1"/>
  <p:tag name="KSO_WM_UNIT_TEXT_TYPE" val="1"/>
  <p:tag name="KSO_WM_UNIT_USESOURCEFORMAT_APPLY" val="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231868_2*l_h_i*1_2_2"/>
  <p:tag name="KSO_WM_TEMPLATE_CATEGORY" val="diagram"/>
  <p:tag name="KSO_WM_TEMPLATE_INDEX" val="20231868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72.3103942871094,&quot;left&quot;:54.803149606299215,&quot;top&quot;:115.89795246274453,&quot;width&quot;:850.4468503937009}"/>
  <p:tag name="KSO_WM_DIAGRAM_COLOR_MATCH_VALUE" val="{&quot;shape&quot;:{&quot;fill&quot;:{&quot;solid&quot;:{&quot;brightness&quot;:0,&quot;colorType&quot;:1,&quot;foreColorIndex&quot;:5,&quot;transparency&quot;:0.8999999761581421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2_1"/>
  <p:tag name="KSO_WM_UNIT_ID" val="diagram20231868_2*l_h_a*1_2_1"/>
  <p:tag name="KSO_WM_TEMPLATE_CATEGORY" val="diagram"/>
  <p:tag name="KSO_WM_TEMPLATE_INDEX" val="20231868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72.3103942871094,&quot;left&quot;:54.803149606299215,&quot;top&quot;:115.89795246274453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此处添加标题"/>
  <p:tag name="KSO_WM_UNIT_TEXT_FILL_FORE_SCHEMECOLOR_INDEX" val="1"/>
  <p:tag name="KSO_WM_UNIT_TEXT_FILL_TYPE" val="1"/>
  <p:tag name="KSO_WM_UNIT_TEXT_TYPE" val="1"/>
  <p:tag name="KSO_WM_UNIT_USESOURCEFORMAT_APPLY" val="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231868_2*l_h_i*1_3_2"/>
  <p:tag name="KSO_WM_TEMPLATE_CATEGORY" val="diagram"/>
  <p:tag name="KSO_WM_TEMPLATE_INDEX" val="20231868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72.3103942871094,&quot;left&quot;:54.803149606299215,&quot;top&quot;:115.89795246274453,&quot;width&quot;:850.4468503937009}"/>
  <p:tag name="KSO_WM_DIAGRAM_COLOR_MATCH_VALUE" val="{&quot;shape&quot;:{&quot;fill&quot;:{&quot;solid&quot;:{&quot;brightness&quot;:0,&quot;colorType&quot;:1,&quot;foreColorIndex&quot;:5,&quot;transparency&quot;:0.8999999761581421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3_1"/>
  <p:tag name="KSO_WM_UNIT_ID" val="diagram20231868_2*l_h_a*1_3_1"/>
  <p:tag name="KSO_WM_TEMPLATE_CATEGORY" val="diagram"/>
  <p:tag name="KSO_WM_TEMPLATE_INDEX" val="20231868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72.3103942871094,&quot;left&quot;:54.803149606299215,&quot;top&quot;:115.89795246274453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此处添加标题"/>
  <p:tag name="KSO_WM_UNIT_TEXT_FILL_FORE_SCHEMECOLOR_INDEX" val="1"/>
  <p:tag name="KSO_WM_UNIT_TEXT_FILL_TYPE" val="1"/>
  <p:tag name="KSO_WM_UNIT_TEXT_TYPE" val="1"/>
  <p:tag name="KSO_WM_UNIT_USESOURCEFORMAT_APPLY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868_2*l_h_i*1_1_1"/>
  <p:tag name="KSO_WM_TEMPLATE_CATEGORY" val="diagram"/>
  <p:tag name="KSO_WM_TEMPLATE_INDEX" val="20231868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SUBTYPE" val="d"/>
  <p:tag name="KSO_WM_UNIT_TYPE" val="l_h_i"/>
  <p:tag name="KSO_WM_UNIT_INDEX" val="1_1_1"/>
  <p:tag name="KSO_WM_DIAGRAM_MAX_ITEMCNT" val="4"/>
  <p:tag name="KSO_WM_DIAGRAM_MIN_ITEMCNT" val="2"/>
  <p:tag name="KSO_WM_DIAGRAM_VIRTUALLY_FRAME" val="{&quot;height&quot;:372.3103942871094,&quot;left&quot;:54.803149606299215,&quot;top&quot;:115.89795246274453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gradient&quot;:[{&quot;brightness&quot;:0.6000000238418579,&quot;colorType&quot;:1,&quot;foreColorIndex&quot;:5,&quot;pos&quot;:0,&quot;transparency&quot;:0},{&quot;brightness&quot;:0,&quot;colorType&quot;:1,&quot;foreColorIndex&quot;:5,&quot;pos&quot;:0.7200000286102295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3"/>
  <p:tag name="KSO_WM_UNIT_TEXT_FILL_TYPE" val="3"/>
  <p:tag name="KSO_WM_UNIT_USESOURCEFORMAT_APPLY" val="1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868_2*l_h_i*1_2_1"/>
  <p:tag name="KSO_WM_TEMPLATE_CATEGORY" val="diagram"/>
  <p:tag name="KSO_WM_TEMPLATE_INDEX" val="20231868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SUBTYPE" val="d"/>
  <p:tag name="KSO_WM_UNIT_TYPE" val="l_h_i"/>
  <p:tag name="KSO_WM_UNIT_INDEX" val="1_2_1"/>
  <p:tag name="KSO_WM_DIAGRAM_MAX_ITEMCNT" val="4"/>
  <p:tag name="KSO_WM_DIAGRAM_MIN_ITEMCNT" val="2"/>
  <p:tag name="KSO_WM_DIAGRAM_VIRTUALLY_FRAME" val="{&quot;height&quot;:372.3103942871094,&quot;left&quot;:54.803149606299215,&quot;top&quot;:115.89795246274453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gradient&quot;:[{&quot;brightness&quot;:0.6000000238418579,&quot;colorType&quot;:1,&quot;foreColorIndex&quot;:5,&quot;pos&quot;:0,&quot;transparency&quot;:0},{&quot;brightness&quot;:0,&quot;colorType&quot;:1,&quot;foreColorIndex&quot;:5,&quot;pos&quot;:0.7200000286102295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3"/>
  <p:tag name="KSO_WM_UNIT_TEXT_FILL_TYPE" val="3"/>
  <p:tag name="KSO_WM_UNIT_USESOURCEFORMAT_APPLY" val="1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868_2*l_h_i*1_3_1"/>
  <p:tag name="KSO_WM_TEMPLATE_CATEGORY" val="diagram"/>
  <p:tag name="KSO_WM_TEMPLATE_INDEX" val="20231868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SUBTYPE" val="d"/>
  <p:tag name="KSO_WM_UNIT_TYPE" val="l_h_i"/>
  <p:tag name="KSO_WM_UNIT_INDEX" val="1_3_1"/>
  <p:tag name="KSO_WM_DIAGRAM_MAX_ITEMCNT" val="4"/>
  <p:tag name="KSO_WM_DIAGRAM_MIN_ITEMCNT" val="2"/>
  <p:tag name="KSO_WM_DIAGRAM_VIRTUALLY_FRAME" val="{&quot;height&quot;:372.3103942871094,&quot;left&quot;:54.803149606299215,&quot;top&quot;:115.89795246274453,&quot;width&quot;:850.44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gradient&quot;:[{&quot;brightness&quot;:0.6000000238418579,&quot;colorType&quot;:1,&quot;foreColorIndex&quot;:5,&quot;pos&quot;:0,&quot;transparency&quot;:0},{&quot;brightness&quot;:0,&quot;colorType&quot;:1,&quot;foreColorIndex&quot;:5,&quot;pos&quot;:0.7200000286102295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3"/>
  <p:tag name="KSO_WM_UNIT_TEXT_FILL_TYPE" val="3"/>
  <p:tag name="KSO_WM_UNIT_USESOURCEFORMAT_APPLY" val="1"/>
</p:tagLst>
</file>

<file path=ppt/tags/tag36.xml><?xml version="1.0" encoding="utf-8"?>
<p:tagLst xmlns:p="http://schemas.openxmlformats.org/presentationml/2006/main">
  <p:tag name="KSO_WM_SLIDE_ID" val="diagram20231868_2"/>
  <p:tag name="KSO_WM_TEMPLATE_SUBCATEGORY" val="0"/>
  <p:tag name="KSO_WM_TEMPLATE_MASTER_TYPE" val="0"/>
  <p:tag name="KSO_WM_TEMPLATE_COLOR_TYPE" val="0"/>
  <p:tag name="KSO_WM_SLIDE_ITEM_CNT" val="3"/>
  <p:tag name="KSO_WM_SLIDE_INDEX" val="2"/>
  <p:tag name="KSO_WM_TAG_VERSION" val="3.0"/>
  <p:tag name="KSO_WM_BEAUTIFY_FLAG" val="#wm#"/>
  <p:tag name="KSO_WM_TEMPLATE_CATEGORY" val="diagram"/>
  <p:tag name="KSO_WM_TEMPLATE_INDEX" val="20231868"/>
  <p:tag name="KSO_WM_SLIDE_TYPE" val="text"/>
  <p:tag name="KSO_WM_SLIDE_SUBTYPE" val="diag"/>
  <p:tag name="KSO_WM_SLIDE_SIZE" val="850.447*332.072"/>
  <p:tag name="KSO_WM_SLIDE_POSITION" val="54.8032*136.017"/>
  <p:tag name="KSO_WM_SLIDE_LAYOUT" val="a_l"/>
  <p:tag name="KSO_WM_SLIDE_LAYOUT_CNT" val="1_1"/>
  <p:tag name="KSO_WM_SPECIAL_SOURCE" val="bdnull"/>
  <p:tag name="KSO_WM_DIAGRAM_GROUP_CODE" val="l1-1"/>
  <p:tag name="KSO_WM_SLIDE_DIAGTYPE" val="l"/>
</p:tagLst>
</file>

<file path=ppt/tags/tag3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35146_1*a*1"/>
  <p:tag name="KSO_WM_TEMPLATE_CATEGORY" val="diagram"/>
  <p:tag name="KSO_WM_TEMPLATE_INDEX" val="20235146"/>
  <p:tag name="KSO_WM_UNIT_LAYERLEVEL" val="1"/>
  <p:tag name="KSO_WM_TAG_VERSION" val="3.0"/>
  <p:tag name="KSO_WM_BEAUTIFY_FLAG" val="#wm#"/>
  <p:tag name="KSO_WM_DIAGRAM_GROUP_CODE" val="l1-1"/>
  <p:tag name="KSO_WM_UNIT_PRESET_TEXT" val="单击此处添加标题"/>
  <p:tag name="KSO_WM_UNIT_TEXT_TYPE" val="1"/>
  <p:tag name="KSO_WM_UNIT_TEXT_FILL_FORE_SCHEMECOLOR_INDEX" val="13"/>
  <p:tag name="KSO_WM_UNIT_TEXT_FILL_TYPE" val="1"/>
  <p:tag name="KSO_WM_UNIT_USESOURCEFORMAT_APPLY" val="1"/>
</p:tagLst>
</file>

<file path=ppt/tags/tag38.xml><?xml version="1.0" encoding="utf-8"?>
<p:tagLst xmlns:p="http://schemas.openxmlformats.org/presentationml/2006/main">
  <p:tag name="KSO_WM_UNIT_SUBTYPE" val="a"/>
  <p:tag name="KSO_WM_UNIT_TEXT_LAYER_COUNT" val="1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35146_1*l_h_f*1_1_1"/>
  <p:tag name="KSO_WM_TEMPLATE_CATEGORY" val="diagram"/>
  <p:tag name="KSO_WM_TEMPLATE_INDEX" val="20235146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"/>
  <p:tag name="KSO_WM_UNIT_FILL_TYPE" val="1"/>
  <p:tag name="KSO_WM_UNIT_FILL_FORE_SCHEMECOLOR_INDEX" val="5"/>
  <p:tag name="KSO_WM_UNIT_FILL_FORE_SCHEMECOLOR_INDEX_BRIGHTNESS" val="0.4"/>
  <p:tag name="KSO_WM_UNIT_TEXT_FILL_FORE_SCHEMECOLOR_INDEX" val="1"/>
  <p:tag name="KSO_WM_UNIT_TEXT_FILL_TYPE" val="1"/>
  <p:tag name="KSO_WM_UNIT_TEXT_TYPE" val="1"/>
  <p:tag name="KSO_WM_DIAGRAM_MAX_ITEMCNT" val="4"/>
  <p:tag name="KSO_WM_DIAGRAM_MIN_ITEMCNT" val="2"/>
  <p:tag name="KSO_WM_DIAGRAM_VIRTUALLY_FRAME" val="{&quot;height&quot;:388.79998779296875,&quot;left&quot;:54.799993896484374,&quot;top&quot;:113.12500610351563,&quot;width&quot;:850.4500122070312}"/>
  <p:tag name="KSO_WM_DIAGRAM_COLOR_MATCH_VALUE" val="{&quot;shape&quot;:{&quot;fill&quot;:{&quot;solid&quot;:{&quot;brightness&quot;:0.4000000059604645,&quot;colorType&quot;:1,&quot;foreColorIndex&quot;:5,&quot;transparency&quot;:0.8799999952316284},&quot;type&quot;:1},&quot;glow&quot;:{&quot;colorType&quot;:0},&quot;line&quot;:{&quot;gradient&quot;:[{&quot;brightness&quot;:0,&quot;colorType&quot;:1,&quot;foreColorIndex&quot;:5,&quot;pos&quot;:1,&quot;transparency&quot;:0.8500000238418579},{&quot;brightness&quot;:0,&quot;colorType&quot;:1,&quot;foreColorIndex&quot;:5,&quot;pos&quot;:0,&quot;transparency&quot;:0.4000000059604645}],&quot;type&quot;:2},&quot;shadow&quot;:{&quot;brightness&quot;:0,&quot;colorType&quot;:2,&quot;rgb&quot;:&quot;#000000&quot;,&quot;transparency&quot;:0.9300000071525574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USESOURCEFORMAT_APPLY" val="1"/>
</p:tagLst>
</file>

<file path=ppt/tags/tag39.xml><?xml version="1.0" encoding="utf-8"?>
<p:tagLst xmlns:p="http://schemas.openxmlformats.org/presentationml/2006/main">
  <p:tag name="KSO_WM_UNIT_SUBTYPE" val="a"/>
  <p:tag name="KSO_WM_UNIT_TEXT_LAYER_COUNT" val="1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35146_1*l_h_f*1_2_1"/>
  <p:tag name="KSO_WM_TEMPLATE_CATEGORY" val="diagram"/>
  <p:tag name="KSO_WM_TEMPLATE_INDEX" val="20235146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"/>
  <p:tag name="KSO_WM_UNIT_FILL_TYPE" val="1"/>
  <p:tag name="KSO_WM_UNIT_FILL_FORE_SCHEMECOLOR_INDEX" val="5"/>
  <p:tag name="KSO_WM_UNIT_FILL_FORE_SCHEMECOLOR_INDEX_BRIGHTNESS" val="0.4"/>
  <p:tag name="KSO_WM_UNIT_TEXT_FILL_FORE_SCHEMECOLOR_INDEX" val="1"/>
  <p:tag name="KSO_WM_UNIT_TEXT_FILL_TYPE" val="1"/>
  <p:tag name="KSO_WM_UNIT_TEXT_TYPE" val="1"/>
  <p:tag name="KSO_WM_DIAGRAM_MAX_ITEMCNT" val="4"/>
  <p:tag name="KSO_WM_DIAGRAM_MIN_ITEMCNT" val="2"/>
  <p:tag name="KSO_WM_DIAGRAM_VIRTUALLY_FRAME" val="{&quot;height&quot;:388.79998779296875,&quot;left&quot;:54.799993896484374,&quot;top&quot;:113.12500610351563,&quot;width&quot;:850.4500122070312}"/>
  <p:tag name="KSO_WM_DIAGRAM_COLOR_MATCH_VALUE" val="{&quot;shape&quot;:{&quot;fill&quot;:{&quot;solid&quot;:{&quot;brightness&quot;:0.4000000059604645,&quot;colorType&quot;:1,&quot;foreColorIndex&quot;:5,&quot;transparency&quot;:0.8799999952316284},&quot;type&quot;:1},&quot;glow&quot;:{&quot;colorType&quot;:0},&quot;line&quot;:{&quot;gradient&quot;:[{&quot;brightness&quot;:0,&quot;colorType&quot;:1,&quot;foreColorIndex&quot;:5,&quot;pos&quot;:1,&quot;transparency&quot;:0.8500000238418579},{&quot;brightness&quot;:0,&quot;colorType&quot;:1,&quot;foreColorIndex&quot;:5,&quot;pos&quot;:0,&quot;transparency&quot;:0.4000000059604645}],&quot;type&quot;:2},&quot;shadow&quot;:{&quot;brightness&quot;:0,&quot;colorType&quot;:2,&quot;rgb&quot;:&quot;#000000&quot;,&quot;transparency&quot;:0.9300000071525574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6"/>
  <p:tag name="KSO_WM_UNIT_USESOURCEFORMAT_APPLY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35146_1*l_h_i*1_1_1"/>
  <p:tag name="KSO_WM_TEMPLATE_CATEGORY" val="diagram"/>
  <p:tag name="KSO_WM_TEMPLATE_INDEX" val="20235146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FILL_TYPE" val="3"/>
  <p:tag name="KSO_WM_DIAGRAM_MAX_ITEMCNT" val="4"/>
  <p:tag name="KSO_WM_DIAGRAM_MIN_ITEMCNT" val="2"/>
  <p:tag name="KSO_WM_DIAGRAM_VIRTUALLY_FRAME" val="{&quot;height&quot;:388.79998779296875,&quot;left&quot;:54.799993896484374,&quot;top&quot;:113.12500610351563,&quot;width&quot;:850.4500122070312}"/>
  <p:tag name="KSO_WM_DIAGRAM_COLOR_MATCH_VALUE" val="{&quot;shape&quot;:{&quot;fill&quot;:{&quot;gradient&quot;:[{&quot;brightness&quot;:0.4000000059604645,&quot;colorType&quot;:1,&quot;foreColorIndex&quot;:5,&quot;pos&quot;:1,&quot;transparency&quot;:0.28999999165534973},{&quot;brightness&quot;:0,&quot;colorType&quot;:1,&quot;foreColorIndex&quot;:5,&quot;pos&quot;:0,&quot;transparency&quot;:0}],&quot;type&quot;:3},&quot;glow&quot;:{&quot;colorType&quot;:0},&quot;line&quot;:{&quot;type&quot;:0},&quot;shadow&quot;:{&quot;brightness&quot;:-0.25,&quot;colorType&quot;:1,&quot;foreColorIndex&quot;:5,&quot;transparency&quot;:0.80000001192092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SHADOW_SCHEMECOLOR_INDEX" val="5"/>
  <p:tag name="KSO_WM_UNIT_TEXT_FILL_FORE_SCHEMECOLOR_INDEX" val="2"/>
  <p:tag name="KSO_WM_UNIT_TEXT_FILL_TYPE" val="1"/>
  <p:tag name="KSO_WM_UNIT_USESOURCEFORMAT_APPLY" val="1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35146_1*l_h_i*1_2_1"/>
  <p:tag name="KSO_WM_TEMPLATE_CATEGORY" val="diagram"/>
  <p:tag name="KSO_WM_TEMPLATE_INDEX" val="20235146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FILL_TYPE" val="3"/>
  <p:tag name="KSO_WM_DIAGRAM_MAX_ITEMCNT" val="4"/>
  <p:tag name="KSO_WM_DIAGRAM_MIN_ITEMCNT" val="2"/>
  <p:tag name="KSO_WM_DIAGRAM_VIRTUALLY_FRAME" val="{&quot;height&quot;:388.79998779296875,&quot;left&quot;:54.799993896484374,&quot;top&quot;:113.12500610351563,&quot;width&quot;:850.4500122070312}"/>
  <p:tag name="KSO_WM_DIAGRAM_COLOR_MATCH_VALUE" val="{&quot;shape&quot;:{&quot;fill&quot;:{&quot;gradient&quot;:[{&quot;brightness&quot;:0.4000000059604645,&quot;colorType&quot;:1,&quot;foreColorIndex&quot;:5,&quot;pos&quot;:1,&quot;transparency&quot;:0.28999999165534973},{&quot;brightness&quot;:0,&quot;colorType&quot;:1,&quot;foreColorIndex&quot;:5,&quot;pos&quot;:0,&quot;transparency&quot;:0}],&quot;type&quot;:3},&quot;glow&quot;:{&quot;colorType&quot;:0},&quot;line&quot;:{&quot;type&quot;:0},&quot;shadow&quot;:{&quot;brightness&quot;:-0.25,&quot;colorType&quot;:1,&quot;foreColorIndex&quot;:5,&quot;transparency&quot;:0.80000001192092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SHADOW_SCHEMECOLOR_INDEX" val="6"/>
  <p:tag name="KSO_WM_UNIT_TEXT_FILL_FORE_SCHEMECOLOR_INDEX" val="2"/>
  <p:tag name="KSO_WM_UNIT_TEXT_FILL_TYPE" val="1"/>
  <p:tag name="KSO_WM_UNIT_USESOURCEFORMAT_APPLY" val="1"/>
</p:tagLst>
</file>

<file path=ppt/tags/tag42.xml><?xml version="1.0" encoding="utf-8"?>
<p:tagLst xmlns:p="http://schemas.openxmlformats.org/presentationml/2006/main">
  <p:tag name="KSO_WM_SLIDE_ID" val="diagram20235146_1"/>
  <p:tag name="KSO_WM_TEMPLATE_SUBCATEGORY" val="0"/>
  <p:tag name="KSO_WM_TEMPLATE_MASTER_TYPE" val="0"/>
  <p:tag name="KSO_WM_TEMPLATE_COLOR_TYPE" val="0"/>
  <p:tag name="KSO_WM_SLIDE_ITEM_CNT" val="2"/>
  <p:tag name="KSO_WM_SLIDE_INDEX" val="1"/>
  <p:tag name="KSO_WM_TAG_VERSION" val="3.0"/>
  <p:tag name="KSO_WM_BEAUTIFY_FLAG" val="#wm#"/>
  <p:tag name="KSO_WM_TEMPLATE_CATEGORY" val="diagram"/>
  <p:tag name="KSO_WM_TEMPLATE_INDEX" val="20235146"/>
  <p:tag name="KSO_WM_SLIDE_TYPE" val="text"/>
  <p:tag name="KSO_WM_SLIDE_SUBTYPE" val="diag"/>
  <p:tag name="KSO_WM_SLIDE_SIZE" val="850.45*388.45"/>
  <p:tag name="KSO_WM_SLIDE_POSITION" val="54.8*113.3"/>
  <p:tag name="KSO_WM_SLIDE_LAYOUT" val="a_l"/>
  <p:tag name="KSO_WM_SLIDE_LAYOUT_CNT" val="1_1"/>
  <p:tag name="KSO_WM_SPECIAL_SOURCE" val="bdnull"/>
  <p:tag name="KSO_WM_DIAGRAM_GROUP_CODE" val="l1-1"/>
  <p:tag name="KSO_WM_SLIDE_DIAGTYPE" val="l"/>
</p:tagLst>
</file>

<file path=ppt/tags/tag43.xml><?xml version="1.0" encoding="utf-8"?>
<p:tagLst xmlns:p="http://schemas.openxmlformats.org/presentationml/2006/main">
  <p:tag name="KSO_WM_DIAGRAM_VIRTUALLY_FRAME" val="{&quot;height&quot;:291.44795275590553,&quot;left&quot;:51.08527559055117,&quot;top&quot;:133.7575590551181,&quot;width&quot;:878.764724409449}"/>
</p:tagLst>
</file>

<file path=ppt/tags/tag44.xml><?xml version="1.0" encoding="utf-8"?>
<p:tagLst xmlns:p="http://schemas.openxmlformats.org/presentationml/2006/main">
  <p:tag name="KSO_WM_DIAGRAM_VIRTUALLY_FRAME" val="{&quot;height&quot;:291.44795275590553,&quot;left&quot;:51.08527559055117,&quot;top&quot;:133.7575590551181,&quot;width&quot;:878.764724409449}"/>
</p:tagLst>
</file>

<file path=ppt/tags/tag45.xml><?xml version="1.0" encoding="utf-8"?>
<p:tagLst xmlns:p="http://schemas.openxmlformats.org/presentationml/2006/main">
  <p:tag name="KSO_WM_DIAGRAM_VIRTUALLY_FRAME" val="{&quot;height&quot;:291.44795275590553,&quot;left&quot;:51.08527559055117,&quot;top&quot;:133.7575590551181,&quot;width&quot;:878.764724409449}"/>
</p:tagLst>
</file>

<file path=ppt/tags/tag46.xml><?xml version="1.0" encoding="utf-8"?>
<p:tagLst xmlns:p="http://schemas.openxmlformats.org/presentationml/2006/main">
  <p:tag name="KSO_WM_DIAGRAM_VIRTUALLY_FRAME" val="{&quot;height&quot;:291.44795275590553,&quot;left&quot;:51.08527559055117,&quot;top&quot;:133.7575590551181,&quot;width&quot;:878.764724409449}"/>
</p:tagLst>
</file>

<file path=ppt/tags/tag47.xml><?xml version="1.0" encoding="utf-8"?>
<p:tagLst xmlns:p="http://schemas.openxmlformats.org/presentationml/2006/main">
  <p:tag name="KSO_WM_DIAGRAM_VIRTUALLY_FRAME" val="{&quot;height&quot;:291.44795275590553,&quot;left&quot;:51.08527559055117,&quot;top&quot;:133.7575590551181,&quot;width&quot;:878.764724409449}"/>
</p:tagLst>
</file>

<file path=ppt/tags/tag48.xml><?xml version="1.0" encoding="utf-8"?>
<p:tagLst xmlns:p="http://schemas.openxmlformats.org/presentationml/2006/main">
  <p:tag name="KSO_WM_DIAGRAM_VIRTUALLY_FRAME" val="{&quot;height&quot;:291.44795275590553,&quot;left&quot;:51.08527559055117,&quot;top&quot;:133.7575590551181,&quot;width&quot;:878.764724409449}"/>
</p:tagLst>
</file>

<file path=ppt/tags/tag49.xml><?xml version="1.0" encoding="utf-8"?>
<p:tagLst xmlns:p="http://schemas.openxmlformats.org/presentationml/2006/main">
  <p:tag name="KSO_WM_DIAGRAM_VIRTUALLY_FRAME" val="{&quot;height&quot;:291.44795275590553,&quot;left&quot;:51.08527559055117,&quot;top&quot;:133.7575590551181,&quot;width&quot;:878.764724409449}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5081"/>
  <p:tag name="RESOURCE_RECORD_KEY" val="{&quot;29&quot;:[50000031],&quot;65&quot;:[20205081]}"/>
  <p:tag name="resource_record_key" val="{&quot;29&quot;:[50000031,50000114],&quot;65&quot;:[20205081]}"/>
</p:tagLst>
</file>

<file path=ppt/tags/tag51.xml><?xml version="1.0" encoding="utf-8"?>
<p:tagLst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2.0"/>
  <p:tag name="AS_VERSION" val="17.9.1"/>
  <p:tag name="COMMONDATA" val="eyJjb3VudCI6MSwiaGRpZCI6ImI2Y2NkOTI1ZGY2NjgyMTgyN2MyMzk1MDdjYTc3MDliIiwidXNlckNvdW50IjoxfQ=="/>
  <p:tag name="KSO_WPP_MARK_KEY" val="3b93545f-9ef7-47f4-b9e4-f37146d13b52"/>
  <p:tag name="RESOURCE_RECORD_KEY" val="{&quot;29&quot;:[50000031],&quot;65&quot;:[20205081]}"/>
  <p:tag name="resource_record_key" val="{&quot;29&quot;:[50000031,50000086],&quot;65&quot;:[20205081]}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SPECIAL_SOURCE" val="bdnull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3674</Words>
  <Application>WPS 演示</Application>
  <PresentationFormat>宽屏</PresentationFormat>
  <Paragraphs>256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8" baseType="lpstr">
      <vt:lpstr>Arial</vt:lpstr>
      <vt:lpstr>宋体</vt:lpstr>
      <vt:lpstr>Wingdings</vt:lpstr>
      <vt:lpstr>Wingdings</vt:lpstr>
      <vt:lpstr>微软雅黑 Light</vt:lpstr>
      <vt:lpstr>Calibri</vt:lpstr>
      <vt:lpstr>Times New Roman</vt:lpstr>
      <vt:lpstr>微软雅黑</vt:lpstr>
      <vt:lpstr>汉仪雅酷黑 65W</vt:lpstr>
      <vt:lpstr>黑体</vt:lpstr>
      <vt:lpstr>汉仪中简黑简</vt:lpstr>
      <vt:lpstr>汉仪雅酷黑 75W</vt:lpstr>
      <vt:lpstr>PingFang SC</vt:lpstr>
      <vt:lpstr>MingLiU</vt:lpstr>
      <vt:lpstr>PingFang SC Semibold</vt:lpstr>
      <vt:lpstr>Arial Unicode MS</vt:lpstr>
      <vt:lpstr>Segoe Print</vt:lpstr>
      <vt:lpstr>Office 主题​​</vt:lpstr>
      <vt:lpstr>PowerPoint 演示文稿</vt:lpstr>
      <vt:lpstr>PowerPoint 演示文稿</vt:lpstr>
      <vt:lpstr>PowerPoint 演示文稿</vt:lpstr>
      <vt:lpstr>复方聚乙二醇（3350）电解质散 治疗儿童便秘比乳果糖安全性显著提高</vt:lpstr>
      <vt:lpstr>PowerPoint 演示文稿</vt:lpstr>
      <vt:lpstr>复方聚乙二醇（3350）电解质散 治疗儿童便秘比乳果糖更有效，治疗成功率更高</vt:lpstr>
      <vt:lpstr>复方聚乙二醇（3350）电解质散  治疗持续病程长儿童慢性便秘疗效显著</vt:lpstr>
      <vt:lpstr>PowerPoint 演示文稿</vt:lpstr>
      <vt:lpstr>四、创新性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ZYJ</dc:creator>
  <cp:lastModifiedBy>孟晓</cp:lastModifiedBy>
  <cp:revision>41</cp:revision>
  <dcterms:created xsi:type="dcterms:W3CDTF">2025-04-28T07:31:00Z</dcterms:created>
  <dcterms:modified xsi:type="dcterms:W3CDTF">2025-07-18T05:55:54Z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F5631FF4007C496B9781A122B5731DED_13</vt:lpwstr>
  </property>
  <property fmtid="{D5CDD505-2E9C-101B-9397-08002B2CF9AE}" pid="3" name="KSOProductBuildVer">
    <vt:lpwstr>2052-12.1.0.21915</vt:lpwstr>
  </property>
  <property fmtid="{D5CDD505-2E9C-101B-9397-08002B2CF9AE}" pid="4" name="KSOTemplateUUID">
    <vt:lpwstr>v1.0_mb_Qs8cHyz9zT0t3pcjR0yEpQ==</vt:lpwstr>
  </property>
</Properties>
</file>