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7" r:id="rId3"/>
    <p:sldMasterId id="2147483672" r:id="rId4"/>
  </p:sldMasterIdLst>
  <p:notesMasterIdLst>
    <p:notesMasterId r:id="rId6"/>
  </p:notesMasterIdLst>
  <p:handoutMasterIdLst>
    <p:handoutMasterId r:id="rId16"/>
  </p:handoutMasterIdLst>
  <p:sldIdLst>
    <p:sldId id="430" r:id="rId5"/>
    <p:sldId id="431" r:id="rId7"/>
    <p:sldId id="420" r:id="rId8"/>
    <p:sldId id="433" r:id="rId9"/>
    <p:sldId id="423" r:id="rId10"/>
    <p:sldId id="424" r:id="rId11"/>
    <p:sldId id="425" r:id="rId12"/>
    <p:sldId id="427" r:id="rId13"/>
    <p:sldId id="428" r:id="rId14"/>
    <p:sldId id="429" r:id="rId15"/>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1" userDrawn="1">
          <p15:clr>
            <a:srgbClr val="A4A3A4"/>
          </p15:clr>
        </p15:guide>
        <p15:guide id="2" pos="38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l" initials="d" lastIdx="1" clrIdx="0"/>
  <p:cmAuthor id="2002" name="HP" initials="H" lastIdx="3" clrIdx="3"/>
  <p:cmAuthor id="1" name=" " initials=" " lastIdx="5" clrIdx="0"/>
  <p:cmAuthor id="2003" name="Cheng" initials="X" lastIdx="38" clrIdx="5"/>
  <p:cmAuthor id="2" name="Jin, Dong" initials="JD" lastIdx="3" clrIdx="1"/>
  <p:cmAuthor id="3" name="lenovo" initials="l" lastIdx="6" clrIdx="2"/>
  <p:cmAuthor id="4" name="Dong, Lu" initials="DL" lastIdx="13" clrIdx="4"/>
  <p:cmAuthor id="5" name="宋洁然" initials="宋" lastIdx="2" clrIdx="1"/>
  <p:cmAuthor id="6" name="ming qiu" initials="m" lastIdx="17" clrIdx="1"/>
  <p:cmAuthor id="7" name="1206988966@qq.com" initials="1" lastIdx="1" clrIdx="2"/>
  <p:cmAuthor id="8" name="姜伟光" initials="姜" lastIdx="1" clrIdx="0"/>
  <p:cmAuthor id="9" name="Lenovo" initials="L" lastIdx="1" clrIdx="3"/>
  <p:cmAuthor id="11" name="laobaqiao@gmail.com" initials="l" lastIdx="1" clrIdx="4"/>
  <p:cmAuthor id="12" name="haosoir" initials="h" lastIdx="1" clrIdx="11"/>
  <p:cmAuthor id="75" name="作者" initials="A" lastIdx="0" clrIdx="24"/>
  <p:cmAuthor id="76" name="IT202104009" initials="I" lastIdx="0" clrIdx="25"/>
  <p:cmAuthor id="2000" name="Nicole（倪燕娜）_IFzmIva6" initials="authorId_625805445" lastIdx="1635334581" clrIdx="0"/>
  <p:cmAuthor id="743001204" name="zcw" initials="z" lastIdx="7" clrIdx="1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030A0"/>
    <a:srgbClr val="0070C0"/>
    <a:srgbClr val="4472C4"/>
    <a:srgbClr val="DFECF8"/>
    <a:srgbClr val="2372B9"/>
    <a:srgbClr val="9DC3E6"/>
    <a:srgbClr val="BDD7EE"/>
    <a:srgbClr val="1284B0"/>
    <a:srgbClr val="3E8C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showGuides="1">
      <p:cViewPr varScale="1">
        <p:scale>
          <a:sx n="86" d="100"/>
          <a:sy n="86" d="100"/>
        </p:scale>
        <p:origin x="470" y="72"/>
      </p:cViewPr>
      <p:guideLst>
        <p:guide orient="horz" pos="2221"/>
        <p:guide pos="38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1" Type="http://schemas.openxmlformats.org/officeDocument/2006/relationships/tags" Target="tags/tag41.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tags" Target="../tags/tag4.xml"/><Relationship Id="rId4" Type="http://schemas.openxmlformats.org/officeDocument/2006/relationships/image" Target="../media/image8.png"/><Relationship Id="rId3" Type="http://schemas.openxmlformats.org/officeDocument/2006/relationships/tags" Target="../tags/tag3.xml"/><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tags" Target="../tags/tag2.xml"/><Relationship Id="rId4" Type="http://schemas.openxmlformats.org/officeDocument/2006/relationships/image" Target="../media/image8.png"/><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grpSp>
        <p:nvGrpSpPr>
          <p:cNvPr id="7" name="组合 6"/>
          <p:cNvGrpSpPr/>
          <p:nvPr userDrawn="1"/>
        </p:nvGrpSpPr>
        <p:grpSpPr>
          <a:xfrm>
            <a:off x="466165" y="345933"/>
            <a:ext cx="11194681" cy="289414"/>
            <a:chOff x="466165" y="345933"/>
            <a:chExt cx="11194681" cy="289414"/>
          </a:xfrm>
        </p:grpSpPr>
        <p:pic>
          <p:nvPicPr>
            <p:cNvPr id="14" name="图片 13"/>
            <p:cNvPicPr>
              <a:picLocks noChangeAspect="1"/>
            </p:cNvPicPr>
            <p:nvPr userDrawn="1"/>
          </p:nvPicPr>
          <p:blipFill>
            <a:blip r:embed="rId3" cstate="screen"/>
            <a:stretch>
              <a:fillRect/>
            </a:stretch>
          </p:blipFill>
          <p:spPr>
            <a:xfrm>
              <a:off x="466165" y="345933"/>
              <a:ext cx="1243106" cy="289413"/>
            </a:xfrm>
            <a:prstGeom prst="rect">
              <a:avLst/>
            </a:prstGeom>
          </p:spPr>
        </p:pic>
        <p:pic>
          <p:nvPicPr>
            <p:cNvPr id="15" name="图片 14"/>
            <p:cNvPicPr>
              <a:picLocks noChangeAspect="1"/>
            </p:cNvPicPr>
            <p:nvPr userDrawn="1"/>
          </p:nvPicPr>
          <p:blipFill>
            <a:blip r:embed="rId4" cstate="screen"/>
            <a:stretch>
              <a:fillRect/>
            </a:stretch>
          </p:blipFill>
          <p:spPr>
            <a:xfrm>
              <a:off x="10076476" y="349355"/>
              <a:ext cx="1584370" cy="285992"/>
            </a:xfrm>
            <a:prstGeom prst="rect">
              <a:avLst/>
            </a:prstGeom>
          </p:spPr>
        </p:pic>
      </p:grpSp>
      <p:pic>
        <p:nvPicPr>
          <p:cNvPr id="8" name="图片 7"/>
          <p:cNvPicPr>
            <a:picLocks noChangeAspect="1"/>
          </p:cNvPicPr>
          <p:nvPr userDrawn="1"/>
        </p:nvPicPr>
        <p:blipFill>
          <a:blip r:embed="rId5"/>
          <a:stretch>
            <a:fillRect/>
          </a:stretch>
        </p:blipFill>
        <p:spPr>
          <a:xfrm>
            <a:off x="752393" y="1071103"/>
            <a:ext cx="10687214" cy="4517528"/>
          </a:xfrm>
          <a:prstGeom prst="rect">
            <a:avLst/>
          </a:prstGeom>
        </p:spPr>
      </p:pic>
      <p:grpSp>
        <p:nvGrpSpPr>
          <p:cNvPr id="9" name="组合 8"/>
          <p:cNvGrpSpPr/>
          <p:nvPr userDrawn="1"/>
        </p:nvGrpSpPr>
        <p:grpSpPr>
          <a:xfrm>
            <a:off x="10656682" y="6042963"/>
            <a:ext cx="794236" cy="216000"/>
            <a:chOff x="10106108" y="5736204"/>
            <a:chExt cx="1139685" cy="290222"/>
          </a:xfrm>
          <a:solidFill>
            <a:schemeClr val="accent5">
              <a:lumMod val="75000"/>
            </a:schemeClr>
          </a:solidFill>
        </p:grpSpPr>
        <p:sp>
          <p:nvSpPr>
            <p:cNvPr id="10" name="箭头: V 形 9"/>
            <p:cNvSpPr/>
            <p:nvPr/>
          </p:nvSpPr>
          <p:spPr>
            <a:xfrm>
              <a:off x="10106108" y="5736204"/>
              <a:ext cx="278295" cy="290222"/>
            </a:xfrm>
            <a:prstGeom prst="chevron">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p:cNvSpPr/>
            <p:nvPr/>
          </p:nvSpPr>
          <p:spPr>
            <a:xfrm>
              <a:off x="10536803" y="5736204"/>
              <a:ext cx="278295" cy="290222"/>
            </a:xfrm>
            <a:prstGeom prst="chevron">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5"/>
            <p:cNvSpPr/>
            <p:nvPr/>
          </p:nvSpPr>
          <p:spPr>
            <a:xfrm>
              <a:off x="10967498" y="5736204"/>
              <a:ext cx="278295" cy="290222"/>
            </a:xfrm>
            <a:prstGeom prst="chevron">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5" name="标题 4"/>
          <p:cNvSpPr>
            <a:spLocks noGrp="1"/>
          </p:cNvSpPr>
          <p:nvPr>
            <p:ph type="title"/>
          </p:nvPr>
        </p:nvSpPr>
        <p:spPr>
          <a:xfrm>
            <a:off x="797454" y="330999"/>
            <a:ext cx="10515600" cy="469101"/>
          </a:xfrm>
          <a:prstGeom prst="rect">
            <a:avLst/>
          </a:prstGeom>
        </p:spPr>
        <p:txBody>
          <a:bodyPr>
            <a:noAutofit/>
          </a:bodyPr>
          <a:lstStyle>
            <a:lvl1pPr>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pPr marL="0" lvl="0"/>
            <a:r>
              <a:rPr lang="zh-CN" altLang="en-US"/>
              <a:t>单击此处编辑母版标题样式</a:t>
            </a:r>
            <a:endParaRPr lang="zh-CN" altLang="en-US" dirty="0"/>
          </a:p>
        </p:txBody>
      </p:sp>
      <p:sp>
        <p:nvSpPr>
          <p:cNvPr id="3" name="内容占位符 2"/>
          <p:cNvSpPr>
            <a:spLocks noGrp="1"/>
          </p:cNvSpPr>
          <p:nvPr>
            <p:ph sz="quarter" idx="10"/>
          </p:nvPr>
        </p:nvSpPr>
        <p:spPr>
          <a:xfrm>
            <a:off x="796924" y="1130300"/>
            <a:ext cx="10516130" cy="914400"/>
          </a:xfrm>
          <a:prstGeom prst="rect">
            <a:avLst/>
          </a:prstGeom>
        </p:spPr>
        <p:txBody>
          <a:bodyPr/>
          <a:lstStyle>
            <a:lvl1pPr>
              <a:defRPr lang="zh-CN" altLang="en-US" sz="2400" b="1" kern="1200" dirty="0" smtClean="0">
                <a:solidFill>
                  <a:srgbClr val="2059A6"/>
                </a:solidFill>
                <a:effectLst/>
                <a:latin typeface="微软雅黑" panose="020B0503020204020204" pitchFamily="34" charset="-122"/>
                <a:ea typeface="微软雅黑" panose="020B0503020204020204" pitchFamily="34" charset="-122"/>
                <a:cs typeface="+mj-cs"/>
              </a:defRPr>
            </a:lvl1pPr>
            <a:lvl2pPr>
              <a:defRPr sz="2000">
                <a:solidFill>
                  <a:schemeClr val="accent1"/>
                </a:solidFill>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二级</a:t>
            </a:r>
            <a:endParaRPr lang="zh-CN" altLang="en-US"/>
          </a:p>
        </p:txBody>
      </p:sp>
      <p:sp>
        <p:nvSpPr>
          <p:cNvPr id="7" name="内容占位符 6"/>
          <p:cNvSpPr>
            <a:spLocks noGrp="1"/>
          </p:cNvSpPr>
          <p:nvPr>
            <p:ph sz="quarter" idx="11"/>
          </p:nvPr>
        </p:nvSpPr>
        <p:spPr>
          <a:xfrm>
            <a:off x="8011054" y="6159500"/>
            <a:ext cx="3302000" cy="279400"/>
          </a:xfrm>
          <a:prstGeom prst="rect">
            <a:avLst/>
          </a:prstGeom>
        </p:spPr>
        <p:txBody>
          <a:bodyPr/>
          <a:lstStyle>
            <a:lvl1pPr marL="0" indent="0" algn="r">
              <a:buNone/>
              <a:defRPr sz="1000">
                <a:latin typeface="微软雅黑" panose="020B0503020204020204" pitchFamily="34" charset="-122"/>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grpSp>
        <p:nvGrpSpPr>
          <p:cNvPr id="7" name="组合 6"/>
          <p:cNvGrpSpPr/>
          <p:nvPr userDrawn="1"/>
        </p:nvGrpSpPr>
        <p:grpSpPr>
          <a:xfrm>
            <a:off x="466165" y="345933"/>
            <a:ext cx="11194681" cy="289414"/>
            <a:chOff x="466165" y="345933"/>
            <a:chExt cx="11194681" cy="289414"/>
          </a:xfrm>
        </p:grpSpPr>
        <p:pic>
          <p:nvPicPr>
            <p:cNvPr id="14" name="图片 13"/>
            <p:cNvPicPr>
              <a:picLocks noChangeAspect="1"/>
            </p:cNvPicPr>
            <p:nvPr userDrawn="1"/>
          </p:nvPicPr>
          <p:blipFill>
            <a:blip r:embed="rId3" cstate="screen"/>
            <a:stretch>
              <a:fillRect/>
            </a:stretch>
          </p:blipFill>
          <p:spPr>
            <a:xfrm>
              <a:off x="466165" y="345933"/>
              <a:ext cx="1243106" cy="289413"/>
            </a:xfrm>
            <a:prstGeom prst="rect">
              <a:avLst/>
            </a:prstGeom>
          </p:spPr>
        </p:pic>
        <p:pic>
          <p:nvPicPr>
            <p:cNvPr id="15" name="图片 14"/>
            <p:cNvPicPr>
              <a:picLocks noChangeAspect="1"/>
            </p:cNvPicPr>
            <p:nvPr userDrawn="1"/>
          </p:nvPicPr>
          <p:blipFill>
            <a:blip r:embed="rId4" cstate="screen"/>
            <a:stretch>
              <a:fillRect/>
            </a:stretch>
          </p:blipFill>
          <p:spPr>
            <a:xfrm>
              <a:off x="10076476" y="349355"/>
              <a:ext cx="1584370" cy="285992"/>
            </a:xfrm>
            <a:prstGeom prst="rect">
              <a:avLst/>
            </a:prstGeom>
          </p:spPr>
        </p:pic>
      </p:grpSp>
      <p:pic>
        <p:nvPicPr>
          <p:cNvPr id="8" name="图片 7"/>
          <p:cNvPicPr>
            <a:picLocks noChangeAspect="1"/>
          </p:cNvPicPr>
          <p:nvPr userDrawn="1"/>
        </p:nvPicPr>
        <p:blipFill>
          <a:blip r:embed="rId5"/>
          <a:stretch>
            <a:fillRect/>
          </a:stretch>
        </p:blipFill>
        <p:spPr>
          <a:xfrm>
            <a:off x="752393" y="1071103"/>
            <a:ext cx="10687214" cy="4517528"/>
          </a:xfrm>
          <a:prstGeom prst="rect">
            <a:avLst/>
          </a:prstGeom>
        </p:spPr>
      </p:pic>
      <p:grpSp>
        <p:nvGrpSpPr>
          <p:cNvPr id="9" name="组合 8"/>
          <p:cNvGrpSpPr/>
          <p:nvPr userDrawn="1"/>
        </p:nvGrpSpPr>
        <p:grpSpPr>
          <a:xfrm>
            <a:off x="10656682" y="6042963"/>
            <a:ext cx="794236" cy="216000"/>
            <a:chOff x="10106108" y="5736204"/>
            <a:chExt cx="1139685" cy="290222"/>
          </a:xfrm>
          <a:solidFill>
            <a:schemeClr val="accent5">
              <a:lumMod val="75000"/>
            </a:schemeClr>
          </a:solidFill>
        </p:grpSpPr>
        <p:sp>
          <p:nvSpPr>
            <p:cNvPr id="10" name="箭头: V 形 9"/>
            <p:cNvSpPr/>
            <p:nvPr/>
          </p:nvSpPr>
          <p:spPr>
            <a:xfrm>
              <a:off x="10106108" y="5736204"/>
              <a:ext cx="278295" cy="290222"/>
            </a:xfrm>
            <a:prstGeom prst="chevron">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p:cNvSpPr/>
            <p:nvPr/>
          </p:nvSpPr>
          <p:spPr>
            <a:xfrm>
              <a:off x="10536803" y="5736204"/>
              <a:ext cx="278295" cy="290222"/>
            </a:xfrm>
            <a:prstGeom prst="chevron">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5"/>
            <p:cNvSpPr/>
            <p:nvPr/>
          </p:nvSpPr>
          <p:spPr>
            <a:xfrm>
              <a:off x="10967498" y="5736204"/>
              <a:ext cx="278295" cy="290222"/>
            </a:xfrm>
            <a:prstGeom prst="chevron">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
            <a:ext cx="12192000" cy="6858000"/>
          </a:xfrm>
          <a:prstGeom prst="rect">
            <a:avLst/>
          </a:prstGeom>
        </p:spPr>
      </p:pic>
      <p:pic>
        <p:nvPicPr>
          <p:cNvPr id="6" name="图片 5" descr="倍特logo2"/>
          <p:cNvPicPr>
            <a:picLocks noChangeAspect="1"/>
          </p:cNvPicPr>
          <p:nvPr userDrawn="1">
            <p:custDataLst>
              <p:tags r:id="rId3"/>
            </p:custDataLst>
          </p:nvPr>
        </p:nvPicPr>
        <p:blipFill>
          <a:blip r:embed="rId4" cstate="screen"/>
          <a:stretch>
            <a:fillRect/>
          </a:stretch>
        </p:blipFill>
        <p:spPr>
          <a:xfrm>
            <a:off x="4602480" y="1220734"/>
            <a:ext cx="2987040" cy="536575"/>
          </a:xfrm>
          <a:prstGeom prst="rect">
            <a:avLst/>
          </a:prstGeom>
        </p:spPr>
      </p:pic>
      <p:pic>
        <p:nvPicPr>
          <p:cNvPr id="3" name="图片 2" descr="未命名 -1"/>
          <p:cNvPicPr>
            <a:picLocks noChangeAspect="1"/>
          </p:cNvPicPr>
          <p:nvPr userDrawn="1">
            <p:custDataLst>
              <p:tags r:id="rId5"/>
            </p:custDataLst>
          </p:nvPr>
        </p:nvPicPr>
        <p:blipFill rotWithShape="1">
          <a:blip r:embed="rId6" cstate="screen"/>
          <a:srcRect/>
          <a:stretch>
            <a:fillRect/>
          </a:stretch>
        </p:blipFill>
        <p:spPr>
          <a:xfrm>
            <a:off x="5470842" y="2801728"/>
            <a:ext cx="1250315" cy="1252112"/>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5" name="标题 4"/>
          <p:cNvSpPr>
            <a:spLocks noGrp="1"/>
          </p:cNvSpPr>
          <p:nvPr>
            <p:ph type="title"/>
          </p:nvPr>
        </p:nvSpPr>
        <p:spPr>
          <a:xfrm>
            <a:off x="797454" y="330999"/>
            <a:ext cx="10515600" cy="469101"/>
          </a:xfrm>
          <a:prstGeom prst="rect">
            <a:avLst/>
          </a:prstGeom>
        </p:spPr>
        <p:txBody>
          <a:bodyPr>
            <a:noAutofit/>
          </a:bodyPr>
          <a:lstStyle>
            <a:lvl1pPr>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pPr marL="0" lvl="0"/>
            <a:r>
              <a:rPr lang="zh-CN" altLang="en-US"/>
              <a:t>单击此处编辑母版标题样式</a:t>
            </a:r>
            <a:endParaRPr lang="zh-CN" altLang="en-US" dirty="0"/>
          </a:p>
        </p:txBody>
      </p:sp>
      <p:sp>
        <p:nvSpPr>
          <p:cNvPr id="3" name="内容占位符 2"/>
          <p:cNvSpPr>
            <a:spLocks noGrp="1"/>
          </p:cNvSpPr>
          <p:nvPr>
            <p:ph sz="quarter" idx="10"/>
          </p:nvPr>
        </p:nvSpPr>
        <p:spPr>
          <a:xfrm>
            <a:off x="796924" y="1130300"/>
            <a:ext cx="10516130" cy="914400"/>
          </a:xfrm>
          <a:prstGeom prst="rect">
            <a:avLst/>
          </a:prstGeom>
        </p:spPr>
        <p:txBody>
          <a:bodyPr/>
          <a:lstStyle>
            <a:lvl1pPr>
              <a:defRPr lang="zh-CN" altLang="en-US" sz="2400" b="1" kern="1200" dirty="0" smtClean="0">
                <a:solidFill>
                  <a:srgbClr val="2059A6"/>
                </a:solidFill>
                <a:effectLst/>
                <a:latin typeface="微软雅黑" panose="020B0503020204020204" pitchFamily="34" charset="-122"/>
                <a:ea typeface="微软雅黑" panose="020B0503020204020204" pitchFamily="34" charset="-122"/>
                <a:cs typeface="+mj-cs"/>
              </a:defRPr>
            </a:lvl1pPr>
            <a:lvl2pPr>
              <a:defRPr sz="2000">
                <a:solidFill>
                  <a:schemeClr val="accent1"/>
                </a:solidFill>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二级</a:t>
            </a:r>
            <a:endParaRPr lang="zh-CN" altLang="en-US"/>
          </a:p>
        </p:txBody>
      </p:sp>
      <p:sp>
        <p:nvSpPr>
          <p:cNvPr id="7" name="内容占位符 6"/>
          <p:cNvSpPr>
            <a:spLocks noGrp="1"/>
          </p:cNvSpPr>
          <p:nvPr>
            <p:ph sz="quarter" idx="11"/>
          </p:nvPr>
        </p:nvSpPr>
        <p:spPr>
          <a:xfrm>
            <a:off x="8011054" y="6159500"/>
            <a:ext cx="3302000" cy="279400"/>
          </a:xfrm>
          <a:prstGeom prst="rect">
            <a:avLst/>
          </a:prstGeom>
        </p:spPr>
        <p:txBody>
          <a:bodyPr/>
          <a:lstStyle>
            <a:lvl1pPr marL="0" indent="0" algn="r">
              <a:buNone/>
              <a:defRPr sz="1000">
                <a:latin typeface="微软雅黑" panose="020B0503020204020204" pitchFamily="34" charset="-122"/>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p:spPr>
        <p:txBody>
          <a:bodyPr/>
          <a:lstStyle/>
          <a:p>
            <a:r>
              <a:rPr lang="zh-CN" altLang="en-US"/>
              <a:t>编辑母版文本样式
第二级
第三级
第四级
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lvl1pPr>
              <a:defRPr/>
            </a:lvl1pPr>
          </a:lstStyle>
          <a:p>
            <a:pPr>
              <a:defRPr/>
            </a:pPr>
            <a:fld id="{29A32B44-B959-C244-8FB0-323FD5B43A31}"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lvl1pPr>
              <a:defRPr/>
            </a:lvl1pPr>
          </a:lstStyle>
          <a:p>
            <a:pPr>
              <a:defRPr/>
            </a:pPr>
            <a:fld id="{27D0DE75-8CF4-6F45-95A6-11CB38102D0F}"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
            <a:ext cx="12192000" cy="6858000"/>
          </a:xfrm>
          <a:prstGeom prst="rect">
            <a:avLst/>
          </a:prstGeom>
        </p:spPr>
      </p:pic>
      <p:pic>
        <p:nvPicPr>
          <p:cNvPr id="6" name="图片 5" descr="倍特logo2"/>
          <p:cNvPicPr>
            <a:picLocks noChangeAspect="1"/>
          </p:cNvPicPr>
          <p:nvPr userDrawn="1">
            <p:custDataLst>
              <p:tags r:id="rId3"/>
            </p:custDataLst>
          </p:nvPr>
        </p:nvPicPr>
        <p:blipFill>
          <a:blip r:embed="rId4" cstate="screen"/>
          <a:stretch>
            <a:fillRect/>
          </a:stretch>
        </p:blipFill>
        <p:spPr>
          <a:xfrm>
            <a:off x="4602480" y="1220734"/>
            <a:ext cx="2987040" cy="536575"/>
          </a:xfrm>
          <a:prstGeom prst="rect">
            <a:avLst/>
          </a:prstGeom>
        </p:spPr>
      </p:pic>
      <p:pic>
        <p:nvPicPr>
          <p:cNvPr id="3" name="图片 2" descr="未命名 -1"/>
          <p:cNvPicPr>
            <a:picLocks noChangeAspect="1"/>
          </p:cNvPicPr>
          <p:nvPr userDrawn="1">
            <p:custDataLst>
              <p:tags r:id="rId5"/>
            </p:custDataLst>
          </p:nvPr>
        </p:nvPicPr>
        <p:blipFill rotWithShape="1">
          <a:blip r:embed="rId6" cstate="screen"/>
          <a:srcRect/>
          <a:stretch>
            <a:fillRect/>
          </a:stretch>
        </p:blipFill>
        <p:spPr>
          <a:xfrm>
            <a:off x="5470842" y="2801728"/>
            <a:ext cx="1250315" cy="12521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5" name="标题 4"/>
          <p:cNvSpPr>
            <a:spLocks noGrp="1"/>
          </p:cNvSpPr>
          <p:nvPr>
            <p:ph type="title"/>
          </p:nvPr>
        </p:nvSpPr>
        <p:spPr>
          <a:xfrm>
            <a:off x="797454" y="330999"/>
            <a:ext cx="10515600" cy="469101"/>
          </a:xfrm>
          <a:prstGeom prst="rect">
            <a:avLst/>
          </a:prstGeom>
        </p:spPr>
        <p:txBody>
          <a:bodyPr>
            <a:noAutofit/>
          </a:bodyPr>
          <a:lstStyle>
            <a:lvl1pPr>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pPr marL="0" lvl="0"/>
            <a:r>
              <a:rPr lang="zh-CN" altLang="en-US"/>
              <a:t>单击此处编辑母版标题样式</a:t>
            </a:r>
            <a:endParaRPr lang="zh-CN" altLang="en-US" dirty="0"/>
          </a:p>
        </p:txBody>
      </p:sp>
      <p:sp>
        <p:nvSpPr>
          <p:cNvPr id="3" name="内容占位符 2"/>
          <p:cNvSpPr>
            <a:spLocks noGrp="1"/>
          </p:cNvSpPr>
          <p:nvPr>
            <p:ph sz="quarter" idx="10"/>
          </p:nvPr>
        </p:nvSpPr>
        <p:spPr>
          <a:xfrm>
            <a:off x="796924" y="1130300"/>
            <a:ext cx="10516130" cy="914400"/>
          </a:xfrm>
          <a:prstGeom prst="rect">
            <a:avLst/>
          </a:prstGeom>
        </p:spPr>
        <p:txBody>
          <a:bodyPr/>
          <a:lstStyle>
            <a:lvl1pPr>
              <a:defRPr lang="zh-CN" altLang="en-US" sz="2400" b="1" kern="1200" dirty="0" smtClean="0">
                <a:solidFill>
                  <a:srgbClr val="2059A6"/>
                </a:solidFill>
                <a:effectLst/>
                <a:latin typeface="微软雅黑" panose="020B0503020204020204" pitchFamily="34" charset="-122"/>
                <a:ea typeface="微软雅黑" panose="020B0503020204020204" pitchFamily="34" charset="-122"/>
                <a:cs typeface="+mj-cs"/>
              </a:defRPr>
            </a:lvl1pPr>
            <a:lvl2pPr>
              <a:defRPr sz="2000">
                <a:solidFill>
                  <a:schemeClr val="accent1"/>
                </a:solidFill>
                <a:latin typeface="微软雅黑" panose="020B0503020204020204" pitchFamily="34" charset="-122"/>
                <a:ea typeface="微软雅黑" panose="020B0503020204020204" pitchFamily="34" charset="-122"/>
              </a:defRPr>
            </a:lvl2pPr>
            <a:lvl3pPr>
              <a:defRPr sz="18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二级</a:t>
            </a:r>
            <a:endParaRPr lang="zh-CN" altLang="en-US"/>
          </a:p>
        </p:txBody>
      </p:sp>
      <p:sp>
        <p:nvSpPr>
          <p:cNvPr id="7" name="内容占位符 6"/>
          <p:cNvSpPr>
            <a:spLocks noGrp="1"/>
          </p:cNvSpPr>
          <p:nvPr>
            <p:ph sz="quarter" idx="11"/>
          </p:nvPr>
        </p:nvSpPr>
        <p:spPr>
          <a:xfrm>
            <a:off x="8011054" y="6159500"/>
            <a:ext cx="3302000" cy="279400"/>
          </a:xfrm>
          <a:prstGeom prst="rect">
            <a:avLst/>
          </a:prstGeom>
        </p:spPr>
        <p:txBody>
          <a:bodyPr/>
          <a:lstStyle>
            <a:lvl1pPr marL="0" indent="0" algn="r">
              <a:buNone/>
              <a:defRPr sz="1000">
                <a:latin typeface="微软雅黑" panose="020B0503020204020204" pitchFamily="34" charset="-122"/>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p:spPr>
        <p:txBody>
          <a:bodyPr/>
          <a:lstStyle/>
          <a:p>
            <a:r>
              <a:rPr lang="zh-CN" altLang="en-US"/>
              <a:t>编辑母版文本样式
第二级
第三级
第四级
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lvl1pPr>
              <a:defRPr/>
            </a:lvl1pPr>
          </a:lstStyle>
          <a:p>
            <a:pPr>
              <a:defRPr/>
            </a:pPr>
            <a:fld id="{29A32B44-B959-C244-8FB0-323FD5B43A31}"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lvl1pPr>
              <a:defRPr/>
            </a:lvl1pPr>
          </a:lstStyle>
          <a:p>
            <a:pPr>
              <a:defRPr/>
            </a:pPr>
            <a:fld id="{27D0DE75-8CF4-6F45-95A6-11CB38102D0F}"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80E9979-A557-4DA5-A1EF-88883197D38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0F226E-81FA-465C-B9E7-C3EC2A5898B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5" Type="http://schemas.openxmlformats.org/officeDocument/2006/relationships/theme" Target="../theme/theme2.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9"/>
          <a:stretch>
            <a:fillRect/>
          </a:stretch>
        </p:blipFill>
        <p:spPr>
          <a:xfrm>
            <a:off x="0" y="0"/>
            <a:ext cx="12192000" cy="6857999"/>
          </a:xfrm>
          <a:prstGeom prst="rect">
            <a:avLst/>
          </a:prstGeom>
        </p:spPr>
      </p:pic>
      <p:pic>
        <p:nvPicPr>
          <p:cNvPr id="5" name="图片 4"/>
          <p:cNvPicPr>
            <a:picLocks noChangeAspect="1"/>
          </p:cNvPicPr>
          <p:nvPr userDrawn="1"/>
        </p:nvPicPr>
        <p:blipFill>
          <a:blip r:embed="rId10" cstate="screen"/>
          <a:stretch>
            <a:fillRect/>
          </a:stretch>
        </p:blipFill>
        <p:spPr>
          <a:xfrm>
            <a:off x="10941221" y="179216"/>
            <a:ext cx="1069150" cy="248914"/>
          </a:xfrm>
          <a:prstGeom prst="rect">
            <a:avLst/>
          </a:prstGeom>
        </p:spPr>
      </p:pic>
      <p:sp>
        <p:nvSpPr>
          <p:cNvPr id="11" name="日期占位符 5"/>
          <p:cNvSpPr txBox="1"/>
          <p:nvPr userDrawn="1"/>
        </p:nvSpPr>
        <p:spPr>
          <a:xfrm>
            <a:off x="11353800" y="6473211"/>
            <a:ext cx="837927" cy="281849"/>
          </a:xfrm>
          <a:prstGeom prst="rect">
            <a:avLst/>
          </a:prstGeom>
        </p:spPr>
        <p:txBody>
          <a:bodyPr/>
          <a:lstStyle>
            <a:defPPr>
              <a:defRPr lang="en-US"/>
            </a:defPPr>
            <a:lvl1pPr marL="0" algn="ctr" defTabSz="457200" rtl="0" eaLnBrk="1" latinLnBrk="0" hangingPunct="1">
              <a:defRPr sz="1000" b="0" kern="1200">
                <a:solidFill>
                  <a:schemeClr val="bg1">
                    <a:lumMod val="50000"/>
                  </a:schemeClr>
                </a:solidFill>
                <a:latin typeface="+mj-ea"/>
                <a:ea typeface="+mj-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74E5C-53DA-459A-979D-10CC10ED395E}" type="datetime11">
              <a:rPr lang="zh-CN" altLang="en-US" sz="1200" smtClean="0">
                <a:solidFill>
                  <a:schemeClr val="bg1">
                    <a:lumMod val="50000"/>
                  </a:schemeClr>
                </a:solidFill>
              </a:rPr>
            </a:fld>
            <a:endParaRPr lang="zh-CN" altLang="en-US" sz="1200" dirty="0">
              <a:solidFill>
                <a:schemeClr val="bg1">
                  <a:lumMod val="50000"/>
                </a:schemeClr>
              </a:solidFill>
            </a:endParaRPr>
          </a:p>
        </p:txBody>
      </p:sp>
      <p:pic>
        <p:nvPicPr>
          <p:cNvPr id="14" name="图片 13"/>
          <p:cNvPicPr>
            <a:picLocks noChangeAspect="1"/>
          </p:cNvPicPr>
          <p:nvPr userDrawn="1"/>
        </p:nvPicPr>
        <p:blipFill>
          <a:blip r:embed="rId11"/>
          <a:stretch>
            <a:fillRect/>
          </a:stretch>
        </p:blipFill>
        <p:spPr>
          <a:xfrm>
            <a:off x="54040" y="121670"/>
            <a:ext cx="359695" cy="3596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E9979-A557-4DA5-A1EF-88883197D38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F226E-81FA-465C-B9E7-C3EC2A5898B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9"/>
          <a:stretch>
            <a:fillRect/>
          </a:stretch>
        </p:blipFill>
        <p:spPr>
          <a:xfrm>
            <a:off x="0" y="0"/>
            <a:ext cx="12192000" cy="6857999"/>
          </a:xfrm>
          <a:prstGeom prst="rect">
            <a:avLst/>
          </a:prstGeom>
        </p:spPr>
      </p:pic>
      <p:pic>
        <p:nvPicPr>
          <p:cNvPr id="5" name="图片 4"/>
          <p:cNvPicPr>
            <a:picLocks noChangeAspect="1"/>
          </p:cNvPicPr>
          <p:nvPr userDrawn="1"/>
        </p:nvPicPr>
        <p:blipFill>
          <a:blip r:embed="rId10" cstate="screen"/>
          <a:stretch>
            <a:fillRect/>
          </a:stretch>
        </p:blipFill>
        <p:spPr>
          <a:xfrm>
            <a:off x="10941221" y="179216"/>
            <a:ext cx="1069150" cy="248914"/>
          </a:xfrm>
          <a:prstGeom prst="rect">
            <a:avLst/>
          </a:prstGeom>
        </p:spPr>
      </p:pic>
      <p:sp>
        <p:nvSpPr>
          <p:cNvPr id="11" name="日期占位符 5"/>
          <p:cNvSpPr txBox="1"/>
          <p:nvPr userDrawn="1"/>
        </p:nvSpPr>
        <p:spPr>
          <a:xfrm>
            <a:off x="11353800" y="6473211"/>
            <a:ext cx="837927" cy="281849"/>
          </a:xfrm>
          <a:prstGeom prst="rect">
            <a:avLst/>
          </a:prstGeom>
        </p:spPr>
        <p:txBody>
          <a:bodyPr/>
          <a:lstStyle>
            <a:defPPr>
              <a:defRPr lang="en-US"/>
            </a:defPPr>
            <a:lvl1pPr marL="0" algn="ctr" defTabSz="457200" rtl="0" eaLnBrk="1" latinLnBrk="0" hangingPunct="1">
              <a:defRPr sz="1000" b="0" kern="1200">
                <a:solidFill>
                  <a:schemeClr val="bg1">
                    <a:lumMod val="50000"/>
                  </a:schemeClr>
                </a:solidFill>
                <a:latin typeface="+mj-ea"/>
                <a:ea typeface="+mj-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74E5C-53DA-459A-979D-10CC10ED395E}" type="datetime11">
              <a:rPr lang="zh-CN" altLang="en-US" sz="1200" smtClean="0">
                <a:solidFill>
                  <a:schemeClr val="bg1">
                    <a:lumMod val="50000"/>
                  </a:schemeClr>
                </a:solidFill>
              </a:rPr>
            </a:fld>
            <a:endParaRPr lang="zh-CN" altLang="en-US" sz="1200" dirty="0">
              <a:solidFill>
                <a:schemeClr val="bg1">
                  <a:lumMod val="50000"/>
                </a:schemeClr>
              </a:solidFill>
            </a:endParaRPr>
          </a:p>
        </p:txBody>
      </p:sp>
      <p:pic>
        <p:nvPicPr>
          <p:cNvPr id="14" name="图片 13"/>
          <p:cNvPicPr>
            <a:picLocks noChangeAspect="1"/>
          </p:cNvPicPr>
          <p:nvPr userDrawn="1"/>
        </p:nvPicPr>
        <p:blipFill>
          <a:blip r:embed="rId11"/>
          <a:stretch>
            <a:fillRect/>
          </a:stretch>
        </p:blipFill>
        <p:spPr>
          <a:xfrm>
            <a:off x="54040" y="121670"/>
            <a:ext cx="359695" cy="35969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5.xml"/><Relationship Id="rId3"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1" Type="http://schemas.openxmlformats.org/officeDocument/2006/relationships/slideLayout" Target="../slideLayouts/slideLayout4.xml"/><Relationship Id="rId30" Type="http://schemas.openxmlformats.org/officeDocument/2006/relationships/tags" Target="../tags/tag34.xml"/><Relationship Id="rId3" Type="http://schemas.openxmlformats.org/officeDocument/2006/relationships/tags" Target="../tags/tag7.xml"/><Relationship Id="rId29" Type="http://schemas.openxmlformats.org/officeDocument/2006/relationships/tags" Target="../tags/tag33.xml"/><Relationship Id="rId28" Type="http://schemas.openxmlformats.org/officeDocument/2006/relationships/tags" Target="../tags/tag32.xml"/><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8.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9.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Time Will Tell.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313041" y="0"/>
            <a:ext cx="448723" cy="448560"/>
          </a:xfrm>
          <a:prstGeom prst="rect">
            <a:avLst/>
          </a:prstGeom>
        </p:spPr>
      </p:pic>
      <p:sp>
        <p:nvSpPr>
          <p:cNvPr id="43" name="Rectangle 3"/>
          <p:cNvSpPr txBox="1">
            <a:spLocks noChangeArrowheads="1"/>
          </p:cNvSpPr>
          <p:nvPr/>
        </p:nvSpPr>
        <p:spPr>
          <a:xfrm>
            <a:off x="959485" y="2202815"/>
            <a:ext cx="9829165" cy="1274445"/>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a:solidFill>
                  <a:srgbClr val="036EB6"/>
                </a:solidFill>
                <a:latin typeface="黑体" panose="02010609060101010101" pitchFamily="49" charset="-122"/>
                <a:ea typeface="黑体" panose="02010609060101010101" pitchFamily="49" charset="-122"/>
                <a:cs typeface="黑体" panose="02010609060101010101" pitchFamily="49" charset="-122"/>
                <a:sym typeface="+mn-ea"/>
              </a:rPr>
              <a:t>倍苏美</a:t>
            </a:r>
            <a:r>
              <a:rPr lang="zh-CN" altLang="en-US" sz="3600" baseline="30000" dirty="0">
                <a:solidFill>
                  <a:srgbClr val="036EB6"/>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3600" dirty="0">
                <a:solidFill>
                  <a:srgbClr val="036EB6"/>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马来酸阿伐曲泊帕片 </a:t>
            </a:r>
            <a:r>
              <a:rPr lang="zh-CN" altLang="en-US" sz="3600" dirty="0">
                <a:solidFill>
                  <a:srgbClr val="036EB6"/>
                </a:solidFill>
                <a:latin typeface="黑体" panose="02010609060101010101" pitchFamily="49" charset="-122"/>
                <a:ea typeface="黑体" panose="02010609060101010101" pitchFamily="49" charset="-122"/>
                <a:cs typeface="黑体" panose="02010609060101010101" pitchFamily="49" charset="-122"/>
              </a:rPr>
              <a:t>2025年</a:t>
            </a:r>
            <a:endParaRPr lang="zh-CN" altLang="en-US" sz="3600" dirty="0">
              <a:solidFill>
                <a:srgbClr val="036EB6"/>
              </a:solidFill>
              <a:latin typeface="黑体" panose="02010609060101010101" pitchFamily="49" charset="-122"/>
              <a:ea typeface="黑体" panose="02010609060101010101" pitchFamily="49" charset="-122"/>
              <a:cs typeface="黑体" panose="02010609060101010101" pitchFamily="49" charset="-122"/>
            </a:endParaRPr>
          </a:p>
          <a:p>
            <a:pPr algn="l"/>
            <a:endParaRPr lang="en-US" altLang="zh-CN" sz="3600" dirty="0">
              <a:solidFill>
                <a:schemeClr val="accent1"/>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46" name="直接连接符 5"/>
          <p:cNvCxnSpPr>
            <a:cxnSpLocks noChangeShapeType="1"/>
          </p:cNvCxnSpPr>
          <p:nvPr/>
        </p:nvCxnSpPr>
        <p:spPr bwMode="auto">
          <a:xfrm flipH="1">
            <a:off x="1127070" y="2895751"/>
            <a:ext cx="10531723"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1685275" y="2111119"/>
            <a:ext cx="506725" cy="2146300"/>
          </a:xfrm>
          <a:prstGeom prst="rect">
            <a:avLst/>
          </a:prstGeom>
          <a:solidFill>
            <a:schemeClr val="accent1"/>
          </a:solidFill>
          <a:ln>
            <a:noFill/>
          </a:ln>
        </p:spPr>
        <p:txBody>
          <a:bodyPr lIns="91409" tIns="45705" rIns="91409" bIns="45705"/>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latin typeface="黑体" panose="02010609060101010101" pitchFamily="49" charset="-122"/>
              <a:ea typeface="黑体" panose="02010609060101010101" pitchFamily="49" charset="-122"/>
            </a:endParaRPr>
          </a:p>
        </p:txBody>
      </p:sp>
      <p:grpSp>
        <p:nvGrpSpPr>
          <p:cNvPr id="49" name="组合 48"/>
          <p:cNvGrpSpPr/>
          <p:nvPr/>
        </p:nvGrpSpPr>
        <p:grpSpPr>
          <a:xfrm>
            <a:off x="10827800" y="3181507"/>
            <a:ext cx="576064" cy="577112"/>
            <a:chOff x="6084168" y="1274820"/>
            <a:chExt cx="432048" cy="432834"/>
          </a:xfrm>
        </p:grpSpPr>
        <p:sp>
          <p:nvSpPr>
            <p:cNvPr id="50"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黑体" panose="02010609060101010101" pitchFamily="49" charset="-122"/>
                <a:ea typeface="黑体" panose="02010609060101010101" pitchFamily="49" charset="-122"/>
              </a:endParaRPr>
            </a:p>
          </p:txBody>
        </p:sp>
        <p:sp>
          <p:nvSpPr>
            <p:cNvPr id="51"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黑体" panose="02010609060101010101" pitchFamily="49" charset="-122"/>
                <a:ea typeface="黑体" panose="02010609060101010101" pitchFamily="49" charset="-122"/>
              </a:endParaRPr>
            </a:p>
          </p:txBody>
        </p:sp>
      </p:grpSp>
      <p:grpSp>
        <p:nvGrpSpPr>
          <p:cNvPr id="52" name="组合 51"/>
          <p:cNvGrpSpPr/>
          <p:nvPr/>
        </p:nvGrpSpPr>
        <p:grpSpPr>
          <a:xfrm>
            <a:off x="9099608" y="3182031"/>
            <a:ext cx="576064" cy="576064"/>
            <a:chOff x="4788024" y="1275213"/>
            <a:chExt cx="432048" cy="432048"/>
          </a:xfrm>
        </p:grpSpPr>
        <p:sp>
          <p:nvSpPr>
            <p:cNvPr id="5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黑体" panose="02010609060101010101" pitchFamily="49" charset="-122"/>
                <a:ea typeface="黑体" panose="02010609060101010101" pitchFamily="49" charset="-122"/>
              </a:endParaRPr>
            </a:p>
          </p:txBody>
        </p:sp>
        <p:sp>
          <p:nvSpPr>
            <p:cNvPr id="54"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黑体" panose="02010609060101010101" pitchFamily="49" charset="-122"/>
                <a:ea typeface="黑体" panose="02010609060101010101" pitchFamily="49" charset="-122"/>
              </a:endParaRPr>
            </a:p>
          </p:txBody>
        </p:sp>
      </p:grpSp>
      <p:grpSp>
        <p:nvGrpSpPr>
          <p:cNvPr id="55" name="组合 54"/>
          <p:cNvGrpSpPr/>
          <p:nvPr/>
        </p:nvGrpSpPr>
        <p:grpSpPr>
          <a:xfrm>
            <a:off x="9963705" y="3181507"/>
            <a:ext cx="577111" cy="577112"/>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黑体" panose="02010609060101010101" pitchFamily="49" charset="-122"/>
                <a:ea typeface="黑体" panose="02010609060101010101" pitchFamily="49" charset="-122"/>
              </a:endParaRPr>
            </a:p>
          </p:txBody>
        </p:sp>
        <p:sp>
          <p:nvSpPr>
            <p:cNvPr id="5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黑体" panose="02010609060101010101" pitchFamily="49" charset="-122"/>
                <a:ea typeface="黑体" panose="02010609060101010101" pitchFamily="49" charset="-122"/>
              </a:endParaRPr>
            </a:p>
          </p:txBody>
        </p:sp>
      </p:grpSp>
      <p:grpSp>
        <p:nvGrpSpPr>
          <p:cNvPr id="58" name="组合 57"/>
          <p:cNvGrpSpPr/>
          <p:nvPr/>
        </p:nvGrpSpPr>
        <p:grpSpPr>
          <a:xfrm>
            <a:off x="7371417" y="3181507"/>
            <a:ext cx="577111" cy="577112"/>
            <a:chOff x="3491880" y="1274820"/>
            <a:chExt cx="432833" cy="432834"/>
          </a:xfrm>
        </p:grpSpPr>
        <p:sp>
          <p:nvSpPr>
            <p:cNvPr id="5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黑体" panose="02010609060101010101" pitchFamily="49" charset="-122"/>
                <a:ea typeface="黑体" panose="02010609060101010101" pitchFamily="49" charset="-122"/>
              </a:endParaRPr>
            </a:p>
          </p:txBody>
        </p:sp>
        <p:sp>
          <p:nvSpPr>
            <p:cNvPr id="6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黑体" panose="02010609060101010101" pitchFamily="49" charset="-122"/>
                <a:ea typeface="黑体" panose="02010609060101010101" pitchFamily="49" charset="-122"/>
              </a:endParaRPr>
            </a:p>
          </p:txBody>
        </p:sp>
      </p:grpSp>
      <p:grpSp>
        <p:nvGrpSpPr>
          <p:cNvPr id="61" name="组合 60"/>
          <p:cNvGrpSpPr/>
          <p:nvPr/>
        </p:nvGrpSpPr>
        <p:grpSpPr>
          <a:xfrm>
            <a:off x="8235513" y="3181507"/>
            <a:ext cx="577111" cy="577112"/>
            <a:chOff x="4139952" y="1274820"/>
            <a:chExt cx="432833" cy="432834"/>
          </a:xfrm>
        </p:grpSpPr>
        <p:sp>
          <p:nvSpPr>
            <p:cNvPr id="62"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黑体" panose="02010609060101010101" pitchFamily="49" charset="-122"/>
                <a:ea typeface="黑体" panose="02010609060101010101" pitchFamily="49" charset="-122"/>
              </a:endParaRPr>
            </a:p>
          </p:txBody>
        </p:sp>
        <p:sp>
          <p:nvSpPr>
            <p:cNvPr id="6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黑体" panose="02010609060101010101" pitchFamily="49" charset="-122"/>
                <a:ea typeface="黑体" panose="02010609060101010101" pitchFamily="49" charset="-122"/>
              </a:endParaRPr>
            </a:p>
          </p:txBody>
        </p:sp>
      </p:grpSp>
      <p:sp>
        <p:nvSpPr>
          <p:cNvPr id="4" name="文本框 3"/>
          <p:cNvSpPr txBox="1"/>
          <p:nvPr/>
        </p:nvSpPr>
        <p:spPr>
          <a:xfrm>
            <a:off x="974035" y="2889731"/>
            <a:ext cx="6244347" cy="1198880"/>
          </a:xfrm>
          <a:prstGeom prst="rect">
            <a:avLst/>
          </a:prstGeom>
          <a:noFill/>
        </p:spPr>
        <p:txBody>
          <a:bodyPr wrap="square" rtlCol="0">
            <a:spAutoFit/>
          </a:bodyPr>
          <a:lstStyle/>
          <a:p>
            <a:pPr algn="l">
              <a:lnSpc>
                <a:spcPct val="150000"/>
              </a:lnSpc>
              <a:buClrTx/>
              <a:buSzTx/>
              <a:buFontTx/>
            </a:pPr>
            <a:r>
              <a:rPr lang="zh-CN" altLang="en-US" sz="2400" dirty="0">
                <a:solidFill>
                  <a:srgbClr val="036EB6"/>
                </a:solidFill>
                <a:latin typeface="黑体" panose="02010609060101010101" pitchFamily="49" charset="-122"/>
                <a:ea typeface="黑体" panose="02010609060101010101" pitchFamily="49" charset="-122"/>
                <a:cs typeface="黑体" panose="02010609060101010101" pitchFamily="49" charset="-122"/>
                <a:sym typeface="+mn-ea"/>
              </a:rPr>
              <a:t>成都倍特药业股份有限公司</a:t>
            </a:r>
            <a:endParaRPr lang="zh-CN" altLang="en-US" sz="2400" dirty="0">
              <a:solidFill>
                <a:srgbClr val="036EB6"/>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sz="2400" dirty="0">
                <a:solidFill>
                  <a:srgbClr val="036EB6"/>
                </a:solidFill>
                <a:latin typeface="黑体" panose="02010609060101010101" pitchFamily="49" charset="-122"/>
                <a:ea typeface="黑体" panose="02010609060101010101" pitchFamily="49" charset="-122"/>
                <a:cs typeface="黑体" panose="02010609060101010101" pitchFamily="49" charset="-122"/>
              </a:rPr>
              <a:t>2025年7月</a:t>
            </a:r>
            <a:endParaRPr lang="zh-CN" altLang="en-US" sz="2400" dirty="0">
              <a:solidFill>
                <a:srgbClr val="036EB6"/>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4730750"/>
            <a:ext cx="12256750" cy="1667510"/>
          </a:xfrm>
          <a:prstGeom prst="rect">
            <a:avLst/>
          </a:prstGeom>
          <a:noFill/>
        </p:spPr>
        <p:txBody>
          <a:bodyPr wrap="square" rtlCol="0" anchor="t">
            <a:noAutofit/>
          </a:bodyPr>
          <a:lstStyle/>
          <a:p>
            <a:pPr indent="0" algn="ctr" fontAlgn="auto">
              <a:lnSpc>
                <a:spcPts val="1480"/>
              </a:lnSpc>
            </a:pPr>
            <a:r>
              <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rPr>
              <a:t>成都倍特药业股份有限公司</a:t>
            </a:r>
            <a:endPar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dirty="0">
                <a:solidFill>
                  <a:schemeClr val="bg1"/>
                </a:solidFill>
                <a:latin typeface="Calibri" panose="020F0502020204030204" charset="0"/>
                <a:ea typeface="宋体" panose="02010600030101010101" pitchFamily="2" charset="-122"/>
                <a:cs typeface="HarmonyOS Sans SC" panose="00000500000000000000" charset="-122"/>
                <a:sym typeface="+mn-ea"/>
              </a:rPr>
              <a:t>Chengdu Brilliant Pharmaceutical Co., Ltd.</a:t>
            </a:r>
            <a:endParaRPr lang="zh-CN" altLang="en-US" sz="1000"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rPr>
              <a:t>地址：成都高新区和祥三街263号</a:t>
            </a:r>
            <a:endPar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dirty="0">
                <a:solidFill>
                  <a:schemeClr val="bg1"/>
                </a:solidFill>
                <a:latin typeface="Calibri" panose="020F0502020204030204" charset="0"/>
                <a:ea typeface="宋体" panose="02010600030101010101" pitchFamily="2" charset="-122"/>
                <a:sym typeface="+mn-ea"/>
              </a:rPr>
              <a:t>Add： </a:t>
            </a:r>
            <a:r>
              <a:rPr lang="zh-CN" altLang="en-US" sz="1000" dirty="0">
                <a:solidFill>
                  <a:schemeClr val="bg1"/>
                </a:solidFill>
                <a:latin typeface="Calibri" panose="020F0502020204030204" charset="0"/>
                <a:ea typeface="宋体" panose="02010600030101010101" pitchFamily="2" charset="-122"/>
                <a:cs typeface="HarmonyOS Sans SC" panose="00000500000000000000" charset="-122"/>
                <a:sym typeface="+mn-ea"/>
              </a:rPr>
              <a:t>No. 263, Hexiang 3rd Street, Chengdu Hi-Tech Zone </a:t>
            </a:r>
            <a:endParaRPr lang="zh-CN" altLang="en-US" sz="900"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rPr>
              <a:t>网址：www.btyy.com</a:t>
            </a:r>
            <a:endPar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dirty="0">
                <a:solidFill>
                  <a:schemeClr val="bg1"/>
                </a:solidFill>
                <a:latin typeface="Calibri" panose="020F0502020204030204" charset="0"/>
                <a:ea typeface="宋体" panose="02010600030101010101" pitchFamily="2" charset="-122"/>
                <a:sym typeface="+mn-ea"/>
              </a:rPr>
              <a:t>Web： </a:t>
            </a:r>
            <a:r>
              <a:rPr lang="zh-CN" altLang="en-US" sz="900" dirty="0">
                <a:solidFill>
                  <a:schemeClr val="bg1"/>
                </a:solidFill>
                <a:latin typeface="Calibri" panose="020F0502020204030204" charset="0"/>
                <a:ea typeface="宋体" panose="02010600030101010101" pitchFamily="2" charset="-122"/>
                <a:cs typeface="HarmonyOS Sans SC" panose="00000500000000000000" charset="-122"/>
                <a:sym typeface="+mn-ea"/>
              </a:rPr>
              <a:t>www.btyy.com</a:t>
            </a:r>
            <a:r>
              <a:rPr lang="zh-CN" altLang="en-US" sz="900" b="1" dirty="0">
                <a:solidFill>
                  <a:schemeClr val="bg1"/>
                </a:solidFill>
                <a:latin typeface="Calibri" panose="020F0502020204030204" charset="0"/>
                <a:ea typeface="宋体" panose="02010600030101010101" pitchFamily="2" charset="-122"/>
                <a:cs typeface="HarmonyOS Sans SC" panose="00000500000000000000" charset="-122"/>
                <a:sym typeface="+mn-ea"/>
              </a:rPr>
              <a:t> </a:t>
            </a:r>
            <a:endParaRPr lang="zh-CN" altLang="en-US" sz="900" b="1"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rPr>
              <a:t>电话：400-800-6276</a:t>
            </a:r>
            <a:endParaRPr lang="zh-CN" altLang="en-US" sz="1000" b="1" dirty="0">
              <a:solidFill>
                <a:schemeClr val="bg1"/>
              </a:solidFill>
              <a:latin typeface="Calibri" panose="020F0502020204030204" charset="0"/>
              <a:ea typeface="宋体" panose="02010600030101010101" pitchFamily="2" charset="-122"/>
              <a:cs typeface="HarmonyOS Sans SC" panose="00000500000000000000" charset="-122"/>
              <a:sym typeface="+mn-ea"/>
            </a:endParaRPr>
          </a:p>
          <a:p>
            <a:pPr indent="0" algn="ctr" fontAlgn="auto">
              <a:lnSpc>
                <a:spcPts val="1480"/>
              </a:lnSpc>
            </a:pPr>
            <a:r>
              <a:rPr lang="zh-CN" altLang="en-US" sz="1000" dirty="0">
                <a:solidFill>
                  <a:schemeClr val="bg1"/>
                </a:solidFill>
                <a:latin typeface="Calibri" panose="020F0502020204030204" charset="0"/>
                <a:ea typeface="宋体" panose="02010600030101010101" pitchFamily="2" charset="-122"/>
                <a:sym typeface="+mn-ea"/>
              </a:rPr>
              <a:t>Tel： </a:t>
            </a:r>
            <a:r>
              <a:rPr lang="zh-CN" altLang="en-US" sz="1000" dirty="0">
                <a:solidFill>
                  <a:schemeClr val="bg1"/>
                </a:solidFill>
                <a:latin typeface="Calibri" panose="020F0502020204030204" charset="0"/>
                <a:ea typeface="宋体" panose="02010600030101010101" pitchFamily="2" charset="-122"/>
                <a:cs typeface="HarmonyOS Sans SC" panose="00000500000000000000" charset="-122"/>
                <a:sym typeface="+mn-ea"/>
              </a:rPr>
              <a:t>400-800-6276</a:t>
            </a:r>
            <a:endParaRPr lang="zh-CN" altLang="en-US" sz="1000" dirty="0">
              <a:solidFill>
                <a:schemeClr val="bg1"/>
              </a:solidFill>
              <a:latin typeface="Calibri" panose="020F0502020204030204" charset="0"/>
              <a:ea typeface="宋体" panose="02010600030101010101" pitchFamily="2" charset="-122"/>
              <a:cs typeface="HarmonyOS Sans SC" panose="00000500000000000000"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lang="zh-CN" altLang="en-US"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目录</a:t>
            </a:r>
            <a:endParaRPr lang="zh-CN" altLang="en-US"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45" name="组合 44"/>
          <p:cNvGrpSpPr/>
          <p:nvPr>
            <p:custDataLst>
              <p:tags r:id="rId1"/>
            </p:custDataLst>
          </p:nvPr>
        </p:nvGrpSpPr>
        <p:grpSpPr>
          <a:xfrm>
            <a:off x="766222" y="2202322"/>
            <a:ext cx="1192345" cy="666786"/>
            <a:chOff x="2215144" y="927951"/>
            <a:chExt cx="1244730" cy="916847"/>
          </a:xfrm>
        </p:grpSpPr>
        <p:sp>
          <p:nvSpPr>
            <p:cNvPr id="46" name="平行四边形 45"/>
            <p:cNvSpPr/>
            <p:nvPr>
              <p:custDataLst>
                <p:tags r:id="rId2"/>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a:latin typeface="黑体" panose="02010609060101010101" pitchFamily="49" charset="-122"/>
                <a:ea typeface="黑体" panose="02010609060101010101" pitchFamily="49" charset="-122"/>
              </a:endParaRPr>
            </a:p>
          </p:txBody>
        </p:sp>
        <p:sp>
          <p:nvSpPr>
            <p:cNvPr id="47" name="文本框 9"/>
            <p:cNvSpPr txBox="1"/>
            <p:nvPr>
              <p:custDataLst>
                <p:tags r:id="rId3"/>
              </p:custDataLst>
            </p:nvPr>
          </p:nvSpPr>
          <p:spPr>
            <a:xfrm>
              <a:off x="2393075" y="927951"/>
              <a:ext cx="1066799" cy="916847"/>
            </a:xfrm>
            <a:prstGeom prst="rect">
              <a:avLst/>
            </a:prstGeom>
            <a:noFill/>
          </p:spPr>
          <p:txBody>
            <a:bodyPr wrap="square" rtlCol="0">
              <a:spAutoFit/>
            </a:bodyPr>
            <a:p>
              <a:r>
                <a:rPr lang="en-US" altLang="zh-CN" sz="3735" dirty="0">
                  <a:solidFill>
                    <a:schemeClr val="bg1"/>
                  </a:solidFill>
                  <a:latin typeface="黑体" panose="02010609060101010101" pitchFamily="49" charset="-122"/>
                  <a:ea typeface="黑体" panose="02010609060101010101" pitchFamily="49" charset="-122"/>
                </a:rPr>
                <a:t>01</a:t>
              </a:r>
              <a:endParaRPr lang="en-US" altLang="zh-CN" sz="3735" dirty="0">
                <a:solidFill>
                  <a:schemeClr val="bg1"/>
                </a:solidFill>
                <a:latin typeface="黑体" panose="02010609060101010101" pitchFamily="49" charset="-122"/>
                <a:ea typeface="黑体" panose="02010609060101010101" pitchFamily="49" charset="-122"/>
              </a:endParaRPr>
            </a:p>
          </p:txBody>
        </p:sp>
      </p:grpSp>
      <p:grpSp>
        <p:nvGrpSpPr>
          <p:cNvPr id="60" name="组合 59"/>
          <p:cNvGrpSpPr/>
          <p:nvPr>
            <p:custDataLst>
              <p:tags r:id="rId4"/>
            </p:custDataLst>
          </p:nvPr>
        </p:nvGrpSpPr>
        <p:grpSpPr>
          <a:xfrm>
            <a:off x="1671891" y="2220071"/>
            <a:ext cx="4114312" cy="612920"/>
            <a:chOff x="4315150" y="953426"/>
            <a:chExt cx="3857250" cy="540057"/>
          </a:xfrm>
        </p:grpSpPr>
        <p:sp>
          <p:nvSpPr>
            <p:cNvPr id="61" name="矩形 60"/>
            <p:cNvSpPr/>
            <p:nvPr>
              <p:custDataLst>
                <p:tags r:id="rId5"/>
              </p:custDataLst>
            </p:nvPr>
          </p:nvSpPr>
          <p:spPr>
            <a:xfrm>
              <a:off x="4841196" y="1036090"/>
              <a:ext cx="2827147" cy="405646"/>
            </a:xfrm>
            <a:prstGeom prst="rect">
              <a:avLst/>
            </a:prstGeom>
            <a:ln w="15875">
              <a:noFill/>
            </a:ln>
          </p:spPr>
          <p:txBody>
            <a:bodyPr wrap="square" lIns="91440" tIns="45720" rIns="91440" bIns="45720">
              <a:spAutoFit/>
            </a:bodyPr>
            <a:p>
              <a:r>
                <a:rPr lang="zh-CN" altLang="en-US" sz="2400" b="1" dirty="0">
                  <a:solidFill>
                    <a:schemeClr val="tx1">
                      <a:lumMod val="75000"/>
                      <a:lumOff val="25000"/>
                    </a:schemeClr>
                  </a:solidFill>
                  <a:latin typeface="黑体" panose="02010609060101010101" pitchFamily="49" charset="-122"/>
                  <a:ea typeface="黑体" panose="02010609060101010101" pitchFamily="49" charset="-122"/>
                </a:rPr>
                <a:t>药品基本信息</a:t>
              </a:r>
              <a:endParaRPr lang="zh-CN" altLang="en-US" sz="2400" b="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62" name="平行四边形 61"/>
            <p:cNvSpPr/>
            <p:nvPr>
              <p:custDataLst>
                <p:tags r:id="rId6"/>
              </p:custDataLst>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endParaRPr lang="zh-CN" altLang="en-US" sz="2135" b="1">
                <a:solidFill>
                  <a:schemeClr val="tx1">
                    <a:lumMod val="75000"/>
                    <a:lumOff val="25000"/>
                  </a:schemeClr>
                </a:solidFill>
                <a:latin typeface="黑体" panose="02010609060101010101" pitchFamily="49" charset="-122"/>
                <a:ea typeface="黑体" panose="02010609060101010101" pitchFamily="49" charset="-122"/>
              </a:endParaRPr>
            </a:p>
          </p:txBody>
        </p:sp>
      </p:grpSp>
      <p:grpSp>
        <p:nvGrpSpPr>
          <p:cNvPr id="54" name="组合 53"/>
          <p:cNvGrpSpPr/>
          <p:nvPr>
            <p:custDataLst>
              <p:tags r:id="rId7"/>
            </p:custDataLst>
          </p:nvPr>
        </p:nvGrpSpPr>
        <p:grpSpPr>
          <a:xfrm>
            <a:off x="663792" y="3523952"/>
            <a:ext cx="1192345" cy="666786"/>
            <a:chOff x="2215144" y="927951"/>
            <a:chExt cx="1244730" cy="916847"/>
          </a:xfrm>
        </p:grpSpPr>
        <p:sp>
          <p:nvSpPr>
            <p:cNvPr id="55" name="平行四边形 54"/>
            <p:cNvSpPr/>
            <p:nvPr>
              <p:custDataLst>
                <p:tags r:id="rId8"/>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a:latin typeface="黑体" panose="02010609060101010101" pitchFamily="49" charset="-122"/>
                <a:ea typeface="黑体" panose="02010609060101010101" pitchFamily="49" charset="-122"/>
              </a:endParaRPr>
            </a:p>
          </p:txBody>
        </p:sp>
        <p:sp>
          <p:nvSpPr>
            <p:cNvPr id="56" name="文本框 9"/>
            <p:cNvSpPr txBox="1"/>
            <p:nvPr>
              <p:custDataLst>
                <p:tags r:id="rId9"/>
              </p:custDataLst>
            </p:nvPr>
          </p:nvSpPr>
          <p:spPr>
            <a:xfrm>
              <a:off x="2393075" y="927951"/>
              <a:ext cx="1066799" cy="916847"/>
            </a:xfrm>
            <a:prstGeom prst="rect">
              <a:avLst/>
            </a:prstGeom>
            <a:noFill/>
          </p:spPr>
          <p:txBody>
            <a:bodyPr wrap="square" rtlCol="0">
              <a:spAutoFit/>
            </a:bodyPr>
            <a:p>
              <a:r>
                <a:rPr lang="en-US" altLang="zh-CN" sz="3735" dirty="0">
                  <a:solidFill>
                    <a:schemeClr val="bg1"/>
                  </a:solidFill>
                  <a:latin typeface="黑体" panose="02010609060101010101" pitchFamily="49" charset="-122"/>
                  <a:ea typeface="黑体" panose="02010609060101010101" pitchFamily="49" charset="-122"/>
                </a:rPr>
                <a:t>03</a:t>
              </a:r>
              <a:endParaRPr lang="en-US" altLang="zh-CN" sz="3735" dirty="0">
                <a:solidFill>
                  <a:schemeClr val="bg1"/>
                </a:solidFill>
                <a:latin typeface="黑体" panose="02010609060101010101" pitchFamily="49" charset="-122"/>
                <a:ea typeface="黑体" panose="02010609060101010101" pitchFamily="49" charset="-122"/>
              </a:endParaRPr>
            </a:p>
          </p:txBody>
        </p:sp>
      </p:grpSp>
      <p:grpSp>
        <p:nvGrpSpPr>
          <p:cNvPr id="57" name="组合 56"/>
          <p:cNvGrpSpPr/>
          <p:nvPr>
            <p:custDataLst>
              <p:tags r:id="rId10"/>
            </p:custDataLst>
          </p:nvPr>
        </p:nvGrpSpPr>
        <p:grpSpPr>
          <a:xfrm>
            <a:off x="1569461" y="3541701"/>
            <a:ext cx="4114312" cy="612920"/>
            <a:chOff x="4315150" y="953426"/>
            <a:chExt cx="3857250" cy="540057"/>
          </a:xfrm>
        </p:grpSpPr>
        <p:sp>
          <p:nvSpPr>
            <p:cNvPr id="58" name="矩形 57"/>
            <p:cNvSpPr/>
            <p:nvPr>
              <p:custDataLst>
                <p:tags r:id="rId11"/>
              </p:custDataLst>
            </p:nvPr>
          </p:nvSpPr>
          <p:spPr>
            <a:xfrm>
              <a:off x="4841196" y="1036090"/>
              <a:ext cx="2827147" cy="405646"/>
            </a:xfrm>
            <a:prstGeom prst="rect">
              <a:avLst/>
            </a:prstGeom>
            <a:ln w="15875">
              <a:noFill/>
            </a:ln>
          </p:spPr>
          <p:txBody>
            <a:bodyPr wrap="square" lIns="91440" tIns="45720" rIns="91440" bIns="45720">
              <a:spAutoFit/>
            </a:bodyPr>
            <a:p>
              <a:r>
                <a:rPr lang="zh-CN" altLang="en-US" sz="2400" b="1" dirty="0">
                  <a:solidFill>
                    <a:schemeClr val="tx1">
                      <a:lumMod val="75000"/>
                      <a:lumOff val="25000"/>
                    </a:schemeClr>
                  </a:solidFill>
                  <a:latin typeface="黑体" panose="02010609060101010101" pitchFamily="49" charset="-122"/>
                  <a:ea typeface="黑体" panose="02010609060101010101" pitchFamily="49" charset="-122"/>
                </a:rPr>
                <a:t>安全性</a:t>
              </a:r>
              <a:endParaRPr lang="zh-CN" altLang="en-US" sz="2400" b="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59" name="平行四边形 58"/>
            <p:cNvSpPr/>
            <p:nvPr>
              <p:custDataLst>
                <p:tags r:id="rId12"/>
              </p:custDataLst>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endParaRPr lang="zh-CN" altLang="en-US" sz="2135" b="1">
                <a:solidFill>
                  <a:schemeClr val="tx1">
                    <a:lumMod val="75000"/>
                    <a:lumOff val="25000"/>
                  </a:schemeClr>
                </a:solidFill>
                <a:latin typeface="黑体" panose="02010609060101010101" pitchFamily="49" charset="-122"/>
                <a:ea typeface="黑体" panose="02010609060101010101" pitchFamily="49" charset="-122"/>
              </a:endParaRPr>
            </a:p>
          </p:txBody>
        </p:sp>
      </p:grpSp>
      <p:grpSp>
        <p:nvGrpSpPr>
          <p:cNvPr id="69" name="组合 68"/>
          <p:cNvGrpSpPr/>
          <p:nvPr>
            <p:custDataLst>
              <p:tags r:id="rId13"/>
            </p:custDataLst>
          </p:nvPr>
        </p:nvGrpSpPr>
        <p:grpSpPr>
          <a:xfrm>
            <a:off x="591342" y="4875565"/>
            <a:ext cx="1192345" cy="666786"/>
            <a:chOff x="2215144" y="927951"/>
            <a:chExt cx="1244730" cy="916847"/>
          </a:xfrm>
        </p:grpSpPr>
        <p:sp>
          <p:nvSpPr>
            <p:cNvPr id="70" name="平行四边形 69"/>
            <p:cNvSpPr/>
            <p:nvPr>
              <p:custDataLst>
                <p:tags r:id="rId14"/>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a:latin typeface="黑体" panose="02010609060101010101" pitchFamily="49" charset="-122"/>
                <a:ea typeface="黑体" panose="02010609060101010101" pitchFamily="49" charset="-122"/>
              </a:endParaRPr>
            </a:p>
          </p:txBody>
        </p:sp>
        <p:sp>
          <p:nvSpPr>
            <p:cNvPr id="71" name="文本框 9"/>
            <p:cNvSpPr txBox="1"/>
            <p:nvPr>
              <p:custDataLst>
                <p:tags r:id="rId15"/>
              </p:custDataLst>
            </p:nvPr>
          </p:nvSpPr>
          <p:spPr>
            <a:xfrm>
              <a:off x="2393075" y="927951"/>
              <a:ext cx="1066799" cy="916847"/>
            </a:xfrm>
            <a:prstGeom prst="rect">
              <a:avLst/>
            </a:prstGeom>
            <a:noFill/>
          </p:spPr>
          <p:txBody>
            <a:bodyPr wrap="square" rtlCol="0">
              <a:spAutoFit/>
            </a:bodyPr>
            <a:p>
              <a:r>
                <a:rPr lang="en-US" altLang="zh-CN" sz="3735" dirty="0">
                  <a:solidFill>
                    <a:schemeClr val="bg1"/>
                  </a:solidFill>
                  <a:latin typeface="黑体" panose="02010609060101010101" pitchFamily="49" charset="-122"/>
                  <a:ea typeface="黑体" panose="02010609060101010101" pitchFamily="49" charset="-122"/>
                </a:rPr>
                <a:t>05</a:t>
              </a:r>
              <a:endParaRPr lang="en-US" altLang="zh-CN" sz="3735" dirty="0">
                <a:solidFill>
                  <a:schemeClr val="bg1"/>
                </a:solidFill>
                <a:latin typeface="黑体" panose="02010609060101010101" pitchFamily="49" charset="-122"/>
                <a:ea typeface="黑体" panose="02010609060101010101" pitchFamily="49" charset="-122"/>
              </a:endParaRPr>
            </a:p>
          </p:txBody>
        </p:sp>
      </p:grpSp>
      <p:grpSp>
        <p:nvGrpSpPr>
          <p:cNvPr id="72" name="组合 71"/>
          <p:cNvGrpSpPr/>
          <p:nvPr>
            <p:custDataLst>
              <p:tags r:id="rId16"/>
            </p:custDataLst>
          </p:nvPr>
        </p:nvGrpSpPr>
        <p:grpSpPr>
          <a:xfrm>
            <a:off x="1497011" y="4893314"/>
            <a:ext cx="4114312" cy="612920"/>
            <a:chOff x="4315150" y="953426"/>
            <a:chExt cx="3857250" cy="540057"/>
          </a:xfrm>
        </p:grpSpPr>
        <p:sp>
          <p:nvSpPr>
            <p:cNvPr id="73" name="矩形 72"/>
            <p:cNvSpPr/>
            <p:nvPr>
              <p:custDataLst>
                <p:tags r:id="rId17"/>
              </p:custDataLst>
            </p:nvPr>
          </p:nvSpPr>
          <p:spPr>
            <a:xfrm>
              <a:off x="4841196" y="1036090"/>
              <a:ext cx="2827147" cy="405646"/>
            </a:xfrm>
            <a:prstGeom prst="rect">
              <a:avLst/>
            </a:prstGeom>
            <a:ln w="15875">
              <a:noFill/>
            </a:ln>
          </p:spPr>
          <p:txBody>
            <a:bodyPr wrap="square" lIns="91440" tIns="45720" rIns="91440" bIns="45720">
              <a:spAutoFit/>
            </a:bodyPr>
            <a:p>
              <a:r>
                <a:rPr lang="zh-CN" altLang="en-US" sz="2400" b="1" dirty="0">
                  <a:solidFill>
                    <a:schemeClr val="tx1">
                      <a:lumMod val="75000"/>
                      <a:lumOff val="25000"/>
                    </a:schemeClr>
                  </a:solidFill>
                  <a:latin typeface="黑体" panose="02010609060101010101" pitchFamily="49" charset="-122"/>
                  <a:ea typeface="黑体" panose="02010609060101010101" pitchFamily="49" charset="-122"/>
                </a:rPr>
                <a:t>公平性</a:t>
              </a:r>
              <a:endParaRPr lang="zh-CN" altLang="en-US" sz="2400" b="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74" name="平行四边形 73"/>
            <p:cNvSpPr/>
            <p:nvPr>
              <p:custDataLst>
                <p:tags r:id="rId18"/>
              </p:custDataLst>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endParaRPr lang="zh-CN" altLang="en-US" sz="2135" b="1">
                <a:solidFill>
                  <a:schemeClr val="tx1">
                    <a:lumMod val="75000"/>
                    <a:lumOff val="25000"/>
                  </a:schemeClr>
                </a:solidFill>
                <a:latin typeface="黑体" panose="02010609060101010101" pitchFamily="49" charset="-122"/>
                <a:ea typeface="黑体" panose="02010609060101010101" pitchFamily="49" charset="-122"/>
              </a:endParaRPr>
            </a:p>
          </p:txBody>
        </p:sp>
      </p:grpSp>
      <p:grpSp>
        <p:nvGrpSpPr>
          <p:cNvPr id="80" name="组合 79"/>
          <p:cNvGrpSpPr/>
          <p:nvPr>
            <p:custDataLst>
              <p:tags r:id="rId19"/>
            </p:custDataLst>
          </p:nvPr>
        </p:nvGrpSpPr>
        <p:grpSpPr>
          <a:xfrm>
            <a:off x="6542436" y="2192331"/>
            <a:ext cx="1192345" cy="666786"/>
            <a:chOff x="2215144" y="927951"/>
            <a:chExt cx="1244730" cy="916847"/>
          </a:xfrm>
        </p:grpSpPr>
        <p:sp>
          <p:nvSpPr>
            <p:cNvPr id="81" name="平行四边形 80"/>
            <p:cNvSpPr/>
            <p:nvPr>
              <p:custDataLst>
                <p:tags r:id="rId20"/>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a:latin typeface="黑体" panose="02010609060101010101" pitchFamily="49" charset="-122"/>
                <a:ea typeface="黑体" panose="02010609060101010101" pitchFamily="49" charset="-122"/>
              </a:endParaRPr>
            </a:p>
          </p:txBody>
        </p:sp>
        <p:sp>
          <p:nvSpPr>
            <p:cNvPr id="82" name="文本框 9"/>
            <p:cNvSpPr txBox="1"/>
            <p:nvPr>
              <p:custDataLst>
                <p:tags r:id="rId21"/>
              </p:custDataLst>
            </p:nvPr>
          </p:nvSpPr>
          <p:spPr>
            <a:xfrm>
              <a:off x="2393075" y="927951"/>
              <a:ext cx="1066799" cy="916847"/>
            </a:xfrm>
            <a:prstGeom prst="rect">
              <a:avLst/>
            </a:prstGeom>
            <a:noFill/>
          </p:spPr>
          <p:txBody>
            <a:bodyPr wrap="square" rtlCol="0">
              <a:spAutoFit/>
            </a:bodyPr>
            <a:p>
              <a:r>
                <a:rPr lang="en-US" altLang="zh-CN" sz="3735" dirty="0">
                  <a:solidFill>
                    <a:schemeClr val="bg1"/>
                  </a:solidFill>
                  <a:latin typeface="黑体" panose="02010609060101010101" pitchFamily="49" charset="-122"/>
                  <a:ea typeface="黑体" panose="02010609060101010101" pitchFamily="49" charset="-122"/>
                </a:rPr>
                <a:t>02</a:t>
              </a:r>
              <a:endParaRPr lang="en-US" altLang="zh-CN" sz="3735" dirty="0">
                <a:solidFill>
                  <a:schemeClr val="bg1"/>
                </a:solidFill>
                <a:latin typeface="黑体" panose="02010609060101010101" pitchFamily="49" charset="-122"/>
                <a:ea typeface="黑体" panose="02010609060101010101" pitchFamily="49" charset="-122"/>
              </a:endParaRPr>
            </a:p>
          </p:txBody>
        </p:sp>
      </p:grpSp>
      <p:grpSp>
        <p:nvGrpSpPr>
          <p:cNvPr id="83" name="组合 82"/>
          <p:cNvGrpSpPr/>
          <p:nvPr>
            <p:custDataLst>
              <p:tags r:id="rId22"/>
            </p:custDataLst>
          </p:nvPr>
        </p:nvGrpSpPr>
        <p:grpSpPr>
          <a:xfrm>
            <a:off x="7448105" y="2210080"/>
            <a:ext cx="4114312" cy="612920"/>
            <a:chOff x="4315150" y="953426"/>
            <a:chExt cx="3857250" cy="540057"/>
          </a:xfrm>
        </p:grpSpPr>
        <p:sp>
          <p:nvSpPr>
            <p:cNvPr id="84" name="矩形 83"/>
            <p:cNvSpPr/>
            <p:nvPr>
              <p:custDataLst>
                <p:tags r:id="rId23"/>
              </p:custDataLst>
            </p:nvPr>
          </p:nvSpPr>
          <p:spPr>
            <a:xfrm>
              <a:off x="4841196" y="1036090"/>
              <a:ext cx="2827147" cy="405646"/>
            </a:xfrm>
            <a:prstGeom prst="rect">
              <a:avLst/>
            </a:prstGeom>
            <a:ln w="15875">
              <a:noFill/>
            </a:ln>
          </p:spPr>
          <p:txBody>
            <a:bodyPr wrap="square" lIns="91440" tIns="45720" rIns="91440" bIns="45720">
              <a:spAutoFit/>
            </a:bodyPr>
            <a:p>
              <a:r>
                <a:rPr lang="zh-CN" altLang="en-US" sz="2400" b="1" dirty="0">
                  <a:solidFill>
                    <a:schemeClr val="tx1">
                      <a:lumMod val="75000"/>
                      <a:lumOff val="25000"/>
                    </a:schemeClr>
                  </a:solidFill>
                  <a:latin typeface="黑体" panose="02010609060101010101" pitchFamily="49" charset="-122"/>
                  <a:ea typeface="黑体" panose="02010609060101010101" pitchFamily="49" charset="-122"/>
                </a:rPr>
                <a:t>有效性</a:t>
              </a:r>
              <a:endParaRPr lang="zh-CN" altLang="en-US" sz="2400" b="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85" name="平行四边形 84"/>
            <p:cNvSpPr/>
            <p:nvPr>
              <p:custDataLst>
                <p:tags r:id="rId24"/>
              </p:custDataLst>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endParaRPr lang="zh-CN" altLang="en-US" sz="2135" b="1">
                <a:solidFill>
                  <a:schemeClr val="tx1">
                    <a:lumMod val="75000"/>
                    <a:lumOff val="25000"/>
                  </a:schemeClr>
                </a:solidFill>
                <a:latin typeface="黑体" panose="02010609060101010101" pitchFamily="49" charset="-122"/>
                <a:ea typeface="黑体" panose="02010609060101010101" pitchFamily="49" charset="-122"/>
              </a:endParaRPr>
            </a:p>
          </p:txBody>
        </p:sp>
      </p:grpSp>
      <p:grpSp>
        <p:nvGrpSpPr>
          <p:cNvPr id="86" name="组合 85"/>
          <p:cNvGrpSpPr/>
          <p:nvPr>
            <p:custDataLst>
              <p:tags r:id="rId25"/>
            </p:custDataLst>
          </p:nvPr>
        </p:nvGrpSpPr>
        <p:grpSpPr>
          <a:xfrm>
            <a:off x="6437504" y="3526452"/>
            <a:ext cx="1192345" cy="666786"/>
            <a:chOff x="2215144" y="927951"/>
            <a:chExt cx="1244730" cy="916847"/>
          </a:xfrm>
        </p:grpSpPr>
        <p:sp>
          <p:nvSpPr>
            <p:cNvPr id="87" name="平行四边形 86"/>
            <p:cNvSpPr/>
            <p:nvPr>
              <p:custDataLst>
                <p:tags r:id="rId26"/>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a:latin typeface="黑体" panose="02010609060101010101" pitchFamily="49" charset="-122"/>
                <a:ea typeface="黑体" panose="02010609060101010101" pitchFamily="49" charset="-122"/>
              </a:endParaRPr>
            </a:p>
          </p:txBody>
        </p:sp>
        <p:sp>
          <p:nvSpPr>
            <p:cNvPr id="88" name="文本框 9"/>
            <p:cNvSpPr txBox="1"/>
            <p:nvPr>
              <p:custDataLst>
                <p:tags r:id="rId27"/>
              </p:custDataLst>
            </p:nvPr>
          </p:nvSpPr>
          <p:spPr>
            <a:xfrm>
              <a:off x="2393075" y="927951"/>
              <a:ext cx="1066799" cy="916847"/>
            </a:xfrm>
            <a:prstGeom prst="rect">
              <a:avLst/>
            </a:prstGeom>
            <a:noFill/>
          </p:spPr>
          <p:txBody>
            <a:bodyPr wrap="square" rtlCol="0">
              <a:spAutoFit/>
            </a:bodyPr>
            <a:p>
              <a:r>
                <a:rPr lang="en-US" altLang="zh-CN" sz="3735" dirty="0">
                  <a:solidFill>
                    <a:schemeClr val="bg1"/>
                  </a:solidFill>
                  <a:latin typeface="黑体" panose="02010609060101010101" pitchFamily="49" charset="-122"/>
                  <a:ea typeface="黑体" panose="02010609060101010101" pitchFamily="49" charset="-122"/>
                </a:rPr>
                <a:t>04</a:t>
              </a:r>
              <a:endParaRPr lang="en-US" altLang="zh-CN" sz="3735" dirty="0">
                <a:solidFill>
                  <a:schemeClr val="bg1"/>
                </a:solidFill>
                <a:latin typeface="黑体" panose="02010609060101010101" pitchFamily="49" charset="-122"/>
                <a:ea typeface="黑体" panose="02010609060101010101" pitchFamily="49" charset="-122"/>
              </a:endParaRPr>
            </a:p>
          </p:txBody>
        </p:sp>
      </p:grpSp>
      <p:grpSp>
        <p:nvGrpSpPr>
          <p:cNvPr id="89" name="组合 88"/>
          <p:cNvGrpSpPr/>
          <p:nvPr>
            <p:custDataLst>
              <p:tags r:id="rId28"/>
            </p:custDataLst>
          </p:nvPr>
        </p:nvGrpSpPr>
        <p:grpSpPr>
          <a:xfrm>
            <a:off x="7343173" y="3544201"/>
            <a:ext cx="4114312" cy="612920"/>
            <a:chOff x="4315150" y="953426"/>
            <a:chExt cx="3857250" cy="540057"/>
          </a:xfrm>
        </p:grpSpPr>
        <p:sp>
          <p:nvSpPr>
            <p:cNvPr id="90" name="矩形 89"/>
            <p:cNvSpPr/>
            <p:nvPr>
              <p:custDataLst>
                <p:tags r:id="rId29"/>
              </p:custDataLst>
            </p:nvPr>
          </p:nvSpPr>
          <p:spPr>
            <a:xfrm>
              <a:off x="4841196" y="1036090"/>
              <a:ext cx="2827147" cy="405646"/>
            </a:xfrm>
            <a:prstGeom prst="rect">
              <a:avLst/>
            </a:prstGeom>
            <a:ln w="15875">
              <a:noFill/>
            </a:ln>
          </p:spPr>
          <p:txBody>
            <a:bodyPr wrap="square" lIns="91440" tIns="45720" rIns="91440" bIns="45720">
              <a:spAutoFit/>
            </a:bodyPr>
            <a:p>
              <a:r>
                <a:rPr lang="zh-CN" altLang="en-US" sz="2400" b="1" dirty="0">
                  <a:solidFill>
                    <a:schemeClr val="tx1">
                      <a:lumMod val="75000"/>
                      <a:lumOff val="25000"/>
                    </a:schemeClr>
                  </a:solidFill>
                  <a:latin typeface="黑体" panose="02010609060101010101" pitchFamily="49" charset="-122"/>
                  <a:ea typeface="黑体" panose="02010609060101010101" pitchFamily="49" charset="-122"/>
                </a:rPr>
                <a:t>创新性</a:t>
              </a:r>
              <a:endParaRPr lang="zh-CN" altLang="en-US" sz="2400" b="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91" name="平行四边形 90"/>
            <p:cNvSpPr/>
            <p:nvPr>
              <p:custDataLst>
                <p:tags r:id="rId30"/>
              </p:custDataLst>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endParaRPr lang="zh-CN" altLang="en-US" sz="2135" b="1">
                <a:solidFill>
                  <a:schemeClr val="tx1">
                    <a:lumMod val="75000"/>
                    <a:lumOff val="25000"/>
                  </a:schemeClr>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基本信息（一）</a:t>
            </a:r>
            <a:endParaRPr lang="en-US" altLang="zh-CN"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7573645" y="6554470"/>
            <a:ext cx="2494280" cy="213995"/>
          </a:xfrm>
          <a:prstGeom prst="rect">
            <a:avLst/>
          </a:prstGeom>
          <a:noFill/>
        </p:spPr>
        <p:txBody>
          <a:bodyPr wrap="square" rtlCol="0">
            <a:spAutoFit/>
          </a:bodyPr>
          <a:p>
            <a:r>
              <a:rPr sz="8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倍苏美</a:t>
            </a:r>
            <a:r>
              <a:rPr sz="800" baseline="300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a:t>
            </a:r>
            <a:r>
              <a:rPr lang="zh-CN" sz="8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马来酸阿伐曲泊帕片说明书</a:t>
            </a:r>
            <a:endParaRPr lang="zh-CN" sz="800">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408" name="table 408"/>
          <p:cNvGraphicFramePr>
            <a:graphicFrameLocks noGrp="1"/>
          </p:cNvGraphicFramePr>
          <p:nvPr>
            <p:custDataLst>
              <p:tags r:id="rId1"/>
            </p:custDataLst>
          </p:nvPr>
        </p:nvGraphicFramePr>
        <p:xfrm>
          <a:off x="100965" y="764540"/>
          <a:ext cx="6430010" cy="5756910"/>
        </p:xfrm>
        <a:graphic>
          <a:graphicData uri="http://schemas.openxmlformats.org/drawingml/2006/table">
            <a:tbl>
              <a:tblPr/>
              <a:tblGrid>
                <a:gridCol w="211455"/>
                <a:gridCol w="828675"/>
                <a:gridCol w="1764030"/>
                <a:gridCol w="1764030"/>
                <a:gridCol w="1764030"/>
                <a:gridCol w="97790"/>
              </a:tblGrid>
              <a:tr h="173355">
                <a:tc>
                  <a:txBody>
                    <a:bodyPr/>
                    <a:p>
                      <a:pPr algn="l" rtl="0" eaLnBrk="0">
                        <a:lnSpc>
                          <a:spcPts val="925"/>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a:noFill/>
                    </a:lnR>
                    <a:lnT w="9525" cap="flat" cmpd="sng" algn="ctr">
                      <a:solidFill>
                        <a:srgbClr val="7F7F7F"/>
                      </a:solidFill>
                      <a:prstDash val="solid"/>
                      <a:round/>
                      <a:headEnd type="none" w="med" len="med"/>
                      <a:tailEnd type="none" w="med" len="med"/>
                    </a:lnT>
                    <a:lnB>
                      <a:noFill/>
                    </a:lnB>
                  </a:tcPr>
                </a:tc>
                <a:tc>
                  <a:txBody>
                    <a:bodyPr/>
                    <a:p>
                      <a:pPr algn="l" rtl="0" eaLnBrk="0">
                        <a:lnSpc>
                          <a:spcPts val="925"/>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9525"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p>
                      <a:pPr algn="l" rtl="0" eaLnBrk="0">
                        <a:lnSpc>
                          <a:spcPts val="925"/>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9525"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p>
                      <a:pPr algn="l" rtl="0" eaLnBrk="0">
                        <a:lnSpc>
                          <a:spcPts val="925"/>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9525"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p>
                      <a:pPr algn="l" rtl="0" eaLnBrk="0">
                        <a:lnSpc>
                          <a:spcPts val="925"/>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9525"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8">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556260">
                <a:tc>
                  <a:txBody>
                    <a:bodyPr/>
                    <a:p>
                      <a:pPr algn="l" rtl="0" eaLnBrk="0">
                        <a:lnSpc>
                          <a:spcPct val="100000"/>
                        </a:lnSpc>
                        <a:buNone/>
                      </a:pPr>
                      <a:endParaRPr lang="zh-CN" altLang="en-US"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107000"/>
                        </a:lnSpc>
                        <a:buNone/>
                      </a:pPr>
                      <a:r>
                        <a:rPr lang="zh-CN" altLang="en-US" sz="1400" b="0" dirty="0">
                          <a:latin typeface="黑体" panose="02010609060101010101" pitchFamily="49" charset="-122"/>
                          <a:ea typeface="黑体" panose="02010609060101010101" pitchFamily="49" charset="-122"/>
                          <a:cs typeface="微软雅黑" panose="020B0503020204020204" pitchFamily="34" charset="-122"/>
                        </a:rPr>
                        <a:t>通用名</a:t>
                      </a:r>
                      <a:endParaRPr lang="zh-CN" altLang="en-US" sz="1400" b="0" dirty="0">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dash"/>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gridSpan="3">
                  <a:txBody>
                    <a:bodyPr/>
                    <a:p>
                      <a:pPr algn="l" rtl="0" eaLnBrk="0">
                        <a:lnSpc>
                          <a:spcPct val="115000"/>
                        </a:lnSpc>
                        <a:buNone/>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马来酸阿伐曲泊帕片</a:t>
                      </a:r>
                      <a:endParaRPr lang="zh-CN" altLang="en-US"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556895">
                <a:tc>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107000"/>
                        </a:lnSpc>
                      </a:pPr>
                      <a:r>
                        <a:rPr sz="1400" b="0" kern="0" spc="-1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注册规格</a:t>
                      </a:r>
                      <a:endParaRPr sz="1400" b="0" kern="0" spc="-1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dash"/>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gridSpan="3">
                  <a:txBody>
                    <a:bodyPr/>
                    <a:p>
                      <a:pPr algn="l" rtl="0" eaLnBrk="0">
                        <a:lnSpc>
                          <a:spcPct val="115000"/>
                        </a:lnSpc>
                      </a:pPr>
                      <a:r>
                        <a:rPr lang="en-US"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20mg</a:t>
                      </a:r>
                      <a:endParaRPr lang="en-US"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1706245">
                <a:tc>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110000"/>
                        </a:lnSpc>
                      </a:pPr>
                      <a:r>
                        <a:rPr sz="1400" b="0" kern="0" spc="-10" dirty="0">
                          <a:solidFill>
                            <a:schemeClr val="tx1">
                              <a:alpha val="100000"/>
                            </a:schemeClr>
                          </a:solidFill>
                          <a:latin typeface="黑体" panose="02010609060101010101" pitchFamily="49" charset="-122"/>
                          <a:ea typeface="黑体" panose="02010609060101010101" pitchFamily="49" charset="-122"/>
                          <a:cs typeface="微软雅黑" panose="020B0503020204020204" pitchFamily="34" charset="-122"/>
                        </a:rPr>
                        <a:t>适应症</a:t>
                      </a:r>
                      <a:endParaRPr sz="1400" b="0" kern="0" spc="-10" dirty="0">
                        <a:solidFill>
                          <a:schemeClr val="tx1">
                            <a:alpha val="100000"/>
                          </a:schemeClr>
                        </a:solidFill>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gridSpan="3">
                  <a:txBody>
                    <a:bodyPr/>
                    <a:p>
                      <a:pPr algn="l" rtl="0" eaLnBrk="0">
                        <a:lnSpc>
                          <a:spcPct val="105000"/>
                        </a:lnSpc>
                      </a:pPr>
                      <a:r>
                        <a:rPr lang="en-US" altLang="zh-CN" sz="1400">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本品适用于择期行诊断性操作或者手术的慢性肝病相关血小板减少症的成年患者。</a:t>
                      </a:r>
                      <a:endParaRPr lang="zh-CN" altLang="en-US" sz="140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5000"/>
                        </a:lnSpc>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慢性肝病患者不得通过服用本品来恢复正常的血小板计数。</a:t>
                      </a:r>
                      <a:endParaRPr lang="zh-CN" altLang="en-US" sz="140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5000"/>
                        </a:lnSpc>
                      </a:pPr>
                      <a:r>
                        <a:rPr lang="en-US" altLang="zh-CN" sz="1400">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本品适用于既往对糖皮质激素、免疫球蛋白等治疗反应不佳的慢性原发免疫性血小板减少症</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成人患者</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使血小板计数升高并减少或防止出血。</a:t>
                      </a:r>
                      <a:endParaRPr lang="zh-CN" altLang="en-US" sz="140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5000"/>
                        </a:lnSpc>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本品仅用于因血小板减少和临床条件导致出血风险增加的</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患者。</a:t>
                      </a:r>
                      <a:endParaRPr sz="1400" b="0" kern="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1149350">
                <a:tc>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8000"/>
                        </a:lnSpc>
                      </a:pPr>
                      <a:r>
                        <a:rPr lang="zh-CN" sz="1400" b="0" dirty="0">
                          <a:solidFill>
                            <a:schemeClr val="tx1"/>
                          </a:solidFill>
                          <a:latin typeface="黑体" panose="02010609060101010101" pitchFamily="49" charset="-122"/>
                          <a:ea typeface="黑体" panose="02010609060101010101" pitchFamily="49" charset="-122"/>
                          <a:cs typeface="微软雅黑" panose="020B0503020204020204" pitchFamily="34" charset="-122"/>
                        </a:rPr>
                        <a:t>参照药品</a:t>
                      </a:r>
                      <a:endParaRPr lang="zh-CN" sz="1400" b="0" dirty="0">
                        <a:solidFill>
                          <a:schemeClr val="tx1"/>
                        </a:solidFill>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gridSpan="3">
                  <a:txBody>
                    <a:bodyPr/>
                    <a:p>
                      <a:pPr indent="0" algn="l" rtl="0" eaLnBrk="0" fontAlgn="auto">
                        <a:lnSpc>
                          <a:spcPct val="100000"/>
                        </a:lnSpc>
                      </a:pPr>
                      <a:r>
                        <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参照药品：艾曲泊帕乙醇胺片、海曲泊帕乙醇胺片、注射用罗普司亭</a:t>
                      </a:r>
                      <a:endPar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00000"/>
                        </a:lnSpc>
                      </a:pPr>
                      <a:endPar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00000"/>
                        </a:lnSpc>
                      </a:pPr>
                      <a:r>
                        <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根据说明书及指南推荐，</a:t>
                      </a:r>
                      <a:r>
                        <a:rPr 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ITP</a:t>
                      </a:r>
                      <a:r>
                        <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患者每日口服艾曲波帕</a:t>
                      </a:r>
                      <a:r>
                        <a:rPr lang="en-US" altLang="zh-CN"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rPr>
                        <a:t>海曲泊帕治疗或罗普司亭每周注射，本品可替代该用药，方便患者用药。</a:t>
                      </a:r>
                      <a:endParaRPr lang="zh-CN" altLang="en-US" sz="1400" b="0" kern="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12700" cap="flat" cmpd="sng" algn="ctr">
                      <a:solidFill>
                        <a:srgbClr val="FFFFFF"/>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12700" cap="flat" cmpd="sng" algn="ctr">
                      <a:solidFill>
                        <a:srgbClr val="FFFFFF"/>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12700" cap="flat" cmpd="sng" algn="ctr">
                      <a:solidFill>
                        <a:srgbClr val="FFFFFF"/>
                      </a:solidFill>
                      <a:prstDash val="solid"/>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708025">
                <a:tc>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188000"/>
                        </a:lnSpc>
                      </a:pPr>
                      <a:r>
                        <a:rPr sz="1200" b="0"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中国获批</a:t>
                      </a:r>
                      <a:endParaRPr sz="1200" b="0"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endParaRPr>
                    </a:p>
                    <a:p>
                      <a:pPr algn="ctr" rtl="0" eaLnBrk="0">
                        <a:lnSpc>
                          <a:spcPct val="188000"/>
                        </a:lnSpc>
                      </a:pPr>
                      <a:r>
                        <a:rPr sz="1200" b="0"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时间</a:t>
                      </a:r>
                      <a:endParaRPr sz="1200" b="0"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p>
                      <a:pPr algn="ctr" rtl="0" eaLnBrk="0">
                        <a:lnSpc>
                          <a:spcPct val="197000"/>
                        </a:lnSpc>
                      </a:pPr>
                      <a:r>
                        <a:rPr lang="en-US" altLang="zh-CN" sz="1400">
                          <a:latin typeface="黑体" panose="02010609060101010101" pitchFamily="49" charset="-122"/>
                          <a:ea typeface="黑体" panose="02010609060101010101" pitchFamily="49" charset="-122"/>
                          <a:cs typeface="黑体" panose="02010609060101010101" pitchFamily="49" charset="-122"/>
                          <a:sym typeface="+mn-ea"/>
                        </a:rPr>
                        <a:t>2020</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年</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月</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14</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日</a:t>
                      </a:r>
                      <a:endParaRPr sz="1400" b="0" dirty="0">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a:txBody>
                    <a:bodyPr/>
                    <a:p>
                      <a:pPr algn="ctr" rtl="0" eaLnBrk="0">
                        <a:lnSpc>
                          <a:spcPct val="110000"/>
                        </a:lnSpc>
                      </a:pPr>
                      <a:r>
                        <a:rPr sz="1400" b="0" kern="0" spc="-3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目前大陆地区</a:t>
                      </a:r>
                      <a:r>
                        <a:rPr sz="1400" b="0"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同通用名药品的上市情况</a:t>
                      </a:r>
                      <a:endParaRPr sz="1400" b="0" dirty="0">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D9D9D9"/>
                      </a:solidFill>
                      <a:prstDash val="dash"/>
                      <a:round/>
                      <a:headEnd type="none" w="med" len="med"/>
                      <a:tailEnd type="none" w="med" len="med"/>
                    </a:lnB>
                    <a:solidFill>
                      <a:schemeClr val="accent1">
                        <a:lumMod val="20000"/>
                        <a:lumOff val="80000"/>
                      </a:schemeClr>
                    </a:solidFill>
                  </a:tcPr>
                </a:tc>
                <a:tc>
                  <a:txBody>
                    <a:bodyPr/>
                    <a:p>
                      <a:pPr algn="ctr" rtl="0" eaLnBrk="0">
                        <a:lnSpc>
                          <a:spcPct val="117000"/>
                        </a:lnSpc>
                      </a:pPr>
                      <a:r>
                        <a:rPr lang="en-US" altLang="zh-CN"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17</a:t>
                      </a:r>
                      <a:r>
                        <a:rPr lang="zh-CN" altLang="en-US"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家</a:t>
                      </a:r>
                      <a:endParaRPr lang="zh-CN" altLang="en-US"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D9D9D9"/>
                      </a:solidFill>
                      <a:prstDash val="dash"/>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847725">
                <a:tc>
                  <a:txBody>
                    <a:bodyPr/>
                    <a:p>
                      <a:pPr algn="l" rtl="0" eaLnBrk="0">
                        <a:lnSpc>
                          <a:spcPct val="10000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p>
                      <a:pPr algn="ctr" rtl="0" eaLnBrk="0">
                        <a:lnSpc>
                          <a:spcPct val="150000"/>
                        </a:lnSpc>
                      </a:pPr>
                      <a:r>
                        <a:rPr sz="12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全球首次上市时间及国家/地区</a:t>
                      </a:r>
                      <a:endParaRPr sz="12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p>
                      <a:pPr algn="ctr" rtl="0" eaLnBrk="0">
                        <a:lnSpc>
                          <a:spcPct val="114000"/>
                        </a:lnSpc>
                      </a:pPr>
                      <a:r>
                        <a:rPr lang="en-US" altLang="zh-CN" sz="1400" b="0" dirty="0">
                          <a:latin typeface="黑体" panose="02010609060101010101" pitchFamily="49" charset="-122"/>
                          <a:ea typeface="黑体" panose="02010609060101010101" pitchFamily="49" charset="-122"/>
                          <a:cs typeface="黑体" panose="02010609060101010101" pitchFamily="49" charset="-122"/>
                        </a:rPr>
                        <a:t>2018</a:t>
                      </a:r>
                      <a:r>
                        <a:rPr lang="zh-CN" altLang="en-US" sz="1400" b="0" dirty="0">
                          <a:latin typeface="黑体" panose="02010609060101010101" pitchFamily="49" charset="-122"/>
                          <a:ea typeface="黑体" panose="02010609060101010101" pitchFamily="49" charset="-122"/>
                          <a:cs typeface="黑体" panose="02010609060101010101" pitchFamily="49" charset="-122"/>
                        </a:rPr>
                        <a:t>年，美国</a:t>
                      </a:r>
                      <a:endParaRPr lang="zh-CN" altLang="en-US" sz="1400" b="0" dirty="0">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a:txBody>
                    <a:bodyPr/>
                    <a:p>
                      <a:pPr algn="ctr" rtl="0" eaLnBrk="0">
                        <a:lnSpc>
                          <a:spcPct val="169000"/>
                        </a:lnSpc>
                      </a:pPr>
                      <a:r>
                        <a:rPr sz="1400" b="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是否为OTC</a:t>
                      </a:r>
                      <a:r>
                        <a:rPr sz="1400" b="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药品</a:t>
                      </a:r>
                      <a:endParaRPr sz="1400" b="0" kern="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solidFill>
                      <a:schemeClr val="accent1">
                        <a:lumMod val="20000"/>
                        <a:lumOff val="80000"/>
                      </a:schemeClr>
                    </a:solidFill>
                  </a:tcPr>
                </a:tc>
                <a:tc>
                  <a:txBody>
                    <a:bodyPr/>
                    <a:p>
                      <a:pPr algn="ctr" rtl="0" eaLnBrk="0">
                        <a:lnSpc>
                          <a:spcPct val="114000"/>
                        </a:lnSpc>
                      </a:pPr>
                      <a:r>
                        <a:rPr sz="1400" b="0" kern="0" spc="-1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否</a:t>
                      </a:r>
                      <a:endParaRPr sz="1400" b="0" kern="0" spc="-1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endParaRPr>
                    </a:p>
                  </a:txBody>
                  <a:tcPr marL="0" marR="0" marT="0" marB="0" vert="horz" anchor="ctr" anchorCtr="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D9D9D9"/>
                      </a:solidFill>
                      <a:prstDash val="dash"/>
                      <a:round/>
                      <a:headEnd type="none" w="med" len="med"/>
                      <a:tailEnd type="none" w="med" len="med"/>
                    </a:lnT>
                    <a:lnB w="6350" cap="flat" cmpd="sng" algn="ctr">
                      <a:solidFill>
                        <a:srgbClr val="D9D9D9"/>
                      </a:solidFill>
                      <a:prstDash val="dash"/>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r h="0">
                <a:tc>
                  <a:txBody>
                    <a:bodyPr/>
                    <a:p>
                      <a:pPr algn="l" rtl="0" eaLnBrk="0">
                        <a:lnSpc>
                          <a:spcPts val="45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w="9525" cap="flat" cmpd="sng" algn="ctr">
                      <a:solidFill>
                        <a:srgbClr val="7F7F7F"/>
                      </a:solidFill>
                      <a:prstDash val="solid"/>
                      <a:round/>
                      <a:headEnd type="none" w="med" len="med"/>
                      <a:tailEnd type="none" w="med" len="med"/>
                    </a:lnL>
                    <a:lnR>
                      <a:noFill/>
                    </a:lnR>
                    <a:lnT>
                      <a:noFill/>
                    </a:lnT>
                    <a:lnB w="9525" cap="flat" cmpd="sng" algn="ctr">
                      <a:solidFill>
                        <a:srgbClr val="7F7F7F"/>
                      </a:solidFill>
                      <a:prstDash val="solid"/>
                      <a:round/>
                      <a:headEnd type="none" w="med" len="med"/>
                      <a:tailEnd type="none" w="med" len="med"/>
                    </a:lnB>
                  </a:tcPr>
                </a:tc>
                <a:tc>
                  <a:txBody>
                    <a:bodyPr/>
                    <a:p>
                      <a:pPr algn="l" rtl="0" eaLnBrk="0">
                        <a:lnSpc>
                          <a:spcPts val="45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12700" cap="flat" cmpd="sng" algn="ctr">
                      <a:solidFill>
                        <a:srgbClr val="FFFFF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p>
                      <a:pPr algn="l" rtl="0" eaLnBrk="0">
                        <a:lnSpc>
                          <a:spcPts val="45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6350" cap="flat" cmpd="sng" algn="ctr">
                      <a:solidFill>
                        <a:srgbClr val="D9D9D9"/>
                      </a:solidFill>
                      <a:prstDash val="dash"/>
                      <a:round/>
                      <a:headEnd type="none" w="med" len="med"/>
                      <a:tailEnd type="none" w="med" len="med"/>
                    </a:lnT>
                    <a:lnB w="9525" cap="flat" cmpd="sng" algn="ctr">
                      <a:solidFill>
                        <a:srgbClr val="7F7F7F"/>
                      </a:solidFill>
                      <a:prstDash val="solid"/>
                      <a:round/>
                      <a:headEnd type="none" w="med" len="med"/>
                      <a:tailEnd type="none" w="med" len="med"/>
                    </a:lnB>
                  </a:tcPr>
                </a:tc>
                <a:tc>
                  <a:txBody>
                    <a:bodyPr/>
                    <a:p>
                      <a:pPr algn="l" rtl="0" eaLnBrk="0">
                        <a:lnSpc>
                          <a:spcPts val="45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6350" cap="flat" cmpd="sng" algn="ctr">
                      <a:solidFill>
                        <a:srgbClr val="D9D9D9"/>
                      </a:solidFill>
                      <a:prstDash val="dash"/>
                      <a:round/>
                      <a:headEnd type="none" w="med" len="med"/>
                      <a:tailEnd type="none" w="med" len="med"/>
                    </a:lnT>
                    <a:lnB w="9525" cap="flat" cmpd="sng" algn="ctr">
                      <a:solidFill>
                        <a:srgbClr val="7F7F7F"/>
                      </a:solidFill>
                      <a:prstDash val="solid"/>
                      <a:round/>
                      <a:headEnd type="none" w="med" len="med"/>
                      <a:tailEnd type="none" w="med" len="med"/>
                    </a:lnB>
                  </a:tcPr>
                </a:tc>
                <a:tc>
                  <a:txBody>
                    <a:bodyPr/>
                    <a:p>
                      <a:pPr algn="l" rtl="0" eaLnBrk="0">
                        <a:lnSpc>
                          <a:spcPts val="450"/>
                        </a:lnSpc>
                      </a:pPr>
                      <a:endParaRPr sz="1400" b="0" dirty="0">
                        <a:latin typeface="黑体" panose="02010609060101010101" pitchFamily="49" charset="-122"/>
                        <a:ea typeface="黑体" panose="02010609060101010101" pitchFamily="49" charset="-122"/>
                        <a:cs typeface="Arial" panose="020B0604020202020204"/>
                      </a:endParaRPr>
                    </a:p>
                  </a:txBody>
                  <a:tcPr marL="0" marR="0" marT="0" marB="0" vert="horz">
                    <a:lnL>
                      <a:noFill/>
                    </a:lnL>
                    <a:lnR>
                      <a:noFill/>
                    </a:lnR>
                    <a:lnT w="6350" cap="flat" cmpd="sng" algn="ctr">
                      <a:solidFill>
                        <a:srgbClr val="D9D9D9"/>
                      </a:solidFill>
                      <a:prstDash val="dash"/>
                      <a:round/>
                      <a:headEnd type="none" w="med" len="med"/>
                      <a:tailEnd type="none" w="med" len="med"/>
                    </a:lnT>
                    <a:lnB w="9525" cap="flat" cmpd="sng" algn="ctr">
                      <a:solidFill>
                        <a:srgbClr val="7F7F7F"/>
                      </a:solidFill>
                      <a:prstDash val="solid"/>
                      <a:round/>
                      <a:headEnd type="none" w="med" len="med"/>
                      <a:tailEnd type="none" w="med" len="med"/>
                    </a:lnB>
                  </a:tcPr>
                </a:tc>
                <a:tc vMerge="1">
                  <a:tcPr marL="0" marR="0" marT="0" marB="0" vert="horz">
                    <a:lnL w="12700" cap="flat" cmpd="sng" algn="ctr">
                      <a:solidFill>
                        <a:srgbClr val="FFFFF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r>
            </a:tbl>
          </a:graphicData>
        </a:graphic>
      </p:graphicFrame>
      <p:graphicFrame>
        <p:nvGraphicFramePr>
          <p:cNvPr id="410" name="table 410"/>
          <p:cNvGraphicFramePr>
            <a:graphicFrameLocks noGrp="1"/>
          </p:cNvGraphicFramePr>
          <p:nvPr>
            <p:custDataLst>
              <p:tags r:id="rId2"/>
            </p:custDataLst>
          </p:nvPr>
        </p:nvGraphicFramePr>
        <p:xfrm>
          <a:off x="6659880" y="761365"/>
          <a:ext cx="5395595" cy="11497310"/>
        </p:xfrm>
        <a:graphic>
          <a:graphicData uri="http://schemas.openxmlformats.org/drawingml/2006/table">
            <a:tbl>
              <a:tblPr/>
              <a:tblGrid>
                <a:gridCol w="5395595"/>
              </a:tblGrid>
              <a:tr h="1080000">
                <a:tc>
                  <a:txBody>
                    <a:bodyPr/>
                    <a:p>
                      <a:pPr indent="0" algn="l" rtl="0" eaLnBrk="0" fontAlgn="auto">
                        <a:lnSpc>
                          <a:spcPct val="120000"/>
                        </a:lnSpc>
                        <a:buNone/>
                      </a:pPr>
                      <a:r>
                        <a:rPr lang="zh-CN" altLang="en-US" sz="1400" b="1" dirty="0">
                          <a:solidFill>
                            <a:schemeClr val="tx1"/>
                          </a:solidFill>
                          <a:latin typeface="黑体" panose="02010609060101010101" pitchFamily="49" charset="-122"/>
                          <a:ea typeface="黑体" panose="02010609060101010101" pitchFamily="49" charset="-122"/>
                          <a:cs typeface="黑体" panose="02010609060101010101" pitchFamily="49" charset="-122"/>
                        </a:rPr>
                        <a:t>本次申报</a:t>
                      </a:r>
                      <a:r>
                        <a:rPr lang="zh-CN" altLang="en-US" sz="1400" dirty="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zh-CN" altLang="en-US" sz="1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20000"/>
                        </a:lnSpc>
                        <a:buNone/>
                      </a:pP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倍苏美</a:t>
                      </a:r>
                      <a:r>
                        <a:rPr lang="zh-CN" altLang="en-US" sz="1400" b="0" baseline="30000"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马来酸阿伐曲泊帕片于</a:t>
                      </a:r>
                      <a:r>
                        <a:rPr lang="en-US" altLang="zh-CN"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2024</a:t>
                      </a: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年</a:t>
                      </a:r>
                      <a:r>
                        <a:rPr lang="en-US" altLang="zh-CN"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11</a:t>
                      </a: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月</a:t>
                      </a:r>
                      <a:r>
                        <a:rPr lang="en-US" altLang="zh-CN"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4</a:t>
                      </a: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日获批</a:t>
                      </a:r>
                      <a:r>
                        <a:rPr lang="en-US" altLang="zh-CN"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ITP</a:t>
                      </a:r>
                      <a:r>
                        <a:rPr lang="zh-CN" altLang="en-US" sz="1400" b="0" dirty="0">
                          <a:solidFill>
                            <a:schemeClr val="tx1"/>
                          </a:solidFill>
                          <a:latin typeface="黑体" panose="02010609060101010101" pitchFamily="49" charset="-122"/>
                          <a:ea typeface="黑体" panose="02010609060101010101" pitchFamily="49" charset="-122"/>
                          <a:cs typeface="黑体" panose="02010609060101010101" pitchFamily="49" charset="-122"/>
                        </a:rPr>
                        <a:t>适应症，</a:t>
                      </a:r>
                      <a:r>
                        <a:rPr lang="zh-CN" altLang="en-US" sz="1400" b="1" dirty="0">
                          <a:solidFill>
                            <a:srgbClr val="FF0000"/>
                          </a:solidFill>
                          <a:latin typeface="黑体" panose="02010609060101010101" pitchFamily="49" charset="-122"/>
                          <a:ea typeface="黑体" panose="02010609060101010101" pitchFamily="49" charset="-122"/>
                          <a:cs typeface="黑体" panose="02010609060101010101" pitchFamily="49" charset="-122"/>
                        </a:rPr>
                        <a:t>本次申报将</a:t>
                      </a:r>
                      <a:r>
                        <a:rPr lang="en-US" altLang="zh-CN" sz="1400" b="1" dirty="0">
                          <a:solidFill>
                            <a:srgbClr val="FF0000"/>
                          </a:solidFill>
                          <a:latin typeface="黑体" panose="02010609060101010101" pitchFamily="49" charset="-122"/>
                          <a:ea typeface="黑体" panose="02010609060101010101" pitchFamily="49" charset="-122"/>
                          <a:cs typeface="黑体" panose="02010609060101010101" pitchFamily="49" charset="-122"/>
                        </a:rPr>
                        <a:t>ITP</a:t>
                      </a:r>
                      <a:r>
                        <a:rPr lang="zh-CN" altLang="en-US" sz="1400" b="1" dirty="0">
                          <a:solidFill>
                            <a:srgbClr val="FF0000"/>
                          </a:solidFill>
                          <a:latin typeface="黑体" panose="02010609060101010101" pitchFamily="49" charset="-122"/>
                          <a:ea typeface="黑体" panose="02010609060101010101" pitchFamily="49" charset="-122"/>
                          <a:cs typeface="黑体" panose="02010609060101010101" pitchFamily="49" charset="-122"/>
                        </a:rPr>
                        <a:t>适应症纳入医保。</a:t>
                      </a:r>
                      <a:endParaRPr lang="zh-CN" altLang="en-US" sz="14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nchor="ctr" anchorCtr="0">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solidFill>
                      <a:schemeClr val="accent1">
                        <a:lumMod val="20000"/>
                        <a:lumOff val="80000"/>
                      </a:schemeClr>
                    </a:solidFill>
                  </a:tcPr>
                </a:tc>
              </a:tr>
              <a:tr h="4680000">
                <a:tc>
                  <a:txBody>
                    <a:bodyPr/>
                    <a:p>
                      <a:pPr indent="0" algn="l" rtl="0" eaLnBrk="0" fontAlgn="auto">
                        <a:lnSpc>
                          <a:spcPct val="120000"/>
                        </a:lnSpc>
                      </a:pPr>
                      <a:endParaRPr sz="1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20000"/>
                        </a:lnSpc>
                      </a:pPr>
                      <a:r>
                        <a:rPr sz="1400" dirty="0">
                          <a:solidFill>
                            <a:schemeClr val="tx1"/>
                          </a:solidFill>
                          <a:latin typeface="黑体" panose="02010609060101010101" pitchFamily="49" charset="-122"/>
                          <a:ea typeface="黑体" panose="02010609060101010101" pitchFamily="49" charset="-122"/>
                          <a:cs typeface="黑体" panose="02010609060101010101" pitchFamily="49" charset="-122"/>
                        </a:rPr>
                        <a:t>【用法用量】</a:t>
                      </a:r>
                      <a:endParaRPr sz="1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30000"/>
                        </a:lnSpc>
                      </a:pPr>
                      <a:endParaRPr lang="zh-CN" altLang="en-US"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algn="l" rtl="0" eaLnBrk="0" fontAlgn="auto">
                        <a:lnSpc>
                          <a:spcPct val="130000"/>
                        </a:lnSpc>
                      </a:pPr>
                      <a:r>
                        <a:rPr lang="zh-CN" altLang="en-US"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成人原发免疫性血小板减少症</a:t>
                      </a:r>
                      <a:r>
                        <a:rPr lang="en-US" altLang="zh-CN"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患者（</a:t>
                      </a:r>
                      <a:r>
                        <a:rPr lang="en-US" altLang="zh-CN"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2024</a:t>
                      </a:r>
                      <a:r>
                        <a:rPr lang="zh-CN" altLang="en-US" sz="1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年获批新增适应症）</a:t>
                      </a:r>
                      <a:r>
                        <a:rPr lang="en-US" altLang="zh-CN" sz="1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1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30000"/>
                        </a:lnSpc>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本品在</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患者中建议的起始剂量为</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20mg(1</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片</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每天一次</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应与食物同服。</a:t>
                      </a:r>
                      <a:endParaRPr lang="zh-CN" altLang="en-US" sz="1400">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30000"/>
                        </a:lnSpc>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服用最低有效剂量使血小板计数达到并维持</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&gt;50x10</a:t>
                      </a:r>
                      <a:r>
                        <a:rPr lang="en-US" altLang="zh-CN" sz="1400" baseline="30000">
                          <a:latin typeface="黑体" panose="02010609060101010101" pitchFamily="49" charset="-122"/>
                          <a:ea typeface="黑体" panose="02010609060101010101" pitchFamily="49" charset="-122"/>
                          <a:cs typeface="黑体" panose="02010609060101010101" pitchFamily="49" charset="-122"/>
                          <a:sym typeface="+mn-ea"/>
                        </a:rPr>
                        <a:t>9</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以降低出血风险。不得通过服用本品来恢复正常的血小板计数。根据患者的血小板计数选择推荐剂量。每日剂量不得超过</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40mg(2</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片</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1400">
                        <a:latin typeface="黑体" panose="02010609060101010101" pitchFamily="49" charset="-122"/>
                        <a:ea typeface="黑体" panose="02010609060101010101" pitchFamily="49" charset="-122"/>
                        <a:cs typeface="黑体" panose="02010609060101010101" pitchFamily="49" charset="-122"/>
                        <a:sym typeface="+mn-ea"/>
                      </a:endParaRPr>
                    </a:p>
                    <a:p>
                      <a:pPr indent="0" algn="l" rtl="0" eaLnBrk="0" fontAlgn="auto">
                        <a:lnSpc>
                          <a:spcPct val="130000"/>
                        </a:lnSpc>
                      </a:pPr>
                      <a:endParaRPr lang="zh-CN" altLang="en-US" sz="1400">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30000"/>
                        </a:lnSpc>
                      </a:pPr>
                      <a:r>
                        <a:rPr lang="zh-CN" altLang="en-US" sz="1400" b="1">
                          <a:latin typeface="黑体" panose="02010609060101010101" pitchFamily="49" charset="-122"/>
                          <a:ea typeface="黑体" panose="02010609060101010101" pitchFamily="49" charset="-122"/>
                          <a:cs typeface="黑体" panose="02010609060101010101" pitchFamily="49" charset="-122"/>
                          <a:sym typeface="+mn-ea"/>
                        </a:rPr>
                        <a:t>慢性肝病相关血小板减少症患者</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1400">
                        <a:latin typeface="黑体" panose="02010609060101010101" pitchFamily="49" charset="-122"/>
                        <a:ea typeface="黑体" panose="02010609060101010101" pitchFamily="49" charset="-122"/>
                        <a:cs typeface="黑体" panose="02010609060101010101" pitchFamily="49" charset="-122"/>
                      </a:endParaRPr>
                    </a:p>
                    <a:p>
                      <a:pPr indent="0" algn="l" rtl="0" eaLnBrk="0" fontAlgn="auto">
                        <a:lnSpc>
                          <a:spcPct val="130000"/>
                        </a:lnSpc>
                      </a:pP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本品为口服给药</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应与食物同服</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每天一次、连续口服</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天。在择期行有创性检查或手术前</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10</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至</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13</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天开始服用本品。根据患者的血小板计数选择推荐剂量：</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&lt;40*10</a:t>
                      </a:r>
                      <a:r>
                        <a:rPr lang="en-US" altLang="zh-CN" sz="1400" baseline="30000">
                          <a:latin typeface="黑体" panose="02010609060101010101" pitchFamily="49" charset="-122"/>
                          <a:ea typeface="黑体" panose="02010609060101010101" pitchFamily="49" charset="-122"/>
                          <a:cs typeface="黑体" panose="02010609060101010101" pitchFamily="49" charset="-122"/>
                          <a:sym typeface="+mn-ea"/>
                        </a:rPr>
                        <a:t>9</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/L, </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每天</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60mg</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片）；</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40</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50*10</a:t>
                      </a:r>
                      <a:r>
                        <a:rPr lang="en-US" altLang="zh-CN" sz="1400" baseline="30000">
                          <a:latin typeface="黑体" panose="02010609060101010101" pitchFamily="49" charset="-122"/>
                          <a:ea typeface="黑体" panose="02010609060101010101" pitchFamily="49" charset="-122"/>
                          <a:cs typeface="黑体" panose="02010609060101010101" pitchFamily="49" charset="-122"/>
                          <a:sym typeface="+mn-ea"/>
                        </a:rPr>
                        <a:t>9</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/L</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，每天</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40mg</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1400">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1400">
                          <a:latin typeface="黑体" panose="02010609060101010101" pitchFamily="49" charset="-122"/>
                          <a:ea typeface="黑体" panose="02010609060101010101" pitchFamily="49" charset="-122"/>
                          <a:cs typeface="黑体" panose="02010609060101010101" pitchFamily="49" charset="-122"/>
                          <a:sym typeface="+mn-ea"/>
                        </a:rPr>
                        <a:t>片）</a:t>
                      </a:r>
                      <a:endParaRPr lang="zh-CN" altLang="en-US" sz="14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基本信息（二）</a:t>
            </a:r>
            <a:endParaRPr lang="en-US" altLang="zh-CN"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420" name="table 420"/>
          <p:cNvGraphicFramePr>
            <a:graphicFrameLocks noGrp="1"/>
          </p:cNvGraphicFramePr>
          <p:nvPr>
            <p:custDataLst>
              <p:tags r:id="rId1"/>
            </p:custDataLst>
          </p:nvPr>
        </p:nvGraphicFramePr>
        <p:xfrm>
          <a:off x="207010" y="995680"/>
          <a:ext cx="4132580" cy="5345725"/>
        </p:xfrm>
        <a:graphic>
          <a:graphicData uri="http://schemas.openxmlformats.org/drawingml/2006/table">
            <a:tbl>
              <a:tblPr/>
              <a:tblGrid>
                <a:gridCol w="4132580"/>
              </a:tblGrid>
              <a:tr h="593725">
                <a:tc>
                  <a:txBody>
                    <a:bodyPr/>
                    <a:p>
                      <a:pPr indent="0" algn="ctr" rtl="0" eaLnBrk="0">
                        <a:lnSpc>
                          <a:spcPct val="150000"/>
                        </a:lnSpc>
                        <a:buFont typeface="Wingdings" panose="05000000000000000000" charset="0"/>
                        <a:buNone/>
                      </a:pPr>
                      <a:r>
                        <a:rPr sz="2000" b="1" kern="0" spc="-10" dirty="0">
                          <a:solidFill>
                            <a:srgbClr val="FFFFFF">
                              <a:alpha val="100000"/>
                            </a:srgbClr>
                          </a:solidFill>
                          <a:latin typeface="黑体" panose="02010609060101010101" pitchFamily="49" charset="-122"/>
                          <a:ea typeface="黑体" panose="02010609060101010101" pitchFamily="49" charset="-122"/>
                          <a:cs typeface="等线" panose="02010600030101010101" pitchFamily="2" charset="-122"/>
                        </a:rPr>
                        <a:t>疾病的基本情况</a:t>
                      </a:r>
                      <a:endParaRPr sz="2000" b="1" kern="0" spc="-10" dirty="0">
                        <a:solidFill>
                          <a:srgbClr val="FFFFFF">
                            <a:alpha val="100000"/>
                          </a:srgbClr>
                        </a:solidFill>
                        <a:latin typeface="黑体" panose="02010609060101010101" pitchFamily="49" charset="-122"/>
                        <a:ea typeface="黑体" panose="02010609060101010101" pitchFamily="49" charset="-122"/>
                        <a:cs typeface="等线" panose="02010600030101010101" pitchFamily="2" charset="-122"/>
                      </a:endParaRPr>
                    </a:p>
                  </a:txBody>
                  <a:tcPr marL="0" marR="0" marT="0" marB="0" vert="horz" anchor="ctr" anchorCtr="0">
                    <a:lnL w="3175" cap="flat" cmpd="sng" algn="ctr">
                      <a:solidFill>
                        <a:srgbClr val="0F6FC6"/>
                      </a:solidFill>
                      <a:prstDash val="solid"/>
                      <a:round/>
                      <a:headEnd type="none" w="med" len="med"/>
                      <a:tailEnd type="none" w="med" len="med"/>
                    </a:lnL>
                    <a:lnT w="9525" cap="flat" cmpd="sng" algn="ctr">
                      <a:solidFill>
                        <a:srgbClr val="0F6FC6"/>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0F6FC6"/>
                    </a:solidFill>
                  </a:tcPr>
                </a:tc>
              </a:tr>
              <a:tr h="4752000">
                <a:tc>
                  <a:txBody>
                    <a:bodyPr/>
                    <a:p>
                      <a:pPr marL="285750" indent="-285750">
                        <a:lnSpc>
                          <a:spcPct val="150000"/>
                        </a:lnSpc>
                        <a:buFont typeface="Wingdings" panose="05000000000000000000" charset="0"/>
                        <a:buChar char="Ø"/>
                      </a:pP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原发免疫性血小板减少症（</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）是一种获得性自身免疫性出血性疾病，约占出血性疾病总数的</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1/3</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，成人的年发病率约为</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2-5/100,000</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60</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岁以上老年人是该病的高发群体。</a:t>
                      </a:r>
                      <a:endParaRPr lang="zh-CN" altLang="en-US" sz="1600">
                        <a:latin typeface="黑体" panose="02010609060101010101" pitchFamily="49" charset="-122"/>
                        <a:ea typeface="黑体" panose="02010609060101010101" pitchFamily="49" charset="-122"/>
                        <a:cs typeface="黑体" panose="02010609060101010101" pitchFamily="49" charset="-122"/>
                      </a:endParaRPr>
                    </a:p>
                    <a:p>
                      <a:pPr marL="285750" indent="-285750">
                        <a:lnSpc>
                          <a:spcPct val="150000"/>
                        </a:lnSpc>
                        <a:buFont typeface="Wingdings" panose="05000000000000000000" charset="0"/>
                        <a:buChar char="Ø"/>
                      </a:pPr>
                      <a:r>
                        <a:rPr lang="zh-CN" altLang="en-US" sz="1600">
                          <a:latin typeface="黑体" panose="02010609060101010101" pitchFamily="49" charset="-122"/>
                          <a:ea typeface="黑体" panose="02010609060101010101" pitchFamily="49" charset="-122"/>
                          <a:cs typeface="黑体" panose="02010609060101010101" pitchFamily="49" charset="-122"/>
                          <a:sym typeface="+mn-ea"/>
                        </a:rPr>
                        <a:t>该病临床表现变化较大，无症状血小板减少、皮肤黏膜出血、严重内脏出血、致命性颅内出血均可发生。成人</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患者死亡率比一般人群高</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1.3-2.2</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倍，还会因出血、疲劳症状、抑郁、药物不良反应等问题严重影响患者生活质量。</a:t>
                      </a:r>
                      <a:endParaRPr lang="zh-CN" altLang="en-US" sz="1600">
                        <a:latin typeface="黑体" panose="02010609060101010101" pitchFamily="49" charset="-122"/>
                        <a:ea typeface="黑体" panose="02010609060101010101" pitchFamily="49" charset="-122"/>
                        <a:cs typeface="黑体" panose="02010609060101010101" pitchFamily="49" charset="-122"/>
                      </a:endParaRPr>
                    </a:p>
                    <a:p>
                      <a:pPr marL="285750" indent="-285750">
                        <a:lnSpc>
                          <a:spcPct val="150000"/>
                        </a:lnSpc>
                        <a:buFont typeface="Wingdings" panose="05000000000000000000" charset="0"/>
                        <a:buChar char="Ø"/>
                      </a:pPr>
                      <a:endParaRPr lang="zh-CN" altLang="en-US" sz="1600" b="0" dirty="0">
                        <a:solidFill>
                          <a:srgbClr val="0070C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lnL w="3175" cap="flat" cmpd="sng" algn="ctr">
                      <a:solidFill>
                        <a:srgbClr val="CCD5EA"/>
                      </a:solidFill>
                      <a:prstDash val="solid"/>
                      <a:round/>
                      <a:headEnd type="none" w="med" len="med"/>
                      <a:tailEnd type="none" w="med" len="med"/>
                    </a:lnL>
                    <a:lnT w="3175" cap="flat" cmpd="sng" algn="ctr">
                      <a:solidFill>
                        <a:srgbClr val="CCD5EA"/>
                      </a:solidFill>
                      <a:prstDash val="solid"/>
                      <a:round/>
                      <a:headEnd type="none" w="med" len="med"/>
                      <a:tailEnd type="none" w="med" len="med"/>
                    </a:lnT>
                    <a:lnB w="9525" cap="flat" cmpd="sng" algn="ctr">
                      <a:solidFill>
                        <a:srgbClr val="CCD5EA"/>
                      </a:solidFill>
                      <a:prstDash val="solid"/>
                      <a:round/>
                      <a:headEnd type="none" w="med" len="med"/>
                      <a:tailEnd type="none" w="med" len="med"/>
                    </a:lnB>
                    <a:solidFill>
                      <a:srgbClr val="D1D9EC"/>
                    </a:solidFill>
                  </a:tcPr>
                </a:tc>
              </a:tr>
            </a:tbl>
          </a:graphicData>
        </a:graphic>
      </p:graphicFrame>
      <p:graphicFrame>
        <p:nvGraphicFramePr>
          <p:cNvPr id="422" name="table 422"/>
          <p:cNvGraphicFramePr>
            <a:graphicFrameLocks noGrp="1"/>
          </p:cNvGraphicFramePr>
          <p:nvPr>
            <p:custDataLst>
              <p:tags r:id="rId2"/>
            </p:custDataLst>
          </p:nvPr>
        </p:nvGraphicFramePr>
        <p:xfrm>
          <a:off x="4631055" y="995680"/>
          <a:ext cx="7164070" cy="5356490"/>
        </p:xfrm>
        <a:graphic>
          <a:graphicData uri="http://schemas.openxmlformats.org/drawingml/2006/table">
            <a:tbl>
              <a:tblPr/>
              <a:tblGrid>
                <a:gridCol w="7164070"/>
              </a:tblGrid>
              <a:tr h="594000">
                <a:tc>
                  <a:txBody>
                    <a:bodyPr/>
                    <a:p>
                      <a:pPr algn="ctr" rtl="0" eaLnBrk="0" fontAlgn="auto">
                        <a:lnSpc>
                          <a:spcPct val="140000"/>
                        </a:lnSpc>
                      </a:pPr>
                      <a:r>
                        <a:rPr sz="2000" b="1" kern="0" spc="-20" dirty="0">
                          <a:solidFill>
                            <a:srgbClr val="FFFFFF">
                              <a:alpha val="100000"/>
                            </a:srgbClr>
                          </a:solidFill>
                          <a:latin typeface="黑体" panose="02010609060101010101" pitchFamily="49" charset="-122"/>
                          <a:ea typeface="黑体" panose="02010609060101010101" pitchFamily="49" charset="-122"/>
                          <a:cs typeface="等线" panose="02010600030101010101" pitchFamily="2" charset="-122"/>
                        </a:rPr>
                        <a:t>临床未满足的需求</a:t>
                      </a:r>
                      <a:endParaRPr sz="2000" b="1" kern="0" spc="-20" dirty="0">
                        <a:solidFill>
                          <a:srgbClr val="FFFFFF">
                            <a:alpha val="100000"/>
                          </a:srgbClr>
                        </a:solidFill>
                        <a:latin typeface="黑体" panose="02010609060101010101" pitchFamily="49" charset="-122"/>
                        <a:ea typeface="黑体" panose="02010609060101010101" pitchFamily="49" charset="-122"/>
                        <a:cs typeface="等线" panose="02010600030101010101" pitchFamily="2" charset="-122"/>
                      </a:endParaRPr>
                    </a:p>
                  </a:txBody>
                  <a:tcPr marL="0" marR="0" marT="0" marB="0" vert="horz" anchor="ctr" anchorCtr="0">
                    <a:lnL w="3175" cap="flat" cmpd="sng" algn="ctr">
                      <a:solidFill>
                        <a:srgbClr val="0F6FC6"/>
                      </a:solidFill>
                      <a:prstDash val="solid"/>
                      <a:round/>
                      <a:headEnd type="none" w="med" len="med"/>
                      <a:tailEnd type="none" w="med" len="med"/>
                    </a:lnL>
                    <a:lnR w="3175" cap="flat" cmpd="sng" algn="ctr">
                      <a:solidFill>
                        <a:srgbClr val="0F6FC6"/>
                      </a:solidFill>
                      <a:prstDash val="solid"/>
                      <a:round/>
                      <a:headEnd type="none" w="med" len="med"/>
                      <a:tailEnd type="none" w="med" len="med"/>
                    </a:lnR>
                    <a:lnT w="9525" cap="flat" cmpd="sng" algn="ctr">
                      <a:solidFill>
                        <a:srgbClr val="0F6FC6"/>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0F6FC6"/>
                    </a:solidFill>
                  </a:tcPr>
                </a:tc>
              </a:tr>
              <a:tr h="4093200">
                <a:tc>
                  <a:txBody>
                    <a:bodyPr/>
                    <a:p>
                      <a:pPr marL="285750" indent="-285750" algn="l" fontAlgn="auto">
                        <a:lnSpc>
                          <a:spcPct val="140000"/>
                        </a:lnSpc>
                        <a:buClrTx/>
                        <a:buSzTx/>
                        <a:buFont typeface="Wingdings" panose="05000000000000000000" charset="0"/>
                        <a:buChar char="ü"/>
                      </a:pPr>
                      <a:r>
                        <a:rPr lang="zh-CN" altLang="en-US" sz="1600">
                          <a:latin typeface="黑体" panose="02010609060101010101" pitchFamily="49" charset="-122"/>
                          <a:ea typeface="黑体" panose="02010609060101010101" pitchFamily="49" charset="-122"/>
                          <a:cs typeface="黑体" panose="02010609060101010101" pitchFamily="49" charset="-122"/>
                          <a:sym typeface="+mn-ea"/>
                        </a:rPr>
                        <a:t>疾病：</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目前尚无根治的方法，患者往往需要经过多线、长期治疗。因此，制订行之有效的</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患者长期管理方案对改善患者预后至关重要。</a:t>
                      </a:r>
                      <a:endParaRPr lang="zh-CN" altLang="en-US" sz="1600">
                        <a:latin typeface="黑体" panose="02010609060101010101" pitchFamily="49" charset="-122"/>
                        <a:ea typeface="黑体" panose="02010609060101010101" pitchFamily="49" charset="-122"/>
                        <a:cs typeface="黑体" panose="02010609060101010101" pitchFamily="49" charset="-122"/>
                        <a:sym typeface="+mn-ea"/>
                      </a:endParaRPr>
                    </a:p>
                    <a:p>
                      <a:pPr marL="285750" indent="-285750" algn="l" fontAlgn="auto">
                        <a:lnSpc>
                          <a:spcPct val="140000"/>
                        </a:lnSpc>
                        <a:buClrTx/>
                        <a:buSzTx/>
                        <a:buFont typeface="Wingdings" panose="05000000000000000000" charset="0"/>
                        <a:buChar char="ü"/>
                      </a:pPr>
                      <a:endParaRPr lang="zh-CN" altLang="en-US" sz="1600">
                        <a:latin typeface="黑体" panose="02010609060101010101" pitchFamily="49" charset="-122"/>
                        <a:ea typeface="黑体" panose="02010609060101010101" pitchFamily="49" charset="-122"/>
                        <a:cs typeface="黑体" panose="02010609060101010101" pitchFamily="49" charset="-122"/>
                        <a:sym typeface="+mn-ea"/>
                      </a:endParaRPr>
                    </a:p>
                    <a:p>
                      <a:pPr marL="285750" indent="-285750" algn="l" fontAlgn="auto">
                        <a:lnSpc>
                          <a:spcPct val="140000"/>
                        </a:lnSpc>
                        <a:buClrTx/>
                        <a:buSzTx/>
                        <a:buFont typeface="Wingdings" panose="05000000000000000000" charset="0"/>
                        <a:buChar char="ü"/>
                      </a:pPr>
                      <a:r>
                        <a:rPr lang="zh-CN" altLang="en-US" sz="1600">
                          <a:latin typeface="黑体" panose="02010609060101010101" pitchFamily="49" charset="-122"/>
                          <a:ea typeface="黑体" panose="02010609060101010101" pitchFamily="49" charset="-122"/>
                          <a:cs typeface="黑体" panose="02010609060101010101" pitchFamily="49" charset="-122"/>
                          <a:sym typeface="+mn-ea"/>
                        </a:rPr>
                        <a:t>注射用罗普司亭：为周制剂，需要经配制溶解后注射使用，其操作专业性要求和操作难度较大，需要专业人员（如护士）操作，会一定程度降低患者长期治疗依从性。</a:t>
                      </a:r>
                      <a:endParaRPr lang="zh-CN" altLang="en-US" sz="1600">
                        <a:latin typeface="黑体" panose="02010609060101010101" pitchFamily="49" charset="-122"/>
                        <a:ea typeface="黑体" panose="02010609060101010101" pitchFamily="49" charset="-122"/>
                        <a:cs typeface="黑体" panose="02010609060101010101" pitchFamily="49" charset="-122"/>
                        <a:sym typeface="+mn-ea"/>
                      </a:endParaRPr>
                    </a:p>
                    <a:p>
                      <a:pPr marL="285750" indent="-285750" algn="l" fontAlgn="auto">
                        <a:lnSpc>
                          <a:spcPct val="140000"/>
                        </a:lnSpc>
                        <a:buClrTx/>
                        <a:buSzTx/>
                        <a:buFont typeface="Wingdings" panose="05000000000000000000" charset="0"/>
                        <a:buChar char="ü"/>
                      </a:pPr>
                      <a:endParaRPr lang="zh-CN" altLang="en-US" sz="1600">
                        <a:latin typeface="黑体" panose="02010609060101010101" pitchFamily="49" charset="-122"/>
                        <a:ea typeface="黑体" panose="02010609060101010101" pitchFamily="49" charset="-122"/>
                        <a:cs typeface="黑体" panose="02010609060101010101" pitchFamily="49" charset="-122"/>
                        <a:sym typeface="+mn-ea"/>
                      </a:endParaRPr>
                    </a:p>
                    <a:p>
                      <a:pPr marL="285750" indent="-285750" algn="l" fontAlgn="auto">
                        <a:lnSpc>
                          <a:spcPct val="140000"/>
                        </a:lnSpc>
                        <a:buClrTx/>
                        <a:buSzTx/>
                        <a:buFont typeface="Wingdings" panose="05000000000000000000" charset="0"/>
                        <a:buChar char="ü"/>
                      </a:pPr>
                      <a:r>
                        <a:rPr lang="zh-CN" altLang="en-US" sz="1600">
                          <a:latin typeface="黑体" panose="02010609060101010101" pitchFamily="49" charset="-122"/>
                          <a:ea typeface="黑体" panose="02010609060101010101" pitchFamily="49" charset="-122"/>
                          <a:cs typeface="黑体" panose="02010609060101010101" pitchFamily="49" charset="-122"/>
                          <a:sym typeface="+mn-ea"/>
                        </a:rPr>
                        <a:t>艾曲波帕、海曲泊帕等口服制剂：分子结构中均含有金属离子螯合基团</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与抗酸药或含多价阳离子的其他产品</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如奶制品和矿物质补充剂</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合用时会显著降低药物暴露量。因此需空腹给药</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给药前后与食物或其他药品至少间隔</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2h</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以上。有关艾曲泊帕的药代动力学研究显示</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东亚裔、女性、老年</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(≥65</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岁</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及肝功能损害患者的药物暴露量较高</a:t>
                      </a:r>
                      <a:r>
                        <a:rPr lang="en-US" altLang="zh-CN" sz="16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1600">
                          <a:latin typeface="黑体" panose="02010609060101010101" pitchFamily="49" charset="-122"/>
                          <a:ea typeface="黑体" panose="02010609060101010101" pitchFamily="49" charset="-122"/>
                          <a:cs typeface="黑体" panose="02010609060101010101" pitchFamily="49" charset="-122"/>
                          <a:sym typeface="+mn-ea"/>
                        </a:rPr>
                        <a:t>肾功能损伤患者暴露量较低。</a:t>
                      </a:r>
                      <a:endParaRPr lang="zh-CN" altLang="en-US" sz="1600" dirty="0">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vert="horz">
                    <a:lnL w="3175" cap="flat" cmpd="sng" algn="ctr">
                      <a:solidFill>
                        <a:srgbClr val="CCD5EA"/>
                      </a:solidFill>
                      <a:prstDash val="solid"/>
                      <a:round/>
                      <a:headEnd type="none" w="med" len="med"/>
                      <a:tailEnd type="none" w="med" len="med"/>
                    </a:lnL>
                    <a:lnR w="3175" cap="flat" cmpd="sng" algn="ctr">
                      <a:solidFill>
                        <a:srgbClr val="CCD5EA"/>
                      </a:solidFill>
                      <a:prstDash val="solid"/>
                      <a:round/>
                      <a:headEnd type="none" w="med" len="med"/>
                      <a:tailEnd type="none" w="med" len="med"/>
                    </a:lnR>
                    <a:lnT w="3175" cap="flat" cmpd="sng" algn="ctr">
                      <a:solidFill>
                        <a:srgbClr val="CCD5EA"/>
                      </a:solidFill>
                      <a:prstDash val="solid"/>
                      <a:round/>
                      <a:headEnd type="none" w="med" len="med"/>
                      <a:tailEnd type="none" w="med" len="med"/>
                    </a:lnT>
                    <a:lnB w="9525" cap="flat" cmpd="sng" algn="ctr">
                      <a:solidFill>
                        <a:srgbClr val="CCD5EA"/>
                      </a:solidFill>
                      <a:prstDash val="solid"/>
                      <a:round/>
                      <a:headEnd type="none" w="med" len="med"/>
                      <a:tailEnd type="none" w="med" len="med"/>
                    </a:lnB>
                    <a:solidFill>
                      <a:srgbClr val="D1D9EC"/>
                    </a:solidFill>
                  </a:tcPr>
                </a:tc>
              </a:tr>
              <a:tr h="669290">
                <a:tc>
                  <a:txBody>
                    <a:bodyPr/>
                    <a:p>
                      <a:pPr indent="0" algn="l" fontAlgn="auto">
                        <a:lnSpc>
                          <a:spcPct val="140000"/>
                        </a:lnSpc>
                        <a:buClrTx/>
                        <a:buSzTx/>
                        <a:buFont typeface="Arial" panose="020B0604020202020204" pitchFamily="34" charset="0"/>
                        <a:buNone/>
                      </a:pPr>
                      <a:endParaRPr lang="zh-CN" altLang="zh-CN" sz="1400" dirty="0">
                        <a:latin typeface="黑体" panose="02010609060101010101" pitchFamily="49" charset="-122"/>
                        <a:ea typeface="黑体" panose="02010609060101010101" pitchFamily="49" charset="-122"/>
                        <a:cs typeface="Times New Roman" panose="02020603050405020304" pitchFamily="18" charset="0"/>
                      </a:endParaRPr>
                    </a:p>
                  </a:txBody>
                  <a:tcPr marL="0" marR="0" marT="0" marB="0" vert="horz">
                    <a:lnL w="3175" cap="flat" cmpd="sng" algn="ctr">
                      <a:solidFill>
                        <a:srgbClr val="CCD5EA"/>
                      </a:solidFill>
                      <a:prstDash val="solid"/>
                      <a:round/>
                      <a:headEnd type="none" w="med" len="med"/>
                      <a:tailEnd type="none" w="med" len="med"/>
                    </a:lnL>
                    <a:lnR w="3175" cap="flat" cmpd="sng" algn="ctr">
                      <a:solidFill>
                        <a:srgbClr val="CCD5EA"/>
                      </a:solidFill>
                      <a:prstDash val="solid"/>
                      <a:round/>
                      <a:headEnd type="none" w="med" len="med"/>
                      <a:tailEnd type="none" w="med" len="med"/>
                    </a:lnR>
                    <a:lnT w="3175" cap="flat" cmpd="sng" algn="ctr">
                      <a:solidFill>
                        <a:srgbClr val="CCD5EA"/>
                      </a:solidFill>
                      <a:prstDash val="solid"/>
                      <a:round/>
                      <a:headEnd type="none" w="med" len="med"/>
                      <a:tailEnd type="none" w="med" len="med"/>
                    </a:lnT>
                    <a:lnB w="9525" cap="flat" cmpd="sng" algn="ctr">
                      <a:solidFill>
                        <a:srgbClr val="CCD5EA"/>
                      </a:solidFill>
                      <a:prstDash val="solid"/>
                      <a:round/>
                      <a:headEnd type="none" w="med" len="med"/>
                      <a:tailEnd type="none" w="med" len="med"/>
                    </a:lnB>
                    <a:solidFill>
                      <a:srgbClr val="D1D9EC"/>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有效性（一）</a:t>
            </a:r>
            <a:endParaRPr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106" name="textbox 106"/>
          <p:cNvSpPr/>
          <p:nvPr/>
        </p:nvSpPr>
        <p:spPr>
          <a:xfrm>
            <a:off x="5826252" y="1425193"/>
            <a:ext cx="5994400" cy="2454275"/>
          </a:xfrm>
          <a:prstGeom prst="rect">
            <a:avLst/>
          </a:prstGeom>
          <a:solidFill>
            <a:srgbClr val="E2F0D9">
              <a:alpha val="100000"/>
            </a:srgbClr>
          </a:solidFill>
          <a:ln w="0" cap="flat">
            <a:noFill/>
            <a:prstDash val="solid"/>
            <a:miter lim="0"/>
          </a:ln>
        </p:spPr>
        <p:txBody>
          <a:bodyPr vert="horz" wrap="square" lIns="0" tIns="0" rIns="0" bIns="0"/>
          <a:p>
            <a:pPr algn="l" rtl="0" eaLnBrk="0">
              <a:lnSpc>
                <a:spcPct val="124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102870" algn="l" rtl="0" eaLnBrk="0">
              <a:lnSpc>
                <a:spcPct val="88000"/>
              </a:lnSpc>
              <a:spcBef>
                <a:spcPts val="5"/>
              </a:spcBef>
            </a:pPr>
            <a:r>
              <a:rPr sz="1700" b="1" kern="0" spc="30" dirty="0">
                <a:solidFill>
                  <a:srgbClr val="002060">
                    <a:alpha val="100000"/>
                  </a:srgbClr>
                </a:solidFill>
                <a:latin typeface="黑体" panose="02010609060101010101" pitchFamily="49" charset="-122"/>
                <a:ea typeface="黑体" panose="02010609060101010101" pitchFamily="49" charset="-122"/>
                <a:cs typeface="黑体" panose="02010609060101010101" pitchFamily="49" charset="-122"/>
              </a:rPr>
              <a:t>国外Ⅲ期</a:t>
            </a:r>
            <a:r>
              <a:rPr sz="1400" b="1" kern="0" spc="3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疗效结果</a:t>
            </a:r>
            <a:r>
              <a:rPr lang="en-US" sz="1400" b="1" kern="0" spc="30" baseline="3000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2</a:t>
            </a:r>
            <a:r>
              <a:rPr sz="1400" b="1" kern="0" spc="3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a:p>
            <a:pPr marL="377825" indent="-274320" algn="l" rtl="0" eaLnBrk="0">
              <a:lnSpc>
                <a:spcPct val="132000"/>
              </a:lnSpc>
              <a:spcBef>
                <a:spcPts val="925"/>
              </a:spcBef>
              <a:tabLst>
                <a:tab pos="229870"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6个月治疗期间，</a:t>
            </a:r>
            <a:r>
              <a:rPr sz="1400" kern="0" spc="-3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阿伐曲泊帕组累计应答时间达12.4</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周</a:t>
            </a:r>
            <a:r>
              <a:rPr sz="14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b="1"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显著高于</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安慰   </a:t>
            </a:r>
            <a:r>
              <a:rPr sz="1400" kern="0" spc="-3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剂组0.0周（</a:t>
            </a:r>
            <a:r>
              <a:rPr sz="1400" kern="0" spc="-16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3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P</a:t>
            </a:r>
            <a:r>
              <a:rPr sz="1400" kern="0" spc="20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3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&lt; 0</a:t>
            </a:r>
            <a:r>
              <a:rPr sz="1400" kern="0" spc="-4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.0001</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a:p>
            <a:pPr marL="378460" indent="-274955" algn="l" rtl="0" eaLnBrk="0">
              <a:lnSpc>
                <a:spcPct val="132000"/>
              </a:lnSpc>
              <a:spcBef>
                <a:spcPts val="605"/>
              </a:spcBef>
              <a:tabLst>
                <a:tab pos="229870"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阿伐曲泊帕起始治疗第8天，</a:t>
            </a:r>
            <a:r>
              <a:rPr sz="1400" kern="0" spc="-3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伐曲泊帕组65.6%患者获得应答</a:t>
            </a:r>
            <a:r>
              <a:rPr sz="1400" kern="0" spc="-1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，第28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天应答率为84.4%</a:t>
            </a:r>
            <a:r>
              <a:rPr sz="14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均</a:t>
            </a:r>
            <a:r>
              <a:rPr sz="1400" b="1"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显著高于</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安慰剂组0.0%（</a:t>
            </a:r>
            <a:r>
              <a:rPr sz="1400" kern="0" spc="-15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P</a:t>
            </a:r>
            <a:r>
              <a:rPr sz="1400" kern="0" spc="20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&lt; 0.0001）。</a:t>
            </a:r>
            <a:endParaRPr sz="14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0000"/>
              </a:lnSpc>
            </a:pPr>
            <a:endParaRPr sz="500" dirty="0">
              <a:latin typeface="黑体" panose="02010609060101010101" pitchFamily="49" charset="-122"/>
              <a:ea typeface="黑体" panose="02010609060101010101" pitchFamily="49" charset="-122"/>
              <a:cs typeface="黑体" panose="02010609060101010101" pitchFamily="49" charset="-122"/>
            </a:endParaRPr>
          </a:p>
          <a:p>
            <a:pPr marL="492125" indent="-388620" algn="l" rtl="0" eaLnBrk="0">
              <a:lnSpc>
                <a:spcPct val="132000"/>
              </a:lnSpc>
              <a:spcBef>
                <a:spcPts val="5"/>
              </a:spcBef>
              <a:tabLst>
                <a:tab pos="229870" algn="l"/>
              </a:tabLst>
            </a:pP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阿伐曲泊帕组34.4%患者获得</a:t>
            </a:r>
            <a:r>
              <a:rPr sz="1400" b="1"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持久应答</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（在6个月</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核心研究期间最后8周</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（18-26周</a:t>
            </a:r>
            <a:r>
              <a:rPr sz="14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2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血小板计数</a:t>
            </a:r>
            <a:r>
              <a:rPr sz="1400" kern="0" spc="1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2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50×</a:t>
            </a:r>
            <a:r>
              <a:rPr sz="1400" kern="0" spc="-27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10</a:t>
            </a:r>
            <a:r>
              <a:rPr sz="1400" kern="0" spc="-40" baseline="220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9</a:t>
            </a:r>
            <a:r>
              <a:rPr sz="1400" kern="0" spc="-4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/L且持续时间≥6周的患者比例）。</a:t>
            </a:r>
            <a:endParaRPr sz="1400" dirty="0">
              <a:latin typeface="黑体" panose="02010609060101010101" pitchFamily="49" charset="-122"/>
              <a:ea typeface="黑体" panose="02010609060101010101" pitchFamily="49" charset="-122"/>
              <a:cs typeface="黑体" panose="02010609060101010101" pitchFamily="49" charset="-122"/>
            </a:endParaRPr>
          </a:p>
        </p:txBody>
      </p:sp>
      <p:pic>
        <p:nvPicPr>
          <p:cNvPr id="108" name="picture 108"/>
          <p:cNvPicPr>
            <a:picLocks noChangeAspect="1"/>
          </p:cNvPicPr>
          <p:nvPr/>
        </p:nvPicPr>
        <p:blipFill>
          <a:blip r:embed="rId1"/>
          <a:stretch>
            <a:fillRect/>
          </a:stretch>
        </p:blipFill>
        <p:spPr>
          <a:xfrm rot="21600000">
            <a:off x="5929777" y="3287181"/>
            <a:ext cx="127224" cy="116696"/>
          </a:xfrm>
          <a:prstGeom prst="rect">
            <a:avLst/>
          </a:prstGeom>
        </p:spPr>
      </p:pic>
      <p:pic>
        <p:nvPicPr>
          <p:cNvPr id="110" name="picture 110"/>
          <p:cNvPicPr>
            <a:picLocks noChangeAspect="1"/>
          </p:cNvPicPr>
          <p:nvPr/>
        </p:nvPicPr>
        <p:blipFill>
          <a:blip r:embed="rId2"/>
          <a:stretch>
            <a:fillRect/>
          </a:stretch>
        </p:blipFill>
        <p:spPr>
          <a:xfrm rot="21600000">
            <a:off x="5929777" y="2647101"/>
            <a:ext cx="127224" cy="116696"/>
          </a:xfrm>
          <a:prstGeom prst="rect">
            <a:avLst/>
          </a:prstGeom>
        </p:spPr>
      </p:pic>
      <p:pic>
        <p:nvPicPr>
          <p:cNvPr id="112" name="picture 112"/>
          <p:cNvPicPr>
            <a:picLocks noChangeAspect="1"/>
          </p:cNvPicPr>
          <p:nvPr/>
        </p:nvPicPr>
        <p:blipFill>
          <a:blip r:embed="rId2"/>
          <a:stretch>
            <a:fillRect/>
          </a:stretch>
        </p:blipFill>
        <p:spPr>
          <a:xfrm rot="21600000">
            <a:off x="5929777" y="2007021"/>
            <a:ext cx="127224" cy="116696"/>
          </a:xfrm>
          <a:prstGeom prst="rect">
            <a:avLst/>
          </a:prstGeom>
        </p:spPr>
      </p:pic>
      <p:pic>
        <p:nvPicPr>
          <p:cNvPr id="114" name="picture 114"/>
          <p:cNvPicPr>
            <a:picLocks noChangeAspect="1"/>
          </p:cNvPicPr>
          <p:nvPr/>
        </p:nvPicPr>
        <p:blipFill>
          <a:blip r:embed="rId3"/>
          <a:stretch>
            <a:fillRect/>
          </a:stretch>
        </p:blipFill>
        <p:spPr>
          <a:xfrm rot="21600000">
            <a:off x="6083808" y="3878834"/>
            <a:ext cx="5323332" cy="2351532"/>
          </a:xfrm>
          <a:prstGeom prst="rect">
            <a:avLst/>
          </a:prstGeom>
        </p:spPr>
      </p:pic>
      <p:sp>
        <p:nvSpPr>
          <p:cNvPr id="116" name="rect 116"/>
          <p:cNvSpPr/>
          <p:nvPr/>
        </p:nvSpPr>
        <p:spPr>
          <a:xfrm>
            <a:off x="1086611" y="809498"/>
            <a:ext cx="10027919" cy="399288"/>
          </a:xfrm>
          <a:prstGeom prst="rect">
            <a:avLst/>
          </a:prstGeom>
          <a:solidFill>
            <a:srgbClr val="9DC3E6">
              <a:alpha val="100000"/>
            </a:srgbClr>
          </a:solidFill>
          <a:ln w="0" cap="flat">
            <a:noFill/>
            <a:prstDash val="solid"/>
            <a:miter lim="0"/>
          </a:ln>
        </p:spPr>
        <p:txBody>
          <a:bodyPr rtlCol="0"/>
          <a:p>
            <a:pPr algn="ctr"/>
            <a:r>
              <a:rPr b="1" kern="0" spc="-10" dirty="0">
                <a:solidFill>
                  <a:srgbClr val="3859B8">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用于成人慢性原发性免疫血小板减少症</a:t>
            </a:r>
            <a:r>
              <a:rPr b="1" kern="0" spc="-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（ITP)</a:t>
            </a:r>
            <a:r>
              <a:rPr b="1" kern="0" spc="-10" dirty="0">
                <a:solidFill>
                  <a:srgbClr val="3859B8">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可实现快速应答</a:t>
            </a:r>
            <a:r>
              <a:rPr b="1" kern="0" spc="-300" dirty="0">
                <a:solidFill>
                  <a:srgbClr val="3859B8">
                    <a:alpha val="100000"/>
                  </a:srgbClr>
                </a:solidFill>
                <a:latin typeface="黑体" panose="02010609060101010101" pitchFamily="49" charset="-122"/>
                <a:ea typeface="黑体" panose="02010609060101010101" pitchFamily="49" charset="-122"/>
                <a:cs typeface="黑体" panose="02010609060101010101" pitchFamily="49" charset="-122"/>
                <a:sym typeface="+mn-ea"/>
              </a:rPr>
              <a:t> </a:t>
            </a:r>
            <a:r>
              <a:rPr b="1" kern="0" spc="-10" dirty="0">
                <a:solidFill>
                  <a:srgbClr val="3859B8">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b="1" kern="0" spc="-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应答率高且持久。 </a:t>
            </a:r>
            <a:endParaRPr lang="zh-CN" altLang="en-US">
              <a:latin typeface="黑体" panose="02010609060101010101" pitchFamily="49" charset="-122"/>
              <a:ea typeface="黑体" panose="02010609060101010101" pitchFamily="49" charset="-122"/>
              <a:cs typeface="黑体" panose="02010609060101010101" pitchFamily="49" charset="-122"/>
            </a:endParaRPr>
          </a:p>
        </p:txBody>
      </p:sp>
      <p:pic>
        <p:nvPicPr>
          <p:cNvPr id="120" name="picture 120"/>
          <p:cNvPicPr>
            <a:picLocks noChangeAspect="1"/>
          </p:cNvPicPr>
          <p:nvPr/>
        </p:nvPicPr>
        <p:blipFill>
          <a:blip r:embed="rId4"/>
          <a:stretch>
            <a:fillRect/>
          </a:stretch>
        </p:blipFill>
        <p:spPr>
          <a:xfrm rot="21600000">
            <a:off x="382524" y="3624326"/>
            <a:ext cx="5023103" cy="2368295"/>
          </a:xfrm>
          <a:prstGeom prst="rect">
            <a:avLst/>
          </a:prstGeom>
        </p:spPr>
      </p:pic>
      <p:sp>
        <p:nvSpPr>
          <p:cNvPr id="122" name="textbox 122"/>
          <p:cNvSpPr/>
          <p:nvPr/>
        </p:nvSpPr>
        <p:spPr>
          <a:xfrm>
            <a:off x="460248" y="1425193"/>
            <a:ext cx="5023484" cy="1801495"/>
          </a:xfrm>
          <a:prstGeom prst="rect">
            <a:avLst/>
          </a:prstGeom>
          <a:solidFill>
            <a:srgbClr val="D6DCE5">
              <a:alpha val="100000"/>
            </a:srgbClr>
          </a:solidFill>
          <a:ln w="0" cap="flat">
            <a:noFill/>
            <a:prstDash val="solid"/>
            <a:miter lim="0"/>
          </a:ln>
        </p:spPr>
        <p:txBody>
          <a:bodyPr vert="horz" wrap="square" lIns="0" tIns="0" rIns="0" bIns="0"/>
          <a:p>
            <a:pPr algn="l" rtl="0" eaLnBrk="0">
              <a:lnSpc>
                <a:spcPct val="124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104140" algn="l" rtl="0" eaLnBrk="0">
              <a:lnSpc>
                <a:spcPct val="88000"/>
              </a:lnSpc>
              <a:spcBef>
                <a:spcPts val="0"/>
              </a:spcBef>
            </a:pPr>
            <a:r>
              <a:rPr sz="1700" b="1" kern="0" spc="30" dirty="0">
                <a:solidFill>
                  <a:srgbClr val="002060">
                    <a:alpha val="100000"/>
                  </a:srgbClr>
                </a:solidFill>
                <a:latin typeface="黑体" panose="02010609060101010101" pitchFamily="49" charset="-122"/>
                <a:ea typeface="黑体" panose="02010609060101010101" pitchFamily="49" charset="-122"/>
                <a:cs typeface="黑体" panose="02010609060101010101" pitchFamily="49" charset="-122"/>
              </a:rPr>
              <a:t>国内Ⅲ期</a:t>
            </a:r>
            <a:r>
              <a:rPr sz="1400" b="1" kern="0" spc="3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疗效结果</a:t>
            </a:r>
            <a:r>
              <a:rPr lang="en-US" sz="1400" b="1" kern="0" spc="30" baseline="3000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1</a:t>
            </a:r>
            <a:r>
              <a:rPr sz="1400" b="1" kern="0" spc="30" dirty="0">
                <a:solidFill>
                  <a:srgbClr val="C55A11">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a:p>
            <a:pPr marL="381000" indent="-276860" algn="l" rtl="0" eaLnBrk="0">
              <a:lnSpc>
                <a:spcPct val="129000"/>
              </a:lnSpc>
              <a:spcBef>
                <a:spcPts val="925"/>
              </a:spcBef>
              <a:tabLst>
                <a:tab pos="231775"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治疗6周时阿伐曲泊帕组应答率为</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77.08</a:t>
            </a:r>
            <a:r>
              <a:rPr sz="1400"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16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应答率显著高</a:t>
            </a:r>
            <a:r>
              <a:rPr sz="1400" b="1"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于</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安慰剂组</a:t>
            </a:r>
            <a:r>
              <a:rPr sz="1400"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7.69%</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（p＜0.001</a:t>
            </a:r>
            <a:r>
              <a:rPr sz="1400" kern="0" spc="4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17000"/>
              </a:lnSpc>
            </a:pPr>
            <a:endParaRPr sz="500" dirty="0">
              <a:latin typeface="黑体" panose="02010609060101010101" pitchFamily="49" charset="-122"/>
              <a:ea typeface="黑体" panose="02010609060101010101" pitchFamily="49" charset="-122"/>
              <a:cs typeface="黑体" panose="02010609060101010101" pitchFamily="49" charset="-122"/>
            </a:endParaRPr>
          </a:p>
          <a:p>
            <a:pPr marL="378460" indent="-274320" algn="l" rtl="0" eaLnBrk="0">
              <a:lnSpc>
                <a:spcPct val="129000"/>
              </a:lnSpc>
              <a:spcBef>
                <a:spcPts val="5"/>
              </a:spcBef>
              <a:tabLst>
                <a:tab pos="231775"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治疗第8天时阿伐曲泊帕组</a:t>
            </a:r>
            <a:r>
              <a:rPr sz="1400" b="1"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应答率</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为72.9</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2%</a:t>
            </a:r>
            <a:r>
              <a:rPr sz="1400" kern="0" spc="-1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显著高于</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安</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慰剂组3.85% （p＜0.001）。</a:t>
            </a:r>
            <a:endParaRPr sz="1400" dirty="0">
              <a:latin typeface="黑体" panose="02010609060101010101" pitchFamily="49" charset="-122"/>
              <a:ea typeface="黑体" panose="02010609060101010101" pitchFamily="49" charset="-122"/>
              <a:cs typeface="黑体" panose="02010609060101010101" pitchFamily="49" charset="-122"/>
            </a:endParaRPr>
          </a:p>
        </p:txBody>
      </p:sp>
      <p:pic>
        <p:nvPicPr>
          <p:cNvPr id="124" name="picture 124"/>
          <p:cNvPicPr>
            <a:picLocks noChangeAspect="1"/>
          </p:cNvPicPr>
          <p:nvPr/>
        </p:nvPicPr>
        <p:blipFill>
          <a:blip r:embed="rId5"/>
          <a:stretch>
            <a:fillRect/>
          </a:stretch>
        </p:blipFill>
        <p:spPr>
          <a:xfrm rot="21600000">
            <a:off x="565017" y="2647393"/>
            <a:ext cx="127224" cy="116696"/>
          </a:xfrm>
          <a:prstGeom prst="rect">
            <a:avLst/>
          </a:prstGeom>
        </p:spPr>
      </p:pic>
      <p:pic>
        <p:nvPicPr>
          <p:cNvPr id="126" name="picture 126"/>
          <p:cNvPicPr>
            <a:picLocks noChangeAspect="1"/>
          </p:cNvPicPr>
          <p:nvPr/>
        </p:nvPicPr>
        <p:blipFill>
          <a:blip r:embed="rId5"/>
          <a:stretch>
            <a:fillRect/>
          </a:stretch>
        </p:blipFill>
        <p:spPr>
          <a:xfrm rot="21600000">
            <a:off x="565017" y="2007313"/>
            <a:ext cx="127224" cy="116696"/>
          </a:xfrm>
          <a:prstGeom prst="rect">
            <a:avLst/>
          </a:prstGeom>
        </p:spPr>
      </p:pic>
      <p:pic>
        <p:nvPicPr>
          <p:cNvPr id="128" name="picture 128"/>
          <p:cNvPicPr>
            <a:picLocks noChangeAspect="1"/>
          </p:cNvPicPr>
          <p:nvPr/>
        </p:nvPicPr>
        <p:blipFill>
          <a:blip r:embed="rId6"/>
          <a:stretch>
            <a:fillRect/>
          </a:stretch>
        </p:blipFill>
        <p:spPr>
          <a:xfrm rot="21600000">
            <a:off x="5561647" y="1189634"/>
            <a:ext cx="106679" cy="5091810"/>
          </a:xfrm>
          <a:prstGeom prst="rect">
            <a:avLst/>
          </a:prstGeom>
        </p:spPr>
      </p:pic>
      <p:sp>
        <p:nvSpPr>
          <p:cNvPr id="2" name="文本框 1"/>
          <p:cNvSpPr txBox="1"/>
          <p:nvPr/>
        </p:nvSpPr>
        <p:spPr>
          <a:xfrm>
            <a:off x="93345" y="6282055"/>
            <a:ext cx="11924030" cy="460375"/>
          </a:xfrm>
          <a:prstGeom prst="rect">
            <a:avLst/>
          </a:prstGeom>
          <a:noFill/>
        </p:spPr>
        <p:txBody>
          <a:bodyPr wrap="square" rtlCol="0" anchor="t">
            <a:spAutoFit/>
          </a:bodyPr>
          <a:p>
            <a:r>
              <a:rPr lang="en-US" altLang="zh-CN" sz="800">
                <a:latin typeface="黑体" panose="02010609060101010101" pitchFamily="49" charset="-122"/>
                <a:ea typeface="黑体" panose="02010609060101010101" pitchFamily="49" charset="-122"/>
              </a:rPr>
              <a:t>1.Mei H , Zhou H ,Hou, MingSun, JingZhang, LeiLuo, JianminJiang, ZhongxingYe, XuXu, YajingLu, JunWang, HuiHui, AiminZhou, YongchunHu, Yu.Avatrombopag for adult chronic primary immune thrombocytopenia: a randomized phase 3 trial in China[J].research and practice in thrombosis and haemostasis, 2023, 7(6).DOI:10.1016/j.rpth.2023.102158.</a:t>
            </a:r>
            <a:endParaRPr lang="en-US" altLang="zh-CN" sz="800">
              <a:latin typeface="黑体" panose="02010609060101010101" pitchFamily="49" charset="-122"/>
              <a:ea typeface="黑体" panose="02010609060101010101" pitchFamily="49" charset="-122"/>
            </a:endParaRPr>
          </a:p>
          <a:p>
            <a:r>
              <a:rPr lang="en-US" altLang="zh-CN" sz="800">
                <a:latin typeface="黑体" panose="02010609060101010101" pitchFamily="49" charset="-122"/>
                <a:ea typeface="黑体" panose="02010609060101010101" pitchFamily="49" charset="-122"/>
              </a:rPr>
              <a:t>2.Wojciech J , Krzysztof C ,Mayer Ji?</a:t>
            </a:r>
            <a:r>
              <a:rPr lang="en-US" altLang="en-US" sz="800">
                <a:latin typeface="黑体" panose="02010609060101010101" pitchFamily="49" charset="-122"/>
                <a:ea typeface="黑体" panose="02010609060101010101" pitchFamily="49" charset="-122"/>
              </a:rPr>
              <a:t>í</a:t>
            </a:r>
            <a:r>
              <a:rPr lang="en-US" altLang="zh-CN" sz="800">
                <a:latin typeface="黑体" panose="02010609060101010101" pitchFamily="49" charset="-122"/>
                <a:ea typeface="黑体" panose="02010609060101010101" pitchFamily="49" charset="-122"/>
              </a:rPr>
              <a:t>,et al.Phase 3 randomised study of avatrombopag, a novel thrombopoietin receptor agonist for the treatment of chronic immune thrombocytopenia[J].British Journal of Haematology, 2018, 183.DOI:10.1111/bjh.15573.</a:t>
            </a:r>
            <a:endParaRPr lang="zh-CN" altLang="en-US" sz="80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有效性（二）</a:t>
            </a:r>
            <a:endParaRPr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pic>
        <p:nvPicPr>
          <p:cNvPr id="130" name="picture 130"/>
          <p:cNvPicPr>
            <a:picLocks noChangeAspect="1"/>
          </p:cNvPicPr>
          <p:nvPr/>
        </p:nvPicPr>
        <p:blipFill>
          <a:blip r:embed="rId1"/>
          <a:stretch>
            <a:fillRect/>
          </a:stretch>
        </p:blipFill>
        <p:spPr>
          <a:xfrm rot="21600000">
            <a:off x="7202778" y="1070012"/>
            <a:ext cx="4779201" cy="5208257"/>
          </a:xfrm>
          <a:prstGeom prst="rect">
            <a:avLst/>
          </a:prstGeom>
        </p:spPr>
      </p:pic>
      <p:sp>
        <p:nvSpPr>
          <p:cNvPr id="132" name="path 132"/>
          <p:cNvSpPr/>
          <p:nvPr/>
        </p:nvSpPr>
        <p:spPr>
          <a:xfrm>
            <a:off x="7399019" y="1280795"/>
            <a:ext cx="1865376" cy="1127759"/>
          </a:xfrm>
          <a:custGeom>
            <a:avLst/>
            <a:gdLst/>
            <a:ahLst/>
            <a:cxnLst/>
            <a:rect l="0" t="0" r="0" b="0"/>
            <a:pathLst>
              <a:path w="2937" h="1775">
                <a:moveTo>
                  <a:pt x="0" y="0"/>
                </a:moveTo>
                <a:lnTo>
                  <a:pt x="489" y="0"/>
                </a:lnTo>
                <a:lnTo>
                  <a:pt x="1224" y="0"/>
                </a:lnTo>
                <a:lnTo>
                  <a:pt x="2937" y="0"/>
                </a:lnTo>
                <a:lnTo>
                  <a:pt x="2937" y="741"/>
                </a:lnTo>
                <a:lnTo>
                  <a:pt x="2937" y="1058"/>
                </a:lnTo>
                <a:lnTo>
                  <a:pt x="2937" y="1269"/>
                </a:lnTo>
                <a:lnTo>
                  <a:pt x="1224" y="1269"/>
                </a:lnTo>
                <a:lnTo>
                  <a:pt x="1408" y="1775"/>
                </a:lnTo>
                <a:lnTo>
                  <a:pt x="489" y="1269"/>
                </a:lnTo>
                <a:lnTo>
                  <a:pt x="0" y="1269"/>
                </a:lnTo>
                <a:lnTo>
                  <a:pt x="0" y="1058"/>
                </a:lnTo>
                <a:lnTo>
                  <a:pt x="0" y="741"/>
                </a:lnTo>
                <a:lnTo>
                  <a:pt x="0" y="0"/>
                </a:lnTo>
              </a:path>
            </a:pathLst>
          </a:custGeom>
          <a:solidFill>
            <a:srgbClr val="F18703">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34" name="path 134"/>
          <p:cNvSpPr/>
          <p:nvPr/>
        </p:nvSpPr>
        <p:spPr>
          <a:xfrm>
            <a:off x="8212835" y="3902075"/>
            <a:ext cx="1845564" cy="1127759"/>
          </a:xfrm>
          <a:custGeom>
            <a:avLst/>
            <a:gdLst/>
            <a:ahLst/>
            <a:cxnLst/>
            <a:rect l="0" t="0" r="0" b="0"/>
            <a:pathLst>
              <a:path w="2906" h="1775">
                <a:moveTo>
                  <a:pt x="0" y="0"/>
                </a:moveTo>
                <a:lnTo>
                  <a:pt x="484" y="0"/>
                </a:lnTo>
                <a:lnTo>
                  <a:pt x="1212" y="0"/>
                </a:lnTo>
                <a:lnTo>
                  <a:pt x="2906" y="0"/>
                </a:lnTo>
                <a:lnTo>
                  <a:pt x="2906" y="741"/>
                </a:lnTo>
                <a:lnTo>
                  <a:pt x="2906" y="1058"/>
                </a:lnTo>
                <a:lnTo>
                  <a:pt x="2906" y="1269"/>
                </a:lnTo>
                <a:lnTo>
                  <a:pt x="1212" y="1269"/>
                </a:lnTo>
                <a:lnTo>
                  <a:pt x="1394" y="1775"/>
                </a:lnTo>
                <a:lnTo>
                  <a:pt x="484" y="1269"/>
                </a:lnTo>
                <a:lnTo>
                  <a:pt x="0" y="1269"/>
                </a:lnTo>
                <a:lnTo>
                  <a:pt x="0" y="1058"/>
                </a:lnTo>
                <a:lnTo>
                  <a:pt x="0" y="741"/>
                </a:lnTo>
                <a:lnTo>
                  <a:pt x="0" y="0"/>
                </a:lnTo>
              </a:path>
            </a:pathLst>
          </a:custGeom>
          <a:solidFill>
            <a:srgbClr val="FFA100">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36" name="path 136"/>
          <p:cNvSpPr/>
          <p:nvPr/>
        </p:nvSpPr>
        <p:spPr>
          <a:xfrm>
            <a:off x="9826752" y="1280795"/>
            <a:ext cx="1863852" cy="1127759"/>
          </a:xfrm>
          <a:custGeom>
            <a:avLst/>
            <a:gdLst/>
            <a:ahLst/>
            <a:cxnLst/>
            <a:rect l="0" t="0" r="0" b="0"/>
            <a:pathLst>
              <a:path w="2935" h="1775">
                <a:moveTo>
                  <a:pt x="0" y="0"/>
                </a:moveTo>
                <a:lnTo>
                  <a:pt x="489" y="0"/>
                </a:lnTo>
                <a:lnTo>
                  <a:pt x="1221" y="0"/>
                </a:lnTo>
                <a:lnTo>
                  <a:pt x="2935" y="0"/>
                </a:lnTo>
                <a:lnTo>
                  <a:pt x="2935" y="741"/>
                </a:lnTo>
                <a:lnTo>
                  <a:pt x="2935" y="1058"/>
                </a:lnTo>
                <a:lnTo>
                  <a:pt x="2935" y="1269"/>
                </a:lnTo>
                <a:lnTo>
                  <a:pt x="1221" y="1269"/>
                </a:lnTo>
                <a:lnTo>
                  <a:pt x="1406" y="1775"/>
                </a:lnTo>
                <a:lnTo>
                  <a:pt x="489" y="1269"/>
                </a:lnTo>
                <a:lnTo>
                  <a:pt x="0" y="1269"/>
                </a:lnTo>
                <a:lnTo>
                  <a:pt x="0" y="1058"/>
                </a:lnTo>
                <a:lnTo>
                  <a:pt x="0" y="741"/>
                </a:lnTo>
                <a:lnTo>
                  <a:pt x="0" y="0"/>
                </a:lnTo>
              </a:path>
            </a:pathLst>
          </a:custGeom>
          <a:solidFill>
            <a:srgbClr val="F7B802">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graphicFrame>
        <p:nvGraphicFramePr>
          <p:cNvPr id="138" name="table 138"/>
          <p:cNvGraphicFramePr>
            <a:graphicFrameLocks noGrp="1"/>
          </p:cNvGraphicFramePr>
          <p:nvPr/>
        </p:nvGraphicFramePr>
        <p:xfrm>
          <a:off x="7399019" y="1280795"/>
          <a:ext cx="4294505" cy="3220720"/>
        </p:xfrm>
        <a:graphic>
          <a:graphicData uri="http://schemas.openxmlformats.org/drawingml/2006/table">
            <a:tbl>
              <a:tblPr/>
              <a:tblGrid>
                <a:gridCol w="2565400"/>
                <a:gridCol w="1729105"/>
              </a:tblGrid>
              <a:tr h="3220720">
                <a:tc>
                  <a:txBody>
                    <a:bodyPr/>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57785" indent="14605" algn="l" rtl="0" eaLnBrk="0">
                        <a:lnSpc>
                          <a:spcPct val="101000"/>
                        </a:lnSpc>
                        <a:spcBef>
                          <a:spcPts val="5"/>
                        </a:spcBef>
                      </a:pP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1、建议TPO-RAs</a:t>
                      </a:r>
                      <a:r>
                        <a:rPr sz="12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3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(艾曲泊帕</a:t>
                      </a:r>
                      <a:r>
                        <a:rPr sz="1200" kern="0" spc="-17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3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，罗</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普司亭</a:t>
                      </a:r>
                      <a:r>
                        <a:rPr sz="12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2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作为对既往</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治疗（如皮质类固醇或免疫球蛋</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白）  </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不佳慢性ITP患者的</a:t>
                      </a:r>
                      <a:r>
                        <a:rPr sz="1200" b="1"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首选二线治</a:t>
                      </a:r>
                      <a:r>
                        <a:rPr sz="12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疗</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200" dirty="0">
                        <a:latin typeface="黑体" panose="02010609060101010101" pitchFamily="49" charset="-122"/>
                        <a:ea typeface="黑体" panose="02010609060101010101" pitchFamily="49" charset="-122"/>
                        <a:cs typeface="黑体" panose="02010609060101010101" pitchFamily="49" charset="-122"/>
                      </a:endParaRPr>
                    </a:p>
                    <a:p>
                      <a:pPr marL="61595" indent="3810" algn="l" rtl="0" eaLnBrk="0">
                        <a:lnSpc>
                          <a:spcPct val="102000"/>
                        </a:lnSpc>
                        <a:spcBef>
                          <a:spcPts val="20"/>
                        </a:spcBef>
                      </a:pP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2、对于慢性ITP并伴有肝功能损伤</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的患者</a:t>
                      </a:r>
                      <a:r>
                        <a:rPr sz="1200" kern="0" spc="-1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，肝脏副作用风险非常低的</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二线TPO-RAs可能更</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可取（例如</a:t>
                      </a:r>
                      <a:r>
                        <a:rPr sz="12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阿伐曲泊帕）。</a:t>
                      </a:r>
                      <a:endParaRPr sz="1200" dirty="0">
                        <a:latin typeface="黑体" panose="02010609060101010101" pitchFamily="49" charset="-122"/>
                        <a:ea typeface="黑体" panose="02010609060101010101" pitchFamily="49" charset="-122"/>
                        <a:cs typeface="黑体" panose="02010609060101010101" pitchFamily="49" charset="-122"/>
                      </a:endParaRPr>
                    </a:p>
                    <a:p>
                      <a:pPr marL="963930" algn="l" rtl="0" eaLnBrk="0">
                        <a:lnSpc>
                          <a:spcPct val="88000"/>
                        </a:lnSpc>
                        <a:spcBef>
                          <a:spcPts val="895"/>
                        </a:spcBef>
                      </a:pPr>
                      <a:r>
                        <a:rPr sz="1200" kern="0" spc="-1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促血小板生成药物临床</a:t>
                      </a:r>
                      <a:endParaRPr sz="1200" dirty="0">
                        <a:latin typeface="黑体" panose="02010609060101010101" pitchFamily="49" charset="-122"/>
                        <a:ea typeface="黑体" panose="02010609060101010101" pitchFamily="49" charset="-122"/>
                        <a:cs typeface="黑体" panose="02010609060101010101" pitchFamily="49" charset="-122"/>
                      </a:endParaRPr>
                    </a:p>
                    <a:p>
                      <a:pPr marL="962660" algn="l" rtl="0" eaLnBrk="0">
                        <a:lnSpc>
                          <a:spcPct val="85000"/>
                        </a:lnSpc>
                        <a:spcBef>
                          <a:spcPts val="170"/>
                        </a:spcBef>
                      </a:pPr>
                      <a:r>
                        <a:rPr sz="1200" kern="0" spc="-1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应用管理中国专家共识</a:t>
                      </a:r>
                      <a:endParaRPr sz="1200" dirty="0">
                        <a:latin typeface="黑体" panose="02010609060101010101" pitchFamily="49" charset="-122"/>
                        <a:ea typeface="黑体" panose="02010609060101010101" pitchFamily="49" charset="-122"/>
                        <a:cs typeface="黑体" panose="02010609060101010101" pitchFamily="49" charset="-122"/>
                      </a:endParaRPr>
                    </a:p>
                    <a:p>
                      <a:pPr marL="1339850" algn="l" rtl="0" eaLnBrk="0">
                        <a:lnSpc>
                          <a:spcPts val="1495"/>
                        </a:lnSpc>
                      </a:pPr>
                      <a:r>
                        <a:rPr sz="1100" kern="0" spc="-3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（2023年版）</a:t>
                      </a:r>
                      <a:endParaRPr sz="1100" dirty="0">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lnL>
                      <a:noFill/>
                    </a:lnL>
                    <a:lnR>
                      <a:noFill/>
                    </a:lnR>
                    <a:lnT>
                      <a:noFill/>
                    </a:lnT>
                    <a:lnB>
                      <a:noFill/>
                    </a:lnB>
                  </a:tcPr>
                </a:tc>
                <a:tc>
                  <a:txBody>
                    <a:bodyPr/>
                    <a:p>
                      <a:pPr algn="l" rtl="0" eaLnBrk="0">
                        <a:lnSpc>
                          <a:spcPct val="113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144780" indent="-65405" algn="l" rtl="0" eaLnBrk="0">
                        <a:lnSpc>
                          <a:spcPct val="99000"/>
                        </a:lnSpc>
                        <a:spcBef>
                          <a:spcPts val="0"/>
                        </a:spcBef>
                      </a:pPr>
                      <a:r>
                        <a:rPr lang="en-US" altLang="zh-CN" sz="1200" dirty="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1200" dirty="0">
                          <a:solidFill>
                            <a:schemeClr val="bg1"/>
                          </a:solidFill>
                          <a:latin typeface="黑体" panose="02010609060101010101" pitchFamily="49" charset="-122"/>
                          <a:ea typeface="黑体" panose="02010609060101010101" pitchFamily="49" charset="-122"/>
                          <a:cs typeface="黑体" panose="02010609060101010101" pitchFamily="49" charset="-122"/>
                        </a:rPr>
                        <a:t>成人原发免疫性血小板减少症诊断与治疗中国指南（</a:t>
                      </a:r>
                      <a:r>
                        <a:rPr lang="en-US" altLang="zh-CN" sz="1200" dirty="0">
                          <a:solidFill>
                            <a:schemeClr val="bg1"/>
                          </a:solidFill>
                          <a:latin typeface="黑体" panose="02010609060101010101" pitchFamily="49" charset="-122"/>
                          <a:ea typeface="黑体" panose="02010609060101010101" pitchFamily="49" charset="-122"/>
                          <a:cs typeface="黑体" panose="02010609060101010101" pitchFamily="49" charset="-122"/>
                        </a:rPr>
                        <a:t>2020</a:t>
                      </a:r>
                      <a:r>
                        <a:rPr lang="zh-CN" altLang="en-US" sz="1200" dirty="0">
                          <a:solidFill>
                            <a:schemeClr val="bg1"/>
                          </a:solidFill>
                          <a:latin typeface="黑体" panose="02010609060101010101" pitchFamily="49" charset="-122"/>
                          <a:ea typeface="黑体" panose="02010609060101010101" pitchFamily="49" charset="-122"/>
                          <a:cs typeface="黑体" panose="02010609060101010101" pitchFamily="49" charset="-122"/>
                        </a:rPr>
                        <a:t>年版）</a:t>
                      </a:r>
                      <a:endParaRPr lang="zh-CN" altLang="en-US" sz="1200" dirty="0">
                        <a:latin typeface="黑体" panose="02010609060101010101" pitchFamily="49" charset="-122"/>
                        <a:ea typeface="黑体" panose="02010609060101010101" pitchFamily="49" charset="-122"/>
                        <a:cs typeface="黑体" panose="02010609060101010101" pitchFamily="49" charset="-122"/>
                      </a:endParaRPr>
                    </a:p>
                    <a:p>
                      <a:pPr marL="144780" indent="-65405" algn="l" rtl="0" eaLnBrk="0">
                        <a:lnSpc>
                          <a:spcPct val="99000"/>
                        </a:lnSpc>
                        <a:spcBef>
                          <a:spcPts val="0"/>
                        </a:spcBef>
                      </a:pPr>
                      <a:endPar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144780" indent="-65405" algn="l" rtl="0" eaLnBrk="0">
                        <a:lnSpc>
                          <a:spcPct val="99000"/>
                        </a:lnSpc>
                        <a:spcBef>
                          <a:spcPts val="0"/>
                        </a:spcBef>
                      </a:pPr>
                      <a:endPar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144780" indent="-65405" algn="l" rtl="0" eaLnBrk="0">
                        <a:lnSpc>
                          <a:spcPct val="99000"/>
                        </a:lnSpc>
                        <a:spcBef>
                          <a:spcPts val="0"/>
                        </a:spcBef>
                      </a:pP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a:t>
                      </a:r>
                      <a:r>
                        <a:rPr sz="12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二线用药推荐使用阿伐曲泊帕。</a:t>
                      </a:r>
                      <a:endParaRPr sz="12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144780" indent="-65405" algn="l" rtl="0" eaLnBrk="0">
                        <a:lnSpc>
                          <a:spcPct val="99000"/>
                        </a:lnSpc>
                        <a:spcBef>
                          <a:spcPts val="0"/>
                        </a:spcBef>
                      </a:pP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2、</a:t>
                      </a:r>
                      <a:r>
                        <a:rPr lang="zh-CN" altLang="en-US" sz="1200" dirty="0">
                          <a:latin typeface="黑体" panose="02010609060101010101" pitchFamily="49" charset="-122"/>
                          <a:ea typeface="黑体" panose="02010609060101010101" pitchFamily="49" charset="-122"/>
                          <a:cs typeface="黑体" panose="02010609060101010101" pitchFamily="49" charset="-122"/>
                        </a:rPr>
                        <a:t>促血小板生成药物</a:t>
                      </a:r>
                      <a:r>
                        <a:rPr lang="en-US" altLang="zh-CN" sz="1200" dirty="0">
                          <a:latin typeface="黑体" panose="02010609060101010101" pitchFamily="49" charset="-122"/>
                          <a:ea typeface="黑体" panose="02010609060101010101" pitchFamily="49" charset="-122"/>
                          <a:cs typeface="黑体" panose="02010609060101010101" pitchFamily="49" charset="-122"/>
                        </a:rPr>
                        <a:t>:</a:t>
                      </a:r>
                      <a:r>
                        <a:rPr lang="zh-CN" altLang="en-US" sz="1200" dirty="0">
                          <a:latin typeface="黑体" panose="02010609060101010101" pitchFamily="49" charset="-122"/>
                          <a:ea typeface="黑体" panose="02010609060101010101" pitchFamily="49" charset="-122"/>
                          <a:cs typeface="黑体" panose="02010609060101010101" pitchFamily="49" charset="-122"/>
                        </a:rPr>
                        <a:t>包括</a:t>
                      </a:r>
                      <a:r>
                        <a:rPr lang="en-US" altLang="zh-CN" sz="1200" dirty="0">
                          <a:latin typeface="黑体" panose="02010609060101010101" pitchFamily="49" charset="-122"/>
                          <a:ea typeface="黑体" panose="02010609060101010101" pitchFamily="49" charset="-122"/>
                          <a:cs typeface="黑体" panose="02010609060101010101" pitchFamily="49" charset="-122"/>
                        </a:rPr>
                        <a:t>mTPO</a:t>
                      </a:r>
                      <a:r>
                        <a:rPr lang="zh-CN" altLang="en-US" sz="1200" dirty="0">
                          <a:latin typeface="黑体" panose="02010609060101010101" pitchFamily="49" charset="-122"/>
                          <a:ea typeface="黑体" panose="02010609060101010101" pitchFamily="49" charset="-122"/>
                          <a:cs typeface="黑体" panose="02010609060101010101" pitchFamily="49" charset="-122"/>
                        </a:rPr>
                        <a:t>、艾曲泊帕此类药物于</a:t>
                      </a:r>
                      <a:r>
                        <a:rPr lang="en-US" altLang="zh-CN" sz="1200" dirty="0">
                          <a:latin typeface="黑体" panose="02010609060101010101" pitchFamily="49" charset="-122"/>
                          <a:ea typeface="黑体" panose="02010609060101010101" pitchFamily="49" charset="-122"/>
                          <a:cs typeface="黑体" panose="02010609060101010101" pitchFamily="49" charset="-122"/>
                        </a:rPr>
                        <a:t>1~2</a:t>
                      </a:r>
                      <a:r>
                        <a:rPr lang="zh-CN" altLang="en-US" sz="1200" dirty="0">
                          <a:latin typeface="黑体" panose="02010609060101010101" pitchFamily="49" charset="-122"/>
                          <a:ea typeface="黑体" panose="02010609060101010101" pitchFamily="49" charset="-122"/>
                          <a:cs typeface="黑体" panose="02010609060101010101" pitchFamily="49" charset="-122"/>
                        </a:rPr>
                        <a:t>周起效</a:t>
                      </a:r>
                      <a:r>
                        <a:rPr lang="en-US" altLang="zh-CN" sz="1200" dirty="0">
                          <a:latin typeface="黑体" panose="02010609060101010101" pitchFamily="49" charset="-122"/>
                          <a:ea typeface="黑体" panose="02010609060101010101" pitchFamily="49" charset="-122"/>
                          <a:cs typeface="黑体" panose="02010609060101010101" pitchFamily="49" charset="-122"/>
                        </a:rPr>
                        <a:t>,</a:t>
                      </a:r>
                      <a:r>
                        <a:rPr lang="zh-CN" altLang="en-US" sz="1200" dirty="0">
                          <a:latin typeface="黑体" panose="02010609060101010101" pitchFamily="49" charset="-122"/>
                          <a:ea typeface="黑体" panose="02010609060101010101" pitchFamily="49" charset="-122"/>
                          <a:cs typeface="黑体" panose="02010609060101010101" pitchFamily="49" charset="-122"/>
                        </a:rPr>
                        <a:t>有效率可达</a:t>
                      </a:r>
                      <a:r>
                        <a:rPr lang="en-US" altLang="zh-CN" sz="1200" dirty="0">
                          <a:latin typeface="黑体" panose="02010609060101010101" pitchFamily="49" charset="-122"/>
                          <a:ea typeface="黑体" panose="02010609060101010101" pitchFamily="49" charset="-122"/>
                          <a:cs typeface="黑体" panose="02010609060101010101" pitchFamily="49" charset="-122"/>
                        </a:rPr>
                        <a:t>60%</a:t>
                      </a:r>
                      <a:r>
                        <a:rPr lang="zh-CN" altLang="en-US" sz="1200" dirty="0">
                          <a:latin typeface="黑体" panose="02010609060101010101" pitchFamily="49" charset="-122"/>
                          <a:ea typeface="黑体" panose="02010609060101010101" pitchFamily="49" charset="-122"/>
                          <a:cs typeface="黑体" panose="02010609060101010101" pitchFamily="49" charset="-122"/>
                        </a:rPr>
                        <a:t>以上</a:t>
                      </a:r>
                      <a:r>
                        <a:rPr lang="en-US" altLang="zh-CN" sz="1200" dirty="0">
                          <a:latin typeface="黑体" panose="02010609060101010101" pitchFamily="49" charset="-122"/>
                          <a:ea typeface="黑体" panose="02010609060101010101" pitchFamily="49" charset="-122"/>
                          <a:cs typeface="黑体" panose="02010609060101010101" pitchFamily="49" charset="-122"/>
                        </a:rPr>
                        <a:t>,</a:t>
                      </a:r>
                      <a:r>
                        <a:rPr lang="zh-CN" altLang="en-US" sz="1200" dirty="0">
                          <a:latin typeface="黑体" panose="02010609060101010101" pitchFamily="49" charset="-122"/>
                          <a:ea typeface="黑体" panose="02010609060101010101" pitchFamily="49" charset="-122"/>
                          <a:cs typeface="黑体" panose="02010609060101010101" pitchFamily="49" charset="-122"/>
                        </a:rPr>
                        <a:t>停药后多不能维持疗效</a:t>
                      </a:r>
                      <a:r>
                        <a:rPr lang="en-US" altLang="zh-CN" sz="1200" dirty="0">
                          <a:latin typeface="黑体" panose="02010609060101010101" pitchFamily="49" charset="-122"/>
                          <a:ea typeface="黑体" panose="02010609060101010101" pitchFamily="49" charset="-122"/>
                          <a:cs typeface="黑体" panose="02010609060101010101" pitchFamily="49" charset="-122"/>
                        </a:rPr>
                        <a:t>,</a:t>
                      </a:r>
                      <a:r>
                        <a:rPr lang="zh-CN" altLang="en-US" sz="1200" dirty="0">
                          <a:latin typeface="黑体" panose="02010609060101010101" pitchFamily="49" charset="-122"/>
                          <a:ea typeface="黑体" panose="02010609060101010101" pitchFamily="49" charset="-122"/>
                          <a:cs typeface="黑体" panose="02010609060101010101" pitchFamily="49" charset="-122"/>
                        </a:rPr>
                        <a:t>需进行个体化维持治疗。</a:t>
                      </a:r>
                      <a:endParaRPr lang="zh-CN" altLang="en-US" sz="1200" dirty="0">
                        <a:latin typeface="黑体" panose="02010609060101010101" pitchFamily="49" charset="-122"/>
                        <a:ea typeface="黑体" panose="02010609060101010101" pitchFamily="49" charset="-122"/>
                        <a:cs typeface="黑体" panose="02010609060101010101" pitchFamily="49" charset="-122"/>
                      </a:endParaRPr>
                    </a:p>
                  </a:txBody>
                  <a:tcPr marL="0" marR="0" marT="0" marB="0" vert="horz">
                    <a:lnL>
                      <a:noFill/>
                    </a:lnL>
                    <a:lnR>
                      <a:noFill/>
                    </a:lnR>
                    <a:lnT>
                      <a:noFill/>
                    </a:lnT>
                    <a:lnB>
                      <a:noFill/>
                    </a:lnB>
                  </a:tcPr>
                </a:tc>
              </a:tr>
            </a:tbl>
          </a:graphicData>
        </a:graphic>
      </p:graphicFrame>
      <p:sp>
        <p:nvSpPr>
          <p:cNvPr id="168" name="textbox 168"/>
          <p:cNvSpPr/>
          <p:nvPr/>
        </p:nvSpPr>
        <p:spPr>
          <a:xfrm>
            <a:off x="7649362" y="5043309"/>
            <a:ext cx="4076700" cy="570230"/>
          </a:xfrm>
          <a:prstGeom prst="rect">
            <a:avLst/>
          </a:prstGeom>
          <a:noFill/>
          <a:ln w="0" cap="flat">
            <a:noFill/>
            <a:prstDash val="solid"/>
            <a:miter lim="0"/>
          </a:ln>
        </p:spPr>
        <p:txBody>
          <a:bodyPr vert="horz" wrap="square" lIns="0" tIns="0" rIns="0" bIns="0"/>
          <a:p>
            <a:pPr algn="l" rtl="0" eaLnBrk="0">
              <a:lnSpc>
                <a:spcPct val="95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indent="14605" algn="l" rtl="0" eaLnBrk="0">
              <a:lnSpc>
                <a:spcPct val="99000"/>
              </a:lnSpc>
            </a:pP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1、体外研究显示</a:t>
            </a:r>
            <a:r>
              <a:rPr sz="12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，海曲泊帕及</a:t>
            </a:r>
            <a:r>
              <a:rPr sz="12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阿伐曲泊帕促进巨</a:t>
            </a:r>
            <a:r>
              <a:rPr sz="12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核细胞增殖</a:t>
            </a:r>
            <a:r>
              <a:rPr sz="1200" b="1"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分化的能力均强于艾曲泊帕</a:t>
            </a:r>
            <a:r>
              <a:rPr sz="1200" b="1" kern="0" spc="-1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，人胎肝CD34+细胞移植小鼠试</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验证实</a:t>
            </a:r>
            <a:r>
              <a:rPr sz="1200" b="1"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阿伐曲泊帕升高血小板计数的幅度高于艾曲泊</a:t>
            </a:r>
            <a:r>
              <a:rPr sz="12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帕</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12700" indent="14605" algn="l" rtl="0" eaLnBrk="0">
              <a:lnSpc>
                <a:spcPct val="99000"/>
              </a:lnSpc>
            </a:pPr>
            <a:r>
              <a:rPr lang="en-US" sz="1200" dirty="0">
                <a:latin typeface="黑体" panose="02010609060101010101" pitchFamily="49" charset="-122"/>
                <a:ea typeface="黑体" panose="02010609060101010101" pitchFamily="49" charset="-122"/>
                <a:cs typeface="黑体" panose="02010609060101010101" pitchFamily="49" charset="-122"/>
              </a:rPr>
              <a:t>2</a:t>
            </a:r>
            <a:r>
              <a:rPr lang="zh-CN" altLang="en-US" sz="1200" dirty="0">
                <a:latin typeface="黑体" panose="02010609060101010101" pitchFamily="49" charset="-122"/>
                <a:ea typeface="黑体" panose="02010609060101010101" pitchFamily="49" charset="-122"/>
                <a:cs typeface="黑体" panose="02010609060101010101" pitchFamily="49" charset="-122"/>
              </a:rPr>
              <a:t>、</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阿伐曲泊帕口服给</a:t>
            </a:r>
            <a:r>
              <a:rPr sz="1200" kern="0" spc="-3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药</a:t>
            </a:r>
            <a:r>
              <a:rPr sz="1200" kern="0" spc="-1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 </a:t>
            </a:r>
            <a:r>
              <a:rPr sz="1200" kern="0" spc="-3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，与食物或阳离子无相互作用，不需要监测肝功能，并且在</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刺激健康志愿者的血小板增加方面比艾曲波帕强三到四倍</a:t>
            </a:r>
            <a:r>
              <a:rPr lang="zh-CN"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74" name="textbox 174"/>
          <p:cNvSpPr/>
          <p:nvPr/>
        </p:nvSpPr>
        <p:spPr>
          <a:xfrm>
            <a:off x="7380731" y="800734"/>
            <a:ext cx="4495800" cy="379729"/>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01000"/>
              </a:lnSpc>
            </a:pPr>
            <a:endParaRPr sz="500" dirty="0">
              <a:latin typeface="黑体" panose="02010609060101010101" pitchFamily="49" charset="-122"/>
              <a:ea typeface="黑体" panose="02010609060101010101" pitchFamily="49" charset="-122"/>
              <a:cs typeface="Arial" panose="020B0604020202020204"/>
            </a:endParaRPr>
          </a:p>
          <a:p>
            <a:pPr marL="1118235" algn="l" rtl="0" eaLnBrk="0">
              <a:lnSpc>
                <a:spcPct val="87000"/>
              </a:lnSpc>
              <a:spcBef>
                <a:spcPts val="5"/>
              </a:spcBef>
            </a:pPr>
            <a:r>
              <a:rPr sz="2000" b="1" kern="0" spc="-20" dirty="0">
                <a:solidFill>
                  <a:srgbClr val="000000">
                    <a:alpha val="100000"/>
                  </a:srgbClr>
                </a:solidFill>
                <a:latin typeface="黑体" panose="02010609060101010101" pitchFamily="49" charset="-122"/>
                <a:ea typeface="黑体" panose="02010609060101010101" pitchFamily="49" charset="-122"/>
                <a:cs typeface="微软雅黑" panose="020B0503020204020204" pitchFamily="34" charset="-122"/>
              </a:rPr>
              <a:t>国内外指南共识推荐</a:t>
            </a:r>
            <a:endParaRPr sz="2000" dirty="0">
              <a:latin typeface="黑体" panose="02010609060101010101" pitchFamily="49" charset="-122"/>
              <a:ea typeface="黑体" panose="02010609060101010101" pitchFamily="49" charset="-122"/>
              <a:cs typeface="微软雅黑" panose="020B0503020204020204" pitchFamily="34" charset="-122"/>
            </a:endParaRPr>
          </a:p>
        </p:txBody>
      </p:sp>
      <p:sp>
        <p:nvSpPr>
          <p:cNvPr id="180" name="textbox 180"/>
          <p:cNvSpPr/>
          <p:nvPr/>
        </p:nvSpPr>
        <p:spPr>
          <a:xfrm>
            <a:off x="7480896" y="1314259"/>
            <a:ext cx="1639570" cy="763269"/>
          </a:xfrm>
          <a:prstGeom prst="rect">
            <a:avLst/>
          </a:prstGeom>
          <a:noFill/>
          <a:ln w="0" cap="flat">
            <a:noFill/>
            <a:prstDash val="solid"/>
            <a:miter lim="0"/>
          </a:ln>
        </p:spPr>
        <p:txBody>
          <a:bodyPr vert="horz" wrap="square" lIns="0" tIns="0" rIns="0" bIns="0"/>
          <a:p>
            <a:pPr algn="l" rtl="0" eaLnBrk="0">
              <a:lnSpc>
                <a:spcPct val="83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algn="l" rtl="0" eaLnBrk="0">
              <a:lnSpc>
                <a:spcPts val="1550"/>
              </a:lnSpc>
            </a:pPr>
            <a:r>
              <a:rPr sz="1200" kern="0" spc="-1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2023 血小板生成素受体</a:t>
            </a:r>
            <a:endParaRPr sz="1200" dirty="0">
              <a:latin typeface="黑体" panose="02010609060101010101" pitchFamily="49" charset="-122"/>
              <a:ea typeface="黑体" panose="02010609060101010101" pitchFamily="49" charset="-122"/>
              <a:cs typeface="黑体" panose="02010609060101010101" pitchFamily="49" charset="-122"/>
            </a:endParaRPr>
          </a:p>
          <a:p>
            <a:pPr marL="53340" algn="l" rtl="0" eaLnBrk="0">
              <a:lnSpc>
                <a:spcPct val="89000"/>
              </a:lnSpc>
              <a:spcBef>
                <a:spcPts val="105"/>
              </a:spcBef>
            </a:pPr>
            <a:r>
              <a:rPr sz="1200" kern="0" spc="-1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激动剂在成人免疫性血</a:t>
            </a:r>
            <a:endParaRPr sz="1200" dirty="0">
              <a:latin typeface="黑体" panose="02010609060101010101" pitchFamily="49" charset="-122"/>
              <a:ea typeface="黑体" panose="02010609060101010101" pitchFamily="49" charset="-122"/>
              <a:cs typeface="黑体" panose="02010609060101010101" pitchFamily="49" charset="-122"/>
            </a:endParaRPr>
          </a:p>
          <a:p>
            <a:pPr marL="55245" algn="l" rtl="0" eaLnBrk="0">
              <a:lnSpc>
                <a:spcPct val="88000"/>
              </a:lnSpc>
              <a:spcBef>
                <a:spcPts val="165"/>
              </a:spcBef>
            </a:pPr>
            <a:r>
              <a:rPr sz="1200" kern="0" spc="-1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小板减少症中的应用中</a:t>
            </a:r>
            <a:endParaRPr sz="1200" dirty="0">
              <a:latin typeface="黑体" panose="02010609060101010101" pitchFamily="49" charset="-122"/>
              <a:ea typeface="黑体" panose="02010609060101010101" pitchFamily="49" charset="-122"/>
              <a:cs typeface="黑体" panose="02010609060101010101" pitchFamily="49" charset="-122"/>
            </a:endParaRPr>
          </a:p>
          <a:p>
            <a:pPr marL="443230" algn="l" rtl="0" eaLnBrk="0">
              <a:lnSpc>
                <a:spcPct val="88000"/>
              </a:lnSpc>
              <a:spcBef>
                <a:spcPts val="175"/>
              </a:spcBef>
            </a:pPr>
            <a:r>
              <a:rPr sz="1200" kern="0" spc="-20" dirty="0">
                <a:solidFill>
                  <a:srgbClr val="FFFFFF">
                    <a:alpha val="100000"/>
                  </a:srgbClr>
                </a:solidFill>
                <a:latin typeface="黑体" panose="02010609060101010101" pitchFamily="49" charset="-122"/>
                <a:ea typeface="黑体" panose="02010609060101010101" pitchFamily="49" charset="-122"/>
                <a:cs typeface="黑体" panose="02010609060101010101" pitchFamily="49" charset="-122"/>
              </a:rPr>
              <a:t>欧专家共识</a:t>
            </a:r>
            <a:endParaRPr sz="1200" dirty="0">
              <a:latin typeface="黑体" panose="02010609060101010101" pitchFamily="49" charset="-122"/>
              <a:ea typeface="黑体" panose="02010609060101010101" pitchFamily="49" charset="-122"/>
              <a:cs typeface="黑体" panose="02010609060101010101" pitchFamily="49" charset="-122"/>
            </a:endParaRPr>
          </a:p>
        </p:txBody>
      </p:sp>
      <p:pic>
        <p:nvPicPr>
          <p:cNvPr id="2" name="picture 140"/>
          <p:cNvPicPr>
            <a:picLocks noChangeAspect="1"/>
          </p:cNvPicPr>
          <p:nvPr/>
        </p:nvPicPr>
        <p:blipFill>
          <a:blip r:embed="rId2"/>
          <a:stretch>
            <a:fillRect/>
          </a:stretch>
        </p:blipFill>
        <p:spPr>
          <a:xfrm rot="21600000">
            <a:off x="3102864" y="4203826"/>
            <a:ext cx="3791711" cy="1837944"/>
          </a:xfrm>
          <a:prstGeom prst="rect">
            <a:avLst/>
          </a:prstGeom>
        </p:spPr>
      </p:pic>
      <p:pic>
        <p:nvPicPr>
          <p:cNvPr id="144" name="picture 144"/>
          <p:cNvPicPr>
            <a:picLocks noChangeAspect="1"/>
          </p:cNvPicPr>
          <p:nvPr/>
        </p:nvPicPr>
        <p:blipFill>
          <a:blip r:embed="rId3"/>
          <a:stretch>
            <a:fillRect/>
          </a:stretch>
        </p:blipFill>
        <p:spPr>
          <a:xfrm rot="21600000">
            <a:off x="523214" y="4418241"/>
            <a:ext cx="2579344" cy="1540433"/>
          </a:xfrm>
          <a:prstGeom prst="rect">
            <a:avLst/>
          </a:prstGeom>
        </p:spPr>
      </p:pic>
      <p:grpSp>
        <p:nvGrpSpPr>
          <p:cNvPr id="14" name="group 14"/>
          <p:cNvGrpSpPr/>
          <p:nvPr/>
        </p:nvGrpSpPr>
        <p:grpSpPr>
          <a:xfrm rot="21600000">
            <a:off x="2981515" y="1914049"/>
            <a:ext cx="2587002" cy="1330762"/>
            <a:chOff x="0" y="0"/>
            <a:chExt cx="2587002" cy="1330762"/>
          </a:xfrm>
        </p:grpSpPr>
        <p:sp>
          <p:nvSpPr>
            <p:cNvPr id="146" name="path 146"/>
            <p:cNvSpPr/>
            <p:nvPr/>
          </p:nvSpPr>
          <p:spPr>
            <a:xfrm>
              <a:off x="879113" y="2888"/>
              <a:ext cx="1642338" cy="1200632"/>
            </a:xfrm>
            <a:custGeom>
              <a:avLst/>
              <a:gdLst/>
              <a:ahLst/>
              <a:cxnLst/>
              <a:rect l="0" t="0" r="0" b="0"/>
              <a:pathLst>
                <a:path w="2586" h="1890">
                  <a:moveTo>
                    <a:pt x="4" y="0"/>
                  </a:moveTo>
                  <a:lnTo>
                    <a:pt x="4" y="66"/>
                  </a:lnTo>
                  <a:moveTo>
                    <a:pt x="4" y="91"/>
                  </a:moveTo>
                  <a:lnTo>
                    <a:pt x="4" y="157"/>
                  </a:lnTo>
                  <a:moveTo>
                    <a:pt x="4" y="182"/>
                  </a:moveTo>
                  <a:lnTo>
                    <a:pt x="4" y="249"/>
                  </a:lnTo>
                  <a:moveTo>
                    <a:pt x="4" y="274"/>
                  </a:moveTo>
                  <a:lnTo>
                    <a:pt x="4" y="340"/>
                  </a:lnTo>
                  <a:moveTo>
                    <a:pt x="4" y="365"/>
                  </a:moveTo>
                  <a:lnTo>
                    <a:pt x="4" y="432"/>
                  </a:lnTo>
                  <a:moveTo>
                    <a:pt x="4" y="457"/>
                  </a:moveTo>
                  <a:lnTo>
                    <a:pt x="4" y="523"/>
                  </a:lnTo>
                  <a:moveTo>
                    <a:pt x="4" y="548"/>
                  </a:moveTo>
                  <a:lnTo>
                    <a:pt x="4" y="615"/>
                  </a:lnTo>
                  <a:moveTo>
                    <a:pt x="4" y="640"/>
                  </a:moveTo>
                  <a:lnTo>
                    <a:pt x="4" y="706"/>
                  </a:lnTo>
                  <a:moveTo>
                    <a:pt x="4" y="731"/>
                  </a:moveTo>
                  <a:lnTo>
                    <a:pt x="4" y="798"/>
                  </a:lnTo>
                  <a:moveTo>
                    <a:pt x="4" y="823"/>
                  </a:moveTo>
                  <a:lnTo>
                    <a:pt x="4" y="889"/>
                  </a:lnTo>
                  <a:moveTo>
                    <a:pt x="4" y="914"/>
                  </a:moveTo>
                  <a:lnTo>
                    <a:pt x="4" y="981"/>
                  </a:lnTo>
                  <a:moveTo>
                    <a:pt x="4" y="1006"/>
                  </a:moveTo>
                  <a:lnTo>
                    <a:pt x="4" y="1072"/>
                  </a:lnTo>
                  <a:moveTo>
                    <a:pt x="4" y="1097"/>
                  </a:moveTo>
                  <a:lnTo>
                    <a:pt x="4" y="1164"/>
                  </a:lnTo>
                  <a:moveTo>
                    <a:pt x="4" y="1189"/>
                  </a:moveTo>
                  <a:lnTo>
                    <a:pt x="4" y="1255"/>
                  </a:lnTo>
                  <a:moveTo>
                    <a:pt x="4" y="1280"/>
                  </a:moveTo>
                  <a:lnTo>
                    <a:pt x="4" y="1346"/>
                  </a:lnTo>
                  <a:moveTo>
                    <a:pt x="4" y="1371"/>
                  </a:moveTo>
                  <a:lnTo>
                    <a:pt x="4" y="1438"/>
                  </a:lnTo>
                  <a:moveTo>
                    <a:pt x="4" y="1463"/>
                  </a:moveTo>
                  <a:lnTo>
                    <a:pt x="4" y="1529"/>
                  </a:lnTo>
                  <a:moveTo>
                    <a:pt x="4" y="1554"/>
                  </a:moveTo>
                  <a:lnTo>
                    <a:pt x="4" y="1621"/>
                  </a:lnTo>
                  <a:moveTo>
                    <a:pt x="4" y="1646"/>
                  </a:moveTo>
                  <a:lnTo>
                    <a:pt x="4" y="1712"/>
                  </a:lnTo>
                  <a:moveTo>
                    <a:pt x="4" y="1737"/>
                  </a:moveTo>
                  <a:lnTo>
                    <a:pt x="4" y="1804"/>
                  </a:lnTo>
                  <a:moveTo>
                    <a:pt x="4" y="1829"/>
                  </a:moveTo>
                  <a:lnTo>
                    <a:pt x="4" y="1890"/>
                  </a:lnTo>
                  <a:moveTo>
                    <a:pt x="648" y="0"/>
                  </a:moveTo>
                  <a:lnTo>
                    <a:pt x="648" y="66"/>
                  </a:lnTo>
                  <a:moveTo>
                    <a:pt x="648" y="91"/>
                  </a:moveTo>
                  <a:lnTo>
                    <a:pt x="648" y="157"/>
                  </a:lnTo>
                  <a:moveTo>
                    <a:pt x="648" y="182"/>
                  </a:moveTo>
                  <a:lnTo>
                    <a:pt x="648" y="249"/>
                  </a:lnTo>
                  <a:moveTo>
                    <a:pt x="648" y="274"/>
                  </a:moveTo>
                  <a:lnTo>
                    <a:pt x="648" y="340"/>
                  </a:lnTo>
                  <a:moveTo>
                    <a:pt x="648" y="365"/>
                  </a:moveTo>
                  <a:lnTo>
                    <a:pt x="648" y="432"/>
                  </a:lnTo>
                  <a:moveTo>
                    <a:pt x="648" y="457"/>
                  </a:moveTo>
                  <a:lnTo>
                    <a:pt x="648" y="523"/>
                  </a:lnTo>
                  <a:moveTo>
                    <a:pt x="648" y="548"/>
                  </a:moveTo>
                  <a:lnTo>
                    <a:pt x="648" y="615"/>
                  </a:lnTo>
                  <a:moveTo>
                    <a:pt x="648" y="640"/>
                  </a:moveTo>
                  <a:lnTo>
                    <a:pt x="648" y="706"/>
                  </a:lnTo>
                  <a:moveTo>
                    <a:pt x="648" y="731"/>
                  </a:moveTo>
                  <a:lnTo>
                    <a:pt x="648" y="798"/>
                  </a:lnTo>
                  <a:moveTo>
                    <a:pt x="648" y="823"/>
                  </a:moveTo>
                  <a:lnTo>
                    <a:pt x="648" y="889"/>
                  </a:lnTo>
                  <a:moveTo>
                    <a:pt x="648" y="914"/>
                  </a:moveTo>
                  <a:lnTo>
                    <a:pt x="648" y="981"/>
                  </a:lnTo>
                  <a:moveTo>
                    <a:pt x="648" y="1006"/>
                  </a:moveTo>
                  <a:lnTo>
                    <a:pt x="648" y="1072"/>
                  </a:lnTo>
                  <a:moveTo>
                    <a:pt x="648" y="1097"/>
                  </a:moveTo>
                  <a:lnTo>
                    <a:pt x="648" y="1164"/>
                  </a:lnTo>
                  <a:moveTo>
                    <a:pt x="648" y="1189"/>
                  </a:moveTo>
                  <a:lnTo>
                    <a:pt x="648" y="1255"/>
                  </a:lnTo>
                  <a:moveTo>
                    <a:pt x="648" y="1280"/>
                  </a:moveTo>
                  <a:lnTo>
                    <a:pt x="648" y="1346"/>
                  </a:lnTo>
                  <a:moveTo>
                    <a:pt x="648" y="1371"/>
                  </a:moveTo>
                  <a:lnTo>
                    <a:pt x="648" y="1438"/>
                  </a:lnTo>
                  <a:moveTo>
                    <a:pt x="648" y="1463"/>
                  </a:moveTo>
                  <a:lnTo>
                    <a:pt x="648" y="1529"/>
                  </a:lnTo>
                  <a:moveTo>
                    <a:pt x="648" y="1554"/>
                  </a:moveTo>
                  <a:lnTo>
                    <a:pt x="648" y="1621"/>
                  </a:lnTo>
                  <a:moveTo>
                    <a:pt x="648" y="1646"/>
                  </a:moveTo>
                  <a:lnTo>
                    <a:pt x="648" y="1712"/>
                  </a:lnTo>
                  <a:moveTo>
                    <a:pt x="648" y="1737"/>
                  </a:moveTo>
                  <a:lnTo>
                    <a:pt x="648" y="1804"/>
                  </a:lnTo>
                  <a:moveTo>
                    <a:pt x="648" y="1829"/>
                  </a:moveTo>
                  <a:lnTo>
                    <a:pt x="648" y="1890"/>
                  </a:lnTo>
                  <a:moveTo>
                    <a:pt x="1293" y="0"/>
                  </a:moveTo>
                  <a:lnTo>
                    <a:pt x="1293" y="66"/>
                  </a:lnTo>
                  <a:moveTo>
                    <a:pt x="1293" y="91"/>
                  </a:moveTo>
                  <a:lnTo>
                    <a:pt x="1293" y="157"/>
                  </a:lnTo>
                  <a:moveTo>
                    <a:pt x="1293" y="182"/>
                  </a:moveTo>
                  <a:lnTo>
                    <a:pt x="1293" y="249"/>
                  </a:lnTo>
                  <a:moveTo>
                    <a:pt x="1293" y="274"/>
                  </a:moveTo>
                  <a:lnTo>
                    <a:pt x="1293" y="340"/>
                  </a:lnTo>
                  <a:moveTo>
                    <a:pt x="1293" y="365"/>
                  </a:moveTo>
                  <a:lnTo>
                    <a:pt x="1293" y="432"/>
                  </a:lnTo>
                  <a:moveTo>
                    <a:pt x="1293" y="457"/>
                  </a:moveTo>
                  <a:lnTo>
                    <a:pt x="1293" y="523"/>
                  </a:lnTo>
                  <a:moveTo>
                    <a:pt x="1293" y="548"/>
                  </a:moveTo>
                  <a:lnTo>
                    <a:pt x="1293" y="615"/>
                  </a:lnTo>
                  <a:moveTo>
                    <a:pt x="1293" y="640"/>
                  </a:moveTo>
                  <a:lnTo>
                    <a:pt x="1293" y="706"/>
                  </a:lnTo>
                  <a:moveTo>
                    <a:pt x="1293" y="731"/>
                  </a:moveTo>
                  <a:lnTo>
                    <a:pt x="1293" y="798"/>
                  </a:lnTo>
                  <a:moveTo>
                    <a:pt x="1293" y="823"/>
                  </a:moveTo>
                  <a:lnTo>
                    <a:pt x="1293" y="889"/>
                  </a:lnTo>
                  <a:moveTo>
                    <a:pt x="1293" y="914"/>
                  </a:moveTo>
                  <a:lnTo>
                    <a:pt x="1293" y="981"/>
                  </a:lnTo>
                  <a:moveTo>
                    <a:pt x="1293" y="1006"/>
                  </a:moveTo>
                  <a:lnTo>
                    <a:pt x="1293" y="1072"/>
                  </a:lnTo>
                  <a:moveTo>
                    <a:pt x="1293" y="1097"/>
                  </a:moveTo>
                  <a:lnTo>
                    <a:pt x="1293" y="1164"/>
                  </a:lnTo>
                  <a:moveTo>
                    <a:pt x="1293" y="1189"/>
                  </a:moveTo>
                  <a:lnTo>
                    <a:pt x="1293" y="1255"/>
                  </a:lnTo>
                  <a:moveTo>
                    <a:pt x="1293" y="1280"/>
                  </a:moveTo>
                  <a:lnTo>
                    <a:pt x="1293" y="1346"/>
                  </a:lnTo>
                  <a:moveTo>
                    <a:pt x="1293" y="1371"/>
                  </a:moveTo>
                  <a:lnTo>
                    <a:pt x="1293" y="1438"/>
                  </a:lnTo>
                  <a:moveTo>
                    <a:pt x="1293" y="1463"/>
                  </a:moveTo>
                  <a:lnTo>
                    <a:pt x="1293" y="1529"/>
                  </a:lnTo>
                  <a:moveTo>
                    <a:pt x="1293" y="1554"/>
                  </a:moveTo>
                  <a:lnTo>
                    <a:pt x="1293" y="1621"/>
                  </a:lnTo>
                  <a:moveTo>
                    <a:pt x="1293" y="1646"/>
                  </a:moveTo>
                  <a:lnTo>
                    <a:pt x="1293" y="1712"/>
                  </a:lnTo>
                  <a:moveTo>
                    <a:pt x="1293" y="1737"/>
                  </a:moveTo>
                  <a:lnTo>
                    <a:pt x="1293" y="1804"/>
                  </a:lnTo>
                  <a:moveTo>
                    <a:pt x="1293" y="1829"/>
                  </a:moveTo>
                  <a:lnTo>
                    <a:pt x="1293" y="1890"/>
                  </a:lnTo>
                  <a:moveTo>
                    <a:pt x="1937" y="0"/>
                  </a:moveTo>
                  <a:lnTo>
                    <a:pt x="1937" y="66"/>
                  </a:lnTo>
                  <a:moveTo>
                    <a:pt x="1937" y="91"/>
                  </a:moveTo>
                  <a:lnTo>
                    <a:pt x="1937" y="157"/>
                  </a:lnTo>
                  <a:moveTo>
                    <a:pt x="1937" y="182"/>
                  </a:moveTo>
                  <a:lnTo>
                    <a:pt x="1937" y="249"/>
                  </a:lnTo>
                  <a:moveTo>
                    <a:pt x="1937" y="274"/>
                  </a:moveTo>
                  <a:lnTo>
                    <a:pt x="1937" y="340"/>
                  </a:lnTo>
                  <a:moveTo>
                    <a:pt x="1937" y="365"/>
                  </a:moveTo>
                  <a:lnTo>
                    <a:pt x="1937" y="432"/>
                  </a:lnTo>
                  <a:moveTo>
                    <a:pt x="1937" y="457"/>
                  </a:moveTo>
                  <a:lnTo>
                    <a:pt x="1937" y="523"/>
                  </a:lnTo>
                  <a:moveTo>
                    <a:pt x="1937" y="548"/>
                  </a:moveTo>
                  <a:lnTo>
                    <a:pt x="1937" y="615"/>
                  </a:lnTo>
                  <a:moveTo>
                    <a:pt x="1937" y="640"/>
                  </a:moveTo>
                  <a:lnTo>
                    <a:pt x="1937" y="706"/>
                  </a:lnTo>
                  <a:moveTo>
                    <a:pt x="1937" y="731"/>
                  </a:moveTo>
                  <a:lnTo>
                    <a:pt x="1937" y="798"/>
                  </a:lnTo>
                  <a:moveTo>
                    <a:pt x="1937" y="823"/>
                  </a:moveTo>
                  <a:lnTo>
                    <a:pt x="1937" y="889"/>
                  </a:lnTo>
                  <a:moveTo>
                    <a:pt x="1937" y="914"/>
                  </a:moveTo>
                  <a:lnTo>
                    <a:pt x="1937" y="981"/>
                  </a:lnTo>
                  <a:moveTo>
                    <a:pt x="1937" y="1006"/>
                  </a:moveTo>
                  <a:lnTo>
                    <a:pt x="1937" y="1072"/>
                  </a:lnTo>
                  <a:moveTo>
                    <a:pt x="1937" y="1097"/>
                  </a:moveTo>
                  <a:lnTo>
                    <a:pt x="1937" y="1164"/>
                  </a:lnTo>
                  <a:moveTo>
                    <a:pt x="1937" y="1189"/>
                  </a:moveTo>
                  <a:lnTo>
                    <a:pt x="1937" y="1255"/>
                  </a:lnTo>
                  <a:moveTo>
                    <a:pt x="1937" y="1280"/>
                  </a:moveTo>
                  <a:lnTo>
                    <a:pt x="1937" y="1346"/>
                  </a:lnTo>
                  <a:moveTo>
                    <a:pt x="1937" y="1371"/>
                  </a:moveTo>
                  <a:lnTo>
                    <a:pt x="1937" y="1438"/>
                  </a:lnTo>
                  <a:moveTo>
                    <a:pt x="1937" y="1463"/>
                  </a:moveTo>
                  <a:lnTo>
                    <a:pt x="1937" y="1529"/>
                  </a:lnTo>
                  <a:moveTo>
                    <a:pt x="1937" y="1554"/>
                  </a:moveTo>
                  <a:lnTo>
                    <a:pt x="1937" y="1621"/>
                  </a:lnTo>
                  <a:moveTo>
                    <a:pt x="1937" y="1646"/>
                  </a:moveTo>
                  <a:lnTo>
                    <a:pt x="1937" y="1712"/>
                  </a:lnTo>
                  <a:moveTo>
                    <a:pt x="1937" y="1737"/>
                  </a:moveTo>
                  <a:lnTo>
                    <a:pt x="1937" y="1804"/>
                  </a:lnTo>
                  <a:moveTo>
                    <a:pt x="1937" y="1829"/>
                  </a:moveTo>
                  <a:lnTo>
                    <a:pt x="1937" y="1890"/>
                  </a:lnTo>
                  <a:moveTo>
                    <a:pt x="2581" y="0"/>
                  </a:moveTo>
                  <a:lnTo>
                    <a:pt x="2581" y="66"/>
                  </a:lnTo>
                  <a:moveTo>
                    <a:pt x="2581" y="91"/>
                  </a:moveTo>
                  <a:lnTo>
                    <a:pt x="2581" y="157"/>
                  </a:lnTo>
                  <a:moveTo>
                    <a:pt x="2581" y="182"/>
                  </a:moveTo>
                  <a:lnTo>
                    <a:pt x="2581" y="249"/>
                  </a:lnTo>
                  <a:moveTo>
                    <a:pt x="2581" y="274"/>
                  </a:moveTo>
                  <a:lnTo>
                    <a:pt x="2581" y="340"/>
                  </a:lnTo>
                  <a:moveTo>
                    <a:pt x="2581" y="365"/>
                  </a:moveTo>
                  <a:lnTo>
                    <a:pt x="2581" y="432"/>
                  </a:lnTo>
                  <a:moveTo>
                    <a:pt x="2581" y="457"/>
                  </a:moveTo>
                  <a:lnTo>
                    <a:pt x="2581" y="523"/>
                  </a:lnTo>
                  <a:moveTo>
                    <a:pt x="2581" y="548"/>
                  </a:moveTo>
                  <a:lnTo>
                    <a:pt x="2581" y="615"/>
                  </a:lnTo>
                  <a:moveTo>
                    <a:pt x="2581" y="640"/>
                  </a:moveTo>
                  <a:lnTo>
                    <a:pt x="2581" y="706"/>
                  </a:lnTo>
                  <a:moveTo>
                    <a:pt x="2581" y="731"/>
                  </a:moveTo>
                  <a:lnTo>
                    <a:pt x="2581" y="798"/>
                  </a:lnTo>
                  <a:moveTo>
                    <a:pt x="2581" y="823"/>
                  </a:moveTo>
                  <a:lnTo>
                    <a:pt x="2581" y="889"/>
                  </a:lnTo>
                  <a:moveTo>
                    <a:pt x="2581" y="914"/>
                  </a:moveTo>
                  <a:lnTo>
                    <a:pt x="2581" y="981"/>
                  </a:lnTo>
                  <a:moveTo>
                    <a:pt x="2581" y="1006"/>
                  </a:moveTo>
                  <a:lnTo>
                    <a:pt x="2581" y="1072"/>
                  </a:lnTo>
                  <a:moveTo>
                    <a:pt x="2581" y="1097"/>
                  </a:moveTo>
                  <a:lnTo>
                    <a:pt x="2581" y="1164"/>
                  </a:lnTo>
                  <a:moveTo>
                    <a:pt x="2581" y="1189"/>
                  </a:moveTo>
                  <a:lnTo>
                    <a:pt x="2581" y="1255"/>
                  </a:lnTo>
                  <a:moveTo>
                    <a:pt x="2581" y="1280"/>
                  </a:moveTo>
                  <a:lnTo>
                    <a:pt x="2581" y="1346"/>
                  </a:lnTo>
                  <a:moveTo>
                    <a:pt x="2581" y="1371"/>
                  </a:moveTo>
                  <a:lnTo>
                    <a:pt x="2581" y="1438"/>
                  </a:lnTo>
                  <a:moveTo>
                    <a:pt x="2581" y="1463"/>
                  </a:moveTo>
                  <a:lnTo>
                    <a:pt x="2581" y="1529"/>
                  </a:lnTo>
                  <a:moveTo>
                    <a:pt x="2581" y="1554"/>
                  </a:moveTo>
                  <a:lnTo>
                    <a:pt x="2581" y="1621"/>
                  </a:lnTo>
                  <a:moveTo>
                    <a:pt x="2581" y="1646"/>
                  </a:moveTo>
                  <a:lnTo>
                    <a:pt x="2581" y="1712"/>
                  </a:lnTo>
                  <a:moveTo>
                    <a:pt x="2581" y="1737"/>
                  </a:moveTo>
                  <a:lnTo>
                    <a:pt x="2581" y="1804"/>
                  </a:lnTo>
                  <a:moveTo>
                    <a:pt x="2581" y="1829"/>
                  </a:moveTo>
                  <a:lnTo>
                    <a:pt x="2581" y="1890"/>
                  </a:lnTo>
                </a:path>
              </a:pathLst>
            </a:custGeom>
            <a:noFill/>
            <a:ln w="5778" cap="flat">
              <a:solidFill>
                <a:srgbClr val="D9D9D9"/>
              </a:solidFill>
              <a:prstDash val="solid"/>
              <a:round/>
            </a:ln>
          </p:spPr>
          <p:txBody>
            <a:bodyPr rtlCol="0"/>
            <a:p>
              <a:pPr algn="ctr"/>
              <a:endParaRPr lang="zh-CN" altLang="en-US">
                <a:latin typeface="黑体" panose="02010609060101010101" pitchFamily="49" charset="-122"/>
                <a:ea typeface="黑体" panose="02010609060101010101" pitchFamily="49" charset="-122"/>
              </a:endParaRPr>
            </a:p>
          </p:txBody>
        </p:sp>
        <p:sp>
          <p:nvSpPr>
            <p:cNvPr id="148" name="path 148"/>
            <p:cNvSpPr/>
            <p:nvPr/>
          </p:nvSpPr>
          <p:spPr>
            <a:xfrm>
              <a:off x="473151" y="1045127"/>
              <a:ext cx="440118" cy="77089"/>
            </a:xfrm>
            <a:custGeom>
              <a:avLst/>
              <a:gdLst/>
              <a:ahLst/>
              <a:cxnLst/>
              <a:rect l="0" t="0" r="0" b="0"/>
              <a:pathLst>
                <a:path w="693" h="121">
                  <a:moveTo>
                    <a:pt x="0" y="0"/>
                  </a:moveTo>
                  <a:lnTo>
                    <a:pt x="693" y="0"/>
                  </a:lnTo>
                  <a:lnTo>
                    <a:pt x="693" y="121"/>
                  </a:lnTo>
                  <a:lnTo>
                    <a:pt x="0" y="121"/>
                  </a:lnTo>
                  <a:lnTo>
                    <a:pt x="0" y="0"/>
                  </a:lnTo>
                  <a:close/>
                </a:path>
              </a:pathLst>
            </a:custGeom>
            <a:solidFill>
              <a:srgbClr val="A6A6A6">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50" name="path 150"/>
            <p:cNvSpPr/>
            <p:nvPr/>
          </p:nvSpPr>
          <p:spPr>
            <a:xfrm>
              <a:off x="473151" y="805427"/>
              <a:ext cx="1730362" cy="77609"/>
            </a:xfrm>
            <a:custGeom>
              <a:avLst/>
              <a:gdLst/>
              <a:ahLst/>
              <a:cxnLst/>
              <a:rect l="0" t="0" r="0" b="0"/>
              <a:pathLst>
                <a:path w="2724" h="122">
                  <a:moveTo>
                    <a:pt x="0" y="0"/>
                  </a:moveTo>
                  <a:lnTo>
                    <a:pt x="2724" y="0"/>
                  </a:lnTo>
                  <a:lnTo>
                    <a:pt x="2724" y="122"/>
                  </a:lnTo>
                  <a:lnTo>
                    <a:pt x="0" y="122"/>
                  </a:lnTo>
                  <a:lnTo>
                    <a:pt x="0" y="0"/>
                  </a:lnTo>
                  <a:close/>
                </a:path>
              </a:pathLst>
            </a:custGeom>
            <a:solidFill>
              <a:srgbClr val="11585E">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52" name="path 152"/>
            <p:cNvSpPr/>
            <p:nvPr/>
          </p:nvSpPr>
          <p:spPr>
            <a:xfrm>
              <a:off x="473151" y="87369"/>
              <a:ext cx="1651901" cy="552793"/>
            </a:xfrm>
            <a:custGeom>
              <a:avLst/>
              <a:gdLst/>
              <a:ahLst/>
              <a:cxnLst/>
              <a:rect l="0" t="0" r="0" b="0"/>
              <a:pathLst>
                <a:path w="2601" h="870">
                  <a:moveTo>
                    <a:pt x="0" y="754"/>
                  </a:moveTo>
                  <a:lnTo>
                    <a:pt x="1900" y="754"/>
                  </a:lnTo>
                  <a:lnTo>
                    <a:pt x="1900" y="870"/>
                  </a:lnTo>
                  <a:lnTo>
                    <a:pt x="0" y="870"/>
                  </a:lnTo>
                  <a:lnTo>
                    <a:pt x="0" y="754"/>
                  </a:lnTo>
                  <a:close/>
                </a:path>
                <a:path w="2601" h="870">
                  <a:moveTo>
                    <a:pt x="0" y="377"/>
                  </a:moveTo>
                  <a:lnTo>
                    <a:pt x="2601" y="377"/>
                  </a:lnTo>
                  <a:lnTo>
                    <a:pt x="2601" y="493"/>
                  </a:lnTo>
                  <a:lnTo>
                    <a:pt x="0" y="493"/>
                  </a:lnTo>
                  <a:lnTo>
                    <a:pt x="0" y="377"/>
                  </a:lnTo>
                  <a:close/>
                </a:path>
                <a:path w="2601" h="870">
                  <a:moveTo>
                    <a:pt x="0" y="0"/>
                  </a:moveTo>
                  <a:lnTo>
                    <a:pt x="130" y="0"/>
                  </a:lnTo>
                  <a:lnTo>
                    <a:pt x="130" y="116"/>
                  </a:lnTo>
                  <a:lnTo>
                    <a:pt x="0" y="116"/>
                  </a:lnTo>
                  <a:lnTo>
                    <a:pt x="0" y="0"/>
                  </a:lnTo>
                  <a:close/>
                </a:path>
              </a:pathLst>
            </a:custGeom>
            <a:solidFill>
              <a:srgbClr val="A6A6A6">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54" name="path 154"/>
            <p:cNvSpPr/>
            <p:nvPr/>
          </p:nvSpPr>
          <p:spPr>
            <a:xfrm>
              <a:off x="445426" y="0"/>
              <a:ext cx="2076024" cy="1227804"/>
            </a:xfrm>
            <a:custGeom>
              <a:avLst/>
              <a:gdLst/>
              <a:ahLst/>
              <a:cxnLst/>
              <a:rect l="0" t="0" r="0" b="0"/>
              <a:pathLst>
                <a:path w="3269" h="1933">
                  <a:moveTo>
                    <a:pt x="43" y="1895"/>
                  </a:moveTo>
                  <a:lnTo>
                    <a:pt x="3264" y="1895"/>
                  </a:lnTo>
                  <a:moveTo>
                    <a:pt x="43" y="1895"/>
                  </a:moveTo>
                  <a:lnTo>
                    <a:pt x="43" y="1933"/>
                  </a:lnTo>
                  <a:moveTo>
                    <a:pt x="687" y="1895"/>
                  </a:moveTo>
                  <a:lnTo>
                    <a:pt x="687" y="1933"/>
                  </a:lnTo>
                  <a:moveTo>
                    <a:pt x="1331" y="1895"/>
                  </a:moveTo>
                  <a:lnTo>
                    <a:pt x="1331" y="1933"/>
                  </a:lnTo>
                  <a:moveTo>
                    <a:pt x="1976" y="1895"/>
                  </a:moveTo>
                  <a:lnTo>
                    <a:pt x="1976" y="1933"/>
                  </a:lnTo>
                  <a:moveTo>
                    <a:pt x="2620" y="1895"/>
                  </a:moveTo>
                  <a:lnTo>
                    <a:pt x="2620" y="1933"/>
                  </a:lnTo>
                  <a:moveTo>
                    <a:pt x="3264" y="1895"/>
                  </a:moveTo>
                  <a:lnTo>
                    <a:pt x="3264" y="1933"/>
                  </a:lnTo>
                  <a:moveTo>
                    <a:pt x="43" y="1895"/>
                  </a:moveTo>
                  <a:lnTo>
                    <a:pt x="43" y="4"/>
                  </a:lnTo>
                  <a:moveTo>
                    <a:pt x="0" y="1895"/>
                  </a:moveTo>
                  <a:lnTo>
                    <a:pt x="43" y="1895"/>
                  </a:lnTo>
                  <a:moveTo>
                    <a:pt x="0" y="1517"/>
                  </a:moveTo>
                  <a:lnTo>
                    <a:pt x="43" y="1517"/>
                  </a:lnTo>
                  <a:moveTo>
                    <a:pt x="0" y="1141"/>
                  </a:moveTo>
                  <a:lnTo>
                    <a:pt x="43" y="1141"/>
                  </a:lnTo>
                  <a:moveTo>
                    <a:pt x="0" y="764"/>
                  </a:moveTo>
                  <a:lnTo>
                    <a:pt x="43" y="764"/>
                  </a:lnTo>
                  <a:moveTo>
                    <a:pt x="0" y="387"/>
                  </a:moveTo>
                  <a:lnTo>
                    <a:pt x="43" y="387"/>
                  </a:lnTo>
                  <a:moveTo>
                    <a:pt x="0" y="4"/>
                  </a:moveTo>
                  <a:lnTo>
                    <a:pt x="43" y="4"/>
                  </a:lnTo>
                </a:path>
              </a:pathLst>
            </a:custGeom>
            <a:noFill/>
            <a:ln w="5778" cap="flat">
              <a:solidFill>
                <a:srgbClr val="000000"/>
              </a:solidFill>
              <a:prstDash val="solid"/>
              <a:round/>
            </a:ln>
          </p:spPr>
          <p:txBody>
            <a:bodyPr rtlCol="0"/>
            <a:p>
              <a:pPr algn="ctr"/>
              <a:endParaRPr lang="zh-CN" altLang="en-US">
                <a:latin typeface="黑体" panose="02010609060101010101" pitchFamily="49" charset="-122"/>
                <a:ea typeface="黑体" panose="02010609060101010101" pitchFamily="49" charset="-122"/>
              </a:endParaRPr>
            </a:p>
          </p:txBody>
        </p:sp>
        <p:sp>
          <p:nvSpPr>
            <p:cNvPr id="156" name="path 156"/>
            <p:cNvSpPr/>
            <p:nvPr/>
          </p:nvSpPr>
          <p:spPr>
            <a:xfrm>
              <a:off x="964006" y="1050410"/>
              <a:ext cx="176986" cy="65988"/>
            </a:xfrm>
            <a:custGeom>
              <a:avLst/>
              <a:gdLst/>
              <a:ahLst/>
              <a:cxnLst/>
              <a:rect l="0" t="0" r="0" b="0"/>
              <a:pathLst>
                <a:path w="278" h="103">
                  <a:moveTo>
                    <a:pt x="67" y="102"/>
                  </a:moveTo>
                  <a:lnTo>
                    <a:pt x="0" y="102"/>
                  </a:lnTo>
                  <a:lnTo>
                    <a:pt x="0" y="91"/>
                  </a:lnTo>
                  <a:lnTo>
                    <a:pt x="32" y="62"/>
                  </a:lnTo>
                  <a:cubicBezTo>
                    <a:pt x="41" y="54"/>
                    <a:pt x="47" y="48"/>
                    <a:pt x="50" y="43"/>
                  </a:cubicBezTo>
                  <a:cubicBezTo>
                    <a:pt x="53" y="38"/>
                    <a:pt x="54" y="33"/>
                    <a:pt x="54" y="28"/>
                  </a:cubicBezTo>
                  <a:cubicBezTo>
                    <a:pt x="54" y="23"/>
                    <a:pt x="52" y="18"/>
                    <a:pt x="49" y="15"/>
                  </a:cubicBezTo>
                  <a:cubicBezTo>
                    <a:pt x="46" y="12"/>
                    <a:pt x="40" y="10"/>
                    <a:pt x="34" y="10"/>
                  </a:cubicBezTo>
                  <a:cubicBezTo>
                    <a:pt x="24" y="10"/>
                    <a:pt x="14" y="14"/>
                    <a:pt x="5" y="22"/>
                  </a:cubicBezTo>
                  <a:lnTo>
                    <a:pt x="5" y="9"/>
                  </a:lnTo>
                  <a:cubicBezTo>
                    <a:pt x="14" y="3"/>
                    <a:pt x="25" y="0"/>
                    <a:pt x="36" y="0"/>
                  </a:cubicBezTo>
                  <a:cubicBezTo>
                    <a:pt x="46" y="0"/>
                    <a:pt x="54" y="2"/>
                    <a:pt x="60" y="7"/>
                  </a:cubicBezTo>
                  <a:cubicBezTo>
                    <a:pt x="65" y="12"/>
                    <a:pt x="68" y="19"/>
                    <a:pt x="68" y="27"/>
                  </a:cubicBezTo>
                  <a:cubicBezTo>
                    <a:pt x="68" y="33"/>
                    <a:pt x="66" y="39"/>
                    <a:pt x="63" y="45"/>
                  </a:cubicBezTo>
                  <a:cubicBezTo>
                    <a:pt x="59" y="51"/>
                    <a:pt x="52" y="59"/>
                    <a:pt x="41" y="68"/>
                  </a:cubicBezTo>
                  <a:lnTo>
                    <a:pt x="16" y="90"/>
                  </a:lnTo>
                  <a:lnTo>
                    <a:pt x="67" y="90"/>
                  </a:lnTo>
                  <a:lnTo>
                    <a:pt x="67" y="102"/>
                  </a:lnTo>
                </a:path>
                <a:path w="278" h="103">
                  <a:moveTo>
                    <a:pt x="157" y="102"/>
                  </a:moveTo>
                  <a:lnTo>
                    <a:pt x="92" y="102"/>
                  </a:lnTo>
                  <a:lnTo>
                    <a:pt x="92" y="91"/>
                  </a:lnTo>
                  <a:lnTo>
                    <a:pt x="117" y="91"/>
                  </a:lnTo>
                  <a:lnTo>
                    <a:pt x="117" y="14"/>
                  </a:lnTo>
                  <a:lnTo>
                    <a:pt x="92" y="21"/>
                  </a:lnTo>
                  <a:lnTo>
                    <a:pt x="92" y="9"/>
                  </a:lnTo>
                  <a:lnTo>
                    <a:pt x="131" y="0"/>
                  </a:lnTo>
                  <a:lnTo>
                    <a:pt x="131" y="91"/>
                  </a:lnTo>
                  <a:lnTo>
                    <a:pt x="157" y="91"/>
                  </a:lnTo>
                  <a:lnTo>
                    <a:pt x="157" y="102"/>
                  </a:lnTo>
                </a:path>
                <a:path w="278" h="103">
                  <a:moveTo>
                    <a:pt x="175" y="95"/>
                  </a:moveTo>
                  <a:cubicBezTo>
                    <a:pt x="175" y="93"/>
                    <a:pt x="176" y="91"/>
                    <a:pt x="177" y="89"/>
                  </a:cubicBezTo>
                  <a:cubicBezTo>
                    <a:pt x="179" y="88"/>
                    <a:pt x="182" y="87"/>
                    <a:pt x="184" y="87"/>
                  </a:cubicBezTo>
                  <a:cubicBezTo>
                    <a:pt x="187" y="87"/>
                    <a:pt x="189" y="88"/>
                    <a:pt x="191" y="89"/>
                  </a:cubicBezTo>
                  <a:cubicBezTo>
                    <a:pt x="193" y="91"/>
                    <a:pt x="194" y="93"/>
                    <a:pt x="194" y="95"/>
                  </a:cubicBezTo>
                  <a:cubicBezTo>
                    <a:pt x="194" y="98"/>
                    <a:pt x="193" y="99"/>
                    <a:pt x="191" y="101"/>
                  </a:cubicBezTo>
                  <a:cubicBezTo>
                    <a:pt x="189" y="103"/>
                    <a:pt x="186" y="103"/>
                    <a:pt x="184" y="103"/>
                  </a:cubicBezTo>
                  <a:cubicBezTo>
                    <a:pt x="182" y="103"/>
                    <a:pt x="179" y="103"/>
                    <a:pt x="177" y="101"/>
                  </a:cubicBezTo>
                  <a:cubicBezTo>
                    <a:pt x="176" y="99"/>
                    <a:pt x="175" y="98"/>
                    <a:pt x="175" y="95"/>
                  </a:cubicBezTo>
                </a:path>
                <a:path w="278" h="103">
                  <a:moveTo>
                    <a:pt x="215" y="86"/>
                  </a:moveTo>
                  <a:cubicBezTo>
                    <a:pt x="222" y="91"/>
                    <a:pt x="230" y="93"/>
                    <a:pt x="238" y="93"/>
                  </a:cubicBezTo>
                  <a:cubicBezTo>
                    <a:pt x="246" y="93"/>
                    <a:pt x="252" y="91"/>
                    <a:pt x="257" y="87"/>
                  </a:cubicBezTo>
                  <a:cubicBezTo>
                    <a:pt x="262" y="83"/>
                    <a:pt x="264" y="78"/>
                    <a:pt x="264" y="72"/>
                  </a:cubicBezTo>
                  <a:cubicBezTo>
                    <a:pt x="264" y="65"/>
                    <a:pt x="262" y="60"/>
                    <a:pt x="257" y="57"/>
                  </a:cubicBezTo>
                  <a:cubicBezTo>
                    <a:pt x="252" y="54"/>
                    <a:pt x="245" y="52"/>
                    <a:pt x="235" y="52"/>
                  </a:cubicBezTo>
                  <a:cubicBezTo>
                    <a:pt x="232" y="52"/>
                    <a:pt x="225" y="52"/>
                    <a:pt x="218" y="53"/>
                  </a:cubicBezTo>
                  <a:lnTo>
                    <a:pt x="218" y="2"/>
                  </a:lnTo>
                  <a:lnTo>
                    <a:pt x="274" y="2"/>
                  </a:lnTo>
                  <a:lnTo>
                    <a:pt x="274" y="13"/>
                  </a:lnTo>
                  <a:lnTo>
                    <a:pt x="232" y="13"/>
                  </a:lnTo>
                  <a:lnTo>
                    <a:pt x="232" y="41"/>
                  </a:lnTo>
                  <a:cubicBezTo>
                    <a:pt x="235" y="41"/>
                    <a:pt x="238" y="41"/>
                    <a:pt x="241" y="41"/>
                  </a:cubicBezTo>
                  <a:cubicBezTo>
                    <a:pt x="252" y="41"/>
                    <a:pt x="262" y="44"/>
                    <a:pt x="268" y="49"/>
                  </a:cubicBezTo>
                  <a:cubicBezTo>
                    <a:pt x="274" y="54"/>
                    <a:pt x="278" y="62"/>
                    <a:pt x="278" y="71"/>
                  </a:cubicBezTo>
                  <a:cubicBezTo>
                    <a:pt x="278" y="80"/>
                    <a:pt x="274" y="88"/>
                    <a:pt x="268" y="94"/>
                  </a:cubicBezTo>
                  <a:cubicBezTo>
                    <a:pt x="261" y="100"/>
                    <a:pt x="250" y="103"/>
                    <a:pt x="238" y="103"/>
                  </a:cubicBezTo>
                  <a:cubicBezTo>
                    <a:pt x="228" y="103"/>
                    <a:pt x="220" y="102"/>
                    <a:pt x="215" y="99"/>
                  </a:cubicBezTo>
                  <a:lnTo>
                    <a:pt x="215" y="86"/>
                  </a:lnTo>
                </a:path>
              </a:pathLst>
            </a:custGeom>
            <a:solidFill>
              <a:srgbClr val="404040">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58" name="path 158"/>
            <p:cNvSpPr/>
            <p:nvPr/>
          </p:nvSpPr>
          <p:spPr>
            <a:xfrm>
              <a:off x="2253666" y="810697"/>
              <a:ext cx="223595" cy="77089"/>
            </a:xfrm>
            <a:custGeom>
              <a:avLst/>
              <a:gdLst/>
              <a:ahLst/>
              <a:cxnLst/>
              <a:rect l="0" t="0" r="0" b="0"/>
              <a:pathLst>
                <a:path w="352" h="121">
                  <a:moveTo>
                    <a:pt x="26" y="58"/>
                  </a:moveTo>
                  <a:cubicBezTo>
                    <a:pt x="12" y="52"/>
                    <a:pt x="4" y="43"/>
                    <a:pt x="4" y="31"/>
                  </a:cubicBezTo>
                  <a:cubicBezTo>
                    <a:pt x="4" y="21"/>
                    <a:pt x="8" y="14"/>
                    <a:pt x="16" y="9"/>
                  </a:cubicBezTo>
                  <a:cubicBezTo>
                    <a:pt x="25" y="3"/>
                    <a:pt x="34" y="0"/>
                    <a:pt x="46" y="0"/>
                  </a:cubicBezTo>
                  <a:cubicBezTo>
                    <a:pt x="58" y="0"/>
                    <a:pt x="68" y="3"/>
                    <a:pt x="77" y="8"/>
                  </a:cubicBezTo>
                  <a:cubicBezTo>
                    <a:pt x="84" y="13"/>
                    <a:pt x="88" y="20"/>
                    <a:pt x="88" y="29"/>
                  </a:cubicBezTo>
                  <a:cubicBezTo>
                    <a:pt x="88" y="42"/>
                    <a:pt x="79" y="51"/>
                    <a:pt x="64" y="58"/>
                  </a:cubicBezTo>
                  <a:cubicBezTo>
                    <a:pt x="72" y="60"/>
                    <a:pt x="79" y="64"/>
                    <a:pt x="84" y="69"/>
                  </a:cubicBezTo>
                  <a:cubicBezTo>
                    <a:pt x="89" y="74"/>
                    <a:pt x="91" y="81"/>
                    <a:pt x="91" y="88"/>
                  </a:cubicBezTo>
                  <a:cubicBezTo>
                    <a:pt x="91" y="98"/>
                    <a:pt x="87" y="107"/>
                    <a:pt x="78" y="113"/>
                  </a:cubicBezTo>
                  <a:cubicBezTo>
                    <a:pt x="70" y="118"/>
                    <a:pt x="58" y="121"/>
                    <a:pt x="43" y="121"/>
                  </a:cubicBezTo>
                  <a:cubicBezTo>
                    <a:pt x="31" y="121"/>
                    <a:pt x="20" y="118"/>
                    <a:pt x="13" y="113"/>
                  </a:cubicBezTo>
                  <a:cubicBezTo>
                    <a:pt x="4" y="107"/>
                    <a:pt x="0" y="98"/>
                    <a:pt x="0" y="89"/>
                  </a:cubicBezTo>
                  <a:cubicBezTo>
                    <a:pt x="0" y="75"/>
                    <a:pt x="9" y="64"/>
                    <a:pt x="26" y="58"/>
                  </a:cubicBezTo>
                  <a:moveTo>
                    <a:pt x="63" y="31"/>
                  </a:moveTo>
                  <a:cubicBezTo>
                    <a:pt x="63" y="27"/>
                    <a:pt x="61" y="24"/>
                    <a:pt x="58" y="21"/>
                  </a:cubicBezTo>
                  <a:cubicBezTo>
                    <a:pt x="55" y="19"/>
                    <a:pt x="51" y="18"/>
                    <a:pt x="46" y="18"/>
                  </a:cubicBezTo>
                  <a:cubicBezTo>
                    <a:pt x="41" y="18"/>
                    <a:pt x="38" y="19"/>
                    <a:pt x="35" y="21"/>
                  </a:cubicBezTo>
                  <a:cubicBezTo>
                    <a:pt x="31" y="24"/>
                    <a:pt x="29" y="27"/>
                    <a:pt x="29" y="31"/>
                  </a:cubicBezTo>
                  <a:cubicBezTo>
                    <a:pt x="29" y="39"/>
                    <a:pt x="35" y="44"/>
                    <a:pt x="46" y="49"/>
                  </a:cubicBezTo>
                  <a:cubicBezTo>
                    <a:pt x="57" y="44"/>
                    <a:pt x="63" y="39"/>
                    <a:pt x="63" y="31"/>
                  </a:cubicBezTo>
                  <a:moveTo>
                    <a:pt x="45" y="68"/>
                  </a:moveTo>
                  <a:cubicBezTo>
                    <a:pt x="32" y="72"/>
                    <a:pt x="26" y="79"/>
                    <a:pt x="26" y="88"/>
                  </a:cubicBezTo>
                  <a:cubicBezTo>
                    <a:pt x="26" y="93"/>
                    <a:pt x="27" y="96"/>
                    <a:pt x="31" y="98"/>
                  </a:cubicBezTo>
                  <a:cubicBezTo>
                    <a:pt x="36" y="102"/>
                    <a:pt x="40" y="103"/>
                    <a:pt x="46" y="103"/>
                  </a:cubicBezTo>
                  <a:cubicBezTo>
                    <a:pt x="52" y="103"/>
                    <a:pt x="56" y="102"/>
                    <a:pt x="60" y="99"/>
                  </a:cubicBezTo>
                  <a:cubicBezTo>
                    <a:pt x="64" y="96"/>
                    <a:pt x="65" y="93"/>
                    <a:pt x="65" y="88"/>
                  </a:cubicBezTo>
                  <a:cubicBezTo>
                    <a:pt x="65" y="79"/>
                    <a:pt x="59" y="72"/>
                    <a:pt x="45" y="68"/>
                  </a:cubicBezTo>
                </a:path>
                <a:path w="352" h="121">
                  <a:moveTo>
                    <a:pt x="201" y="93"/>
                  </a:moveTo>
                  <a:lnTo>
                    <a:pt x="185" y="93"/>
                  </a:lnTo>
                  <a:lnTo>
                    <a:pt x="185" y="119"/>
                  </a:lnTo>
                  <a:lnTo>
                    <a:pt x="160" y="119"/>
                  </a:lnTo>
                  <a:lnTo>
                    <a:pt x="160" y="93"/>
                  </a:lnTo>
                  <a:lnTo>
                    <a:pt x="103" y="93"/>
                  </a:lnTo>
                  <a:lnTo>
                    <a:pt x="103" y="78"/>
                  </a:lnTo>
                  <a:lnTo>
                    <a:pt x="157" y="2"/>
                  </a:lnTo>
                  <a:lnTo>
                    <a:pt x="185" y="2"/>
                  </a:lnTo>
                  <a:lnTo>
                    <a:pt x="185" y="76"/>
                  </a:lnTo>
                  <a:lnTo>
                    <a:pt x="201" y="76"/>
                  </a:lnTo>
                  <a:lnTo>
                    <a:pt x="201" y="93"/>
                  </a:lnTo>
                  <a:close/>
                  <a:moveTo>
                    <a:pt x="160" y="76"/>
                  </a:moveTo>
                  <a:lnTo>
                    <a:pt x="160" y="38"/>
                  </a:lnTo>
                  <a:cubicBezTo>
                    <a:pt x="160" y="34"/>
                    <a:pt x="160" y="30"/>
                    <a:pt x="160" y="26"/>
                  </a:cubicBezTo>
                  <a:cubicBezTo>
                    <a:pt x="159" y="27"/>
                    <a:pt x="158" y="29"/>
                    <a:pt x="158" y="30"/>
                  </a:cubicBezTo>
                  <a:cubicBezTo>
                    <a:pt x="157" y="32"/>
                    <a:pt x="157" y="34"/>
                    <a:pt x="155" y="35"/>
                  </a:cubicBezTo>
                  <a:lnTo>
                    <a:pt x="126" y="76"/>
                  </a:lnTo>
                  <a:lnTo>
                    <a:pt x="160" y="76"/>
                  </a:lnTo>
                </a:path>
                <a:path w="352" h="121">
                  <a:moveTo>
                    <a:pt x="214" y="108"/>
                  </a:moveTo>
                  <a:cubicBezTo>
                    <a:pt x="214" y="104"/>
                    <a:pt x="216" y="101"/>
                    <a:pt x="220" y="98"/>
                  </a:cubicBezTo>
                  <a:cubicBezTo>
                    <a:pt x="222" y="96"/>
                    <a:pt x="226" y="95"/>
                    <a:pt x="231" y="95"/>
                  </a:cubicBezTo>
                  <a:cubicBezTo>
                    <a:pt x="235" y="95"/>
                    <a:pt x="239" y="96"/>
                    <a:pt x="242" y="98"/>
                  </a:cubicBezTo>
                  <a:cubicBezTo>
                    <a:pt x="246" y="101"/>
                    <a:pt x="247" y="104"/>
                    <a:pt x="247" y="108"/>
                  </a:cubicBezTo>
                  <a:cubicBezTo>
                    <a:pt x="247" y="112"/>
                    <a:pt x="246" y="115"/>
                    <a:pt x="242" y="118"/>
                  </a:cubicBezTo>
                  <a:cubicBezTo>
                    <a:pt x="239" y="120"/>
                    <a:pt x="235" y="121"/>
                    <a:pt x="231" y="121"/>
                  </a:cubicBezTo>
                  <a:cubicBezTo>
                    <a:pt x="226" y="121"/>
                    <a:pt x="222" y="119"/>
                    <a:pt x="219" y="118"/>
                  </a:cubicBezTo>
                  <a:cubicBezTo>
                    <a:pt x="216" y="115"/>
                    <a:pt x="214" y="112"/>
                    <a:pt x="214" y="108"/>
                  </a:cubicBezTo>
                </a:path>
                <a:path w="352" h="121">
                  <a:moveTo>
                    <a:pt x="271" y="94"/>
                  </a:moveTo>
                  <a:cubicBezTo>
                    <a:pt x="279" y="99"/>
                    <a:pt x="289" y="102"/>
                    <a:pt x="299" y="102"/>
                  </a:cubicBezTo>
                  <a:cubicBezTo>
                    <a:pt x="306" y="102"/>
                    <a:pt x="313" y="100"/>
                    <a:pt x="317" y="97"/>
                  </a:cubicBezTo>
                  <a:cubicBezTo>
                    <a:pt x="322" y="93"/>
                    <a:pt x="324" y="89"/>
                    <a:pt x="324" y="83"/>
                  </a:cubicBezTo>
                  <a:cubicBezTo>
                    <a:pt x="324" y="71"/>
                    <a:pt x="314" y="65"/>
                    <a:pt x="296" y="65"/>
                  </a:cubicBezTo>
                  <a:cubicBezTo>
                    <a:pt x="290" y="65"/>
                    <a:pt x="283" y="65"/>
                    <a:pt x="275" y="66"/>
                  </a:cubicBezTo>
                  <a:lnTo>
                    <a:pt x="275" y="2"/>
                  </a:lnTo>
                  <a:lnTo>
                    <a:pt x="346" y="2"/>
                  </a:lnTo>
                  <a:lnTo>
                    <a:pt x="346" y="22"/>
                  </a:lnTo>
                  <a:lnTo>
                    <a:pt x="298" y="22"/>
                  </a:lnTo>
                  <a:lnTo>
                    <a:pt x="298" y="47"/>
                  </a:lnTo>
                  <a:cubicBezTo>
                    <a:pt x="301" y="46"/>
                    <a:pt x="304" y="46"/>
                    <a:pt x="309" y="46"/>
                  </a:cubicBezTo>
                  <a:cubicBezTo>
                    <a:pt x="322" y="46"/>
                    <a:pt x="332" y="49"/>
                    <a:pt x="340" y="55"/>
                  </a:cubicBezTo>
                  <a:cubicBezTo>
                    <a:pt x="348" y="62"/>
                    <a:pt x="352" y="70"/>
                    <a:pt x="352" y="81"/>
                  </a:cubicBezTo>
                  <a:cubicBezTo>
                    <a:pt x="352" y="93"/>
                    <a:pt x="347" y="103"/>
                    <a:pt x="338" y="110"/>
                  </a:cubicBezTo>
                  <a:cubicBezTo>
                    <a:pt x="329" y="118"/>
                    <a:pt x="317" y="121"/>
                    <a:pt x="301" y="121"/>
                  </a:cubicBezTo>
                  <a:cubicBezTo>
                    <a:pt x="289" y="121"/>
                    <a:pt x="279" y="119"/>
                    <a:pt x="271" y="116"/>
                  </a:cubicBezTo>
                  <a:lnTo>
                    <a:pt x="271" y="94"/>
                  </a:lnTo>
                </a:path>
              </a:pathLst>
            </a:custGeom>
            <a:solidFill>
              <a:srgbClr val="B81226">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60" name="path 160"/>
            <p:cNvSpPr/>
            <p:nvPr/>
          </p:nvSpPr>
          <p:spPr>
            <a:xfrm>
              <a:off x="603542" y="93173"/>
              <a:ext cx="1753374" cy="544347"/>
            </a:xfrm>
            <a:custGeom>
              <a:avLst/>
              <a:gdLst/>
              <a:ahLst/>
              <a:cxnLst/>
              <a:rect l="0" t="0" r="0" b="0"/>
              <a:pathLst>
                <a:path w="2761" h="857">
                  <a:moveTo>
                    <a:pt x="1781" y="840"/>
                  </a:moveTo>
                  <a:cubicBezTo>
                    <a:pt x="1789" y="844"/>
                    <a:pt x="1796" y="847"/>
                    <a:pt x="1805" y="847"/>
                  </a:cubicBezTo>
                  <a:cubicBezTo>
                    <a:pt x="1812" y="847"/>
                    <a:pt x="1819" y="844"/>
                    <a:pt x="1823" y="841"/>
                  </a:cubicBezTo>
                  <a:cubicBezTo>
                    <a:pt x="1828" y="837"/>
                    <a:pt x="1831" y="832"/>
                    <a:pt x="1831" y="825"/>
                  </a:cubicBezTo>
                  <a:cubicBezTo>
                    <a:pt x="1831" y="819"/>
                    <a:pt x="1828" y="814"/>
                    <a:pt x="1823" y="810"/>
                  </a:cubicBezTo>
                  <a:cubicBezTo>
                    <a:pt x="1819" y="807"/>
                    <a:pt x="1811" y="805"/>
                    <a:pt x="1803" y="805"/>
                  </a:cubicBezTo>
                  <a:cubicBezTo>
                    <a:pt x="1798" y="805"/>
                    <a:pt x="1793" y="805"/>
                    <a:pt x="1785" y="806"/>
                  </a:cubicBezTo>
                  <a:lnTo>
                    <a:pt x="1785" y="755"/>
                  </a:lnTo>
                  <a:lnTo>
                    <a:pt x="1840" y="755"/>
                  </a:lnTo>
                  <a:lnTo>
                    <a:pt x="1840" y="766"/>
                  </a:lnTo>
                  <a:lnTo>
                    <a:pt x="1798" y="766"/>
                  </a:lnTo>
                  <a:lnTo>
                    <a:pt x="1798" y="794"/>
                  </a:lnTo>
                  <a:cubicBezTo>
                    <a:pt x="1802" y="794"/>
                    <a:pt x="1806" y="794"/>
                    <a:pt x="1807" y="794"/>
                  </a:cubicBezTo>
                  <a:cubicBezTo>
                    <a:pt x="1820" y="794"/>
                    <a:pt x="1829" y="797"/>
                    <a:pt x="1835" y="803"/>
                  </a:cubicBezTo>
                  <a:cubicBezTo>
                    <a:pt x="1842" y="808"/>
                    <a:pt x="1845" y="815"/>
                    <a:pt x="1845" y="824"/>
                  </a:cubicBezTo>
                  <a:cubicBezTo>
                    <a:pt x="1845" y="834"/>
                    <a:pt x="1841" y="842"/>
                    <a:pt x="1834" y="848"/>
                  </a:cubicBezTo>
                  <a:cubicBezTo>
                    <a:pt x="1827" y="854"/>
                    <a:pt x="1818" y="857"/>
                    <a:pt x="1805" y="857"/>
                  </a:cubicBezTo>
                  <a:cubicBezTo>
                    <a:pt x="1794" y="857"/>
                    <a:pt x="1787" y="856"/>
                    <a:pt x="1781" y="853"/>
                  </a:cubicBezTo>
                  <a:lnTo>
                    <a:pt x="1781" y="840"/>
                  </a:lnTo>
                </a:path>
                <a:path w="2761" h="857">
                  <a:moveTo>
                    <a:pt x="1869" y="842"/>
                  </a:moveTo>
                  <a:cubicBezTo>
                    <a:pt x="1875" y="845"/>
                    <a:pt x="1882" y="847"/>
                    <a:pt x="1889" y="847"/>
                  </a:cubicBezTo>
                  <a:cubicBezTo>
                    <a:pt x="1899" y="847"/>
                    <a:pt x="1907" y="843"/>
                    <a:pt x="1912" y="836"/>
                  </a:cubicBezTo>
                  <a:cubicBezTo>
                    <a:pt x="1918" y="828"/>
                    <a:pt x="1921" y="818"/>
                    <a:pt x="1921" y="806"/>
                  </a:cubicBezTo>
                  <a:cubicBezTo>
                    <a:pt x="1921" y="806"/>
                    <a:pt x="1920" y="806"/>
                    <a:pt x="1920" y="806"/>
                  </a:cubicBezTo>
                  <a:cubicBezTo>
                    <a:pt x="1915" y="814"/>
                    <a:pt x="1907" y="818"/>
                    <a:pt x="1896" y="818"/>
                  </a:cubicBezTo>
                  <a:cubicBezTo>
                    <a:pt x="1886" y="818"/>
                    <a:pt x="1878" y="815"/>
                    <a:pt x="1873" y="809"/>
                  </a:cubicBezTo>
                  <a:cubicBezTo>
                    <a:pt x="1866" y="804"/>
                    <a:pt x="1863" y="796"/>
                    <a:pt x="1863" y="787"/>
                  </a:cubicBezTo>
                  <a:cubicBezTo>
                    <a:pt x="1863" y="778"/>
                    <a:pt x="1866" y="769"/>
                    <a:pt x="1873" y="763"/>
                  </a:cubicBezTo>
                  <a:cubicBezTo>
                    <a:pt x="1880" y="757"/>
                    <a:pt x="1888" y="754"/>
                    <a:pt x="1899" y="754"/>
                  </a:cubicBezTo>
                  <a:cubicBezTo>
                    <a:pt x="1911" y="754"/>
                    <a:pt x="1919" y="758"/>
                    <a:pt x="1925" y="765"/>
                  </a:cubicBezTo>
                  <a:cubicBezTo>
                    <a:pt x="1932" y="773"/>
                    <a:pt x="1935" y="784"/>
                    <a:pt x="1935" y="799"/>
                  </a:cubicBezTo>
                  <a:cubicBezTo>
                    <a:pt x="1935" y="818"/>
                    <a:pt x="1931" y="832"/>
                    <a:pt x="1923" y="842"/>
                  </a:cubicBezTo>
                  <a:cubicBezTo>
                    <a:pt x="1914" y="852"/>
                    <a:pt x="1903" y="857"/>
                    <a:pt x="1889" y="857"/>
                  </a:cubicBezTo>
                  <a:cubicBezTo>
                    <a:pt x="1881" y="857"/>
                    <a:pt x="1874" y="856"/>
                    <a:pt x="1869" y="853"/>
                  </a:cubicBezTo>
                  <a:lnTo>
                    <a:pt x="1869" y="842"/>
                  </a:lnTo>
                  <a:close/>
                  <a:moveTo>
                    <a:pt x="1877" y="785"/>
                  </a:moveTo>
                  <a:cubicBezTo>
                    <a:pt x="1877" y="792"/>
                    <a:pt x="1879" y="798"/>
                    <a:pt x="1883" y="802"/>
                  </a:cubicBezTo>
                  <a:cubicBezTo>
                    <a:pt x="1886" y="805"/>
                    <a:pt x="1892" y="808"/>
                    <a:pt x="1899" y="808"/>
                  </a:cubicBezTo>
                  <a:cubicBezTo>
                    <a:pt x="1905" y="808"/>
                    <a:pt x="1910" y="806"/>
                    <a:pt x="1913" y="802"/>
                  </a:cubicBezTo>
                  <a:cubicBezTo>
                    <a:pt x="1918" y="799"/>
                    <a:pt x="1920" y="794"/>
                    <a:pt x="1920" y="789"/>
                  </a:cubicBezTo>
                  <a:cubicBezTo>
                    <a:pt x="1920" y="782"/>
                    <a:pt x="1918" y="776"/>
                    <a:pt x="1913" y="771"/>
                  </a:cubicBezTo>
                  <a:cubicBezTo>
                    <a:pt x="1910" y="766"/>
                    <a:pt x="1905" y="764"/>
                    <a:pt x="1899" y="764"/>
                  </a:cubicBezTo>
                  <a:cubicBezTo>
                    <a:pt x="1892" y="764"/>
                    <a:pt x="1887" y="766"/>
                    <a:pt x="1883" y="770"/>
                  </a:cubicBezTo>
                  <a:cubicBezTo>
                    <a:pt x="1879" y="774"/>
                    <a:pt x="1877" y="779"/>
                    <a:pt x="1877" y="785"/>
                  </a:cubicBezTo>
                </a:path>
                <a:path w="2761" h="857">
                  <a:moveTo>
                    <a:pt x="2503" y="426"/>
                  </a:moveTo>
                  <a:cubicBezTo>
                    <a:pt x="2489" y="420"/>
                    <a:pt x="2483" y="412"/>
                    <a:pt x="2483" y="402"/>
                  </a:cubicBezTo>
                  <a:cubicBezTo>
                    <a:pt x="2483" y="394"/>
                    <a:pt x="2487" y="388"/>
                    <a:pt x="2492" y="384"/>
                  </a:cubicBezTo>
                  <a:cubicBezTo>
                    <a:pt x="2499" y="379"/>
                    <a:pt x="2507" y="377"/>
                    <a:pt x="2516" y="377"/>
                  </a:cubicBezTo>
                  <a:cubicBezTo>
                    <a:pt x="2526" y="377"/>
                    <a:pt x="2533" y="379"/>
                    <a:pt x="2539" y="383"/>
                  </a:cubicBezTo>
                  <a:cubicBezTo>
                    <a:pt x="2544" y="388"/>
                    <a:pt x="2547" y="393"/>
                    <a:pt x="2547" y="400"/>
                  </a:cubicBezTo>
                  <a:cubicBezTo>
                    <a:pt x="2547" y="411"/>
                    <a:pt x="2541" y="419"/>
                    <a:pt x="2527" y="425"/>
                  </a:cubicBezTo>
                  <a:lnTo>
                    <a:pt x="2527" y="426"/>
                  </a:lnTo>
                  <a:cubicBezTo>
                    <a:pt x="2542" y="431"/>
                    <a:pt x="2551" y="440"/>
                    <a:pt x="2551" y="453"/>
                  </a:cubicBezTo>
                  <a:cubicBezTo>
                    <a:pt x="2551" y="461"/>
                    <a:pt x="2547" y="468"/>
                    <a:pt x="2541" y="473"/>
                  </a:cubicBezTo>
                  <a:cubicBezTo>
                    <a:pt x="2534" y="478"/>
                    <a:pt x="2525" y="480"/>
                    <a:pt x="2513" y="480"/>
                  </a:cubicBezTo>
                  <a:cubicBezTo>
                    <a:pt x="2502" y="480"/>
                    <a:pt x="2495" y="478"/>
                    <a:pt x="2489" y="473"/>
                  </a:cubicBezTo>
                  <a:cubicBezTo>
                    <a:pt x="2482" y="468"/>
                    <a:pt x="2479" y="462"/>
                    <a:pt x="2479" y="453"/>
                  </a:cubicBezTo>
                  <a:cubicBezTo>
                    <a:pt x="2479" y="441"/>
                    <a:pt x="2488" y="432"/>
                    <a:pt x="2503" y="426"/>
                  </a:cubicBezTo>
                  <a:moveTo>
                    <a:pt x="2533" y="401"/>
                  </a:moveTo>
                  <a:cubicBezTo>
                    <a:pt x="2533" y="397"/>
                    <a:pt x="2531" y="394"/>
                    <a:pt x="2528" y="391"/>
                  </a:cubicBezTo>
                  <a:cubicBezTo>
                    <a:pt x="2525" y="389"/>
                    <a:pt x="2521" y="387"/>
                    <a:pt x="2515" y="387"/>
                  </a:cubicBezTo>
                  <a:cubicBezTo>
                    <a:pt x="2511" y="387"/>
                    <a:pt x="2506" y="389"/>
                    <a:pt x="2502" y="391"/>
                  </a:cubicBezTo>
                  <a:cubicBezTo>
                    <a:pt x="2499" y="394"/>
                    <a:pt x="2498" y="397"/>
                    <a:pt x="2498" y="401"/>
                  </a:cubicBezTo>
                  <a:cubicBezTo>
                    <a:pt x="2498" y="409"/>
                    <a:pt x="2503" y="416"/>
                    <a:pt x="2515" y="420"/>
                  </a:cubicBezTo>
                  <a:cubicBezTo>
                    <a:pt x="2527" y="416"/>
                    <a:pt x="2533" y="409"/>
                    <a:pt x="2533" y="401"/>
                  </a:cubicBezTo>
                  <a:moveTo>
                    <a:pt x="2515" y="432"/>
                  </a:moveTo>
                  <a:cubicBezTo>
                    <a:pt x="2501" y="437"/>
                    <a:pt x="2493" y="443"/>
                    <a:pt x="2493" y="453"/>
                  </a:cubicBezTo>
                  <a:cubicBezTo>
                    <a:pt x="2493" y="458"/>
                    <a:pt x="2495" y="462"/>
                    <a:pt x="2500" y="465"/>
                  </a:cubicBezTo>
                  <a:cubicBezTo>
                    <a:pt x="2503" y="468"/>
                    <a:pt x="2509" y="469"/>
                    <a:pt x="2515" y="469"/>
                  </a:cubicBezTo>
                  <a:cubicBezTo>
                    <a:pt x="2522" y="469"/>
                    <a:pt x="2527" y="468"/>
                    <a:pt x="2530" y="465"/>
                  </a:cubicBezTo>
                  <a:cubicBezTo>
                    <a:pt x="2535" y="462"/>
                    <a:pt x="2537" y="458"/>
                    <a:pt x="2537" y="453"/>
                  </a:cubicBezTo>
                  <a:cubicBezTo>
                    <a:pt x="2537" y="443"/>
                    <a:pt x="2529" y="437"/>
                    <a:pt x="2515" y="432"/>
                  </a:cubicBezTo>
                </a:path>
                <a:path w="2761" h="857">
                  <a:moveTo>
                    <a:pt x="2566" y="430"/>
                  </a:moveTo>
                  <a:cubicBezTo>
                    <a:pt x="2566" y="413"/>
                    <a:pt x="2568" y="399"/>
                    <a:pt x="2575" y="390"/>
                  </a:cubicBezTo>
                  <a:cubicBezTo>
                    <a:pt x="2581" y="381"/>
                    <a:pt x="2591" y="377"/>
                    <a:pt x="2604" y="377"/>
                  </a:cubicBezTo>
                  <a:cubicBezTo>
                    <a:pt x="2627" y="377"/>
                    <a:pt x="2639" y="394"/>
                    <a:pt x="2639" y="428"/>
                  </a:cubicBezTo>
                  <a:cubicBezTo>
                    <a:pt x="2639" y="444"/>
                    <a:pt x="2635" y="458"/>
                    <a:pt x="2629" y="467"/>
                  </a:cubicBezTo>
                  <a:cubicBezTo>
                    <a:pt x="2622" y="475"/>
                    <a:pt x="2613" y="480"/>
                    <a:pt x="2601" y="480"/>
                  </a:cubicBezTo>
                  <a:cubicBezTo>
                    <a:pt x="2590" y="480"/>
                    <a:pt x="2580" y="476"/>
                    <a:pt x="2575" y="468"/>
                  </a:cubicBezTo>
                  <a:cubicBezTo>
                    <a:pt x="2568" y="458"/>
                    <a:pt x="2566" y="447"/>
                    <a:pt x="2566" y="430"/>
                  </a:cubicBezTo>
                  <a:moveTo>
                    <a:pt x="2580" y="429"/>
                  </a:moveTo>
                  <a:cubicBezTo>
                    <a:pt x="2580" y="456"/>
                    <a:pt x="2587" y="469"/>
                    <a:pt x="2602" y="469"/>
                  </a:cubicBezTo>
                  <a:cubicBezTo>
                    <a:pt x="2617" y="469"/>
                    <a:pt x="2624" y="456"/>
                    <a:pt x="2624" y="429"/>
                  </a:cubicBezTo>
                  <a:cubicBezTo>
                    <a:pt x="2624" y="401"/>
                    <a:pt x="2617" y="387"/>
                    <a:pt x="2603" y="387"/>
                  </a:cubicBezTo>
                  <a:cubicBezTo>
                    <a:pt x="2587" y="387"/>
                    <a:pt x="2580" y="401"/>
                    <a:pt x="2580" y="429"/>
                  </a:cubicBezTo>
                </a:path>
                <a:path w="2761" h="857">
                  <a:moveTo>
                    <a:pt x="2655" y="472"/>
                  </a:moveTo>
                  <a:cubicBezTo>
                    <a:pt x="2655" y="469"/>
                    <a:pt x="2655" y="468"/>
                    <a:pt x="2657" y="466"/>
                  </a:cubicBezTo>
                  <a:cubicBezTo>
                    <a:pt x="2659" y="464"/>
                    <a:pt x="2661" y="463"/>
                    <a:pt x="2664" y="463"/>
                  </a:cubicBezTo>
                  <a:cubicBezTo>
                    <a:pt x="2666" y="463"/>
                    <a:pt x="2669" y="464"/>
                    <a:pt x="2671" y="466"/>
                  </a:cubicBezTo>
                  <a:cubicBezTo>
                    <a:pt x="2672" y="468"/>
                    <a:pt x="2673" y="469"/>
                    <a:pt x="2673" y="472"/>
                  </a:cubicBezTo>
                  <a:cubicBezTo>
                    <a:pt x="2673" y="474"/>
                    <a:pt x="2672" y="476"/>
                    <a:pt x="2671" y="478"/>
                  </a:cubicBezTo>
                  <a:cubicBezTo>
                    <a:pt x="2669" y="479"/>
                    <a:pt x="2666" y="480"/>
                    <a:pt x="2663" y="480"/>
                  </a:cubicBezTo>
                  <a:cubicBezTo>
                    <a:pt x="2661" y="480"/>
                    <a:pt x="2659" y="479"/>
                    <a:pt x="2657" y="478"/>
                  </a:cubicBezTo>
                  <a:cubicBezTo>
                    <a:pt x="2655" y="476"/>
                    <a:pt x="2655" y="474"/>
                    <a:pt x="2655" y="472"/>
                  </a:cubicBezTo>
                </a:path>
                <a:path w="2761" h="857">
                  <a:moveTo>
                    <a:pt x="2713" y="426"/>
                  </a:moveTo>
                  <a:cubicBezTo>
                    <a:pt x="2700" y="420"/>
                    <a:pt x="2693" y="412"/>
                    <a:pt x="2693" y="402"/>
                  </a:cubicBezTo>
                  <a:cubicBezTo>
                    <a:pt x="2693" y="394"/>
                    <a:pt x="2697" y="388"/>
                    <a:pt x="2702" y="384"/>
                  </a:cubicBezTo>
                  <a:cubicBezTo>
                    <a:pt x="2709" y="379"/>
                    <a:pt x="2717" y="377"/>
                    <a:pt x="2726" y="377"/>
                  </a:cubicBezTo>
                  <a:cubicBezTo>
                    <a:pt x="2736" y="377"/>
                    <a:pt x="2743" y="379"/>
                    <a:pt x="2749" y="383"/>
                  </a:cubicBezTo>
                  <a:cubicBezTo>
                    <a:pt x="2754" y="388"/>
                    <a:pt x="2757" y="393"/>
                    <a:pt x="2757" y="400"/>
                  </a:cubicBezTo>
                  <a:cubicBezTo>
                    <a:pt x="2757" y="411"/>
                    <a:pt x="2750" y="419"/>
                    <a:pt x="2737" y="425"/>
                  </a:cubicBezTo>
                  <a:lnTo>
                    <a:pt x="2737" y="426"/>
                  </a:lnTo>
                  <a:cubicBezTo>
                    <a:pt x="2752" y="431"/>
                    <a:pt x="2761" y="440"/>
                    <a:pt x="2761" y="453"/>
                  </a:cubicBezTo>
                  <a:cubicBezTo>
                    <a:pt x="2761" y="461"/>
                    <a:pt x="2758" y="468"/>
                    <a:pt x="2750" y="473"/>
                  </a:cubicBezTo>
                  <a:cubicBezTo>
                    <a:pt x="2744" y="478"/>
                    <a:pt x="2735" y="480"/>
                    <a:pt x="2723" y="480"/>
                  </a:cubicBezTo>
                  <a:cubicBezTo>
                    <a:pt x="2712" y="480"/>
                    <a:pt x="2705" y="478"/>
                    <a:pt x="2698" y="473"/>
                  </a:cubicBezTo>
                  <a:cubicBezTo>
                    <a:pt x="2692" y="468"/>
                    <a:pt x="2689" y="462"/>
                    <a:pt x="2689" y="453"/>
                  </a:cubicBezTo>
                  <a:cubicBezTo>
                    <a:pt x="2689" y="441"/>
                    <a:pt x="2698" y="432"/>
                    <a:pt x="2713" y="426"/>
                  </a:cubicBezTo>
                  <a:moveTo>
                    <a:pt x="2743" y="401"/>
                  </a:moveTo>
                  <a:cubicBezTo>
                    <a:pt x="2743" y="397"/>
                    <a:pt x="2741" y="394"/>
                    <a:pt x="2738" y="391"/>
                  </a:cubicBezTo>
                  <a:cubicBezTo>
                    <a:pt x="2735" y="389"/>
                    <a:pt x="2731" y="387"/>
                    <a:pt x="2725" y="387"/>
                  </a:cubicBezTo>
                  <a:cubicBezTo>
                    <a:pt x="2721" y="387"/>
                    <a:pt x="2716" y="389"/>
                    <a:pt x="2712" y="391"/>
                  </a:cubicBezTo>
                  <a:cubicBezTo>
                    <a:pt x="2710" y="394"/>
                    <a:pt x="2708" y="397"/>
                    <a:pt x="2708" y="401"/>
                  </a:cubicBezTo>
                  <a:cubicBezTo>
                    <a:pt x="2708" y="409"/>
                    <a:pt x="2713" y="416"/>
                    <a:pt x="2725" y="420"/>
                  </a:cubicBezTo>
                  <a:cubicBezTo>
                    <a:pt x="2737" y="416"/>
                    <a:pt x="2743" y="409"/>
                    <a:pt x="2743" y="401"/>
                  </a:cubicBezTo>
                  <a:moveTo>
                    <a:pt x="2724" y="432"/>
                  </a:moveTo>
                  <a:cubicBezTo>
                    <a:pt x="2711" y="437"/>
                    <a:pt x="2703" y="443"/>
                    <a:pt x="2703" y="453"/>
                  </a:cubicBezTo>
                  <a:cubicBezTo>
                    <a:pt x="2703" y="458"/>
                    <a:pt x="2706" y="462"/>
                    <a:pt x="2710" y="465"/>
                  </a:cubicBezTo>
                  <a:cubicBezTo>
                    <a:pt x="2713" y="468"/>
                    <a:pt x="2719" y="469"/>
                    <a:pt x="2725" y="469"/>
                  </a:cubicBezTo>
                  <a:cubicBezTo>
                    <a:pt x="2732" y="469"/>
                    <a:pt x="2737" y="468"/>
                    <a:pt x="2740" y="465"/>
                  </a:cubicBezTo>
                  <a:cubicBezTo>
                    <a:pt x="2745" y="462"/>
                    <a:pt x="2747" y="458"/>
                    <a:pt x="2747" y="453"/>
                  </a:cubicBezTo>
                  <a:cubicBezTo>
                    <a:pt x="2747" y="443"/>
                    <a:pt x="2739" y="437"/>
                    <a:pt x="2724" y="432"/>
                  </a:cubicBezTo>
                </a:path>
                <a:path w="2761" h="857">
                  <a:moveTo>
                    <a:pt x="80" y="75"/>
                  </a:moveTo>
                  <a:lnTo>
                    <a:pt x="65" y="75"/>
                  </a:lnTo>
                  <a:lnTo>
                    <a:pt x="65" y="102"/>
                  </a:lnTo>
                  <a:lnTo>
                    <a:pt x="52" y="102"/>
                  </a:lnTo>
                  <a:lnTo>
                    <a:pt x="52" y="75"/>
                  </a:lnTo>
                  <a:lnTo>
                    <a:pt x="0" y="75"/>
                  </a:lnTo>
                  <a:lnTo>
                    <a:pt x="0" y="67"/>
                  </a:lnTo>
                  <a:lnTo>
                    <a:pt x="50" y="1"/>
                  </a:lnTo>
                  <a:lnTo>
                    <a:pt x="65" y="1"/>
                  </a:lnTo>
                  <a:lnTo>
                    <a:pt x="65" y="65"/>
                  </a:lnTo>
                  <a:lnTo>
                    <a:pt x="80" y="65"/>
                  </a:lnTo>
                  <a:lnTo>
                    <a:pt x="80" y="75"/>
                  </a:lnTo>
                  <a:close/>
                  <a:moveTo>
                    <a:pt x="52" y="65"/>
                  </a:moveTo>
                  <a:lnTo>
                    <a:pt x="52" y="24"/>
                  </a:lnTo>
                  <a:cubicBezTo>
                    <a:pt x="52" y="20"/>
                    <a:pt x="52" y="17"/>
                    <a:pt x="52" y="14"/>
                  </a:cubicBezTo>
                  <a:lnTo>
                    <a:pt x="52" y="14"/>
                  </a:lnTo>
                  <a:cubicBezTo>
                    <a:pt x="52" y="15"/>
                    <a:pt x="50" y="18"/>
                    <a:pt x="48" y="21"/>
                  </a:cubicBezTo>
                  <a:lnTo>
                    <a:pt x="14" y="65"/>
                  </a:lnTo>
                  <a:lnTo>
                    <a:pt x="52" y="65"/>
                  </a:lnTo>
                </a:path>
                <a:path w="2761" h="857">
                  <a:moveTo>
                    <a:pt x="94" y="95"/>
                  </a:moveTo>
                  <a:cubicBezTo>
                    <a:pt x="94" y="93"/>
                    <a:pt x="95" y="90"/>
                    <a:pt x="97" y="88"/>
                  </a:cubicBezTo>
                  <a:cubicBezTo>
                    <a:pt x="99" y="88"/>
                    <a:pt x="101" y="87"/>
                    <a:pt x="104" y="87"/>
                  </a:cubicBezTo>
                  <a:cubicBezTo>
                    <a:pt x="106" y="87"/>
                    <a:pt x="108" y="88"/>
                    <a:pt x="110" y="88"/>
                  </a:cubicBezTo>
                  <a:cubicBezTo>
                    <a:pt x="112" y="90"/>
                    <a:pt x="113" y="93"/>
                    <a:pt x="113" y="95"/>
                  </a:cubicBezTo>
                  <a:cubicBezTo>
                    <a:pt x="113" y="97"/>
                    <a:pt x="112" y="99"/>
                    <a:pt x="110" y="100"/>
                  </a:cubicBezTo>
                  <a:cubicBezTo>
                    <a:pt x="108" y="102"/>
                    <a:pt x="106" y="103"/>
                    <a:pt x="104" y="103"/>
                  </a:cubicBezTo>
                  <a:cubicBezTo>
                    <a:pt x="101" y="103"/>
                    <a:pt x="99" y="102"/>
                    <a:pt x="97" y="100"/>
                  </a:cubicBezTo>
                  <a:cubicBezTo>
                    <a:pt x="95" y="99"/>
                    <a:pt x="94" y="97"/>
                    <a:pt x="94" y="95"/>
                  </a:cubicBezTo>
                </a:path>
                <a:path w="2761" h="857">
                  <a:moveTo>
                    <a:pt x="199" y="102"/>
                  </a:moveTo>
                  <a:lnTo>
                    <a:pt x="135" y="102"/>
                  </a:lnTo>
                  <a:lnTo>
                    <a:pt x="135" y="90"/>
                  </a:lnTo>
                  <a:lnTo>
                    <a:pt x="160" y="90"/>
                  </a:lnTo>
                  <a:lnTo>
                    <a:pt x="160" y="14"/>
                  </a:lnTo>
                  <a:lnTo>
                    <a:pt x="134" y="21"/>
                  </a:lnTo>
                  <a:lnTo>
                    <a:pt x="134" y="9"/>
                  </a:lnTo>
                  <a:lnTo>
                    <a:pt x="174" y="0"/>
                  </a:lnTo>
                  <a:lnTo>
                    <a:pt x="174" y="90"/>
                  </a:lnTo>
                  <a:lnTo>
                    <a:pt x="199" y="90"/>
                  </a:lnTo>
                  <a:lnTo>
                    <a:pt x="199" y="102"/>
                  </a:lnTo>
                </a:path>
              </a:pathLst>
            </a:custGeom>
            <a:solidFill>
              <a:srgbClr val="404040">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sp>
          <p:nvSpPr>
            <p:cNvPr id="162" name="path 162"/>
            <p:cNvSpPr/>
            <p:nvPr/>
          </p:nvSpPr>
          <p:spPr>
            <a:xfrm>
              <a:off x="0" y="92119"/>
              <a:ext cx="2587002" cy="1238643"/>
            </a:xfrm>
            <a:custGeom>
              <a:avLst/>
              <a:gdLst/>
              <a:ahLst/>
              <a:cxnLst/>
              <a:rect l="0" t="0" r="0" b="0"/>
              <a:pathLst>
                <a:path w="4074" h="1950">
                  <a:moveTo>
                    <a:pt x="711" y="1909"/>
                  </a:moveTo>
                  <a:cubicBezTo>
                    <a:pt x="711" y="1894"/>
                    <a:pt x="714" y="1883"/>
                    <a:pt x="720" y="1875"/>
                  </a:cubicBezTo>
                  <a:cubicBezTo>
                    <a:pt x="725" y="1868"/>
                    <a:pt x="733" y="1864"/>
                    <a:pt x="744" y="1864"/>
                  </a:cubicBezTo>
                  <a:cubicBezTo>
                    <a:pt x="763" y="1864"/>
                    <a:pt x="773" y="1878"/>
                    <a:pt x="773" y="1907"/>
                  </a:cubicBezTo>
                  <a:cubicBezTo>
                    <a:pt x="773" y="1921"/>
                    <a:pt x="771" y="1932"/>
                    <a:pt x="765" y="1939"/>
                  </a:cubicBezTo>
                  <a:cubicBezTo>
                    <a:pt x="760" y="1947"/>
                    <a:pt x="751" y="1950"/>
                    <a:pt x="742" y="1950"/>
                  </a:cubicBezTo>
                  <a:cubicBezTo>
                    <a:pt x="732" y="1950"/>
                    <a:pt x="724" y="1947"/>
                    <a:pt x="720" y="1939"/>
                  </a:cubicBezTo>
                  <a:cubicBezTo>
                    <a:pt x="714" y="1933"/>
                    <a:pt x="711" y="1922"/>
                    <a:pt x="711" y="1909"/>
                  </a:cubicBezTo>
                  <a:moveTo>
                    <a:pt x="723" y="1909"/>
                  </a:moveTo>
                  <a:cubicBezTo>
                    <a:pt x="723" y="1930"/>
                    <a:pt x="730" y="1942"/>
                    <a:pt x="743" y="1942"/>
                  </a:cubicBezTo>
                  <a:cubicBezTo>
                    <a:pt x="755" y="1942"/>
                    <a:pt x="761" y="1930"/>
                    <a:pt x="761" y="1908"/>
                  </a:cubicBezTo>
                  <a:cubicBezTo>
                    <a:pt x="761" y="1884"/>
                    <a:pt x="755" y="1873"/>
                    <a:pt x="743" y="1873"/>
                  </a:cubicBezTo>
                  <a:cubicBezTo>
                    <a:pt x="730" y="1873"/>
                    <a:pt x="723" y="1884"/>
                    <a:pt x="723" y="1909"/>
                  </a:cubicBezTo>
                </a:path>
                <a:path w="4074" h="1950">
                  <a:moveTo>
                    <a:pt x="1378" y="1949"/>
                  </a:moveTo>
                  <a:lnTo>
                    <a:pt x="1321" y="1949"/>
                  </a:lnTo>
                  <a:lnTo>
                    <a:pt x="1321" y="1939"/>
                  </a:lnTo>
                  <a:lnTo>
                    <a:pt x="1349" y="1915"/>
                  </a:lnTo>
                  <a:cubicBezTo>
                    <a:pt x="1356" y="1909"/>
                    <a:pt x="1361" y="1904"/>
                    <a:pt x="1363" y="1899"/>
                  </a:cubicBezTo>
                  <a:cubicBezTo>
                    <a:pt x="1366" y="1895"/>
                    <a:pt x="1367" y="1892"/>
                    <a:pt x="1367" y="1888"/>
                  </a:cubicBezTo>
                  <a:cubicBezTo>
                    <a:pt x="1367" y="1883"/>
                    <a:pt x="1365" y="1879"/>
                    <a:pt x="1362" y="1876"/>
                  </a:cubicBezTo>
                  <a:cubicBezTo>
                    <a:pt x="1360" y="1874"/>
                    <a:pt x="1355" y="1873"/>
                    <a:pt x="1349" y="1873"/>
                  </a:cubicBezTo>
                  <a:cubicBezTo>
                    <a:pt x="1341" y="1873"/>
                    <a:pt x="1334" y="1876"/>
                    <a:pt x="1326" y="1882"/>
                  </a:cubicBezTo>
                  <a:lnTo>
                    <a:pt x="1326" y="1871"/>
                  </a:lnTo>
                  <a:cubicBezTo>
                    <a:pt x="1333" y="1866"/>
                    <a:pt x="1342" y="1864"/>
                    <a:pt x="1351" y="1864"/>
                  </a:cubicBezTo>
                  <a:cubicBezTo>
                    <a:pt x="1360" y="1864"/>
                    <a:pt x="1366" y="1866"/>
                    <a:pt x="1372" y="1870"/>
                  </a:cubicBezTo>
                  <a:cubicBezTo>
                    <a:pt x="1376" y="1874"/>
                    <a:pt x="1378" y="1879"/>
                    <a:pt x="1378" y="1886"/>
                  </a:cubicBezTo>
                  <a:cubicBezTo>
                    <a:pt x="1378" y="1892"/>
                    <a:pt x="1377" y="1897"/>
                    <a:pt x="1374" y="1902"/>
                  </a:cubicBezTo>
                  <a:cubicBezTo>
                    <a:pt x="1371" y="1907"/>
                    <a:pt x="1365" y="1913"/>
                    <a:pt x="1356" y="1921"/>
                  </a:cubicBezTo>
                  <a:lnTo>
                    <a:pt x="1335" y="1939"/>
                  </a:lnTo>
                  <a:lnTo>
                    <a:pt x="1378" y="1939"/>
                  </a:lnTo>
                  <a:lnTo>
                    <a:pt x="1378" y="1949"/>
                  </a:lnTo>
                </a:path>
                <a:path w="4074" h="1950">
                  <a:moveTo>
                    <a:pt x="1394" y="1909"/>
                  </a:moveTo>
                  <a:cubicBezTo>
                    <a:pt x="1394" y="1894"/>
                    <a:pt x="1397" y="1883"/>
                    <a:pt x="1402" y="1875"/>
                  </a:cubicBezTo>
                  <a:cubicBezTo>
                    <a:pt x="1408" y="1868"/>
                    <a:pt x="1416" y="1864"/>
                    <a:pt x="1427" y="1864"/>
                  </a:cubicBezTo>
                  <a:cubicBezTo>
                    <a:pt x="1446" y="1864"/>
                    <a:pt x="1456" y="1878"/>
                    <a:pt x="1456" y="1907"/>
                  </a:cubicBezTo>
                  <a:cubicBezTo>
                    <a:pt x="1456" y="1921"/>
                    <a:pt x="1454" y="1932"/>
                    <a:pt x="1448" y="1939"/>
                  </a:cubicBezTo>
                  <a:cubicBezTo>
                    <a:pt x="1442" y="1947"/>
                    <a:pt x="1434" y="1950"/>
                    <a:pt x="1425" y="1950"/>
                  </a:cubicBezTo>
                  <a:cubicBezTo>
                    <a:pt x="1415" y="1950"/>
                    <a:pt x="1407" y="1947"/>
                    <a:pt x="1402" y="1939"/>
                  </a:cubicBezTo>
                  <a:cubicBezTo>
                    <a:pt x="1397" y="1933"/>
                    <a:pt x="1394" y="1922"/>
                    <a:pt x="1394" y="1909"/>
                  </a:cubicBezTo>
                  <a:moveTo>
                    <a:pt x="1406" y="1909"/>
                  </a:moveTo>
                  <a:cubicBezTo>
                    <a:pt x="1406" y="1930"/>
                    <a:pt x="1413" y="1942"/>
                    <a:pt x="1426" y="1942"/>
                  </a:cubicBezTo>
                  <a:cubicBezTo>
                    <a:pt x="1438" y="1942"/>
                    <a:pt x="1444" y="1930"/>
                    <a:pt x="1444" y="1908"/>
                  </a:cubicBezTo>
                  <a:cubicBezTo>
                    <a:pt x="1444" y="1884"/>
                    <a:pt x="1438" y="1873"/>
                    <a:pt x="1426" y="1873"/>
                  </a:cubicBezTo>
                  <a:cubicBezTo>
                    <a:pt x="1413" y="1873"/>
                    <a:pt x="1406" y="1884"/>
                    <a:pt x="1406" y="1909"/>
                  </a:cubicBezTo>
                </a:path>
                <a:path w="4074" h="1950">
                  <a:moveTo>
                    <a:pt x="2028" y="1927"/>
                  </a:moveTo>
                  <a:lnTo>
                    <a:pt x="2016" y="1927"/>
                  </a:lnTo>
                  <a:lnTo>
                    <a:pt x="2016" y="1949"/>
                  </a:lnTo>
                  <a:lnTo>
                    <a:pt x="2004" y="1949"/>
                  </a:lnTo>
                  <a:lnTo>
                    <a:pt x="2004" y="1927"/>
                  </a:lnTo>
                  <a:lnTo>
                    <a:pt x="1961" y="1927"/>
                  </a:lnTo>
                  <a:lnTo>
                    <a:pt x="1961" y="1920"/>
                  </a:lnTo>
                  <a:lnTo>
                    <a:pt x="2002" y="1865"/>
                  </a:lnTo>
                  <a:lnTo>
                    <a:pt x="2016" y="1865"/>
                  </a:lnTo>
                  <a:lnTo>
                    <a:pt x="2016" y="1919"/>
                  </a:lnTo>
                  <a:lnTo>
                    <a:pt x="2028" y="1919"/>
                  </a:lnTo>
                  <a:lnTo>
                    <a:pt x="2028" y="1927"/>
                  </a:lnTo>
                  <a:close/>
                  <a:moveTo>
                    <a:pt x="2004" y="1919"/>
                  </a:moveTo>
                  <a:lnTo>
                    <a:pt x="2004" y="1884"/>
                  </a:lnTo>
                  <a:cubicBezTo>
                    <a:pt x="2004" y="1881"/>
                    <a:pt x="2004" y="1879"/>
                    <a:pt x="2004" y="1875"/>
                  </a:cubicBezTo>
                  <a:cubicBezTo>
                    <a:pt x="2004" y="1877"/>
                    <a:pt x="2003" y="1879"/>
                    <a:pt x="2001" y="1882"/>
                  </a:cubicBezTo>
                  <a:lnTo>
                    <a:pt x="1973" y="1919"/>
                  </a:lnTo>
                  <a:lnTo>
                    <a:pt x="2004" y="1919"/>
                  </a:lnTo>
                </a:path>
                <a:path w="4074" h="1950">
                  <a:moveTo>
                    <a:pt x="2040" y="1909"/>
                  </a:moveTo>
                  <a:cubicBezTo>
                    <a:pt x="2040" y="1894"/>
                    <a:pt x="2042" y="1883"/>
                    <a:pt x="2047" y="1875"/>
                  </a:cubicBezTo>
                  <a:cubicBezTo>
                    <a:pt x="2053" y="1868"/>
                    <a:pt x="2061" y="1864"/>
                    <a:pt x="2071" y="1864"/>
                  </a:cubicBezTo>
                  <a:cubicBezTo>
                    <a:pt x="2091" y="1864"/>
                    <a:pt x="2101" y="1878"/>
                    <a:pt x="2101" y="1907"/>
                  </a:cubicBezTo>
                  <a:cubicBezTo>
                    <a:pt x="2101" y="1921"/>
                    <a:pt x="2098" y="1932"/>
                    <a:pt x="2093" y="1939"/>
                  </a:cubicBezTo>
                  <a:cubicBezTo>
                    <a:pt x="2087" y="1947"/>
                    <a:pt x="2079" y="1950"/>
                    <a:pt x="2070" y="1950"/>
                  </a:cubicBezTo>
                  <a:cubicBezTo>
                    <a:pt x="2059" y="1950"/>
                    <a:pt x="2053" y="1947"/>
                    <a:pt x="2047" y="1939"/>
                  </a:cubicBezTo>
                  <a:cubicBezTo>
                    <a:pt x="2042" y="1933"/>
                    <a:pt x="2040" y="1922"/>
                    <a:pt x="2040" y="1909"/>
                  </a:cubicBezTo>
                  <a:moveTo>
                    <a:pt x="2051" y="1909"/>
                  </a:moveTo>
                  <a:cubicBezTo>
                    <a:pt x="2051" y="1930"/>
                    <a:pt x="2057" y="1942"/>
                    <a:pt x="2070" y="1942"/>
                  </a:cubicBezTo>
                  <a:cubicBezTo>
                    <a:pt x="2083" y="1942"/>
                    <a:pt x="2089" y="1930"/>
                    <a:pt x="2089" y="1908"/>
                  </a:cubicBezTo>
                  <a:cubicBezTo>
                    <a:pt x="2089" y="1884"/>
                    <a:pt x="2083" y="1873"/>
                    <a:pt x="2070" y="1873"/>
                  </a:cubicBezTo>
                  <a:cubicBezTo>
                    <a:pt x="2057" y="1873"/>
                    <a:pt x="2051" y="1884"/>
                    <a:pt x="2051" y="1909"/>
                  </a:cubicBezTo>
                </a:path>
                <a:path w="4074" h="1950">
                  <a:moveTo>
                    <a:pt x="2666" y="1876"/>
                  </a:moveTo>
                  <a:cubicBezTo>
                    <a:pt x="2661" y="1874"/>
                    <a:pt x="2656" y="1873"/>
                    <a:pt x="2650" y="1873"/>
                  </a:cubicBezTo>
                  <a:cubicBezTo>
                    <a:pt x="2643" y="1873"/>
                    <a:pt x="2636" y="1876"/>
                    <a:pt x="2631" y="1882"/>
                  </a:cubicBezTo>
                  <a:cubicBezTo>
                    <a:pt x="2626" y="1889"/>
                    <a:pt x="2623" y="1897"/>
                    <a:pt x="2623" y="1908"/>
                  </a:cubicBezTo>
                  <a:lnTo>
                    <a:pt x="2624" y="1908"/>
                  </a:lnTo>
                  <a:cubicBezTo>
                    <a:pt x="2628" y="1900"/>
                    <a:pt x="2635" y="1896"/>
                    <a:pt x="2645" y="1896"/>
                  </a:cubicBezTo>
                  <a:cubicBezTo>
                    <a:pt x="2653" y="1896"/>
                    <a:pt x="2659" y="1899"/>
                    <a:pt x="2664" y="1904"/>
                  </a:cubicBezTo>
                  <a:cubicBezTo>
                    <a:pt x="2669" y="1909"/>
                    <a:pt x="2672" y="1914"/>
                    <a:pt x="2672" y="1922"/>
                  </a:cubicBezTo>
                  <a:cubicBezTo>
                    <a:pt x="2672" y="1930"/>
                    <a:pt x="2669" y="1937"/>
                    <a:pt x="2663" y="1943"/>
                  </a:cubicBezTo>
                  <a:cubicBezTo>
                    <a:pt x="2658" y="1948"/>
                    <a:pt x="2650" y="1950"/>
                    <a:pt x="2642" y="1950"/>
                  </a:cubicBezTo>
                  <a:cubicBezTo>
                    <a:pt x="2633" y="1950"/>
                    <a:pt x="2625" y="1947"/>
                    <a:pt x="2620" y="1940"/>
                  </a:cubicBezTo>
                  <a:cubicBezTo>
                    <a:pt x="2614" y="1934"/>
                    <a:pt x="2611" y="1924"/>
                    <a:pt x="2611" y="1912"/>
                  </a:cubicBezTo>
                  <a:cubicBezTo>
                    <a:pt x="2611" y="1897"/>
                    <a:pt x="2615" y="1885"/>
                    <a:pt x="2622" y="1877"/>
                  </a:cubicBezTo>
                  <a:cubicBezTo>
                    <a:pt x="2629" y="1868"/>
                    <a:pt x="2639" y="1864"/>
                    <a:pt x="2650" y="1864"/>
                  </a:cubicBezTo>
                  <a:cubicBezTo>
                    <a:pt x="2657" y="1864"/>
                    <a:pt x="2662" y="1864"/>
                    <a:pt x="2666" y="1866"/>
                  </a:cubicBezTo>
                  <a:lnTo>
                    <a:pt x="2666" y="1876"/>
                  </a:lnTo>
                  <a:close/>
                  <a:moveTo>
                    <a:pt x="2624" y="1922"/>
                  </a:moveTo>
                  <a:cubicBezTo>
                    <a:pt x="2624" y="1927"/>
                    <a:pt x="2626" y="1932"/>
                    <a:pt x="2629" y="1936"/>
                  </a:cubicBezTo>
                  <a:cubicBezTo>
                    <a:pt x="2633" y="1939"/>
                    <a:pt x="2637" y="1942"/>
                    <a:pt x="2642" y="1942"/>
                  </a:cubicBezTo>
                  <a:cubicBezTo>
                    <a:pt x="2647" y="1942"/>
                    <a:pt x="2651" y="1940"/>
                    <a:pt x="2655" y="1937"/>
                  </a:cubicBezTo>
                  <a:cubicBezTo>
                    <a:pt x="2658" y="1934"/>
                    <a:pt x="2659" y="1929"/>
                    <a:pt x="2659" y="1924"/>
                  </a:cubicBezTo>
                  <a:cubicBezTo>
                    <a:pt x="2659" y="1918"/>
                    <a:pt x="2659" y="1914"/>
                    <a:pt x="2655" y="1910"/>
                  </a:cubicBezTo>
                  <a:cubicBezTo>
                    <a:pt x="2652" y="1907"/>
                    <a:pt x="2647" y="1905"/>
                    <a:pt x="2642" y="1905"/>
                  </a:cubicBezTo>
                  <a:cubicBezTo>
                    <a:pt x="2637" y="1905"/>
                    <a:pt x="2633" y="1907"/>
                    <a:pt x="2629" y="1910"/>
                  </a:cubicBezTo>
                  <a:cubicBezTo>
                    <a:pt x="2626" y="1914"/>
                    <a:pt x="2624" y="1917"/>
                    <a:pt x="2624" y="1922"/>
                  </a:cubicBezTo>
                </a:path>
                <a:path w="4074" h="1950">
                  <a:moveTo>
                    <a:pt x="2685" y="1909"/>
                  </a:moveTo>
                  <a:cubicBezTo>
                    <a:pt x="2685" y="1894"/>
                    <a:pt x="2687" y="1883"/>
                    <a:pt x="2692" y="1875"/>
                  </a:cubicBezTo>
                  <a:cubicBezTo>
                    <a:pt x="2698" y="1868"/>
                    <a:pt x="2706" y="1864"/>
                    <a:pt x="2716" y="1864"/>
                  </a:cubicBezTo>
                  <a:cubicBezTo>
                    <a:pt x="2736" y="1864"/>
                    <a:pt x="2746" y="1878"/>
                    <a:pt x="2746" y="1907"/>
                  </a:cubicBezTo>
                  <a:cubicBezTo>
                    <a:pt x="2746" y="1921"/>
                    <a:pt x="2743" y="1932"/>
                    <a:pt x="2738" y="1939"/>
                  </a:cubicBezTo>
                  <a:cubicBezTo>
                    <a:pt x="2732" y="1947"/>
                    <a:pt x="2725" y="1950"/>
                    <a:pt x="2714" y="1950"/>
                  </a:cubicBezTo>
                  <a:cubicBezTo>
                    <a:pt x="2705" y="1950"/>
                    <a:pt x="2698" y="1947"/>
                    <a:pt x="2692" y="1939"/>
                  </a:cubicBezTo>
                  <a:cubicBezTo>
                    <a:pt x="2686" y="1933"/>
                    <a:pt x="2685" y="1922"/>
                    <a:pt x="2685" y="1909"/>
                  </a:cubicBezTo>
                  <a:moveTo>
                    <a:pt x="2697" y="1909"/>
                  </a:moveTo>
                  <a:cubicBezTo>
                    <a:pt x="2697" y="1930"/>
                    <a:pt x="2702" y="1942"/>
                    <a:pt x="2715" y="1942"/>
                  </a:cubicBezTo>
                  <a:cubicBezTo>
                    <a:pt x="2727" y="1942"/>
                    <a:pt x="2734" y="1930"/>
                    <a:pt x="2734" y="1908"/>
                  </a:cubicBezTo>
                  <a:cubicBezTo>
                    <a:pt x="2734" y="1884"/>
                    <a:pt x="2727" y="1873"/>
                    <a:pt x="2715" y="1873"/>
                  </a:cubicBezTo>
                  <a:cubicBezTo>
                    <a:pt x="2702" y="1873"/>
                    <a:pt x="2697" y="1884"/>
                    <a:pt x="2697" y="1909"/>
                  </a:cubicBezTo>
                </a:path>
                <a:path w="4074" h="1950">
                  <a:moveTo>
                    <a:pt x="3275" y="1905"/>
                  </a:moveTo>
                  <a:cubicBezTo>
                    <a:pt x="3264" y="1900"/>
                    <a:pt x="3259" y="1894"/>
                    <a:pt x="3259" y="1884"/>
                  </a:cubicBezTo>
                  <a:cubicBezTo>
                    <a:pt x="3259" y="1879"/>
                    <a:pt x="3261" y="1874"/>
                    <a:pt x="3267" y="1869"/>
                  </a:cubicBezTo>
                  <a:cubicBezTo>
                    <a:pt x="3272" y="1866"/>
                    <a:pt x="3278" y="1864"/>
                    <a:pt x="3287" y="1864"/>
                  </a:cubicBezTo>
                  <a:cubicBezTo>
                    <a:pt x="3294" y="1864"/>
                    <a:pt x="3301" y="1865"/>
                    <a:pt x="3305" y="1869"/>
                  </a:cubicBezTo>
                  <a:cubicBezTo>
                    <a:pt x="3310" y="1873"/>
                    <a:pt x="3313" y="1878"/>
                    <a:pt x="3313" y="1884"/>
                  </a:cubicBezTo>
                  <a:cubicBezTo>
                    <a:pt x="3313" y="1893"/>
                    <a:pt x="3307" y="1900"/>
                    <a:pt x="3295" y="1905"/>
                  </a:cubicBezTo>
                  <a:cubicBezTo>
                    <a:pt x="3309" y="1909"/>
                    <a:pt x="3315" y="1917"/>
                    <a:pt x="3315" y="1928"/>
                  </a:cubicBezTo>
                  <a:cubicBezTo>
                    <a:pt x="3315" y="1934"/>
                    <a:pt x="3313" y="1940"/>
                    <a:pt x="3307" y="1944"/>
                  </a:cubicBezTo>
                  <a:cubicBezTo>
                    <a:pt x="3301" y="1948"/>
                    <a:pt x="3294" y="1950"/>
                    <a:pt x="3284" y="1950"/>
                  </a:cubicBezTo>
                  <a:cubicBezTo>
                    <a:pt x="3275" y="1950"/>
                    <a:pt x="3269" y="1948"/>
                    <a:pt x="3263" y="1944"/>
                  </a:cubicBezTo>
                  <a:cubicBezTo>
                    <a:pt x="3258" y="1940"/>
                    <a:pt x="3256" y="1935"/>
                    <a:pt x="3256" y="1929"/>
                  </a:cubicBezTo>
                  <a:cubicBezTo>
                    <a:pt x="3256" y="1918"/>
                    <a:pt x="3262" y="1910"/>
                    <a:pt x="3275" y="1905"/>
                  </a:cubicBezTo>
                  <a:moveTo>
                    <a:pt x="3301" y="1884"/>
                  </a:moveTo>
                  <a:cubicBezTo>
                    <a:pt x="3301" y="1881"/>
                    <a:pt x="3300" y="1878"/>
                    <a:pt x="3297" y="1876"/>
                  </a:cubicBezTo>
                  <a:cubicBezTo>
                    <a:pt x="3294" y="1874"/>
                    <a:pt x="3290" y="1873"/>
                    <a:pt x="3286" y="1873"/>
                  </a:cubicBezTo>
                  <a:cubicBezTo>
                    <a:pt x="3282" y="1873"/>
                    <a:pt x="3278" y="1874"/>
                    <a:pt x="3275" y="1876"/>
                  </a:cubicBezTo>
                  <a:cubicBezTo>
                    <a:pt x="3273" y="1878"/>
                    <a:pt x="3271" y="1881"/>
                    <a:pt x="3271" y="1884"/>
                  </a:cubicBezTo>
                  <a:cubicBezTo>
                    <a:pt x="3271" y="1892"/>
                    <a:pt x="3275" y="1897"/>
                    <a:pt x="3286" y="1900"/>
                  </a:cubicBezTo>
                  <a:cubicBezTo>
                    <a:pt x="3296" y="1897"/>
                    <a:pt x="3301" y="1891"/>
                    <a:pt x="3301" y="1884"/>
                  </a:cubicBezTo>
                  <a:moveTo>
                    <a:pt x="3285" y="1910"/>
                  </a:moveTo>
                  <a:cubicBezTo>
                    <a:pt x="3274" y="1914"/>
                    <a:pt x="3267" y="1920"/>
                    <a:pt x="3267" y="1928"/>
                  </a:cubicBezTo>
                  <a:cubicBezTo>
                    <a:pt x="3267" y="1932"/>
                    <a:pt x="3269" y="1935"/>
                    <a:pt x="3273" y="1938"/>
                  </a:cubicBezTo>
                  <a:cubicBezTo>
                    <a:pt x="3276" y="1940"/>
                    <a:pt x="3280" y="1942"/>
                    <a:pt x="3286" y="1942"/>
                  </a:cubicBezTo>
                  <a:cubicBezTo>
                    <a:pt x="3291" y="1942"/>
                    <a:pt x="3295" y="1940"/>
                    <a:pt x="3299" y="1938"/>
                  </a:cubicBezTo>
                  <a:cubicBezTo>
                    <a:pt x="3301" y="1935"/>
                    <a:pt x="3303" y="1932"/>
                    <a:pt x="3303" y="1929"/>
                  </a:cubicBezTo>
                  <a:cubicBezTo>
                    <a:pt x="3303" y="1920"/>
                    <a:pt x="3298" y="1914"/>
                    <a:pt x="3285" y="1910"/>
                  </a:cubicBezTo>
                </a:path>
                <a:path w="4074" h="1950">
                  <a:moveTo>
                    <a:pt x="3329" y="1909"/>
                  </a:moveTo>
                  <a:cubicBezTo>
                    <a:pt x="3329" y="1894"/>
                    <a:pt x="3332" y="1883"/>
                    <a:pt x="3337" y="1875"/>
                  </a:cubicBezTo>
                  <a:cubicBezTo>
                    <a:pt x="3342" y="1868"/>
                    <a:pt x="3351" y="1864"/>
                    <a:pt x="3361" y="1864"/>
                  </a:cubicBezTo>
                  <a:cubicBezTo>
                    <a:pt x="3380" y="1864"/>
                    <a:pt x="3391" y="1878"/>
                    <a:pt x="3391" y="1907"/>
                  </a:cubicBezTo>
                  <a:cubicBezTo>
                    <a:pt x="3391" y="1921"/>
                    <a:pt x="3388" y="1932"/>
                    <a:pt x="3382" y="1939"/>
                  </a:cubicBezTo>
                  <a:cubicBezTo>
                    <a:pt x="3377" y="1947"/>
                    <a:pt x="3369" y="1950"/>
                    <a:pt x="3359" y="1950"/>
                  </a:cubicBezTo>
                  <a:cubicBezTo>
                    <a:pt x="3350" y="1950"/>
                    <a:pt x="3342" y="1947"/>
                    <a:pt x="3337" y="1939"/>
                  </a:cubicBezTo>
                  <a:cubicBezTo>
                    <a:pt x="3331" y="1933"/>
                    <a:pt x="3329" y="1922"/>
                    <a:pt x="3329" y="1909"/>
                  </a:cubicBezTo>
                  <a:moveTo>
                    <a:pt x="3341" y="1909"/>
                  </a:moveTo>
                  <a:cubicBezTo>
                    <a:pt x="3341" y="1930"/>
                    <a:pt x="3347" y="1942"/>
                    <a:pt x="3360" y="1942"/>
                  </a:cubicBezTo>
                  <a:cubicBezTo>
                    <a:pt x="3372" y="1942"/>
                    <a:pt x="3379" y="1930"/>
                    <a:pt x="3379" y="1908"/>
                  </a:cubicBezTo>
                  <a:cubicBezTo>
                    <a:pt x="3379" y="1884"/>
                    <a:pt x="3372" y="1873"/>
                    <a:pt x="3360" y="1873"/>
                  </a:cubicBezTo>
                  <a:cubicBezTo>
                    <a:pt x="3348" y="1873"/>
                    <a:pt x="3341" y="1884"/>
                    <a:pt x="3341" y="1909"/>
                  </a:cubicBezTo>
                </a:path>
                <a:path w="4074" h="1950">
                  <a:moveTo>
                    <a:pt x="3923" y="1949"/>
                  </a:moveTo>
                  <a:lnTo>
                    <a:pt x="3869" y="1949"/>
                  </a:lnTo>
                  <a:lnTo>
                    <a:pt x="3869" y="1940"/>
                  </a:lnTo>
                  <a:lnTo>
                    <a:pt x="3890" y="1940"/>
                  </a:lnTo>
                  <a:lnTo>
                    <a:pt x="3890" y="1876"/>
                  </a:lnTo>
                  <a:lnTo>
                    <a:pt x="3868" y="1882"/>
                  </a:lnTo>
                  <a:lnTo>
                    <a:pt x="3868" y="1872"/>
                  </a:lnTo>
                  <a:lnTo>
                    <a:pt x="3902" y="1864"/>
                  </a:lnTo>
                  <a:lnTo>
                    <a:pt x="3902" y="1940"/>
                  </a:lnTo>
                  <a:lnTo>
                    <a:pt x="3923" y="1940"/>
                  </a:lnTo>
                  <a:lnTo>
                    <a:pt x="3923" y="1949"/>
                  </a:lnTo>
                </a:path>
                <a:path w="4074" h="1950">
                  <a:moveTo>
                    <a:pt x="3938" y="1909"/>
                  </a:moveTo>
                  <a:cubicBezTo>
                    <a:pt x="3938" y="1894"/>
                    <a:pt x="3941" y="1883"/>
                    <a:pt x="3945" y="1875"/>
                  </a:cubicBezTo>
                  <a:cubicBezTo>
                    <a:pt x="3951" y="1868"/>
                    <a:pt x="3959" y="1864"/>
                    <a:pt x="3969" y="1864"/>
                  </a:cubicBezTo>
                  <a:cubicBezTo>
                    <a:pt x="3989" y="1864"/>
                    <a:pt x="3999" y="1878"/>
                    <a:pt x="3999" y="1907"/>
                  </a:cubicBezTo>
                  <a:cubicBezTo>
                    <a:pt x="3999" y="1921"/>
                    <a:pt x="3996" y="1932"/>
                    <a:pt x="3991" y="1939"/>
                  </a:cubicBezTo>
                  <a:cubicBezTo>
                    <a:pt x="3985" y="1947"/>
                    <a:pt x="3978" y="1950"/>
                    <a:pt x="3968" y="1950"/>
                  </a:cubicBezTo>
                  <a:cubicBezTo>
                    <a:pt x="3958" y="1950"/>
                    <a:pt x="3951" y="1947"/>
                    <a:pt x="3945" y="1939"/>
                  </a:cubicBezTo>
                  <a:cubicBezTo>
                    <a:pt x="3940" y="1933"/>
                    <a:pt x="3938" y="1922"/>
                    <a:pt x="3938" y="1909"/>
                  </a:cubicBezTo>
                  <a:moveTo>
                    <a:pt x="3950" y="1909"/>
                  </a:moveTo>
                  <a:cubicBezTo>
                    <a:pt x="3950" y="1930"/>
                    <a:pt x="3956" y="1942"/>
                    <a:pt x="3969" y="1942"/>
                  </a:cubicBezTo>
                  <a:cubicBezTo>
                    <a:pt x="3981" y="1942"/>
                    <a:pt x="3987" y="1930"/>
                    <a:pt x="3987" y="1908"/>
                  </a:cubicBezTo>
                  <a:cubicBezTo>
                    <a:pt x="3987" y="1884"/>
                    <a:pt x="3981" y="1873"/>
                    <a:pt x="3969" y="1873"/>
                  </a:cubicBezTo>
                  <a:cubicBezTo>
                    <a:pt x="3956" y="1873"/>
                    <a:pt x="3950" y="1884"/>
                    <a:pt x="3950" y="1909"/>
                  </a:cubicBezTo>
                </a:path>
                <a:path w="4074" h="1950">
                  <a:moveTo>
                    <a:pt x="4012" y="1909"/>
                  </a:moveTo>
                  <a:cubicBezTo>
                    <a:pt x="4012" y="1894"/>
                    <a:pt x="4015" y="1883"/>
                    <a:pt x="4020" y="1875"/>
                  </a:cubicBezTo>
                  <a:cubicBezTo>
                    <a:pt x="4025" y="1868"/>
                    <a:pt x="4034" y="1864"/>
                    <a:pt x="4044" y="1864"/>
                  </a:cubicBezTo>
                  <a:cubicBezTo>
                    <a:pt x="4063" y="1864"/>
                    <a:pt x="4074" y="1878"/>
                    <a:pt x="4074" y="1907"/>
                  </a:cubicBezTo>
                  <a:cubicBezTo>
                    <a:pt x="4074" y="1921"/>
                    <a:pt x="4071" y="1932"/>
                    <a:pt x="4065" y="1939"/>
                  </a:cubicBezTo>
                  <a:cubicBezTo>
                    <a:pt x="4060" y="1947"/>
                    <a:pt x="4052" y="1950"/>
                    <a:pt x="4042" y="1950"/>
                  </a:cubicBezTo>
                  <a:cubicBezTo>
                    <a:pt x="4033" y="1950"/>
                    <a:pt x="4025" y="1947"/>
                    <a:pt x="4020" y="1939"/>
                  </a:cubicBezTo>
                  <a:cubicBezTo>
                    <a:pt x="4014" y="1933"/>
                    <a:pt x="4012" y="1922"/>
                    <a:pt x="4012" y="1909"/>
                  </a:cubicBezTo>
                  <a:moveTo>
                    <a:pt x="4024" y="1909"/>
                  </a:moveTo>
                  <a:cubicBezTo>
                    <a:pt x="4024" y="1930"/>
                    <a:pt x="4030" y="1942"/>
                    <a:pt x="4043" y="1942"/>
                  </a:cubicBezTo>
                  <a:cubicBezTo>
                    <a:pt x="4055" y="1942"/>
                    <a:pt x="4061" y="1930"/>
                    <a:pt x="4061" y="1908"/>
                  </a:cubicBezTo>
                  <a:cubicBezTo>
                    <a:pt x="4061" y="1884"/>
                    <a:pt x="4055" y="1873"/>
                    <a:pt x="4043" y="1873"/>
                  </a:cubicBezTo>
                  <a:cubicBezTo>
                    <a:pt x="4031" y="1873"/>
                    <a:pt x="4024" y="1884"/>
                    <a:pt x="4024" y="1909"/>
                  </a:cubicBezTo>
                </a:path>
                <a:path w="4074" h="1950">
                  <a:moveTo>
                    <a:pt x="251" y="1605"/>
                  </a:moveTo>
                  <a:cubicBezTo>
                    <a:pt x="272" y="1603"/>
                    <a:pt x="288" y="1598"/>
                    <a:pt x="301" y="1592"/>
                  </a:cubicBezTo>
                  <a:cubicBezTo>
                    <a:pt x="290" y="1587"/>
                    <a:pt x="279" y="1583"/>
                    <a:pt x="268" y="1578"/>
                  </a:cubicBezTo>
                  <a:cubicBezTo>
                    <a:pt x="272" y="1573"/>
                    <a:pt x="275" y="1568"/>
                    <a:pt x="279" y="1562"/>
                  </a:cubicBezTo>
                  <a:lnTo>
                    <a:pt x="248" y="1562"/>
                  </a:lnTo>
                  <a:lnTo>
                    <a:pt x="248" y="1554"/>
                  </a:lnTo>
                  <a:lnTo>
                    <a:pt x="285" y="1554"/>
                  </a:lnTo>
                  <a:cubicBezTo>
                    <a:pt x="288" y="1548"/>
                    <a:pt x="292" y="1541"/>
                    <a:pt x="297" y="1534"/>
                  </a:cubicBezTo>
                  <a:lnTo>
                    <a:pt x="306" y="1538"/>
                  </a:lnTo>
                  <a:cubicBezTo>
                    <a:pt x="302" y="1543"/>
                    <a:pt x="299" y="1549"/>
                    <a:pt x="296" y="1554"/>
                  </a:cubicBezTo>
                  <a:lnTo>
                    <a:pt x="367" y="1554"/>
                  </a:lnTo>
                  <a:lnTo>
                    <a:pt x="367" y="1562"/>
                  </a:lnTo>
                  <a:lnTo>
                    <a:pt x="341" y="1562"/>
                  </a:lnTo>
                  <a:cubicBezTo>
                    <a:pt x="338" y="1573"/>
                    <a:pt x="330" y="1582"/>
                    <a:pt x="320" y="1590"/>
                  </a:cubicBezTo>
                  <a:cubicBezTo>
                    <a:pt x="333" y="1595"/>
                    <a:pt x="346" y="1600"/>
                    <a:pt x="358" y="1605"/>
                  </a:cubicBezTo>
                  <a:lnTo>
                    <a:pt x="353" y="1614"/>
                  </a:lnTo>
                  <a:cubicBezTo>
                    <a:pt x="340" y="1608"/>
                    <a:pt x="327" y="1603"/>
                    <a:pt x="312" y="1596"/>
                  </a:cubicBezTo>
                  <a:cubicBezTo>
                    <a:pt x="298" y="1604"/>
                    <a:pt x="279" y="1610"/>
                    <a:pt x="257" y="1614"/>
                  </a:cubicBezTo>
                  <a:cubicBezTo>
                    <a:pt x="255" y="1612"/>
                    <a:pt x="253" y="1608"/>
                    <a:pt x="251" y="1605"/>
                  </a:cubicBezTo>
                  <a:moveTo>
                    <a:pt x="253" y="1524"/>
                  </a:moveTo>
                  <a:lnTo>
                    <a:pt x="308" y="1524"/>
                  </a:lnTo>
                  <a:cubicBezTo>
                    <a:pt x="304" y="1519"/>
                    <a:pt x="301" y="1515"/>
                    <a:pt x="297" y="1511"/>
                  </a:cubicBezTo>
                  <a:lnTo>
                    <a:pt x="305" y="1507"/>
                  </a:lnTo>
                  <a:cubicBezTo>
                    <a:pt x="310" y="1511"/>
                    <a:pt x="314" y="1516"/>
                    <a:pt x="317" y="1520"/>
                  </a:cubicBezTo>
                  <a:lnTo>
                    <a:pt x="312" y="1524"/>
                  </a:lnTo>
                  <a:lnTo>
                    <a:pt x="362" y="1524"/>
                  </a:lnTo>
                  <a:lnTo>
                    <a:pt x="362" y="1544"/>
                  </a:lnTo>
                  <a:lnTo>
                    <a:pt x="352" y="1544"/>
                  </a:lnTo>
                  <a:lnTo>
                    <a:pt x="352" y="1532"/>
                  </a:lnTo>
                  <a:lnTo>
                    <a:pt x="263" y="1532"/>
                  </a:lnTo>
                  <a:lnTo>
                    <a:pt x="263" y="1544"/>
                  </a:lnTo>
                  <a:lnTo>
                    <a:pt x="253" y="1544"/>
                  </a:lnTo>
                  <a:lnTo>
                    <a:pt x="253" y="1524"/>
                  </a:lnTo>
                  <a:close/>
                  <a:moveTo>
                    <a:pt x="282" y="1574"/>
                  </a:moveTo>
                  <a:cubicBezTo>
                    <a:pt x="291" y="1578"/>
                    <a:pt x="301" y="1582"/>
                    <a:pt x="311" y="1586"/>
                  </a:cubicBezTo>
                  <a:cubicBezTo>
                    <a:pt x="320" y="1579"/>
                    <a:pt x="327" y="1571"/>
                    <a:pt x="331" y="1562"/>
                  </a:cubicBezTo>
                  <a:lnTo>
                    <a:pt x="290" y="1562"/>
                  </a:lnTo>
                  <a:cubicBezTo>
                    <a:pt x="288" y="1566"/>
                    <a:pt x="285" y="1570"/>
                    <a:pt x="282" y="1574"/>
                  </a:cubicBezTo>
                </a:path>
                <a:path w="4074" h="1950">
                  <a:moveTo>
                    <a:pt x="377" y="1577"/>
                  </a:moveTo>
                  <a:cubicBezTo>
                    <a:pt x="375" y="1575"/>
                    <a:pt x="373" y="1573"/>
                    <a:pt x="370" y="1572"/>
                  </a:cubicBezTo>
                  <a:cubicBezTo>
                    <a:pt x="378" y="1562"/>
                    <a:pt x="381" y="1550"/>
                    <a:pt x="381" y="1536"/>
                  </a:cubicBezTo>
                  <a:lnTo>
                    <a:pt x="381" y="1513"/>
                  </a:lnTo>
                  <a:lnTo>
                    <a:pt x="439" y="1513"/>
                  </a:lnTo>
                  <a:lnTo>
                    <a:pt x="439" y="1536"/>
                  </a:lnTo>
                  <a:lnTo>
                    <a:pt x="432" y="1536"/>
                  </a:lnTo>
                  <a:lnTo>
                    <a:pt x="432" y="1534"/>
                  </a:lnTo>
                  <a:lnTo>
                    <a:pt x="390" y="1534"/>
                  </a:lnTo>
                  <a:lnTo>
                    <a:pt x="390" y="1536"/>
                  </a:lnTo>
                  <a:cubicBezTo>
                    <a:pt x="390" y="1553"/>
                    <a:pt x="385" y="1566"/>
                    <a:pt x="377" y="1577"/>
                  </a:cubicBezTo>
                  <a:moveTo>
                    <a:pt x="442" y="1526"/>
                  </a:moveTo>
                  <a:lnTo>
                    <a:pt x="470" y="1526"/>
                  </a:lnTo>
                  <a:lnTo>
                    <a:pt x="470" y="1509"/>
                  </a:lnTo>
                  <a:lnTo>
                    <a:pt x="478" y="1509"/>
                  </a:lnTo>
                  <a:lnTo>
                    <a:pt x="478" y="1526"/>
                  </a:lnTo>
                  <a:lnTo>
                    <a:pt x="490" y="1526"/>
                  </a:lnTo>
                  <a:lnTo>
                    <a:pt x="490" y="1533"/>
                  </a:lnTo>
                  <a:lnTo>
                    <a:pt x="478" y="1533"/>
                  </a:lnTo>
                  <a:lnTo>
                    <a:pt x="478" y="1567"/>
                  </a:lnTo>
                  <a:cubicBezTo>
                    <a:pt x="478" y="1575"/>
                    <a:pt x="473" y="1579"/>
                    <a:pt x="465" y="1579"/>
                  </a:cubicBezTo>
                  <a:cubicBezTo>
                    <a:pt x="462" y="1579"/>
                    <a:pt x="458" y="1579"/>
                    <a:pt x="451" y="1579"/>
                  </a:cubicBezTo>
                  <a:cubicBezTo>
                    <a:pt x="450" y="1576"/>
                    <a:pt x="450" y="1573"/>
                    <a:pt x="449" y="1571"/>
                  </a:cubicBezTo>
                  <a:cubicBezTo>
                    <a:pt x="455" y="1572"/>
                    <a:pt x="459" y="1572"/>
                    <a:pt x="462" y="1572"/>
                  </a:cubicBezTo>
                  <a:cubicBezTo>
                    <a:pt x="467" y="1572"/>
                    <a:pt x="470" y="1569"/>
                    <a:pt x="470" y="1565"/>
                  </a:cubicBezTo>
                  <a:lnTo>
                    <a:pt x="470" y="1533"/>
                  </a:lnTo>
                  <a:lnTo>
                    <a:pt x="442" y="1533"/>
                  </a:lnTo>
                  <a:lnTo>
                    <a:pt x="442" y="1526"/>
                  </a:lnTo>
                  <a:close/>
                  <a:moveTo>
                    <a:pt x="402" y="1585"/>
                  </a:moveTo>
                  <a:lnTo>
                    <a:pt x="411" y="1585"/>
                  </a:lnTo>
                  <a:lnTo>
                    <a:pt x="411" y="1598"/>
                  </a:lnTo>
                  <a:cubicBezTo>
                    <a:pt x="411" y="1603"/>
                    <a:pt x="414" y="1605"/>
                    <a:pt x="419" y="1605"/>
                  </a:cubicBezTo>
                  <a:lnTo>
                    <a:pt x="442" y="1605"/>
                  </a:lnTo>
                  <a:cubicBezTo>
                    <a:pt x="447" y="1605"/>
                    <a:pt x="451" y="1603"/>
                    <a:pt x="452" y="1599"/>
                  </a:cubicBezTo>
                  <a:cubicBezTo>
                    <a:pt x="453" y="1596"/>
                    <a:pt x="454" y="1593"/>
                    <a:pt x="455" y="1588"/>
                  </a:cubicBezTo>
                  <a:cubicBezTo>
                    <a:pt x="458" y="1588"/>
                    <a:pt x="460" y="1590"/>
                    <a:pt x="464" y="1591"/>
                  </a:cubicBezTo>
                  <a:cubicBezTo>
                    <a:pt x="463" y="1595"/>
                    <a:pt x="462" y="1599"/>
                    <a:pt x="460" y="1603"/>
                  </a:cubicBezTo>
                  <a:cubicBezTo>
                    <a:pt x="458" y="1609"/>
                    <a:pt x="453" y="1613"/>
                    <a:pt x="444" y="1613"/>
                  </a:cubicBezTo>
                  <a:lnTo>
                    <a:pt x="418" y="1613"/>
                  </a:lnTo>
                  <a:cubicBezTo>
                    <a:pt x="407" y="1613"/>
                    <a:pt x="402" y="1608"/>
                    <a:pt x="402" y="1598"/>
                  </a:cubicBezTo>
                  <a:lnTo>
                    <a:pt x="402" y="1585"/>
                  </a:lnTo>
                  <a:close/>
                  <a:moveTo>
                    <a:pt x="389" y="1552"/>
                  </a:moveTo>
                  <a:lnTo>
                    <a:pt x="443" y="1552"/>
                  </a:lnTo>
                  <a:lnTo>
                    <a:pt x="443" y="1558"/>
                  </a:lnTo>
                  <a:lnTo>
                    <a:pt x="420" y="1558"/>
                  </a:lnTo>
                  <a:lnTo>
                    <a:pt x="420" y="1571"/>
                  </a:lnTo>
                  <a:cubicBezTo>
                    <a:pt x="420" y="1578"/>
                    <a:pt x="417" y="1580"/>
                    <a:pt x="410" y="1581"/>
                  </a:cubicBezTo>
                  <a:cubicBezTo>
                    <a:pt x="407" y="1581"/>
                    <a:pt x="405" y="1581"/>
                    <a:pt x="401" y="1581"/>
                  </a:cubicBezTo>
                  <a:cubicBezTo>
                    <a:pt x="400" y="1578"/>
                    <a:pt x="400" y="1577"/>
                    <a:pt x="399" y="1574"/>
                  </a:cubicBezTo>
                  <a:cubicBezTo>
                    <a:pt x="403" y="1574"/>
                    <a:pt x="406" y="1574"/>
                    <a:pt x="408" y="1574"/>
                  </a:cubicBezTo>
                  <a:cubicBezTo>
                    <a:pt x="411" y="1574"/>
                    <a:pt x="412" y="1573"/>
                    <a:pt x="412" y="1570"/>
                  </a:cubicBezTo>
                  <a:lnTo>
                    <a:pt x="412" y="1558"/>
                  </a:lnTo>
                  <a:lnTo>
                    <a:pt x="389" y="1558"/>
                  </a:lnTo>
                  <a:lnTo>
                    <a:pt x="389" y="1552"/>
                  </a:lnTo>
                  <a:close/>
                  <a:moveTo>
                    <a:pt x="432" y="1519"/>
                  </a:moveTo>
                  <a:lnTo>
                    <a:pt x="390" y="1519"/>
                  </a:lnTo>
                  <a:lnTo>
                    <a:pt x="390" y="1528"/>
                  </a:lnTo>
                  <a:lnTo>
                    <a:pt x="432" y="1528"/>
                  </a:lnTo>
                  <a:lnTo>
                    <a:pt x="432" y="1519"/>
                  </a:lnTo>
                  <a:close/>
                  <a:moveTo>
                    <a:pt x="383" y="1583"/>
                  </a:moveTo>
                  <a:lnTo>
                    <a:pt x="392" y="1585"/>
                  </a:lnTo>
                  <a:cubicBezTo>
                    <a:pt x="389" y="1593"/>
                    <a:pt x="385" y="1601"/>
                    <a:pt x="380" y="1608"/>
                  </a:cubicBezTo>
                  <a:cubicBezTo>
                    <a:pt x="378" y="1608"/>
                    <a:pt x="375" y="1607"/>
                    <a:pt x="371" y="1605"/>
                  </a:cubicBezTo>
                  <a:cubicBezTo>
                    <a:pt x="377" y="1598"/>
                    <a:pt x="380" y="1590"/>
                    <a:pt x="383" y="1583"/>
                  </a:cubicBezTo>
                  <a:moveTo>
                    <a:pt x="395" y="1540"/>
                  </a:moveTo>
                  <a:lnTo>
                    <a:pt x="434" y="1540"/>
                  </a:lnTo>
                  <a:lnTo>
                    <a:pt x="434" y="1546"/>
                  </a:lnTo>
                  <a:lnTo>
                    <a:pt x="395" y="1546"/>
                  </a:lnTo>
                  <a:lnTo>
                    <a:pt x="395" y="1540"/>
                  </a:lnTo>
                  <a:close/>
                  <a:moveTo>
                    <a:pt x="468" y="1587"/>
                  </a:moveTo>
                  <a:lnTo>
                    <a:pt x="474" y="1583"/>
                  </a:lnTo>
                  <a:cubicBezTo>
                    <a:pt x="479" y="1587"/>
                    <a:pt x="484" y="1593"/>
                    <a:pt x="491" y="1601"/>
                  </a:cubicBezTo>
                  <a:lnTo>
                    <a:pt x="483" y="1606"/>
                  </a:lnTo>
                  <a:cubicBezTo>
                    <a:pt x="478" y="1599"/>
                    <a:pt x="472" y="1593"/>
                    <a:pt x="468" y="1587"/>
                  </a:cubicBezTo>
                  <a:moveTo>
                    <a:pt x="445" y="1541"/>
                  </a:moveTo>
                  <a:lnTo>
                    <a:pt x="452" y="1538"/>
                  </a:lnTo>
                  <a:cubicBezTo>
                    <a:pt x="456" y="1544"/>
                    <a:pt x="459" y="1550"/>
                    <a:pt x="462" y="1556"/>
                  </a:cubicBezTo>
                  <a:lnTo>
                    <a:pt x="455" y="1560"/>
                  </a:lnTo>
                  <a:cubicBezTo>
                    <a:pt x="451" y="1553"/>
                    <a:pt x="448" y="1546"/>
                    <a:pt x="445" y="1541"/>
                  </a:cubicBezTo>
                  <a:moveTo>
                    <a:pt x="423" y="1583"/>
                  </a:moveTo>
                  <a:lnTo>
                    <a:pt x="430" y="1579"/>
                  </a:lnTo>
                  <a:cubicBezTo>
                    <a:pt x="435" y="1584"/>
                    <a:pt x="440" y="1588"/>
                    <a:pt x="444" y="1593"/>
                  </a:cubicBezTo>
                  <a:lnTo>
                    <a:pt x="436" y="1598"/>
                  </a:lnTo>
                  <a:cubicBezTo>
                    <a:pt x="432" y="1593"/>
                    <a:pt x="428" y="1588"/>
                    <a:pt x="423" y="1583"/>
                  </a:cubicBezTo>
                  <a:moveTo>
                    <a:pt x="431" y="1559"/>
                  </a:moveTo>
                  <a:cubicBezTo>
                    <a:pt x="437" y="1564"/>
                    <a:pt x="442" y="1568"/>
                    <a:pt x="445" y="1573"/>
                  </a:cubicBezTo>
                  <a:lnTo>
                    <a:pt x="439" y="1578"/>
                  </a:lnTo>
                  <a:cubicBezTo>
                    <a:pt x="435" y="1573"/>
                    <a:pt x="431" y="1568"/>
                    <a:pt x="425" y="1564"/>
                  </a:cubicBezTo>
                  <a:lnTo>
                    <a:pt x="431" y="1559"/>
                  </a:lnTo>
                  <a:close/>
                  <a:moveTo>
                    <a:pt x="399" y="1559"/>
                  </a:moveTo>
                  <a:lnTo>
                    <a:pt x="405" y="1564"/>
                  </a:lnTo>
                  <a:cubicBezTo>
                    <a:pt x="400" y="1568"/>
                    <a:pt x="395" y="1573"/>
                    <a:pt x="390" y="1577"/>
                  </a:cubicBezTo>
                  <a:cubicBezTo>
                    <a:pt x="388" y="1575"/>
                    <a:pt x="386" y="1573"/>
                    <a:pt x="384" y="1572"/>
                  </a:cubicBezTo>
                  <a:cubicBezTo>
                    <a:pt x="390" y="1568"/>
                    <a:pt x="395" y="1564"/>
                    <a:pt x="399" y="1559"/>
                  </a:cubicBezTo>
                </a:path>
                <a:path w="4074" h="1950">
                  <a:moveTo>
                    <a:pt x="494" y="1566"/>
                  </a:moveTo>
                  <a:cubicBezTo>
                    <a:pt x="507" y="1563"/>
                    <a:pt x="518" y="1559"/>
                    <a:pt x="527" y="1553"/>
                  </a:cubicBezTo>
                  <a:cubicBezTo>
                    <a:pt x="520" y="1549"/>
                    <a:pt x="511" y="1544"/>
                    <a:pt x="503" y="1539"/>
                  </a:cubicBezTo>
                  <a:lnTo>
                    <a:pt x="508" y="1534"/>
                  </a:lnTo>
                  <a:cubicBezTo>
                    <a:pt x="517" y="1538"/>
                    <a:pt x="526" y="1543"/>
                    <a:pt x="535" y="1547"/>
                  </a:cubicBezTo>
                  <a:cubicBezTo>
                    <a:pt x="539" y="1543"/>
                    <a:pt x="544" y="1537"/>
                    <a:pt x="548" y="1531"/>
                  </a:cubicBezTo>
                  <a:lnTo>
                    <a:pt x="498" y="1531"/>
                  </a:lnTo>
                  <a:lnTo>
                    <a:pt x="498" y="1524"/>
                  </a:lnTo>
                  <a:lnTo>
                    <a:pt x="567" y="1524"/>
                  </a:lnTo>
                  <a:lnTo>
                    <a:pt x="567" y="1531"/>
                  </a:lnTo>
                  <a:lnTo>
                    <a:pt x="558" y="1531"/>
                  </a:lnTo>
                  <a:cubicBezTo>
                    <a:pt x="554" y="1539"/>
                    <a:pt x="549" y="1545"/>
                    <a:pt x="542" y="1551"/>
                  </a:cubicBezTo>
                  <a:cubicBezTo>
                    <a:pt x="551" y="1555"/>
                    <a:pt x="560" y="1560"/>
                    <a:pt x="568" y="1564"/>
                  </a:cubicBezTo>
                  <a:lnTo>
                    <a:pt x="563" y="1573"/>
                  </a:lnTo>
                  <a:cubicBezTo>
                    <a:pt x="553" y="1568"/>
                    <a:pt x="544" y="1562"/>
                    <a:pt x="535" y="1557"/>
                  </a:cubicBezTo>
                  <a:cubicBezTo>
                    <a:pt x="525" y="1564"/>
                    <a:pt x="513" y="1569"/>
                    <a:pt x="499" y="1573"/>
                  </a:cubicBezTo>
                  <a:cubicBezTo>
                    <a:pt x="498" y="1572"/>
                    <a:pt x="497" y="1568"/>
                    <a:pt x="494" y="1566"/>
                  </a:cubicBezTo>
                  <a:moveTo>
                    <a:pt x="599" y="1509"/>
                  </a:moveTo>
                  <a:lnTo>
                    <a:pt x="608" y="1509"/>
                  </a:lnTo>
                  <a:lnTo>
                    <a:pt x="608" y="1598"/>
                  </a:lnTo>
                  <a:cubicBezTo>
                    <a:pt x="608" y="1608"/>
                    <a:pt x="603" y="1613"/>
                    <a:pt x="593" y="1613"/>
                  </a:cubicBezTo>
                  <a:cubicBezTo>
                    <a:pt x="589" y="1613"/>
                    <a:pt x="583" y="1613"/>
                    <a:pt x="576" y="1613"/>
                  </a:cubicBezTo>
                  <a:cubicBezTo>
                    <a:pt x="576" y="1610"/>
                    <a:pt x="576" y="1607"/>
                    <a:pt x="575" y="1603"/>
                  </a:cubicBezTo>
                  <a:cubicBezTo>
                    <a:pt x="581" y="1603"/>
                    <a:pt x="586" y="1604"/>
                    <a:pt x="590" y="1604"/>
                  </a:cubicBezTo>
                  <a:cubicBezTo>
                    <a:pt x="596" y="1604"/>
                    <a:pt x="599" y="1601"/>
                    <a:pt x="599" y="1596"/>
                  </a:cubicBezTo>
                  <a:lnTo>
                    <a:pt x="599" y="1509"/>
                  </a:lnTo>
                  <a:close/>
                  <a:moveTo>
                    <a:pt x="574" y="1520"/>
                  </a:moveTo>
                  <a:lnTo>
                    <a:pt x="583" y="1520"/>
                  </a:lnTo>
                  <a:lnTo>
                    <a:pt x="583" y="1589"/>
                  </a:lnTo>
                  <a:lnTo>
                    <a:pt x="574" y="1589"/>
                  </a:lnTo>
                  <a:lnTo>
                    <a:pt x="574" y="1520"/>
                  </a:lnTo>
                  <a:close/>
                  <a:moveTo>
                    <a:pt x="513" y="1569"/>
                  </a:moveTo>
                  <a:lnTo>
                    <a:pt x="523" y="1569"/>
                  </a:lnTo>
                  <a:cubicBezTo>
                    <a:pt x="523" y="1583"/>
                    <a:pt x="522" y="1592"/>
                    <a:pt x="519" y="1598"/>
                  </a:cubicBezTo>
                  <a:cubicBezTo>
                    <a:pt x="516" y="1603"/>
                    <a:pt x="511" y="1609"/>
                    <a:pt x="503" y="1615"/>
                  </a:cubicBezTo>
                  <a:cubicBezTo>
                    <a:pt x="501" y="1613"/>
                    <a:pt x="498" y="1610"/>
                    <a:pt x="496" y="1608"/>
                  </a:cubicBezTo>
                  <a:cubicBezTo>
                    <a:pt x="503" y="1603"/>
                    <a:pt x="508" y="1598"/>
                    <a:pt x="511" y="1593"/>
                  </a:cubicBezTo>
                  <a:cubicBezTo>
                    <a:pt x="512" y="1588"/>
                    <a:pt x="513" y="1581"/>
                    <a:pt x="513" y="1569"/>
                  </a:cubicBezTo>
                  <a:moveTo>
                    <a:pt x="543" y="1569"/>
                  </a:moveTo>
                  <a:lnTo>
                    <a:pt x="552" y="1569"/>
                  </a:lnTo>
                  <a:lnTo>
                    <a:pt x="552" y="1613"/>
                  </a:lnTo>
                  <a:lnTo>
                    <a:pt x="543" y="1613"/>
                  </a:lnTo>
                  <a:lnTo>
                    <a:pt x="543" y="1569"/>
                  </a:lnTo>
                  <a:close/>
                  <a:moveTo>
                    <a:pt x="523" y="1510"/>
                  </a:moveTo>
                  <a:lnTo>
                    <a:pt x="531" y="1506"/>
                  </a:lnTo>
                  <a:cubicBezTo>
                    <a:pt x="534" y="1510"/>
                    <a:pt x="537" y="1514"/>
                    <a:pt x="540" y="1519"/>
                  </a:cubicBezTo>
                  <a:lnTo>
                    <a:pt x="533" y="1523"/>
                  </a:lnTo>
                  <a:cubicBezTo>
                    <a:pt x="530" y="1519"/>
                    <a:pt x="526" y="1514"/>
                    <a:pt x="523" y="1510"/>
                  </a:cubicBezTo>
                </a:path>
                <a:path w="4074" h="1950">
                  <a:moveTo>
                    <a:pt x="40" y="1195"/>
                  </a:moveTo>
                  <a:cubicBezTo>
                    <a:pt x="43" y="1208"/>
                    <a:pt x="39" y="1217"/>
                    <a:pt x="29" y="1218"/>
                  </a:cubicBezTo>
                  <a:cubicBezTo>
                    <a:pt x="26" y="1219"/>
                    <a:pt x="21" y="1219"/>
                    <a:pt x="17" y="1218"/>
                  </a:cubicBezTo>
                  <a:cubicBezTo>
                    <a:pt x="16" y="1216"/>
                    <a:pt x="15" y="1213"/>
                    <a:pt x="14" y="1210"/>
                  </a:cubicBezTo>
                  <a:lnTo>
                    <a:pt x="14" y="1238"/>
                  </a:lnTo>
                  <a:lnTo>
                    <a:pt x="5" y="1238"/>
                  </a:lnTo>
                  <a:lnTo>
                    <a:pt x="5" y="1138"/>
                  </a:lnTo>
                  <a:lnTo>
                    <a:pt x="40" y="1138"/>
                  </a:lnTo>
                  <a:lnTo>
                    <a:pt x="40" y="1145"/>
                  </a:lnTo>
                  <a:cubicBezTo>
                    <a:pt x="35" y="1161"/>
                    <a:pt x="31" y="1171"/>
                    <a:pt x="29" y="1174"/>
                  </a:cubicBezTo>
                  <a:cubicBezTo>
                    <a:pt x="36" y="1183"/>
                    <a:pt x="39" y="1189"/>
                    <a:pt x="40" y="1195"/>
                  </a:cubicBezTo>
                  <a:moveTo>
                    <a:pt x="49" y="1162"/>
                  </a:moveTo>
                  <a:lnTo>
                    <a:pt x="86" y="1162"/>
                  </a:lnTo>
                  <a:lnTo>
                    <a:pt x="86" y="1208"/>
                  </a:lnTo>
                  <a:lnTo>
                    <a:pt x="58" y="1208"/>
                  </a:lnTo>
                  <a:lnTo>
                    <a:pt x="58" y="1214"/>
                  </a:lnTo>
                  <a:lnTo>
                    <a:pt x="49" y="1214"/>
                  </a:lnTo>
                  <a:lnTo>
                    <a:pt x="49" y="1162"/>
                  </a:lnTo>
                  <a:close/>
                  <a:moveTo>
                    <a:pt x="45" y="1139"/>
                  </a:moveTo>
                  <a:lnTo>
                    <a:pt x="119" y="1139"/>
                  </a:lnTo>
                  <a:lnTo>
                    <a:pt x="119" y="1147"/>
                  </a:lnTo>
                  <a:lnTo>
                    <a:pt x="109" y="1147"/>
                  </a:lnTo>
                  <a:lnTo>
                    <a:pt x="109" y="1220"/>
                  </a:lnTo>
                  <a:cubicBezTo>
                    <a:pt x="109" y="1230"/>
                    <a:pt x="104" y="1236"/>
                    <a:pt x="92" y="1236"/>
                  </a:cubicBezTo>
                  <a:cubicBezTo>
                    <a:pt x="88" y="1236"/>
                    <a:pt x="81" y="1236"/>
                    <a:pt x="74" y="1235"/>
                  </a:cubicBezTo>
                  <a:cubicBezTo>
                    <a:pt x="73" y="1233"/>
                    <a:pt x="73" y="1229"/>
                    <a:pt x="72" y="1226"/>
                  </a:cubicBezTo>
                  <a:cubicBezTo>
                    <a:pt x="79" y="1227"/>
                    <a:pt x="86" y="1227"/>
                    <a:pt x="91" y="1227"/>
                  </a:cubicBezTo>
                  <a:cubicBezTo>
                    <a:pt x="96" y="1227"/>
                    <a:pt x="99" y="1224"/>
                    <a:pt x="99" y="1218"/>
                  </a:cubicBezTo>
                  <a:lnTo>
                    <a:pt x="99" y="1147"/>
                  </a:lnTo>
                  <a:lnTo>
                    <a:pt x="45" y="1147"/>
                  </a:lnTo>
                  <a:lnTo>
                    <a:pt x="45" y="1139"/>
                  </a:lnTo>
                  <a:close/>
                  <a:moveTo>
                    <a:pt x="26" y="1210"/>
                  </a:moveTo>
                  <a:cubicBezTo>
                    <a:pt x="31" y="1209"/>
                    <a:pt x="33" y="1204"/>
                    <a:pt x="31" y="1195"/>
                  </a:cubicBezTo>
                  <a:cubicBezTo>
                    <a:pt x="30" y="1189"/>
                    <a:pt x="26" y="1184"/>
                    <a:pt x="20" y="1176"/>
                  </a:cubicBezTo>
                  <a:cubicBezTo>
                    <a:pt x="25" y="1163"/>
                    <a:pt x="27" y="1153"/>
                    <a:pt x="30" y="1145"/>
                  </a:cubicBezTo>
                  <a:lnTo>
                    <a:pt x="14" y="1145"/>
                  </a:lnTo>
                  <a:lnTo>
                    <a:pt x="14" y="1209"/>
                  </a:lnTo>
                  <a:cubicBezTo>
                    <a:pt x="19" y="1210"/>
                    <a:pt x="23" y="1211"/>
                    <a:pt x="26" y="1210"/>
                  </a:cubicBezTo>
                  <a:moveTo>
                    <a:pt x="78" y="1169"/>
                  </a:moveTo>
                  <a:lnTo>
                    <a:pt x="58" y="1169"/>
                  </a:lnTo>
                  <a:lnTo>
                    <a:pt x="58" y="1200"/>
                  </a:lnTo>
                  <a:lnTo>
                    <a:pt x="78" y="1200"/>
                  </a:lnTo>
                  <a:lnTo>
                    <a:pt x="78" y="1169"/>
                  </a:lnTo>
                </a:path>
                <a:path w="4074" h="1950">
                  <a:moveTo>
                    <a:pt x="160" y="1164"/>
                  </a:moveTo>
                  <a:lnTo>
                    <a:pt x="188" y="1161"/>
                  </a:lnTo>
                  <a:cubicBezTo>
                    <a:pt x="187" y="1153"/>
                    <a:pt x="187" y="1143"/>
                    <a:pt x="186" y="1131"/>
                  </a:cubicBezTo>
                  <a:lnTo>
                    <a:pt x="196" y="1131"/>
                  </a:lnTo>
                  <a:cubicBezTo>
                    <a:pt x="196" y="1142"/>
                    <a:pt x="197" y="1152"/>
                    <a:pt x="197" y="1160"/>
                  </a:cubicBezTo>
                  <a:lnTo>
                    <a:pt x="239" y="1156"/>
                  </a:lnTo>
                  <a:lnTo>
                    <a:pt x="240" y="1164"/>
                  </a:lnTo>
                  <a:lnTo>
                    <a:pt x="197" y="1169"/>
                  </a:lnTo>
                  <a:cubicBezTo>
                    <a:pt x="198" y="1181"/>
                    <a:pt x="200" y="1192"/>
                    <a:pt x="203" y="1199"/>
                  </a:cubicBezTo>
                  <a:cubicBezTo>
                    <a:pt x="214" y="1192"/>
                    <a:pt x="224" y="1184"/>
                    <a:pt x="232" y="1174"/>
                  </a:cubicBezTo>
                  <a:lnTo>
                    <a:pt x="239" y="1180"/>
                  </a:lnTo>
                  <a:cubicBezTo>
                    <a:pt x="230" y="1191"/>
                    <a:pt x="219" y="1200"/>
                    <a:pt x="206" y="1208"/>
                  </a:cubicBezTo>
                  <a:cubicBezTo>
                    <a:pt x="210" y="1217"/>
                    <a:pt x="215" y="1223"/>
                    <a:pt x="222" y="1226"/>
                  </a:cubicBezTo>
                  <a:cubicBezTo>
                    <a:pt x="226" y="1229"/>
                    <a:pt x="230" y="1228"/>
                    <a:pt x="231" y="1223"/>
                  </a:cubicBezTo>
                  <a:cubicBezTo>
                    <a:pt x="232" y="1218"/>
                    <a:pt x="233" y="1212"/>
                    <a:pt x="234" y="1206"/>
                  </a:cubicBezTo>
                  <a:cubicBezTo>
                    <a:pt x="237" y="1208"/>
                    <a:pt x="241" y="1208"/>
                    <a:pt x="244" y="1209"/>
                  </a:cubicBezTo>
                  <a:cubicBezTo>
                    <a:pt x="242" y="1217"/>
                    <a:pt x="240" y="1223"/>
                    <a:pt x="239" y="1228"/>
                  </a:cubicBezTo>
                  <a:cubicBezTo>
                    <a:pt x="237" y="1234"/>
                    <a:pt x="234" y="1237"/>
                    <a:pt x="228" y="1237"/>
                  </a:cubicBezTo>
                  <a:cubicBezTo>
                    <a:pt x="222" y="1237"/>
                    <a:pt x="218" y="1235"/>
                    <a:pt x="213" y="1232"/>
                  </a:cubicBezTo>
                  <a:cubicBezTo>
                    <a:pt x="207" y="1228"/>
                    <a:pt x="202" y="1221"/>
                    <a:pt x="198" y="1213"/>
                  </a:cubicBezTo>
                  <a:cubicBezTo>
                    <a:pt x="187" y="1218"/>
                    <a:pt x="175" y="1224"/>
                    <a:pt x="163" y="1228"/>
                  </a:cubicBezTo>
                  <a:cubicBezTo>
                    <a:pt x="161" y="1227"/>
                    <a:pt x="159" y="1224"/>
                    <a:pt x="157" y="1221"/>
                  </a:cubicBezTo>
                  <a:cubicBezTo>
                    <a:pt x="171" y="1216"/>
                    <a:pt x="183" y="1211"/>
                    <a:pt x="195" y="1204"/>
                  </a:cubicBezTo>
                  <a:cubicBezTo>
                    <a:pt x="192" y="1195"/>
                    <a:pt x="189" y="1184"/>
                    <a:pt x="188" y="1169"/>
                  </a:cubicBezTo>
                  <a:lnTo>
                    <a:pt x="162" y="1173"/>
                  </a:lnTo>
                  <a:lnTo>
                    <a:pt x="160" y="1164"/>
                  </a:lnTo>
                  <a:close/>
                  <a:moveTo>
                    <a:pt x="123" y="1184"/>
                  </a:moveTo>
                  <a:cubicBezTo>
                    <a:pt x="137" y="1168"/>
                    <a:pt x="147" y="1150"/>
                    <a:pt x="154" y="1131"/>
                  </a:cubicBezTo>
                  <a:lnTo>
                    <a:pt x="165" y="1134"/>
                  </a:lnTo>
                  <a:cubicBezTo>
                    <a:pt x="160" y="1143"/>
                    <a:pt x="157" y="1152"/>
                    <a:pt x="152" y="1159"/>
                  </a:cubicBezTo>
                  <a:lnTo>
                    <a:pt x="152" y="1237"/>
                  </a:lnTo>
                  <a:lnTo>
                    <a:pt x="142" y="1237"/>
                  </a:lnTo>
                  <a:lnTo>
                    <a:pt x="142" y="1175"/>
                  </a:lnTo>
                  <a:cubicBezTo>
                    <a:pt x="138" y="1182"/>
                    <a:pt x="132" y="1188"/>
                    <a:pt x="128" y="1193"/>
                  </a:cubicBezTo>
                  <a:cubicBezTo>
                    <a:pt x="127" y="1191"/>
                    <a:pt x="125" y="1188"/>
                    <a:pt x="123" y="1184"/>
                  </a:cubicBezTo>
                  <a:moveTo>
                    <a:pt x="205" y="1139"/>
                  </a:moveTo>
                  <a:lnTo>
                    <a:pt x="210" y="1134"/>
                  </a:lnTo>
                  <a:cubicBezTo>
                    <a:pt x="218" y="1138"/>
                    <a:pt x="224" y="1142"/>
                    <a:pt x="232" y="1147"/>
                  </a:cubicBezTo>
                  <a:lnTo>
                    <a:pt x="225" y="1154"/>
                  </a:lnTo>
                  <a:cubicBezTo>
                    <a:pt x="219" y="1149"/>
                    <a:pt x="212" y="1144"/>
                    <a:pt x="205" y="1139"/>
                  </a:cubicBezTo>
                </a:path>
                <a:path w="4074" h="1950">
                  <a:moveTo>
                    <a:pt x="288" y="1131"/>
                  </a:moveTo>
                  <a:lnTo>
                    <a:pt x="296" y="1131"/>
                  </a:lnTo>
                  <a:lnTo>
                    <a:pt x="296" y="1149"/>
                  </a:lnTo>
                  <a:lnTo>
                    <a:pt x="318" y="1149"/>
                  </a:lnTo>
                  <a:lnTo>
                    <a:pt x="318" y="1130"/>
                  </a:lnTo>
                  <a:lnTo>
                    <a:pt x="327" y="1130"/>
                  </a:lnTo>
                  <a:lnTo>
                    <a:pt x="327" y="1149"/>
                  </a:lnTo>
                  <a:lnTo>
                    <a:pt x="358" y="1149"/>
                  </a:lnTo>
                  <a:lnTo>
                    <a:pt x="358" y="1237"/>
                  </a:lnTo>
                  <a:lnTo>
                    <a:pt x="350" y="1237"/>
                  </a:lnTo>
                  <a:lnTo>
                    <a:pt x="350" y="1230"/>
                  </a:lnTo>
                  <a:lnTo>
                    <a:pt x="265" y="1230"/>
                  </a:lnTo>
                  <a:lnTo>
                    <a:pt x="265" y="1237"/>
                  </a:lnTo>
                  <a:lnTo>
                    <a:pt x="256" y="1237"/>
                  </a:lnTo>
                  <a:lnTo>
                    <a:pt x="256" y="1149"/>
                  </a:lnTo>
                  <a:lnTo>
                    <a:pt x="288" y="1149"/>
                  </a:lnTo>
                  <a:lnTo>
                    <a:pt x="288" y="1131"/>
                  </a:lnTo>
                  <a:close/>
                  <a:moveTo>
                    <a:pt x="265" y="1222"/>
                  </a:moveTo>
                  <a:lnTo>
                    <a:pt x="288" y="1222"/>
                  </a:lnTo>
                  <a:lnTo>
                    <a:pt x="288" y="1193"/>
                  </a:lnTo>
                  <a:lnTo>
                    <a:pt x="265" y="1193"/>
                  </a:lnTo>
                  <a:lnTo>
                    <a:pt x="265" y="1222"/>
                  </a:lnTo>
                  <a:close/>
                  <a:moveTo>
                    <a:pt x="327" y="1222"/>
                  </a:moveTo>
                  <a:lnTo>
                    <a:pt x="350" y="1222"/>
                  </a:lnTo>
                  <a:lnTo>
                    <a:pt x="350" y="1193"/>
                  </a:lnTo>
                  <a:lnTo>
                    <a:pt x="327" y="1193"/>
                  </a:lnTo>
                  <a:lnTo>
                    <a:pt x="327" y="1222"/>
                  </a:lnTo>
                  <a:close/>
                  <a:moveTo>
                    <a:pt x="296" y="1222"/>
                  </a:moveTo>
                  <a:lnTo>
                    <a:pt x="318" y="1222"/>
                  </a:lnTo>
                  <a:lnTo>
                    <a:pt x="318" y="1193"/>
                  </a:lnTo>
                  <a:lnTo>
                    <a:pt x="296" y="1193"/>
                  </a:lnTo>
                  <a:lnTo>
                    <a:pt x="296" y="1222"/>
                  </a:lnTo>
                  <a:close/>
                  <a:moveTo>
                    <a:pt x="265" y="1184"/>
                  </a:moveTo>
                  <a:lnTo>
                    <a:pt x="288" y="1184"/>
                  </a:lnTo>
                  <a:lnTo>
                    <a:pt x="288" y="1156"/>
                  </a:lnTo>
                  <a:lnTo>
                    <a:pt x="265" y="1156"/>
                  </a:lnTo>
                  <a:lnTo>
                    <a:pt x="265" y="1184"/>
                  </a:lnTo>
                  <a:close/>
                  <a:moveTo>
                    <a:pt x="350" y="1156"/>
                  </a:moveTo>
                  <a:lnTo>
                    <a:pt x="327" y="1156"/>
                  </a:lnTo>
                  <a:lnTo>
                    <a:pt x="327" y="1184"/>
                  </a:lnTo>
                  <a:lnTo>
                    <a:pt x="350" y="1184"/>
                  </a:lnTo>
                  <a:lnTo>
                    <a:pt x="350" y="1156"/>
                  </a:lnTo>
                  <a:close/>
                  <a:moveTo>
                    <a:pt x="296" y="1184"/>
                  </a:moveTo>
                  <a:lnTo>
                    <a:pt x="318" y="1184"/>
                  </a:lnTo>
                  <a:lnTo>
                    <a:pt x="318" y="1156"/>
                  </a:lnTo>
                  <a:lnTo>
                    <a:pt x="296" y="1156"/>
                  </a:lnTo>
                  <a:lnTo>
                    <a:pt x="296" y="1184"/>
                  </a:lnTo>
                </a:path>
                <a:path w="4074" h="1950">
                  <a:moveTo>
                    <a:pt x="412" y="1144"/>
                  </a:moveTo>
                  <a:lnTo>
                    <a:pt x="436" y="1144"/>
                  </a:lnTo>
                  <a:cubicBezTo>
                    <a:pt x="438" y="1140"/>
                    <a:pt x="440" y="1135"/>
                    <a:pt x="441" y="1130"/>
                  </a:cubicBezTo>
                  <a:lnTo>
                    <a:pt x="452" y="1132"/>
                  </a:lnTo>
                  <a:cubicBezTo>
                    <a:pt x="450" y="1136"/>
                    <a:pt x="448" y="1140"/>
                    <a:pt x="445" y="1144"/>
                  </a:cubicBezTo>
                  <a:lnTo>
                    <a:pt x="484" y="1144"/>
                  </a:lnTo>
                  <a:lnTo>
                    <a:pt x="484" y="1237"/>
                  </a:lnTo>
                  <a:lnTo>
                    <a:pt x="473" y="1237"/>
                  </a:lnTo>
                  <a:lnTo>
                    <a:pt x="473" y="1228"/>
                  </a:lnTo>
                  <a:lnTo>
                    <a:pt x="422" y="1228"/>
                  </a:lnTo>
                  <a:lnTo>
                    <a:pt x="422" y="1237"/>
                  </a:lnTo>
                  <a:lnTo>
                    <a:pt x="412" y="1237"/>
                  </a:lnTo>
                  <a:lnTo>
                    <a:pt x="412" y="1144"/>
                  </a:lnTo>
                  <a:close/>
                  <a:moveTo>
                    <a:pt x="422" y="1220"/>
                  </a:moveTo>
                  <a:lnTo>
                    <a:pt x="473" y="1220"/>
                  </a:lnTo>
                  <a:lnTo>
                    <a:pt x="473" y="1189"/>
                  </a:lnTo>
                  <a:lnTo>
                    <a:pt x="422" y="1189"/>
                  </a:lnTo>
                  <a:lnTo>
                    <a:pt x="422" y="1220"/>
                  </a:lnTo>
                  <a:close/>
                  <a:moveTo>
                    <a:pt x="473" y="1153"/>
                  </a:moveTo>
                  <a:lnTo>
                    <a:pt x="422" y="1153"/>
                  </a:lnTo>
                  <a:lnTo>
                    <a:pt x="422" y="1182"/>
                  </a:lnTo>
                  <a:lnTo>
                    <a:pt x="473" y="1182"/>
                  </a:lnTo>
                  <a:lnTo>
                    <a:pt x="473" y="1153"/>
                  </a:lnTo>
                  <a:close/>
                  <a:moveTo>
                    <a:pt x="392" y="1192"/>
                  </a:moveTo>
                  <a:cubicBezTo>
                    <a:pt x="395" y="1193"/>
                    <a:pt x="399" y="1195"/>
                    <a:pt x="402" y="1196"/>
                  </a:cubicBezTo>
                  <a:cubicBezTo>
                    <a:pt x="397" y="1208"/>
                    <a:pt x="392" y="1222"/>
                    <a:pt x="387" y="1236"/>
                  </a:cubicBezTo>
                  <a:lnTo>
                    <a:pt x="376" y="1231"/>
                  </a:lnTo>
                  <a:cubicBezTo>
                    <a:pt x="382" y="1218"/>
                    <a:pt x="388" y="1205"/>
                    <a:pt x="392" y="1192"/>
                  </a:cubicBezTo>
                  <a:moveTo>
                    <a:pt x="377" y="1160"/>
                  </a:moveTo>
                  <a:cubicBezTo>
                    <a:pt x="385" y="1164"/>
                    <a:pt x="393" y="1169"/>
                    <a:pt x="401" y="1174"/>
                  </a:cubicBezTo>
                  <a:cubicBezTo>
                    <a:pt x="398" y="1178"/>
                    <a:pt x="396" y="1180"/>
                    <a:pt x="394" y="1182"/>
                  </a:cubicBezTo>
                  <a:cubicBezTo>
                    <a:pt x="387" y="1177"/>
                    <a:pt x="380" y="1172"/>
                    <a:pt x="371" y="1167"/>
                  </a:cubicBezTo>
                  <a:lnTo>
                    <a:pt x="377" y="1160"/>
                  </a:lnTo>
                  <a:close/>
                  <a:moveTo>
                    <a:pt x="383" y="1132"/>
                  </a:moveTo>
                  <a:cubicBezTo>
                    <a:pt x="392" y="1137"/>
                    <a:pt x="400" y="1142"/>
                    <a:pt x="407" y="1148"/>
                  </a:cubicBezTo>
                  <a:cubicBezTo>
                    <a:pt x="406" y="1149"/>
                    <a:pt x="403" y="1152"/>
                    <a:pt x="400" y="1155"/>
                  </a:cubicBezTo>
                  <a:cubicBezTo>
                    <a:pt x="392" y="1149"/>
                    <a:pt x="385" y="1144"/>
                    <a:pt x="378" y="1138"/>
                  </a:cubicBezTo>
                  <a:lnTo>
                    <a:pt x="383" y="1132"/>
                  </a:lnTo>
                </a:path>
                <a:path w="4074" h="1950">
                  <a:moveTo>
                    <a:pt x="553" y="1147"/>
                  </a:moveTo>
                  <a:lnTo>
                    <a:pt x="570" y="1147"/>
                  </a:lnTo>
                  <a:cubicBezTo>
                    <a:pt x="573" y="1141"/>
                    <a:pt x="575" y="1136"/>
                    <a:pt x="576" y="1130"/>
                  </a:cubicBezTo>
                  <a:lnTo>
                    <a:pt x="587" y="1133"/>
                  </a:lnTo>
                  <a:cubicBezTo>
                    <a:pt x="584" y="1138"/>
                    <a:pt x="582" y="1143"/>
                    <a:pt x="580" y="1147"/>
                  </a:cubicBezTo>
                  <a:lnTo>
                    <a:pt x="610" y="1147"/>
                  </a:lnTo>
                  <a:lnTo>
                    <a:pt x="610" y="1237"/>
                  </a:lnTo>
                  <a:lnTo>
                    <a:pt x="601" y="1237"/>
                  </a:lnTo>
                  <a:lnTo>
                    <a:pt x="601" y="1228"/>
                  </a:lnTo>
                  <a:lnTo>
                    <a:pt x="563" y="1228"/>
                  </a:lnTo>
                  <a:lnTo>
                    <a:pt x="563" y="1237"/>
                  </a:lnTo>
                  <a:lnTo>
                    <a:pt x="553" y="1237"/>
                  </a:lnTo>
                  <a:lnTo>
                    <a:pt x="553" y="1147"/>
                  </a:lnTo>
                  <a:close/>
                  <a:moveTo>
                    <a:pt x="499" y="1149"/>
                  </a:moveTo>
                  <a:lnTo>
                    <a:pt x="517" y="1149"/>
                  </a:lnTo>
                  <a:lnTo>
                    <a:pt x="517" y="1131"/>
                  </a:lnTo>
                  <a:lnTo>
                    <a:pt x="525" y="1131"/>
                  </a:lnTo>
                  <a:lnTo>
                    <a:pt x="525" y="1149"/>
                  </a:lnTo>
                  <a:lnTo>
                    <a:pt x="544" y="1149"/>
                  </a:lnTo>
                  <a:lnTo>
                    <a:pt x="544" y="1206"/>
                  </a:lnTo>
                  <a:cubicBezTo>
                    <a:pt x="544" y="1213"/>
                    <a:pt x="539" y="1215"/>
                    <a:pt x="528" y="1214"/>
                  </a:cubicBezTo>
                  <a:cubicBezTo>
                    <a:pt x="528" y="1213"/>
                    <a:pt x="527" y="1209"/>
                    <a:pt x="526" y="1207"/>
                  </a:cubicBezTo>
                  <a:cubicBezTo>
                    <a:pt x="533" y="1208"/>
                    <a:pt x="536" y="1207"/>
                    <a:pt x="536" y="1204"/>
                  </a:cubicBezTo>
                  <a:lnTo>
                    <a:pt x="536" y="1157"/>
                  </a:lnTo>
                  <a:lnTo>
                    <a:pt x="525" y="1157"/>
                  </a:lnTo>
                  <a:lnTo>
                    <a:pt x="525" y="1237"/>
                  </a:lnTo>
                  <a:lnTo>
                    <a:pt x="517" y="1237"/>
                  </a:lnTo>
                  <a:lnTo>
                    <a:pt x="517" y="1157"/>
                  </a:lnTo>
                  <a:lnTo>
                    <a:pt x="508" y="1157"/>
                  </a:lnTo>
                  <a:lnTo>
                    <a:pt x="508" y="1216"/>
                  </a:lnTo>
                  <a:lnTo>
                    <a:pt x="499" y="1216"/>
                  </a:lnTo>
                  <a:lnTo>
                    <a:pt x="499" y="1149"/>
                  </a:lnTo>
                  <a:close/>
                  <a:moveTo>
                    <a:pt x="563" y="1221"/>
                  </a:moveTo>
                  <a:lnTo>
                    <a:pt x="601" y="1221"/>
                  </a:lnTo>
                  <a:lnTo>
                    <a:pt x="601" y="1191"/>
                  </a:lnTo>
                  <a:lnTo>
                    <a:pt x="563" y="1191"/>
                  </a:lnTo>
                  <a:lnTo>
                    <a:pt x="563" y="1221"/>
                  </a:lnTo>
                  <a:close/>
                  <a:moveTo>
                    <a:pt x="601" y="1154"/>
                  </a:moveTo>
                  <a:lnTo>
                    <a:pt x="563" y="1154"/>
                  </a:lnTo>
                  <a:lnTo>
                    <a:pt x="563" y="1184"/>
                  </a:lnTo>
                  <a:lnTo>
                    <a:pt x="601" y="1184"/>
                  </a:lnTo>
                  <a:lnTo>
                    <a:pt x="601" y="1154"/>
                  </a:lnTo>
                </a:path>
                <a:path w="4074" h="1950">
                  <a:moveTo>
                    <a:pt x="146" y="796"/>
                  </a:moveTo>
                  <a:lnTo>
                    <a:pt x="155" y="792"/>
                  </a:lnTo>
                  <a:cubicBezTo>
                    <a:pt x="163" y="806"/>
                    <a:pt x="172" y="818"/>
                    <a:pt x="183" y="826"/>
                  </a:cubicBezTo>
                  <a:cubicBezTo>
                    <a:pt x="194" y="818"/>
                    <a:pt x="203" y="805"/>
                    <a:pt x="210" y="790"/>
                  </a:cubicBezTo>
                  <a:lnTo>
                    <a:pt x="220" y="795"/>
                  </a:lnTo>
                  <a:cubicBezTo>
                    <a:pt x="211" y="811"/>
                    <a:pt x="202" y="823"/>
                    <a:pt x="191" y="832"/>
                  </a:cubicBezTo>
                  <a:cubicBezTo>
                    <a:pt x="206" y="841"/>
                    <a:pt x="222" y="847"/>
                    <a:pt x="243" y="850"/>
                  </a:cubicBezTo>
                  <a:cubicBezTo>
                    <a:pt x="240" y="853"/>
                    <a:pt x="238" y="857"/>
                    <a:pt x="236" y="859"/>
                  </a:cubicBezTo>
                  <a:cubicBezTo>
                    <a:pt x="215" y="856"/>
                    <a:pt x="196" y="848"/>
                    <a:pt x="183" y="838"/>
                  </a:cubicBezTo>
                  <a:cubicBezTo>
                    <a:pt x="170" y="848"/>
                    <a:pt x="152" y="855"/>
                    <a:pt x="131" y="860"/>
                  </a:cubicBezTo>
                  <a:cubicBezTo>
                    <a:pt x="129" y="858"/>
                    <a:pt x="127" y="854"/>
                    <a:pt x="124" y="852"/>
                  </a:cubicBezTo>
                  <a:cubicBezTo>
                    <a:pt x="144" y="848"/>
                    <a:pt x="160" y="841"/>
                    <a:pt x="174" y="833"/>
                  </a:cubicBezTo>
                  <a:cubicBezTo>
                    <a:pt x="164" y="823"/>
                    <a:pt x="155" y="811"/>
                    <a:pt x="146" y="796"/>
                  </a:cubicBezTo>
                  <a:moveTo>
                    <a:pt x="124" y="770"/>
                  </a:moveTo>
                  <a:lnTo>
                    <a:pt x="158" y="770"/>
                  </a:lnTo>
                  <a:lnTo>
                    <a:pt x="158" y="754"/>
                  </a:lnTo>
                  <a:lnTo>
                    <a:pt x="168" y="754"/>
                  </a:lnTo>
                  <a:lnTo>
                    <a:pt x="168" y="770"/>
                  </a:lnTo>
                  <a:lnTo>
                    <a:pt x="198" y="770"/>
                  </a:lnTo>
                  <a:lnTo>
                    <a:pt x="198" y="754"/>
                  </a:lnTo>
                  <a:lnTo>
                    <a:pt x="209" y="754"/>
                  </a:lnTo>
                  <a:lnTo>
                    <a:pt x="209" y="770"/>
                  </a:lnTo>
                  <a:lnTo>
                    <a:pt x="242" y="770"/>
                  </a:lnTo>
                  <a:lnTo>
                    <a:pt x="242" y="778"/>
                  </a:lnTo>
                  <a:lnTo>
                    <a:pt x="209" y="778"/>
                  </a:lnTo>
                  <a:lnTo>
                    <a:pt x="209" y="789"/>
                  </a:lnTo>
                  <a:lnTo>
                    <a:pt x="198" y="789"/>
                  </a:lnTo>
                  <a:lnTo>
                    <a:pt x="198" y="778"/>
                  </a:lnTo>
                  <a:lnTo>
                    <a:pt x="168" y="778"/>
                  </a:lnTo>
                  <a:lnTo>
                    <a:pt x="168" y="789"/>
                  </a:lnTo>
                  <a:lnTo>
                    <a:pt x="158" y="789"/>
                  </a:lnTo>
                  <a:lnTo>
                    <a:pt x="158" y="778"/>
                  </a:lnTo>
                  <a:lnTo>
                    <a:pt x="124" y="778"/>
                  </a:lnTo>
                  <a:lnTo>
                    <a:pt x="124" y="770"/>
                  </a:lnTo>
                </a:path>
                <a:path w="4074" h="1950">
                  <a:moveTo>
                    <a:pt x="288" y="754"/>
                  </a:moveTo>
                  <a:lnTo>
                    <a:pt x="296" y="754"/>
                  </a:lnTo>
                  <a:lnTo>
                    <a:pt x="296" y="772"/>
                  </a:lnTo>
                  <a:lnTo>
                    <a:pt x="318" y="772"/>
                  </a:lnTo>
                  <a:lnTo>
                    <a:pt x="318" y="754"/>
                  </a:lnTo>
                  <a:lnTo>
                    <a:pt x="327" y="754"/>
                  </a:lnTo>
                  <a:lnTo>
                    <a:pt x="327" y="772"/>
                  </a:lnTo>
                  <a:lnTo>
                    <a:pt x="358" y="772"/>
                  </a:lnTo>
                  <a:lnTo>
                    <a:pt x="358" y="860"/>
                  </a:lnTo>
                  <a:lnTo>
                    <a:pt x="350" y="860"/>
                  </a:lnTo>
                  <a:lnTo>
                    <a:pt x="350" y="853"/>
                  </a:lnTo>
                  <a:lnTo>
                    <a:pt x="265" y="853"/>
                  </a:lnTo>
                  <a:lnTo>
                    <a:pt x="265" y="860"/>
                  </a:lnTo>
                  <a:lnTo>
                    <a:pt x="256" y="860"/>
                  </a:lnTo>
                  <a:lnTo>
                    <a:pt x="256" y="772"/>
                  </a:lnTo>
                  <a:lnTo>
                    <a:pt x="288" y="772"/>
                  </a:lnTo>
                  <a:lnTo>
                    <a:pt x="288" y="754"/>
                  </a:lnTo>
                  <a:close/>
                  <a:moveTo>
                    <a:pt x="265" y="845"/>
                  </a:moveTo>
                  <a:lnTo>
                    <a:pt x="288" y="845"/>
                  </a:lnTo>
                  <a:lnTo>
                    <a:pt x="288" y="815"/>
                  </a:lnTo>
                  <a:lnTo>
                    <a:pt x="265" y="815"/>
                  </a:lnTo>
                  <a:lnTo>
                    <a:pt x="265" y="845"/>
                  </a:lnTo>
                  <a:close/>
                  <a:moveTo>
                    <a:pt x="327" y="845"/>
                  </a:moveTo>
                  <a:lnTo>
                    <a:pt x="350" y="845"/>
                  </a:lnTo>
                  <a:lnTo>
                    <a:pt x="350" y="815"/>
                  </a:lnTo>
                  <a:lnTo>
                    <a:pt x="327" y="815"/>
                  </a:lnTo>
                  <a:lnTo>
                    <a:pt x="327" y="845"/>
                  </a:lnTo>
                  <a:close/>
                  <a:moveTo>
                    <a:pt x="296" y="845"/>
                  </a:moveTo>
                  <a:lnTo>
                    <a:pt x="318" y="845"/>
                  </a:lnTo>
                  <a:lnTo>
                    <a:pt x="318" y="815"/>
                  </a:lnTo>
                  <a:lnTo>
                    <a:pt x="296" y="815"/>
                  </a:lnTo>
                  <a:lnTo>
                    <a:pt x="296" y="845"/>
                  </a:lnTo>
                  <a:close/>
                  <a:moveTo>
                    <a:pt x="265" y="808"/>
                  </a:moveTo>
                  <a:lnTo>
                    <a:pt x="288" y="808"/>
                  </a:lnTo>
                  <a:lnTo>
                    <a:pt x="288" y="779"/>
                  </a:lnTo>
                  <a:lnTo>
                    <a:pt x="265" y="779"/>
                  </a:lnTo>
                  <a:lnTo>
                    <a:pt x="265" y="808"/>
                  </a:lnTo>
                  <a:close/>
                  <a:moveTo>
                    <a:pt x="350" y="779"/>
                  </a:moveTo>
                  <a:lnTo>
                    <a:pt x="327" y="779"/>
                  </a:lnTo>
                  <a:lnTo>
                    <a:pt x="327" y="808"/>
                  </a:lnTo>
                  <a:lnTo>
                    <a:pt x="350" y="808"/>
                  </a:lnTo>
                  <a:lnTo>
                    <a:pt x="350" y="779"/>
                  </a:lnTo>
                  <a:close/>
                  <a:moveTo>
                    <a:pt x="296" y="808"/>
                  </a:moveTo>
                  <a:lnTo>
                    <a:pt x="318" y="808"/>
                  </a:lnTo>
                  <a:lnTo>
                    <a:pt x="318" y="779"/>
                  </a:lnTo>
                  <a:lnTo>
                    <a:pt x="296" y="779"/>
                  </a:lnTo>
                  <a:lnTo>
                    <a:pt x="296" y="808"/>
                  </a:lnTo>
                </a:path>
                <a:path w="4074" h="1950">
                  <a:moveTo>
                    <a:pt x="412" y="768"/>
                  </a:moveTo>
                  <a:lnTo>
                    <a:pt x="436" y="768"/>
                  </a:lnTo>
                  <a:cubicBezTo>
                    <a:pt x="438" y="764"/>
                    <a:pt x="440" y="759"/>
                    <a:pt x="441" y="753"/>
                  </a:cubicBezTo>
                  <a:lnTo>
                    <a:pt x="452" y="755"/>
                  </a:lnTo>
                  <a:cubicBezTo>
                    <a:pt x="450" y="759"/>
                    <a:pt x="448" y="764"/>
                    <a:pt x="445" y="768"/>
                  </a:cubicBezTo>
                  <a:lnTo>
                    <a:pt x="484" y="768"/>
                  </a:lnTo>
                  <a:lnTo>
                    <a:pt x="484" y="859"/>
                  </a:lnTo>
                  <a:lnTo>
                    <a:pt x="473" y="859"/>
                  </a:lnTo>
                  <a:lnTo>
                    <a:pt x="473" y="851"/>
                  </a:lnTo>
                  <a:lnTo>
                    <a:pt x="422" y="851"/>
                  </a:lnTo>
                  <a:lnTo>
                    <a:pt x="422" y="859"/>
                  </a:lnTo>
                  <a:lnTo>
                    <a:pt x="412" y="859"/>
                  </a:lnTo>
                  <a:lnTo>
                    <a:pt x="412" y="768"/>
                  </a:lnTo>
                  <a:close/>
                  <a:moveTo>
                    <a:pt x="422" y="843"/>
                  </a:moveTo>
                  <a:lnTo>
                    <a:pt x="473" y="843"/>
                  </a:lnTo>
                  <a:lnTo>
                    <a:pt x="473" y="813"/>
                  </a:lnTo>
                  <a:lnTo>
                    <a:pt x="422" y="813"/>
                  </a:lnTo>
                  <a:lnTo>
                    <a:pt x="422" y="843"/>
                  </a:lnTo>
                  <a:close/>
                  <a:moveTo>
                    <a:pt x="473" y="776"/>
                  </a:moveTo>
                  <a:lnTo>
                    <a:pt x="422" y="776"/>
                  </a:lnTo>
                  <a:lnTo>
                    <a:pt x="422" y="805"/>
                  </a:lnTo>
                  <a:lnTo>
                    <a:pt x="473" y="805"/>
                  </a:lnTo>
                  <a:lnTo>
                    <a:pt x="473" y="776"/>
                  </a:lnTo>
                  <a:close/>
                  <a:moveTo>
                    <a:pt x="392" y="815"/>
                  </a:moveTo>
                  <a:cubicBezTo>
                    <a:pt x="395" y="817"/>
                    <a:pt x="399" y="819"/>
                    <a:pt x="402" y="819"/>
                  </a:cubicBezTo>
                  <a:cubicBezTo>
                    <a:pt x="397" y="831"/>
                    <a:pt x="392" y="844"/>
                    <a:pt x="387" y="858"/>
                  </a:cubicBezTo>
                  <a:lnTo>
                    <a:pt x="376" y="854"/>
                  </a:lnTo>
                  <a:cubicBezTo>
                    <a:pt x="382" y="842"/>
                    <a:pt x="388" y="828"/>
                    <a:pt x="392" y="815"/>
                  </a:cubicBezTo>
                  <a:moveTo>
                    <a:pt x="377" y="783"/>
                  </a:moveTo>
                  <a:cubicBezTo>
                    <a:pt x="385" y="788"/>
                    <a:pt x="393" y="793"/>
                    <a:pt x="401" y="798"/>
                  </a:cubicBezTo>
                  <a:cubicBezTo>
                    <a:pt x="398" y="800"/>
                    <a:pt x="396" y="803"/>
                    <a:pt x="394" y="805"/>
                  </a:cubicBezTo>
                  <a:cubicBezTo>
                    <a:pt x="387" y="800"/>
                    <a:pt x="380" y="795"/>
                    <a:pt x="371" y="789"/>
                  </a:cubicBezTo>
                  <a:lnTo>
                    <a:pt x="377" y="783"/>
                  </a:lnTo>
                  <a:close/>
                  <a:moveTo>
                    <a:pt x="383" y="754"/>
                  </a:moveTo>
                  <a:cubicBezTo>
                    <a:pt x="392" y="760"/>
                    <a:pt x="400" y="765"/>
                    <a:pt x="407" y="770"/>
                  </a:cubicBezTo>
                  <a:cubicBezTo>
                    <a:pt x="406" y="772"/>
                    <a:pt x="403" y="774"/>
                    <a:pt x="400" y="778"/>
                  </a:cubicBezTo>
                  <a:cubicBezTo>
                    <a:pt x="392" y="772"/>
                    <a:pt x="385" y="766"/>
                    <a:pt x="378" y="761"/>
                  </a:cubicBezTo>
                  <a:lnTo>
                    <a:pt x="383" y="754"/>
                  </a:lnTo>
                </a:path>
                <a:path w="4074" h="1950">
                  <a:moveTo>
                    <a:pt x="553" y="770"/>
                  </a:moveTo>
                  <a:lnTo>
                    <a:pt x="570" y="770"/>
                  </a:lnTo>
                  <a:cubicBezTo>
                    <a:pt x="573" y="764"/>
                    <a:pt x="575" y="759"/>
                    <a:pt x="576" y="754"/>
                  </a:cubicBezTo>
                  <a:lnTo>
                    <a:pt x="587" y="756"/>
                  </a:lnTo>
                  <a:cubicBezTo>
                    <a:pt x="584" y="760"/>
                    <a:pt x="582" y="765"/>
                    <a:pt x="580" y="770"/>
                  </a:cubicBezTo>
                  <a:lnTo>
                    <a:pt x="610" y="770"/>
                  </a:lnTo>
                  <a:lnTo>
                    <a:pt x="610" y="860"/>
                  </a:lnTo>
                  <a:lnTo>
                    <a:pt x="601" y="860"/>
                  </a:lnTo>
                  <a:lnTo>
                    <a:pt x="601" y="852"/>
                  </a:lnTo>
                  <a:lnTo>
                    <a:pt x="563" y="852"/>
                  </a:lnTo>
                  <a:lnTo>
                    <a:pt x="563" y="860"/>
                  </a:lnTo>
                  <a:lnTo>
                    <a:pt x="553" y="860"/>
                  </a:lnTo>
                  <a:lnTo>
                    <a:pt x="553" y="770"/>
                  </a:lnTo>
                  <a:close/>
                  <a:moveTo>
                    <a:pt x="499" y="773"/>
                  </a:moveTo>
                  <a:lnTo>
                    <a:pt x="517" y="773"/>
                  </a:lnTo>
                  <a:lnTo>
                    <a:pt x="517" y="754"/>
                  </a:lnTo>
                  <a:lnTo>
                    <a:pt x="525" y="754"/>
                  </a:lnTo>
                  <a:lnTo>
                    <a:pt x="525" y="773"/>
                  </a:lnTo>
                  <a:lnTo>
                    <a:pt x="544" y="773"/>
                  </a:lnTo>
                  <a:lnTo>
                    <a:pt x="544" y="828"/>
                  </a:lnTo>
                  <a:cubicBezTo>
                    <a:pt x="544" y="836"/>
                    <a:pt x="539" y="838"/>
                    <a:pt x="528" y="838"/>
                  </a:cubicBezTo>
                  <a:cubicBezTo>
                    <a:pt x="528" y="835"/>
                    <a:pt x="527" y="833"/>
                    <a:pt x="526" y="829"/>
                  </a:cubicBezTo>
                  <a:cubicBezTo>
                    <a:pt x="533" y="830"/>
                    <a:pt x="536" y="829"/>
                    <a:pt x="536" y="827"/>
                  </a:cubicBezTo>
                  <a:lnTo>
                    <a:pt x="536" y="780"/>
                  </a:lnTo>
                  <a:lnTo>
                    <a:pt x="525" y="780"/>
                  </a:lnTo>
                  <a:lnTo>
                    <a:pt x="525" y="860"/>
                  </a:lnTo>
                  <a:lnTo>
                    <a:pt x="517" y="860"/>
                  </a:lnTo>
                  <a:lnTo>
                    <a:pt x="517" y="780"/>
                  </a:lnTo>
                  <a:lnTo>
                    <a:pt x="508" y="780"/>
                  </a:lnTo>
                  <a:lnTo>
                    <a:pt x="508" y="839"/>
                  </a:lnTo>
                  <a:lnTo>
                    <a:pt x="499" y="839"/>
                  </a:lnTo>
                  <a:lnTo>
                    <a:pt x="499" y="773"/>
                  </a:lnTo>
                  <a:close/>
                  <a:moveTo>
                    <a:pt x="563" y="844"/>
                  </a:moveTo>
                  <a:lnTo>
                    <a:pt x="601" y="844"/>
                  </a:lnTo>
                  <a:lnTo>
                    <a:pt x="601" y="814"/>
                  </a:lnTo>
                  <a:lnTo>
                    <a:pt x="563" y="814"/>
                  </a:lnTo>
                  <a:lnTo>
                    <a:pt x="563" y="844"/>
                  </a:lnTo>
                  <a:close/>
                  <a:moveTo>
                    <a:pt x="601" y="778"/>
                  </a:moveTo>
                  <a:lnTo>
                    <a:pt x="563" y="778"/>
                  </a:lnTo>
                  <a:lnTo>
                    <a:pt x="563" y="807"/>
                  </a:lnTo>
                  <a:lnTo>
                    <a:pt x="601" y="807"/>
                  </a:lnTo>
                  <a:lnTo>
                    <a:pt x="601" y="778"/>
                  </a:lnTo>
                </a:path>
                <a:path w="4074" h="1950">
                  <a:moveTo>
                    <a:pt x="131" y="383"/>
                  </a:moveTo>
                  <a:lnTo>
                    <a:pt x="236" y="383"/>
                  </a:lnTo>
                  <a:lnTo>
                    <a:pt x="236" y="423"/>
                  </a:lnTo>
                  <a:lnTo>
                    <a:pt x="227" y="423"/>
                  </a:lnTo>
                  <a:lnTo>
                    <a:pt x="227" y="419"/>
                  </a:lnTo>
                  <a:lnTo>
                    <a:pt x="140" y="419"/>
                  </a:lnTo>
                  <a:lnTo>
                    <a:pt x="140" y="423"/>
                  </a:lnTo>
                  <a:lnTo>
                    <a:pt x="131" y="423"/>
                  </a:lnTo>
                  <a:lnTo>
                    <a:pt x="131" y="383"/>
                  </a:lnTo>
                  <a:close/>
                  <a:moveTo>
                    <a:pt x="164" y="419"/>
                  </a:moveTo>
                  <a:lnTo>
                    <a:pt x="173" y="422"/>
                  </a:lnTo>
                  <a:cubicBezTo>
                    <a:pt x="171" y="425"/>
                    <a:pt x="169" y="428"/>
                    <a:pt x="166" y="430"/>
                  </a:cubicBezTo>
                  <a:lnTo>
                    <a:pt x="230" y="430"/>
                  </a:lnTo>
                  <a:lnTo>
                    <a:pt x="230" y="439"/>
                  </a:lnTo>
                  <a:cubicBezTo>
                    <a:pt x="211" y="464"/>
                    <a:pt x="178" y="479"/>
                    <a:pt x="130" y="485"/>
                  </a:cubicBezTo>
                  <a:cubicBezTo>
                    <a:pt x="129" y="483"/>
                    <a:pt x="127" y="480"/>
                    <a:pt x="125" y="477"/>
                  </a:cubicBezTo>
                  <a:cubicBezTo>
                    <a:pt x="146" y="474"/>
                    <a:pt x="163" y="471"/>
                    <a:pt x="175" y="467"/>
                  </a:cubicBezTo>
                  <a:cubicBezTo>
                    <a:pt x="169" y="461"/>
                    <a:pt x="161" y="456"/>
                    <a:pt x="152" y="449"/>
                  </a:cubicBezTo>
                  <a:lnTo>
                    <a:pt x="158" y="443"/>
                  </a:lnTo>
                  <a:cubicBezTo>
                    <a:pt x="169" y="450"/>
                    <a:pt x="178" y="457"/>
                    <a:pt x="185" y="463"/>
                  </a:cubicBezTo>
                  <a:cubicBezTo>
                    <a:pt x="198" y="457"/>
                    <a:pt x="209" y="449"/>
                    <a:pt x="219" y="438"/>
                  </a:cubicBezTo>
                  <a:lnTo>
                    <a:pt x="158" y="438"/>
                  </a:lnTo>
                  <a:cubicBezTo>
                    <a:pt x="150" y="445"/>
                    <a:pt x="141" y="452"/>
                    <a:pt x="131" y="458"/>
                  </a:cubicBezTo>
                  <a:cubicBezTo>
                    <a:pt x="128" y="456"/>
                    <a:pt x="126" y="453"/>
                    <a:pt x="124" y="452"/>
                  </a:cubicBezTo>
                  <a:cubicBezTo>
                    <a:pt x="141" y="443"/>
                    <a:pt x="154" y="432"/>
                    <a:pt x="164" y="419"/>
                  </a:cubicBezTo>
                  <a:moveTo>
                    <a:pt x="227" y="389"/>
                  </a:moveTo>
                  <a:lnTo>
                    <a:pt x="204" y="389"/>
                  </a:lnTo>
                  <a:lnTo>
                    <a:pt x="204" y="411"/>
                  </a:lnTo>
                  <a:lnTo>
                    <a:pt x="227" y="411"/>
                  </a:lnTo>
                  <a:lnTo>
                    <a:pt x="227" y="389"/>
                  </a:lnTo>
                  <a:close/>
                  <a:moveTo>
                    <a:pt x="172" y="411"/>
                  </a:moveTo>
                  <a:lnTo>
                    <a:pt x="196" y="411"/>
                  </a:lnTo>
                  <a:lnTo>
                    <a:pt x="196" y="389"/>
                  </a:lnTo>
                  <a:lnTo>
                    <a:pt x="172" y="389"/>
                  </a:lnTo>
                  <a:lnTo>
                    <a:pt x="172" y="411"/>
                  </a:lnTo>
                  <a:close/>
                  <a:moveTo>
                    <a:pt x="140" y="411"/>
                  </a:moveTo>
                  <a:lnTo>
                    <a:pt x="163" y="411"/>
                  </a:lnTo>
                  <a:lnTo>
                    <a:pt x="163" y="389"/>
                  </a:lnTo>
                  <a:lnTo>
                    <a:pt x="140" y="389"/>
                  </a:lnTo>
                  <a:lnTo>
                    <a:pt x="140" y="411"/>
                  </a:lnTo>
                </a:path>
                <a:path w="4074" h="1950">
                  <a:moveTo>
                    <a:pt x="265" y="435"/>
                  </a:moveTo>
                  <a:lnTo>
                    <a:pt x="349" y="435"/>
                  </a:lnTo>
                  <a:lnTo>
                    <a:pt x="349" y="483"/>
                  </a:lnTo>
                  <a:lnTo>
                    <a:pt x="340" y="483"/>
                  </a:lnTo>
                  <a:lnTo>
                    <a:pt x="340" y="478"/>
                  </a:lnTo>
                  <a:lnTo>
                    <a:pt x="275" y="478"/>
                  </a:lnTo>
                  <a:lnTo>
                    <a:pt x="275" y="483"/>
                  </a:lnTo>
                  <a:lnTo>
                    <a:pt x="265" y="483"/>
                  </a:lnTo>
                  <a:lnTo>
                    <a:pt x="265" y="435"/>
                  </a:lnTo>
                  <a:close/>
                  <a:moveTo>
                    <a:pt x="248" y="419"/>
                  </a:moveTo>
                  <a:lnTo>
                    <a:pt x="289" y="419"/>
                  </a:lnTo>
                  <a:lnTo>
                    <a:pt x="289" y="397"/>
                  </a:lnTo>
                  <a:lnTo>
                    <a:pt x="252" y="397"/>
                  </a:lnTo>
                  <a:lnTo>
                    <a:pt x="252" y="389"/>
                  </a:lnTo>
                  <a:lnTo>
                    <a:pt x="286" y="389"/>
                  </a:lnTo>
                  <a:cubicBezTo>
                    <a:pt x="283" y="387"/>
                    <a:pt x="280" y="384"/>
                    <a:pt x="277" y="380"/>
                  </a:cubicBezTo>
                  <a:lnTo>
                    <a:pt x="284" y="376"/>
                  </a:lnTo>
                  <a:cubicBezTo>
                    <a:pt x="288" y="379"/>
                    <a:pt x="291" y="383"/>
                    <a:pt x="294" y="386"/>
                  </a:cubicBezTo>
                  <a:lnTo>
                    <a:pt x="289" y="389"/>
                  </a:lnTo>
                  <a:lnTo>
                    <a:pt x="320" y="389"/>
                  </a:lnTo>
                  <a:cubicBezTo>
                    <a:pt x="324" y="385"/>
                    <a:pt x="327" y="381"/>
                    <a:pt x="329" y="376"/>
                  </a:cubicBezTo>
                  <a:lnTo>
                    <a:pt x="339" y="380"/>
                  </a:lnTo>
                  <a:cubicBezTo>
                    <a:pt x="336" y="384"/>
                    <a:pt x="333" y="387"/>
                    <a:pt x="331" y="389"/>
                  </a:cubicBezTo>
                  <a:lnTo>
                    <a:pt x="362" y="389"/>
                  </a:lnTo>
                  <a:lnTo>
                    <a:pt x="362" y="397"/>
                  </a:lnTo>
                  <a:lnTo>
                    <a:pt x="326" y="397"/>
                  </a:lnTo>
                  <a:lnTo>
                    <a:pt x="326" y="419"/>
                  </a:lnTo>
                  <a:lnTo>
                    <a:pt x="367" y="419"/>
                  </a:lnTo>
                  <a:lnTo>
                    <a:pt x="367" y="427"/>
                  </a:lnTo>
                  <a:lnTo>
                    <a:pt x="248" y="427"/>
                  </a:lnTo>
                  <a:lnTo>
                    <a:pt x="248" y="419"/>
                  </a:lnTo>
                  <a:close/>
                  <a:moveTo>
                    <a:pt x="275" y="471"/>
                  </a:moveTo>
                  <a:lnTo>
                    <a:pt x="340" y="471"/>
                  </a:lnTo>
                  <a:lnTo>
                    <a:pt x="340" y="460"/>
                  </a:lnTo>
                  <a:lnTo>
                    <a:pt x="275" y="460"/>
                  </a:lnTo>
                  <a:lnTo>
                    <a:pt x="275" y="471"/>
                  </a:lnTo>
                  <a:close/>
                  <a:moveTo>
                    <a:pt x="340" y="443"/>
                  </a:moveTo>
                  <a:lnTo>
                    <a:pt x="275" y="443"/>
                  </a:lnTo>
                  <a:lnTo>
                    <a:pt x="275" y="453"/>
                  </a:lnTo>
                  <a:lnTo>
                    <a:pt x="340" y="453"/>
                  </a:lnTo>
                  <a:lnTo>
                    <a:pt x="340" y="443"/>
                  </a:lnTo>
                  <a:close/>
                  <a:moveTo>
                    <a:pt x="298" y="419"/>
                  </a:moveTo>
                  <a:lnTo>
                    <a:pt x="316" y="419"/>
                  </a:lnTo>
                  <a:lnTo>
                    <a:pt x="316" y="397"/>
                  </a:lnTo>
                  <a:lnTo>
                    <a:pt x="298" y="397"/>
                  </a:lnTo>
                  <a:lnTo>
                    <a:pt x="298" y="419"/>
                  </a:lnTo>
                  <a:close/>
                  <a:moveTo>
                    <a:pt x="332" y="413"/>
                  </a:moveTo>
                  <a:cubicBezTo>
                    <a:pt x="337" y="409"/>
                    <a:pt x="341" y="404"/>
                    <a:pt x="345" y="399"/>
                  </a:cubicBezTo>
                  <a:lnTo>
                    <a:pt x="353" y="404"/>
                  </a:lnTo>
                  <a:cubicBezTo>
                    <a:pt x="349" y="409"/>
                    <a:pt x="344" y="414"/>
                    <a:pt x="340" y="418"/>
                  </a:cubicBezTo>
                  <a:lnTo>
                    <a:pt x="332" y="413"/>
                  </a:lnTo>
                  <a:close/>
                  <a:moveTo>
                    <a:pt x="261" y="404"/>
                  </a:moveTo>
                  <a:lnTo>
                    <a:pt x="267" y="399"/>
                  </a:lnTo>
                  <a:cubicBezTo>
                    <a:pt x="273" y="404"/>
                    <a:pt x="277" y="408"/>
                    <a:pt x="281" y="412"/>
                  </a:cubicBezTo>
                  <a:lnTo>
                    <a:pt x="274" y="417"/>
                  </a:lnTo>
                  <a:cubicBezTo>
                    <a:pt x="270" y="414"/>
                    <a:pt x="266" y="409"/>
                    <a:pt x="261" y="404"/>
                  </a:cubicBezTo>
                </a:path>
                <a:path w="4074" h="1950">
                  <a:moveTo>
                    <a:pt x="385" y="424"/>
                  </a:moveTo>
                  <a:lnTo>
                    <a:pt x="448" y="424"/>
                  </a:lnTo>
                  <a:lnTo>
                    <a:pt x="448" y="463"/>
                  </a:lnTo>
                  <a:lnTo>
                    <a:pt x="394" y="463"/>
                  </a:lnTo>
                  <a:lnTo>
                    <a:pt x="394" y="471"/>
                  </a:lnTo>
                  <a:lnTo>
                    <a:pt x="385" y="471"/>
                  </a:lnTo>
                  <a:lnTo>
                    <a:pt x="385" y="424"/>
                  </a:lnTo>
                  <a:close/>
                  <a:moveTo>
                    <a:pt x="380" y="390"/>
                  </a:moveTo>
                  <a:lnTo>
                    <a:pt x="380" y="383"/>
                  </a:lnTo>
                  <a:lnTo>
                    <a:pt x="484" y="383"/>
                  </a:lnTo>
                  <a:lnTo>
                    <a:pt x="484" y="467"/>
                  </a:lnTo>
                  <a:cubicBezTo>
                    <a:pt x="484" y="477"/>
                    <a:pt x="479" y="482"/>
                    <a:pt x="469" y="482"/>
                  </a:cubicBezTo>
                  <a:cubicBezTo>
                    <a:pt x="463" y="482"/>
                    <a:pt x="455" y="482"/>
                    <a:pt x="445" y="482"/>
                  </a:cubicBezTo>
                  <a:cubicBezTo>
                    <a:pt x="445" y="479"/>
                    <a:pt x="444" y="476"/>
                    <a:pt x="443" y="473"/>
                  </a:cubicBezTo>
                  <a:cubicBezTo>
                    <a:pt x="453" y="473"/>
                    <a:pt x="460" y="473"/>
                    <a:pt x="466" y="473"/>
                  </a:cubicBezTo>
                  <a:cubicBezTo>
                    <a:pt x="471" y="473"/>
                    <a:pt x="474" y="470"/>
                    <a:pt x="474" y="465"/>
                  </a:cubicBezTo>
                  <a:lnTo>
                    <a:pt x="474" y="390"/>
                  </a:lnTo>
                  <a:lnTo>
                    <a:pt x="380" y="390"/>
                  </a:lnTo>
                  <a:close/>
                  <a:moveTo>
                    <a:pt x="439" y="455"/>
                  </a:moveTo>
                  <a:lnTo>
                    <a:pt x="439" y="433"/>
                  </a:lnTo>
                  <a:lnTo>
                    <a:pt x="394" y="433"/>
                  </a:lnTo>
                  <a:lnTo>
                    <a:pt x="394" y="455"/>
                  </a:lnTo>
                  <a:lnTo>
                    <a:pt x="439" y="455"/>
                  </a:lnTo>
                  <a:close/>
                  <a:moveTo>
                    <a:pt x="373" y="404"/>
                  </a:moveTo>
                  <a:lnTo>
                    <a:pt x="465" y="404"/>
                  </a:lnTo>
                  <a:lnTo>
                    <a:pt x="465" y="412"/>
                  </a:lnTo>
                  <a:lnTo>
                    <a:pt x="373" y="412"/>
                  </a:lnTo>
                  <a:lnTo>
                    <a:pt x="373" y="404"/>
                  </a:lnTo>
                </a:path>
                <a:path w="4074" h="1950">
                  <a:moveTo>
                    <a:pt x="515" y="402"/>
                  </a:moveTo>
                  <a:lnTo>
                    <a:pt x="594" y="402"/>
                  </a:lnTo>
                  <a:lnTo>
                    <a:pt x="594" y="426"/>
                  </a:lnTo>
                  <a:lnTo>
                    <a:pt x="586" y="426"/>
                  </a:lnTo>
                  <a:lnTo>
                    <a:pt x="586" y="424"/>
                  </a:lnTo>
                  <a:lnTo>
                    <a:pt x="524" y="424"/>
                  </a:lnTo>
                  <a:lnTo>
                    <a:pt x="524" y="426"/>
                  </a:lnTo>
                  <a:lnTo>
                    <a:pt x="515" y="426"/>
                  </a:lnTo>
                  <a:lnTo>
                    <a:pt x="515" y="402"/>
                  </a:lnTo>
                  <a:close/>
                  <a:moveTo>
                    <a:pt x="498" y="432"/>
                  </a:moveTo>
                  <a:lnTo>
                    <a:pt x="612" y="432"/>
                  </a:lnTo>
                  <a:lnTo>
                    <a:pt x="612" y="452"/>
                  </a:lnTo>
                  <a:lnTo>
                    <a:pt x="602" y="452"/>
                  </a:lnTo>
                  <a:lnTo>
                    <a:pt x="602" y="439"/>
                  </a:lnTo>
                  <a:lnTo>
                    <a:pt x="508" y="439"/>
                  </a:lnTo>
                  <a:lnTo>
                    <a:pt x="508" y="452"/>
                  </a:lnTo>
                  <a:lnTo>
                    <a:pt x="498" y="452"/>
                  </a:lnTo>
                  <a:lnTo>
                    <a:pt x="498" y="432"/>
                  </a:lnTo>
                  <a:close/>
                  <a:moveTo>
                    <a:pt x="513" y="449"/>
                  </a:moveTo>
                  <a:lnTo>
                    <a:pt x="597" y="449"/>
                  </a:lnTo>
                  <a:lnTo>
                    <a:pt x="597" y="455"/>
                  </a:lnTo>
                  <a:lnTo>
                    <a:pt x="563" y="455"/>
                  </a:lnTo>
                  <a:lnTo>
                    <a:pt x="563" y="469"/>
                  </a:lnTo>
                  <a:cubicBezTo>
                    <a:pt x="563" y="478"/>
                    <a:pt x="558" y="482"/>
                    <a:pt x="549" y="482"/>
                  </a:cubicBezTo>
                  <a:cubicBezTo>
                    <a:pt x="542" y="482"/>
                    <a:pt x="537" y="482"/>
                    <a:pt x="532" y="482"/>
                  </a:cubicBezTo>
                  <a:cubicBezTo>
                    <a:pt x="531" y="479"/>
                    <a:pt x="530" y="476"/>
                    <a:pt x="530" y="473"/>
                  </a:cubicBezTo>
                  <a:cubicBezTo>
                    <a:pt x="537" y="473"/>
                    <a:pt x="541" y="474"/>
                    <a:pt x="546" y="474"/>
                  </a:cubicBezTo>
                  <a:cubicBezTo>
                    <a:pt x="550" y="474"/>
                    <a:pt x="553" y="472"/>
                    <a:pt x="553" y="467"/>
                  </a:cubicBezTo>
                  <a:lnTo>
                    <a:pt x="553" y="455"/>
                  </a:lnTo>
                  <a:lnTo>
                    <a:pt x="513" y="455"/>
                  </a:lnTo>
                  <a:lnTo>
                    <a:pt x="513" y="449"/>
                  </a:lnTo>
                  <a:close/>
                  <a:moveTo>
                    <a:pt x="498" y="387"/>
                  </a:moveTo>
                  <a:lnTo>
                    <a:pt x="550" y="387"/>
                  </a:lnTo>
                  <a:cubicBezTo>
                    <a:pt x="548" y="384"/>
                    <a:pt x="547" y="383"/>
                    <a:pt x="545" y="380"/>
                  </a:cubicBezTo>
                  <a:lnTo>
                    <a:pt x="554" y="377"/>
                  </a:lnTo>
                  <a:cubicBezTo>
                    <a:pt x="556" y="379"/>
                    <a:pt x="559" y="383"/>
                    <a:pt x="562" y="387"/>
                  </a:cubicBezTo>
                  <a:lnTo>
                    <a:pt x="612" y="387"/>
                  </a:lnTo>
                  <a:lnTo>
                    <a:pt x="612" y="394"/>
                  </a:lnTo>
                  <a:lnTo>
                    <a:pt x="498" y="394"/>
                  </a:lnTo>
                  <a:lnTo>
                    <a:pt x="498" y="387"/>
                  </a:lnTo>
                  <a:close/>
                  <a:moveTo>
                    <a:pt x="586" y="409"/>
                  </a:moveTo>
                  <a:lnTo>
                    <a:pt x="524" y="409"/>
                  </a:lnTo>
                  <a:lnTo>
                    <a:pt x="524" y="417"/>
                  </a:lnTo>
                  <a:lnTo>
                    <a:pt x="586" y="417"/>
                  </a:lnTo>
                  <a:lnTo>
                    <a:pt x="586" y="409"/>
                  </a:lnTo>
                </a:path>
                <a:path w="4074" h="1950">
                  <a:moveTo>
                    <a:pt x="0" y="79"/>
                  </a:moveTo>
                  <a:cubicBezTo>
                    <a:pt x="10" y="69"/>
                    <a:pt x="19" y="56"/>
                    <a:pt x="26" y="40"/>
                  </a:cubicBezTo>
                  <a:lnTo>
                    <a:pt x="0" y="40"/>
                  </a:lnTo>
                  <a:lnTo>
                    <a:pt x="0" y="32"/>
                  </a:lnTo>
                  <a:lnTo>
                    <a:pt x="28" y="32"/>
                  </a:lnTo>
                  <a:lnTo>
                    <a:pt x="28" y="16"/>
                  </a:lnTo>
                  <a:cubicBezTo>
                    <a:pt x="20" y="17"/>
                    <a:pt x="13" y="18"/>
                    <a:pt x="4" y="18"/>
                  </a:cubicBezTo>
                  <a:cubicBezTo>
                    <a:pt x="3" y="15"/>
                    <a:pt x="2" y="13"/>
                    <a:pt x="1" y="10"/>
                  </a:cubicBezTo>
                  <a:cubicBezTo>
                    <a:pt x="21" y="9"/>
                    <a:pt x="40" y="7"/>
                    <a:pt x="61" y="4"/>
                  </a:cubicBezTo>
                  <a:lnTo>
                    <a:pt x="64" y="13"/>
                  </a:lnTo>
                  <a:cubicBezTo>
                    <a:pt x="54" y="14"/>
                    <a:pt x="46" y="14"/>
                    <a:pt x="38" y="15"/>
                  </a:cubicBezTo>
                  <a:lnTo>
                    <a:pt x="38" y="32"/>
                  </a:lnTo>
                  <a:lnTo>
                    <a:pt x="65" y="32"/>
                  </a:lnTo>
                  <a:lnTo>
                    <a:pt x="65" y="40"/>
                  </a:lnTo>
                  <a:lnTo>
                    <a:pt x="38" y="40"/>
                  </a:lnTo>
                  <a:lnTo>
                    <a:pt x="38" y="54"/>
                  </a:lnTo>
                  <a:lnTo>
                    <a:pt x="43" y="50"/>
                  </a:lnTo>
                  <a:cubicBezTo>
                    <a:pt x="51" y="56"/>
                    <a:pt x="58" y="62"/>
                    <a:pt x="65" y="69"/>
                  </a:cubicBezTo>
                  <a:lnTo>
                    <a:pt x="58" y="75"/>
                  </a:lnTo>
                  <a:cubicBezTo>
                    <a:pt x="53" y="70"/>
                    <a:pt x="47" y="64"/>
                    <a:pt x="38" y="56"/>
                  </a:cubicBezTo>
                  <a:lnTo>
                    <a:pt x="38" y="106"/>
                  </a:lnTo>
                  <a:lnTo>
                    <a:pt x="28" y="106"/>
                  </a:lnTo>
                  <a:lnTo>
                    <a:pt x="28" y="52"/>
                  </a:lnTo>
                  <a:cubicBezTo>
                    <a:pt x="22" y="66"/>
                    <a:pt x="13" y="78"/>
                    <a:pt x="4" y="88"/>
                  </a:cubicBezTo>
                  <a:cubicBezTo>
                    <a:pt x="1" y="84"/>
                    <a:pt x="0" y="81"/>
                    <a:pt x="0" y="79"/>
                  </a:cubicBezTo>
                  <a:moveTo>
                    <a:pt x="103" y="2"/>
                  </a:moveTo>
                  <a:lnTo>
                    <a:pt x="112" y="2"/>
                  </a:lnTo>
                  <a:lnTo>
                    <a:pt x="112" y="92"/>
                  </a:lnTo>
                  <a:cubicBezTo>
                    <a:pt x="112" y="101"/>
                    <a:pt x="107" y="106"/>
                    <a:pt x="97" y="106"/>
                  </a:cubicBezTo>
                  <a:cubicBezTo>
                    <a:pt x="93" y="106"/>
                    <a:pt x="88" y="106"/>
                    <a:pt x="80" y="106"/>
                  </a:cubicBezTo>
                  <a:cubicBezTo>
                    <a:pt x="80" y="103"/>
                    <a:pt x="79" y="99"/>
                    <a:pt x="79" y="96"/>
                  </a:cubicBezTo>
                  <a:cubicBezTo>
                    <a:pt x="86" y="97"/>
                    <a:pt x="91" y="97"/>
                    <a:pt x="94" y="97"/>
                  </a:cubicBezTo>
                  <a:cubicBezTo>
                    <a:pt x="100" y="97"/>
                    <a:pt x="103" y="94"/>
                    <a:pt x="103" y="88"/>
                  </a:cubicBezTo>
                  <a:lnTo>
                    <a:pt x="103" y="2"/>
                  </a:lnTo>
                  <a:close/>
                  <a:moveTo>
                    <a:pt x="74" y="13"/>
                  </a:moveTo>
                  <a:lnTo>
                    <a:pt x="83" y="13"/>
                  </a:lnTo>
                  <a:lnTo>
                    <a:pt x="83" y="81"/>
                  </a:lnTo>
                  <a:lnTo>
                    <a:pt x="74" y="81"/>
                  </a:lnTo>
                  <a:lnTo>
                    <a:pt x="74" y="13"/>
                  </a:lnTo>
                </a:path>
                <a:path w="4074" h="1950">
                  <a:moveTo>
                    <a:pt x="126" y="98"/>
                  </a:moveTo>
                  <a:cubicBezTo>
                    <a:pt x="146" y="95"/>
                    <a:pt x="163" y="92"/>
                    <a:pt x="176" y="86"/>
                  </a:cubicBezTo>
                  <a:cubicBezTo>
                    <a:pt x="164" y="82"/>
                    <a:pt x="153" y="78"/>
                    <a:pt x="143" y="75"/>
                  </a:cubicBezTo>
                  <a:cubicBezTo>
                    <a:pt x="146" y="70"/>
                    <a:pt x="150" y="64"/>
                    <a:pt x="153" y="59"/>
                  </a:cubicBezTo>
                  <a:lnTo>
                    <a:pt x="125" y="59"/>
                  </a:lnTo>
                  <a:lnTo>
                    <a:pt x="125" y="52"/>
                  </a:lnTo>
                  <a:lnTo>
                    <a:pt x="158" y="52"/>
                  </a:lnTo>
                  <a:cubicBezTo>
                    <a:pt x="161" y="46"/>
                    <a:pt x="164" y="41"/>
                    <a:pt x="167" y="36"/>
                  </a:cubicBezTo>
                  <a:lnTo>
                    <a:pt x="177" y="39"/>
                  </a:lnTo>
                  <a:cubicBezTo>
                    <a:pt x="174" y="44"/>
                    <a:pt x="171" y="48"/>
                    <a:pt x="169" y="52"/>
                  </a:cubicBezTo>
                  <a:lnTo>
                    <a:pt x="242" y="52"/>
                  </a:lnTo>
                  <a:lnTo>
                    <a:pt x="242" y="59"/>
                  </a:lnTo>
                  <a:lnTo>
                    <a:pt x="216" y="59"/>
                  </a:lnTo>
                  <a:cubicBezTo>
                    <a:pt x="210" y="70"/>
                    <a:pt x="204" y="78"/>
                    <a:pt x="196" y="84"/>
                  </a:cubicBezTo>
                  <a:cubicBezTo>
                    <a:pt x="209" y="89"/>
                    <a:pt x="222" y="93"/>
                    <a:pt x="236" y="99"/>
                  </a:cubicBezTo>
                  <a:lnTo>
                    <a:pt x="231" y="107"/>
                  </a:lnTo>
                  <a:cubicBezTo>
                    <a:pt x="216" y="101"/>
                    <a:pt x="202" y="96"/>
                    <a:pt x="188" y="91"/>
                  </a:cubicBezTo>
                  <a:cubicBezTo>
                    <a:pt x="175" y="98"/>
                    <a:pt x="157" y="103"/>
                    <a:pt x="131" y="107"/>
                  </a:cubicBezTo>
                  <a:cubicBezTo>
                    <a:pt x="130" y="104"/>
                    <a:pt x="128" y="101"/>
                    <a:pt x="126" y="98"/>
                  </a:cubicBezTo>
                  <a:moveTo>
                    <a:pt x="135" y="17"/>
                  </a:moveTo>
                  <a:cubicBezTo>
                    <a:pt x="134" y="14"/>
                    <a:pt x="134" y="11"/>
                    <a:pt x="132" y="8"/>
                  </a:cubicBezTo>
                  <a:cubicBezTo>
                    <a:pt x="164" y="8"/>
                    <a:pt x="197" y="7"/>
                    <a:pt x="233" y="4"/>
                  </a:cubicBezTo>
                  <a:lnTo>
                    <a:pt x="236" y="13"/>
                  </a:lnTo>
                  <a:cubicBezTo>
                    <a:pt x="204" y="14"/>
                    <a:pt x="170" y="16"/>
                    <a:pt x="135" y="17"/>
                  </a:cubicBezTo>
                  <a:moveTo>
                    <a:pt x="156" y="71"/>
                  </a:moveTo>
                  <a:cubicBezTo>
                    <a:pt x="165" y="74"/>
                    <a:pt x="175" y="78"/>
                    <a:pt x="186" y="81"/>
                  </a:cubicBezTo>
                  <a:cubicBezTo>
                    <a:pt x="194" y="76"/>
                    <a:pt x="200" y="69"/>
                    <a:pt x="205" y="59"/>
                  </a:cubicBezTo>
                  <a:lnTo>
                    <a:pt x="164" y="59"/>
                  </a:lnTo>
                  <a:cubicBezTo>
                    <a:pt x="161" y="64"/>
                    <a:pt x="158" y="68"/>
                    <a:pt x="156" y="71"/>
                  </a:cubicBezTo>
                  <a:moveTo>
                    <a:pt x="203" y="41"/>
                  </a:moveTo>
                  <a:cubicBezTo>
                    <a:pt x="209" y="34"/>
                    <a:pt x="215" y="25"/>
                    <a:pt x="221" y="16"/>
                  </a:cubicBezTo>
                  <a:lnTo>
                    <a:pt x="230" y="20"/>
                  </a:lnTo>
                  <a:cubicBezTo>
                    <a:pt x="223" y="29"/>
                    <a:pt x="217" y="39"/>
                    <a:pt x="211" y="46"/>
                  </a:cubicBezTo>
                  <a:lnTo>
                    <a:pt x="203" y="41"/>
                  </a:lnTo>
                  <a:close/>
                  <a:moveTo>
                    <a:pt x="138" y="24"/>
                  </a:moveTo>
                  <a:lnTo>
                    <a:pt x="146" y="19"/>
                  </a:lnTo>
                  <a:cubicBezTo>
                    <a:pt x="151" y="25"/>
                    <a:pt x="156" y="31"/>
                    <a:pt x="160" y="37"/>
                  </a:cubicBezTo>
                  <a:lnTo>
                    <a:pt x="152" y="42"/>
                  </a:lnTo>
                  <a:cubicBezTo>
                    <a:pt x="147" y="36"/>
                    <a:pt x="143" y="30"/>
                    <a:pt x="138" y="24"/>
                  </a:cubicBezTo>
                  <a:moveTo>
                    <a:pt x="174" y="20"/>
                  </a:moveTo>
                  <a:lnTo>
                    <a:pt x="183" y="17"/>
                  </a:lnTo>
                  <a:cubicBezTo>
                    <a:pt x="186" y="23"/>
                    <a:pt x="190" y="29"/>
                    <a:pt x="194" y="36"/>
                  </a:cubicBezTo>
                  <a:lnTo>
                    <a:pt x="185" y="40"/>
                  </a:lnTo>
                  <a:cubicBezTo>
                    <a:pt x="182" y="34"/>
                    <a:pt x="178" y="27"/>
                    <a:pt x="174" y="20"/>
                  </a:cubicBezTo>
                </a:path>
                <a:path w="4074" h="1950">
                  <a:moveTo>
                    <a:pt x="266" y="54"/>
                  </a:moveTo>
                  <a:lnTo>
                    <a:pt x="349" y="54"/>
                  </a:lnTo>
                  <a:lnTo>
                    <a:pt x="349" y="107"/>
                  </a:lnTo>
                  <a:lnTo>
                    <a:pt x="340" y="107"/>
                  </a:lnTo>
                  <a:lnTo>
                    <a:pt x="340" y="101"/>
                  </a:lnTo>
                  <a:lnTo>
                    <a:pt x="275" y="101"/>
                  </a:lnTo>
                  <a:lnTo>
                    <a:pt x="275" y="107"/>
                  </a:lnTo>
                  <a:lnTo>
                    <a:pt x="266" y="107"/>
                  </a:lnTo>
                  <a:lnTo>
                    <a:pt x="266" y="54"/>
                  </a:lnTo>
                  <a:close/>
                  <a:moveTo>
                    <a:pt x="249" y="37"/>
                  </a:moveTo>
                  <a:lnTo>
                    <a:pt x="281" y="37"/>
                  </a:lnTo>
                  <a:lnTo>
                    <a:pt x="281" y="21"/>
                  </a:lnTo>
                  <a:lnTo>
                    <a:pt x="253" y="21"/>
                  </a:lnTo>
                  <a:lnTo>
                    <a:pt x="253" y="14"/>
                  </a:lnTo>
                  <a:lnTo>
                    <a:pt x="281" y="14"/>
                  </a:lnTo>
                  <a:lnTo>
                    <a:pt x="281" y="0"/>
                  </a:lnTo>
                  <a:lnTo>
                    <a:pt x="291" y="0"/>
                  </a:lnTo>
                  <a:lnTo>
                    <a:pt x="291" y="14"/>
                  </a:lnTo>
                  <a:lnTo>
                    <a:pt x="324" y="14"/>
                  </a:lnTo>
                  <a:lnTo>
                    <a:pt x="324" y="0"/>
                  </a:lnTo>
                  <a:lnTo>
                    <a:pt x="333" y="0"/>
                  </a:lnTo>
                  <a:lnTo>
                    <a:pt x="333" y="14"/>
                  </a:lnTo>
                  <a:lnTo>
                    <a:pt x="361" y="14"/>
                  </a:lnTo>
                  <a:lnTo>
                    <a:pt x="361" y="21"/>
                  </a:lnTo>
                  <a:lnTo>
                    <a:pt x="333" y="21"/>
                  </a:lnTo>
                  <a:lnTo>
                    <a:pt x="333" y="37"/>
                  </a:lnTo>
                  <a:lnTo>
                    <a:pt x="366" y="37"/>
                  </a:lnTo>
                  <a:lnTo>
                    <a:pt x="366" y="44"/>
                  </a:lnTo>
                  <a:lnTo>
                    <a:pt x="249" y="44"/>
                  </a:lnTo>
                  <a:lnTo>
                    <a:pt x="249" y="37"/>
                  </a:lnTo>
                  <a:close/>
                  <a:moveTo>
                    <a:pt x="275" y="94"/>
                  </a:moveTo>
                  <a:lnTo>
                    <a:pt x="340" y="94"/>
                  </a:lnTo>
                  <a:lnTo>
                    <a:pt x="340" y="81"/>
                  </a:lnTo>
                  <a:lnTo>
                    <a:pt x="275" y="81"/>
                  </a:lnTo>
                  <a:lnTo>
                    <a:pt x="275" y="94"/>
                  </a:lnTo>
                  <a:close/>
                  <a:moveTo>
                    <a:pt x="340" y="62"/>
                  </a:moveTo>
                  <a:lnTo>
                    <a:pt x="275" y="62"/>
                  </a:lnTo>
                  <a:lnTo>
                    <a:pt x="275" y="74"/>
                  </a:lnTo>
                  <a:lnTo>
                    <a:pt x="340" y="74"/>
                  </a:lnTo>
                  <a:lnTo>
                    <a:pt x="340" y="62"/>
                  </a:lnTo>
                  <a:close/>
                  <a:moveTo>
                    <a:pt x="291" y="37"/>
                  </a:moveTo>
                  <a:lnTo>
                    <a:pt x="324" y="37"/>
                  </a:lnTo>
                  <a:lnTo>
                    <a:pt x="324" y="21"/>
                  </a:lnTo>
                  <a:lnTo>
                    <a:pt x="291" y="21"/>
                  </a:lnTo>
                  <a:lnTo>
                    <a:pt x="291" y="37"/>
                  </a:lnTo>
                </a:path>
                <a:path w="4074" h="1950">
                  <a:moveTo>
                    <a:pt x="372" y="76"/>
                  </a:moveTo>
                  <a:lnTo>
                    <a:pt x="426" y="76"/>
                  </a:lnTo>
                  <a:lnTo>
                    <a:pt x="426" y="64"/>
                  </a:lnTo>
                  <a:lnTo>
                    <a:pt x="392" y="64"/>
                  </a:lnTo>
                  <a:lnTo>
                    <a:pt x="392" y="69"/>
                  </a:lnTo>
                  <a:lnTo>
                    <a:pt x="384" y="69"/>
                  </a:lnTo>
                  <a:lnTo>
                    <a:pt x="384" y="17"/>
                  </a:lnTo>
                  <a:lnTo>
                    <a:pt x="409" y="17"/>
                  </a:lnTo>
                  <a:cubicBezTo>
                    <a:pt x="405" y="13"/>
                    <a:pt x="401" y="9"/>
                    <a:pt x="396" y="4"/>
                  </a:cubicBezTo>
                  <a:lnTo>
                    <a:pt x="403" y="0"/>
                  </a:lnTo>
                  <a:cubicBezTo>
                    <a:pt x="409" y="4"/>
                    <a:pt x="415" y="9"/>
                    <a:pt x="419" y="14"/>
                  </a:cubicBezTo>
                  <a:lnTo>
                    <a:pt x="415" y="17"/>
                  </a:lnTo>
                  <a:lnTo>
                    <a:pt x="443" y="17"/>
                  </a:lnTo>
                  <a:cubicBezTo>
                    <a:pt x="447" y="11"/>
                    <a:pt x="452" y="6"/>
                    <a:pt x="457" y="0"/>
                  </a:cubicBezTo>
                  <a:lnTo>
                    <a:pt x="466" y="4"/>
                  </a:lnTo>
                  <a:cubicBezTo>
                    <a:pt x="461" y="9"/>
                    <a:pt x="458" y="13"/>
                    <a:pt x="454" y="17"/>
                  </a:cubicBezTo>
                  <a:lnTo>
                    <a:pt x="479" y="17"/>
                  </a:lnTo>
                  <a:lnTo>
                    <a:pt x="479" y="69"/>
                  </a:lnTo>
                  <a:lnTo>
                    <a:pt x="470" y="69"/>
                  </a:lnTo>
                  <a:lnTo>
                    <a:pt x="470" y="64"/>
                  </a:lnTo>
                  <a:lnTo>
                    <a:pt x="436" y="64"/>
                  </a:lnTo>
                  <a:lnTo>
                    <a:pt x="436" y="76"/>
                  </a:lnTo>
                  <a:lnTo>
                    <a:pt x="490" y="76"/>
                  </a:lnTo>
                  <a:lnTo>
                    <a:pt x="490" y="84"/>
                  </a:lnTo>
                  <a:lnTo>
                    <a:pt x="436" y="84"/>
                  </a:lnTo>
                  <a:lnTo>
                    <a:pt x="436" y="107"/>
                  </a:lnTo>
                  <a:lnTo>
                    <a:pt x="426" y="107"/>
                  </a:lnTo>
                  <a:lnTo>
                    <a:pt x="426" y="84"/>
                  </a:lnTo>
                  <a:lnTo>
                    <a:pt x="372" y="84"/>
                  </a:lnTo>
                  <a:lnTo>
                    <a:pt x="372" y="76"/>
                  </a:lnTo>
                  <a:close/>
                  <a:moveTo>
                    <a:pt x="436" y="56"/>
                  </a:moveTo>
                  <a:lnTo>
                    <a:pt x="470" y="56"/>
                  </a:lnTo>
                  <a:lnTo>
                    <a:pt x="470" y="44"/>
                  </a:lnTo>
                  <a:lnTo>
                    <a:pt x="436" y="44"/>
                  </a:lnTo>
                  <a:lnTo>
                    <a:pt x="436" y="56"/>
                  </a:lnTo>
                  <a:close/>
                  <a:moveTo>
                    <a:pt x="392" y="56"/>
                  </a:moveTo>
                  <a:lnTo>
                    <a:pt x="426" y="56"/>
                  </a:lnTo>
                  <a:lnTo>
                    <a:pt x="426" y="44"/>
                  </a:lnTo>
                  <a:lnTo>
                    <a:pt x="392" y="44"/>
                  </a:lnTo>
                  <a:lnTo>
                    <a:pt x="392" y="56"/>
                  </a:lnTo>
                  <a:close/>
                  <a:moveTo>
                    <a:pt x="470" y="24"/>
                  </a:moveTo>
                  <a:lnTo>
                    <a:pt x="436" y="24"/>
                  </a:lnTo>
                  <a:lnTo>
                    <a:pt x="436" y="37"/>
                  </a:lnTo>
                  <a:lnTo>
                    <a:pt x="470" y="37"/>
                  </a:lnTo>
                  <a:lnTo>
                    <a:pt x="470" y="24"/>
                  </a:lnTo>
                  <a:close/>
                  <a:moveTo>
                    <a:pt x="392" y="37"/>
                  </a:moveTo>
                  <a:lnTo>
                    <a:pt x="426" y="37"/>
                  </a:lnTo>
                  <a:lnTo>
                    <a:pt x="426" y="24"/>
                  </a:lnTo>
                  <a:lnTo>
                    <a:pt x="392" y="24"/>
                  </a:lnTo>
                  <a:lnTo>
                    <a:pt x="392" y="37"/>
                  </a:lnTo>
                </a:path>
                <a:path w="4074" h="1950">
                  <a:moveTo>
                    <a:pt x="556" y="46"/>
                  </a:moveTo>
                  <a:lnTo>
                    <a:pt x="556" y="62"/>
                  </a:lnTo>
                  <a:cubicBezTo>
                    <a:pt x="556" y="82"/>
                    <a:pt x="548" y="97"/>
                    <a:pt x="532" y="107"/>
                  </a:cubicBezTo>
                  <a:cubicBezTo>
                    <a:pt x="531" y="105"/>
                    <a:pt x="529" y="103"/>
                    <a:pt x="525" y="100"/>
                  </a:cubicBezTo>
                  <a:cubicBezTo>
                    <a:pt x="539" y="92"/>
                    <a:pt x="546" y="79"/>
                    <a:pt x="546" y="63"/>
                  </a:cubicBezTo>
                  <a:lnTo>
                    <a:pt x="546" y="39"/>
                  </a:lnTo>
                  <a:lnTo>
                    <a:pt x="591" y="39"/>
                  </a:lnTo>
                  <a:lnTo>
                    <a:pt x="591" y="93"/>
                  </a:lnTo>
                  <a:cubicBezTo>
                    <a:pt x="591" y="95"/>
                    <a:pt x="593" y="97"/>
                    <a:pt x="596" y="97"/>
                  </a:cubicBezTo>
                  <a:lnTo>
                    <a:pt x="600" y="97"/>
                  </a:lnTo>
                  <a:cubicBezTo>
                    <a:pt x="603" y="97"/>
                    <a:pt x="605" y="94"/>
                    <a:pt x="605" y="90"/>
                  </a:cubicBezTo>
                  <a:cubicBezTo>
                    <a:pt x="606" y="87"/>
                    <a:pt x="606" y="83"/>
                    <a:pt x="607" y="76"/>
                  </a:cubicBezTo>
                  <a:cubicBezTo>
                    <a:pt x="610" y="78"/>
                    <a:pt x="613" y="78"/>
                    <a:pt x="615" y="79"/>
                  </a:cubicBezTo>
                  <a:cubicBezTo>
                    <a:pt x="615" y="84"/>
                    <a:pt x="615" y="89"/>
                    <a:pt x="615" y="93"/>
                  </a:cubicBezTo>
                  <a:cubicBezTo>
                    <a:pt x="613" y="100"/>
                    <a:pt x="609" y="104"/>
                    <a:pt x="602" y="104"/>
                  </a:cubicBezTo>
                  <a:lnTo>
                    <a:pt x="593" y="104"/>
                  </a:lnTo>
                  <a:cubicBezTo>
                    <a:pt x="586" y="104"/>
                    <a:pt x="582" y="101"/>
                    <a:pt x="582" y="94"/>
                  </a:cubicBezTo>
                  <a:lnTo>
                    <a:pt x="582" y="46"/>
                  </a:lnTo>
                  <a:lnTo>
                    <a:pt x="556" y="46"/>
                  </a:lnTo>
                  <a:close/>
                  <a:moveTo>
                    <a:pt x="497" y="22"/>
                  </a:moveTo>
                  <a:lnTo>
                    <a:pt x="512" y="22"/>
                  </a:lnTo>
                  <a:lnTo>
                    <a:pt x="512" y="1"/>
                  </a:lnTo>
                  <a:lnTo>
                    <a:pt x="522" y="1"/>
                  </a:lnTo>
                  <a:lnTo>
                    <a:pt x="522" y="22"/>
                  </a:lnTo>
                  <a:lnTo>
                    <a:pt x="535" y="22"/>
                  </a:lnTo>
                  <a:lnTo>
                    <a:pt x="535" y="29"/>
                  </a:lnTo>
                  <a:lnTo>
                    <a:pt x="522" y="29"/>
                  </a:lnTo>
                  <a:lnTo>
                    <a:pt x="522" y="50"/>
                  </a:lnTo>
                  <a:cubicBezTo>
                    <a:pt x="526" y="49"/>
                    <a:pt x="531" y="48"/>
                    <a:pt x="536" y="46"/>
                  </a:cubicBezTo>
                  <a:cubicBezTo>
                    <a:pt x="536" y="49"/>
                    <a:pt x="537" y="53"/>
                    <a:pt x="537" y="54"/>
                  </a:cubicBezTo>
                  <a:cubicBezTo>
                    <a:pt x="531" y="56"/>
                    <a:pt x="526" y="58"/>
                    <a:pt x="522" y="59"/>
                  </a:cubicBezTo>
                  <a:lnTo>
                    <a:pt x="522" y="93"/>
                  </a:lnTo>
                  <a:cubicBezTo>
                    <a:pt x="522" y="101"/>
                    <a:pt x="517" y="105"/>
                    <a:pt x="510" y="105"/>
                  </a:cubicBezTo>
                  <a:cubicBezTo>
                    <a:pt x="507" y="105"/>
                    <a:pt x="503" y="105"/>
                    <a:pt x="498" y="105"/>
                  </a:cubicBezTo>
                  <a:cubicBezTo>
                    <a:pt x="498" y="102"/>
                    <a:pt x="497" y="98"/>
                    <a:pt x="497" y="96"/>
                  </a:cubicBezTo>
                  <a:cubicBezTo>
                    <a:pt x="500" y="96"/>
                    <a:pt x="504" y="96"/>
                    <a:pt x="507" y="96"/>
                  </a:cubicBezTo>
                  <a:cubicBezTo>
                    <a:pt x="511" y="96"/>
                    <a:pt x="512" y="94"/>
                    <a:pt x="512" y="91"/>
                  </a:cubicBezTo>
                  <a:lnTo>
                    <a:pt x="512" y="62"/>
                  </a:lnTo>
                  <a:cubicBezTo>
                    <a:pt x="507" y="64"/>
                    <a:pt x="501" y="65"/>
                    <a:pt x="497" y="66"/>
                  </a:cubicBezTo>
                  <a:lnTo>
                    <a:pt x="495" y="58"/>
                  </a:lnTo>
                  <a:cubicBezTo>
                    <a:pt x="500" y="56"/>
                    <a:pt x="507" y="54"/>
                    <a:pt x="512" y="53"/>
                  </a:cubicBezTo>
                  <a:lnTo>
                    <a:pt x="512" y="29"/>
                  </a:lnTo>
                  <a:lnTo>
                    <a:pt x="497" y="29"/>
                  </a:lnTo>
                  <a:lnTo>
                    <a:pt x="497" y="22"/>
                  </a:lnTo>
                  <a:close/>
                  <a:moveTo>
                    <a:pt x="537" y="17"/>
                  </a:moveTo>
                  <a:lnTo>
                    <a:pt x="569" y="17"/>
                  </a:lnTo>
                  <a:cubicBezTo>
                    <a:pt x="566" y="11"/>
                    <a:pt x="563" y="6"/>
                    <a:pt x="561" y="3"/>
                  </a:cubicBezTo>
                  <a:lnTo>
                    <a:pt x="569" y="0"/>
                  </a:lnTo>
                  <a:cubicBezTo>
                    <a:pt x="573" y="4"/>
                    <a:pt x="576" y="9"/>
                    <a:pt x="578" y="14"/>
                  </a:cubicBezTo>
                  <a:lnTo>
                    <a:pt x="570" y="17"/>
                  </a:lnTo>
                  <a:lnTo>
                    <a:pt x="610" y="17"/>
                  </a:lnTo>
                  <a:lnTo>
                    <a:pt x="610" y="24"/>
                  </a:lnTo>
                  <a:lnTo>
                    <a:pt x="537" y="24"/>
                  </a:lnTo>
                  <a:lnTo>
                    <a:pt x="537" y="17"/>
                  </a:lnTo>
                </a:path>
              </a:pathLst>
            </a:custGeom>
            <a:solidFill>
              <a:srgbClr val="0D0D0D">
                <a:alpha val="100000"/>
              </a:srgbClr>
            </a:solidFill>
            <a:ln w="0" cap="flat">
              <a:noFill/>
              <a:prstDash val="solid"/>
              <a:miter lim="0"/>
            </a:ln>
          </p:spPr>
          <p:txBody>
            <a:bodyPr rtlCol="0"/>
            <a:p>
              <a:pPr algn="ctr"/>
              <a:endParaRPr lang="zh-CN" altLang="en-US">
                <a:latin typeface="黑体" panose="02010609060101010101" pitchFamily="49" charset="-122"/>
                <a:ea typeface="黑体" panose="02010609060101010101" pitchFamily="49" charset="-122"/>
              </a:endParaRPr>
            </a:p>
          </p:txBody>
        </p:sp>
      </p:grpSp>
      <p:pic>
        <p:nvPicPr>
          <p:cNvPr id="164" name="picture 164"/>
          <p:cNvPicPr>
            <a:picLocks noChangeAspect="1"/>
          </p:cNvPicPr>
          <p:nvPr/>
        </p:nvPicPr>
        <p:blipFill>
          <a:blip r:embed="rId4"/>
          <a:stretch>
            <a:fillRect/>
          </a:stretch>
        </p:blipFill>
        <p:spPr>
          <a:xfrm rot="21600000">
            <a:off x="766572" y="1838579"/>
            <a:ext cx="2074164" cy="1469135"/>
          </a:xfrm>
          <a:prstGeom prst="rect">
            <a:avLst/>
          </a:prstGeom>
        </p:spPr>
      </p:pic>
      <p:sp>
        <p:nvSpPr>
          <p:cNvPr id="170" name="textbox 170"/>
          <p:cNvSpPr/>
          <p:nvPr/>
        </p:nvSpPr>
        <p:spPr>
          <a:xfrm>
            <a:off x="618637" y="3535995"/>
            <a:ext cx="2872104" cy="748030"/>
          </a:xfrm>
          <a:prstGeom prst="rect">
            <a:avLst/>
          </a:prstGeom>
          <a:noFill/>
          <a:ln w="0" cap="flat">
            <a:noFill/>
            <a:prstDash val="solid"/>
            <a:miter lim="0"/>
          </a:ln>
        </p:spPr>
        <p:txBody>
          <a:bodyPr vert="horz" wrap="square" lIns="0" tIns="0" rIns="0" bIns="0"/>
          <a:p>
            <a:pPr algn="l" rtl="0" eaLnBrk="0">
              <a:lnSpc>
                <a:spcPct val="100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285750" indent="-273050" algn="l" rtl="0" eaLnBrk="0">
              <a:lnSpc>
                <a:spcPct val="100000"/>
              </a:lnSpc>
              <a:tabLst>
                <a:tab pos="139700"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起始阿伐曲泊帕治疗后</a:t>
            </a:r>
            <a:r>
              <a:rPr sz="15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95%</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患者</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应答</a:t>
            </a:r>
            <a:r>
              <a:rPr sz="1400" kern="0" spc="-2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500" b="1"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90%</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患者</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达完全应答</a:t>
            </a:r>
            <a:r>
              <a:rPr sz="1400"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0000"/>
              </a:lnSpc>
            </a:pPr>
            <a:endParaRPr sz="200" dirty="0">
              <a:latin typeface="黑体" panose="02010609060101010101" pitchFamily="49" charset="-122"/>
              <a:ea typeface="黑体" panose="02010609060101010101" pitchFamily="49" charset="-122"/>
              <a:cs typeface="黑体" panose="02010609060101010101" pitchFamily="49" charset="-122"/>
            </a:endParaRPr>
          </a:p>
          <a:p>
            <a:pPr marL="274955" algn="l" rtl="0" eaLnBrk="0">
              <a:lnSpc>
                <a:spcPct val="100000"/>
              </a:lnSpc>
              <a:spcBef>
                <a:spcPts val="0"/>
              </a:spcBef>
            </a:pPr>
            <a:endParaRPr sz="8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274955" algn="l" rtl="0" eaLnBrk="0">
              <a:lnSpc>
                <a:spcPct val="100000"/>
              </a:lnSpc>
              <a:spcBef>
                <a:spcPts val="0"/>
              </a:spcBef>
            </a:pPr>
            <a:r>
              <a:rPr sz="8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图A.</a:t>
            </a:r>
            <a:r>
              <a:rPr sz="800" kern="0" spc="1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8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起始阿伐曲泊帕治疗后应答率</a:t>
            </a:r>
            <a:endParaRPr sz="800" dirty="0">
              <a:latin typeface="黑体" panose="02010609060101010101" pitchFamily="49" charset="-122"/>
              <a:ea typeface="黑体" panose="02010609060101010101" pitchFamily="49" charset="-122"/>
              <a:cs typeface="黑体" panose="02010609060101010101" pitchFamily="49" charset="-122"/>
            </a:endParaRPr>
          </a:p>
        </p:txBody>
      </p:sp>
      <p:pic>
        <p:nvPicPr>
          <p:cNvPr id="172" name="picture 172"/>
          <p:cNvPicPr>
            <a:picLocks noChangeAspect="1"/>
          </p:cNvPicPr>
          <p:nvPr/>
        </p:nvPicPr>
        <p:blipFill>
          <a:blip r:embed="rId5"/>
          <a:stretch>
            <a:fillRect/>
          </a:stretch>
        </p:blipFill>
        <p:spPr>
          <a:xfrm rot="21600000">
            <a:off x="782467" y="3642675"/>
            <a:ext cx="127224" cy="116696"/>
          </a:xfrm>
          <a:prstGeom prst="rect">
            <a:avLst/>
          </a:prstGeom>
        </p:spPr>
      </p:pic>
      <p:sp>
        <p:nvSpPr>
          <p:cNvPr id="4" name="textbox 176"/>
          <p:cNvSpPr/>
          <p:nvPr/>
        </p:nvSpPr>
        <p:spPr>
          <a:xfrm>
            <a:off x="3879850" y="3598225"/>
            <a:ext cx="3074670" cy="478790"/>
          </a:xfrm>
          <a:prstGeom prst="rect">
            <a:avLst/>
          </a:prstGeom>
          <a:noFill/>
          <a:ln w="0" cap="flat">
            <a:noFill/>
            <a:prstDash val="solid"/>
            <a:miter lim="0"/>
          </a:ln>
        </p:spPr>
        <p:txBody>
          <a:bodyPr vert="horz" wrap="square" lIns="0" tIns="0" rIns="0" bIns="0"/>
          <a:p>
            <a:pPr algn="l" rtl="0" eaLnBrk="0">
              <a:lnSpc>
                <a:spcPct val="89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algn="l" rtl="0" eaLnBrk="0">
              <a:lnSpc>
                <a:spcPct val="87000"/>
              </a:lnSpc>
              <a:tabLst>
                <a:tab pos="139700" algn="l"/>
              </a:tabLst>
            </a:pP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相对于艾曲波帕</a:t>
            </a:r>
            <a:r>
              <a:rPr sz="1400" kern="0" spc="-2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，阿伐曲泊帕可</a:t>
            </a:r>
            <a:r>
              <a:rPr sz="1400" kern="0" spc="-6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更快速提升ITP患者血</a:t>
            </a:r>
            <a:r>
              <a:rPr sz="1400" kern="0" spc="-7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小板计数</a:t>
            </a:r>
            <a:r>
              <a:rPr lang="en-US" sz="1400" kern="0" spc="-70" baseline="3000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3</a:t>
            </a:r>
            <a:r>
              <a:rPr sz="1400" kern="0" spc="-7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a:t>
            </a:r>
            <a:endParaRPr sz="1400" dirty="0">
              <a:latin typeface="黑体" panose="02010609060101010101" pitchFamily="49" charset="-122"/>
              <a:ea typeface="黑体" panose="02010609060101010101" pitchFamily="49" charset="-122"/>
              <a:cs typeface="黑体" panose="02010609060101010101" pitchFamily="49" charset="-122"/>
            </a:endParaRPr>
          </a:p>
        </p:txBody>
      </p:sp>
      <p:pic>
        <p:nvPicPr>
          <p:cNvPr id="178" name="picture 178"/>
          <p:cNvPicPr>
            <a:picLocks noChangeAspect="1"/>
          </p:cNvPicPr>
          <p:nvPr/>
        </p:nvPicPr>
        <p:blipFill>
          <a:blip r:embed="rId6"/>
          <a:stretch>
            <a:fillRect/>
          </a:stretch>
        </p:blipFill>
        <p:spPr>
          <a:xfrm rot="21600000">
            <a:off x="3701562" y="3616005"/>
            <a:ext cx="127224" cy="116696"/>
          </a:xfrm>
          <a:prstGeom prst="rect">
            <a:avLst/>
          </a:prstGeom>
        </p:spPr>
      </p:pic>
      <p:sp>
        <p:nvSpPr>
          <p:cNvPr id="182" name="textbox 182"/>
          <p:cNvSpPr/>
          <p:nvPr/>
        </p:nvSpPr>
        <p:spPr>
          <a:xfrm>
            <a:off x="736760" y="1406568"/>
            <a:ext cx="5288279" cy="226695"/>
          </a:xfrm>
          <a:prstGeom prst="rect">
            <a:avLst/>
          </a:prstGeom>
          <a:noFill/>
          <a:ln w="0" cap="flat">
            <a:noFill/>
            <a:prstDash val="solid"/>
            <a:miter lim="0"/>
          </a:ln>
        </p:spPr>
        <p:txBody>
          <a:bodyPr vert="horz" wrap="square" lIns="0" tIns="0" rIns="0" bIns="0"/>
          <a:p>
            <a:pPr algn="l" rtl="0" eaLnBrk="0">
              <a:lnSpc>
                <a:spcPct val="82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algn="l" rtl="0" eaLnBrk="0">
              <a:lnSpc>
                <a:spcPct val="88000"/>
              </a:lnSpc>
              <a:tabLst>
                <a:tab pos="139700"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多项研究显示</a:t>
            </a:r>
            <a:r>
              <a:rPr sz="1400" kern="0" spc="-2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曲泊帕位列所有药物</a:t>
            </a:r>
            <a:r>
              <a:rPr sz="1500" b="1"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血小板应答率第一。</a:t>
            </a:r>
            <a:endParaRPr sz="1500" dirty="0">
              <a:latin typeface="黑体" panose="02010609060101010101" pitchFamily="49" charset="-122"/>
              <a:ea typeface="黑体" panose="02010609060101010101" pitchFamily="49" charset="-122"/>
              <a:cs typeface="黑体" panose="02010609060101010101" pitchFamily="49" charset="-122"/>
            </a:endParaRPr>
          </a:p>
        </p:txBody>
      </p:sp>
      <p:pic>
        <p:nvPicPr>
          <p:cNvPr id="184" name="picture 184"/>
          <p:cNvPicPr>
            <a:picLocks noChangeAspect="1"/>
          </p:cNvPicPr>
          <p:nvPr/>
        </p:nvPicPr>
        <p:blipFill>
          <a:blip r:embed="rId7"/>
          <a:stretch>
            <a:fillRect/>
          </a:stretch>
        </p:blipFill>
        <p:spPr>
          <a:xfrm rot="21600000">
            <a:off x="749460" y="1452602"/>
            <a:ext cx="127224" cy="116696"/>
          </a:xfrm>
          <a:prstGeom prst="rect">
            <a:avLst/>
          </a:prstGeom>
        </p:spPr>
      </p:pic>
      <p:sp>
        <p:nvSpPr>
          <p:cNvPr id="186" name="textbox 186"/>
          <p:cNvSpPr/>
          <p:nvPr/>
        </p:nvSpPr>
        <p:spPr>
          <a:xfrm>
            <a:off x="1824987" y="3327580"/>
            <a:ext cx="2628000" cy="198754"/>
          </a:xfrm>
          <a:prstGeom prst="rect">
            <a:avLst/>
          </a:prstGeom>
          <a:noFill/>
          <a:ln w="0" cap="flat">
            <a:noFill/>
            <a:prstDash val="solid"/>
            <a:miter lim="0"/>
          </a:ln>
        </p:spPr>
        <p:txBody>
          <a:bodyPr vert="horz" wrap="square" lIns="0" tIns="0" rIns="0" bIns="0"/>
          <a:p>
            <a:pPr algn="l" rtl="0" eaLnBrk="0">
              <a:lnSpc>
                <a:spcPct val="83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algn="l" rtl="0" eaLnBrk="0">
              <a:lnSpc>
                <a:spcPts val="1360"/>
              </a:lnSpc>
            </a:pPr>
            <a:r>
              <a:rPr sz="1000" kern="0" spc="5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一项</a:t>
            </a:r>
            <a:r>
              <a:rPr sz="10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meta</a:t>
            </a:r>
            <a:r>
              <a:rPr sz="1000" kern="0" spc="5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分析纳入13项随机对照临床试验</a:t>
            </a:r>
            <a:r>
              <a:rPr lang="en-US" sz="1000" kern="0" spc="50" baseline="300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1</a:t>
            </a:r>
            <a:endParaRPr lang="en-US" sz="1000" kern="0" spc="50" baseline="300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88" name="textbox 188"/>
          <p:cNvSpPr/>
          <p:nvPr/>
        </p:nvSpPr>
        <p:spPr>
          <a:xfrm>
            <a:off x="725891" y="6096577"/>
            <a:ext cx="1656000" cy="160020"/>
          </a:xfrm>
          <a:prstGeom prst="rect">
            <a:avLst/>
          </a:prstGeom>
          <a:noFill/>
          <a:ln w="0" cap="flat">
            <a:noFill/>
            <a:prstDash val="solid"/>
            <a:miter lim="0"/>
          </a:ln>
        </p:spPr>
        <p:txBody>
          <a:bodyPr vert="horz" wrap="square" lIns="0" tIns="0" rIns="0" bIns="0"/>
          <a:p>
            <a:pPr algn="l" rtl="0" eaLnBrk="0">
              <a:lnSpc>
                <a:spcPct val="84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12700" algn="l" rtl="0" eaLnBrk="0">
              <a:lnSpc>
                <a:spcPct val="88000"/>
              </a:lnSpc>
            </a:pPr>
            <a:r>
              <a:rPr sz="1000" kern="0" spc="4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一项西班牙真实世界研究</a:t>
            </a:r>
            <a:r>
              <a:rPr lang="en-US" sz="1000" kern="0" spc="40" baseline="300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2</a:t>
            </a:r>
            <a:endParaRPr lang="en-US" sz="1000" kern="0" spc="40" baseline="300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66" name="textbox 166"/>
          <p:cNvSpPr/>
          <p:nvPr/>
        </p:nvSpPr>
        <p:spPr>
          <a:xfrm>
            <a:off x="335279" y="783971"/>
            <a:ext cx="6733540" cy="399415"/>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24000"/>
              </a:lnSpc>
            </a:pPr>
            <a:endParaRPr sz="400" dirty="0">
              <a:latin typeface="黑体" panose="02010609060101010101" pitchFamily="49" charset="-122"/>
              <a:ea typeface="黑体" panose="02010609060101010101" pitchFamily="49" charset="-122"/>
              <a:cs typeface="黑体" panose="02010609060101010101" pitchFamily="49" charset="-122"/>
            </a:endParaRPr>
          </a:p>
          <a:p>
            <a:pPr marL="817880" algn="l" rtl="0" eaLnBrk="0">
              <a:lnSpc>
                <a:spcPct val="88000"/>
              </a:lnSpc>
              <a:spcBef>
                <a:spcPts val="5"/>
              </a:spcBef>
            </a:pPr>
            <a:r>
              <a:rPr sz="20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阿伐曲泊帕相对于其他TPO-RA</a:t>
            </a:r>
            <a:r>
              <a:rPr sz="2000" b="1" kern="0" spc="-1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20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2000" b="1" kern="0" spc="-2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应答率更高。</a:t>
            </a:r>
            <a:endParaRPr sz="2000" dirty="0">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8890" y="6321425"/>
            <a:ext cx="12112625" cy="521970"/>
          </a:xfrm>
          <a:prstGeom prst="rect">
            <a:avLst/>
          </a:prstGeom>
          <a:noFill/>
        </p:spPr>
        <p:txBody>
          <a:bodyPr wrap="square" rtlCol="0" anchor="t">
            <a:spAutoFit/>
          </a:bodyPr>
          <a:p>
            <a:r>
              <a:rPr lang="en-US" altLang="zh-CN" sz="700">
                <a:latin typeface="黑体" panose="02010609060101010101" pitchFamily="49" charset="-122"/>
                <a:ea typeface="黑体" panose="02010609060101010101" pitchFamily="49" charset="-122"/>
              </a:rPr>
              <a:t>1.Deng, J et al. “Comparative Efficacy and Safety of Thrombopoietin Receptor Agonists in Adults With Thrombocytopenia: A Systematic Review and Network Meta-analysis of Randomized Controlled Trial.” Frontiers in Pharmacology 12 (2021): n. pag.</a:t>
            </a:r>
            <a:endParaRPr lang="en-US" altLang="zh-CN" sz="700">
              <a:latin typeface="黑体" panose="02010609060101010101" pitchFamily="49" charset="-122"/>
              <a:ea typeface="黑体" panose="02010609060101010101" pitchFamily="49" charset="-122"/>
            </a:endParaRPr>
          </a:p>
          <a:p>
            <a:r>
              <a:rPr lang="en-US" altLang="zh-CN" sz="700">
                <a:latin typeface="黑体" panose="02010609060101010101" pitchFamily="49" charset="-122"/>
                <a:ea typeface="黑体" panose="02010609060101010101" pitchFamily="49" charset="-122"/>
              </a:rPr>
              <a:t>2.Pascual‐Izquierdo, Cristina,Llacer‐Ferrandis, M. Jose,de‐la‐Iglesia, Almudena,et al.Avatrombopag in adults with immune thrombocytopenia: A multicentre real‐life observational study in Madrid, Spain (AVAMAD study)[J].British Journal of Haematology, 2025, 206(2).DOI:10.1111/bjh.19975.</a:t>
            </a:r>
            <a:endParaRPr lang="en-US" altLang="zh-CN" sz="700">
              <a:latin typeface="黑体" panose="02010609060101010101" pitchFamily="49" charset="-122"/>
              <a:ea typeface="黑体" panose="02010609060101010101" pitchFamily="49" charset="-122"/>
            </a:endParaRPr>
          </a:p>
          <a:p>
            <a:r>
              <a:rPr lang="en-US" altLang="zh-CN" sz="700">
                <a:latin typeface="黑体" panose="02010609060101010101" pitchFamily="49" charset="-122"/>
                <a:ea typeface="黑体" panose="02010609060101010101" pitchFamily="49" charset="-122"/>
              </a:rPr>
              <a:t>3.Tarantino, Michael D. , et al. "A phase 3, randomized, double-blind, active-controlled trial evaluating efficacy and safety of avatrombopag versus eltrombopag in ITP." British Journal of Haematology 202.4(2023):3.</a:t>
            </a:r>
            <a:endParaRPr lang="en-US" altLang="zh-CN" sz="70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安全性</a:t>
            </a:r>
            <a:endParaRPr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pic>
        <p:nvPicPr>
          <p:cNvPr id="70" name="picture 70"/>
          <p:cNvPicPr/>
          <p:nvPr/>
        </p:nvPicPr>
        <p:blipFill>
          <a:blip r:embed="rId1"/>
          <a:stretch>
            <a:fillRect/>
          </a:stretch>
        </p:blipFill>
        <p:spPr>
          <a:xfrm>
            <a:off x="626745" y="857250"/>
            <a:ext cx="4593590" cy="4320000"/>
          </a:xfrm>
          <a:prstGeom prst="rect">
            <a:avLst/>
          </a:prstGeom>
        </p:spPr>
      </p:pic>
      <p:sp>
        <p:nvSpPr>
          <p:cNvPr id="72" name="textbox 72"/>
          <p:cNvSpPr/>
          <p:nvPr/>
        </p:nvSpPr>
        <p:spPr>
          <a:xfrm>
            <a:off x="614045" y="844550"/>
            <a:ext cx="4619625" cy="3960000"/>
          </a:xfrm>
          <a:prstGeom prst="rect">
            <a:avLst/>
          </a:prstGeom>
          <a:noFill/>
          <a:ln w="0" cap="flat">
            <a:noFill/>
            <a:prstDash val="solid"/>
            <a:miter lim="0"/>
          </a:ln>
        </p:spPr>
        <p:txBody>
          <a:bodyPr vert="horz" wrap="square" lIns="0" tIns="0" rIns="0" bIns="0"/>
          <a:p>
            <a:pPr algn="l" rtl="0" eaLnBrk="0">
              <a:lnSpc>
                <a:spcPct val="116000"/>
              </a:lnSpc>
            </a:pPr>
            <a:endParaRPr sz="500" dirty="0">
              <a:latin typeface="黑体" panose="02010609060101010101" pitchFamily="49" charset="-122"/>
              <a:ea typeface="黑体" panose="02010609060101010101" pitchFamily="49" charset="-122"/>
              <a:cs typeface="黑体" panose="02010609060101010101" pitchFamily="49" charset="-122"/>
            </a:endParaRPr>
          </a:p>
          <a:p>
            <a:pPr marL="636270" algn="l" rtl="0" eaLnBrk="0">
              <a:lnSpc>
                <a:spcPct val="88000"/>
              </a:lnSpc>
              <a:spcBef>
                <a:spcPts val="5"/>
              </a:spcBef>
            </a:pPr>
            <a:r>
              <a:rPr sz="2000" b="1"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药品说明书收载的安</a:t>
            </a:r>
            <a:r>
              <a:rPr sz="20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全性信息</a:t>
            </a:r>
            <a:endParaRPr sz="2000" dirty="0">
              <a:latin typeface="黑体" panose="02010609060101010101" pitchFamily="49" charset="-122"/>
              <a:ea typeface="黑体" panose="02010609060101010101" pitchFamily="49" charset="-122"/>
              <a:cs typeface="黑体" panose="02010609060101010101" pitchFamily="49" charset="-122"/>
            </a:endParaRPr>
          </a:p>
          <a:p>
            <a:pPr marL="191770" indent="13970" algn="l" rtl="0" eaLnBrk="0">
              <a:lnSpc>
                <a:spcPct val="150000"/>
              </a:lnSpc>
              <a:spcBef>
                <a:spcPts val="1635"/>
              </a:spcBef>
            </a:pPr>
            <a:endParaRPr lang="zh-CN" sz="1500" b="1">
              <a:latin typeface="黑体" panose="02010609060101010101" pitchFamily="49" charset="-122"/>
              <a:ea typeface="黑体" panose="02010609060101010101" pitchFamily="49" charset="-122"/>
              <a:cs typeface="黑体" panose="02010609060101010101" pitchFamily="49" charset="-122"/>
              <a:sym typeface="+mn-ea"/>
            </a:endParaRPr>
          </a:p>
          <a:p>
            <a:pPr marL="191770" indent="13970" algn="l" rtl="0" eaLnBrk="0">
              <a:lnSpc>
                <a:spcPct val="150000"/>
              </a:lnSpc>
              <a:spcBef>
                <a:spcPts val="1635"/>
              </a:spcBef>
            </a:pPr>
            <a:r>
              <a:rPr lang="zh-CN" sz="1500" b="1">
                <a:latin typeface="黑体" panose="02010609060101010101" pitchFamily="49" charset="-122"/>
                <a:ea typeface="黑体" panose="02010609060101010101" pitchFamily="49" charset="-122"/>
                <a:cs typeface="黑体" panose="02010609060101010101" pitchFamily="49" charset="-122"/>
                <a:sym typeface="+mn-ea"/>
              </a:rPr>
              <a:t>不良反应</a:t>
            </a:r>
            <a:endParaRPr lang="zh-CN" sz="1500" b="1">
              <a:latin typeface="黑体" panose="02010609060101010101" pitchFamily="49" charset="-122"/>
              <a:ea typeface="黑体" panose="02010609060101010101" pitchFamily="49" charset="-122"/>
              <a:cs typeface="黑体" panose="02010609060101010101" pitchFamily="49" charset="-122"/>
              <a:sym typeface="+mn-ea"/>
            </a:endParaRPr>
          </a:p>
          <a:p>
            <a:pPr marL="191770" indent="13970" algn="l" rtl="0" eaLnBrk="0">
              <a:lnSpc>
                <a:spcPct val="150000"/>
              </a:lnSpc>
              <a:spcBef>
                <a:spcPts val="1635"/>
              </a:spcBef>
            </a:pPr>
            <a:r>
              <a:rPr lang="zh-CN" sz="1500">
                <a:latin typeface="黑体" panose="02010609060101010101" pitchFamily="49" charset="-122"/>
                <a:ea typeface="黑体" panose="02010609060101010101" pitchFamily="49" charset="-122"/>
                <a:cs typeface="黑体" panose="02010609060101010101" pitchFamily="49" charset="-122"/>
                <a:sym typeface="+mn-ea"/>
              </a:rPr>
              <a:t>基于阿伐曲泊帕在</a:t>
            </a:r>
            <a:r>
              <a:rPr lang="en-US" altLang="zh-CN" sz="1500">
                <a:latin typeface="黑体" panose="02010609060101010101" pitchFamily="49" charset="-122"/>
                <a:ea typeface="黑体" panose="02010609060101010101" pitchFamily="49" charset="-122"/>
                <a:cs typeface="黑体" panose="02010609060101010101" pitchFamily="49" charset="-122"/>
                <a:sym typeface="+mn-ea"/>
              </a:rPr>
              <a:t>ITP</a:t>
            </a:r>
            <a:r>
              <a:rPr lang="zh-CN" altLang="en-US" sz="1500">
                <a:latin typeface="黑体" panose="02010609060101010101" pitchFamily="49" charset="-122"/>
                <a:ea typeface="黑体" panose="02010609060101010101" pitchFamily="49" charset="-122"/>
                <a:cs typeface="黑体" panose="02010609060101010101" pitchFamily="49" charset="-122"/>
                <a:sym typeface="+mn-ea"/>
              </a:rPr>
              <a:t>的</a:t>
            </a:r>
            <a:r>
              <a:rPr lang="en-US" altLang="zh-CN" sz="1500">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1500">
                <a:latin typeface="黑体" panose="02010609060101010101" pitchFamily="49" charset="-122"/>
                <a:ea typeface="黑体" panose="02010609060101010101" pitchFamily="49" charset="-122"/>
                <a:cs typeface="黑体" panose="02010609060101010101" pitchFamily="49" charset="-122"/>
                <a:sym typeface="+mn-ea"/>
              </a:rPr>
              <a:t>项境外研究和</a:t>
            </a:r>
            <a:r>
              <a:rPr lang="en-US" altLang="zh-CN" sz="1500">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1500">
                <a:latin typeface="黑体" panose="02010609060101010101" pitchFamily="49" charset="-122"/>
                <a:ea typeface="黑体" panose="02010609060101010101" pitchFamily="49" charset="-122"/>
                <a:cs typeface="黑体" panose="02010609060101010101" pitchFamily="49" charset="-122"/>
                <a:sym typeface="+mn-ea"/>
              </a:rPr>
              <a:t>项中国境内研究，最常见的不良反应（发生率</a:t>
            </a:r>
            <a:r>
              <a:rPr lang="en-US" altLang="zh-CN" sz="1500">
                <a:latin typeface="黑体" panose="02010609060101010101" pitchFamily="49" charset="-122"/>
                <a:ea typeface="黑体" panose="02010609060101010101" pitchFamily="49" charset="-122"/>
                <a:cs typeface="黑体" panose="02010609060101010101" pitchFamily="49" charset="-122"/>
                <a:sym typeface="+mn-ea"/>
              </a:rPr>
              <a:t>&gt;10%</a:t>
            </a:r>
            <a:r>
              <a:rPr lang="zh-CN" altLang="en-US" sz="1500">
                <a:latin typeface="黑体" panose="02010609060101010101" pitchFamily="49" charset="-122"/>
                <a:ea typeface="黑体" panose="02010609060101010101" pitchFamily="49" charset="-122"/>
                <a:cs typeface="黑体" panose="02010609060101010101" pitchFamily="49" charset="-122"/>
                <a:sym typeface="+mn-ea"/>
              </a:rPr>
              <a:t>）包括头痛、疲劳、挫伤、鼻衄、上呼吸道感染、关节痛、牙龈出血、鼻炎药，严重不良反应的发生率为</a:t>
            </a:r>
            <a:r>
              <a:rPr lang="en-US" altLang="zh-CN" sz="1500">
                <a:latin typeface="黑体" panose="02010609060101010101" pitchFamily="49" charset="-122"/>
                <a:ea typeface="黑体" panose="02010609060101010101" pitchFamily="49" charset="-122"/>
                <a:cs typeface="黑体" panose="02010609060101010101" pitchFamily="49" charset="-122"/>
                <a:sym typeface="+mn-ea"/>
              </a:rPr>
              <a:t>9%</a:t>
            </a:r>
            <a:r>
              <a:rPr lang="zh-CN" altLang="en-US" sz="1500">
                <a:latin typeface="黑体" panose="02010609060101010101" pitchFamily="49" charset="-122"/>
                <a:ea typeface="黑体" panose="02010609060101010101" pitchFamily="49" charset="-122"/>
                <a:cs typeface="黑体" panose="02010609060101010101" pitchFamily="49" charset="-122"/>
                <a:sym typeface="+mn-ea"/>
              </a:rPr>
              <a:t>。</a:t>
            </a:r>
            <a:endParaRPr sz="1700" dirty="0">
              <a:latin typeface="黑体" panose="02010609060101010101" pitchFamily="49" charset="-122"/>
              <a:ea typeface="黑体" panose="02010609060101010101" pitchFamily="49" charset="-122"/>
              <a:cs typeface="黑体" panose="02010609060101010101" pitchFamily="49" charset="-122"/>
            </a:endParaRPr>
          </a:p>
        </p:txBody>
      </p:sp>
      <p:pic>
        <p:nvPicPr>
          <p:cNvPr id="68" name="picture 68"/>
          <p:cNvPicPr>
            <a:picLocks noChangeAspect="1"/>
          </p:cNvPicPr>
          <p:nvPr/>
        </p:nvPicPr>
        <p:blipFill>
          <a:blip r:embed="rId2"/>
          <a:stretch>
            <a:fillRect/>
          </a:stretch>
        </p:blipFill>
        <p:spPr>
          <a:xfrm rot="21600000">
            <a:off x="5892165" y="1146175"/>
            <a:ext cx="5980430" cy="5612765"/>
          </a:xfrm>
          <a:prstGeom prst="rect">
            <a:avLst/>
          </a:prstGeom>
        </p:spPr>
      </p:pic>
      <p:pic>
        <p:nvPicPr>
          <p:cNvPr id="74" name="picture 74"/>
          <p:cNvPicPr>
            <a:picLocks noChangeAspect="1"/>
          </p:cNvPicPr>
          <p:nvPr/>
        </p:nvPicPr>
        <p:blipFill>
          <a:blip r:embed="rId3"/>
          <a:stretch>
            <a:fillRect/>
          </a:stretch>
        </p:blipFill>
        <p:spPr>
          <a:xfrm rot="21600000">
            <a:off x="8907780" y="4886325"/>
            <a:ext cx="2880000" cy="1650241"/>
          </a:xfrm>
          <a:prstGeom prst="rect">
            <a:avLst/>
          </a:prstGeom>
        </p:spPr>
      </p:pic>
      <p:sp>
        <p:nvSpPr>
          <p:cNvPr id="76" name="textbox 76"/>
          <p:cNvSpPr/>
          <p:nvPr/>
        </p:nvSpPr>
        <p:spPr>
          <a:xfrm>
            <a:off x="6347460" y="4886325"/>
            <a:ext cx="2467610" cy="1556385"/>
          </a:xfrm>
          <a:prstGeom prst="rect">
            <a:avLst/>
          </a:prstGeom>
          <a:noFill/>
          <a:ln w="0" cap="flat">
            <a:noFill/>
            <a:prstDash val="solid"/>
            <a:miter lim="0"/>
          </a:ln>
        </p:spPr>
        <p:txBody>
          <a:bodyPr vert="horz" wrap="square" lIns="0" tIns="0" rIns="0" bIns="0"/>
          <a:p>
            <a:pPr algn="l" rtl="0" eaLnBrk="0">
              <a:lnSpc>
                <a:spcPct val="12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298450" indent="-274955" algn="l" rtl="0" eaLnBrk="0">
              <a:lnSpc>
                <a:spcPct val="114000"/>
              </a:lnSpc>
              <a:tabLst>
                <a:tab pos="150495"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7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其他TPO-RA</a:t>
            </a:r>
            <a:r>
              <a:rPr sz="14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(艾曲泊帕和</a:t>
            </a: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罗普司亭) 相比</a:t>
            </a:r>
            <a:r>
              <a:rPr sz="1400" kern="0" spc="-2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400"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阿伐曲</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泊帕</a:t>
            </a:r>
            <a:r>
              <a:rPr sz="1400" b="1"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显著降低</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ITP</a:t>
            </a:r>
            <a:r>
              <a:rPr sz="1400"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患者任何</a:t>
            </a:r>
            <a:r>
              <a:rPr sz="1400" kern="0" spc="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出血</a:t>
            </a:r>
            <a:r>
              <a:rPr sz="1400"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事件的发生</a:t>
            </a:r>
            <a:r>
              <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风险</a:t>
            </a:r>
            <a:r>
              <a:rPr lang="en-US" sz="1400" b="1" kern="0" spc="-10" baseline="3000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4</a:t>
            </a:r>
            <a:endParaRPr sz="1400" b="1" kern="0" spc="-1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298450" indent="-274955" algn="l" rtl="0" eaLnBrk="0">
              <a:lnSpc>
                <a:spcPct val="114000"/>
              </a:lnSpc>
              <a:tabLst>
                <a:tab pos="150495" algn="l"/>
              </a:tabLst>
            </a:pPr>
            <a:endParaRPr sz="1000" dirty="0">
              <a:latin typeface="黑体" panose="02010609060101010101" pitchFamily="49" charset="-122"/>
              <a:ea typeface="黑体" panose="02010609060101010101" pitchFamily="49" charset="-122"/>
              <a:cs typeface="黑体" panose="02010609060101010101" pitchFamily="49" charset="-122"/>
            </a:endParaRPr>
          </a:p>
          <a:p>
            <a:pPr marL="12700" algn="ctr" rtl="0" eaLnBrk="0">
              <a:lnSpc>
                <a:spcPts val="1285"/>
              </a:lnSpc>
              <a:spcBef>
                <a:spcPts val="275"/>
              </a:spcBef>
            </a:pPr>
            <a:r>
              <a:rPr sz="900" kern="0" spc="1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一项</a:t>
            </a:r>
            <a:r>
              <a:rPr sz="9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meta</a:t>
            </a:r>
            <a:r>
              <a:rPr sz="900" kern="0" spc="1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分析纳入7项随机对照临床试</a:t>
            </a:r>
            <a:r>
              <a:rPr sz="900" kern="0" spc="1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验</a:t>
            </a:r>
            <a:endParaRPr sz="9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8000"/>
              </a:lnSpc>
            </a:pPr>
            <a:endParaRPr sz="11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7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304800" indent="-281305" algn="l" rtl="0" eaLnBrk="0">
              <a:lnSpc>
                <a:spcPct val="117000"/>
              </a:lnSpc>
              <a:tabLst>
                <a:tab pos="150495" algn="l"/>
              </a:tabLst>
            </a:pPr>
            <a:r>
              <a:rPr sz="14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400" kern="0" spc="2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endParaRPr sz="1400" dirty="0">
              <a:latin typeface="黑体" panose="02010609060101010101" pitchFamily="49" charset="-122"/>
              <a:ea typeface="黑体" panose="02010609060101010101" pitchFamily="49" charset="-122"/>
              <a:cs typeface="黑体" panose="02010609060101010101" pitchFamily="49" charset="-122"/>
            </a:endParaRPr>
          </a:p>
        </p:txBody>
      </p:sp>
      <p:sp>
        <p:nvSpPr>
          <p:cNvPr id="92" name="textbox 92"/>
          <p:cNvSpPr/>
          <p:nvPr/>
        </p:nvSpPr>
        <p:spPr>
          <a:xfrm>
            <a:off x="6141720" y="856995"/>
            <a:ext cx="5459095" cy="399415"/>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01000"/>
              </a:lnSpc>
            </a:pPr>
            <a:endParaRPr sz="500" dirty="0">
              <a:latin typeface="黑体" panose="02010609060101010101" pitchFamily="49" charset="-122"/>
              <a:ea typeface="黑体" panose="02010609060101010101" pitchFamily="49" charset="-122"/>
              <a:cs typeface="黑体" panose="02010609060101010101" pitchFamily="49" charset="-122"/>
            </a:endParaRPr>
          </a:p>
          <a:p>
            <a:pPr marL="319405" algn="l" rtl="0" eaLnBrk="0">
              <a:lnSpc>
                <a:spcPct val="88000"/>
              </a:lnSpc>
              <a:spcBef>
                <a:spcPts val="0"/>
              </a:spcBef>
            </a:pPr>
            <a:r>
              <a:rPr sz="20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相对于其他促血小板</a:t>
            </a:r>
            <a:r>
              <a:rPr sz="20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生成药物</a:t>
            </a:r>
            <a:r>
              <a:rPr sz="2000" b="1" kern="0" spc="-35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2000" b="1"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2000" b="1" kern="0" spc="-20" dirty="0">
                <a:solidFill>
                  <a:srgbClr val="C00000">
                    <a:alpha val="100000"/>
                  </a:srgbClr>
                </a:solidFill>
                <a:latin typeface="黑体" panose="02010609060101010101" pitchFamily="49" charset="-122"/>
                <a:ea typeface="黑体" panose="02010609060101010101" pitchFamily="49" charset="-122"/>
                <a:cs typeface="黑体" panose="02010609060101010101" pitchFamily="49" charset="-122"/>
              </a:rPr>
              <a:t>安全性更优</a:t>
            </a:r>
            <a:endParaRPr sz="2000" dirty="0">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10" name="表格 10"/>
          <p:cNvGraphicFramePr>
            <a:graphicFrameLocks noGrp="1"/>
          </p:cNvGraphicFramePr>
          <p:nvPr>
            <p:custDataLst>
              <p:tags r:id="rId4"/>
            </p:custDataLst>
          </p:nvPr>
        </p:nvGraphicFramePr>
        <p:xfrm>
          <a:off x="6084570" y="1854835"/>
          <a:ext cx="5702935" cy="4191635"/>
        </p:xfrm>
        <a:graphic>
          <a:graphicData uri="http://schemas.openxmlformats.org/drawingml/2006/table">
            <a:tbl>
              <a:tblPr firstRow="1" bandRow="1">
                <a:tableStyleId>{5C22544A-7EE6-4342-B048-85BDC9FD1C3A}</a:tableStyleId>
              </a:tblPr>
              <a:tblGrid>
                <a:gridCol w="692785"/>
                <a:gridCol w="1545590"/>
                <a:gridCol w="1812290"/>
                <a:gridCol w="1652270"/>
              </a:tblGrid>
              <a:tr h="448945">
                <a:tc>
                  <a:txBody>
                    <a:bodyPr/>
                    <a:p>
                      <a:pPr algn="ctr">
                        <a:lnSpc>
                          <a:spcPct val="100000"/>
                        </a:lnSpc>
                      </a:pPr>
                      <a:endParaRPr lang="zh-CN" altLang="en-US" sz="1000" dirty="0">
                        <a:solidFill>
                          <a:schemeClr val="tx1">
                            <a:lumMod val="95000"/>
                            <a:lumOff val="5000"/>
                          </a:schemeClr>
                        </a:solidFill>
                        <a:latin typeface="黑体" panose="02010609060101010101" pitchFamily="49" charset="-122"/>
                        <a:ea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marL="1905" algn="ctr">
                        <a:lnSpc>
                          <a:spcPct val="100000"/>
                        </a:lnSpc>
                      </a:pPr>
                      <a:r>
                        <a:rPr sz="1000" b="1" spc="-15" dirty="0">
                          <a:solidFill>
                            <a:srgbClr val="FFFFFF"/>
                          </a:solidFill>
                          <a:latin typeface="黑体" panose="02010609060101010101" pitchFamily="49" charset="-122"/>
                          <a:ea typeface="黑体" panose="02010609060101010101" pitchFamily="49" charset="-122"/>
                          <a:cs typeface="黑体" panose="02010609060101010101" pitchFamily="49" charset="-122"/>
                        </a:rPr>
                        <a:t>阿伐曲泊帕</a:t>
                      </a:r>
                      <a:r>
                        <a:rPr lang="en-US" altLang="zh-CN" sz="1000" b="1" spc="-15" baseline="30000" dirty="0">
                          <a:solidFill>
                            <a:srgbClr val="FFFFFF"/>
                          </a:solidFill>
                          <a:latin typeface="黑体" panose="02010609060101010101" pitchFamily="49" charset="-122"/>
                          <a:ea typeface="黑体" panose="02010609060101010101" pitchFamily="49" charset="-122"/>
                          <a:cs typeface="黑体" panose="02010609060101010101" pitchFamily="49" charset="-122"/>
                        </a:rPr>
                        <a:t>1</a:t>
                      </a:r>
                      <a:endParaRPr sz="1000" b="1" spc="-15" baseline="30000"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a:txBody>
                  <a:tcPr marL="0" marR="0" marT="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152D"/>
                    </a:solidFill>
                  </a:tcPr>
                </a:tc>
                <a:tc>
                  <a:txBody>
                    <a:bodyPr/>
                    <a:p>
                      <a:pPr marL="1905" marR="30480" algn="ctr">
                        <a:lnSpc>
                          <a:spcPct val="100000"/>
                        </a:lnSpc>
                      </a:pPr>
                      <a:r>
                        <a:rPr sz="1000" b="1" spc="-15" dirty="0">
                          <a:solidFill>
                            <a:srgbClr val="FFFFFF"/>
                          </a:solidFill>
                          <a:latin typeface="黑体" panose="02010609060101010101" pitchFamily="49" charset="-122"/>
                          <a:ea typeface="黑体" panose="02010609060101010101" pitchFamily="49" charset="-122"/>
                          <a:cs typeface="黑体" panose="02010609060101010101" pitchFamily="49" charset="-122"/>
                        </a:rPr>
                        <a:t>艾曲泊帕</a:t>
                      </a:r>
                      <a:r>
                        <a:rPr lang="en-US" altLang="zh-CN" sz="1000" b="1" spc="-15" baseline="30000" dirty="0">
                          <a:solidFill>
                            <a:srgbClr val="FFFFFF"/>
                          </a:solidFill>
                          <a:latin typeface="黑体" panose="02010609060101010101" pitchFamily="49" charset="-122"/>
                          <a:ea typeface="黑体" panose="02010609060101010101" pitchFamily="49" charset="-122"/>
                          <a:cs typeface="黑体" panose="02010609060101010101" pitchFamily="49" charset="-122"/>
                        </a:rPr>
                        <a:t>2</a:t>
                      </a:r>
                      <a:endParaRPr sz="1000" b="1" spc="-15"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a:txBody>
                  <a:tcPr marL="0" marR="0" marT="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2E66"/>
                    </a:solidFill>
                  </a:tcPr>
                </a:tc>
                <a:tc>
                  <a:txBody>
                    <a:bodyPr/>
                    <a:p>
                      <a:pPr marL="1905" marR="30480" algn="ctr" defTabSz="685800" rtl="0" eaLnBrk="1" latinLnBrk="0" hangingPunct="1">
                        <a:lnSpc>
                          <a:spcPct val="100000"/>
                        </a:lnSpc>
                      </a:pPr>
                      <a:r>
                        <a:rPr lang="zh-CN" altLang="en-US" sz="1000" b="1" kern="1200" spc="-15" dirty="0">
                          <a:solidFill>
                            <a:srgbClr val="FFFFFF"/>
                          </a:solidFill>
                          <a:latin typeface="黑体" panose="02010609060101010101" pitchFamily="49" charset="-122"/>
                          <a:ea typeface="黑体" panose="02010609060101010101" pitchFamily="49" charset="-122"/>
                          <a:cs typeface="黑体" panose="02010609060101010101" pitchFamily="49" charset="-122"/>
                        </a:rPr>
                        <a:t>海曲泊帕</a:t>
                      </a:r>
                      <a:r>
                        <a:rPr lang="en-US" altLang="zh-CN" sz="1000" b="1" kern="1200" spc="-15" baseline="30000" dirty="0">
                          <a:solidFill>
                            <a:srgbClr val="FFFFFF"/>
                          </a:solidFill>
                          <a:latin typeface="黑体" panose="02010609060101010101" pitchFamily="49" charset="-122"/>
                          <a:ea typeface="黑体" panose="02010609060101010101" pitchFamily="49" charset="-122"/>
                          <a:cs typeface="黑体" panose="02010609060101010101" pitchFamily="49" charset="-122"/>
                        </a:rPr>
                        <a:t>3</a:t>
                      </a:r>
                      <a:endParaRPr sz="1000" b="1" kern="1200" spc="-15"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a:txBody>
                  <a:tcPr marL="0" marR="0" marT="8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161"/>
                    </a:solidFill>
                  </a:tcPr>
                </a:tc>
              </a:tr>
              <a:tr h="1294130">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rPr>
                        <a:t>吸收和</a:t>
                      </a:r>
                      <a:endParaRPr lang="en-US" altLang="zh-CN"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endParaRPr>
                    </a:p>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rPr>
                        <a:t>生物利用度</a:t>
                      </a:r>
                      <a:endPar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marL="92075" marR="123190" indent="0" algn="l">
                        <a:lnSpc>
                          <a:spcPct val="100000"/>
                        </a:lnSpc>
                        <a:spcBef>
                          <a:spcPts val="800"/>
                        </a:spcBef>
                        <a:buFont typeface="Arial" panose="020B0604020202020204" pitchFamily="34" charset="0"/>
                        <a:buNone/>
                      </a:pPr>
                      <a:r>
                        <a:rPr lang="zh-CN" altLang="en-US" sz="1000" dirty="0">
                          <a:latin typeface="黑体" panose="02010609060101010101" pitchFamily="49" charset="-122"/>
                          <a:ea typeface="黑体" panose="02010609060101010101" pitchFamily="49" charset="-122"/>
                          <a:cs typeface="黑体" panose="02010609060101010101" pitchFamily="49" charset="-122"/>
                        </a:rPr>
                        <a:t>口服的中位达峰时间为服药后</a:t>
                      </a:r>
                      <a:r>
                        <a:rPr lang="en-US" altLang="zh-CN" sz="1000" dirty="0">
                          <a:latin typeface="黑体" panose="02010609060101010101" pitchFamily="49" charset="-122"/>
                          <a:ea typeface="黑体" panose="02010609060101010101" pitchFamily="49" charset="-122"/>
                          <a:cs typeface="黑体" panose="02010609060101010101" pitchFamily="49" charset="-122"/>
                        </a:rPr>
                        <a:t>5~6h</a:t>
                      </a:r>
                      <a:endParaRPr lang="en-US" altLang="zh-CN" sz="1000" dirty="0">
                        <a:latin typeface="黑体" panose="02010609060101010101" pitchFamily="49" charset="-122"/>
                        <a:ea typeface="黑体" panose="02010609060101010101" pitchFamily="49" charset="-122"/>
                        <a:cs typeface="黑体" panose="02010609060101010101" pitchFamily="49" charset="-122"/>
                      </a:endParaRPr>
                    </a:p>
                    <a:p>
                      <a:pPr marL="92075" marR="123190" indent="0" algn="l">
                        <a:lnSpc>
                          <a:spcPct val="100000"/>
                        </a:lnSpc>
                        <a:spcBef>
                          <a:spcPts val="800"/>
                        </a:spcBef>
                        <a:buFont typeface="Arial" panose="020B0604020202020204" pitchFamily="34" charset="0"/>
                        <a:buNone/>
                      </a:pPr>
                      <a:r>
                        <a:rPr lang="zh-CN" altLang="en-US" sz="1000" spc="-5" dirty="0">
                          <a:latin typeface="黑体" panose="02010609060101010101" pitchFamily="49" charset="-122"/>
                          <a:ea typeface="黑体" panose="02010609060101010101" pitchFamily="49" charset="-122"/>
                          <a:cs typeface="黑体" panose="02010609060101010101" pitchFamily="49" charset="-122"/>
                        </a:rPr>
                        <a:t>与食物同服时，</a:t>
                      </a:r>
                      <a:r>
                        <a:rPr lang="en-GB" altLang="zh-CN" sz="1000" spc="-5" dirty="0">
                          <a:latin typeface="黑体" panose="02010609060101010101" pitchFamily="49" charset="-122"/>
                          <a:ea typeface="黑体" panose="02010609060101010101" pitchFamily="49" charset="-122"/>
                          <a:cs typeface="黑体" panose="02010609060101010101" pitchFamily="49" charset="-122"/>
                        </a:rPr>
                        <a:t>AVA</a:t>
                      </a:r>
                      <a:r>
                        <a:rPr lang="zh-CN" altLang="en-US" sz="1000" spc="-5" dirty="0">
                          <a:latin typeface="黑体" panose="02010609060101010101" pitchFamily="49" charset="-122"/>
                          <a:ea typeface="黑体" panose="02010609060101010101" pitchFamily="49" charset="-122"/>
                          <a:cs typeface="黑体" panose="02010609060101010101" pitchFamily="49" charset="-122"/>
                        </a:rPr>
                        <a:t>暴露</a:t>
                      </a:r>
                      <a:r>
                        <a:rPr lang="zh-CN" altLang="en-US" sz="1000" spc="5" dirty="0">
                          <a:latin typeface="黑体" panose="02010609060101010101" pitchFamily="49" charset="-122"/>
                          <a:ea typeface="黑体" panose="02010609060101010101" pitchFamily="49" charset="-122"/>
                          <a:cs typeface="黑体" panose="02010609060101010101" pitchFamily="49" charset="-122"/>
                        </a:rPr>
                        <a:t>量</a:t>
                      </a:r>
                      <a:r>
                        <a:rPr lang="zh-CN" altLang="en-US" sz="1000" spc="-5" dirty="0">
                          <a:latin typeface="黑体" panose="02010609060101010101" pitchFamily="49" charset="-122"/>
                          <a:ea typeface="黑体" panose="02010609060101010101" pitchFamily="49" charset="-122"/>
                          <a:cs typeface="黑体" panose="02010609060101010101" pitchFamily="49" charset="-122"/>
                        </a:rPr>
                        <a:t>的变异</a:t>
                      </a:r>
                      <a:r>
                        <a:rPr lang="zh-CN" altLang="en-US" sz="1000" dirty="0">
                          <a:latin typeface="黑体" panose="02010609060101010101" pitchFamily="49" charset="-122"/>
                          <a:ea typeface="黑体" panose="02010609060101010101" pitchFamily="49" charset="-122"/>
                          <a:cs typeface="黑体" panose="02010609060101010101" pitchFamily="49" charset="-122"/>
                        </a:rPr>
                        <a:t>度降低了</a:t>
                      </a:r>
                      <a:r>
                        <a:rPr lang="en-US" altLang="zh-CN" sz="1000" dirty="0">
                          <a:latin typeface="黑体" panose="02010609060101010101" pitchFamily="49" charset="-122"/>
                          <a:ea typeface="黑体" panose="02010609060101010101" pitchFamily="49" charset="-122"/>
                          <a:cs typeface="黑体" panose="02010609060101010101" pitchFamily="49" charset="-122"/>
                        </a:rPr>
                        <a:t>40~60%</a:t>
                      </a:r>
                      <a:endParaRPr lang="zh-CN" altLang="en-US" sz="1000" dirty="0">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9D7"/>
                    </a:solidFill>
                  </a:tcPr>
                </a:tc>
                <a:tc>
                  <a:txBody>
                    <a:bodyPr/>
                    <a:p>
                      <a:pPr marL="92710" marR="30480" indent="0" algn="l">
                        <a:lnSpc>
                          <a:spcPct val="100000"/>
                        </a:lnSpc>
                        <a:spcBef>
                          <a:spcPts val="830"/>
                        </a:spcBef>
                        <a:buFont typeface="Arial" panose="020B0604020202020204" pitchFamily="34" charset="0"/>
                        <a:buNone/>
                      </a:pPr>
                      <a:r>
                        <a:rPr lang="zh-CN" altLang="en-US" sz="1000" dirty="0">
                          <a:latin typeface="黑体" panose="02010609060101010101" pitchFamily="49" charset="-122"/>
                          <a:ea typeface="黑体" panose="02010609060101010101" pitchFamily="49" charset="-122"/>
                          <a:cs typeface="黑体" panose="02010609060101010101" pitchFamily="49" charset="-122"/>
                        </a:rPr>
                        <a:t>口服给药后</a:t>
                      </a:r>
                      <a:r>
                        <a:rPr lang="en-US" altLang="zh-CN" sz="1000" spc="-10" dirty="0">
                          <a:latin typeface="黑体" panose="02010609060101010101" pitchFamily="49" charset="-122"/>
                          <a:ea typeface="黑体" panose="02010609060101010101" pitchFamily="49" charset="-122"/>
                          <a:cs typeface="黑体" panose="02010609060101010101" pitchFamily="49" charset="-122"/>
                        </a:rPr>
                        <a:t>2</a:t>
                      </a:r>
                      <a:r>
                        <a:rPr lang="zh-CN" altLang="en-US" sz="1000" spc="-10" dirty="0">
                          <a:latin typeface="黑体" panose="02010609060101010101" pitchFamily="49" charset="-122"/>
                          <a:ea typeface="黑体" panose="02010609060101010101" pitchFamily="49" charset="-122"/>
                          <a:cs typeface="黑体" panose="02010609060101010101" pitchFamily="49" charset="-122"/>
                        </a:rPr>
                        <a:t>～</a:t>
                      </a:r>
                      <a:r>
                        <a:rPr lang="en-US" altLang="zh-CN" sz="1000" spc="-10" dirty="0">
                          <a:latin typeface="黑体" panose="02010609060101010101" pitchFamily="49" charset="-122"/>
                          <a:ea typeface="黑体" panose="02010609060101010101" pitchFamily="49" charset="-122"/>
                          <a:cs typeface="黑体" panose="02010609060101010101" pitchFamily="49" charset="-122"/>
                        </a:rPr>
                        <a:t>6</a:t>
                      </a:r>
                      <a:r>
                        <a:rPr lang="en-GB" altLang="zh-CN" sz="1000" spc="-10" dirty="0">
                          <a:latin typeface="黑体" panose="02010609060101010101" pitchFamily="49" charset="-122"/>
                          <a:ea typeface="黑体" panose="02010609060101010101" pitchFamily="49" charset="-122"/>
                          <a:cs typeface="黑体" panose="02010609060101010101" pitchFamily="49" charset="-122"/>
                        </a:rPr>
                        <a:t>h</a:t>
                      </a:r>
                      <a:r>
                        <a:rPr lang="zh-CN" altLang="en-US" sz="1000" dirty="0">
                          <a:latin typeface="黑体" panose="02010609060101010101" pitchFamily="49" charset="-122"/>
                          <a:ea typeface="黑体" panose="02010609060101010101" pitchFamily="49" charset="-122"/>
                          <a:cs typeface="黑体" panose="02010609060101010101" pitchFamily="49" charset="-122"/>
                        </a:rPr>
                        <a:t>达峰浓度</a:t>
                      </a:r>
                      <a:endParaRPr lang="en-US" altLang="zh-CN" sz="1000" dirty="0">
                        <a:latin typeface="黑体" panose="02010609060101010101" pitchFamily="49" charset="-122"/>
                        <a:ea typeface="黑体" panose="02010609060101010101" pitchFamily="49" charset="-122"/>
                        <a:cs typeface="黑体" panose="02010609060101010101" pitchFamily="49" charset="-122"/>
                      </a:endParaRPr>
                    </a:p>
                    <a:p>
                      <a:pPr marL="92710" marR="30480" indent="0" algn="l">
                        <a:lnSpc>
                          <a:spcPct val="100000"/>
                        </a:lnSpc>
                        <a:spcBef>
                          <a:spcPts val="830"/>
                        </a:spcBef>
                        <a:buFont typeface="Arial" panose="020B0604020202020204" pitchFamily="34" charset="0"/>
                        <a:buNone/>
                      </a:pPr>
                      <a:r>
                        <a:rPr lang="zh-CN" altLang="en-US" sz="1000"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rPr>
                        <a:t>与抗酸药或含多价阳</a:t>
                      </a:r>
                      <a:r>
                        <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rPr>
                        <a:t>离子的其他产品（如奶制品和矿物质补充剂）合用，</a:t>
                      </a:r>
                      <a:r>
                        <a:rPr lang="zh-CN" altLang="en-US" sz="1000"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rPr>
                        <a:t>会显著降低本品的暴露</a:t>
                      </a:r>
                      <a:r>
                        <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rPr>
                        <a:t>量</a:t>
                      </a:r>
                      <a:endParaRPr lang="zh-CN" altLang="en-US" sz="1000"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0"/>
                    </a:solidFill>
                  </a:tcPr>
                </a:tc>
                <a:tc>
                  <a:txBody>
                    <a:bodyPr/>
                    <a:p>
                      <a:pPr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000" spc="-5" dirty="0">
                          <a:latin typeface="黑体" panose="02010609060101010101" pitchFamily="49" charset="-122"/>
                          <a:ea typeface="黑体" panose="02010609060101010101" pitchFamily="49" charset="-122"/>
                          <a:cs typeface="黑体" panose="02010609060101010101" pitchFamily="49" charset="-122"/>
                        </a:rPr>
                        <a:t>口服给药后 </a:t>
                      </a:r>
                      <a:r>
                        <a:rPr lang="en-US" altLang="zh-CN" sz="1000" spc="-5" dirty="0">
                          <a:latin typeface="黑体" panose="02010609060101010101" pitchFamily="49" charset="-122"/>
                          <a:ea typeface="黑体" panose="02010609060101010101" pitchFamily="49" charset="-122"/>
                          <a:cs typeface="黑体" panose="02010609060101010101" pitchFamily="49" charset="-122"/>
                        </a:rPr>
                        <a:t>7~8</a:t>
                      </a:r>
                      <a:r>
                        <a:rPr lang="zh-CN" altLang="en-US" sz="1000" spc="-50" dirty="0">
                          <a:latin typeface="黑体" panose="02010609060101010101" pitchFamily="49" charset="-122"/>
                          <a:ea typeface="黑体" panose="02010609060101010101" pitchFamily="49" charset="-122"/>
                          <a:cs typeface="黑体" panose="02010609060101010101" pitchFamily="49" charset="-122"/>
                        </a:rPr>
                        <a:t> </a:t>
                      </a:r>
                      <a:r>
                        <a:rPr lang="en-US" altLang="zh-CN" sz="1000" spc="-5" dirty="0">
                          <a:latin typeface="黑体" panose="02010609060101010101" pitchFamily="49" charset="-122"/>
                          <a:ea typeface="黑体" panose="02010609060101010101" pitchFamily="49" charset="-122"/>
                          <a:cs typeface="黑体" panose="02010609060101010101" pitchFamily="49" charset="-122"/>
                        </a:rPr>
                        <a:t>h</a:t>
                      </a:r>
                      <a:r>
                        <a:rPr lang="zh-CN" altLang="en-US" sz="1000" spc="-5" dirty="0">
                          <a:latin typeface="黑体" panose="02010609060101010101" pitchFamily="49" charset="-122"/>
                          <a:ea typeface="黑体" panose="02010609060101010101" pitchFamily="49" charset="-122"/>
                          <a:cs typeface="黑体" panose="02010609060101010101" pitchFamily="49" charset="-122"/>
                        </a:rPr>
                        <a:t>达到峰浓度，存在</a:t>
                      </a:r>
                      <a:r>
                        <a:rPr lang="zh-CN" altLang="en-US" sz="1000" dirty="0">
                          <a:latin typeface="黑体" panose="02010609060101010101" pitchFamily="49" charset="-122"/>
                          <a:ea typeface="黑体" panose="02010609060101010101" pitchFamily="49" charset="-122"/>
                          <a:cs typeface="黑体" panose="02010609060101010101" pitchFamily="49" charset="-122"/>
                        </a:rPr>
                        <a:t>双峰</a:t>
                      </a:r>
                      <a:endParaRPr lang="en-US" altLang="zh-CN" sz="1000" dirty="0">
                        <a:latin typeface="黑体" panose="02010609060101010101" pitchFamily="49" charset="-122"/>
                        <a:ea typeface="黑体" panose="02010609060101010101" pitchFamily="49" charset="-122"/>
                        <a:cs typeface="黑体" panose="02010609060101010101" pitchFamily="49" charset="-122"/>
                      </a:endParaRPr>
                    </a:p>
                    <a:p>
                      <a:pPr marR="0" lvl="0" indent="0" algn="l" defTabSz="685800" rtl="0" eaLnBrk="1" fontAlgn="auto" latinLnBrk="0" hangingPunct="1">
                        <a:lnSpc>
                          <a:spcPct val="100000"/>
                        </a:lnSpc>
                        <a:spcBef>
                          <a:spcPts val="800"/>
                        </a:spcBef>
                        <a:spcAft>
                          <a:spcPts val="0"/>
                        </a:spcAft>
                        <a:buClrTx/>
                        <a:buSzTx/>
                        <a:buFont typeface="Arial" panose="020B0604020202020204" pitchFamily="34" charset="0"/>
                        <a:buNone/>
                        <a:defRPr/>
                      </a:pPr>
                      <a:r>
                        <a:rPr lang="zh-CN" altLang="en-US" sz="1000" b="0" kern="1200" spc="0" dirty="0">
                          <a:solidFill>
                            <a:schemeClr val="dk1"/>
                          </a:solidFill>
                          <a:latin typeface="黑体" panose="02010609060101010101" pitchFamily="49" charset="-122"/>
                          <a:ea typeface="黑体" panose="02010609060101010101" pitchFamily="49" charset="-122"/>
                          <a:cs typeface="黑体" panose="02010609060101010101" pitchFamily="49" charset="-122"/>
                        </a:rPr>
                        <a:t>口服吸收受食物影响十分显著，给药与进食间隔时间越短，暴露量降低程度越明显</a:t>
                      </a:r>
                      <a:endParaRPr lang="zh-CN" altLang="en-US" sz="1000" b="0" kern="1200" spc="0" dirty="0">
                        <a:solidFill>
                          <a:schemeClr val="dk1"/>
                        </a:solidFill>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883920">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rPr>
                        <a:t>生物转化</a:t>
                      </a:r>
                      <a:endParaRPr lang="zh-CN" altLang="en-US" sz="1000" spc="-5" dirty="0">
                        <a:solidFill>
                          <a:schemeClr val="tx1">
                            <a:lumMod val="95000"/>
                            <a:lumOff val="5000"/>
                          </a:schemeClr>
                        </a:solidFill>
                        <a:latin typeface="黑体" panose="02010609060101010101" pitchFamily="49" charset="-122"/>
                        <a:ea typeface="黑体" panose="02010609060101010101" pitchFamily="49" charset="-122"/>
                        <a:cs typeface="微软雅黑" panose="020B0503020204020204" pitchFamily="34"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spc="-5" dirty="0">
                          <a:latin typeface="黑体" panose="02010609060101010101" pitchFamily="49" charset="-122"/>
                          <a:ea typeface="黑体" panose="02010609060101010101" pitchFamily="49" charset="-122"/>
                          <a:cs typeface="黑体" panose="02010609060101010101" pitchFamily="49" charset="-122"/>
                        </a:rPr>
                        <a:t>主要通过</a:t>
                      </a:r>
                      <a:r>
                        <a:rPr lang="zh-CN" altLang="en-US" sz="1000" b="1" spc="-5" dirty="0">
                          <a:solidFill>
                            <a:srgbClr val="C00000"/>
                          </a:solidFill>
                          <a:latin typeface="黑体" panose="02010609060101010101" pitchFamily="49" charset="-122"/>
                          <a:ea typeface="黑体" panose="02010609060101010101" pitchFamily="49" charset="-122"/>
                          <a:cs typeface="黑体" panose="02010609060101010101" pitchFamily="49" charset="-122"/>
                        </a:rPr>
                        <a:t>细胞色</a:t>
                      </a:r>
                      <a:r>
                        <a:rPr lang="zh-CN" altLang="en-US" sz="1000" b="1" dirty="0">
                          <a:solidFill>
                            <a:srgbClr val="C00000"/>
                          </a:solidFill>
                          <a:latin typeface="黑体" panose="02010609060101010101" pitchFamily="49" charset="-122"/>
                          <a:ea typeface="黑体" panose="02010609060101010101" pitchFamily="49" charset="-122"/>
                          <a:cs typeface="黑体" panose="02010609060101010101" pitchFamily="49" charset="-122"/>
                        </a:rPr>
                        <a:t>素</a:t>
                      </a:r>
                      <a:r>
                        <a:rPr lang="zh-CN" altLang="en-US" sz="1000" b="1" spc="-95" dirty="0">
                          <a:solidFill>
                            <a:srgbClr val="C00000"/>
                          </a:solidFill>
                          <a:latin typeface="黑体" panose="02010609060101010101" pitchFamily="49" charset="-122"/>
                          <a:ea typeface="黑体" panose="02010609060101010101" pitchFamily="49" charset="-122"/>
                          <a:cs typeface="黑体" panose="02010609060101010101" pitchFamily="49" charset="-122"/>
                        </a:rPr>
                        <a:t> </a:t>
                      </a:r>
                      <a:r>
                        <a:rPr lang="en-GB" altLang="zh-CN" sz="1000" b="1" spc="-5" dirty="0">
                          <a:solidFill>
                            <a:srgbClr val="C00000"/>
                          </a:solidFill>
                          <a:latin typeface="黑体" panose="02010609060101010101" pitchFamily="49" charset="-122"/>
                          <a:ea typeface="黑体" panose="02010609060101010101" pitchFamily="49" charset="-122"/>
                          <a:cs typeface="黑体" panose="02010609060101010101" pitchFamily="49" charset="-122"/>
                        </a:rPr>
                        <a:t>CYP2C9</a:t>
                      </a:r>
                      <a:r>
                        <a:rPr lang="en-GB" altLang="zh-CN" sz="1000" b="1" spc="30" dirty="0">
                          <a:solidFill>
                            <a:srgbClr val="C00000"/>
                          </a:solidFill>
                          <a:latin typeface="黑体" panose="02010609060101010101" pitchFamily="49" charset="-122"/>
                          <a:ea typeface="黑体" panose="02010609060101010101" pitchFamily="49" charset="-122"/>
                          <a:cs typeface="黑体" panose="02010609060101010101" pitchFamily="49" charset="-122"/>
                        </a:rPr>
                        <a:t> </a:t>
                      </a:r>
                      <a:endParaRPr lang="en-GB" altLang="zh-CN" sz="1000" b="1" spc="30" dirty="0">
                        <a:solidFill>
                          <a:srgbClr val="C00000"/>
                        </a:solidFill>
                        <a:latin typeface="黑体" panose="02010609060101010101" pitchFamily="49" charset="-122"/>
                        <a:ea typeface="黑体" panose="02010609060101010101" pitchFamily="49" charset="-122"/>
                        <a:cs typeface="黑体" panose="02010609060101010101" pitchFamily="49" charset="-122"/>
                      </a:endParaRPr>
                    </a:p>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b="1" spc="260" dirty="0">
                          <a:solidFill>
                            <a:srgbClr val="C00000"/>
                          </a:solidFill>
                          <a:latin typeface="黑体" panose="02010609060101010101" pitchFamily="49" charset="-122"/>
                          <a:ea typeface="黑体" panose="02010609060101010101" pitchFamily="49" charset="-122"/>
                          <a:cs typeface="黑体" panose="02010609060101010101" pitchFamily="49" charset="-122"/>
                        </a:rPr>
                        <a:t>和</a:t>
                      </a:r>
                      <a:r>
                        <a:rPr lang="en-GB" altLang="zh-CN" sz="1000" b="1" spc="-5" dirty="0">
                          <a:solidFill>
                            <a:srgbClr val="C00000"/>
                          </a:solidFill>
                          <a:latin typeface="黑体" panose="02010609060101010101" pitchFamily="49" charset="-122"/>
                          <a:ea typeface="黑体" panose="02010609060101010101" pitchFamily="49" charset="-122"/>
                          <a:cs typeface="黑体" panose="02010609060101010101" pitchFamily="49" charset="-122"/>
                        </a:rPr>
                        <a:t>CYP3A4</a:t>
                      </a:r>
                      <a:r>
                        <a:rPr lang="en-GB" altLang="zh-CN" sz="1000" b="1" spc="25" dirty="0">
                          <a:solidFill>
                            <a:srgbClr val="C00000"/>
                          </a:solidFill>
                          <a:latin typeface="黑体" panose="02010609060101010101" pitchFamily="49" charset="-122"/>
                          <a:ea typeface="黑体" panose="02010609060101010101" pitchFamily="49" charset="-122"/>
                          <a:cs typeface="黑体" panose="02010609060101010101" pitchFamily="49" charset="-122"/>
                        </a:rPr>
                        <a:t> </a:t>
                      </a:r>
                      <a:r>
                        <a:rPr lang="zh-CN" altLang="en-US" sz="1000" b="1" spc="-5" dirty="0">
                          <a:solidFill>
                            <a:srgbClr val="C00000"/>
                          </a:solidFill>
                          <a:latin typeface="黑体" panose="02010609060101010101" pitchFamily="49" charset="-122"/>
                          <a:ea typeface="黑体" panose="02010609060101010101" pitchFamily="49" charset="-122"/>
                          <a:cs typeface="黑体" panose="02010609060101010101" pitchFamily="49" charset="-122"/>
                        </a:rPr>
                        <a:t>代谢</a:t>
                      </a:r>
                      <a:endParaRPr lang="zh-CN" altLang="en-US" sz="1000" b="1" dirty="0">
                        <a:solidFill>
                          <a:srgbClr val="C00000"/>
                        </a:solidFill>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9D7"/>
                    </a:solidFill>
                  </a:tcP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en-GB" altLang="zh-CN" sz="1000" spc="-5" dirty="0">
                          <a:latin typeface="黑体" panose="02010609060101010101" pitchFamily="49" charset="-122"/>
                          <a:ea typeface="黑体" panose="02010609060101010101" pitchFamily="49" charset="-122"/>
                          <a:cs typeface="黑体" panose="02010609060101010101" pitchFamily="49" charset="-122"/>
                        </a:rPr>
                        <a:t>CYP1A2</a:t>
                      </a:r>
                      <a:r>
                        <a:rPr lang="zh-CN" altLang="en-US" sz="1000" dirty="0">
                          <a:latin typeface="黑体" panose="02010609060101010101" pitchFamily="49" charset="-122"/>
                          <a:ea typeface="黑体" panose="02010609060101010101" pitchFamily="49" charset="-122"/>
                          <a:cs typeface="黑体" panose="02010609060101010101" pitchFamily="49" charset="-122"/>
                        </a:rPr>
                        <a:t>和</a:t>
                      </a:r>
                      <a:r>
                        <a:rPr lang="en-GB" altLang="zh-CN" sz="1000" spc="-5" dirty="0">
                          <a:latin typeface="黑体" panose="02010609060101010101" pitchFamily="49" charset="-122"/>
                          <a:ea typeface="黑体" panose="02010609060101010101" pitchFamily="49" charset="-122"/>
                          <a:cs typeface="黑体" panose="02010609060101010101" pitchFamily="49" charset="-122"/>
                        </a:rPr>
                        <a:t>CYP2C8</a:t>
                      </a:r>
                      <a:r>
                        <a:rPr lang="zh-CN" altLang="en-US" sz="1000" dirty="0">
                          <a:latin typeface="黑体" panose="02010609060101010101" pitchFamily="49" charset="-122"/>
                          <a:ea typeface="黑体" panose="02010609060101010101" pitchFamily="49" charset="-122"/>
                          <a:cs typeface="黑体" panose="02010609060101010101" pitchFamily="49" charset="-122"/>
                        </a:rPr>
                        <a:t>负责艾曲泊帕的氧化代谢，  </a:t>
                      </a:r>
                      <a:r>
                        <a:rPr lang="en-GB" altLang="zh-CN" sz="1000" b="1" spc="-5" dirty="0">
                          <a:solidFill>
                            <a:srgbClr val="D21F2E"/>
                          </a:solidFill>
                          <a:latin typeface="黑体" panose="02010609060101010101" pitchFamily="49" charset="-122"/>
                          <a:ea typeface="黑体" panose="02010609060101010101" pitchFamily="49" charset="-122"/>
                          <a:cs typeface="黑体" panose="02010609060101010101" pitchFamily="49" charset="-122"/>
                        </a:rPr>
                        <a:t>UGT1A1</a:t>
                      </a:r>
                      <a:r>
                        <a:rPr lang="zh-CN" altLang="en-US" sz="1000" spc="-5" dirty="0">
                          <a:latin typeface="黑体" panose="02010609060101010101" pitchFamily="49" charset="-122"/>
                          <a:ea typeface="黑体" panose="02010609060101010101" pitchFamily="49" charset="-122"/>
                          <a:cs typeface="黑体" panose="02010609060101010101" pitchFamily="49" charset="-122"/>
                        </a:rPr>
                        <a:t>和</a:t>
                      </a:r>
                      <a:r>
                        <a:rPr lang="en-GB" altLang="zh-CN" sz="1000" b="1" spc="-5" dirty="0">
                          <a:solidFill>
                            <a:srgbClr val="C00000"/>
                          </a:solidFill>
                          <a:latin typeface="黑体" panose="02010609060101010101" pitchFamily="49" charset="-122"/>
                          <a:ea typeface="黑体" panose="02010609060101010101" pitchFamily="49" charset="-122"/>
                          <a:cs typeface="黑体" panose="02010609060101010101" pitchFamily="49" charset="-122"/>
                        </a:rPr>
                        <a:t>UGT1A3</a:t>
                      </a:r>
                      <a:r>
                        <a:rPr lang="zh-CN" altLang="en-US" sz="1000" spc="-5" dirty="0">
                          <a:latin typeface="黑体" panose="02010609060101010101" pitchFamily="49" charset="-122"/>
                          <a:ea typeface="黑体" panose="02010609060101010101" pitchFamily="49" charset="-122"/>
                          <a:cs typeface="黑体" panose="02010609060101010101" pitchFamily="49" charset="-122"/>
                        </a:rPr>
                        <a:t>负责葡萄苷酸化代谢，下段胃肠</a:t>
                      </a:r>
                      <a:r>
                        <a:rPr lang="zh-CN" altLang="en-US" sz="1000" dirty="0">
                          <a:latin typeface="黑体" panose="02010609060101010101" pitchFamily="49" charset="-122"/>
                          <a:ea typeface="黑体" panose="02010609060101010101" pitchFamily="49" charset="-122"/>
                          <a:cs typeface="黑体" panose="02010609060101010101" pitchFamily="49" charset="-122"/>
                        </a:rPr>
                        <a:t>道中的细菌可能负责裂解代谢。</a:t>
                      </a:r>
                      <a:endParaRPr lang="zh-CN" altLang="en-US" sz="1000" dirty="0">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0"/>
                    </a:solidFill>
                  </a:tcPr>
                </a:tc>
                <a:tc>
                  <a:txBody>
                    <a:bodyPr/>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000" kern="1200" spc="-5" dirty="0">
                          <a:solidFill>
                            <a:schemeClr val="tx1"/>
                          </a:solidFill>
                          <a:latin typeface="黑体" panose="02010609060101010101" pitchFamily="49" charset="-122"/>
                          <a:ea typeface="黑体" panose="02010609060101010101" pitchFamily="49" charset="-122"/>
                          <a:cs typeface="黑体" panose="02010609060101010101" pitchFamily="49" charset="-122"/>
                        </a:rPr>
                        <a:t>主要由</a:t>
                      </a:r>
                      <a:r>
                        <a:rPr lang="en-US" altLang="zh-CN" sz="1000" b="1" kern="1200" spc="-5" dirty="0">
                          <a:solidFill>
                            <a:srgbClr val="C00000"/>
                          </a:solidFill>
                          <a:latin typeface="黑体" panose="02010609060101010101" pitchFamily="49" charset="-122"/>
                          <a:ea typeface="黑体" panose="02010609060101010101" pitchFamily="49" charset="-122"/>
                          <a:cs typeface="黑体" panose="02010609060101010101" pitchFamily="49" charset="-122"/>
                        </a:rPr>
                        <a:t>UGT</a:t>
                      </a:r>
                      <a:r>
                        <a:rPr lang="zh-CN" altLang="en-US" sz="1000" kern="1200" spc="-5" dirty="0">
                          <a:solidFill>
                            <a:schemeClr val="tx1"/>
                          </a:solidFill>
                          <a:latin typeface="黑体" panose="02010609060101010101" pitchFamily="49" charset="-122"/>
                          <a:ea typeface="黑体" panose="02010609060101010101" pitchFamily="49" charset="-122"/>
                          <a:cs typeface="黑体" panose="02010609060101010101" pitchFamily="49" charset="-122"/>
                        </a:rPr>
                        <a:t>代谢</a:t>
                      </a:r>
                      <a:endParaRPr lang="zh-CN" altLang="en-US" sz="1000" kern="1200" spc="-5"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121769" marR="121769" marT="60884" marB="608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2" name="文本框 1"/>
          <p:cNvSpPr txBox="1"/>
          <p:nvPr/>
        </p:nvSpPr>
        <p:spPr>
          <a:xfrm>
            <a:off x="6711315" y="1412240"/>
            <a:ext cx="4320000" cy="337185"/>
          </a:xfrm>
          <a:prstGeom prst="rect">
            <a:avLst/>
          </a:prstGeom>
          <a:noFill/>
        </p:spPr>
        <p:txBody>
          <a:bodyPr wrap="square" rtlCol="0" anchor="t">
            <a:spAutoFit/>
          </a:bodyPr>
          <a:p>
            <a:pPr algn="ctr"/>
            <a:r>
              <a:rPr lang="zh-CN" altLang="en-US" sz="1600" b="1" spc="-1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阿伐曲泊帕不经过</a:t>
            </a:r>
            <a:r>
              <a:rPr lang="en-US" altLang="zh-CN" sz="1600" b="1" spc="-1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UGT</a:t>
            </a:r>
            <a:r>
              <a:rPr lang="zh-CN" altLang="en-US" sz="1600" b="1" spc="-1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代谢，无肝毒性</a:t>
            </a:r>
            <a:r>
              <a:rPr lang="en-US" altLang="zh-CN" sz="1600" b="1" spc="-10" baseline="300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2</a:t>
            </a:r>
            <a:endParaRPr lang="en-US" altLang="zh-CN" sz="1600" b="1" spc="-10" baseline="300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nvSpPr>
        <p:spPr>
          <a:xfrm>
            <a:off x="79375" y="6298565"/>
            <a:ext cx="5617210" cy="583565"/>
          </a:xfrm>
          <a:prstGeom prst="rect">
            <a:avLst/>
          </a:prstGeom>
          <a:noFill/>
        </p:spPr>
        <p:txBody>
          <a:bodyPr wrap="square" rtlCol="0" anchor="t">
            <a:spAutoFit/>
          </a:bodyPr>
          <a:p>
            <a:r>
              <a:rPr lang="en-US" sz="800">
                <a:latin typeface="黑体" panose="02010609060101010101" pitchFamily="49" charset="-122"/>
                <a:ea typeface="黑体" panose="02010609060101010101" pitchFamily="49" charset="-122"/>
                <a:cs typeface="黑体" panose="02010609060101010101" pitchFamily="49" charset="-122"/>
                <a:sym typeface="+mn-ea"/>
              </a:rPr>
              <a:t>1.</a:t>
            </a:r>
            <a:r>
              <a:rPr sz="800">
                <a:latin typeface="黑体" panose="02010609060101010101" pitchFamily="49" charset="-122"/>
                <a:ea typeface="黑体" panose="02010609060101010101" pitchFamily="49" charset="-122"/>
                <a:cs typeface="黑体" panose="02010609060101010101" pitchFamily="49" charset="-122"/>
                <a:sym typeface="+mn-ea"/>
              </a:rPr>
              <a:t>倍苏美</a:t>
            </a:r>
            <a:r>
              <a:rPr sz="800" baseline="30000">
                <a:latin typeface="黑体" panose="02010609060101010101" pitchFamily="49" charset="-122"/>
                <a:ea typeface="黑体" panose="02010609060101010101" pitchFamily="49" charset="-122"/>
                <a:cs typeface="黑体" panose="02010609060101010101" pitchFamily="49" charset="-122"/>
                <a:sym typeface="+mn-ea"/>
              </a:rPr>
              <a:t>®</a:t>
            </a:r>
            <a:r>
              <a:rPr lang="zh-CN" sz="800">
                <a:latin typeface="黑体" panose="02010609060101010101" pitchFamily="49" charset="-122"/>
                <a:ea typeface="黑体" panose="02010609060101010101" pitchFamily="49" charset="-122"/>
                <a:cs typeface="黑体" panose="02010609060101010101" pitchFamily="49" charset="-122"/>
                <a:sym typeface="+mn-ea"/>
              </a:rPr>
              <a:t>马来酸阿伐曲泊帕片说明书、</a:t>
            </a:r>
            <a:r>
              <a:rPr lang="en-US" altLang="zh-CN" sz="800">
                <a:latin typeface="黑体" panose="02010609060101010101" pitchFamily="49" charset="-122"/>
                <a:ea typeface="黑体" panose="02010609060101010101" pitchFamily="49" charset="-122"/>
                <a:cs typeface="黑体" panose="02010609060101010101" pitchFamily="49" charset="-122"/>
                <a:sym typeface="+mn-ea"/>
              </a:rPr>
              <a:t>2.</a:t>
            </a:r>
            <a:r>
              <a:rPr lang="zh-CN" sz="800">
                <a:latin typeface="黑体" panose="02010609060101010101" pitchFamily="49" charset="-122"/>
                <a:ea typeface="黑体" panose="02010609060101010101" pitchFamily="49" charset="-122"/>
                <a:cs typeface="黑体" panose="02010609060101010101" pitchFamily="49" charset="-122"/>
                <a:sym typeface="+mn-ea"/>
              </a:rPr>
              <a:t>海曲泊帕乙醇胺片说明书、</a:t>
            </a:r>
            <a:r>
              <a:rPr lang="en-US" altLang="zh-CN" sz="800">
                <a:latin typeface="黑体" panose="02010609060101010101" pitchFamily="49" charset="-122"/>
                <a:ea typeface="黑体" panose="02010609060101010101" pitchFamily="49" charset="-122"/>
                <a:cs typeface="黑体" panose="02010609060101010101" pitchFamily="49" charset="-122"/>
                <a:sym typeface="+mn-ea"/>
              </a:rPr>
              <a:t>3.</a:t>
            </a:r>
            <a:r>
              <a:rPr lang="zh-CN" sz="800">
                <a:latin typeface="黑体" panose="02010609060101010101" pitchFamily="49" charset="-122"/>
                <a:ea typeface="黑体" panose="02010609060101010101" pitchFamily="49" charset="-122"/>
                <a:cs typeface="黑体" panose="02010609060101010101" pitchFamily="49" charset="-122"/>
                <a:sym typeface="+mn-ea"/>
              </a:rPr>
              <a:t>艾曲波帕乙醇胺片说明书</a:t>
            </a:r>
            <a:endParaRPr lang="zh-CN" sz="800">
              <a:latin typeface="黑体" panose="02010609060101010101" pitchFamily="49" charset="-122"/>
              <a:ea typeface="黑体" panose="02010609060101010101" pitchFamily="49" charset="-122"/>
              <a:cs typeface="黑体" panose="02010609060101010101" pitchFamily="49" charset="-122"/>
              <a:sym typeface="+mn-ea"/>
            </a:endParaRPr>
          </a:p>
          <a:p>
            <a:r>
              <a:rPr lang="en-US" altLang="zh-CN" sz="800">
                <a:latin typeface="黑体" panose="02010609060101010101" pitchFamily="49" charset="-122"/>
                <a:ea typeface="黑体" panose="02010609060101010101" pitchFamily="49" charset="-122"/>
                <a:cs typeface="黑体" panose="02010609060101010101" pitchFamily="49" charset="-122"/>
              </a:rPr>
              <a:t>4.Wojciechowski, Piotr. , et al. "Efficacy and Safety of Avatrombopag in Patients with Chronic Immune Thrombocytopenia: A Systematic Literature Review and Network Meta-Analysis." Advances in therapy 38.6(2021):3113-3128.</a:t>
            </a:r>
            <a:endParaRPr lang="en-US" altLang="zh-CN" sz="8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创新性</a:t>
            </a:r>
            <a:endParaRPr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18" name="组合 17"/>
          <p:cNvGrpSpPr/>
          <p:nvPr/>
        </p:nvGrpSpPr>
        <p:grpSpPr>
          <a:xfrm>
            <a:off x="516890" y="1147445"/>
            <a:ext cx="11158220" cy="4563110"/>
            <a:chOff x="752" y="2096"/>
            <a:chExt cx="17572" cy="7186"/>
          </a:xfrm>
        </p:grpSpPr>
        <p:grpSp>
          <p:nvGrpSpPr>
            <p:cNvPr id="17" name="组合 16"/>
            <p:cNvGrpSpPr/>
            <p:nvPr/>
          </p:nvGrpSpPr>
          <p:grpSpPr>
            <a:xfrm>
              <a:off x="752" y="2096"/>
              <a:ext cx="8220" cy="7186"/>
              <a:chOff x="752" y="2096"/>
              <a:chExt cx="8220" cy="7186"/>
            </a:xfrm>
          </p:grpSpPr>
          <p:sp>
            <p:nvSpPr>
              <p:cNvPr id="10" name="矩形 9"/>
              <p:cNvSpPr/>
              <p:nvPr/>
            </p:nvSpPr>
            <p:spPr>
              <a:xfrm>
                <a:off x="752" y="2480"/>
                <a:ext cx="8220" cy="6803"/>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nchorCtr="0"/>
              <a:p>
                <a:pPr marL="285750" indent="-285750" algn="l" rtl="0" eaLnBrk="0">
                  <a:lnSpc>
                    <a:spcPct val="150000"/>
                  </a:lnSpc>
                  <a:buFont typeface="Wingdings" panose="05000000000000000000" charset="0"/>
                  <a:buChar char="ü"/>
                </a:pPr>
                <a:r>
                  <a:rPr kern="0" spc="16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马来酸阿伐曲泊帕是新一代血小板生成素受体激动剂</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（TPO-RA</a:t>
                </a:r>
                <a:r>
                  <a:rPr kern="0" spc="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kern="0" spc="-32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 </a:t>
                </a:r>
                <a:r>
                  <a:rPr kern="0" spc="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endParaRPr kern="0" spc="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endParaRPr>
              </a:p>
              <a:p>
                <a:pPr marL="285750" indent="-285750" algn="l" rtl="0" eaLnBrk="0">
                  <a:lnSpc>
                    <a:spcPct val="150000"/>
                  </a:lnSpc>
                  <a:buFont typeface="Wingdings" panose="05000000000000000000" charset="0"/>
                  <a:buChar char="ü"/>
                </a:pPr>
                <a:r>
                  <a:rPr kern="0" spc="1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2020年4月被批准用于择期行诊</a:t>
                </a:r>
                <a:r>
                  <a:rPr kern="0" spc="10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断性操作或者手术的慢</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性肝病（</a:t>
                </a:r>
                <a:r>
                  <a:rPr kern="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CLDT</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）相关血小板减少症的成年患</a:t>
                </a: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者治疗；</a:t>
                </a:r>
                <a:endParaRPr dirty="0">
                  <a:latin typeface="黑体" panose="02010609060101010101" pitchFamily="49" charset="-122"/>
                  <a:ea typeface="黑体" panose="02010609060101010101" pitchFamily="49" charset="-122"/>
                  <a:cs typeface="黑体" panose="02010609060101010101" pitchFamily="49" charset="-122"/>
                </a:endParaRPr>
              </a:p>
              <a:p>
                <a:pPr marL="285750" indent="-285750" algn="l" rtl="0" eaLnBrk="0">
                  <a:lnSpc>
                    <a:spcPct val="150000"/>
                  </a:lnSpc>
                  <a:buFont typeface="Wingdings" panose="05000000000000000000" charset="0"/>
                  <a:buChar char="ü"/>
                </a:pP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2024年</a:t>
                </a:r>
                <a:r>
                  <a:rPr lang="en-US"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11</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月</a:t>
                </a: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lang="zh-CN"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倍苏美</a:t>
                </a:r>
                <a:r>
                  <a:rPr lang="zh-CN" altLang="en-US" baseline="3000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a:t>
                </a: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b="1" kern="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ITP</a:t>
                </a:r>
                <a:r>
                  <a:rPr b="1" kern="0" spc="8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适应症</a:t>
                </a: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在获批，即治疗对既</a:t>
                </a:r>
                <a:r>
                  <a:rPr kern="0" spc="10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往治疗反应不佳的成人慢性免疫性血小板减少</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症，是</a:t>
                </a:r>
                <a:r>
                  <a:rPr kern="0" spc="13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目前唯一一款</a:t>
                </a:r>
                <a:r>
                  <a:rPr b="1" kern="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CLDT</a:t>
                </a:r>
                <a:r>
                  <a:rPr b="1" kern="0" spc="13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和</a:t>
                </a:r>
                <a:r>
                  <a:rPr b="1" kern="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ITP</a:t>
                </a:r>
                <a:r>
                  <a:rPr b="1" kern="0" spc="13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双适应症</a:t>
                </a:r>
                <a:r>
                  <a:rPr kern="0" spc="13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的</a:t>
                </a:r>
                <a:r>
                  <a:rPr kern="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TPO</a:t>
                </a:r>
                <a:r>
                  <a:rPr kern="0" spc="13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kern="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RA</a:t>
                </a:r>
                <a:r>
                  <a:rPr kern="0" spc="13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8" name="圆角矩形 7"/>
              <p:cNvSpPr/>
              <p:nvPr/>
            </p:nvSpPr>
            <p:spPr>
              <a:xfrm>
                <a:off x="3728" y="2096"/>
                <a:ext cx="2268" cy="850"/>
              </a:xfrm>
              <a:prstGeom prst="round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黑体" panose="02010609060101010101" pitchFamily="49" charset="-122"/>
                    <a:ea typeface="黑体" panose="02010609060101010101" pitchFamily="49" charset="-122"/>
                  </a:rPr>
                  <a:t>创新程度</a:t>
                </a:r>
                <a:endParaRPr lang="zh-CN" altLang="en-US" b="1">
                  <a:latin typeface="黑体" panose="02010609060101010101" pitchFamily="49" charset="-122"/>
                  <a:ea typeface="黑体" panose="02010609060101010101" pitchFamily="49" charset="-122"/>
                </a:endParaRPr>
              </a:p>
            </p:txBody>
          </p:sp>
        </p:grpSp>
        <p:grpSp>
          <p:nvGrpSpPr>
            <p:cNvPr id="13" name="组合 12"/>
            <p:cNvGrpSpPr/>
            <p:nvPr/>
          </p:nvGrpSpPr>
          <p:grpSpPr>
            <a:xfrm>
              <a:off x="10104" y="2096"/>
              <a:ext cx="8220" cy="7186"/>
              <a:chOff x="952" y="2296"/>
              <a:chExt cx="8220" cy="7186"/>
            </a:xfrm>
          </p:grpSpPr>
          <p:sp>
            <p:nvSpPr>
              <p:cNvPr id="11" name="矩形 10"/>
              <p:cNvSpPr/>
              <p:nvPr/>
            </p:nvSpPr>
            <p:spPr>
              <a:xfrm>
                <a:off x="952" y="2680"/>
                <a:ext cx="8220" cy="6803"/>
              </a:xfrm>
              <a:prstGeom prst="rect">
                <a:avLst/>
              </a:prstGeom>
              <a:noFill/>
              <a:ln>
                <a:solidFill>
                  <a:schemeClr val="accent2">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nchorCtr="0"/>
              <a:p>
                <a:pPr marL="285750" indent="-285750" algn="l" rtl="0" eaLnBrk="0">
                  <a:lnSpc>
                    <a:spcPct val="150000"/>
                  </a:lnSpc>
                  <a:buFont typeface="Wingdings" panose="05000000000000000000" charset="0"/>
                  <a:buChar char="ü"/>
                </a:pP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阿伐曲泊帕是新一代的口服血小板生成素受体激动剂</a:t>
                </a:r>
                <a:r>
                  <a:rPr lang="zh-CN"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kern="0" spc="1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较艾曲泊帕具有更强</a:t>
                </a:r>
                <a:r>
                  <a:rPr kern="0" spc="10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的促血小板生成作用</a:t>
                </a:r>
                <a:r>
                  <a:rPr kern="0" spc="-1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 </a:t>
                </a:r>
                <a:r>
                  <a:rPr kern="0" spc="10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，能够更快</a:t>
                </a:r>
                <a:r>
                  <a:rPr kern="0" spc="8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速实现患者血小板应答；</a:t>
                </a:r>
                <a:endParaRPr dirty="0">
                  <a:latin typeface="黑体" panose="02010609060101010101" pitchFamily="49" charset="-122"/>
                  <a:ea typeface="黑体" panose="02010609060101010101" pitchFamily="49" charset="-122"/>
                  <a:cs typeface="黑体" panose="02010609060101010101" pitchFamily="49" charset="-122"/>
                </a:endParaRPr>
              </a:p>
              <a:p>
                <a:pPr marL="285750" indent="-285750" algn="l" rtl="0" eaLnBrk="0">
                  <a:lnSpc>
                    <a:spcPct val="150000"/>
                  </a:lnSpc>
                  <a:buFont typeface="Wingdings" panose="05000000000000000000" charset="0"/>
                  <a:buChar char="ü"/>
                </a:pPr>
                <a:r>
                  <a:rPr kern="0" spc="10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阿伐曲泊帕为小分子非</a:t>
                </a:r>
                <a:r>
                  <a:rPr kern="0" spc="9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肽类药物，</a:t>
                </a:r>
                <a:r>
                  <a:rPr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不会产生中和性抗</a:t>
                </a:r>
                <a:r>
                  <a:rPr b="1" kern="0" spc="6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体</a:t>
                </a:r>
                <a:r>
                  <a:rPr lang="zh-CN" b="1" kern="0" spc="6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kern="0" spc="6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口服方便，</a:t>
                </a:r>
                <a:r>
                  <a:rPr b="1" kern="0" spc="6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没有饮食限制</a:t>
                </a:r>
                <a:r>
                  <a:rPr kern="0" spc="6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b="1" kern="0" spc="6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无潜在肝毒</a:t>
                </a:r>
                <a:r>
                  <a:rPr b="1" kern="0" spc="5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sym typeface="+mn-ea"/>
                  </a:rPr>
                  <a:t>性基团</a:t>
                </a:r>
                <a:r>
                  <a:rPr kern="0" spc="5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a:t>
                </a:r>
                <a:r>
                  <a:rPr kern="0" spc="3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耐受性良好，使用更方便安全</a:t>
                </a:r>
                <a:r>
                  <a:rPr kern="0" spc="-21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 </a:t>
                </a:r>
                <a:r>
                  <a:rPr kern="0" spc="30" dirty="0">
                    <a:solidFill>
                      <a:srgbClr val="595959">
                        <a:alpha val="100000"/>
                      </a:srgbClr>
                    </a:solidFill>
                    <a:latin typeface="黑体" panose="02010609060101010101" pitchFamily="49" charset="-122"/>
                    <a:ea typeface="黑体" panose="02010609060101010101" pitchFamily="49" charset="-122"/>
                    <a:cs typeface="黑体" panose="02010609060101010101" pitchFamily="49" charset="-122"/>
                    <a:sym typeface="+mn-ea"/>
                  </a:rPr>
                  <a:t>，具有良好的治疗前景。</a:t>
                </a:r>
                <a:endParaRPr lang="zh-CN" altLang="en-US">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2" name="圆角矩形 11"/>
              <p:cNvSpPr/>
              <p:nvPr/>
            </p:nvSpPr>
            <p:spPr>
              <a:xfrm>
                <a:off x="3928" y="2296"/>
                <a:ext cx="2268" cy="850"/>
              </a:xfrm>
              <a:prstGeom prst="roundRect">
                <a:avLst/>
              </a:prstGeom>
              <a:solidFill>
                <a:schemeClr val="accent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黑体" panose="02010609060101010101" pitchFamily="49" charset="-122"/>
                    <a:ea typeface="黑体" panose="02010609060101010101" pitchFamily="49" charset="-122"/>
                  </a:rPr>
                  <a:t>应用创新</a:t>
                </a:r>
                <a:endParaRPr lang="zh-CN" altLang="en-US" b="1">
                  <a:latin typeface="黑体" panose="02010609060101010101" pitchFamily="49" charset="-122"/>
                  <a:ea typeface="黑体" panose="02010609060101010101" pitchFamily="49" charset="-122"/>
                </a:endParaRPr>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797454" y="93086"/>
            <a:ext cx="10515600" cy="469101"/>
          </a:xfrm>
          <a:prstGeom prst="rect">
            <a:avLst/>
          </a:prstGeom>
        </p:spPr>
        <p:txBody>
          <a:bodyPr>
            <a:noAutofit/>
          </a:bodyPr>
          <a:lstStyle>
            <a:lvl1pPr algn="l" defTabSz="914400" rtl="0" eaLnBrk="1" latinLnBrk="0" hangingPunct="1">
              <a:lnSpc>
                <a:spcPct val="90000"/>
              </a:lnSpc>
              <a:spcBef>
                <a:spcPct val="0"/>
              </a:spcBef>
              <a:buNone/>
              <a:defRPr lang="zh-CN" altLang="en-US" sz="2800" b="1" kern="1200" dirty="0" smtClean="0">
                <a:solidFill>
                  <a:srgbClr val="2059A6"/>
                </a:solidFill>
                <a:effectLst/>
                <a:latin typeface="微软雅黑" panose="020B0503020204020204" pitchFamily="34" charset="-122"/>
                <a:ea typeface="微软雅黑" panose="020B0503020204020204" pitchFamily="34" charset="-122"/>
                <a:cs typeface="+mj-cs"/>
              </a:defRPr>
            </a:lvl1pPr>
          </a:lstStyle>
          <a:p>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倍苏美</a:t>
            </a:r>
            <a:r>
              <a:rPr baseline="300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马来酸阿伐曲泊帕片</a:t>
            </a:r>
            <a:r>
              <a:rPr lang="en-US" altLang="zh-CN">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公平性</a:t>
            </a:r>
            <a:endParaRPr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10" name="textbox 210"/>
          <p:cNvSpPr/>
          <p:nvPr/>
        </p:nvSpPr>
        <p:spPr>
          <a:xfrm>
            <a:off x="1993391" y="1490471"/>
            <a:ext cx="3970654" cy="1938654"/>
          </a:xfrm>
          <a:prstGeom prst="rect">
            <a:avLst/>
          </a:prstGeom>
          <a:solidFill>
            <a:srgbClr val="DEEBF7">
              <a:alpha val="100000"/>
            </a:srgbClr>
          </a:solidFill>
          <a:ln w="0" cap="flat">
            <a:noFill/>
            <a:prstDash val="solid"/>
            <a:miter lim="0"/>
          </a:ln>
        </p:spPr>
        <p:txBody>
          <a:bodyPr vert="horz" wrap="square" lIns="0" tIns="0" rIns="0" bIns="0"/>
          <a:p>
            <a:pPr algn="l" rtl="0" eaLnBrk="0">
              <a:lnSpc>
                <a:spcPct val="109000"/>
              </a:lnSpc>
            </a:pPr>
            <a:endParaRPr sz="700" dirty="0">
              <a:latin typeface="黑体" panose="02010609060101010101" pitchFamily="49" charset="-122"/>
              <a:ea typeface="黑体" panose="02010609060101010101" pitchFamily="49" charset="-122"/>
              <a:cs typeface="黑体" panose="02010609060101010101" pitchFamily="49" charset="-122"/>
            </a:endParaRPr>
          </a:p>
          <a:p>
            <a:pPr marL="92710" indent="11430" algn="l" rtl="0" eaLnBrk="0">
              <a:lnSpc>
                <a:spcPct val="118000"/>
              </a:lnSpc>
              <a:spcBef>
                <a:spcPts val="5"/>
              </a:spcBef>
            </a:pP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ITP是一种获得性自身免疫性出血性疾病</a:t>
            </a:r>
            <a:r>
              <a:rPr sz="12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，国内</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尚无基于</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人口基数的ITP流行病学数据</a:t>
            </a:r>
            <a:r>
              <a:rPr sz="1200" kern="0" spc="-1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200" kern="0" spc="-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国外报道的发病率约为2-</a:t>
            </a:r>
            <a:r>
              <a:rPr sz="1200"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10/100,000，成人患者总数每年约</a:t>
            </a:r>
            <a:r>
              <a:rPr sz="1200" kern="0" spc="-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20万-100万之间</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200" kern="0" spc="-26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ITP以无症状血小板减少、皮肤黏膜出血为主，严重者还会出</a:t>
            </a:r>
            <a:r>
              <a:rPr sz="12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现内脏出血，甚至致命性颅内出血等，ITP不</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仅影响患者</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的躯体健康</a:t>
            </a:r>
            <a:r>
              <a:rPr sz="1200" kern="0" spc="-1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，还会给患</a:t>
            </a:r>
            <a:r>
              <a:rPr sz="1200" kern="0" spc="-2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者带来很大的心里危害，日常生</a:t>
            </a:r>
            <a:r>
              <a:rPr sz="1200"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活中也需避免外伤和出血的发生，所以ITP对患者的生活质量也造成很大影响。</a:t>
            </a:r>
            <a:endParaRPr sz="1200" dirty="0">
              <a:latin typeface="黑体" panose="02010609060101010101" pitchFamily="49" charset="-122"/>
              <a:ea typeface="黑体" panose="02010609060101010101" pitchFamily="49" charset="-122"/>
              <a:cs typeface="黑体" panose="02010609060101010101" pitchFamily="49" charset="-122"/>
            </a:endParaRPr>
          </a:p>
        </p:txBody>
      </p:sp>
      <p:sp>
        <p:nvSpPr>
          <p:cNvPr id="212" name="textbox 212"/>
          <p:cNvSpPr/>
          <p:nvPr/>
        </p:nvSpPr>
        <p:spPr>
          <a:xfrm>
            <a:off x="1994916" y="3921252"/>
            <a:ext cx="3968750" cy="1803400"/>
          </a:xfrm>
          <a:prstGeom prst="rect">
            <a:avLst/>
          </a:prstGeom>
          <a:solidFill>
            <a:srgbClr val="DEEBF7">
              <a:alpha val="100000"/>
            </a:srgbClr>
          </a:solidFill>
          <a:ln w="0" cap="flat">
            <a:noFill/>
            <a:prstDash val="solid"/>
            <a:miter lim="0"/>
          </a:ln>
        </p:spPr>
        <p:txBody>
          <a:bodyPr vert="horz" wrap="square" lIns="0" tIns="0" rIns="0" bIns="0"/>
          <a:p>
            <a:pPr algn="l" rtl="0" eaLnBrk="0">
              <a:lnSpc>
                <a:spcPct val="100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0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100965" indent="274320" algn="l" rtl="0" eaLnBrk="0">
              <a:lnSpc>
                <a:spcPct val="126000"/>
              </a:lnSpc>
              <a:spcBef>
                <a:spcPts val="0"/>
              </a:spcBef>
            </a:pP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药物口服方便，</a:t>
            </a:r>
            <a:r>
              <a:rPr sz="1500"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可与食物同服</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，患者服</a:t>
            </a:r>
            <a:r>
              <a:rPr sz="1500" kern="0" spc="3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药便利性强，利于临床管理。</a:t>
            </a:r>
            <a:endParaRPr sz="1500" dirty="0">
              <a:latin typeface="黑体" panose="02010609060101010101" pitchFamily="49" charset="-122"/>
              <a:ea typeface="黑体" panose="02010609060101010101" pitchFamily="49" charset="-122"/>
              <a:cs typeface="黑体" panose="02010609060101010101" pitchFamily="49" charset="-122"/>
            </a:endParaRPr>
          </a:p>
        </p:txBody>
      </p:sp>
      <p:sp>
        <p:nvSpPr>
          <p:cNvPr id="214" name="textbox 214"/>
          <p:cNvSpPr/>
          <p:nvPr/>
        </p:nvSpPr>
        <p:spPr>
          <a:xfrm>
            <a:off x="8211311" y="1490471"/>
            <a:ext cx="3649979" cy="1938654"/>
          </a:xfrm>
          <a:prstGeom prst="rect">
            <a:avLst/>
          </a:prstGeom>
          <a:solidFill>
            <a:srgbClr val="DEEBF7">
              <a:alpha val="100000"/>
            </a:srgbClr>
          </a:solidFill>
          <a:ln w="0" cap="flat">
            <a:noFill/>
            <a:prstDash val="solid"/>
            <a:miter lim="0"/>
          </a:ln>
        </p:spPr>
        <p:txBody>
          <a:bodyPr vert="horz" wrap="square" lIns="0" tIns="0" rIns="0" bIns="0"/>
          <a:p>
            <a:pPr algn="l" rtl="0" eaLnBrk="0">
              <a:lnSpc>
                <a:spcPct val="107000"/>
              </a:lnSpc>
            </a:pPr>
            <a:endParaRPr sz="600" dirty="0">
              <a:latin typeface="黑体" panose="02010609060101010101" pitchFamily="49" charset="-122"/>
              <a:ea typeface="黑体" panose="02010609060101010101" pitchFamily="49" charset="-122"/>
              <a:cs typeface="黑体" panose="02010609060101010101" pitchFamily="49" charset="-122"/>
            </a:endParaRPr>
          </a:p>
          <a:p>
            <a:pPr marL="91440" indent="227965" algn="l" rtl="0" eaLnBrk="0">
              <a:lnSpc>
                <a:spcPct val="127000"/>
              </a:lnSpc>
              <a:spcBef>
                <a:spcPts val="5"/>
              </a:spcBef>
            </a:pP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目前</a:t>
            </a:r>
            <a:r>
              <a:rPr sz="1500"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唯一一款</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CLDT</a:t>
            </a:r>
            <a:r>
              <a:rPr sz="1500"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和</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ITP</a:t>
            </a:r>
            <a:r>
              <a:rPr sz="1500"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双适应症的</a:t>
            </a:r>
            <a:r>
              <a:rPr sz="1500"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TPO</a:t>
            </a:r>
            <a:r>
              <a:rPr sz="1500" b="1" kern="0" spc="10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RA</a:t>
            </a:r>
            <a:r>
              <a:rPr sz="1500" b="1" kern="0" spc="-15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kern="0" spc="1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500" b="1" kern="0" spc="10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唯一一款无肝毒性</a:t>
            </a:r>
            <a:r>
              <a:rPr sz="1500" b="1" kern="0" spc="9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和可随餐</a:t>
            </a:r>
            <a:r>
              <a:rPr sz="1500"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b="1" kern="0" spc="1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服用，安全便捷的治疗</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ITP</a:t>
            </a:r>
            <a:r>
              <a:rPr sz="1500" b="1" kern="0" spc="1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的口服</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TPO</a:t>
            </a:r>
            <a:r>
              <a:rPr sz="1500" b="1" kern="0" spc="11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a:t>
            </a:r>
            <a:r>
              <a:rPr sz="1500" b="1" kern="0" spc="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RA</a:t>
            </a:r>
            <a:r>
              <a:rPr sz="1500" b="1" kern="0" spc="-12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，弥补了目录内无无肝毒性、无饮</a:t>
            </a:r>
            <a:r>
              <a:rPr sz="15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kern="0" spc="10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食限制、随餐服用治疗慢性原发</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免疫性</a:t>
            </a:r>
            <a:r>
              <a:rPr sz="1500"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血小板减少症治疗药物的现状；</a:t>
            </a:r>
            <a:endParaRPr sz="1500" dirty="0">
              <a:latin typeface="黑体" panose="02010609060101010101" pitchFamily="49" charset="-122"/>
              <a:ea typeface="黑体" panose="02010609060101010101" pitchFamily="49" charset="-122"/>
              <a:cs typeface="黑体" panose="02010609060101010101" pitchFamily="49" charset="-122"/>
            </a:endParaRPr>
          </a:p>
        </p:txBody>
      </p:sp>
      <p:sp>
        <p:nvSpPr>
          <p:cNvPr id="216" name="textbox 216"/>
          <p:cNvSpPr/>
          <p:nvPr/>
        </p:nvSpPr>
        <p:spPr>
          <a:xfrm>
            <a:off x="8211311" y="3921252"/>
            <a:ext cx="3649979" cy="1803400"/>
          </a:xfrm>
          <a:prstGeom prst="rect">
            <a:avLst/>
          </a:prstGeom>
          <a:solidFill>
            <a:srgbClr val="DEEBF7">
              <a:alpha val="100000"/>
            </a:srgbClr>
          </a:solidFill>
          <a:ln w="0" cap="flat">
            <a:noFill/>
            <a:prstDash val="solid"/>
            <a:miter lim="0"/>
          </a:ln>
        </p:spPr>
        <p:txBody>
          <a:bodyPr vert="horz" wrap="square" lIns="0" tIns="0" rIns="0" bIns="0"/>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1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2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100965" indent="347980" algn="l" rtl="0" eaLnBrk="0">
              <a:lnSpc>
                <a:spcPct val="127000"/>
              </a:lnSpc>
              <a:spcBef>
                <a:spcPts val="5"/>
              </a:spcBef>
            </a:pPr>
            <a:r>
              <a:rPr sz="1500" kern="0" spc="8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口服制剂</a:t>
            </a:r>
            <a:r>
              <a:rPr sz="15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更适合</a:t>
            </a:r>
            <a:r>
              <a:rPr lang="en-US" sz="15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ITP</a:t>
            </a:r>
            <a:r>
              <a:rPr lang="zh-CN" altLang="en-US" sz="15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患者长期院外用药</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，可进一步提高</a:t>
            </a:r>
            <a:r>
              <a:rPr lang="en-US"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ITP</a:t>
            </a:r>
            <a:r>
              <a:rPr lang="zh-CN" altLang="en-US"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患者</a:t>
            </a:r>
            <a:r>
              <a:rPr sz="1500"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用</a:t>
            </a:r>
            <a:r>
              <a:rPr sz="1500"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药的可及性和便捷性。</a:t>
            </a:r>
            <a:endParaRPr sz="1500" dirty="0">
              <a:latin typeface="黑体" panose="02010609060101010101" pitchFamily="49" charset="-122"/>
              <a:ea typeface="黑体" panose="02010609060101010101" pitchFamily="49" charset="-122"/>
              <a:cs typeface="黑体" panose="02010609060101010101" pitchFamily="49" charset="-122"/>
            </a:endParaRPr>
          </a:p>
        </p:txBody>
      </p:sp>
      <p:sp>
        <p:nvSpPr>
          <p:cNvPr id="220" name="textbox 220"/>
          <p:cNvSpPr/>
          <p:nvPr/>
        </p:nvSpPr>
        <p:spPr>
          <a:xfrm>
            <a:off x="402336" y="1490471"/>
            <a:ext cx="1469389" cy="1938654"/>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09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9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9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10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6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394335" indent="-283210" algn="l" rtl="0" eaLnBrk="0">
              <a:lnSpc>
                <a:spcPct val="110000"/>
              </a:lnSpc>
            </a:pPr>
            <a:r>
              <a:rPr sz="1700" b="1" kern="0" spc="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ITP</a:t>
            </a:r>
            <a:r>
              <a:rPr sz="1700" b="1" kern="0" spc="9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年发病患</a:t>
            </a:r>
            <a:r>
              <a:rPr sz="1700" b="1" kern="0" spc="1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  </a:t>
            </a:r>
            <a:r>
              <a:rPr sz="1700" b="1" kern="0" spc="8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者总数</a:t>
            </a:r>
            <a:endParaRPr sz="1700" b="1" kern="0" spc="80" dirty="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22" name="textbox 222"/>
          <p:cNvSpPr/>
          <p:nvPr/>
        </p:nvSpPr>
        <p:spPr>
          <a:xfrm>
            <a:off x="6618731" y="1490471"/>
            <a:ext cx="1469389" cy="1938654"/>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18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18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18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18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393700" indent="-225425" algn="l" rtl="0" eaLnBrk="0">
              <a:lnSpc>
                <a:spcPct val="97000"/>
              </a:lnSpc>
              <a:spcBef>
                <a:spcPts val="5"/>
              </a:spcBef>
            </a:pPr>
            <a:r>
              <a:rPr sz="1700" b="1"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弥补药品目</a:t>
            </a:r>
            <a:r>
              <a:rPr sz="17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700" b="1"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录短板</a:t>
            </a:r>
            <a:endParaRPr sz="1700" dirty="0">
              <a:latin typeface="黑体" panose="02010609060101010101" pitchFamily="49" charset="-122"/>
              <a:ea typeface="黑体" panose="02010609060101010101" pitchFamily="49" charset="-122"/>
              <a:cs typeface="黑体" panose="02010609060101010101" pitchFamily="49" charset="-122"/>
            </a:endParaRPr>
          </a:p>
        </p:txBody>
      </p:sp>
      <p:sp>
        <p:nvSpPr>
          <p:cNvPr id="224" name="textbox 224"/>
          <p:cNvSpPr/>
          <p:nvPr/>
        </p:nvSpPr>
        <p:spPr>
          <a:xfrm>
            <a:off x="402336" y="3921252"/>
            <a:ext cx="1469389" cy="1803400"/>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06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7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7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7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8000"/>
              </a:lnSpc>
            </a:pPr>
            <a:endParaRPr sz="100" dirty="0">
              <a:latin typeface="黑体" panose="02010609060101010101" pitchFamily="49" charset="-122"/>
              <a:ea typeface="黑体" panose="02010609060101010101" pitchFamily="49" charset="-122"/>
              <a:cs typeface="黑体" panose="02010609060101010101" pitchFamily="49" charset="-122"/>
            </a:endParaRPr>
          </a:p>
          <a:p>
            <a:pPr marL="620395" indent="-445770" algn="l" rtl="0" eaLnBrk="0">
              <a:lnSpc>
                <a:spcPct val="97000"/>
              </a:lnSpc>
            </a:pPr>
            <a:r>
              <a:rPr sz="1700" b="1" kern="0" spc="7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临床管理难</a:t>
            </a:r>
            <a:r>
              <a:rPr sz="1700" b="1" kern="0" spc="1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700" b="1" kern="0" spc="8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度</a:t>
            </a:r>
            <a:endParaRPr sz="1700" dirty="0">
              <a:latin typeface="黑体" panose="02010609060101010101" pitchFamily="49" charset="-122"/>
              <a:ea typeface="黑体" panose="02010609060101010101" pitchFamily="49" charset="-122"/>
              <a:cs typeface="黑体" panose="02010609060101010101" pitchFamily="49" charset="-122"/>
            </a:endParaRPr>
          </a:p>
        </p:txBody>
      </p:sp>
      <p:sp>
        <p:nvSpPr>
          <p:cNvPr id="226" name="textbox 226"/>
          <p:cNvSpPr/>
          <p:nvPr/>
        </p:nvSpPr>
        <p:spPr>
          <a:xfrm>
            <a:off x="6618731" y="3921252"/>
            <a:ext cx="1469389" cy="1803400"/>
          </a:xfrm>
          <a:prstGeom prst="rect">
            <a:avLst/>
          </a:prstGeom>
          <a:solidFill>
            <a:srgbClr val="9DC3E6">
              <a:alpha val="100000"/>
            </a:srgbClr>
          </a:solidFill>
          <a:ln w="0" cap="flat">
            <a:noFill/>
            <a:prstDash val="solid"/>
            <a:miter lim="0"/>
          </a:ln>
        </p:spPr>
        <p:txBody>
          <a:bodyPr vert="horz" wrap="square" lIns="0" tIns="0" rIns="0" bIns="0"/>
          <a:p>
            <a:pPr algn="l" rtl="0" eaLnBrk="0">
              <a:lnSpc>
                <a:spcPct val="105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5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5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algn="l" rtl="0" eaLnBrk="0">
              <a:lnSpc>
                <a:spcPct val="106000"/>
              </a:lnSpc>
            </a:pPr>
            <a:endParaRPr sz="1000" dirty="0">
              <a:latin typeface="黑体" panose="02010609060101010101" pitchFamily="49" charset="-122"/>
              <a:ea typeface="黑体" panose="02010609060101010101" pitchFamily="49" charset="-122"/>
              <a:cs typeface="黑体" panose="02010609060101010101" pitchFamily="49" charset="-122"/>
            </a:endParaRPr>
          </a:p>
          <a:p>
            <a:pPr marL="278765" indent="-113665" algn="l" rtl="0" eaLnBrk="0">
              <a:lnSpc>
                <a:spcPct val="99000"/>
              </a:lnSpc>
              <a:spcBef>
                <a:spcPts val="5"/>
              </a:spcBef>
            </a:pPr>
            <a:r>
              <a:rPr sz="1700" b="1"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符合“保基</a:t>
            </a:r>
            <a:r>
              <a:rPr sz="1700" b="1" kern="0" spc="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   </a:t>
            </a:r>
            <a:r>
              <a:rPr sz="1700" b="1" kern="0" spc="90" dirty="0">
                <a:solidFill>
                  <a:srgbClr val="000000">
                    <a:alpha val="100000"/>
                  </a:srgbClr>
                </a:solidFill>
                <a:latin typeface="黑体" panose="02010609060101010101" pitchFamily="49" charset="-122"/>
                <a:ea typeface="黑体" panose="02010609060101010101" pitchFamily="49" charset="-122"/>
                <a:cs typeface="黑体" panose="02010609060101010101" pitchFamily="49" charset="-122"/>
              </a:rPr>
              <a:t>本”原则</a:t>
            </a:r>
            <a:endParaRPr sz="17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1.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2.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3.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4.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5.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6.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7.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8.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19.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1.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2.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3.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4.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5.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6.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7.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8.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29.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1.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2.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3.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4.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35.xml><?xml version="1.0" encoding="utf-8"?>
<p:tagLst xmlns:p="http://schemas.openxmlformats.org/presentationml/2006/main">
  <p:tag name="TABLE_ENDDRAG_ORIGIN_RECT" val="506*453"/>
  <p:tag name="TABLE_ENDDRAG_RECT" val="6*60*506*453"/>
</p:tagLst>
</file>

<file path=ppt/tags/tag36.xml><?xml version="1.0" encoding="utf-8"?>
<p:tagLst xmlns:p="http://schemas.openxmlformats.org/presentationml/2006/main">
  <p:tag name="TABLE_ENDDRAG_ORIGIN_RECT" val="424*452"/>
  <p:tag name="TABLE_ENDDRAG_RECT" val="489*74*424*452"/>
</p:tagLst>
</file>

<file path=ppt/tags/tag37.xml><?xml version="1.0" encoding="utf-8"?>
<p:tagLst xmlns:p="http://schemas.openxmlformats.org/presentationml/2006/main">
  <p:tag name="TABLE_ENDDRAG_ORIGIN_RECT" val="325*409"/>
  <p:tag name="TABLE_ENDDRAG_RECT" val="16*78*325*409"/>
</p:tagLst>
</file>

<file path=ppt/tags/tag38.xml><?xml version="1.0" encoding="utf-8"?>
<p:tagLst xmlns:p="http://schemas.openxmlformats.org/presentationml/2006/main">
  <p:tag name="TABLE_ENDDRAG_ORIGIN_RECT" val="564*409"/>
  <p:tag name="TABLE_ENDDRAG_RECT" val="364*78*564*409"/>
</p:tagLst>
</file>

<file path=ppt/tags/tag39.xml><?xml version="1.0" encoding="utf-8"?>
<p:tagLst xmlns:p="http://schemas.openxmlformats.org/presentationml/2006/main">
  <p:tag name="TABLE_ENDDRAG_ORIGIN_RECT" val="449*266"/>
  <p:tag name="TABLE_ENDDRAG_RECT" val="474*107*449*26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commondata" val="eyJoZGlkIjoiZDQ1MDA1YTA0Y2ZlMjcyMDIxYTVmMzBiMTU5MDFjZDUifQ=="/>
  <p:tag name="resource_record_key" val="{&quot;10&quot;:[21551970,4523890,3642524],&quot;29&quot;:[50053044,50053246,50053008,50053121,50053052,50000049]}"/>
</p:tagLst>
</file>

<file path=ppt/tags/tag5.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6.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7.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8.xml><?xml version="1.0" encoding="utf-8"?>
<p:tagLst xmlns:p="http://schemas.openxmlformats.org/presentationml/2006/main">
  <p:tag name="KSO_WM_DIAGRAM_VIRTUALLY_FRAME" val="{&quot;height&quot;:263.7811023622047,&quot;left&quot;:46.56236220472441,&quot;top&quot;:172.6244881889764,&quot;width&quot;:863.8641732283465}"/>
</p:tagLst>
</file>

<file path=ppt/tags/tag9.xml><?xml version="1.0" encoding="utf-8"?>
<p:tagLst xmlns:p="http://schemas.openxmlformats.org/presentationml/2006/main">
  <p:tag name="KSO_WM_DIAGRAM_VIRTUALLY_FRAME" val="{&quot;height&quot;:263.7811023622047,&quot;left&quot;:46.56236220472441,&quot;top&quot;:172.6244881889764,&quot;width&quot;:863.86417322834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6107</Words>
  <Application>WPS 演示</Application>
  <PresentationFormat>宽屏</PresentationFormat>
  <Paragraphs>298</Paragraphs>
  <Slides>10</Slides>
  <Notes>0</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10</vt:i4>
      </vt:variant>
    </vt:vector>
  </HeadingPairs>
  <TitlesOfParts>
    <vt:vector size="27" baseType="lpstr">
      <vt:lpstr>Arial</vt:lpstr>
      <vt:lpstr>宋体</vt:lpstr>
      <vt:lpstr>Wingdings</vt:lpstr>
      <vt:lpstr>微软雅黑</vt:lpstr>
      <vt:lpstr>黑体</vt:lpstr>
      <vt:lpstr>Arial</vt:lpstr>
      <vt:lpstr>Wingdings</vt:lpstr>
      <vt:lpstr>等线</vt:lpstr>
      <vt:lpstr>Times New Roman</vt:lpstr>
      <vt:lpstr>Calibri</vt:lpstr>
      <vt:lpstr>HarmonyOS Sans SC</vt:lpstr>
      <vt:lpstr>Arial Unicode MS</vt:lpstr>
      <vt:lpstr>Calibri Light</vt:lpstr>
      <vt:lpstr>等线 Light</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 Hong</dc:creator>
  <cp:lastModifiedBy>江江江江</cp:lastModifiedBy>
  <cp:revision>274</cp:revision>
  <dcterms:created xsi:type="dcterms:W3CDTF">2024-03-12T01:41:00Z</dcterms:created>
  <dcterms:modified xsi:type="dcterms:W3CDTF">2025-07-16T05:58:49Z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B414C0DEAD11403285BE265D95E671C5_13</vt:lpwstr>
  </property>
  <property fmtid="{D5CDD505-2E9C-101B-9397-08002B2CF9AE}" pid="3" name="KSOProductBuildVer">
    <vt:lpwstr>2052-12.1.0.21915</vt:lpwstr>
  </property>
</Properties>
</file>