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8" r:id="rId2"/>
  </p:sldMasterIdLst>
  <p:notesMasterIdLst>
    <p:notesMasterId r:id="rId12"/>
  </p:notesMasterIdLst>
  <p:sldIdLst>
    <p:sldId id="532" r:id="rId3"/>
    <p:sldId id="5865" r:id="rId4"/>
    <p:sldId id="5866" r:id="rId5"/>
    <p:sldId id="5905" r:id="rId6"/>
    <p:sldId id="5906" r:id="rId7"/>
    <p:sldId id="5907" r:id="rId8"/>
    <p:sldId id="5908" r:id="rId9"/>
    <p:sldId id="5913" r:id="rId10"/>
    <p:sldId id="5912" r:id="rId11"/>
  </p:sldIdLst>
  <p:sldSz cx="12192000" cy="6858000"/>
  <p:notesSz cx="6858000" cy="994727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91C9"/>
    <a:srgbClr val="1D6D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80129" autoAdjust="0"/>
  </p:normalViewPr>
  <p:slideViewPr>
    <p:cSldViewPr snapToGrid="0" showGuides="1">
      <p:cViewPr varScale="1">
        <p:scale>
          <a:sx n="61" d="100"/>
          <a:sy n="61" d="100"/>
        </p:scale>
        <p:origin x="204" y="28"/>
      </p:cViewPr>
      <p:guideLst>
        <p:guide orient="horz" pos="2160"/>
        <p:guide pos="3842"/>
      </p:guideLst>
    </p:cSldViewPr>
  </p:slideViewPr>
  <p:outlineViewPr>
    <p:cViewPr>
      <p:scale>
        <a:sx n="33" d="100"/>
        <a:sy n="33" d="100"/>
      </p:scale>
      <p:origin x="0" y="-609"/>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C2C76801-19B5-4EE1-B062-893171A41E13}" type="datetimeFigureOut">
              <a:rPr lang="zh-CN" altLang="en-US" smtClean="0"/>
              <a:t>2025/7/18</a:t>
            </a:fld>
            <a:endParaRPr lang="zh-CN" altLang="en-US"/>
          </a:p>
        </p:txBody>
      </p:sp>
      <p:sp>
        <p:nvSpPr>
          <p:cNvPr id="4" name="幻灯片图像占位符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E91F403E-BE1A-43E1-9EE6-BFDD706247E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B84E1CF-E690-4959-944C-65521B5583F9}" type="slidenum">
              <a:rPr lang="zh-CN" altLang="en-US" smtClean="0"/>
              <a:t>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1F403E-BE1A-43E1-9EE6-BFDD706247E4}" type="slidenum">
              <a:rPr lang="zh-CN" altLang="en-US" smtClean="0"/>
              <a:t>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1F403E-BE1A-43E1-9EE6-BFDD706247E4}" type="slidenum">
              <a:rPr lang="zh-CN" altLang="en-US" smtClean="0"/>
              <a:t>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11568608" y="6492878"/>
            <a:ext cx="623392"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371599" y="188640"/>
            <a:ext cx="10293019" cy="778098"/>
          </a:xfrm>
        </p:spPr>
        <p:txBody>
          <a:body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dirty="0"/>
              <a:t>单击此处编辑母版文本样式</a:t>
            </a:r>
          </a:p>
          <a:p>
            <a:pPr lvl="1"/>
            <a:r>
              <a:rPr lang="zh-CN" altLang="en-US" dirty="0"/>
              <a:t>第二级</a:t>
            </a:r>
          </a:p>
        </p:txBody>
      </p:sp>
      <p:sp>
        <p:nvSpPr>
          <p:cNvPr id="4" name="Freeform 115"/>
          <p:cNvSpPr/>
          <p:nvPr userDrawn="1"/>
        </p:nvSpPr>
        <p:spPr bwMode="auto">
          <a:xfrm>
            <a:off x="1" y="277401"/>
            <a:ext cx="1253446" cy="578543"/>
          </a:xfrm>
          <a:custGeom>
            <a:avLst/>
            <a:gdLst>
              <a:gd name="T0" fmla="*/ 165 w 165"/>
              <a:gd name="T1" fmla="*/ 25 h 45"/>
              <a:gd name="T2" fmla="*/ 165 w 165"/>
              <a:gd name="T3" fmla="*/ 41 h 45"/>
              <a:gd name="T4" fmla="*/ 160 w 165"/>
              <a:gd name="T5" fmla="*/ 45 h 45"/>
              <a:gd name="T6" fmla="*/ 25 w 165"/>
              <a:gd name="T7" fmla="*/ 45 h 45"/>
              <a:gd name="T8" fmla="*/ 7 w 165"/>
              <a:gd name="T9" fmla="*/ 38 h 45"/>
              <a:gd name="T10" fmla="*/ 0 w 165"/>
              <a:gd name="T11" fmla="*/ 19 h 45"/>
              <a:gd name="T12" fmla="*/ 0 w 165"/>
              <a:gd name="T13" fmla="*/ 4 h 45"/>
              <a:gd name="T14" fmla="*/ 4 w 165"/>
              <a:gd name="T15" fmla="*/ 0 h 45"/>
              <a:gd name="T16" fmla="*/ 139 w 165"/>
              <a:gd name="T17" fmla="*/ 0 h 45"/>
              <a:gd name="T18" fmla="*/ 158 w 165"/>
              <a:gd name="T19" fmla="*/ 7 h 45"/>
              <a:gd name="T20" fmla="*/ 165 w 165"/>
              <a:gd name="T21" fmla="*/ 2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 h="45">
                <a:moveTo>
                  <a:pt x="165" y="25"/>
                </a:moveTo>
                <a:cubicBezTo>
                  <a:pt x="165" y="41"/>
                  <a:pt x="165" y="41"/>
                  <a:pt x="165" y="41"/>
                </a:cubicBezTo>
                <a:cubicBezTo>
                  <a:pt x="165" y="44"/>
                  <a:pt x="163" y="45"/>
                  <a:pt x="160" y="45"/>
                </a:cubicBezTo>
                <a:cubicBezTo>
                  <a:pt x="25" y="45"/>
                  <a:pt x="25" y="45"/>
                  <a:pt x="25" y="45"/>
                </a:cubicBezTo>
                <a:cubicBezTo>
                  <a:pt x="17" y="45"/>
                  <a:pt x="11" y="43"/>
                  <a:pt x="7" y="38"/>
                </a:cubicBezTo>
                <a:cubicBezTo>
                  <a:pt x="2" y="34"/>
                  <a:pt x="0" y="28"/>
                  <a:pt x="0" y="19"/>
                </a:cubicBezTo>
                <a:cubicBezTo>
                  <a:pt x="0" y="4"/>
                  <a:pt x="0" y="4"/>
                  <a:pt x="0" y="4"/>
                </a:cubicBezTo>
                <a:cubicBezTo>
                  <a:pt x="0" y="1"/>
                  <a:pt x="1" y="0"/>
                  <a:pt x="4" y="0"/>
                </a:cubicBezTo>
                <a:cubicBezTo>
                  <a:pt x="139" y="0"/>
                  <a:pt x="139" y="0"/>
                  <a:pt x="139" y="0"/>
                </a:cubicBezTo>
                <a:cubicBezTo>
                  <a:pt x="147" y="0"/>
                  <a:pt x="153" y="2"/>
                  <a:pt x="158" y="7"/>
                </a:cubicBezTo>
                <a:cubicBezTo>
                  <a:pt x="162" y="11"/>
                  <a:pt x="165" y="17"/>
                  <a:pt x="165" y="25"/>
                </a:cubicBezTo>
                <a:close/>
              </a:path>
            </a:pathLst>
          </a:custGeom>
          <a:solidFill>
            <a:schemeClr val="accent1">
              <a:lumMod val="75000"/>
            </a:schemeClr>
          </a:solidFill>
          <a:ln>
            <a:noFill/>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de-DE" sz="3600" dirty="0">
              <a:solidFill>
                <a:schemeClr val="bg1"/>
              </a:solidFill>
              <a:latin typeface="Merck" panose="02060803030402040803" pitchFamily="18" charset="0"/>
            </a:endParaRPr>
          </a:p>
        </p:txBody>
      </p:sp>
      <p:sp>
        <p:nvSpPr>
          <p:cNvPr id="25" name="页脚占位符 4"/>
          <p:cNvSpPr>
            <a:spLocks noGrp="1"/>
          </p:cNvSpPr>
          <p:nvPr>
            <p:ph type="ftr" sz="quarter" idx="3"/>
          </p:nvPr>
        </p:nvSpPr>
        <p:spPr>
          <a:xfrm>
            <a:off x="1213473" y="6520260"/>
            <a:ext cx="10451145" cy="365125"/>
          </a:xfrm>
          <a:prstGeom prst="rect">
            <a:avLst/>
          </a:prstGeom>
        </p:spPr>
        <p:txBody>
          <a:bodyPr vert="horz" lIns="91440" tIns="45720" rIns="91440" bIns="45720" rtlCol="0" anchor="t"/>
          <a:lstStyle>
            <a:lvl1pPr algn="l">
              <a:defRPr sz="800">
                <a:solidFill>
                  <a:schemeClr val="tx1"/>
                </a:solidFill>
              </a:defRPr>
            </a:lvl1pPr>
          </a:lstStyle>
          <a:p>
            <a:endParaRPr lang="zh-CN" altLang="en-US" dirty="0"/>
          </a:p>
        </p:txBody>
      </p:sp>
      <p:cxnSp>
        <p:nvCxnSpPr>
          <p:cNvPr id="26" name="Straight Connector 7"/>
          <p:cNvCxnSpPr/>
          <p:nvPr userDrawn="1"/>
        </p:nvCxnSpPr>
        <p:spPr>
          <a:xfrm>
            <a:off x="827336" y="6499852"/>
            <a:ext cx="10516837" cy="7124"/>
          </a:xfrm>
          <a:prstGeom prst="line">
            <a:avLst/>
          </a:prstGeom>
          <a:noFill/>
          <a:ln w="6350" cap="flat" cmpd="sng" algn="ctr">
            <a:solidFill>
              <a:srgbClr val="014782"/>
            </a:solidFill>
            <a:prstDash val="solid"/>
            <a:miter lim="800000"/>
          </a:ln>
          <a:effectLst/>
        </p:spPr>
      </p:cxnSp>
      <p:sp>
        <p:nvSpPr>
          <p:cNvPr id="27" name="Rectangle 17"/>
          <p:cNvSpPr/>
          <p:nvPr userDrawn="1"/>
        </p:nvSpPr>
        <p:spPr>
          <a:xfrm>
            <a:off x="11080633" y="6510052"/>
            <a:ext cx="293239" cy="225534"/>
          </a:xfrm>
          <a:prstGeom prst="rect">
            <a:avLst/>
          </a:prstGeom>
          <a:solidFill>
            <a:srgbClr val="014782"/>
          </a:solidFill>
          <a:ln w="12700" cap="flat" cmpd="sng" algn="ctr">
            <a:noFill/>
            <a:prstDash val="solid"/>
            <a:miter lim="800000"/>
          </a:ln>
          <a:effectLst/>
        </p:spPr>
        <p:txBody>
          <a:bodyPr rtlCol="0" anchor="ctr"/>
          <a:lstStyle/>
          <a:p>
            <a:pPr marL="0" marR="0" lvl="0" indent="0" algn="ctr" defTabSz="855980" eaLnBrk="1" fontAlgn="auto" latinLnBrk="0" hangingPunct="1">
              <a:lnSpc>
                <a:spcPct val="100000"/>
              </a:lnSpc>
              <a:spcBef>
                <a:spcPts val="0"/>
              </a:spcBef>
              <a:spcAft>
                <a:spcPts val="0"/>
              </a:spcAft>
              <a:buClrTx/>
              <a:buSzTx/>
              <a:buFontTx/>
              <a:buNone/>
              <a:defRPr/>
            </a:pPr>
            <a:endParaRPr kumimoji="0" lang="bg-BG" sz="1685"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28" name="Rectangle 18"/>
          <p:cNvSpPr/>
          <p:nvPr userDrawn="1"/>
        </p:nvSpPr>
        <p:spPr>
          <a:xfrm>
            <a:off x="11413589" y="6510772"/>
            <a:ext cx="293239" cy="224094"/>
          </a:xfrm>
          <a:prstGeom prst="rect">
            <a:avLst/>
          </a:prstGeom>
          <a:solidFill>
            <a:srgbClr val="014782"/>
          </a:solidFill>
          <a:ln w="12700" cap="flat" cmpd="sng" algn="ctr">
            <a:noFill/>
            <a:prstDash val="solid"/>
            <a:miter lim="800000"/>
          </a:ln>
          <a:effectLst/>
        </p:spPr>
        <p:txBody>
          <a:bodyPr rtlCol="0" anchor="ctr"/>
          <a:lstStyle/>
          <a:p>
            <a:pPr marL="0" marR="0" lvl="0" indent="0" algn="ctr" defTabSz="855980" eaLnBrk="1" fontAlgn="auto" latinLnBrk="0" hangingPunct="1">
              <a:lnSpc>
                <a:spcPct val="100000"/>
              </a:lnSpc>
              <a:spcBef>
                <a:spcPts val="0"/>
              </a:spcBef>
              <a:spcAft>
                <a:spcPts val="0"/>
              </a:spcAft>
              <a:buClrTx/>
              <a:buSzTx/>
              <a:buFontTx/>
              <a:buNone/>
              <a:defRPr/>
            </a:pPr>
            <a:endParaRPr kumimoji="0" lang="bg-BG" sz="1685"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29" name="Freeform 1987"/>
          <p:cNvSpPr/>
          <p:nvPr userDrawn="1"/>
        </p:nvSpPr>
        <p:spPr bwMode="auto">
          <a:xfrm>
            <a:off x="11529801" y="6558530"/>
            <a:ext cx="85721" cy="128581"/>
          </a:xfrm>
          <a:custGeom>
            <a:avLst/>
            <a:gdLst>
              <a:gd name="T0" fmla="*/ 0 w 17"/>
              <a:gd name="T1" fmla="*/ 0 h 34"/>
              <a:gd name="T2" fmla="*/ 0 w 17"/>
              <a:gd name="T3" fmla="*/ 9 h 34"/>
              <a:gd name="T4" fmla="*/ 8 w 17"/>
              <a:gd name="T5" fmla="*/ 17 h 34"/>
              <a:gd name="T6" fmla="*/ 0 w 17"/>
              <a:gd name="T7" fmla="*/ 25 h 34"/>
              <a:gd name="T8" fmla="*/ 0 w 17"/>
              <a:gd name="T9" fmla="*/ 34 h 34"/>
              <a:gd name="T10" fmla="*/ 17 w 17"/>
              <a:gd name="T11" fmla="*/ 17 h 34"/>
              <a:gd name="T12" fmla="*/ 0 w 17"/>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0" y="0"/>
                </a:moveTo>
                <a:lnTo>
                  <a:pt x="0" y="9"/>
                </a:lnTo>
                <a:lnTo>
                  <a:pt x="8" y="17"/>
                </a:lnTo>
                <a:lnTo>
                  <a:pt x="0" y="25"/>
                </a:lnTo>
                <a:lnTo>
                  <a:pt x="0" y="34"/>
                </a:lnTo>
                <a:lnTo>
                  <a:pt x="17" y="17"/>
                </a:lnTo>
                <a:lnTo>
                  <a:pt x="0" y="0"/>
                </a:lnTo>
                <a:close/>
              </a:path>
            </a:pathLst>
          </a:custGeom>
          <a:solidFill>
            <a:srgbClr val="FFFFFF"/>
          </a:solidFill>
          <a:ln>
            <a:noFill/>
          </a:ln>
        </p:spPr>
        <p:txBody>
          <a:bodyPr vert="horz" wrap="square" lIns="109728" tIns="54864" rIns="109728" bIns="54864" numCol="1" anchor="t" anchorCtr="0" compatLnSpc="1"/>
          <a:lstStyle/>
          <a:p>
            <a:pPr marL="0" marR="0" lvl="0" indent="0" defTabSz="855980" eaLnBrk="1" fontAlgn="auto" latinLnBrk="0" hangingPunct="1">
              <a:lnSpc>
                <a:spcPct val="100000"/>
              </a:lnSpc>
              <a:spcBef>
                <a:spcPts val="0"/>
              </a:spcBef>
              <a:spcAft>
                <a:spcPts val="0"/>
              </a:spcAft>
              <a:buClrTx/>
              <a:buSzTx/>
              <a:buFontTx/>
              <a:buNone/>
              <a:defRPr/>
            </a:pPr>
            <a:endParaRPr kumimoji="0" lang="bg-BG" sz="1685" b="0" i="0" u="none" strike="noStrike" kern="0" cap="none" spc="0" normalizeH="0" baseline="0" noProof="0">
              <a:ln>
                <a:noFill/>
              </a:ln>
              <a:solidFill>
                <a:srgbClr val="44546A"/>
              </a:solidFill>
              <a:effectLst/>
              <a:uLnTx/>
              <a:uFillTx/>
              <a:ea typeface="微软雅黑" panose="020B0503020204020204" charset="-122"/>
            </a:endParaRPr>
          </a:p>
        </p:txBody>
      </p:sp>
      <p:sp>
        <p:nvSpPr>
          <p:cNvPr id="30" name="Freeform 1987"/>
          <p:cNvSpPr/>
          <p:nvPr userDrawn="1"/>
        </p:nvSpPr>
        <p:spPr bwMode="auto">
          <a:xfrm flipH="1">
            <a:off x="11178932" y="6558530"/>
            <a:ext cx="85721" cy="128581"/>
          </a:xfrm>
          <a:custGeom>
            <a:avLst/>
            <a:gdLst>
              <a:gd name="T0" fmla="*/ 0 w 17"/>
              <a:gd name="T1" fmla="*/ 0 h 34"/>
              <a:gd name="T2" fmla="*/ 0 w 17"/>
              <a:gd name="T3" fmla="*/ 9 h 34"/>
              <a:gd name="T4" fmla="*/ 8 w 17"/>
              <a:gd name="T5" fmla="*/ 17 h 34"/>
              <a:gd name="T6" fmla="*/ 0 w 17"/>
              <a:gd name="T7" fmla="*/ 25 h 34"/>
              <a:gd name="T8" fmla="*/ 0 w 17"/>
              <a:gd name="T9" fmla="*/ 34 h 34"/>
              <a:gd name="T10" fmla="*/ 17 w 17"/>
              <a:gd name="T11" fmla="*/ 17 h 34"/>
              <a:gd name="T12" fmla="*/ 0 w 17"/>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0" y="0"/>
                </a:moveTo>
                <a:lnTo>
                  <a:pt x="0" y="9"/>
                </a:lnTo>
                <a:lnTo>
                  <a:pt x="8" y="17"/>
                </a:lnTo>
                <a:lnTo>
                  <a:pt x="0" y="25"/>
                </a:lnTo>
                <a:lnTo>
                  <a:pt x="0" y="34"/>
                </a:lnTo>
                <a:lnTo>
                  <a:pt x="17" y="17"/>
                </a:lnTo>
                <a:lnTo>
                  <a:pt x="0" y="0"/>
                </a:lnTo>
                <a:close/>
              </a:path>
            </a:pathLst>
          </a:custGeom>
          <a:solidFill>
            <a:srgbClr val="FFFFFF"/>
          </a:solidFill>
          <a:ln>
            <a:noFill/>
          </a:ln>
        </p:spPr>
        <p:txBody>
          <a:bodyPr vert="horz" wrap="square" lIns="109728" tIns="54864" rIns="109728" bIns="54864" numCol="1" anchor="t" anchorCtr="0" compatLnSpc="1"/>
          <a:lstStyle/>
          <a:p>
            <a:pPr marL="0" marR="0" lvl="0" indent="0" defTabSz="855980" eaLnBrk="1" fontAlgn="auto" latinLnBrk="0" hangingPunct="1">
              <a:lnSpc>
                <a:spcPct val="100000"/>
              </a:lnSpc>
              <a:spcBef>
                <a:spcPts val="0"/>
              </a:spcBef>
              <a:spcAft>
                <a:spcPts val="0"/>
              </a:spcAft>
              <a:buClrTx/>
              <a:buSzTx/>
              <a:buFontTx/>
              <a:buNone/>
              <a:defRPr/>
            </a:pPr>
            <a:endParaRPr kumimoji="0" lang="bg-BG" sz="1685" b="0" i="0" u="none" strike="noStrike" kern="0" cap="none" spc="0" normalizeH="0" baseline="0" noProof="0">
              <a:ln>
                <a:noFill/>
              </a:ln>
              <a:solidFill>
                <a:srgbClr val="44546A"/>
              </a:solidFill>
              <a:effectLst/>
              <a:uLnTx/>
              <a:uFillTx/>
              <a:ea typeface="微软雅黑" panose="020B0503020204020204" charset="-122"/>
            </a:endParaRPr>
          </a:p>
        </p:txBody>
      </p:sp>
      <p:sp>
        <p:nvSpPr>
          <p:cNvPr id="31" name="Rectangle 21">
            <a:hlinkClick r:id="" action="ppaction://hlinkshowjump?jump=previousslide"/>
          </p:cNvPr>
          <p:cNvSpPr/>
          <p:nvPr userDrawn="1"/>
        </p:nvSpPr>
        <p:spPr>
          <a:xfrm>
            <a:off x="11006730" y="6519423"/>
            <a:ext cx="328437" cy="253792"/>
          </a:xfrm>
          <a:prstGeom prst="rect">
            <a:avLst/>
          </a:prstGeom>
          <a:solidFill>
            <a:srgbClr val="014782">
              <a:alpha val="0"/>
            </a:srgbClr>
          </a:solidFill>
          <a:ln w="12700" cap="flat" cmpd="sng" algn="ctr">
            <a:noFill/>
            <a:prstDash val="solid"/>
            <a:miter lim="800000"/>
          </a:ln>
          <a:effectLst/>
        </p:spPr>
        <p:txBody>
          <a:bodyPr rot="0" spcFirstLastPara="0" vert="horz" wrap="square" lIns="109728" tIns="54864" rIns="109728" bIns="54864" numCol="1" spcCol="0" rtlCol="0" fromWordArt="0" anchor="ctr" anchorCtr="0" forceAA="0" compatLnSpc="1">
            <a:noAutofit/>
          </a:bodyPr>
          <a:lstStyle>
            <a:defPPr>
              <a:defRPr lang="bg-BG"/>
            </a:defPPr>
            <a:lvl1pPr marL="0" algn="l" defTabSz="713105" rtl="0" eaLnBrk="1" latinLnBrk="0" hangingPunct="1">
              <a:defRPr sz="1405" kern="1200">
                <a:solidFill>
                  <a:schemeClr val="lt1"/>
                </a:solidFill>
                <a:latin typeface="+mn-lt"/>
                <a:ea typeface="+mn-ea"/>
                <a:cs typeface="+mn-cs"/>
              </a:defRPr>
            </a:lvl1pPr>
            <a:lvl2pPr marL="356870" algn="l" defTabSz="713105" rtl="0" eaLnBrk="1" latinLnBrk="0" hangingPunct="1">
              <a:defRPr sz="1405" kern="1200">
                <a:solidFill>
                  <a:schemeClr val="lt1"/>
                </a:solidFill>
                <a:latin typeface="+mn-lt"/>
                <a:ea typeface="+mn-ea"/>
                <a:cs typeface="+mn-cs"/>
              </a:defRPr>
            </a:lvl2pPr>
            <a:lvl3pPr marL="713105" algn="l" defTabSz="713105" rtl="0" eaLnBrk="1" latinLnBrk="0" hangingPunct="1">
              <a:defRPr sz="1405" kern="1200">
                <a:solidFill>
                  <a:schemeClr val="lt1"/>
                </a:solidFill>
                <a:latin typeface="+mn-lt"/>
                <a:ea typeface="+mn-ea"/>
                <a:cs typeface="+mn-cs"/>
              </a:defRPr>
            </a:lvl3pPr>
            <a:lvl4pPr marL="1069975" algn="l" defTabSz="713105" rtl="0" eaLnBrk="1" latinLnBrk="0" hangingPunct="1">
              <a:defRPr sz="1405" kern="1200">
                <a:solidFill>
                  <a:schemeClr val="lt1"/>
                </a:solidFill>
                <a:latin typeface="+mn-lt"/>
                <a:ea typeface="+mn-ea"/>
                <a:cs typeface="+mn-cs"/>
              </a:defRPr>
            </a:lvl4pPr>
            <a:lvl5pPr marL="1426210" algn="l" defTabSz="713105" rtl="0" eaLnBrk="1" latinLnBrk="0" hangingPunct="1">
              <a:defRPr sz="1405" kern="1200">
                <a:solidFill>
                  <a:schemeClr val="lt1"/>
                </a:solidFill>
                <a:latin typeface="+mn-lt"/>
                <a:ea typeface="+mn-ea"/>
                <a:cs typeface="+mn-cs"/>
              </a:defRPr>
            </a:lvl5pPr>
            <a:lvl6pPr marL="1783080" algn="l" defTabSz="713105" rtl="0" eaLnBrk="1" latinLnBrk="0" hangingPunct="1">
              <a:defRPr sz="1405" kern="1200">
                <a:solidFill>
                  <a:schemeClr val="lt1"/>
                </a:solidFill>
                <a:latin typeface="+mn-lt"/>
                <a:ea typeface="+mn-ea"/>
                <a:cs typeface="+mn-cs"/>
              </a:defRPr>
            </a:lvl6pPr>
            <a:lvl7pPr marL="2139950" algn="l" defTabSz="713105" rtl="0" eaLnBrk="1" latinLnBrk="0" hangingPunct="1">
              <a:defRPr sz="1405" kern="1200">
                <a:solidFill>
                  <a:schemeClr val="lt1"/>
                </a:solidFill>
                <a:latin typeface="+mn-lt"/>
                <a:ea typeface="+mn-ea"/>
                <a:cs typeface="+mn-cs"/>
              </a:defRPr>
            </a:lvl7pPr>
            <a:lvl8pPr marL="2496185" algn="l" defTabSz="713105" rtl="0" eaLnBrk="1" latinLnBrk="0" hangingPunct="1">
              <a:defRPr sz="1405" kern="1200">
                <a:solidFill>
                  <a:schemeClr val="lt1"/>
                </a:solidFill>
                <a:latin typeface="+mn-lt"/>
                <a:ea typeface="+mn-ea"/>
                <a:cs typeface="+mn-cs"/>
              </a:defRPr>
            </a:lvl8pPr>
            <a:lvl9pPr marL="2853055" algn="l" defTabSz="713105" rtl="0" eaLnBrk="1" latinLnBrk="0" hangingPunct="1">
              <a:defRPr sz="1405" kern="1200">
                <a:solidFill>
                  <a:schemeClr val="lt1"/>
                </a:solidFill>
                <a:latin typeface="+mn-lt"/>
                <a:ea typeface="+mn-ea"/>
                <a:cs typeface="+mn-cs"/>
              </a:defRPr>
            </a:lvl9pPr>
          </a:lstStyle>
          <a:p>
            <a:pPr marL="0" marR="0" lvl="0" indent="0" algn="ctr" defTabSz="855980" rtl="0" eaLnBrk="1" fontAlgn="auto" latinLnBrk="0" hangingPunct="1">
              <a:lnSpc>
                <a:spcPct val="100000"/>
              </a:lnSpc>
              <a:spcBef>
                <a:spcPts val="0"/>
              </a:spcBef>
              <a:spcAft>
                <a:spcPts val="0"/>
              </a:spcAft>
              <a:buClrTx/>
              <a:buSzTx/>
              <a:buFontTx/>
              <a:buNone/>
              <a:defRPr/>
            </a:pPr>
            <a:endParaRPr kumimoji="0" lang="bg-BG" sz="1685"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2" name="Rectangle 22">
            <a:hlinkClick r:id="" action="ppaction://hlinkshowjump?jump=nextslide"/>
          </p:cNvPr>
          <p:cNvSpPr/>
          <p:nvPr userDrawn="1"/>
        </p:nvSpPr>
        <p:spPr>
          <a:xfrm>
            <a:off x="11413590" y="6496180"/>
            <a:ext cx="328437" cy="253792"/>
          </a:xfrm>
          <a:prstGeom prst="rect">
            <a:avLst/>
          </a:prstGeom>
          <a:solidFill>
            <a:srgbClr val="014782">
              <a:alpha val="0"/>
            </a:srgbClr>
          </a:solidFill>
          <a:ln w="12700" cap="flat" cmpd="sng" algn="ctr">
            <a:noFill/>
            <a:prstDash val="solid"/>
            <a:miter lim="800000"/>
          </a:ln>
          <a:effectLst/>
        </p:spPr>
        <p:txBody>
          <a:bodyPr rot="0" spcFirstLastPara="0" vert="horz" wrap="square" lIns="109728" tIns="54864" rIns="109728" bIns="54864" numCol="1" spcCol="0" rtlCol="0" fromWordArt="0" anchor="ctr" anchorCtr="0" forceAA="0" compatLnSpc="1">
            <a:noAutofit/>
          </a:bodyPr>
          <a:lstStyle>
            <a:defPPr>
              <a:defRPr lang="bg-BG"/>
            </a:defPPr>
            <a:lvl1pPr marL="0" algn="l" defTabSz="713105" rtl="0" eaLnBrk="1" latinLnBrk="0" hangingPunct="1">
              <a:defRPr sz="1405" kern="1200">
                <a:solidFill>
                  <a:schemeClr val="lt1"/>
                </a:solidFill>
                <a:latin typeface="+mn-lt"/>
                <a:ea typeface="+mn-ea"/>
                <a:cs typeface="+mn-cs"/>
              </a:defRPr>
            </a:lvl1pPr>
            <a:lvl2pPr marL="356870" algn="l" defTabSz="713105" rtl="0" eaLnBrk="1" latinLnBrk="0" hangingPunct="1">
              <a:defRPr sz="1405" kern="1200">
                <a:solidFill>
                  <a:schemeClr val="lt1"/>
                </a:solidFill>
                <a:latin typeface="+mn-lt"/>
                <a:ea typeface="+mn-ea"/>
                <a:cs typeface="+mn-cs"/>
              </a:defRPr>
            </a:lvl2pPr>
            <a:lvl3pPr marL="713105" algn="l" defTabSz="713105" rtl="0" eaLnBrk="1" latinLnBrk="0" hangingPunct="1">
              <a:defRPr sz="1405" kern="1200">
                <a:solidFill>
                  <a:schemeClr val="lt1"/>
                </a:solidFill>
                <a:latin typeface="+mn-lt"/>
                <a:ea typeface="+mn-ea"/>
                <a:cs typeface="+mn-cs"/>
              </a:defRPr>
            </a:lvl3pPr>
            <a:lvl4pPr marL="1069975" algn="l" defTabSz="713105" rtl="0" eaLnBrk="1" latinLnBrk="0" hangingPunct="1">
              <a:defRPr sz="1405" kern="1200">
                <a:solidFill>
                  <a:schemeClr val="lt1"/>
                </a:solidFill>
                <a:latin typeface="+mn-lt"/>
                <a:ea typeface="+mn-ea"/>
                <a:cs typeface="+mn-cs"/>
              </a:defRPr>
            </a:lvl4pPr>
            <a:lvl5pPr marL="1426210" algn="l" defTabSz="713105" rtl="0" eaLnBrk="1" latinLnBrk="0" hangingPunct="1">
              <a:defRPr sz="1405" kern="1200">
                <a:solidFill>
                  <a:schemeClr val="lt1"/>
                </a:solidFill>
                <a:latin typeface="+mn-lt"/>
                <a:ea typeface="+mn-ea"/>
                <a:cs typeface="+mn-cs"/>
              </a:defRPr>
            </a:lvl5pPr>
            <a:lvl6pPr marL="1783080" algn="l" defTabSz="713105" rtl="0" eaLnBrk="1" latinLnBrk="0" hangingPunct="1">
              <a:defRPr sz="1405" kern="1200">
                <a:solidFill>
                  <a:schemeClr val="lt1"/>
                </a:solidFill>
                <a:latin typeface="+mn-lt"/>
                <a:ea typeface="+mn-ea"/>
                <a:cs typeface="+mn-cs"/>
              </a:defRPr>
            </a:lvl6pPr>
            <a:lvl7pPr marL="2139950" algn="l" defTabSz="713105" rtl="0" eaLnBrk="1" latinLnBrk="0" hangingPunct="1">
              <a:defRPr sz="1405" kern="1200">
                <a:solidFill>
                  <a:schemeClr val="lt1"/>
                </a:solidFill>
                <a:latin typeface="+mn-lt"/>
                <a:ea typeface="+mn-ea"/>
                <a:cs typeface="+mn-cs"/>
              </a:defRPr>
            </a:lvl7pPr>
            <a:lvl8pPr marL="2496185" algn="l" defTabSz="713105" rtl="0" eaLnBrk="1" latinLnBrk="0" hangingPunct="1">
              <a:defRPr sz="1405" kern="1200">
                <a:solidFill>
                  <a:schemeClr val="lt1"/>
                </a:solidFill>
                <a:latin typeface="+mn-lt"/>
                <a:ea typeface="+mn-ea"/>
                <a:cs typeface="+mn-cs"/>
              </a:defRPr>
            </a:lvl8pPr>
            <a:lvl9pPr marL="2853055" algn="l" defTabSz="713105" rtl="0" eaLnBrk="1" latinLnBrk="0" hangingPunct="1">
              <a:defRPr sz="1405" kern="1200">
                <a:solidFill>
                  <a:schemeClr val="lt1"/>
                </a:solidFill>
                <a:latin typeface="+mn-lt"/>
                <a:ea typeface="+mn-ea"/>
                <a:cs typeface="+mn-cs"/>
              </a:defRPr>
            </a:lvl9pPr>
          </a:lstStyle>
          <a:p>
            <a:pPr marL="0" marR="0" lvl="0" indent="0" algn="ctr" defTabSz="855980" rtl="0" eaLnBrk="1" fontAlgn="auto" latinLnBrk="0" hangingPunct="1">
              <a:lnSpc>
                <a:spcPct val="100000"/>
              </a:lnSpc>
              <a:spcBef>
                <a:spcPts val="0"/>
              </a:spcBef>
              <a:spcAft>
                <a:spcPts val="0"/>
              </a:spcAft>
              <a:buClrTx/>
              <a:buSzTx/>
              <a:buFontTx/>
              <a:buNone/>
              <a:defRPr/>
            </a:pPr>
            <a:endParaRPr kumimoji="0" lang="bg-BG" sz="1685"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3" name="Rectangle 23"/>
          <p:cNvSpPr/>
          <p:nvPr userDrawn="1"/>
        </p:nvSpPr>
        <p:spPr>
          <a:xfrm>
            <a:off x="590484" y="6500391"/>
            <a:ext cx="622989" cy="226512"/>
          </a:xfrm>
          <a:prstGeom prst="rect">
            <a:avLst/>
          </a:prstGeom>
          <a:solidFill>
            <a:srgbClr val="014782"/>
          </a:solidFill>
          <a:ln w="12700" cap="flat" cmpd="sng" algn="ctr">
            <a:noFill/>
            <a:prstDash val="solid"/>
            <a:miter lim="800000"/>
          </a:ln>
          <a:effectLst/>
        </p:spPr>
        <p:txBody>
          <a:bodyPr rtlCol="0" anchor="ctr"/>
          <a:lstStyle/>
          <a:p>
            <a:pPr marL="0" marR="0" lvl="0" indent="0" algn="ctr" defTabSz="855980" eaLnBrk="1" fontAlgn="auto" latinLnBrk="0" hangingPunct="1">
              <a:lnSpc>
                <a:spcPct val="100000"/>
              </a:lnSpc>
              <a:spcBef>
                <a:spcPts val="0"/>
              </a:spcBef>
              <a:spcAft>
                <a:spcPts val="0"/>
              </a:spcAft>
              <a:buClrTx/>
              <a:buSzTx/>
              <a:buFontTx/>
              <a:buNone/>
              <a:defRPr/>
            </a:pPr>
            <a:endParaRPr kumimoji="0" lang="bg-BG" sz="1685"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4" name="灯片编号占位符 23"/>
          <p:cNvSpPr txBox="1"/>
          <p:nvPr userDrawn="1"/>
        </p:nvSpPr>
        <p:spPr>
          <a:xfrm>
            <a:off x="546734" y="6503979"/>
            <a:ext cx="526572" cy="23768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fld id="{B9AE22C5-4194-4B77-9289-4576B0A2E3B7}" type="slidenum">
              <a:rPr lang="zh-CN" altLang="en-US" sz="1200" smtClean="0">
                <a:solidFill>
                  <a:srgbClr val="FFFFFF"/>
                </a:solidFill>
                <a:latin typeface="Arial" panose="020B0604020202020204"/>
                <a:ea typeface="微软雅黑" panose="020B0503020204020204" charset="-122"/>
              </a:rPr>
              <a:t>‹#›</a:t>
            </a:fld>
            <a:endParaRPr lang="zh-CN" altLang="en-US" sz="1200" dirty="0">
              <a:solidFill>
                <a:srgbClr val="FFFFFF"/>
              </a:solidFill>
              <a:latin typeface="Arial" panose="020B0604020202020204"/>
              <a:ea typeface="微软雅黑" panose="020B0503020204020204"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p>
            <a:endParaRPr lang="zh-CN" altLang="en-US" dirty="0"/>
          </a:p>
        </p:txBody>
      </p:sp>
      <p:sp>
        <p:nvSpPr>
          <p:cNvPr id="4" name="灯片编号占位符 3"/>
          <p:cNvSpPr>
            <a:spLocks noGrp="1"/>
          </p:cNvSpPr>
          <p:nvPr>
            <p:ph type="sldNum" sz="quarter" idx="11"/>
          </p:nvPr>
        </p:nvSpPr>
        <p:spPr>
          <a:xfrm>
            <a:off x="11568608" y="6492878"/>
            <a:ext cx="623392" cy="365125"/>
          </a:xfrm>
          <a:prstGeom prst="rect">
            <a:avLst/>
          </a:prstGeom>
        </p:spPr>
        <p:txBody>
          <a:bodyPr/>
          <a:lstStyle/>
          <a:p>
            <a:fld id="{0C913308-F349-4B6D-A68A-DD1791B4A57B}" type="slidenum">
              <a:rPr lang="zh-CN" altLang="en-US" smtClean="0"/>
              <a:t>‹#›</a:t>
            </a:fld>
            <a:endParaRPr lang="zh-CN" altLang="en-US"/>
          </a:p>
        </p:txBody>
      </p:sp>
      <p:sp>
        <p:nvSpPr>
          <p:cNvPr id="5" name="内容占位符 2"/>
          <p:cNvSpPr>
            <a:spLocks noGrp="1"/>
          </p:cNvSpPr>
          <p:nvPr>
            <p:ph idx="1"/>
          </p:nvPr>
        </p:nvSpPr>
        <p:spPr>
          <a:xfrm>
            <a:off x="609600" y="1268760"/>
            <a:ext cx="10972800" cy="4968552"/>
          </a:xfrm>
        </p:spPr>
        <p:txBody>
          <a:bodyPr/>
          <a:lstStyle/>
          <a:p>
            <a:pPr lvl="0"/>
            <a:r>
              <a:rPr lang="zh-CN" altLang="en-US" dirty="0"/>
              <a:t>单击此处编辑母版文本样式</a:t>
            </a:r>
          </a:p>
          <a:p>
            <a:pPr lvl="1"/>
            <a:r>
              <a:rPr lang="zh-CN" altLang="en-US" dirty="0"/>
              <a:t>第二级</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609600" y="6356353"/>
            <a:ext cx="2844800" cy="365125"/>
          </a:xfrm>
          <a:prstGeom prst="rect">
            <a:avLst/>
          </a:prstGeom>
        </p:spPr>
        <p:txBody>
          <a:bodyPr/>
          <a:lstStyle/>
          <a:p>
            <a:endParaRPr lang="zh-CN" altLang="en-US" dirty="0"/>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a:xfrm>
            <a:off x="11568608" y="6492878"/>
            <a:ext cx="623392"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8" name="页脚占位符 7"/>
          <p:cNvSpPr>
            <a:spLocks noGrp="1"/>
          </p:cNvSpPr>
          <p:nvPr>
            <p:ph type="ftr" sz="quarter" idx="11"/>
          </p:nvPr>
        </p:nvSpPr>
        <p:spPr/>
        <p:txBody>
          <a:bodyPr/>
          <a:lstStyle/>
          <a:p>
            <a:endParaRPr lang="zh-CN" altLang="en-US" dirty="0"/>
          </a:p>
        </p:txBody>
      </p:sp>
      <p:sp>
        <p:nvSpPr>
          <p:cNvPr id="9" name="灯片编号占位符 8"/>
          <p:cNvSpPr>
            <a:spLocks noGrp="1"/>
          </p:cNvSpPr>
          <p:nvPr>
            <p:ph type="sldNum" sz="quarter" idx="12"/>
          </p:nvPr>
        </p:nvSpPr>
        <p:spPr>
          <a:xfrm>
            <a:off x="11568608" y="6492878"/>
            <a:ext cx="623392" cy="365125"/>
          </a:xfrm>
          <a:prstGeom prst="rect">
            <a:avLst/>
          </a:prstGeom>
        </p:spPr>
        <p:txBody>
          <a:bodyPr/>
          <a:lstStyle/>
          <a:p>
            <a:fld id="{0C913308-F349-4B6D-A68A-DD1791B4A57B}" type="slidenum">
              <a:rPr lang="zh-CN" altLang="en-US" smtClean="0"/>
              <a:t>‹#›</a:t>
            </a:fld>
            <a:endParaRPr lang="zh-CN" altLang="en-US"/>
          </a:p>
        </p:txBody>
      </p:sp>
      <p:sp>
        <p:nvSpPr>
          <p:cNvPr id="7" name="内容占位符 3"/>
          <p:cNvSpPr>
            <a:spLocks noGrp="1"/>
          </p:cNvSpPr>
          <p:nvPr>
            <p:ph sz="half" idx="2"/>
          </p:nvPr>
        </p:nvSpPr>
        <p:spPr>
          <a:xfrm>
            <a:off x="609600" y="5805265"/>
            <a:ext cx="11055019" cy="720080"/>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zh-CN" altLang="en-US" dirty="0"/>
              <a:t>单击此处编辑母版文本样式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1" y="1349078"/>
            <a:ext cx="10959720" cy="639762"/>
          </a:xfrm>
        </p:spPr>
        <p:txBody>
          <a:bodyPr anchor="ctr"/>
          <a:lstStyle>
            <a:lvl1pPr marL="0" indent="0" algn="ctr">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7" name="日期占位符 6"/>
          <p:cNvSpPr>
            <a:spLocks noGrp="1"/>
          </p:cNvSpPr>
          <p:nvPr>
            <p:ph type="dt" sz="half" idx="10"/>
          </p:nvPr>
        </p:nvSpPr>
        <p:spPr>
          <a:xfrm>
            <a:off x="609599" y="6356355"/>
            <a:ext cx="2844800" cy="365125"/>
          </a:xfrm>
          <a:prstGeom prst="rect">
            <a:avLst/>
          </a:prstGeom>
        </p:spPr>
        <p:txBody>
          <a:bodyPr/>
          <a:lstStyle/>
          <a:p>
            <a:endParaRPr lang="zh-CN" altLang="en-US"/>
          </a:p>
        </p:txBody>
      </p:sp>
      <p:sp>
        <p:nvSpPr>
          <p:cNvPr id="8" name="页脚占位符 7"/>
          <p:cNvSpPr>
            <a:spLocks noGrp="1"/>
          </p:cNvSpPr>
          <p:nvPr>
            <p:ph type="ftr" sz="quarter" idx="11"/>
          </p:nvPr>
        </p:nvSpPr>
        <p:spPr/>
        <p:txBody>
          <a:bodyPr/>
          <a:lstStyle/>
          <a:p>
            <a:endParaRPr lang="zh-CN" altLang="en-US" dirty="0"/>
          </a:p>
        </p:txBody>
      </p:sp>
      <p:sp>
        <p:nvSpPr>
          <p:cNvPr id="9" name="灯片编号占位符 8"/>
          <p:cNvSpPr>
            <a:spLocks noGrp="1"/>
          </p:cNvSpPr>
          <p:nvPr>
            <p:ph type="sldNum" sz="quarter" idx="12"/>
          </p:nvPr>
        </p:nvSpPr>
        <p:spPr>
          <a:xfrm>
            <a:off x="11568608" y="6492880"/>
            <a:ext cx="623392"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fld id="{1382B881-A550-41C5-A3E3-A6E5A982D199}" type="datetimeFigureOut">
              <a:rPr lang="zh-CN" altLang="en-US" smtClean="0"/>
              <a:t>2025/7/18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a:xfrm>
            <a:off x="8778240" y="6377940"/>
            <a:ext cx="2804160" cy="342900"/>
          </a:xfrm>
          <a:prstGeom prst="rect">
            <a:avLst/>
          </a:prstGeom>
        </p:spPr>
        <p:txBody>
          <a:bodyPr/>
          <a:lstStyle/>
          <a:p>
            <a:fld id="{8DAC0B67-89C2-4060-865D-B1054A0DEA9C}" type="slidenum">
              <a:rPr lang="zh-CN" altLang="en-US" smtClean="0"/>
              <a:t>‹#›</a:t>
            </a:fld>
            <a:endParaRPr lang="zh-CN" altLang="en-US"/>
          </a:p>
        </p:txBody>
      </p:sp>
      <p:sp>
        <p:nvSpPr>
          <p:cNvPr id="6" name="文本占位符 2"/>
          <p:cNvSpPr>
            <a:spLocks noGrp="1"/>
          </p:cNvSpPr>
          <p:nvPr>
            <p:ph type="body" idx="1"/>
          </p:nvPr>
        </p:nvSpPr>
        <p:spPr>
          <a:xfrm>
            <a:off x="609600" y="1349078"/>
            <a:ext cx="5386917" cy="639762"/>
          </a:xfrm>
        </p:spPr>
        <p:txBody>
          <a:bodyPr anchor="ctr"/>
          <a:lstStyle>
            <a:lvl1pPr marL="0" indent="0" algn="ctr">
              <a:lnSpc>
                <a:spcPct val="10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7" name="内容占位符 3"/>
          <p:cNvSpPr>
            <a:spLocks noGrp="1"/>
          </p:cNvSpPr>
          <p:nvPr>
            <p:ph sz="half" idx="2"/>
          </p:nvPr>
        </p:nvSpPr>
        <p:spPr>
          <a:xfrm>
            <a:off x="609600" y="5805264"/>
            <a:ext cx="11055019" cy="608931"/>
          </a:xfrm>
        </p:spPr>
        <p:txBody>
          <a:bodyPr/>
          <a:lstStyle>
            <a:lvl1pPr>
              <a:lnSpc>
                <a:spcPct val="100000"/>
              </a:lnSpc>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zh-CN" altLang="en-US" dirty="0"/>
              <a:t>单击此处编辑母版文本样式</a:t>
            </a:r>
          </a:p>
        </p:txBody>
      </p:sp>
      <p:sp>
        <p:nvSpPr>
          <p:cNvPr id="8" name="文本占位符 4"/>
          <p:cNvSpPr>
            <a:spLocks noGrp="1"/>
          </p:cNvSpPr>
          <p:nvPr>
            <p:ph type="body" sz="quarter" idx="3"/>
          </p:nvPr>
        </p:nvSpPr>
        <p:spPr>
          <a:xfrm>
            <a:off x="6193368" y="1349078"/>
            <a:ext cx="5389033" cy="639762"/>
          </a:xfrm>
        </p:spPr>
        <p:txBody>
          <a:bodyPr anchor="ctr"/>
          <a:lstStyle>
            <a:lvl1pPr marL="0" indent="0" algn="ctr">
              <a:lnSpc>
                <a:spcPct val="10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9" name="标题 1"/>
          <p:cNvSpPr>
            <a:spLocks noGrp="1"/>
          </p:cNvSpPr>
          <p:nvPr>
            <p:ph type="title"/>
          </p:nvPr>
        </p:nvSpPr>
        <p:spPr>
          <a:xfrm>
            <a:off x="691819" y="188640"/>
            <a:ext cx="10972800" cy="778098"/>
          </a:xfrm>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349078"/>
            <a:ext cx="5386917" cy="639762"/>
          </a:xfrm>
        </p:spPr>
        <p:txBody>
          <a:bodyPr anchor="ctr"/>
          <a:lstStyle>
            <a:lvl1pPr marL="0" indent="0" algn="ctr">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609600" y="5747247"/>
            <a:ext cx="11055019" cy="778098"/>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zh-CN" altLang="en-US" dirty="0"/>
              <a:t>单击此处编辑母版文本样式</a:t>
            </a:r>
          </a:p>
        </p:txBody>
      </p:sp>
      <p:sp>
        <p:nvSpPr>
          <p:cNvPr id="5" name="文本占位符 4"/>
          <p:cNvSpPr>
            <a:spLocks noGrp="1"/>
          </p:cNvSpPr>
          <p:nvPr>
            <p:ph type="body" sz="quarter" idx="3"/>
          </p:nvPr>
        </p:nvSpPr>
        <p:spPr>
          <a:xfrm>
            <a:off x="6193368" y="1349078"/>
            <a:ext cx="5389033" cy="639762"/>
          </a:xfrm>
        </p:spPr>
        <p:txBody>
          <a:bodyPr anchor="ctr"/>
          <a:lstStyle>
            <a:lvl1pPr marL="0" indent="0" algn="ctr">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7" name="日期占位符 6"/>
          <p:cNvSpPr>
            <a:spLocks noGrp="1"/>
          </p:cNvSpPr>
          <p:nvPr>
            <p:ph type="dt" sz="half" idx="10"/>
          </p:nvPr>
        </p:nvSpPr>
        <p:spPr>
          <a:xfrm>
            <a:off x="609600" y="6356353"/>
            <a:ext cx="2844800" cy="365125"/>
          </a:xfrm>
          <a:prstGeom prst="rect">
            <a:avLst/>
          </a:prstGeom>
        </p:spPr>
        <p:txBody>
          <a:bodyPr/>
          <a:lstStyle/>
          <a:p>
            <a:endParaRPr lang="zh-CN" altLang="en-US"/>
          </a:p>
        </p:txBody>
      </p:sp>
      <p:sp>
        <p:nvSpPr>
          <p:cNvPr id="8" name="页脚占位符 7"/>
          <p:cNvSpPr>
            <a:spLocks noGrp="1"/>
          </p:cNvSpPr>
          <p:nvPr>
            <p:ph type="ftr" sz="quarter" idx="11"/>
          </p:nvPr>
        </p:nvSpPr>
        <p:spPr/>
        <p:txBody>
          <a:bodyPr/>
          <a:lstStyle/>
          <a:p>
            <a:endParaRPr lang="zh-CN" altLang="en-US" dirty="0"/>
          </a:p>
        </p:txBody>
      </p:sp>
      <p:sp>
        <p:nvSpPr>
          <p:cNvPr id="9" name="灯片编号占位符 8"/>
          <p:cNvSpPr>
            <a:spLocks noGrp="1"/>
          </p:cNvSpPr>
          <p:nvPr>
            <p:ph type="sldNum" sz="quarter" idx="12"/>
          </p:nvPr>
        </p:nvSpPr>
        <p:spPr>
          <a:xfrm>
            <a:off x="11568608" y="6492878"/>
            <a:ext cx="623392"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91819" y="188640"/>
            <a:ext cx="10972800" cy="778098"/>
          </a:xfrm>
          <a:prstGeom prst="rect">
            <a:avLst/>
          </a:prstGeom>
        </p:spPr>
        <p:txBody>
          <a:bodyPr vert="horz" lIns="91440" tIns="45720" rIns="91440" bIns="45720" rtlCol="0" anchor="ctr">
            <a:noAutofit/>
          </a:bodyPr>
          <a:lstStyle/>
          <a:p>
            <a:r>
              <a:rPr lang="zh-CN" altLang="en-US" dirty="0"/>
              <a:t>单击此处编辑母版标题样式</a:t>
            </a:r>
          </a:p>
        </p:txBody>
      </p:sp>
      <p:sp>
        <p:nvSpPr>
          <p:cNvPr id="3" name="文本占位符 2"/>
          <p:cNvSpPr>
            <a:spLocks noGrp="1"/>
          </p:cNvSpPr>
          <p:nvPr>
            <p:ph type="body" idx="1"/>
          </p:nvPr>
        </p:nvSpPr>
        <p:spPr>
          <a:xfrm>
            <a:off x="609600" y="1268760"/>
            <a:ext cx="10972800" cy="4968552"/>
          </a:xfrm>
          <a:prstGeom prst="rect">
            <a:avLst/>
          </a:prstGeom>
        </p:spPr>
        <p:txBody>
          <a:bodyPr vert="horz" lIns="91440" tIns="45720" rIns="91440" bIns="45720" rtlCol="0">
            <a:noAutofit/>
          </a:bodyPr>
          <a:lstStyle/>
          <a:p>
            <a:pPr lvl="0"/>
            <a:r>
              <a:rPr lang="zh-CN" altLang="en-US" dirty="0"/>
              <a:t>单击此处编辑母版文本样式</a:t>
            </a:r>
          </a:p>
          <a:p>
            <a:pPr lvl="1"/>
            <a:r>
              <a:rPr lang="zh-CN" altLang="en-US" dirty="0"/>
              <a:t>第二级</a:t>
            </a:r>
          </a:p>
        </p:txBody>
      </p:sp>
      <p:sp>
        <p:nvSpPr>
          <p:cNvPr id="5" name="页脚占位符 4"/>
          <p:cNvSpPr>
            <a:spLocks noGrp="1"/>
          </p:cNvSpPr>
          <p:nvPr>
            <p:ph type="ftr" sz="quarter" idx="3"/>
          </p:nvPr>
        </p:nvSpPr>
        <p:spPr>
          <a:xfrm>
            <a:off x="1213473" y="6520260"/>
            <a:ext cx="10451145" cy="365125"/>
          </a:xfrm>
          <a:prstGeom prst="rect">
            <a:avLst/>
          </a:prstGeom>
        </p:spPr>
        <p:txBody>
          <a:bodyPr vert="horz" lIns="91440" tIns="45720" rIns="91440" bIns="45720" rtlCol="0" anchor="t"/>
          <a:lstStyle>
            <a:lvl1pPr algn="l">
              <a:defRPr sz="800">
                <a:solidFill>
                  <a:schemeClr val="tx1"/>
                </a:solidFill>
              </a:defRPr>
            </a:lvl1pPr>
          </a:lstStyle>
          <a:p>
            <a:endParaRPr lang="zh-CN" altLang="en-US" dirty="0"/>
          </a:p>
        </p:txBody>
      </p:sp>
      <p:grpSp>
        <p:nvGrpSpPr>
          <p:cNvPr id="7" name="组合 6"/>
          <p:cNvGrpSpPr/>
          <p:nvPr userDrawn="1"/>
        </p:nvGrpSpPr>
        <p:grpSpPr>
          <a:xfrm>
            <a:off x="-913411" y="329298"/>
            <a:ext cx="1628085" cy="427299"/>
            <a:chOff x="-172528" y="440767"/>
            <a:chExt cx="490094" cy="271036"/>
          </a:xfrm>
        </p:grpSpPr>
        <p:sp>
          <p:nvSpPr>
            <p:cNvPr id="8" name="梯形 7"/>
            <p:cNvSpPr/>
            <p:nvPr/>
          </p:nvSpPr>
          <p:spPr>
            <a:xfrm rot="16200000">
              <a:off x="-46695" y="314934"/>
              <a:ext cx="238427" cy="490094"/>
            </a:xfrm>
            <a:prstGeom prst="trapezoid">
              <a:avLst>
                <a:gd name="adj" fmla="val 7230"/>
              </a:avLst>
            </a:prstGeom>
            <a:gradFill>
              <a:gsLst>
                <a:gs pos="100000">
                  <a:srgbClr val="014782"/>
                </a:gs>
                <a:gs pos="0">
                  <a:srgbClr val="014782">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9" name="梯形 8"/>
            <p:cNvSpPr/>
            <p:nvPr/>
          </p:nvSpPr>
          <p:spPr>
            <a:xfrm rot="16200000">
              <a:off x="-22915" y="414653"/>
              <a:ext cx="169520" cy="424779"/>
            </a:xfrm>
            <a:prstGeom prst="trapezoid">
              <a:avLst>
                <a:gd name="adj" fmla="val 7230"/>
              </a:avLst>
            </a:prstGeom>
            <a:gradFill flip="none" rotWithShape="1">
              <a:gsLst>
                <a:gs pos="100000">
                  <a:srgbClr val="4472C4"/>
                </a:gs>
                <a:gs pos="0">
                  <a:srgbClr val="4472C4">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cxnSp>
        <p:nvCxnSpPr>
          <p:cNvPr id="10" name="Straight Connector 7"/>
          <p:cNvCxnSpPr/>
          <p:nvPr userDrawn="1"/>
        </p:nvCxnSpPr>
        <p:spPr>
          <a:xfrm>
            <a:off x="827336" y="6499852"/>
            <a:ext cx="10516837" cy="7124"/>
          </a:xfrm>
          <a:prstGeom prst="line">
            <a:avLst/>
          </a:prstGeom>
          <a:noFill/>
          <a:ln w="6350" cap="flat" cmpd="sng" algn="ctr">
            <a:solidFill>
              <a:srgbClr val="014782"/>
            </a:solidFill>
            <a:prstDash val="solid"/>
            <a:miter lim="800000"/>
          </a:ln>
          <a:effectLst/>
        </p:spPr>
      </p:cxnSp>
      <p:sp>
        <p:nvSpPr>
          <p:cNvPr id="11" name="Rectangle 17"/>
          <p:cNvSpPr/>
          <p:nvPr userDrawn="1"/>
        </p:nvSpPr>
        <p:spPr>
          <a:xfrm>
            <a:off x="11080633" y="6510052"/>
            <a:ext cx="293239" cy="225534"/>
          </a:xfrm>
          <a:prstGeom prst="rect">
            <a:avLst/>
          </a:prstGeom>
          <a:solidFill>
            <a:srgbClr val="014782"/>
          </a:solidFill>
          <a:ln w="12700" cap="flat" cmpd="sng" algn="ctr">
            <a:noFill/>
            <a:prstDash val="solid"/>
            <a:miter lim="800000"/>
          </a:ln>
          <a:effectLst/>
        </p:spPr>
        <p:txBody>
          <a:bodyPr rtlCol="0" anchor="ctr"/>
          <a:lstStyle/>
          <a:p>
            <a:pPr marL="0" marR="0" lvl="0" indent="0" algn="ctr" defTabSz="855980" eaLnBrk="1" fontAlgn="auto" latinLnBrk="0" hangingPunct="1">
              <a:lnSpc>
                <a:spcPct val="100000"/>
              </a:lnSpc>
              <a:spcBef>
                <a:spcPts val="0"/>
              </a:spcBef>
              <a:spcAft>
                <a:spcPts val="0"/>
              </a:spcAft>
              <a:buClrTx/>
              <a:buSzTx/>
              <a:buFontTx/>
              <a:buNone/>
              <a:defRPr/>
            </a:pPr>
            <a:endParaRPr kumimoji="0" lang="bg-BG" sz="1685"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Rectangle 18"/>
          <p:cNvSpPr/>
          <p:nvPr userDrawn="1"/>
        </p:nvSpPr>
        <p:spPr>
          <a:xfrm>
            <a:off x="11413589" y="6510772"/>
            <a:ext cx="293239" cy="224094"/>
          </a:xfrm>
          <a:prstGeom prst="rect">
            <a:avLst/>
          </a:prstGeom>
          <a:solidFill>
            <a:srgbClr val="014782"/>
          </a:solidFill>
          <a:ln w="12700" cap="flat" cmpd="sng" algn="ctr">
            <a:noFill/>
            <a:prstDash val="solid"/>
            <a:miter lim="800000"/>
          </a:ln>
          <a:effectLst/>
        </p:spPr>
        <p:txBody>
          <a:bodyPr rtlCol="0" anchor="ctr"/>
          <a:lstStyle/>
          <a:p>
            <a:pPr marL="0" marR="0" lvl="0" indent="0" algn="ctr" defTabSz="855980" eaLnBrk="1" fontAlgn="auto" latinLnBrk="0" hangingPunct="1">
              <a:lnSpc>
                <a:spcPct val="100000"/>
              </a:lnSpc>
              <a:spcBef>
                <a:spcPts val="0"/>
              </a:spcBef>
              <a:spcAft>
                <a:spcPts val="0"/>
              </a:spcAft>
              <a:buClrTx/>
              <a:buSzTx/>
              <a:buFontTx/>
              <a:buNone/>
              <a:defRPr/>
            </a:pPr>
            <a:endParaRPr kumimoji="0" lang="bg-BG" sz="1685"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Freeform 1987"/>
          <p:cNvSpPr/>
          <p:nvPr userDrawn="1"/>
        </p:nvSpPr>
        <p:spPr bwMode="auto">
          <a:xfrm>
            <a:off x="11529801" y="6558530"/>
            <a:ext cx="85721" cy="128581"/>
          </a:xfrm>
          <a:custGeom>
            <a:avLst/>
            <a:gdLst>
              <a:gd name="T0" fmla="*/ 0 w 17"/>
              <a:gd name="T1" fmla="*/ 0 h 34"/>
              <a:gd name="T2" fmla="*/ 0 w 17"/>
              <a:gd name="T3" fmla="*/ 9 h 34"/>
              <a:gd name="T4" fmla="*/ 8 w 17"/>
              <a:gd name="T5" fmla="*/ 17 h 34"/>
              <a:gd name="T6" fmla="*/ 0 w 17"/>
              <a:gd name="T7" fmla="*/ 25 h 34"/>
              <a:gd name="T8" fmla="*/ 0 w 17"/>
              <a:gd name="T9" fmla="*/ 34 h 34"/>
              <a:gd name="T10" fmla="*/ 17 w 17"/>
              <a:gd name="T11" fmla="*/ 17 h 34"/>
              <a:gd name="T12" fmla="*/ 0 w 17"/>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0" y="0"/>
                </a:moveTo>
                <a:lnTo>
                  <a:pt x="0" y="9"/>
                </a:lnTo>
                <a:lnTo>
                  <a:pt x="8" y="17"/>
                </a:lnTo>
                <a:lnTo>
                  <a:pt x="0" y="25"/>
                </a:lnTo>
                <a:lnTo>
                  <a:pt x="0" y="34"/>
                </a:lnTo>
                <a:lnTo>
                  <a:pt x="17" y="17"/>
                </a:lnTo>
                <a:lnTo>
                  <a:pt x="0" y="0"/>
                </a:lnTo>
                <a:close/>
              </a:path>
            </a:pathLst>
          </a:custGeom>
          <a:solidFill>
            <a:srgbClr val="FFFFFF"/>
          </a:solidFill>
          <a:ln>
            <a:noFill/>
          </a:ln>
        </p:spPr>
        <p:txBody>
          <a:bodyPr vert="horz" wrap="square" lIns="109728" tIns="54864" rIns="109728" bIns="54864" numCol="1" anchor="t" anchorCtr="0" compatLnSpc="1"/>
          <a:lstStyle/>
          <a:p>
            <a:pPr marL="0" marR="0" lvl="0" indent="0" defTabSz="855980" eaLnBrk="1" fontAlgn="auto" latinLnBrk="0" hangingPunct="1">
              <a:lnSpc>
                <a:spcPct val="100000"/>
              </a:lnSpc>
              <a:spcBef>
                <a:spcPts val="0"/>
              </a:spcBef>
              <a:spcAft>
                <a:spcPts val="0"/>
              </a:spcAft>
              <a:buClrTx/>
              <a:buSzTx/>
              <a:buFontTx/>
              <a:buNone/>
              <a:defRPr/>
            </a:pPr>
            <a:endParaRPr kumimoji="0" lang="bg-BG" sz="1685" b="0" i="0" u="none" strike="noStrike" kern="0" cap="none" spc="0" normalizeH="0" baseline="0" noProof="0">
              <a:ln>
                <a:noFill/>
              </a:ln>
              <a:solidFill>
                <a:srgbClr val="44546A"/>
              </a:solidFill>
              <a:effectLst/>
              <a:uLnTx/>
              <a:uFillTx/>
              <a:ea typeface="微软雅黑" panose="020B0503020204020204" charset="-122"/>
            </a:endParaRPr>
          </a:p>
        </p:txBody>
      </p:sp>
      <p:sp>
        <p:nvSpPr>
          <p:cNvPr id="14" name="Freeform 1987"/>
          <p:cNvSpPr/>
          <p:nvPr userDrawn="1"/>
        </p:nvSpPr>
        <p:spPr bwMode="auto">
          <a:xfrm flipH="1">
            <a:off x="11178932" y="6558530"/>
            <a:ext cx="85721" cy="128581"/>
          </a:xfrm>
          <a:custGeom>
            <a:avLst/>
            <a:gdLst>
              <a:gd name="T0" fmla="*/ 0 w 17"/>
              <a:gd name="T1" fmla="*/ 0 h 34"/>
              <a:gd name="T2" fmla="*/ 0 w 17"/>
              <a:gd name="T3" fmla="*/ 9 h 34"/>
              <a:gd name="T4" fmla="*/ 8 w 17"/>
              <a:gd name="T5" fmla="*/ 17 h 34"/>
              <a:gd name="T6" fmla="*/ 0 w 17"/>
              <a:gd name="T7" fmla="*/ 25 h 34"/>
              <a:gd name="T8" fmla="*/ 0 w 17"/>
              <a:gd name="T9" fmla="*/ 34 h 34"/>
              <a:gd name="T10" fmla="*/ 17 w 17"/>
              <a:gd name="T11" fmla="*/ 17 h 34"/>
              <a:gd name="T12" fmla="*/ 0 w 17"/>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0" y="0"/>
                </a:moveTo>
                <a:lnTo>
                  <a:pt x="0" y="9"/>
                </a:lnTo>
                <a:lnTo>
                  <a:pt x="8" y="17"/>
                </a:lnTo>
                <a:lnTo>
                  <a:pt x="0" y="25"/>
                </a:lnTo>
                <a:lnTo>
                  <a:pt x="0" y="34"/>
                </a:lnTo>
                <a:lnTo>
                  <a:pt x="17" y="17"/>
                </a:lnTo>
                <a:lnTo>
                  <a:pt x="0" y="0"/>
                </a:lnTo>
                <a:close/>
              </a:path>
            </a:pathLst>
          </a:custGeom>
          <a:solidFill>
            <a:srgbClr val="FFFFFF"/>
          </a:solidFill>
          <a:ln>
            <a:noFill/>
          </a:ln>
        </p:spPr>
        <p:txBody>
          <a:bodyPr vert="horz" wrap="square" lIns="109728" tIns="54864" rIns="109728" bIns="54864" numCol="1" anchor="t" anchorCtr="0" compatLnSpc="1"/>
          <a:lstStyle/>
          <a:p>
            <a:pPr marL="0" marR="0" lvl="0" indent="0" defTabSz="855980" eaLnBrk="1" fontAlgn="auto" latinLnBrk="0" hangingPunct="1">
              <a:lnSpc>
                <a:spcPct val="100000"/>
              </a:lnSpc>
              <a:spcBef>
                <a:spcPts val="0"/>
              </a:spcBef>
              <a:spcAft>
                <a:spcPts val="0"/>
              </a:spcAft>
              <a:buClrTx/>
              <a:buSzTx/>
              <a:buFontTx/>
              <a:buNone/>
              <a:defRPr/>
            </a:pPr>
            <a:endParaRPr kumimoji="0" lang="bg-BG" sz="1685" b="0" i="0" u="none" strike="noStrike" kern="0" cap="none" spc="0" normalizeH="0" baseline="0" noProof="0">
              <a:ln>
                <a:noFill/>
              </a:ln>
              <a:solidFill>
                <a:srgbClr val="44546A"/>
              </a:solidFill>
              <a:effectLst/>
              <a:uLnTx/>
              <a:uFillTx/>
              <a:ea typeface="微软雅黑" panose="020B0503020204020204" charset="-122"/>
            </a:endParaRPr>
          </a:p>
        </p:txBody>
      </p:sp>
      <p:sp>
        <p:nvSpPr>
          <p:cNvPr id="15" name="Rectangle 21">
            <a:hlinkClick r:id="" action="ppaction://hlinkshowjump?jump=previousslide"/>
          </p:cNvPr>
          <p:cNvSpPr/>
          <p:nvPr userDrawn="1"/>
        </p:nvSpPr>
        <p:spPr>
          <a:xfrm>
            <a:off x="11006730" y="6519423"/>
            <a:ext cx="328437" cy="253792"/>
          </a:xfrm>
          <a:prstGeom prst="rect">
            <a:avLst/>
          </a:prstGeom>
          <a:solidFill>
            <a:srgbClr val="014782">
              <a:alpha val="0"/>
            </a:srgbClr>
          </a:solidFill>
          <a:ln w="12700" cap="flat" cmpd="sng" algn="ctr">
            <a:noFill/>
            <a:prstDash val="solid"/>
            <a:miter lim="800000"/>
          </a:ln>
          <a:effectLst/>
        </p:spPr>
        <p:txBody>
          <a:bodyPr rot="0" spcFirstLastPara="0" vert="horz" wrap="square" lIns="109728" tIns="54864" rIns="109728" bIns="54864" numCol="1" spcCol="0" rtlCol="0" fromWordArt="0" anchor="ctr" anchorCtr="0" forceAA="0" compatLnSpc="1">
            <a:noAutofit/>
          </a:bodyPr>
          <a:lstStyle>
            <a:defPPr>
              <a:defRPr lang="bg-BG"/>
            </a:defPPr>
            <a:lvl1pPr marL="0" algn="l" defTabSz="713105" rtl="0" eaLnBrk="1" latinLnBrk="0" hangingPunct="1">
              <a:defRPr sz="1405" kern="1200">
                <a:solidFill>
                  <a:schemeClr val="lt1"/>
                </a:solidFill>
                <a:latin typeface="+mn-lt"/>
                <a:ea typeface="+mn-ea"/>
                <a:cs typeface="+mn-cs"/>
              </a:defRPr>
            </a:lvl1pPr>
            <a:lvl2pPr marL="356870" algn="l" defTabSz="713105" rtl="0" eaLnBrk="1" latinLnBrk="0" hangingPunct="1">
              <a:defRPr sz="1405" kern="1200">
                <a:solidFill>
                  <a:schemeClr val="lt1"/>
                </a:solidFill>
                <a:latin typeface="+mn-lt"/>
                <a:ea typeface="+mn-ea"/>
                <a:cs typeface="+mn-cs"/>
              </a:defRPr>
            </a:lvl2pPr>
            <a:lvl3pPr marL="713105" algn="l" defTabSz="713105" rtl="0" eaLnBrk="1" latinLnBrk="0" hangingPunct="1">
              <a:defRPr sz="1405" kern="1200">
                <a:solidFill>
                  <a:schemeClr val="lt1"/>
                </a:solidFill>
                <a:latin typeface="+mn-lt"/>
                <a:ea typeface="+mn-ea"/>
                <a:cs typeface="+mn-cs"/>
              </a:defRPr>
            </a:lvl3pPr>
            <a:lvl4pPr marL="1069975" algn="l" defTabSz="713105" rtl="0" eaLnBrk="1" latinLnBrk="0" hangingPunct="1">
              <a:defRPr sz="1405" kern="1200">
                <a:solidFill>
                  <a:schemeClr val="lt1"/>
                </a:solidFill>
                <a:latin typeface="+mn-lt"/>
                <a:ea typeface="+mn-ea"/>
                <a:cs typeface="+mn-cs"/>
              </a:defRPr>
            </a:lvl4pPr>
            <a:lvl5pPr marL="1426210" algn="l" defTabSz="713105" rtl="0" eaLnBrk="1" latinLnBrk="0" hangingPunct="1">
              <a:defRPr sz="1405" kern="1200">
                <a:solidFill>
                  <a:schemeClr val="lt1"/>
                </a:solidFill>
                <a:latin typeface="+mn-lt"/>
                <a:ea typeface="+mn-ea"/>
                <a:cs typeface="+mn-cs"/>
              </a:defRPr>
            </a:lvl5pPr>
            <a:lvl6pPr marL="1783080" algn="l" defTabSz="713105" rtl="0" eaLnBrk="1" latinLnBrk="0" hangingPunct="1">
              <a:defRPr sz="1405" kern="1200">
                <a:solidFill>
                  <a:schemeClr val="lt1"/>
                </a:solidFill>
                <a:latin typeface="+mn-lt"/>
                <a:ea typeface="+mn-ea"/>
                <a:cs typeface="+mn-cs"/>
              </a:defRPr>
            </a:lvl6pPr>
            <a:lvl7pPr marL="2139950" algn="l" defTabSz="713105" rtl="0" eaLnBrk="1" latinLnBrk="0" hangingPunct="1">
              <a:defRPr sz="1405" kern="1200">
                <a:solidFill>
                  <a:schemeClr val="lt1"/>
                </a:solidFill>
                <a:latin typeface="+mn-lt"/>
                <a:ea typeface="+mn-ea"/>
                <a:cs typeface="+mn-cs"/>
              </a:defRPr>
            </a:lvl7pPr>
            <a:lvl8pPr marL="2496185" algn="l" defTabSz="713105" rtl="0" eaLnBrk="1" latinLnBrk="0" hangingPunct="1">
              <a:defRPr sz="1405" kern="1200">
                <a:solidFill>
                  <a:schemeClr val="lt1"/>
                </a:solidFill>
                <a:latin typeface="+mn-lt"/>
                <a:ea typeface="+mn-ea"/>
                <a:cs typeface="+mn-cs"/>
              </a:defRPr>
            </a:lvl8pPr>
            <a:lvl9pPr marL="2853055" algn="l" defTabSz="713105" rtl="0" eaLnBrk="1" latinLnBrk="0" hangingPunct="1">
              <a:defRPr sz="1405" kern="1200">
                <a:solidFill>
                  <a:schemeClr val="lt1"/>
                </a:solidFill>
                <a:latin typeface="+mn-lt"/>
                <a:ea typeface="+mn-ea"/>
                <a:cs typeface="+mn-cs"/>
              </a:defRPr>
            </a:lvl9pPr>
          </a:lstStyle>
          <a:p>
            <a:pPr marL="0" marR="0" lvl="0" indent="0" algn="ctr" defTabSz="855980" rtl="0" eaLnBrk="1" fontAlgn="auto" latinLnBrk="0" hangingPunct="1">
              <a:lnSpc>
                <a:spcPct val="100000"/>
              </a:lnSpc>
              <a:spcBef>
                <a:spcPts val="0"/>
              </a:spcBef>
              <a:spcAft>
                <a:spcPts val="0"/>
              </a:spcAft>
              <a:buClrTx/>
              <a:buSzTx/>
              <a:buFontTx/>
              <a:buNone/>
              <a:defRPr/>
            </a:pPr>
            <a:endParaRPr kumimoji="0" lang="bg-BG" sz="1685"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6" name="Rectangle 22">
            <a:hlinkClick r:id="" action="ppaction://hlinkshowjump?jump=nextslide"/>
          </p:cNvPr>
          <p:cNvSpPr/>
          <p:nvPr userDrawn="1"/>
        </p:nvSpPr>
        <p:spPr>
          <a:xfrm>
            <a:off x="11413590" y="6496180"/>
            <a:ext cx="328437" cy="253792"/>
          </a:xfrm>
          <a:prstGeom prst="rect">
            <a:avLst/>
          </a:prstGeom>
          <a:solidFill>
            <a:srgbClr val="014782">
              <a:alpha val="0"/>
            </a:srgbClr>
          </a:solidFill>
          <a:ln w="12700" cap="flat" cmpd="sng" algn="ctr">
            <a:noFill/>
            <a:prstDash val="solid"/>
            <a:miter lim="800000"/>
          </a:ln>
          <a:effectLst/>
        </p:spPr>
        <p:txBody>
          <a:bodyPr rot="0" spcFirstLastPara="0" vert="horz" wrap="square" lIns="109728" tIns="54864" rIns="109728" bIns="54864" numCol="1" spcCol="0" rtlCol="0" fromWordArt="0" anchor="ctr" anchorCtr="0" forceAA="0" compatLnSpc="1">
            <a:noAutofit/>
          </a:bodyPr>
          <a:lstStyle>
            <a:defPPr>
              <a:defRPr lang="bg-BG"/>
            </a:defPPr>
            <a:lvl1pPr marL="0" algn="l" defTabSz="713105" rtl="0" eaLnBrk="1" latinLnBrk="0" hangingPunct="1">
              <a:defRPr sz="1405" kern="1200">
                <a:solidFill>
                  <a:schemeClr val="lt1"/>
                </a:solidFill>
                <a:latin typeface="+mn-lt"/>
                <a:ea typeface="+mn-ea"/>
                <a:cs typeface="+mn-cs"/>
              </a:defRPr>
            </a:lvl1pPr>
            <a:lvl2pPr marL="356870" algn="l" defTabSz="713105" rtl="0" eaLnBrk="1" latinLnBrk="0" hangingPunct="1">
              <a:defRPr sz="1405" kern="1200">
                <a:solidFill>
                  <a:schemeClr val="lt1"/>
                </a:solidFill>
                <a:latin typeface="+mn-lt"/>
                <a:ea typeface="+mn-ea"/>
                <a:cs typeface="+mn-cs"/>
              </a:defRPr>
            </a:lvl2pPr>
            <a:lvl3pPr marL="713105" algn="l" defTabSz="713105" rtl="0" eaLnBrk="1" latinLnBrk="0" hangingPunct="1">
              <a:defRPr sz="1405" kern="1200">
                <a:solidFill>
                  <a:schemeClr val="lt1"/>
                </a:solidFill>
                <a:latin typeface="+mn-lt"/>
                <a:ea typeface="+mn-ea"/>
                <a:cs typeface="+mn-cs"/>
              </a:defRPr>
            </a:lvl3pPr>
            <a:lvl4pPr marL="1069975" algn="l" defTabSz="713105" rtl="0" eaLnBrk="1" latinLnBrk="0" hangingPunct="1">
              <a:defRPr sz="1405" kern="1200">
                <a:solidFill>
                  <a:schemeClr val="lt1"/>
                </a:solidFill>
                <a:latin typeface="+mn-lt"/>
                <a:ea typeface="+mn-ea"/>
                <a:cs typeface="+mn-cs"/>
              </a:defRPr>
            </a:lvl4pPr>
            <a:lvl5pPr marL="1426210" algn="l" defTabSz="713105" rtl="0" eaLnBrk="1" latinLnBrk="0" hangingPunct="1">
              <a:defRPr sz="1405" kern="1200">
                <a:solidFill>
                  <a:schemeClr val="lt1"/>
                </a:solidFill>
                <a:latin typeface="+mn-lt"/>
                <a:ea typeface="+mn-ea"/>
                <a:cs typeface="+mn-cs"/>
              </a:defRPr>
            </a:lvl5pPr>
            <a:lvl6pPr marL="1783080" algn="l" defTabSz="713105" rtl="0" eaLnBrk="1" latinLnBrk="0" hangingPunct="1">
              <a:defRPr sz="1405" kern="1200">
                <a:solidFill>
                  <a:schemeClr val="lt1"/>
                </a:solidFill>
                <a:latin typeface="+mn-lt"/>
                <a:ea typeface="+mn-ea"/>
                <a:cs typeface="+mn-cs"/>
              </a:defRPr>
            </a:lvl6pPr>
            <a:lvl7pPr marL="2139950" algn="l" defTabSz="713105" rtl="0" eaLnBrk="1" latinLnBrk="0" hangingPunct="1">
              <a:defRPr sz="1405" kern="1200">
                <a:solidFill>
                  <a:schemeClr val="lt1"/>
                </a:solidFill>
                <a:latin typeface="+mn-lt"/>
                <a:ea typeface="+mn-ea"/>
                <a:cs typeface="+mn-cs"/>
              </a:defRPr>
            </a:lvl7pPr>
            <a:lvl8pPr marL="2496185" algn="l" defTabSz="713105" rtl="0" eaLnBrk="1" latinLnBrk="0" hangingPunct="1">
              <a:defRPr sz="1405" kern="1200">
                <a:solidFill>
                  <a:schemeClr val="lt1"/>
                </a:solidFill>
                <a:latin typeface="+mn-lt"/>
                <a:ea typeface="+mn-ea"/>
                <a:cs typeface="+mn-cs"/>
              </a:defRPr>
            </a:lvl8pPr>
            <a:lvl9pPr marL="2853055" algn="l" defTabSz="713105" rtl="0" eaLnBrk="1" latinLnBrk="0" hangingPunct="1">
              <a:defRPr sz="1405" kern="1200">
                <a:solidFill>
                  <a:schemeClr val="lt1"/>
                </a:solidFill>
                <a:latin typeface="+mn-lt"/>
                <a:ea typeface="+mn-ea"/>
                <a:cs typeface="+mn-cs"/>
              </a:defRPr>
            </a:lvl9pPr>
          </a:lstStyle>
          <a:p>
            <a:pPr marL="0" marR="0" lvl="0" indent="0" algn="ctr" defTabSz="855980" rtl="0" eaLnBrk="1" fontAlgn="auto" latinLnBrk="0" hangingPunct="1">
              <a:lnSpc>
                <a:spcPct val="100000"/>
              </a:lnSpc>
              <a:spcBef>
                <a:spcPts val="0"/>
              </a:spcBef>
              <a:spcAft>
                <a:spcPts val="0"/>
              </a:spcAft>
              <a:buClrTx/>
              <a:buSzTx/>
              <a:buFontTx/>
              <a:buNone/>
              <a:defRPr/>
            </a:pPr>
            <a:endParaRPr kumimoji="0" lang="bg-BG" sz="1685"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7" name="Rectangle 23"/>
          <p:cNvSpPr/>
          <p:nvPr userDrawn="1"/>
        </p:nvSpPr>
        <p:spPr>
          <a:xfrm>
            <a:off x="590484" y="6500391"/>
            <a:ext cx="622989" cy="226512"/>
          </a:xfrm>
          <a:prstGeom prst="rect">
            <a:avLst/>
          </a:prstGeom>
          <a:solidFill>
            <a:srgbClr val="014782"/>
          </a:solidFill>
          <a:ln w="12700" cap="flat" cmpd="sng" algn="ctr">
            <a:noFill/>
            <a:prstDash val="solid"/>
            <a:miter lim="800000"/>
          </a:ln>
          <a:effectLst/>
        </p:spPr>
        <p:txBody>
          <a:bodyPr rtlCol="0" anchor="ctr"/>
          <a:lstStyle/>
          <a:p>
            <a:pPr marL="0" marR="0" lvl="0" indent="0" algn="ctr" defTabSz="855980" eaLnBrk="1" fontAlgn="auto" latinLnBrk="0" hangingPunct="1">
              <a:lnSpc>
                <a:spcPct val="100000"/>
              </a:lnSpc>
              <a:spcBef>
                <a:spcPts val="0"/>
              </a:spcBef>
              <a:spcAft>
                <a:spcPts val="0"/>
              </a:spcAft>
              <a:buClrTx/>
              <a:buSzTx/>
              <a:buFontTx/>
              <a:buNone/>
              <a:defRPr/>
            </a:pPr>
            <a:endParaRPr kumimoji="0" lang="bg-BG" sz="1685"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8" name="灯片编号占位符 23"/>
          <p:cNvSpPr txBox="1"/>
          <p:nvPr userDrawn="1"/>
        </p:nvSpPr>
        <p:spPr>
          <a:xfrm>
            <a:off x="546734" y="6503979"/>
            <a:ext cx="526572" cy="23768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fld id="{B9AE22C5-4194-4B77-9289-4576B0A2E3B7}" type="slidenum">
              <a:rPr lang="zh-CN" altLang="en-US" sz="1200" smtClean="0">
                <a:solidFill>
                  <a:srgbClr val="FFFFFF"/>
                </a:solidFill>
                <a:latin typeface="Arial" panose="020B0604020202020204"/>
                <a:ea typeface="微软雅黑" panose="020B0503020204020204" charset="-122"/>
              </a:rPr>
              <a:t>‹#›</a:t>
            </a:fld>
            <a:endParaRPr lang="zh-CN" altLang="en-US" sz="1200" dirty="0">
              <a:solidFill>
                <a:srgbClr val="FFFFFF"/>
              </a:solidFill>
              <a:latin typeface="Arial" panose="020B0604020202020204"/>
              <a:ea typeface="微软雅黑" panose="020B050302020402020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dt="0"/>
  <p:txStyles>
    <p:titleStyle>
      <a:lvl1pPr algn="l" defTabSz="914400" rtl="0" eaLnBrk="1" latinLnBrk="0" hangingPunct="1">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pSp>
        <p:nvGrpSpPr>
          <p:cNvPr id="2" name="Group 56"/>
          <p:cNvGrpSpPr/>
          <p:nvPr/>
        </p:nvGrpSpPr>
        <p:grpSpPr>
          <a:xfrm rot="21310115">
            <a:off x="4170157" y="932273"/>
            <a:ext cx="8733032" cy="6614959"/>
            <a:chOff x="3943629" y="1765230"/>
            <a:chExt cx="8733041" cy="6614959"/>
          </a:xfrm>
          <a:solidFill>
            <a:srgbClr val="0083C9">
              <a:alpha val="7000"/>
            </a:srgbClr>
          </a:solidFill>
        </p:grpSpPr>
        <p:sp>
          <p:nvSpPr>
            <p:cNvPr id="5" name="Donut 60"/>
            <p:cNvSpPr/>
            <p:nvPr/>
          </p:nvSpPr>
          <p:spPr>
            <a:xfrm rot="6104502">
              <a:off x="10513894" y="4182360"/>
              <a:ext cx="1327177" cy="1327177"/>
            </a:xfrm>
            <a:prstGeom prst="donut">
              <a:avLst>
                <a:gd name="adj" fmla="val 15926"/>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8" name="Donut 61"/>
            <p:cNvSpPr/>
            <p:nvPr/>
          </p:nvSpPr>
          <p:spPr>
            <a:xfrm rot="6104502">
              <a:off x="11635129" y="3232034"/>
              <a:ext cx="1041541" cy="1041541"/>
            </a:xfrm>
            <a:prstGeom prst="donut">
              <a:avLst>
                <a:gd name="adj" fmla="val 15926"/>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9" name="Donut 62"/>
            <p:cNvSpPr/>
            <p:nvPr/>
          </p:nvSpPr>
          <p:spPr>
            <a:xfrm rot="6104502">
              <a:off x="4885213" y="5754088"/>
              <a:ext cx="2626101" cy="2626101"/>
            </a:xfrm>
            <a:prstGeom prst="donut">
              <a:avLst>
                <a:gd name="adj" fmla="val 15926"/>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10" name="Donut 74"/>
            <p:cNvSpPr/>
            <p:nvPr/>
          </p:nvSpPr>
          <p:spPr>
            <a:xfrm rot="6104502">
              <a:off x="9890317" y="6328310"/>
              <a:ext cx="1074806" cy="1074806"/>
            </a:xfrm>
            <a:prstGeom prst="donut">
              <a:avLst>
                <a:gd name="adj" fmla="val 11712"/>
              </a:avLst>
            </a:prstGeom>
            <a:grp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11" name="Donut 75"/>
            <p:cNvSpPr/>
            <p:nvPr/>
          </p:nvSpPr>
          <p:spPr>
            <a:xfrm rot="6104502">
              <a:off x="11280398" y="2773446"/>
              <a:ext cx="835345" cy="835345"/>
            </a:xfrm>
            <a:prstGeom prst="donut">
              <a:avLst>
                <a:gd name="adj" fmla="val 11712"/>
              </a:avLst>
            </a:prstGeom>
            <a:grp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12" name="Oval 76"/>
            <p:cNvSpPr/>
            <p:nvPr/>
          </p:nvSpPr>
          <p:spPr>
            <a:xfrm rot="6104502">
              <a:off x="11255956" y="4096902"/>
              <a:ext cx="603202" cy="60320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3" name="Oval 77"/>
            <p:cNvSpPr/>
            <p:nvPr/>
          </p:nvSpPr>
          <p:spPr>
            <a:xfrm rot="6104502">
              <a:off x="10988857" y="3411415"/>
              <a:ext cx="312832" cy="31283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4" name="Donut 78"/>
            <p:cNvSpPr/>
            <p:nvPr/>
          </p:nvSpPr>
          <p:spPr>
            <a:xfrm rot="20504502">
              <a:off x="8157576" y="4967821"/>
              <a:ext cx="1778283" cy="1778283"/>
            </a:xfrm>
            <a:prstGeom prst="donut">
              <a:avLst>
                <a:gd name="adj" fmla="val 15926"/>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15" name="Donut 79"/>
            <p:cNvSpPr/>
            <p:nvPr/>
          </p:nvSpPr>
          <p:spPr>
            <a:xfrm rot="20504502">
              <a:off x="5967631" y="5517505"/>
              <a:ext cx="1327177" cy="1327177"/>
            </a:xfrm>
            <a:prstGeom prst="donut">
              <a:avLst>
                <a:gd name="adj" fmla="val 15926"/>
              </a:avLst>
            </a:prstGeom>
            <a:grp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16" name="Oval 80"/>
            <p:cNvSpPr/>
            <p:nvPr/>
          </p:nvSpPr>
          <p:spPr>
            <a:xfrm rot="20504502">
              <a:off x="7106071" y="6040256"/>
              <a:ext cx="688490" cy="688490"/>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7" name="Oval 81"/>
            <p:cNvSpPr/>
            <p:nvPr/>
          </p:nvSpPr>
          <p:spPr>
            <a:xfrm rot="20504502">
              <a:off x="8828367" y="4697538"/>
              <a:ext cx="536090" cy="536090"/>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8" name="Donut 82"/>
            <p:cNvSpPr/>
            <p:nvPr/>
          </p:nvSpPr>
          <p:spPr>
            <a:xfrm rot="20504502">
              <a:off x="7272388" y="5137491"/>
              <a:ext cx="2626101" cy="2626101"/>
            </a:xfrm>
            <a:prstGeom prst="donut">
              <a:avLst>
                <a:gd name="adj" fmla="val 15926"/>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19" name="Donut 83"/>
            <p:cNvSpPr/>
            <p:nvPr/>
          </p:nvSpPr>
          <p:spPr>
            <a:xfrm rot="20504502">
              <a:off x="9359434" y="5596700"/>
              <a:ext cx="1074806" cy="1074806"/>
            </a:xfrm>
            <a:prstGeom prst="donut">
              <a:avLst>
                <a:gd name="adj" fmla="val 11712"/>
              </a:avLst>
            </a:prstGeom>
            <a:grp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20" name="Donut 84"/>
            <p:cNvSpPr/>
            <p:nvPr/>
          </p:nvSpPr>
          <p:spPr>
            <a:xfrm rot="20504502">
              <a:off x="9482547" y="4659556"/>
              <a:ext cx="835345" cy="835345"/>
            </a:xfrm>
            <a:prstGeom prst="donut">
              <a:avLst>
                <a:gd name="adj" fmla="val 11712"/>
              </a:avLst>
            </a:prstGeom>
            <a:grp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21" name="Donut 85"/>
            <p:cNvSpPr/>
            <p:nvPr/>
          </p:nvSpPr>
          <p:spPr>
            <a:xfrm rot="20504502">
              <a:off x="11146308" y="5868777"/>
              <a:ext cx="1074806" cy="1074806"/>
            </a:xfrm>
            <a:prstGeom prst="donut">
              <a:avLst>
                <a:gd name="adj" fmla="val 24020"/>
              </a:avLst>
            </a:prstGeom>
            <a:grp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22" name="Oval 86"/>
            <p:cNvSpPr/>
            <p:nvPr/>
          </p:nvSpPr>
          <p:spPr>
            <a:xfrm rot="20504502">
              <a:off x="7238767" y="5017013"/>
              <a:ext cx="312832" cy="312832"/>
            </a:xfrm>
            <a:prstGeom prst="ellipse">
              <a:avLst/>
            </a:prstGeom>
            <a:grp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23" name="Oval 87"/>
            <p:cNvSpPr/>
            <p:nvPr/>
          </p:nvSpPr>
          <p:spPr>
            <a:xfrm rot="20504502">
              <a:off x="3943629" y="6130310"/>
              <a:ext cx="603202" cy="60320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24" name="Oval 88"/>
            <p:cNvSpPr/>
            <p:nvPr/>
          </p:nvSpPr>
          <p:spPr>
            <a:xfrm rot="20504502">
              <a:off x="6479821" y="5990866"/>
              <a:ext cx="312832" cy="312832"/>
            </a:xfrm>
            <a:prstGeom prst="ellipse">
              <a:avLst/>
            </a:prstGeom>
            <a:grp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25" name="Oval 89"/>
            <p:cNvSpPr/>
            <p:nvPr/>
          </p:nvSpPr>
          <p:spPr>
            <a:xfrm rot="20504502">
              <a:off x="9327833" y="4273371"/>
              <a:ext cx="312832" cy="312832"/>
            </a:xfrm>
            <a:prstGeom prst="ellipse">
              <a:avLst/>
            </a:prstGeom>
            <a:grp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26" name="Donut 90"/>
            <p:cNvSpPr/>
            <p:nvPr/>
          </p:nvSpPr>
          <p:spPr>
            <a:xfrm rot="10604502">
              <a:off x="10421842" y="5527974"/>
              <a:ext cx="1327177" cy="1327177"/>
            </a:xfrm>
            <a:prstGeom prst="donut">
              <a:avLst>
                <a:gd name="adj" fmla="val 15926"/>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27" name="Donut 91"/>
            <p:cNvSpPr/>
            <p:nvPr/>
          </p:nvSpPr>
          <p:spPr>
            <a:xfrm rot="10604502">
              <a:off x="11502978" y="1935344"/>
              <a:ext cx="1041541" cy="1041541"/>
            </a:xfrm>
            <a:prstGeom prst="donut">
              <a:avLst>
                <a:gd name="adj" fmla="val 15926"/>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28" name="Oval 92"/>
            <p:cNvSpPr/>
            <p:nvPr/>
          </p:nvSpPr>
          <p:spPr>
            <a:xfrm rot="10604502">
              <a:off x="11886320" y="1765230"/>
              <a:ext cx="536090" cy="536090"/>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29" name="Donut 93"/>
            <p:cNvSpPr/>
            <p:nvPr/>
          </p:nvSpPr>
          <p:spPr>
            <a:xfrm rot="10604502">
              <a:off x="9874667" y="3536070"/>
              <a:ext cx="2626101" cy="2626101"/>
            </a:xfrm>
            <a:prstGeom prst="donut">
              <a:avLst>
                <a:gd name="adj" fmla="val 15926"/>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30" name="Donut 94"/>
            <p:cNvSpPr/>
            <p:nvPr/>
          </p:nvSpPr>
          <p:spPr>
            <a:xfrm rot="10604502">
              <a:off x="10759809" y="3214182"/>
              <a:ext cx="835345" cy="835345"/>
            </a:xfrm>
            <a:prstGeom prst="donut">
              <a:avLst>
                <a:gd name="adj" fmla="val 11712"/>
              </a:avLst>
            </a:prstGeom>
            <a:grp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31" name="Donut 95"/>
            <p:cNvSpPr/>
            <p:nvPr/>
          </p:nvSpPr>
          <p:spPr>
            <a:xfrm rot="10604502">
              <a:off x="4248675" y="6231127"/>
              <a:ext cx="1074806" cy="1074806"/>
            </a:xfrm>
            <a:prstGeom prst="donut">
              <a:avLst>
                <a:gd name="adj" fmla="val 24020"/>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32" name="Oval 96"/>
            <p:cNvSpPr/>
            <p:nvPr/>
          </p:nvSpPr>
          <p:spPr>
            <a:xfrm rot="10604502">
              <a:off x="11516462" y="3055947"/>
              <a:ext cx="312832" cy="312832"/>
            </a:xfrm>
            <a:prstGeom prst="ellipse">
              <a:avLst/>
            </a:prstGeom>
            <a:grp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33" name="Oval 97"/>
            <p:cNvSpPr/>
            <p:nvPr/>
          </p:nvSpPr>
          <p:spPr>
            <a:xfrm rot="10604502">
              <a:off x="8086333" y="6082900"/>
              <a:ext cx="603202" cy="603202"/>
            </a:xfrm>
            <a:prstGeom prst="ellipse">
              <a:avLst/>
            </a:prstGeom>
            <a:grp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34" name="Oval 98"/>
            <p:cNvSpPr/>
            <p:nvPr/>
          </p:nvSpPr>
          <p:spPr>
            <a:xfrm rot="10604502">
              <a:off x="4659440" y="5686338"/>
              <a:ext cx="312832" cy="312832"/>
            </a:xfrm>
            <a:prstGeom prst="ellipse">
              <a:avLst/>
            </a:prstGeom>
            <a:grp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grpSp>
      <p:pic>
        <p:nvPicPr>
          <p:cNvPr id="5124" name="图片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350" y="161925"/>
            <a:ext cx="19097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9"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slideLayout" Target="../slideLayouts/slideLayout5.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1346356"/>
            <a:ext cx="12193588" cy="4343810"/>
          </a:xfrm>
          <a:prstGeom prst="rect">
            <a:avLst/>
          </a:prstGeom>
          <a:solidFill>
            <a:schemeClr val="accent5">
              <a:lumMod val="5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28" tIns="45714" rIns="91428" bIns="45714" numCol="1" anchor="t" anchorCtr="0" compatLnSpc="1"/>
          <a:lstStyle/>
          <a:p>
            <a:endParaRPr lang="zh-CN" altLang="en-US"/>
          </a:p>
        </p:txBody>
      </p:sp>
      <p:sp>
        <p:nvSpPr>
          <p:cNvPr id="3" name="TextBox 23"/>
          <p:cNvSpPr txBox="1"/>
          <p:nvPr/>
        </p:nvSpPr>
        <p:spPr>
          <a:xfrm>
            <a:off x="2969697" y="1967103"/>
            <a:ext cx="6251020" cy="1779441"/>
          </a:xfrm>
          <a:prstGeom prst="rect">
            <a:avLst/>
          </a:prstGeom>
          <a:noFill/>
        </p:spPr>
        <p:txBody>
          <a:bodyPr wrap="square" lIns="121838" tIns="60918" rIns="121838" bIns="60918" rtlCol="0">
            <a:spAutoFit/>
          </a:bodyPr>
          <a:lstStyle/>
          <a:p>
            <a:pPr algn="ctr">
              <a:lnSpc>
                <a:spcPct val="150000"/>
              </a:lnSpc>
            </a:pPr>
            <a:r>
              <a:rPr lang="zh-CN" altLang="en-US" sz="4000" b="1" dirty="0">
                <a:solidFill>
                  <a:schemeClr val="bg1"/>
                </a:solidFill>
                <a:latin typeface="微软雅黑" panose="020B0503020204020204" charset="-122"/>
                <a:ea typeface="微软雅黑" panose="020B0503020204020204" charset="-122"/>
              </a:rPr>
              <a:t>尼妥珠单抗注射液</a:t>
            </a:r>
            <a:endParaRPr lang="en-US" altLang="zh-CN" sz="4000" b="1" dirty="0">
              <a:solidFill>
                <a:schemeClr val="bg1"/>
              </a:solidFill>
              <a:latin typeface="微软雅黑" panose="020B0503020204020204" charset="-122"/>
              <a:ea typeface="微软雅黑" panose="020B0503020204020204" charset="-122"/>
            </a:endParaRPr>
          </a:p>
          <a:p>
            <a:pPr algn="ctr">
              <a:lnSpc>
                <a:spcPct val="150000"/>
              </a:lnSpc>
            </a:pPr>
            <a:r>
              <a:rPr lang="zh-CN" altLang="en-US" sz="3600" b="1" dirty="0">
                <a:solidFill>
                  <a:schemeClr val="bg1"/>
                </a:solidFill>
                <a:latin typeface="微软雅黑" panose="020B0503020204020204" charset="-122"/>
                <a:ea typeface="微软雅黑" panose="020B0503020204020204" charset="-122"/>
              </a:rPr>
              <a:t>（泰欣生</a:t>
            </a:r>
            <a:r>
              <a:rPr lang="en-US" altLang="zh-CN" sz="3600" b="1" baseline="30000" dirty="0">
                <a:solidFill>
                  <a:schemeClr val="bg1"/>
                </a:solidFill>
                <a:latin typeface="微软雅黑" panose="020B0503020204020204" charset="-122"/>
                <a:ea typeface="微软雅黑" panose="020B0503020204020204" charset="-122"/>
              </a:rPr>
              <a:t>®</a:t>
            </a:r>
            <a:r>
              <a:rPr lang="en-US" altLang="zh-CN" sz="3600" baseline="30000" dirty="0">
                <a:solidFill>
                  <a:schemeClr val="bg1"/>
                </a:solidFill>
                <a:latin typeface="微软雅黑" panose="020B0503020204020204" charset="-122"/>
                <a:ea typeface="微软雅黑" panose="020B0503020204020204" charset="-122"/>
              </a:rPr>
              <a:t> </a:t>
            </a:r>
            <a:r>
              <a:rPr lang="zh-CN" altLang="en-US" sz="3600" b="1" dirty="0">
                <a:solidFill>
                  <a:schemeClr val="bg1"/>
                </a:solidFill>
                <a:latin typeface="微软雅黑" panose="020B0503020204020204" charset="-122"/>
                <a:ea typeface="微软雅黑" panose="020B0503020204020204" charset="-122"/>
              </a:rPr>
              <a:t>）</a:t>
            </a:r>
            <a:endParaRPr lang="en-US" altLang="zh-CN" sz="4000" b="1" dirty="0">
              <a:solidFill>
                <a:schemeClr val="bg1"/>
              </a:solidFill>
              <a:latin typeface="微软雅黑" panose="020B0503020204020204" charset="-122"/>
              <a:ea typeface="微软雅黑" panose="020B0503020204020204" charset="-122"/>
            </a:endParaRPr>
          </a:p>
        </p:txBody>
      </p:sp>
      <p:sp>
        <p:nvSpPr>
          <p:cNvPr id="4" name="圆角矩形 12"/>
          <p:cNvSpPr/>
          <p:nvPr/>
        </p:nvSpPr>
        <p:spPr>
          <a:xfrm>
            <a:off x="4304485" y="4162035"/>
            <a:ext cx="3581444" cy="459233"/>
          </a:xfrm>
          <a:prstGeom prst="roundRect">
            <a:avLst>
              <a:gd name="adj" fmla="val 2682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charset="-122"/>
                <a:ea typeface="微软雅黑" panose="020B0503020204020204" charset="-122"/>
              </a:rPr>
              <a:t>百泰生物药业有限公司</a:t>
            </a:r>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564" y="130742"/>
            <a:ext cx="1751087" cy="800123"/>
          </a:xfrm>
          <a:prstGeom prst="rect">
            <a:avLst/>
          </a:prstGeom>
          <a:noFill/>
          <a:extLst>
            <a:ext uri="{909E8E84-426E-40DD-AFC4-6F175D3DCCD1}">
              <a14:hiddenFill xmlns:a14="http://schemas.microsoft.com/office/drawing/2010/main">
                <a:solidFill>
                  <a:srgbClr val="FFFFFF"/>
                </a:solidFill>
              </a14:hiddenFill>
            </a:ext>
          </a:extLst>
        </p:spPr>
      </p:pic>
      <p:sp>
        <p:nvSpPr>
          <p:cNvPr id="16" name="圆角矩形 7"/>
          <p:cNvSpPr/>
          <p:nvPr/>
        </p:nvSpPr>
        <p:spPr bwMode="auto">
          <a:xfrm>
            <a:off x="9803445" y="5832981"/>
            <a:ext cx="714083" cy="714083"/>
          </a:xfrm>
          <a:prstGeom prst="roundRect">
            <a:avLst>
              <a:gd name="adj" fmla="val 6712"/>
            </a:avLst>
          </a:prstGeom>
          <a:solidFill>
            <a:srgbClr val="006494"/>
          </a:solidFill>
          <a:ln w="9525" cap="flat" cmpd="sng" algn="ctr">
            <a:solidFill>
              <a:srgbClr val="006494"/>
            </a:soli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79167" tIns="39583" rIns="79167" bIns="39583" numCol="1" rtlCol="0" anchor="ctr" anchorCtr="0" compatLnSpc="1">
            <a:noAutofit/>
          </a:bodyPr>
          <a:lstStyle/>
          <a:p>
            <a:pPr algn="ctr" defTabSz="800735" fontAlgn="base">
              <a:spcBef>
                <a:spcPct val="0"/>
              </a:spcBef>
              <a:spcAft>
                <a:spcPct val="0"/>
              </a:spcAft>
            </a:pPr>
            <a:endParaRPr lang="zh-CN" altLang="en-US" sz="2400" b="1" dirty="0">
              <a:solidFill>
                <a:prstClr val="white"/>
              </a:solidFill>
              <a:latin typeface="宋体" panose="02010600030101010101" pitchFamily="2" charset="-122"/>
            </a:endParaRPr>
          </a:p>
        </p:txBody>
      </p:sp>
      <p:sp>
        <p:nvSpPr>
          <p:cNvPr id="17" name="圆角矩形 8"/>
          <p:cNvSpPr/>
          <p:nvPr/>
        </p:nvSpPr>
        <p:spPr bwMode="auto">
          <a:xfrm>
            <a:off x="10517529" y="5047492"/>
            <a:ext cx="642674" cy="642674"/>
          </a:xfrm>
          <a:prstGeom prst="roundRect">
            <a:avLst>
              <a:gd name="adj" fmla="val 6712"/>
            </a:avLst>
          </a:prstGeom>
          <a:solidFill>
            <a:srgbClr val="1B98E0"/>
          </a:solidFill>
          <a:ln w="9525" cap="flat" cmpd="sng" algn="ctr">
            <a:solidFill>
              <a:srgbClr val="1B98E0"/>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167" tIns="39583" rIns="79167" bIns="39583" numCol="1" rtlCol="0" anchor="ctr" anchorCtr="0" compatLnSpc="1">
            <a:noAutofit/>
          </a:bodyPr>
          <a:lstStyle/>
          <a:p>
            <a:pPr algn="ctr" defTabSz="800735" fontAlgn="base">
              <a:spcBef>
                <a:spcPct val="0"/>
              </a:spcBef>
              <a:spcAft>
                <a:spcPct val="0"/>
              </a:spcAft>
            </a:pPr>
            <a:endParaRPr lang="zh-CN" altLang="en-US" sz="2400" b="1" dirty="0">
              <a:solidFill>
                <a:prstClr val="white"/>
              </a:solidFill>
              <a:latin typeface="宋体" panose="02010600030101010101" pitchFamily="2" charset="-122"/>
            </a:endParaRPr>
          </a:p>
        </p:txBody>
      </p:sp>
      <p:sp>
        <p:nvSpPr>
          <p:cNvPr id="18" name="圆角矩形 9"/>
          <p:cNvSpPr/>
          <p:nvPr/>
        </p:nvSpPr>
        <p:spPr bwMode="auto">
          <a:xfrm>
            <a:off x="10231893" y="5547348"/>
            <a:ext cx="499858" cy="499858"/>
          </a:xfrm>
          <a:prstGeom prst="roundRect">
            <a:avLst>
              <a:gd name="adj" fmla="val 6712"/>
            </a:avLst>
          </a:prstGeom>
          <a:solidFill>
            <a:srgbClr val="1B98E0"/>
          </a:solidFill>
          <a:ln w="9525" cap="flat" cmpd="sng" algn="ctr">
            <a:solidFill>
              <a:srgbClr val="1B98E0"/>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167" tIns="39583" rIns="79167" bIns="39583" numCol="1" rtlCol="0" anchor="ctr" anchorCtr="0" compatLnSpc="1">
            <a:noAutofit/>
          </a:bodyPr>
          <a:lstStyle/>
          <a:p>
            <a:pPr algn="ctr" defTabSz="800735" fontAlgn="base">
              <a:spcBef>
                <a:spcPct val="0"/>
              </a:spcBef>
              <a:spcAft>
                <a:spcPct val="0"/>
              </a:spcAft>
            </a:pPr>
            <a:endParaRPr lang="zh-CN" altLang="en-US" sz="2400" b="1" dirty="0">
              <a:solidFill>
                <a:prstClr val="white"/>
              </a:solidFill>
              <a:latin typeface="宋体" panose="02010600030101010101" pitchFamily="2" charset="-122"/>
            </a:endParaRPr>
          </a:p>
        </p:txBody>
      </p:sp>
      <p:sp>
        <p:nvSpPr>
          <p:cNvPr id="19" name="圆角矩形 10"/>
          <p:cNvSpPr/>
          <p:nvPr/>
        </p:nvSpPr>
        <p:spPr bwMode="auto">
          <a:xfrm>
            <a:off x="10999778" y="5511644"/>
            <a:ext cx="928307" cy="928307"/>
          </a:xfrm>
          <a:prstGeom prst="roundRect">
            <a:avLst>
              <a:gd name="adj" fmla="val 6712"/>
            </a:avLst>
          </a:prstGeom>
          <a:solidFill>
            <a:srgbClr val="006494"/>
          </a:solidFill>
          <a:ln w="9525" cap="flat" cmpd="sng" algn="ctr">
            <a:solidFill>
              <a:srgbClr val="006494"/>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167" tIns="39583" rIns="79167" bIns="39583" numCol="1" rtlCol="0" anchor="ctr" anchorCtr="0" compatLnSpc="1">
            <a:noAutofit/>
          </a:bodyPr>
          <a:lstStyle/>
          <a:p>
            <a:pPr algn="ctr" defTabSz="800735" fontAlgn="base">
              <a:spcBef>
                <a:spcPct val="0"/>
              </a:spcBef>
              <a:spcAft>
                <a:spcPct val="0"/>
              </a:spcAft>
            </a:pPr>
            <a:endParaRPr lang="zh-CN" altLang="en-US" sz="2400" b="1" dirty="0">
              <a:solidFill>
                <a:prstClr val="white"/>
              </a:solidFill>
              <a:latin typeface="宋体" panose="02010600030101010101" pitchFamily="2" charset="-122"/>
            </a:endParaRPr>
          </a:p>
        </p:txBody>
      </p:sp>
      <p:pic>
        <p:nvPicPr>
          <p:cNvPr id="5" name="图片 4"/>
          <p:cNvPicPr>
            <a:picLocks noChangeAspect="1"/>
          </p:cNvPicPr>
          <p:nvPr/>
        </p:nvPicPr>
        <p:blipFill>
          <a:blip r:embed="rId3"/>
          <a:stretch>
            <a:fillRect/>
          </a:stretch>
        </p:blipFill>
        <p:spPr>
          <a:xfrm>
            <a:off x="940259" y="2642222"/>
            <a:ext cx="1526668" cy="15847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组合 76"/>
          <p:cNvGrpSpPr/>
          <p:nvPr/>
        </p:nvGrpSpPr>
        <p:grpSpPr>
          <a:xfrm>
            <a:off x="1126654" y="2132856"/>
            <a:ext cx="9353604" cy="2846813"/>
            <a:chOff x="1126654" y="2132856"/>
            <a:chExt cx="9353604" cy="2846813"/>
          </a:xfrm>
        </p:grpSpPr>
        <p:grpSp>
          <p:nvGrpSpPr>
            <p:cNvPr id="39" name="组合 38"/>
            <p:cNvGrpSpPr/>
            <p:nvPr/>
          </p:nvGrpSpPr>
          <p:grpSpPr>
            <a:xfrm>
              <a:off x="1126654" y="2132856"/>
              <a:ext cx="4153290" cy="681175"/>
              <a:chOff x="3070870" y="1395918"/>
              <a:chExt cx="5740555" cy="837610"/>
            </a:xfrm>
          </p:grpSpPr>
          <p:sp>
            <p:nvSpPr>
              <p:cNvPr id="40" name="Freeform 11"/>
              <p:cNvSpPr/>
              <p:nvPr>
                <p:custDataLst>
                  <p:tags r:id="rId21"/>
                </p:custDataLst>
              </p:nvPr>
            </p:nvSpPr>
            <p:spPr bwMode="auto">
              <a:xfrm>
                <a:off x="3234319" y="1395918"/>
                <a:ext cx="891827" cy="112668"/>
              </a:xfrm>
              <a:custGeom>
                <a:avLst/>
                <a:gdLst>
                  <a:gd name="T0" fmla="*/ 85667 w 1156"/>
                  <a:gd name="T1" fmla="*/ 0 h 142"/>
                  <a:gd name="T2" fmla="*/ 806508 w 1156"/>
                  <a:gd name="T3" fmla="*/ 0 h 142"/>
                  <a:gd name="T4" fmla="*/ 892175 w 1156"/>
                  <a:gd name="T5" fmla="*/ 112712 h 142"/>
                  <a:gd name="T6" fmla="*/ 0 w 1156"/>
                  <a:gd name="T7" fmla="*/ 112712 h 142"/>
                  <a:gd name="T8" fmla="*/ 85667 w 1156"/>
                  <a:gd name="T9" fmla="*/ 0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6" h="142">
                    <a:moveTo>
                      <a:pt x="111" y="0"/>
                    </a:moveTo>
                    <a:lnTo>
                      <a:pt x="1045" y="0"/>
                    </a:lnTo>
                    <a:lnTo>
                      <a:pt x="1156" y="142"/>
                    </a:lnTo>
                    <a:lnTo>
                      <a:pt x="0" y="142"/>
                    </a:lnTo>
                    <a:lnTo>
                      <a:pt x="111" y="0"/>
                    </a:lnTo>
                    <a:close/>
                  </a:path>
                </a:pathLst>
              </a:custGeom>
              <a:solidFill>
                <a:srgbClr val="006494"/>
              </a:solidFill>
              <a:ln>
                <a:noFill/>
              </a:ln>
              <a:effectLst>
                <a:outerShdw blurRad="63500" algn="ctr" rotWithShape="0">
                  <a:prstClr val="black">
                    <a:alpha val="40000"/>
                  </a:prstClr>
                </a:outerShdw>
              </a:effectLst>
            </p:spPr>
            <p:txBody>
              <a:bodyPr/>
              <a:lstStyle/>
              <a:p>
                <a:pPr algn="ctr"/>
                <a:endParaRPr lang="zh-CN" altLang="en-US" sz="1600">
                  <a:solidFill>
                    <a:prstClr val="black"/>
                  </a:solidFill>
                  <a:latin typeface="Agency FB" panose="020B0503020202020204" pitchFamily="34" charset="0"/>
                </a:endParaRPr>
              </a:p>
            </p:txBody>
          </p:sp>
          <p:sp>
            <p:nvSpPr>
              <p:cNvPr id="41" name="Freeform 10"/>
              <p:cNvSpPr/>
              <p:nvPr>
                <p:custDataLst>
                  <p:tags r:id="rId22"/>
                </p:custDataLst>
              </p:nvPr>
            </p:nvSpPr>
            <p:spPr bwMode="auto">
              <a:xfrm>
                <a:off x="3070870" y="1484784"/>
                <a:ext cx="5740555" cy="701401"/>
              </a:xfrm>
              <a:custGeom>
                <a:avLst/>
                <a:gdLst>
                  <a:gd name="T0" fmla="*/ 74828 w 8676"/>
                  <a:gd name="T1" fmla="*/ 0 h 884"/>
                  <a:gd name="T2" fmla="*/ 6537843 w 8676"/>
                  <a:gd name="T3" fmla="*/ 0 h 884"/>
                  <a:gd name="T4" fmla="*/ 6692900 w 8676"/>
                  <a:gd name="T5" fmla="*/ 160338 h 884"/>
                  <a:gd name="T6" fmla="*/ 6692900 w 8676"/>
                  <a:gd name="T7" fmla="*/ 625475 h 884"/>
                  <a:gd name="T8" fmla="*/ 6618072 w 8676"/>
                  <a:gd name="T9" fmla="*/ 701675 h 884"/>
                  <a:gd name="T10" fmla="*/ 74828 w 8676"/>
                  <a:gd name="T11" fmla="*/ 701675 h 884"/>
                  <a:gd name="T12" fmla="*/ 0 w 8676"/>
                  <a:gd name="T13" fmla="*/ 625475 h 884"/>
                  <a:gd name="T14" fmla="*/ 0 w 8676"/>
                  <a:gd name="T15" fmla="*/ 76200 h 884"/>
                  <a:gd name="T16" fmla="*/ 74828 w 8676"/>
                  <a:gd name="T17" fmla="*/ 0 h 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ln>
            </p:spPr>
            <p:txBody>
              <a:bodyPr/>
              <a:lstStyle/>
              <a:p>
                <a:endParaRPr lang="zh-CN" altLang="en-US" sz="1600">
                  <a:solidFill>
                    <a:prstClr val="black"/>
                  </a:solidFill>
                </a:endParaRPr>
              </a:p>
            </p:txBody>
          </p:sp>
          <p:sp>
            <p:nvSpPr>
              <p:cNvPr id="42" name="Rectangle 12"/>
              <p:cNvSpPr>
                <a:spLocks noChangeArrowheads="1"/>
              </p:cNvSpPr>
              <p:nvPr>
                <p:custDataLst>
                  <p:tags r:id="rId23"/>
                </p:custDataLst>
              </p:nvPr>
            </p:nvSpPr>
            <p:spPr bwMode="auto">
              <a:xfrm>
                <a:off x="3320010" y="1395918"/>
                <a:ext cx="720444" cy="737899"/>
              </a:xfrm>
              <a:prstGeom prst="rect">
                <a:avLst/>
              </a:prstGeom>
              <a:solidFill>
                <a:schemeClr val="accent1"/>
              </a:solidFill>
              <a:ln>
                <a:noFill/>
              </a:ln>
              <a:effectLst>
                <a:outerShdw blurRad="63500" algn="ctr" rotWithShape="0">
                  <a:prstClr val="black">
                    <a:alpha val="40000"/>
                  </a:prstClr>
                </a:outerShdw>
              </a:effectLst>
            </p:spPr>
            <p:txBody>
              <a:bodyPr/>
              <a:lstStyle>
                <a:lvl1pPr eaLnBrk="0" hangingPunct="0">
                  <a:spcBef>
                    <a:spcPct val="20000"/>
                  </a:spcBef>
                  <a:buChar char="•"/>
                  <a:defRPr sz="2000">
                    <a:solidFill>
                      <a:schemeClr val="accent2"/>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600">
                  <a:solidFill>
                    <a:prstClr val="black"/>
                  </a:solidFill>
                  <a:latin typeface="Agency FB" panose="020B0503020202020204" pitchFamily="34" charset="0"/>
                  <a:ea typeface="宋体" panose="02010600030101010101" pitchFamily="2" charset="-122"/>
                </a:endParaRPr>
              </a:p>
            </p:txBody>
          </p:sp>
          <p:sp>
            <p:nvSpPr>
              <p:cNvPr id="43" name="TextBox 105"/>
              <p:cNvSpPr txBox="1">
                <a:spLocks noChangeArrowheads="1"/>
              </p:cNvSpPr>
              <p:nvPr>
                <p:custDataLst>
                  <p:tags r:id="rId24"/>
                </p:custDataLst>
              </p:nvPr>
            </p:nvSpPr>
            <p:spPr bwMode="auto">
              <a:xfrm>
                <a:off x="4249921" y="1609636"/>
                <a:ext cx="4365565" cy="491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000">
                    <a:solidFill>
                      <a:schemeClr val="accent2"/>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dirty="0">
                    <a:solidFill>
                      <a:srgbClr val="006494"/>
                    </a:solidFill>
                    <a:latin typeface="微软雅黑" panose="020B0503020204020204" charset="-122"/>
                    <a:sym typeface="+mn-ea"/>
                  </a:rPr>
                  <a:t>药品基本信息</a:t>
                </a:r>
                <a:endParaRPr lang="zh-CN" altLang="en-US" dirty="0">
                  <a:solidFill>
                    <a:srgbClr val="006494"/>
                  </a:solidFill>
                  <a:latin typeface="微软雅黑" panose="020B0503020204020204" charset="-122"/>
                </a:endParaRPr>
              </a:p>
            </p:txBody>
          </p:sp>
          <p:sp>
            <p:nvSpPr>
              <p:cNvPr id="44" name="TextBox 106"/>
              <p:cNvSpPr txBox="1">
                <a:spLocks noChangeArrowheads="1"/>
              </p:cNvSpPr>
              <p:nvPr>
                <p:custDataLst>
                  <p:tags r:id="rId25"/>
                </p:custDataLst>
              </p:nvPr>
            </p:nvSpPr>
            <p:spPr bwMode="auto">
              <a:xfrm>
                <a:off x="3474902" y="1438764"/>
                <a:ext cx="405903" cy="79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a:solidFill>
                      <a:schemeClr val="accent2"/>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600" b="1" dirty="0">
                    <a:solidFill>
                      <a:srgbClr val="FFFFFF"/>
                    </a:solidFill>
                    <a:latin typeface="Agency FB" panose="020B0503020202020204" pitchFamily="34" charset="0"/>
                  </a:rPr>
                  <a:t>1</a:t>
                </a:r>
                <a:endParaRPr lang="zh-CN" altLang="en-US" sz="3600" b="1" dirty="0">
                  <a:solidFill>
                    <a:srgbClr val="FFFFFF"/>
                  </a:solidFill>
                  <a:latin typeface="Agency FB" panose="020B0503020202020204" pitchFamily="34" charset="0"/>
                </a:endParaRPr>
              </a:p>
            </p:txBody>
          </p:sp>
        </p:grpSp>
        <p:grpSp>
          <p:nvGrpSpPr>
            <p:cNvPr id="45" name="组合 44"/>
            <p:cNvGrpSpPr/>
            <p:nvPr/>
          </p:nvGrpSpPr>
          <p:grpSpPr>
            <a:xfrm>
              <a:off x="1146110" y="3164030"/>
              <a:ext cx="4153290" cy="681175"/>
              <a:chOff x="3070870" y="1395918"/>
              <a:chExt cx="5740555" cy="837610"/>
            </a:xfrm>
          </p:grpSpPr>
          <p:sp>
            <p:nvSpPr>
              <p:cNvPr id="46" name="Freeform 11"/>
              <p:cNvSpPr/>
              <p:nvPr>
                <p:custDataLst>
                  <p:tags r:id="rId16"/>
                </p:custDataLst>
              </p:nvPr>
            </p:nvSpPr>
            <p:spPr bwMode="auto">
              <a:xfrm>
                <a:off x="3234319" y="1395918"/>
                <a:ext cx="891827" cy="112668"/>
              </a:xfrm>
              <a:custGeom>
                <a:avLst/>
                <a:gdLst>
                  <a:gd name="T0" fmla="*/ 85667 w 1156"/>
                  <a:gd name="T1" fmla="*/ 0 h 142"/>
                  <a:gd name="T2" fmla="*/ 806508 w 1156"/>
                  <a:gd name="T3" fmla="*/ 0 h 142"/>
                  <a:gd name="T4" fmla="*/ 892175 w 1156"/>
                  <a:gd name="T5" fmla="*/ 112712 h 142"/>
                  <a:gd name="T6" fmla="*/ 0 w 1156"/>
                  <a:gd name="T7" fmla="*/ 112712 h 142"/>
                  <a:gd name="T8" fmla="*/ 85667 w 1156"/>
                  <a:gd name="T9" fmla="*/ 0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6" h="142">
                    <a:moveTo>
                      <a:pt x="111" y="0"/>
                    </a:moveTo>
                    <a:lnTo>
                      <a:pt x="1045" y="0"/>
                    </a:lnTo>
                    <a:lnTo>
                      <a:pt x="1156" y="142"/>
                    </a:lnTo>
                    <a:lnTo>
                      <a:pt x="0" y="142"/>
                    </a:lnTo>
                    <a:lnTo>
                      <a:pt x="111" y="0"/>
                    </a:lnTo>
                    <a:close/>
                  </a:path>
                </a:pathLst>
              </a:custGeom>
              <a:solidFill>
                <a:srgbClr val="006494"/>
              </a:solidFill>
              <a:ln>
                <a:noFill/>
              </a:ln>
              <a:effectLst>
                <a:outerShdw blurRad="63500" algn="ctr" rotWithShape="0">
                  <a:prstClr val="black">
                    <a:alpha val="40000"/>
                  </a:prstClr>
                </a:outerShdw>
              </a:effectLst>
            </p:spPr>
            <p:txBody>
              <a:bodyPr/>
              <a:lstStyle/>
              <a:p>
                <a:pPr algn="ctr"/>
                <a:endParaRPr lang="zh-CN" altLang="en-US" sz="1600">
                  <a:solidFill>
                    <a:prstClr val="black"/>
                  </a:solidFill>
                  <a:latin typeface="Agency FB" panose="020B0503020202020204" pitchFamily="34" charset="0"/>
                </a:endParaRPr>
              </a:p>
            </p:txBody>
          </p:sp>
          <p:sp>
            <p:nvSpPr>
              <p:cNvPr id="47" name="Freeform 10"/>
              <p:cNvSpPr/>
              <p:nvPr>
                <p:custDataLst>
                  <p:tags r:id="rId17"/>
                </p:custDataLst>
              </p:nvPr>
            </p:nvSpPr>
            <p:spPr bwMode="auto">
              <a:xfrm>
                <a:off x="3070870" y="1484784"/>
                <a:ext cx="5740555" cy="701401"/>
              </a:xfrm>
              <a:custGeom>
                <a:avLst/>
                <a:gdLst>
                  <a:gd name="T0" fmla="*/ 74828 w 8676"/>
                  <a:gd name="T1" fmla="*/ 0 h 884"/>
                  <a:gd name="T2" fmla="*/ 6537843 w 8676"/>
                  <a:gd name="T3" fmla="*/ 0 h 884"/>
                  <a:gd name="T4" fmla="*/ 6692900 w 8676"/>
                  <a:gd name="T5" fmla="*/ 160338 h 884"/>
                  <a:gd name="T6" fmla="*/ 6692900 w 8676"/>
                  <a:gd name="T7" fmla="*/ 625475 h 884"/>
                  <a:gd name="T8" fmla="*/ 6618072 w 8676"/>
                  <a:gd name="T9" fmla="*/ 701675 h 884"/>
                  <a:gd name="T10" fmla="*/ 74828 w 8676"/>
                  <a:gd name="T11" fmla="*/ 701675 h 884"/>
                  <a:gd name="T12" fmla="*/ 0 w 8676"/>
                  <a:gd name="T13" fmla="*/ 625475 h 884"/>
                  <a:gd name="T14" fmla="*/ 0 w 8676"/>
                  <a:gd name="T15" fmla="*/ 76200 h 884"/>
                  <a:gd name="T16" fmla="*/ 74828 w 8676"/>
                  <a:gd name="T17" fmla="*/ 0 h 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ln>
            </p:spPr>
            <p:txBody>
              <a:bodyPr/>
              <a:lstStyle/>
              <a:p>
                <a:endParaRPr lang="zh-CN" altLang="en-US" sz="1600">
                  <a:solidFill>
                    <a:prstClr val="black"/>
                  </a:solidFill>
                </a:endParaRPr>
              </a:p>
            </p:txBody>
          </p:sp>
          <p:sp>
            <p:nvSpPr>
              <p:cNvPr id="48" name="Rectangle 12"/>
              <p:cNvSpPr>
                <a:spLocks noChangeArrowheads="1"/>
              </p:cNvSpPr>
              <p:nvPr>
                <p:custDataLst>
                  <p:tags r:id="rId18"/>
                </p:custDataLst>
              </p:nvPr>
            </p:nvSpPr>
            <p:spPr bwMode="auto">
              <a:xfrm>
                <a:off x="3320010" y="1395918"/>
                <a:ext cx="720444" cy="737899"/>
              </a:xfrm>
              <a:prstGeom prst="rect">
                <a:avLst/>
              </a:prstGeom>
              <a:solidFill>
                <a:schemeClr val="accent1"/>
              </a:solidFill>
              <a:ln>
                <a:noFill/>
              </a:ln>
              <a:effectLst>
                <a:outerShdw blurRad="63500" algn="ctr" rotWithShape="0">
                  <a:prstClr val="black">
                    <a:alpha val="40000"/>
                  </a:prstClr>
                </a:outerShdw>
              </a:effectLst>
            </p:spPr>
            <p:txBody>
              <a:bodyPr/>
              <a:lstStyle>
                <a:lvl1pPr eaLnBrk="0" hangingPunct="0">
                  <a:spcBef>
                    <a:spcPct val="20000"/>
                  </a:spcBef>
                  <a:buChar char="•"/>
                  <a:defRPr sz="2000">
                    <a:solidFill>
                      <a:schemeClr val="accent2"/>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600">
                  <a:solidFill>
                    <a:prstClr val="black"/>
                  </a:solidFill>
                  <a:latin typeface="Agency FB" panose="020B0503020202020204" pitchFamily="34" charset="0"/>
                  <a:ea typeface="宋体" panose="02010600030101010101" pitchFamily="2" charset="-122"/>
                </a:endParaRPr>
              </a:p>
            </p:txBody>
          </p:sp>
          <p:sp>
            <p:nvSpPr>
              <p:cNvPr id="49" name="TextBox 105"/>
              <p:cNvSpPr txBox="1">
                <a:spLocks noChangeArrowheads="1"/>
              </p:cNvSpPr>
              <p:nvPr>
                <p:custDataLst>
                  <p:tags r:id="rId19"/>
                </p:custDataLst>
              </p:nvPr>
            </p:nvSpPr>
            <p:spPr bwMode="auto">
              <a:xfrm>
                <a:off x="4249921" y="1609636"/>
                <a:ext cx="4365565" cy="491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000">
                    <a:solidFill>
                      <a:schemeClr val="accent2"/>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dirty="0">
                    <a:solidFill>
                      <a:srgbClr val="006494"/>
                    </a:solidFill>
                    <a:latin typeface="微软雅黑" panose="020B0503020204020204" charset="-122"/>
                    <a:sym typeface="+mn-ea"/>
                  </a:rPr>
                  <a:t>有效性</a:t>
                </a:r>
                <a:endParaRPr lang="zh-CN" altLang="en-US" dirty="0">
                  <a:solidFill>
                    <a:srgbClr val="006494"/>
                  </a:solidFill>
                  <a:latin typeface="微软雅黑" panose="020B0503020204020204" charset="-122"/>
                </a:endParaRPr>
              </a:p>
            </p:txBody>
          </p:sp>
          <p:sp>
            <p:nvSpPr>
              <p:cNvPr id="50" name="TextBox 106"/>
              <p:cNvSpPr txBox="1">
                <a:spLocks noChangeArrowheads="1"/>
              </p:cNvSpPr>
              <p:nvPr>
                <p:custDataLst>
                  <p:tags r:id="rId20"/>
                </p:custDataLst>
              </p:nvPr>
            </p:nvSpPr>
            <p:spPr bwMode="auto">
              <a:xfrm>
                <a:off x="3404001" y="1438764"/>
                <a:ext cx="547702" cy="79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a:solidFill>
                      <a:schemeClr val="accent2"/>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600" b="1" dirty="0">
                    <a:solidFill>
                      <a:srgbClr val="FFFFFF"/>
                    </a:solidFill>
                    <a:latin typeface="Agency FB" panose="020B0503020202020204" pitchFamily="34" charset="0"/>
                  </a:rPr>
                  <a:t>3</a:t>
                </a:r>
                <a:endParaRPr lang="zh-CN" altLang="en-US" sz="3600" b="1" dirty="0">
                  <a:solidFill>
                    <a:srgbClr val="FFFFFF"/>
                  </a:solidFill>
                  <a:latin typeface="Agency FB" panose="020B0503020202020204" pitchFamily="34" charset="0"/>
                </a:endParaRPr>
              </a:p>
            </p:txBody>
          </p:sp>
        </p:grpSp>
        <p:grpSp>
          <p:nvGrpSpPr>
            <p:cNvPr id="51" name="组合 50"/>
            <p:cNvGrpSpPr/>
            <p:nvPr/>
          </p:nvGrpSpPr>
          <p:grpSpPr>
            <a:xfrm>
              <a:off x="1126654" y="4298494"/>
              <a:ext cx="4153290" cy="681175"/>
              <a:chOff x="3070870" y="1395918"/>
              <a:chExt cx="5740555" cy="837610"/>
            </a:xfrm>
          </p:grpSpPr>
          <p:sp>
            <p:nvSpPr>
              <p:cNvPr id="52" name="Freeform 11"/>
              <p:cNvSpPr/>
              <p:nvPr>
                <p:custDataLst>
                  <p:tags r:id="rId11"/>
                </p:custDataLst>
              </p:nvPr>
            </p:nvSpPr>
            <p:spPr bwMode="auto">
              <a:xfrm>
                <a:off x="3234319" y="1395918"/>
                <a:ext cx="891827" cy="112668"/>
              </a:xfrm>
              <a:custGeom>
                <a:avLst/>
                <a:gdLst>
                  <a:gd name="T0" fmla="*/ 85667 w 1156"/>
                  <a:gd name="T1" fmla="*/ 0 h 142"/>
                  <a:gd name="T2" fmla="*/ 806508 w 1156"/>
                  <a:gd name="T3" fmla="*/ 0 h 142"/>
                  <a:gd name="T4" fmla="*/ 892175 w 1156"/>
                  <a:gd name="T5" fmla="*/ 112712 h 142"/>
                  <a:gd name="T6" fmla="*/ 0 w 1156"/>
                  <a:gd name="T7" fmla="*/ 112712 h 142"/>
                  <a:gd name="T8" fmla="*/ 85667 w 1156"/>
                  <a:gd name="T9" fmla="*/ 0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6" h="142">
                    <a:moveTo>
                      <a:pt x="111" y="0"/>
                    </a:moveTo>
                    <a:lnTo>
                      <a:pt x="1045" y="0"/>
                    </a:lnTo>
                    <a:lnTo>
                      <a:pt x="1156" y="142"/>
                    </a:lnTo>
                    <a:lnTo>
                      <a:pt x="0" y="142"/>
                    </a:lnTo>
                    <a:lnTo>
                      <a:pt x="111" y="0"/>
                    </a:lnTo>
                    <a:close/>
                  </a:path>
                </a:pathLst>
              </a:custGeom>
              <a:solidFill>
                <a:srgbClr val="006494"/>
              </a:solidFill>
              <a:ln>
                <a:noFill/>
              </a:ln>
              <a:effectLst>
                <a:outerShdw blurRad="63500" algn="ctr" rotWithShape="0">
                  <a:prstClr val="black">
                    <a:alpha val="40000"/>
                  </a:prstClr>
                </a:outerShdw>
              </a:effectLst>
            </p:spPr>
            <p:txBody>
              <a:bodyPr/>
              <a:lstStyle/>
              <a:p>
                <a:pPr algn="ctr"/>
                <a:endParaRPr lang="zh-CN" altLang="en-US" sz="1600">
                  <a:solidFill>
                    <a:prstClr val="black"/>
                  </a:solidFill>
                  <a:latin typeface="Agency FB" panose="020B0503020202020204" pitchFamily="34" charset="0"/>
                </a:endParaRPr>
              </a:p>
            </p:txBody>
          </p:sp>
          <p:sp>
            <p:nvSpPr>
              <p:cNvPr id="53" name="Freeform 10"/>
              <p:cNvSpPr/>
              <p:nvPr>
                <p:custDataLst>
                  <p:tags r:id="rId12"/>
                </p:custDataLst>
              </p:nvPr>
            </p:nvSpPr>
            <p:spPr bwMode="auto">
              <a:xfrm>
                <a:off x="3070870" y="1484784"/>
                <a:ext cx="5740555" cy="701401"/>
              </a:xfrm>
              <a:custGeom>
                <a:avLst/>
                <a:gdLst>
                  <a:gd name="T0" fmla="*/ 74828 w 8676"/>
                  <a:gd name="T1" fmla="*/ 0 h 884"/>
                  <a:gd name="T2" fmla="*/ 6537843 w 8676"/>
                  <a:gd name="T3" fmla="*/ 0 h 884"/>
                  <a:gd name="T4" fmla="*/ 6692900 w 8676"/>
                  <a:gd name="T5" fmla="*/ 160338 h 884"/>
                  <a:gd name="T6" fmla="*/ 6692900 w 8676"/>
                  <a:gd name="T7" fmla="*/ 625475 h 884"/>
                  <a:gd name="T8" fmla="*/ 6618072 w 8676"/>
                  <a:gd name="T9" fmla="*/ 701675 h 884"/>
                  <a:gd name="T10" fmla="*/ 74828 w 8676"/>
                  <a:gd name="T11" fmla="*/ 701675 h 884"/>
                  <a:gd name="T12" fmla="*/ 0 w 8676"/>
                  <a:gd name="T13" fmla="*/ 625475 h 884"/>
                  <a:gd name="T14" fmla="*/ 0 w 8676"/>
                  <a:gd name="T15" fmla="*/ 76200 h 884"/>
                  <a:gd name="T16" fmla="*/ 74828 w 8676"/>
                  <a:gd name="T17" fmla="*/ 0 h 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ln>
            </p:spPr>
            <p:txBody>
              <a:bodyPr/>
              <a:lstStyle/>
              <a:p>
                <a:endParaRPr lang="zh-CN" altLang="en-US" sz="1600">
                  <a:solidFill>
                    <a:prstClr val="black"/>
                  </a:solidFill>
                </a:endParaRPr>
              </a:p>
            </p:txBody>
          </p:sp>
          <p:sp>
            <p:nvSpPr>
              <p:cNvPr id="54" name="Rectangle 12"/>
              <p:cNvSpPr>
                <a:spLocks noChangeArrowheads="1"/>
              </p:cNvSpPr>
              <p:nvPr>
                <p:custDataLst>
                  <p:tags r:id="rId13"/>
                </p:custDataLst>
              </p:nvPr>
            </p:nvSpPr>
            <p:spPr bwMode="auto">
              <a:xfrm>
                <a:off x="3320010" y="1395918"/>
                <a:ext cx="720444" cy="737899"/>
              </a:xfrm>
              <a:prstGeom prst="rect">
                <a:avLst/>
              </a:prstGeom>
              <a:solidFill>
                <a:schemeClr val="accent1"/>
              </a:solidFill>
              <a:ln>
                <a:noFill/>
              </a:ln>
              <a:effectLst>
                <a:outerShdw blurRad="63500" algn="ctr" rotWithShape="0">
                  <a:prstClr val="black">
                    <a:alpha val="40000"/>
                  </a:prstClr>
                </a:outerShdw>
              </a:effectLst>
            </p:spPr>
            <p:txBody>
              <a:bodyPr/>
              <a:lstStyle>
                <a:lvl1pPr eaLnBrk="0" hangingPunct="0">
                  <a:spcBef>
                    <a:spcPct val="20000"/>
                  </a:spcBef>
                  <a:buChar char="•"/>
                  <a:defRPr sz="2000">
                    <a:solidFill>
                      <a:schemeClr val="accent2"/>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600">
                  <a:solidFill>
                    <a:prstClr val="black"/>
                  </a:solidFill>
                  <a:latin typeface="Agency FB" panose="020B0503020202020204" pitchFamily="34" charset="0"/>
                  <a:ea typeface="宋体" panose="02010600030101010101" pitchFamily="2" charset="-122"/>
                </a:endParaRPr>
              </a:p>
            </p:txBody>
          </p:sp>
          <p:sp>
            <p:nvSpPr>
              <p:cNvPr id="55" name="TextBox 105"/>
              <p:cNvSpPr txBox="1">
                <a:spLocks noChangeArrowheads="1"/>
              </p:cNvSpPr>
              <p:nvPr>
                <p:custDataLst>
                  <p:tags r:id="rId14"/>
                </p:custDataLst>
              </p:nvPr>
            </p:nvSpPr>
            <p:spPr bwMode="auto">
              <a:xfrm>
                <a:off x="4249921" y="1609636"/>
                <a:ext cx="4365565" cy="491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000">
                    <a:solidFill>
                      <a:schemeClr val="accent2"/>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dirty="0">
                    <a:solidFill>
                      <a:srgbClr val="006494"/>
                    </a:solidFill>
                    <a:latin typeface="微软雅黑" panose="020B0503020204020204" charset="-122"/>
                    <a:sym typeface="+mn-ea"/>
                  </a:rPr>
                  <a:t>公平性</a:t>
                </a:r>
                <a:endParaRPr lang="zh-CN" altLang="en-US" dirty="0">
                  <a:solidFill>
                    <a:srgbClr val="006494"/>
                  </a:solidFill>
                  <a:latin typeface="微软雅黑" panose="020B0503020204020204" charset="-122"/>
                </a:endParaRPr>
              </a:p>
            </p:txBody>
          </p:sp>
          <p:sp>
            <p:nvSpPr>
              <p:cNvPr id="56" name="TextBox 106"/>
              <p:cNvSpPr txBox="1">
                <a:spLocks noChangeArrowheads="1"/>
              </p:cNvSpPr>
              <p:nvPr>
                <p:custDataLst>
                  <p:tags r:id="rId15"/>
                </p:custDataLst>
              </p:nvPr>
            </p:nvSpPr>
            <p:spPr bwMode="auto">
              <a:xfrm>
                <a:off x="3405109" y="1438764"/>
                <a:ext cx="545487" cy="79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a:solidFill>
                      <a:schemeClr val="accent2"/>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600" b="1" dirty="0">
                    <a:solidFill>
                      <a:srgbClr val="FFFFFF"/>
                    </a:solidFill>
                    <a:latin typeface="Agency FB" panose="020B0503020202020204" pitchFamily="34" charset="0"/>
                  </a:rPr>
                  <a:t>5</a:t>
                </a:r>
                <a:endParaRPr lang="zh-CN" altLang="en-US" sz="3600" b="1" dirty="0">
                  <a:solidFill>
                    <a:srgbClr val="FFFFFF"/>
                  </a:solidFill>
                  <a:latin typeface="Agency FB" panose="020B0503020202020204" pitchFamily="34" charset="0"/>
                </a:endParaRPr>
              </a:p>
            </p:txBody>
          </p:sp>
        </p:grpSp>
        <p:grpSp>
          <p:nvGrpSpPr>
            <p:cNvPr id="57" name="组合 56"/>
            <p:cNvGrpSpPr/>
            <p:nvPr/>
          </p:nvGrpSpPr>
          <p:grpSpPr>
            <a:xfrm>
              <a:off x="6326968" y="2181284"/>
              <a:ext cx="4153290" cy="681175"/>
              <a:chOff x="3070870" y="1395918"/>
              <a:chExt cx="5740555" cy="837610"/>
            </a:xfrm>
          </p:grpSpPr>
          <p:sp>
            <p:nvSpPr>
              <p:cNvPr id="58" name="Freeform 11"/>
              <p:cNvSpPr/>
              <p:nvPr>
                <p:custDataLst>
                  <p:tags r:id="rId6"/>
                </p:custDataLst>
              </p:nvPr>
            </p:nvSpPr>
            <p:spPr bwMode="auto">
              <a:xfrm>
                <a:off x="3234319" y="1395918"/>
                <a:ext cx="891827" cy="112668"/>
              </a:xfrm>
              <a:custGeom>
                <a:avLst/>
                <a:gdLst>
                  <a:gd name="T0" fmla="*/ 85667 w 1156"/>
                  <a:gd name="T1" fmla="*/ 0 h 142"/>
                  <a:gd name="T2" fmla="*/ 806508 w 1156"/>
                  <a:gd name="T3" fmla="*/ 0 h 142"/>
                  <a:gd name="T4" fmla="*/ 892175 w 1156"/>
                  <a:gd name="T5" fmla="*/ 112712 h 142"/>
                  <a:gd name="T6" fmla="*/ 0 w 1156"/>
                  <a:gd name="T7" fmla="*/ 112712 h 142"/>
                  <a:gd name="T8" fmla="*/ 85667 w 1156"/>
                  <a:gd name="T9" fmla="*/ 0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6" h="142">
                    <a:moveTo>
                      <a:pt x="111" y="0"/>
                    </a:moveTo>
                    <a:lnTo>
                      <a:pt x="1045" y="0"/>
                    </a:lnTo>
                    <a:lnTo>
                      <a:pt x="1156" y="142"/>
                    </a:lnTo>
                    <a:lnTo>
                      <a:pt x="0" y="142"/>
                    </a:lnTo>
                    <a:lnTo>
                      <a:pt x="111" y="0"/>
                    </a:lnTo>
                    <a:close/>
                  </a:path>
                </a:pathLst>
              </a:custGeom>
              <a:solidFill>
                <a:srgbClr val="006494"/>
              </a:solidFill>
              <a:ln>
                <a:noFill/>
              </a:ln>
              <a:effectLst>
                <a:outerShdw blurRad="63500" algn="ctr" rotWithShape="0">
                  <a:prstClr val="black">
                    <a:alpha val="40000"/>
                  </a:prstClr>
                </a:outerShdw>
              </a:effectLst>
            </p:spPr>
            <p:txBody>
              <a:bodyPr/>
              <a:lstStyle/>
              <a:p>
                <a:pPr algn="ctr"/>
                <a:endParaRPr lang="zh-CN" altLang="en-US" sz="1600">
                  <a:solidFill>
                    <a:prstClr val="black"/>
                  </a:solidFill>
                  <a:latin typeface="Agency FB" panose="020B0503020202020204" pitchFamily="34" charset="0"/>
                </a:endParaRPr>
              </a:p>
            </p:txBody>
          </p:sp>
          <p:sp>
            <p:nvSpPr>
              <p:cNvPr id="59" name="Freeform 10"/>
              <p:cNvSpPr/>
              <p:nvPr>
                <p:custDataLst>
                  <p:tags r:id="rId7"/>
                </p:custDataLst>
              </p:nvPr>
            </p:nvSpPr>
            <p:spPr bwMode="auto">
              <a:xfrm>
                <a:off x="3070870" y="1484784"/>
                <a:ext cx="5740555" cy="701401"/>
              </a:xfrm>
              <a:custGeom>
                <a:avLst/>
                <a:gdLst>
                  <a:gd name="T0" fmla="*/ 74828 w 8676"/>
                  <a:gd name="T1" fmla="*/ 0 h 884"/>
                  <a:gd name="T2" fmla="*/ 6537843 w 8676"/>
                  <a:gd name="T3" fmla="*/ 0 h 884"/>
                  <a:gd name="T4" fmla="*/ 6692900 w 8676"/>
                  <a:gd name="T5" fmla="*/ 160338 h 884"/>
                  <a:gd name="T6" fmla="*/ 6692900 w 8676"/>
                  <a:gd name="T7" fmla="*/ 625475 h 884"/>
                  <a:gd name="T8" fmla="*/ 6618072 w 8676"/>
                  <a:gd name="T9" fmla="*/ 701675 h 884"/>
                  <a:gd name="T10" fmla="*/ 74828 w 8676"/>
                  <a:gd name="T11" fmla="*/ 701675 h 884"/>
                  <a:gd name="T12" fmla="*/ 0 w 8676"/>
                  <a:gd name="T13" fmla="*/ 625475 h 884"/>
                  <a:gd name="T14" fmla="*/ 0 w 8676"/>
                  <a:gd name="T15" fmla="*/ 76200 h 884"/>
                  <a:gd name="T16" fmla="*/ 74828 w 8676"/>
                  <a:gd name="T17" fmla="*/ 0 h 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ln>
            </p:spPr>
            <p:txBody>
              <a:bodyPr/>
              <a:lstStyle/>
              <a:p>
                <a:endParaRPr lang="zh-CN" altLang="en-US" sz="1600">
                  <a:solidFill>
                    <a:prstClr val="black"/>
                  </a:solidFill>
                </a:endParaRPr>
              </a:p>
            </p:txBody>
          </p:sp>
          <p:sp>
            <p:nvSpPr>
              <p:cNvPr id="60" name="Rectangle 12"/>
              <p:cNvSpPr>
                <a:spLocks noChangeArrowheads="1"/>
              </p:cNvSpPr>
              <p:nvPr>
                <p:custDataLst>
                  <p:tags r:id="rId8"/>
                </p:custDataLst>
              </p:nvPr>
            </p:nvSpPr>
            <p:spPr bwMode="auto">
              <a:xfrm>
                <a:off x="3320010" y="1395918"/>
                <a:ext cx="720444" cy="737899"/>
              </a:xfrm>
              <a:prstGeom prst="rect">
                <a:avLst/>
              </a:prstGeom>
              <a:solidFill>
                <a:schemeClr val="accent1"/>
              </a:solidFill>
              <a:ln>
                <a:noFill/>
              </a:ln>
              <a:effectLst>
                <a:outerShdw blurRad="63500" algn="ctr" rotWithShape="0">
                  <a:prstClr val="black">
                    <a:alpha val="40000"/>
                  </a:prstClr>
                </a:outerShdw>
              </a:effectLst>
            </p:spPr>
            <p:txBody>
              <a:bodyPr/>
              <a:lstStyle>
                <a:lvl1pPr eaLnBrk="0" hangingPunct="0">
                  <a:spcBef>
                    <a:spcPct val="20000"/>
                  </a:spcBef>
                  <a:buChar char="•"/>
                  <a:defRPr sz="2000">
                    <a:solidFill>
                      <a:schemeClr val="accent2"/>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600">
                  <a:solidFill>
                    <a:prstClr val="black"/>
                  </a:solidFill>
                  <a:latin typeface="Agency FB" panose="020B0503020202020204" pitchFamily="34" charset="0"/>
                  <a:ea typeface="宋体" panose="02010600030101010101" pitchFamily="2" charset="-122"/>
                </a:endParaRPr>
              </a:p>
            </p:txBody>
          </p:sp>
          <p:sp>
            <p:nvSpPr>
              <p:cNvPr id="61" name="TextBox 105"/>
              <p:cNvSpPr txBox="1">
                <a:spLocks noChangeArrowheads="1"/>
              </p:cNvSpPr>
              <p:nvPr>
                <p:custDataLst>
                  <p:tags r:id="rId9"/>
                </p:custDataLst>
              </p:nvPr>
            </p:nvSpPr>
            <p:spPr bwMode="auto">
              <a:xfrm>
                <a:off x="4249921" y="1609636"/>
                <a:ext cx="4365565" cy="491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000">
                    <a:solidFill>
                      <a:schemeClr val="accent2"/>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dirty="0">
                    <a:solidFill>
                      <a:srgbClr val="006494"/>
                    </a:solidFill>
                    <a:latin typeface="微软雅黑" panose="020B0503020204020204" charset="-122"/>
                    <a:sym typeface="+mn-ea"/>
                  </a:rPr>
                  <a:t>安全性</a:t>
                </a:r>
                <a:endParaRPr lang="zh-CN" altLang="en-US" dirty="0">
                  <a:solidFill>
                    <a:srgbClr val="006494"/>
                  </a:solidFill>
                  <a:latin typeface="微软雅黑" panose="020B0503020204020204" charset="-122"/>
                </a:endParaRPr>
              </a:p>
            </p:txBody>
          </p:sp>
          <p:sp>
            <p:nvSpPr>
              <p:cNvPr id="62" name="TextBox 106"/>
              <p:cNvSpPr txBox="1">
                <a:spLocks noChangeArrowheads="1"/>
              </p:cNvSpPr>
              <p:nvPr>
                <p:custDataLst>
                  <p:tags r:id="rId10"/>
                </p:custDataLst>
              </p:nvPr>
            </p:nvSpPr>
            <p:spPr bwMode="auto">
              <a:xfrm>
                <a:off x="3409540" y="1438764"/>
                <a:ext cx="536625" cy="79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a:solidFill>
                      <a:schemeClr val="accent2"/>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600" b="1" dirty="0">
                    <a:solidFill>
                      <a:srgbClr val="FFFFFF"/>
                    </a:solidFill>
                    <a:latin typeface="Agency FB" panose="020B0503020202020204" pitchFamily="34" charset="0"/>
                  </a:rPr>
                  <a:t>2</a:t>
                </a:r>
                <a:endParaRPr lang="zh-CN" altLang="en-US" sz="3600" b="1" dirty="0">
                  <a:solidFill>
                    <a:srgbClr val="FFFFFF"/>
                  </a:solidFill>
                  <a:latin typeface="Agency FB" panose="020B0503020202020204" pitchFamily="34" charset="0"/>
                </a:endParaRPr>
              </a:p>
            </p:txBody>
          </p:sp>
        </p:grpSp>
        <p:grpSp>
          <p:nvGrpSpPr>
            <p:cNvPr id="63" name="组合 62"/>
            <p:cNvGrpSpPr/>
            <p:nvPr/>
          </p:nvGrpSpPr>
          <p:grpSpPr>
            <a:xfrm>
              <a:off x="6307512" y="3212459"/>
              <a:ext cx="4153290" cy="681175"/>
              <a:chOff x="3070870" y="1395918"/>
              <a:chExt cx="5740555" cy="837610"/>
            </a:xfrm>
          </p:grpSpPr>
          <p:sp>
            <p:nvSpPr>
              <p:cNvPr id="64" name="Freeform 11"/>
              <p:cNvSpPr/>
              <p:nvPr>
                <p:custDataLst>
                  <p:tags r:id="rId1"/>
                </p:custDataLst>
              </p:nvPr>
            </p:nvSpPr>
            <p:spPr bwMode="auto">
              <a:xfrm>
                <a:off x="3234319" y="1395918"/>
                <a:ext cx="891827" cy="112668"/>
              </a:xfrm>
              <a:custGeom>
                <a:avLst/>
                <a:gdLst>
                  <a:gd name="T0" fmla="*/ 85667 w 1156"/>
                  <a:gd name="T1" fmla="*/ 0 h 142"/>
                  <a:gd name="T2" fmla="*/ 806508 w 1156"/>
                  <a:gd name="T3" fmla="*/ 0 h 142"/>
                  <a:gd name="T4" fmla="*/ 892175 w 1156"/>
                  <a:gd name="T5" fmla="*/ 112712 h 142"/>
                  <a:gd name="T6" fmla="*/ 0 w 1156"/>
                  <a:gd name="T7" fmla="*/ 112712 h 142"/>
                  <a:gd name="T8" fmla="*/ 85667 w 1156"/>
                  <a:gd name="T9" fmla="*/ 0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6" h="142">
                    <a:moveTo>
                      <a:pt x="111" y="0"/>
                    </a:moveTo>
                    <a:lnTo>
                      <a:pt x="1045" y="0"/>
                    </a:lnTo>
                    <a:lnTo>
                      <a:pt x="1156" y="142"/>
                    </a:lnTo>
                    <a:lnTo>
                      <a:pt x="0" y="142"/>
                    </a:lnTo>
                    <a:lnTo>
                      <a:pt x="111" y="0"/>
                    </a:lnTo>
                    <a:close/>
                  </a:path>
                </a:pathLst>
              </a:custGeom>
              <a:solidFill>
                <a:srgbClr val="006494"/>
              </a:solidFill>
              <a:ln>
                <a:noFill/>
              </a:ln>
              <a:effectLst>
                <a:outerShdw blurRad="63500" algn="ctr" rotWithShape="0">
                  <a:prstClr val="black">
                    <a:alpha val="40000"/>
                  </a:prstClr>
                </a:outerShdw>
              </a:effectLst>
            </p:spPr>
            <p:txBody>
              <a:bodyPr/>
              <a:lstStyle/>
              <a:p>
                <a:pPr algn="ctr"/>
                <a:endParaRPr lang="zh-CN" altLang="en-US" sz="1600">
                  <a:solidFill>
                    <a:prstClr val="black"/>
                  </a:solidFill>
                  <a:latin typeface="Agency FB" panose="020B0503020202020204" pitchFamily="34" charset="0"/>
                </a:endParaRPr>
              </a:p>
            </p:txBody>
          </p:sp>
          <p:sp>
            <p:nvSpPr>
              <p:cNvPr id="65" name="Freeform 10"/>
              <p:cNvSpPr/>
              <p:nvPr>
                <p:custDataLst>
                  <p:tags r:id="rId2"/>
                </p:custDataLst>
              </p:nvPr>
            </p:nvSpPr>
            <p:spPr bwMode="auto">
              <a:xfrm>
                <a:off x="3070870" y="1484784"/>
                <a:ext cx="5740555" cy="701401"/>
              </a:xfrm>
              <a:custGeom>
                <a:avLst/>
                <a:gdLst>
                  <a:gd name="T0" fmla="*/ 74828 w 8676"/>
                  <a:gd name="T1" fmla="*/ 0 h 884"/>
                  <a:gd name="T2" fmla="*/ 6537843 w 8676"/>
                  <a:gd name="T3" fmla="*/ 0 h 884"/>
                  <a:gd name="T4" fmla="*/ 6692900 w 8676"/>
                  <a:gd name="T5" fmla="*/ 160338 h 884"/>
                  <a:gd name="T6" fmla="*/ 6692900 w 8676"/>
                  <a:gd name="T7" fmla="*/ 625475 h 884"/>
                  <a:gd name="T8" fmla="*/ 6618072 w 8676"/>
                  <a:gd name="T9" fmla="*/ 701675 h 884"/>
                  <a:gd name="T10" fmla="*/ 74828 w 8676"/>
                  <a:gd name="T11" fmla="*/ 701675 h 884"/>
                  <a:gd name="T12" fmla="*/ 0 w 8676"/>
                  <a:gd name="T13" fmla="*/ 625475 h 884"/>
                  <a:gd name="T14" fmla="*/ 0 w 8676"/>
                  <a:gd name="T15" fmla="*/ 76200 h 884"/>
                  <a:gd name="T16" fmla="*/ 74828 w 8676"/>
                  <a:gd name="T17" fmla="*/ 0 h 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ln>
            </p:spPr>
            <p:txBody>
              <a:bodyPr/>
              <a:lstStyle/>
              <a:p>
                <a:endParaRPr lang="zh-CN" altLang="en-US" sz="1600">
                  <a:solidFill>
                    <a:prstClr val="black"/>
                  </a:solidFill>
                </a:endParaRPr>
              </a:p>
            </p:txBody>
          </p:sp>
          <p:sp>
            <p:nvSpPr>
              <p:cNvPr id="66" name="Rectangle 12"/>
              <p:cNvSpPr>
                <a:spLocks noChangeArrowheads="1"/>
              </p:cNvSpPr>
              <p:nvPr>
                <p:custDataLst>
                  <p:tags r:id="rId3"/>
                </p:custDataLst>
              </p:nvPr>
            </p:nvSpPr>
            <p:spPr bwMode="auto">
              <a:xfrm>
                <a:off x="3320010" y="1395918"/>
                <a:ext cx="720444" cy="737899"/>
              </a:xfrm>
              <a:prstGeom prst="rect">
                <a:avLst/>
              </a:prstGeom>
              <a:solidFill>
                <a:schemeClr val="accent1"/>
              </a:solidFill>
              <a:ln>
                <a:noFill/>
              </a:ln>
              <a:effectLst>
                <a:outerShdw blurRad="63500" algn="ctr" rotWithShape="0">
                  <a:prstClr val="black">
                    <a:alpha val="40000"/>
                  </a:prstClr>
                </a:outerShdw>
              </a:effectLst>
            </p:spPr>
            <p:txBody>
              <a:bodyPr/>
              <a:lstStyle>
                <a:lvl1pPr eaLnBrk="0" hangingPunct="0">
                  <a:spcBef>
                    <a:spcPct val="20000"/>
                  </a:spcBef>
                  <a:buChar char="•"/>
                  <a:defRPr sz="2000">
                    <a:solidFill>
                      <a:schemeClr val="accent2"/>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600">
                  <a:solidFill>
                    <a:prstClr val="black"/>
                  </a:solidFill>
                  <a:latin typeface="Agency FB" panose="020B0503020202020204" pitchFamily="34" charset="0"/>
                  <a:ea typeface="宋体" panose="02010600030101010101" pitchFamily="2" charset="-122"/>
                </a:endParaRPr>
              </a:p>
            </p:txBody>
          </p:sp>
          <p:sp>
            <p:nvSpPr>
              <p:cNvPr id="67" name="TextBox 105"/>
              <p:cNvSpPr txBox="1">
                <a:spLocks noChangeArrowheads="1"/>
              </p:cNvSpPr>
              <p:nvPr>
                <p:custDataLst>
                  <p:tags r:id="rId4"/>
                </p:custDataLst>
              </p:nvPr>
            </p:nvSpPr>
            <p:spPr bwMode="auto">
              <a:xfrm>
                <a:off x="4249921" y="1609636"/>
                <a:ext cx="4365565" cy="491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000">
                    <a:solidFill>
                      <a:schemeClr val="accent2"/>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dirty="0">
                    <a:solidFill>
                      <a:srgbClr val="006494"/>
                    </a:solidFill>
                    <a:latin typeface="微软雅黑" panose="020B0503020204020204" charset="-122"/>
                    <a:sym typeface="+mn-ea"/>
                  </a:rPr>
                  <a:t>创新性</a:t>
                </a:r>
                <a:endParaRPr lang="zh-CN" altLang="en-US" dirty="0">
                  <a:solidFill>
                    <a:srgbClr val="006494"/>
                  </a:solidFill>
                  <a:latin typeface="微软雅黑" panose="020B0503020204020204" charset="-122"/>
                </a:endParaRPr>
              </a:p>
            </p:txBody>
          </p:sp>
          <p:sp>
            <p:nvSpPr>
              <p:cNvPr id="68" name="TextBox 106"/>
              <p:cNvSpPr txBox="1">
                <a:spLocks noChangeArrowheads="1"/>
              </p:cNvSpPr>
              <p:nvPr>
                <p:custDataLst>
                  <p:tags r:id="rId5"/>
                </p:custDataLst>
              </p:nvPr>
            </p:nvSpPr>
            <p:spPr bwMode="auto">
              <a:xfrm>
                <a:off x="3405108" y="1438764"/>
                <a:ext cx="545487" cy="79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a:solidFill>
                      <a:schemeClr val="accent2"/>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600" b="1" dirty="0">
                    <a:solidFill>
                      <a:srgbClr val="FFFFFF"/>
                    </a:solidFill>
                    <a:latin typeface="Agency FB" panose="020B0503020202020204" pitchFamily="34" charset="0"/>
                  </a:rPr>
                  <a:t>4</a:t>
                </a:r>
                <a:endParaRPr lang="zh-CN" altLang="en-US" sz="3600" b="1" dirty="0">
                  <a:solidFill>
                    <a:srgbClr val="FFFFFF"/>
                  </a:solidFill>
                  <a:latin typeface="Agency FB" panose="020B0503020202020204" pitchFamily="34" charset="0"/>
                </a:endParaRPr>
              </a:p>
            </p:txBody>
          </p:sp>
        </p:grpSp>
      </p:grpSp>
      <p:grpSp>
        <p:nvGrpSpPr>
          <p:cNvPr id="82" name="组合 81"/>
          <p:cNvGrpSpPr/>
          <p:nvPr/>
        </p:nvGrpSpPr>
        <p:grpSpPr>
          <a:xfrm>
            <a:off x="1" y="251954"/>
            <a:ext cx="2244902" cy="893640"/>
            <a:chOff x="1" y="251954"/>
            <a:chExt cx="2244902" cy="893640"/>
          </a:xfrm>
        </p:grpSpPr>
        <p:sp>
          <p:nvSpPr>
            <p:cNvPr id="83" name="标题 1"/>
            <p:cNvSpPr txBox="1"/>
            <p:nvPr/>
          </p:nvSpPr>
          <p:spPr>
            <a:xfrm>
              <a:off x="694606" y="707444"/>
              <a:ext cx="1550297" cy="4381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kern="1200">
                  <a:solidFill>
                    <a:schemeClr val="tx1"/>
                  </a:solidFill>
                  <a:latin typeface="微软雅黑" panose="020B0503020204020204" charset="-122"/>
                  <a:ea typeface="微软雅黑" panose="020B0503020204020204" charset="-122"/>
                  <a:cs typeface="+mj-cs"/>
                </a:defRPr>
              </a:lvl1pPr>
            </a:lstStyle>
            <a:p>
              <a:pPr algn="l"/>
              <a:r>
                <a:rPr lang="en-US" altLang="zh-CN" sz="2800" dirty="0">
                  <a:solidFill>
                    <a:schemeClr val="accent1"/>
                  </a:solidFill>
                  <a:latin typeface="Times New Roman" panose="02020603050405020304" pitchFamily="18" charset="0"/>
                  <a:cs typeface="Times New Roman" panose="02020603050405020304" pitchFamily="18" charset="0"/>
                </a:rPr>
                <a:t>ontent</a:t>
              </a:r>
              <a:endParaRPr lang="zh-CN" altLang="en-US" sz="2800" dirty="0">
                <a:solidFill>
                  <a:schemeClr val="accent1"/>
                </a:solidFill>
                <a:latin typeface="Times New Roman" panose="02020603050405020304" pitchFamily="18" charset="0"/>
                <a:cs typeface="Times New Roman" panose="02020603050405020304" pitchFamily="18" charset="0"/>
              </a:endParaRPr>
            </a:p>
          </p:txBody>
        </p:sp>
        <p:sp>
          <p:nvSpPr>
            <p:cNvPr id="84" name="矩形 83"/>
            <p:cNvSpPr/>
            <p:nvPr/>
          </p:nvSpPr>
          <p:spPr>
            <a:xfrm>
              <a:off x="1" y="266701"/>
              <a:ext cx="694606" cy="858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latin typeface="Times New Roman" panose="02020603050405020304" pitchFamily="18" charset="0"/>
                  <a:cs typeface="Times New Roman" panose="02020603050405020304" pitchFamily="18" charset="0"/>
                </a:rPr>
                <a:t>C</a:t>
              </a:r>
              <a:endParaRPr lang="zh-CN" altLang="en-US" sz="6000" b="1" dirty="0">
                <a:latin typeface="Times New Roman" panose="02020603050405020304" pitchFamily="18" charset="0"/>
                <a:cs typeface="Times New Roman" panose="02020603050405020304" pitchFamily="18" charset="0"/>
              </a:endParaRPr>
            </a:p>
          </p:txBody>
        </p:sp>
        <p:sp>
          <p:nvSpPr>
            <p:cNvPr id="85" name="矩形 84"/>
            <p:cNvSpPr/>
            <p:nvPr/>
          </p:nvSpPr>
          <p:spPr>
            <a:xfrm>
              <a:off x="694607" y="251954"/>
              <a:ext cx="1133541" cy="584775"/>
            </a:xfrm>
            <a:prstGeom prst="rect">
              <a:avLst/>
            </a:prstGeom>
          </p:spPr>
          <p:txBody>
            <a:bodyPr wrap="square">
              <a:spAutoFit/>
            </a:bodyPr>
            <a:lstStyle/>
            <a:p>
              <a:pPr algn="dist"/>
              <a:r>
                <a:rPr lang="zh-CN" altLang="en-US" sz="3200" b="1" dirty="0">
                  <a:solidFill>
                    <a:schemeClr val="accent1"/>
                  </a:solidFill>
                </a:rPr>
                <a:t>目录</a:t>
              </a:r>
              <a:endParaRPr lang="zh-CN" altLang="en-US" sz="3200" dirty="0">
                <a:solidFill>
                  <a:schemeClr val="accent1"/>
                </a:solidFil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p:cNvSpPr/>
          <p:nvPr/>
        </p:nvSpPr>
        <p:spPr>
          <a:xfrm>
            <a:off x="618163" y="3913895"/>
            <a:ext cx="10855799" cy="2364204"/>
          </a:xfrm>
          <a:prstGeom prst="rect">
            <a:avLst/>
          </a:prstGeom>
          <a:noFill/>
          <a:ln w="19050">
            <a:solidFill>
              <a:schemeClr val="bg1">
                <a:lumMod val="8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solidFill>
                <a:prstClr val="white"/>
              </a:solidFill>
            </a:endParaRPr>
          </a:p>
        </p:txBody>
      </p:sp>
      <p:sp>
        <p:nvSpPr>
          <p:cNvPr id="32" name="矩形 31"/>
          <p:cNvSpPr/>
          <p:nvPr/>
        </p:nvSpPr>
        <p:spPr>
          <a:xfrm rot="5400000">
            <a:off x="4956485" y="-3276714"/>
            <a:ext cx="2170585" cy="10864369"/>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5" name="标题 4"/>
          <p:cNvSpPr>
            <a:spLocks noGrp="1"/>
          </p:cNvSpPr>
          <p:nvPr>
            <p:ph type="title"/>
          </p:nvPr>
        </p:nvSpPr>
        <p:spPr/>
        <p:txBody>
          <a:bodyPr/>
          <a:lstStyle/>
          <a:p>
            <a:r>
              <a:rPr lang="zh-CN" altLang="en-US" sz="3200" dirty="0"/>
              <a:t>药品基本信息</a:t>
            </a:r>
          </a:p>
        </p:txBody>
      </p:sp>
      <p:sp>
        <p:nvSpPr>
          <p:cNvPr id="3" name="页脚占位符 2"/>
          <p:cNvSpPr>
            <a:spLocks noGrp="1"/>
          </p:cNvSpPr>
          <p:nvPr>
            <p:ph type="ftr" sz="quarter" idx="3"/>
          </p:nvPr>
        </p:nvSpPr>
        <p:spPr/>
        <p:txBody>
          <a:bodyPr/>
          <a:lstStyle/>
          <a:p>
            <a:r>
              <a:rPr lang="zh-CN" altLang="en-US" dirty="0"/>
              <a:t>尼妥珠单抗注射液说明书</a:t>
            </a:r>
            <a:r>
              <a:rPr lang="en-US" altLang="zh-CN" dirty="0"/>
              <a:t>, 2025, NMPA</a:t>
            </a:r>
          </a:p>
        </p:txBody>
      </p:sp>
      <p:sp>
        <p:nvSpPr>
          <p:cNvPr id="29" name="文本框 28"/>
          <p:cNvSpPr txBox="1"/>
          <p:nvPr/>
        </p:nvSpPr>
        <p:spPr>
          <a:xfrm>
            <a:off x="655667" y="1020062"/>
            <a:ext cx="5698899" cy="217058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nchor="ctr">
            <a:noAutofit/>
          </a:bodyPr>
          <a:lstStyle/>
          <a:p>
            <a:pPr marL="285750" indent="-285750">
              <a:lnSpc>
                <a:spcPts val="2300"/>
              </a:lnSpc>
              <a:buFont typeface="Wingdings" panose="05000000000000000000" pitchFamily="2" charset="2"/>
              <a:buChar char="p"/>
            </a:pPr>
            <a:r>
              <a:rPr lang="zh-CN" altLang="en-US" sz="1700" dirty="0"/>
              <a:t>申报目录类别：</a:t>
            </a:r>
            <a:r>
              <a:rPr lang="en-US" altLang="zh-CN" sz="1700" dirty="0"/>
              <a:t>2020</a:t>
            </a:r>
            <a:r>
              <a:rPr lang="zh-CN" altLang="en-US" sz="1700" dirty="0"/>
              <a:t>年</a:t>
            </a:r>
            <a:r>
              <a:rPr lang="en-US" altLang="zh-CN" sz="1700" dirty="0"/>
              <a:t>1</a:t>
            </a:r>
            <a:r>
              <a:rPr lang="zh-CN" altLang="en-US" sz="1700" dirty="0"/>
              <a:t>月</a:t>
            </a:r>
            <a:r>
              <a:rPr lang="en-US" altLang="zh-CN" sz="1700" dirty="0"/>
              <a:t>1</a:t>
            </a:r>
            <a:r>
              <a:rPr lang="zh-CN" altLang="en-US" sz="1700" dirty="0"/>
              <a:t>日至</a:t>
            </a:r>
            <a:r>
              <a:rPr lang="en-US" altLang="zh-CN" sz="1700" dirty="0"/>
              <a:t>2025</a:t>
            </a:r>
            <a:r>
              <a:rPr lang="zh-CN" altLang="en-US" sz="1700" dirty="0"/>
              <a:t>年</a:t>
            </a:r>
            <a:r>
              <a:rPr lang="en-US" altLang="zh-CN" sz="1700" dirty="0"/>
              <a:t>6</a:t>
            </a:r>
            <a:r>
              <a:rPr lang="zh-CN" altLang="en-US" sz="1700" dirty="0"/>
              <a:t>月期间，经国家药监部门批准，适应症或功能主治发生重大变化，主动申请调整支付范围的谈判药品和目录内其他药品。</a:t>
            </a:r>
            <a:endParaRPr lang="en-US" altLang="zh-CN" sz="1700" dirty="0"/>
          </a:p>
          <a:p>
            <a:pPr marL="285750" indent="-285750">
              <a:lnSpc>
                <a:spcPts val="2300"/>
              </a:lnSpc>
              <a:buFont typeface="Wingdings" panose="05000000000000000000" pitchFamily="2" charset="2"/>
              <a:buChar char="p"/>
            </a:pPr>
            <a:r>
              <a:rPr lang="zh-CN" altLang="en-US" sz="1700" dirty="0"/>
              <a:t>药品通用名称：</a:t>
            </a:r>
            <a:r>
              <a:rPr lang="zh-CN" altLang="en-US" sz="1700" b="1" dirty="0"/>
              <a:t>尼妥珠单抗注射液</a:t>
            </a:r>
          </a:p>
          <a:p>
            <a:pPr marL="285750" indent="-285750">
              <a:lnSpc>
                <a:spcPts val="2300"/>
              </a:lnSpc>
              <a:buFont typeface="Wingdings" panose="05000000000000000000" pitchFamily="2" charset="2"/>
              <a:buChar char="p"/>
            </a:pPr>
            <a:r>
              <a:rPr lang="zh-CN" altLang="en-US" sz="1700" dirty="0"/>
              <a:t>注册规格：</a:t>
            </a:r>
            <a:r>
              <a:rPr lang="en-US" altLang="zh-CN" sz="1700" b="1" dirty="0"/>
              <a:t>50mg</a:t>
            </a:r>
            <a:r>
              <a:rPr lang="zh-CN" altLang="en-US" sz="1700" b="1" dirty="0"/>
              <a:t> </a:t>
            </a:r>
            <a:r>
              <a:rPr lang="en-US" altLang="zh-CN" sz="1700" b="1" dirty="0"/>
              <a:t>(10mL) /</a:t>
            </a:r>
            <a:r>
              <a:rPr lang="zh-CN" altLang="en-US" sz="1700" b="1" dirty="0"/>
              <a:t>瓶 </a:t>
            </a:r>
            <a:endParaRPr lang="en-US" altLang="zh-CN" sz="1700" b="1" dirty="0"/>
          </a:p>
          <a:p>
            <a:pPr marL="285750" indent="-285750">
              <a:lnSpc>
                <a:spcPts val="2300"/>
              </a:lnSpc>
              <a:buFont typeface="Wingdings" panose="05000000000000000000" pitchFamily="2" charset="2"/>
              <a:buChar char="p"/>
            </a:pPr>
            <a:r>
              <a:rPr lang="zh-CN" altLang="en-US" sz="1700" dirty="0"/>
              <a:t>目前大陆地区同通用名药品的上市情况：</a:t>
            </a:r>
            <a:r>
              <a:rPr lang="zh-CN" altLang="en-US" sz="1700" b="1" dirty="0"/>
              <a:t>无，独家产品</a:t>
            </a:r>
          </a:p>
        </p:txBody>
      </p:sp>
      <p:sp>
        <p:nvSpPr>
          <p:cNvPr id="30" name="文本框 29"/>
          <p:cNvSpPr txBox="1"/>
          <p:nvPr/>
        </p:nvSpPr>
        <p:spPr>
          <a:xfrm>
            <a:off x="6632028" y="1192151"/>
            <a:ext cx="4841934" cy="18978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nchor="ctr">
            <a:noAutofit/>
          </a:bodyPr>
          <a:lstStyle/>
          <a:p>
            <a:pPr marL="285750" indent="-285750">
              <a:lnSpc>
                <a:spcPts val="2300"/>
              </a:lnSpc>
              <a:buFont typeface="Wingdings" panose="05000000000000000000" pitchFamily="2" charset="2"/>
              <a:buChar char="p"/>
            </a:pPr>
            <a:r>
              <a:rPr lang="zh-CN" altLang="en-US" sz="1700" dirty="0"/>
              <a:t>全球首个上市国家</a:t>
            </a:r>
            <a:r>
              <a:rPr lang="en-US" altLang="zh-CN" sz="1700" dirty="0"/>
              <a:t>/</a:t>
            </a:r>
            <a:r>
              <a:rPr lang="zh-CN" altLang="en-US" sz="1700" dirty="0"/>
              <a:t>地区及上市时间：</a:t>
            </a:r>
            <a:r>
              <a:rPr lang="en-US" altLang="zh-CN" sz="1700" dirty="0"/>
              <a:t>2002</a:t>
            </a:r>
            <a:r>
              <a:rPr lang="zh-CN" altLang="en-US" sz="1700" dirty="0"/>
              <a:t>年， 古巴</a:t>
            </a:r>
          </a:p>
          <a:p>
            <a:pPr marL="285750" indent="-285750">
              <a:lnSpc>
                <a:spcPts val="2300"/>
              </a:lnSpc>
              <a:buFont typeface="Wingdings" panose="05000000000000000000" pitchFamily="2" charset="2"/>
              <a:buChar char="p"/>
            </a:pPr>
            <a:r>
              <a:rPr lang="zh-CN" altLang="en-US" sz="1700" dirty="0"/>
              <a:t>中国大陆首次上市时间：</a:t>
            </a:r>
            <a:r>
              <a:rPr lang="en-US" altLang="zh-CN" sz="1700" b="1" dirty="0"/>
              <a:t>2008</a:t>
            </a:r>
            <a:r>
              <a:rPr lang="zh-CN" altLang="en-US" sz="1700" b="1" dirty="0"/>
              <a:t>年</a:t>
            </a:r>
          </a:p>
          <a:p>
            <a:pPr marL="285750" indent="-285750">
              <a:lnSpc>
                <a:spcPts val="2300"/>
              </a:lnSpc>
              <a:buFont typeface="Wingdings" panose="05000000000000000000" pitchFamily="2" charset="2"/>
              <a:buChar char="p"/>
            </a:pPr>
            <a:r>
              <a:rPr lang="zh-CN" altLang="en-US" sz="1700" dirty="0"/>
              <a:t>是否为 </a:t>
            </a:r>
            <a:r>
              <a:rPr lang="en-US" altLang="zh-CN" sz="1700" dirty="0"/>
              <a:t>OTC </a:t>
            </a:r>
            <a:r>
              <a:rPr lang="zh-CN" altLang="en-US" sz="1700" dirty="0"/>
              <a:t>药品：否</a:t>
            </a:r>
          </a:p>
          <a:p>
            <a:pPr marL="285750" indent="-285750">
              <a:lnSpc>
                <a:spcPts val="2300"/>
              </a:lnSpc>
              <a:buFont typeface="Wingdings" panose="05000000000000000000" pitchFamily="2" charset="2"/>
              <a:buChar char="p"/>
            </a:pPr>
            <a:r>
              <a:rPr lang="zh-CN" altLang="en-US" sz="1700" dirty="0"/>
              <a:t>参照药品建议：</a:t>
            </a:r>
            <a:r>
              <a:rPr lang="zh-CN" altLang="en-US" sz="1700" b="1" dirty="0"/>
              <a:t>无</a:t>
            </a:r>
          </a:p>
          <a:p>
            <a:pPr marL="285750" indent="-285750">
              <a:lnSpc>
                <a:spcPts val="2300"/>
              </a:lnSpc>
              <a:buFont typeface="Wingdings" panose="05000000000000000000" pitchFamily="2" charset="2"/>
              <a:buChar char="p"/>
            </a:pPr>
            <a:r>
              <a:rPr lang="zh-CN" altLang="en-US" sz="1700" dirty="0"/>
              <a:t>专利情况</a:t>
            </a:r>
            <a:r>
              <a:rPr lang="zh-CN" altLang="en-US" sz="1600" dirty="0"/>
              <a:t>：</a:t>
            </a:r>
            <a:r>
              <a:rPr lang="zh-CN" altLang="en-US" sz="1600" b="1" dirty="0"/>
              <a:t>拥有中国专利，原研产品</a:t>
            </a:r>
          </a:p>
        </p:txBody>
      </p:sp>
      <p:cxnSp>
        <p:nvCxnSpPr>
          <p:cNvPr id="34" name="直接连接符 33"/>
          <p:cNvCxnSpPr/>
          <p:nvPr/>
        </p:nvCxnSpPr>
        <p:spPr>
          <a:xfrm>
            <a:off x="6451681" y="1070178"/>
            <a:ext cx="0" cy="21705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6" name="文本框 45"/>
          <p:cNvSpPr txBox="1"/>
          <p:nvPr/>
        </p:nvSpPr>
        <p:spPr>
          <a:xfrm>
            <a:off x="655667" y="4046483"/>
            <a:ext cx="10818295" cy="250252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nchor="t">
            <a:noAutofit/>
          </a:bodyPr>
          <a:lstStyle/>
          <a:p>
            <a:pPr>
              <a:lnSpc>
                <a:spcPts val="2000"/>
              </a:lnSpc>
              <a:spcAft>
                <a:spcPts val="600"/>
              </a:spcAft>
            </a:pPr>
            <a:r>
              <a:rPr lang="zh-CN" altLang="en-US" b="1" dirty="0">
                <a:solidFill>
                  <a:schemeClr val="tx1"/>
                </a:solidFill>
              </a:rPr>
              <a:t>鼻咽癌</a:t>
            </a:r>
            <a:r>
              <a:rPr lang="zh-CN" altLang="en-US" b="1" dirty="0">
                <a:solidFill>
                  <a:schemeClr val="accent2"/>
                </a:solidFill>
              </a:rPr>
              <a:t>     </a:t>
            </a:r>
            <a:r>
              <a:rPr lang="zh-CN" altLang="en-US" dirty="0">
                <a:solidFill>
                  <a:schemeClr val="tx1"/>
                </a:solidFill>
              </a:rPr>
              <a:t>与放疗联合治疗局部晚期疾病</a:t>
            </a:r>
            <a:endParaRPr lang="en-US" altLang="zh-CN" dirty="0">
              <a:solidFill>
                <a:schemeClr val="tx1"/>
              </a:solidFill>
            </a:endParaRPr>
          </a:p>
          <a:p>
            <a:pPr>
              <a:lnSpc>
                <a:spcPts val="2000"/>
              </a:lnSpc>
              <a:spcAft>
                <a:spcPts val="1200"/>
              </a:spcAft>
            </a:pPr>
            <a:r>
              <a:rPr lang="en-US" altLang="zh-CN" dirty="0">
                <a:solidFill>
                  <a:schemeClr val="tx1"/>
                </a:solidFill>
              </a:rPr>
              <a:t>                2017</a:t>
            </a:r>
            <a:r>
              <a:rPr lang="zh-CN" altLang="en-US" dirty="0">
                <a:solidFill>
                  <a:schemeClr val="tx1"/>
                </a:solidFill>
              </a:rPr>
              <a:t>纳入国家医保目录，</a:t>
            </a:r>
            <a:r>
              <a:rPr lang="zh-CN" altLang="en-US" b="1" dirty="0">
                <a:solidFill>
                  <a:srgbClr val="FF0000"/>
                </a:solidFill>
              </a:rPr>
              <a:t>本次申请医保支付范围调整，按说明书支付</a:t>
            </a:r>
          </a:p>
          <a:p>
            <a:pPr>
              <a:lnSpc>
                <a:spcPts val="2200"/>
              </a:lnSpc>
            </a:pPr>
            <a:r>
              <a:rPr lang="zh-CN" altLang="en-US" b="1" dirty="0">
                <a:solidFill>
                  <a:schemeClr val="tx1"/>
                </a:solidFill>
              </a:rPr>
              <a:t>胰腺癌    </a:t>
            </a:r>
            <a:r>
              <a:rPr lang="zh-CN" altLang="en-US" dirty="0">
                <a:solidFill>
                  <a:schemeClr val="tx1"/>
                </a:solidFill>
              </a:rPr>
              <a:t>与吉西他滨联合治疗</a:t>
            </a:r>
            <a:r>
              <a:rPr lang="en-US" altLang="zh-CN" dirty="0">
                <a:solidFill>
                  <a:schemeClr val="tx1"/>
                </a:solidFill>
              </a:rPr>
              <a:t>K-Ras</a:t>
            </a:r>
            <a:r>
              <a:rPr lang="zh-CN" altLang="en-US" dirty="0">
                <a:solidFill>
                  <a:schemeClr val="tx1"/>
                </a:solidFill>
              </a:rPr>
              <a:t>野生型局部晚期和</a:t>
            </a:r>
            <a:r>
              <a:rPr lang="en-US" altLang="zh-CN" dirty="0">
                <a:solidFill>
                  <a:schemeClr val="tx1"/>
                </a:solidFill>
              </a:rPr>
              <a:t>/</a:t>
            </a:r>
            <a:r>
              <a:rPr lang="zh-CN" altLang="en-US" dirty="0">
                <a:solidFill>
                  <a:schemeClr val="tx1"/>
                </a:solidFill>
              </a:rPr>
              <a:t>或转移性疾病</a:t>
            </a:r>
            <a:endParaRPr lang="en-US" altLang="zh-CN" dirty="0">
              <a:solidFill>
                <a:schemeClr val="tx1"/>
              </a:solidFill>
            </a:endParaRPr>
          </a:p>
          <a:p>
            <a:pPr>
              <a:lnSpc>
                <a:spcPts val="2000"/>
              </a:lnSpc>
              <a:spcAft>
                <a:spcPts val="1200"/>
              </a:spcAft>
            </a:pPr>
            <a:r>
              <a:rPr lang="en-US" altLang="zh-CN" dirty="0">
                <a:solidFill>
                  <a:schemeClr val="tx1"/>
                </a:solidFill>
              </a:rPr>
              <a:t>               2023</a:t>
            </a:r>
            <a:r>
              <a:rPr lang="zh-CN" altLang="en-US" dirty="0">
                <a:solidFill>
                  <a:schemeClr val="tx1"/>
                </a:solidFill>
              </a:rPr>
              <a:t>年</a:t>
            </a:r>
            <a:r>
              <a:rPr lang="en-US" altLang="zh-CN" dirty="0">
                <a:solidFill>
                  <a:schemeClr val="tx1"/>
                </a:solidFill>
              </a:rPr>
              <a:t>6</a:t>
            </a:r>
            <a:r>
              <a:rPr lang="zh-CN" altLang="en-US" dirty="0">
                <a:solidFill>
                  <a:schemeClr val="tx1"/>
                </a:solidFill>
              </a:rPr>
              <a:t>月获批，</a:t>
            </a:r>
            <a:r>
              <a:rPr lang="zh-CN" altLang="en-US" b="1" dirty="0">
                <a:solidFill>
                  <a:srgbClr val="FF0000"/>
                </a:solidFill>
              </a:rPr>
              <a:t>本次申请新增适应症纳入国家医保目录</a:t>
            </a:r>
          </a:p>
          <a:p>
            <a:pPr>
              <a:lnSpc>
                <a:spcPts val="2200"/>
              </a:lnSpc>
            </a:pPr>
            <a:r>
              <a:rPr lang="zh-CN" altLang="en-US" b="1" dirty="0">
                <a:solidFill>
                  <a:schemeClr val="tx1"/>
                </a:solidFill>
              </a:rPr>
              <a:t>头颈部鳞癌    </a:t>
            </a:r>
            <a:r>
              <a:rPr lang="zh-CN" altLang="en-US" dirty="0">
                <a:solidFill>
                  <a:schemeClr val="tx1"/>
                </a:solidFill>
              </a:rPr>
              <a:t>与同步放化疗联合治疗局部晚期疾病</a:t>
            </a:r>
            <a:endParaRPr lang="en-US" altLang="zh-CN" b="1" dirty="0">
              <a:solidFill>
                <a:schemeClr val="tx1"/>
              </a:solidFill>
            </a:endParaRPr>
          </a:p>
          <a:p>
            <a:pPr>
              <a:lnSpc>
                <a:spcPts val="2200"/>
              </a:lnSpc>
            </a:pPr>
            <a:r>
              <a:rPr lang="en-US" altLang="zh-CN" b="1" dirty="0">
                <a:solidFill>
                  <a:schemeClr val="tx1"/>
                </a:solidFill>
              </a:rPr>
              <a:t>                      2024</a:t>
            </a:r>
            <a:r>
              <a:rPr lang="zh-CN" altLang="en-US" b="1" dirty="0">
                <a:solidFill>
                  <a:schemeClr val="tx1"/>
                </a:solidFill>
              </a:rPr>
              <a:t>年</a:t>
            </a:r>
            <a:r>
              <a:rPr lang="en-US" altLang="zh-CN" b="1" dirty="0">
                <a:solidFill>
                  <a:schemeClr val="tx1"/>
                </a:solidFill>
              </a:rPr>
              <a:t>1</a:t>
            </a:r>
            <a:r>
              <a:rPr lang="zh-CN" altLang="en-US" b="1" dirty="0">
                <a:solidFill>
                  <a:schemeClr val="tx1"/>
                </a:solidFill>
              </a:rPr>
              <a:t>月获批，</a:t>
            </a:r>
            <a:r>
              <a:rPr lang="en-US" altLang="zh-CN" b="1" dirty="0">
                <a:solidFill>
                  <a:schemeClr val="tx1"/>
                </a:solidFill>
              </a:rPr>
              <a:t>2025</a:t>
            </a:r>
            <a:r>
              <a:rPr lang="zh-CN" altLang="en-US" b="1" dirty="0">
                <a:solidFill>
                  <a:schemeClr val="tx1"/>
                </a:solidFill>
              </a:rPr>
              <a:t>年</a:t>
            </a:r>
            <a:r>
              <a:rPr lang="en-US" altLang="zh-CN" b="1" dirty="0">
                <a:solidFill>
                  <a:schemeClr val="tx1"/>
                </a:solidFill>
              </a:rPr>
              <a:t>1</a:t>
            </a:r>
            <a:r>
              <a:rPr lang="zh-CN" altLang="en-US" b="1" dirty="0">
                <a:solidFill>
                  <a:schemeClr val="tx1"/>
                </a:solidFill>
              </a:rPr>
              <a:t>月纳入国家医保目录</a:t>
            </a:r>
          </a:p>
          <a:p>
            <a:pPr>
              <a:lnSpc>
                <a:spcPct val="150000"/>
              </a:lnSpc>
            </a:pPr>
            <a:endParaRPr lang="zh-CN" altLang="en-US" dirty="0">
              <a:solidFill>
                <a:schemeClr val="tx1"/>
              </a:solidFill>
            </a:endParaRPr>
          </a:p>
        </p:txBody>
      </p:sp>
      <p:sp>
        <p:nvSpPr>
          <p:cNvPr id="57" name="箭头: 五边形 56"/>
          <p:cNvSpPr/>
          <p:nvPr/>
        </p:nvSpPr>
        <p:spPr>
          <a:xfrm>
            <a:off x="618163" y="3401278"/>
            <a:ext cx="2197001" cy="432008"/>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prstClr val="white"/>
                </a:solidFill>
              </a:rPr>
              <a:t>适应症和申报内容</a:t>
            </a:r>
          </a:p>
        </p:txBody>
      </p:sp>
      <p:sp>
        <p:nvSpPr>
          <p:cNvPr id="60" name="Freeform 115"/>
          <p:cNvSpPr/>
          <p:nvPr/>
        </p:nvSpPr>
        <p:spPr bwMode="auto">
          <a:xfrm>
            <a:off x="0" y="277401"/>
            <a:ext cx="1258583" cy="578543"/>
          </a:xfrm>
          <a:custGeom>
            <a:avLst/>
            <a:gdLst>
              <a:gd name="T0" fmla="*/ 165 w 165"/>
              <a:gd name="T1" fmla="*/ 25 h 45"/>
              <a:gd name="T2" fmla="*/ 165 w 165"/>
              <a:gd name="T3" fmla="*/ 41 h 45"/>
              <a:gd name="T4" fmla="*/ 160 w 165"/>
              <a:gd name="T5" fmla="*/ 45 h 45"/>
              <a:gd name="T6" fmla="*/ 25 w 165"/>
              <a:gd name="T7" fmla="*/ 45 h 45"/>
              <a:gd name="T8" fmla="*/ 7 w 165"/>
              <a:gd name="T9" fmla="*/ 38 h 45"/>
              <a:gd name="T10" fmla="*/ 0 w 165"/>
              <a:gd name="T11" fmla="*/ 19 h 45"/>
              <a:gd name="T12" fmla="*/ 0 w 165"/>
              <a:gd name="T13" fmla="*/ 4 h 45"/>
              <a:gd name="T14" fmla="*/ 4 w 165"/>
              <a:gd name="T15" fmla="*/ 0 h 45"/>
              <a:gd name="T16" fmla="*/ 139 w 165"/>
              <a:gd name="T17" fmla="*/ 0 h 45"/>
              <a:gd name="T18" fmla="*/ 158 w 165"/>
              <a:gd name="T19" fmla="*/ 7 h 45"/>
              <a:gd name="T20" fmla="*/ 165 w 165"/>
              <a:gd name="T21" fmla="*/ 2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 h="45">
                <a:moveTo>
                  <a:pt x="165" y="25"/>
                </a:moveTo>
                <a:cubicBezTo>
                  <a:pt x="165" y="41"/>
                  <a:pt x="165" y="41"/>
                  <a:pt x="165" y="41"/>
                </a:cubicBezTo>
                <a:cubicBezTo>
                  <a:pt x="165" y="44"/>
                  <a:pt x="163" y="45"/>
                  <a:pt x="160" y="45"/>
                </a:cubicBezTo>
                <a:cubicBezTo>
                  <a:pt x="25" y="45"/>
                  <a:pt x="25" y="45"/>
                  <a:pt x="25" y="45"/>
                </a:cubicBezTo>
                <a:cubicBezTo>
                  <a:pt x="17" y="45"/>
                  <a:pt x="11" y="43"/>
                  <a:pt x="7" y="38"/>
                </a:cubicBezTo>
                <a:cubicBezTo>
                  <a:pt x="2" y="34"/>
                  <a:pt x="0" y="28"/>
                  <a:pt x="0" y="19"/>
                </a:cubicBezTo>
                <a:cubicBezTo>
                  <a:pt x="0" y="4"/>
                  <a:pt x="0" y="4"/>
                  <a:pt x="0" y="4"/>
                </a:cubicBezTo>
                <a:cubicBezTo>
                  <a:pt x="0" y="1"/>
                  <a:pt x="1" y="0"/>
                  <a:pt x="4" y="0"/>
                </a:cubicBezTo>
                <a:cubicBezTo>
                  <a:pt x="139" y="0"/>
                  <a:pt x="139" y="0"/>
                  <a:pt x="139" y="0"/>
                </a:cubicBezTo>
                <a:cubicBezTo>
                  <a:pt x="147" y="0"/>
                  <a:pt x="153" y="2"/>
                  <a:pt x="158" y="7"/>
                </a:cubicBezTo>
                <a:cubicBezTo>
                  <a:pt x="162" y="11"/>
                  <a:pt x="165" y="17"/>
                  <a:pt x="165" y="25"/>
                </a:cubicBezTo>
                <a:close/>
              </a:path>
            </a:pathLst>
          </a:custGeom>
          <a:noFill/>
          <a:ln>
            <a:noFill/>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3600" b="1" dirty="0">
                <a:solidFill>
                  <a:schemeClr val="bg1"/>
                </a:solidFill>
                <a:latin typeface="Merck" panose="02060803030402040803" pitchFamily="18" charset="0"/>
              </a:rPr>
              <a:t>01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a:t>药品基本信息</a:t>
            </a:r>
          </a:p>
        </p:txBody>
      </p:sp>
      <p:sp>
        <p:nvSpPr>
          <p:cNvPr id="8" name="页脚占位符 2"/>
          <p:cNvSpPr>
            <a:spLocks noGrp="1"/>
          </p:cNvSpPr>
          <p:nvPr>
            <p:ph type="ftr" sz="quarter" idx="3"/>
          </p:nvPr>
        </p:nvSpPr>
        <p:spPr>
          <a:xfrm>
            <a:off x="1213473" y="6492792"/>
            <a:ext cx="10451145" cy="365125"/>
          </a:xfrm>
        </p:spPr>
        <p:txBody>
          <a:bodyPr/>
          <a:lstStyle/>
          <a:p>
            <a:pPr>
              <a:defRPr/>
            </a:pPr>
            <a:r>
              <a:rPr lang="en-US" altLang="zh-CN" dirty="0">
                <a:latin typeface="Times New Roman" panose="02020603050405020304" pitchFamily="18" charset="0"/>
                <a:cs typeface="Times New Roman" panose="02020603050405020304" pitchFamily="18" charset="0"/>
                <a:sym typeface="+mn-ea"/>
              </a:rPr>
              <a:t>1.</a:t>
            </a:r>
            <a:r>
              <a:rPr lang="zh-CN" altLang="en-US" dirty="0">
                <a:latin typeface="Times New Roman" panose="02020603050405020304" pitchFamily="18" charset="0"/>
                <a:cs typeface="Times New Roman" panose="02020603050405020304" pitchFamily="18" charset="0"/>
                <a:sym typeface="+mn-ea"/>
              </a:rPr>
              <a:t>尼妥珠单抗注射液说明书</a:t>
            </a:r>
            <a:r>
              <a:rPr lang="en-US" altLang="zh-CN" dirty="0">
                <a:latin typeface="Times New Roman" panose="02020603050405020304" pitchFamily="18" charset="0"/>
                <a:cs typeface="Times New Roman" panose="02020603050405020304" pitchFamily="18" charset="0"/>
                <a:sym typeface="+mn-ea"/>
              </a:rPr>
              <a:t>, 2025, NMPA.    2.</a:t>
            </a:r>
            <a:r>
              <a:rPr lang="zh-CN" altLang="en-US" dirty="0">
                <a:solidFill>
                  <a:prstClr val="black"/>
                </a:solidFill>
                <a:latin typeface="Times New Roman" panose="02020603050405020304" pitchFamily="18" charset="0"/>
                <a:ea typeface="微软雅黑" panose="020B0503020204020204" charset="-122"/>
                <a:cs typeface="Times New Roman" panose="02020603050405020304" pitchFamily="18" charset="0"/>
              </a:rPr>
              <a:t>郭强等．全球及中国胰腺癌的流行病学现状及趋势</a:t>
            </a:r>
            <a:r>
              <a:rPr lang="en-US" altLang="zh-CN" dirty="0">
                <a:solidFill>
                  <a:prstClr val="black"/>
                </a:solidFill>
                <a:latin typeface="Times New Roman" panose="02020603050405020304" pitchFamily="18" charset="0"/>
                <a:ea typeface="微软雅黑" panose="020B0503020204020204" charset="-122"/>
                <a:cs typeface="Times New Roman" panose="02020603050405020304" pitchFamily="18" charset="0"/>
              </a:rPr>
              <a:t>[J].</a:t>
            </a:r>
            <a:r>
              <a:rPr lang="zh-CN" altLang="en-US" dirty="0">
                <a:solidFill>
                  <a:prstClr val="black"/>
                </a:solidFill>
                <a:latin typeface="Times New Roman" panose="02020603050405020304" pitchFamily="18" charset="0"/>
                <a:ea typeface="微软雅黑" panose="020B0503020204020204" charset="-122"/>
                <a:cs typeface="Times New Roman" panose="02020603050405020304" pitchFamily="18" charset="0"/>
              </a:rPr>
              <a:t>中国普外基础与临床杂志</a:t>
            </a:r>
            <a:r>
              <a:rPr lang="en-US" altLang="zh-CN" dirty="0">
                <a:solidFill>
                  <a:prstClr val="black"/>
                </a:solidFill>
                <a:latin typeface="Times New Roman" panose="02020603050405020304" pitchFamily="18" charset="0"/>
                <a:ea typeface="微软雅黑" panose="020B0503020204020204" charset="-122"/>
                <a:cs typeface="Times New Roman" panose="02020603050405020304" pitchFamily="18" charset="0"/>
              </a:rPr>
              <a:t>,2025,32(6):677-686.   </a:t>
            </a:r>
          </a:p>
          <a:p>
            <a:pPr>
              <a:defRPr/>
            </a:pPr>
            <a:r>
              <a:rPr lang="en-US" altLang="zh-CN" dirty="0">
                <a:solidFill>
                  <a:prstClr val="black"/>
                </a:solidFill>
                <a:latin typeface="Times New Roman" panose="02020603050405020304" pitchFamily="18" charset="0"/>
                <a:ea typeface="微软雅黑" panose="020B0503020204020204" charset="-122"/>
                <a:cs typeface="Times New Roman" panose="02020603050405020304" pitchFamily="18" charset="0"/>
              </a:rPr>
              <a:t>3.</a:t>
            </a:r>
            <a:r>
              <a:rPr lang="zh-CN" altLang="en-US" sz="800" dirty="0">
                <a:solidFill>
                  <a:prstClr val="black"/>
                </a:solidFill>
                <a:latin typeface="Times New Roman" panose="02020603050405020304" pitchFamily="18" charset="0"/>
                <a:ea typeface="微软雅黑" panose="020B0503020204020204" charset="-122"/>
                <a:cs typeface="Times New Roman" panose="02020603050405020304" pitchFamily="18" charset="0"/>
              </a:rPr>
              <a:t>王婷</a:t>
            </a:r>
            <a:r>
              <a:rPr lang="en-US" altLang="zh-CN" sz="800" dirty="0">
                <a:solidFill>
                  <a:prstClr val="black"/>
                </a:solidFill>
                <a:latin typeface="Times New Roman" panose="02020603050405020304" pitchFamily="18" charset="0"/>
                <a:ea typeface="微软雅黑" panose="020B0503020204020204" charset="-122"/>
                <a:cs typeface="Times New Roman" panose="02020603050405020304" pitchFamily="18" charset="0"/>
              </a:rPr>
              <a:t>,</a:t>
            </a:r>
            <a:r>
              <a:rPr lang="zh-CN" altLang="en-US" sz="800" dirty="0">
                <a:solidFill>
                  <a:prstClr val="black"/>
                </a:solidFill>
                <a:latin typeface="Times New Roman" panose="02020603050405020304" pitchFamily="18" charset="0"/>
                <a:ea typeface="微软雅黑" panose="020B0503020204020204" charset="-122"/>
                <a:cs typeface="Times New Roman" panose="02020603050405020304" pitchFamily="18" charset="0"/>
              </a:rPr>
              <a:t>秦毅</a:t>
            </a:r>
            <a:r>
              <a:rPr lang="en-US" altLang="zh-CN" sz="800" dirty="0">
                <a:solidFill>
                  <a:prstClr val="black"/>
                </a:solidFill>
                <a:latin typeface="Times New Roman" panose="02020603050405020304" pitchFamily="18" charset="0"/>
                <a:ea typeface="微软雅黑" panose="020B0503020204020204" charset="-122"/>
                <a:cs typeface="Times New Roman" panose="02020603050405020304" pitchFamily="18" charset="0"/>
              </a:rPr>
              <a:t>,</a:t>
            </a:r>
            <a:r>
              <a:rPr lang="zh-CN" altLang="en-US" sz="800" dirty="0">
                <a:solidFill>
                  <a:prstClr val="black"/>
                </a:solidFill>
                <a:latin typeface="Times New Roman" panose="02020603050405020304" pitchFamily="18" charset="0"/>
                <a:ea typeface="微软雅黑" panose="020B0503020204020204" charset="-122"/>
                <a:cs typeface="Times New Roman" panose="02020603050405020304" pitchFamily="18" charset="0"/>
              </a:rPr>
              <a:t>徐晓武</a:t>
            </a:r>
            <a:r>
              <a:rPr lang="en-US" altLang="zh-CN" sz="800" dirty="0">
                <a:solidFill>
                  <a:prstClr val="black"/>
                </a:solidFill>
                <a:latin typeface="Times New Roman" panose="02020603050405020304" pitchFamily="18" charset="0"/>
                <a:ea typeface="微软雅黑" panose="020B0503020204020204" charset="-122"/>
                <a:cs typeface="Times New Roman" panose="02020603050405020304" pitchFamily="18" charset="0"/>
              </a:rPr>
              <a:t>,</a:t>
            </a:r>
            <a:r>
              <a:rPr lang="zh-CN" altLang="en-US" sz="800" dirty="0">
                <a:solidFill>
                  <a:prstClr val="black"/>
                </a:solidFill>
                <a:latin typeface="Times New Roman" panose="02020603050405020304" pitchFamily="18" charset="0"/>
                <a:ea typeface="微软雅黑" panose="020B0503020204020204" charset="-122"/>
                <a:cs typeface="Times New Roman" panose="02020603050405020304" pitchFamily="18" charset="0"/>
              </a:rPr>
              <a:t>等</a:t>
            </a:r>
            <a:r>
              <a:rPr lang="en-US" altLang="zh-CN" sz="800" dirty="0">
                <a:solidFill>
                  <a:prstClr val="black"/>
                </a:solidFill>
                <a:latin typeface="Times New Roman" panose="02020603050405020304" pitchFamily="18" charset="0"/>
                <a:ea typeface="微软雅黑" panose="020B0503020204020204" charset="-122"/>
                <a:cs typeface="Times New Roman" panose="02020603050405020304" pitchFamily="18" charset="0"/>
              </a:rPr>
              <a:t>.2024</a:t>
            </a:r>
            <a:r>
              <a:rPr lang="zh-CN" altLang="en-US" sz="800" dirty="0">
                <a:solidFill>
                  <a:prstClr val="black"/>
                </a:solidFill>
                <a:latin typeface="Times New Roman" panose="02020603050405020304" pitchFamily="18" charset="0"/>
                <a:ea typeface="微软雅黑" panose="020B0503020204020204" charset="-122"/>
                <a:cs typeface="Times New Roman" panose="02020603050405020304" pitchFamily="18" charset="0"/>
              </a:rPr>
              <a:t>年胰腺癌研究及诊疗新进展</a:t>
            </a:r>
            <a:r>
              <a:rPr lang="en-US" altLang="zh-CN" sz="800" dirty="0">
                <a:solidFill>
                  <a:prstClr val="black"/>
                </a:solidFill>
                <a:latin typeface="Times New Roman" panose="02020603050405020304" pitchFamily="18" charset="0"/>
                <a:ea typeface="微软雅黑" panose="020B0503020204020204" charset="-122"/>
                <a:cs typeface="Times New Roman" panose="02020603050405020304" pitchFamily="18" charset="0"/>
              </a:rPr>
              <a:t>[J].</a:t>
            </a:r>
            <a:r>
              <a:rPr lang="zh-CN" altLang="en-US" sz="800" dirty="0">
                <a:solidFill>
                  <a:prstClr val="black"/>
                </a:solidFill>
                <a:latin typeface="Times New Roman" panose="02020603050405020304" pitchFamily="18" charset="0"/>
                <a:ea typeface="微软雅黑" panose="020B0503020204020204" charset="-122"/>
                <a:cs typeface="Times New Roman" panose="02020603050405020304" pitchFamily="18" charset="0"/>
              </a:rPr>
              <a:t>中国癌症杂志</a:t>
            </a:r>
            <a:r>
              <a:rPr lang="en-US" altLang="zh-CN" sz="800" dirty="0">
                <a:solidFill>
                  <a:prstClr val="black"/>
                </a:solidFill>
                <a:latin typeface="Times New Roman" panose="02020603050405020304" pitchFamily="18" charset="0"/>
                <a:ea typeface="微软雅黑" panose="020B0503020204020204" charset="-122"/>
                <a:cs typeface="Times New Roman" panose="02020603050405020304" pitchFamily="18" charset="0"/>
              </a:rPr>
              <a:t>,2025,35(01):1-11.</a:t>
            </a:r>
          </a:p>
        </p:txBody>
      </p:sp>
      <p:sp>
        <p:nvSpPr>
          <p:cNvPr id="31" name="文本框 30"/>
          <p:cNvSpPr txBox="1"/>
          <p:nvPr/>
        </p:nvSpPr>
        <p:spPr>
          <a:xfrm>
            <a:off x="919512" y="4008092"/>
            <a:ext cx="10352094" cy="2030095"/>
          </a:xfrm>
          <a:prstGeom prst="rect">
            <a:avLst/>
          </a:prstGeom>
          <a:noFill/>
        </p:spPr>
        <p:txBody>
          <a:bodyPr wrap="square">
            <a:spAutoFit/>
          </a:bodyPr>
          <a:lstStyle/>
          <a:p>
            <a:pPr marL="285750" indent="-285750">
              <a:lnSpc>
                <a:spcPct val="150000"/>
              </a:lnSpc>
              <a:buFont typeface="Wingdings" panose="05000000000000000000" pitchFamily="2" charset="2"/>
              <a:buChar char="u"/>
            </a:pPr>
            <a:r>
              <a:rPr lang="zh-CN" altLang="en-US" sz="1400" b="1" dirty="0"/>
              <a:t>胰腺癌</a:t>
            </a:r>
            <a:endParaRPr lang="en-US" altLang="zh-CN" sz="1400" b="1" dirty="0"/>
          </a:p>
          <a:p>
            <a:pPr marL="285750" indent="-285750">
              <a:lnSpc>
                <a:spcPct val="150000"/>
              </a:lnSpc>
              <a:buFont typeface="Arial" panose="020B0604020202020204" pitchFamily="34" charset="0"/>
              <a:buChar char="‒"/>
            </a:pPr>
            <a:r>
              <a:rPr lang="zh-CN" altLang="zh-CN" sz="1400" dirty="0">
                <a:sym typeface="+mn-ea"/>
              </a:rPr>
              <a:t>我国年新发胰腺癌患者约</a:t>
            </a:r>
            <a:r>
              <a:rPr lang="en-US" altLang="zh-CN" sz="1400" dirty="0">
                <a:sym typeface="+mn-ea"/>
              </a:rPr>
              <a:t>10</a:t>
            </a:r>
            <a:r>
              <a:rPr lang="zh-CN" altLang="zh-CN" sz="1400" dirty="0">
                <a:sym typeface="+mn-ea"/>
              </a:rPr>
              <a:t>万人，粗发病率为</a:t>
            </a:r>
            <a:r>
              <a:rPr lang="en-US" altLang="zh-CN" sz="1400" dirty="0">
                <a:sym typeface="+mn-ea"/>
              </a:rPr>
              <a:t>8.4/10</a:t>
            </a:r>
            <a:r>
              <a:rPr lang="zh-CN" altLang="en-US" sz="1400" dirty="0">
                <a:sym typeface="+mn-ea"/>
              </a:rPr>
              <a:t>万，</a:t>
            </a:r>
            <a:r>
              <a:rPr lang="zh-CN" altLang="zh-CN" sz="1400" dirty="0">
                <a:sym typeface="+mn-ea"/>
              </a:rPr>
              <a:t>其中局部晚期或转移性</a:t>
            </a:r>
            <a:r>
              <a:rPr lang="en-US" altLang="zh-CN" sz="1400" dirty="0">
                <a:sym typeface="+mn-ea"/>
              </a:rPr>
              <a:t>K-</a:t>
            </a:r>
            <a:r>
              <a:rPr lang="en-US" altLang="zh-CN" sz="1400" dirty="0" err="1">
                <a:sym typeface="+mn-ea"/>
              </a:rPr>
              <a:t>Ras</a:t>
            </a:r>
            <a:r>
              <a:rPr lang="zh-CN" altLang="zh-CN" sz="1400" dirty="0">
                <a:sym typeface="+mn-ea"/>
              </a:rPr>
              <a:t>野生型胰腺癌患者约</a:t>
            </a:r>
            <a:r>
              <a:rPr lang="en-US" altLang="zh-CN" sz="1400" dirty="0">
                <a:sym typeface="+mn-ea"/>
              </a:rPr>
              <a:t>6000</a:t>
            </a:r>
            <a:r>
              <a:rPr lang="zh-CN" altLang="zh-CN" sz="1400" dirty="0">
                <a:sym typeface="+mn-ea"/>
              </a:rPr>
              <a:t>人。</a:t>
            </a:r>
          </a:p>
          <a:p>
            <a:pPr marL="285750" indent="-285750">
              <a:lnSpc>
                <a:spcPct val="150000"/>
              </a:lnSpc>
              <a:buFont typeface="Arial" panose="020B0604020202020204" pitchFamily="34" charset="0"/>
              <a:buChar char="‒"/>
            </a:pPr>
            <a:r>
              <a:rPr lang="zh-CN" altLang="zh-CN" sz="1400" dirty="0">
                <a:sym typeface="+mn-ea"/>
              </a:rPr>
              <a:t>胰腺癌因其早期症状不典型，确诊时多数已为中晚期，恶性程度高，进展迅速，晚期生存期短，被称为“癌中之王”。临床表现往往从腹部隐痛快速发展为比较严重的疼痛，患者生活质量差。目前国内已获批的化疗药物治疗晚期胰腺癌，中位生存时间仅</a:t>
            </a:r>
            <a:r>
              <a:rPr lang="en-US" altLang="zh-CN" sz="1400" dirty="0">
                <a:sym typeface="+mn-ea"/>
              </a:rPr>
              <a:t>4</a:t>
            </a:r>
            <a:r>
              <a:rPr lang="zh-CN" altLang="en-US" sz="1400" dirty="0">
                <a:sym typeface="+mn-ea"/>
              </a:rPr>
              <a:t>～</a:t>
            </a:r>
            <a:r>
              <a:rPr lang="en-US" altLang="zh-CN" sz="1400" dirty="0">
                <a:sym typeface="+mn-ea"/>
              </a:rPr>
              <a:t>6</a:t>
            </a:r>
            <a:r>
              <a:rPr lang="zh-CN" altLang="zh-CN" sz="1400" dirty="0">
                <a:sym typeface="+mn-ea"/>
              </a:rPr>
              <a:t>个月，</a:t>
            </a:r>
            <a:r>
              <a:rPr lang="en-US" altLang="zh-CN" sz="1400" dirty="0">
                <a:sym typeface="+mn-ea"/>
              </a:rPr>
              <a:t>1</a:t>
            </a:r>
            <a:r>
              <a:rPr lang="zh-CN" altLang="en-US" sz="1400" dirty="0">
                <a:sym typeface="+mn-ea"/>
              </a:rPr>
              <a:t>年生存率</a:t>
            </a:r>
            <a:r>
              <a:rPr lang="en-US" altLang="zh-CN" sz="1400" dirty="0">
                <a:sym typeface="+mn-ea"/>
              </a:rPr>
              <a:t>8%</a:t>
            </a:r>
            <a:r>
              <a:rPr lang="zh-CN" altLang="en-US" sz="1400" dirty="0">
                <a:sym typeface="+mn-ea"/>
              </a:rPr>
              <a:t>，</a:t>
            </a:r>
            <a:r>
              <a:rPr lang="en-US" altLang="zh-CN" sz="1400" dirty="0">
                <a:sym typeface="+mn-ea"/>
              </a:rPr>
              <a:t>5</a:t>
            </a:r>
            <a:r>
              <a:rPr lang="zh-CN" altLang="zh-CN" sz="1400" dirty="0">
                <a:sym typeface="+mn-ea"/>
              </a:rPr>
              <a:t>年生存率仅为</a:t>
            </a:r>
            <a:r>
              <a:rPr lang="en-US" altLang="zh-CN" sz="1400" dirty="0">
                <a:sym typeface="+mn-ea"/>
              </a:rPr>
              <a:t>13%</a:t>
            </a:r>
            <a:r>
              <a:rPr lang="zh-CN" altLang="en-US" sz="1400" dirty="0">
                <a:sym typeface="+mn-ea"/>
              </a:rPr>
              <a:t>，疾病负担重</a:t>
            </a:r>
            <a:r>
              <a:rPr lang="zh-CN" altLang="zh-CN" sz="1400" dirty="0">
                <a:sym typeface="+mn-ea"/>
              </a:rPr>
              <a:t>。</a:t>
            </a:r>
            <a:endParaRPr lang="en-US" altLang="zh-CN" sz="1400" dirty="0"/>
          </a:p>
          <a:p>
            <a:pPr marL="285750" indent="-285750">
              <a:lnSpc>
                <a:spcPct val="150000"/>
              </a:lnSpc>
              <a:buFont typeface="Arial" panose="020B0604020202020204" pitchFamily="34" charset="0"/>
              <a:buChar char="‒"/>
            </a:pPr>
            <a:r>
              <a:rPr lang="zh-CN" altLang="zh-CN" sz="1400" dirty="0"/>
              <a:t>临床迫切需要更为有效的治疗药物。</a:t>
            </a:r>
          </a:p>
        </p:txBody>
      </p:sp>
      <p:sp>
        <p:nvSpPr>
          <p:cNvPr id="39" name="Freeform 115"/>
          <p:cNvSpPr/>
          <p:nvPr/>
        </p:nvSpPr>
        <p:spPr bwMode="auto">
          <a:xfrm>
            <a:off x="0" y="277401"/>
            <a:ext cx="1258583" cy="578543"/>
          </a:xfrm>
          <a:custGeom>
            <a:avLst/>
            <a:gdLst>
              <a:gd name="T0" fmla="*/ 165 w 165"/>
              <a:gd name="T1" fmla="*/ 25 h 45"/>
              <a:gd name="T2" fmla="*/ 165 w 165"/>
              <a:gd name="T3" fmla="*/ 41 h 45"/>
              <a:gd name="T4" fmla="*/ 160 w 165"/>
              <a:gd name="T5" fmla="*/ 45 h 45"/>
              <a:gd name="T6" fmla="*/ 25 w 165"/>
              <a:gd name="T7" fmla="*/ 45 h 45"/>
              <a:gd name="T8" fmla="*/ 7 w 165"/>
              <a:gd name="T9" fmla="*/ 38 h 45"/>
              <a:gd name="T10" fmla="*/ 0 w 165"/>
              <a:gd name="T11" fmla="*/ 19 h 45"/>
              <a:gd name="T12" fmla="*/ 0 w 165"/>
              <a:gd name="T13" fmla="*/ 4 h 45"/>
              <a:gd name="T14" fmla="*/ 4 w 165"/>
              <a:gd name="T15" fmla="*/ 0 h 45"/>
              <a:gd name="T16" fmla="*/ 139 w 165"/>
              <a:gd name="T17" fmla="*/ 0 h 45"/>
              <a:gd name="T18" fmla="*/ 158 w 165"/>
              <a:gd name="T19" fmla="*/ 7 h 45"/>
              <a:gd name="T20" fmla="*/ 165 w 165"/>
              <a:gd name="T21" fmla="*/ 2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 h="45">
                <a:moveTo>
                  <a:pt x="165" y="25"/>
                </a:moveTo>
                <a:cubicBezTo>
                  <a:pt x="165" y="41"/>
                  <a:pt x="165" y="41"/>
                  <a:pt x="165" y="41"/>
                </a:cubicBezTo>
                <a:cubicBezTo>
                  <a:pt x="165" y="44"/>
                  <a:pt x="163" y="45"/>
                  <a:pt x="160" y="45"/>
                </a:cubicBezTo>
                <a:cubicBezTo>
                  <a:pt x="25" y="45"/>
                  <a:pt x="25" y="45"/>
                  <a:pt x="25" y="45"/>
                </a:cubicBezTo>
                <a:cubicBezTo>
                  <a:pt x="17" y="45"/>
                  <a:pt x="11" y="43"/>
                  <a:pt x="7" y="38"/>
                </a:cubicBezTo>
                <a:cubicBezTo>
                  <a:pt x="2" y="34"/>
                  <a:pt x="0" y="28"/>
                  <a:pt x="0" y="19"/>
                </a:cubicBezTo>
                <a:cubicBezTo>
                  <a:pt x="0" y="4"/>
                  <a:pt x="0" y="4"/>
                  <a:pt x="0" y="4"/>
                </a:cubicBezTo>
                <a:cubicBezTo>
                  <a:pt x="0" y="1"/>
                  <a:pt x="1" y="0"/>
                  <a:pt x="4" y="0"/>
                </a:cubicBezTo>
                <a:cubicBezTo>
                  <a:pt x="139" y="0"/>
                  <a:pt x="139" y="0"/>
                  <a:pt x="139" y="0"/>
                </a:cubicBezTo>
                <a:cubicBezTo>
                  <a:pt x="147" y="0"/>
                  <a:pt x="153" y="2"/>
                  <a:pt x="158" y="7"/>
                </a:cubicBezTo>
                <a:cubicBezTo>
                  <a:pt x="162" y="11"/>
                  <a:pt x="165" y="17"/>
                  <a:pt x="165" y="25"/>
                </a:cubicBezTo>
                <a:close/>
              </a:path>
            </a:pathLst>
          </a:custGeom>
          <a:noFill/>
          <a:ln>
            <a:noFill/>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3600" b="1" dirty="0">
                <a:solidFill>
                  <a:schemeClr val="bg1"/>
                </a:solidFill>
                <a:latin typeface="Merck" panose="02060803030402040803" pitchFamily="18" charset="0"/>
              </a:rPr>
              <a:t>01</a:t>
            </a:r>
          </a:p>
        </p:txBody>
      </p:sp>
      <p:sp>
        <p:nvSpPr>
          <p:cNvPr id="3" name="矩形 2"/>
          <p:cNvSpPr/>
          <p:nvPr/>
        </p:nvSpPr>
        <p:spPr>
          <a:xfrm>
            <a:off x="762000" y="3630295"/>
            <a:ext cx="10687685" cy="2660650"/>
          </a:xfrm>
          <a:prstGeom prst="rect">
            <a:avLst/>
          </a:prstGeom>
          <a:noFill/>
          <a:ln w="19050">
            <a:solidFill>
              <a:schemeClr val="bg1">
                <a:lumMod val="8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2000">
              <a:solidFill>
                <a:prstClr val="white"/>
              </a:solidFill>
            </a:endParaRPr>
          </a:p>
        </p:txBody>
      </p:sp>
      <p:sp>
        <p:nvSpPr>
          <p:cNvPr id="4" name="箭头: 五边形 3"/>
          <p:cNvSpPr/>
          <p:nvPr/>
        </p:nvSpPr>
        <p:spPr>
          <a:xfrm>
            <a:off x="742315" y="3621405"/>
            <a:ext cx="2045335" cy="387985"/>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prstClr val="white"/>
                </a:solidFill>
              </a:rPr>
              <a:t>疾病基本情况</a:t>
            </a:r>
          </a:p>
        </p:txBody>
      </p:sp>
      <p:sp>
        <p:nvSpPr>
          <p:cNvPr id="5" name="内容占位符 4"/>
          <p:cNvSpPr txBox="1">
            <a:spLocks noGrp="1"/>
          </p:cNvSpPr>
          <p:nvPr>
            <p:ph idx="1"/>
          </p:nvPr>
        </p:nvSpPr>
        <p:spPr>
          <a:xfrm>
            <a:off x="796925" y="1396365"/>
            <a:ext cx="10608310" cy="215773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nchor="t">
            <a:noAutofit/>
          </a:bodyPr>
          <a:lstStyle/>
          <a:p>
            <a:pPr>
              <a:lnSpc>
                <a:spcPct val="150000"/>
              </a:lnSpc>
              <a:spcBef>
                <a:spcPts val="0"/>
              </a:spcBef>
            </a:pPr>
            <a:r>
              <a:rPr lang="zh-CN" altLang="en-US" b="1" dirty="0">
                <a:solidFill>
                  <a:schemeClr val="accent2"/>
                </a:solidFill>
              </a:rPr>
              <a:t>鼻咽癌：</a:t>
            </a:r>
            <a:r>
              <a:rPr lang="zh-CN" altLang="en-US" dirty="0"/>
              <a:t>将</a:t>
            </a:r>
            <a:r>
              <a:rPr lang="en-US" altLang="zh-CN" dirty="0"/>
              <a:t>100mg</a:t>
            </a:r>
            <a:r>
              <a:rPr lang="zh-CN" altLang="en-US" dirty="0"/>
              <a:t>尼妥珠单抗注射液稀释到</a:t>
            </a:r>
            <a:r>
              <a:rPr lang="en-US" altLang="zh-CN" dirty="0"/>
              <a:t>250mL</a:t>
            </a:r>
            <a:r>
              <a:rPr lang="zh-CN" altLang="en-US" dirty="0"/>
              <a:t>生理盐水中，静脉输液给药，给药过程应持续</a:t>
            </a:r>
            <a:r>
              <a:rPr lang="en-US" altLang="zh-CN" dirty="0"/>
              <a:t>60</a:t>
            </a:r>
            <a:r>
              <a:rPr lang="zh-CN" altLang="en-US" dirty="0"/>
              <a:t>分钟以上。在给药过程中及给药结束后</a:t>
            </a:r>
            <a:r>
              <a:rPr lang="en-US" altLang="zh-CN" dirty="0"/>
              <a:t>1</a:t>
            </a:r>
            <a:r>
              <a:rPr lang="zh-CN" altLang="en-US" dirty="0"/>
              <a:t>小时内，需密切监测患者的状况。首次给药应在放射治疗前开始，放疗开始后每周给药</a:t>
            </a:r>
            <a:r>
              <a:rPr lang="en-US" altLang="zh-CN" dirty="0"/>
              <a:t>1</a:t>
            </a:r>
            <a:r>
              <a:rPr lang="zh-CN" altLang="en-US" dirty="0"/>
              <a:t>次，连续使用</a:t>
            </a:r>
            <a:r>
              <a:rPr lang="en-US" altLang="zh-CN" dirty="0"/>
              <a:t>8</a:t>
            </a:r>
            <a:r>
              <a:rPr lang="zh-CN" altLang="en-US" dirty="0"/>
              <a:t>周。 </a:t>
            </a:r>
          </a:p>
          <a:p>
            <a:pPr>
              <a:lnSpc>
                <a:spcPct val="150000"/>
              </a:lnSpc>
              <a:spcBef>
                <a:spcPts val="0"/>
              </a:spcBef>
            </a:pPr>
            <a:r>
              <a:rPr lang="zh-CN" altLang="en-US" b="1" dirty="0">
                <a:solidFill>
                  <a:schemeClr val="accent2"/>
                </a:solidFill>
              </a:rPr>
              <a:t>胰腺癌：</a:t>
            </a:r>
            <a:r>
              <a:rPr lang="zh-CN" altLang="en-US" dirty="0"/>
              <a:t>将</a:t>
            </a:r>
            <a:r>
              <a:rPr lang="en-US" altLang="zh-CN" dirty="0"/>
              <a:t>400mg</a:t>
            </a:r>
            <a:r>
              <a:rPr lang="zh-CN" altLang="en-US" dirty="0"/>
              <a:t>尼妥珠单抗注射液稀释到</a:t>
            </a:r>
            <a:r>
              <a:rPr lang="en-US" altLang="zh-CN" dirty="0"/>
              <a:t>250mL</a:t>
            </a:r>
            <a:r>
              <a:rPr lang="zh-CN" altLang="en-US" dirty="0"/>
              <a:t>生理盐水中，静脉滴注给药，给药过程应持续</a:t>
            </a:r>
            <a:r>
              <a:rPr lang="en-US" altLang="zh-CN" dirty="0"/>
              <a:t>60</a:t>
            </a:r>
            <a:r>
              <a:rPr lang="zh-CN" altLang="en-US" dirty="0"/>
              <a:t>分钟以上。在给药过程中及给药结束后</a:t>
            </a:r>
            <a:r>
              <a:rPr lang="en-US" altLang="zh-CN" dirty="0"/>
              <a:t>1</a:t>
            </a:r>
            <a:r>
              <a:rPr lang="zh-CN" altLang="en-US" dirty="0"/>
              <a:t>小时内，需密切监测患者的状况。每周</a:t>
            </a:r>
            <a:r>
              <a:rPr lang="en-US" altLang="zh-CN" dirty="0"/>
              <a:t>1</a:t>
            </a:r>
            <a:r>
              <a:rPr lang="zh-CN" altLang="en-US" dirty="0"/>
              <a:t>次，直至疾病进展或出现无法耐受的毒性反应。 </a:t>
            </a:r>
          </a:p>
          <a:p>
            <a:pPr>
              <a:lnSpc>
                <a:spcPct val="150000"/>
              </a:lnSpc>
              <a:spcBef>
                <a:spcPts val="0"/>
              </a:spcBef>
            </a:pPr>
            <a:r>
              <a:rPr lang="zh-CN" altLang="en-US" b="1" dirty="0">
                <a:solidFill>
                  <a:schemeClr val="tx1"/>
                </a:solidFill>
              </a:rPr>
              <a:t>头颈部鳞癌：</a:t>
            </a:r>
            <a:r>
              <a:rPr lang="zh-CN" altLang="en-US" dirty="0"/>
              <a:t>将</a:t>
            </a:r>
            <a:r>
              <a:rPr lang="en-US" altLang="zh-CN" dirty="0"/>
              <a:t>200mg</a:t>
            </a:r>
            <a:r>
              <a:rPr lang="zh-CN" altLang="en-US" dirty="0"/>
              <a:t>尼妥珠单抗注射液稀释到</a:t>
            </a:r>
            <a:r>
              <a:rPr lang="en-US" altLang="zh-CN" dirty="0"/>
              <a:t>250mL</a:t>
            </a:r>
            <a:r>
              <a:rPr lang="zh-CN" altLang="en-US" dirty="0"/>
              <a:t>生理盐水中，静脉输液给药，给药过程应持续</a:t>
            </a:r>
            <a:r>
              <a:rPr lang="en-US" altLang="zh-CN" dirty="0"/>
              <a:t>60</a:t>
            </a:r>
            <a:r>
              <a:rPr lang="zh-CN" altLang="en-US" dirty="0"/>
              <a:t>分钟以上。在给药过程中及给药结束后</a:t>
            </a:r>
            <a:r>
              <a:rPr lang="en-US" altLang="zh-CN" dirty="0"/>
              <a:t>1</a:t>
            </a:r>
            <a:r>
              <a:rPr lang="zh-CN" altLang="en-US" dirty="0"/>
              <a:t>小时内，需密切监测患者的状况。首次给药应在放射治疗前开始，放疗开始后每周给药</a:t>
            </a:r>
            <a:r>
              <a:rPr lang="en-US" altLang="zh-CN" dirty="0"/>
              <a:t>1</a:t>
            </a:r>
            <a:r>
              <a:rPr lang="zh-CN" altLang="en-US" dirty="0"/>
              <a:t>次，连续使用</a:t>
            </a:r>
            <a:r>
              <a:rPr lang="en-US" altLang="zh-CN" dirty="0"/>
              <a:t>7</a:t>
            </a:r>
            <a:r>
              <a:rPr lang="zh-CN" altLang="en-US" dirty="0"/>
              <a:t>周以上。 </a:t>
            </a:r>
          </a:p>
        </p:txBody>
      </p:sp>
      <p:sp>
        <p:nvSpPr>
          <p:cNvPr id="6" name="矩形 5"/>
          <p:cNvSpPr/>
          <p:nvPr/>
        </p:nvSpPr>
        <p:spPr>
          <a:xfrm>
            <a:off x="751205" y="927735"/>
            <a:ext cx="10698480" cy="2703195"/>
          </a:xfrm>
          <a:prstGeom prst="rect">
            <a:avLst/>
          </a:prstGeom>
          <a:noFill/>
          <a:ln w="19050">
            <a:solidFill>
              <a:schemeClr val="bg1">
                <a:lumMod val="8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2000">
              <a:solidFill>
                <a:prstClr val="white"/>
              </a:solidFill>
            </a:endParaRPr>
          </a:p>
        </p:txBody>
      </p:sp>
      <p:sp>
        <p:nvSpPr>
          <p:cNvPr id="7" name="箭头: 五边形 6"/>
          <p:cNvSpPr/>
          <p:nvPr/>
        </p:nvSpPr>
        <p:spPr>
          <a:xfrm>
            <a:off x="742027" y="932301"/>
            <a:ext cx="2045572" cy="38807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b="1" dirty="0">
                <a:solidFill>
                  <a:prstClr val="white"/>
                </a:solidFill>
              </a:rPr>
              <a:t>   </a:t>
            </a:r>
            <a:r>
              <a:rPr lang="zh-CN" altLang="en-US" b="1" dirty="0">
                <a:solidFill>
                  <a:prstClr val="white"/>
                </a:solidFill>
              </a:rPr>
              <a:t>用法用量</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a:t>安全性</a:t>
            </a:r>
          </a:p>
        </p:txBody>
      </p:sp>
      <p:sp>
        <p:nvSpPr>
          <p:cNvPr id="4" name="页脚占位符 3"/>
          <p:cNvSpPr>
            <a:spLocks noGrp="1"/>
          </p:cNvSpPr>
          <p:nvPr>
            <p:ph type="ftr" sz="quarter" idx="3"/>
          </p:nvPr>
        </p:nvSpPr>
        <p:spPr/>
        <p:txBody>
          <a:bodyPr/>
          <a:lstStyle/>
          <a:p>
            <a:r>
              <a:rPr lang="zh-CN" altLang="en-US" dirty="0"/>
              <a:t>尼妥珠单抗注射液说明书，</a:t>
            </a:r>
            <a:r>
              <a:rPr lang="en-US" altLang="zh-CN" dirty="0"/>
              <a:t>2025</a:t>
            </a:r>
            <a:r>
              <a:rPr lang="zh-CN" altLang="en-US" dirty="0"/>
              <a:t>，</a:t>
            </a:r>
            <a:r>
              <a:rPr lang="en-US" altLang="zh-CN" dirty="0"/>
              <a:t>NMPA</a:t>
            </a:r>
            <a:endParaRPr lang="zh-CN" altLang="en-US" dirty="0"/>
          </a:p>
          <a:p>
            <a:endParaRPr lang="zh-CN" altLang="en-US" dirty="0"/>
          </a:p>
        </p:txBody>
      </p:sp>
      <p:sp>
        <p:nvSpPr>
          <p:cNvPr id="6" name="Freeform 115"/>
          <p:cNvSpPr/>
          <p:nvPr/>
        </p:nvSpPr>
        <p:spPr bwMode="auto">
          <a:xfrm>
            <a:off x="0" y="277401"/>
            <a:ext cx="1258583" cy="578543"/>
          </a:xfrm>
          <a:custGeom>
            <a:avLst/>
            <a:gdLst>
              <a:gd name="T0" fmla="*/ 165 w 165"/>
              <a:gd name="T1" fmla="*/ 25 h 45"/>
              <a:gd name="T2" fmla="*/ 165 w 165"/>
              <a:gd name="T3" fmla="*/ 41 h 45"/>
              <a:gd name="T4" fmla="*/ 160 w 165"/>
              <a:gd name="T5" fmla="*/ 45 h 45"/>
              <a:gd name="T6" fmla="*/ 25 w 165"/>
              <a:gd name="T7" fmla="*/ 45 h 45"/>
              <a:gd name="T8" fmla="*/ 7 w 165"/>
              <a:gd name="T9" fmla="*/ 38 h 45"/>
              <a:gd name="T10" fmla="*/ 0 w 165"/>
              <a:gd name="T11" fmla="*/ 19 h 45"/>
              <a:gd name="T12" fmla="*/ 0 w 165"/>
              <a:gd name="T13" fmla="*/ 4 h 45"/>
              <a:gd name="T14" fmla="*/ 4 w 165"/>
              <a:gd name="T15" fmla="*/ 0 h 45"/>
              <a:gd name="T16" fmla="*/ 139 w 165"/>
              <a:gd name="T17" fmla="*/ 0 h 45"/>
              <a:gd name="T18" fmla="*/ 158 w 165"/>
              <a:gd name="T19" fmla="*/ 7 h 45"/>
              <a:gd name="T20" fmla="*/ 165 w 165"/>
              <a:gd name="T21" fmla="*/ 2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 h="45">
                <a:moveTo>
                  <a:pt x="165" y="25"/>
                </a:moveTo>
                <a:cubicBezTo>
                  <a:pt x="165" y="41"/>
                  <a:pt x="165" y="41"/>
                  <a:pt x="165" y="41"/>
                </a:cubicBezTo>
                <a:cubicBezTo>
                  <a:pt x="165" y="44"/>
                  <a:pt x="163" y="45"/>
                  <a:pt x="160" y="45"/>
                </a:cubicBezTo>
                <a:cubicBezTo>
                  <a:pt x="25" y="45"/>
                  <a:pt x="25" y="45"/>
                  <a:pt x="25" y="45"/>
                </a:cubicBezTo>
                <a:cubicBezTo>
                  <a:pt x="17" y="45"/>
                  <a:pt x="11" y="43"/>
                  <a:pt x="7" y="38"/>
                </a:cubicBezTo>
                <a:cubicBezTo>
                  <a:pt x="2" y="34"/>
                  <a:pt x="0" y="28"/>
                  <a:pt x="0" y="19"/>
                </a:cubicBezTo>
                <a:cubicBezTo>
                  <a:pt x="0" y="4"/>
                  <a:pt x="0" y="4"/>
                  <a:pt x="0" y="4"/>
                </a:cubicBezTo>
                <a:cubicBezTo>
                  <a:pt x="0" y="1"/>
                  <a:pt x="1" y="0"/>
                  <a:pt x="4" y="0"/>
                </a:cubicBezTo>
                <a:cubicBezTo>
                  <a:pt x="139" y="0"/>
                  <a:pt x="139" y="0"/>
                  <a:pt x="139" y="0"/>
                </a:cubicBezTo>
                <a:cubicBezTo>
                  <a:pt x="147" y="0"/>
                  <a:pt x="153" y="2"/>
                  <a:pt x="158" y="7"/>
                </a:cubicBezTo>
                <a:cubicBezTo>
                  <a:pt x="162" y="11"/>
                  <a:pt x="165" y="17"/>
                  <a:pt x="165" y="25"/>
                </a:cubicBezTo>
                <a:close/>
              </a:path>
            </a:pathLst>
          </a:custGeom>
          <a:noFill/>
          <a:ln>
            <a:noFill/>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3600" b="1" dirty="0">
                <a:solidFill>
                  <a:schemeClr val="bg1"/>
                </a:solidFill>
                <a:latin typeface="Merck" panose="02060803030402040803" pitchFamily="18" charset="0"/>
              </a:rPr>
              <a:t>02</a:t>
            </a:r>
          </a:p>
        </p:txBody>
      </p:sp>
      <p:grpSp>
        <p:nvGrpSpPr>
          <p:cNvPr id="7" name="组合 6"/>
          <p:cNvGrpSpPr/>
          <p:nvPr/>
        </p:nvGrpSpPr>
        <p:grpSpPr>
          <a:xfrm>
            <a:off x="550186" y="3958287"/>
            <a:ext cx="1598918" cy="1547452"/>
            <a:chOff x="406372" y="3808823"/>
            <a:chExt cx="1598918" cy="1547452"/>
          </a:xfrm>
        </p:grpSpPr>
        <p:sp>
          <p:nvSpPr>
            <p:cNvPr id="5" name="椭圆 4"/>
            <p:cNvSpPr/>
            <p:nvPr/>
          </p:nvSpPr>
          <p:spPr>
            <a:xfrm>
              <a:off x="462243" y="3808823"/>
              <a:ext cx="1540251" cy="15474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406372" y="4322367"/>
              <a:ext cx="1598918" cy="461665"/>
            </a:xfrm>
            <a:prstGeom prst="rect">
              <a:avLst/>
            </a:prstGeom>
          </p:spPr>
          <p:txBody>
            <a:bodyPr wrap="square">
              <a:spAutoFit/>
            </a:bodyPr>
            <a:lstStyle/>
            <a:p>
              <a:pPr algn="ctr">
                <a:defRPr/>
              </a:pPr>
              <a:r>
                <a:rPr lang="zh-CN" altLang="en-US" sz="2400" b="1" dirty="0">
                  <a:solidFill>
                    <a:srgbClr val="FFFFFF"/>
                  </a:solidFill>
                  <a:ea typeface="微软雅黑" panose="020B0503020204020204" charset="-122"/>
                </a:rPr>
                <a:t>安全性</a:t>
              </a:r>
              <a:endParaRPr lang="en-US" altLang="zh-CN" sz="2400" b="1" dirty="0">
                <a:solidFill>
                  <a:srgbClr val="FFFFFF"/>
                </a:solidFill>
                <a:ea typeface="微软雅黑" panose="020B0503020204020204" charset="-122"/>
              </a:endParaRPr>
            </a:p>
          </p:txBody>
        </p:sp>
      </p:grpSp>
      <p:sp>
        <p:nvSpPr>
          <p:cNvPr id="89" name="文本框 88"/>
          <p:cNvSpPr txBox="1"/>
          <p:nvPr/>
        </p:nvSpPr>
        <p:spPr>
          <a:xfrm>
            <a:off x="694592" y="1881558"/>
            <a:ext cx="10718989" cy="139739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ct val="150000"/>
              </a:lnSpc>
            </a:pPr>
            <a:r>
              <a:rPr lang="zh-CN" altLang="en-US" sz="1400" dirty="0"/>
              <a:t>截至目前，根据已完成的国内外临床研究结果以及中国上市后不良反应监测的情况可知：</a:t>
            </a:r>
            <a:endParaRPr lang="en-US" altLang="zh-CN" sz="1400" dirty="0"/>
          </a:p>
          <a:p>
            <a:pPr>
              <a:lnSpc>
                <a:spcPct val="150000"/>
              </a:lnSpc>
            </a:pPr>
            <a:r>
              <a:rPr lang="zh-CN" altLang="en-US" sz="1400" dirty="0"/>
              <a:t>尼妥珠单抗安全性良好，不良反应多为</a:t>
            </a:r>
            <a:r>
              <a:rPr lang="en-US" altLang="zh-CN" sz="1400" dirty="0"/>
              <a:t>Ⅰ</a:t>
            </a:r>
            <a:r>
              <a:rPr lang="zh-CN" altLang="en-US" sz="1400" dirty="0"/>
              <a:t>级，常见不良反应包括恶心、呕吐、头痛、发热、中性粒细胞和白细胞降低、贫血、乏力等。对于上述不良反应，多数患者可在常规治疗后或自行缓解。</a:t>
            </a:r>
          </a:p>
        </p:txBody>
      </p:sp>
      <p:sp>
        <p:nvSpPr>
          <p:cNvPr id="93" name="矩形 92"/>
          <p:cNvSpPr/>
          <p:nvPr/>
        </p:nvSpPr>
        <p:spPr>
          <a:xfrm rot="5400000">
            <a:off x="5831846" y="-3965937"/>
            <a:ext cx="531882" cy="109692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dirty="0"/>
          </a:p>
        </p:txBody>
      </p:sp>
      <p:sp>
        <p:nvSpPr>
          <p:cNvPr id="92" name="文本框 91"/>
          <p:cNvSpPr txBox="1"/>
          <p:nvPr/>
        </p:nvSpPr>
        <p:spPr>
          <a:xfrm>
            <a:off x="682321" y="1328705"/>
            <a:ext cx="11184329" cy="352425"/>
          </a:xfrm>
          <a:prstGeom prst="rect">
            <a:avLst/>
          </a:prstGeom>
          <a:noFill/>
          <a:ln>
            <a:noFill/>
          </a:ln>
        </p:spPr>
        <p:txBody>
          <a:bodyPr wrap="square">
            <a:spAutoFit/>
          </a:bodyPr>
          <a:lstStyle/>
          <a:p>
            <a:r>
              <a:rPr lang="zh-CN" altLang="en-US" sz="1700" b="1" dirty="0">
                <a:solidFill>
                  <a:schemeClr val="bg1"/>
                </a:solidFill>
              </a:rPr>
              <a:t>尼妥珠单抗不良反应发生率低，程度多为</a:t>
            </a:r>
            <a:r>
              <a:rPr lang="en-US" altLang="zh-CN" sz="1700" b="1" dirty="0">
                <a:solidFill>
                  <a:schemeClr val="bg1"/>
                </a:solidFill>
              </a:rPr>
              <a:t>I</a:t>
            </a:r>
            <a:r>
              <a:rPr lang="zh-CN" altLang="en-US" sz="1700" b="1" dirty="0">
                <a:solidFill>
                  <a:schemeClr val="bg1"/>
                </a:solidFill>
              </a:rPr>
              <a:t>级，患者耐受性和依从性非常好</a:t>
            </a:r>
          </a:p>
        </p:txBody>
      </p:sp>
      <p:grpSp>
        <p:nvGrpSpPr>
          <p:cNvPr id="102" name="组合 101"/>
          <p:cNvGrpSpPr/>
          <p:nvPr/>
        </p:nvGrpSpPr>
        <p:grpSpPr>
          <a:xfrm>
            <a:off x="2374227" y="3383033"/>
            <a:ext cx="8295363" cy="494785"/>
            <a:chOff x="2826569" y="2165459"/>
            <a:chExt cx="4882112" cy="396000"/>
          </a:xfrm>
        </p:grpSpPr>
        <p:sp>
          <p:nvSpPr>
            <p:cNvPr id="103" name="圆角矩形 17"/>
            <p:cNvSpPr/>
            <p:nvPr/>
          </p:nvSpPr>
          <p:spPr>
            <a:xfrm>
              <a:off x="2826569" y="2165459"/>
              <a:ext cx="4882112" cy="396000"/>
            </a:xfrm>
            <a:prstGeom prst="roundRect">
              <a:avLst>
                <a:gd name="adj" fmla="val 50000"/>
              </a:avLst>
            </a:prstGeom>
            <a:solidFill>
              <a:schemeClr val="accent5">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TextBox 41"/>
            <p:cNvSpPr txBox="1"/>
            <p:nvPr/>
          </p:nvSpPr>
          <p:spPr>
            <a:xfrm>
              <a:off x="2952232" y="2231965"/>
              <a:ext cx="4217639" cy="246329"/>
            </a:xfrm>
            <a:prstGeom prst="rect">
              <a:avLst/>
            </a:prstGeom>
            <a:noFill/>
          </p:spPr>
          <p:txBody>
            <a:bodyPr wrap="square" rtlCol="0">
              <a:spAutoFit/>
            </a:bodyPr>
            <a:lstStyle/>
            <a:p>
              <a:pPr lvl="0"/>
              <a:r>
                <a:rPr lang="zh-CN" altLang="en-US" sz="1400" dirty="0">
                  <a:latin typeface="微软雅黑" panose="020B0503020204020204" charset="-122"/>
                  <a:ea typeface="微软雅黑" panose="020B0503020204020204" charset="-122"/>
                </a:rPr>
                <a:t>尼妥珠单抗在中国上市</a:t>
              </a:r>
              <a:r>
                <a:rPr lang="en-US" altLang="zh-CN" sz="1400" dirty="0">
                  <a:latin typeface="微软雅黑" panose="020B0503020204020204" charset="-122"/>
                  <a:ea typeface="微软雅黑" panose="020B0503020204020204" charset="-122"/>
                </a:rPr>
                <a:t>17</a:t>
              </a:r>
              <a:r>
                <a:rPr lang="zh-CN" altLang="en-US" sz="1400" dirty="0">
                  <a:latin typeface="微软雅黑" panose="020B0503020204020204" charset="-122"/>
                  <a:ea typeface="微软雅黑" panose="020B0503020204020204" charset="-122"/>
                </a:rPr>
                <a:t>年，安全性已经过广泛验证</a:t>
              </a:r>
            </a:p>
          </p:txBody>
        </p:sp>
      </p:grpSp>
      <p:grpSp>
        <p:nvGrpSpPr>
          <p:cNvPr id="105" name="组合 104"/>
          <p:cNvGrpSpPr/>
          <p:nvPr/>
        </p:nvGrpSpPr>
        <p:grpSpPr>
          <a:xfrm>
            <a:off x="1958341" y="3592468"/>
            <a:ext cx="400407" cy="368682"/>
            <a:chOff x="2076764" y="2417067"/>
            <a:chExt cx="533876" cy="491576"/>
          </a:xfrm>
        </p:grpSpPr>
        <p:sp>
          <p:nvSpPr>
            <p:cNvPr id="106" name="椭圆 105"/>
            <p:cNvSpPr/>
            <p:nvPr/>
          </p:nvSpPr>
          <p:spPr>
            <a:xfrm>
              <a:off x="2076764" y="2417067"/>
              <a:ext cx="508701" cy="491576"/>
            </a:xfrm>
            <a:prstGeom prst="ellipse">
              <a:avLst/>
            </a:prstGeom>
            <a:solidFill>
              <a:srgbClr val="F28C1C">
                <a:alpha val="71000"/>
              </a:srgbClr>
            </a:solidFill>
            <a:ln w="25400" cap="flat" cmpd="sng" algn="ctr">
              <a:noFill/>
              <a:prstDash val="solid"/>
            </a:ln>
            <a:effectLst/>
          </p:spPr>
          <p:txBody>
            <a:bodyPr rtlCol="0" anchor="ctr"/>
            <a:lstStyle/>
            <a:p>
              <a:pPr algn="ctr">
                <a:defRPr/>
              </a:pPr>
              <a:endParaRPr lang="zh-CN" altLang="en-US" sz="1350" kern="0">
                <a:solidFill>
                  <a:srgbClr val="FFFFFF"/>
                </a:solidFill>
                <a:latin typeface="Arial" panose="020B0604020202020204"/>
                <a:ea typeface="微软雅黑" panose="020B0503020204020204" charset="-122"/>
              </a:endParaRPr>
            </a:p>
          </p:txBody>
        </p:sp>
        <p:sp>
          <p:nvSpPr>
            <p:cNvPr id="107" name="TextBox 42"/>
            <p:cNvSpPr txBox="1"/>
            <p:nvPr/>
          </p:nvSpPr>
          <p:spPr>
            <a:xfrm>
              <a:off x="2076764" y="2453075"/>
              <a:ext cx="533876" cy="430887"/>
            </a:xfrm>
            <a:prstGeom prst="rect">
              <a:avLst/>
            </a:prstGeom>
            <a:noFill/>
          </p:spPr>
          <p:txBody>
            <a:bodyPr wrap="square" rtlCol="0">
              <a:spAutoFit/>
            </a:bodyPr>
            <a:lstStyle/>
            <a:p>
              <a:pPr algn="ctr">
                <a:defRPr/>
              </a:pPr>
              <a:r>
                <a:rPr lang="en-US" altLang="zh-CN" sz="1500" kern="0" dirty="0">
                  <a:solidFill>
                    <a:srgbClr val="FFFFFF"/>
                  </a:solidFill>
                  <a:latin typeface="微软雅黑" panose="020B0503020204020204" charset="-122"/>
                </a:rPr>
                <a:t>1</a:t>
              </a:r>
            </a:p>
          </p:txBody>
        </p:sp>
      </p:grpSp>
      <p:grpSp>
        <p:nvGrpSpPr>
          <p:cNvPr id="108" name="组合 107"/>
          <p:cNvGrpSpPr/>
          <p:nvPr/>
        </p:nvGrpSpPr>
        <p:grpSpPr>
          <a:xfrm>
            <a:off x="2355713" y="4123135"/>
            <a:ext cx="400407" cy="368682"/>
            <a:chOff x="2440539" y="3136911"/>
            <a:chExt cx="533876" cy="491576"/>
          </a:xfrm>
        </p:grpSpPr>
        <p:sp>
          <p:nvSpPr>
            <p:cNvPr id="109" name="椭圆 108"/>
            <p:cNvSpPr/>
            <p:nvPr/>
          </p:nvSpPr>
          <p:spPr>
            <a:xfrm>
              <a:off x="2440539" y="3136911"/>
              <a:ext cx="508701" cy="491576"/>
            </a:xfrm>
            <a:prstGeom prst="ellipse">
              <a:avLst/>
            </a:prstGeom>
            <a:solidFill>
              <a:srgbClr val="F28C1C">
                <a:alpha val="71000"/>
              </a:srgbClr>
            </a:solidFill>
            <a:ln w="25400" cap="flat" cmpd="sng" algn="ctr">
              <a:noFill/>
              <a:prstDash val="solid"/>
            </a:ln>
            <a:effectLst/>
          </p:spPr>
          <p:txBody>
            <a:bodyPr rtlCol="0" anchor="ctr"/>
            <a:lstStyle/>
            <a:p>
              <a:pPr algn="ctr">
                <a:defRPr/>
              </a:pPr>
              <a:endParaRPr lang="zh-CN" altLang="en-US" sz="1350" kern="0">
                <a:solidFill>
                  <a:srgbClr val="FFFFFF"/>
                </a:solidFill>
                <a:latin typeface="Arial" panose="020B0604020202020204"/>
                <a:ea typeface="微软雅黑" panose="020B0503020204020204" charset="-122"/>
              </a:endParaRPr>
            </a:p>
          </p:txBody>
        </p:sp>
        <p:sp>
          <p:nvSpPr>
            <p:cNvPr id="110" name="TextBox 43"/>
            <p:cNvSpPr txBox="1"/>
            <p:nvPr/>
          </p:nvSpPr>
          <p:spPr>
            <a:xfrm>
              <a:off x="2440539" y="3178724"/>
              <a:ext cx="533876" cy="430887"/>
            </a:xfrm>
            <a:prstGeom prst="rect">
              <a:avLst/>
            </a:prstGeom>
            <a:noFill/>
          </p:spPr>
          <p:txBody>
            <a:bodyPr wrap="square" rtlCol="0">
              <a:spAutoFit/>
            </a:bodyPr>
            <a:lstStyle/>
            <a:p>
              <a:pPr algn="ctr">
                <a:defRPr/>
              </a:pPr>
              <a:r>
                <a:rPr lang="en-US" altLang="zh-CN" sz="1500" kern="0" dirty="0">
                  <a:solidFill>
                    <a:srgbClr val="FFFFFF"/>
                  </a:solidFill>
                  <a:latin typeface="微软雅黑" panose="020B0503020204020204" charset="-122"/>
                </a:rPr>
                <a:t>2</a:t>
              </a:r>
            </a:p>
          </p:txBody>
        </p:sp>
      </p:grpSp>
      <p:grpSp>
        <p:nvGrpSpPr>
          <p:cNvPr id="111" name="组合 110"/>
          <p:cNvGrpSpPr/>
          <p:nvPr/>
        </p:nvGrpSpPr>
        <p:grpSpPr>
          <a:xfrm>
            <a:off x="2383803" y="4753872"/>
            <a:ext cx="400407" cy="394827"/>
            <a:chOff x="2402776" y="3890249"/>
            <a:chExt cx="533876" cy="526436"/>
          </a:xfrm>
        </p:grpSpPr>
        <p:sp>
          <p:nvSpPr>
            <p:cNvPr id="112" name="椭圆 111"/>
            <p:cNvSpPr/>
            <p:nvPr/>
          </p:nvSpPr>
          <p:spPr>
            <a:xfrm>
              <a:off x="2415364" y="3890249"/>
              <a:ext cx="508701" cy="491576"/>
            </a:xfrm>
            <a:prstGeom prst="ellipse">
              <a:avLst/>
            </a:prstGeom>
            <a:solidFill>
              <a:srgbClr val="F28C1C">
                <a:alpha val="71000"/>
              </a:srgbClr>
            </a:solidFill>
            <a:ln w="25400" cap="flat" cmpd="sng" algn="ctr">
              <a:noFill/>
              <a:prstDash val="solid"/>
            </a:ln>
            <a:effectLst/>
          </p:spPr>
          <p:txBody>
            <a:bodyPr rtlCol="0" anchor="ctr"/>
            <a:lstStyle/>
            <a:p>
              <a:pPr algn="ctr">
                <a:defRPr/>
              </a:pPr>
              <a:endParaRPr lang="zh-CN" altLang="en-US" sz="1350" kern="0">
                <a:solidFill>
                  <a:srgbClr val="FFFFFF"/>
                </a:solidFill>
                <a:latin typeface="Arial" panose="020B0604020202020204"/>
                <a:ea typeface="微软雅黑" panose="020B0503020204020204" charset="-122"/>
              </a:endParaRPr>
            </a:p>
          </p:txBody>
        </p:sp>
        <p:sp>
          <p:nvSpPr>
            <p:cNvPr id="113" name="TextBox 44"/>
            <p:cNvSpPr txBox="1"/>
            <p:nvPr/>
          </p:nvSpPr>
          <p:spPr>
            <a:xfrm>
              <a:off x="2402776" y="3924242"/>
              <a:ext cx="533876" cy="492443"/>
            </a:xfrm>
            <a:prstGeom prst="rect">
              <a:avLst/>
            </a:prstGeom>
            <a:noFill/>
          </p:spPr>
          <p:txBody>
            <a:bodyPr wrap="square" rtlCol="0">
              <a:spAutoFit/>
            </a:bodyPr>
            <a:lstStyle/>
            <a:p>
              <a:pPr algn="ctr">
                <a:defRPr/>
              </a:pPr>
              <a:r>
                <a:rPr lang="en-US" altLang="zh-CN" kern="0" dirty="0">
                  <a:solidFill>
                    <a:srgbClr val="FFFFFF"/>
                  </a:solidFill>
                  <a:latin typeface="微软雅黑" panose="020B0503020204020204" charset="-122"/>
                </a:rPr>
                <a:t>3</a:t>
              </a:r>
            </a:p>
          </p:txBody>
        </p:sp>
      </p:grpSp>
      <p:grpSp>
        <p:nvGrpSpPr>
          <p:cNvPr id="114" name="组合 113"/>
          <p:cNvGrpSpPr/>
          <p:nvPr/>
        </p:nvGrpSpPr>
        <p:grpSpPr>
          <a:xfrm>
            <a:off x="2059003" y="5351298"/>
            <a:ext cx="400407" cy="396339"/>
            <a:chOff x="2029229" y="4544653"/>
            <a:chExt cx="533876" cy="528452"/>
          </a:xfrm>
        </p:grpSpPr>
        <p:sp>
          <p:nvSpPr>
            <p:cNvPr id="115" name="椭圆 114"/>
            <p:cNvSpPr/>
            <p:nvPr/>
          </p:nvSpPr>
          <p:spPr>
            <a:xfrm>
              <a:off x="2048473" y="4544653"/>
              <a:ext cx="508701" cy="491576"/>
            </a:xfrm>
            <a:prstGeom prst="ellipse">
              <a:avLst/>
            </a:prstGeom>
            <a:solidFill>
              <a:srgbClr val="F28C1C">
                <a:alpha val="71000"/>
              </a:srgbClr>
            </a:solidFill>
            <a:ln w="25400" cap="flat" cmpd="sng" algn="ctr">
              <a:noFill/>
              <a:prstDash val="solid"/>
            </a:ln>
            <a:effectLst/>
          </p:spPr>
          <p:txBody>
            <a:bodyPr rtlCol="0" anchor="ctr"/>
            <a:lstStyle/>
            <a:p>
              <a:pPr algn="ctr">
                <a:defRPr/>
              </a:pPr>
              <a:endParaRPr lang="zh-CN" altLang="en-US" sz="1350" kern="0">
                <a:solidFill>
                  <a:srgbClr val="FFFFFF"/>
                </a:solidFill>
                <a:latin typeface="Arial" panose="020B0604020202020204"/>
                <a:ea typeface="微软雅黑" panose="020B0503020204020204" charset="-122"/>
              </a:endParaRPr>
            </a:p>
          </p:txBody>
        </p:sp>
        <p:sp>
          <p:nvSpPr>
            <p:cNvPr id="116" name="TextBox 63"/>
            <p:cNvSpPr txBox="1"/>
            <p:nvPr/>
          </p:nvSpPr>
          <p:spPr>
            <a:xfrm>
              <a:off x="2029229" y="4580662"/>
              <a:ext cx="533876" cy="492443"/>
            </a:xfrm>
            <a:prstGeom prst="rect">
              <a:avLst/>
            </a:prstGeom>
            <a:noFill/>
          </p:spPr>
          <p:txBody>
            <a:bodyPr wrap="square" rtlCol="0">
              <a:spAutoFit/>
            </a:bodyPr>
            <a:lstStyle/>
            <a:p>
              <a:pPr algn="ctr">
                <a:defRPr/>
              </a:pPr>
              <a:r>
                <a:rPr lang="en-US" altLang="zh-CN" kern="0" dirty="0">
                  <a:solidFill>
                    <a:srgbClr val="FFFFFF"/>
                  </a:solidFill>
                  <a:latin typeface="微软雅黑" panose="020B0503020204020204" charset="-122"/>
                </a:rPr>
                <a:t>4</a:t>
              </a:r>
            </a:p>
          </p:txBody>
        </p:sp>
      </p:grpSp>
      <p:grpSp>
        <p:nvGrpSpPr>
          <p:cNvPr id="117" name="组合 116"/>
          <p:cNvGrpSpPr/>
          <p:nvPr/>
        </p:nvGrpSpPr>
        <p:grpSpPr>
          <a:xfrm>
            <a:off x="2836313" y="4061093"/>
            <a:ext cx="8295363" cy="494784"/>
            <a:chOff x="3186609" y="2709174"/>
            <a:chExt cx="4882112" cy="396000"/>
          </a:xfrm>
        </p:grpSpPr>
        <p:sp>
          <p:nvSpPr>
            <p:cNvPr id="118" name="圆角矩形 41"/>
            <p:cNvSpPr/>
            <p:nvPr/>
          </p:nvSpPr>
          <p:spPr>
            <a:xfrm>
              <a:off x="3186609" y="2709174"/>
              <a:ext cx="4882112" cy="396000"/>
            </a:xfrm>
            <a:prstGeom prst="roundRect">
              <a:avLst>
                <a:gd name="adj" fmla="val 50000"/>
              </a:avLst>
            </a:prstGeom>
            <a:solidFill>
              <a:schemeClr val="accent5">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TextBox 64"/>
            <p:cNvSpPr txBox="1"/>
            <p:nvPr/>
          </p:nvSpPr>
          <p:spPr>
            <a:xfrm>
              <a:off x="3197721" y="2783309"/>
              <a:ext cx="4851291" cy="245471"/>
            </a:xfrm>
            <a:prstGeom prst="rect">
              <a:avLst/>
            </a:prstGeom>
            <a:noFill/>
          </p:spPr>
          <p:txBody>
            <a:bodyPr wrap="square" rtlCol="0">
              <a:spAutoFit/>
            </a:bodyPr>
            <a:lstStyle>
              <a:defPPr>
                <a:defRPr lang="zh-CN"/>
              </a:defPPr>
              <a:lvl1pPr>
                <a:defRPr sz="1600">
                  <a:solidFill>
                    <a:srgbClr val="C55A11"/>
                  </a:solidFill>
                  <a:latin typeface="微软雅黑" panose="020B0503020204020204" charset="-122"/>
                  <a:ea typeface="微软雅黑" panose="020B0503020204020204" charset="-122"/>
                </a:defRPr>
              </a:lvl1pPr>
            </a:lstStyle>
            <a:p>
              <a:r>
                <a:rPr lang="zh-CN" altLang="en-US" sz="1400" dirty="0">
                  <a:solidFill>
                    <a:schemeClr val="tx1"/>
                  </a:solidFill>
                </a:rPr>
                <a:t>上市后不良反应监测：尼妥珠单抗相关的不良反应轻微，多为</a:t>
              </a:r>
              <a:r>
                <a:rPr lang="en-US" altLang="zh-CN" sz="1400" dirty="0">
                  <a:solidFill>
                    <a:schemeClr val="tx1"/>
                  </a:solidFill>
                </a:rPr>
                <a:t>I</a:t>
              </a:r>
              <a:r>
                <a:rPr lang="zh-CN" altLang="en-US" sz="1400" dirty="0">
                  <a:solidFill>
                    <a:schemeClr val="tx1"/>
                  </a:solidFill>
                </a:rPr>
                <a:t>级，可自行缓解或经对症治疗后缓解</a:t>
              </a:r>
            </a:p>
          </p:txBody>
        </p:sp>
      </p:grpSp>
      <p:grpSp>
        <p:nvGrpSpPr>
          <p:cNvPr id="120" name="组合 119"/>
          <p:cNvGrpSpPr/>
          <p:nvPr/>
        </p:nvGrpSpPr>
        <p:grpSpPr>
          <a:xfrm>
            <a:off x="2898048" y="4690756"/>
            <a:ext cx="9092914" cy="615128"/>
            <a:chOff x="3394101" y="3309183"/>
            <a:chExt cx="4958612" cy="492316"/>
          </a:xfrm>
        </p:grpSpPr>
        <p:sp>
          <p:nvSpPr>
            <p:cNvPr id="121" name="圆角矩形 44"/>
            <p:cNvSpPr/>
            <p:nvPr/>
          </p:nvSpPr>
          <p:spPr>
            <a:xfrm>
              <a:off x="3394101" y="3309183"/>
              <a:ext cx="4882112" cy="396000"/>
            </a:xfrm>
            <a:prstGeom prst="roundRect">
              <a:avLst>
                <a:gd name="adj" fmla="val 50000"/>
              </a:avLst>
            </a:prstGeom>
            <a:solidFill>
              <a:schemeClr val="accent5">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TextBox 65"/>
            <p:cNvSpPr txBox="1"/>
            <p:nvPr/>
          </p:nvSpPr>
          <p:spPr>
            <a:xfrm>
              <a:off x="3440435" y="3382741"/>
              <a:ext cx="4912278" cy="418758"/>
            </a:xfrm>
            <a:prstGeom prst="rect">
              <a:avLst/>
            </a:prstGeom>
            <a:noFill/>
          </p:spPr>
          <p:txBody>
            <a:bodyPr wrap="square" rtlCol="0">
              <a:spAutoFit/>
            </a:bodyPr>
            <a:lstStyle>
              <a:defPPr>
                <a:defRPr lang="zh-CN"/>
              </a:defPPr>
              <a:lvl1pPr>
                <a:defRPr sz="1600">
                  <a:solidFill>
                    <a:srgbClr val="C55A11"/>
                  </a:solidFill>
                  <a:latin typeface="微软雅黑" panose="020B0503020204020204" charset="-122"/>
                  <a:ea typeface="微软雅黑" panose="020B0503020204020204" charset="-122"/>
                </a:defRPr>
              </a:lvl1pPr>
            </a:lstStyle>
            <a:p>
              <a:r>
                <a:rPr lang="zh-CN" altLang="en-US" sz="1400" dirty="0">
                  <a:solidFill>
                    <a:schemeClr val="tx1"/>
                  </a:solidFill>
                </a:rPr>
                <a:t>过去</a:t>
              </a:r>
              <a:r>
                <a:rPr lang="en-US" altLang="zh-CN" sz="1400" dirty="0">
                  <a:solidFill>
                    <a:schemeClr val="tx1"/>
                  </a:solidFill>
                </a:rPr>
                <a:t>5</a:t>
              </a:r>
              <a:r>
                <a:rPr lang="zh-CN" altLang="en-US" sz="1400" dirty="0">
                  <a:solidFill>
                    <a:schemeClr val="tx1"/>
                  </a:solidFill>
                </a:rPr>
                <a:t>年内未收到全球范围内药监部门发布的关于尼妥珠单抗的安全性警告、撤市信息，也未收到黑框警告要求</a:t>
              </a:r>
            </a:p>
          </p:txBody>
        </p:sp>
      </p:grpSp>
      <p:grpSp>
        <p:nvGrpSpPr>
          <p:cNvPr id="123" name="组合 122"/>
          <p:cNvGrpSpPr/>
          <p:nvPr/>
        </p:nvGrpSpPr>
        <p:grpSpPr>
          <a:xfrm>
            <a:off x="2600009" y="5379235"/>
            <a:ext cx="8295363" cy="494785"/>
            <a:chOff x="3218281" y="3980356"/>
            <a:chExt cx="4882112" cy="396000"/>
          </a:xfrm>
        </p:grpSpPr>
        <p:sp>
          <p:nvSpPr>
            <p:cNvPr id="124" name="圆角矩形 47"/>
            <p:cNvSpPr/>
            <p:nvPr/>
          </p:nvSpPr>
          <p:spPr>
            <a:xfrm>
              <a:off x="3218281" y="3980356"/>
              <a:ext cx="4882112" cy="396000"/>
            </a:xfrm>
            <a:prstGeom prst="roundRect">
              <a:avLst>
                <a:gd name="adj" fmla="val 50000"/>
              </a:avLst>
            </a:prstGeom>
            <a:solidFill>
              <a:schemeClr val="accent5">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TextBox 66"/>
            <p:cNvSpPr txBox="1"/>
            <p:nvPr/>
          </p:nvSpPr>
          <p:spPr>
            <a:xfrm>
              <a:off x="3331716" y="4055842"/>
              <a:ext cx="4655241" cy="245471"/>
            </a:xfrm>
            <a:prstGeom prst="rect">
              <a:avLst/>
            </a:prstGeom>
            <a:noFill/>
          </p:spPr>
          <p:txBody>
            <a:bodyPr wrap="square" rtlCol="0">
              <a:spAutoFit/>
            </a:bodyPr>
            <a:lstStyle>
              <a:defPPr>
                <a:defRPr lang="zh-CN"/>
              </a:defPPr>
              <a:lvl1pPr>
                <a:defRPr sz="1600">
                  <a:solidFill>
                    <a:srgbClr val="C55A11"/>
                  </a:solidFill>
                  <a:latin typeface="微软雅黑" panose="020B0503020204020204" charset="-122"/>
                  <a:ea typeface="微软雅黑" panose="020B0503020204020204" charset="-122"/>
                </a:defRPr>
              </a:lvl1pPr>
            </a:lstStyle>
            <a:p>
              <a:r>
                <a:rPr lang="zh-CN" altLang="en-US" sz="1400" dirty="0">
                  <a:solidFill>
                    <a:schemeClr val="tx1"/>
                  </a:solidFill>
                </a:rPr>
                <a:t>多项临床研究证实：尼妥珠单抗联合化疗安全性及依从性好</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a:t>有效性</a:t>
            </a:r>
          </a:p>
        </p:txBody>
      </p:sp>
      <p:sp>
        <p:nvSpPr>
          <p:cNvPr id="4" name="页脚占位符 3"/>
          <p:cNvSpPr>
            <a:spLocks noGrp="1"/>
          </p:cNvSpPr>
          <p:nvPr>
            <p:ph type="ftr" sz="quarter" idx="3"/>
          </p:nvPr>
        </p:nvSpPr>
        <p:spPr/>
        <p:txBody>
          <a:bodyPr/>
          <a:lstStyle/>
          <a:p>
            <a:r>
              <a:rPr lang="en-US" altLang="zh-CN" dirty="0"/>
              <a:t>1. 2025</a:t>
            </a:r>
            <a:r>
              <a:rPr lang="zh-CN" altLang="en-US" dirty="0"/>
              <a:t>中国肿瘤整合诊治指南</a:t>
            </a:r>
            <a:r>
              <a:rPr lang="en-US" altLang="zh-CN" dirty="0"/>
              <a:t>(CACA)-</a:t>
            </a:r>
            <a:r>
              <a:rPr lang="zh-CN" altLang="en-US" dirty="0"/>
              <a:t>胰腺癌</a:t>
            </a:r>
            <a:r>
              <a:rPr lang="en-US" altLang="zh-CN" dirty="0"/>
              <a:t>  2.2024CSCO</a:t>
            </a:r>
            <a:r>
              <a:rPr lang="zh-CN" altLang="en-US" dirty="0"/>
              <a:t>胰腺癌诊疗指南</a:t>
            </a:r>
            <a:r>
              <a:rPr lang="en-US" altLang="zh-CN" dirty="0"/>
              <a:t>  3. </a:t>
            </a:r>
            <a:r>
              <a:rPr lang="zh-CN" altLang="en-US" dirty="0"/>
              <a:t>胰腺癌诊疗指南</a:t>
            </a:r>
            <a:r>
              <a:rPr lang="en-US" altLang="zh-CN" dirty="0"/>
              <a:t>2022</a:t>
            </a:r>
            <a:r>
              <a:rPr lang="zh-CN" altLang="en-US" dirty="0"/>
              <a:t>年版</a:t>
            </a:r>
            <a:r>
              <a:rPr lang="en-US" altLang="zh-CN" dirty="0"/>
              <a:t>  </a:t>
            </a:r>
          </a:p>
          <a:p>
            <a:r>
              <a:rPr lang="en-US" altLang="zh-CN" dirty="0"/>
              <a:t>4.</a:t>
            </a:r>
            <a:r>
              <a:rPr lang="en-US" altLang="zh-CN" dirty="0" err="1">
                <a:solidFill>
                  <a:prstClr val="black"/>
                </a:solidFill>
                <a:sym typeface="+mn-ea"/>
              </a:rPr>
              <a:t>Schultheis</a:t>
            </a:r>
            <a:r>
              <a:rPr lang="en-US" altLang="zh-CN" dirty="0">
                <a:solidFill>
                  <a:prstClr val="black"/>
                </a:solidFill>
                <a:sym typeface="+mn-ea"/>
              </a:rPr>
              <a:t> B, et al. Ann Oncol. 2017 Oct 1;28(10):2429-2435.   </a:t>
            </a:r>
            <a:r>
              <a:rPr lang="en-US" altLang="zh-CN" dirty="0"/>
              <a:t>5. </a:t>
            </a:r>
            <a:r>
              <a:rPr lang="zh-CN" altLang="en-US" dirty="0"/>
              <a:t>尼妥珠单抗注射液</a:t>
            </a:r>
            <a:r>
              <a:rPr lang="en-US" altLang="zh-CN" dirty="0"/>
              <a:t>_</a:t>
            </a:r>
            <a:r>
              <a:rPr lang="zh-CN" altLang="en-US" dirty="0"/>
              <a:t>（</a:t>
            </a:r>
            <a:r>
              <a:rPr lang="en-US" altLang="zh-CN" dirty="0"/>
              <a:t>CXSS2200041</a:t>
            </a:r>
            <a:r>
              <a:rPr lang="zh-CN" altLang="en-US" dirty="0"/>
              <a:t>）申请上市技术审评报告</a:t>
            </a:r>
          </a:p>
        </p:txBody>
      </p:sp>
      <p:sp>
        <p:nvSpPr>
          <p:cNvPr id="6" name="Freeform 115"/>
          <p:cNvSpPr/>
          <p:nvPr/>
        </p:nvSpPr>
        <p:spPr bwMode="auto">
          <a:xfrm>
            <a:off x="0" y="277401"/>
            <a:ext cx="1258583" cy="578543"/>
          </a:xfrm>
          <a:custGeom>
            <a:avLst/>
            <a:gdLst>
              <a:gd name="T0" fmla="*/ 165 w 165"/>
              <a:gd name="T1" fmla="*/ 25 h 45"/>
              <a:gd name="T2" fmla="*/ 165 w 165"/>
              <a:gd name="T3" fmla="*/ 41 h 45"/>
              <a:gd name="T4" fmla="*/ 160 w 165"/>
              <a:gd name="T5" fmla="*/ 45 h 45"/>
              <a:gd name="T6" fmla="*/ 25 w 165"/>
              <a:gd name="T7" fmla="*/ 45 h 45"/>
              <a:gd name="T8" fmla="*/ 7 w 165"/>
              <a:gd name="T9" fmla="*/ 38 h 45"/>
              <a:gd name="T10" fmla="*/ 0 w 165"/>
              <a:gd name="T11" fmla="*/ 19 h 45"/>
              <a:gd name="T12" fmla="*/ 0 w 165"/>
              <a:gd name="T13" fmla="*/ 4 h 45"/>
              <a:gd name="T14" fmla="*/ 4 w 165"/>
              <a:gd name="T15" fmla="*/ 0 h 45"/>
              <a:gd name="T16" fmla="*/ 139 w 165"/>
              <a:gd name="T17" fmla="*/ 0 h 45"/>
              <a:gd name="T18" fmla="*/ 158 w 165"/>
              <a:gd name="T19" fmla="*/ 7 h 45"/>
              <a:gd name="T20" fmla="*/ 165 w 165"/>
              <a:gd name="T21" fmla="*/ 2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 h="45">
                <a:moveTo>
                  <a:pt x="165" y="25"/>
                </a:moveTo>
                <a:cubicBezTo>
                  <a:pt x="165" y="41"/>
                  <a:pt x="165" y="41"/>
                  <a:pt x="165" y="41"/>
                </a:cubicBezTo>
                <a:cubicBezTo>
                  <a:pt x="165" y="44"/>
                  <a:pt x="163" y="45"/>
                  <a:pt x="160" y="45"/>
                </a:cubicBezTo>
                <a:cubicBezTo>
                  <a:pt x="25" y="45"/>
                  <a:pt x="25" y="45"/>
                  <a:pt x="25" y="45"/>
                </a:cubicBezTo>
                <a:cubicBezTo>
                  <a:pt x="17" y="45"/>
                  <a:pt x="11" y="43"/>
                  <a:pt x="7" y="38"/>
                </a:cubicBezTo>
                <a:cubicBezTo>
                  <a:pt x="2" y="34"/>
                  <a:pt x="0" y="28"/>
                  <a:pt x="0" y="19"/>
                </a:cubicBezTo>
                <a:cubicBezTo>
                  <a:pt x="0" y="4"/>
                  <a:pt x="0" y="4"/>
                  <a:pt x="0" y="4"/>
                </a:cubicBezTo>
                <a:cubicBezTo>
                  <a:pt x="0" y="1"/>
                  <a:pt x="1" y="0"/>
                  <a:pt x="4" y="0"/>
                </a:cubicBezTo>
                <a:cubicBezTo>
                  <a:pt x="139" y="0"/>
                  <a:pt x="139" y="0"/>
                  <a:pt x="139" y="0"/>
                </a:cubicBezTo>
                <a:cubicBezTo>
                  <a:pt x="147" y="0"/>
                  <a:pt x="153" y="2"/>
                  <a:pt x="158" y="7"/>
                </a:cubicBezTo>
                <a:cubicBezTo>
                  <a:pt x="162" y="11"/>
                  <a:pt x="165" y="17"/>
                  <a:pt x="165" y="25"/>
                </a:cubicBezTo>
                <a:close/>
              </a:path>
            </a:pathLst>
          </a:custGeom>
          <a:noFill/>
          <a:ln>
            <a:noFill/>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3600" b="1" dirty="0">
                <a:solidFill>
                  <a:schemeClr val="bg1"/>
                </a:solidFill>
                <a:latin typeface="Merck" panose="02060803030402040803" pitchFamily="18" charset="0"/>
              </a:rPr>
              <a:t>03</a:t>
            </a:r>
          </a:p>
        </p:txBody>
      </p:sp>
      <p:sp>
        <p:nvSpPr>
          <p:cNvPr id="71" name="文本框 70"/>
          <p:cNvSpPr txBox="1"/>
          <p:nvPr/>
        </p:nvSpPr>
        <p:spPr>
          <a:xfrm>
            <a:off x="423186" y="2575157"/>
            <a:ext cx="4558713" cy="3863388"/>
          </a:xfrm>
          <a:prstGeom prst="rect">
            <a:avLst/>
          </a:prstGeom>
          <a:ln w="19050">
            <a:solidFill>
              <a:schemeClr val="bg1">
                <a:lumMod val="65000"/>
              </a:schemeClr>
            </a:solidFill>
          </a:ln>
        </p:spPr>
        <p:style>
          <a:lnRef idx="2">
            <a:schemeClr val="accent2"/>
          </a:lnRef>
          <a:fillRef idx="1">
            <a:schemeClr val="lt1"/>
          </a:fillRef>
          <a:effectRef idx="0">
            <a:schemeClr val="accent2"/>
          </a:effectRef>
          <a:fontRef idx="minor">
            <a:schemeClr val="dk1"/>
          </a:fontRef>
        </p:style>
        <p:txBody>
          <a:bodyPr wrap="square">
            <a:noAutofit/>
          </a:bodyPr>
          <a:lstStyle/>
          <a:p>
            <a:pPr marL="285750" indent="-285750">
              <a:lnSpc>
                <a:spcPct val="150000"/>
              </a:lnSpc>
              <a:spcAft>
                <a:spcPts val="800"/>
              </a:spcAft>
              <a:buFont typeface="Wingdings" panose="05000000000000000000" pitchFamily="2" charset="2"/>
              <a:buChar char="u"/>
            </a:pPr>
            <a:r>
              <a:rPr lang="zh-CN" altLang="en-US" sz="1100" b="1" dirty="0">
                <a:solidFill>
                  <a:schemeClr val="tx1"/>
                </a:solidFill>
              </a:rPr>
              <a:t>欧洲</a:t>
            </a:r>
            <a:r>
              <a:rPr lang="en-US" altLang="zh-CN" sz="1100" b="1" dirty="0">
                <a:solidFill>
                  <a:schemeClr val="tx1"/>
                </a:solidFill>
              </a:rPr>
              <a:t>PCS07</a:t>
            </a:r>
            <a:r>
              <a:rPr lang="zh-CN" altLang="zh-CN" sz="1100" b="1" dirty="0">
                <a:solidFill>
                  <a:schemeClr val="tx1"/>
                </a:solidFill>
              </a:rPr>
              <a:t>研究</a:t>
            </a:r>
            <a:r>
              <a:rPr lang="zh-CN" altLang="zh-CN" sz="1100" dirty="0">
                <a:solidFill>
                  <a:srgbClr val="FF0000"/>
                </a:solidFill>
              </a:rPr>
              <a:t>表明，尼妥珠单抗</a:t>
            </a:r>
            <a:r>
              <a:rPr lang="en-US" altLang="zh-CN" sz="1100" dirty="0">
                <a:solidFill>
                  <a:srgbClr val="FF0000"/>
                </a:solidFill>
              </a:rPr>
              <a:t>+</a:t>
            </a:r>
            <a:r>
              <a:rPr lang="zh-CN" altLang="zh-CN" sz="1100" dirty="0">
                <a:solidFill>
                  <a:srgbClr val="FF0000"/>
                </a:solidFill>
              </a:rPr>
              <a:t>吉西他滨的中位总生存期较吉西他滨延长了</a:t>
            </a:r>
            <a:r>
              <a:rPr lang="en-US" altLang="zh-CN" sz="1100" dirty="0">
                <a:solidFill>
                  <a:srgbClr val="FF0000"/>
                </a:solidFill>
              </a:rPr>
              <a:t>2.6</a:t>
            </a:r>
            <a:r>
              <a:rPr lang="zh-CN" altLang="zh-CN" sz="1100" dirty="0">
                <a:solidFill>
                  <a:srgbClr val="FF0000"/>
                </a:solidFill>
              </a:rPr>
              <a:t>个月（</a:t>
            </a:r>
            <a:r>
              <a:rPr lang="en-US" altLang="zh-CN" sz="1100" dirty="0">
                <a:solidFill>
                  <a:srgbClr val="FF0000"/>
                </a:solidFill>
              </a:rPr>
              <a:t>8.6m </a:t>
            </a:r>
            <a:r>
              <a:rPr lang="en-US" altLang="zh-CN" sz="1100" dirty="0" err="1">
                <a:solidFill>
                  <a:srgbClr val="FF0000"/>
                </a:solidFill>
              </a:rPr>
              <a:t>vs</a:t>
            </a:r>
            <a:r>
              <a:rPr lang="en-US" altLang="zh-CN" sz="1100" dirty="0">
                <a:solidFill>
                  <a:srgbClr val="FF0000"/>
                </a:solidFill>
              </a:rPr>
              <a:t> 6m</a:t>
            </a:r>
            <a:r>
              <a:rPr lang="zh-CN" altLang="zh-CN" sz="1100" dirty="0">
                <a:solidFill>
                  <a:srgbClr val="FF0000"/>
                </a:solidFill>
              </a:rPr>
              <a:t>）；在</a:t>
            </a:r>
            <a:r>
              <a:rPr lang="en-US" altLang="zh-CN" sz="1100" dirty="0">
                <a:solidFill>
                  <a:srgbClr val="FF0000"/>
                </a:solidFill>
              </a:rPr>
              <a:t>K-</a:t>
            </a:r>
            <a:r>
              <a:rPr lang="en-US" altLang="zh-CN" sz="1100" dirty="0" err="1">
                <a:solidFill>
                  <a:srgbClr val="FF0000"/>
                </a:solidFill>
              </a:rPr>
              <a:t>Ras</a:t>
            </a:r>
            <a:r>
              <a:rPr lang="zh-CN" altLang="zh-CN" sz="1100" dirty="0">
                <a:solidFill>
                  <a:srgbClr val="FF0000"/>
                </a:solidFill>
              </a:rPr>
              <a:t>野生型胰腺癌人群中，应用尼妥珠单抗获益更大，中位总生存期延长了</a:t>
            </a:r>
            <a:r>
              <a:rPr lang="en-US" altLang="zh-CN" sz="1100" dirty="0">
                <a:solidFill>
                  <a:srgbClr val="FF0000"/>
                </a:solidFill>
              </a:rPr>
              <a:t>5.95</a:t>
            </a:r>
            <a:r>
              <a:rPr lang="zh-CN" altLang="zh-CN" sz="1100" dirty="0">
                <a:solidFill>
                  <a:srgbClr val="FF0000"/>
                </a:solidFill>
              </a:rPr>
              <a:t>个月。</a:t>
            </a:r>
            <a:endParaRPr lang="en-US" altLang="zh-CN" sz="1100" dirty="0">
              <a:solidFill>
                <a:srgbClr val="FF0000"/>
              </a:solidFill>
            </a:endParaRPr>
          </a:p>
          <a:p>
            <a:pPr marL="285750" indent="-285750">
              <a:lnSpc>
                <a:spcPct val="150000"/>
              </a:lnSpc>
              <a:spcAft>
                <a:spcPts val="800"/>
              </a:spcAft>
              <a:buFont typeface="Wingdings" panose="05000000000000000000" pitchFamily="2" charset="2"/>
              <a:buChar char="u"/>
            </a:pPr>
            <a:r>
              <a:rPr lang="zh-CN" altLang="zh-CN" sz="1100" b="1" dirty="0">
                <a:solidFill>
                  <a:schemeClr val="tx1"/>
                </a:solidFill>
              </a:rPr>
              <a:t>中国开展的</a:t>
            </a:r>
            <a:r>
              <a:rPr lang="en-US" altLang="zh-CN" sz="1100" b="1" dirty="0">
                <a:solidFill>
                  <a:schemeClr val="tx1"/>
                </a:solidFill>
              </a:rPr>
              <a:t>Ⅲ</a:t>
            </a:r>
            <a:r>
              <a:rPr lang="zh-CN" altLang="zh-CN" sz="1100" b="1" dirty="0">
                <a:solidFill>
                  <a:schemeClr val="tx1"/>
                </a:solidFill>
              </a:rPr>
              <a:t>期研</a:t>
            </a:r>
            <a:r>
              <a:rPr lang="en-US" altLang="zh-CN" sz="1100" b="1" dirty="0">
                <a:solidFill>
                  <a:schemeClr val="tx1"/>
                </a:solidFill>
              </a:rPr>
              <a:t>究</a:t>
            </a:r>
            <a:r>
              <a:rPr lang="en-US" altLang="zh-CN" sz="1100" b="1" dirty="0">
                <a:solidFill>
                  <a:schemeClr val="tx1"/>
                </a:solidFill>
                <a:sym typeface="+mn-ea"/>
              </a:rPr>
              <a:t>（NOTABLE）</a:t>
            </a:r>
            <a:r>
              <a:rPr lang="zh-CN" altLang="zh-CN" sz="1100" dirty="0">
                <a:solidFill>
                  <a:srgbClr val="FF0000"/>
                </a:solidFill>
              </a:rPr>
              <a:t>进一步证实了尼妥珠单抗</a:t>
            </a:r>
            <a:r>
              <a:rPr lang="en-US" altLang="zh-CN" sz="1100" dirty="0">
                <a:solidFill>
                  <a:srgbClr val="FF0000"/>
                </a:solidFill>
              </a:rPr>
              <a:t>+</a:t>
            </a:r>
            <a:r>
              <a:rPr lang="zh-CN" altLang="zh-CN" sz="1100" dirty="0">
                <a:solidFill>
                  <a:srgbClr val="FF0000"/>
                </a:solidFill>
              </a:rPr>
              <a:t>吉西他滨治疗</a:t>
            </a:r>
            <a:r>
              <a:rPr lang="en-US" altLang="zh-CN" sz="1100" dirty="0">
                <a:solidFill>
                  <a:srgbClr val="FF0000"/>
                </a:solidFill>
              </a:rPr>
              <a:t>K-</a:t>
            </a:r>
            <a:r>
              <a:rPr lang="en-US" altLang="zh-CN" sz="1100" dirty="0" err="1">
                <a:solidFill>
                  <a:srgbClr val="FF0000"/>
                </a:solidFill>
              </a:rPr>
              <a:t>Ras</a:t>
            </a:r>
            <a:r>
              <a:rPr lang="zh-CN" altLang="zh-CN" sz="1100" dirty="0">
                <a:solidFill>
                  <a:srgbClr val="FF0000"/>
                </a:solidFill>
              </a:rPr>
              <a:t>野生型人群疗效，中位总生存延长到</a:t>
            </a:r>
            <a:r>
              <a:rPr lang="en-US" altLang="zh-CN" sz="1100" dirty="0">
                <a:solidFill>
                  <a:srgbClr val="FF0000"/>
                </a:solidFill>
              </a:rPr>
              <a:t>10.9</a:t>
            </a:r>
            <a:r>
              <a:rPr lang="zh-CN" altLang="zh-CN" sz="1100" dirty="0">
                <a:solidFill>
                  <a:srgbClr val="FF0000"/>
                </a:solidFill>
              </a:rPr>
              <a:t>个月，</a:t>
            </a:r>
            <a:r>
              <a:rPr lang="en-US" altLang="zh-CN" sz="1100" dirty="0">
                <a:solidFill>
                  <a:srgbClr val="FF0000"/>
                </a:solidFill>
              </a:rPr>
              <a:t>1</a:t>
            </a:r>
            <a:r>
              <a:rPr lang="zh-CN" altLang="zh-CN" sz="1100" dirty="0">
                <a:solidFill>
                  <a:srgbClr val="FF0000"/>
                </a:solidFill>
              </a:rPr>
              <a:t>年生存率提高至</a:t>
            </a:r>
            <a:r>
              <a:rPr lang="en-US" altLang="zh-CN" sz="1100" dirty="0">
                <a:solidFill>
                  <a:srgbClr val="FF0000"/>
                </a:solidFill>
              </a:rPr>
              <a:t>43.6%</a:t>
            </a:r>
            <a:r>
              <a:rPr lang="zh-CN" altLang="zh-CN" sz="1100" dirty="0">
                <a:solidFill>
                  <a:srgbClr val="FF0000"/>
                </a:solidFill>
              </a:rPr>
              <a:t>。临床研究表明，尼妥珠单抗</a:t>
            </a:r>
            <a:r>
              <a:rPr lang="en-US" altLang="zh-CN" sz="1100" dirty="0">
                <a:solidFill>
                  <a:srgbClr val="FF0000"/>
                </a:solidFill>
              </a:rPr>
              <a:t>+</a:t>
            </a:r>
            <a:r>
              <a:rPr lang="zh-CN" altLang="zh-CN" sz="1100" dirty="0">
                <a:solidFill>
                  <a:srgbClr val="FF0000"/>
                </a:solidFill>
              </a:rPr>
              <a:t>吉西他滨治疗晚期胰腺癌生存获益</a:t>
            </a:r>
            <a:r>
              <a:rPr lang="zh-CN" altLang="en-US" sz="1100" dirty="0">
                <a:solidFill>
                  <a:srgbClr val="FF0000"/>
                </a:solidFill>
              </a:rPr>
              <a:t>大</a:t>
            </a:r>
            <a:r>
              <a:rPr lang="zh-CN" altLang="zh-CN" sz="1100" dirty="0">
                <a:solidFill>
                  <a:srgbClr val="FF0000"/>
                </a:solidFill>
              </a:rPr>
              <a:t>，而且尼妥珠单抗安全性非常好。</a:t>
            </a:r>
            <a:endParaRPr lang="en-US" altLang="zh-CN" sz="1100" dirty="0">
              <a:solidFill>
                <a:srgbClr val="FF0000"/>
              </a:solidFill>
            </a:endParaRPr>
          </a:p>
          <a:p>
            <a:pPr marL="285750" indent="-285750">
              <a:lnSpc>
                <a:spcPct val="150000"/>
              </a:lnSpc>
              <a:spcAft>
                <a:spcPts val="800"/>
              </a:spcAft>
              <a:buFont typeface="Wingdings" panose="05000000000000000000" pitchFamily="2" charset="2"/>
              <a:buChar char="u"/>
            </a:pPr>
            <a:r>
              <a:rPr lang="zh-CN" altLang="en-US" sz="1100" dirty="0">
                <a:solidFill>
                  <a:schemeClr val="tx1"/>
                </a:solidFill>
                <a:latin typeface="微软雅黑" panose="020B0503020204020204" charset="-122"/>
                <a:ea typeface="微软雅黑" panose="020B0503020204020204" charset="-122"/>
              </a:rPr>
              <a:t>国家药监局药品评审中心</a:t>
            </a:r>
            <a:r>
              <a:rPr lang="en-US" altLang="zh-CN" sz="1100" dirty="0">
                <a:solidFill>
                  <a:schemeClr val="tx1"/>
                </a:solidFill>
                <a:latin typeface="微软雅黑" panose="020B0503020204020204" charset="-122"/>
                <a:ea typeface="微软雅黑" panose="020B0503020204020204" charset="-122"/>
              </a:rPr>
              <a:t>《</a:t>
            </a:r>
            <a:r>
              <a:rPr lang="zh-CN" altLang="en-US" sz="1100" dirty="0">
                <a:solidFill>
                  <a:schemeClr val="tx1"/>
                </a:solidFill>
                <a:latin typeface="微软雅黑" panose="020B0503020204020204" charset="-122"/>
                <a:ea typeface="微软雅黑" panose="020B0503020204020204" charset="-122"/>
              </a:rPr>
              <a:t>技术评审报告</a:t>
            </a:r>
            <a:r>
              <a:rPr lang="en-US" altLang="zh-CN" sz="1100" dirty="0">
                <a:solidFill>
                  <a:schemeClr val="tx1"/>
                </a:solidFill>
                <a:latin typeface="微软雅黑" panose="020B0503020204020204" charset="-122"/>
                <a:ea typeface="微软雅黑" panose="020B0503020204020204" charset="-122"/>
              </a:rPr>
              <a:t>》</a:t>
            </a:r>
            <a:r>
              <a:rPr lang="zh-CN" altLang="en-US" sz="1100" dirty="0">
                <a:solidFill>
                  <a:schemeClr val="tx1"/>
                </a:solidFill>
                <a:latin typeface="微软雅黑" panose="020B0503020204020204" charset="-122"/>
                <a:ea typeface="微软雅黑" panose="020B0503020204020204" charset="-122"/>
              </a:rPr>
              <a:t>：在</a:t>
            </a:r>
            <a:r>
              <a:rPr lang="en-US" altLang="zh-CN" sz="1100" dirty="0">
                <a:solidFill>
                  <a:schemeClr val="tx1"/>
                </a:solidFill>
                <a:latin typeface="微软雅黑" panose="020B0503020204020204" charset="-122"/>
                <a:ea typeface="微软雅黑" panose="020B0503020204020204" charset="-122"/>
              </a:rPr>
              <a:t>K-Ras</a:t>
            </a:r>
            <a:r>
              <a:rPr lang="zh-CN" altLang="en-US" sz="1100" dirty="0">
                <a:solidFill>
                  <a:schemeClr val="tx1"/>
                </a:solidFill>
                <a:latin typeface="微软雅黑" panose="020B0503020204020204" charset="-122"/>
                <a:ea typeface="微软雅黑" panose="020B0503020204020204" charset="-122"/>
              </a:rPr>
              <a:t>野生型的局部晚期和转移性胰腺癌患者中，在标准治疗吉西他滨基础上联合尼妥珠单抗</a:t>
            </a:r>
            <a:r>
              <a:rPr lang="zh-CN" altLang="en-US" sz="1100" dirty="0">
                <a:solidFill>
                  <a:srgbClr val="FF0000"/>
                </a:solidFill>
                <a:latin typeface="微软雅黑" panose="020B0503020204020204" charset="-122"/>
                <a:ea typeface="微软雅黑" panose="020B0503020204020204" charset="-122"/>
              </a:rPr>
              <a:t>具有明确的生存获益趋势</a:t>
            </a:r>
            <a:r>
              <a:rPr lang="zh-CN" altLang="en-US" sz="1100" dirty="0">
                <a:solidFill>
                  <a:schemeClr val="tx1"/>
                </a:solidFill>
                <a:latin typeface="微软雅黑" panose="020B0503020204020204" charset="-122"/>
                <a:ea typeface="微软雅黑" panose="020B0503020204020204" charset="-122"/>
              </a:rPr>
              <a:t>，中位</a:t>
            </a:r>
            <a:r>
              <a:rPr lang="en-US" altLang="zh-CN" sz="1100" dirty="0">
                <a:solidFill>
                  <a:schemeClr val="tx1"/>
                </a:solidFill>
                <a:latin typeface="微软雅黑" panose="020B0503020204020204" charset="-122"/>
                <a:ea typeface="微软雅黑" panose="020B0503020204020204" charset="-122"/>
              </a:rPr>
              <a:t>OS</a:t>
            </a:r>
            <a:r>
              <a:rPr lang="zh-CN" altLang="en-US" sz="1100" dirty="0">
                <a:solidFill>
                  <a:schemeClr val="tx1"/>
                </a:solidFill>
                <a:latin typeface="微软雅黑" panose="020B0503020204020204" charset="-122"/>
                <a:ea typeface="微软雅黑" panose="020B0503020204020204" charset="-122"/>
              </a:rPr>
              <a:t>与既往研究结果相比具有一定优势，对于体能状况较差的患者，主要推荐单药方案治疗，</a:t>
            </a:r>
            <a:r>
              <a:rPr lang="zh-CN" altLang="en-US" sz="1100" dirty="0">
                <a:solidFill>
                  <a:srgbClr val="FF0000"/>
                </a:solidFill>
                <a:latin typeface="微软雅黑" panose="020B0503020204020204" charset="-122"/>
                <a:ea typeface="微软雅黑" panose="020B0503020204020204" charset="-122"/>
              </a:rPr>
              <a:t>尼妥珠单抗联合吉西他滨安全性良好，对于体能较差患者具有更好的临床价值。</a:t>
            </a:r>
            <a:endParaRPr lang="zh-CN" altLang="en-US" sz="1100" dirty="0">
              <a:solidFill>
                <a:srgbClr val="FF0000"/>
              </a:solidFill>
            </a:endParaRPr>
          </a:p>
        </p:txBody>
      </p:sp>
      <p:sp>
        <p:nvSpPr>
          <p:cNvPr id="77" name="标题 2"/>
          <p:cNvSpPr txBox="1"/>
          <p:nvPr/>
        </p:nvSpPr>
        <p:spPr>
          <a:xfrm>
            <a:off x="586060" y="1398742"/>
            <a:ext cx="11105737" cy="750797"/>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a:solidFill>
                  <a:schemeClr val="accent1"/>
                </a:solidFill>
                <a:latin typeface="+mj-lt"/>
                <a:ea typeface="+mj-ea"/>
                <a:cs typeface="+mj-cs"/>
              </a:defRPr>
            </a:lvl1pPr>
          </a:lstStyle>
          <a:p>
            <a:pPr>
              <a:lnSpc>
                <a:spcPts val="2200"/>
              </a:lnSpc>
            </a:pPr>
            <a:r>
              <a:rPr lang="en-US" altLang="zh-CN" sz="1800" dirty="0">
                <a:solidFill>
                  <a:schemeClr val="accent2"/>
                </a:solidFill>
                <a:latin typeface="+mn-lt"/>
                <a:cs typeface="+mn-lt"/>
              </a:rPr>
              <a:t>Ⅲ</a:t>
            </a:r>
            <a:r>
              <a:rPr lang="zh-CN" altLang="en-US" sz="1800" dirty="0">
                <a:solidFill>
                  <a:schemeClr val="accent2"/>
                </a:solidFill>
                <a:latin typeface="Arial" panose="020B0604020202020204" pitchFamily="34" charset="0"/>
                <a:cs typeface="Arial" panose="020B0604020202020204" pitchFamily="34" charset="0"/>
              </a:rPr>
              <a:t>期 </a:t>
            </a:r>
            <a:r>
              <a:rPr lang="en-US" altLang="zh-CN" sz="1800" dirty="0">
                <a:solidFill>
                  <a:schemeClr val="accent2"/>
                </a:solidFill>
                <a:latin typeface="Arial" panose="020B0604020202020204" pitchFamily="34" charset="0"/>
                <a:cs typeface="Arial" panose="020B0604020202020204" pitchFamily="34" charset="0"/>
              </a:rPr>
              <a:t>RCT</a:t>
            </a:r>
            <a:r>
              <a:rPr lang="zh-CN" altLang="en-US" sz="1800" dirty="0">
                <a:solidFill>
                  <a:schemeClr val="accent2"/>
                </a:solidFill>
                <a:latin typeface="Arial" panose="020B0604020202020204" pitchFamily="34" charset="0"/>
                <a:cs typeface="Arial" panose="020B0604020202020204" pitchFamily="34" charset="0"/>
              </a:rPr>
              <a:t>（</a:t>
            </a:r>
            <a:r>
              <a:rPr lang="en-US" altLang="zh-CN" sz="1800" dirty="0">
                <a:solidFill>
                  <a:schemeClr val="accent2"/>
                </a:solidFill>
                <a:latin typeface="Arial" panose="020B0604020202020204" pitchFamily="34" charset="0"/>
                <a:cs typeface="Arial" panose="020B0604020202020204" pitchFamily="34" charset="0"/>
              </a:rPr>
              <a:t>NOTABLE</a:t>
            </a:r>
            <a:r>
              <a:rPr lang="zh-CN" altLang="en-US" sz="1800" dirty="0">
                <a:solidFill>
                  <a:schemeClr val="accent2"/>
                </a:solidFill>
                <a:latin typeface="Arial" panose="020B0604020202020204" pitchFamily="34" charset="0"/>
                <a:cs typeface="Arial" panose="020B0604020202020204" pitchFamily="34" charset="0"/>
              </a:rPr>
              <a:t>）研究证实：尼妥珠单抗</a:t>
            </a:r>
            <a:r>
              <a:rPr lang="en-US" altLang="zh-CN" sz="1800" dirty="0">
                <a:solidFill>
                  <a:schemeClr val="accent2"/>
                </a:solidFill>
                <a:latin typeface="Arial" panose="020B0604020202020204" pitchFamily="34" charset="0"/>
                <a:cs typeface="Arial" panose="020B0604020202020204" pitchFamily="34" charset="0"/>
              </a:rPr>
              <a:t>+</a:t>
            </a:r>
            <a:r>
              <a:rPr lang="zh-CN" altLang="en-US" sz="1800" dirty="0">
                <a:solidFill>
                  <a:schemeClr val="accent2"/>
                </a:solidFill>
                <a:latin typeface="Arial" panose="020B0604020202020204" pitchFamily="34" charset="0"/>
                <a:cs typeface="Arial" panose="020B0604020202020204" pitchFamily="34" charset="0"/>
              </a:rPr>
              <a:t>吉西他滨延长</a:t>
            </a:r>
            <a:r>
              <a:rPr lang="en-US" altLang="zh-CN" sz="1800" dirty="0">
                <a:solidFill>
                  <a:schemeClr val="accent2"/>
                </a:solidFill>
                <a:latin typeface="Arial" panose="020B0604020202020204" pitchFamily="34" charset="0"/>
                <a:cs typeface="Arial" panose="020B0604020202020204" pitchFamily="34" charset="0"/>
              </a:rPr>
              <a:t>K-</a:t>
            </a:r>
            <a:r>
              <a:rPr lang="en-US" altLang="zh-CN" sz="1800" dirty="0" err="1">
                <a:solidFill>
                  <a:schemeClr val="accent2"/>
                </a:solidFill>
                <a:latin typeface="Arial" panose="020B0604020202020204" pitchFamily="34" charset="0"/>
                <a:cs typeface="Arial" panose="020B0604020202020204" pitchFamily="34" charset="0"/>
              </a:rPr>
              <a:t>Ras</a:t>
            </a:r>
            <a:r>
              <a:rPr lang="zh-CN" altLang="en-US" sz="1800" dirty="0">
                <a:solidFill>
                  <a:schemeClr val="accent2"/>
                </a:solidFill>
                <a:latin typeface="Arial" panose="020B0604020202020204" pitchFamily="34" charset="0"/>
                <a:cs typeface="Arial" panose="020B0604020202020204" pitchFamily="34" charset="0"/>
              </a:rPr>
              <a:t>野生型局部晚期或转移性胰腺癌中位总生存至</a:t>
            </a:r>
            <a:r>
              <a:rPr lang="en-US" altLang="zh-CN" sz="1800" dirty="0">
                <a:solidFill>
                  <a:schemeClr val="accent2"/>
                </a:solidFill>
                <a:latin typeface="Arial" panose="020B0604020202020204" pitchFamily="34" charset="0"/>
                <a:cs typeface="Arial" panose="020B0604020202020204" pitchFamily="34" charset="0"/>
              </a:rPr>
              <a:t>10.9</a:t>
            </a:r>
            <a:r>
              <a:rPr lang="zh-CN" altLang="en-US" sz="1800" dirty="0">
                <a:solidFill>
                  <a:schemeClr val="accent2"/>
                </a:solidFill>
                <a:latin typeface="Arial" panose="020B0604020202020204" pitchFamily="34" charset="0"/>
                <a:cs typeface="Arial" panose="020B0604020202020204" pitchFamily="34" charset="0"/>
              </a:rPr>
              <a:t>个月，被临床指南一致推荐，证据级别高。</a:t>
            </a:r>
            <a:endParaRPr lang="de-DE" sz="1800" dirty="0">
              <a:solidFill>
                <a:schemeClr val="accent2"/>
              </a:solidFill>
              <a:latin typeface="Arial" panose="020B0604020202020204" pitchFamily="34" charset="0"/>
              <a:cs typeface="Arial" panose="020B0604020202020204" pitchFamily="34" charset="0"/>
            </a:endParaRPr>
          </a:p>
        </p:txBody>
      </p:sp>
      <p:sp>
        <p:nvSpPr>
          <p:cNvPr id="5" name="矩形 4"/>
          <p:cNvSpPr/>
          <p:nvPr/>
        </p:nvSpPr>
        <p:spPr>
          <a:xfrm>
            <a:off x="5146748" y="2133947"/>
            <a:ext cx="1097280" cy="506730"/>
          </a:xfrm>
          <a:prstGeom prst="rect">
            <a:avLst/>
          </a:prstGeom>
        </p:spPr>
        <p:txBody>
          <a:bodyPr wrap="none">
            <a:spAutoFit/>
          </a:bodyPr>
          <a:lstStyle/>
          <a:p>
            <a:pPr>
              <a:lnSpc>
                <a:spcPct val="150000"/>
              </a:lnSpc>
            </a:pPr>
            <a:r>
              <a:rPr lang="zh-CN" altLang="en-US" b="1" dirty="0">
                <a:solidFill>
                  <a:schemeClr val="accent1"/>
                </a:solidFill>
              </a:rPr>
              <a:t>指南推荐</a:t>
            </a:r>
            <a:endParaRPr lang="en-US" altLang="zh-CN" b="1" dirty="0">
              <a:solidFill>
                <a:schemeClr val="accent1"/>
              </a:solidFill>
            </a:endParaRPr>
          </a:p>
        </p:txBody>
      </p:sp>
      <p:sp>
        <p:nvSpPr>
          <p:cNvPr id="7" name="文本框 6"/>
          <p:cNvSpPr txBox="1"/>
          <p:nvPr/>
        </p:nvSpPr>
        <p:spPr>
          <a:xfrm>
            <a:off x="616122" y="1022547"/>
            <a:ext cx="6096000" cy="369332"/>
          </a:xfrm>
          <a:prstGeom prst="rect">
            <a:avLst/>
          </a:prstGeom>
          <a:noFill/>
        </p:spPr>
        <p:txBody>
          <a:bodyPr wrap="square">
            <a:spAutoFit/>
          </a:bodyPr>
          <a:lstStyle/>
          <a:p>
            <a:r>
              <a:rPr lang="en-US" altLang="zh-CN" b="1" dirty="0">
                <a:solidFill>
                  <a:schemeClr val="accent1"/>
                </a:solidFill>
              </a:rPr>
              <a:t>K-Ras</a:t>
            </a:r>
            <a:r>
              <a:rPr lang="zh-CN" altLang="en-US" b="1" dirty="0">
                <a:solidFill>
                  <a:schemeClr val="accent1"/>
                </a:solidFill>
              </a:rPr>
              <a:t>野生型局部晚期和</a:t>
            </a:r>
            <a:r>
              <a:rPr lang="en-US" altLang="zh-CN" b="1" dirty="0">
                <a:solidFill>
                  <a:schemeClr val="accent1"/>
                </a:solidFill>
              </a:rPr>
              <a:t>/</a:t>
            </a:r>
            <a:r>
              <a:rPr lang="zh-CN" altLang="en-US" b="1" dirty="0">
                <a:solidFill>
                  <a:schemeClr val="accent1"/>
                </a:solidFill>
              </a:rPr>
              <a:t>或转移性胰腺癌</a:t>
            </a:r>
          </a:p>
        </p:txBody>
      </p:sp>
      <p:sp>
        <p:nvSpPr>
          <p:cNvPr id="3" name="矩形 2"/>
          <p:cNvSpPr/>
          <p:nvPr/>
        </p:nvSpPr>
        <p:spPr>
          <a:xfrm>
            <a:off x="605303" y="2111013"/>
            <a:ext cx="1107996" cy="458459"/>
          </a:xfrm>
          <a:prstGeom prst="rect">
            <a:avLst/>
          </a:prstGeom>
        </p:spPr>
        <p:txBody>
          <a:bodyPr wrap="none">
            <a:spAutoFit/>
          </a:bodyPr>
          <a:lstStyle/>
          <a:p>
            <a:pPr>
              <a:lnSpc>
                <a:spcPct val="150000"/>
              </a:lnSpc>
            </a:pPr>
            <a:r>
              <a:rPr lang="zh-CN" altLang="en-US" b="1" dirty="0">
                <a:solidFill>
                  <a:schemeClr val="accent1"/>
                </a:solidFill>
              </a:rPr>
              <a:t>临床疗效</a:t>
            </a:r>
            <a:endParaRPr lang="en-US" altLang="zh-CN" b="1" dirty="0">
              <a:solidFill>
                <a:schemeClr val="accent1"/>
              </a:solidFill>
            </a:endParaRPr>
          </a:p>
        </p:txBody>
      </p:sp>
      <p:sp>
        <p:nvSpPr>
          <p:cNvPr id="8" name="文本框 7"/>
          <p:cNvSpPr txBox="1"/>
          <p:nvPr/>
        </p:nvSpPr>
        <p:spPr>
          <a:xfrm>
            <a:off x="5158710" y="2586491"/>
            <a:ext cx="6611008" cy="3868002"/>
          </a:xfrm>
          <a:prstGeom prst="rect">
            <a:avLst/>
          </a:prstGeom>
          <a:ln w="19050">
            <a:solidFill>
              <a:schemeClr val="bg1">
                <a:lumMod val="65000"/>
              </a:schemeClr>
            </a:solidFill>
          </a:ln>
        </p:spPr>
        <p:style>
          <a:lnRef idx="2">
            <a:schemeClr val="accent2"/>
          </a:lnRef>
          <a:fillRef idx="1">
            <a:schemeClr val="lt1"/>
          </a:fillRef>
          <a:effectRef idx="0">
            <a:schemeClr val="accent2"/>
          </a:effectRef>
          <a:fontRef idx="minor">
            <a:schemeClr val="dk1"/>
          </a:fontRef>
        </p:style>
        <p:txBody>
          <a:bodyPr wrap="square">
            <a:noAutofit/>
          </a:bodyPr>
          <a:lstStyle/>
          <a:p>
            <a:pPr marL="285750" indent="-285750">
              <a:lnSpc>
                <a:spcPct val="150000"/>
              </a:lnSpc>
              <a:spcAft>
                <a:spcPts val="800"/>
              </a:spcAft>
              <a:buFont typeface="Wingdings" panose="05000000000000000000" pitchFamily="2" charset="2"/>
              <a:buChar char="u"/>
            </a:pPr>
            <a:r>
              <a:rPr lang="zh-CN" altLang="en-US" sz="1100" b="1" dirty="0">
                <a:solidFill>
                  <a:schemeClr val="tx1"/>
                </a:solidFill>
                <a:latin typeface="Arial" panose="020B0604020202020204" pitchFamily="34" charset="0"/>
                <a:cs typeface="Arial" panose="020B0604020202020204" pitchFamily="34" charset="0"/>
              </a:rPr>
              <a:t>中国肿瘤整合诊治指南</a:t>
            </a:r>
            <a:r>
              <a:rPr lang="en-US" altLang="zh-CN" sz="1100" b="1" dirty="0">
                <a:solidFill>
                  <a:schemeClr val="tx1"/>
                </a:solidFill>
                <a:latin typeface="Arial" panose="020B0604020202020204" pitchFamily="34" charset="0"/>
                <a:cs typeface="Arial" panose="020B0604020202020204" pitchFamily="34" charset="0"/>
              </a:rPr>
              <a:t>(CACA)-</a:t>
            </a:r>
            <a:r>
              <a:rPr lang="zh-CN" altLang="en-US" sz="1100" b="1" dirty="0">
                <a:solidFill>
                  <a:schemeClr val="tx1"/>
                </a:solidFill>
                <a:latin typeface="Arial" panose="020B0604020202020204" pitchFamily="34" charset="0"/>
                <a:cs typeface="Arial" panose="020B0604020202020204" pitchFamily="34" charset="0"/>
              </a:rPr>
              <a:t>胰腺癌（</a:t>
            </a:r>
            <a:r>
              <a:rPr lang="en-US" altLang="zh-CN" sz="1100" b="1" dirty="0">
                <a:solidFill>
                  <a:schemeClr val="tx1"/>
                </a:solidFill>
                <a:latin typeface="Arial" panose="020B0604020202020204" pitchFamily="34" charset="0"/>
                <a:cs typeface="Arial" panose="020B0604020202020204" pitchFamily="34" charset="0"/>
              </a:rPr>
              <a:t>2025</a:t>
            </a:r>
            <a:r>
              <a:rPr lang="zh-CN" altLang="en-US" sz="1100" b="1" dirty="0">
                <a:solidFill>
                  <a:schemeClr val="tx1"/>
                </a:solidFill>
                <a:latin typeface="Arial" panose="020B0604020202020204" pitchFamily="34" charset="0"/>
                <a:cs typeface="Arial" panose="020B0604020202020204" pitchFamily="34" charset="0"/>
              </a:rPr>
              <a:t>）</a:t>
            </a:r>
            <a:r>
              <a:rPr lang="zh-CN" altLang="en-US" sz="1100" dirty="0">
                <a:solidFill>
                  <a:schemeClr val="tx1"/>
                </a:solidFill>
                <a:latin typeface="Arial" panose="020B0604020202020204" pitchFamily="34" charset="0"/>
                <a:cs typeface="Arial" panose="020B0604020202020204" pitchFamily="34" charset="0"/>
              </a:rPr>
              <a:t>：在</a:t>
            </a:r>
            <a:r>
              <a:rPr lang="en-US" altLang="zh-CN" sz="1100" dirty="0">
                <a:solidFill>
                  <a:schemeClr val="tx1"/>
                </a:solidFill>
                <a:latin typeface="Arial" panose="020B0604020202020204" pitchFamily="34" charset="0"/>
                <a:cs typeface="Arial" panose="020B0604020202020204" pitchFamily="34" charset="0"/>
              </a:rPr>
              <a:t>KRAS</a:t>
            </a:r>
            <a:r>
              <a:rPr lang="zh-CN" altLang="en-US" sz="1100" dirty="0">
                <a:solidFill>
                  <a:schemeClr val="tx1"/>
                </a:solidFill>
                <a:latin typeface="Arial" panose="020B0604020202020204" pitchFamily="34" charset="0"/>
                <a:cs typeface="Arial" panose="020B0604020202020204" pitchFamily="34" charset="0"/>
              </a:rPr>
              <a:t>野生型胰腺癌中，吉西他滨联合尼妥珠单抗显示出比单药吉西他滨更好的生存。尼妥珠单抗，是大分子抗</a:t>
            </a:r>
            <a:r>
              <a:rPr lang="en-US" altLang="zh-CN" sz="1100" dirty="0">
                <a:solidFill>
                  <a:schemeClr val="tx1"/>
                </a:solidFill>
                <a:latin typeface="Arial" panose="020B0604020202020204" pitchFamily="34" charset="0"/>
                <a:cs typeface="Arial" panose="020B0604020202020204" pitchFamily="34" charset="0"/>
              </a:rPr>
              <a:t>EGFR</a:t>
            </a:r>
            <a:r>
              <a:rPr lang="zh-CN" altLang="en-US" sz="1100" dirty="0">
                <a:solidFill>
                  <a:schemeClr val="tx1"/>
                </a:solidFill>
                <a:latin typeface="Arial" panose="020B0604020202020204" pitchFamily="34" charset="0"/>
                <a:cs typeface="Arial" panose="020B0604020202020204" pitchFamily="34" charset="0"/>
              </a:rPr>
              <a:t>单抗，</a:t>
            </a:r>
            <a:r>
              <a:rPr lang="en-US" altLang="zh-CN" sz="1100" dirty="0">
                <a:solidFill>
                  <a:schemeClr val="tx1"/>
                </a:solidFill>
                <a:latin typeface="Arial" panose="020B0604020202020204" pitchFamily="34" charset="0"/>
                <a:cs typeface="Arial" panose="020B0604020202020204" pitchFamily="34" charset="0"/>
              </a:rPr>
              <a:t>2023</a:t>
            </a:r>
            <a:r>
              <a:rPr lang="zh-CN" altLang="en-US" sz="1100" dirty="0">
                <a:solidFill>
                  <a:schemeClr val="tx1"/>
                </a:solidFill>
                <a:latin typeface="Arial" panose="020B0604020202020204" pitchFamily="34" charset="0"/>
                <a:cs typeface="Arial" panose="020B0604020202020204" pitchFamily="34" charset="0"/>
              </a:rPr>
              <a:t>年获批胰腺癌适应证，适用于吉西他滨联合治疗</a:t>
            </a:r>
            <a:r>
              <a:rPr lang="en-US" altLang="zh-CN" sz="1100" dirty="0">
                <a:solidFill>
                  <a:schemeClr val="tx1"/>
                </a:solidFill>
                <a:latin typeface="Arial" panose="020B0604020202020204" pitchFamily="34" charset="0"/>
                <a:cs typeface="Arial" panose="020B0604020202020204" pitchFamily="34" charset="0"/>
              </a:rPr>
              <a:t>KRAS</a:t>
            </a:r>
            <a:r>
              <a:rPr lang="zh-CN" altLang="en-US" sz="1100" dirty="0">
                <a:solidFill>
                  <a:schemeClr val="tx1"/>
                </a:solidFill>
                <a:latin typeface="Arial" panose="020B0604020202020204" pitchFamily="34" charset="0"/>
                <a:cs typeface="Arial" panose="020B0604020202020204" pitchFamily="34" charset="0"/>
              </a:rPr>
              <a:t>野生型局部进展或转移性胰腺癌，</a:t>
            </a:r>
            <a:r>
              <a:rPr lang="en-US" altLang="zh-CN" sz="1100" dirty="0">
                <a:solidFill>
                  <a:schemeClr val="tx1"/>
                </a:solidFill>
                <a:latin typeface="Arial" panose="020B0604020202020204" pitchFamily="34" charset="0"/>
                <a:cs typeface="Arial" panose="020B0604020202020204" pitchFamily="34" charset="0"/>
              </a:rPr>
              <a:t>NOTABLE</a:t>
            </a:r>
            <a:r>
              <a:rPr lang="zh-CN" altLang="en-US" sz="1100" dirty="0">
                <a:solidFill>
                  <a:schemeClr val="tx1"/>
                </a:solidFill>
                <a:latin typeface="Arial" panose="020B0604020202020204" pitchFamily="34" charset="0"/>
                <a:cs typeface="Arial" panose="020B0604020202020204" pitchFamily="34" charset="0"/>
              </a:rPr>
              <a:t>研究（</a:t>
            </a:r>
            <a:r>
              <a:rPr lang="en-US" altLang="en-US" sz="1100" dirty="0">
                <a:solidFill>
                  <a:schemeClr val="tx1"/>
                </a:solidFill>
                <a:latin typeface="Arial" panose="020B0604020202020204" pitchFamily="34" charset="0"/>
                <a:cs typeface="Arial" panose="020B0604020202020204" pitchFamily="34" charset="0"/>
              </a:rPr>
              <a:t>Ⅲ</a:t>
            </a:r>
            <a:r>
              <a:rPr lang="zh-CN" altLang="en-US" sz="1100" dirty="0">
                <a:solidFill>
                  <a:schemeClr val="tx1"/>
                </a:solidFill>
                <a:latin typeface="Arial" panose="020B0604020202020204" pitchFamily="34" charset="0"/>
                <a:cs typeface="Arial" panose="020B0604020202020204" pitchFamily="34" charset="0"/>
              </a:rPr>
              <a:t>期临床）</a:t>
            </a:r>
            <a:r>
              <a:rPr lang="en-US" altLang="zh-CN" sz="1100" dirty="0">
                <a:solidFill>
                  <a:schemeClr val="tx1"/>
                </a:solidFill>
                <a:latin typeface="Arial" panose="020B0604020202020204" pitchFamily="34" charset="0"/>
                <a:cs typeface="Arial" panose="020B0604020202020204" pitchFamily="34" charset="0"/>
              </a:rPr>
              <a:t> </a:t>
            </a:r>
            <a:r>
              <a:rPr lang="zh-CN" altLang="en-US" sz="1100" dirty="0">
                <a:solidFill>
                  <a:schemeClr val="tx1"/>
                </a:solidFill>
                <a:latin typeface="Arial" panose="020B0604020202020204" pitchFamily="34" charset="0"/>
                <a:cs typeface="Arial" panose="020B0604020202020204" pitchFamily="34" charset="0"/>
              </a:rPr>
              <a:t>结果显示：</a:t>
            </a:r>
            <a:r>
              <a:rPr lang="zh-CN" altLang="en-US" sz="1100" dirty="0">
                <a:solidFill>
                  <a:srgbClr val="FF0000"/>
                </a:solidFill>
                <a:latin typeface="Arial" panose="020B0604020202020204" pitchFamily="34" charset="0"/>
                <a:cs typeface="Arial" panose="020B0604020202020204" pitchFamily="34" charset="0"/>
              </a:rPr>
              <a:t>尼妥珠单抗联合</a:t>
            </a:r>
            <a:r>
              <a:rPr lang="en-US" altLang="zh-CN" sz="1100" dirty="0">
                <a:solidFill>
                  <a:srgbClr val="FF0000"/>
                </a:solidFill>
                <a:latin typeface="Arial" panose="020B0604020202020204" pitchFamily="34" charset="0"/>
                <a:cs typeface="Arial" panose="020B0604020202020204" pitchFamily="34" charset="0"/>
              </a:rPr>
              <a:t>GEM</a:t>
            </a:r>
            <a:r>
              <a:rPr lang="zh-CN" altLang="en-US" sz="1100" dirty="0">
                <a:solidFill>
                  <a:srgbClr val="FF0000"/>
                </a:solidFill>
                <a:latin typeface="Arial" panose="020B0604020202020204" pitchFamily="34" charset="0"/>
                <a:cs typeface="Arial" panose="020B0604020202020204" pitchFamily="34" charset="0"/>
              </a:rPr>
              <a:t>一线治疗</a:t>
            </a:r>
            <a:r>
              <a:rPr lang="en-US" altLang="zh-CN" sz="1100" dirty="0">
                <a:solidFill>
                  <a:srgbClr val="FF0000"/>
                </a:solidFill>
                <a:latin typeface="Arial" panose="020B0604020202020204" pitchFamily="34" charset="0"/>
                <a:cs typeface="Arial" panose="020B0604020202020204" pitchFamily="34" charset="0"/>
              </a:rPr>
              <a:t>KRAS</a:t>
            </a:r>
            <a:r>
              <a:rPr lang="zh-CN" altLang="en-US" sz="1100" dirty="0">
                <a:solidFill>
                  <a:srgbClr val="FF0000"/>
                </a:solidFill>
                <a:latin typeface="Arial" panose="020B0604020202020204" pitchFamily="34" charset="0"/>
                <a:cs typeface="Arial" panose="020B0604020202020204" pitchFamily="34" charset="0"/>
              </a:rPr>
              <a:t>野生型胰腺癌患者，总生存期从</a:t>
            </a:r>
            <a:r>
              <a:rPr lang="en-US" altLang="zh-CN" sz="1100" dirty="0">
                <a:solidFill>
                  <a:srgbClr val="FF0000"/>
                </a:solidFill>
                <a:latin typeface="Arial" panose="020B0604020202020204" pitchFamily="34" charset="0"/>
                <a:cs typeface="Arial" panose="020B0604020202020204" pitchFamily="34" charset="0"/>
              </a:rPr>
              <a:t>8.5</a:t>
            </a:r>
            <a:r>
              <a:rPr lang="zh-CN" altLang="en-US" sz="1100" dirty="0">
                <a:solidFill>
                  <a:srgbClr val="FF0000"/>
                </a:solidFill>
                <a:latin typeface="Arial" panose="020B0604020202020204" pitchFamily="34" charset="0"/>
                <a:cs typeface="Arial" panose="020B0604020202020204" pitchFamily="34" charset="0"/>
              </a:rPr>
              <a:t>个月延长至</a:t>
            </a:r>
            <a:r>
              <a:rPr lang="en-US" altLang="zh-CN" sz="1100" dirty="0">
                <a:solidFill>
                  <a:srgbClr val="FF0000"/>
                </a:solidFill>
                <a:latin typeface="Arial" panose="020B0604020202020204" pitchFamily="34" charset="0"/>
                <a:cs typeface="Arial" panose="020B0604020202020204" pitchFamily="34" charset="0"/>
              </a:rPr>
              <a:t>10.9</a:t>
            </a:r>
            <a:r>
              <a:rPr lang="zh-CN" altLang="en-US" sz="1100" dirty="0">
                <a:solidFill>
                  <a:srgbClr val="FF0000"/>
                </a:solidFill>
                <a:latin typeface="Arial" panose="020B0604020202020204" pitchFamily="34" charset="0"/>
                <a:cs typeface="Arial" panose="020B0604020202020204" pitchFamily="34" charset="0"/>
              </a:rPr>
              <a:t>个月，</a:t>
            </a:r>
            <a:r>
              <a:rPr lang="en-US" altLang="zh-CN" sz="1100" dirty="0">
                <a:solidFill>
                  <a:srgbClr val="FF0000"/>
                </a:solidFill>
                <a:latin typeface="Arial" panose="020B0604020202020204" pitchFamily="34" charset="0"/>
                <a:cs typeface="Arial" panose="020B0604020202020204" pitchFamily="34" charset="0"/>
              </a:rPr>
              <a:t>PCS07</a:t>
            </a:r>
            <a:r>
              <a:rPr lang="zh-CN" altLang="en-US" sz="1100" dirty="0">
                <a:solidFill>
                  <a:srgbClr val="FF0000"/>
                </a:solidFill>
                <a:latin typeface="Arial" panose="020B0604020202020204" pitchFamily="34" charset="0"/>
                <a:cs typeface="Arial" panose="020B0604020202020204" pitchFamily="34" charset="0"/>
              </a:rPr>
              <a:t>研究（</a:t>
            </a:r>
            <a:r>
              <a:rPr lang="en-US" altLang="en-US" sz="1100" dirty="0">
                <a:solidFill>
                  <a:srgbClr val="FF0000"/>
                </a:solidFill>
                <a:latin typeface="Arial" panose="020B0604020202020204" pitchFamily="34" charset="0"/>
                <a:cs typeface="Arial" panose="020B0604020202020204" pitchFamily="34" charset="0"/>
              </a:rPr>
              <a:t>Ⅱ</a:t>
            </a:r>
            <a:r>
              <a:rPr lang="zh-CN" altLang="en-US" sz="1100" dirty="0">
                <a:solidFill>
                  <a:srgbClr val="FF0000"/>
                </a:solidFill>
                <a:latin typeface="Arial" panose="020B0604020202020204" pitchFamily="34" charset="0"/>
                <a:cs typeface="Arial" panose="020B0604020202020204" pitchFamily="34" charset="0"/>
              </a:rPr>
              <a:t>期）</a:t>
            </a:r>
            <a:r>
              <a:rPr lang="en-US" altLang="zh-CN" sz="1100" dirty="0">
                <a:solidFill>
                  <a:srgbClr val="FF0000"/>
                </a:solidFill>
                <a:latin typeface="Arial" panose="020B0604020202020204" pitchFamily="34" charset="0"/>
                <a:cs typeface="Arial" panose="020B0604020202020204" pitchFamily="34" charset="0"/>
              </a:rPr>
              <a:t> </a:t>
            </a:r>
            <a:r>
              <a:rPr lang="zh-CN" altLang="en-US" sz="1100" dirty="0">
                <a:solidFill>
                  <a:srgbClr val="FF0000"/>
                </a:solidFill>
                <a:latin typeface="Arial" panose="020B0604020202020204" pitchFamily="34" charset="0"/>
                <a:cs typeface="Arial" panose="020B0604020202020204" pitchFamily="34" charset="0"/>
              </a:rPr>
              <a:t>提示全人群及</a:t>
            </a:r>
            <a:r>
              <a:rPr lang="en-US" altLang="zh-CN" sz="1100" dirty="0">
                <a:solidFill>
                  <a:srgbClr val="FF0000"/>
                </a:solidFill>
                <a:latin typeface="Arial" panose="020B0604020202020204" pitchFamily="34" charset="0"/>
                <a:cs typeface="Arial" panose="020B0604020202020204" pitchFamily="34" charset="0"/>
              </a:rPr>
              <a:t>EGFR</a:t>
            </a:r>
            <a:r>
              <a:rPr lang="zh-CN" altLang="en-US" sz="1100" dirty="0">
                <a:solidFill>
                  <a:srgbClr val="FF0000"/>
                </a:solidFill>
                <a:latin typeface="Arial" panose="020B0604020202020204" pitchFamily="34" charset="0"/>
                <a:cs typeface="Arial" panose="020B0604020202020204" pitchFamily="34" charset="0"/>
              </a:rPr>
              <a:t>高表达胰腺癌患者依然可从尼妥珠单抗联合治疗中获益，安全性良好。</a:t>
            </a:r>
          </a:p>
          <a:p>
            <a:pPr marL="285750" indent="-285750">
              <a:lnSpc>
                <a:spcPct val="150000"/>
              </a:lnSpc>
              <a:spcAft>
                <a:spcPts val="800"/>
              </a:spcAft>
              <a:buFont typeface="Wingdings" panose="05000000000000000000" pitchFamily="2" charset="2"/>
              <a:buChar char="u"/>
            </a:pPr>
            <a:r>
              <a:rPr lang="zh-CN" altLang="en-US" sz="1100" b="1" dirty="0">
                <a:solidFill>
                  <a:schemeClr val="tx1"/>
                </a:solidFill>
                <a:latin typeface="Arial" panose="020B0604020202020204" pitchFamily="34" charset="0"/>
                <a:cs typeface="Arial" panose="020B0604020202020204" pitchFamily="34" charset="0"/>
              </a:rPr>
              <a:t>中国临床肿瘤协会（</a:t>
            </a:r>
            <a:r>
              <a:rPr lang="en-US" altLang="zh-CN" sz="1100" b="1" dirty="0">
                <a:solidFill>
                  <a:schemeClr val="tx1"/>
                </a:solidFill>
                <a:latin typeface="Arial" panose="020B0604020202020204" pitchFamily="34" charset="0"/>
                <a:cs typeface="Arial" panose="020B0604020202020204" pitchFamily="34" charset="0"/>
              </a:rPr>
              <a:t>CSCO</a:t>
            </a:r>
            <a:r>
              <a:rPr lang="zh-CN" altLang="en-US" sz="1100" b="1" dirty="0">
                <a:solidFill>
                  <a:schemeClr val="tx1"/>
                </a:solidFill>
                <a:latin typeface="Arial" panose="020B0604020202020204" pitchFamily="34" charset="0"/>
                <a:cs typeface="Arial" panose="020B0604020202020204" pitchFamily="34" charset="0"/>
              </a:rPr>
              <a:t>）《胰腺癌诊疗指南》（</a:t>
            </a:r>
            <a:r>
              <a:rPr lang="en-US" altLang="zh-CN" sz="1100" b="1" dirty="0">
                <a:solidFill>
                  <a:schemeClr val="tx1"/>
                </a:solidFill>
                <a:latin typeface="Arial" panose="020B0604020202020204" pitchFamily="34" charset="0"/>
                <a:cs typeface="Arial" panose="020B0604020202020204" pitchFamily="34" charset="0"/>
              </a:rPr>
              <a:t>2024</a:t>
            </a:r>
            <a:r>
              <a:rPr lang="zh-CN" altLang="en-US" sz="1100" b="1" dirty="0">
                <a:solidFill>
                  <a:schemeClr val="tx1"/>
                </a:solidFill>
                <a:latin typeface="Arial" panose="020B0604020202020204" pitchFamily="34" charset="0"/>
                <a:cs typeface="Arial" panose="020B0604020202020204" pitchFamily="34" charset="0"/>
              </a:rPr>
              <a:t>年版）：</a:t>
            </a:r>
            <a:r>
              <a:rPr lang="zh-CN" altLang="en-US" sz="1100" dirty="0">
                <a:solidFill>
                  <a:schemeClr val="tx1"/>
                </a:solidFill>
                <a:latin typeface="Arial" panose="020B0604020202020204" pitchFamily="34" charset="0"/>
                <a:cs typeface="Arial" panose="020B0604020202020204" pitchFamily="34" charset="0"/>
              </a:rPr>
              <a:t>（</a:t>
            </a:r>
            <a:r>
              <a:rPr lang="en-US" altLang="zh-CN" sz="1100" dirty="0">
                <a:solidFill>
                  <a:schemeClr val="tx1"/>
                </a:solidFill>
                <a:latin typeface="Arial" panose="020B0604020202020204" pitchFamily="34" charset="0"/>
                <a:cs typeface="Arial" panose="020B0604020202020204" pitchFamily="34" charset="0"/>
              </a:rPr>
              <a:t>1</a:t>
            </a:r>
            <a:r>
              <a:rPr lang="zh-CN" altLang="en-US" sz="1100" dirty="0">
                <a:solidFill>
                  <a:schemeClr val="tx1"/>
                </a:solidFill>
                <a:latin typeface="Arial" panose="020B0604020202020204" pitchFamily="34" charset="0"/>
                <a:cs typeface="Arial" panose="020B0604020202020204" pitchFamily="34" charset="0"/>
              </a:rPr>
              <a:t>）对于体能状态良好的患者：</a:t>
            </a:r>
            <a:r>
              <a:rPr lang="en-US" altLang="en-US" sz="1100" dirty="0">
                <a:solidFill>
                  <a:srgbClr val="FF0000"/>
                </a:solidFill>
                <a:latin typeface="Arial" panose="020B0604020202020204" pitchFamily="34" charset="0"/>
                <a:cs typeface="Arial" panose="020B0604020202020204" pitchFamily="34" charset="0"/>
              </a:rPr>
              <a:t>Ⅱ</a:t>
            </a:r>
            <a:r>
              <a:rPr lang="zh-CN" altLang="en-US" sz="1100" dirty="0">
                <a:solidFill>
                  <a:srgbClr val="FF0000"/>
                </a:solidFill>
                <a:latin typeface="Arial" panose="020B0604020202020204" pitchFamily="34" charset="0"/>
                <a:cs typeface="Arial" panose="020B0604020202020204" pitchFamily="34" charset="0"/>
              </a:rPr>
              <a:t>级推荐</a:t>
            </a:r>
            <a:r>
              <a:rPr lang="en-US" altLang="zh-CN" sz="1100" dirty="0">
                <a:solidFill>
                  <a:srgbClr val="FF0000"/>
                </a:solidFill>
                <a:latin typeface="Arial" panose="020B0604020202020204" pitchFamily="34" charset="0"/>
                <a:cs typeface="Arial" panose="020B0604020202020204" pitchFamily="34" charset="0"/>
              </a:rPr>
              <a:t>GEM </a:t>
            </a:r>
            <a:r>
              <a:rPr lang="zh-CN" altLang="en-US" sz="1100" dirty="0">
                <a:solidFill>
                  <a:srgbClr val="FF0000"/>
                </a:solidFill>
                <a:latin typeface="Arial" panose="020B0604020202020204" pitchFamily="34" charset="0"/>
                <a:cs typeface="Arial" panose="020B0604020202020204" pitchFamily="34" charset="0"/>
              </a:rPr>
              <a:t>联合尼妥珠单抗用于转移性胰腺癌的一线治疗（</a:t>
            </a:r>
            <a:r>
              <a:rPr lang="en-US" altLang="zh-CN" sz="1100" dirty="0">
                <a:solidFill>
                  <a:srgbClr val="FF0000"/>
                </a:solidFill>
                <a:latin typeface="Arial" panose="020B0604020202020204" pitchFamily="34" charset="0"/>
                <a:cs typeface="Arial" panose="020B0604020202020204" pitchFamily="34" charset="0"/>
              </a:rPr>
              <a:t>2A </a:t>
            </a:r>
            <a:r>
              <a:rPr lang="zh-CN" altLang="en-US" sz="1100" dirty="0">
                <a:solidFill>
                  <a:srgbClr val="FF0000"/>
                </a:solidFill>
                <a:latin typeface="Arial" panose="020B0604020202020204" pitchFamily="34" charset="0"/>
                <a:cs typeface="Arial" panose="020B0604020202020204" pitchFamily="34" charset="0"/>
              </a:rPr>
              <a:t>类证据）；</a:t>
            </a:r>
            <a:r>
              <a:rPr lang="en-US" altLang="en-US" sz="1100" dirty="0">
                <a:solidFill>
                  <a:srgbClr val="FF0000"/>
                </a:solidFill>
                <a:latin typeface="Arial" panose="020B0604020202020204" pitchFamily="34" charset="0"/>
                <a:cs typeface="Arial" panose="020B0604020202020204" pitchFamily="34" charset="0"/>
              </a:rPr>
              <a:t>Ⅰ</a:t>
            </a:r>
            <a:r>
              <a:rPr lang="zh-CN" altLang="en-US" sz="1100" dirty="0">
                <a:solidFill>
                  <a:srgbClr val="FF0000"/>
                </a:solidFill>
                <a:latin typeface="Arial" panose="020B0604020202020204" pitchFamily="34" charset="0"/>
                <a:cs typeface="Arial" panose="020B0604020202020204" pitchFamily="34" charset="0"/>
              </a:rPr>
              <a:t>级推荐新增</a:t>
            </a:r>
            <a:r>
              <a:rPr lang="en-US" altLang="zh-CN" sz="1100" dirty="0">
                <a:solidFill>
                  <a:srgbClr val="FF0000"/>
                </a:solidFill>
                <a:latin typeface="Arial" panose="020B0604020202020204" pitchFamily="34" charset="0"/>
                <a:cs typeface="Arial" panose="020B0604020202020204" pitchFamily="34" charset="0"/>
              </a:rPr>
              <a:t>GEM</a:t>
            </a:r>
            <a:r>
              <a:rPr lang="zh-CN" altLang="en-US" sz="1100" dirty="0">
                <a:solidFill>
                  <a:srgbClr val="FF0000"/>
                </a:solidFill>
                <a:latin typeface="Arial" panose="020B0604020202020204" pitchFamily="34" charset="0"/>
                <a:cs typeface="Arial" panose="020B0604020202020204" pitchFamily="34" charset="0"/>
              </a:rPr>
              <a:t>联合尼妥珠单抗用于</a:t>
            </a:r>
            <a:r>
              <a:rPr lang="en-US" altLang="zh-CN" sz="1100" dirty="0">
                <a:solidFill>
                  <a:srgbClr val="FF0000"/>
                </a:solidFill>
                <a:latin typeface="Arial" panose="020B0604020202020204" pitchFamily="34" charset="0"/>
                <a:cs typeface="Arial" panose="020B0604020202020204" pitchFamily="34" charset="0"/>
              </a:rPr>
              <a:t>KRAS</a:t>
            </a:r>
            <a:r>
              <a:rPr lang="zh-CN" altLang="en-US" sz="1100" dirty="0">
                <a:solidFill>
                  <a:srgbClr val="FF0000"/>
                </a:solidFill>
                <a:latin typeface="Arial" panose="020B0604020202020204" pitchFamily="34" charset="0"/>
                <a:cs typeface="Arial" panose="020B0604020202020204" pitchFamily="34" charset="0"/>
              </a:rPr>
              <a:t>野生型转移性胰腺癌的一线治疗（</a:t>
            </a:r>
            <a:r>
              <a:rPr lang="en-US" altLang="zh-CN" sz="1100" dirty="0">
                <a:solidFill>
                  <a:srgbClr val="FF0000"/>
                </a:solidFill>
                <a:latin typeface="Arial" panose="020B0604020202020204" pitchFamily="34" charset="0"/>
                <a:cs typeface="Arial" panose="020B0604020202020204" pitchFamily="34" charset="0"/>
              </a:rPr>
              <a:t>1A </a:t>
            </a:r>
            <a:r>
              <a:rPr lang="zh-CN" altLang="en-US" sz="1100" dirty="0">
                <a:solidFill>
                  <a:srgbClr val="FF0000"/>
                </a:solidFill>
                <a:latin typeface="Arial" panose="020B0604020202020204" pitchFamily="34" charset="0"/>
                <a:cs typeface="Arial" panose="020B0604020202020204" pitchFamily="34" charset="0"/>
              </a:rPr>
              <a:t>类证据）；</a:t>
            </a:r>
            <a:r>
              <a:rPr lang="zh-CN" altLang="en-US" sz="1100" dirty="0">
                <a:solidFill>
                  <a:schemeClr val="tx1"/>
                </a:solidFill>
                <a:latin typeface="Arial" panose="020B0604020202020204" pitchFamily="34" charset="0"/>
                <a:cs typeface="Arial" panose="020B0604020202020204" pitchFamily="34" charset="0"/>
              </a:rPr>
              <a:t>（</a:t>
            </a:r>
            <a:r>
              <a:rPr lang="en-US" altLang="zh-CN" sz="1100" dirty="0">
                <a:solidFill>
                  <a:schemeClr val="tx1"/>
                </a:solidFill>
                <a:latin typeface="Arial" panose="020B0604020202020204" pitchFamily="34" charset="0"/>
                <a:cs typeface="Arial" panose="020B0604020202020204" pitchFamily="34" charset="0"/>
              </a:rPr>
              <a:t>2</a:t>
            </a:r>
            <a:r>
              <a:rPr lang="zh-CN" altLang="en-US" sz="1100" dirty="0">
                <a:solidFill>
                  <a:schemeClr val="tx1"/>
                </a:solidFill>
                <a:latin typeface="Arial" panose="020B0604020202020204" pitchFamily="34" charset="0"/>
                <a:cs typeface="Arial" panose="020B0604020202020204" pitchFamily="34" charset="0"/>
              </a:rPr>
              <a:t>）对于体能状态较差的患者：</a:t>
            </a:r>
            <a:r>
              <a:rPr lang="en-US" altLang="en-US" sz="1100" dirty="0">
                <a:solidFill>
                  <a:srgbClr val="FF0000"/>
                </a:solidFill>
                <a:latin typeface="Arial" panose="020B0604020202020204" pitchFamily="34" charset="0"/>
                <a:cs typeface="Arial" panose="020B0604020202020204" pitchFamily="34" charset="0"/>
              </a:rPr>
              <a:t>Ⅰ</a:t>
            </a:r>
            <a:r>
              <a:rPr lang="zh-CN" altLang="en-US" sz="1100" dirty="0">
                <a:solidFill>
                  <a:srgbClr val="FF0000"/>
                </a:solidFill>
                <a:latin typeface="Arial" panose="020B0604020202020204" pitchFamily="34" charset="0"/>
                <a:cs typeface="Arial" panose="020B0604020202020204" pitchFamily="34" charset="0"/>
              </a:rPr>
              <a:t>级推荐新增</a:t>
            </a:r>
            <a:r>
              <a:rPr lang="en-US" altLang="zh-CN" sz="1100" dirty="0">
                <a:solidFill>
                  <a:srgbClr val="FF0000"/>
                </a:solidFill>
                <a:latin typeface="Arial" panose="020B0604020202020204" pitchFamily="34" charset="0"/>
                <a:cs typeface="Arial" panose="020B0604020202020204" pitchFamily="34" charset="0"/>
              </a:rPr>
              <a:t>GEM</a:t>
            </a:r>
            <a:r>
              <a:rPr lang="zh-CN" altLang="en-US" sz="1100" dirty="0">
                <a:solidFill>
                  <a:srgbClr val="FF0000"/>
                </a:solidFill>
                <a:latin typeface="Arial" panose="020B0604020202020204" pitchFamily="34" charset="0"/>
                <a:cs typeface="Arial" panose="020B0604020202020204" pitchFamily="34" charset="0"/>
              </a:rPr>
              <a:t>联合尼妥珠单抗用于</a:t>
            </a:r>
            <a:r>
              <a:rPr lang="en-US" altLang="zh-CN" sz="1100" dirty="0">
                <a:solidFill>
                  <a:srgbClr val="FF0000"/>
                </a:solidFill>
                <a:latin typeface="Arial" panose="020B0604020202020204" pitchFamily="34" charset="0"/>
                <a:cs typeface="Arial" panose="020B0604020202020204" pitchFamily="34" charset="0"/>
              </a:rPr>
              <a:t>KRAS</a:t>
            </a:r>
            <a:r>
              <a:rPr lang="zh-CN" altLang="en-US" sz="1100" dirty="0">
                <a:solidFill>
                  <a:srgbClr val="FF0000"/>
                </a:solidFill>
                <a:latin typeface="Arial" panose="020B0604020202020204" pitchFamily="34" charset="0"/>
                <a:cs typeface="Arial" panose="020B0604020202020204" pitchFamily="34" charset="0"/>
              </a:rPr>
              <a:t>野生型转移性胰腺癌的一线治疗（</a:t>
            </a:r>
            <a:r>
              <a:rPr lang="en-US" altLang="zh-CN" sz="1100" dirty="0">
                <a:solidFill>
                  <a:srgbClr val="FF0000"/>
                </a:solidFill>
                <a:latin typeface="Arial" panose="020B0604020202020204" pitchFamily="34" charset="0"/>
                <a:cs typeface="Arial" panose="020B0604020202020204" pitchFamily="34" charset="0"/>
              </a:rPr>
              <a:t>1A </a:t>
            </a:r>
            <a:r>
              <a:rPr lang="zh-CN" altLang="en-US" sz="1100" dirty="0">
                <a:solidFill>
                  <a:srgbClr val="FF0000"/>
                </a:solidFill>
                <a:latin typeface="Arial" panose="020B0604020202020204" pitchFamily="34" charset="0"/>
                <a:cs typeface="Arial" panose="020B0604020202020204" pitchFamily="34" charset="0"/>
              </a:rPr>
              <a:t>类证据）。</a:t>
            </a:r>
          </a:p>
          <a:p>
            <a:pPr marL="285750" indent="-285750">
              <a:lnSpc>
                <a:spcPct val="150000"/>
              </a:lnSpc>
              <a:spcAft>
                <a:spcPts val="800"/>
              </a:spcAft>
              <a:buFont typeface="Wingdings" panose="05000000000000000000" pitchFamily="2" charset="2"/>
              <a:buChar char="u"/>
            </a:pPr>
            <a:r>
              <a:rPr lang="zh-CN" altLang="en-US" sz="1100" b="1" dirty="0">
                <a:solidFill>
                  <a:schemeClr val="tx1"/>
                </a:solidFill>
                <a:latin typeface="Arial" panose="020B0604020202020204" pitchFamily="34" charset="0"/>
                <a:cs typeface="Arial" panose="020B0604020202020204" pitchFamily="34" charset="0"/>
              </a:rPr>
              <a:t>国家卫生健康委办公厅《胰腺癌诊疗指南（</a:t>
            </a:r>
            <a:r>
              <a:rPr lang="en-US" altLang="zh-CN" sz="1100" b="1" dirty="0">
                <a:solidFill>
                  <a:schemeClr val="tx1"/>
                </a:solidFill>
                <a:latin typeface="Arial" panose="020B0604020202020204" pitchFamily="34" charset="0"/>
                <a:cs typeface="Arial" panose="020B0604020202020204" pitchFamily="34" charset="0"/>
              </a:rPr>
              <a:t>2022</a:t>
            </a:r>
            <a:r>
              <a:rPr lang="zh-CN" altLang="en-US" sz="1100" b="1" dirty="0">
                <a:solidFill>
                  <a:schemeClr val="tx1"/>
                </a:solidFill>
                <a:latin typeface="Arial" panose="020B0604020202020204" pitchFamily="34" charset="0"/>
                <a:cs typeface="Arial" panose="020B0604020202020204" pitchFamily="34" charset="0"/>
              </a:rPr>
              <a:t>年版）》：</a:t>
            </a:r>
            <a:r>
              <a:rPr lang="zh-CN" altLang="en-US" sz="1100" dirty="0">
                <a:solidFill>
                  <a:schemeClr val="tx1"/>
                </a:solidFill>
                <a:latin typeface="Arial" panose="020B0604020202020204" pitchFamily="34" charset="0"/>
                <a:cs typeface="Arial" panose="020B0604020202020204" pitchFamily="34" charset="0"/>
              </a:rPr>
              <a:t>外科手术新理念和新技术（如腹腔镜技术、机器人等）的发展，局部治疗手段（如立体定向放射治疗、纳米刀消融治疗、粒子源植入等）以及抗肿瘤药物（如吉西他滨、纳米白蛋白紫杉醇、替吉奥、卡培他滨、伊立替康、奥沙利铂、</a:t>
            </a:r>
            <a:r>
              <a:rPr lang="zh-CN" altLang="en-US" sz="1100" dirty="0">
                <a:solidFill>
                  <a:srgbClr val="FF0000"/>
                </a:solidFill>
                <a:latin typeface="Arial" panose="020B0604020202020204" pitchFamily="34" charset="0"/>
                <a:cs typeface="Arial" panose="020B0604020202020204" pitchFamily="34" charset="0"/>
              </a:rPr>
              <a:t>尼妥珠单抗</a:t>
            </a:r>
            <a:r>
              <a:rPr lang="zh-CN" altLang="en-US" sz="1100" dirty="0">
                <a:solidFill>
                  <a:schemeClr val="tx1"/>
                </a:solidFill>
                <a:latin typeface="Arial" panose="020B0604020202020204" pitchFamily="34" charset="0"/>
                <a:cs typeface="Arial" panose="020B0604020202020204" pitchFamily="34" charset="0"/>
              </a:rPr>
              <a:t>等）</a:t>
            </a:r>
            <a:r>
              <a:rPr lang="zh-CN" altLang="en-US" sz="1100" dirty="0">
                <a:solidFill>
                  <a:srgbClr val="FF0000"/>
                </a:solidFill>
                <a:latin typeface="Arial" panose="020B0604020202020204" pitchFamily="34" charset="0"/>
                <a:cs typeface="Arial" panose="020B0604020202020204" pitchFamily="34" charset="0"/>
              </a:rPr>
              <a:t>的应用，为胰腺癌的治疗带来了机遇和进步。</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983867" y="3807068"/>
            <a:ext cx="10578841" cy="25208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2" name="标题 1"/>
          <p:cNvSpPr>
            <a:spLocks noGrp="1"/>
          </p:cNvSpPr>
          <p:nvPr>
            <p:ph type="title"/>
          </p:nvPr>
        </p:nvSpPr>
        <p:spPr/>
        <p:txBody>
          <a:bodyPr/>
          <a:lstStyle/>
          <a:p>
            <a:r>
              <a:rPr lang="zh-CN" altLang="en-US" sz="3200" dirty="0"/>
              <a:t>创新性</a:t>
            </a:r>
          </a:p>
        </p:txBody>
      </p:sp>
      <p:sp>
        <p:nvSpPr>
          <p:cNvPr id="3" name="内容占位符 2"/>
          <p:cNvSpPr>
            <a:spLocks noGrp="1"/>
          </p:cNvSpPr>
          <p:nvPr>
            <p:ph idx="1"/>
          </p:nvPr>
        </p:nvSpPr>
        <p:spPr>
          <a:xfrm>
            <a:off x="1159752" y="4070830"/>
            <a:ext cx="10402956" cy="2195498"/>
          </a:xfrm>
        </p:spPr>
        <p:txBody>
          <a:bodyPr/>
          <a:lstStyle/>
          <a:p>
            <a:pPr>
              <a:lnSpc>
                <a:spcPct val="150000"/>
              </a:lnSpc>
            </a:pPr>
            <a:r>
              <a:rPr lang="zh-CN" altLang="zh-CN" sz="1600" dirty="0"/>
              <a:t>①首个国产的高度人源化</a:t>
            </a:r>
            <a:r>
              <a:rPr lang="en-US" altLang="zh-CN" sz="1600" dirty="0"/>
              <a:t>IgG1</a:t>
            </a:r>
            <a:r>
              <a:rPr lang="zh-CN" altLang="zh-CN" sz="1600" dirty="0"/>
              <a:t>型抗</a:t>
            </a:r>
            <a:r>
              <a:rPr lang="en-US" altLang="zh-CN" sz="1600" dirty="0"/>
              <a:t>EGFR</a:t>
            </a:r>
            <a:r>
              <a:rPr lang="zh-CN" altLang="zh-CN" sz="1600" dirty="0"/>
              <a:t>单抗，可阻断</a:t>
            </a:r>
            <a:r>
              <a:rPr lang="en-US" altLang="zh-CN" sz="1600" dirty="0"/>
              <a:t>EGFR</a:t>
            </a:r>
            <a:r>
              <a:rPr lang="zh-CN" altLang="zh-CN" sz="1600" dirty="0"/>
              <a:t>信号通路、导致</a:t>
            </a:r>
            <a:r>
              <a:rPr lang="en-US" altLang="zh-CN" sz="1600" dirty="0"/>
              <a:t>EGFR</a:t>
            </a:r>
            <a:r>
              <a:rPr lang="zh-CN" altLang="zh-CN" sz="1600" dirty="0"/>
              <a:t>内吞和降解、介导</a:t>
            </a:r>
            <a:r>
              <a:rPr lang="en-US" altLang="zh-CN" sz="1600" dirty="0"/>
              <a:t>ADCC</a:t>
            </a:r>
            <a:r>
              <a:rPr lang="zh-CN" altLang="zh-CN" sz="1600" dirty="0"/>
              <a:t>和</a:t>
            </a:r>
            <a:r>
              <a:rPr lang="en-US" altLang="zh-CN" sz="1600" dirty="0"/>
              <a:t>CDC</a:t>
            </a:r>
            <a:r>
              <a:rPr lang="zh-CN" altLang="zh-CN" sz="1600" dirty="0"/>
              <a:t>等免疫效应实现抗肿瘤；</a:t>
            </a:r>
            <a:endParaRPr lang="en-US" altLang="zh-CN" sz="1600" dirty="0"/>
          </a:p>
          <a:p>
            <a:pPr>
              <a:lnSpc>
                <a:spcPct val="150000"/>
              </a:lnSpc>
            </a:pPr>
            <a:r>
              <a:rPr lang="zh-CN" altLang="zh-CN" sz="1600" dirty="0"/>
              <a:t>②全球唯一获批治疗胰腺癌的大分子靶向药；</a:t>
            </a:r>
            <a:endParaRPr lang="en-US" altLang="zh-CN" sz="1600" dirty="0"/>
          </a:p>
          <a:p>
            <a:pPr>
              <a:lnSpc>
                <a:spcPct val="150000"/>
              </a:lnSpc>
            </a:pPr>
            <a:r>
              <a:rPr lang="zh-CN" altLang="zh-CN" sz="1600" dirty="0"/>
              <a:t>③利用分子生物标记物筛选优势人群，实现精准靶向治疗；</a:t>
            </a:r>
            <a:endParaRPr lang="en-US" altLang="zh-CN" sz="1600" dirty="0"/>
          </a:p>
          <a:p>
            <a:pPr>
              <a:lnSpc>
                <a:spcPct val="150000"/>
              </a:lnSpc>
            </a:pPr>
            <a:r>
              <a:rPr lang="zh-CN" altLang="zh-CN" sz="1600" dirty="0"/>
              <a:t>④国家“重大新药创制”科技重大专项品种。</a:t>
            </a:r>
          </a:p>
          <a:p>
            <a:pPr>
              <a:lnSpc>
                <a:spcPct val="150000"/>
              </a:lnSpc>
              <a:spcBef>
                <a:spcPts val="0"/>
              </a:spcBef>
              <a:spcAft>
                <a:spcPts val="600"/>
              </a:spcAft>
            </a:pPr>
            <a:endParaRPr lang="en-US" altLang="zh-CN" dirty="0"/>
          </a:p>
        </p:txBody>
      </p:sp>
      <p:sp>
        <p:nvSpPr>
          <p:cNvPr id="6" name="Freeform 115"/>
          <p:cNvSpPr/>
          <p:nvPr/>
        </p:nvSpPr>
        <p:spPr bwMode="auto">
          <a:xfrm>
            <a:off x="0" y="277401"/>
            <a:ext cx="1258583" cy="578543"/>
          </a:xfrm>
          <a:custGeom>
            <a:avLst/>
            <a:gdLst>
              <a:gd name="T0" fmla="*/ 165 w 165"/>
              <a:gd name="T1" fmla="*/ 25 h 45"/>
              <a:gd name="T2" fmla="*/ 165 w 165"/>
              <a:gd name="T3" fmla="*/ 41 h 45"/>
              <a:gd name="T4" fmla="*/ 160 w 165"/>
              <a:gd name="T5" fmla="*/ 45 h 45"/>
              <a:gd name="T6" fmla="*/ 25 w 165"/>
              <a:gd name="T7" fmla="*/ 45 h 45"/>
              <a:gd name="T8" fmla="*/ 7 w 165"/>
              <a:gd name="T9" fmla="*/ 38 h 45"/>
              <a:gd name="T10" fmla="*/ 0 w 165"/>
              <a:gd name="T11" fmla="*/ 19 h 45"/>
              <a:gd name="T12" fmla="*/ 0 w 165"/>
              <a:gd name="T13" fmla="*/ 4 h 45"/>
              <a:gd name="T14" fmla="*/ 4 w 165"/>
              <a:gd name="T15" fmla="*/ 0 h 45"/>
              <a:gd name="T16" fmla="*/ 139 w 165"/>
              <a:gd name="T17" fmla="*/ 0 h 45"/>
              <a:gd name="T18" fmla="*/ 158 w 165"/>
              <a:gd name="T19" fmla="*/ 7 h 45"/>
              <a:gd name="T20" fmla="*/ 165 w 165"/>
              <a:gd name="T21" fmla="*/ 2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 h="45">
                <a:moveTo>
                  <a:pt x="165" y="25"/>
                </a:moveTo>
                <a:cubicBezTo>
                  <a:pt x="165" y="41"/>
                  <a:pt x="165" y="41"/>
                  <a:pt x="165" y="41"/>
                </a:cubicBezTo>
                <a:cubicBezTo>
                  <a:pt x="165" y="44"/>
                  <a:pt x="163" y="45"/>
                  <a:pt x="160" y="45"/>
                </a:cubicBezTo>
                <a:cubicBezTo>
                  <a:pt x="25" y="45"/>
                  <a:pt x="25" y="45"/>
                  <a:pt x="25" y="45"/>
                </a:cubicBezTo>
                <a:cubicBezTo>
                  <a:pt x="17" y="45"/>
                  <a:pt x="11" y="43"/>
                  <a:pt x="7" y="38"/>
                </a:cubicBezTo>
                <a:cubicBezTo>
                  <a:pt x="2" y="34"/>
                  <a:pt x="0" y="28"/>
                  <a:pt x="0" y="19"/>
                </a:cubicBezTo>
                <a:cubicBezTo>
                  <a:pt x="0" y="4"/>
                  <a:pt x="0" y="4"/>
                  <a:pt x="0" y="4"/>
                </a:cubicBezTo>
                <a:cubicBezTo>
                  <a:pt x="0" y="1"/>
                  <a:pt x="1" y="0"/>
                  <a:pt x="4" y="0"/>
                </a:cubicBezTo>
                <a:cubicBezTo>
                  <a:pt x="139" y="0"/>
                  <a:pt x="139" y="0"/>
                  <a:pt x="139" y="0"/>
                </a:cubicBezTo>
                <a:cubicBezTo>
                  <a:pt x="147" y="0"/>
                  <a:pt x="153" y="2"/>
                  <a:pt x="158" y="7"/>
                </a:cubicBezTo>
                <a:cubicBezTo>
                  <a:pt x="162" y="11"/>
                  <a:pt x="165" y="17"/>
                  <a:pt x="165" y="25"/>
                </a:cubicBezTo>
                <a:close/>
              </a:path>
            </a:pathLst>
          </a:custGeom>
          <a:noFill/>
          <a:ln>
            <a:noFill/>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3600" b="1" dirty="0">
                <a:solidFill>
                  <a:schemeClr val="bg1"/>
                </a:solidFill>
                <a:latin typeface="Merck" panose="02060803030402040803" pitchFamily="18" charset="0"/>
              </a:rPr>
              <a:t>04</a:t>
            </a:r>
          </a:p>
        </p:txBody>
      </p:sp>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6805" t="3537" r="6805" b="400"/>
          <a:stretch>
            <a:fillRect/>
          </a:stretch>
        </p:blipFill>
        <p:spPr>
          <a:xfrm>
            <a:off x="3545269" y="1809689"/>
            <a:ext cx="1950846" cy="1950220"/>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1923" t="4069" r="3917" b="4859"/>
          <a:stretch>
            <a:fillRect/>
          </a:stretch>
        </p:blipFill>
        <p:spPr>
          <a:xfrm>
            <a:off x="6317333" y="1794007"/>
            <a:ext cx="1950846" cy="1950846"/>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1620" t="2056" r="2721" b="1960"/>
          <a:stretch>
            <a:fillRect/>
          </a:stretch>
        </p:blipFill>
        <p:spPr>
          <a:xfrm>
            <a:off x="9121283" y="1760966"/>
            <a:ext cx="1950846" cy="1950846"/>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9" name="矩形 8"/>
          <p:cNvSpPr/>
          <p:nvPr/>
        </p:nvSpPr>
        <p:spPr>
          <a:xfrm>
            <a:off x="3158772" y="1453189"/>
            <a:ext cx="2608407" cy="307777"/>
          </a:xfrm>
          <a:prstGeom prst="rect">
            <a:avLst/>
          </a:prstGeom>
        </p:spPr>
        <p:txBody>
          <a:bodyPr wrap="none">
            <a:spAutoFit/>
          </a:bodyPr>
          <a:lstStyle/>
          <a:p>
            <a:pPr marL="285750" indent="-285750" algn="ctr">
              <a:buFont typeface="Wingdings" panose="05000000000000000000" pitchFamily="2" charset="2"/>
              <a:buChar char="p"/>
            </a:pPr>
            <a:r>
              <a:rPr lang="zh-CN" altLang="en-US" sz="1400" b="1" kern="0" dirty="0">
                <a:latin typeface="微软雅黑" panose="020B0503020204020204" charset="-122"/>
                <a:cs typeface="+mn-ea"/>
                <a:sym typeface="微软雅黑" panose="020B0503020204020204" charset="-122"/>
              </a:rPr>
              <a:t>特异性阻断</a:t>
            </a:r>
            <a:r>
              <a:rPr lang="en-US" altLang="zh-CN" sz="1400" b="1" kern="0" dirty="0">
                <a:latin typeface="微软雅黑" panose="020B0503020204020204" charset="-122"/>
                <a:cs typeface="+mn-ea"/>
                <a:sym typeface="微软雅黑" panose="020B0503020204020204" charset="-122"/>
              </a:rPr>
              <a:t>EGFR</a:t>
            </a:r>
            <a:r>
              <a:rPr lang="zh-CN" altLang="en-US" sz="1400" b="1" kern="0" dirty="0">
                <a:latin typeface="微软雅黑" panose="020B0503020204020204" charset="-122"/>
                <a:cs typeface="+mn-ea"/>
                <a:sym typeface="微软雅黑" panose="020B0503020204020204" charset="-122"/>
              </a:rPr>
              <a:t>信号通路 </a:t>
            </a:r>
            <a:endParaRPr lang="zh-CN" altLang="en-US" sz="1400" b="1" dirty="0"/>
          </a:p>
        </p:txBody>
      </p:sp>
      <p:sp>
        <p:nvSpPr>
          <p:cNvPr id="10" name="矩形 9"/>
          <p:cNvSpPr/>
          <p:nvPr/>
        </p:nvSpPr>
        <p:spPr>
          <a:xfrm>
            <a:off x="5810723" y="1432271"/>
            <a:ext cx="2810385" cy="307777"/>
          </a:xfrm>
          <a:prstGeom prst="rect">
            <a:avLst/>
          </a:prstGeom>
        </p:spPr>
        <p:txBody>
          <a:bodyPr wrap="none">
            <a:spAutoFit/>
          </a:bodyPr>
          <a:lstStyle/>
          <a:p>
            <a:pPr marL="285750" indent="-285750" algn="ctr">
              <a:buFont typeface="Wingdings" panose="05000000000000000000" pitchFamily="2" charset="2"/>
              <a:buChar char="p"/>
            </a:pPr>
            <a:r>
              <a:rPr lang="zh-CN" altLang="en-US" sz="1400" b="1" kern="0" dirty="0">
                <a:latin typeface="微软雅黑" panose="020B0503020204020204" charset="-122"/>
                <a:cs typeface="+mn-ea"/>
                <a:sym typeface="微软雅黑" panose="020B0503020204020204" charset="-122"/>
              </a:rPr>
              <a:t>介导</a:t>
            </a:r>
            <a:r>
              <a:rPr lang="en-US" altLang="zh-CN" sz="1400" b="1" kern="0" dirty="0">
                <a:latin typeface="微软雅黑" panose="020B0503020204020204" charset="-122"/>
                <a:cs typeface="+mn-ea"/>
                <a:sym typeface="微软雅黑" panose="020B0503020204020204" charset="-122"/>
              </a:rPr>
              <a:t>ADCC</a:t>
            </a:r>
            <a:r>
              <a:rPr lang="zh-CN" altLang="en-US" sz="1400" b="1" kern="0" dirty="0">
                <a:latin typeface="微软雅黑" panose="020B0503020204020204" charset="-122"/>
                <a:cs typeface="+mn-ea"/>
                <a:sym typeface="微软雅黑" panose="020B0503020204020204" charset="-122"/>
              </a:rPr>
              <a:t>和</a:t>
            </a:r>
            <a:r>
              <a:rPr lang="en-US" altLang="zh-CN" sz="1400" b="1" kern="0" dirty="0">
                <a:latin typeface="微软雅黑" panose="020B0503020204020204" charset="-122"/>
                <a:cs typeface="+mn-ea"/>
                <a:sym typeface="微软雅黑" panose="020B0503020204020204" charset="-122"/>
              </a:rPr>
              <a:t>CDC</a:t>
            </a:r>
            <a:r>
              <a:rPr lang="zh-CN" altLang="en-US" sz="1400" b="1" kern="0" dirty="0">
                <a:latin typeface="微软雅黑" panose="020B0503020204020204" charset="-122"/>
                <a:cs typeface="+mn-ea"/>
                <a:sym typeface="微软雅黑" panose="020B0503020204020204" charset="-122"/>
              </a:rPr>
              <a:t>等免疫效应</a:t>
            </a:r>
            <a:endParaRPr lang="zh-CN" altLang="en-US" sz="1400" b="1" dirty="0"/>
          </a:p>
        </p:txBody>
      </p:sp>
      <p:sp>
        <p:nvSpPr>
          <p:cNvPr id="11" name="矩形 10"/>
          <p:cNvSpPr/>
          <p:nvPr/>
        </p:nvSpPr>
        <p:spPr>
          <a:xfrm>
            <a:off x="8999992" y="1449743"/>
            <a:ext cx="2196435" cy="307777"/>
          </a:xfrm>
          <a:prstGeom prst="rect">
            <a:avLst/>
          </a:prstGeom>
        </p:spPr>
        <p:txBody>
          <a:bodyPr wrap="none">
            <a:spAutoFit/>
          </a:bodyPr>
          <a:lstStyle/>
          <a:p>
            <a:pPr marL="285750" indent="-285750" algn="ctr">
              <a:buFont typeface="Wingdings" panose="05000000000000000000" pitchFamily="2" charset="2"/>
              <a:buChar char="p"/>
            </a:pPr>
            <a:r>
              <a:rPr lang="zh-CN" altLang="en-US" sz="1400" b="1" kern="0" dirty="0">
                <a:latin typeface="微软雅黑" panose="020B0503020204020204" charset="-122"/>
                <a:cs typeface="+mn-ea"/>
                <a:sym typeface="微软雅黑" panose="020B0503020204020204" charset="-122"/>
              </a:rPr>
              <a:t>导致</a:t>
            </a:r>
            <a:r>
              <a:rPr lang="en-US" altLang="zh-CN" sz="1400" b="1" kern="0" dirty="0">
                <a:latin typeface="微软雅黑" panose="020B0503020204020204" charset="-122"/>
                <a:cs typeface="+mn-ea"/>
                <a:sym typeface="微软雅黑" panose="020B0503020204020204" charset="-122"/>
              </a:rPr>
              <a:t>EGFR</a:t>
            </a:r>
            <a:r>
              <a:rPr lang="zh-CN" altLang="en-US" sz="1400" b="1" kern="0" dirty="0">
                <a:latin typeface="微软雅黑" panose="020B0503020204020204" charset="-122"/>
                <a:cs typeface="+mn-ea"/>
                <a:sym typeface="微软雅黑" panose="020B0503020204020204" charset="-122"/>
              </a:rPr>
              <a:t>内吞和降解</a:t>
            </a:r>
            <a:endParaRPr lang="zh-CN" altLang="en-US" sz="1400" b="1" dirty="0"/>
          </a:p>
        </p:txBody>
      </p:sp>
      <p:sp>
        <p:nvSpPr>
          <p:cNvPr id="13" name="TextBox 18"/>
          <p:cNvSpPr txBox="1"/>
          <p:nvPr/>
        </p:nvSpPr>
        <p:spPr>
          <a:xfrm>
            <a:off x="7508400" y="6266328"/>
            <a:ext cx="4283434" cy="261610"/>
          </a:xfrm>
          <a:prstGeom prst="rect">
            <a:avLst/>
          </a:prstGeom>
          <a:noFill/>
        </p:spPr>
        <p:txBody>
          <a:bodyPr wrap="square" rtlCol="0">
            <a:spAutoFit/>
          </a:bodyPr>
          <a:lstStyle/>
          <a:p>
            <a:r>
              <a:rPr lang="en-US" altLang="zh-CN" sz="1100" dirty="0">
                <a:solidFill>
                  <a:prstClr val="black"/>
                </a:solidFill>
              </a:rPr>
              <a:t>*  ADCC</a:t>
            </a:r>
            <a:r>
              <a:rPr lang="zh-CN" altLang="en-US" sz="1100" dirty="0">
                <a:solidFill>
                  <a:prstClr val="black"/>
                </a:solidFill>
              </a:rPr>
              <a:t>：抗体依赖的细胞毒效应；</a:t>
            </a:r>
            <a:r>
              <a:rPr lang="en-US" altLang="zh-CN" sz="1100" dirty="0">
                <a:solidFill>
                  <a:prstClr val="black"/>
                </a:solidFill>
              </a:rPr>
              <a:t>CDC</a:t>
            </a:r>
            <a:r>
              <a:rPr lang="zh-CN" altLang="en-US" sz="1100" dirty="0">
                <a:solidFill>
                  <a:prstClr val="black"/>
                </a:solidFill>
              </a:rPr>
              <a:t>：补体</a:t>
            </a:r>
            <a:r>
              <a:rPr lang="zh-CN" altLang="en-US" sz="1100" dirty="0">
                <a:solidFill>
                  <a:prstClr val="black"/>
                </a:solidFill>
                <a:cs typeface="Arial" panose="020B0604020202020204"/>
              </a:rPr>
              <a:t>依赖的细胞毒效应</a:t>
            </a:r>
            <a:endParaRPr lang="zh-CN" altLang="en-US" sz="1100" dirty="0">
              <a:solidFill>
                <a:prstClr val="black"/>
              </a:solidFill>
            </a:endParaRPr>
          </a:p>
        </p:txBody>
      </p:sp>
      <p:sp>
        <p:nvSpPr>
          <p:cNvPr id="33" name="页脚占位符 32"/>
          <p:cNvSpPr>
            <a:spLocks noGrp="1"/>
          </p:cNvSpPr>
          <p:nvPr>
            <p:ph type="ftr" sz="quarter" idx="3"/>
          </p:nvPr>
        </p:nvSpPr>
        <p:spPr>
          <a:xfrm>
            <a:off x="1212850" y="6519863"/>
            <a:ext cx="10452100" cy="365125"/>
          </a:xfrm>
          <a:prstGeom prst="rect">
            <a:avLst/>
          </a:prstGeom>
        </p:spPr>
        <p:txBody>
          <a:bodyPr wrap="square">
            <a:spAutoFit/>
          </a:bodyPr>
          <a:lstStyle/>
          <a:p>
            <a:r>
              <a:rPr lang="en-US" altLang="zh-CN" sz="900" dirty="0">
                <a:solidFill>
                  <a:prstClr val="black"/>
                </a:solidFill>
              </a:rPr>
              <a:t>1</a:t>
            </a:r>
            <a:r>
              <a:rPr lang="zh-CN" altLang="en-US" sz="900" dirty="0">
                <a:solidFill>
                  <a:prstClr val="black"/>
                </a:solidFill>
              </a:rPr>
              <a:t>，</a:t>
            </a:r>
            <a:r>
              <a:rPr lang="en-US" altLang="zh-CN" sz="900" dirty="0" err="1">
                <a:solidFill>
                  <a:prstClr val="black"/>
                </a:solidFill>
              </a:rPr>
              <a:t>Herbst</a:t>
            </a:r>
            <a:r>
              <a:rPr lang="en-US" altLang="zh-CN" sz="900" dirty="0">
                <a:solidFill>
                  <a:prstClr val="black"/>
                </a:solidFill>
              </a:rPr>
              <a:t> RS et al. Cancer, 2002, 94(5): 1593-1611 </a:t>
            </a:r>
            <a:r>
              <a:rPr lang="zh-CN" altLang="en-US" sz="900" dirty="0">
                <a:solidFill>
                  <a:prstClr val="black"/>
                </a:solidFill>
              </a:rPr>
              <a:t>； </a:t>
            </a:r>
            <a:r>
              <a:rPr lang="en-US" altLang="zh-CN" sz="900" dirty="0">
                <a:solidFill>
                  <a:prstClr val="black"/>
                </a:solidFill>
              </a:rPr>
              <a:t>2</a:t>
            </a:r>
            <a:r>
              <a:rPr lang="zh-CN" altLang="en-US" sz="900" dirty="0">
                <a:solidFill>
                  <a:prstClr val="black"/>
                </a:solidFill>
              </a:rPr>
              <a:t>，</a:t>
            </a:r>
            <a:r>
              <a:rPr lang="en-US" altLang="zh-CN" sz="900" dirty="0" err="1">
                <a:solidFill>
                  <a:prstClr val="black"/>
                </a:solidFill>
              </a:rPr>
              <a:t>Harari</a:t>
            </a:r>
            <a:r>
              <a:rPr lang="en-US" altLang="zh-CN" sz="900" dirty="0">
                <a:solidFill>
                  <a:prstClr val="black"/>
                </a:solidFill>
              </a:rPr>
              <a:t> PM  et al. Clin Cancer Res,</a:t>
            </a:r>
            <a:r>
              <a:rPr lang="zh-CN" altLang="en-US" sz="900" dirty="0">
                <a:solidFill>
                  <a:prstClr val="black"/>
                </a:solidFill>
              </a:rPr>
              <a:t> </a:t>
            </a:r>
            <a:r>
              <a:rPr lang="en-US" altLang="zh-CN" sz="900" dirty="0">
                <a:solidFill>
                  <a:prstClr val="black"/>
                </a:solidFill>
              </a:rPr>
              <a:t>2004,</a:t>
            </a:r>
            <a:r>
              <a:rPr lang="zh-CN" altLang="en-US" sz="900" dirty="0">
                <a:solidFill>
                  <a:prstClr val="black"/>
                </a:solidFill>
              </a:rPr>
              <a:t> </a:t>
            </a:r>
            <a:r>
              <a:rPr lang="en-US" altLang="zh-CN" sz="900" dirty="0">
                <a:solidFill>
                  <a:prstClr val="black"/>
                </a:solidFill>
              </a:rPr>
              <a:t>10(2): 428-432,</a:t>
            </a:r>
          </a:p>
          <a:p>
            <a:r>
              <a:rPr lang="en-US" altLang="zh-CN" sz="900" dirty="0">
                <a:solidFill>
                  <a:prstClr val="black"/>
                </a:solidFill>
              </a:rPr>
              <a:t>3</a:t>
            </a:r>
            <a:r>
              <a:rPr lang="zh-CN" altLang="en-US" sz="900" dirty="0">
                <a:solidFill>
                  <a:prstClr val="black"/>
                </a:solidFill>
              </a:rPr>
              <a:t>，</a:t>
            </a:r>
            <a:r>
              <a:rPr lang="en-US" altLang="zh-CN" sz="900" dirty="0">
                <a:solidFill>
                  <a:prstClr val="black"/>
                </a:solidFill>
              </a:rPr>
              <a:t>Imai K et al. Nat Rev Cancer, 2006, 6(9):714-727 </a:t>
            </a:r>
          </a:p>
        </p:txBody>
      </p:sp>
      <p:sp>
        <p:nvSpPr>
          <p:cNvPr id="47" name="矩形 46"/>
          <p:cNvSpPr/>
          <p:nvPr/>
        </p:nvSpPr>
        <p:spPr>
          <a:xfrm>
            <a:off x="629291" y="3807068"/>
            <a:ext cx="351768" cy="25208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t>创新点</a:t>
            </a:r>
          </a:p>
        </p:txBody>
      </p:sp>
      <p:sp>
        <p:nvSpPr>
          <p:cNvPr id="52" name="文本框 51"/>
          <p:cNvSpPr txBox="1"/>
          <p:nvPr/>
        </p:nvSpPr>
        <p:spPr>
          <a:xfrm>
            <a:off x="661918" y="1002661"/>
            <a:ext cx="10916914" cy="353943"/>
          </a:xfrm>
          <a:prstGeom prst="rect">
            <a:avLst/>
          </a:prstGeom>
          <a:solidFill>
            <a:schemeClr val="accent1"/>
          </a:solidFill>
          <a:ln>
            <a:noFill/>
          </a:ln>
        </p:spPr>
        <p:txBody>
          <a:bodyPr wrap="square">
            <a:spAutoFit/>
          </a:bodyPr>
          <a:lstStyle/>
          <a:p>
            <a:pPr algn="ctr"/>
            <a:r>
              <a:rPr lang="zh-CN" altLang="en-US" sz="1700" b="1" dirty="0">
                <a:solidFill>
                  <a:schemeClr val="bg1"/>
                </a:solidFill>
              </a:rPr>
              <a:t>尼妥珠单抗是高度人源化的</a:t>
            </a:r>
            <a:r>
              <a:rPr lang="en-US" altLang="zh-CN" sz="1700" b="1" dirty="0">
                <a:solidFill>
                  <a:schemeClr val="bg1"/>
                </a:solidFill>
              </a:rPr>
              <a:t>IgG1</a:t>
            </a:r>
            <a:r>
              <a:rPr lang="zh-CN" altLang="en-US" sz="1700" b="1" dirty="0">
                <a:solidFill>
                  <a:schemeClr val="bg1"/>
                </a:solidFill>
              </a:rPr>
              <a:t>型单抗，有多重抗肿瘤机制，且有化疗增敏作用，联合化疗增效不增毒</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0075" y="1837738"/>
            <a:ext cx="1956555" cy="1922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矩形 17"/>
          <p:cNvSpPr/>
          <p:nvPr/>
        </p:nvSpPr>
        <p:spPr>
          <a:xfrm>
            <a:off x="1026216" y="1496729"/>
            <a:ext cx="1909498" cy="307777"/>
          </a:xfrm>
          <a:prstGeom prst="rect">
            <a:avLst/>
          </a:prstGeom>
        </p:spPr>
        <p:txBody>
          <a:bodyPr wrap="none">
            <a:spAutoFit/>
          </a:bodyPr>
          <a:lstStyle/>
          <a:p>
            <a:pPr marL="285750" indent="-285750" algn="ctr">
              <a:buFont typeface="Wingdings" panose="05000000000000000000" pitchFamily="2" charset="2"/>
              <a:buChar char="p"/>
            </a:pPr>
            <a:r>
              <a:rPr lang="zh-CN" altLang="en-US" sz="1400" b="1" dirty="0"/>
              <a:t>人源化程度达</a:t>
            </a:r>
            <a:r>
              <a:rPr lang="en-US" altLang="zh-CN" sz="1400" b="1" dirty="0"/>
              <a:t>95%</a:t>
            </a:r>
            <a:endParaRPr lang="zh-CN" altLang="en-US" sz="14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a:t>公平性</a:t>
            </a:r>
          </a:p>
        </p:txBody>
      </p:sp>
      <p:sp>
        <p:nvSpPr>
          <p:cNvPr id="6" name="Freeform 115"/>
          <p:cNvSpPr/>
          <p:nvPr/>
        </p:nvSpPr>
        <p:spPr bwMode="auto">
          <a:xfrm>
            <a:off x="0" y="277401"/>
            <a:ext cx="1258583" cy="578543"/>
          </a:xfrm>
          <a:custGeom>
            <a:avLst/>
            <a:gdLst>
              <a:gd name="T0" fmla="*/ 165 w 165"/>
              <a:gd name="T1" fmla="*/ 25 h 45"/>
              <a:gd name="T2" fmla="*/ 165 w 165"/>
              <a:gd name="T3" fmla="*/ 41 h 45"/>
              <a:gd name="T4" fmla="*/ 160 w 165"/>
              <a:gd name="T5" fmla="*/ 45 h 45"/>
              <a:gd name="T6" fmla="*/ 25 w 165"/>
              <a:gd name="T7" fmla="*/ 45 h 45"/>
              <a:gd name="T8" fmla="*/ 7 w 165"/>
              <a:gd name="T9" fmla="*/ 38 h 45"/>
              <a:gd name="T10" fmla="*/ 0 w 165"/>
              <a:gd name="T11" fmla="*/ 19 h 45"/>
              <a:gd name="T12" fmla="*/ 0 w 165"/>
              <a:gd name="T13" fmla="*/ 4 h 45"/>
              <a:gd name="T14" fmla="*/ 4 w 165"/>
              <a:gd name="T15" fmla="*/ 0 h 45"/>
              <a:gd name="T16" fmla="*/ 139 w 165"/>
              <a:gd name="T17" fmla="*/ 0 h 45"/>
              <a:gd name="T18" fmla="*/ 158 w 165"/>
              <a:gd name="T19" fmla="*/ 7 h 45"/>
              <a:gd name="T20" fmla="*/ 165 w 165"/>
              <a:gd name="T21" fmla="*/ 2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 h="45">
                <a:moveTo>
                  <a:pt x="165" y="25"/>
                </a:moveTo>
                <a:cubicBezTo>
                  <a:pt x="165" y="41"/>
                  <a:pt x="165" y="41"/>
                  <a:pt x="165" y="41"/>
                </a:cubicBezTo>
                <a:cubicBezTo>
                  <a:pt x="165" y="44"/>
                  <a:pt x="163" y="45"/>
                  <a:pt x="160" y="45"/>
                </a:cubicBezTo>
                <a:cubicBezTo>
                  <a:pt x="25" y="45"/>
                  <a:pt x="25" y="45"/>
                  <a:pt x="25" y="45"/>
                </a:cubicBezTo>
                <a:cubicBezTo>
                  <a:pt x="17" y="45"/>
                  <a:pt x="11" y="43"/>
                  <a:pt x="7" y="38"/>
                </a:cubicBezTo>
                <a:cubicBezTo>
                  <a:pt x="2" y="34"/>
                  <a:pt x="0" y="28"/>
                  <a:pt x="0" y="19"/>
                </a:cubicBezTo>
                <a:cubicBezTo>
                  <a:pt x="0" y="4"/>
                  <a:pt x="0" y="4"/>
                  <a:pt x="0" y="4"/>
                </a:cubicBezTo>
                <a:cubicBezTo>
                  <a:pt x="0" y="1"/>
                  <a:pt x="1" y="0"/>
                  <a:pt x="4" y="0"/>
                </a:cubicBezTo>
                <a:cubicBezTo>
                  <a:pt x="139" y="0"/>
                  <a:pt x="139" y="0"/>
                  <a:pt x="139" y="0"/>
                </a:cubicBezTo>
                <a:cubicBezTo>
                  <a:pt x="147" y="0"/>
                  <a:pt x="153" y="2"/>
                  <a:pt x="158" y="7"/>
                </a:cubicBezTo>
                <a:cubicBezTo>
                  <a:pt x="162" y="11"/>
                  <a:pt x="165" y="17"/>
                  <a:pt x="165" y="25"/>
                </a:cubicBezTo>
                <a:close/>
              </a:path>
            </a:pathLst>
          </a:custGeom>
          <a:noFill/>
          <a:ln>
            <a:noFill/>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3600" b="1" dirty="0">
                <a:solidFill>
                  <a:schemeClr val="bg1"/>
                </a:solidFill>
                <a:latin typeface="Merck" panose="02060803030402040803" pitchFamily="18" charset="0"/>
              </a:rPr>
              <a:t>05</a:t>
            </a:r>
          </a:p>
        </p:txBody>
      </p:sp>
      <p:grpSp>
        <p:nvGrpSpPr>
          <p:cNvPr id="8" name="组合 7"/>
          <p:cNvGrpSpPr/>
          <p:nvPr/>
        </p:nvGrpSpPr>
        <p:grpSpPr>
          <a:xfrm>
            <a:off x="535793" y="1071175"/>
            <a:ext cx="2500219" cy="361006"/>
            <a:chOff x="344199" y="0"/>
            <a:chExt cx="2609459" cy="551492"/>
          </a:xfrm>
          <a:solidFill>
            <a:schemeClr val="accent2"/>
          </a:solidFill>
        </p:grpSpPr>
        <p:sp>
          <p:nvSpPr>
            <p:cNvPr id="9" name="矩形 8"/>
            <p:cNvSpPr/>
            <p:nvPr/>
          </p:nvSpPr>
          <p:spPr>
            <a:xfrm>
              <a:off x="344199" y="0"/>
              <a:ext cx="2609459" cy="551492"/>
            </a:xfrm>
            <a:prstGeom prst="rect">
              <a:avLst/>
            </a:pr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10" name="矩形 9"/>
            <p:cNvSpPr/>
            <p:nvPr/>
          </p:nvSpPr>
          <p:spPr>
            <a:xfrm>
              <a:off x="344199" y="0"/>
              <a:ext cx="2609459" cy="551492"/>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zh-CN" sz="1400" b="1" kern="1200" dirty="0">
                  <a:solidFill>
                    <a:schemeClr val="bg1"/>
                  </a:solidFill>
                </a:rPr>
                <a:t>所治疗疾病对公共健康的影响</a:t>
              </a:r>
              <a:endParaRPr lang="zh-CN" altLang="en-US" sz="1400" kern="1200" dirty="0">
                <a:solidFill>
                  <a:schemeClr val="bg1"/>
                </a:solidFill>
              </a:endParaRPr>
            </a:p>
          </p:txBody>
        </p:sp>
      </p:grpSp>
      <p:grpSp>
        <p:nvGrpSpPr>
          <p:cNvPr id="11" name="组合 10"/>
          <p:cNvGrpSpPr/>
          <p:nvPr/>
        </p:nvGrpSpPr>
        <p:grpSpPr>
          <a:xfrm>
            <a:off x="535793" y="2668758"/>
            <a:ext cx="2500219" cy="368486"/>
            <a:chOff x="3084131" y="0"/>
            <a:chExt cx="2609459" cy="551492"/>
          </a:xfrm>
          <a:solidFill>
            <a:schemeClr val="bg1">
              <a:lumMod val="65000"/>
            </a:schemeClr>
          </a:solidFill>
        </p:grpSpPr>
        <p:sp>
          <p:nvSpPr>
            <p:cNvPr id="12" name="矩形 11"/>
            <p:cNvSpPr/>
            <p:nvPr/>
          </p:nvSpPr>
          <p:spPr>
            <a:xfrm>
              <a:off x="3084131" y="0"/>
              <a:ext cx="2609459" cy="551492"/>
            </a:xfrm>
            <a:prstGeom prst="rect">
              <a:avLst/>
            </a:pr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13" name="矩形 12"/>
            <p:cNvSpPr/>
            <p:nvPr/>
          </p:nvSpPr>
          <p:spPr>
            <a:xfrm>
              <a:off x="3084131" y="0"/>
              <a:ext cx="2609459" cy="551492"/>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zh-CN" altLang="en-US" sz="1400" b="1" kern="1200" dirty="0">
                  <a:solidFill>
                    <a:schemeClr val="bg1"/>
                  </a:solidFill>
                </a:rPr>
                <a:t>符合“保基本”原则</a:t>
              </a:r>
            </a:p>
          </p:txBody>
        </p:sp>
      </p:grpSp>
      <p:grpSp>
        <p:nvGrpSpPr>
          <p:cNvPr id="14" name="组合 13"/>
          <p:cNvGrpSpPr/>
          <p:nvPr/>
        </p:nvGrpSpPr>
        <p:grpSpPr>
          <a:xfrm>
            <a:off x="535794" y="4200006"/>
            <a:ext cx="2500219" cy="361038"/>
            <a:chOff x="5824063" y="0"/>
            <a:chExt cx="2609459" cy="551492"/>
          </a:xfrm>
          <a:solidFill>
            <a:schemeClr val="accent4"/>
          </a:solidFill>
        </p:grpSpPr>
        <p:sp>
          <p:nvSpPr>
            <p:cNvPr id="15" name="矩形 14"/>
            <p:cNvSpPr/>
            <p:nvPr/>
          </p:nvSpPr>
          <p:spPr>
            <a:xfrm>
              <a:off x="5824063" y="0"/>
              <a:ext cx="2609459" cy="551492"/>
            </a:xfrm>
            <a:prstGeom prst="rect">
              <a:avLst/>
            </a:pr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16" name="矩形 15"/>
            <p:cNvSpPr/>
            <p:nvPr/>
          </p:nvSpPr>
          <p:spPr>
            <a:xfrm>
              <a:off x="5824063" y="0"/>
              <a:ext cx="2609459" cy="551492"/>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zh-CN" altLang="en-US" sz="1400" b="1" kern="1200" dirty="0"/>
                <a:t>弥补目录短板、临床亟需</a:t>
              </a:r>
            </a:p>
          </p:txBody>
        </p:sp>
      </p:grpSp>
      <p:grpSp>
        <p:nvGrpSpPr>
          <p:cNvPr id="17" name="组合 16"/>
          <p:cNvGrpSpPr/>
          <p:nvPr/>
        </p:nvGrpSpPr>
        <p:grpSpPr>
          <a:xfrm>
            <a:off x="535794" y="5332969"/>
            <a:ext cx="2500219" cy="346106"/>
            <a:chOff x="8563995" y="0"/>
            <a:chExt cx="2609459" cy="551492"/>
          </a:xfrm>
          <a:solidFill>
            <a:schemeClr val="accent1"/>
          </a:solidFill>
        </p:grpSpPr>
        <p:sp>
          <p:nvSpPr>
            <p:cNvPr id="18" name="矩形 17"/>
            <p:cNvSpPr/>
            <p:nvPr/>
          </p:nvSpPr>
          <p:spPr>
            <a:xfrm>
              <a:off x="8563995" y="0"/>
              <a:ext cx="2609459" cy="551492"/>
            </a:xfrm>
            <a:prstGeom prst="rect">
              <a:avLst/>
            </a:pr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19" name="矩形 18"/>
            <p:cNvSpPr/>
            <p:nvPr/>
          </p:nvSpPr>
          <p:spPr>
            <a:xfrm>
              <a:off x="8563995" y="0"/>
              <a:ext cx="2609459" cy="551492"/>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zh-CN" altLang="en-US" sz="1400" b="1" kern="1200" dirty="0">
                  <a:solidFill>
                    <a:schemeClr val="bg1"/>
                  </a:solidFill>
                </a:rPr>
                <a:t>临床管理难度小</a:t>
              </a:r>
            </a:p>
          </p:txBody>
        </p:sp>
      </p:grpSp>
      <p:sp>
        <p:nvSpPr>
          <p:cNvPr id="4" name="矩形 3"/>
          <p:cNvSpPr/>
          <p:nvPr/>
        </p:nvSpPr>
        <p:spPr>
          <a:xfrm>
            <a:off x="535793" y="1508401"/>
            <a:ext cx="11254691" cy="1077218"/>
          </a:xfrm>
          <a:prstGeom prst="rect">
            <a:avLst/>
          </a:prstGeom>
        </p:spPr>
        <p:txBody>
          <a:bodyPr wrap="square">
            <a:spAutoFit/>
          </a:bodyPr>
          <a:lstStyle/>
          <a:p>
            <a:pPr marL="285750" indent="-285750">
              <a:buFont typeface="Wingdings" panose="05000000000000000000" pitchFamily="2" charset="2"/>
              <a:buChar char="p"/>
            </a:pPr>
            <a:r>
              <a:rPr lang="zh-CN" altLang="zh-CN" sz="1600" b="1" dirty="0"/>
              <a:t>胰腺癌恶性程度高、进展迅速、晚期生存期短（一年生存率</a:t>
            </a:r>
            <a:r>
              <a:rPr lang="en-US" altLang="zh-CN" sz="1600" b="1" dirty="0"/>
              <a:t>8%</a:t>
            </a:r>
            <a:r>
              <a:rPr lang="zh-CN" altLang="zh-CN" sz="1600" b="1" dirty="0"/>
              <a:t>，五年生存率</a:t>
            </a:r>
            <a:r>
              <a:rPr lang="en-US" altLang="zh-CN" sz="1600" b="1" dirty="0"/>
              <a:t>13%</a:t>
            </a:r>
            <a:r>
              <a:rPr lang="zh-CN" altLang="zh-CN" sz="1600" b="1" dirty="0"/>
              <a:t>），给患者和社会带来沉重负担。</a:t>
            </a:r>
            <a:r>
              <a:rPr lang="en-US" altLang="zh-CN" sz="1600" dirty="0"/>
              <a:t> </a:t>
            </a:r>
          </a:p>
          <a:p>
            <a:pPr marL="285750" indent="-285750">
              <a:buFont typeface="Wingdings" panose="05000000000000000000" pitchFamily="2" charset="2"/>
              <a:buChar char="p"/>
            </a:pPr>
            <a:r>
              <a:rPr lang="zh-CN" altLang="zh-CN" sz="1600" dirty="0"/>
              <a:t>当前亟需超越化疗疗效和安全性局限的治疗方案。作为全球首个获批治疗胰腺癌的大分子靶向药物，本品能显著延长局部晚期和</a:t>
            </a:r>
            <a:r>
              <a:rPr lang="en-US" altLang="zh-CN" sz="1600" dirty="0"/>
              <a:t>/</a:t>
            </a:r>
            <a:r>
              <a:rPr lang="zh-CN" altLang="zh-CN" sz="1600" dirty="0"/>
              <a:t>或转移性胰腺癌患者生存期。其良好的安全性更有助于减轻患者痛苦、改善生活质量。</a:t>
            </a:r>
            <a:endParaRPr lang="en-US" altLang="zh-CN" sz="1600" dirty="0"/>
          </a:p>
          <a:p>
            <a:pPr marL="285750" indent="-285750">
              <a:buFont typeface="Wingdings" panose="05000000000000000000" pitchFamily="2" charset="2"/>
              <a:buChar char="p"/>
            </a:pPr>
            <a:r>
              <a:rPr lang="zh-CN" altLang="zh-CN" sz="1600" dirty="0"/>
              <a:t>因此，本品的应用对延长晚期胰腺癌患者的生存期，提升胰腺癌患者整体健康水平、缓解重大公共卫生负担具有积极意义。</a:t>
            </a:r>
          </a:p>
        </p:txBody>
      </p:sp>
      <p:sp>
        <p:nvSpPr>
          <p:cNvPr id="5" name="矩形 4"/>
          <p:cNvSpPr/>
          <p:nvPr/>
        </p:nvSpPr>
        <p:spPr>
          <a:xfrm>
            <a:off x="535793" y="3078379"/>
            <a:ext cx="11254691" cy="1077218"/>
          </a:xfrm>
          <a:prstGeom prst="rect">
            <a:avLst/>
          </a:prstGeom>
        </p:spPr>
        <p:txBody>
          <a:bodyPr wrap="square">
            <a:spAutoFit/>
          </a:bodyPr>
          <a:lstStyle/>
          <a:p>
            <a:pPr marL="285750" indent="-285750">
              <a:buFont typeface="Wingdings" panose="05000000000000000000" pitchFamily="2" charset="2"/>
              <a:buChar char="p"/>
            </a:pPr>
            <a:r>
              <a:rPr lang="zh-CN" altLang="zh-CN" sz="1600" dirty="0"/>
              <a:t>胰腺癌恶性程度高，现有化疗方案疗效有限，副作用大，若本品新增治疗</a:t>
            </a:r>
            <a:r>
              <a:rPr lang="en-US" altLang="zh-CN" sz="1600" dirty="0"/>
              <a:t>K-Ras</a:t>
            </a:r>
            <a:r>
              <a:rPr lang="zh-CN" altLang="zh-CN" sz="1600" dirty="0"/>
              <a:t>野生型局部晚期</a:t>
            </a:r>
            <a:r>
              <a:rPr lang="zh-CN" altLang="en-US" sz="1600" dirty="0"/>
              <a:t>和</a:t>
            </a:r>
            <a:r>
              <a:rPr lang="en-US" altLang="zh-CN" sz="1600" dirty="0"/>
              <a:t>/</a:t>
            </a:r>
            <a:r>
              <a:rPr lang="zh-CN" altLang="en-US" sz="1600" dirty="0"/>
              <a:t>或</a:t>
            </a:r>
            <a:r>
              <a:rPr lang="zh-CN" altLang="zh-CN" sz="1600" dirty="0"/>
              <a:t>转移性胰腺癌能够纳入医保目录，将有效保障参保人员治疗胰腺癌的基本用药需求。</a:t>
            </a:r>
            <a:r>
              <a:rPr lang="zh-CN" altLang="en-US" sz="1600" dirty="0"/>
              <a:t>同其他实体瘤相比，晚期胰腺癌患者生存期短；且</a:t>
            </a:r>
            <a:r>
              <a:rPr lang="en-US" altLang="zh-CN" sz="1600" dirty="0"/>
              <a:t>K-RAS</a:t>
            </a:r>
            <a:r>
              <a:rPr lang="zh-CN" altLang="en-US" sz="1600" dirty="0"/>
              <a:t>野生型患者人数少，</a:t>
            </a:r>
            <a:r>
              <a:rPr lang="zh-CN" altLang="zh-CN" sz="1600" dirty="0"/>
              <a:t>根据临床研究的方案和结果，胰腺癌患者使用本品的平均周期为</a:t>
            </a:r>
            <a:r>
              <a:rPr lang="en-US" altLang="zh-CN" sz="1600" dirty="0"/>
              <a:t>20</a:t>
            </a:r>
            <a:r>
              <a:rPr lang="zh-CN" altLang="zh-CN" sz="1600" dirty="0"/>
              <a:t>周，</a:t>
            </a:r>
            <a:r>
              <a:rPr lang="en-US" altLang="zh-CN" sz="1600" dirty="0"/>
              <a:t> </a:t>
            </a:r>
            <a:r>
              <a:rPr lang="zh-CN" altLang="zh-CN" sz="1600" dirty="0"/>
              <a:t>医保基金支出可控，</a:t>
            </a:r>
            <a:r>
              <a:rPr lang="en-US" altLang="zh-CN" sz="1600" dirty="0"/>
              <a:t> </a:t>
            </a:r>
            <a:r>
              <a:rPr lang="zh-CN" altLang="zh-CN" sz="1600" dirty="0"/>
              <a:t>符合</a:t>
            </a:r>
            <a:r>
              <a:rPr lang="en-US" altLang="zh-CN" sz="1600" dirty="0"/>
              <a:t>“</a:t>
            </a:r>
            <a:r>
              <a:rPr lang="zh-CN" altLang="zh-CN" sz="1600" dirty="0"/>
              <a:t>保基本</a:t>
            </a:r>
            <a:r>
              <a:rPr lang="en-US" altLang="zh-CN" sz="1600" dirty="0"/>
              <a:t>”</a:t>
            </a:r>
            <a:r>
              <a:rPr lang="zh-CN" altLang="zh-CN" sz="1600" dirty="0"/>
              <a:t>原则。</a:t>
            </a:r>
          </a:p>
        </p:txBody>
      </p:sp>
      <p:sp>
        <p:nvSpPr>
          <p:cNvPr id="20" name="矩形 19"/>
          <p:cNvSpPr/>
          <p:nvPr/>
        </p:nvSpPr>
        <p:spPr>
          <a:xfrm>
            <a:off x="535792" y="4629777"/>
            <a:ext cx="11254691" cy="658257"/>
          </a:xfrm>
          <a:prstGeom prst="rect">
            <a:avLst/>
          </a:prstGeom>
        </p:spPr>
        <p:txBody>
          <a:bodyPr wrap="square">
            <a:spAutoFit/>
          </a:bodyPr>
          <a:lstStyle/>
          <a:p>
            <a:pPr marL="285750" indent="-285750">
              <a:lnSpc>
                <a:spcPct val="120000"/>
              </a:lnSpc>
              <a:buFont typeface="Wingdings" panose="05000000000000000000" pitchFamily="2" charset="2"/>
              <a:buChar char="p"/>
            </a:pPr>
            <a:r>
              <a:rPr lang="zh-CN" altLang="zh-CN" sz="1600" dirty="0"/>
              <a:t>尼妥珠单抗是目前全球唯一获批的治疗胰腺癌的大分子靶向药物，如能纳入医保目录，可填补目录空白，以更好地满足临床实际需求。</a:t>
            </a:r>
            <a:endParaRPr lang="zh-CN" altLang="en-US" sz="1400" dirty="0">
              <a:latin typeface="+mj-ea"/>
              <a:ea typeface="+mj-ea"/>
            </a:endParaRPr>
          </a:p>
        </p:txBody>
      </p:sp>
      <p:sp>
        <p:nvSpPr>
          <p:cNvPr id="21" name="矩形 20"/>
          <p:cNvSpPr/>
          <p:nvPr/>
        </p:nvSpPr>
        <p:spPr>
          <a:xfrm>
            <a:off x="535791" y="5731625"/>
            <a:ext cx="11254691" cy="658257"/>
          </a:xfrm>
          <a:prstGeom prst="rect">
            <a:avLst/>
          </a:prstGeom>
        </p:spPr>
        <p:txBody>
          <a:bodyPr wrap="square">
            <a:spAutoFit/>
          </a:bodyPr>
          <a:lstStyle/>
          <a:p>
            <a:pPr marL="285750" lvl="0" indent="-285750">
              <a:lnSpc>
                <a:spcPct val="120000"/>
              </a:lnSpc>
              <a:buFont typeface="Wingdings" panose="05000000000000000000" pitchFamily="2" charset="2"/>
              <a:buChar char="p"/>
            </a:pPr>
            <a:r>
              <a:rPr lang="zh-CN" altLang="en-US" sz="1600" dirty="0">
                <a:latin typeface="+mn-ea"/>
              </a:rPr>
              <a:t>尼妥珠单抗治疗</a:t>
            </a:r>
            <a:r>
              <a:rPr lang="en-US" altLang="zh-CN" sz="1600" dirty="0">
                <a:latin typeface="+mn-ea"/>
              </a:rPr>
              <a:t>K-Ras</a:t>
            </a:r>
            <a:r>
              <a:rPr lang="zh-CN" altLang="en-US" sz="1600" dirty="0">
                <a:latin typeface="+mn-ea"/>
              </a:rPr>
              <a:t>野生型局部晚期和</a:t>
            </a:r>
            <a:r>
              <a:rPr lang="en-US" altLang="zh-CN" sz="1600" dirty="0">
                <a:latin typeface="+mn-ea"/>
              </a:rPr>
              <a:t>/</a:t>
            </a:r>
            <a:r>
              <a:rPr lang="zh-CN" altLang="en-US" sz="1600" dirty="0">
                <a:latin typeface="+mn-ea"/>
              </a:rPr>
              <a:t>或转移性胰腺癌，适应症描述明确，患者人群定位准确。</a:t>
            </a:r>
            <a:endParaRPr lang="en-US" altLang="zh-CN" sz="1600" dirty="0">
              <a:latin typeface="+mn-ea"/>
            </a:endParaRPr>
          </a:p>
          <a:p>
            <a:pPr marL="285750" lvl="0" indent="-285750">
              <a:lnSpc>
                <a:spcPct val="120000"/>
              </a:lnSpc>
              <a:buFont typeface="Wingdings" panose="05000000000000000000" pitchFamily="2" charset="2"/>
              <a:buChar char="p"/>
            </a:pPr>
            <a:r>
              <a:rPr lang="zh-CN" altLang="en-US" sz="1600" dirty="0">
                <a:latin typeface="+mn-ea"/>
              </a:rPr>
              <a:t>临床主要用于住院患者的治疗，易于管理，不会造成临床滥用和审核难度大等问题，临床管理难度小。</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a:t>总结</a:t>
            </a:r>
          </a:p>
        </p:txBody>
      </p:sp>
      <p:sp>
        <p:nvSpPr>
          <p:cNvPr id="10" name="Rectangle 81"/>
          <p:cNvSpPr/>
          <p:nvPr/>
        </p:nvSpPr>
        <p:spPr>
          <a:xfrm>
            <a:off x="1333051" y="2770059"/>
            <a:ext cx="61" cy="569389"/>
          </a:xfrm>
          <a:prstGeom prst="rect">
            <a:avLst/>
          </a:prstGeom>
        </p:spPr>
        <p:txBody>
          <a:bodyPr wrap="none" lIns="0" tIns="0" rIns="0" bIns="0">
            <a:spAutoFit/>
          </a:bodyPr>
          <a:lstStyle/>
          <a:p>
            <a:endParaRPr lang="en-US" sz="3700" dirty="0">
              <a:latin typeface="微软雅黑" panose="020B0503020204020204" charset="-122"/>
              <a:ea typeface="微软雅黑" panose="020B0503020204020204" charset="-122"/>
            </a:endParaRPr>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66277" y="80253"/>
            <a:ext cx="1751087" cy="8001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78814" y="855671"/>
            <a:ext cx="10798810" cy="5462008"/>
          </a:xfrm>
          <a:prstGeom prst="rect">
            <a:avLst/>
          </a:prstGeom>
          <a:noFill/>
        </p:spPr>
        <p:txBody>
          <a:bodyPr wrap="square" rtlCol="0">
            <a:spAutoFit/>
          </a:bodyPr>
          <a:lstStyle/>
          <a:p>
            <a:pPr>
              <a:spcAft>
                <a:spcPts val="800"/>
              </a:spcAft>
            </a:pPr>
            <a:r>
              <a:rPr lang="zh-CN" altLang="en-US" sz="2000" b="1" dirty="0"/>
              <a:t>申请调整医保支付范围：</a:t>
            </a:r>
            <a:r>
              <a:rPr lang="zh-CN" altLang="en-US" sz="2000" b="1" dirty="0">
                <a:sym typeface="+mn-ea"/>
              </a:rPr>
              <a:t>尼妥珠单抗治疗局部晚期鼻咽癌</a:t>
            </a:r>
          </a:p>
          <a:p>
            <a:pPr marL="285750" indent="-285750">
              <a:lnSpc>
                <a:spcPts val="2400"/>
              </a:lnSpc>
              <a:spcAft>
                <a:spcPts val="600"/>
              </a:spcAft>
              <a:buFont typeface="Wingdings" panose="05000000000000000000" charset="0"/>
              <a:buChar char="u"/>
            </a:pPr>
            <a:r>
              <a:rPr lang="zh-CN" altLang="en-US" sz="2000" dirty="0"/>
              <a:t>原医保支付范围“与放疗联合治疗表皮生长因子受体(EGFR)表达阳性的Ⅲ/Ⅳ期鼻咽癌”，现申请医保支付范围调整为“鼻咽癌：与放疗联合治疗局部晚期疾病”。 </a:t>
            </a:r>
          </a:p>
          <a:p>
            <a:pPr marL="285750" indent="-285750">
              <a:lnSpc>
                <a:spcPts val="2400"/>
              </a:lnSpc>
              <a:spcAft>
                <a:spcPts val="600"/>
              </a:spcAft>
              <a:buFont typeface="Wingdings" panose="05000000000000000000" pitchFamily="2" charset="2"/>
              <a:buChar char="u"/>
            </a:pPr>
            <a:r>
              <a:rPr lang="en-US" altLang="zh-CN" sz="2000" dirty="0"/>
              <a:t>2024</a:t>
            </a:r>
            <a:r>
              <a:rPr lang="zh-CN" altLang="en-US" sz="2000" dirty="0"/>
              <a:t>年美国癌症联合委员会（</a:t>
            </a:r>
            <a:r>
              <a:rPr lang="en-US" altLang="zh-CN" sz="2000" dirty="0"/>
              <a:t>AJCC</a:t>
            </a:r>
            <a:r>
              <a:rPr lang="zh-CN" altLang="en-US" sz="2000" dirty="0"/>
              <a:t>）与国际抗癌联盟（</a:t>
            </a:r>
            <a:r>
              <a:rPr lang="en-US" altLang="zh-CN" sz="2000" dirty="0"/>
              <a:t>UICC</a:t>
            </a:r>
            <a:r>
              <a:rPr lang="zh-CN" altLang="en-US" sz="2000" dirty="0"/>
              <a:t>）发布了第</a:t>
            </a:r>
            <a:r>
              <a:rPr lang="en-US" altLang="zh-CN" sz="2000" dirty="0"/>
              <a:t>9</a:t>
            </a:r>
            <a:r>
              <a:rPr lang="zh-CN" altLang="en-US" sz="2000" dirty="0"/>
              <a:t>版鼻咽癌</a:t>
            </a:r>
            <a:r>
              <a:rPr lang="en-US" altLang="zh-CN" sz="2000" dirty="0"/>
              <a:t>TNM</a:t>
            </a:r>
            <a:r>
              <a:rPr lang="zh-CN" altLang="en-US" sz="2000" dirty="0"/>
              <a:t>分期，根据此分期标准对尼妥珠单抗说明书中关于鼻咽癌适应症的文字表述做了相应调整。说明书的变更已经国家药监局批准。</a:t>
            </a:r>
          </a:p>
          <a:p>
            <a:pPr indent="0">
              <a:lnSpc>
                <a:spcPts val="2800"/>
              </a:lnSpc>
              <a:buFont typeface="Wingdings" panose="05000000000000000000" pitchFamily="2" charset="2"/>
              <a:buNone/>
            </a:pPr>
            <a:r>
              <a:rPr lang="en-US" altLang="zh-CN" sz="2000" b="1" dirty="0"/>
              <a:t> </a:t>
            </a:r>
            <a:r>
              <a:rPr lang="zh-CN" altLang="en-US" sz="2000" b="1" dirty="0"/>
              <a:t>本次申请调整鼻咽癌的医保支付范围，与最新版说明书保持一致，不会增加医保基金支出。</a:t>
            </a:r>
            <a:endParaRPr lang="en-US" altLang="zh-CN" sz="2000" b="1" dirty="0"/>
          </a:p>
          <a:p>
            <a:pPr>
              <a:spcAft>
                <a:spcPts val="1200"/>
              </a:spcAft>
            </a:pPr>
            <a:endParaRPr lang="en-US" altLang="zh-CN" sz="2000" dirty="0"/>
          </a:p>
          <a:p>
            <a:pPr>
              <a:spcAft>
                <a:spcPts val="800"/>
              </a:spcAft>
            </a:pPr>
            <a:r>
              <a:rPr lang="zh-CN" altLang="en-US" sz="2000" b="1" dirty="0"/>
              <a:t>申请新增适应症纳入医保目录：尼妥珠单抗治疗</a:t>
            </a:r>
            <a:r>
              <a:rPr lang="en-US" altLang="zh-CN" sz="2000" b="1" dirty="0"/>
              <a:t>K-Ras</a:t>
            </a:r>
            <a:r>
              <a:rPr lang="zh-CN" altLang="zh-CN" sz="2000" b="1" dirty="0"/>
              <a:t>野生型局部晚期</a:t>
            </a:r>
            <a:r>
              <a:rPr lang="zh-CN" altLang="en-US" sz="2000" b="1" dirty="0"/>
              <a:t>和</a:t>
            </a:r>
            <a:r>
              <a:rPr lang="en-US" altLang="zh-CN" sz="2000" b="1" dirty="0"/>
              <a:t>/</a:t>
            </a:r>
            <a:r>
              <a:rPr lang="zh-CN" altLang="zh-CN" sz="2000" b="1" dirty="0"/>
              <a:t>或转移性胰腺癌</a:t>
            </a:r>
            <a:endParaRPr lang="en-US" altLang="zh-CN" sz="2000" b="1" dirty="0"/>
          </a:p>
          <a:p>
            <a:pPr marL="285750" indent="-285750">
              <a:lnSpc>
                <a:spcPts val="2300"/>
              </a:lnSpc>
              <a:spcAft>
                <a:spcPts val="400"/>
              </a:spcAft>
              <a:buFont typeface="Wingdings" panose="05000000000000000000" pitchFamily="2" charset="2"/>
              <a:buChar char="u"/>
            </a:pPr>
            <a:r>
              <a:rPr lang="zh-CN" altLang="zh-CN" dirty="0"/>
              <a:t>胰腺癌恶性程度高、进展迅速</a:t>
            </a:r>
            <a:r>
              <a:rPr lang="zh-CN" altLang="en-US" dirty="0"/>
              <a:t>，被称为“癌症之王”</a:t>
            </a:r>
            <a:endParaRPr lang="en-US" altLang="zh-CN" dirty="0"/>
          </a:p>
          <a:p>
            <a:pPr marL="285750" indent="-285750">
              <a:lnSpc>
                <a:spcPts val="2300"/>
              </a:lnSpc>
              <a:spcAft>
                <a:spcPts val="400"/>
              </a:spcAft>
              <a:buFont typeface="Wingdings" panose="05000000000000000000" pitchFamily="2" charset="2"/>
              <a:buChar char="u"/>
            </a:pPr>
            <a:r>
              <a:rPr lang="zh-CN" altLang="zh-CN" dirty="0"/>
              <a:t>现有化疗方案疗效有限，副作用大</a:t>
            </a:r>
            <a:r>
              <a:rPr lang="zh-CN" altLang="en-US" dirty="0"/>
              <a:t>，存在巨大的未满足的临床需求</a:t>
            </a:r>
            <a:endParaRPr lang="en-US" altLang="zh-CN" dirty="0"/>
          </a:p>
          <a:p>
            <a:pPr marL="285750" indent="-285750">
              <a:lnSpc>
                <a:spcPts val="2300"/>
              </a:lnSpc>
              <a:spcAft>
                <a:spcPts val="400"/>
              </a:spcAft>
              <a:buFont typeface="Wingdings" panose="05000000000000000000" pitchFamily="2" charset="2"/>
              <a:buChar char="u"/>
            </a:pPr>
            <a:r>
              <a:rPr lang="zh-CN" altLang="en-US" dirty="0"/>
              <a:t>尼妥珠单抗是全球唯一获批治疗胰腺癌的大分子靶向药，疗效显著 ，安全性高</a:t>
            </a:r>
          </a:p>
          <a:p>
            <a:pPr marL="285750" indent="-285750">
              <a:lnSpc>
                <a:spcPts val="2300"/>
              </a:lnSpc>
              <a:spcAft>
                <a:spcPts val="400"/>
              </a:spcAft>
              <a:buFont typeface="Wingdings" panose="05000000000000000000" pitchFamily="2" charset="2"/>
              <a:buChar char="u"/>
            </a:pPr>
            <a:r>
              <a:rPr lang="zh-CN" altLang="en-US" dirty="0"/>
              <a:t>同其他实体瘤相比，晚期胰腺癌患者生存期短；且</a:t>
            </a:r>
            <a:r>
              <a:rPr lang="en-US" altLang="zh-CN" dirty="0"/>
              <a:t>K-RAS</a:t>
            </a:r>
            <a:r>
              <a:rPr lang="zh-CN" altLang="en-US" dirty="0"/>
              <a:t>野生型患者人数少，若纳入医保目录，医保基金占用相对较低</a:t>
            </a:r>
            <a:endParaRPr lang="en-US" altLang="zh-CN" dirty="0"/>
          </a:p>
          <a:p>
            <a:pPr>
              <a:lnSpc>
                <a:spcPct val="150000"/>
              </a:lnSpc>
              <a:spcAft>
                <a:spcPts val="600"/>
              </a:spcAft>
            </a:pPr>
            <a:r>
              <a:rPr lang="zh-CN" altLang="en-US" sz="2000" b="1" dirty="0"/>
              <a:t>本次申请新增胰腺癌适应症纳入国家医保目录，可弥补医保目录空白，以惠及更多患者</a:t>
            </a:r>
            <a:r>
              <a:rPr lang="zh-CN" altLang="en-US" sz="2000" dirty="0"/>
              <a:t>。</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FULL_TEXT_BEAUTIFY_COPY_ID" val="10"/>
</p:tagLst>
</file>

<file path=ppt/tags/tag10.xml><?xml version="1.0" encoding="utf-8"?>
<p:tagLst xmlns:a="http://schemas.openxmlformats.org/drawingml/2006/main" xmlns:r="http://schemas.openxmlformats.org/officeDocument/2006/relationships" xmlns:p="http://schemas.openxmlformats.org/presentationml/2006/main">
  <p:tag name="KSO_WM_FULL_TEXT_BEAUTIFY_COPY_ID" val="30"/>
</p:tagLst>
</file>

<file path=ppt/tags/tag11.xml><?xml version="1.0" encoding="utf-8"?>
<p:tagLst xmlns:a="http://schemas.openxmlformats.org/drawingml/2006/main" xmlns:r="http://schemas.openxmlformats.org/officeDocument/2006/relationships" xmlns:p="http://schemas.openxmlformats.org/presentationml/2006/main">
  <p:tag name="KSO_WM_FULL_TEXT_BEAUTIFY_COPY_ID" val="10"/>
</p:tagLst>
</file>

<file path=ppt/tags/tag12.xml><?xml version="1.0" encoding="utf-8"?>
<p:tagLst xmlns:a="http://schemas.openxmlformats.org/drawingml/2006/main" xmlns:r="http://schemas.openxmlformats.org/officeDocument/2006/relationships" xmlns:p="http://schemas.openxmlformats.org/presentationml/2006/main">
  <p:tag name="KSO_WM_FULL_TEXT_BEAUTIFY_COPY_ID" val="12"/>
</p:tagLst>
</file>

<file path=ppt/tags/tag13.xml><?xml version="1.0" encoding="utf-8"?>
<p:tagLst xmlns:a="http://schemas.openxmlformats.org/drawingml/2006/main" xmlns:r="http://schemas.openxmlformats.org/officeDocument/2006/relationships" xmlns:p="http://schemas.openxmlformats.org/presentationml/2006/main">
  <p:tag name="KSO_WM_FULL_TEXT_BEAUTIFY_COPY_ID" val="14"/>
</p:tagLst>
</file>

<file path=ppt/tags/tag14.xml><?xml version="1.0" encoding="utf-8"?>
<p:tagLst xmlns:a="http://schemas.openxmlformats.org/drawingml/2006/main" xmlns:r="http://schemas.openxmlformats.org/officeDocument/2006/relationships" xmlns:p="http://schemas.openxmlformats.org/presentationml/2006/main">
  <p:tag name="KSO_WM_FULL_TEXT_BEAUTIFY_COPY_ID" val="28"/>
</p:tagLst>
</file>

<file path=ppt/tags/tag15.xml><?xml version="1.0" encoding="utf-8"?>
<p:tagLst xmlns:a="http://schemas.openxmlformats.org/drawingml/2006/main" xmlns:r="http://schemas.openxmlformats.org/officeDocument/2006/relationships" xmlns:p="http://schemas.openxmlformats.org/presentationml/2006/main">
  <p:tag name="KSO_WM_FULL_TEXT_BEAUTIFY_COPY_ID" val="30"/>
</p:tagLst>
</file>

<file path=ppt/tags/tag16.xml><?xml version="1.0" encoding="utf-8"?>
<p:tagLst xmlns:a="http://schemas.openxmlformats.org/drawingml/2006/main" xmlns:r="http://schemas.openxmlformats.org/officeDocument/2006/relationships" xmlns:p="http://schemas.openxmlformats.org/presentationml/2006/main">
  <p:tag name="KSO_WM_FULL_TEXT_BEAUTIFY_COPY_ID" val="10"/>
</p:tagLst>
</file>

<file path=ppt/tags/tag17.xml><?xml version="1.0" encoding="utf-8"?>
<p:tagLst xmlns:a="http://schemas.openxmlformats.org/drawingml/2006/main" xmlns:r="http://schemas.openxmlformats.org/officeDocument/2006/relationships" xmlns:p="http://schemas.openxmlformats.org/presentationml/2006/main">
  <p:tag name="KSO_WM_FULL_TEXT_BEAUTIFY_COPY_ID" val="12"/>
</p:tagLst>
</file>

<file path=ppt/tags/tag18.xml><?xml version="1.0" encoding="utf-8"?>
<p:tagLst xmlns:a="http://schemas.openxmlformats.org/drawingml/2006/main" xmlns:r="http://schemas.openxmlformats.org/officeDocument/2006/relationships" xmlns:p="http://schemas.openxmlformats.org/presentationml/2006/main">
  <p:tag name="KSO_WM_FULL_TEXT_BEAUTIFY_COPY_ID" val="14"/>
</p:tagLst>
</file>

<file path=ppt/tags/tag19.xml><?xml version="1.0" encoding="utf-8"?>
<p:tagLst xmlns:a="http://schemas.openxmlformats.org/drawingml/2006/main" xmlns:r="http://schemas.openxmlformats.org/officeDocument/2006/relationships" xmlns:p="http://schemas.openxmlformats.org/presentationml/2006/main">
  <p:tag name="KSO_WM_FULL_TEXT_BEAUTIFY_COPY_ID" val="28"/>
</p:tagLst>
</file>

<file path=ppt/tags/tag2.xml><?xml version="1.0" encoding="utf-8"?>
<p:tagLst xmlns:a="http://schemas.openxmlformats.org/drawingml/2006/main" xmlns:r="http://schemas.openxmlformats.org/officeDocument/2006/relationships" xmlns:p="http://schemas.openxmlformats.org/presentationml/2006/main">
  <p:tag name="KSO_WM_FULL_TEXT_BEAUTIFY_COPY_ID" val="12"/>
</p:tagLst>
</file>

<file path=ppt/tags/tag20.xml><?xml version="1.0" encoding="utf-8"?>
<p:tagLst xmlns:a="http://schemas.openxmlformats.org/drawingml/2006/main" xmlns:r="http://schemas.openxmlformats.org/officeDocument/2006/relationships" xmlns:p="http://schemas.openxmlformats.org/presentationml/2006/main">
  <p:tag name="KSO_WM_FULL_TEXT_BEAUTIFY_COPY_ID" val="30"/>
</p:tagLst>
</file>

<file path=ppt/tags/tag21.xml><?xml version="1.0" encoding="utf-8"?>
<p:tagLst xmlns:a="http://schemas.openxmlformats.org/drawingml/2006/main" xmlns:r="http://schemas.openxmlformats.org/officeDocument/2006/relationships" xmlns:p="http://schemas.openxmlformats.org/presentationml/2006/main">
  <p:tag name="KSO_WM_FULL_TEXT_BEAUTIFY_COPY_ID" val="10"/>
</p:tagLst>
</file>

<file path=ppt/tags/tag22.xml><?xml version="1.0" encoding="utf-8"?>
<p:tagLst xmlns:a="http://schemas.openxmlformats.org/drawingml/2006/main" xmlns:r="http://schemas.openxmlformats.org/officeDocument/2006/relationships" xmlns:p="http://schemas.openxmlformats.org/presentationml/2006/main">
  <p:tag name="KSO_WM_FULL_TEXT_BEAUTIFY_COPY_ID" val="12"/>
</p:tagLst>
</file>

<file path=ppt/tags/tag23.xml><?xml version="1.0" encoding="utf-8"?>
<p:tagLst xmlns:a="http://schemas.openxmlformats.org/drawingml/2006/main" xmlns:r="http://schemas.openxmlformats.org/officeDocument/2006/relationships" xmlns:p="http://schemas.openxmlformats.org/presentationml/2006/main">
  <p:tag name="KSO_WM_FULL_TEXT_BEAUTIFY_COPY_ID" val="14"/>
</p:tagLst>
</file>

<file path=ppt/tags/tag24.xml><?xml version="1.0" encoding="utf-8"?>
<p:tagLst xmlns:a="http://schemas.openxmlformats.org/drawingml/2006/main" xmlns:r="http://schemas.openxmlformats.org/officeDocument/2006/relationships" xmlns:p="http://schemas.openxmlformats.org/presentationml/2006/main">
  <p:tag name="KSO_WM_FULL_TEXT_BEAUTIFY_COPY_ID" val="28"/>
</p:tagLst>
</file>

<file path=ppt/tags/tag25.xml><?xml version="1.0" encoding="utf-8"?>
<p:tagLst xmlns:a="http://schemas.openxmlformats.org/drawingml/2006/main" xmlns:r="http://schemas.openxmlformats.org/officeDocument/2006/relationships" xmlns:p="http://schemas.openxmlformats.org/presentationml/2006/main">
  <p:tag name="KSO_WM_FULL_TEXT_BEAUTIFY_COPY_ID" val="30"/>
</p:tagLst>
</file>

<file path=ppt/tags/tag3.xml><?xml version="1.0" encoding="utf-8"?>
<p:tagLst xmlns:a="http://schemas.openxmlformats.org/drawingml/2006/main" xmlns:r="http://schemas.openxmlformats.org/officeDocument/2006/relationships" xmlns:p="http://schemas.openxmlformats.org/presentationml/2006/main">
  <p:tag name="KSO_WM_FULL_TEXT_BEAUTIFY_COPY_ID" val="14"/>
</p:tagLst>
</file>

<file path=ppt/tags/tag4.xml><?xml version="1.0" encoding="utf-8"?>
<p:tagLst xmlns:a="http://schemas.openxmlformats.org/drawingml/2006/main" xmlns:r="http://schemas.openxmlformats.org/officeDocument/2006/relationships" xmlns:p="http://schemas.openxmlformats.org/presentationml/2006/main">
  <p:tag name="KSO_WM_FULL_TEXT_BEAUTIFY_COPY_ID" val="28"/>
</p:tagLst>
</file>

<file path=ppt/tags/tag5.xml><?xml version="1.0" encoding="utf-8"?>
<p:tagLst xmlns:a="http://schemas.openxmlformats.org/drawingml/2006/main" xmlns:r="http://schemas.openxmlformats.org/officeDocument/2006/relationships" xmlns:p="http://schemas.openxmlformats.org/presentationml/2006/main">
  <p:tag name="KSO_WM_FULL_TEXT_BEAUTIFY_COPY_ID" val="30"/>
</p:tagLst>
</file>

<file path=ppt/tags/tag6.xml><?xml version="1.0" encoding="utf-8"?>
<p:tagLst xmlns:a="http://schemas.openxmlformats.org/drawingml/2006/main" xmlns:r="http://schemas.openxmlformats.org/officeDocument/2006/relationships" xmlns:p="http://schemas.openxmlformats.org/presentationml/2006/main">
  <p:tag name="KSO_WM_FULL_TEXT_BEAUTIFY_COPY_ID" val="10"/>
</p:tagLst>
</file>

<file path=ppt/tags/tag7.xml><?xml version="1.0" encoding="utf-8"?>
<p:tagLst xmlns:a="http://schemas.openxmlformats.org/drawingml/2006/main" xmlns:r="http://schemas.openxmlformats.org/officeDocument/2006/relationships" xmlns:p="http://schemas.openxmlformats.org/presentationml/2006/main">
  <p:tag name="KSO_WM_FULL_TEXT_BEAUTIFY_COPY_ID" val="12"/>
</p:tagLst>
</file>

<file path=ppt/tags/tag8.xml><?xml version="1.0" encoding="utf-8"?>
<p:tagLst xmlns:a="http://schemas.openxmlformats.org/drawingml/2006/main" xmlns:r="http://schemas.openxmlformats.org/officeDocument/2006/relationships" xmlns:p="http://schemas.openxmlformats.org/presentationml/2006/main">
  <p:tag name="KSO_WM_FULL_TEXT_BEAUTIFY_COPY_ID" val="14"/>
</p:tagLst>
</file>

<file path=ppt/tags/tag9.xml><?xml version="1.0" encoding="utf-8"?>
<p:tagLst xmlns:a="http://schemas.openxmlformats.org/drawingml/2006/main" xmlns:r="http://schemas.openxmlformats.org/officeDocument/2006/relationships" xmlns:p="http://schemas.openxmlformats.org/presentationml/2006/main">
  <p:tag name="KSO_WM_FULL_TEXT_BEAUTIFY_COPY_ID" val="28"/>
</p:tagLst>
</file>

<file path=ppt/theme/theme1.xml><?xml version="1.0" encoding="utf-8"?>
<a:theme xmlns:a="http://schemas.openxmlformats.org/drawingml/2006/main" name="Office 主题">
  <a:themeElements>
    <a:clrScheme name="罗沙司他">
      <a:dk1>
        <a:sysClr val="windowText" lastClr="000000"/>
      </a:dk1>
      <a:lt1>
        <a:sysClr val="window" lastClr="FFFFFF"/>
      </a:lt1>
      <a:dk2>
        <a:srgbClr val="44546A"/>
      </a:dk2>
      <a:lt2>
        <a:srgbClr val="E7E6E6"/>
      </a:lt2>
      <a:accent1>
        <a:srgbClr val="6191C9"/>
      </a:accent1>
      <a:accent2>
        <a:srgbClr val="C95C48"/>
      </a:accent2>
      <a:accent3>
        <a:srgbClr val="7F7F7F"/>
      </a:accent3>
      <a:accent4>
        <a:srgbClr val="FFC000"/>
      </a:accent4>
      <a:accent5>
        <a:srgbClr val="5B9BD5"/>
      </a:accent5>
      <a:accent6>
        <a:srgbClr val="70AD47"/>
      </a:accent6>
      <a:hlink>
        <a:srgbClr val="0563C1"/>
      </a:hlink>
      <a:folHlink>
        <a:srgbClr val="954F72"/>
      </a:folHlink>
    </a:clrScheme>
    <a:fontScheme name="Arial">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蓝色​​">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2470</Words>
  <Application>Microsoft Office PowerPoint</Application>
  <PresentationFormat>宽屏</PresentationFormat>
  <Paragraphs>120</Paragraphs>
  <Slides>9</Slides>
  <Notes>3</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9</vt:i4>
      </vt:variant>
    </vt:vector>
  </HeadingPairs>
  <TitlesOfParts>
    <vt:vector size="21" baseType="lpstr">
      <vt:lpstr>Merck</vt:lpstr>
      <vt:lpstr>等线</vt:lpstr>
      <vt:lpstr>等线 Light</vt:lpstr>
      <vt:lpstr>宋体</vt:lpstr>
      <vt:lpstr>微软雅黑</vt:lpstr>
      <vt:lpstr>Agency FB</vt:lpstr>
      <vt:lpstr>Arial</vt:lpstr>
      <vt:lpstr>Calibri</vt:lpstr>
      <vt:lpstr>Times New Roman</vt:lpstr>
      <vt:lpstr>Wingdings</vt:lpstr>
      <vt:lpstr>Office 主题</vt:lpstr>
      <vt:lpstr>1_自定义设计方案</vt:lpstr>
      <vt:lpstr>PowerPoint 演示文稿</vt:lpstr>
      <vt:lpstr>PowerPoint 演示文稿</vt:lpstr>
      <vt:lpstr>药品基本信息</vt:lpstr>
      <vt:lpstr>药品基本信息</vt:lpstr>
      <vt:lpstr>安全性</vt:lpstr>
      <vt:lpstr>有效性</vt:lpstr>
      <vt:lpstr>创新性</vt:lpstr>
      <vt:lpstr>公平性</vt:lpstr>
      <vt:lpstr>总结</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Dido Ding</dc:creator>
  <cp:lastModifiedBy>a a</cp:lastModifiedBy>
  <cp:revision>86</cp:revision>
  <cp:lastPrinted>2025-07-16T12:47:00Z</cp:lastPrinted>
  <dcterms:created xsi:type="dcterms:W3CDTF">2023-05-12T01:52:00Z</dcterms:created>
  <dcterms:modified xsi:type="dcterms:W3CDTF">2025-07-18T07:13:34Z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68A85A207D68416E9EF4D33B3ED71F20_12</vt:lpwstr>
  </property>
  <property fmtid="{D5CDD505-2E9C-101B-9397-08002B2CF9AE}" pid="3" name="KSOProductBuildVer">
    <vt:lpwstr>2052-12.1.0.21915</vt:lpwstr>
  </property>
</Properties>
</file>