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3.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16764956" r:id="rId2"/>
    <p:sldId id="16764957" r:id="rId3"/>
    <p:sldId id="16764958" r:id="rId4"/>
    <p:sldId id="16764966" r:id="rId5"/>
    <p:sldId id="16764959" r:id="rId6"/>
    <p:sldId id="16764960" r:id="rId7"/>
    <p:sldId id="16764968" r:id="rId8"/>
    <p:sldId id="16764961" r:id="rId9"/>
    <p:sldId id="16764965" r:id="rId10"/>
    <p:sldId id="16764963" r:id="rId11"/>
    <p:sldId id="16764964" r:id="rId12"/>
  </p:sldIdLst>
  <p:sldSz cx="12192000" cy="6858000"/>
  <p:notesSz cx="9866313" cy="6735763"/>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2FA"/>
    <a:srgbClr val="DEEBF7"/>
    <a:srgbClr val="E5F4F7"/>
    <a:srgbClr val="0594FF"/>
    <a:srgbClr val="FFF2CC"/>
    <a:srgbClr val="3959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62" autoAdjust="0"/>
    <p:restoredTop sz="96327"/>
  </p:normalViewPr>
  <p:slideViewPr>
    <p:cSldViewPr snapToGrid="0" snapToObjects="1">
      <p:cViewPr varScale="1">
        <p:scale>
          <a:sx n="116" d="100"/>
          <a:sy n="116" d="100"/>
        </p:scale>
        <p:origin x="30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38695B06-A715-419F-A2E4-A9239B0B3798}" type="doc">
      <dgm:prSet loTypeId="urn:microsoft.com/office/officeart/2005/8/layout/vList5" loCatId="list" qsTypeId="urn:microsoft.com/office/officeart/2005/8/quickstyle/simple1#1" qsCatId="simple" csTypeId="urn:microsoft.com/office/officeart/2005/8/colors/accent1_2#1" csCatId="accent1" phldr="1"/>
      <dgm:spPr/>
      <dgm:t>
        <a:bodyPr/>
        <a:lstStyle/>
        <a:p>
          <a:endParaRPr lang="zh-CN" altLang="en-US"/>
        </a:p>
      </dgm:t>
    </dgm:pt>
    <dgm:pt modelId="{626FA955-C659-43C9-827F-A61B958E23F5}">
      <dgm:prSet phldrT="[文本]" custT="1"/>
      <dgm:spPr>
        <a:solidFill>
          <a:srgbClr val="0070C0"/>
        </a:solidFill>
      </dgm:spPr>
      <dgm:t>
        <a:bodyPr/>
        <a:lstStyle/>
        <a:p>
          <a:r>
            <a:rPr lang="zh-CN" altLang="en-US" sz="3000" b="1" dirty="0">
              <a:latin typeface="微软雅黑" panose="020B0503020204020204" pitchFamily="34" charset="-122"/>
              <a:ea typeface="微软雅黑" panose="020B0503020204020204" pitchFamily="34" charset="-122"/>
            </a:rPr>
            <a:t>说明书收载的安全性信息</a:t>
          </a:r>
        </a:p>
      </dgm:t>
    </dgm:pt>
    <dgm:pt modelId="{CCC11266-6CAD-43B9-96CE-CEA78C039493}" type="parTrans" cxnId="{4C4F650E-FEDA-429C-A67E-C13CECB6C832}">
      <dgm:prSet/>
      <dgm:spPr/>
      <dgm:t>
        <a:bodyPr/>
        <a:lstStyle/>
        <a:p>
          <a:endParaRPr lang="zh-CN" altLang="en-US"/>
        </a:p>
      </dgm:t>
    </dgm:pt>
    <dgm:pt modelId="{E5024A5C-4A0A-4123-A9C6-04BE68A28EB7}" type="sibTrans" cxnId="{4C4F650E-FEDA-429C-A67E-C13CECB6C832}">
      <dgm:prSet/>
      <dgm:spPr/>
      <dgm:t>
        <a:bodyPr/>
        <a:lstStyle/>
        <a:p>
          <a:endParaRPr lang="zh-CN" altLang="en-US"/>
        </a:p>
      </dgm:t>
    </dgm:pt>
    <dgm:pt modelId="{531B067F-75C1-42CC-9C90-2B5C9D4F8CDE}">
      <dgm:prSet phldrT="[文本]" phldr="0" custT="1"/>
      <dgm:spPr>
        <a:noFill/>
      </dgm:spPr>
      <dgm:t>
        <a:bodyPr vert="horz" wrap="square"/>
        <a:lstStyle/>
        <a:p>
          <a:pPr>
            <a:lnSpc>
              <a:spcPct val="100000"/>
            </a:lnSpc>
            <a:spcBef>
              <a:spcPct val="0"/>
            </a:spcBef>
            <a:spcAft>
              <a:spcPct val="15000"/>
            </a:spcAft>
          </a:pPr>
          <a:r>
            <a:rPr lang="zh-CN" altLang="en-US" sz="1300" dirty="0">
              <a:latin typeface="+mn-ea"/>
              <a:ea typeface="+mn-ea"/>
            </a:rPr>
            <a:t>不良反应：</a:t>
          </a:r>
          <a:r>
            <a:rPr lang="zh-CN" altLang="en-US" sz="1400" b="1" dirty="0">
              <a:solidFill>
                <a:srgbClr val="C00000"/>
              </a:solidFill>
              <a:latin typeface="+mn-ea"/>
              <a:ea typeface="+mn-ea"/>
            </a:rPr>
            <a:t>罕见寒战、发热、皮疹、瘙痒、心悸、胸闷，其他不良反应均为十分罕见级别</a:t>
          </a:r>
          <a:r>
            <a:rPr lang="zh-CN" altLang="en-US" sz="1300" dirty="0">
              <a:latin typeface="+mn-ea"/>
              <a:ea typeface="+mn-ea"/>
            </a:rPr>
            <a:t>。</a:t>
          </a:r>
        </a:p>
      </dgm:t>
    </dgm:pt>
    <dgm:pt modelId="{7EFB4501-2FA8-4018-9CA7-44160E8154D0}" type="parTrans" cxnId="{C4611C70-BD42-4572-8969-CD9AEEFD32B0}">
      <dgm:prSet/>
      <dgm:spPr/>
      <dgm:t>
        <a:bodyPr/>
        <a:lstStyle/>
        <a:p>
          <a:endParaRPr lang="zh-CN" altLang="en-US"/>
        </a:p>
      </dgm:t>
    </dgm:pt>
    <dgm:pt modelId="{95C19A5F-D5DF-42EE-B9BA-B3EF00847F9F}" type="sibTrans" cxnId="{C4611C70-BD42-4572-8969-CD9AEEFD32B0}">
      <dgm:prSet/>
      <dgm:spPr/>
      <dgm:t>
        <a:bodyPr/>
        <a:lstStyle/>
        <a:p>
          <a:endParaRPr lang="zh-CN" altLang="en-US"/>
        </a:p>
      </dgm:t>
    </dgm:pt>
    <dgm:pt modelId="{3EFA70F1-B24C-4B74-8DA5-96835AA26561}">
      <dgm:prSet phldr="0" custT="1"/>
      <dgm:spPr/>
      <dgm:t>
        <a:bodyPr vert="horz" wrap="square"/>
        <a:lstStyle/>
        <a:p>
          <a:pPr>
            <a:lnSpc>
              <a:spcPct val="100000"/>
            </a:lnSpc>
            <a:spcBef>
              <a:spcPct val="0"/>
            </a:spcBef>
            <a:spcAft>
              <a:spcPct val="15000"/>
            </a:spcAft>
          </a:pPr>
          <a:r>
            <a:rPr lang="zh-CN" altLang="en-US" sz="1300" dirty="0">
              <a:latin typeface="+mn-ea"/>
              <a:ea typeface="+mn-ea"/>
            </a:rPr>
            <a:t>禁忌：</a:t>
          </a:r>
          <a:r>
            <a:rPr lang="en-US" altLang="en-US" sz="1300" dirty="0">
              <a:latin typeface="+mn-ea"/>
              <a:ea typeface="+mn-ea"/>
            </a:rPr>
            <a:t>1</a:t>
          </a:r>
          <a:r>
            <a:rPr lang="zh-CN" altLang="en-US" sz="1300" dirty="0">
              <a:latin typeface="+mn-ea"/>
              <a:ea typeface="+mn-ea"/>
            </a:rPr>
            <a:t>、对本品或含有红参、麦冬、五味子制剂及成份中所列辅料过敏或有严重不良反应病史者禁用。</a:t>
          </a:r>
          <a:r>
            <a:rPr lang="en-US" altLang="en-US" sz="1300" dirty="0">
              <a:latin typeface="+mn-ea"/>
              <a:ea typeface="+mn-ea"/>
            </a:rPr>
            <a:t>2</a:t>
          </a:r>
          <a:r>
            <a:rPr lang="zh-CN" altLang="en-US" sz="1300" dirty="0">
              <a:latin typeface="+mn-ea"/>
              <a:ea typeface="+mn-ea"/>
            </a:rPr>
            <a:t>、过敏体质者禁用。</a:t>
          </a:r>
        </a:p>
      </dgm:t>
    </dgm:pt>
    <dgm:pt modelId="{CA5440FA-A214-4826-A58E-EB64C138092E}" type="parTrans" cxnId="{D053C34D-80E5-4995-97EE-1EEEC44AC26C}">
      <dgm:prSet/>
      <dgm:spPr/>
      <dgm:t>
        <a:bodyPr/>
        <a:lstStyle/>
        <a:p>
          <a:endParaRPr lang="zh-CN" altLang="en-US"/>
        </a:p>
      </dgm:t>
    </dgm:pt>
    <dgm:pt modelId="{362FF69B-683D-46C8-93F3-988D3FF4E280}" type="sibTrans" cxnId="{D053C34D-80E5-4995-97EE-1EEEC44AC26C}">
      <dgm:prSet/>
      <dgm:spPr/>
      <dgm:t>
        <a:bodyPr/>
        <a:lstStyle/>
        <a:p>
          <a:endParaRPr lang="zh-CN" altLang="en-US"/>
        </a:p>
      </dgm:t>
    </dgm:pt>
    <dgm:pt modelId="{67DD828E-9089-4653-B571-609E888053E3}">
      <dgm:prSet phldr="0" custT="1"/>
      <dgm:spPr/>
      <dgm:t>
        <a:bodyPr vert="horz" wrap="square"/>
        <a:lstStyle/>
        <a:p>
          <a:pPr>
            <a:lnSpc>
              <a:spcPct val="100000"/>
            </a:lnSpc>
            <a:spcBef>
              <a:spcPct val="0"/>
            </a:spcBef>
            <a:spcAft>
              <a:spcPct val="15000"/>
            </a:spcAft>
          </a:pPr>
          <a:r>
            <a:rPr lang="zh-CN" altLang="en-US" sz="1300" dirty="0">
              <a:latin typeface="+mn-ea"/>
              <a:ea typeface="+mn-ea"/>
            </a:rPr>
            <a:t>注意事项：药品应在有抢救条件的医疗机构使用；用药前应仔细询问患者用药史和过敏史；</a:t>
          </a:r>
          <a:r>
            <a:rPr lang="zh-CN" altLang="en-US" sz="1400" b="1" dirty="0">
              <a:solidFill>
                <a:srgbClr val="C00000"/>
              </a:solidFill>
              <a:latin typeface="+mn-ea"/>
              <a:ea typeface="+mn-ea"/>
            </a:rPr>
            <a:t>禁止与其他注射剂混合滴注</a:t>
          </a:r>
          <a:r>
            <a:rPr lang="zh-CN" altLang="en-US" sz="1300" dirty="0">
              <a:latin typeface="+mn-ea"/>
              <a:ea typeface="+mn-ea"/>
            </a:rPr>
            <a:t>；高龄老人和初次使用中药注射剂的患者应慎重使用，加强监测；本品不宜与藜芦、五灵脂及其制剂同用。</a:t>
          </a:r>
          <a:endParaRPr sz="6500" dirty="0"/>
        </a:p>
      </dgm:t>
    </dgm:pt>
    <dgm:pt modelId="{A8CAE6F2-1CD8-4E55-B632-D03B94A93CF5}" type="parTrans" cxnId="{CB217F77-DE07-4CCA-88F0-5B1CDDEE61ED}">
      <dgm:prSet/>
      <dgm:spPr/>
      <dgm:t>
        <a:bodyPr/>
        <a:lstStyle/>
        <a:p>
          <a:endParaRPr lang="zh-CN" altLang="en-US"/>
        </a:p>
      </dgm:t>
    </dgm:pt>
    <dgm:pt modelId="{E8208210-0DDF-4D5B-B4E4-012A01EEF2FF}" type="sibTrans" cxnId="{CB217F77-DE07-4CCA-88F0-5B1CDDEE61ED}">
      <dgm:prSet/>
      <dgm:spPr/>
      <dgm:t>
        <a:bodyPr/>
        <a:lstStyle/>
        <a:p>
          <a:endParaRPr lang="zh-CN" altLang="en-US"/>
        </a:p>
      </dgm:t>
    </dgm:pt>
    <dgm:pt modelId="{3BD1AC51-8A84-47B9-9ED5-9CCD4A7A6247}">
      <dgm:prSet phldrT="[文本]" custT="1"/>
      <dgm:spPr>
        <a:solidFill>
          <a:srgbClr val="0070C0"/>
        </a:solidFill>
      </dgm:spPr>
      <dgm:t>
        <a:bodyPr/>
        <a:lstStyle/>
        <a:p>
          <a:r>
            <a:rPr lang="zh-CN" altLang="en-US" sz="3000" b="1" dirty="0">
              <a:latin typeface="微软雅黑" panose="020B0503020204020204" pitchFamily="34" charset="-122"/>
              <a:ea typeface="微软雅黑" panose="020B0503020204020204" pitchFamily="34" charset="-122"/>
            </a:rPr>
            <a:t>国内外不良反应发生情况</a:t>
          </a:r>
        </a:p>
      </dgm:t>
    </dgm:pt>
    <dgm:pt modelId="{668E0399-6ACC-4CAC-BD73-62BD23FFBFAE}" type="parTrans" cxnId="{59EE367E-7E22-4AFF-B4C6-EAE258DDDD31}">
      <dgm:prSet/>
      <dgm:spPr/>
      <dgm:t>
        <a:bodyPr/>
        <a:lstStyle/>
        <a:p>
          <a:endParaRPr lang="zh-CN" altLang="en-US"/>
        </a:p>
      </dgm:t>
    </dgm:pt>
    <dgm:pt modelId="{AFCB7131-61C1-4519-9ECA-5D4B097BCA1B}" type="sibTrans" cxnId="{59EE367E-7E22-4AFF-B4C6-EAE258DDDD31}">
      <dgm:prSet/>
      <dgm:spPr/>
      <dgm:t>
        <a:bodyPr/>
        <a:lstStyle/>
        <a:p>
          <a:endParaRPr lang="zh-CN" altLang="en-US"/>
        </a:p>
      </dgm:t>
    </dgm:pt>
    <dgm:pt modelId="{C75873BB-128F-435A-BEA4-7348DD580F7B}">
      <dgm:prSet phldrT="[文本]" phldr="0" custT="1"/>
      <dgm:spPr>
        <a:noFill/>
      </dgm:spPr>
      <dgm:t>
        <a:bodyPr vert="horz" wrap="square"/>
        <a:lstStyle/>
        <a:p>
          <a:pPr>
            <a:lnSpc>
              <a:spcPct val="110000"/>
            </a:lnSpc>
            <a:spcBef>
              <a:spcPct val="0"/>
            </a:spcBef>
            <a:spcAft>
              <a:spcPts val="0"/>
            </a:spcAft>
          </a:pPr>
          <a:r>
            <a:rPr lang="zh-CN" altLang="en-US" sz="1300" dirty="0">
              <a:latin typeface="+mn-ea"/>
              <a:ea typeface="+mn-ea"/>
            </a:rPr>
            <a:t>上市至今，</a:t>
          </a:r>
          <a:r>
            <a:rPr lang="zh-CN" altLang="en-US" sz="1400" b="1" dirty="0">
              <a:solidFill>
                <a:srgbClr val="C00000"/>
              </a:solidFill>
              <a:latin typeface="+mn-ea"/>
              <a:ea typeface="+mn-ea"/>
            </a:rPr>
            <a:t>未</a:t>
          </a:r>
          <a:r>
            <a:rPr lang="zh-CN" altLang="en-US" sz="1300" dirty="0">
              <a:latin typeface="+mn-ea"/>
              <a:ea typeface="+mn-ea"/>
            </a:rPr>
            <a:t>收到过国家或地区药监发布的安全性警告</a:t>
          </a:r>
        </a:p>
      </dgm:t>
    </dgm:pt>
    <dgm:pt modelId="{377AE1A3-6CEA-486D-BA70-C6BDD84CC5F7}" type="parTrans" cxnId="{28BF3822-0167-44AB-84FA-3FD05F7A58FB}">
      <dgm:prSet/>
      <dgm:spPr/>
      <dgm:t>
        <a:bodyPr/>
        <a:lstStyle/>
        <a:p>
          <a:endParaRPr lang="zh-CN" altLang="en-US"/>
        </a:p>
      </dgm:t>
    </dgm:pt>
    <dgm:pt modelId="{056D181C-0C36-42A5-9A50-1014EC25DE07}" type="sibTrans" cxnId="{28BF3822-0167-44AB-84FA-3FD05F7A58FB}">
      <dgm:prSet/>
      <dgm:spPr/>
      <dgm:t>
        <a:bodyPr/>
        <a:lstStyle/>
        <a:p>
          <a:endParaRPr lang="zh-CN" altLang="en-US"/>
        </a:p>
      </dgm:t>
    </dgm:pt>
    <dgm:pt modelId="{281185B1-821F-423C-867E-176C6450A517}">
      <dgm:prSet phldr="0" custT="1"/>
      <dgm:spPr/>
      <dgm:t>
        <a:bodyPr vert="horz" wrap="square"/>
        <a:lstStyle/>
        <a:p>
          <a:pPr>
            <a:lnSpc>
              <a:spcPct val="110000"/>
            </a:lnSpc>
            <a:spcBef>
              <a:spcPct val="0"/>
            </a:spcBef>
            <a:spcAft>
              <a:spcPts val="0"/>
            </a:spcAft>
          </a:pPr>
          <a:r>
            <a:rPr lang="en-US" altLang="en-US" sz="1400" b="1" kern="1200" dirty="0">
              <a:solidFill>
                <a:srgbClr val="C00000"/>
              </a:solidFill>
              <a:latin typeface="+mn-ea"/>
              <a:ea typeface="+mn-ea"/>
            </a:rPr>
            <a:t>10767 </a:t>
          </a:r>
          <a:r>
            <a:rPr lang="zh-CN" altLang="en-US" sz="1400" b="1" kern="1200" dirty="0">
              <a:solidFill>
                <a:srgbClr val="C00000"/>
              </a:solidFill>
              <a:latin typeface="+mn-ea"/>
              <a:ea typeface="+mn-ea"/>
            </a:rPr>
            <a:t>例上市后临床安全性集中监测</a:t>
          </a:r>
          <a:r>
            <a:rPr lang="zh-CN" altLang="en-US" sz="1300" kern="1200" dirty="0">
              <a:latin typeface="+mn-ea"/>
              <a:ea typeface="+mn-ea"/>
            </a:rPr>
            <a:t>研究显示：</a:t>
          </a:r>
          <a:r>
            <a:rPr lang="zh-CN" altLang="en-US" sz="1400" b="1" kern="1200" dirty="0">
              <a:solidFill>
                <a:srgbClr val="C00000"/>
              </a:solidFill>
              <a:latin typeface="+mn-ea"/>
              <a:ea typeface="+mn-ea"/>
            </a:rPr>
            <a:t>总体不良反应发生率</a:t>
          </a:r>
          <a:r>
            <a:rPr lang="en-US" altLang="en-US" sz="1400" b="1" kern="1200" dirty="0">
              <a:solidFill>
                <a:srgbClr val="C00000"/>
              </a:solidFill>
              <a:latin typeface="+mn-ea"/>
              <a:ea typeface="+mn-ea"/>
            </a:rPr>
            <a:t>0.176%</a:t>
          </a:r>
          <a:r>
            <a:rPr lang="zh-CN" altLang="en-US" sz="1400" b="1" kern="1200" dirty="0">
              <a:solidFill>
                <a:srgbClr val="C00000"/>
              </a:solidFill>
              <a:latin typeface="+mn-ea"/>
              <a:ea typeface="+mn-ea"/>
            </a:rPr>
            <a:t>，属偶见级别</a:t>
          </a:r>
          <a:r>
            <a:rPr lang="zh-CN" altLang="en-US" sz="1300" kern="1200" dirty="0">
              <a:solidFill>
                <a:srgbClr val="C00000"/>
              </a:solidFill>
              <a:latin typeface="+mn-ea"/>
              <a:ea typeface="+mn-ea"/>
            </a:rPr>
            <a:t>，</a:t>
          </a:r>
          <a:r>
            <a:rPr lang="zh-CN" altLang="en-US" sz="1300" kern="1200" dirty="0">
              <a:latin typeface="+mn-ea"/>
              <a:ea typeface="+mn-ea"/>
            </a:rPr>
            <a:t>临床应用相对安全。</a:t>
          </a:r>
          <a:endParaRPr sz="6500" dirty="0"/>
        </a:p>
      </dgm:t>
    </dgm:pt>
    <dgm:pt modelId="{DA0C3A7E-2283-4B73-89BB-E4F7C4FB1B9C}" type="parTrans" cxnId="{D0A19EE2-45AD-4F07-802C-8548603BA1D5}">
      <dgm:prSet/>
      <dgm:spPr/>
      <dgm:t>
        <a:bodyPr/>
        <a:lstStyle/>
        <a:p>
          <a:endParaRPr lang="zh-CN" altLang="en-US"/>
        </a:p>
      </dgm:t>
    </dgm:pt>
    <dgm:pt modelId="{F98AE288-A06F-4E7E-B388-59F0BCFEE681}" type="sibTrans" cxnId="{D0A19EE2-45AD-4F07-802C-8548603BA1D5}">
      <dgm:prSet/>
      <dgm:spPr/>
      <dgm:t>
        <a:bodyPr/>
        <a:lstStyle/>
        <a:p>
          <a:endParaRPr lang="zh-CN" altLang="en-US"/>
        </a:p>
      </dgm:t>
    </dgm:pt>
    <dgm:pt modelId="{CC3C0CF5-3582-44A9-893F-C1E8A733E1FF}">
      <dgm:prSet phldrT="[文本]" custT="1"/>
      <dgm:spPr>
        <a:solidFill>
          <a:srgbClr val="0070C0"/>
        </a:solidFill>
      </dgm:spPr>
      <dgm:t>
        <a:bodyPr/>
        <a:lstStyle/>
        <a:p>
          <a:pPr algn="l">
            <a:lnSpc>
              <a:spcPct val="70000"/>
            </a:lnSpc>
            <a:spcAft>
              <a:spcPts val="0"/>
            </a:spcAft>
          </a:pPr>
          <a:r>
            <a:rPr lang="zh-CN" altLang="en-US" sz="3000" b="1" dirty="0">
              <a:latin typeface="微软雅黑" panose="020B0503020204020204" pitchFamily="34" charset="-122"/>
              <a:ea typeface="微软雅黑" panose="020B0503020204020204" pitchFamily="34" charset="-122"/>
            </a:rPr>
            <a:t>注射用益气复脉</a:t>
          </a:r>
          <a:r>
            <a:rPr lang="en-US" altLang="zh-CN" sz="3000" b="1" dirty="0">
              <a:latin typeface="微软雅黑" panose="020B0503020204020204" pitchFamily="34" charset="-122"/>
              <a:ea typeface="微软雅黑" panose="020B0503020204020204" pitchFamily="34" charset="-122"/>
            </a:rPr>
            <a:t>(</a:t>
          </a:r>
          <a:r>
            <a:rPr lang="zh-CN" altLang="en-US" sz="3000" b="1" dirty="0">
              <a:latin typeface="微软雅黑" panose="020B0503020204020204" pitchFamily="34" charset="-122"/>
              <a:ea typeface="微软雅黑" panose="020B0503020204020204" pitchFamily="34" charset="-122"/>
            </a:rPr>
            <a:t>冻干）  </a:t>
          </a:r>
          <a:endParaRPr lang="en-US" altLang="zh-CN" sz="3000" b="1" dirty="0">
            <a:latin typeface="微软雅黑" panose="020B0503020204020204" pitchFamily="34" charset="-122"/>
            <a:ea typeface="微软雅黑" panose="020B0503020204020204" pitchFamily="34" charset="-122"/>
          </a:endParaRPr>
        </a:p>
        <a:p>
          <a:pPr algn="l">
            <a:lnSpc>
              <a:spcPct val="70000"/>
            </a:lnSpc>
            <a:spcAft>
              <a:spcPts val="0"/>
            </a:spcAft>
          </a:pPr>
          <a:r>
            <a:rPr lang="en-US" altLang="zh-CN" sz="3000" b="1" dirty="0">
              <a:latin typeface="微软雅黑" panose="020B0503020204020204" pitchFamily="34" charset="-122"/>
              <a:ea typeface="微软雅黑" panose="020B0503020204020204" pitchFamily="34" charset="-122"/>
            </a:rPr>
            <a:t>              vs </a:t>
          </a:r>
        </a:p>
        <a:p>
          <a:pPr algn="ctr">
            <a:lnSpc>
              <a:spcPct val="70000"/>
            </a:lnSpc>
            <a:spcAft>
              <a:spcPts val="0"/>
            </a:spcAft>
          </a:pPr>
          <a:r>
            <a:rPr lang="zh-CN" altLang="en-US" sz="3000" b="1" dirty="0">
              <a:latin typeface="微软雅黑" panose="020B0503020204020204" pitchFamily="34" charset="-122"/>
              <a:ea typeface="微软雅黑" panose="020B0503020204020204" pitchFamily="34" charset="-122"/>
            </a:rPr>
            <a:t>参附注射液</a:t>
          </a:r>
          <a:endParaRPr lang="en-US" altLang="zh-CN" sz="3000" b="1" dirty="0">
            <a:latin typeface="微软雅黑" panose="020B0503020204020204" pitchFamily="34" charset="-122"/>
            <a:ea typeface="微软雅黑" panose="020B0503020204020204" pitchFamily="34" charset="-122"/>
          </a:endParaRPr>
        </a:p>
      </dgm:t>
    </dgm:pt>
    <dgm:pt modelId="{60C11D52-F6EB-4894-9E52-5E57D58FE625}" type="parTrans" cxnId="{3A2AC3F4-2A68-4C74-ADAA-6FD9830804BD}">
      <dgm:prSet/>
      <dgm:spPr/>
      <dgm:t>
        <a:bodyPr/>
        <a:lstStyle/>
        <a:p>
          <a:endParaRPr lang="zh-CN" altLang="en-US"/>
        </a:p>
      </dgm:t>
    </dgm:pt>
    <dgm:pt modelId="{1CBFD2A6-5C7F-42AF-BFBF-EA92580B8532}" type="sibTrans" cxnId="{3A2AC3F4-2A68-4C74-ADAA-6FD9830804BD}">
      <dgm:prSet/>
      <dgm:spPr/>
      <dgm:t>
        <a:bodyPr/>
        <a:lstStyle/>
        <a:p>
          <a:endParaRPr lang="zh-CN" altLang="en-US"/>
        </a:p>
      </dgm:t>
    </dgm:pt>
    <dgm:pt modelId="{AC486FC5-66DD-4E26-B80D-E5086078EA88}">
      <dgm:prSet phldrT="[文本]" phldr="0" custT="1"/>
      <dgm:spPr>
        <a:noFill/>
      </dgm:spPr>
      <dgm:t>
        <a:bodyPr vert="horz" wrap="square"/>
        <a:lstStyle/>
        <a:p>
          <a:pPr>
            <a:lnSpc>
              <a:spcPct val="110000"/>
            </a:lnSpc>
            <a:spcBef>
              <a:spcPct val="0"/>
            </a:spcBef>
            <a:spcAft>
              <a:spcPct val="15000"/>
            </a:spcAft>
          </a:pPr>
          <a:r>
            <a:rPr lang="zh-CN" altLang="en-US" sz="1400" b="1" kern="1200" dirty="0">
              <a:solidFill>
                <a:srgbClr val="0070C0"/>
              </a:solidFill>
              <a:latin typeface="+mn-ea"/>
              <a:ea typeface="+mn-ea"/>
            </a:rPr>
            <a:t>注射用益气复脉（冻干）</a:t>
          </a:r>
          <a:r>
            <a:rPr lang="zh-CN" altLang="en-US" sz="1300" kern="1200" dirty="0">
              <a:latin typeface="+mn-ea"/>
              <a:ea typeface="+mn-ea"/>
            </a:rPr>
            <a:t>：上市后</a:t>
          </a:r>
          <a:r>
            <a:rPr lang="en-US" altLang="en-US" sz="1300" kern="1200" dirty="0">
              <a:latin typeface="+mn-ea"/>
              <a:ea typeface="+mn-ea"/>
            </a:rPr>
            <a:t>2395</a:t>
          </a:r>
          <a:r>
            <a:rPr lang="zh-CN" altLang="en-US" sz="1300" kern="1200" dirty="0">
              <a:latin typeface="+mn-ea"/>
              <a:ea typeface="+mn-ea"/>
            </a:rPr>
            <a:t>例</a:t>
          </a:r>
          <a:r>
            <a:rPr lang="en-US" altLang="en-US" sz="1300" kern="1200" dirty="0">
              <a:latin typeface="+mn-ea"/>
              <a:ea typeface="+mn-ea"/>
            </a:rPr>
            <a:t>Ⅳ</a:t>
          </a:r>
          <a:r>
            <a:rPr lang="zh-CN" altLang="en-US" sz="1300" kern="1200" dirty="0">
              <a:latin typeface="+mn-ea"/>
              <a:ea typeface="+mn-ea"/>
            </a:rPr>
            <a:t>期临床研究中，治疗冠心病心绞痛</a:t>
          </a:r>
          <a:r>
            <a:rPr lang="zh-CN" altLang="en-US" sz="1400" b="1" kern="1200" dirty="0">
              <a:solidFill>
                <a:srgbClr val="C00000"/>
              </a:solidFill>
              <a:latin typeface="+mn-ea"/>
              <a:ea typeface="+mn-ea"/>
            </a:rPr>
            <a:t>不良事件发生率为</a:t>
          </a:r>
          <a:r>
            <a:rPr lang="en-US" altLang="en-US" sz="1400" b="1" kern="1200" dirty="0">
              <a:solidFill>
                <a:srgbClr val="C00000"/>
              </a:solidFill>
              <a:latin typeface="+mn-ea"/>
              <a:ea typeface="+mn-ea"/>
            </a:rPr>
            <a:t>0.079%</a:t>
          </a:r>
          <a:r>
            <a:rPr lang="zh-CN" altLang="en-US" sz="1300" kern="1200" dirty="0">
              <a:latin typeface="+mn-ea"/>
              <a:ea typeface="+mn-ea"/>
            </a:rPr>
            <a:t>；治疗心衰</a:t>
          </a:r>
          <a:r>
            <a:rPr lang="zh-CN" altLang="en-US" sz="1400" b="1" kern="1200" dirty="0">
              <a:solidFill>
                <a:srgbClr val="C00000"/>
              </a:solidFill>
              <a:latin typeface="+mn-ea"/>
              <a:ea typeface="+mn-ea"/>
            </a:rPr>
            <a:t>不良事件发生率为</a:t>
          </a:r>
          <a:r>
            <a:rPr lang="en-US" altLang="en-US" sz="1400" b="1" kern="1200" dirty="0">
              <a:solidFill>
                <a:srgbClr val="C00000"/>
              </a:solidFill>
              <a:latin typeface="+mn-ea"/>
              <a:ea typeface="+mn-ea"/>
            </a:rPr>
            <a:t>0.26%</a:t>
          </a:r>
          <a:r>
            <a:rPr lang="zh-CN" altLang="en-US" sz="1300" kern="1200" dirty="0">
              <a:latin typeface="+mn-ea"/>
              <a:ea typeface="+mn-ea"/>
            </a:rPr>
            <a:t>。</a:t>
          </a:r>
        </a:p>
      </dgm:t>
    </dgm:pt>
    <dgm:pt modelId="{6723269D-DCBA-49F4-B7F7-1C1248DCEFFD}" type="parTrans" cxnId="{AB684F74-7EDB-41AB-9530-154522B83659}">
      <dgm:prSet/>
      <dgm:spPr/>
      <dgm:t>
        <a:bodyPr/>
        <a:lstStyle/>
        <a:p>
          <a:endParaRPr lang="zh-CN" altLang="en-US"/>
        </a:p>
      </dgm:t>
    </dgm:pt>
    <dgm:pt modelId="{2C4E9930-CA93-4DDB-AC78-9E9FF59F2060}" type="sibTrans" cxnId="{AB684F74-7EDB-41AB-9530-154522B83659}">
      <dgm:prSet/>
      <dgm:spPr/>
      <dgm:t>
        <a:bodyPr/>
        <a:lstStyle/>
        <a:p>
          <a:endParaRPr lang="zh-CN" altLang="en-US"/>
        </a:p>
      </dgm:t>
    </dgm:pt>
    <dgm:pt modelId="{C1BC7D34-4BC3-406D-BB4D-4646D04E1B05}">
      <dgm:prSet phldr="0" custT="1"/>
      <dgm:spPr/>
      <dgm:t>
        <a:bodyPr vert="horz" wrap="square"/>
        <a:lstStyle/>
        <a:p>
          <a:pPr>
            <a:lnSpc>
              <a:spcPct val="110000"/>
            </a:lnSpc>
            <a:spcBef>
              <a:spcPct val="0"/>
            </a:spcBef>
            <a:spcAft>
              <a:spcPct val="15000"/>
            </a:spcAft>
          </a:pPr>
          <a:r>
            <a:rPr lang="zh-CN" altLang="en-US" sz="1400" b="1" kern="1200" dirty="0">
              <a:solidFill>
                <a:srgbClr val="0070C0"/>
              </a:solidFill>
              <a:latin typeface="+mn-ea"/>
              <a:ea typeface="+mn-ea"/>
            </a:rPr>
            <a:t>参附注射液</a:t>
          </a:r>
          <a:r>
            <a:rPr lang="zh-CN" altLang="en-US" sz="1300" kern="1200" dirty="0">
              <a:latin typeface="+mn-ea"/>
              <a:ea typeface="+mn-ea"/>
            </a:rPr>
            <a:t>：</a:t>
          </a:r>
          <a:r>
            <a:rPr lang="en-US" altLang="en-US" sz="1300" kern="1200" dirty="0">
              <a:latin typeface="+mn-ea"/>
              <a:ea typeface="+mn-ea"/>
            </a:rPr>
            <a:t>2009</a:t>
          </a:r>
          <a:r>
            <a:rPr lang="zh-CN" altLang="en-US" sz="1300" kern="1200" dirty="0">
              <a:latin typeface="+mn-ea"/>
              <a:ea typeface="+mn-ea"/>
            </a:rPr>
            <a:t>年</a:t>
          </a:r>
          <a:r>
            <a:rPr lang="en-US" altLang="en-US" sz="1300" kern="1200" dirty="0">
              <a:latin typeface="+mn-ea"/>
              <a:ea typeface="+mn-ea"/>
            </a:rPr>
            <a:t>1</a:t>
          </a:r>
          <a:r>
            <a:rPr lang="zh-CN" altLang="en-US" sz="1300" kern="1200" dirty="0">
              <a:latin typeface="+mn-ea"/>
              <a:ea typeface="+mn-ea"/>
            </a:rPr>
            <a:t>月～</a:t>
          </a:r>
          <a:r>
            <a:rPr lang="en-US" altLang="en-US" sz="1300" kern="1200" dirty="0">
              <a:latin typeface="+mn-ea"/>
              <a:ea typeface="+mn-ea"/>
            </a:rPr>
            <a:t>2010</a:t>
          </a:r>
          <a:r>
            <a:rPr lang="zh-CN" altLang="en-US" sz="1300" kern="1200" dirty="0">
              <a:latin typeface="+mn-ea"/>
              <a:ea typeface="+mn-ea"/>
            </a:rPr>
            <a:t>年</a:t>
          </a:r>
          <a:r>
            <a:rPr lang="en-US" altLang="en-US" sz="1300" kern="1200" dirty="0">
              <a:latin typeface="+mn-ea"/>
              <a:ea typeface="+mn-ea"/>
            </a:rPr>
            <a:t>12</a:t>
          </a:r>
          <a:r>
            <a:rPr lang="zh-CN" altLang="en-US" sz="1300" kern="1200" dirty="0">
              <a:latin typeface="+mn-ea"/>
              <a:ea typeface="+mn-ea"/>
            </a:rPr>
            <a:t>月期间进行临床观察</a:t>
          </a:r>
          <a:r>
            <a:rPr lang="en-US" altLang="en-US" sz="1300" kern="1200" dirty="0">
              <a:latin typeface="+mn-ea"/>
              <a:ea typeface="+mn-ea"/>
            </a:rPr>
            <a:t>, </a:t>
          </a:r>
          <a:r>
            <a:rPr lang="zh-CN" altLang="en-US" sz="1300" kern="1200" dirty="0">
              <a:latin typeface="+mn-ea"/>
              <a:ea typeface="+mn-ea"/>
            </a:rPr>
            <a:t>观察和收集的病例</a:t>
          </a:r>
          <a:r>
            <a:rPr lang="en-US" altLang="en-US" sz="1300" kern="1200" dirty="0">
              <a:latin typeface="+mn-ea"/>
              <a:ea typeface="+mn-ea"/>
            </a:rPr>
            <a:t>1020</a:t>
          </a:r>
          <a:r>
            <a:rPr lang="zh-CN" altLang="en-US" sz="1300" kern="1200" dirty="0">
              <a:latin typeface="+mn-ea"/>
              <a:ea typeface="+mn-ea"/>
            </a:rPr>
            <a:t>例，</a:t>
          </a:r>
          <a:r>
            <a:rPr lang="zh-CN" altLang="en-US" sz="1400" b="1" kern="1200" dirty="0">
              <a:solidFill>
                <a:srgbClr val="C00000"/>
              </a:solidFill>
              <a:latin typeface="+mn-ea"/>
              <a:ea typeface="+mn-ea"/>
            </a:rPr>
            <a:t>不良反应发生率</a:t>
          </a:r>
          <a:r>
            <a:rPr lang="en-US" altLang="en-US" sz="1400" b="1" kern="1200" dirty="0">
              <a:solidFill>
                <a:srgbClr val="C00000"/>
              </a:solidFill>
              <a:latin typeface="+mn-ea"/>
              <a:ea typeface="+mn-ea"/>
            </a:rPr>
            <a:t>0.686%</a:t>
          </a:r>
          <a:r>
            <a:rPr lang="zh-CN" altLang="en-US" sz="1400" kern="1200" dirty="0">
              <a:latin typeface="+mn-ea"/>
              <a:ea typeface="+mn-ea"/>
            </a:rPr>
            <a:t>。</a:t>
          </a:r>
          <a:endParaRPr lang="zh-CN" altLang="en-US" sz="1300" kern="1200" dirty="0">
            <a:latin typeface="+mn-ea"/>
            <a:ea typeface="+mn-ea"/>
          </a:endParaRPr>
        </a:p>
      </dgm:t>
    </dgm:pt>
    <dgm:pt modelId="{0B778950-452F-402D-BD39-F6E33D8CF683}" type="parTrans" cxnId="{DF49AEEF-89AF-4DDA-A0D7-040F90592141}">
      <dgm:prSet/>
      <dgm:spPr/>
      <dgm:t>
        <a:bodyPr/>
        <a:lstStyle/>
        <a:p>
          <a:endParaRPr lang="zh-CN" altLang="en-US"/>
        </a:p>
      </dgm:t>
    </dgm:pt>
    <dgm:pt modelId="{AF337935-8470-499D-9A9F-5014CEF2ABB3}" type="sibTrans" cxnId="{DF49AEEF-89AF-4DDA-A0D7-040F90592141}">
      <dgm:prSet/>
      <dgm:spPr/>
      <dgm:t>
        <a:bodyPr/>
        <a:lstStyle/>
        <a:p>
          <a:endParaRPr lang="zh-CN" altLang="en-US"/>
        </a:p>
      </dgm:t>
    </dgm:pt>
    <dgm:pt modelId="{C8DD78DE-A07B-4A8F-B314-0706FC16C9C1}">
      <dgm:prSet phldr="0" custT="1"/>
      <dgm:spPr/>
      <dgm:t>
        <a:bodyPr vert="horz" wrap="square"/>
        <a:lstStyle/>
        <a:p>
          <a:pPr>
            <a:lnSpc>
              <a:spcPct val="110000"/>
            </a:lnSpc>
            <a:spcBef>
              <a:spcPct val="0"/>
            </a:spcBef>
            <a:spcAft>
              <a:spcPct val="15000"/>
            </a:spcAft>
          </a:pPr>
          <a:r>
            <a:rPr lang="zh-CN" altLang="en-US" sz="1300" kern="1200" dirty="0">
              <a:latin typeface="+mn-ea"/>
              <a:ea typeface="+mn-ea"/>
            </a:rPr>
            <a:t>剂型优势：</a:t>
          </a:r>
          <a:r>
            <a:rPr lang="zh-CN" altLang="en-US" sz="1400" b="1" kern="1200" dirty="0">
              <a:solidFill>
                <a:srgbClr val="C00000"/>
              </a:solidFill>
              <a:latin typeface="+mn-ea"/>
              <a:ea typeface="+mn-ea"/>
            </a:rPr>
            <a:t>未添加易致敏助溶剂吐温</a:t>
          </a:r>
          <a:r>
            <a:rPr lang="en-US" altLang="zh-CN" sz="1400" b="1" kern="1200" dirty="0">
              <a:solidFill>
                <a:srgbClr val="C00000"/>
              </a:solidFill>
              <a:latin typeface="+mn-ea"/>
              <a:ea typeface="+mn-ea"/>
            </a:rPr>
            <a:t>-80</a:t>
          </a:r>
          <a:r>
            <a:rPr lang="zh-CN" altLang="en-US" sz="1400" b="1" kern="1200" dirty="0">
              <a:solidFill>
                <a:srgbClr val="C00000"/>
              </a:solidFill>
              <a:latin typeface="+mn-ea"/>
              <a:ea typeface="+mn-ea"/>
            </a:rPr>
            <a:t>，创新冻干粉针剂型</a:t>
          </a:r>
          <a:r>
            <a:rPr lang="zh-CN" altLang="en-US" sz="1400" b="1" kern="1200" dirty="0">
              <a:solidFill>
                <a:srgbClr val="FF0000"/>
              </a:solidFill>
              <a:latin typeface="+mn-ea"/>
              <a:ea typeface="+mn-ea"/>
            </a:rPr>
            <a:t>，</a:t>
          </a:r>
          <a:r>
            <a:rPr lang="zh-CN" altLang="en-US" sz="1300" kern="1200" dirty="0">
              <a:solidFill>
                <a:prstClr val="black">
                  <a:hueOff val="0"/>
                  <a:satOff val="0"/>
                  <a:lumOff val="0"/>
                  <a:alphaOff val="0"/>
                </a:prstClr>
              </a:solidFill>
              <a:latin typeface="+mn-ea"/>
              <a:ea typeface="+mn-ea"/>
              <a:cs typeface="+mn-cs"/>
            </a:rPr>
            <a:t>稳定性更好。</a:t>
          </a:r>
          <a:endParaRPr sz="6500"/>
        </a:p>
      </dgm:t>
    </dgm:pt>
    <dgm:pt modelId="{2DD73064-079E-4F45-978B-7ED414FAE357}" type="parTrans" cxnId="{B76C41FF-9F37-4DBF-AF1B-7DEA8450CA0D}">
      <dgm:prSet/>
      <dgm:spPr/>
      <dgm:t>
        <a:bodyPr/>
        <a:lstStyle/>
        <a:p>
          <a:endParaRPr lang="zh-CN" altLang="en-US"/>
        </a:p>
      </dgm:t>
    </dgm:pt>
    <dgm:pt modelId="{D1EEC515-6AB5-4AB8-BDE1-32F8DDFB9019}" type="sibTrans" cxnId="{B76C41FF-9F37-4DBF-AF1B-7DEA8450CA0D}">
      <dgm:prSet/>
      <dgm:spPr/>
      <dgm:t>
        <a:bodyPr/>
        <a:lstStyle/>
        <a:p>
          <a:endParaRPr lang="zh-CN" altLang="en-US"/>
        </a:p>
      </dgm:t>
    </dgm:pt>
    <dgm:pt modelId="{8FA684D1-350B-49B7-86C2-6D4E8CEC1BC3}">
      <dgm:prSet phldr="0" custT="1"/>
      <dgm:spPr/>
      <dgm:t>
        <a:bodyPr vert="horz" wrap="square"/>
        <a:lstStyle/>
        <a:p>
          <a:pPr>
            <a:lnSpc>
              <a:spcPct val="110000"/>
            </a:lnSpc>
            <a:spcBef>
              <a:spcPct val="0"/>
            </a:spcBef>
            <a:spcAft>
              <a:spcPts val="0"/>
            </a:spcAft>
          </a:pPr>
          <a:r>
            <a:rPr lang="en-US" altLang="en-US" sz="1400" b="1" kern="1200" dirty="0" smtClean="0">
              <a:solidFill>
                <a:srgbClr val="C00000"/>
              </a:solidFill>
              <a:latin typeface="+mn-ea"/>
              <a:ea typeface="+mn-ea"/>
            </a:rPr>
            <a:t>2024.01.01-2025.06.30</a:t>
          </a:r>
          <a:r>
            <a:rPr lang="zh-CN" altLang="en-US" sz="1400" b="1" kern="1200" dirty="0" smtClean="0">
              <a:solidFill>
                <a:srgbClr val="C00000"/>
              </a:solidFill>
              <a:latin typeface="+mn-ea"/>
              <a:ea typeface="+mn-ea"/>
            </a:rPr>
            <a:t>，</a:t>
          </a:r>
          <a:r>
            <a:rPr lang="zh-CN" altLang="en-US" sz="1300" kern="1200" dirty="0" smtClean="0">
              <a:latin typeface="+mn-ea"/>
              <a:ea typeface="+mn-ea"/>
            </a:rPr>
            <a:t>我公司共监测到注射用益气复脉（冻干）品种不良反应报告</a:t>
          </a:r>
          <a:r>
            <a:rPr lang="en-US" altLang="en-US" sz="1300" kern="1200" dirty="0" smtClean="0">
              <a:latin typeface="+mn-ea"/>
              <a:ea typeface="+mn-ea"/>
            </a:rPr>
            <a:t>1054</a:t>
          </a:r>
          <a:r>
            <a:rPr lang="zh-CN" altLang="en-US" sz="1300" kern="1200" dirty="0" smtClean="0">
              <a:latin typeface="+mn-ea"/>
              <a:ea typeface="+mn-ea"/>
            </a:rPr>
            <a:t>份，</a:t>
          </a:r>
          <a:r>
            <a:rPr lang="zh-CN" altLang="en-US" sz="1400" b="1" kern="1200" dirty="0" smtClean="0">
              <a:solidFill>
                <a:srgbClr val="C00000"/>
              </a:solidFill>
              <a:latin typeface="+mn-ea"/>
              <a:ea typeface="+mn-ea"/>
            </a:rPr>
            <a:t>发生率</a:t>
          </a:r>
          <a:r>
            <a:rPr lang="en-US" altLang="en-US" sz="1400" b="1" kern="1200" dirty="0" smtClean="0">
              <a:solidFill>
                <a:srgbClr val="C00000"/>
              </a:solidFill>
              <a:latin typeface="+mn-ea"/>
              <a:ea typeface="+mn-ea"/>
            </a:rPr>
            <a:t>2.44‰</a:t>
          </a:r>
          <a:r>
            <a:rPr lang="zh-CN" altLang="en-US" sz="1400" b="1" kern="1200" dirty="0" smtClean="0">
              <a:solidFill>
                <a:srgbClr val="C00000"/>
              </a:solidFill>
              <a:latin typeface="+mn-ea"/>
              <a:ea typeface="+mn-ea"/>
            </a:rPr>
            <a:t>，属偶见级别。</a:t>
          </a:r>
          <a:endParaRPr lang="zh-CN" altLang="en-US" sz="1400" b="1" kern="1200" dirty="0">
            <a:solidFill>
              <a:srgbClr val="C00000"/>
            </a:solidFill>
            <a:latin typeface="+mn-ea"/>
            <a:ea typeface="+mn-ea"/>
          </a:endParaRPr>
        </a:p>
      </dgm:t>
    </dgm:pt>
    <dgm:pt modelId="{DA7C34F3-0392-4FD9-8D30-F04F2DE4ED8B}" type="parTrans" cxnId="{D9564125-675E-4A84-8278-58BB88623A75}">
      <dgm:prSet/>
      <dgm:spPr/>
      <dgm:t>
        <a:bodyPr/>
        <a:lstStyle/>
        <a:p>
          <a:endParaRPr lang="zh-CN" altLang="en-US"/>
        </a:p>
      </dgm:t>
    </dgm:pt>
    <dgm:pt modelId="{499FD62B-9B45-4D82-B2D1-BC4988B9F776}" type="sibTrans" cxnId="{D9564125-675E-4A84-8278-58BB88623A75}">
      <dgm:prSet/>
      <dgm:spPr/>
      <dgm:t>
        <a:bodyPr/>
        <a:lstStyle/>
        <a:p>
          <a:endParaRPr lang="zh-CN" altLang="en-US"/>
        </a:p>
      </dgm:t>
    </dgm:pt>
    <dgm:pt modelId="{CD8A1506-05CE-4D80-A6BE-E7F1CFA3FFAE}" type="pres">
      <dgm:prSet presAssocID="{38695B06-A715-419F-A2E4-A9239B0B3798}" presName="Name0" presStyleCnt="0">
        <dgm:presLayoutVars>
          <dgm:dir/>
          <dgm:animLvl val="lvl"/>
          <dgm:resizeHandles val="exact"/>
        </dgm:presLayoutVars>
      </dgm:prSet>
      <dgm:spPr/>
      <dgm:t>
        <a:bodyPr/>
        <a:lstStyle/>
        <a:p>
          <a:endParaRPr lang="zh-CN" altLang="en-US"/>
        </a:p>
      </dgm:t>
    </dgm:pt>
    <dgm:pt modelId="{03726694-6B7B-40B1-AE84-B4F8CE874A47}" type="pres">
      <dgm:prSet presAssocID="{626FA955-C659-43C9-827F-A61B958E23F5}" presName="linNode" presStyleCnt="0"/>
      <dgm:spPr/>
    </dgm:pt>
    <dgm:pt modelId="{A2DAFE08-4F26-4C34-A664-244EABF3A32D}" type="pres">
      <dgm:prSet presAssocID="{626FA955-C659-43C9-827F-A61B958E23F5}" presName="parentText" presStyleLbl="node1" presStyleIdx="0" presStyleCnt="3" custScaleY="124858">
        <dgm:presLayoutVars>
          <dgm:chMax val="1"/>
          <dgm:bulletEnabled val="1"/>
        </dgm:presLayoutVars>
      </dgm:prSet>
      <dgm:spPr/>
      <dgm:t>
        <a:bodyPr/>
        <a:lstStyle/>
        <a:p>
          <a:endParaRPr lang="zh-CN" altLang="en-US"/>
        </a:p>
      </dgm:t>
    </dgm:pt>
    <dgm:pt modelId="{5B758B25-7CDF-42B7-858F-A08C634EB5FC}" type="pres">
      <dgm:prSet presAssocID="{626FA955-C659-43C9-827F-A61B958E23F5}" presName="descendantText" presStyleLbl="alignAccFollowNode1" presStyleIdx="0" presStyleCnt="3" custScaleY="159573">
        <dgm:presLayoutVars>
          <dgm:bulletEnabled val="1"/>
        </dgm:presLayoutVars>
      </dgm:prSet>
      <dgm:spPr/>
      <dgm:t>
        <a:bodyPr/>
        <a:lstStyle/>
        <a:p>
          <a:endParaRPr lang="zh-CN" altLang="en-US"/>
        </a:p>
      </dgm:t>
    </dgm:pt>
    <dgm:pt modelId="{1F4C8824-B633-4EDC-8B54-5837C92684CF}" type="pres">
      <dgm:prSet presAssocID="{E5024A5C-4A0A-4123-A9C6-04BE68A28EB7}" presName="sp" presStyleCnt="0"/>
      <dgm:spPr/>
    </dgm:pt>
    <dgm:pt modelId="{9C872502-808F-4924-B0B6-057F9553CAD6}" type="pres">
      <dgm:prSet presAssocID="{3BD1AC51-8A84-47B9-9ED5-9CCD4A7A6247}" presName="linNode" presStyleCnt="0"/>
      <dgm:spPr/>
    </dgm:pt>
    <dgm:pt modelId="{8EF59403-A7B3-4AAF-963F-EAE0A27C5E45}" type="pres">
      <dgm:prSet presAssocID="{3BD1AC51-8A84-47B9-9ED5-9CCD4A7A6247}" presName="parentText" presStyleLbl="node1" presStyleIdx="1" presStyleCnt="3" custScaleY="114110">
        <dgm:presLayoutVars>
          <dgm:chMax val="1"/>
          <dgm:bulletEnabled val="1"/>
        </dgm:presLayoutVars>
      </dgm:prSet>
      <dgm:spPr/>
      <dgm:t>
        <a:bodyPr/>
        <a:lstStyle/>
        <a:p>
          <a:endParaRPr lang="zh-CN" altLang="en-US"/>
        </a:p>
      </dgm:t>
    </dgm:pt>
    <dgm:pt modelId="{8C345578-CFF3-4BAD-AB3B-CA54D88799A4}" type="pres">
      <dgm:prSet presAssocID="{3BD1AC51-8A84-47B9-9ED5-9CCD4A7A6247}" presName="descendantText" presStyleLbl="alignAccFollowNode1" presStyleIdx="1" presStyleCnt="3" custScaleY="144881">
        <dgm:presLayoutVars>
          <dgm:bulletEnabled val="1"/>
        </dgm:presLayoutVars>
      </dgm:prSet>
      <dgm:spPr/>
      <dgm:t>
        <a:bodyPr/>
        <a:lstStyle/>
        <a:p>
          <a:endParaRPr lang="zh-CN" altLang="en-US"/>
        </a:p>
      </dgm:t>
    </dgm:pt>
    <dgm:pt modelId="{A0802B8E-6457-4037-A69B-5C273A166062}" type="pres">
      <dgm:prSet presAssocID="{AFCB7131-61C1-4519-9ECA-5D4B097BCA1B}" presName="sp" presStyleCnt="0"/>
      <dgm:spPr/>
    </dgm:pt>
    <dgm:pt modelId="{65B1FD8C-9797-47B3-BF8E-543A1B2E6690}" type="pres">
      <dgm:prSet presAssocID="{CC3C0CF5-3582-44A9-893F-C1E8A733E1FF}" presName="linNode" presStyleCnt="0"/>
      <dgm:spPr/>
    </dgm:pt>
    <dgm:pt modelId="{DAE78145-D917-43A2-ADA5-387410676689}" type="pres">
      <dgm:prSet presAssocID="{CC3C0CF5-3582-44A9-893F-C1E8A733E1FF}" presName="parentText" presStyleLbl="node1" presStyleIdx="2" presStyleCnt="3" custScaleY="123126">
        <dgm:presLayoutVars>
          <dgm:chMax val="1"/>
          <dgm:bulletEnabled val="1"/>
        </dgm:presLayoutVars>
      </dgm:prSet>
      <dgm:spPr/>
      <dgm:t>
        <a:bodyPr/>
        <a:lstStyle/>
        <a:p>
          <a:endParaRPr lang="zh-CN" altLang="en-US"/>
        </a:p>
      </dgm:t>
    </dgm:pt>
    <dgm:pt modelId="{627FAFB1-E50A-442E-83A8-244BAE9E01F9}" type="pres">
      <dgm:prSet presAssocID="{CC3C0CF5-3582-44A9-893F-C1E8A733E1FF}" presName="descendantText" presStyleLbl="alignAccFollowNode1" presStyleIdx="2" presStyleCnt="3" custScaleY="158458" custLinFactNeighborY="0">
        <dgm:presLayoutVars>
          <dgm:bulletEnabled val="1"/>
        </dgm:presLayoutVars>
      </dgm:prSet>
      <dgm:spPr/>
      <dgm:t>
        <a:bodyPr/>
        <a:lstStyle/>
        <a:p>
          <a:endParaRPr lang="zh-CN" altLang="en-US"/>
        </a:p>
      </dgm:t>
    </dgm:pt>
  </dgm:ptLst>
  <dgm:cxnLst>
    <dgm:cxn modelId="{59EE367E-7E22-4AFF-B4C6-EAE258DDDD31}" srcId="{38695B06-A715-419F-A2E4-A9239B0B3798}" destId="{3BD1AC51-8A84-47B9-9ED5-9CCD4A7A6247}" srcOrd="1" destOrd="0" parTransId="{668E0399-6ACC-4CAC-BD73-62BD23FFBFAE}" sibTransId="{AFCB7131-61C1-4519-9ECA-5D4B097BCA1B}"/>
    <dgm:cxn modelId="{8FB88A7F-4D1C-4EBB-B5A7-41D6DB68E99E}" type="presOf" srcId="{CC3C0CF5-3582-44A9-893F-C1E8A733E1FF}" destId="{DAE78145-D917-43A2-ADA5-387410676689}" srcOrd="0" destOrd="0" presId="urn:microsoft.com/office/officeart/2005/8/layout/vList5"/>
    <dgm:cxn modelId="{B87E48FF-881A-4EAF-AD7E-460D5C92E5FC}" type="presOf" srcId="{38695B06-A715-419F-A2E4-A9239B0B3798}" destId="{CD8A1506-05CE-4D80-A6BE-E7F1CFA3FFAE}" srcOrd="0" destOrd="0" presId="urn:microsoft.com/office/officeart/2005/8/layout/vList5"/>
    <dgm:cxn modelId="{E592D1FD-2D24-4A4C-B5FD-9C1424671563}" type="presOf" srcId="{531B067F-75C1-42CC-9C90-2B5C9D4F8CDE}" destId="{5B758B25-7CDF-42B7-858F-A08C634EB5FC}" srcOrd="0" destOrd="0" presId="urn:microsoft.com/office/officeart/2005/8/layout/vList5"/>
    <dgm:cxn modelId="{F3B7C8C7-859C-425E-98D1-FA3EA3190FAA}" type="presOf" srcId="{8FA684D1-350B-49B7-86C2-6D4E8CEC1BC3}" destId="{8C345578-CFF3-4BAD-AB3B-CA54D88799A4}" srcOrd="0" destOrd="1" presId="urn:microsoft.com/office/officeart/2005/8/layout/vList5"/>
    <dgm:cxn modelId="{CB217F77-DE07-4CCA-88F0-5B1CDDEE61ED}" srcId="{626FA955-C659-43C9-827F-A61B958E23F5}" destId="{67DD828E-9089-4653-B571-609E888053E3}" srcOrd="2" destOrd="0" parTransId="{A8CAE6F2-1CD8-4E55-B632-D03B94A93CF5}" sibTransId="{E8208210-0DDF-4D5B-B4E4-012A01EEF2FF}"/>
    <dgm:cxn modelId="{D0A19EE2-45AD-4F07-802C-8548603BA1D5}" srcId="{3BD1AC51-8A84-47B9-9ED5-9CCD4A7A6247}" destId="{281185B1-821F-423C-867E-176C6450A517}" srcOrd="2" destOrd="0" parTransId="{DA0C3A7E-2283-4B73-89BB-E4F7C4FB1B9C}" sibTransId="{F98AE288-A06F-4E7E-B388-59F0BCFEE681}"/>
    <dgm:cxn modelId="{E7DE7C69-6C11-44FD-8BF8-FED35E1A8DD0}" type="presOf" srcId="{281185B1-821F-423C-867E-176C6450A517}" destId="{8C345578-CFF3-4BAD-AB3B-CA54D88799A4}" srcOrd="0" destOrd="2" presId="urn:microsoft.com/office/officeart/2005/8/layout/vList5"/>
    <dgm:cxn modelId="{D9564125-675E-4A84-8278-58BB88623A75}" srcId="{3BD1AC51-8A84-47B9-9ED5-9CCD4A7A6247}" destId="{8FA684D1-350B-49B7-86C2-6D4E8CEC1BC3}" srcOrd="1" destOrd="0" parTransId="{DA7C34F3-0392-4FD9-8D30-F04F2DE4ED8B}" sibTransId="{499FD62B-9B45-4D82-B2D1-BC4988B9F776}"/>
    <dgm:cxn modelId="{00451934-6C76-4D37-B4A1-2DAEB3910859}" type="presOf" srcId="{67DD828E-9089-4653-B571-609E888053E3}" destId="{5B758B25-7CDF-42B7-858F-A08C634EB5FC}" srcOrd="0" destOrd="2" presId="urn:microsoft.com/office/officeart/2005/8/layout/vList5"/>
    <dgm:cxn modelId="{28BF3822-0167-44AB-84FA-3FD05F7A58FB}" srcId="{3BD1AC51-8A84-47B9-9ED5-9CCD4A7A6247}" destId="{C75873BB-128F-435A-BEA4-7348DD580F7B}" srcOrd="0" destOrd="0" parTransId="{377AE1A3-6CEA-486D-BA70-C6BDD84CC5F7}" sibTransId="{056D181C-0C36-42A5-9A50-1014EC25DE07}"/>
    <dgm:cxn modelId="{E803CAD2-FFFB-479E-913C-3812D414F516}" type="presOf" srcId="{3EFA70F1-B24C-4B74-8DA5-96835AA26561}" destId="{5B758B25-7CDF-42B7-858F-A08C634EB5FC}" srcOrd="0" destOrd="1" presId="urn:microsoft.com/office/officeart/2005/8/layout/vList5"/>
    <dgm:cxn modelId="{1880A5FD-984E-46F4-8DE9-44888D79CBD5}" type="presOf" srcId="{626FA955-C659-43C9-827F-A61B958E23F5}" destId="{A2DAFE08-4F26-4C34-A664-244EABF3A32D}" srcOrd="0" destOrd="0" presId="urn:microsoft.com/office/officeart/2005/8/layout/vList5"/>
    <dgm:cxn modelId="{3A2AC3F4-2A68-4C74-ADAA-6FD9830804BD}" srcId="{38695B06-A715-419F-A2E4-A9239B0B3798}" destId="{CC3C0CF5-3582-44A9-893F-C1E8A733E1FF}" srcOrd="2" destOrd="0" parTransId="{60C11D52-F6EB-4894-9E52-5E57D58FE625}" sibTransId="{1CBFD2A6-5C7F-42AF-BFBF-EA92580B8532}"/>
    <dgm:cxn modelId="{D053C34D-80E5-4995-97EE-1EEEC44AC26C}" srcId="{626FA955-C659-43C9-827F-A61B958E23F5}" destId="{3EFA70F1-B24C-4B74-8DA5-96835AA26561}" srcOrd="1" destOrd="0" parTransId="{CA5440FA-A214-4826-A58E-EB64C138092E}" sibTransId="{362FF69B-683D-46C8-93F3-988D3FF4E280}"/>
    <dgm:cxn modelId="{24FDB815-6D79-40E6-AEF4-C56002F50BEC}" type="presOf" srcId="{C1BC7D34-4BC3-406D-BB4D-4646D04E1B05}" destId="{627FAFB1-E50A-442E-83A8-244BAE9E01F9}" srcOrd="0" destOrd="1" presId="urn:microsoft.com/office/officeart/2005/8/layout/vList5"/>
    <dgm:cxn modelId="{DF49AEEF-89AF-4DDA-A0D7-040F90592141}" srcId="{CC3C0CF5-3582-44A9-893F-C1E8A733E1FF}" destId="{C1BC7D34-4BC3-406D-BB4D-4646D04E1B05}" srcOrd="1" destOrd="0" parTransId="{0B778950-452F-402D-BD39-F6E33D8CF683}" sibTransId="{AF337935-8470-499D-9A9F-5014CEF2ABB3}"/>
    <dgm:cxn modelId="{9C743F54-79D2-4F3D-9E1A-104C2FB01FC6}" type="presOf" srcId="{3BD1AC51-8A84-47B9-9ED5-9CCD4A7A6247}" destId="{8EF59403-A7B3-4AAF-963F-EAE0A27C5E45}" srcOrd="0" destOrd="0" presId="urn:microsoft.com/office/officeart/2005/8/layout/vList5"/>
    <dgm:cxn modelId="{E1D9586E-0289-4512-8325-C51D0FCCA987}" type="presOf" srcId="{C8DD78DE-A07B-4A8F-B314-0706FC16C9C1}" destId="{627FAFB1-E50A-442E-83A8-244BAE9E01F9}" srcOrd="0" destOrd="2" presId="urn:microsoft.com/office/officeart/2005/8/layout/vList5"/>
    <dgm:cxn modelId="{8E6F6C53-444E-412C-95E9-DB2F1CE35E99}" type="presOf" srcId="{AC486FC5-66DD-4E26-B80D-E5086078EA88}" destId="{627FAFB1-E50A-442E-83A8-244BAE9E01F9}" srcOrd="0" destOrd="0" presId="urn:microsoft.com/office/officeart/2005/8/layout/vList5"/>
    <dgm:cxn modelId="{4C4F650E-FEDA-429C-A67E-C13CECB6C832}" srcId="{38695B06-A715-419F-A2E4-A9239B0B3798}" destId="{626FA955-C659-43C9-827F-A61B958E23F5}" srcOrd="0" destOrd="0" parTransId="{CCC11266-6CAD-43B9-96CE-CEA78C039493}" sibTransId="{E5024A5C-4A0A-4123-A9C6-04BE68A28EB7}"/>
    <dgm:cxn modelId="{C4611C70-BD42-4572-8969-CD9AEEFD32B0}" srcId="{626FA955-C659-43C9-827F-A61B958E23F5}" destId="{531B067F-75C1-42CC-9C90-2B5C9D4F8CDE}" srcOrd="0" destOrd="0" parTransId="{7EFB4501-2FA8-4018-9CA7-44160E8154D0}" sibTransId="{95C19A5F-D5DF-42EE-B9BA-B3EF00847F9F}"/>
    <dgm:cxn modelId="{AB684F74-7EDB-41AB-9530-154522B83659}" srcId="{CC3C0CF5-3582-44A9-893F-C1E8A733E1FF}" destId="{AC486FC5-66DD-4E26-B80D-E5086078EA88}" srcOrd="0" destOrd="0" parTransId="{6723269D-DCBA-49F4-B7F7-1C1248DCEFFD}" sibTransId="{2C4E9930-CA93-4DDB-AC78-9E9FF59F2060}"/>
    <dgm:cxn modelId="{B76C41FF-9F37-4DBF-AF1B-7DEA8450CA0D}" srcId="{CC3C0CF5-3582-44A9-893F-C1E8A733E1FF}" destId="{C8DD78DE-A07B-4A8F-B314-0706FC16C9C1}" srcOrd="2" destOrd="0" parTransId="{2DD73064-079E-4F45-978B-7ED414FAE357}" sibTransId="{D1EEC515-6AB5-4AB8-BDE1-32F8DDFB9019}"/>
    <dgm:cxn modelId="{83A460C2-8D06-4385-87F8-62E526DC34C3}" type="presOf" srcId="{C75873BB-128F-435A-BEA4-7348DD580F7B}" destId="{8C345578-CFF3-4BAD-AB3B-CA54D88799A4}" srcOrd="0" destOrd="0" presId="urn:microsoft.com/office/officeart/2005/8/layout/vList5"/>
    <dgm:cxn modelId="{FEACAB23-6DC3-465C-8759-BE64DFA21AC3}" type="presParOf" srcId="{CD8A1506-05CE-4D80-A6BE-E7F1CFA3FFAE}" destId="{03726694-6B7B-40B1-AE84-B4F8CE874A47}" srcOrd="0" destOrd="0" presId="urn:microsoft.com/office/officeart/2005/8/layout/vList5"/>
    <dgm:cxn modelId="{95CE56E1-D3B3-4625-AB13-086A9C2F2BF8}" type="presParOf" srcId="{03726694-6B7B-40B1-AE84-B4F8CE874A47}" destId="{A2DAFE08-4F26-4C34-A664-244EABF3A32D}" srcOrd="0" destOrd="0" presId="urn:microsoft.com/office/officeart/2005/8/layout/vList5"/>
    <dgm:cxn modelId="{76F24535-CD97-4672-9FF9-C94D456D0AAC}" type="presParOf" srcId="{03726694-6B7B-40B1-AE84-B4F8CE874A47}" destId="{5B758B25-7CDF-42B7-858F-A08C634EB5FC}" srcOrd="1" destOrd="0" presId="urn:microsoft.com/office/officeart/2005/8/layout/vList5"/>
    <dgm:cxn modelId="{7B1E89AE-DA81-4D46-BBAF-E48225F0AE68}" type="presParOf" srcId="{CD8A1506-05CE-4D80-A6BE-E7F1CFA3FFAE}" destId="{1F4C8824-B633-4EDC-8B54-5837C92684CF}" srcOrd="1" destOrd="0" presId="urn:microsoft.com/office/officeart/2005/8/layout/vList5"/>
    <dgm:cxn modelId="{7638C937-1450-4E88-92CF-C922EC2F4BBD}" type="presParOf" srcId="{CD8A1506-05CE-4D80-A6BE-E7F1CFA3FFAE}" destId="{9C872502-808F-4924-B0B6-057F9553CAD6}" srcOrd="2" destOrd="0" presId="urn:microsoft.com/office/officeart/2005/8/layout/vList5"/>
    <dgm:cxn modelId="{1346BAC9-5FF2-475C-906D-D744099FF87A}" type="presParOf" srcId="{9C872502-808F-4924-B0B6-057F9553CAD6}" destId="{8EF59403-A7B3-4AAF-963F-EAE0A27C5E45}" srcOrd="0" destOrd="0" presId="urn:microsoft.com/office/officeart/2005/8/layout/vList5"/>
    <dgm:cxn modelId="{EF251DC0-F627-4E3A-98CD-71B8F95FC1E6}" type="presParOf" srcId="{9C872502-808F-4924-B0B6-057F9553CAD6}" destId="{8C345578-CFF3-4BAD-AB3B-CA54D88799A4}" srcOrd="1" destOrd="0" presId="urn:microsoft.com/office/officeart/2005/8/layout/vList5"/>
    <dgm:cxn modelId="{E087F7FF-E06B-45F4-B89B-F576CEEF5B6E}" type="presParOf" srcId="{CD8A1506-05CE-4D80-A6BE-E7F1CFA3FFAE}" destId="{A0802B8E-6457-4037-A69B-5C273A166062}" srcOrd="3" destOrd="0" presId="urn:microsoft.com/office/officeart/2005/8/layout/vList5"/>
    <dgm:cxn modelId="{306062DB-994D-4650-8D61-5BA0D2AFAA59}" type="presParOf" srcId="{CD8A1506-05CE-4D80-A6BE-E7F1CFA3FFAE}" destId="{65B1FD8C-9797-47B3-BF8E-543A1B2E6690}" srcOrd="4" destOrd="0" presId="urn:microsoft.com/office/officeart/2005/8/layout/vList5"/>
    <dgm:cxn modelId="{393039A4-7915-4E1F-B35E-4B047CB31636}" type="presParOf" srcId="{65B1FD8C-9797-47B3-BF8E-543A1B2E6690}" destId="{DAE78145-D917-43A2-ADA5-387410676689}" srcOrd="0" destOrd="0" presId="urn:microsoft.com/office/officeart/2005/8/layout/vList5"/>
    <dgm:cxn modelId="{A6B81797-8A31-4852-9411-4FB357C119CA}" type="presParOf" srcId="{65B1FD8C-9797-47B3-BF8E-543A1B2E6690}" destId="{627FAFB1-E50A-442E-83A8-244BAE9E01F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772084-D2AA-41F5-A395-96EFB0C77800}" type="doc">
      <dgm:prSet loTypeId="urn:microsoft.com/office/officeart/2008/layout/VerticalCurvedList#1" loCatId="list" qsTypeId="urn:microsoft.com/office/officeart/2005/8/quickstyle/simple1#2" qsCatId="simple" csTypeId="urn:microsoft.com/office/officeart/2005/8/colors/accent1_2#2" csCatId="accent1" phldr="1"/>
      <dgm:spPr/>
      <dgm:t>
        <a:bodyPr/>
        <a:lstStyle/>
        <a:p>
          <a:endParaRPr lang="zh-CN" altLang="en-US"/>
        </a:p>
      </dgm:t>
    </dgm:pt>
    <dgm:pt modelId="{F1EA3FFA-0855-46D5-BCA7-B89D356A785E}">
      <dgm:prSet phldrT="[文本]" custT="1"/>
      <dgm:spPr>
        <a:noFill/>
        <a:ln>
          <a:solidFill>
            <a:srgbClr val="0070C0"/>
          </a:solidFill>
        </a:ln>
      </dgm:spPr>
      <dgm:t>
        <a:bodyPr/>
        <a:lstStyle/>
        <a:p>
          <a:r>
            <a:rPr lang="zh-CN" altLang="en-US" sz="1500" dirty="0">
              <a:solidFill>
                <a:schemeClr val="tx1"/>
              </a:solidFill>
            </a:rPr>
            <a:t>  国家</a:t>
          </a:r>
          <a:r>
            <a:rPr lang="zh-CN" altLang="en-US" sz="1600" b="1" dirty="0">
              <a:solidFill>
                <a:srgbClr val="C00000"/>
              </a:solidFill>
            </a:rPr>
            <a:t>重大新药创制专项</a:t>
          </a:r>
          <a:r>
            <a:rPr lang="en-US" altLang="en-US" sz="1500" dirty="0">
              <a:solidFill>
                <a:schemeClr val="tx1"/>
              </a:solidFill>
            </a:rPr>
            <a:t>2010</a:t>
          </a:r>
          <a:r>
            <a:rPr lang="zh-CN" altLang="en-US" sz="1500" dirty="0">
              <a:solidFill>
                <a:schemeClr val="tx1"/>
              </a:solidFill>
            </a:rPr>
            <a:t>年度课题研究（课题编号：</a:t>
          </a:r>
          <a:r>
            <a:rPr lang="en-US" altLang="en-US" sz="1500" dirty="0">
              <a:solidFill>
                <a:schemeClr val="tx1"/>
              </a:solidFill>
            </a:rPr>
            <a:t>2010ZX09502-004</a:t>
          </a:r>
          <a:r>
            <a:rPr lang="zh-CN" altLang="en-US" sz="1500" dirty="0">
              <a:solidFill>
                <a:schemeClr val="tx1"/>
              </a:solidFill>
            </a:rPr>
            <a:t>）</a:t>
          </a:r>
          <a:endParaRPr lang="en-US" altLang="zh-CN" sz="1500" dirty="0">
            <a:solidFill>
              <a:schemeClr val="tx1"/>
            </a:solidFill>
          </a:endParaRPr>
        </a:p>
        <a:p>
          <a:r>
            <a:rPr lang="zh-CN" altLang="en-US" sz="1500" dirty="0">
              <a:solidFill>
                <a:schemeClr val="tx1"/>
              </a:solidFill>
            </a:rPr>
            <a:t>  国家</a:t>
          </a:r>
          <a:r>
            <a:rPr lang="zh-CN" altLang="en-US" sz="1600" b="1" dirty="0">
              <a:solidFill>
                <a:srgbClr val="C00000"/>
              </a:solidFill>
            </a:rPr>
            <a:t>科技支撑计划</a:t>
          </a:r>
          <a:r>
            <a:rPr lang="zh-CN" altLang="en-US" sz="1500" dirty="0">
              <a:solidFill>
                <a:schemeClr val="tx1"/>
              </a:solidFill>
            </a:rPr>
            <a:t>课题研究（课题编号：</a:t>
          </a:r>
          <a:r>
            <a:rPr lang="en-US" altLang="en-US" sz="1500" dirty="0">
              <a:solidFill>
                <a:schemeClr val="tx1"/>
              </a:solidFill>
            </a:rPr>
            <a:t>2013BAI02B02</a:t>
          </a:r>
          <a:r>
            <a:rPr lang="zh-CN" altLang="en-US" sz="1500" dirty="0">
              <a:solidFill>
                <a:schemeClr val="tx1"/>
              </a:solidFill>
            </a:rPr>
            <a:t>）</a:t>
          </a:r>
          <a:endParaRPr lang="en-US" altLang="zh-CN" sz="1500" dirty="0">
            <a:solidFill>
              <a:schemeClr val="tx1"/>
            </a:solidFill>
          </a:endParaRPr>
        </a:p>
        <a:p>
          <a:r>
            <a:rPr lang="zh-CN" altLang="en-US" sz="1500" dirty="0">
              <a:solidFill>
                <a:schemeClr val="tx1"/>
              </a:solidFill>
            </a:rPr>
            <a:t>  国家</a:t>
          </a:r>
          <a:r>
            <a:rPr lang="zh-CN" altLang="en-US" sz="1600" b="1" dirty="0">
              <a:solidFill>
                <a:srgbClr val="C00000"/>
              </a:solidFill>
            </a:rPr>
            <a:t>重点研发计划中医药现代化研究</a:t>
          </a:r>
          <a:r>
            <a:rPr lang="zh-CN" altLang="en-US" sz="1500" dirty="0">
              <a:solidFill>
                <a:schemeClr val="tx1"/>
              </a:solidFill>
            </a:rPr>
            <a:t>重点专项（课题编号：</a:t>
          </a:r>
          <a:r>
            <a:rPr lang="en-US" altLang="en-US" sz="1500" dirty="0">
              <a:solidFill>
                <a:schemeClr val="tx1"/>
              </a:solidFill>
            </a:rPr>
            <a:t>2017YFC1700400</a:t>
          </a:r>
          <a:r>
            <a:rPr lang="zh-CN" altLang="en-US" sz="1500" dirty="0">
              <a:solidFill>
                <a:schemeClr val="tx1"/>
              </a:solidFill>
            </a:rPr>
            <a:t>）</a:t>
          </a:r>
        </a:p>
      </dgm:t>
    </dgm:pt>
    <dgm:pt modelId="{9A226E70-1EB5-4830-8763-55BFB9AF954C}" type="parTrans" cxnId="{7054B9F0-7A34-4930-A8BF-8660DDF11FF5}">
      <dgm:prSet/>
      <dgm:spPr/>
      <dgm:t>
        <a:bodyPr/>
        <a:lstStyle/>
        <a:p>
          <a:endParaRPr lang="zh-CN" altLang="en-US"/>
        </a:p>
      </dgm:t>
    </dgm:pt>
    <dgm:pt modelId="{96DF1B3B-5B79-4E65-827B-2E02DCB73DBD}" type="sibTrans" cxnId="{7054B9F0-7A34-4930-A8BF-8660DDF11FF5}">
      <dgm:prSet/>
      <dgm:spPr/>
      <dgm:t>
        <a:bodyPr/>
        <a:lstStyle/>
        <a:p>
          <a:endParaRPr lang="zh-CN" altLang="en-US"/>
        </a:p>
      </dgm:t>
    </dgm:pt>
    <dgm:pt modelId="{D17E5275-3EF6-457B-9637-97167991F1DF}">
      <dgm:prSet phldrT="[文本]" custT="1"/>
      <dgm:spPr>
        <a:noFill/>
        <a:ln>
          <a:solidFill>
            <a:srgbClr val="0070C0"/>
          </a:solidFill>
        </a:ln>
      </dgm:spPr>
      <dgm:t>
        <a:bodyPr/>
        <a:lstStyle/>
        <a:p>
          <a:r>
            <a:rPr lang="en-US" altLang="zh-CN" sz="1500" kern="1200" dirty="0">
              <a:solidFill>
                <a:schemeClr val="tx1"/>
              </a:solidFill>
              <a:latin typeface="微软雅黑" panose="020B0503020204020204" pitchFamily="34" charset="-122"/>
              <a:ea typeface="微软雅黑" panose="020B0503020204020204" pitchFamily="34" charset="-122"/>
            </a:rPr>
            <a:t>  </a:t>
          </a:r>
          <a:r>
            <a:rPr lang="zh-CN" altLang="zh-CN" sz="1500" kern="1200" dirty="0">
              <a:solidFill>
                <a:schemeClr val="tx1"/>
              </a:solidFill>
              <a:latin typeface="+mn-ea"/>
              <a:ea typeface="+mn-ea"/>
            </a:rPr>
            <a:t>一种益气复脉制剂</a:t>
          </a:r>
          <a:r>
            <a:rPr lang="zh-CN" altLang="en-US" sz="1500" kern="1200" dirty="0">
              <a:solidFill>
                <a:schemeClr val="tx1"/>
              </a:solidFill>
              <a:latin typeface="+mn-ea"/>
              <a:ea typeface="+mn-ea"/>
            </a:rPr>
            <a:t>（专利号：</a:t>
          </a:r>
          <a:r>
            <a:rPr lang="en-US" altLang="en-US" sz="1500" kern="1200" dirty="0">
              <a:solidFill>
                <a:prstClr val="black"/>
              </a:solidFill>
              <a:latin typeface="等线" panose="020F0502020204030204"/>
              <a:ea typeface="+mn-ea"/>
              <a:cs typeface="+mn-cs"/>
            </a:rPr>
            <a:t>201110269068.6</a:t>
          </a:r>
          <a:r>
            <a:rPr lang="zh-CN" altLang="en-US" sz="1500" kern="1200" dirty="0">
              <a:solidFill>
                <a:schemeClr val="tx1"/>
              </a:solidFill>
              <a:latin typeface="+mn-ea"/>
              <a:ea typeface="+mn-ea"/>
            </a:rPr>
            <a:t>）</a:t>
          </a:r>
          <a:endParaRPr lang="en-US" altLang="zh-CN" sz="1500" kern="1200" dirty="0">
            <a:solidFill>
              <a:schemeClr val="tx1"/>
            </a:solidFill>
            <a:latin typeface="+mn-ea"/>
            <a:ea typeface="+mn-ea"/>
          </a:endParaRPr>
        </a:p>
        <a:p>
          <a:r>
            <a:rPr lang="zh-CN" altLang="en-US" sz="1500" kern="1200" dirty="0">
              <a:solidFill>
                <a:schemeClr val="tx1"/>
              </a:solidFill>
              <a:latin typeface="+mn-ea"/>
              <a:ea typeface="+mn-ea"/>
            </a:rPr>
            <a:t>  一种中药粉针及其质量控制方法（专利号：</a:t>
          </a:r>
          <a:r>
            <a:rPr lang="en-US" altLang="en-US" sz="1500" kern="1200" dirty="0">
              <a:solidFill>
                <a:prstClr val="black"/>
              </a:solidFill>
              <a:latin typeface="等线" panose="020F0502020204030204"/>
              <a:ea typeface="+mn-ea"/>
              <a:cs typeface="+mn-cs"/>
            </a:rPr>
            <a:t>200910068768.1</a:t>
          </a:r>
          <a:r>
            <a:rPr lang="zh-CN" altLang="en-US" sz="1500" kern="1200" dirty="0">
              <a:solidFill>
                <a:schemeClr val="tx1"/>
              </a:solidFill>
              <a:latin typeface="+mn-ea"/>
              <a:ea typeface="+mn-ea"/>
            </a:rPr>
            <a:t>）</a:t>
          </a:r>
          <a:endParaRPr lang="en-US" altLang="zh-CN" sz="1500" kern="1200" dirty="0">
            <a:solidFill>
              <a:schemeClr val="tx1"/>
            </a:solidFill>
            <a:latin typeface="+mn-ea"/>
            <a:ea typeface="+mn-ea"/>
          </a:endParaRPr>
        </a:p>
        <a:p>
          <a:r>
            <a:rPr lang="en-US" altLang="zh-CN" sz="1500" kern="1200" dirty="0">
              <a:solidFill>
                <a:schemeClr val="tx1"/>
              </a:solidFill>
              <a:latin typeface="+mn-ea"/>
              <a:ea typeface="+mn-ea"/>
            </a:rPr>
            <a:t>  </a:t>
          </a:r>
          <a:r>
            <a:rPr lang="zh-CN" altLang="zh-CN" sz="1500" kern="1200" dirty="0">
              <a:solidFill>
                <a:schemeClr val="tx1"/>
              </a:solidFill>
              <a:latin typeface="+mn-ea"/>
              <a:ea typeface="+mn-ea"/>
            </a:rPr>
            <a:t>一种检测注射用益气复脉中的大分子物质的方法</a:t>
          </a:r>
          <a:r>
            <a:rPr lang="zh-CN" altLang="en-US" sz="1500" kern="1200" dirty="0">
              <a:solidFill>
                <a:schemeClr val="tx1"/>
              </a:solidFill>
              <a:latin typeface="+mn-ea"/>
              <a:ea typeface="+mn-ea"/>
            </a:rPr>
            <a:t>（专利号：</a:t>
          </a:r>
          <a:r>
            <a:rPr lang="en-US" altLang="en-US" sz="1500" kern="1200" dirty="0">
              <a:solidFill>
                <a:prstClr val="black"/>
              </a:solidFill>
              <a:latin typeface="等线" panose="020F0502020204030204"/>
              <a:ea typeface="+mn-ea"/>
              <a:cs typeface="+mn-cs"/>
            </a:rPr>
            <a:t>201010506094.1</a:t>
          </a:r>
          <a:r>
            <a:rPr lang="zh-CN" altLang="en-US" sz="1500" kern="1200" dirty="0">
              <a:solidFill>
                <a:schemeClr val="tx1"/>
              </a:solidFill>
              <a:latin typeface="+mn-ea"/>
              <a:ea typeface="+mn-ea"/>
            </a:rPr>
            <a:t>）</a:t>
          </a:r>
          <a:endParaRPr lang="en-US" altLang="zh-CN" sz="1500" kern="1200" dirty="0">
            <a:solidFill>
              <a:schemeClr val="tx1"/>
            </a:solidFill>
            <a:latin typeface="+mn-ea"/>
            <a:ea typeface="+mn-ea"/>
          </a:endParaRPr>
        </a:p>
      </dgm:t>
    </dgm:pt>
    <dgm:pt modelId="{651EEDEF-8956-4D26-B3A6-AFDC563D058F}" type="parTrans" cxnId="{7B5FEC0B-0052-433D-9A7E-A61EC4FCCBB3}">
      <dgm:prSet/>
      <dgm:spPr/>
      <dgm:t>
        <a:bodyPr/>
        <a:lstStyle/>
        <a:p>
          <a:endParaRPr lang="zh-CN" altLang="en-US"/>
        </a:p>
      </dgm:t>
    </dgm:pt>
    <dgm:pt modelId="{3345C672-8171-4FF2-A0C8-4DB9E338C889}" type="sibTrans" cxnId="{7B5FEC0B-0052-433D-9A7E-A61EC4FCCBB3}">
      <dgm:prSet/>
      <dgm:spPr/>
      <dgm:t>
        <a:bodyPr/>
        <a:lstStyle/>
        <a:p>
          <a:endParaRPr lang="zh-CN" altLang="en-US"/>
        </a:p>
      </dgm:t>
    </dgm:pt>
    <dgm:pt modelId="{4AD4D448-C7ED-43D9-8845-F56A38422B36}">
      <dgm:prSet phldrT="[文本]" custT="1"/>
      <dgm:spPr>
        <a:noFill/>
        <a:ln>
          <a:solidFill>
            <a:srgbClr val="0070C0"/>
          </a:solidFill>
        </a:ln>
      </dgm:spPr>
      <dgm:t>
        <a:bodyPr/>
        <a:lstStyle/>
        <a:p>
          <a:pPr>
            <a:spcAft>
              <a:spcPts val="300"/>
            </a:spcAft>
          </a:pPr>
          <a:r>
            <a:rPr lang="zh-CN" altLang="en-US" sz="1100" dirty="0">
              <a:solidFill>
                <a:schemeClr val="tx1"/>
              </a:solidFill>
            </a:rPr>
            <a:t>    </a:t>
          </a:r>
          <a:r>
            <a:rPr lang="zh-CN" altLang="en-US" sz="1400" dirty="0">
              <a:solidFill>
                <a:schemeClr val="tx1"/>
              </a:solidFill>
              <a:latin typeface="+mn-ea"/>
              <a:ea typeface="+mn-ea"/>
            </a:rPr>
            <a:t>组方</a:t>
          </a:r>
          <a:r>
            <a:rPr lang="zh-CN" altLang="en-US" sz="1600" b="1" dirty="0">
              <a:solidFill>
                <a:srgbClr val="C00000"/>
              </a:solidFill>
            </a:rPr>
            <a:t>源于经典名方</a:t>
          </a:r>
          <a:r>
            <a:rPr lang="zh-CN" altLang="en-US" sz="1400" dirty="0">
              <a:solidFill>
                <a:schemeClr val="tx1"/>
              </a:solidFill>
              <a:latin typeface="+mn-ea"/>
              <a:ea typeface="+mn-ea"/>
            </a:rPr>
            <a:t>生脉散，首见于金</a:t>
          </a:r>
          <a:r>
            <a:rPr lang="en-US" altLang="en-US" sz="1400" dirty="0">
              <a:solidFill>
                <a:schemeClr val="tx1"/>
              </a:solidFill>
              <a:latin typeface="+mn-ea"/>
              <a:ea typeface="+mn-ea"/>
            </a:rPr>
            <a:t>· </a:t>
          </a:r>
          <a:r>
            <a:rPr lang="zh-CN" altLang="en-US" sz="1400" dirty="0">
              <a:solidFill>
                <a:schemeClr val="tx1"/>
              </a:solidFill>
              <a:latin typeface="+mn-ea"/>
              <a:ea typeface="+mn-ea"/>
            </a:rPr>
            <a:t>张元素</a:t>
          </a:r>
          <a:r>
            <a:rPr lang="en-US" altLang="en-US" sz="1400" dirty="0">
              <a:solidFill>
                <a:schemeClr val="tx1"/>
              </a:solidFill>
              <a:latin typeface="+mn-ea"/>
              <a:ea typeface="+mn-ea"/>
            </a:rPr>
            <a:t>《</a:t>
          </a:r>
          <a:r>
            <a:rPr lang="zh-CN" altLang="en-US" sz="1400" dirty="0">
              <a:solidFill>
                <a:schemeClr val="tx1"/>
              </a:solidFill>
              <a:latin typeface="+mn-ea"/>
              <a:ea typeface="+mn-ea"/>
            </a:rPr>
            <a:t>医学启源</a:t>
          </a:r>
          <a:r>
            <a:rPr lang="en-US" altLang="en-US" sz="1400" dirty="0">
              <a:solidFill>
                <a:schemeClr val="tx1"/>
              </a:solidFill>
              <a:latin typeface="+mn-ea"/>
              <a:ea typeface="+mn-ea"/>
            </a:rPr>
            <a:t>·</a:t>
          </a:r>
          <a:r>
            <a:rPr lang="zh-CN" altLang="en-US" sz="1400" dirty="0">
              <a:solidFill>
                <a:schemeClr val="tx1"/>
              </a:solidFill>
              <a:latin typeface="+mn-ea"/>
              <a:ea typeface="+mn-ea"/>
            </a:rPr>
            <a:t>卷下</a:t>
          </a:r>
          <a:r>
            <a:rPr lang="en-US" altLang="en-US" sz="1400" dirty="0">
              <a:solidFill>
                <a:schemeClr val="tx1"/>
              </a:solidFill>
              <a:latin typeface="+mn-ea"/>
              <a:ea typeface="+mn-ea"/>
            </a:rPr>
            <a:t>》</a:t>
          </a:r>
          <a:endParaRPr lang="en-US" altLang="zh-CN" sz="1400" dirty="0">
            <a:solidFill>
              <a:schemeClr val="tx1"/>
            </a:solidFill>
            <a:latin typeface="+mn-ea"/>
            <a:ea typeface="+mn-ea"/>
          </a:endParaRPr>
        </a:p>
        <a:p>
          <a:pPr>
            <a:spcAft>
              <a:spcPts val="300"/>
            </a:spcAft>
          </a:pPr>
          <a:r>
            <a:rPr lang="en-US" altLang="zh-CN" sz="1400" dirty="0">
              <a:solidFill>
                <a:schemeClr val="tx1"/>
              </a:solidFill>
              <a:latin typeface="+mn-ea"/>
              <a:ea typeface="+mn-ea"/>
            </a:rPr>
            <a:t>   </a:t>
          </a:r>
          <a:r>
            <a:rPr lang="zh-CN" altLang="en-US" sz="1400" dirty="0">
              <a:solidFill>
                <a:schemeClr val="tx1"/>
              </a:solidFill>
              <a:latin typeface="+mn-ea"/>
              <a:ea typeface="+mn-ea"/>
            </a:rPr>
            <a:t>国家六五、七五课题研制成生脉注射液</a:t>
          </a:r>
          <a:endParaRPr lang="en-US" altLang="en-US" sz="1400" dirty="0">
            <a:solidFill>
              <a:schemeClr val="tx1"/>
            </a:solidFill>
            <a:latin typeface="+mn-ea"/>
            <a:ea typeface="+mn-ea"/>
          </a:endParaRPr>
        </a:p>
        <a:p>
          <a:pPr>
            <a:spcAft>
              <a:spcPts val="300"/>
            </a:spcAft>
          </a:pPr>
          <a:r>
            <a:rPr lang="en-US" altLang="en-US" sz="1600" b="1" dirty="0">
              <a:solidFill>
                <a:srgbClr val="C00000"/>
              </a:solidFill>
            </a:rPr>
            <a:t>   1999</a:t>
          </a:r>
          <a:r>
            <a:rPr lang="zh-CN" altLang="en-US" sz="1600" b="1" dirty="0">
              <a:solidFill>
                <a:srgbClr val="C00000"/>
              </a:solidFill>
            </a:rPr>
            <a:t>年作为国家中药现代化课题立题研究，</a:t>
          </a:r>
          <a:r>
            <a:rPr lang="en-US" altLang="zh-CN" sz="1600" b="1" dirty="0">
              <a:solidFill>
                <a:srgbClr val="C00000"/>
              </a:solidFill>
            </a:rPr>
            <a:t>2006</a:t>
          </a:r>
          <a:r>
            <a:rPr lang="zh-CN" altLang="en-US" sz="1600" b="1" dirty="0">
              <a:solidFill>
                <a:srgbClr val="C00000"/>
              </a:solidFill>
            </a:rPr>
            <a:t>年以“中药第</a:t>
          </a:r>
          <a:r>
            <a:rPr lang="en-US" altLang="zh-CN" sz="1600" b="1" dirty="0">
              <a:solidFill>
                <a:srgbClr val="C00000"/>
              </a:solidFill>
            </a:rPr>
            <a:t>7</a:t>
          </a:r>
          <a:r>
            <a:rPr lang="zh-CN" altLang="en-US" sz="1600" b="1" dirty="0">
              <a:solidFill>
                <a:srgbClr val="C00000"/>
              </a:solidFill>
            </a:rPr>
            <a:t>类”获批注册</a:t>
          </a:r>
          <a:endParaRPr lang="en-US" altLang="zh-CN" sz="1600" b="1" dirty="0">
            <a:solidFill>
              <a:srgbClr val="C00000"/>
            </a:solidFill>
          </a:endParaRPr>
        </a:p>
        <a:p>
          <a:pPr>
            <a:spcAft>
              <a:spcPts val="300"/>
            </a:spcAft>
          </a:pPr>
          <a:r>
            <a:rPr lang="zh-CN" altLang="en-US" sz="1400" dirty="0">
              <a:solidFill>
                <a:schemeClr val="tx1"/>
              </a:solidFill>
              <a:latin typeface="+mn-ea"/>
              <a:ea typeface="+mn-ea"/>
            </a:rPr>
            <a:t>   荣获中华中医药学会 </a:t>
          </a:r>
          <a:r>
            <a:rPr lang="zh-CN" altLang="en-US" sz="1600" b="1" dirty="0">
              <a:solidFill>
                <a:srgbClr val="C00000"/>
              </a:solidFill>
            </a:rPr>
            <a:t>“</a:t>
          </a:r>
          <a:r>
            <a:rPr lang="en-US" altLang="en-US" sz="1600" b="1" dirty="0">
              <a:solidFill>
                <a:srgbClr val="C00000"/>
              </a:solidFill>
            </a:rPr>
            <a:t>2021</a:t>
          </a:r>
          <a:r>
            <a:rPr lang="zh-CN" altLang="en-US" sz="1600" b="1" dirty="0">
              <a:solidFill>
                <a:srgbClr val="C00000"/>
              </a:solidFill>
            </a:rPr>
            <a:t>年度中医药十大学术进展” 一等奖</a:t>
          </a:r>
        </a:p>
      </dgm:t>
    </dgm:pt>
    <dgm:pt modelId="{D313315D-8CBF-4179-A3E2-F9CAA14A20FD}" type="parTrans" cxnId="{376AC021-0D1B-4BEB-9C13-FE973B206D22}">
      <dgm:prSet/>
      <dgm:spPr/>
      <dgm:t>
        <a:bodyPr/>
        <a:lstStyle/>
        <a:p>
          <a:endParaRPr lang="zh-CN" altLang="en-US"/>
        </a:p>
      </dgm:t>
    </dgm:pt>
    <dgm:pt modelId="{0E7547FB-03BD-4A7B-8288-00B554D85DAD}" type="sibTrans" cxnId="{376AC021-0D1B-4BEB-9C13-FE973B206D22}">
      <dgm:prSet/>
      <dgm:spPr/>
      <dgm:t>
        <a:bodyPr/>
        <a:lstStyle/>
        <a:p>
          <a:endParaRPr lang="zh-CN" altLang="en-US"/>
        </a:p>
      </dgm:t>
    </dgm:pt>
    <dgm:pt modelId="{258BC1B9-224A-4112-B19E-C5A294EFC722}" type="pres">
      <dgm:prSet presAssocID="{7C772084-D2AA-41F5-A395-96EFB0C77800}" presName="Name0" presStyleCnt="0">
        <dgm:presLayoutVars>
          <dgm:chMax val="7"/>
          <dgm:chPref val="7"/>
          <dgm:dir/>
        </dgm:presLayoutVars>
      </dgm:prSet>
      <dgm:spPr/>
      <dgm:t>
        <a:bodyPr/>
        <a:lstStyle/>
        <a:p>
          <a:endParaRPr lang="zh-CN" altLang="en-US"/>
        </a:p>
      </dgm:t>
    </dgm:pt>
    <dgm:pt modelId="{0C91BB3C-B298-4AF5-9541-57CCDB8E61F6}" type="pres">
      <dgm:prSet presAssocID="{7C772084-D2AA-41F5-A395-96EFB0C77800}" presName="Name1" presStyleCnt="0"/>
      <dgm:spPr/>
    </dgm:pt>
    <dgm:pt modelId="{F6DB7FDF-2D4E-4B52-BEBC-4F375179A5CA}" type="pres">
      <dgm:prSet presAssocID="{7C772084-D2AA-41F5-A395-96EFB0C77800}" presName="cycle" presStyleCnt="0"/>
      <dgm:spPr/>
    </dgm:pt>
    <dgm:pt modelId="{06EA7DEE-6532-4BC4-8B1D-8AA4F7E58B95}" type="pres">
      <dgm:prSet presAssocID="{7C772084-D2AA-41F5-A395-96EFB0C77800}" presName="srcNode" presStyleLbl="node1" presStyleIdx="0" presStyleCnt="3"/>
      <dgm:spPr/>
    </dgm:pt>
    <dgm:pt modelId="{E1C94AA8-0AD6-4B19-9ABB-B71E9ACAAF0C}" type="pres">
      <dgm:prSet presAssocID="{7C772084-D2AA-41F5-A395-96EFB0C77800}" presName="conn" presStyleLbl="parChTrans1D2" presStyleIdx="0" presStyleCnt="1"/>
      <dgm:spPr/>
      <dgm:t>
        <a:bodyPr/>
        <a:lstStyle/>
        <a:p>
          <a:endParaRPr lang="zh-CN" altLang="en-US"/>
        </a:p>
      </dgm:t>
    </dgm:pt>
    <dgm:pt modelId="{7E0091D5-3E08-41EC-9D2F-9D05B9146575}" type="pres">
      <dgm:prSet presAssocID="{7C772084-D2AA-41F5-A395-96EFB0C77800}" presName="extraNode" presStyleLbl="node1" presStyleIdx="0" presStyleCnt="3"/>
      <dgm:spPr/>
    </dgm:pt>
    <dgm:pt modelId="{35C8022B-D2B8-4441-9E89-BFB67052B712}" type="pres">
      <dgm:prSet presAssocID="{7C772084-D2AA-41F5-A395-96EFB0C77800}" presName="dstNode" presStyleLbl="node1" presStyleIdx="0" presStyleCnt="3"/>
      <dgm:spPr/>
    </dgm:pt>
    <dgm:pt modelId="{81ADFE3E-9551-426D-8EE2-440A2442FEFD}" type="pres">
      <dgm:prSet presAssocID="{F1EA3FFA-0855-46D5-BCA7-B89D356A785E}" presName="text_1" presStyleLbl="node1" presStyleIdx="0" presStyleCnt="3" custScaleX="104326">
        <dgm:presLayoutVars>
          <dgm:bulletEnabled val="1"/>
        </dgm:presLayoutVars>
      </dgm:prSet>
      <dgm:spPr/>
      <dgm:t>
        <a:bodyPr/>
        <a:lstStyle/>
        <a:p>
          <a:endParaRPr lang="zh-CN" altLang="en-US"/>
        </a:p>
      </dgm:t>
    </dgm:pt>
    <dgm:pt modelId="{FA5C5659-8A41-4503-9623-6CB3148ACF74}" type="pres">
      <dgm:prSet presAssocID="{F1EA3FFA-0855-46D5-BCA7-B89D356A785E}" presName="accent_1" presStyleCnt="0"/>
      <dgm:spPr/>
    </dgm:pt>
    <dgm:pt modelId="{D3D639E2-F44F-43F3-B90E-7588DDEEE2EB}" type="pres">
      <dgm:prSet presAssocID="{F1EA3FFA-0855-46D5-BCA7-B89D356A785E}" presName="accentRepeatNode" presStyleLbl="solidFgAcc1" presStyleIdx="0" presStyleCnt="3"/>
      <dgm:spPr>
        <a:solidFill>
          <a:srgbClr val="0070C0"/>
        </a:solidFill>
      </dgm:spPr>
    </dgm:pt>
    <dgm:pt modelId="{0CE3F5DA-FDE9-4132-BE3F-942A9DE474C3}" type="pres">
      <dgm:prSet presAssocID="{D17E5275-3EF6-457B-9637-97167991F1DF}" presName="text_2" presStyleLbl="node1" presStyleIdx="1" presStyleCnt="3" custScaleX="104451">
        <dgm:presLayoutVars>
          <dgm:bulletEnabled val="1"/>
        </dgm:presLayoutVars>
      </dgm:prSet>
      <dgm:spPr/>
      <dgm:t>
        <a:bodyPr/>
        <a:lstStyle/>
        <a:p>
          <a:endParaRPr lang="zh-CN" altLang="en-US"/>
        </a:p>
      </dgm:t>
    </dgm:pt>
    <dgm:pt modelId="{CDABFE99-7DAF-473D-8B8B-E51834F700AC}" type="pres">
      <dgm:prSet presAssocID="{D17E5275-3EF6-457B-9637-97167991F1DF}" presName="accent_2" presStyleCnt="0"/>
      <dgm:spPr/>
    </dgm:pt>
    <dgm:pt modelId="{5E451919-4988-4559-A252-90ECDED06BA7}" type="pres">
      <dgm:prSet presAssocID="{D17E5275-3EF6-457B-9637-97167991F1DF}" presName="accentRepeatNode" presStyleLbl="solidFgAcc1" presStyleIdx="1" presStyleCnt="3"/>
      <dgm:spPr>
        <a:solidFill>
          <a:srgbClr val="0070C0"/>
        </a:solidFill>
      </dgm:spPr>
    </dgm:pt>
    <dgm:pt modelId="{13B51A74-34E0-4577-B5D8-1E4588C0082A}" type="pres">
      <dgm:prSet presAssocID="{4AD4D448-C7ED-43D9-8845-F56A38422B36}" presName="text_3" presStyleLbl="node1" presStyleIdx="2" presStyleCnt="3" custScaleX="104211">
        <dgm:presLayoutVars>
          <dgm:bulletEnabled val="1"/>
        </dgm:presLayoutVars>
      </dgm:prSet>
      <dgm:spPr/>
      <dgm:t>
        <a:bodyPr/>
        <a:lstStyle/>
        <a:p>
          <a:endParaRPr lang="zh-CN" altLang="en-US"/>
        </a:p>
      </dgm:t>
    </dgm:pt>
    <dgm:pt modelId="{9C5703E6-149F-4BD9-A04D-FA90533A40FA}" type="pres">
      <dgm:prSet presAssocID="{4AD4D448-C7ED-43D9-8845-F56A38422B36}" presName="accent_3" presStyleCnt="0"/>
      <dgm:spPr/>
    </dgm:pt>
    <dgm:pt modelId="{4435F527-EA7A-489D-A6D7-2D614CD2E80F}" type="pres">
      <dgm:prSet presAssocID="{4AD4D448-C7ED-43D9-8845-F56A38422B36}" presName="accentRepeatNode" presStyleLbl="solidFgAcc1" presStyleIdx="2" presStyleCnt="3"/>
      <dgm:spPr>
        <a:solidFill>
          <a:srgbClr val="0070C0"/>
        </a:solidFill>
      </dgm:spPr>
    </dgm:pt>
  </dgm:ptLst>
  <dgm:cxnLst>
    <dgm:cxn modelId="{556A6F87-D173-41BE-B5E6-A106737F3CD6}" type="presOf" srcId="{F1EA3FFA-0855-46D5-BCA7-B89D356A785E}" destId="{81ADFE3E-9551-426D-8EE2-440A2442FEFD}" srcOrd="0" destOrd="0" presId="urn:microsoft.com/office/officeart/2008/layout/VerticalCurvedList#1"/>
    <dgm:cxn modelId="{04E3D296-2331-4522-9B1E-CC9F81EE3625}" type="presOf" srcId="{4AD4D448-C7ED-43D9-8845-F56A38422B36}" destId="{13B51A74-34E0-4577-B5D8-1E4588C0082A}" srcOrd="0" destOrd="0" presId="urn:microsoft.com/office/officeart/2008/layout/VerticalCurvedList#1"/>
    <dgm:cxn modelId="{7B5FEC0B-0052-433D-9A7E-A61EC4FCCBB3}" srcId="{7C772084-D2AA-41F5-A395-96EFB0C77800}" destId="{D17E5275-3EF6-457B-9637-97167991F1DF}" srcOrd="1" destOrd="0" parTransId="{651EEDEF-8956-4D26-B3A6-AFDC563D058F}" sibTransId="{3345C672-8171-4FF2-A0C8-4DB9E338C889}"/>
    <dgm:cxn modelId="{4CAB9D50-30BB-468A-8DAA-C58C93D27825}" type="presOf" srcId="{7C772084-D2AA-41F5-A395-96EFB0C77800}" destId="{258BC1B9-224A-4112-B19E-C5A294EFC722}" srcOrd="0" destOrd="0" presId="urn:microsoft.com/office/officeart/2008/layout/VerticalCurvedList#1"/>
    <dgm:cxn modelId="{376AC021-0D1B-4BEB-9C13-FE973B206D22}" srcId="{7C772084-D2AA-41F5-A395-96EFB0C77800}" destId="{4AD4D448-C7ED-43D9-8845-F56A38422B36}" srcOrd="2" destOrd="0" parTransId="{D313315D-8CBF-4179-A3E2-F9CAA14A20FD}" sibTransId="{0E7547FB-03BD-4A7B-8288-00B554D85DAD}"/>
    <dgm:cxn modelId="{517B6554-E33D-4DEE-9BB3-3FF4D9D6CFD8}" type="presOf" srcId="{D17E5275-3EF6-457B-9637-97167991F1DF}" destId="{0CE3F5DA-FDE9-4132-BE3F-942A9DE474C3}" srcOrd="0" destOrd="0" presId="urn:microsoft.com/office/officeart/2008/layout/VerticalCurvedList#1"/>
    <dgm:cxn modelId="{0A70D58C-8E2D-4815-A018-03141087CADC}" type="presOf" srcId="{96DF1B3B-5B79-4E65-827B-2E02DCB73DBD}" destId="{E1C94AA8-0AD6-4B19-9ABB-B71E9ACAAF0C}" srcOrd="0" destOrd="0" presId="urn:microsoft.com/office/officeart/2008/layout/VerticalCurvedList#1"/>
    <dgm:cxn modelId="{7054B9F0-7A34-4930-A8BF-8660DDF11FF5}" srcId="{7C772084-D2AA-41F5-A395-96EFB0C77800}" destId="{F1EA3FFA-0855-46D5-BCA7-B89D356A785E}" srcOrd="0" destOrd="0" parTransId="{9A226E70-1EB5-4830-8763-55BFB9AF954C}" sibTransId="{96DF1B3B-5B79-4E65-827B-2E02DCB73DBD}"/>
    <dgm:cxn modelId="{35BEAFCB-45B7-424C-8130-BE2FE5D2E09A}" type="presParOf" srcId="{258BC1B9-224A-4112-B19E-C5A294EFC722}" destId="{0C91BB3C-B298-4AF5-9541-57CCDB8E61F6}" srcOrd="0" destOrd="0" presId="urn:microsoft.com/office/officeart/2008/layout/VerticalCurvedList#1"/>
    <dgm:cxn modelId="{B118F9C8-A11C-4B2E-B56B-6C519E36A0EC}" type="presParOf" srcId="{0C91BB3C-B298-4AF5-9541-57CCDB8E61F6}" destId="{F6DB7FDF-2D4E-4B52-BEBC-4F375179A5CA}" srcOrd="0" destOrd="0" presId="urn:microsoft.com/office/officeart/2008/layout/VerticalCurvedList#1"/>
    <dgm:cxn modelId="{F457BFA0-7DB2-44C4-897E-E3CFFE4A66F1}" type="presParOf" srcId="{F6DB7FDF-2D4E-4B52-BEBC-4F375179A5CA}" destId="{06EA7DEE-6532-4BC4-8B1D-8AA4F7E58B95}" srcOrd="0" destOrd="0" presId="urn:microsoft.com/office/officeart/2008/layout/VerticalCurvedList#1"/>
    <dgm:cxn modelId="{63C1DB29-6702-4F65-BCD4-414A52FFFFD2}" type="presParOf" srcId="{F6DB7FDF-2D4E-4B52-BEBC-4F375179A5CA}" destId="{E1C94AA8-0AD6-4B19-9ABB-B71E9ACAAF0C}" srcOrd="1" destOrd="0" presId="urn:microsoft.com/office/officeart/2008/layout/VerticalCurvedList#1"/>
    <dgm:cxn modelId="{CF850DEC-86CE-4631-A62D-DACF08FEC1E2}" type="presParOf" srcId="{F6DB7FDF-2D4E-4B52-BEBC-4F375179A5CA}" destId="{7E0091D5-3E08-41EC-9D2F-9D05B9146575}" srcOrd="2" destOrd="0" presId="urn:microsoft.com/office/officeart/2008/layout/VerticalCurvedList#1"/>
    <dgm:cxn modelId="{79FCADD1-1BC8-4955-99BD-2B609501B11D}" type="presParOf" srcId="{F6DB7FDF-2D4E-4B52-BEBC-4F375179A5CA}" destId="{35C8022B-D2B8-4441-9E89-BFB67052B712}" srcOrd="3" destOrd="0" presId="urn:microsoft.com/office/officeart/2008/layout/VerticalCurvedList#1"/>
    <dgm:cxn modelId="{FCEBF751-C776-4371-88ED-304B1FCEE967}" type="presParOf" srcId="{0C91BB3C-B298-4AF5-9541-57CCDB8E61F6}" destId="{81ADFE3E-9551-426D-8EE2-440A2442FEFD}" srcOrd="1" destOrd="0" presId="urn:microsoft.com/office/officeart/2008/layout/VerticalCurvedList#1"/>
    <dgm:cxn modelId="{5C2FD107-9E4F-4348-9D24-A12DE7BF6072}" type="presParOf" srcId="{0C91BB3C-B298-4AF5-9541-57CCDB8E61F6}" destId="{FA5C5659-8A41-4503-9623-6CB3148ACF74}" srcOrd="2" destOrd="0" presId="urn:microsoft.com/office/officeart/2008/layout/VerticalCurvedList#1"/>
    <dgm:cxn modelId="{D090D19B-831E-40B7-8435-4BBA8C86959D}" type="presParOf" srcId="{FA5C5659-8A41-4503-9623-6CB3148ACF74}" destId="{D3D639E2-F44F-43F3-B90E-7588DDEEE2EB}" srcOrd="0" destOrd="0" presId="urn:microsoft.com/office/officeart/2008/layout/VerticalCurvedList#1"/>
    <dgm:cxn modelId="{A7C255FC-9AF9-42C7-86B7-1D5105E1F95A}" type="presParOf" srcId="{0C91BB3C-B298-4AF5-9541-57CCDB8E61F6}" destId="{0CE3F5DA-FDE9-4132-BE3F-942A9DE474C3}" srcOrd="3" destOrd="0" presId="urn:microsoft.com/office/officeart/2008/layout/VerticalCurvedList#1"/>
    <dgm:cxn modelId="{673AA1E2-0BA8-4880-8613-65FF24B5B1E8}" type="presParOf" srcId="{0C91BB3C-B298-4AF5-9541-57CCDB8E61F6}" destId="{CDABFE99-7DAF-473D-8B8B-E51834F700AC}" srcOrd="4" destOrd="0" presId="urn:microsoft.com/office/officeart/2008/layout/VerticalCurvedList#1"/>
    <dgm:cxn modelId="{6CC0BDBD-D1E6-423F-8828-428A92E690F1}" type="presParOf" srcId="{CDABFE99-7DAF-473D-8B8B-E51834F700AC}" destId="{5E451919-4988-4559-A252-90ECDED06BA7}" srcOrd="0" destOrd="0" presId="urn:microsoft.com/office/officeart/2008/layout/VerticalCurvedList#1"/>
    <dgm:cxn modelId="{CACFE25D-AE9C-4795-946D-A445D061DDE3}" type="presParOf" srcId="{0C91BB3C-B298-4AF5-9541-57CCDB8E61F6}" destId="{13B51A74-34E0-4577-B5D8-1E4588C0082A}" srcOrd="5" destOrd="0" presId="urn:microsoft.com/office/officeart/2008/layout/VerticalCurvedList#1"/>
    <dgm:cxn modelId="{BEE53318-2FD2-4907-8F8F-A8E19BB68177}" type="presParOf" srcId="{0C91BB3C-B298-4AF5-9541-57CCDB8E61F6}" destId="{9C5703E6-149F-4BD9-A04D-FA90533A40FA}" srcOrd="6" destOrd="0" presId="urn:microsoft.com/office/officeart/2008/layout/VerticalCurvedList#1"/>
    <dgm:cxn modelId="{2A854360-F796-40B4-9162-AF3F06E7EE00}" type="presParOf" srcId="{9C5703E6-149F-4BD9-A04D-FA90533A40FA}" destId="{4435F527-EA7A-489D-A6D7-2D614CD2E80F}" srcOrd="0" destOrd="0" presId="urn:microsoft.com/office/officeart/2008/layout/VerticalCurvedList#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758B25-7CDF-42B7-858F-A08C634EB5FC}">
      <dsp:nvSpPr>
        <dsp:cNvPr id="0" name=""/>
        <dsp:cNvSpPr/>
      </dsp:nvSpPr>
      <dsp:spPr>
        <a:xfrm rot="5400000">
          <a:off x="6822436" y="-2724942"/>
          <a:ext cx="1815554" cy="7270269"/>
        </a:xfrm>
        <a:prstGeom prst="round2SameRect">
          <a:avLst/>
        </a:prstGeom>
        <a:no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a:lnSpc>
              <a:spcPct val="100000"/>
            </a:lnSpc>
            <a:spcBef>
              <a:spcPct val="0"/>
            </a:spcBef>
            <a:spcAft>
              <a:spcPct val="15000"/>
            </a:spcAft>
            <a:buChar char="••"/>
          </a:pPr>
          <a:r>
            <a:rPr lang="zh-CN" altLang="en-US" sz="1300" kern="1200" dirty="0">
              <a:latin typeface="+mn-ea"/>
              <a:ea typeface="+mn-ea"/>
            </a:rPr>
            <a:t>不良反应：</a:t>
          </a:r>
          <a:r>
            <a:rPr lang="zh-CN" altLang="en-US" sz="1400" b="1" kern="1200" dirty="0">
              <a:solidFill>
                <a:srgbClr val="C00000"/>
              </a:solidFill>
              <a:latin typeface="+mn-ea"/>
              <a:ea typeface="+mn-ea"/>
            </a:rPr>
            <a:t>罕见寒战、发热、皮疹、瘙痒、心悸、胸闷，其他不良反应均为十分罕见级别</a:t>
          </a:r>
          <a:r>
            <a:rPr lang="zh-CN" altLang="en-US" sz="1300" kern="1200" dirty="0">
              <a:latin typeface="+mn-ea"/>
              <a:ea typeface="+mn-ea"/>
            </a:rPr>
            <a:t>。</a:t>
          </a:r>
        </a:p>
        <a:p>
          <a:pPr marL="114300" lvl="1" indent="-114300" algn="l" defTabSz="577850">
            <a:lnSpc>
              <a:spcPct val="100000"/>
            </a:lnSpc>
            <a:spcBef>
              <a:spcPct val="0"/>
            </a:spcBef>
            <a:spcAft>
              <a:spcPct val="15000"/>
            </a:spcAft>
            <a:buChar char="••"/>
          </a:pPr>
          <a:r>
            <a:rPr lang="zh-CN" altLang="en-US" sz="1300" kern="1200" dirty="0">
              <a:latin typeface="+mn-ea"/>
              <a:ea typeface="+mn-ea"/>
            </a:rPr>
            <a:t>禁忌：</a:t>
          </a:r>
          <a:r>
            <a:rPr lang="en-US" altLang="en-US" sz="1300" kern="1200" dirty="0">
              <a:latin typeface="+mn-ea"/>
              <a:ea typeface="+mn-ea"/>
            </a:rPr>
            <a:t>1</a:t>
          </a:r>
          <a:r>
            <a:rPr lang="zh-CN" altLang="en-US" sz="1300" kern="1200" dirty="0">
              <a:latin typeface="+mn-ea"/>
              <a:ea typeface="+mn-ea"/>
            </a:rPr>
            <a:t>、对本品或含有红参、麦冬、五味子制剂及成份中所列辅料过敏或有严重不良反应病史者禁用。</a:t>
          </a:r>
          <a:r>
            <a:rPr lang="en-US" altLang="en-US" sz="1300" kern="1200" dirty="0">
              <a:latin typeface="+mn-ea"/>
              <a:ea typeface="+mn-ea"/>
            </a:rPr>
            <a:t>2</a:t>
          </a:r>
          <a:r>
            <a:rPr lang="zh-CN" altLang="en-US" sz="1300" kern="1200" dirty="0">
              <a:latin typeface="+mn-ea"/>
              <a:ea typeface="+mn-ea"/>
            </a:rPr>
            <a:t>、过敏体质者禁用。</a:t>
          </a:r>
        </a:p>
        <a:p>
          <a:pPr marL="114300" lvl="1" indent="-114300" algn="l" defTabSz="577850">
            <a:lnSpc>
              <a:spcPct val="100000"/>
            </a:lnSpc>
            <a:spcBef>
              <a:spcPct val="0"/>
            </a:spcBef>
            <a:spcAft>
              <a:spcPct val="15000"/>
            </a:spcAft>
            <a:buChar char="••"/>
          </a:pPr>
          <a:r>
            <a:rPr lang="zh-CN" altLang="en-US" sz="1300" kern="1200" dirty="0">
              <a:latin typeface="+mn-ea"/>
              <a:ea typeface="+mn-ea"/>
            </a:rPr>
            <a:t>注意事项：药品应在有抢救条件的医疗机构使用；用药前应仔细询问患者用药史和过敏史；</a:t>
          </a:r>
          <a:r>
            <a:rPr lang="zh-CN" altLang="en-US" sz="1400" b="1" kern="1200" dirty="0">
              <a:solidFill>
                <a:srgbClr val="C00000"/>
              </a:solidFill>
              <a:latin typeface="+mn-ea"/>
              <a:ea typeface="+mn-ea"/>
            </a:rPr>
            <a:t>禁止与其他注射剂混合滴注</a:t>
          </a:r>
          <a:r>
            <a:rPr lang="zh-CN" altLang="en-US" sz="1300" kern="1200" dirty="0">
              <a:latin typeface="+mn-ea"/>
              <a:ea typeface="+mn-ea"/>
            </a:rPr>
            <a:t>；高龄老人和初次使用中药注射剂的患者应慎重使用，加强监测；本品不宜与藜芦、五灵脂及其制剂同用。</a:t>
          </a:r>
          <a:endParaRPr sz="6500" kern="1200" dirty="0"/>
        </a:p>
      </dsp:txBody>
      <dsp:txXfrm rot="-5400000">
        <a:off x="4095079" y="91043"/>
        <a:ext cx="7181641" cy="1638298"/>
      </dsp:txXfrm>
    </dsp:sp>
    <dsp:sp modelId="{A2DAFE08-4F26-4C34-A664-244EABF3A32D}">
      <dsp:nvSpPr>
        <dsp:cNvPr id="0" name=""/>
        <dsp:cNvSpPr/>
      </dsp:nvSpPr>
      <dsp:spPr>
        <a:xfrm>
          <a:off x="5552" y="22328"/>
          <a:ext cx="4089526" cy="1775727"/>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zh-CN" altLang="en-US" sz="3000" b="1" kern="1200" dirty="0">
              <a:latin typeface="微软雅黑" panose="020B0503020204020204" pitchFamily="34" charset="-122"/>
              <a:ea typeface="微软雅黑" panose="020B0503020204020204" pitchFamily="34" charset="-122"/>
            </a:rPr>
            <a:t>说明书收载的安全性信息</a:t>
          </a:r>
        </a:p>
      </dsp:txBody>
      <dsp:txXfrm>
        <a:off x="92236" y="109012"/>
        <a:ext cx="3916158" cy="1602359"/>
      </dsp:txXfrm>
    </dsp:sp>
    <dsp:sp modelId="{8C345578-CFF3-4BAD-AB3B-CA54D88799A4}">
      <dsp:nvSpPr>
        <dsp:cNvPr id="0" name=""/>
        <dsp:cNvSpPr/>
      </dsp:nvSpPr>
      <dsp:spPr>
        <a:xfrm rot="5400000">
          <a:off x="6906016" y="-921857"/>
          <a:ext cx="1648395" cy="7270269"/>
        </a:xfrm>
        <a:prstGeom prst="round2SameRect">
          <a:avLst/>
        </a:prstGeom>
        <a:no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a:lnSpc>
              <a:spcPct val="110000"/>
            </a:lnSpc>
            <a:spcBef>
              <a:spcPct val="0"/>
            </a:spcBef>
            <a:spcAft>
              <a:spcPts val="0"/>
            </a:spcAft>
            <a:buChar char="••"/>
          </a:pPr>
          <a:r>
            <a:rPr lang="zh-CN" altLang="en-US" sz="1300" kern="1200" dirty="0">
              <a:latin typeface="+mn-ea"/>
              <a:ea typeface="+mn-ea"/>
            </a:rPr>
            <a:t>上市至今，</a:t>
          </a:r>
          <a:r>
            <a:rPr lang="zh-CN" altLang="en-US" sz="1400" b="1" kern="1200" dirty="0">
              <a:solidFill>
                <a:srgbClr val="C00000"/>
              </a:solidFill>
              <a:latin typeface="+mn-ea"/>
              <a:ea typeface="+mn-ea"/>
            </a:rPr>
            <a:t>未</a:t>
          </a:r>
          <a:r>
            <a:rPr lang="zh-CN" altLang="en-US" sz="1300" kern="1200" dirty="0">
              <a:latin typeface="+mn-ea"/>
              <a:ea typeface="+mn-ea"/>
            </a:rPr>
            <a:t>收到过国家或地区药监发布的安全性警告</a:t>
          </a:r>
        </a:p>
        <a:p>
          <a:pPr marL="114300" lvl="1" indent="-114300" algn="l" defTabSz="622300">
            <a:lnSpc>
              <a:spcPct val="110000"/>
            </a:lnSpc>
            <a:spcBef>
              <a:spcPct val="0"/>
            </a:spcBef>
            <a:spcAft>
              <a:spcPts val="0"/>
            </a:spcAft>
            <a:buChar char="••"/>
          </a:pPr>
          <a:r>
            <a:rPr lang="en-US" altLang="en-US" sz="1400" b="1" kern="1200" dirty="0" smtClean="0">
              <a:solidFill>
                <a:srgbClr val="C00000"/>
              </a:solidFill>
              <a:latin typeface="+mn-ea"/>
              <a:ea typeface="+mn-ea"/>
            </a:rPr>
            <a:t>2024.01.01-2025.06.30</a:t>
          </a:r>
          <a:r>
            <a:rPr lang="zh-CN" altLang="en-US" sz="1400" b="1" kern="1200" dirty="0" smtClean="0">
              <a:solidFill>
                <a:srgbClr val="C00000"/>
              </a:solidFill>
              <a:latin typeface="+mn-ea"/>
              <a:ea typeface="+mn-ea"/>
            </a:rPr>
            <a:t>，</a:t>
          </a:r>
          <a:r>
            <a:rPr lang="zh-CN" altLang="en-US" sz="1300" kern="1200" dirty="0" smtClean="0">
              <a:latin typeface="+mn-ea"/>
              <a:ea typeface="+mn-ea"/>
            </a:rPr>
            <a:t>我公司共监测到注射用益气复脉（冻干）品种不良反应报告</a:t>
          </a:r>
          <a:r>
            <a:rPr lang="en-US" altLang="en-US" sz="1300" kern="1200" dirty="0" smtClean="0">
              <a:latin typeface="+mn-ea"/>
              <a:ea typeface="+mn-ea"/>
            </a:rPr>
            <a:t>1054</a:t>
          </a:r>
          <a:r>
            <a:rPr lang="zh-CN" altLang="en-US" sz="1300" kern="1200" dirty="0" smtClean="0">
              <a:latin typeface="+mn-ea"/>
              <a:ea typeface="+mn-ea"/>
            </a:rPr>
            <a:t>份，</a:t>
          </a:r>
          <a:r>
            <a:rPr lang="zh-CN" altLang="en-US" sz="1400" b="1" kern="1200" dirty="0" smtClean="0">
              <a:solidFill>
                <a:srgbClr val="C00000"/>
              </a:solidFill>
              <a:latin typeface="+mn-ea"/>
              <a:ea typeface="+mn-ea"/>
            </a:rPr>
            <a:t>发生率</a:t>
          </a:r>
          <a:r>
            <a:rPr lang="en-US" altLang="en-US" sz="1400" b="1" kern="1200" dirty="0" smtClean="0">
              <a:solidFill>
                <a:srgbClr val="C00000"/>
              </a:solidFill>
              <a:latin typeface="+mn-ea"/>
              <a:ea typeface="+mn-ea"/>
            </a:rPr>
            <a:t>2.44‰</a:t>
          </a:r>
          <a:r>
            <a:rPr lang="zh-CN" altLang="en-US" sz="1400" b="1" kern="1200" dirty="0" smtClean="0">
              <a:solidFill>
                <a:srgbClr val="C00000"/>
              </a:solidFill>
              <a:latin typeface="+mn-ea"/>
              <a:ea typeface="+mn-ea"/>
            </a:rPr>
            <a:t>，属偶见级别。</a:t>
          </a:r>
          <a:endParaRPr lang="zh-CN" altLang="en-US" sz="1400" b="1" kern="1200" dirty="0">
            <a:solidFill>
              <a:srgbClr val="C00000"/>
            </a:solidFill>
            <a:latin typeface="+mn-ea"/>
            <a:ea typeface="+mn-ea"/>
          </a:endParaRPr>
        </a:p>
        <a:p>
          <a:pPr marL="114300" lvl="1" indent="-114300" algn="l" defTabSz="622300">
            <a:lnSpc>
              <a:spcPct val="110000"/>
            </a:lnSpc>
            <a:spcBef>
              <a:spcPct val="0"/>
            </a:spcBef>
            <a:spcAft>
              <a:spcPts val="0"/>
            </a:spcAft>
            <a:buChar char="••"/>
          </a:pPr>
          <a:r>
            <a:rPr lang="en-US" altLang="en-US" sz="1400" b="1" kern="1200" dirty="0">
              <a:solidFill>
                <a:srgbClr val="C00000"/>
              </a:solidFill>
              <a:latin typeface="+mn-ea"/>
              <a:ea typeface="+mn-ea"/>
            </a:rPr>
            <a:t>10767 </a:t>
          </a:r>
          <a:r>
            <a:rPr lang="zh-CN" altLang="en-US" sz="1400" b="1" kern="1200" dirty="0">
              <a:solidFill>
                <a:srgbClr val="C00000"/>
              </a:solidFill>
              <a:latin typeface="+mn-ea"/>
              <a:ea typeface="+mn-ea"/>
            </a:rPr>
            <a:t>例上市后临床安全性集中监测</a:t>
          </a:r>
          <a:r>
            <a:rPr lang="zh-CN" altLang="en-US" sz="1300" kern="1200" dirty="0">
              <a:latin typeface="+mn-ea"/>
              <a:ea typeface="+mn-ea"/>
            </a:rPr>
            <a:t>研究显示：</a:t>
          </a:r>
          <a:r>
            <a:rPr lang="zh-CN" altLang="en-US" sz="1400" b="1" kern="1200" dirty="0">
              <a:solidFill>
                <a:srgbClr val="C00000"/>
              </a:solidFill>
              <a:latin typeface="+mn-ea"/>
              <a:ea typeface="+mn-ea"/>
            </a:rPr>
            <a:t>总体不良反应发生率</a:t>
          </a:r>
          <a:r>
            <a:rPr lang="en-US" altLang="en-US" sz="1400" b="1" kern="1200" dirty="0">
              <a:solidFill>
                <a:srgbClr val="C00000"/>
              </a:solidFill>
              <a:latin typeface="+mn-ea"/>
              <a:ea typeface="+mn-ea"/>
            </a:rPr>
            <a:t>0.176%</a:t>
          </a:r>
          <a:r>
            <a:rPr lang="zh-CN" altLang="en-US" sz="1400" b="1" kern="1200" dirty="0">
              <a:solidFill>
                <a:srgbClr val="C00000"/>
              </a:solidFill>
              <a:latin typeface="+mn-ea"/>
              <a:ea typeface="+mn-ea"/>
            </a:rPr>
            <a:t>，属偶见级别</a:t>
          </a:r>
          <a:r>
            <a:rPr lang="zh-CN" altLang="en-US" sz="1300" kern="1200" dirty="0">
              <a:solidFill>
                <a:srgbClr val="C00000"/>
              </a:solidFill>
              <a:latin typeface="+mn-ea"/>
              <a:ea typeface="+mn-ea"/>
            </a:rPr>
            <a:t>，</a:t>
          </a:r>
          <a:r>
            <a:rPr lang="zh-CN" altLang="en-US" sz="1300" kern="1200" dirty="0">
              <a:latin typeface="+mn-ea"/>
              <a:ea typeface="+mn-ea"/>
            </a:rPr>
            <a:t>临床应用相对安全。</a:t>
          </a:r>
          <a:endParaRPr sz="6500" dirty="0"/>
        </a:p>
      </dsp:txBody>
      <dsp:txXfrm rot="-5400000">
        <a:off x="4095079" y="1969548"/>
        <a:ext cx="7189801" cy="1487459"/>
      </dsp:txXfrm>
    </dsp:sp>
    <dsp:sp modelId="{8EF59403-A7B3-4AAF-963F-EAE0A27C5E45}">
      <dsp:nvSpPr>
        <dsp:cNvPr id="0" name=""/>
        <dsp:cNvSpPr/>
      </dsp:nvSpPr>
      <dsp:spPr>
        <a:xfrm>
          <a:off x="5552" y="1901842"/>
          <a:ext cx="4089526" cy="1622869"/>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zh-CN" altLang="en-US" sz="3000" b="1" kern="1200" dirty="0">
              <a:latin typeface="微软雅黑" panose="020B0503020204020204" pitchFamily="34" charset="-122"/>
              <a:ea typeface="微软雅黑" panose="020B0503020204020204" pitchFamily="34" charset="-122"/>
            </a:rPr>
            <a:t>国内外不良反应发生情况</a:t>
          </a:r>
        </a:p>
      </dsp:txBody>
      <dsp:txXfrm>
        <a:off x="84774" y="1981064"/>
        <a:ext cx="3931082" cy="1464425"/>
      </dsp:txXfrm>
    </dsp:sp>
    <dsp:sp modelId="{627FAFB1-E50A-442E-83A8-244BAE9E01F9}">
      <dsp:nvSpPr>
        <dsp:cNvPr id="0" name=""/>
        <dsp:cNvSpPr/>
      </dsp:nvSpPr>
      <dsp:spPr>
        <a:xfrm rot="5400000">
          <a:off x="6828779" y="874884"/>
          <a:ext cx="1802868" cy="7270269"/>
        </a:xfrm>
        <a:prstGeom prst="round2SameRect">
          <a:avLst/>
        </a:prstGeom>
        <a:no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110000"/>
            </a:lnSpc>
            <a:spcBef>
              <a:spcPct val="0"/>
            </a:spcBef>
            <a:spcAft>
              <a:spcPct val="15000"/>
            </a:spcAft>
            <a:buChar char="••"/>
          </a:pPr>
          <a:r>
            <a:rPr lang="zh-CN" altLang="en-US" sz="1400" b="1" kern="1200" dirty="0">
              <a:solidFill>
                <a:srgbClr val="0070C0"/>
              </a:solidFill>
              <a:latin typeface="+mn-ea"/>
              <a:ea typeface="+mn-ea"/>
            </a:rPr>
            <a:t>注射用益气复脉（冻干）</a:t>
          </a:r>
          <a:r>
            <a:rPr lang="zh-CN" altLang="en-US" sz="1300" kern="1200" dirty="0">
              <a:latin typeface="+mn-ea"/>
              <a:ea typeface="+mn-ea"/>
            </a:rPr>
            <a:t>：上市后</a:t>
          </a:r>
          <a:r>
            <a:rPr lang="en-US" altLang="en-US" sz="1300" kern="1200" dirty="0">
              <a:latin typeface="+mn-ea"/>
              <a:ea typeface="+mn-ea"/>
            </a:rPr>
            <a:t>2395</a:t>
          </a:r>
          <a:r>
            <a:rPr lang="zh-CN" altLang="en-US" sz="1300" kern="1200" dirty="0">
              <a:latin typeface="+mn-ea"/>
              <a:ea typeface="+mn-ea"/>
            </a:rPr>
            <a:t>例</a:t>
          </a:r>
          <a:r>
            <a:rPr lang="en-US" altLang="en-US" sz="1300" kern="1200" dirty="0">
              <a:latin typeface="+mn-ea"/>
              <a:ea typeface="+mn-ea"/>
            </a:rPr>
            <a:t>Ⅳ</a:t>
          </a:r>
          <a:r>
            <a:rPr lang="zh-CN" altLang="en-US" sz="1300" kern="1200" dirty="0">
              <a:latin typeface="+mn-ea"/>
              <a:ea typeface="+mn-ea"/>
            </a:rPr>
            <a:t>期临床研究中，治疗冠心病心绞痛</a:t>
          </a:r>
          <a:r>
            <a:rPr lang="zh-CN" altLang="en-US" sz="1400" b="1" kern="1200" dirty="0">
              <a:solidFill>
                <a:srgbClr val="C00000"/>
              </a:solidFill>
              <a:latin typeface="+mn-ea"/>
              <a:ea typeface="+mn-ea"/>
            </a:rPr>
            <a:t>不良事件发生率为</a:t>
          </a:r>
          <a:r>
            <a:rPr lang="en-US" altLang="en-US" sz="1400" b="1" kern="1200" dirty="0">
              <a:solidFill>
                <a:srgbClr val="C00000"/>
              </a:solidFill>
              <a:latin typeface="+mn-ea"/>
              <a:ea typeface="+mn-ea"/>
            </a:rPr>
            <a:t>0.079%</a:t>
          </a:r>
          <a:r>
            <a:rPr lang="zh-CN" altLang="en-US" sz="1300" kern="1200" dirty="0">
              <a:latin typeface="+mn-ea"/>
              <a:ea typeface="+mn-ea"/>
            </a:rPr>
            <a:t>；治疗心衰</a:t>
          </a:r>
          <a:r>
            <a:rPr lang="zh-CN" altLang="en-US" sz="1400" b="1" kern="1200" dirty="0">
              <a:solidFill>
                <a:srgbClr val="C00000"/>
              </a:solidFill>
              <a:latin typeface="+mn-ea"/>
              <a:ea typeface="+mn-ea"/>
            </a:rPr>
            <a:t>不良事件发生率为</a:t>
          </a:r>
          <a:r>
            <a:rPr lang="en-US" altLang="en-US" sz="1400" b="1" kern="1200" dirty="0">
              <a:solidFill>
                <a:srgbClr val="C00000"/>
              </a:solidFill>
              <a:latin typeface="+mn-ea"/>
              <a:ea typeface="+mn-ea"/>
            </a:rPr>
            <a:t>0.26%</a:t>
          </a:r>
          <a:r>
            <a:rPr lang="zh-CN" altLang="en-US" sz="1300" kern="1200" dirty="0">
              <a:latin typeface="+mn-ea"/>
              <a:ea typeface="+mn-ea"/>
            </a:rPr>
            <a:t>。</a:t>
          </a:r>
        </a:p>
        <a:p>
          <a:pPr marL="114300" lvl="1" indent="-114300" algn="l" defTabSz="622300">
            <a:lnSpc>
              <a:spcPct val="110000"/>
            </a:lnSpc>
            <a:spcBef>
              <a:spcPct val="0"/>
            </a:spcBef>
            <a:spcAft>
              <a:spcPct val="15000"/>
            </a:spcAft>
            <a:buChar char="••"/>
          </a:pPr>
          <a:r>
            <a:rPr lang="zh-CN" altLang="en-US" sz="1400" b="1" kern="1200" dirty="0">
              <a:solidFill>
                <a:srgbClr val="0070C0"/>
              </a:solidFill>
              <a:latin typeface="+mn-ea"/>
              <a:ea typeface="+mn-ea"/>
            </a:rPr>
            <a:t>参附注射液</a:t>
          </a:r>
          <a:r>
            <a:rPr lang="zh-CN" altLang="en-US" sz="1300" kern="1200" dirty="0">
              <a:latin typeface="+mn-ea"/>
              <a:ea typeface="+mn-ea"/>
            </a:rPr>
            <a:t>：</a:t>
          </a:r>
          <a:r>
            <a:rPr lang="en-US" altLang="en-US" sz="1300" kern="1200" dirty="0">
              <a:latin typeface="+mn-ea"/>
              <a:ea typeface="+mn-ea"/>
            </a:rPr>
            <a:t>2009</a:t>
          </a:r>
          <a:r>
            <a:rPr lang="zh-CN" altLang="en-US" sz="1300" kern="1200" dirty="0">
              <a:latin typeface="+mn-ea"/>
              <a:ea typeface="+mn-ea"/>
            </a:rPr>
            <a:t>年</a:t>
          </a:r>
          <a:r>
            <a:rPr lang="en-US" altLang="en-US" sz="1300" kern="1200" dirty="0">
              <a:latin typeface="+mn-ea"/>
              <a:ea typeface="+mn-ea"/>
            </a:rPr>
            <a:t>1</a:t>
          </a:r>
          <a:r>
            <a:rPr lang="zh-CN" altLang="en-US" sz="1300" kern="1200" dirty="0">
              <a:latin typeface="+mn-ea"/>
              <a:ea typeface="+mn-ea"/>
            </a:rPr>
            <a:t>月～</a:t>
          </a:r>
          <a:r>
            <a:rPr lang="en-US" altLang="en-US" sz="1300" kern="1200" dirty="0">
              <a:latin typeface="+mn-ea"/>
              <a:ea typeface="+mn-ea"/>
            </a:rPr>
            <a:t>2010</a:t>
          </a:r>
          <a:r>
            <a:rPr lang="zh-CN" altLang="en-US" sz="1300" kern="1200" dirty="0">
              <a:latin typeface="+mn-ea"/>
              <a:ea typeface="+mn-ea"/>
            </a:rPr>
            <a:t>年</a:t>
          </a:r>
          <a:r>
            <a:rPr lang="en-US" altLang="en-US" sz="1300" kern="1200" dirty="0">
              <a:latin typeface="+mn-ea"/>
              <a:ea typeface="+mn-ea"/>
            </a:rPr>
            <a:t>12</a:t>
          </a:r>
          <a:r>
            <a:rPr lang="zh-CN" altLang="en-US" sz="1300" kern="1200" dirty="0">
              <a:latin typeface="+mn-ea"/>
              <a:ea typeface="+mn-ea"/>
            </a:rPr>
            <a:t>月期间进行临床观察</a:t>
          </a:r>
          <a:r>
            <a:rPr lang="en-US" altLang="en-US" sz="1300" kern="1200" dirty="0">
              <a:latin typeface="+mn-ea"/>
              <a:ea typeface="+mn-ea"/>
            </a:rPr>
            <a:t>, </a:t>
          </a:r>
          <a:r>
            <a:rPr lang="zh-CN" altLang="en-US" sz="1300" kern="1200" dirty="0">
              <a:latin typeface="+mn-ea"/>
              <a:ea typeface="+mn-ea"/>
            </a:rPr>
            <a:t>观察和收集的病例</a:t>
          </a:r>
          <a:r>
            <a:rPr lang="en-US" altLang="en-US" sz="1300" kern="1200" dirty="0">
              <a:latin typeface="+mn-ea"/>
              <a:ea typeface="+mn-ea"/>
            </a:rPr>
            <a:t>1020</a:t>
          </a:r>
          <a:r>
            <a:rPr lang="zh-CN" altLang="en-US" sz="1300" kern="1200" dirty="0">
              <a:latin typeface="+mn-ea"/>
              <a:ea typeface="+mn-ea"/>
            </a:rPr>
            <a:t>例，</a:t>
          </a:r>
          <a:r>
            <a:rPr lang="zh-CN" altLang="en-US" sz="1400" b="1" kern="1200" dirty="0">
              <a:solidFill>
                <a:srgbClr val="C00000"/>
              </a:solidFill>
              <a:latin typeface="+mn-ea"/>
              <a:ea typeface="+mn-ea"/>
            </a:rPr>
            <a:t>不良反应发生率</a:t>
          </a:r>
          <a:r>
            <a:rPr lang="en-US" altLang="en-US" sz="1400" b="1" kern="1200" dirty="0">
              <a:solidFill>
                <a:srgbClr val="C00000"/>
              </a:solidFill>
              <a:latin typeface="+mn-ea"/>
              <a:ea typeface="+mn-ea"/>
            </a:rPr>
            <a:t>0.686%</a:t>
          </a:r>
          <a:r>
            <a:rPr lang="zh-CN" altLang="en-US" sz="1400" kern="1200" dirty="0">
              <a:latin typeface="+mn-ea"/>
              <a:ea typeface="+mn-ea"/>
            </a:rPr>
            <a:t>。</a:t>
          </a:r>
          <a:endParaRPr lang="zh-CN" altLang="en-US" sz="1300" kern="1200" dirty="0">
            <a:latin typeface="+mn-ea"/>
            <a:ea typeface="+mn-ea"/>
          </a:endParaRPr>
        </a:p>
        <a:p>
          <a:pPr marL="114300" lvl="1" indent="-114300" algn="l" defTabSz="577850">
            <a:lnSpc>
              <a:spcPct val="110000"/>
            </a:lnSpc>
            <a:spcBef>
              <a:spcPct val="0"/>
            </a:spcBef>
            <a:spcAft>
              <a:spcPct val="15000"/>
            </a:spcAft>
            <a:buChar char="••"/>
          </a:pPr>
          <a:r>
            <a:rPr lang="zh-CN" altLang="en-US" sz="1300" kern="1200" dirty="0">
              <a:latin typeface="+mn-ea"/>
              <a:ea typeface="+mn-ea"/>
            </a:rPr>
            <a:t>剂型优势：</a:t>
          </a:r>
          <a:r>
            <a:rPr lang="zh-CN" altLang="en-US" sz="1400" b="1" kern="1200" dirty="0">
              <a:solidFill>
                <a:srgbClr val="C00000"/>
              </a:solidFill>
              <a:latin typeface="+mn-ea"/>
              <a:ea typeface="+mn-ea"/>
            </a:rPr>
            <a:t>未添加易致敏助溶剂吐温</a:t>
          </a:r>
          <a:r>
            <a:rPr lang="en-US" altLang="zh-CN" sz="1400" b="1" kern="1200" dirty="0">
              <a:solidFill>
                <a:srgbClr val="C00000"/>
              </a:solidFill>
              <a:latin typeface="+mn-ea"/>
              <a:ea typeface="+mn-ea"/>
            </a:rPr>
            <a:t>-80</a:t>
          </a:r>
          <a:r>
            <a:rPr lang="zh-CN" altLang="en-US" sz="1400" b="1" kern="1200" dirty="0">
              <a:solidFill>
                <a:srgbClr val="C00000"/>
              </a:solidFill>
              <a:latin typeface="+mn-ea"/>
              <a:ea typeface="+mn-ea"/>
            </a:rPr>
            <a:t>，创新冻干粉针剂型</a:t>
          </a:r>
          <a:r>
            <a:rPr lang="zh-CN" altLang="en-US" sz="1400" b="1" kern="1200" dirty="0">
              <a:solidFill>
                <a:srgbClr val="FF0000"/>
              </a:solidFill>
              <a:latin typeface="+mn-ea"/>
              <a:ea typeface="+mn-ea"/>
            </a:rPr>
            <a:t>，</a:t>
          </a:r>
          <a:r>
            <a:rPr lang="zh-CN" altLang="en-US" sz="1300" kern="1200" dirty="0">
              <a:solidFill>
                <a:prstClr val="black">
                  <a:hueOff val="0"/>
                  <a:satOff val="0"/>
                  <a:lumOff val="0"/>
                  <a:alphaOff val="0"/>
                </a:prstClr>
              </a:solidFill>
              <a:latin typeface="+mn-ea"/>
              <a:ea typeface="+mn-ea"/>
              <a:cs typeface="+mn-cs"/>
            </a:rPr>
            <a:t>稳定性更好。</a:t>
          </a:r>
          <a:endParaRPr sz="6500"/>
        </a:p>
      </dsp:txBody>
      <dsp:txXfrm rot="-5400000">
        <a:off x="4095079" y="3696594"/>
        <a:ext cx="7182260" cy="1626850"/>
      </dsp:txXfrm>
    </dsp:sp>
    <dsp:sp modelId="{DAE78145-D917-43A2-ADA5-387410676689}">
      <dsp:nvSpPr>
        <dsp:cNvPr id="0" name=""/>
        <dsp:cNvSpPr/>
      </dsp:nvSpPr>
      <dsp:spPr>
        <a:xfrm>
          <a:off x="5552" y="3634471"/>
          <a:ext cx="4089526" cy="1751095"/>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l" defTabSz="1333500">
            <a:lnSpc>
              <a:spcPct val="70000"/>
            </a:lnSpc>
            <a:spcBef>
              <a:spcPct val="0"/>
            </a:spcBef>
            <a:spcAft>
              <a:spcPts val="0"/>
            </a:spcAft>
          </a:pPr>
          <a:r>
            <a:rPr lang="zh-CN" altLang="en-US" sz="3000" b="1" kern="1200" dirty="0">
              <a:latin typeface="微软雅黑" panose="020B0503020204020204" pitchFamily="34" charset="-122"/>
              <a:ea typeface="微软雅黑" panose="020B0503020204020204" pitchFamily="34" charset="-122"/>
            </a:rPr>
            <a:t>注射用益气复脉</a:t>
          </a:r>
          <a:r>
            <a:rPr lang="en-US" altLang="zh-CN" sz="3000" b="1" kern="1200" dirty="0">
              <a:latin typeface="微软雅黑" panose="020B0503020204020204" pitchFamily="34" charset="-122"/>
              <a:ea typeface="微软雅黑" panose="020B0503020204020204" pitchFamily="34" charset="-122"/>
            </a:rPr>
            <a:t>(</a:t>
          </a:r>
          <a:r>
            <a:rPr lang="zh-CN" altLang="en-US" sz="3000" b="1" kern="1200" dirty="0">
              <a:latin typeface="微软雅黑" panose="020B0503020204020204" pitchFamily="34" charset="-122"/>
              <a:ea typeface="微软雅黑" panose="020B0503020204020204" pitchFamily="34" charset="-122"/>
            </a:rPr>
            <a:t>冻干）  </a:t>
          </a:r>
          <a:endParaRPr lang="en-US" altLang="zh-CN" sz="3000" b="1" kern="1200" dirty="0">
            <a:latin typeface="微软雅黑" panose="020B0503020204020204" pitchFamily="34" charset="-122"/>
            <a:ea typeface="微软雅黑" panose="020B0503020204020204" pitchFamily="34" charset="-122"/>
          </a:endParaRPr>
        </a:p>
        <a:p>
          <a:pPr lvl="0" algn="l" defTabSz="1333500">
            <a:lnSpc>
              <a:spcPct val="70000"/>
            </a:lnSpc>
            <a:spcBef>
              <a:spcPct val="0"/>
            </a:spcBef>
            <a:spcAft>
              <a:spcPts val="0"/>
            </a:spcAft>
          </a:pPr>
          <a:r>
            <a:rPr lang="en-US" altLang="zh-CN" sz="3000" b="1" kern="1200" dirty="0">
              <a:latin typeface="微软雅黑" panose="020B0503020204020204" pitchFamily="34" charset="-122"/>
              <a:ea typeface="微软雅黑" panose="020B0503020204020204" pitchFamily="34" charset="-122"/>
            </a:rPr>
            <a:t>              vs </a:t>
          </a:r>
        </a:p>
        <a:p>
          <a:pPr lvl="0" algn="ctr" defTabSz="1333500">
            <a:lnSpc>
              <a:spcPct val="70000"/>
            </a:lnSpc>
            <a:spcBef>
              <a:spcPct val="0"/>
            </a:spcBef>
            <a:spcAft>
              <a:spcPts val="0"/>
            </a:spcAft>
          </a:pPr>
          <a:r>
            <a:rPr lang="zh-CN" altLang="en-US" sz="3000" b="1" kern="1200" dirty="0">
              <a:latin typeface="微软雅黑" panose="020B0503020204020204" pitchFamily="34" charset="-122"/>
              <a:ea typeface="微软雅黑" panose="020B0503020204020204" pitchFamily="34" charset="-122"/>
            </a:rPr>
            <a:t>参附注射液</a:t>
          </a:r>
          <a:endParaRPr lang="en-US" altLang="zh-CN" sz="3000" b="1" kern="1200" dirty="0">
            <a:latin typeface="微软雅黑" panose="020B0503020204020204" pitchFamily="34" charset="-122"/>
            <a:ea typeface="微软雅黑" panose="020B0503020204020204" pitchFamily="34" charset="-122"/>
          </a:endParaRPr>
        </a:p>
      </dsp:txBody>
      <dsp:txXfrm>
        <a:off x="91033" y="3719952"/>
        <a:ext cx="3918564" cy="15801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C94AA8-0AD6-4B19-9ABB-B71E9ACAAF0C}">
      <dsp:nvSpPr>
        <dsp:cNvPr id="0" name=""/>
        <dsp:cNvSpPr/>
      </dsp:nvSpPr>
      <dsp:spPr>
        <a:xfrm>
          <a:off x="-6592299" y="-995835"/>
          <a:ext cx="7750014" cy="7750014"/>
        </a:xfrm>
        <a:prstGeom prst="blockArc">
          <a:avLst>
            <a:gd name="adj1" fmla="val 18900000"/>
            <a:gd name="adj2" fmla="val 2700000"/>
            <a:gd name="adj3" fmla="val 279"/>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1ADFE3E-9551-426D-8EE2-440A2442FEFD}">
      <dsp:nvSpPr>
        <dsp:cNvPr id="0" name=""/>
        <dsp:cNvSpPr/>
      </dsp:nvSpPr>
      <dsp:spPr>
        <a:xfrm>
          <a:off x="548772" y="575834"/>
          <a:ext cx="8054312" cy="1151668"/>
        </a:xfrm>
        <a:prstGeom prst="rect">
          <a:avLst/>
        </a:prstGeom>
        <a:noFill/>
        <a:ln w="12700" cap="flat" cmpd="sng" algn="ctr">
          <a:solidFill>
            <a:srgbClr val="0070C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137" tIns="38100" rIns="38100" bIns="38100" numCol="1" spcCol="1270" anchor="ctr" anchorCtr="0">
          <a:noAutofit/>
        </a:bodyPr>
        <a:lstStyle/>
        <a:p>
          <a:pPr lvl="0" algn="l" defTabSz="666750">
            <a:lnSpc>
              <a:spcPct val="90000"/>
            </a:lnSpc>
            <a:spcBef>
              <a:spcPct val="0"/>
            </a:spcBef>
            <a:spcAft>
              <a:spcPct val="35000"/>
            </a:spcAft>
          </a:pPr>
          <a:r>
            <a:rPr lang="zh-CN" altLang="en-US" sz="1500" kern="1200" dirty="0">
              <a:solidFill>
                <a:schemeClr val="tx1"/>
              </a:solidFill>
            </a:rPr>
            <a:t>  国家</a:t>
          </a:r>
          <a:r>
            <a:rPr lang="zh-CN" altLang="en-US" sz="1600" b="1" kern="1200" dirty="0">
              <a:solidFill>
                <a:srgbClr val="C00000"/>
              </a:solidFill>
            </a:rPr>
            <a:t>重大新药创制专项</a:t>
          </a:r>
          <a:r>
            <a:rPr lang="en-US" altLang="en-US" sz="1500" kern="1200" dirty="0">
              <a:solidFill>
                <a:schemeClr val="tx1"/>
              </a:solidFill>
            </a:rPr>
            <a:t>2010</a:t>
          </a:r>
          <a:r>
            <a:rPr lang="zh-CN" altLang="en-US" sz="1500" kern="1200" dirty="0">
              <a:solidFill>
                <a:schemeClr val="tx1"/>
              </a:solidFill>
            </a:rPr>
            <a:t>年度课题研究（课题编号：</a:t>
          </a:r>
          <a:r>
            <a:rPr lang="en-US" altLang="en-US" sz="1500" kern="1200" dirty="0">
              <a:solidFill>
                <a:schemeClr val="tx1"/>
              </a:solidFill>
            </a:rPr>
            <a:t>2010ZX09502-004</a:t>
          </a:r>
          <a:r>
            <a:rPr lang="zh-CN" altLang="en-US" sz="1500" kern="1200" dirty="0">
              <a:solidFill>
                <a:schemeClr val="tx1"/>
              </a:solidFill>
            </a:rPr>
            <a:t>）</a:t>
          </a:r>
          <a:endParaRPr lang="en-US" altLang="zh-CN" sz="1500" kern="1200" dirty="0">
            <a:solidFill>
              <a:schemeClr val="tx1"/>
            </a:solidFill>
          </a:endParaRPr>
        </a:p>
        <a:p>
          <a:pPr lvl="0" algn="l" defTabSz="666750">
            <a:lnSpc>
              <a:spcPct val="90000"/>
            </a:lnSpc>
            <a:spcBef>
              <a:spcPct val="0"/>
            </a:spcBef>
            <a:spcAft>
              <a:spcPct val="35000"/>
            </a:spcAft>
          </a:pPr>
          <a:r>
            <a:rPr lang="zh-CN" altLang="en-US" sz="1500" kern="1200" dirty="0">
              <a:solidFill>
                <a:schemeClr val="tx1"/>
              </a:solidFill>
            </a:rPr>
            <a:t>  国家</a:t>
          </a:r>
          <a:r>
            <a:rPr lang="zh-CN" altLang="en-US" sz="1600" b="1" kern="1200" dirty="0">
              <a:solidFill>
                <a:srgbClr val="C00000"/>
              </a:solidFill>
            </a:rPr>
            <a:t>科技支撑计划</a:t>
          </a:r>
          <a:r>
            <a:rPr lang="zh-CN" altLang="en-US" sz="1500" kern="1200" dirty="0">
              <a:solidFill>
                <a:schemeClr val="tx1"/>
              </a:solidFill>
            </a:rPr>
            <a:t>课题研究（课题编号：</a:t>
          </a:r>
          <a:r>
            <a:rPr lang="en-US" altLang="en-US" sz="1500" kern="1200" dirty="0">
              <a:solidFill>
                <a:schemeClr val="tx1"/>
              </a:solidFill>
            </a:rPr>
            <a:t>2013BAI02B02</a:t>
          </a:r>
          <a:r>
            <a:rPr lang="zh-CN" altLang="en-US" sz="1500" kern="1200" dirty="0">
              <a:solidFill>
                <a:schemeClr val="tx1"/>
              </a:solidFill>
            </a:rPr>
            <a:t>）</a:t>
          </a:r>
          <a:endParaRPr lang="en-US" altLang="zh-CN" sz="1500" kern="1200" dirty="0">
            <a:solidFill>
              <a:schemeClr val="tx1"/>
            </a:solidFill>
          </a:endParaRPr>
        </a:p>
        <a:p>
          <a:pPr lvl="0" algn="l" defTabSz="666750">
            <a:lnSpc>
              <a:spcPct val="90000"/>
            </a:lnSpc>
            <a:spcBef>
              <a:spcPct val="0"/>
            </a:spcBef>
            <a:spcAft>
              <a:spcPct val="35000"/>
            </a:spcAft>
          </a:pPr>
          <a:r>
            <a:rPr lang="zh-CN" altLang="en-US" sz="1500" kern="1200" dirty="0">
              <a:solidFill>
                <a:schemeClr val="tx1"/>
              </a:solidFill>
            </a:rPr>
            <a:t>  国家</a:t>
          </a:r>
          <a:r>
            <a:rPr lang="zh-CN" altLang="en-US" sz="1600" b="1" kern="1200" dirty="0">
              <a:solidFill>
                <a:srgbClr val="C00000"/>
              </a:solidFill>
            </a:rPr>
            <a:t>重点研发计划中医药现代化研究</a:t>
          </a:r>
          <a:r>
            <a:rPr lang="zh-CN" altLang="en-US" sz="1500" kern="1200" dirty="0">
              <a:solidFill>
                <a:schemeClr val="tx1"/>
              </a:solidFill>
            </a:rPr>
            <a:t>重点专项（课题编号：</a:t>
          </a:r>
          <a:r>
            <a:rPr lang="en-US" altLang="en-US" sz="1500" kern="1200" dirty="0">
              <a:solidFill>
                <a:schemeClr val="tx1"/>
              </a:solidFill>
            </a:rPr>
            <a:t>2017YFC1700400</a:t>
          </a:r>
          <a:r>
            <a:rPr lang="zh-CN" altLang="en-US" sz="1500" kern="1200" dirty="0">
              <a:solidFill>
                <a:schemeClr val="tx1"/>
              </a:solidFill>
            </a:rPr>
            <a:t>）</a:t>
          </a:r>
        </a:p>
      </dsp:txBody>
      <dsp:txXfrm>
        <a:off x="548772" y="575834"/>
        <a:ext cx="8054312" cy="1151668"/>
      </dsp:txXfrm>
    </dsp:sp>
    <dsp:sp modelId="{D3D639E2-F44F-43F3-B90E-7588DDEEE2EB}">
      <dsp:nvSpPr>
        <dsp:cNvPr id="0" name=""/>
        <dsp:cNvSpPr/>
      </dsp:nvSpPr>
      <dsp:spPr>
        <a:xfrm>
          <a:off x="-4030" y="431875"/>
          <a:ext cx="1439586" cy="1439586"/>
        </a:xfrm>
        <a:prstGeom prst="ellipse">
          <a:avLst/>
        </a:prstGeom>
        <a:solidFill>
          <a:srgbClr val="0070C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CE3F5DA-FDE9-4132-BE3F-942A9DE474C3}">
      <dsp:nvSpPr>
        <dsp:cNvPr id="0" name=""/>
        <dsp:cNvSpPr/>
      </dsp:nvSpPr>
      <dsp:spPr>
        <a:xfrm>
          <a:off x="971895" y="2303337"/>
          <a:ext cx="7626697" cy="1151668"/>
        </a:xfrm>
        <a:prstGeom prst="rect">
          <a:avLst/>
        </a:prstGeom>
        <a:noFill/>
        <a:ln w="12700" cap="flat" cmpd="sng" algn="ctr">
          <a:solidFill>
            <a:srgbClr val="0070C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137" tIns="38100" rIns="38100" bIns="38100" numCol="1" spcCol="1270" anchor="ctr" anchorCtr="0">
          <a:noAutofit/>
        </a:bodyPr>
        <a:lstStyle/>
        <a:p>
          <a:pPr lvl="0" algn="l" defTabSz="666750">
            <a:lnSpc>
              <a:spcPct val="90000"/>
            </a:lnSpc>
            <a:spcBef>
              <a:spcPct val="0"/>
            </a:spcBef>
            <a:spcAft>
              <a:spcPct val="35000"/>
            </a:spcAft>
          </a:pPr>
          <a:r>
            <a:rPr lang="en-US" altLang="zh-CN" sz="1500" kern="1200" dirty="0">
              <a:solidFill>
                <a:schemeClr val="tx1"/>
              </a:solidFill>
              <a:latin typeface="微软雅黑" panose="020B0503020204020204" pitchFamily="34" charset="-122"/>
              <a:ea typeface="微软雅黑" panose="020B0503020204020204" pitchFamily="34" charset="-122"/>
            </a:rPr>
            <a:t>  </a:t>
          </a:r>
          <a:r>
            <a:rPr lang="zh-CN" altLang="zh-CN" sz="1500" kern="1200" dirty="0">
              <a:solidFill>
                <a:schemeClr val="tx1"/>
              </a:solidFill>
              <a:latin typeface="+mn-ea"/>
              <a:ea typeface="+mn-ea"/>
            </a:rPr>
            <a:t>一种益气复脉制剂</a:t>
          </a:r>
          <a:r>
            <a:rPr lang="zh-CN" altLang="en-US" sz="1500" kern="1200" dirty="0">
              <a:solidFill>
                <a:schemeClr val="tx1"/>
              </a:solidFill>
              <a:latin typeface="+mn-ea"/>
              <a:ea typeface="+mn-ea"/>
            </a:rPr>
            <a:t>（专利号：</a:t>
          </a:r>
          <a:r>
            <a:rPr lang="en-US" altLang="en-US" sz="1500" kern="1200" dirty="0">
              <a:solidFill>
                <a:prstClr val="black"/>
              </a:solidFill>
              <a:latin typeface="等线" panose="020F0502020204030204"/>
              <a:ea typeface="+mn-ea"/>
              <a:cs typeface="+mn-cs"/>
            </a:rPr>
            <a:t>201110269068.6</a:t>
          </a:r>
          <a:r>
            <a:rPr lang="zh-CN" altLang="en-US" sz="1500" kern="1200" dirty="0">
              <a:solidFill>
                <a:schemeClr val="tx1"/>
              </a:solidFill>
              <a:latin typeface="+mn-ea"/>
              <a:ea typeface="+mn-ea"/>
            </a:rPr>
            <a:t>）</a:t>
          </a:r>
          <a:endParaRPr lang="en-US" altLang="zh-CN" sz="1500" kern="1200" dirty="0">
            <a:solidFill>
              <a:schemeClr val="tx1"/>
            </a:solidFill>
            <a:latin typeface="+mn-ea"/>
            <a:ea typeface="+mn-ea"/>
          </a:endParaRPr>
        </a:p>
        <a:p>
          <a:pPr lvl="0" algn="l" defTabSz="666750">
            <a:lnSpc>
              <a:spcPct val="90000"/>
            </a:lnSpc>
            <a:spcBef>
              <a:spcPct val="0"/>
            </a:spcBef>
            <a:spcAft>
              <a:spcPct val="35000"/>
            </a:spcAft>
          </a:pPr>
          <a:r>
            <a:rPr lang="zh-CN" altLang="en-US" sz="1500" kern="1200" dirty="0">
              <a:solidFill>
                <a:schemeClr val="tx1"/>
              </a:solidFill>
              <a:latin typeface="+mn-ea"/>
              <a:ea typeface="+mn-ea"/>
            </a:rPr>
            <a:t>  一种中药粉针及其质量控制方法（专利号：</a:t>
          </a:r>
          <a:r>
            <a:rPr lang="en-US" altLang="en-US" sz="1500" kern="1200" dirty="0">
              <a:solidFill>
                <a:prstClr val="black"/>
              </a:solidFill>
              <a:latin typeface="等线" panose="020F0502020204030204"/>
              <a:ea typeface="+mn-ea"/>
              <a:cs typeface="+mn-cs"/>
            </a:rPr>
            <a:t>200910068768.1</a:t>
          </a:r>
          <a:r>
            <a:rPr lang="zh-CN" altLang="en-US" sz="1500" kern="1200" dirty="0">
              <a:solidFill>
                <a:schemeClr val="tx1"/>
              </a:solidFill>
              <a:latin typeface="+mn-ea"/>
              <a:ea typeface="+mn-ea"/>
            </a:rPr>
            <a:t>）</a:t>
          </a:r>
          <a:endParaRPr lang="en-US" altLang="zh-CN" sz="1500" kern="1200" dirty="0">
            <a:solidFill>
              <a:schemeClr val="tx1"/>
            </a:solidFill>
            <a:latin typeface="+mn-ea"/>
            <a:ea typeface="+mn-ea"/>
          </a:endParaRPr>
        </a:p>
        <a:p>
          <a:pPr lvl="0" algn="l" defTabSz="666750">
            <a:lnSpc>
              <a:spcPct val="90000"/>
            </a:lnSpc>
            <a:spcBef>
              <a:spcPct val="0"/>
            </a:spcBef>
            <a:spcAft>
              <a:spcPct val="35000"/>
            </a:spcAft>
          </a:pPr>
          <a:r>
            <a:rPr lang="en-US" altLang="zh-CN" sz="1500" kern="1200" dirty="0">
              <a:solidFill>
                <a:schemeClr val="tx1"/>
              </a:solidFill>
              <a:latin typeface="+mn-ea"/>
              <a:ea typeface="+mn-ea"/>
            </a:rPr>
            <a:t>  </a:t>
          </a:r>
          <a:r>
            <a:rPr lang="zh-CN" altLang="zh-CN" sz="1500" kern="1200" dirty="0">
              <a:solidFill>
                <a:schemeClr val="tx1"/>
              </a:solidFill>
              <a:latin typeface="+mn-ea"/>
              <a:ea typeface="+mn-ea"/>
            </a:rPr>
            <a:t>一种检测注射用益气复脉中的大分子物质的方法</a:t>
          </a:r>
          <a:r>
            <a:rPr lang="zh-CN" altLang="en-US" sz="1500" kern="1200" dirty="0">
              <a:solidFill>
                <a:schemeClr val="tx1"/>
              </a:solidFill>
              <a:latin typeface="+mn-ea"/>
              <a:ea typeface="+mn-ea"/>
            </a:rPr>
            <a:t>（专利号：</a:t>
          </a:r>
          <a:r>
            <a:rPr lang="en-US" altLang="en-US" sz="1500" kern="1200" dirty="0">
              <a:solidFill>
                <a:prstClr val="black"/>
              </a:solidFill>
              <a:latin typeface="等线" panose="020F0502020204030204"/>
              <a:ea typeface="+mn-ea"/>
              <a:cs typeface="+mn-cs"/>
            </a:rPr>
            <a:t>201010506094.1</a:t>
          </a:r>
          <a:r>
            <a:rPr lang="zh-CN" altLang="en-US" sz="1500" kern="1200" dirty="0">
              <a:solidFill>
                <a:schemeClr val="tx1"/>
              </a:solidFill>
              <a:latin typeface="+mn-ea"/>
              <a:ea typeface="+mn-ea"/>
            </a:rPr>
            <a:t>）</a:t>
          </a:r>
          <a:endParaRPr lang="en-US" altLang="zh-CN" sz="1500" kern="1200" dirty="0">
            <a:solidFill>
              <a:schemeClr val="tx1"/>
            </a:solidFill>
            <a:latin typeface="+mn-ea"/>
            <a:ea typeface="+mn-ea"/>
          </a:endParaRPr>
        </a:p>
      </dsp:txBody>
      <dsp:txXfrm>
        <a:off x="971895" y="2303337"/>
        <a:ext cx="7626697" cy="1151668"/>
      </dsp:txXfrm>
    </dsp:sp>
    <dsp:sp modelId="{5E451919-4988-4559-A252-90ECDED06BA7}">
      <dsp:nvSpPr>
        <dsp:cNvPr id="0" name=""/>
        <dsp:cNvSpPr/>
      </dsp:nvSpPr>
      <dsp:spPr>
        <a:xfrm>
          <a:off x="414601" y="2159379"/>
          <a:ext cx="1439586" cy="1439586"/>
        </a:xfrm>
        <a:prstGeom prst="ellipse">
          <a:avLst/>
        </a:prstGeom>
        <a:solidFill>
          <a:srgbClr val="0070C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3B51A74-34E0-4577-B5D8-1E4588C0082A}">
      <dsp:nvSpPr>
        <dsp:cNvPr id="0" name=""/>
        <dsp:cNvSpPr/>
      </dsp:nvSpPr>
      <dsp:spPr>
        <a:xfrm>
          <a:off x="553211" y="4030840"/>
          <a:ext cx="8045433" cy="1151668"/>
        </a:xfrm>
        <a:prstGeom prst="rect">
          <a:avLst/>
        </a:prstGeom>
        <a:noFill/>
        <a:ln w="12700" cap="flat" cmpd="sng" algn="ctr">
          <a:solidFill>
            <a:srgbClr val="0070C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137" tIns="27940" rIns="27940" bIns="27940" numCol="1" spcCol="1270" anchor="ctr" anchorCtr="0">
          <a:noAutofit/>
        </a:bodyPr>
        <a:lstStyle/>
        <a:p>
          <a:pPr lvl="0" algn="l" defTabSz="488950">
            <a:lnSpc>
              <a:spcPct val="90000"/>
            </a:lnSpc>
            <a:spcBef>
              <a:spcPct val="0"/>
            </a:spcBef>
            <a:spcAft>
              <a:spcPts val="300"/>
            </a:spcAft>
          </a:pPr>
          <a:r>
            <a:rPr lang="zh-CN" altLang="en-US" sz="1100" kern="1200" dirty="0">
              <a:solidFill>
                <a:schemeClr val="tx1"/>
              </a:solidFill>
            </a:rPr>
            <a:t>    </a:t>
          </a:r>
          <a:r>
            <a:rPr lang="zh-CN" altLang="en-US" sz="1400" kern="1200" dirty="0">
              <a:solidFill>
                <a:schemeClr val="tx1"/>
              </a:solidFill>
              <a:latin typeface="+mn-ea"/>
              <a:ea typeface="+mn-ea"/>
            </a:rPr>
            <a:t>组方</a:t>
          </a:r>
          <a:r>
            <a:rPr lang="zh-CN" altLang="en-US" sz="1600" b="1" kern="1200" dirty="0">
              <a:solidFill>
                <a:srgbClr val="C00000"/>
              </a:solidFill>
            </a:rPr>
            <a:t>源于经典名方</a:t>
          </a:r>
          <a:r>
            <a:rPr lang="zh-CN" altLang="en-US" sz="1400" kern="1200" dirty="0">
              <a:solidFill>
                <a:schemeClr val="tx1"/>
              </a:solidFill>
              <a:latin typeface="+mn-ea"/>
              <a:ea typeface="+mn-ea"/>
            </a:rPr>
            <a:t>生脉散，首见于金</a:t>
          </a:r>
          <a:r>
            <a:rPr lang="en-US" altLang="en-US" sz="1400" kern="1200" dirty="0">
              <a:solidFill>
                <a:schemeClr val="tx1"/>
              </a:solidFill>
              <a:latin typeface="+mn-ea"/>
              <a:ea typeface="+mn-ea"/>
            </a:rPr>
            <a:t>· </a:t>
          </a:r>
          <a:r>
            <a:rPr lang="zh-CN" altLang="en-US" sz="1400" kern="1200" dirty="0">
              <a:solidFill>
                <a:schemeClr val="tx1"/>
              </a:solidFill>
              <a:latin typeface="+mn-ea"/>
              <a:ea typeface="+mn-ea"/>
            </a:rPr>
            <a:t>张元素</a:t>
          </a:r>
          <a:r>
            <a:rPr lang="en-US" altLang="en-US" sz="1400" kern="1200" dirty="0">
              <a:solidFill>
                <a:schemeClr val="tx1"/>
              </a:solidFill>
              <a:latin typeface="+mn-ea"/>
              <a:ea typeface="+mn-ea"/>
            </a:rPr>
            <a:t>《</a:t>
          </a:r>
          <a:r>
            <a:rPr lang="zh-CN" altLang="en-US" sz="1400" kern="1200" dirty="0">
              <a:solidFill>
                <a:schemeClr val="tx1"/>
              </a:solidFill>
              <a:latin typeface="+mn-ea"/>
              <a:ea typeface="+mn-ea"/>
            </a:rPr>
            <a:t>医学启源</a:t>
          </a:r>
          <a:r>
            <a:rPr lang="en-US" altLang="en-US" sz="1400" kern="1200" dirty="0">
              <a:solidFill>
                <a:schemeClr val="tx1"/>
              </a:solidFill>
              <a:latin typeface="+mn-ea"/>
              <a:ea typeface="+mn-ea"/>
            </a:rPr>
            <a:t>·</a:t>
          </a:r>
          <a:r>
            <a:rPr lang="zh-CN" altLang="en-US" sz="1400" kern="1200" dirty="0">
              <a:solidFill>
                <a:schemeClr val="tx1"/>
              </a:solidFill>
              <a:latin typeface="+mn-ea"/>
              <a:ea typeface="+mn-ea"/>
            </a:rPr>
            <a:t>卷下</a:t>
          </a:r>
          <a:r>
            <a:rPr lang="en-US" altLang="en-US" sz="1400" kern="1200" dirty="0">
              <a:solidFill>
                <a:schemeClr val="tx1"/>
              </a:solidFill>
              <a:latin typeface="+mn-ea"/>
              <a:ea typeface="+mn-ea"/>
            </a:rPr>
            <a:t>》</a:t>
          </a:r>
          <a:endParaRPr lang="en-US" altLang="zh-CN" sz="1400" kern="1200" dirty="0">
            <a:solidFill>
              <a:schemeClr val="tx1"/>
            </a:solidFill>
            <a:latin typeface="+mn-ea"/>
            <a:ea typeface="+mn-ea"/>
          </a:endParaRPr>
        </a:p>
        <a:p>
          <a:pPr lvl="0" algn="l" defTabSz="488950">
            <a:lnSpc>
              <a:spcPct val="90000"/>
            </a:lnSpc>
            <a:spcBef>
              <a:spcPct val="0"/>
            </a:spcBef>
            <a:spcAft>
              <a:spcPts val="300"/>
            </a:spcAft>
          </a:pPr>
          <a:r>
            <a:rPr lang="en-US" altLang="zh-CN" sz="1400" kern="1200" dirty="0">
              <a:solidFill>
                <a:schemeClr val="tx1"/>
              </a:solidFill>
              <a:latin typeface="+mn-ea"/>
              <a:ea typeface="+mn-ea"/>
            </a:rPr>
            <a:t>   </a:t>
          </a:r>
          <a:r>
            <a:rPr lang="zh-CN" altLang="en-US" sz="1400" kern="1200" dirty="0">
              <a:solidFill>
                <a:schemeClr val="tx1"/>
              </a:solidFill>
              <a:latin typeface="+mn-ea"/>
              <a:ea typeface="+mn-ea"/>
            </a:rPr>
            <a:t>国家六五、七五课题研制成生脉注射液</a:t>
          </a:r>
          <a:endParaRPr lang="en-US" altLang="en-US" sz="1400" kern="1200" dirty="0">
            <a:solidFill>
              <a:schemeClr val="tx1"/>
            </a:solidFill>
            <a:latin typeface="+mn-ea"/>
            <a:ea typeface="+mn-ea"/>
          </a:endParaRPr>
        </a:p>
        <a:p>
          <a:pPr lvl="0" algn="l" defTabSz="488950">
            <a:lnSpc>
              <a:spcPct val="90000"/>
            </a:lnSpc>
            <a:spcBef>
              <a:spcPct val="0"/>
            </a:spcBef>
            <a:spcAft>
              <a:spcPts val="300"/>
            </a:spcAft>
          </a:pPr>
          <a:r>
            <a:rPr lang="en-US" altLang="en-US" sz="1600" b="1" kern="1200" dirty="0">
              <a:solidFill>
                <a:srgbClr val="C00000"/>
              </a:solidFill>
            </a:rPr>
            <a:t>   1999</a:t>
          </a:r>
          <a:r>
            <a:rPr lang="zh-CN" altLang="en-US" sz="1600" b="1" kern="1200" dirty="0">
              <a:solidFill>
                <a:srgbClr val="C00000"/>
              </a:solidFill>
            </a:rPr>
            <a:t>年作为国家中药现代化课题立题研究，</a:t>
          </a:r>
          <a:r>
            <a:rPr lang="en-US" altLang="zh-CN" sz="1600" b="1" kern="1200" dirty="0">
              <a:solidFill>
                <a:srgbClr val="C00000"/>
              </a:solidFill>
            </a:rPr>
            <a:t>2006</a:t>
          </a:r>
          <a:r>
            <a:rPr lang="zh-CN" altLang="en-US" sz="1600" b="1" kern="1200" dirty="0">
              <a:solidFill>
                <a:srgbClr val="C00000"/>
              </a:solidFill>
            </a:rPr>
            <a:t>年以“中药第</a:t>
          </a:r>
          <a:r>
            <a:rPr lang="en-US" altLang="zh-CN" sz="1600" b="1" kern="1200" dirty="0">
              <a:solidFill>
                <a:srgbClr val="C00000"/>
              </a:solidFill>
            </a:rPr>
            <a:t>7</a:t>
          </a:r>
          <a:r>
            <a:rPr lang="zh-CN" altLang="en-US" sz="1600" b="1" kern="1200" dirty="0">
              <a:solidFill>
                <a:srgbClr val="C00000"/>
              </a:solidFill>
            </a:rPr>
            <a:t>类”获批注册</a:t>
          </a:r>
          <a:endParaRPr lang="en-US" altLang="zh-CN" sz="1600" b="1" kern="1200" dirty="0">
            <a:solidFill>
              <a:srgbClr val="C00000"/>
            </a:solidFill>
          </a:endParaRPr>
        </a:p>
        <a:p>
          <a:pPr lvl="0" algn="l" defTabSz="488950">
            <a:lnSpc>
              <a:spcPct val="90000"/>
            </a:lnSpc>
            <a:spcBef>
              <a:spcPct val="0"/>
            </a:spcBef>
            <a:spcAft>
              <a:spcPts val="300"/>
            </a:spcAft>
          </a:pPr>
          <a:r>
            <a:rPr lang="zh-CN" altLang="en-US" sz="1400" kern="1200" dirty="0">
              <a:solidFill>
                <a:schemeClr val="tx1"/>
              </a:solidFill>
              <a:latin typeface="+mn-ea"/>
              <a:ea typeface="+mn-ea"/>
            </a:rPr>
            <a:t>   荣获中华中医药学会 </a:t>
          </a:r>
          <a:r>
            <a:rPr lang="zh-CN" altLang="en-US" sz="1600" b="1" kern="1200" dirty="0">
              <a:solidFill>
                <a:srgbClr val="C00000"/>
              </a:solidFill>
            </a:rPr>
            <a:t>“</a:t>
          </a:r>
          <a:r>
            <a:rPr lang="en-US" altLang="en-US" sz="1600" b="1" kern="1200" dirty="0">
              <a:solidFill>
                <a:srgbClr val="C00000"/>
              </a:solidFill>
            </a:rPr>
            <a:t>2021</a:t>
          </a:r>
          <a:r>
            <a:rPr lang="zh-CN" altLang="en-US" sz="1600" b="1" kern="1200" dirty="0">
              <a:solidFill>
                <a:srgbClr val="C00000"/>
              </a:solidFill>
            </a:rPr>
            <a:t>年度中医药十大学术进展” 一等奖</a:t>
          </a:r>
        </a:p>
      </dsp:txBody>
      <dsp:txXfrm>
        <a:off x="553211" y="4030840"/>
        <a:ext cx="8045433" cy="1151668"/>
      </dsp:txXfrm>
    </dsp:sp>
    <dsp:sp modelId="{4435F527-EA7A-489D-A6D7-2D614CD2E80F}">
      <dsp:nvSpPr>
        <dsp:cNvPr id="0" name=""/>
        <dsp:cNvSpPr/>
      </dsp:nvSpPr>
      <dsp:spPr>
        <a:xfrm>
          <a:off x="-4030" y="3886882"/>
          <a:ext cx="1439586" cy="1439586"/>
        </a:xfrm>
        <a:prstGeom prst="ellipse">
          <a:avLst/>
        </a:prstGeom>
        <a:solidFill>
          <a:srgbClr val="0070C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1">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0"/>
            <a:ext cx="4275401" cy="337958"/>
          </a:xfrm>
          <a:prstGeom prst="rect">
            <a:avLst/>
          </a:prstGeom>
        </p:spPr>
        <p:txBody>
          <a:bodyPr vert="horz" lIns="94858" tIns="47429" rIns="94858" bIns="47429" rtlCol="0"/>
          <a:lstStyle>
            <a:lvl1pPr algn="l">
              <a:defRPr sz="1200"/>
            </a:lvl1pPr>
          </a:lstStyle>
          <a:p>
            <a:endParaRPr lang="zh-CN" altLang="en-US"/>
          </a:p>
        </p:txBody>
      </p:sp>
      <p:sp>
        <p:nvSpPr>
          <p:cNvPr id="3" name="日期占位符 2"/>
          <p:cNvSpPr>
            <a:spLocks noGrp="1"/>
          </p:cNvSpPr>
          <p:nvPr>
            <p:ph type="dt" idx="1"/>
          </p:nvPr>
        </p:nvSpPr>
        <p:spPr>
          <a:xfrm>
            <a:off x="5588629" y="0"/>
            <a:ext cx="4275401" cy="337958"/>
          </a:xfrm>
          <a:prstGeom prst="rect">
            <a:avLst/>
          </a:prstGeom>
        </p:spPr>
        <p:txBody>
          <a:bodyPr vert="horz" lIns="94858" tIns="47429" rIns="94858" bIns="47429" rtlCol="0"/>
          <a:lstStyle>
            <a:lvl1pPr algn="r">
              <a:defRPr sz="1200"/>
            </a:lvl1pPr>
          </a:lstStyle>
          <a:p>
            <a:fld id="{F5F48123-9BFC-496D-A585-CB41960D5753}" type="datetimeFigureOut">
              <a:rPr lang="zh-CN" altLang="en-US" smtClean="0"/>
              <a:t>2025/7/18</a:t>
            </a:fld>
            <a:endParaRPr lang="zh-CN" altLang="en-US"/>
          </a:p>
        </p:txBody>
      </p:sp>
      <p:sp>
        <p:nvSpPr>
          <p:cNvPr id="4" name="幻灯片图像占位符 3"/>
          <p:cNvSpPr>
            <a:spLocks noGrp="1" noRot="1" noChangeAspect="1"/>
          </p:cNvSpPr>
          <p:nvPr>
            <p:ph type="sldImg" idx="2"/>
          </p:nvPr>
        </p:nvSpPr>
        <p:spPr>
          <a:xfrm>
            <a:off x="2913063" y="841375"/>
            <a:ext cx="4040187" cy="2273300"/>
          </a:xfrm>
          <a:prstGeom prst="rect">
            <a:avLst/>
          </a:prstGeom>
          <a:noFill/>
          <a:ln w="12700">
            <a:solidFill>
              <a:prstClr val="black"/>
            </a:solidFill>
          </a:ln>
        </p:spPr>
        <p:txBody>
          <a:bodyPr vert="horz" lIns="94858" tIns="47429" rIns="94858" bIns="47429" rtlCol="0" anchor="ctr"/>
          <a:lstStyle/>
          <a:p>
            <a:endParaRPr lang="zh-CN" altLang="en-US"/>
          </a:p>
        </p:txBody>
      </p:sp>
      <p:sp>
        <p:nvSpPr>
          <p:cNvPr id="5" name="备注占位符 4"/>
          <p:cNvSpPr>
            <a:spLocks noGrp="1"/>
          </p:cNvSpPr>
          <p:nvPr>
            <p:ph type="body" sz="quarter" idx="3"/>
          </p:nvPr>
        </p:nvSpPr>
        <p:spPr>
          <a:xfrm>
            <a:off x="986632" y="3241586"/>
            <a:ext cx="7893050" cy="2652206"/>
          </a:xfrm>
          <a:prstGeom prst="rect">
            <a:avLst/>
          </a:prstGeom>
        </p:spPr>
        <p:txBody>
          <a:bodyPr vert="horz" lIns="94858" tIns="47429" rIns="94858" bIns="47429"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1" y="6397807"/>
            <a:ext cx="4275401" cy="337957"/>
          </a:xfrm>
          <a:prstGeom prst="rect">
            <a:avLst/>
          </a:prstGeom>
        </p:spPr>
        <p:txBody>
          <a:bodyPr vert="horz" lIns="94858" tIns="47429" rIns="94858" bIns="47429"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588629" y="6397807"/>
            <a:ext cx="4275401" cy="337957"/>
          </a:xfrm>
          <a:prstGeom prst="rect">
            <a:avLst/>
          </a:prstGeom>
        </p:spPr>
        <p:txBody>
          <a:bodyPr vert="horz" lIns="94858" tIns="47429" rIns="94858" bIns="47429" rtlCol="0" anchor="b"/>
          <a:lstStyle>
            <a:lvl1pPr algn="r">
              <a:defRPr sz="1200"/>
            </a:lvl1pPr>
          </a:lstStyle>
          <a:p>
            <a:fld id="{01746F61-1775-4FAF-9249-6839EE73E988}" type="slidenum">
              <a:rPr lang="zh-CN" altLang="en-US" smtClean="0"/>
              <a:t>‹#›</a:t>
            </a:fld>
            <a:endParaRPr lang="zh-CN" altLang="en-US"/>
          </a:p>
        </p:txBody>
      </p:sp>
    </p:spTree>
    <p:extLst>
      <p:ext uri="{BB962C8B-B14F-4D97-AF65-F5344CB8AC3E}">
        <p14:creationId xmlns:p14="http://schemas.microsoft.com/office/powerpoint/2010/main" val="2411830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p:cNvSpPr>
            <a:spLocks noGrp="1"/>
          </p:cNvSpPr>
          <p:nvPr>
            <p:ph type="dt" sz="half" idx="10"/>
          </p:nvPr>
        </p:nvSpPr>
        <p:spPr/>
        <p:txBody>
          <a:bodyPr/>
          <a:lstStyle/>
          <a:p>
            <a:fld id="{DC9D6A1B-E195-A14A-8873-E816280229CA}" type="datetimeFigureOut">
              <a:rPr kumimoji="1" lang="zh-CN" altLang="en-US" smtClean="0"/>
              <a:t>2025/7/18</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B17AEE51-440F-3B4F-B7DB-28DBC90106C7}" type="slidenum">
              <a:rPr kumimoji="1" lang="zh-CN" altLang="en-US" smtClean="0"/>
              <a:t>‹#›</a:t>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竖排文字占位符 2"/>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DC9D6A1B-E195-A14A-8873-E816280229CA}" type="datetimeFigureOut">
              <a:rPr kumimoji="1" lang="zh-CN" altLang="en-US" smtClean="0"/>
              <a:t>2025/7/18</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B17AEE51-440F-3B4F-B7DB-28DBC90106C7}" type="slidenum">
              <a:rPr kumimoji="1" lang="zh-CN" altLang="en-US" smtClean="0"/>
              <a:t>‹#›</a:t>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DC9D6A1B-E195-A14A-8873-E816280229CA}" type="datetimeFigureOut">
              <a:rPr kumimoji="1" lang="zh-CN" altLang="en-US" smtClean="0"/>
              <a:t>2025/7/18</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B17AEE51-440F-3B4F-B7DB-28DBC90106C7}" type="slidenum">
              <a:rPr kumimoji="1" lang="zh-CN" altLang="en-US" smtClean="0"/>
              <a:t>‹#›</a:t>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内容占位符 2"/>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DC9D6A1B-E195-A14A-8873-E816280229CA}" type="datetimeFigureOut">
              <a:rPr kumimoji="1" lang="zh-CN" altLang="en-US" smtClean="0"/>
              <a:t>2025/7/18</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B17AEE51-440F-3B4F-B7DB-28DBC90106C7}" type="slidenum">
              <a:rPr kumimoji="1" lang="zh-CN" altLang="en-US" smtClean="0"/>
              <a:t>‹#›</a:t>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p>
        </p:txBody>
      </p:sp>
      <p:sp>
        <p:nvSpPr>
          <p:cNvPr id="4" name="日期占位符 3"/>
          <p:cNvSpPr>
            <a:spLocks noGrp="1"/>
          </p:cNvSpPr>
          <p:nvPr>
            <p:ph type="dt" sz="half" idx="10"/>
          </p:nvPr>
        </p:nvSpPr>
        <p:spPr/>
        <p:txBody>
          <a:bodyPr/>
          <a:lstStyle/>
          <a:p>
            <a:fld id="{DC9D6A1B-E195-A14A-8873-E816280229CA}" type="datetimeFigureOut">
              <a:rPr kumimoji="1" lang="zh-CN" altLang="en-US" smtClean="0"/>
              <a:t>2025/7/18</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B17AEE51-440F-3B4F-B7DB-28DBC90106C7}" type="slidenum">
              <a:rPr kumimoji="1" lang="zh-CN" altLang="en-US" smtClean="0"/>
              <a:t>‹#›</a:t>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p:cNvSpPr>
            <a:spLocks noGrp="1"/>
          </p:cNvSpPr>
          <p:nvPr>
            <p:ph type="dt" sz="half" idx="10"/>
          </p:nvPr>
        </p:nvSpPr>
        <p:spPr/>
        <p:txBody>
          <a:bodyPr/>
          <a:lstStyle/>
          <a:p>
            <a:fld id="{DC9D6A1B-E195-A14A-8873-E816280229CA}" type="datetimeFigureOut">
              <a:rPr kumimoji="1" lang="zh-CN" altLang="en-US" smtClean="0"/>
              <a:t>2025/7/18</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灯片编号占位符 6"/>
          <p:cNvSpPr>
            <a:spLocks noGrp="1"/>
          </p:cNvSpPr>
          <p:nvPr>
            <p:ph type="sldNum" sz="quarter" idx="12"/>
          </p:nvPr>
        </p:nvSpPr>
        <p:spPr/>
        <p:txBody>
          <a:bodyPr/>
          <a:lstStyle/>
          <a:p>
            <a:fld id="{B17AEE51-440F-3B4F-B7DB-28DBC90106C7}" type="slidenum">
              <a:rPr kumimoji="1" lang="zh-CN" altLang="en-US" smtClean="0"/>
              <a:t>‹#›</a:t>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p:cNvSpPr>
            <a:spLocks noGrp="1"/>
          </p:cNvSpPr>
          <p:nvPr>
            <p:ph type="dt" sz="half" idx="10"/>
          </p:nvPr>
        </p:nvSpPr>
        <p:spPr/>
        <p:txBody>
          <a:bodyPr/>
          <a:lstStyle/>
          <a:p>
            <a:fld id="{DC9D6A1B-E195-A14A-8873-E816280229CA}" type="datetimeFigureOut">
              <a:rPr kumimoji="1" lang="zh-CN" altLang="en-US" smtClean="0"/>
              <a:t>2025/7/18</a:t>
            </a:fld>
            <a:endParaRPr kumimoji="1" lang="zh-CN" altLang="en-US"/>
          </a:p>
        </p:txBody>
      </p:sp>
      <p:sp>
        <p:nvSpPr>
          <p:cNvPr id="8" name="页脚占位符 7"/>
          <p:cNvSpPr>
            <a:spLocks noGrp="1"/>
          </p:cNvSpPr>
          <p:nvPr>
            <p:ph type="ftr" sz="quarter" idx="11"/>
          </p:nvPr>
        </p:nvSpPr>
        <p:spPr/>
        <p:txBody>
          <a:bodyPr/>
          <a:lstStyle/>
          <a:p>
            <a:endParaRPr kumimoji="1" lang="zh-CN" altLang="en-US"/>
          </a:p>
        </p:txBody>
      </p:sp>
      <p:sp>
        <p:nvSpPr>
          <p:cNvPr id="9" name="灯片编号占位符 8"/>
          <p:cNvSpPr>
            <a:spLocks noGrp="1"/>
          </p:cNvSpPr>
          <p:nvPr>
            <p:ph type="sldNum" sz="quarter" idx="12"/>
          </p:nvPr>
        </p:nvSpPr>
        <p:spPr/>
        <p:txBody>
          <a:bodyPr/>
          <a:lstStyle/>
          <a:p>
            <a:fld id="{B17AEE51-440F-3B4F-B7DB-28DBC90106C7}" type="slidenum">
              <a:rPr kumimoji="1" lang="zh-CN" altLang="en-US" smtClean="0"/>
              <a:t>‹#›</a:t>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日期占位符 2"/>
          <p:cNvSpPr>
            <a:spLocks noGrp="1"/>
          </p:cNvSpPr>
          <p:nvPr>
            <p:ph type="dt" sz="half" idx="10"/>
          </p:nvPr>
        </p:nvSpPr>
        <p:spPr/>
        <p:txBody>
          <a:bodyPr/>
          <a:lstStyle/>
          <a:p>
            <a:fld id="{DC9D6A1B-E195-A14A-8873-E816280229CA}" type="datetimeFigureOut">
              <a:rPr kumimoji="1" lang="zh-CN" altLang="en-US" smtClean="0"/>
              <a:t>2025/7/18</a:t>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灯片编号占位符 4"/>
          <p:cNvSpPr>
            <a:spLocks noGrp="1"/>
          </p:cNvSpPr>
          <p:nvPr>
            <p:ph type="sldNum" sz="quarter" idx="12"/>
          </p:nvPr>
        </p:nvSpPr>
        <p:spPr/>
        <p:txBody>
          <a:bodyPr/>
          <a:lstStyle/>
          <a:p>
            <a:fld id="{B17AEE51-440F-3B4F-B7DB-28DBC90106C7}" type="slidenum">
              <a:rPr kumimoji="1" lang="zh-CN" altLang="en-US" smtClean="0"/>
              <a:t>‹#›</a:t>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C9D6A1B-E195-A14A-8873-E816280229CA}" type="datetimeFigureOut">
              <a:rPr kumimoji="1" lang="zh-CN" altLang="en-US" smtClean="0"/>
              <a:t>2025/7/18</a:t>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灯片编号占位符 3"/>
          <p:cNvSpPr>
            <a:spLocks noGrp="1"/>
          </p:cNvSpPr>
          <p:nvPr>
            <p:ph type="sldNum" sz="quarter" idx="12"/>
          </p:nvPr>
        </p:nvSpPr>
        <p:spPr/>
        <p:txBody>
          <a:bodyPr/>
          <a:lstStyle/>
          <a:p>
            <a:fld id="{B17AEE51-440F-3B4F-B7DB-28DBC90106C7}" type="slidenum">
              <a:rPr kumimoji="1" lang="zh-CN" altLang="en-US" smtClean="0"/>
              <a:t>‹#›</a:t>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p:cNvSpPr>
            <a:spLocks noGrp="1"/>
          </p:cNvSpPr>
          <p:nvPr>
            <p:ph type="dt" sz="half" idx="10"/>
          </p:nvPr>
        </p:nvSpPr>
        <p:spPr/>
        <p:txBody>
          <a:bodyPr/>
          <a:lstStyle/>
          <a:p>
            <a:fld id="{DC9D6A1B-E195-A14A-8873-E816280229CA}" type="datetimeFigureOut">
              <a:rPr kumimoji="1" lang="zh-CN" altLang="en-US" smtClean="0"/>
              <a:t>2025/7/18</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灯片编号占位符 6"/>
          <p:cNvSpPr>
            <a:spLocks noGrp="1"/>
          </p:cNvSpPr>
          <p:nvPr>
            <p:ph type="sldNum" sz="quarter" idx="12"/>
          </p:nvPr>
        </p:nvSpPr>
        <p:spPr/>
        <p:txBody>
          <a:bodyPr/>
          <a:lstStyle/>
          <a:p>
            <a:fld id="{B17AEE51-440F-3B4F-B7DB-28DBC90106C7}" type="slidenum">
              <a:rPr kumimoji="1" lang="zh-CN" altLang="en-US" smtClean="0"/>
              <a:t>‹#›</a:t>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p:cNvSpPr>
            <a:spLocks noGrp="1"/>
          </p:cNvSpPr>
          <p:nvPr>
            <p:ph type="dt" sz="half" idx="10"/>
          </p:nvPr>
        </p:nvSpPr>
        <p:spPr/>
        <p:txBody>
          <a:bodyPr/>
          <a:lstStyle/>
          <a:p>
            <a:fld id="{DC9D6A1B-E195-A14A-8873-E816280229CA}" type="datetimeFigureOut">
              <a:rPr kumimoji="1" lang="zh-CN" altLang="en-US" smtClean="0"/>
              <a:t>2025/7/18</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灯片编号占位符 6"/>
          <p:cNvSpPr>
            <a:spLocks noGrp="1"/>
          </p:cNvSpPr>
          <p:nvPr>
            <p:ph type="sldNum" sz="quarter" idx="12"/>
          </p:nvPr>
        </p:nvSpPr>
        <p:spPr/>
        <p:txBody>
          <a:bodyPr/>
          <a:lstStyle/>
          <a:p>
            <a:fld id="{B17AEE51-440F-3B4F-B7DB-28DBC90106C7}" type="slidenum">
              <a:rPr kumimoji="1" lang="zh-CN" altLang="en-US" smtClean="0"/>
              <a:t>‹#›</a:t>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对象 6" hidden="1"/>
          <p:cNvGraphicFramePr>
            <a:graphicFrameLocks noChangeAspect="1"/>
          </p:cNvGraphicFramePr>
          <p:nvPr userDrawn="1">
            <p:custDataLst>
              <p:tags r:id="rId14"/>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67" name="think-cell 幻灯片" r:id="rId15" imgW="0" imgH="0" progId="TCLayout.ActiveDocument.1">
                  <p:embed/>
                </p:oleObj>
              </mc:Choice>
              <mc:Fallback>
                <p:oleObj name="think-cell 幻灯片" r:id="rId15" imgW="0" imgH="0" progId="TCLayout.ActiveDocument.1">
                  <p:embed/>
                  <p:pic>
                    <p:nvPicPr>
                      <p:cNvPr id="0" name="图片 4098"/>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9D6A1B-E195-A14A-8873-E816280229CA}" type="datetimeFigureOut">
              <a:rPr kumimoji="1" lang="zh-CN" altLang="en-US" smtClean="0"/>
              <a:t>2025/7/18</a:t>
            </a:fld>
            <a:endParaRPr kumimoji="1"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7AEE51-440F-3B4F-B7DB-28DBC90106C7}" type="slidenum">
              <a:rPr kumimoji="1" lang="zh-CN" altLang="en-US" smtClean="0"/>
              <a:t>‹#›</a:t>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171161" y="1843431"/>
            <a:ext cx="5849678" cy="707886"/>
          </a:xfrm>
          <a:prstGeom prst="rect">
            <a:avLst/>
          </a:prstGeom>
          <a:noFill/>
        </p:spPr>
        <p:txBody>
          <a:bodyPr wrap="none" rtlCol="0">
            <a:spAutoFit/>
          </a:bodyPr>
          <a:lstStyle/>
          <a:p>
            <a:pPr marL="22225" algn="ctr">
              <a:spcBef>
                <a:spcPts val="930"/>
              </a:spcBef>
            </a:pPr>
            <a:r>
              <a:rPr lang="zh-CN" altLang="en-US" sz="4000" b="1" dirty="0">
                <a:latin typeface="微软雅黑" panose="020B0503020204020204" pitchFamily="34" charset="-122"/>
                <a:ea typeface="微软雅黑" panose="020B0503020204020204" pitchFamily="34" charset="-122"/>
                <a:cs typeface="宋体"/>
              </a:rPr>
              <a:t>注射用</a:t>
            </a:r>
            <a:r>
              <a:rPr lang="zh-CN" altLang="en-US" sz="4000" b="1" dirty="0">
                <a:solidFill>
                  <a:srgbClr val="C00000"/>
                </a:solidFill>
                <a:latin typeface="微软雅黑" panose="020B0503020204020204" pitchFamily="34" charset="-122"/>
                <a:ea typeface="微软雅黑" panose="020B0503020204020204" pitchFamily="34" charset="-122"/>
                <a:cs typeface="宋体"/>
              </a:rPr>
              <a:t>益气复脉（冻干）</a:t>
            </a:r>
          </a:p>
        </p:txBody>
      </p:sp>
      <p:sp>
        <p:nvSpPr>
          <p:cNvPr id="8" name="文本框 7"/>
          <p:cNvSpPr txBox="1"/>
          <p:nvPr/>
        </p:nvSpPr>
        <p:spPr>
          <a:xfrm>
            <a:off x="3934690" y="4515931"/>
            <a:ext cx="4322618" cy="523220"/>
          </a:xfrm>
          <a:prstGeom prst="rect">
            <a:avLst/>
          </a:prstGeom>
          <a:noFill/>
        </p:spPr>
        <p:txBody>
          <a:bodyPr wrap="square" rtlCol="0">
            <a:spAutoFit/>
          </a:bodyPr>
          <a:lstStyle/>
          <a:p>
            <a:pPr algn="ctr"/>
            <a:r>
              <a:rPr lang="zh-CN" altLang="en-US" sz="2400" b="1" dirty="0">
                <a:latin typeface="微软雅黑" panose="020B0503020204020204" pitchFamily="34" charset="-122"/>
                <a:ea typeface="微软雅黑" panose="020B0503020204020204" pitchFamily="34" charset="-122"/>
              </a:rPr>
              <a:t>天津</a:t>
            </a:r>
            <a:r>
              <a:rPr lang="zh-CN" altLang="en-US" sz="2800" b="1" dirty="0">
                <a:solidFill>
                  <a:srgbClr val="C00000"/>
                </a:solidFill>
                <a:latin typeface="微软雅黑" panose="020B0503020204020204" pitchFamily="34" charset="-122"/>
                <a:ea typeface="微软雅黑" panose="020B0503020204020204" pitchFamily="34" charset="-122"/>
              </a:rPr>
              <a:t>天士力</a:t>
            </a:r>
            <a:r>
              <a:rPr lang="zh-CN" altLang="en-US" sz="2400" b="1" dirty="0">
                <a:latin typeface="微软雅黑" panose="020B0503020204020204" pitchFamily="34" charset="-122"/>
                <a:ea typeface="微软雅黑" panose="020B0503020204020204" pitchFamily="34" charset="-122"/>
              </a:rPr>
              <a:t>之骄药业有限公司</a:t>
            </a:r>
          </a:p>
        </p:txBody>
      </p:sp>
      <p:pic>
        <p:nvPicPr>
          <p:cNvPr id="5" name="图片 4"/>
          <p:cNvPicPr>
            <a:picLocks noChangeAspect="1"/>
          </p:cNvPicPr>
          <p:nvPr/>
        </p:nvPicPr>
        <p:blipFill>
          <a:blip r:embed="rId2"/>
          <a:stretch>
            <a:fillRect/>
          </a:stretch>
        </p:blipFill>
        <p:spPr>
          <a:xfrm>
            <a:off x="8739348" y="81064"/>
            <a:ext cx="3081178" cy="795143"/>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图示 2"/>
          <p:cNvGraphicFramePr/>
          <p:nvPr>
            <p:extLst>
              <p:ext uri="{D42A27DB-BD31-4B8C-83A1-F6EECF244321}">
                <p14:modId xmlns:p14="http://schemas.microsoft.com/office/powerpoint/2010/main" val="2104757493"/>
              </p:ext>
            </p:extLst>
          </p:nvPr>
        </p:nvGraphicFramePr>
        <p:xfrm>
          <a:off x="1911927" y="815425"/>
          <a:ext cx="8599054" cy="575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文本框 3"/>
          <p:cNvSpPr txBox="1"/>
          <p:nvPr/>
        </p:nvSpPr>
        <p:spPr>
          <a:xfrm>
            <a:off x="544943" y="197223"/>
            <a:ext cx="2512293" cy="461665"/>
          </a:xfrm>
          <a:prstGeom prst="rect">
            <a:avLst/>
          </a:prstGeom>
          <a:solidFill>
            <a:srgbClr val="0070C0"/>
          </a:solidFill>
        </p:spPr>
        <p:txBody>
          <a:bodyPr wrap="square" rtlCol="0">
            <a:spAutoFit/>
          </a:bodyPr>
          <a:lstStyle/>
          <a:p>
            <a:r>
              <a:rPr lang="en-US" altLang="zh-CN" sz="2400" b="1" dirty="0">
                <a:solidFill>
                  <a:schemeClr val="bg1"/>
                </a:solidFill>
                <a:latin typeface="微软雅黑" panose="020B0503020204020204" pitchFamily="34" charset="-122"/>
                <a:ea typeface="微软雅黑" panose="020B0503020204020204" pitchFamily="34" charset="-122"/>
              </a:rPr>
              <a:t>04-</a:t>
            </a:r>
            <a:r>
              <a:rPr lang="zh-CN" altLang="en-US" sz="2400" b="1" dirty="0">
                <a:solidFill>
                  <a:schemeClr val="bg1"/>
                </a:solidFill>
                <a:latin typeface="微软雅黑" panose="020B0503020204020204" pitchFamily="34" charset="-122"/>
                <a:ea typeface="微软雅黑" panose="020B0503020204020204" pitchFamily="34" charset="-122"/>
              </a:rPr>
              <a:t>创新性（</a:t>
            </a:r>
            <a:r>
              <a:rPr lang="en-US" altLang="zh-CN" sz="2400" b="1" dirty="0">
                <a:solidFill>
                  <a:schemeClr val="bg1"/>
                </a:solidFill>
                <a:latin typeface="微软雅黑" panose="020B0503020204020204" pitchFamily="34" charset="-122"/>
                <a:ea typeface="微软雅黑" panose="020B0503020204020204" pitchFamily="34" charset="-122"/>
              </a:rPr>
              <a:t>2/2</a:t>
            </a:r>
            <a:r>
              <a:rPr lang="zh-CN" altLang="en-US" sz="2400" b="1" dirty="0">
                <a:solidFill>
                  <a:schemeClr val="bg1"/>
                </a:solidFill>
                <a:latin typeface="微软雅黑" panose="020B0503020204020204" pitchFamily="34" charset="-122"/>
                <a:ea typeface="微软雅黑" panose="020B0503020204020204" pitchFamily="34" charset="-122"/>
              </a:rPr>
              <a:t>）</a:t>
            </a:r>
          </a:p>
        </p:txBody>
      </p:sp>
      <p:sp>
        <p:nvSpPr>
          <p:cNvPr id="2" name="文本框 1"/>
          <p:cNvSpPr txBox="1"/>
          <p:nvPr/>
        </p:nvSpPr>
        <p:spPr>
          <a:xfrm>
            <a:off x="2096654" y="1477875"/>
            <a:ext cx="1076036" cy="1015663"/>
          </a:xfrm>
          <a:prstGeom prst="rect">
            <a:avLst/>
          </a:prstGeom>
          <a:noFill/>
        </p:spPr>
        <p:txBody>
          <a:bodyPr wrap="square" rtlCol="0">
            <a:spAutoFit/>
          </a:bodyPr>
          <a:lstStyle/>
          <a:p>
            <a:pPr algn="ctr"/>
            <a:r>
              <a:rPr lang="zh-CN" altLang="en-US" sz="3000" b="1" dirty="0">
                <a:solidFill>
                  <a:schemeClr val="bg1"/>
                </a:solidFill>
                <a:latin typeface="微软雅黑" panose="020B0503020204020204" pitchFamily="34" charset="-122"/>
                <a:ea typeface="微软雅黑" panose="020B0503020204020204" pitchFamily="34" charset="-122"/>
              </a:rPr>
              <a:t>科技</a:t>
            </a:r>
            <a:endParaRPr lang="en-US" altLang="zh-CN" sz="3000" b="1" dirty="0">
              <a:solidFill>
                <a:schemeClr val="bg1"/>
              </a:solidFill>
              <a:latin typeface="微软雅黑" panose="020B0503020204020204" pitchFamily="34" charset="-122"/>
              <a:ea typeface="微软雅黑" panose="020B0503020204020204" pitchFamily="34" charset="-122"/>
            </a:endParaRPr>
          </a:p>
          <a:p>
            <a:pPr algn="ctr"/>
            <a:r>
              <a:rPr lang="zh-CN" altLang="en-US" sz="3000" b="1" dirty="0">
                <a:solidFill>
                  <a:schemeClr val="bg1"/>
                </a:solidFill>
                <a:latin typeface="微软雅黑" panose="020B0503020204020204" pitchFamily="34" charset="-122"/>
                <a:ea typeface="微软雅黑" panose="020B0503020204020204" pitchFamily="34" charset="-122"/>
              </a:rPr>
              <a:t>创新</a:t>
            </a:r>
          </a:p>
        </p:txBody>
      </p:sp>
      <p:sp>
        <p:nvSpPr>
          <p:cNvPr id="5" name="文本框 4"/>
          <p:cNvSpPr txBox="1"/>
          <p:nvPr/>
        </p:nvSpPr>
        <p:spPr>
          <a:xfrm>
            <a:off x="2346036" y="3186765"/>
            <a:ext cx="1422400" cy="1015663"/>
          </a:xfrm>
          <a:prstGeom prst="rect">
            <a:avLst/>
          </a:prstGeom>
          <a:noFill/>
        </p:spPr>
        <p:txBody>
          <a:bodyPr wrap="square" rtlCol="0">
            <a:spAutoFit/>
          </a:bodyPr>
          <a:lstStyle/>
          <a:p>
            <a:pPr algn="ctr"/>
            <a:r>
              <a:rPr lang="zh-CN" altLang="en-US" sz="3000" b="1" dirty="0">
                <a:solidFill>
                  <a:schemeClr val="bg1"/>
                </a:solidFill>
                <a:latin typeface="微软雅黑" panose="020B0503020204020204" pitchFamily="34" charset="-122"/>
                <a:ea typeface="微软雅黑" panose="020B0503020204020204" pitchFamily="34" charset="-122"/>
              </a:rPr>
              <a:t>知识</a:t>
            </a:r>
            <a:endParaRPr lang="en-US" altLang="zh-CN" sz="3000" b="1" dirty="0">
              <a:solidFill>
                <a:schemeClr val="bg1"/>
              </a:solidFill>
              <a:latin typeface="微软雅黑" panose="020B0503020204020204" pitchFamily="34" charset="-122"/>
              <a:ea typeface="微软雅黑" panose="020B0503020204020204" pitchFamily="34" charset="-122"/>
            </a:endParaRPr>
          </a:p>
          <a:p>
            <a:pPr algn="ctr"/>
            <a:r>
              <a:rPr lang="zh-CN" altLang="en-US" sz="3000" b="1" dirty="0">
                <a:solidFill>
                  <a:schemeClr val="bg1"/>
                </a:solidFill>
                <a:latin typeface="微软雅黑" panose="020B0503020204020204" pitchFamily="34" charset="-122"/>
                <a:ea typeface="微软雅黑" panose="020B0503020204020204" pitchFamily="34" charset="-122"/>
              </a:rPr>
              <a:t>产权</a:t>
            </a:r>
          </a:p>
        </p:txBody>
      </p:sp>
      <p:sp>
        <p:nvSpPr>
          <p:cNvPr id="6" name="文本框 5"/>
          <p:cNvSpPr txBox="1"/>
          <p:nvPr/>
        </p:nvSpPr>
        <p:spPr>
          <a:xfrm>
            <a:off x="1923472" y="5138808"/>
            <a:ext cx="1422400" cy="553998"/>
          </a:xfrm>
          <a:prstGeom prst="rect">
            <a:avLst/>
          </a:prstGeom>
          <a:noFill/>
        </p:spPr>
        <p:txBody>
          <a:bodyPr wrap="square" rtlCol="0">
            <a:spAutoFit/>
          </a:bodyPr>
          <a:lstStyle/>
          <a:p>
            <a:pPr algn="ctr"/>
            <a:r>
              <a:rPr lang="zh-CN" altLang="en-US" sz="3000" b="1" dirty="0">
                <a:solidFill>
                  <a:schemeClr val="bg1"/>
                </a:solidFill>
                <a:latin typeface="微软雅黑" panose="020B0503020204020204" pitchFamily="34" charset="-122"/>
                <a:ea typeface="微软雅黑" panose="020B0503020204020204" pitchFamily="34" charset="-122"/>
              </a:rPr>
              <a:t>传承性</a:t>
            </a:r>
          </a:p>
        </p:txBody>
      </p:sp>
      <p:pic>
        <p:nvPicPr>
          <p:cNvPr id="8" name="图片 7"/>
          <p:cNvPicPr>
            <a:picLocks noChangeAspect="1"/>
          </p:cNvPicPr>
          <p:nvPr/>
        </p:nvPicPr>
        <p:blipFill>
          <a:blip r:embed="rId7"/>
          <a:stretch>
            <a:fillRect/>
          </a:stretch>
        </p:blipFill>
        <p:spPr>
          <a:xfrm>
            <a:off x="8739348" y="81064"/>
            <a:ext cx="3081178" cy="795143"/>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44943" y="197223"/>
            <a:ext cx="1692337" cy="461665"/>
          </a:xfrm>
          <a:prstGeom prst="rect">
            <a:avLst/>
          </a:prstGeom>
          <a:solidFill>
            <a:srgbClr val="0070C0"/>
          </a:solidFill>
        </p:spPr>
        <p:txBody>
          <a:bodyPr wrap="square" rtlCol="0">
            <a:spAutoFit/>
          </a:bodyPr>
          <a:lstStyle/>
          <a:p>
            <a:pPr algn="ctr"/>
            <a:r>
              <a:rPr lang="en-US" altLang="zh-CN" sz="2400" b="1" dirty="0">
                <a:solidFill>
                  <a:schemeClr val="bg1"/>
                </a:solidFill>
                <a:latin typeface="微软雅黑" panose="020B0503020204020204" pitchFamily="34" charset="-122"/>
                <a:ea typeface="微软雅黑" panose="020B0503020204020204" pitchFamily="34" charset="-122"/>
              </a:rPr>
              <a:t>05-</a:t>
            </a:r>
            <a:r>
              <a:rPr lang="zh-CN" altLang="en-US" sz="2400" b="1" dirty="0">
                <a:solidFill>
                  <a:schemeClr val="bg1"/>
                </a:solidFill>
                <a:latin typeface="微软雅黑" panose="020B0503020204020204" pitchFamily="34" charset="-122"/>
                <a:ea typeface="微软雅黑" panose="020B0503020204020204" pitchFamily="34" charset="-122"/>
              </a:rPr>
              <a:t>公平性</a:t>
            </a:r>
          </a:p>
        </p:txBody>
      </p:sp>
      <p:sp>
        <p:nvSpPr>
          <p:cNvPr id="2" name="文本框 1"/>
          <p:cNvSpPr txBox="1"/>
          <p:nvPr/>
        </p:nvSpPr>
        <p:spPr>
          <a:xfrm>
            <a:off x="2350653" y="1403926"/>
            <a:ext cx="2225964" cy="400110"/>
          </a:xfrm>
          <a:prstGeom prst="rect">
            <a:avLst/>
          </a:prstGeom>
          <a:solidFill>
            <a:srgbClr val="0070C0"/>
          </a:solidFill>
        </p:spPr>
        <p:txBody>
          <a:bodyPr wrap="square" rtlCol="0">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rPr>
              <a:t>对公共健康的影响</a:t>
            </a:r>
            <a:endParaRPr lang="en-US" altLang="zh-CN" sz="2000" b="1" dirty="0">
              <a:solidFill>
                <a:schemeClr val="bg1"/>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1135033" y="1899044"/>
            <a:ext cx="4488873" cy="369332"/>
          </a:xfrm>
          <a:prstGeom prst="rect">
            <a:avLst/>
          </a:prstGeom>
          <a:solidFill>
            <a:srgbClr val="EAF2FA"/>
          </a:solidFill>
        </p:spPr>
        <p:txBody>
          <a:bodyPr wrap="square">
            <a:spAutoFit/>
          </a:bodyPr>
          <a:lstStyle/>
          <a:p>
            <a:pPr algn="ctr"/>
            <a:r>
              <a:rPr lang="zh-CN" altLang="en-US" b="1" dirty="0"/>
              <a:t>冠心病死亡率持续上升，疾病负担加重</a:t>
            </a:r>
          </a:p>
        </p:txBody>
      </p:sp>
      <p:sp>
        <p:nvSpPr>
          <p:cNvPr id="6" name="文本框 5"/>
          <p:cNvSpPr txBox="1"/>
          <p:nvPr/>
        </p:nvSpPr>
        <p:spPr>
          <a:xfrm>
            <a:off x="1135033" y="2267764"/>
            <a:ext cx="4488873" cy="1384995"/>
          </a:xfrm>
          <a:prstGeom prst="rect">
            <a:avLst/>
          </a:prstGeom>
          <a:noFill/>
          <a:ln>
            <a:solidFill>
              <a:srgbClr val="0070C0"/>
            </a:solidFill>
          </a:ln>
        </p:spPr>
        <p:txBody>
          <a:bodyPr wrap="square" rtlCol="0">
            <a:spAutoFit/>
          </a:bodyPr>
          <a:lstStyle/>
          <a:p>
            <a:pPr marL="285750" indent="-285750">
              <a:lnSpc>
                <a:spcPct val="150000"/>
              </a:lnSpc>
              <a:buFont typeface="Arial" panose="020B0604020202090204" pitchFamily="34" charset="0"/>
              <a:buChar char="•"/>
            </a:pPr>
            <a:r>
              <a:rPr lang="zh-CN" altLang="en-US" sz="1400" dirty="0">
                <a:latin typeface="+mn-ea"/>
              </a:rPr>
              <a:t>注射用益气复脉（冻干）有效改善心衰症状，降低病死率和再住院率，</a:t>
            </a:r>
            <a:r>
              <a:rPr lang="zh-CN" altLang="en-US" sz="1400" b="1" dirty="0">
                <a:solidFill>
                  <a:srgbClr val="C00000"/>
                </a:solidFill>
                <a:latin typeface="+mn-ea"/>
              </a:rPr>
              <a:t>明显降低</a:t>
            </a:r>
            <a:r>
              <a:rPr lang="zh-CN" altLang="en-US" sz="1400" dirty="0">
                <a:latin typeface="+mn-ea"/>
              </a:rPr>
              <a:t>不良事件发生率、改善生活质量降低疾病负担。</a:t>
            </a:r>
          </a:p>
          <a:p>
            <a:pPr marL="285750" indent="-285750">
              <a:lnSpc>
                <a:spcPct val="150000"/>
              </a:lnSpc>
              <a:buFont typeface="Arial" panose="020B0604020202090204" pitchFamily="34" charset="0"/>
              <a:buChar char="•"/>
            </a:pPr>
            <a:r>
              <a:rPr lang="zh-CN" altLang="en-US" sz="1400" dirty="0">
                <a:latin typeface="+mn-ea"/>
              </a:rPr>
              <a:t>在国家重大公共卫生事件防控中发挥积极作用。</a:t>
            </a:r>
          </a:p>
        </p:txBody>
      </p:sp>
      <p:sp>
        <p:nvSpPr>
          <p:cNvPr id="8" name="文本框 7"/>
          <p:cNvSpPr txBox="1"/>
          <p:nvPr/>
        </p:nvSpPr>
        <p:spPr>
          <a:xfrm>
            <a:off x="2396839" y="4041683"/>
            <a:ext cx="1965265" cy="400110"/>
          </a:xfrm>
          <a:prstGeom prst="rect">
            <a:avLst/>
          </a:prstGeom>
          <a:solidFill>
            <a:srgbClr val="0070C0"/>
          </a:solidFill>
        </p:spPr>
        <p:txBody>
          <a:bodyPr wrap="square" rtlCol="0">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rPr>
              <a:t>弥补目录短板</a:t>
            </a:r>
            <a:endParaRPr lang="en-US" altLang="zh-CN" sz="2000" b="1" dirty="0">
              <a:solidFill>
                <a:schemeClr val="bg1"/>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1135034" y="4533912"/>
            <a:ext cx="4488873" cy="369332"/>
          </a:xfrm>
          <a:prstGeom prst="rect">
            <a:avLst/>
          </a:prstGeom>
          <a:solidFill>
            <a:srgbClr val="EAF2FA"/>
          </a:solidFill>
        </p:spPr>
        <p:txBody>
          <a:bodyPr wrap="square">
            <a:spAutoFit/>
          </a:bodyPr>
          <a:lstStyle/>
          <a:p>
            <a:pPr algn="ctr"/>
            <a:r>
              <a:rPr lang="zh-CN" altLang="en-US" b="1" dirty="0"/>
              <a:t>同治疗领域目录内唯一中药冻干粉针制剂</a:t>
            </a:r>
          </a:p>
        </p:txBody>
      </p:sp>
      <p:sp>
        <p:nvSpPr>
          <p:cNvPr id="10" name="文本框 9"/>
          <p:cNvSpPr txBox="1"/>
          <p:nvPr/>
        </p:nvSpPr>
        <p:spPr>
          <a:xfrm>
            <a:off x="1135034" y="4902632"/>
            <a:ext cx="4488873" cy="1384995"/>
          </a:xfrm>
          <a:prstGeom prst="rect">
            <a:avLst/>
          </a:prstGeom>
          <a:noFill/>
          <a:ln>
            <a:solidFill>
              <a:srgbClr val="0070C0"/>
            </a:solidFill>
          </a:ln>
        </p:spPr>
        <p:txBody>
          <a:bodyPr wrap="square" rtlCol="0">
            <a:spAutoFit/>
          </a:bodyPr>
          <a:lstStyle/>
          <a:p>
            <a:pPr marL="285750" indent="-285750">
              <a:lnSpc>
                <a:spcPct val="150000"/>
              </a:lnSpc>
              <a:buFont typeface="Arial" panose="020B0604020202090204" pitchFamily="34" charset="0"/>
              <a:buChar char="•"/>
            </a:pPr>
            <a:r>
              <a:rPr lang="zh-CN" altLang="en-US" sz="1400" dirty="0">
                <a:latin typeface="+mn-ea"/>
              </a:rPr>
              <a:t>目前我国</a:t>
            </a:r>
            <a:r>
              <a:rPr lang="zh-CN" altLang="en-US" sz="1400" b="1" dirty="0">
                <a:solidFill>
                  <a:srgbClr val="C00000"/>
                </a:solidFill>
                <a:latin typeface="+mn-ea"/>
              </a:rPr>
              <a:t>唯一</a:t>
            </a:r>
            <a:r>
              <a:rPr lang="zh-CN" altLang="en-US" sz="1400" dirty="0">
                <a:latin typeface="+mn-ea"/>
              </a:rPr>
              <a:t>获批用于冠心病劳累型心绞痛和心衰</a:t>
            </a:r>
            <a:r>
              <a:rPr lang="en-US" altLang="zh-CN" sz="1400" b="1" dirty="0">
                <a:solidFill>
                  <a:srgbClr val="C00000"/>
                </a:solidFill>
                <a:latin typeface="+mn-ea"/>
              </a:rPr>
              <a:t>2</a:t>
            </a:r>
            <a:r>
              <a:rPr lang="zh-CN" altLang="en-US" sz="1400" b="1" dirty="0">
                <a:solidFill>
                  <a:srgbClr val="C00000"/>
                </a:solidFill>
                <a:latin typeface="+mn-ea"/>
              </a:rPr>
              <a:t>个适应症</a:t>
            </a:r>
            <a:r>
              <a:rPr lang="zh-CN" altLang="en-US" sz="1400" dirty="0">
                <a:latin typeface="+mn-ea"/>
              </a:rPr>
              <a:t>的中药冻干粉针制剂。</a:t>
            </a:r>
            <a:endParaRPr lang="en-US" altLang="zh-CN" sz="1400" dirty="0">
              <a:latin typeface="+mn-ea"/>
            </a:endParaRPr>
          </a:p>
          <a:p>
            <a:pPr marL="285750" indent="-285750">
              <a:lnSpc>
                <a:spcPct val="150000"/>
              </a:lnSpc>
              <a:buFont typeface="Arial" panose="020B0604020202090204" pitchFamily="34" charset="0"/>
              <a:buChar char="•"/>
            </a:pPr>
            <a:r>
              <a:rPr lang="zh-CN" altLang="en-US" sz="1400" dirty="0">
                <a:latin typeface="+mn-ea"/>
              </a:rPr>
              <a:t>在心衰治疗中无低血压禁忌、无耐药性、心律失常等副作用。</a:t>
            </a:r>
          </a:p>
        </p:txBody>
      </p:sp>
      <p:sp>
        <p:nvSpPr>
          <p:cNvPr id="11" name="文本框 10"/>
          <p:cNvSpPr txBox="1"/>
          <p:nvPr/>
        </p:nvSpPr>
        <p:spPr>
          <a:xfrm>
            <a:off x="7529610" y="1403926"/>
            <a:ext cx="2565837" cy="400110"/>
          </a:xfrm>
          <a:prstGeom prst="rect">
            <a:avLst/>
          </a:prstGeom>
          <a:solidFill>
            <a:srgbClr val="0070C0"/>
          </a:solidFill>
        </p:spPr>
        <p:txBody>
          <a:bodyPr wrap="square" rtlCol="0">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rPr>
              <a:t>符合“保基本”原则</a:t>
            </a:r>
            <a:endParaRPr lang="en-US" altLang="zh-CN" sz="2000" b="1" dirty="0">
              <a:solidFill>
                <a:schemeClr val="bg1"/>
              </a:solidFill>
              <a:latin typeface="微软雅黑" panose="020B0503020204020204" pitchFamily="34" charset="-122"/>
              <a:ea typeface="微软雅黑" panose="020B0503020204020204" pitchFamily="34" charset="-122"/>
            </a:endParaRPr>
          </a:p>
        </p:txBody>
      </p:sp>
      <p:sp>
        <p:nvSpPr>
          <p:cNvPr id="12" name="文本框 11"/>
          <p:cNvSpPr txBox="1"/>
          <p:nvPr/>
        </p:nvSpPr>
        <p:spPr>
          <a:xfrm>
            <a:off x="6568093" y="1896767"/>
            <a:ext cx="4488873" cy="369332"/>
          </a:xfrm>
          <a:prstGeom prst="rect">
            <a:avLst/>
          </a:prstGeom>
          <a:solidFill>
            <a:srgbClr val="EAF2FA"/>
          </a:solidFill>
        </p:spPr>
        <p:txBody>
          <a:bodyPr wrap="square">
            <a:spAutoFit/>
          </a:bodyPr>
          <a:lstStyle/>
          <a:p>
            <a:pPr algn="ctr"/>
            <a:r>
              <a:rPr lang="zh-CN" altLang="en-US" b="1" dirty="0"/>
              <a:t>产能保障充足，</a:t>
            </a:r>
            <a:r>
              <a:rPr lang="zh-CN" altLang="en-US" b="1" dirty="0" smtClean="0"/>
              <a:t>连续</a:t>
            </a:r>
            <a:r>
              <a:rPr lang="en-US" altLang="zh-CN" b="1" dirty="0"/>
              <a:t>3</a:t>
            </a:r>
            <a:r>
              <a:rPr lang="zh-CN" altLang="en-US" b="1" dirty="0" smtClean="0"/>
              <a:t>个</a:t>
            </a:r>
            <a:r>
              <a:rPr lang="zh-CN" altLang="en-US" b="1" dirty="0"/>
              <a:t>协议期内谈判药品</a:t>
            </a:r>
          </a:p>
        </p:txBody>
      </p:sp>
      <p:sp>
        <p:nvSpPr>
          <p:cNvPr id="13" name="文本框 12"/>
          <p:cNvSpPr txBox="1"/>
          <p:nvPr/>
        </p:nvSpPr>
        <p:spPr>
          <a:xfrm>
            <a:off x="6568093" y="2265487"/>
            <a:ext cx="4488873" cy="1384995"/>
          </a:xfrm>
          <a:prstGeom prst="rect">
            <a:avLst/>
          </a:prstGeom>
          <a:noFill/>
          <a:ln>
            <a:solidFill>
              <a:srgbClr val="0070C0"/>
            </a:solidFill>
          </a:ln>
        </p:spPr>
        <p:txBody>
          <a:bodyPr wrap="square" rtlCol="0">
            <a:spAutoFit/>
          </a:bodyPr>
          <a:lstStyle/>
          <a:p>
            <a:pPr marL="285750" indent="-285750">
              <a:lnSpc>
                <a:spcPct val="150000"/>
              </a:lnSpc>
              <a:buFont typeface="Arial" panose="020B0604020202090204" pitchFamily="34" charset="0"/>
              <a:buChar char="•"/>
            </a:pPr>
            <a:r>
              <a:rPr lang="zh-CN" altLang="en-US" sz="1400" dirty="0">
                <a:latin typeface="+mn-ea"/>
              </a:rPr>
              <a:t>年产能可达</a:t>
            </a:r>
            <a:r>
              <a:rPr lang="en-US" altLang="zh-CN" sz="1400" dirty="0">
                <a:latin typeface="+mn-ea"/>
              </a:rPr>
              <a:t>5000</a:t>
            </a:r>
            <a:r>
              <a:rPr lang="zh-CN" altLang="en-US" sz="1400" dirty="0">
                <a:latin typeface="+mn-ea"/>
              </a:rPr>
              <a:t>万支，可全面保障供应冠心病以及心衰</a:t>
            </a:r>
            <a:r>
              <a:rPr lang="en-US" altLang="zh-CN" sz="1400" b="1" dirty="0">
                <a:solidFill>
                  <a:srgbClr val="C00000"/>
                </a:solidFill>
                <a:latin typeface="+mn-ea"/>
              </a:rPr>
              <a:t>2</a:t>
            </a:r>
            <a:r>
              <a:rPr lang="zh-CN" altLang="en-US" sz="1400" b="1" dirty="0">
                <a:solidFill>
                  <a:srgbClr val="C00000"/>
                </a:solidFill>
                <a:latin typeface="+mn-ea"/>
              </a:rPr>
              <a:t>个适应症</a:t>
            </a:r>
            <a:r>
              <a:rPr lang="zh-CN" altLang="en-US" sz="1400" dirty="0">
                <a:latin typeface="+mn-ea"/>
              </a:rPr>
              <a:t>的患者人群，满足参保人员用药需求。</a:t>
            </a:r>
            <a:endParaRPr lang="en-US" altLang="zh-CN" sz="1400" dirty="0">
              <a:latin typeface="+mn-ea"/>
            </a:endParaRPr>
          </a:p>
          <a:p>
            <a:pPr marL="285750" indent="-285750">
              <a:lnSpc>
                <a:spcPct val="150000"/>
              </a:lnSpc>
              <a:buFont typeface="Arial" panose="020B0604020202090204" pitchFamily="34" charset="0"/>
              <a:buChar char="•"/>
            </a:pPr>
            <a:r>
              <a:rPr lang="en-US" altLang="zh-CN" sz="1400" dirty="0">
                <a:latin typeface="+mn-ea"/>
              </a:rPr>
              <a:t>2019</a:t>
            </a:r>
            <a:r>
              <a:rPr lang="zh-CN" altLang="en-US" sz="1400" dirty="0">
                <a:latin typeface="+mn-ea"/>
              </a:rPr>
              <a:t>年经谈判准入后，连续三个协议期的谈判药品，药品费用水平经过充分药物经济学验证</a:t>
            </a:r>
            <a:r>
              <a:rPr lang="zh-CN" altLang="en-US" sz="1400" dirty="0" smtClean="0">
                <a:latin typeface="+mn-ea"/>
              </a:rPr>
              <a:t>。</a:t>
            </a:r>
            <a:endParaRPr lang="en-US" altLang="zh-CN" sz="1400" dirty="0">
              <a:latin typeface="+mn-ea"/>
            </a:endParaRPr>
          </a:p>
        </p:txBody>
      </p:sp>
      <p:sp>
        <p:nvSpPr>
          <p:cNvPr id="14" name="文本框 13"/>
          <p:cNvSpPr txBox="1"/>
          <p:nvPr/>
        </p:nvSpPr>
        <p:spPr>
          <a:xfrm>
            <a:off x="7829898" y="4042295"/>
            <a:ext cx="1965265" cy="400110"/>
          </a:xfrm>
          <a:prstGeom prst="rect">
            <a:avLst/>
          </a:prstGeom>
          <a:solidFill>
            <a:srgbClr val="0070C0"/>
          </a:solidFill>
        </p:spPr>
        <p:txBody>
          <a:bodyPr wrap="square" rtlCol="0">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rPr>
              <a:t>临床管理便利</a:t>
            </a:r>
            <a:endParaRPr lang="en-US" altLang="zh-CN" sz="2000" b="1" dirty="0">
              <a:solidFill>
                <a:schemeClr val="bg1"/>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6568093" y="4534524"/>
            <a:ext cx="4488873" cy="369332"/>
          </a:xfrm>
          <a:prstGeom prst="rect">
            <a:avLst/>
          </a:prstGeom>
          <a:solidFill>
            <a:srgbClr val="EAF2FA"/>
          </a:solidFill>
        </p:spPr>
        <p:txBody>
          <a:bodyPr wrap="square">
            <a:spAutoFit/>
          </a:bodyPr>
          <a:lstStyle/>
          <a:p>
            <a:pPr algn="ctr"/>
            <a:r>
              <a:rPr lang="zh-CN" altLang="en-US" b="1" dirty="0"/>
              <a:t>院内用药，适应症明确，便于储存</a:t>
            </a:r>
          </a:p>
        </p:txBody>
      </p:sp>
      <p:sp>
        <p:nvSpPr>
          <p:cNvPr id="16" name="文本框 15"/>
          <p:cNvSpPr txBox="1"/>
          <p:nvPr/>
        </p:nvSpPr>
        <p:spPr>
          <a:xfrm>
            <a:off x="6568093" y="4903244"/>
            <a:ext cx="4488873" cy="1384995"/>
          </a:xfrm>
          <a:prstGeom prst="rect">
            <a:avLst/>
          </a:prstGeom>
          <a:noFill/>
          <a:ln>
            <a:solidFill>
              <a:srgbClr val="0070C0"/>
            </a:solidFill>
          </a:ln>
        </p:spPr>
        <p:txBody>
          <a:bodyPr wrap="square" rtlCol="0">
            <a:spAutoFit/>
          </a:bodyPr>
          <a:lstStyle/>
          <a:p>
            <a:pPr marL="285750" indent="-285750">
              <a:lnSpc>
                <a:spcPct val="150000"/>
              </a:lnSpc>
              <a:buFont typeface="Arial" panose="020B0604020202090204" pitchFamily="34" charset="0"/>
              <a:buChar char="•"/>
            </a:pPr>
            <a:r>
              <a:rPr lang="zh-CN" altLang="en-US" sz="1400" dirty="0">
                <a:latin typeface="+mn-ea"/>
              </a:rPr>
              <a:t>静脉滴注给药，患者需在医疗机构用药，相对易于管理。</a:t>
            </a:r>
            <a:endParaRPr lang="en-US" altLang="zh-CN" sz="1400" dirty="0">
              <a:latin typeface="+mn-ea"/>
            </a:endParaRPr>
          </a:p>
          <a:p>
            <a:pPr marL="285750" indent="-285750">
              <a:lnSpc>
                <a:spcPct val="150000"/>
              </a:lnSpc>
              <a:buFont typeface="Arial" panose="020B0604020202090204" pitchFamily="34" charset="0"/>
              <a:buChar char="•"/>
            </a:pPr>
            <a:r>
              <a:rPr lang="zh-CN" altLang="en-US" sz="1400" dirty="0">
                <a:latin typeface="+mn-ea"/>
              </a:rPr>
              <a:t>说明书中明确了疾病和症型，</a:t>
            </a:r>
            <a:r>
              <a:rPr lang="zh-CN" altLang="en-US" sz="1400" b="1" dirty="0">
                <a:solidFill>
                  <a:srgbClr val="C00000"/>
                </a:solidFill>
                <a:latin typeface="+mn-ea"/>
              </a:rPr>
              <a:t>降低管理难度</a:t>
            </a:r>
            <a:r>
              <a:rPr lang="zh-CN" altLang="en-US" sz="1400" dirty="0">
                <a:latin typeface="+mn-ea"/>
              </a:rPr>
              <a:t>，发生临床滥用风险和超说明书用药的可能性较低。</a:t>
            </a:r>
          </a:p>
        </p:txBody>
      </p:sp>
      <p:pic>
        <p:nvPicPr>
          <p:cNvPr id="17" name="图片 16"/>
          <p:cNvPicPr>
            <a:picLocks noChangeAspect="1"/>
          </p:cNvPicPr>
          <p:nvPr/>
        </p:nvPicPr>
        <p:blipFill>
          <a:blip r:embed="rId2"/>
          <a:stretch>
            <a:fillRect/>
          </a:stretch>
        </p:blipFill>
        <p:spPr>
          <a:xfrm>
            <a:off x="8739348" y="81064"/>
            <a:ext cx="3081178" cy="795143"/>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3138495" y="4849150"/>
            <a:ext cx="3001819" cy="997527"/>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70C0"/>
              </a:solidFill>
            </a:endParaRPr>
          </a:p>
        </p:txBody>
      </p:sp>
      <p:sp>
        <p:nvSpPr>
          <p:cNvPr id="14" name="矩形 13"/>
          <p:cNvSpPr/>
          <p:nvPr/>
        </p:nvSpPr>
        <p:spPr>
          <a:xfrm>
            <a:off x="7036236" y="3364528"/>
            <a:ext cx="3001819" cy="997527"/>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70C0"/>
              </a:solidFill>
            </a:endParaRPr>
          </a:p>
        </p:txBody>
      </p:sp>
      <p:sp>
        <p:nvSpPr>
          <p:cNvPr id="13" name="矩形 12"/>
          <p:cNvSpPr/>
          <p:nvPr/>
        </p:nvSpPr>
        <p:spPr>
          <a:xfrm>
            <a:off x="3138493" y="3366688"/>
            <a:ext cx="3001819" cy="997527"/>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70C0"/>
              </a:solidFill>
            </a:endParaRPr>
          </a:p>
        </p:txBody>
      </p:sp>
      <p:sp>
        <p:nvSpPr>
          <p:cNvPr id="12" name="矩形 11"/>
          <p:cNvSpPr/>
          <p:nvPr/>
        </p:nvSpPr>
        <p:spPr>
          <a:xfrm>
            <a:off x="7036236" y="1883526"/>
            <a:ext cx="3001819" cy="997527"/>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70C0"/>
              </a:solidFill>
            </a:endParaRPr>
          </a:p>
        </p:txBody>
      </p:sp>
      <p:sp>
        <p:nvSpPr>
          <p:cNvPr id="11" name="矩形 10"/>
          <p:cNvSpPr/>
          <p:nvPr/>
        </p:nvSpPr>
        <p:spPr>
          <a:xfrm>
            <a:off x="3138495" y="1884225"/>
            <a:ext cx="3001819" cy="997527"/>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70C0"/>
              </a:solidFill>
            </a:endParaRPr>
          </a:p>
        </p:txBody>
      </p:sp>
      <p:sp>
        <p:nvSpPr>
          <p:cNvPr id="2" name="文本框 1"/>
          <p:cNvSpPr txBox="1"/>
          <p:nvPr/>
        </p:nvSpPr>
        <p:spPr>
          <a:xfrm>
            <a:off x="3249331" y="2120680"/>
            <a:ext cx="2780145" cy="523220"/>
          </a:xfrm>
          <a:prstGeom prst="rect">
            <a:avLst/>
          </a:prstGeom>
          <a:noFill/>
        </p:spPr>
        <p:txBody>
          <a:bodyPr wrap="square" rtlCol="0">
            <a:spAutoFit/>
          </a:bodyPr>
          <a:lstStyle/>
          <a:p>
            <a:pPr algn="ctr"/>
            <a:r>
              <a:rPr lang="en-US" altLang="zh-CN" sz="2800" b="1" dirty="0">
                <a:solidFill>
                  <a:srgbClr val="0070C0"/>
                </a:solidFill>
                <a:latin typeface="微软雅黑" panose="020B0503020204020204" pitchFamily="34" charset="-122"/>
                <a:ea typeface="微软雅黑" panose="020B0503020204020204" pitchFamily="34" charset="-122"/>
              </a:rPr>
              <a:t>01    </a:t>
            </a:r>
            <a:r>
              <a:rPr lang="zh-CN" altLang="en-US" sz="2800" b="1" dirty="0">
                <a:solidFill>
                  <a:srgbClr val="0070C0"/>
                </a:solidFill>
                <a:latin typeface="微软雅黑" panose="020B0503020204020204" pitchFamily="34" charset="-122"/>
                <a:ea typeface="微软雅黑" panose="020B0503020204020204" pitchFamily="34" charset="-122"/>
              </a:rPr>
              <a:t>基本信息</a:t>
            </a:r>
          </a:p>
        </p:txBody>
      </p:sp>
      <p:sp>
        <p:nvSpPr>
          <p:cNvPr id="3" name="文本框 2"/>
          <p:cNvSpPr txBox="1"/>
          <p:nvPr/>
        </p:nvSpPr>
        <p:spPr>
          <a:xfrm>
            <a:off x="3064603" y="5091718"/>
            <a:ext cx="2780145" cy="523220"/>
          </a:xfrm>
          <a:prstGeom prst="rect">
            <a:avLst/>
          </a:prstGeom>
          <a:noFill/>
        </p:spPr>
        <p:txBody>
          <a:bodyPr wrap="square" rtlCol="0">
            <a:spAutoFit/>
          </a:bodyPr>
          <a:lstStyle/>
          <a:p>
            <a:pPr algn="ctr"/>
            <a:r>
              <a:rPr lang="en-US" altLang="zh-CN" sz="2800" b="1" dirty="0">
                <a:solidFill>
                  <a:srgbClr val="0070C0"/>
                </a:solidFill>
                <a:latin typeface="微软雅黑" panose="020B0503020204020204" pitchFamily="34" charset="-122"/>
                <a:ea typeface="微软雅黑" panose="020B0503020204020204" pitchFamily="34" charset="-122"/>
              </a:rPr>
              <a:t>05    </a:t>
            </a:r>
            <a:r>
              <a:rPr lang="zh-CN" altLang="en-US" sz="2800" b="1" dirty="0">
                <a:solidFill>
                  <a:srgbClr val="0070C0"/>
                </a:solidFill>
                <a:latin typeface="微软雅黑" panose="020B0503020204020204" pitchFamily="34" charset="-122"/>
                <a:ea typeface="微软雅黑" panose="020B0503020204020204" pitchFamily="34" charset="-122"/>
              </a:rPr>
              <a:t>公平性</a:t>
            </a:r>
          </a:p>
        </p:txBody>
      </p:sp>
      <p:sp>
        <p:nvSpPr>
          <p:cNvPr id="6" name="文本框 5"/>
          <p:cNvSpPr txBox="1"/>
          <p:nvPr/>
        </p:nvSpPr>
        <p:spPr>
          <a:xfrm>
            <a:off x="6980817" y="2120680"/>
            <a:ext cx="2780145" cy="523220"/>
          </a:xfrm>
          <a:prstGeom prst="rect">
            <a:avLst/>
          </a:prstGeom>
          <a:noFill/>
        </p:spPr>
        <p:txBody>
          <a:bodyPr wrap="square" rtlCol="0">
            <a:spAutoFit/>
          </a:bodyPr>
          <a:lstStyle/>
          <a:p>
            <a:pPr algn="ctr"/>
            <a:r>
              <a:rPr lang="en-US" altLang="zh-CN" sz="2800" b="1" dirty="0">
                <a:solidFill>
                  <a:srgbClr val="0070C0"/>
                </a:solidFill>
                <a:latin typeface="微软雅黑" panose="020B0503020204020204" pitchFamily="34" charset="-122"/>
                <a:ea typeface="微软雅黑" panose="020B0503020204020204" pitchFamily="34" charset="-122"/>
              </a:rPr>
              <a:t>02    </a:t>
            </a:r>
            <a:r>
              <a:rPr lang="zh-CN" altLang="en-US" sz="2800" b="1" dirty="0">
                <a:solidFill>
                  <a:srgbClr val="0070C0"/>
                </a:solidFill>
                <a:latin typeface="微软雅黑" panose="020B0503020204020204" pitchFamily="34" charset="-122"/>
                <a:ea typeface="微软雅黑" panose="020B0503020204020204" pitchFamily="34" charset="-122"/>
              </a:rPr>
              <a:t>安全性</a:t>
            </a:r>
          </a:p>
        </p:txBody>
      </p:sp>
      <p:sp>
        <p:nvSpPr>
          <p:cNvPr id="9" name="文本框 8"/>
          <p:cNvSpPr txBox="1"/>
          <p:nvPr/>
        </p:nvSpPr>
        <p:spPr>
          <a:xfrm>
            <a:off x="3064604" y="3603841"/>
            <a:ext cx="2780145" cy="523220"/>
          </a:xfrm>
          <a:prstGeom prst="rect">
            <a:avLst/>
          </a:prstGeom>
          <a:noFill/>
        </p:spPr>
        <p:txBody>
          <a:bodyPr wrap="square" rtlCol="0">
            <a:spAutoFit/>
          </a:bodyPr>
          <a:lstStyle/>
          <a:p>
            <a:pPr algn="ctr"/>
            <a:r>
              <a:rPr lang="en-US" altLang="zh-CN" sz="2800" b="1" dirty="0">
                <a:solidFill>
                  <a:srgbClr val="0070C0"/>
                </a:solidFill>
                <a:latin typeface="微软雅黑" panose="020B0503020204020204" pitchFamily="34" charset="-122"/>
                <a:ea typeface="微软雅黑" panose="020B0503020204020204" pitchFamily="34" charset="-122"/>
              </a:rPr>
              <a:t>03    </a:t>
            </a:r>
            <a:r>
              <a:rPr lang="zh-CN" altLang="en-US" sz="2800" b="1" dirty="0">
                <a:solidFill>
                  <a:srgbClr val="0070C0"/>
                </a:solidFill>
                <a:latin typeface="微软雅黑" panose="020B0503020204020204" pitchFamily="34" charset="-122"/>
                <a:ea typeface="微软雅黑" panose="020B0503020204020204" pitchFamily="34" charset="-122"/>
              </a:rPr>
              <a:t>有效性</a:t>
            </a:r>
          </a:p>
        </p:txBody>
      </p:sp>
      <p:sp>
        <p:nvSpPr>
          <p:cNvPr id="10" name="文本框 9"/>
          <p:cNvSpPr txBox="1"/>
          <p:nvPr/>
        </p:nvSpPr>
        <p:spPr>
          <a:xfrm>
            <a:off x="6980816" y="3601681"/>
            <a:ext cx="2780145" cy="523220"/>
          </a:xfrm>
          <a:prstGeom prst="rect">
            <a:avLst/>
          </a:prstGeom>
          <a:noFill/>
        </p:spPr>
        <p:txBody>
          <a:bodyPr wrap="square" rtlCol="0">
            <a:spAutoFit/>
          </a:bodyPr>
          <a:lstStyle/>
          <a:p>
            <a:pPr algn="ctr"/>
            <a:r>
              <a:rPr lang="en-US" altLang="zh-CN" sz="2800" b="1" dirty="0">
                <a:solidFill>
                  <a:srgbClr val="0070C0"/>
                </a:solidFill>
                <a:latin typeface="微软雅黑" panose="020B0503020204020204" pitchFamily="34" charset="-122"/>
                <a:ea typeface="微软雅黑" panose="020B0503020204020204" pitchFamily="34" charset="-122"/>
              </a:rPr>
              <a:t>04    </a:t>
            </a:r>
            <a:r>
              <a:rPr lang="zh-CN" altLang="en-US" sz="2800" b="1" dirty="0">
                <a:solidFill>
                  <a:srgbClr val="0070C0"/>
                </a:solidFill>
                <a:latin typeface="微软雅黑" panose="020B0503020204020204" pitchFamily="34" charset="-122"/>
                <a:ea typeface="微软雅黑" panose="020B0503020204020204" pitchFamily="34" charset="-122"/>
              </a:rPr>
              <a:t>创新性</a:t>
            </a:r>
          </a:p>
        </p:txBody>
      </p:sp>
      <p:sp>
        <p:nvSpPr>
          <p:cNvPr id="17" name="文本框 16"/>
          <p:cNvSpPr txBox="1"/>
          <p:nvPr/>
        </p:nvSpPr>
        <p:spPr>
          <a:xfrm>
            <a:off x="0" y="581890"/>
            <a:ext cx="2068945" cy="769441"/>
          </a:xfrm>
          <a:prstGeom prst="rect">
            <a:avLst/>
          </a:prstGeom>
          <a:solidFill>
            <a:srgbClr val="0070C0"/>
          </a:solidFill>
          <a:ln>
            <a:solidFill>
              <a:srgbClr val="0070C0"/>
            </a:solidFill>
          </a:ln>
        </p:spPr>
        <p:txBody>
          <a:bodyPr wrap="square" rtlCol="0">
            <a:spAutoFit/>
          </a:bodyPr>
          <a:lstStyle/>
          <a:p>
            <a:pPr algn="ctr"/>
            <a:r>
              <a:rPr lang="zh-CN" altLang="en-US" sz="4400" b="1" dirty="0">
                <a:solidFill>
                  <a:schemeClr val="bg1"/>
                </a:solidFill>
                <a:latin typeface="微软雅黑" panose="020B0503020204020204" pitchFamily="34" charset="-122"/>
                <a:ea typeface="微软雅黑" panose="020B0503020204020204" pitchFamily="34" charset="-122"/>
              </a:rPr>
              <a:t>目 录</a:t>
            </a:r>
          </a:p>
        </p:txBody>
      </p:sp>
      <p:pic>
        <p:nvPicPr>
          <p:cNvPr id="15" name="图片 14"/>
          <p:cNvPicPr>
            <a:picLocks noChangeAspect="1"/>
          </p:cNvPicPr>
          <p:nvPr/>
        </p:nvPicPr>
        <p:blipFill>
          <a:blip r:embed="rId2"/>
          <a:stretch>
            <a:fillRect/>
          </a:stretch>
        </p:blipFill>
        <p:spPr>
          <a:xfrm>
            <a:off x="8739348" y="81064"/>
            <a:ext cx="3081178" cy="795143"/>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480292" y="197223"/>
            <a:ext cx="2918690" cy="461665"/>
          </a:xfrm>
          <a:prstGeom prst="rect">
            <a:avLst/>
          </a:prstGeom>
          <a:solidFill>
            <a:srgbClr val="0070C0"/>
          </a:solidFill>
        </p:spPr>
        <p:txBody>
          <a:bodyPr wrap="square" rtlCol="0">
            <a:spAutoFit/>
          </a:bodyPr>
          <a:lstStyle/>
          <a:p>
            <a:r>
              <a:rPr lang="en-US" altLang="zh-CN" sz="2400" b="1" dirty="0">
                <a:solidFill>
                  <a:schemeClr val="bg1"/>
                </a:solidFill>
                <a:latin typeface="微软雅黑" panose="020B0503020204020204" pitchFamily="34" charset="-122"/>
                <a:ea typeface="微软雅黑" panose="020B0503020204020204" pitchFamily="34" charset="-122"/>
              </a:rPr>
              <a:t>01-</a:t>
            </a:r>
            <a:r>
              <a:rPr lang="zh-CN" altLang="en-US" sz="2400" b="1" dirty="0">
                <a:solidFill>
                  <a:schemeClr val="bg1"/>
                </a:solidFill>
                <a:latin typeface="微软雅黑" panose="020B0503020204020204" pitchFamily="34" charset="-122"/>
                <a:ea typeface="微软雅黑" panose="020B0503020204020204" pitchFamily="34" charset="-122"/>
              </a:rPr>
              <a:t>基本信息（</a:t>
            </a:r>
            <a:r>
              <a:rPr lang="en-US" altLang="zh-CN" sz="2400" b="1" dirty="0">
                <a:solidFill>
                  <a:schemeClr val="bg1"/>
                </a:solidFill>
                <a:latin typeface="微软雅黑" panose="020B0503020204020204" pitchFamily="34" charset="-122"/>
                <a:ea typeface="微软雅黑" panose="020B0503020204020204" pitchFamily="34" charset="-122"/>
              </a:rPr>
              <a:t>1/2</a:t>
            </a:r>
            <a:r>
              <a:rPr lang="zh-CN" altLang="en-US" sz="2400" b="1" dirty="0">
                <a:solidFill>
                  <a:schemeClr val="bg1"/>
                </a:solidFill>
                <a:latin typeface="微软雅黑" panose="020B0503020204020204" pitchFamily="34" charset="-122"/>
                <a:ea typeface="微软雅黑" panose="020B0503020204020204" pitchFamily="34" charset="-122"/>
              </a:rPr>
              <a:t>）</a:t>
            </a:r>
          </a:p>
        </p:txBody>
      </p:sp>
      <p:graphicFrame>
        <p:nvGraphicFramePr>
          <p:cNvPr id="6" name="表格 5"/>
          <p:cNvGraphicFramePr>
            <a:graphicFrameLocks noGrp="1"/>
          </p:cNvGraphicFramePr>
          <p:nvPr>
            <p:extLst>
              <p:ext uri="{D42A27DB-BD31-4B8C-83A1-F6EECF244321}">
                <p14:modId xmlns:p14="http://schemas.microsoft.com/office/powerpoint/2010/main" val="3284036447"/>
              </p:ext>
            </p:extLst>
          </p:nvPr>
        </p:nvGraphicFramePr>
        <p:xfrm>
          <a:off x="6298991" y="897925"/>
          <a:ext cx="5403481" cy="5722363"/>
        </p:xfrm>
        <a:graphic>
          <a:graphicData uri="http://schemas.openxmlformats.org/drawingml/2006/table">
            <a:tbl>
              <a:tblPr firstRow="1" bandRow="1">
                <a:tableStyleId>{5C22544A-7EE6-4342-B048-85BDC9FD1C3A}</a:tableStyleId>
              </a:tblPr>
              <a:tblGrid>
                <a:gridCol w="5403481"/>
              </a:tblGrid>
              <a:tr h="5722363">
                <a:tc>
                  <a:txBody>
                    <a:bodyPr/>
                    <a:lstStyle/>
                    <a:p>
                      <a:pPr algn="ctr">
                        <a:lnSpc>
                          <a:spcPct val="200000"/>
                        </a:lnSpc>
                        <a:spcBef>
                          <a:spcPts val="1200"/>
                        </a:spcBef>
                        <a:spcAft>
                          <a:spcPts val="600"/>
                        </a:spcAft>
                      </a:pPr>
                      <a:r>
                        <a:rPr lang="zh-CN" altLang="en-US" sz="1600" b="0" dirty="0">
                          <a:solidFill>
                            <a:schemeClr val="tx1"/>
                          </a:solidFill>
                          <a:latin typeface="微软雅黑" panose="020B0503020204020204" pitchFamily="34" charset="-122"/>
                          <a:ea typeface="微软雅黑" panose="020B0503020204020204" pitchFamily="34" charset="-122"/>
                        </a:rPr>
                        <a:t>参照药品建议：</a:t>
                      </a:r>
                      <a:r>
                        <a:rPr lang="zh-CN" altLang="en-US" sz="1800" b="1" dirty="0">
                          <a:solidFill>
                            <a:srgbClr val="C00000"/>
                          </a:solidFill>
                          <a:latin typeface="微软雅黑" panose="020B0503020204020204" pitchFamily="34" charset="-122"/>
                          <a:ea typeface="微软雅黑" panose="020B0503020204020204" pitchFamily="34" charset="-122"/>
                        </a:rPr>
                        <a:t>参附注射液</a:t>
                      </a:r>
                      <a:endParaRPr lang="zh-CN" altLang="en-US" sz="1800" b="1" dirty="0">
                        <a:solidFill>
                          <a:srgbClr val="FF0000"/>
                        </a:solidFill>
                        <a:latin typeface="微软雅黑" panose="020B0503020204020204" pitchFamily="34" charset="-122"/>
                        <a:ea typeface="微软雅黑" panose="020B0503020204020204" pitchFamily="34" charset="-122"/>
                      </a:endParaRPr>
                    </a:p>
                    <a:p>
                      <a:pPr algn="l">
                        <a:lnSpc>
                          <a:spcPct val="200000"/>
                        </a:lnSpc>
                      </a:pPr>
                      <a:r>
                        <a:rPr lang="zh-CN" altLang="en-US" sz="1400" b="0" dirty="0">
                          <a:solidFill>
                            <a:schemeClr val="tx1"/>
                          </a:solidFill>
                          <a:latin typeface="+mn-ea"/>
                          <a:ea typeface="+mn-ea"/>
                        </a:rPr>
                        <a:t>参照药品选择理由：</a:t>
                      </a:r>
                    </a:p>
                    <a:p>
                      <a:pPr marL="342900" indent="-342900" algn="l">
                        <a:lnSpc>
                          <a:spcPct val="150000"/>
                        </a:lnSpc>
                        <a:buFont typeface="+mj-ea"/>
                        <a:buAutoNum type="circleNumDbPlain"/>
                      </a:pPr>
                      <a:r>
                        <a:rPr lang="zh-CN" altLang="en-US" sz="1400" b="0" kern="1200" dirty="0">
                          <a:solidFill>
                            <a:schemeClr val="tx1"/>
                          </a:solidFill>
                          <a:latin typeface="+mn-ea"/>
                          <a:ea typeface="+mn-ea"/>
                          <a:cs typeface="+mn-cs"/>
                        </a:rPr>
                        <a:t>医保目录内</a:t>
                      </a:r>
                      <a:r>
                        <a:rPr lang="zh-CN" altLang="en-US" sz="1600" b="1" kern="1200" dirty="0">
                          <a:solidFill>
                            <a:srgbClr val="C00000"/>
                          </a:solidFill>
                          <a:latin typeface="+mn-ea"/>
                          <a:ea typeface="+mn-ea"/>
                          <a:cs typeface="+mn-cs"/>
                        </a:rPr>
                        <a:t>同治疗领域用药人群最多的独家中药注射剂</a:t>
                      </a:r>
                      <a:r>
                        <a:rPr lang="zh-CN" altLang="en-US" sz="1400" b="0" kern="1200" dirty="0">
                          <a:solidFill>
                            <a:schemeClr val="tx1"/>
                          </a:solidFill>
                          <a:latin typeface="+mn-ea"/>
                          <a:ea typeface="+mn-ea"/>
                          <a:cs typeface="+mn-cs"/>
                        </a:rPr>
                        <a:t>；</a:t>
                      </a:r>
                      <a:endParaRPr lang="en-US" altLang="zh-CN" sz="1400" b="0" kern="1200" dirty="0">
                        <a:solidFill>
                          <a:schemeClr val="tx1"/>
                        </a:solidFill>
                        <a:latin typeface="+mn-ea"/>
                        <a:ea typeface="+mn-ea"/>
                        <a:cs typeface="+mn-cs"/>
                      </a:endParaRPr>
                    </a:p>
                    <a:p>
                      <a:pPr marL="342900" indent="-342900" algn="l">
                        <a:lnSpc>
                          <a:spcPct val="150000"/>
                        </a:lnSpc>
                        <a:buFont typeface="+mj-ea"/>
                        <a:buAutoNum type="circleNumDbPlain"/>
                      </a:pPr>
                      <a:r>
                        <a:rPr lang="zh-CN" altLang="en-US" sz="1600" b="1" dirty="0">
                          <a:solidFill>
                            <a:srgbClr val="C00000"/>
                          </a:solidFill>
                          <a:latin typeface="+mn-ea"/>
                          <a:ea typeface="+mn-ea"/>
                        </a:rPr>
                        <a:t>同属指南共识推荐用药，临床治疗领域相似度较高</a:t>
                      </a:r>
                      <a:r>
                        <a:rPr lang="zh-CN" altLang="en-US" sz="1400" b="0" dirty="0">
                          <a:solidFill>
                            <a:schemeClr val="tx1"/>
                          </a:solidFill>
                          <a:latin typeface="+mn-ea"/>
                          <a:ea typeface="+mn-ea"/>
                        </a:rPr>
                        <a:t>，均主要用于治疗多种心力衰竭、冠心病心绞痛、心梗等；</a:t>
                      </a:r>
                      <a:endParaRPr lang="en-US" altLang="zh-CN" sz="1400" b="0" dirty="0">
                        <a:solidFill>
                          <a:schemeClr val="tx1"/>
                        </a:solidFill>
                        <a:latin typeface="+mn-ea"/>
                        <a:ea typeface="+mn-ea"/>
                      </a:endParaRPr>
                    </a:p>
                    <a:p>
                      <a:pPr marL="342900" indent="-342900" algn="l">
                        <a:lnSpc>
                          <a:spcPct val="150000"/>
                        </a:lnSpc>
                        <a:buFont typeface="+mj-ea"/>
                        <a:buAutoNum type="circleNumDbPlain"/>
                      </a:pPr>
                      <a:r>
                        <a:rPr lang="zh-CN" altLang="en-US" sz="1400" b="0" dirty="0">
                          <a:solidFill>
                            <a:schemeClr val="tx1"/>
                          </a:solidFill>
                          <a:latin typeface="+mn-ea"/>
                          <a:ea typeface="+mn-ea"/>
                        </a:rPr>
                        <a:t>均通过增强心脏功能、稳定血压、改善能量代谢以及改善对心肌缺血再灌注损伤的保护等几个方面发挥作用，</a:t>
                      </a:r>
                      <a:r>
                        <a:rPr lang="zh-CN" altLang="en-US" sz="1600" b="1" dirty="0">
                          <a:solidFill>
                            <a:srgbClr val="C00000"/>
                          </a:solidFill>
                          <a:latin typeface="+mn-ea"/>
                          <a:ea typeface="+mn-ea"/>
                        </a:rPr>
                        <a:t>二者药理药效机制基本一致</a:t>
                      </a:r>
                      <a:r>
                        <a:rPr lang="zh-CN" altLang="en-US" sz="1400" b="0" dirty="0">
                          <a:solidFill>
                            <a:schemeClr val="tx1"/>
                          </a:solidFill>
                          <a:latin typeface="+mn-ea"/>
                          <a:ea typeface="+mn-ea"/>
                        </a:rPr>
                        <a:t>；</a:t>
                      </a:r>
                      <a:endParaRPr lang="en-US" altLang="zh-CN" sz="1400" b="0" dirty="0">
                        <a:solidFill>
                          <a:schemeClr val="tx1"/>
                        </a:solidFill>
                        <a:latin typeface="+mn-ea"/>
                        <a:ea typeface="+mn-ea"/>
                      </a:endParaRPr>
                    </a:p>
                    <a:p>
                      <a:pPr marL="342900" indent="-342900" algn="l">
                        <a:lnSpc>
                          <a:spcPct val="150000"/>
                        </a:lnSpc>
                        <a:buFont typeface="+mj-ea"/>
                        <a:buAutoNum type="circleNumDbPlain"/>
                      </a:pPr>
                      <a:r>
                        <a:rPr lang="zh-CN" altLang="en-US" sz="1400" b="0" dirty="0">
                          <a:solidFill>
                            <a:schemeClr val="tx1"/>
                          </a:solidFill>
                          <a:latin typeface="+mn-ea"/>
                          <a:ea typeface="+mn-ea"/>
                        </a:rPr>
                        <a:t>在治疗心衰方面均有较好的疗效，二者具备可比性。</a:t>
                      </a:r>
                      <a:r>
                        <a:rPr lang="zh-CN" altLang="en-US" sz="1600" b="1" dirty="0">
                          <a:solidFill>
                            <a:srgbClr val="C00000"/>
                          </a:solidFill>
                          <a:latin typeface="+mn-ea"/>
                          <a:ea typeface="+mn-ea"/>
                        </a:rPr>
                        <a:t>在左室射血分数和血浆脑钠肽等关键指标上，注射用益气复脉（冻干）疗效更佳</a:t>
                      </a:r>
                      <a:r>
                        <a:rPr lang="zh-CN" altLang="en-US" sz="1400" b="0" dirty="0">
                          <a:solidFill>
                            <a:schemeClr val="tx1"/>
                          </a:solidFill>
                          <a:latin typeface="+mn-ea"/>
                          <a:ea typeface="+mn-ea"/>
                        </a:rPr>
                        <a:t>。</a:t>
                      </a:r>
                      <a:endParaRPr lang="en-US" altLang="zh-CN" sz="1600" b="0" dirty="0">
                        <a:solidFill>
                          <a:schemeClr val="tx1"/>
                        </a:solidFill>
                        <a:latin typeface="微软雅黑" panose="020B0503020204020204" pitchFamily="34" charset="-122"/>
                        <a:ea typeface="微软雅黑" panose="020B0503020204020204" pitchFamily="34" charset="-122"/>
                      </a:endParaRPr>
                    </a:p>
                    <a:p>
                      <a:pPr marL="342900" indent="-342900" algn="l">
                        <a:lnSpc>
                          <a:spcPct val="150000"/>
                        </a:lnSpc>
                        <a:buFont typeface="+mj-ea"/>
                        <a:buAutoNum type="circleNumDbPlain"/>
                      </a:pPr>
                      <a:r>
                        <a:rPr lang="zh-CN" altLang="en-US" sz="1600" b="1" dirty="0">
                          <a:solidFill>
                            <a:srgbClr val="C00000"/>
                          </a:solidFill>
                          <a:latin typeface="+mn-ea"/>
                          <a:ea typeface="+mn-ea"/>
                        </a:rPr>
                        <a:t>参附注射液不良反应发生率为</a:t>
                      </a:r>
                      <a:r>
                        <a:rPr lang="en-US" altLang="zh-CN" sz="1600" b="1" dirty="0">
                          <a:solidFill>
                            <a:srgbClr val="C00000"/>
                          </a:solidFill>
                          <a:latin typeface="+mn-ea"/>
                          <a:ea typeface="+mn-ea"/>
                        </a:rPr>
                        <a:t>0.686%</a:t>
                      </a:r>
                      <a:r>
                        <a:rPr lang="zh-CN" altLang="en-US" sz="1600" b="1" dirty="0">
                          <a:solidFill>
                            <a:srgbClr val="C00000"/>
                          </a:solidFill>
                          <a:latin typeface="+mn-ea"/>
                          <a:ea typeface="+mn-ea"/>
                        </a:rPr>
                        <a:t>，注射用益气复脉（冻干）不良反应发生率为</a:t>
                      </a:r>
                      <a:r>
                        <a:rPr lang="en-US" altLang="zh-CN" sz="1600" b="1" dirty="0">
                          <a:solidFill>
                            <a:srgbClr val="C00000"/>
                          </a:solidFill>
                          <a:latin typeface="+mn-ea"/>
                          <a:ea typeface="+mn-ea"/>
                        </a:rPr>
                        <a:t>0.176%</a:t>
                      </a:r>
                      <a:r>
                        <a:rPr lang="zh-CN" altLang="en-US" sz="1400" b="0" dirty="0">
                          <a:solidFill>
                            <a:schemeClr val="tx1"/>
                          </a:solidFill>
                          <a:latin typeface="+mn-ea"/>
                          <a:ea typeface="+mn-ea"/>
                        </a:rPr>
                        <a:t>，</a:t>
                      </a:r>
                      <a:r>
                        <a:rPr lang="zh-CN" altLang="en-US" sz="1400" b="0" kern="1200" dirty="0">
                          <a:solidFill>
                            <a:schemeClr val="tx1"/>
                          </a:solidFill>
                          <a:latin typeface="+mn-ea"/>
                          <a:ea typeface="+mn-ea"/>
                          <a:cs typeface="+mn-cs"/>
                        </a:rPr>
                        <a:t>二者临床安全性相近</a:t>
                      </a:r>
                      <a:r>
                        <a:rPr lang="en-US" altLang="zh-CN" sz="1400" b="0" kern="1200" dirty="0">
                          <a:solidFill>
                            <a:schemeClr val="tx1"/>
                          </a:solidFill>
                          <a:latin typeface="+mn-ea"/>
                          <a:ea typeface="+mn-ea"/>
                          <a:cs typeface="+mn-cs"/>
                        </a:rPr>
                        <a:t>, </a:t>
                      </a:r>
                      <a:r>
                        <a:rPr lang="zh-CN" altLang="en-US" sz="1400" b="0" kern="1200" dirty="0">
                          <a:solidFill>
                            <a:schemeClr val="tx1"/>
                          </a:solidFill>
                          <a:latin typeface="+mn-ea"/>
                          <a:ea typeface="+mn-ea"/>
                          <a:cs typeface="+mn-cs"/>
                        </a:rPr>
                        <a:t>注射用益气复脉（冻干）不良反应发生率更低。</a:t>
                      </a:r>
                      <a:endParaRPr lang="en-US" altLang="zh-CN" sz="1400" b="0" kern="1200" dirty="0">
                        <a:solidFill>
                          <a:schemeClr val="tx1"/>
                        </a:solidFill>
                        <a:latin typeface="+mn-ea"/>
                        <a:ea typeface="+mn-ea"/>
                        <a:cs typeface="+mn-cs"/>
                      </a:endParaRPr>
                    </a:p>
                    <a:p>
                      <a:pPr marL="0" indent="0" algn="l">
                        <a:lnSpc>
                          <a:spcPct val="150000"/>
                        </a:lnSpc>
                        <a:buFont typeface="+mj-ea"/>
                        <a:buNone/>
                      </a:pPr>
                      <a:endParaRPr lang="en-US" altLang="zh-CN" sz="1400" b="0" kern="1200" dirty="0">
                        <a:solidFill>
                          <a:schemeClr val="tx1"/>
                        </a:solidFill>
                        <a:latin typeface="+mn-ea"/>
                        <a:ea typeface="+mn-ea"/>
                        <a:cs typeface="+mn-cs"/>
                      </a:endParaRPr>
                    </a:p>
                  </a:txBody>
                  <a:tcP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9" name="表格 5"/>
          <p:cNvGraphicFramePr>
            <a:graphicFrameLocks noGrp="1"/>
          </p:cNvGraphicFramePr>
          <p:nvPr>
            <p:extLst>
              <p:ext uri="{D42A27DB-BD31-4B8C-83A1-F6EECF244321}">
                <p14:modId xmlns:p14="http://schemas.microsoft.com/office/powerpoint/2010/main" val="1917770979"/>
              </p:ext>
            </p:extLst>
          </p:nvPr>
        </p:nvGraphicFramePr>
        <p:xfrm>
          <a:off x="480292" y="897925"/>
          <a:ext cx="5551057" cy="5722363"/>
        </p:xfrm>
        <a:graphic>
          <a:graphicData uri="http://schemas.openxmlformats.org/drawingml/2006/table">
            <a:tbl>
              <a:tblPr firstRow="1" bandRow="1">
                <a:tableStyleId>{5C22544A-7EE6-4342-B048-85BDC9FD1C3A}</a:tableStyleId>
              </a:tblPr>
              <a:tblGrid>
                <a:gridCol w="1501353"/>
                <a:gridCol w="1420582"/>
                <a:gridCol w="1354947"/>
                <a:gridCol w="1274175"/>
              </a:tblGrid>
              <a:tr h="368162">
                <a:tc>
                  <a:txBody>
                    <a:bodyPr/>
                    <a:lstStyle/>
                    <a:p>
                      <a:pPr algn="ctr"/>
                      <a:r>
                        <a:rPr lang="zh-CN" altLang="en-US" sz="1600" b="1" dirty="0" smtClean="0">
                          <a:solidFill>
                            <a:schemeClr val="tx1"/>
                          </a:solidFill>
                          <a:latin typeface="+mn-lt"/>
                          <a:ea typeface="微软雅黑" panose="020B0503020204020204" pitchFamily="34" charset="-122"/>
                        </a:rPr>
                        <a:t>申报目录类别</a:t>
                      </a:r>
                      <a:endParaRPr lang="zh-CN" altLang="en-US" sz="1600" b="1" dirty="0">
                        <a:solidFill>
                          <a:schemeClr val="tx1"/>
                        </a:solidFill>
                        <a:latin typeface="+mn-lt"/>
                        <a:ea typeface="微软雅黑" panose="020B0503020204020204" pitchFamily="34" charset="-122"/>
                      </a:endParaRPr>
                    </a:p>
                  </a:txBody>
                  <a:tcPr anchor="ctr">
                    <a:lnL w="9525" cap="flat" cmpd="sng" algn="ctr">
                      <a:solidFill>
                        <a:srgbClr val="0070C0"/>
                      </a:solidFill>
                      <a:prstDash val="solid"/>
                      <a:round/>
                      <a:headEnd type="none" w="med" len="med"/>
                      <a:tailEnd type="none" w="med" len="med"/>
                    </a:lnL>
                    <a:lnR w="6350" cap="flat" cmpd="sng" algn="ctr">
                      <a:solidFill>
                        <a:schemeClr val="bg2">
                          <a:lumMod val="90000"/>
                        </a:schemeClr>
                      </a:solidFill>
                      <a:prstDash val="solid"/>
                      <a:round/>
                      <a:headEnd type="none" w="med" len="med"/>
                      <a:tailEnd type="none" w="med" len="med"/>
                    </a:lnR>
                    <a:lnT w="9525" cap="flat" cmpd="sng" algn="ctr">
                      <a:solidFill>
                        <a:srgbClr val="0070C0"/>
                      </a:solidFill>
                      <a:prstDash val="solid"/>
                      <a:round/>
                      <a:headEnd type="none" w="med" len="med"/>
                      <a:tailEnd type="none" w="med" len="med"/>
                    </a:lnT>
                    <a:lnB w="635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solidFill>
                      <a:srgbClr val="EAF2FA"/>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400" b="0" kern="1200" dirty="0" smtClean="0">
                          <a:solidFill>
                            <a:schemeClr val="tx1"/>
                          </a:solidFill>
                          <a:latin typeface="+mn-ea"/>
                          <a:ea typeface="+mn-ea"/>
                          <a:cs typeface="+mn-cs"/>
                        </a:rPr>
                        <a:t>基本目录</a:t>
                      </a:r>
                      <a:r>
                        <a:rPr lang="en-US" altLang="zh-CN" sz="1400" b="0" kern="1200" dirty="0" smtClean="0">
                          <a:solidFill>
                            <a:schemeClr val="tx1"/>
                          </a:solidFill>
                          <a:latin typeface="+mn-ea"/>
                          <a:ea typeface="+mn-ea"/>
                          <a:cs typeface="+mn-cs"/>
                        </a:rPr>
                        <a:t>—</a:t>
                      </a:r>
                      <a:r>
                        <a:rPr lang="zh-CN" altLang="en-US" sz="1400" b="0" kern="1200" dirty="0" smtClean="0">
                          <a:solidFill>
                            <a:schemeClr val="tx1"/>
                          </a:solidFill>
                          <a:latin typeface="+mn-ea"/>
                          <a:ea typeface="+mn-ea"/>
                          <a:cs typeface="+mn-cs"/>
                        </a:rPr>
                        <a:t>目录内条件</a:t>
                      </a:r>
                      <a:r>
                        <a:rPr lang="en-US" altLang="zh-CN" sz="1400" b="0" kern="1200" smtClean="0">
                          <a:solidFill>
                            <a:schemeClr val="tx1"/>
                          </a:solidFill>
                          <a:latin typeface="+mn-ea"/>
                          <a:ea typeface="+mn-ea"/>
                          <a:cs typeface="+mn-cs"/>
                        </a:rPr>
                        <a:t>2</a:t>
                      </a:r>
                      <a:endParaRPr lang="zh-CN" altLang="en-US" sz="1400" b="0" kern="1200" smtClean="0">
                        <a:solidFill>
                          <a:schemeClr val="tx1"/>
                        </a:solidFill>
                        <a:latin typeface="+mn-ea"/>
                        <a:ea typeface="+mn-ea"/>
                        <a:cs typeface="+mn-cs"/>
                      </a:endParaRPr>
                    </a:p>
                  </a:txBody>
                  <a:tcPr anchor="ctr">
                    <a:lnL w="6350" cap="flat" cmpd="sng" algn="ctr">
                      <a:solidFill>
                        <a:schemeClr val="bg2">
                          <a:lumMod val="90000"/>
                        </a:schemeClr>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635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c hMerge="1">
                  <a:txBody>
                    <a:bodyPr/>
                    <a:lstStyle/>
                    <a:p>
                      <a:endParaRPr lang="zh-CN" altLang="en-US"/>
                    </a:p>
                  </a:txBody>
                  <a:tcPr/>
                </a:tc>
              </a:tr>
              <a:tr h="668194">
                <a:tc>
                  <a:txBody>
                    <a:bodyPr/>
                    <a:lstStyle/>
                    <a:p>
                      <a:pPr algn="ctr"/>
                      <a:r>
                        <a:rPr lang="zh-CN" altLang="en-US" sz="1600" b="1" dirty="0">
                          <a:solidFill>
                            <a:schemeClr val="tx1"/>
                          </a:solidFill>
                          <a:latin typeface="+mn-lt"/>
                          <a:ea typeface="微软雅黑" panose="020B0503020204020204" pitchFamily="34" charset="-122"/>
                        </a:rPr>
                        <a:t>通用名</a:t>
                      </a:r>
                    </a:p>
                  </a:txBody>
                  <a:tcPr anchor="ctr">
                    <a:lnL w="9525" cap="flat" cmpd="sng" algn="ctr">
                      <a:solidFill>
                        <a:srgbClr val="0070C0"/>
                      </a:solidFill>
                      <a:prstDash val="solid"/>
                      <a:round/>
                      <a:headEnd type="none" w="med" len="med"/>
                      <a:tailEnd type="none" w="med" len="med"/>
                    </a:lnL>
                    <a:lnR w="6350" cap="flat" cmpd="sng" algn="ctr">
                      <a:solidFill>
                        <a:schemeClr val="bg2">
                          <a:lumMod val="90000"/>
                        </a:schemeClr>
                      </a:solidFill>
                      <a:prstDash val="solid"/>
                      <a:round/>
                      <a:headEnd type="none" w="med" len="med"/>
                      <a:tailEnd type="none" w="med" len="med"/>
                    </a:lnR>
                    <a:lnT w="6350" cap="flat" cmpd="sng" algn="ctr">
                      <a:solidFill>
                        <a:schemeClr val="bg2">
                          <a:lumMod val="90000"/>
                        </a:schemeClr>
                      </a:solidFill>
                      <a:prstDash val="solid"/>
                      <a:round/>
                      <a:headEnd type="none" w="med" len="med"/>
                      <a:tailEnd type="none" w="med" len="med"/>
                    </a:lnT>
                    <a:lnB w="635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solidFill>
                      <a:srgbClr val="EAF2FA"/>
                    </a:solidFill>
                  </a:tcPr>
                </a:tc>
                <a:tc gridSpan="3">
                  <a:txBody>
                    <a:bodyPr/>
                    <a:lstStyle/>
                    <a:p>
                      <a:pPr algn="ctr"/>
                      <a:r>
                        <a:rPr lang="zh-CN" altLang="en-US" sz="1600" b="1" dirty="0">
                          <a:solidFill>
                            <a:srgbClr val="C00000"/>
                          </a:solidFill>
                          <a:latin typeface="+mn-lt"/>
                          <a:ea typeface="微软雅黑" panose="020B0503020204020204" pitchFamily="34" charset="-122"/>
                        </a:rPr>
                        <a:t>注射用益气复脉（冻干）</a:t>
                      </a:r>
                    </a:p>
                  </a:txBody>
                  <a:tcPr anchor="ctr">
                    <a:lnL w="6350" cap="flat" cmpd="sng" algn="ctr">
                      <a:solidFill>
                        <a:schemeClr val="bg2">
                          <a:lumMod val="90000"/>
                        </a:schemeClr>
                      </a:solidFill>
                      <a:prstDash val="solid"/>
                      <a:round/>
                      <a:headEnd type="none" w="med" len="med"/>
                      <a:tailEnd type="none" w="med" len="med"/>
                    </a:lnL>
                    <a:lnR w="9525" cap="flat" cmpd="sng" algn="ctr">
                      <a:solidFill>
                        <a:srgbClr val="0070C0"/>
                      </a:solidFill>
                      <a:prstDash val="solid"/>
                      <a:round/>
                      <a:headEnd type="none" w="med" len="med"/>
                      <a:tailEnd type="none" w="med" len="med"/>
                    </a:lnR>
                    <a:lnT w="6350" cap="flat" cmpd="sng" algn="ctr">
                      <a:solidFill>
                        <a:schemeClr val="bg2">
                          <a:lumMod val="90000"/>
                        </a:schemeClr>
                      </a:solidFill>
                      <a:prstDash val="solid"/>
                      <a:round/>
                      <a:headEnd type="none" w="med" len="med"/>
                      <a:tailEnd type="none" w="med" len="med"/>
                    </a:lnT>
                    <a:lnB w="635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zh-CN"/>
                    </a:p>
                  </a:txBody>
                  <a:tcPr/>
                </a:tc>
              </a:tr>
              <a:tr h="332982">
                <a:tc>
                  <a:txBody>
                    <a:bodyPr/>
                    <a:lstStyle/>
                    <a:p>
                      <a:pPr algn="ctr"/>
                      <a:r>
                        <a:rPr lang="zh-CN" altLang="en-US" sz="1600" b="1" dirty="0">
                          <a:solidFill>
                            <a:schemeClr val="tx1"/>
                          </a:solidFill>
                          <a:latin typeface="+mn-lt"/>
                          <a:ea typeface="微软雅黑" panose="020B0503020204020204" pitchFamily="34" charset="-122"/>
                        </a:rPr>
                        <a:t>注册规格</a:t>
                      </a:r>
                    </a:p>
                  </a:txBody>
                  <a:tcPr anchor="ctr">
                    <a:lnL w="9525" cap="flat" cmpd="sng" algn="ctr">
                      <a:solidFill>
                        <a:srgbClr val="0070C0"/>
                      </a:solidFill>
                      <a:prstDash val="solid"/>
                      <a:round/>
                      <a:headEnd type="none" w="med" len="med"/>
                      <a:tailEnd type="none" w="med" len="med"/>
                    </a:lnL>
                    <a:lnR w="6350" cap="flat" cmpd="sng" algn="ctr">
                      <a:solidFill>
                        <a:schemeClr val="bg2">
                          <a:lumMod val="90000"/>
                        </a:schemeClr>
                      </a:solidFill>
                      <a:prstDash val="solid"/>
                      <a:round/>
                      <a:headEnd type="none" w="med" len="med"/>
                      <a:tailEnd type="none" w="med" len="med"/>
                    </a:lnR>
                    <a:lnT w="6350" cap="flat" cmpd="sng" algn="ctr">
                      <a:solidFill>
                        <a:schemeClr val="bg2">
                          <a:lumMod val="90000"/>
                        </a:schemeClr>
                      </a:solidFill>
                      <a:prstDash val="solid"/>
                      <a:round/>
                      <a:headEnd type="none" w="med" len="med"/>
                      <a:tailEnd type="none" w="med" len="med"/>
                    </a:lnT>
                    <a:lnB w="635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solidFill>
                      <a:srgbClr val="EAF2FA"/>
                    </a:solidFill>
                  </a:tcPr>
                </a:tc>
                <a:tc gridSpan="3">
                  <a:txBody>
                    <a:bodyPr/>
                    <a:lstStyle/>
                    <a:p>
                      <a:pPr algn="ctr"/>
                      <a:r>
                        <a:rPr lang="en-US" altLang="zh-CN" sz="1600" b="0" dirty="0">
                          <a:solidFill>
                            <a:schemeClr val="tx1"/>
                          </a:solidFill>
                          <a:latin typeface="+mn-lt"/>
                          <a:ea typeface="微软雅黑" panose="020B0503020204020204" pitchFamily="34" charset="-122"/>
                        </a:rPr>
                        <a:t>0.65g</a:t>
                      </a:r>
                      <a:endParaRPr lang="zh-CN" altLang="en-US" sz="1600" b="0" dirty="0">
                        <a:solidFill>
                          <a:schemeClr val="tx1"/>
                        </a:solidFill>
                        <a:latin typeface="+mn-lt"/>
                        <a:ea typeface="微软雅黑" panose="020B0503020204020204" pitchFamily="34" charset="-122"/>
                      </a:endParaRPr>
                    </a:p>
                  </a:txBody>
                  <a:tcPr anchor="ctr">
                    <a:lnL w="6350" cap="flat" cmpd="sng" algn="ctr">
                      <a:solidFill>
                        <a:schemeClr val="bg2">
                          <a:lumMod val="90000"/>
                        </a:schemeClr>
                      </a:solidFill>
                      <a:prstDash val="solid"/>
                      <a:round/>
                      <a:headEnd type="none" w="med" len="med"/>
                      <a:tailEnd type="none" w="med" len="med"/>
                    </a:lnL>
                    <a:lnR w="9525" cap="flat" cmpd="sng" algn="ctr">
                      <a:solidFill>
                        <a:srgbClr val="0070C0"/>
                      </a:solidFill>
                      <a:prstDash val="solid"/>
                      <a:round/>
                      <a:headEnd type="none" w="med" len="med"/>
                      <a:tailEnd type="none" w="med" len="med"/>
                    </a:lnR>
                    <a:lnT w="6350" cap="flat" cmpd="sng" algn="ctr">
                      <a:solidFill>
                        <a:schemeClr val="bg2">
                          <a:lumMod val="90000"/>
                        </a:schemeClr>
                      </a:solidFill>
                      <a:prstDash val="solid"/>
                      <a:round/>
                      <a:headEnd type="none" w="med" len="med"/>
                      <a:tailEnd type="none" w="med" len="med"/>
                    </a:lnT>
                    <a:lnB w="635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zh-CN"/>
                    </a:p>
                  </a:txBody>
                  <a:tcPr/>
                </a:tc>
              </a:tr>
              <a:tr h="1846538">
                <a:tc>
                  <a:txBody>
                    <a:bodyPr/>
                    <a:lstStyle/>
                    <a:p>
                      <a:pPr algn="ctr"/>
                      <a:r>
                        <a:rPr lang="zh-CN" altLang="en-US" sz="1600" b="1" dirty="0">
                          <a:solidFill>
                            <a:schemeClr val="tx1"/>
                          </a:solidFill>
                          <a:latin typeface="+mn-lt"/>
                          <a:ea typeface="微软雅黑" panose="020B0503020204020204" pitchFamily="34" charset="-122"/>
                        </a:rPr>
                        <a:t>功能主治</a:t>
                      </a:r>
                      <a:endParaRPr lang="en-US" altLang="zh-CN" sz="1600" b="1" dirty="0">
                        <a:solidFill>
                          <a:schemeClr val="tx1"/>
                        </a:solidFill>
                        <a:latin typeface="+mn-lt"/>
                        <a:ea typeface="微软雅黑" panose="020B0503020204020204" pitchFamily="34" charset="-122"/>
                      </a:endParaRPr>
                    </a:p>
                  </a:txBody>
                  <a:tcPr anchor="ctr">
                    <a:lnL w="9525" cap="flat" cmpd="sng" algn="ctr">
                      <a:solidFill>
                        <a:srgbClr val="0070C0"/>
                      </a:solidFill>
                      <a:prstDash val="solid"/>
                      <a:round/>
                      <a:headEnd type="none" w="med" len="med"/>
                      <a:tailEnd type="none" w="med" len="med"/>
                    </a:lnL>
                    <a:lnR w="6350" cap="flat" cmpd="sng" algn="ctr">
                      <a:solidFill>
                        <a:schemeClr val="bg2">
                          <a:lumMod val="90000"/>
                        </a:schemeClr>
                      </a:solidFill>
                      <a:prstDash val="solid"/>
                      <a:round/>
                      <a:headEnd type="none" w="med" len="med"/>
                      <a:tailEnd type="none" w="med" len="med"/>
                    </a:lnR>
                    <a:lnT w="6350" cap="flat" cmpd="sng" algn="ctr">
                      <a:solidFill>
                        <a:schemeClr val="bg2">
                          <a:lumMod val="90000"/>
                        </a:schemeClr>
                      </a:solidFill>
                      <a:prstDash val="solid"/>
                      <a:round/>
                      <a:headEnd type="none" w="med" len="med"/>
                      <a:tailEnd type="none" w="med" len="med"/>
                    </a:lnT>
                    <a:lnB w="635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solidFill>
                      <a:srgbClr val="EAF2FA"/>
                    </a:solidFill>
                  </a:tcPr>
                </a:tc>
                <a:tc gridSpan="3">
                  <a:txBody>
                    <a:bodyPr/>
                    <a:lstStyle/>
                    <a:p>
                      <a:pPr algn="l"/>
                      <a:r>
                        <a:rPr lang="zh-CN" altLang="en-US" sz="1400" b="0" dirty="0">
                          <a:solidFill>
                            <a:schemeClr val="tx1"/>
                          </a:solidFill>
                          <a:latin typeface="+mn-ea"/>
                          <a:ea typeface="+mn-ea"/>
                        </a:rPr>
                        <a:t>益气复脉，养阴生津。</a:t>
                      </a:r>
                      <a:endParaRPr lang="en-US" altLang="zh-CN" sz="1400" b="0" dirty="0">
                        <a:solidFill>
                          <a:schemeClr val="tx1"/>
                        </a:solidFill>
                        <a:latin typeface="+mn-ea"/>
                        <a:ea typeface="+mn-ea"/>
                      </a:endParaRPr>
                    </a:p>
                    <a:p>
                      <a:pPr marL="342900" indent="-342900" algn="l">
                        <a:buFont typeface="+mj-ea"/>
                        <a:buAutoNum type="circleNumDbPlain"/>
                      </a:pPr>
                      <a:r>
                        <a:rPr lang="zh-CN" altLang="en-US" sz="1600" b="1" dirty="0">
                          <a:solidFill>
                            <a:srgbClr val="C00000"/>
                          </a:solidFill>
                          <a:latin typeface="+mn-ea"/>
                          <a:ea typeface="+mn-ea"/>
                        </a:rPr>
                        <a:t>冠心病劳累型心绞痛</a:t>
                      </a:r>
                      <a:r>
                        <a:rPr lang="zh-CN" altLang="en-US" sz="1400" b="0" dirty="0">
                          <a:solidFill>
                            <a:schemeClr val="tx1"/>
                          </a:solidFill>
                          <a:latin typeface="+mn-ea"/>
                          <a:ea typeface="+mn-ea"/>
                        </a:rPr>
                        <a:t>气阴两虚证，症见胸</a:t>
                      </a:r>
                      <a:endParaRPr lang="en-US" altLang="zh-CN" sz="1400" b="0" dirty="0">
                        <a:solidFill>
                          <a:schemeClr val="tx1"/>
                        </a:solidFill>
                        <a:latin typeface="+mn-ea"/>
                        <a:ea typeface="+mn-ea"/>
                      </a:endParaRPr>
                    </a:p>
                    <a:p>
                      <a:pPr marL="0" indent="0" algn="l">
                        <a:buFont typeface="+mj-ea"/>
                        <a:buNone/>
                      </a:pPr>
                      <a:r>
                        <a:rPr lang="zh-CN" altLang="en-US" sz="1400" b="0" dirty="0">
                          <a:solidFill>
                            <a:schemeClr val="tx1"/>
                          </a:solidFill>
                          <a:latin typeface="+mn-ea"/>
                          <a:ea typeface="+mn-ea"/>
                        </a:rPr>
                        <a:t>痹心痛，心悸气短、倦怠懒言、头晕目眩、面色少华、舌淡、少苔或剥苔，脉细弱或结代；</a:t>
                      </a:r>
                      <a:endParaRPr lang="en-US" altLang="zh-CN" sz="1400" b="0" dirty="0">
                        <a:solidFill>
                          <a:schemeClr val="tx1"/>
                        </a:solidFill>
                        <a:latin typeface="+mn-ea"/>
                        <a:ea typeface="+mn-ea"/>
                      </a:endParaRPr>
                    </a:p>
                    <a:p>
                      <a:pPr marL="342900" indent="-342900" algn="l">
                        <a:buFont typeface="+mj-ea"/>
                        <a:buAutoNum type="circleNumDbPlain" startAt="2"/>
                      </a:pPr>
                      <a:r>
                        <a:rPr lang="zh-CN" altLang="en-US" sz="1600" b="1" dirty="0">
                          <a:solidFill>
                            <a:srgbClr val="C00000"/>
                          </a:solidFill>
                          <a:latin typeface="+mn-ea"/>
                          <a:ea typeface="+mn-ea"/>
                        </a:rPr>
                        <a:t>冠心病所致慢性左心功能不全</a:t>
                      </a:r>
                      <a:r>
                        <a:rPr lang="en-US" altLang="zh-CN" sz="1600" b="1" dirty="0">
                          <a:solidFill>
                            <a:srgbClr val="C00000"/>
                          </a:solidFill>
                          <a:latin typeface="+mn-ea"/>
                          <a:ea typeface="+mn-ea"/>
                        </a:rPr>
                        <a:t>II</a:t>
                      </a:r>
                      <a:r>
                        <a:rPr lang="zh-CN" altLang="en-US" sz="1600" b="1" dirty="0">
                          <a:solidFill>
                            <a:srgbClr val="C00000"/>
                          </a:solidFill>
                          <a:latin typeface="+mn-ea"/>
                          <a:ea typeface="+mn-ea"/>
                        </a:rPr>
                        <a:t>、</a:t>
                      </a:r>
                      <a:r>
                        <a:rPr lang="en-US" altLang="zh-CN" sz="1600" b="1" dirty="0">
                          <a:solidFill>
                            <a:srgbClr val="C00000"/>
                          </a:solidFill>
                          <a:latin typeface="+mn-ea"/>
                          <a:ea typeface="+mn-ea"/>
                        </a:rPr>
                        <a:t>III</a:t>
                      </a:r>
                      <a:r>
                        <a:rPr lang="zh-CN" altLang="en-US" sz="1600" b="1" dirty="0">
                          <a:solidFill>
                            <a:srgbClr val="C00000"/>
                          </a:solidFill>
                          <a:latin typeface="+mn-ea"/>
                          <a:ea typeface="+mn-ea"/>
                        </a:rPr>
                        <a:t>级</a:t>
                      </a:r>
                      <a:endParaRPr lang="en-US" altLang="zh-CN" sz="1600" b="1" dirty="0">
                        <a:solidFill>
                          <a:srgbClr val="C00000"/>
                        </a:solidFill>
                        <a:latin typeface="+mn-ea"/>
                        <a:ea typeface="+mn-ea"/>
                      </a:endParaRPr>
                    </a:p>
                    <a:p>
                      <a:pPr marL="0" indent="0" algn="l">
                        <a:buFont typeface="+mj-ea"/>
                        <a:buNone/>
                      </a:pPr>
                      <a:r>
                        <a:rPr lang="zh-CN" altLang="en-US" sz="1400" b="0" dirty="0">
                          <a:solidFill>
                            <a:schemeClr val="tx1"/>
                          </a:solidFill>
                          <a:latin typeface="+mn-ea"/>
                          <a:ea typeface="+mn-ea"/>
                        </a:rPr>
                        <a:t>气阴两虚证，症见心悸、气短甚则气急喘促，胸闷隐痛，时作时止，倦怠乏力，面色苍白，动则汗出，舌淡、少苔或剥苔，脉细弱或结代。</a:t>
                      </a:r>
                    </a:p>
                  </a:txBody>
                  <a:tcPr anchor="ctr">
                    <a:lnL w="6350" cap="flat" cmpd="sng" algn="ctr">
                      <a:solidFill>
                        <a:schemeClr val="bg2">
                          <a:lumMod val="90000"/>
                        </a:schemeClr>
                      </a:solidFill>
                      <a:prstDash val="solid"/>
                      <a:round/>
                      <a:headEnd type="none" w="med" len="med"/>
                      <a:tailEnd type="none" w="med" len="med"/>
                    </a:lnL>
                    <a:lnR w="9525" cap="flat" cmpd="sng" algn="ctr">
                      <a:solidFill>
                        <a:srgbClr val="0070C0"/>
                      </a:solidFill>
                      <a:prstDash val="solid"/>
                      <a:round/>
                      <a:headEnd type="none" w="med" len="med"/>
                      <a:tailEnd type="none" w="med" len="med"/>
                    </a:lnR>
                    <a:lnT w="6350" cap="flat" cmpd="sng" algn="ctr">
                      <a:solidFill>
                        <a:schemeClr val="bg2">
                          <a:lumMod val="90000"/>
                        </a:schemeClr>
                      </a:solidFill>
                      <a:prstDash val="solid"/>
                      <a:round/>
                      <a:headEnd type="none" w="med" len="med"/>
                      <a:tailEnd type="none" w="med" len="med"/>
                    </a:lnT>
                    <a:lnB w="635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zh-CN"/>
                    </a:p>
                  </a:txBody>
                  <a:tcPr/>
                </a:tc>
              </a:tr>
              <a:tr h="787049">
                <a:tc>
                  <a:txBody>
                    <a:bodyPr/>
                    <a:lstStyle/>
                    <a:p>
                      <a:pPr algn="ctr"/>
                      <a:r>
                        <a:rPr lang="zh-CN" altLang="en-US" sz="1600" b="1" dirty="0">
                          <a:solidFill>
                            <a:schemeClr val="tx1"/>
                          </a:solidFill>
                          <a:latin typeface="+mn-lt"/>
                          <a:ea typeface="微软雅黑" panose="020B0503020204020204" pitchFamily="34" charset="-122"/>
                        </a:rPr>
                        <a:t>用法用量</a:t>
                      </a:r>
                    </a:p>
                  </a:txBody>
                  <a:tcPr anchor="ctr">
                    <a:lnL w="9525" cap="flat" cmpd="sng" algn="ctr">
                      <a:solidFill>
                        <a:srgbClr val="0070C0"/>
                      </a:solidFill>
                      <a:prstDash val="solid"/>
                      <a:round/>
                      <a:headEnd type="none" w="med" len="med"/>
                      <a:tailEnd type="none" w="med" len="med"/>
                    </a:lnL>
                    <a:lnR w="6350" cap="flat" cmpd="sng" algn="ctr">
                      <a:solidFill>
                        <a:schemeClr val="bg2">
                          <a:lumMod val="90000"/>
                        </a:schemeClr>
                      </a:solidFill>
                      <a:prstDash val="solid"/>
                      <a:round/>
                      <a:headEnd type="none" w="med" len="med"/>
                      <a:tailEnd type="none" w="med" len="med"/>
                    </a:lnR>
                    <a:lnT w="6350" cap="flat" cmpd="sng" algn="ctr">
                      <a:solidFill>
                        <a:schemeClr val="bg2">
                          <a:lumMod val="90000"/>
                        </a:schemeClr>
                      </a:solidFill>
                      <a:prstDash val="solid"/>
                      <a:round/>
                      <a:headEnd type="none" w="med" len="med"/>
                      <a:tailEnd type="none" w="med" len="med"/>
                    </a:lnT>
                    <a:lnB w="635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solidFill>
                      <a:srgbClr val="EAF2FA"/>
                    </a:solidFill>
                  </a:tcPr>
                </a:tc>
                <a:tc gridSpan="3">
                  <a:txBody>
                    <a:bodyPr/>
                    <a:lstStyle/>
                    <a:p>
                      <a:pPr algn="l"/>
                      <a:r>
                        <a:rPr lang="zh-CN" altLang="en-US" sz="1400" b="0" dirty="0">
                          <a:solidFill>
                            <a:schemeClr val="tx1"/>
                          </a:solidFill>
                          <a:latin typeface="+mn-ea"/>
                          <a:ea typeface="+mn-ea"/>
                        </a:rPr>
                        <a:t>静脉滴注。</a:t>
                      </a:r>
                      <a:r>
                        <a:rPr lang="zh-CN" altLang="en-US" sz="1600" b="1" dirty="0">
                          <a:solidFill>
                            <a:srgbClr val="C00000"/>
                          </a:solidFill>
                          <a:latin typeface="+mn-ea"/>
                          <a:ea typeface="+mn-ea"/>
                        </a:rPr>
                        <a:t>每日</a:t>
                      </a:r>
                      <a:r>
                        <a:rPr lang="en-US" altLang="zh-CN" sz="1600" b="1" dirty="0">
                          <a:solidFill>
                            <a:srgbClr val="C00000"/>
                          </a:solidFill>
                          <a:latin typeface="+mn-ea"/>
                          <a:ea typeface="+mn-ea"/>
                        </a:rPr>
                        <a:t>1</a:t>
                      </a:r>
                      <a:r>
                        <a:rPr lang="zh-CN" altLang="en-US" sz="1600" b="1" dirty="0">
                          <a:solidFill>
                            <a:srgbClr val="C00000"/>
                          </a:solidFill>
                          <a:latin typeface="+mn-ea"/>
                          <a:ea typeface="+mn-ea"/>
                        </a:rPr>
                        <a:t>次，每次</a:t>
                      </a:r>
                      <a:r>
                        <a:rPr lang="en-US" altLang="zh-CN" sz="1600" b="1" dirty="0">
                          <a:solidFill>
                            <a:srgbClr val="C00000"/>
                          </a:solidFill>
                          <a:latin typeface="+mn-ea"/>
                          <a:ea typeface="+mn-ea"/>
                        </a:rPr>
                        <a:t>8</a:t>
                      </a:r>
                      <a:r>
                        <a:rPr lang="zh-CN" altLang="en-US" sz="1600" b="1" dirty="0">
                          <a:solidFill>
                            <a:srgbClr val="C00000"/>
                          </a:solidFill>
                          <a:latin typeface="+mn-ea"/>
                          <a:ea typeface="+mn-ea"/>
                        </a:rPr>
                        <a:t>瓶</a:t>
                      </a:r>
                      <a:r>
                        <a:rPr lang="zh-CN" altLang="en-US" sz="1400" b="0" dirty="0">
                          <a:solidFill>
                            <a:schemeClr val="tx1"/>
                          </a:solidFill>
                          <a:latin typeface="+mn-ea"/>
                          <a:ea typeface="+mn-ea"/>
                        </a:rPr>
                        <a:t>，用</a:t>
                      </a:r>
                      <a:r>
                        <a:rPr lang="en-US" altLang="zh-CN" sz="1400" b="0" dirty="0">
                          <a:solidFill>
                            <a:schemeClr val="tx1"/>
                          </a:solidFill>
                          <a:latin typeface="+mn-ea"/>
                          <a:ea typeface="+mn-ea"/>
                        </a:rPr>
                        <a:t>250ml</a:t>
                      </a:r>
                      <a:r>
                        <a:rPr lang="zh-CN" altLang="en-US" sz="1400" b="0" dirty="0">
                          <a:solidFill>
                            <a:schemeClr val="tx1"/>
                          </a:solidFill>
                          <a:latin typeface="+mn-ea"/>
                          <a:ea typeface="+mn-ea"/>
                        </a:rPr>
                        <a:t>～</a:t>
                      </a:r>
                      <a:r>
                        <a:rPr lang="en-US" altLang="zh-CN" sz="1400" b="0" dirty="0">
                          <a:solidFill>
                            <a:schemeClr val="tx1"/>
                          </a:solidFill>
                          <a:latin typeface="+mn-ea"/>
                          <a:ea typeface="+mn-ea"/>
                        </a:rPr>
                        <a:t>500ml 5%</a:t>
                      </a:r>
                      <a:r>
                        <a:rPr lang="zh-CN" altLang="en-US" sz="1400" b="0" dirty="0">
                          <a:solidFill>
                            <a:schemeClr val="tx1"/>
                          </a:solidFill>
                          <a:latin typeface="+mn-ea"/>
                          <a:ea typeface="+mn-ea"/>
                        </a:rPr>
                        <a:t>葡萄糖注射液或</a:t>
                      </a:r>
                      <a:r>
                        <a:rPr lang="en-US" altLang="zh-CN" sz="1400" b="0" dirty="0">
                          <a:solidFill>
                            <a:schemeClr val="tx1"/>
                          </a:solidFill>
                          <a:latin typeface="+mn-ea"/>
                          <a:ea typeface="+mn-ea"/>
                        </a:rPr>
                        <a:t>0.9%</a:t>
                      </a:r>
                      <a:r>
                        <a:rPr lang="zh-CN" altLang="en-US" sz="1400" b="0" dirty="0">
                          <a:solidFill>
                            <a:schemeClr val="tx1"/>
                          </a:solidFill>
                          <a:latin typeface="+mn-ea"/>
                          <a:ea typeface="+mn-ea"/>
                        </a:rPr>
                        <a:t>氯化钠注射液稀释后静脉滴注。每分钟约</a:t>
                      </a:r>
                      <a:r>
                        <a:rPr lang="en-US" altLang="zh-CN" sz="1400" b="0" dirty="0">
                          <a:solidFill>
                            <a:schemeClr val="tx1"/>
                          </a:solidFill>
                          <a:latin typeface="+mn-ea"/>
                          <a:ea typeface="+mn-ea"/>
                        </a:rPr>
                        <a:t>40</a:t>
                      </a:r>
                      <a:r>
                        <a:rPr lang="zh-CN" altLang="en-US" sz="1400" b="0" dirty="0">
                          <a:solidFill>
                            <a:schemeClr val="tx1"/>
                          </a:solidFill>
                          <a:latin typeface="+mn-ea"/>
                          <a:ea typeface="+mn-ea"/>
                        </a:rPr>
                        <a:t>滴。</a:t>
                      </a:r>
                      <a:r>
                        <a:rPr lang="zh-CN" altLang="en-US" sz="1600" b="1" dirty="0">
                          <a:solidFill>
                            <a:srgbClr val="C00000"/>
                          </a:solidFill>
                          <a:latin typeface="+mn-ea"/>
                          <a:ea typeface="+mn-ea"/>
                        </a:rPr>
                        <a:t>疗程</a:t>
                      </a:r>
                      <a:r>
                        <a:rPr lang="en-US" altLang="zh-CN" sz="1600" b="1" dirty="0">
                          <a:solidFill>
                            <a:srgbClr val="C00000"/>
                          </a:solidFill>
                          <a:latin typeface="+mn-ea"/>
                          <a:ea typeface="+mn-ea"/>
                        </a:rPr>
                        <a:t>2</a:t>
                      </a:r>
                      <a:r>
                        <a:rPr lang="zh-CN" altLang="en-US" sz="1600" b="1" dirty="0">
                          <a:solidFill>
                            <a:srgbClr val="C00000"/>
                          </a:solidFill>
                          <a:latin typeface="+mn-ea"/>
                          <a:ea typeface="+mn-ea"/>
                        </a:rPr>
                        <a:t>周</a:t>
                      </a:r>
                      <a:r>
                        <a:rPr lang="zh-CN" altLang="en-US" sz="1400" b="0" dirty="0">
                          <a:solidFill>
                            <a:schemeClr val="tx1"/>
                          </a:solidFill>
                          <a:latin typeface="+mn-ea"/>
                          <a:ea typeface="+mn-ea"/>
                        </a:rPr>
                        <a:t>。</a:t>
                      </a:r>
                    </a:p>
                  </a:txBody>
                  <a:tcPr anchor="ctr">
                    <a:lnL w="6350" cap="flat" cmpd="sng" algn="ctr">
                      <a:solidFill>
                        <a:schemeClr val="bg2">
                          <a:lumMod val="90000"/>
                        </a:schemeClr>
                      </a:solidFill>
                      <a:prstDash val="solid"/>
                      <a:round/>
                      <a:headEnd type="none" w="med" len="med"/>
                      <a:tailEnd type="none" w="med" len="med"/>
                    </a:lnL>
                    <a:lnR w="9525" cap="flat" cmpd="sng" algn="ctr">
                      <a:solidFill>
                        <a:srgbClr val="0070C0"/>
                      </a:solidFill>
                      <a:prstDash val="solid"/>
                      <a:round/>
                      <a:headEnd type="none" w="med" len="med"/>
                      <a:tailEnd type="none" w="med" len="med"/>
                    </a:lnR>
                    <a:lnT w="6350" cap="flat" cmpd="sng" algn="ctr">
                      <a:solidFill>
                        <a:schemeClr val="bg2">
                          <a:lumMod val="90000"/>
                        </a:schemeClr>
                      </a:solidFill>
                      <a:prstDash val="solid"/>
                      <a:round/>
                      <a:headEnd type="none" w="med" len="med"/>
                      <a:tailEnd type="none" w="med" len="med"/>
                    </a:lnT>
                    <a:lnB w="635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zh-CN"/>
                    </a:p>
                  </a:txBody>
                  <a:tcPr/>
                </a:tc>
              </a:tr>
              <a:tr h="833195">
                <a:tc>
                  <a:txBody>
                    <a:bodyPr/>
                    <a:lstStyle/>
                    <a:p>
                      <a:pPr algn="ctr"/>
                      <a:r>
                        <a:rPr lang="zh-CN" altLang="en-US" sz="1400" b="1" dirty="0">
                          <a:solidFill>
                            <a:schemeClr val="tx1"/>
                          </a:solidFill>
                          <a:latin typeface="+mn-lt"/>
                          <a:ea typeface="微软雅黑" panose="020B0503020204020204" pitchFamily="34" charset="-122"/>
                        </a:rPr>
                        <a:t>中国大陆首次上市时间</a:t>
                      </a:r>
                    </a:p>
                  </a:txBody>
                  <a:tcPr anchor="ctr">
                    <a:lnL w="9525" cap="flat" cmpd="sng" algn="ctr">
                      <a:solidFill>
                        <a:srgbClr val="0070C0"/>
                      </a:solidFill>
                      <a:prstDash val="solid"/>
                      <a:round/>
                      <a:headEnd type="none" w="med" len="med"/>
                      <a:tailEnd type="none" w="med" len="med"/>
                    </a:lnL>
                    <a:lnR w="6350" cap="flat" cmpd="sng" algn="ctr">
                      <a:solidFill>
                        <a:schemeClr val="bg2">
                          <a:lumMod val="90000"/>
                        </a:schemeClr>
                      </a:solidFill>
                      <a:prstDash val="solid"/>
                      <a:round/>
                      <a:headEnd type="none" w="med" len="med"/>
                      <a:tailEnd type="none" w="med" len="med"/>
                    </a:lnR>
                    <a:lnT w="6350" cap="flat" cmpd="sng" algn="ctr">
                      <a:solidFill>
                        <a:schemeClr val="bg2">
                          <a:lumMod val="90000"/>
                        </a:schemeClr>
                      </a:solidFill>
                      <a:prstDash val="solid"/>
                      <a:round/>
                      <a:headEnd type="none" w="med" len="med"/>
                      <a:tailEnd type="none" w="med" len="med"/>
                    </a:lnT>
                    <a:lnB w="635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solidFill>
                      <a:srgbClr val="EAF2FA"/>
                    </a:solidFill>
                  </a:tcPr>
                </a:tc>
                <a:tc>
                  <a:txBody>
                    <a:bodyPr/>
                    <a:lstStyle/>
                    <a:p>
                      <a:pPr algn="ctr"/>
                      <a:r>
                        <a:rPr lang="en-US" altLang="zh-CN" sz="1400" b="0" dirty="0">
                          <a:solidFill>
                            <a:schemeClr val="tx1"/>
                          </a:solidFill>
                          <a:latin typeface="+mn-ea"/>
                          <a:ea typeface="+mn-ea"/>
                        </a:rPr>
                        <a:t>2006</a:t>
                      </a:r>
                      <a:r>
                        <a:rPr lang="zh-CN" altLang="en-US" sz="1400" b="0" dirty="0">
                          <a:solidFill>
                            <a:schemeClr val="tx1"/>
                          </a:solidFill>
                          <a:latin typeface="+mn-ea"/>
                          <a:ea typeface="+mn-ea"/>
                        </a:rPr>
                        <a:t>年</a:t>
                      </a:r>
                      <a:r>
                        <a:rPr lang="en-US" altLang="zh-CN" sz="1400" b="0" dirty="0">
                          <a:solidFill>
                            <a:schemeClr val="tx1"/>
                          </a:solidFill>
                          <a:latin typeface="+mn-ea"/>
                          <a:ea typeface="+mn-ea"/>
                        </a:rPr>
                        <a:t>4</a:t>
                      </a:r>
                      <a:r>
                        <a:rPr lang="zh-CN" altLang="en-US" sz="1400" b="0" dirty="0">
                          <a:solidFill>
                            <a:schemeClr val="tx1"/>
                          </a:solidFill>
                          <a:latin typeface="+mn-ea"/>
                          <a:ea typeface="+mn-ea"/>
                        </a:rPr>
                        <a:t>月</a:t>
                      </a:r>
                      <a:r>
                        <a:rPr lang="en-US" altLang="zh-CN" sz="1400" b="0" dirty="0">
                          <a:solidFill>
                            <a:schemeClr val="tx1"/>
                          </a:solidFill>
                          <a:latin typeface="+mn-ea"/>
                          <a:ea typeface="+mn-ea"/>
                        </a:rPr>
                        <a:t>6</a:t>
                      </a:r>
                      <a:r>
                        <a:rPr lang="zh-CN" altLang="en-US" sz="1400" b="0" dirty="0">
                          <a:solidFill>
                            <a:schemeClr val="tx1"/>
                          </a:solidFill>
                          <a:latin typeface="+mn-ea"/>
                          <a:ea typeface="+mn-ea"/>
                        </a:rPr>
                        <a:t>日</a:t>
                      </a:r>
                    </a:p>
                  </a:txBody>
                  <a:tcPr anchor="ctr">
                    <a:lnL w="6350" cap="flat" cmpd="sng" algn="ctr">
                      <a:solidFill>
                        <a:schemeClr val="bg2">
                          <a:lumMod val="90000"/>
                        </a:schemeClr>
                      </a:solidFill>
                      <a:prstDash val="solid"/>
                      <a:round/>
                      <a:headEnd type="none" w="med" len="med"/>
                      <a:tailEnd type="none" w="med" len="med"/>
                    </a:lnL>
                    <a:lnR w="6350" cap="flat" cmpd="sng" algn="ctr">
                      <a:solidFill>
                        <a:schemeClr val="bg2">
                          <a:lumMod val="90000"/>
                        </a:schemeClr>
                      </a:solidFill>
                      <a:prstDash val="solid"/>
                      <a:round/>
                      <a:headEnd type="none" w="med" len="med"/>
                      <a:tailEnd type="none" w="med" len="med"/>
                    </a:lnR>
                    <a:lnT w="6350" cap="flat" cmpd="sng" algn="ctr">
                      <a:solidFill>
                        <a:schemeClr val="bg2">
                          <a:lumMod val="90000"/>
                        </a:schemeClr>
                      </a:solidFill>
                      <a:prstDash val="solid"/>
                      <a:round/>
                      <a:headEnd type="none" w="med" len="med"/>
                      <a:tailEnd type="none" w="med" len="med"/>
                    </a:lnT>
                    <a:lnB w="635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zh-CN" altLang="en-US" sz="1400" b="1" dirty="0">
                          <a:solidFill>
                            <a:schemeClr val="tx1"/>
                          </a:solidFill>
                          <a:latin typeface="+mn-lt"/>
                          <a:ea typeface="微软雅黑" panose="020B0503020204020204" pitchFamily="34" charset="-122"/>
                        </a:rPr>
                        <a:t>目前大陆地区同通用名药品上市情况</a:t>
                      </a:r>
                    </a:p>
                  </a:txBody>
                  <a:tcPr anchor="ctr">
                    <a:lnL w="6350" cap="flat" cmpd="sng" algn="ctr">
                      <a:solidFill>
                        <a:schemeClr val="bg2">
                          <a:lumMod val="90000"/>
                        </a:schemeClr>
                      </a:solidFill>
                      <a:prstDash val="solid"/>
                      <a:round/>
                      <a:headEnd type="none" w="med" len="med"/>
                      <a:tailEnd type="none" w="med" len="med"/>
                    </a:lnL>
                    <a:lnR w="6350" cap="flat" cmpd="sng" algn="ctr">
                      <a:solidFill>
                        <a:schemeClr val="bg2">
                          <a:lumMod val="90000"/>
                        </a:schemeClr>
                      </a:solidFill>
                      <a:prstDash val="solid"/>
                      <a:round/>
                      <a:headEnd type="none" w="med" len="med"/>
                      <a:tailEnd type="none" w="med" len="med"/>
                    </a:lnR>
                    <a:lnT w="6350" cap="flat" cmpd="sng" algn="ctr">
                      <a:solidFill>
                        <a:schemeClr val="bg2">
                          <a:lumMod val="90000"/>
                        </a:schemeClr>
                      </a:solidFill>
                      <a:prstDash val="solid"/>
                      <a:round/>
                      <a:headEnd type="none" w="med" len="med"/>
                      <a:tailEnd type="none" w="med" len="med"/>
                    </a:lnT>
                    <a:lnB w="635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solidFill>
                      <a:srgbClr val="EAF2FA"/>
                    </a:solidFill>
                  </a:tcPr>
                </a:tc>
                <a:tc>
                  <a:txBody>
                    <a:bodyPr/>
                    <a:lstStyle/>
                    <a:p>
                      <a:pPr algn="ctr"/>
                      <a:r>
                        <a:rPr lang="zh-CN" altLang="en-US" sz="1600" b="0" dirty="0">
                          <a:solidFill>
                            <a:srgbClr val="C00000"/>
                          </a:solidFill>
                          <a:latin typeface="+mn-lt"/>
                          <a:ea typeface="微软雅黑" panose="020B0503020204020204" pitchFamily="34" charset="-122"/>
                        </a:rPr>
                        <a:t>无</a:t>
                      </a:r>
                    </a:p>
                  </a:txBody>
                  <a:tcPr anchor="ctr">
                    <a:lnL w="6350" cap="flat" cmpd="sng" algn="ctr">
                      <a:solidFill>
                        <a:schemeClr val="bg2">
                          <a:lumMod val="90000"/>
                        </a:schemeClr>
                      </a:solidFill>
                      <a:prstDash val="solid"/>
                      <a:round/>
                      <a:headEnd type="none" w="med" len="med"/>
                      <a:tailEnd type="none" w="med" len="med"/>
                    </a:lnL>
                    <a:lnR w="9525" cap="flat" cmpd="sng" algn="ctr">
                      <a:solidFill>
                        <a:srgbClr val="0070C0"/>
                      </a:solidFill>
                      <a:prstDash val="solid"/>
                      <a:round/>
                      <a:headEnd type="none" w="med" len="med"/>
                      <a:tailEnd type="none" w="med" len="med"/>
                    </a:lnR>
                    <a:lnT w="6350" cap="flat" cmpd="sng" algn="ctr">
                      <a:solidFill>
                        <a:schemeClr val="bg2">
                          <a:lumMod val="90000"/>
                        </a:schemeClr>
                      </a:solidFill>
                      <a:prstDash val="solid"/>
                      <a:round/>
                      <a:headEnd type="none" w="med" len="med"/>
                      <a:tailEnd type="none" w="med" len="med"/>
                    </a:lnT>
                    <a:lnB w="635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noFill/>
                  </a:tcPr>
                </a:tc>
              </a:tr>
              <a:tr h="865772">
                <a:tc>
                  <a:txBody>
                    <a:bodyPr/>
                    <a:lstStyle/>
                    <a:p>
                      <a:pPr algn="ctr"/>
                      <a:r>
                        <a:rPr lang="zh-CN" altLang="en-US" sz="1400" b="1" dirty="0">
                          <a:solidFill>
                            <a:schemeClr val="tx1"/>
                          </a:solidFill>
                          <a:latin typeface="+mn-lt"/>
                          <a:ea typeface="微软雅黑" panose="020B0503020204020204" pitchFamily="34" charset="-122"/>
                        </a:rPr>
                        <a:t>全球首个上市国家</a:t>
                      </a:r>
                      <a:r>
                        <a:rPr lang="en-US" altLang="zh-CN" sz="1400" b="1" dirty="0">
                          <a:solidFill>
                            <a:schemeClr val="tx1"/>
                          </a:solidFill>
                          <a:latin typeface="+mn-lt"/>
                          <a:ea typeface="微软雅黑" panose="020B0503020204020204" pitchFamily="34" charset="-122"/>
                        </a:rPr>
                        <a:t>/</a:t>
                      </a:r>
                      <a:r>
                        <a:rPr lang="zh-CN" altLang="en-US" sz="1400" b="1" dirty="0">
                          <a:solidFill>
                            <a:schemeClr val="tx1"/>
                          </a:solidFill>
                          <a:latin typeface="+mn-lt"/>
                          <a:ea typeface="微软雅黑" panose="020B0503020204020204" pitchFamily="34" charset="-122"/>
                        </a:rPr>
                        <a:t>地区及上市时间</a:t>
                      </a:r>
                    </a:p>
                  </a:txBody>
                  <a:tcPr anchor="ctr">
                    <a:lnL w="9525" cap="flat" cmpd="sng" algn="ctr">
                      <a:solidFill>
                        <a:srgbClr val="0070C0"/>
                      </a:solidFill>
                      <a:prstDash val="solid"/>
                      <a:round/>
                      <a:headEnd type="none" w="med" len="med"/>
                      <a:tailEnd type="none" w="med" len="med"/>
                    </a:lnL>
                    <a:lnR w="6350" cap="flat" cmpd="sng" algn="ctr">
                      <a:solidFill>
                        <a:schemeClr val="bg2">
                          <a:lumMod val="90000"/>
                        </a:schemeClr>
                      </a:solidFill>
                      <a:prstDash val="solid"/>
                      <a:round/>
                      <a:headEnd type="none" w="med" len="med"/>
                      <a:tailEnd type="none" w="med" len="med"/>
                    </a:lnR>
                    <a:lnT w="6350" cap="flat" cmpd="sng" algn="ctr">
                      <a:solidFill>
                        <a:schemeClr val="bg2">
                          <a:lumMod val="90000"/>
                        </a:schemeClr>
                      </a:solidFill>
                      <a:prstDash val="solid"/>
                      <a:round/>
                      <a:headEnd type="none" w="med" len="med"/>
                      <a:tailEnd type="none" w="med" len="med"/>
                    </a:lnT>
                    <a:lnB w="9525"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EAF2F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400" b="0" dirty="0">
                          <a:solidFill>
                            <a:schemeClr val="tx1"/>
                          </a:solidFill>
                          <a:latin typeface="+mn-ea"/>
                          <a:ea typeface="+mn-ea"/>
                        </a:rPr>
                        <a:t>2006</a:t>
                      </a:r>
                      <a:r>
                        <a:rPr lang="zh-CN" altLang="en-US" sz="1400" b="0" dirty="0">
                          <a:solidFill>
                            <a:schemeClr val="tx1"/>
                          </a:solidFill>
                          <a:latin typeface="+mn-ea"/>
                          <a:ea typeface="+mn-ea"/>
                        </a:rPr>
                        <a:t>年</a:t>
                      </a:r>
                      <a:r>
                        <a:rPr lang="en-US" altLang="zh-CN" sz="1400" b="0" dirty="0">
                          <a:solidFill>
                            <a:schemeClr val="tx1"/>
                          </a:solidFill>
                          <a:latin typeface="+mn-ea"/>
                          <a:ea typeface="+mn-ea"/>
                        </a:rPr>
                        <a:t>4</a:t>
                      </a:r>
                      <a:r>
                        <a:rPr lang="zh-CN" altLang="en-US" sz="1400" b="0" dirty="0">
                          <a:solidFill>
                            <a:schemeClr val="tx1"/>
                          </a:solidFill>
                          <a:latin typeface="+mn-ea"/>
                          <a:ea typeface="+mn-ea"/>
                        </a:rPr>
                        <a:t>月</a:t>
                      </a:r>
                      <a:r>
                        <a:rPr lang="en-US" altLang="zh-CN" sz="1400" b="0" dirty="0">
                          <a:solidFill>
                            <a:schemeClr val="tx1"/>
                          </a:solidFill>
                          <a:latin typeface="+mn-ea"/>
                          <a:ea typeface="+mn-ea"/>
                        </a:rPr>
                        <a:t>6</a:t>
                      </a:r>
                      <a:r>
                        <a:rPr lang="zh-CN" altLang="en-US" sz="1400" b="0" dirty="0">
                          <a:solidFill>
                            <a:schemeClr val="tx1"/>
                          </a:solidFill>
                          <a:latin typeface="+mn-ea"/>
                          <a:ea typeface="+mn-ea"/>
                        </a:rPr>
                        <a:t>日，中国</a:t>
                      </a:r>
                    </a:p>
                  </a:txBody>
                  <a:tcPr anchor="ctr">
                    <a:lnL w="6350" cap="flat" cmpd="sng" algn="ctr">
                      <a:solidFill>
                        <a:schemeClr val="bg2">
                          <a:lumMod val="90000"/>
                        </a:schemeClr>
                      </a:solidFill>
                      <a:prstDash val="solid"/>
                      <a:round/>
                      <a:headEnd type="none" w="med" len="med"/>
                      <a:tailEnd type="none" w="med" len="med"/>
                    </a:lnL>
                    <a:lnR w="6350" cap="flat" cmpd="sng" algn="ctr">
                      <a:solidFill>
                        <a:schemeClr val="bg2">
                          <a:lumMod val="90000"/>
                        </a:schemeClr>
                      </a:solidFill>
                      <a:prstDash val="solid"/>
                      <a:round/>
                      <a:headEnd type="none" w="med" len="med"/>
                      <a:tailEnd type="none" w="med" len="med"/>
                    </a:lnR>
                    <a:lnT w="6350" cap="flat" cmpd="sng" algn="ctr">
                      <a:solidFill>
                        <a:schemeClr val="bg2">
                          <a:lumMod val="90000"/>
                        </a:schemeClr>
                      </a:solidFill>
                      <a:prstDash val="solid"/>
                      <a:round/>
                      <a:headEnd type="none" w="med" len="med"/>
                      <a:tailEnd type="none" w="med" len="med"/>
                    </a:lnT>
                    <a:lnB w="9525"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zh-CN" altLang="en-US" sz="1400" b="1" dirty="0">
                          <a:solidFill>
                            <a:schemeClr val="tx1"/>
                          </a:solidFill>
                          <a:latin typeface="+mn-lt"/>
                          <a:ea typeface="微软雅黑" panose="020B0503020204020204" pitchFamily="34" charset="-122"/>
                        </a:rPr>
                        <a:t>是否为</a:t>
                      </a:r>
                      <a:r>
                        <a:rPr lang="en-US" altLang="zh-CN" sz="1400" b="1" dirty="0">
                          <a:solidFill>
                            <a:schemeClr val="tx1"/>
                          </a:solidFill>
                          <a:latin typeface="+mn-lt"/>
                          <a:ea typeface="微软雅黑" panose="020B0503020204020204" pitchFamily="34" charset="-122"/>
                        </a:rPr>
                        <a:t>OTC</a:t>
                      </a:r>
                      <a:r>
                        <a:rPr lang="zh-CN" altLang="en-US" sz="1400" b="1" dirty="0">
                          <a:solidFill>
                            <a:schemeClr val="tx1"/>
                          </a:solidFill>
                          <a:latin typeface="+mn-lt"/>
                          <a:ea typeface="微软雅黑" panose="020B0503020204020204" pitchFamily="34" charset="-122"/>
                        </a:rPr>
                        <a:t>药品</a:t>
                      </a:r>
                    </a:p>
                  </a:txBody>
                  <a:tcPr anchor="ctr">
                    <a:lnL w="6350" cap="flat" cmpd="sng" algn="ctr">
                      <a:solidFill>
                        <a:schemeClr val="bg2">
                          <a:lumMod val="90000"/>
                        </a:schemeClr>
                      </a:solidFill>
                      <a:prstDash val="solid"/>
                      <a:round/>
                      <a:headEnd type="none" w="med" len="med"/>
                      <a:tailEnd type="none" w="med" len="med"/>
                    </a:lnL>
                    <a:lnR w="6350" cap="flat" cmpd="sng" algn="ctr">
                      <a:solidFill>
                        <a:schemeClr val="bg2">
                          <a:lumMod val="90000"/>
                        </a:schemeClr>
                      </a:solidFill>
                      <a:prstDash val="solid"/>
                      <a:round/>
                      <a:headEnd type="none" w="med" len="med"/>
                      <a:tailEnd type="none" w="med" len="med"/>
                    </a:lnR>
                    <a:lnT w="6350" cap="flat" cmpd="sng" algn="ctr">
                      <a:solidFill>
                        <a:schemeClr val="bg2">
                          <a:lumMod val="90000"/>
                        </a:schemeClr>
                      </a:solidFill>
                      <a:prstDash val="solid"/>
                      <a:round/>
                      <a:headEnd type="none" w="med" len="med"/>
                      <a:tailEnd type="none" w="med" len="med"/>
                    </a:lnT>
                    <a:lnB w="9525"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EAF2FA"/>
                    </a:solidFill>
                  </a:tcPr>
                </a:tc>
                <a:tc>
                  <a:txBody>
                    <a:bodyPr/>
                    <a:lstStyle/>
                    <a:p>
                      <a:pPr algn="ctr"/>
                      <a:r>
                        <a:rPr lang="zh-CN" altLang="en-US" sz="1400" b="0" dirty="0">
                          <a:solidFill>
                            <a:schemeClr val="tx1"/>
                          </a:solidFill>
                          <a:latin typeface="+mn-lt"/>
                          <a:ea typeface="微软雅黑" panose="020B0503020204020204" pitchFamily="34" charset="-122"/>
                        </a:rPr>
                        <a:t>否</a:t>
                      </a:r>
                    </a:p>
                  </a:txBody>
                  <a:tcPr anchor="ctr">
                    <a:lnL w="6350" cap="flat" cmpd="sng" algn="ctr">
                      <a:solidFill>
                        <a:schemeClr val="bg2">
                          <a:lumMod val="90000"/>
                        </a:schemeClr>
                      </a:solidFill>
                      <a:prstDash val="solid"/>
                      <a:round/>
                      <a:headEnd type="none" w="med" len="med"/>
                      <a:tailEnd type="none" w="med" len="med"/>
                    </a:lnL>
                    <a:lnR w="9525" cap="flat" cmpd="sng" algn="ctr">
                      <a:solidFill>
                        <a:srgbClr val="0070C0"/>
                      </a:solidFill>
                      <a:prstDash val="solid"/>
                      <a:round/>
                      <a:headEnd type="none" w="med" len="med"/>
                      <a:tailEnd type="none" w="med" len="med"/>
                    </a:lnR>
                    <a:lnT w="6350" cap="flat" cmpd="sng" algn="ctr">
                      <a:solidFill>
                        <a:schemeClr val="bg2">
                          <a:lumMod val="90000"/>
                        </a:schemeClr>
                      </a:solidFill>
                      <a:prstDash val="solid"/>
                      <a:round/>
                      <a:headEnd type="none" w="med" len="med"/>
                      <a:tailEnd type="none" w="med" len="med"/>
                    </a:lnT>
                    <a:lnB w="9525"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pic>
        <p:nvPicPr>
          <p:cNvPr id="8" name="图片 7"/>
          <p:cNvPicPr>
            <a:picLocks noChangeAspect="1"/>
          </p:cNvPicPr>
          <p:nvPr/>
        </p:nvPicPr>
        <p:blipFill>
          <a:blip r:embed="rId2"/>
          <a:stretch>
            <a:fillRect/>
          </a:stretch>
        </p:blipFill>
        <p:spPr>
          <a:xfrm>
            <a:off x="8739348" y="81064"/>
            <a:ext cx="3081178" cy="795143"/>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0292" y="197223"/>
            <a:ext cx="2918690" cy="461665"/>
          </a:xfrm>
          <a:prstGeom prst="rect">
            <a:avLst/>
          </a:prstGeom>
          <a:solidFill>
            <a:srgbClr val="0070C0"/>
          </a:solidFill>
        </p:spPr>
        <p:txBody>
          <a:bodyPr wrap="square" rtlCol="0">
            <a:spAutoFit/>
          </a:bodyPr>
          <a:lstStyle/>
          <a:p>
            <a:r>
              <a:rPr lang="en-US" altLang="zh-CN" sz="2400" b="1" dirty="0">
                <a:solidFill>
                  <a:schemeClr val="bg1"/>
                </a:solidFill>
                <a:latin typeface="微软雅黑" panose="020B0503020204020204" pitchFamily="34" charset="-122"/>
                <a:ea typeface="微软雅黑" panose="020B0503020204020204" pitchFamily="34" charset="-122"/>
              </a:rPr>
              <a:t>01-</a:t>
            </a:r>
            <a:r>
              <a:rPr lang="zh-CN" altLang="en-US" sz="2400" b="1" dirty="0">
                <a:solidFill>
                  <a:schemeClr val="bg1"/>
                </a:solidFill>
                <a:latin typeface="微软雅黑" panose="020B0503020204020204" pitchFamily="34" charset="-122"/>
                <a:ea typeface="微软雅黑" panose="020B0503020204020204" pitchFamily="34" charset="-122"/>
              </a:rPr>
              <a:t>基本信息（</a:t>
            </a:r>
            <a:r>
              <a:rPr lang="en-US" altLang="zh-CN" sz="2400" b="1" dirty="0">
                <a:solidFill>
                  <a:schemeClr val="bg1"/>
                </a:solidFill>
                <a:latin typeface="微软雅黑" panose="020B0503020204020204" pitchFamily="34" charset="-122"/>
                <a:ea typeface="微软雅黑" panose="020B0503020204020204" pitchFamily="34" charset="-122"/>
              </a:rPr>
              <a:t>2/2</a:t>
            </a:r>
            <a:r>
              <a:rPr lang="zh-CN" altLang="en-US" sz="2400" b="1" dirty="0">
                <a:solidFill>
                  <a:schemeClr val="bg1"/>
                </a:solidFill>
                <a:latin typeface="微软雅黑" panose="020B0503020204020204" pitchFamily="34" charset="-122"/>
                <a:ea typeface="微软雅黑" panose="020B0503020204020204" pitchFamily="34" charset="-122"/>
              </a:rPr>
              <a:t>）</a:t>
            </a:r>
          </a:p>
        </p:txBody>
      </p:sp>
      <p:sp>
        <p:nvSpPr>
          <p:cNvPr id="3" name="文本框 2"/>
          <p:cNvSpPr txBox="1"/>
          <p:nvPr/>
        </p:nvSpPr>
        <p:spPr>
          <a:xfrm>
            <a:off x="572655" y="1366980"/>
            <a:ext cx="2096654" cy="369332"/>
          </a:xfrm>
          <a:prstGeom prst="rect">
            <a:avLst/>
          </a:prstGeom>
          <a:solidFill>
            <a:srgbClr val="0070C0"/>
          </a:solidFill>
        </p:spPr>
        <p:txBody>
          <a:bodyPr wrap="square" rtlCol="0">
            <a:spAutoFit/>
          </a:bodyPr>
          <a:lstStyle/>
          <a:p>
            <a:pPr algn="ctr"/>
            <a:r>
              <a:rPr lang="zh-CN" altLang="en-US" b="1" dirty="0">
                <a:solidFill>
                  <a:schemeClr val="bg1"/>
                </a:solidFill>
                <a:latin typeface="微软雅黑" panose="020B0503020204020204" pitchFamily="34" charset="-122"/>
                <a:ea typeface="微软雅黑" panose="020B0503020204020204" pitchFamily="34" charset="-122"/>
              </a:rPr>
              <a:t>疾病的基本情况</a:t>
            </a:r>
            <a:endParaRPr lang="en-US" altLang="zh-CN" b="1" dirty="0">
              <a:solidFill>
                <a:schemeClr val="bg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586505" y="1736312"/>
            <a:ext cx="10423240" cy="2308324"/>
          </a:xfrm>
          <a:prstGeom prst="rect">
            <a:avLst/>
          </a:prstGeom>
          <a:noFill/>
          <a:ln>
            <a:solidFill>
              <a:srgbClr val="0070C0"/>
            </a:solidFill>
          </a:ln>
        </p:spPr>
        <p:txBody>
          <a:bodyPr wrap="square" rtlCol="0">
            <a:spAutoFit/>
          </a:bodyPr>
          <a:lstStyle/>
          <a:p>
            <a:pPr marL="285750" indent="-285750">
              <a:lnSpc>
                <a:spcPct val="150000"/>
              </a:lnSpc>
              <a:buFont typeface="Arial" panose="020B0604020202090204" pitchFamily="34" charset="0"/>
              <a:buChar char="•"/>
            </a:pPr>
            <a:r>
              <a:rPr lang="zh-CN" altLang="en-US" sz="1600" b="1" dirty="0">
                <a:solidFill>
                  <a:srgbClr val="C00000"/>
                </a:solidFill>
                <a:latin typeface="+mn-ea"/>
              </a:rPr>
              <a:t>冠心病心绞痛</a:t>
            </a:r>
            <a:r>
              <a:rPr lang="zh-CN" altLang="en-US" sz="1600" dirty="0">
                <a:latin typeface="+mn-ea"/>
              </a:rPr>
              <a:t>属中医“胸痹”“心痛”</a:t>
            </a:r>
            <a:r>
              <a:rPr lang="zh-CN" altLang="en-US" sz="1600" dirty="0" smtClean="0">
                <a:latin typeface="+mn-ea"/>
              </a:rPr>
              <a:t>，是</a:t>
            </a:r>
            <a:r>
              <a:rPr lang="zh-CN" altLang="en-US" sz="1600" dirty="0">
                <a:latin typeface="+mn-ea"/>
              </a:rPr>
              <a:t>由于冠状动脉供血不足</a:t>
            </a:r>
            <a:r>
              <a:rPr lang="en-US" altLang="zh-CN" sz="1600" dirty="0">
                <a:latin typeface="+mn-ea"/>
              </a:rPr>
              <a:t>,</a:t>
            </a:r>
            <a:r>
              <a:rPr lang="zh-CN" altLang="en-US" sz="1600" dirty="0">
                <a:latin typeface="+mn-ea"/>
              </a:rPr>
              <a:t>导致心肌暂时性缺氧所引起的临床综合征。主要症见胸痹心痛，心悸气短，倦怠懒言、头晕目眩、面色少华等。</a:t>
            </a:r>
            <a:r>
              <a:rPr lang="en-US" altLang="zh-CN" sz="1600" dirty="0" smtClean="0">
                <a:latin typeface="+mn-ea"/>
              </a:rPr>
              <a:t>2024</a:t>
            </a:r>
            <a:r>
              <a:rPr lang="zh-CN" altLang="en-US" sz="1600" dirty="0" smtClean="0">
                <a:latin typeface="+mn-ea"/>
              </a:rPr>
              <a:t>年</a:t>
            </a:r>
            <a:r>
              <a:rPr lang="zh-CN" altLang="en-US" sz="1600" dirty="0">
                <a:latin typeface="+mn-ea"/>
              </a:rPr>
              <a:t>我国≥</a:t>
            </a:r>
            <a:r>
              <a:rPr lang="en-US" altLang="zh-CN" sz="1600" dirty="0" smtClean="0">
                <a:latin typeface="+mn-ea"/>
              </a:rPr>
              <a:t>18</a:t>
            </a:r>
            <a:r>
              <a:rPr lang="zh-CN" altLang="en-US" sz="1600" dirty="0" smtClean="0">
                <a:latin typeface="+mn-ea"/>
              </a:rPr>
              <a:t>岁</a:t>
            </a:r>
            <a:r>
              <a:rPr lang="zh-CN" altLang="en-US" sz="1600" dirty="0">
                <a:latin typeface="+mn-ea"/>
              </a:rPr>
              <a:t>居民冠心病患病率</a:t>
            </a:r>
            <a:r>
              <a:rPr lang="zh-CN" altLang="en-US" sz="1600" dirty="0" smtClean="0">
                <a:latin typeface="+mn-ea"/>
              </a:rPr>
              <a:t>为 </a:t>
            </a:r>
            <a:r>
              <a:rPr lang="en-US" altLang="zh-CN" sz="1600" b="1" dirty="0" smtClean="0">
                <a:solidFill>
                  <a:srgbClr val="C00000"/>
                </a:solidFill>
                <a:latin typeface="+mn-ea"/>
              </a:rPr>
              <a:t>0.76</a:t>
            </a:r>
            <a:r>
              <a:rPr lang="en-US" altLang="zh-CN" sz="1600" b="1" dirty="0">
                <a:solidFill>
                  <a:srgbClr val="C00000"/>
                </a:solidFill>
                <a:latin typeface="+mn-ea"/>
              </a:rPr>
              <a:t>%</a:t>
            </a:r>
            <a:r>
              <a:rPr lang="zh-CN" altLang="en-US" sz="1600" dirty="0">
                <a:latin typeface="+mn-ea"/>
              </a:rPr>
              <a:t>。全国冠心病患者总数</a:t>
            </a:r>
            <a:r>
              <a:rPr lang="zh-CN" altLang="en-US" sz="1600" b="1" dirty="0">
                <a:solidFill>
                  <a:srgbClr val="C00000"/>
                </a:solidFill>
                <a:latin typeface="+mn-ea"/>
              </a:rPr>
              <a:t>已超过 </a:t>
            </a:r>
            <a:r>
              <a:rPr lang="en-US" altLang="zh-CN" sz="1600" b="1" dirty="0" smtClean="0">
                <a:solidFill>
                  <a:srgbClr val="C00000"/>
                </a:solidFill>
                <a:latin typeface="+mn-ea"/>
              </a:rPr>
              <a:t>1139 </a:t>
            </a:r>
            <a:r>
              <a:rPr lang="zh-CN" altLang="en-US" sz="1600" b="1" dirty="0">
                <a:solidFill>
                  <a:srgbClr val="C00000"/>
                </a:solidFill>
                <a:latin typeface="+mn-ea"/>
              </a:rPr>
              <a:t>万</a:t>
            </a:r>
            <a:r>
              <a:rPr lang="zh-CN" altLang="en-US" sz="1600" dirty="0">
                <a:latin typeface="+mn-ea"/>
              </a:rPr>
              <a:t>，心绞痛占冠心病住院患者</a:t>
            </a:r>
            <a:r>
              <a:rPr lang="zh-CN" altLang="en-US" sz="1600" dirty="0" smtClean="0">
                <a:latin typeface="+mn-ea"/>
              </a:rPr>
              <a:t>的 </a:t>
            </a:r>
            <a:r>
              <a:rPr lang="en-US" altLang="zh-CN" sz="1600" b="1" dirty="0" smtClean="0">
                <a:solidFill>
                  <a:srgbClr val="C00000"/>
                </a:solidFill>
                <a:latin typeface="+mn-ea"/>
              </a:rPr>
              <a:t>47.7%</a:t>
            </a:r>
            <a:r>
              <a:rPr lang="zh-CN" altLang="en-US" sz="1600" dirty="0" smtClean="0">
                <a:latin typeface="+mn-ea"/>
              </a:rPr>
              <a:t>。</a:t>
            </a:r>
            <a:endParaRPr lang="en-US" altLang="zh-CN" sz="1600" dirty="0" smtClean="0">
              <a:latin typeface="+mn-ea"/>
            </a:endParaRPr>
          </a:p>
          <a:p>
            <a:pPr marL="285750" indent="-285750">
              <a:lnSpc>
                <a:spcPct val="150000"/>
              </a:lnSpc>
              <a:buFont typeface="Arial" panose="020B0604020202090204" pitchFamily="34" charset="0"/>
              <a:buChar char="•"/>
            </a:pPr>
            <a:r>
              <a:rPr lang="zh-CN" altLang="en-US" sz="1600" b="1" dirty="0">
                <a:solidFill>
                  <a:srgbClr val="C00000"/>
                </a:solidFill>
                <a:latin typeface="+mn-ea"/>
              </a:rPr>
              <a:t>慢性心功能不全</a:t>
            </a:r>
            <a:r>
              <a:rPr lang="zh-CN" altLang="en-US" sz="1600" dirty="0">
                <a:latin typeface="+mn-ea"/>
              </a:rPr>
              <a:t>也称“心衰”，是由于任何心脏结构或功能异常导致心室充盈或射血能力受损所致的一组复杂临床综合征。主要表现为呼吸困难、乏力和体潴留。</a:t>
            </a:r>
            <a:r>
              <a:rPr lang="en-US" altLang="zh-CN" sz="1600" dirty="0">
                <a:latin typeface="+mn-ea"/>
              </a:rPr>
              <a:t>2024</a:t>
            </a:r>
            <a:r>
              <a:rPr lang="zh-CN" altLang="en-US" sz="1600" dirty="0">
                <a:latin typeface="+mn-ea"/>
              </a:rPr>
              <a:t>年我国 </a:t>
            </a:r>
            <a:r>
              <a:rPr lang="en-US" altLang="zh-CN" sz="1600" dirty="0">
                <a:latin typeface="+mn-ea"/>
              </a:rPr>
              <a:t>35 </a:t>
            </a:r>
            <a:r>
              <a:rPr lang="zh-CN" altLang="en-US" sz="1600" dirty="0">
                <a:latin typeface="+mn-ea"/>
              </a:rPr>
              <a:t>岁及以上心衰患者</a:t>
            </a:r>
            <a:r>
              <a:rPr lang="zh-CN" altLang="en-US" sz="1600" b="1" dirty="0">
                <a:solidFill>
                  <a:srgbClr val="C00000"/>
                </a:solidFill>
                <a:latin typeface="+mn-ea"/>
              </a:rPr>
              <a:t>已达 </a:t>
            </a:r>
            <a:r>
              <a:rPr lang="en-US" altLang="zh-CN" sz="1600" b="1" dirty="0">
                <a:solidFill>
                  <a:srgbClr val="C00000"/>
                </a:solidFill>
                <a:latin typeface="+mn-ea"/>
              </a:rPr>
              <a:t>1370 </a:t>
            </a:r>
            <a:r>
              <a:rPr lang="zh-CN" altLang="en-US" sz="1600" b="1" dirty="0">
                <a:solidFill>
                  <a:srgbClr val="C00000"/>
                </a:solidFill>
                <a:latin typeface="+mn-ea"/>
              </a:rPr>
              <a:t>万</a:t>
            </a:r>
            <a:r>
              <a:rPr lang="zh-CN" altLang="en-US" sz="1600" dirty="0">
                <a:latin typeface="+mn-ea"/>
              </a:rPr>
              <a:t>，且每年新发病例高达 </a:t>
            </a:r>
            <a:r>
              <a:rPr lang="en-US" altLang="zh-CN" sz="1600" b="1" dirty="0">
                <a:solidFill>
                  <a:srgbClr val="C00000"/>
                </a:solidFill>
                <a:latin typeface="+mn-ea"/>
              </a:rPr>
              <a:t>297 </a:t>
            </a:r>
            <a:r>
              <a:rPr lang="zh-CN" altLang="en-US" sz="1600" b="1" dirty="0">
                <a:solidFill>
                  <a:srgbClr val="C00000"/>
                </a:solidFill>
                <a:latin typeface="+mn-ea"/>
              </a:rPr>
              <a:t>万</a:t>
            </a:r>
            <a:r>
              <a:rPr lang="zh-CN" altLang="en-US" sz="1600" dirty="0">
                <a:latin typeface="+mn-ea"/>
              </a:rPr>
              <a:t>。平均每次因心衰住院的花费约 </a:t>
            </a:r>
            <a:r>
              <a:rPr lang="en-US" altLang="zh-CN" sz="1600" b="1" dirty="0">
                <a:solidFill>
                  <a:srgbClr val="C00000"/>
                </a:solidFill>
                <a:latin typeface="+mn-ea"/>
              </a:rPr>
              <a:t>39064 </a:t>
            </a:r>
            <a:r>
              <a:rPr lang="zh-CN" altLang="en-US" sz="1600" b="1" dirty="0">
                <a:solidFill>
                  <a:srgbClr val="C00000"/>
                </a:solidFill>
                <a:latin typeface="+mn-ea"/>
              </a:rPr>
              <a:t>元</a:t>
            </a:r>
            <a:r>
              <a:rPr lang="zh-CN" altLang="en-US" sz="1600" dirty="0">
                <a:latin typeface="+mn-ea"/>
              </a:rPr>
              <a:t>，给患者家庭和社会带来了沉重的经济负担。</a:t>
            </a:r>
          </a:p>
        </p:txBody>
      </p:sp>
      <p:grpSp>
        <p:nvGrpSpPr>
          <p:cNvPr id="8" name="组合 7"/>
          <p:cNvGrpSpPr/>
          <p:nvPr/>
        </p:nvGrpSpPr>
        <p:grpSpPr>
          <a:xfrm>
            <a:off x="586505" y="4413968"/>
            <a:ext cx="10423240" cy="1535561"/>
            <a:chOff x="586505" y="3990764"/>
            <a:chExt cx="10423240" cy="1535561"/>
          </a:xfrm>
        </p:grpSpPr>
        <p:sp>
          <p:nvSpPr>
            <p:cNvPr id="5" name="文本框 4"/>
            <p:cNvSpPr txBox="1"/>
            <p:nvPr/>
          </p:nvSpPr>
          <p:spPr>
            <a:xfrm>
              <a:off x="586505" y="3990764"/>
              <a:ext cx="2082804" cy="369332"/>
            </a:xfrm>
            <a:prstGeom prst="rect">
              <a:avLst/>
            </a:prstGeom>
            <a:solidFill>
              <a:srgbClr val="0070C0"/>
            </a:solidFill>
          </p:spPr>
          <p:txBody>
            <a:bodyPr wrap="square" rtlCol="0">
              <a:spAutoFit/>
            </a:bodyPr>
            <a:lstStyle/>
            <a:p>
              <a:pPr algn="ctr"/>
              <a:r>
                <a:rPr lang="zh-CN" altLang="en-US" b="1" dirty="0">
                  <a:solidFill>
                    <a:schemeClr val="bg1"/>
                  </a:solidFill>
                  <a:latin typeface="微软雅黑" panose="020B0503020204020204" pitchFamily="34" charset="-122"/>
                  <a:ea typeface="微软雅黑" panose="020B0503020204020204" pitchFamily="34" charset="-122"/>
                </a:rPr>
                <a:t>未满足的临床需求</a:t>
              </a:r>
              <a:endParaRPr lang="en-US" altLang="zh-CN" b="1" dirty="0">
                <a:solidFill>
                  <a:schemeClr val="bg1"/>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586505" y="4363506"/>
              <a:ext cx="10423240" cy="1162819"/>
            </a:xfrm>
            <a:prstGeom prst="rect">
              <a:avLst/>
            </a:prstGeom>
            <a:noFill/>
            <a:ln>
              <a:solidFill>
                <a:srgbClr val="0070C0"/>
              </a:solidFill>
            </a:ln>
          </p:spPr>
          <p:txBody>
            <a:bodyPr wrap="square" rtlCol="0">
              <a:spAutoFit/>
            </a:bodyPr>
            <a:lstStyle/>
            <a:p>
              <a:pPr marL="285750" indent="-285750">
                <a:lnSpc>
                  <a:spcPct val="150000"/>
                </a:lnSpc>
                <a:buFont typeface="Arial" panose="020B0604020202090204" pitchFamily="34" charset="0"/>
                <a:buChar char="•"/>
              </a:pPr>
              <a:r>
                <a:rPr lang="zh-CN" altLang="en-US" sz="1600" dirty="0">
                  <a:latin typeface="+mn-ea"/>
                </a:rPr>
                <a:t>目前</a:t>
              </a:r>
              <a:r>
                <a:rPr lang="zh-CN" altLang="en-US" sz="1600" b="1" dirty="0">
                  <a:solidFill>
                    <a:srgbClr val="C00000"/>
                  </a:solidFill>
                  <a:latin typeface="+mn-ea"/>
                </a:rPr>
                <a:t>医保目录内同治疗领域</a:t>
              </a:r>
              <a:r>
                <a:rPr lang="zh-CN" altLang="en-US" sz="1600" dirty="0">
                  <a:latin typeface="+mn-ea"/>
                </a:rPr>
                <a:t>的中药注射剂均为水针制剂，注射用益气复脉（冻干）是</a:t>
              </a:r>
              <a:r>
                <a:rPr lang="zh-CN" altLang="en-US" sz="1600" b="1" dirty="0">
                  <a:solidFill>
                    <a:srgbClr val="C00000"/>
                  </a:solidFill>
                  <a:latin typeface="+mn-ea"/>
                </a:rPr>
                <a:t>唯一的中药冻干粉针制剂</a:t>
              </a:r>
              <a:r>
                <a:rPr lang="zh-CN" altLang="en-US" sz="1600" dirty="0">
                  <a:latin typeface="+mn-ea"/>
                </a:rPr>
                <a:t>，无添加易致敏吐温</a:t>
              </a:r>
              <a:r>
                <a:rPr lang="en-US" altLang="zh-CN" sz="1600" dirty="0">
                  <a:latin typeface="+mn-ea"/>
                </a:rPr>
                <a:t>80</a:t>
              </a:r>
              <a:r>
                <a:rPr lang="zh-CN" altLang="en-US" sz="1600" dirty="0">
                  <a:latin typeface="+mn-ea"/>
                </a:rPr>
                <a:t>，不受温度、</a:t>
              </a:r>
              <a:r>
                <a:rPr lang="en-US" altLang="zh-CN" sz="1600" dirty="0">
                  <a:latin typeface="+mn-ea"/>
                </a:rPr>
                <a:t>pH</a:t>
              </a:r>
              <a:r>
                <a:rPr lang="zh-CN" altLang="en-US" sz="1600" dirty="0">
                  <a:latin typeface="+mn-ea"/>
                </a:rPr>
                <a:t>值等影响，稳定性更好。</a:t>
              </a:r>
              <a:endParaRPr lang="en-US" altLang="zh-CN" sz="1600" dirty="0">
                <a:latin typeface="+mn-ea"/>
              </a:endParaRPr>
            </a:p>
            <a:p>
              <a:pPr marL="285750" indent="-285750">
                <a:lnSpc>
                  <a:spcPct val="150000"/>
                </a:lnSpc>
                <a:buFont typeface="Arial" panose="020B0604020202090204" pitchFamily="34" charset="0"/>
                <a:buChar char="•"/>
              </a:pPr>
              <a:r>
                <a:rPr lang="zh-CN" altLang="en-US" sz="1600" dirty="0">
                  <a:latin typeface="+mn-ea"/>
                </a:rPr>
                <a:t>在心衰治疗中</a:t>
              </a:r>
              <a:r>
                <a:rPr lang="zh-CN" altLang="en-US" sz="1600" b="1" dirty="0">
                  <a:solidFill>
                    <a:srgbClr val="C00000"/>
                  </a:solidFill>
                  <a:latin typeface="+mn-ea"/>
                </a:rPr>
                <a:t>无低血压禁忌</a:t>
              </a:r>
              <a:r>
                <a:rPr lang="zh-CN" altLang="en-US" sz="1600" dirty="0">
                  <a:latin typeface="+mn-ea"/>
                </a:rPr>
                <a:t>、无耐药性、心律失常等副作用，能更好的满足临床实际需求。</a:t>
              </a:r>
            </a:p>
          </p:txBody>
        </p:sp>
      </p:grpSp>
      <p:pic>
        <p:nvPicPr>
          <p:cNvPr id="9" name="图片 8"/>
          <p:cNvPicPr>
            <a:picLocks noChangeAspect="1"/>
          </p:cNvPicPr>
          <p:nvPr/>
        </p:nvPicPr>
        <p:blipFill>
          <a:blip r:embed="rId2"/>
          <a:stretch>
            <a:fillRect/>
          </a:stretch>
        </p:blipFill>
        <p:spPr>
          <a:xfrm>
            <a:off x="8739348" y="81064"/>
            <a:ext cx="3081178" cy="795143"/>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44944" y="197223"/>
            <a:ext cx="1948874" cy="461665"/>
          </a:xfrm>
          <a:prstGeom prst="rect">
            <a:avLst/>
          </a:prstGeom>
          <a:solidFill>
            <a:srgbClr val="0070C0"/>
          </a:solidFill>
        </p:spPr>
        <p:txBody>
          <a:bodyPr wrap="square" rtlCol="0">
            <a:spAutoFit/>
          </a:bodyPr>
          <a:lstStyle/>
          <a:p>
            <a:pPr algn="ctr"/>
            <a:r>
              <a:rPr lang="en-US" altLang="zh-CN" sz="2400" b="1" dirty="0">
                <a:solidFill>
                  <a:schemeClr val="bg1"/>
                </a:solidFill>
                <a:latin typeface="微软雅黑" panose="020B0503020204020204" pitchFamily="34" charset="-122"/>
                <a:ea typeface="微软雅黑" panose="020B0503020204020204" pitchFamily="34" charset="-122"/>
              </a:rPr>
              <a:t>02-</a:t>
            </a:r>
            <a:r>
              <a:rPr lang="zh-CN" altLang="en-US" sz="2400" b="1" dirty="0">
                <a:solidFill>
                  <a:schemeClr val="bg1"/>
                </a:solidFill>
                <a:latin typeface="微软雅黑" panose="020B0503020204020204" pitchFamily="34" charset="-122"/>
                <a:ea typeface="微软雅黑" panose="020B0503020204020204" pitchFamily="34" charset="-122"/>
              </a:rPr>
              <a:t>安全性</a:t>
            </a:r>
          </a:p>
        </p:txBody>
      </p:sp>
      <p:graphicFrame>
        <p:nvGraphicFramePr>
          <p:cNvPr id="3" name="图示 2"/>
          <p:cNvGraphicFramePr/>
          <p:nvPr>
            <p:extLst>
              <p:ext uri="{D42A27DB-BD31-4B8C-83A1-F6EECF244321}">
                <p14:modId xmlns:p14="http://schemas.microsoft.com/office/powerpoint/2010/main" val="315797510"/>
              </p:ext>
            </p:extLst>
          </p:nvPr>
        </p:nvGraphicFramePr>
        <p:xfrm>
          <a:off x="410549" y="1109724"/>
          <a:ext cx="11370901" cy="54138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图片 4"/>
          <p:cNvPicPr>
            <a:picLocks noChangeAspect="1"/>
          </p:cNvPicPr>
          <p:nvPr/>
        </p:nvPicPr>
        <p:blipFill>
          <a:blip r:embed="rId7"/>
          <a:stretch>
            <a:fillRect/>
          </a:stretch>
        </p:blipFill>
        <p:spPr>
          <a:xfrm>
            <a:off x="8739348" y="81064"/>
            <a:ext cx="3081178" cy="795143"/>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44943" y="197223"/>
            <a:ext cx="2549239" cy="460375"/>
          </a:xfrm>
          <a:prstGeom prst="rect">
            <a:avLst/>
          </a:prstGeom>
          <a:solidFill>
            <a:srgbClr val="0070C0"/>
          </a:solidFill>
        </p:spPr>
        <p:txBody>
          <a:bodyPr wrap="square" rtlCol="0">
            <a:spAutoFit/>
          </a:bodyPr>
          <a:lstStyle/>
          <a:p>
            <a:r>
              <a:rPr lang="en-US" altLang="zh-CN" sz="2400" b="1" dirty="0">
                <a:solidFill>
                  <a:schemeClr val="bg1"/>
                </a:solidFill>
                <a:latin typeface="微软雅黑" panose="020B0503020204020204" pitchFamily="34" charset="-122"/>
                <a:ea typeface="微软雅黑" panose="020B0503020204020204" pitchFamily="34" charset="-122"/>
              </a:rPr>
              <a:t>03-</a:t>
            </a:r>
            <a:r>
              <a:rPr lang="zh-CN" altLang="en-US" sz="2400" b="1" dirty="0">
                <a:solidFill>
                  <a:schemeClr val="bg1"/>
                </a:solidFill>
                <a:latin typeface="微软雅黑" panose="020B0503020204020204" pitchFamily="34" charset="-122"/>
                <a:ea typeface="微软雅黑" panose="020B0503020204020204" pitchFamily="34" charset="-122"/>
              </a:rPr>
              <a:t>有效性（</a:t>
            </a:r>
            <a:r>
              <a:rPr lang="en-US" altLang="zh-CN" sz="2400" b="1" dirty="0">
                <a:solidFill>
                  <a:schemeClr val="bg1"/>
                </a:solidFill>
                <a:latin typeface="微软雅黑" panose="020B0503020204020204" pitchFamily="34" charset="-122"/>
                <a:ea typeface="微软雅黑" panose="020B0503020204020204" pitchFamily="34" charset="-122"/>
              </a:rPr>
              <a:t>1/3</a:t>
            </a:r>
            <a:r>
              <a:rPr lang="zh-CN" altLang="en-US" sz="2400" b="1" dirty="0">
                <a:solidFill>
                  <a:schemeClr val="bg1"/>
                </a:solidFill>
                <a:latin typeface="微软雅黑" panose="020B0503020204020204" pitchFamily="34" charset="-122"/>
                <a:ea typeface="微软雅黑" panose="020B0503020204020204" pitchFamily="34" charset="-122"/>
              </a:rPr>
              <a:t>）</a:t>
            </a:r>
          </a:p>
        </p:txBody>
      </p:sp>
      <p:sp>
        <p:nvSpPr>
          <p:cNvPr id="2" name="文本框 1"/>
          <p:cNvSpPr txBox="1"/>
          <p:nvPr/>
        </p:nvSpPr>
        <p:spPr>
          <a:xfrm>
            <a:off x="535291" y="1431223"/>
            <a:ext cx="5846620" cy="400110"/>
          </a:xfrm>
          <a:prstGeom prst="rect">
            <a:avLst/>
          </a:prstGeom>
          <a:solidFill>
            <a:srgbClr val="0070C0"/>
          </a:solidFill>
        </p:spPr>
        <p:txBody>
          <a:bodyPr wrap="square" rtlCol="0">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rPr>
              <a:t>上市申请时递交的临床试验报告中有效性描述节选</a:t>
            </a:r>
            <a:endParaRPr lang="en-US" altLang="zh-CN" sz="2000" b="1" dirty="0">
              <a:solidFill>
                <a:schemeClr val="bg1"/>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544943" y="2018882"/>
            <a:ext cx="5836968" cy="4117474"/>
          </a:xfrm>
          <a:prstGeom prst="rect">
            <a:avLst/>
          </a:prstGeom>
          <a:noFill/>
          <a:ln>
            <a:solidFill>
              <a:srgbClr val="0070C0"/>
            </a:solidFill>
          </a:ln>
        </p:spPr>
        <p:txBody>
          <a:bodyPr wrap="square" rtlCol="0">
            <a:spAutoFit/>
          </a:bodyPr>
          <a:lstStyle/>
          <a:p>
            <a:pPr>
              <a:lnSpc>
                <a:spcPct val="150000"/>
              </a:lnSpc>
            </a:pPr>
            <a:r>
              <a:rPr lang="zh-CN" altLang="en-US" sz="1600" dirty="0">
                <a:latin typeface="+mn-ea"/>
              </a:rPr>
              <a:t>注射用益气复脉（冻干）</a:t>
            </a:r>
            <a:r>
              <a:rPr lang="en-US" altLang="zh-CN" sz="1600" b="1" dirty="0">
                <a:solidFill>
                  <a:srgbClr val="C00000"/>
                </a:solidFill>
                <a:latin typeface="+mn-ea"/>
              </a:rPr>
              <a:t>Ⅱ</a:t>
            </a:r>
            <a:r>
              <a:rPr lang="zh-CN" altLang="en-US" sz="1600" b="1" dirty="0">
                <a:solidFill>
                  <a:srgbClr val="C00000"/>
                </a:solidFill>
                <a:latin typeface="+mn-ea"/>
              </a:rPr>
              <a:t>、</a:t>
            </a:r>
            <a:r>
              <a:rPr lang="en-US" altLang="zh-CN" sz="1600" b="1" dirty="0">
                <a:solidFill>
                  <a:srgbClr val="C00000"/>
                </a:solidFill>
                <a:latin typeface="+mn-ea"/>
              </a:rPr>
              <a:t>Ⅲ</a:t>
            </a:r>
            <a:r>
              <a:rPr lang="zh-CN" altLang="en-US" sz="1600" b="1" dirty="0">
                <a:solidFill>
                  <a:srgbClr val="C00000"/>
                </a:solidFill>
                <a:latin typeface="+mn-ea"/>
              </a:rPr>
              <a:t>期临床研究</a:t>
            </a:r>
            <a:r>
              <a:rPr lang="zh-CN" altLang="en-US" sz="1600" dirty="0">
                <a:latin typeface="+mn-ea"/>
              </a:rPr>
              <a:t>，共</a:t>
            </a:r>
            <a:r>
              <a:rPr lang="en-US" altLang="zh-CN" sz="1600" dirty="0">
                <a:latin typeface="+mn-ea"/>
              </a:rPr>
              <a:t>443</a:t>
            </a:r>
            <a:r>
              <a:rPr lang="zh-CN" altLang="en-US" sz="1600" dirty="0">
                <a:latin typeface="+mn-ea"/>
              </a:rPr>
              <a:t>例患者，其中冠心病左心功能不全患者</a:t>
            </a:r>
            <a:r>
              <a:rPr lang="en-US" altLang="zh-CN" sz="1600" dirty="0">
                <a:latin typeface="+mn-ea"/>
              </a:rPr>
              <a:t>141</a:t>
            </a:r>
            <a:r>
              <a:rPr lang="zh-CN" altLang="en-US" sz="1600" dirty="0">
                <a:latin typeface="+mn-ea"/>
              </a:rPr>
              <a:t>例，冠心病心绞痛患者</a:t>
            </a:r>
            <a:r>
              <a:rPr lang="en-US" altLang="zh-CN" sz="1600" dirty="0">
                <a:latin typeface="+mn-ea"/>
              </a:rPr>
              <a:t>302</a:t>
            </a:r>
            <a:r>
              <a:rPr lang="zh-CN" altLang="en-US" sz="1600" dirty="0">
                <a:latin typeface="+mn-ea"/>
              </a:rPr>
              <a:t>例，对照药为生脉注射液。</a:t>
            </a:r>
            <a:endParaRPr lang="en-US" altLang="zh-CN" sz="1600" dirty="0">
              <a:latin typeface="+mn-ea"/>
            </a:endParaRPr>
          </a:p>
          <a:p>
            <a:pPr marL="342900" indent="-342900">
              <a:lnSpc>
                <a:spcPct val="150000"/>
              </a:lnSpc>
              <a:buFont typeface="+mj-ea"/>
              <a:buAutoNum type="circleNumDbPlain"/>
            </a:pPr>
            <a:r>
              <a:rPr lang="zh-CN" altLang="en-US" sz="1600" dirty="0">
                <a:latin typeface="+mn-ea"/>
              </a:rPr>
              <a:t>结果显示：治疗组心功能改善疗效总有效率为</a:t>
            </a:r>
            <a:r>
              <a:rPr lang="en-US" altLang="zh-CN" sz="1600" dirty="0">
                <a:latin typeface="+mn-ea"/>
              </a:rPr>
              <a:t>89.11%</a:t>
            </a:r>
            <a:r>
              <a:rPr lang="zh-CN" altLang="en-US" sz="1600" dirty="0">
                <a:latin typeface="+mn-ea"/>
              </a:rPr>
              <a:t>；中医证候综合疗效总有效率为</a:t>
            </a:r>
            <a:r>
              <a:rPr lang="en-US" altLang="zh-CN" sz="1600" dirty="0">
                <a:latin typeface="+mn-ea"/>
              </a:rPr>
              <a:t>92.08%</a:t>
            </a:r>
            <a:r>
              <a:rPr lang="zh-CN" altLang="en-US" sz="1600" dirty="0">
                <a:latin typeface="+mn-ea"/>
              </a:rPr>
              <a:t>。与生脉注液对照比较：心功能疗效无显著差异；</a:t>
            </a:r>
            <a:r>
              <a:rPr lang="zh-CN" altLang="en-US" sz="1600" b="1" dirty="0">
                <a:solidFill>
                  <a:srgbClr val="C00000"/>
                </a:solidFill>
                <a:latin typeface="+mn-ea"/>
              </a:rPr>
              <a:t>心功能起效时间略比对照组缩短；对血压的调节作用优于对照组</a:t>
            </a:r>
            <a:r>
              <a:rPr lang="zh-CN" altLang="en-US" sz="1600" dirty="0">
                <a:latin typeface="+mn-ea"/>
              </a:rPr>
              <a:t>。</a:t>
            </a:r>
            <a:endParaRPr lang="en-US" altLang="zh-CN" sz="1600" dirty="0">
              <a:latin typeface="+mn-ea"/>
            </a:endParaRPr>
          </a:p>
          <a:p>
            <a:pPr marL="342900" indent="-342900">
              <a:lnSpc>
                <a:spcPct val="150000"/>
              </a:lnSpc>
              <a:buFont typeface="+mj-ea"/>
              <a:buAutoNum type="circleNumDbPlain"/>
            </a:pPr>
            <a:r>
              <a:rPr lang="zh-CN" altLang="en-US" sz="1600" dirty="0">
                <a:latin typeface="+mn-ea"/>
              </a:rPr>
              <a:t>结果显示：注射用益气复脉（冻干）对冠心病心绞痛有较好的治疗效果，其中</a:t>
            </a:r>
            <a:r>
              <a:rPr lang="zh-CN" altLang="en-US" sz="1600" b="1" dirty="0">
                <a:solidFill>
                  <a:srgbClr val="C00000"/>
                </a:solidFill>
                <a:latin typeface="+mn-ea"/>
              </a:rPr>
              <a:t>对胸痹心痛的疗效总有效率为</a:t>
            </a:r>
            <a:r>
              <a:rPr lang="en-US" altLang="zh-CN" sz="1600" b="1" dirty="0">
                <a:solidFill>
                  <a:srgbClr val="C00000"/>
                </a:solidFill>
                <a:latin typeface="+mn-ea"/>
              </a:rPr>
              <a:t>90.1%</a:t>
            </a:r>
            <a:r>
              <a:rPr lang="zh-CN" altLang="en-US" sz="1600" dirty="0">
                <a:solidFill>
                  <a:srgbClr val="C00000"/>
                </a:solidFill>
                <a:latin typeface="+mn-ea"/>
              </a:rPr>
              <a:t>，</a:t>
            </a:r>
            <a:r>
              <a:rPr lang="zh-CN" altLang="en-US" sz="1600" b="1" dirty="0">
                <a:solidFill>
                  <a:srgbClr val="C00000"/>
                </a:solidFill>
                <a:latin typeface="+mn-ea"/>
              </a:rPr>
              <a:t>中医证候综合疗效总有效率为</a:t>
            </a:r>
            <a:r>
              <a:rPr lang="en-US" altLang="zh-CN" sz="1600" b="1" dirty="0">
                <a:solidFill>
                  <a:srgbClr val="C00000"/>
                </a:solidFill>
                <a:latin typeface="+mn-ea"/>
              </a:rPr>
              <a:t>93.1%</a:t>
            </a:r>
            <a:r>
              <a:rPr lang="zh-CN" altLang="en-US" sz="1600" b="1" dirty="0">
                <a:solidFill>
                  <a:srgbClr val="C00000"/>
                </a:solidFill>
                <a:latin typeface="+mn-ea"/>
              </a:rPr>
              <a:t>，心电图疗效总有效率为</a:t>
            </a:r>
            <a:r>
              <a:rPr lang="en-US" altLang="zh-CN" sz="1600" b="1" dirty="0">
                <a:solidFill>
                  <a:srgbClr val="C00000"/>
                </a:solidFill>
                <a:latin typeface="+mn-ea"/>
              </a:rPr>
              <a:t>45.5%</a:t>
            </a:r>
            <a:r>
              <a:rPr lang="zh-CN" altLang="en-US" sz="1600" dirty="0">
                <a:latin typeface="+mn-ea"/>
              </a:rPr>
              <a:t>。</a:t>
            </a:r>
            <a:endParaRPr lang="en-US" altLang="zh-CN" sz="1600" dirty="0">
              <a:latin typeface="+mn-ea"/>
            </a:endParaRPr>
          </a:p>
        </p:txBody>
      </p:sp>
      <p:sp>
        <p:nvSpPr>
          <p:cNvPr id="5" name="文本框 4"/>
          <p:cNvSpPr txBox="1"/>
          <p:nvPr/>
        </p:nvSpPr>
        <p:spPr>
          <a:xfrm>
            <a:off x="7491625" y="1431223"/>
            <a:ext cx="3503744" cy="400110"/>
          </a:xfrm>
          <a:prstGeom prst="rect">
            <a:avLst/>
          </a:prstGeom>
          <a:solidFill>
            <a:srgbClr val="0070C0"/>
          </a:solidFill>
        </p:spPr>
        <p:txBody>
          <a:bodyPr wrap="square" rtlCol="0">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rPr>
              <a:t>与目录内同治疗领域药品比较</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6849177" y="1988348"/>
            <a:ext cx="4734061" cy="4154984"/>
          </a:xfrm>
          <a:prstGeom prst="rect">
            <a:avLst/>
          </a:prstGeom>
          <a:noFill/>
          <a:ln>
            <a:solidFill>
              <a:srgbClr val="0070C0"/>
            </a:solidFill>
          </a:ln>
        </p:spPr>
        <p:txBody>
          <a:bodyPr wrap="square" rtlCol="0">
            <a:spAutoFit/>
          </a:bodyPr>
          <a:lstStyle/>
          <a:p>
            <a:pPr marL="342900" indent="-342900">
              <a:lnSpc>
                <a:spcPct val="150000"/>
              </a:lnSpc>
              <a:buFont typeface="+mj-ea"/>
              <a:buAutoNum type="circleNumDbPlain"/>
            </a:pPr>
            <a:r>
              <a:rPr lang="zh-CN" altLang="en-US" sz="1600" b="1" dirty="0">
                <a:solidFill>
                  <a:srgbClr val="0070C0"/>
                </a:solidFill>
                <a:latin typeface="+mn-ea"/>
              </a:rPr>
              <a:t>参附注射液：</a:t>
            </a:r>
            <a:r>
              <a:rPr lang="en-US" altLang="zh-CN" sz="1600" dirty="0">
                <a:latin typeface="+mn-ea"/>
              </a:rPr>
              <a:t>1993</a:t>
            </a:r>
            <a:r>
              <a:rPr lang="zh-CN" altLang="en-US" sz="1600" dirty="0">
                <a:latin typeface="+mn-ea"/>
              </a:rPr>
              <a:t>年上市，医保甲类。二者较常规西药在治疗心衰方面均能提高临床综合疗效，且</a:t>
            </a:r>
            <a:r>
              <a:rPr lang="zh-CN" altLang="en-US" sz="1600" b="1" dirty="0">
                <a:solidFill>
                  <a:srgbClr val="C00000"/>
                </a:solidFill>
                <a:latin typeface="+mn-ea"/>
              </a:rPr>
              <a:t>注射用益气复脉（冻干）在改善左室射血分数、血浆脑钠肽这两个指标上优于参附注射液</a:t>
            </a:r>
            <a:r>
              <a:rPr lang="zh-CN" altLang="en-US" sz="1600" dirty="0">
                <a:solidFill>
                  <a:srgbClr val="C00000"/>
                </a:solidFill>
                <a:latin typeface="+mn-ea"/>
              </a:rPr>
              <a:t>。</a:t>
            </a:r>
            <a:r>
              <a:rPr lang="zh-CN" altLang="en-US" sz="1600" b="1" dirty="0">
                <a:solidFill>
                  <a:srgbClr val="C00000"/>
                </a:solidFill>
                <a:latin typeface="+mn-ea"/>
              </a:rPr>
              <a:t>不良反应发生率及严重程度低于参附注射液</a:t>
            </a:r>
            <a:r>
              <a:rPr lang="zh-CN" altLang="en-US" sz="1600" dirty="0">
                <a:latin typeface="+mn-ea"/>
              </a:rPr>
              <a:t>，剂型安全性更高。</a:t>
            </a:r>
            <a:endParaRPr lang="en-US" altLang="zh-CN" sz="1600" dirty="0">
              <a:latin typeface="+mn-ea"/>
            </a:endParaRPr>
          </a:p>
          <a:p>
            <a:pPr marL="342900" indent="-342900">
              <a:lnSpc>
                <a:spcPct val="150000"/>
              </a:lnSpc>
              <a:buFont typeface="+mj-ea"/>
              <a:buAutoNum type="circleNumDbPlain"/>
            </a:pPr>
            <a:r>
              <a:rPr lang="zh-CN" altLang="en-US" sz="1600" b="1" dirty="0">
                <a:solidFill>
                  <a:srgbClr val="0070C0"/>
                </a:solidFill>
                <a:latin typeface="+mn-ea"/>
              </a:rPr>
              <a:t>心脉隆注射液：</a:t>
            </a:r>
            <a:r>
              <a:rPr lang="en-US" altLang="zh-CN" sz="1600" dirty="0">
                <a:latin typeface="+mn-ea"/>
              </a:rPr>
              <a:t>2006</a:t>
            </a:r>
            <a:r>
              <a:rPr lang="zh-CN" altLang="en-US" sz="1600" dirty="0">
                <a:latin typeface="+mn-ea"/>
              </a:rPr>
              <a:t>年上市</a:t>
            </a:r>
            <a:r>
              <a:rPr lang="zh-CN" altLang="en-US" sz="1600" dirty="0" smtClean="0">
                <a:latin typeface="+mn-ea"/>
              </a:rPr>
              <a:t>，</a:t>
            </a:r>
            <a:r>
              <a:rPr lang="zh-CN" altLang="en-US" sz="1600" dirty="0">
                <a:latin typeface="+mn-ea"/>
              </a:rPr>
              <a:t>医保乙类</a:t>
            </a:r>
            <a:r>
              <a:rPr lang="zh-CN" altLang="en-US" sz="1600" dirty="0" smtClean="0">
                <a:latin typeface="+mn-ea"/>
              </a:rPr>
              <a:t>。</a:t>
            </a:r>
            <a:r>
              <a:rPr lang="zh-CN" altLang="en-US" sz="1600" dirty="0">
                <a:latin typeface="+mn-ea"/>
              </a:rPr>
              <a:t>二者明确用于心衰</a:t>
            </a:r>
            <a:r>
              <a:rPr lang="zh-CN" altLang="en-US" sz="1600" dirty="0" smtClean="0">
                <a:latin typeface="+mn-ea"/>
              </a:rPr>
              <a:t>适应症。</a:t>
            </a:r>
            <a:r>
              <a:rPr lang="zh-CN" altLang="en-US" sz="1600" dirty="0"/>
              <a:t>注射用益气复脉（冻干）相比心脉隆注射液，</a:t>
            </a:r>
            <a:r>
              <a:rPr lang="zh-CN" altLang="en-US" sz="1600" b="1" dirty="0">
                <a:solidFill>
                  <a:srgbClr val="C00000"/>
                </a:solidFill>
                <a:latin typeface="+mn-ea"/>
              </a:rPr>
              <a:t>无需皮试，使用更</a:t>
            </a:r>
            <a:r>
              <a:rPr lang="zh-CN" altLang="en-US" sz="1600" b="1" dirty="0" smtClean="0">
                <a:solidFill>
                  <a:srgbClr val="C00000"/>
                </a:solidFill>
                <a:latin typeface="+mn-ea"/>
              </a:rPr>
              <a:t>安全</a:t>
            </a:r>
            <a:r>
              <a:rPr lang="zh-CN" altLang="en-US" sz="1600" dirty="0" smtClean="0"/>
              <a:t>，</a:t>
            </a:r>
            <a:r>
              <a:rPr lang="zh-CN" altLang="en-US" sz="1600" dirty="0">
                <a:latin typeface="+mn-ea"/>
              </a:rPr>
              <a:t>尤其</a:t>
            </a:r>
            <a:r>
              <a:rPr lang="zh-CN" altLang="en-US" sz="1600" dirty="0">
                <a:latin typeface="+mn-ea"/>
              </a:rPr>
              <a:t>适合</a:t>
            </a:r>
            <a:r>
              <a:rPr lang="zh-CN" altLang="en-US" sz="1600" b="1" dirty="0">
                <a:solidFill>
                  <a:srgbClr val="C00000"/>
                </a:solidFill>
                <a:latin typeface="+mn-ea"/>
              </a:rPr>
              <a:t>气阴两虚证型</a:t>
            </a:r>
            <a:r>
              <a:rPr lang="zh-CN" altLang="en-US" sz="1600" dirty="0"/>
              <a:t>的心衰患者</a:t>
            </a:r>
            <a:r>
              <a:rPr lang="zh-CN" altLang="en-US" sz="1600" dirty="0" smtClean="0"/>
              <a:t>。</a:t>
            </a:r>
            <a:endParaRPr lang="en-US" altLang="zh-CN" sz="1600" dirty="0" smtClean="0"/>
          </a:p>
          <a:p>
            <a:pPr marL="342900" indent="-342900">
              <a:lnSpc>
                <a:spcPct val="150000"/>
              </a:lnSpc>
              <a:buFont typeface="+mj-ea"/>
              <a:buAutoNum type="circleNumDbPlain"/>
            </a:pPr>
            <a:endParaRPr lang="zh-CN" altLang="en-US" sz="1600" dirty="0"/>
          </a:p>
        </p:txBody>
      </p:sp>
      <p:sp>
        <p:nvSpPr>
          <p:cNvPr id="9" name="文本框 8"/>
          <p:cNvSpPr txBox="1"/>
          <p:nvPr/>
        </p:nvSpPr>
        <p:spPr>
          <a:xfrm>
            <a:off x="470635" y="6143819"/>
            <a:ext cx="5800855" cy="316369"/>
          </a:xfrm>
          <a:prstGeom prst="rect">
            <a:avLst/>
          </a:prstGeom>
          <a:noFill/>
        </p:spPr>
        <p:txBody>
          <a:bodyPr wrap="square">
            <a:spAutoFit/>
          </a:bodyPr>
          <a:lstStyle/>
          <a:p>
            <a:pPr algn="ctr">
              <a:lnSpc>
                <a:spcPct val="150000"/>
              </a:lnSpc>
            </a:pPr>
            <a:r>
              <a:rPr lang="zh-CN" altLang="en-US" sz="1100" dirty="0">
                <a:latin typeface="微软雅黑" panose="020B0503020204020204" pitchFamily="34" charset="-122"/>
                <a:ea typeface="微软雅黑" panose="020B0503020204020204" pitchFamily="34" charset="-122"/>
              </a:rPr>
              <a:t>注：</a:t>
            </a:r>
            <a:r>
              <a:rPr lang="en-US" altLang="zh-CN" sz="1100" dirty="0">
                <a:latin typeface="微软雅黑" panose="020B0503020204020204" pitchFamily="34" charset="-122"/>
                <a:ea typeface="微软雅黑" panose="020B0503020204020204" pitchFamily="34" charset="-122"/>
              </a:rPr>
              <a:t>CDE</a:t>
            </a:r>
            <a:r>
              <a:rPr lang="zh-CN" altLang="en-US" sz="1100" dirty="0">
                <a:latin typeface="微软雅黑" panose="020B0503020204020204" pitchFamily="34" charset="-122"/>
                <a:ea typeface="微软雅黑" panose="020B0503020204020204" pitchFamily="34" charset="-122"/>
              </a:rPr>
              <a:t>未发布上市审评报告，以上市申请时递交</a:t>
            </a:r>
            <a:r>
              <a:rPr lang="en-US" altLang="zh-CN" sz="1100" dirty="0">
                <a:latin typeface="微软雅黑" panose="020B0503020204020204" pitchFamily="34" charset="-122"/>
                <a:ea typeface="微软雅黑" panose="020B0503020204020204" pitchFamily="34" charset="-122"/>
              </a:rPr>
              <a:t>CDE</a:t>
            </a:r>
            <a:r>
              <a:rPr lang="zh-CN" altLang="en-US" sz="1100" dirty="0">
                <a:latin typeface="微软雅黑" panose="020B0503020204020204" pitchFamily="34" charset="-122"/>
                <a:ea typeface="微软雅黑" panose="020B0503020204020204" pitchFamily="34" charset="-122"/>
              </a:rPr>
              <a:t>的临床试验报告中的有效性描述代替</a:t>
            </a:r>
          </a:p>
        </p:txBody>
      </p:sp>
      <p:pic>
        <p:nvPicPr>
          <p:cNvPr id="10" name="图片 9"/>
          <p:cNvPicPr>
            <a:picLocks noChangeAspect="1"/>
          </p:cNvPicPr>
          <p:nvPr/>
        </p:nvPicPr>
        <p:blipFill>
          <a:blip r:embed="rId2"/>
          <a:stretch>
            <a:fillRect/>
          </a:stretch>
        </p:blipFill>
        <p:spPr>
          <a:xfrm>
            <a:off x="8739348" y="81064"/>
            <a:ext cx="3081178" cy="795143"/>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44943" y="197223"/>
            <a:ext cx="2549239" cy="460375"/>
          </a:xfrm>
          <a:prstGeom prst="rect">
            <a:avLst/>
          </a:prstGeom>
          <a:solidFill>
            <a:srgbClr val="0070C0"/>
          </a:solidFill>
        </p:spPr>
        <p:txBody>
          <a:bodyPr wrap="square" rtlCol="0">
            <a:spAutoFit/>
          </a:bodyPr>
          <a:lstStyle/>
          <a:p>
            <a:r>
              <a:rPr lang="en-US" altLang="zh-CN" sz="2400" b="1" dirty="0">
                <a:solidFill>
                  <a:schemeClr val="bg1"/>
                </a:solidFill>
                <a:latin typeface="微软雅黑" panose="020B0503020204020204" pitchFamily="34" charset="-122"/>
                <a:ea typeface="微软雅黑" panose="020B0503020204020204" pitchFamily="34" charset="-122"/>
              </a:rPr>
              <a:t>03-</a:t>
            </a:r>
            <a:r>
              <a:rPr lang="zh-CN" altLang="en-US" sz="2400" b="1" dirty="0">
                <a:solidFill>
                  <a:schemeClr val="bg1"/>
                </a:solidFill>
                <a:latin typeface="微软雅黑" panose="020B0503020204020204" pitchFamily="34" charset="-122"/>
                <a:ea typeface="微软雅黑" panose="020B0503020204020204" pitchFamily="34" charset="-122"/>
              </a:rPr>
              <a:t>有效性（</a:t>
            </a:r>
            <a:r>
              <a:rPr lang="en-US" altLang="zh-CN" sz="2400" b="1" dirty="0">
                <a:solidFill>
                  <a:schemeClr val="bg1"/>
                </a:solidFill>
                <a:latin typeface="微软雅黑" panose="020B0503020204020204" pitchFamily="34" charset="-122"/>
                <a:ea typeface="微软雅黑" panose="020B0503020204020204" pitchFamily="34" charset="-122"/>
              </a:rPr>
              <a:t>2/3</a:t>
            </a:r>
            <a:r>
              <a:rPr lang="zh-CN" altLang="en-US" sz="2400" b="1" dirty="0">
                <a:solidFill>
                  <a:schemeClr val="bg1"/>
                </a:solidFill>
                <a:latin typeface="微软雅黑" panose="020B0503020204020204" pitchFamily="34" charset="-122"/>
                <a:ea typeface="微软雅黑" panose="020B0503020204020204" pitchFamily="34" charset="-122"/>
              </a:rPr>
              <a:t>）</a:t>
            </a:r>
          </a:p>
        </p:txBody>
      </p:sp>
      <p:sp>
        <p:nvSpPr>
          <p:cNvPr id="2" name="文本框 1"/>
          <p:cNvSpPr txBox="1"/>
          <p:nvPr/>
        </p:nvSpPr>
        <p:spPr>
          <a:xfrm>
            <a:off x="614680" y="993308"/>
            <a:ext cx="2247009" cy="400110"/>
          </a:xfrm>
          <a:prstGeom prst="rect">
            <a:avLst/>
          </a:prstGeom>
          <a:solidFill>
            <a:srgbClr val="0070C0"/>
          </a:solidFill>
        </p:spPr>
        <p:txBody>
          <a:bodyPr wrap="square" rtlCol="0">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rPr>
              <a:t>权威指南共识推荐</a:t>
            </a:r>
          </a:p>
        </p:txBody>
      </p:sp>
      <p:graphicFrame>
        <p:nvGraphicFramePr>
          <p:cNvPr id="10" name="表格 9"/>
          <p:cNvGraphicFramePr>
            <a:graphicFrameLocks noGrp="1"/>
          </p:cNvGraphicFramePr>
          <p:nvPr>
            <p:custDataLst>
              <p:tags r:id="rId1"/>
            </p:custDataLst>
            <p:extLst/>
          </p:nvPr>
        </p:nvGraphicFramePr>
        <p:xfrm>
          <a:off x="614680" y="1596891"/>
          <a:ext cx="10713720" cy="5035690"/>
        </p:xfrm>
        <a:graphic>
          <a:graphicData uri="http://schemas.openxmlformats.org/drawingml/2006/table">
            <a:tbl>
              <a:tblPr firstRow="1" bandRow="1">
                <a:tableStyleId>{3B4B98B0-60AC-42C2-AFA5-B58CD77FA1E5}</a:tableStyleId>
              </a:tblPr>
              <a:tblGrid>
                <a:gridCol w="601980"/>
                <a:gridCol w="3843655"/>
                <a:gridCol w="6268085"/>
              </a:tblGrid>
              <a:tr h="280949">
                <a:tc>
                  <a:txBody>
                    <a:bodyPr/>
                    <a:lstStyle/>
                    <a:p>
                      <a:pPr algn="ctr"/>
                      <a:r>
                        <a:rPr lang="zh-CN" altLang="en-US" sz="1200" dirty="0">
                          <a:latin typeface="Arial" panose="020B0604020202090204" pitchFamily="34" charset="0"/>
                          <a:ea typeface="微软雅黑" panose="020B0503020204020204" pitchFamily="34" charset="-122"/>
                        </a:rPr>
                        <a:t>序号</a:t>
                      </a:r>
                    </a:p>
                  </a:txBody>
                  <a:tcPr anchor="ctr">
                    <a:lnT w="12700">
                      <a:solidFill>
                        <a:srgbClr val="327CB9"/>
                      </a:solidFill>
                      <a:prstDash val="solid"/>
                    </a:lnT>
                    <a:lnB w="19050" cmpd="sng">
                      <a:solidFill>
                        <a:srgbClr val="327CB9"/>
                      </a:solidFill>
                      <a:prstDash val="solid"/>
                    </a:lnB>
                  </a:tcPr>
                </a:tc>
                <a:tc>
                  <a:txBody>
                    <a:bodyPr/>
                    <a:lstStyle/>
                    <a:p>
                      <a:pPr algn="ctr"/>
                      <a:r>
                        <a:rPr lang="zh-CN" altLang="en-US" sz="1200" dirty="0">
                          <a:latin typeface="Arial" panose="020B0604020202090204" pitchFamily="34" charset="0"/>
                          <a:ea typeface="微软雅黑" panose="020B0503020204020204" pitchFamily="34" charset="-122"/>
                        </a:rPr>
                        <a:t>临床指南</a:t>
                      </a:r>
                      <a:r>
                        <a:rPr lang="en-US" altLang="zh-CN" sz="1200" dirty="0">
                          <a:latin typeface="Arial" panose="020B0604020202090204" pitchFamily="34" charset="0"/>
                          <a:ea typeface="微软雅黑" panose="020B0503020204020204" pitchFamily="34" charset="-122"/>
                        </a:rPr>
                        <a:t>/</a:t>
                      </a:r>
                      <a:r>
                        <a:rPr lang="zh-CN" altLang="en-US" sz="1200" dirty="0">
                          <a:latin typeface="Arial" panose="020B0604020202090204" pitchFamily="34" charset="0"/>
                          <a:ea typeface="微软雅黑" panose="020B0503020204020204" pitchFamily="34" charset="-122"/>
                        </a:rPr>
                        <a:t>共识</a:t>
                      </a:r>
                    </a:p>
                  </a:txBody>
                  <a:tcPr anchor="ctr">
                    <a:lnT w="12700">
                      <a:solidFill>
                        <a:srgbClr val="327CB9"/>
                      </a:solidFill>
                      <a:prstDash val="solid"/>
                    </a:lnT>
                    <a:lnB w="19050" cmpd="sng">
                      <a:solidFill>
                        <a:srgbClr val="327CB9"/>
                      </a:solidFill>
                      <a:prstDash val="solid"/>
                    </a:lnB>
                  </a:tcPr>
                </a:tc>
                <a:tc>
                  <a:txBody>
                    <a:bodyPr/>
                    <a:lstStyle/>
                    <a:p>
                      <a:pPr algn="ctr"/>
                      <a:r>
                        <a:rPr lang="zh-CN" altLang="en-US" sz="1200" dirty="0">
                          <a:latin typeface="Arial" panose="020B0604020202090204" pitchFamily="34" charset="0"/>
                          <a:ea typeface="微软雅黑" panose="020B0503020204020204" pitchFamily="34" charset="-122"/>
                        </a:rPr>
                        <a:t>推荐</a:t>
                      </a:r>
                    </a:p>
                  </a:txBody>
                  <a:tcPr anchor="ctr">
                    <a:lnT w="12700">
                      <a:solidFill>
                        <a:srgbClr val="327CB9"/>
                      </a:solidFill>
                      <a:prstDash val="solid"/>
                    </a:lnT>
                    <a:lnB w="19050" cmpd="sng">
                      <a:solidFill>
                        <a:srgbClr val="327CB9"/>
                      </a:solidFill>
                      <a:prstDash val="solid"/>
                    </a:lnB>
                  </a:tcPr>
                </a:tc>
              </a:tr>
              <a:tr h="500766">
                <a:tc>
                  <a:txBody>
                    <a:bodyPr/>
                    <a:lstStyle/>
                    <a:p>
                      <a:pPr algn="ctr"/>
                      <a:r>
                        <a:rPr lang="en-US" sz="1400" dirty="0">
                          <a:latin typeface="Arial" panose="020B0604020202090204" pitchFamily="34" charset="0"/>
                          <a:ea typeface="微软雅黑" panose="020B0503020204020204" pitchFamily="34" charset="-122"/>
                        </a:rPr>
                        <a:t>1</a:t>
                      </a:r>
                    </a:p>
                  </a:txBody>
                  <a:tcPr anchor="ctr">
                    <a:lnT w="19050">
                      <a:solidFill>
                        <a:srgbClr val="327CB9"/>
                      </a:solidFill>
                      <a:prstDash val="solid"/>
                    </a:lnT>
                    <a:solidFill>
                      <a:schemeClr val="tx2">
                        <a:lumMod val="10000"/>
                        <a:lumOff val="90000"/>
                      </a:schemeClr>
                    </a:solidFill>
                  </a:tcPr>
                </a:tc>
                <a:tc>
                  <a:txBody>
                    <a:bodyPr/>
                    <a:lstStyle/>
                    <a:p>
                      <a:pPr algn="l">
                        <a:buNone/>
                      </a:pPr>
                      <a:r>
                        <a:rPr lang="zh-CN" altLang="en-US" sz="1200" dirty="0">
                          <a:latin typeface="Arial" panose="020B0604020202090204" pitchFamily="34" charset="0"/>
                          <a:ea typeface="微软雅黑" panose="020B0503020204020204" pitchFamily="34" charset="-122"/>
                          <a:sym typeface="+mn-ea"/>
                        </a:rPr>
                        <a:t>注射用益气复脉（冻干）临床应用专家共识</a:t>
                      </a:r>
                      <a:r>
                        <a:rPr lang="en-US" altLang="zh-CN" sz="1200" dirty="0">
                          <a:latin typeface="Arial" panose="020B0604020202090204" pitchFamily="34" charset="0"/>
                          <a:ea typeface="微软雅黑" panose="020B0503020204020204" pitchFamily="34" charset="-122"/>
                          <a:sym typeface="+mn-ea"/>
                        </a:rPr>
                        <a:t>（2024）</a:t>
                      </a:r>
                    </a:p>
                  </a:txBody>
                  <a:tcPr anchor="ctr">
                    <a:lnT w="19050">
                      <a:solidFill>
                        <a:srgbClr val="327CB9"/>
                      </a:solidFill>
                      <a:prstDash val="solid"/>
                    </a:lnT>
                    <a:solidFill>
                      <a:schemeClr val="tx2">
                        <a:lumMod val="10000"/>
                        <a:lumOff val="90000"/>
                      </a:schemeClr>
                    </a:solidFill>
                  </a:tcPr>
                </a:tc>
                <a:tc>
                  <a:txBody>
                    <a:bodyPr/>
                    <a:lstStyle/>
                    <a:p>
                      <a:pPr algn="l">
                        <a:buNone/>
                      </a:pPr>
                      <a:r>
                        <a:rPr lang="zh-CN" altLang="en-US" sz="1200" dirty="0">
                          <a:latin typeface="Arial" panose="020B0604020202090204" pitchFamily="34" charset="0"/>
                          <a:ea typeface="微软雅黑" panose="020B0503020204020204" pitchFamily="34" charset="-122"/>
                        </a:rPr>
                        <a:t>推荐用于治疗</a:t>
                      </a:r>
                      <a:r>
                        <a:rPr lang="zh-CN" altLang="en-US" sz="1200" b="1" dirty="0">
                          <a:solidFill>
                            <a:srgbClr val="C00000"/>
                          </a:solidFill>
                          <a:latin typeface="+mn-ea"/>
                        </a:rPr>
                        <a:t>冠心病稳定型心绞痛</a:t>
                      </a:r>
                      <a:r>
                        <a:rPr lang="zh-CN" altLang="en-US" sz="1200" dirty="0">
                          <a:latin typeface="Arial" panose="020B0604020202090204" pitchFamily="34" charset="0"/>
                          <a:ea typeface="微软雅黑" panose="020B0503020204020204" pitchFamily="34" charset="-122"/>
                        </a:rPr>
                        <a:t>气阴两虚证患者</a:t>
                      </a:r>
                      <a:r>
                        <a:rPr lang="en-US" altLang="zh-CN" sz="1200" dirty="0">
                          <a:latin typeface="Arial" panose="020B0604020202090204" pitchFamily="34" charset="0"/>
                          <a:ea typeface="微软雅黑" panose="020B0503020204020204" pitchFamily="34" charset="-122"/>
                        </a:rPr>
                        <a:t>（</a:t>
                      </a:r>
                      <a:r>
                        <a:rPr lang="zh-CN" altLang="en-US" sz="1200" dirty="0">
                          <a:latin typeface="Arial" panose="020B0604020202090204" pitchFamily="34" charset="0"/>
                          <a:ea typeface="微软雅黑" panose="020B0503020204020204" pitchFamily="34" charset="-122"/>
                        </a:rPr>
                        <a:t>证据等级</a:t>
                      </a:r>
                      <a:r>
                        <a:rPr lang="en-US" altLang="zh-CN" sz="1200" dirty="0">
                          <a:latin typeface="Arial" panose="020B0604020202090204" pitchFamily="34" charset="0"/>
                          <a:ea typeface="微软雅黑" panose="020B0503020204020204" pitchFamily="34" charset="-122"/>
                        </a:rPr>
                        <a:t>：</a:t>
                      </a:r>
                      <a:r>
                        <a:rPr lang="zh-CN" altLang="en-US" sz="1200" dirty="0">
                          <a:latin typeface="Arial" panose="020B0604020202090204" pitchFamily="34" charset="0"/>
                          <a:ea typeface="微软雅黑" panose="020B0503020204020204" pitchFamily="34" charset="-122"/>
                        </a:rPr>
                        <a:t>高</a:t>
                      </a:r>
                      <a:r>
                        <a:rPr lang="en-US" altLang="zh-CN" sz="1200" dirty="0">
                          <a:latin typeface="Arial" panose="020B0604020202090204" pitchFamily="34" charset="0"/>
                          <a:ea typeface="微软雅黑" panose="020B0503020204020204" pitchFamily="34" charset="-122"/>
                        </a:rPr>
                        <a:t>；</a:t>
                      </a:r>
                      <a:r>
                        <a:rPr lang="zh-CN" altLang="en-US" sz="1200" dirty="0">
                          <a:latin typeface="Arial" panose="020B0604020202090204" pitchFamily="34" charset="0"/>
                          <a:ea typeface="微软雅黑" panose="020B0503020204020204" pitchFamily="34" charset="-122"/>
                        </a:rPr>
                        <a:t>推荐强度</a:t>
                      </a:r>
                      <a:r>
                        <a:rPr lang="en-US" altLang="zh-CN" sz="1200" dirty="0">
                          <a:latin typeface="Arial" panose="020B0604020202090204" pitchFamily="34" charset="0"/>
                          <a:ea typeface="微软雅黑" panose="020B0503020204020204" pitchFamily="34" charset="-122"/>
                        </a:rPr>
                        <a:t>：</a:t>
                      </a:r>
                      <a:r>
                        <a:rPr lang="zh-CN" altLang="en-US" sz="1200" dirty="0">
                          <a:latin typeface="Arial" panose="020B0604020202090204" pitchFamily="34" charset="0"/>
                          <a:ea typeface="微软雅黑" panose="020B0503020204020204" pitchFamily="34" charset="-122"/>
                        </a:rPr>
                        <a:t>强</a:t>
                      </a:r>
                      <a:r>
                        <a:rPr lang="en-US" altLang="zh-CN" sz="1200" dirty="0">
                          <a:latin typeface="Arial" panose="020B0604020202090204" pitchFamily="34" charset="0"/>
                          <a:ea typeface="微软雅黑" panose="020B0503020204020204" pitchFamily="34" charset="-122"/>
                        </a:rPr>
                        <a:t>）；</a:t>
                      </a:r>
                    </a:p>
                    <a:p>
                      <a:pPr algn="l">
                        <a:buNone/>
                      </a:pPr>
                      <a:r>
                        <a:rPr lang="zh-CN" altLang="en-US" sz="1200" dirty="0">
                          <a:latin typeface="Arial" panose="020B0604020202090204" pitchFamily="34" charset="0"/>
                          <a:ea typeface="微软雅黑" panose="020B0503020204020204" pitchFamily="34" charset="-122"/>
                        </a:rPr>
                        <a:t>推荐用于治疗</a:t>
                      </a:r>
                      <a:r>
                        <a:rPr lang="zh-CN" altLang="en-US" sz="1200" b="1" dirty="0">
                          <a:solidFill>
                            <a:srgbClr val="C00000"/>
                          </a:solidFill>
                          <a:latin typeface="+mn-ea"/>
                        </a:rPr>
                        <a:t>慢性心力衰竭 II 级～III级</a:t>
                      </a:r>
                      <a:r>
                        <a:rPr lang="zh-CN" altLang="en-US" sz="1200" dirty="0">
                          <a:latin typeface="Arial" panose="020B0604020202090204" pitchFamily="34" charset="0"/>
                          <a:ea typeface="微软雅黑" panose="020B0503020204020204" pitchFamily="34" charset="-122"/>
                        </a:rPr>
                        <a:t>气阴两虚证患者</a:t>
                      </a:r>
                      <a:r>
                        <a:rPr lang="en-US" altLang="zh-CN" sz="1200" dirty="0">
                          <a:latin typeface="Arial" panose="020B0604020202090204" pitchFamily="34" charset="0"/>
                          <a:ea typeface="微软雅黑" panose="020B0503020204020204" pitchFamily="34" charset="-122"/>
                          <a:sym typeface="+mn-ea"/>
                        </a:rPr>
                        <a:t>（</a:t>
                      </a:r>
                      <a:r>
                        <a:rPr lang="zh-CN" altLang="en-US" sz="1200" dirty="0">
                          <a:latin typeface="Arial" panose="020B0604020202090204" pitchFamily="34" charset="0"/>
                          <a:ea typeface="微软雅黑" panose="020B0503020204020204" pitchFamily="34" charset="-122"/>
                          <a:sym typeface="+mn-ea"/>
                        </a:rPr>
                        <a:t>证据等级</a:t>
                      </a:r>
                      <a:r>
                        <a:rPr lang="en-US" altLang="zh-CN" sz="1200" dirty="0">
                          <a:latin typeface="Arial" panose="020B0604020202090204" pitchFamily="34" charset="0"/>
                          <a:ea typeface="微软雅黑" panose="020B0503020204020204" pitchFamily="34" charset="-122"/>
                          <a:sym typeface="+mn-ea"/>
                        </a:rPr>
                        <a:t>：</a:t>
                      </a:r>
                      <a:r>
                        <a:rPr lang="zh-CN" altLang="en-US" sz="1200" dirty="0">
                          <a:latin typeface="Arial" panose="020B0604020202090204" pitchFamily="34" charset="0"/>
                          <a:ea typeface="微软雅黑" panose="020B0503020204020204" pitchFamily="34" charset="-122"/>
                          <a:sym typeface="+mn-ea"/>
                        </a:rPr>
                        <a:t>高</a:t>
                      </a:r>
                      <a:r>
                        <a:rPr lang="en-US" altLang="zh-CN" sz="1200" dirty="0">
                          <a:latin typeface="Arial" panose="020B0604020202090204" pitchFamily="34" charset="0"/>
                          <a:ea typeface="微软雅黑" panose="020B0503020204020204" pitchFamily="34" charset="-122"/>
                          <a:sym typeface="+mn-ea"/>
                        </a:rPr>
                        <a:t>；</a:t>
                      </a:r>
                      <a:r>
                        <a:rPr lang="zh-CN" altLang="en-US" sz="1200" dirty="0">
                          <a:latin typeface="Arial" panose="020B0604020202090204" pitchFamily="34" charset="0"/>
                          <a:ea typeface="微软雅黑" panose="020B0503020204020204" pitchFamily="34" charset="-122"/>
                          <a:sym typeface="+mn-ea"/>
                        </a:rPr>
                        <a:t>推荐强度</a:t>
                      </a:r>
                      <a:r>
                        <a:rPr lang="en-US" altLang="zh-CN" sz="1200" dirty="0">
                          <a:latin typeface="Arial" panose="020B0604020202090204" pitchFamily="34" charset="0"/>
                          <a:ea typeface="微软雅黑" panose="020B0503020204020204" pitchFamily="34" charset="-122"/>
                          <a:sym typeface="+mn-ea"/>
                        </a:rPr>
                        <a:t>：</a:t>
                      </a:r>
                      <a:r>
                        <a:rPr lang="zh-CN" altLang="en-US" sz="1200" dirty="0">
                          <a:latin typeface="Arial" panose="020B0604020202090204" pitchFamily="34" charset="0"/>
                          <a:ea typeface="微软雅黑" panose="020B0503020204020204" pitchFamily="34" charset="-122"/>
                          <a:sym typeface="+mn-ea"/>
                        </a:rPr>
                        <a:t>强</a:t>
                      </a:r>
                      <a:r>
                        <a:rPr lang="en-US" altLang="zh-CN" sz="1200" dirty="0">
                          <a:latin typeface="Arial" panose="020B0604020202090204" pitchFamily="34" charset="0"/>
                          <a:ea typeface="微软雅黑" panose="020B0503020204020204" pitchFamily="34" charset="-122"/>
                          <a:sym typeface="+mn-ea"/>
                        </a:rPr>
                        <a:t>）。</a:t>
                      </a:r>
                      <a:endParaRPr lang="zh-CN" altLang="en-US" sz="1200" dirty="0">
                        <a:latin typeface="Arial" panose="020B0604020202090204" pitchFamily="34" charset="0"/>
                        <a:ea typeface="微软雅黑" panose="020B0503020204020204" pitchFamily="34" charset="-122"/>
                      </a:endParaRPr>
                    </a:p>
                  </a:txBody>
                  <a:tcPr anchor="ctr">
                    <a:lnT w="19050">
                      <a:solidFill>
                        <a:srgbClr val="327CB9"/>
                      </a:solidFill>
                      <a:prstDash val="solid"/>
                    </a:lnT>
                    <a:solidFill>
                      <a:schemeClr val="tx2">
                        <a:lumMod val="10000"/>
                        <a:lumOff val="90000"/>
                      </a:schemeClr>
                    </a:solidFill>
                  </a:tcPr>
                </a:tc>
              </a:tr>
              <a:tr h="413495">
                <a:tc>
                  <a:txBody>
                    <a:bodyPr/>
                    <a:lstStyle/>
                    <a:p>
                      <a:pPr algn="ctr"/>
                      <a:r>
                        <a:rPr lang="en-US" sz="1400" dirty="0">
                          <a:latin typeface="Arial" panose="020B0604020202090204" pitchFamily="34" charset="0"/>
                          <a:ea typeface="微软雅黑" panose="020B0503020204020204" pitchFamily="34" charset="-122"/>
                        </a:rPr>
                        <a:t>2</a:t>
                      </a:r>
                    </a:p>
                  </a:txBody>
                  <a:tcPr anchor="ctr">
                    <a:solidFill>
                      <a:schemeClr val="tx2">
                        <a:lumMod val="10000"/>
                        <a:lumOff val="90000"/>
                      </a:schemeClr>
                    </a:solidFill>
                  </a:tcPr>
                </a:tc>
                <a:tc>
                  <a:txBody>
                    <a:bodyPr/>
                    <a:lstStyle/>
                    <a:p>
                      <a:pPr algn="l"/>
                      <a:r>
                        <a:rPr lang="zh-CN" altLang="en-US" sz="1200" dirty="0">
                          <a:latin typeface="Arial" panose="020B0604020202090204" pitchFamily="34" charset="0"/>
                          <a:ea typeface="微软雅黑" panose="020B0503020204020204" pitchFamily="34" charset="-122"/>
                        </a:rPr>
                        <a:t>《冠状动脉微血管病中医诊疗指南》</a:t>
                      </a:r>
                      <a:r>
                        <a:rPr lang="zh-CN" altLang="en-US" sz="1200" dirty="0">
                          <a:latin typeface="Arial" panose="020B0604020202090204" pitchFamily="34" charset="0"/>
                          <a:ea typeface="微软雅黑" panose="020B0503020204020204" pitchFamily="34" charset="-122"/>
                          <a:sym typeface="+mn-ea"/>
                        </a:rPr>
                        <a:t>（</a:t>
                      </a:r>
                      <a:r>
                        <a:rPr lang="en-US" altLang="zh-CN" sz="1200" dirty="0">
                          <a:latin typeface="Arial" panose="020B0604020202090204" pitchFamily="34" charset="0"/>
                          <a:ea typeface="微软雅黑" panose="020B0503020204020204" pitchFamily="34" charset="-122"/>
                          <a:sym typeface="+mn-ea"/>
                        </a:rPr>
                        <a:t>2023</a:t>
                      </a:r>
                      <a:r>
                        <a:rPr lang="zh-CN" altLang="en-US" sz="1200" dirty="0">
                          <a:latin typeface="Arial" panose="020B0604020202090204" pitchFamily="34" charset="0"/>
                          <a:ea typeface="微软雅黑" panose="020B0503020204020204" pitchFamily="34" charset="-122"/>
                          <a:sym typeface="+mn-ea"/>
                        </a:rPr>
                        <a:t>）</a:t>
                      </a:r>
                    </a:p>
                  </a:txBody>
                  <a:tcPr anchor="ctr">
                    <a:solidFill>
                      <a:schemeClr val="tx2">
                        <a:lumMod val="10000"/>
                        <a:lumOff val="90000"/>
                      </a:schemeClr>
                    </a:solidFill>
                  </a:tcPr>
                </a:tc>
                <a:tc>
                  <a:txBody>
                    <a:bodyPr/>
                    <a:lstStyle/>
                    <a:p>
                      <a:pPr algn="l"/>
                      <a:r>
                        <a:rPr lang="zh-CN" altLang="en-US" sz="1200" dirty="0">
                          <a:latin typeface="Arial" panose="020B0604020202090204" pitchFamily="34" charset="0"/>
                          <a:ea typeface="微软雅黑" panose="020B0503020204020204" pitchFamily="34" charset="-122"/>
                        </a:rPr>
                        <a:t>推荐</a:t>
                      </a:r>
                      <a:r>
                        <a:rPr lang="zh-CN" altLang="en-US" sz="1200" b="1" dirty="0">
                          <a:solidFill>
                            <a:srgbClr val="C00000"/>
                          </a:solidFill>
                          <a:latin typeface="+mn-ea"/>
                        </a:rPr>
                        <a:t>气阴两虚证冠状动脉微血管病患者</a:t>
                      </a:r>
                      <a:r>
                        <a:rPr lang="zh-CN" altLang="en-US" sz="1200" dirty="0">
                          <a:latin typeface="Arial" panose="020B0604020202090204" pitchFamily="34" charset="0"/>
                          <a:ea typeface="微软雅黑" panose="020B0503020204020204" pitchFamily="34" charset="-122"/>
                        </a:rPr>
                        <a:t>使用注射用益气复脉（冻干）。</a:t>
                      </a:r>
                    </a:p>
                  </a:txBody>
                  <a:tcPr anchor="ctr">
                    <a:solidFill>
                      <a:schemeClr val="tx2">
                        <a:lumMod val="10000"/>
                        <a:lumOff val="90000"/>
                      </a:schemeClr>
                    </a:solidFill>
                  </a:tcPr>
                </a:tc>
              </a:tr>
              <a:tr h="816472">
                <a:tc>
                  <a:txBody>
                    <a:bodyPr/>
                    <a:lstStyle/>
                    <a:p>
                      <a:pPr algn="ctr"/>
                      <a:r>
                        <a:rPr lang="en-US" sz="1400" dirty="0">
                          <a:latin typeface="Arial" panose="020B0604020202090204" pitchFamily="34" charset="0"/>
                          <a:ea typeface="微软雅黑" panose="020B0503020204020204" pitchFamily="34" charset="-122"/>
                        </a:rPr>
                        <a:t>3</a:t>
                      </a:r>
                    </a:p>
                  </a:txBody>
                  <a:tcPr anchor="ctr"/>
                </a:tc>
                <a:tc>
                  <a:txBody>
                    <a:bodyPr/>
                    <a:lstStyle/>
                    <a:p>
                      <a:pPr algn="l"/>
                      <a:r>
                        <a:rPr lang="zh-CN" altLang="en-US" sz="1200" dirty="0">
                          <a:latin typeface="Arial" panose="020B0604020202090204" pitchFamily="34" charset="0"/>
                          <a:ea typeface="微软雅黑" panose="020B0503020204020204" pitchFamily="34" charset="-122"/>
                        </a:rPr>
                        <a:t>《慢性心力衰竭中医诊疗指南（</a:t>
                      </a:r>
                      <a:r>
                        <a:rPr lang="en-US" altLang="zh-CN" sz="1200" dirty="0">
                          <a:latin typeface="Arial" panose="020B0604020202090204" pitchFamily="34" charset="0"/>
                          <a:ea typeface="微软雅黑" panose="020B0503020204020204" pitchFamily="34" charset="-122"/>
                        </a:rPr>
                        <a:t>2022 </a:t>
                      </a:r>
                      <a:r>
                        <a:rPr lang="zh-CN" altLang="en-US" sz="1200" dirty="0">
                          <a:latin typeface="Arial" panose="020B0604020202090204" pitchFamily="34" charset="0"/>
                          <a:ea typeface="微软雅黑" panose="020B0503020204020204" pitchFamily="34" charset="-122"/>
                        </a:rPr>
                        <a:t>年）》（</a:t>
                      </a:r>
                      <a:r>
                        <a:rPr lang="en-US" altLang="zh-CN" sz="1200" dirty="0">
                          <a:latin typeface="Arial" panose="020B0604020202090204" pitchFamily="34" charset="0"/>
                          <a:ea typeface="微软雅黑" panose="020B0503020204020204" pitchFamily="34" charset="-122"/>
                        </a:rPr>
                        <a:t>2023</a:t>
                      </a:r>
                      <a:r>
                        <a:rPr lang="zh-CN" altLang="en-US" sz="1200" dirty="0">
                          <a:latin typeface="Arial" panose="020B0604020202090204" pitchFamily="34" charset="0"/>
                          <a:ea typeface="微软雅黑" panose="020B0503020204020204" pitchFamily="34" charset="-122"/>
                        </a:rPr>
                        <a:t>）</a:t>
                      </a:r>
                    </a:p>
                  </a:txBody>
                  <a:tcPr anchor="ctr"/>
                </a:tc>
                <a:tc>
                  <a:txBody>
                    <a:bodyPr/>
                    <a:lstStyle/>
                    <a:p>
                      <a:pPr algn="l"/>
                      <a:r>
                        <a:rPr lang="zh-CN" altLang="en-US" sz="1200" dirty="0">
                          <a:latin typeface="Arial" panose="020B0604020202090204" pitchFamily="34" charset="0"/>
                          <a:ea typeface="微软雅黑" panose="020B0503020204020204" pitchFamily="34" charset="-122"/>
                        </a:rPr>
                        <a:t>推荐主要症状表现为气短</a:t>
                      </a:r>
                      <a:r>
                        <a:rPr lang="en-US" altLang="zh-CN" sz="1200" dirty="0">
                          <a:latin typeface="Arial" panose="020B0604020202090204" pitchFamily="34" charset="0"/>
                          <a:ea typeface="微软雅黑" panose="020B0503020204020204" pitchFamily="34" charset="-122"/>
                        </a:rPr>
                        <a:t>/</a:t>
                      </a:r>
                      <a:r>
                        <a:rPr lang="zh-CN" altLang="en-US" sz="1200" dirty="0">
                          <a:latin typeface="Arial" panose="020B0604020202090204" pitchFamily="34" charset="0"/>
                          <a:ea typeface="微软雅黑" panose="020B0503020204020204" pitchFamily="34" charset="-122"/>
                        </a:rPr>
                        <a:t>喘息，乏力，心悸，次要症状表现为</a:t>
                      </a:r>
                      <a:r>
                        <a:rPr lang="en-US" altLang="en-US" sz="1200" dirty="0">
                          <a:latin typeface="Arial" panose="020B0604020202090204" pitchFamily="34" charset="0"/>
                          <a:ea typeface="微软雅黑" panose="020B0503020204020204" pitchFamily="34" charset="-122"/>
                        </a:rPr>
                        <a:t>①</a:t>
                      </a:r>
                      <a:r>
                        <a:rPr lang="zh-CN" altLang="en-US" sz="1200" dirty="0">
                          <a:latin typeface="Arial" panose="020B0604020202090204" pitchFamily="34" charset="0"/>
                          <a:ea typeface="微软雅黑" panose="020B0503020204020204" pitchFamily="34" charset="-122"/>
                        </a:rPr>
                        <a:t>口渴或咽干；</a:t>
                      </a:r>
                      <a:r>
                        <a:rPr lang="en-US" altLang="en-US" sz="1200" dirty="0">
                          <a:latin typeface="Arial" panose="020B0604020202090204" pitchFamily="34" charset="0"/>
                          <a:ea typeface="微软雅黑" panose="020B0503020204020204" pitchFamily="34" charset="-122"/>
                        </a:rPr>
                        <a:t>②</a:t>
                      </a:r>
                      <a:r>
                        <a:rPr lang="zh-CN" altLang="en-US" sz="1200" dirty="0">
                          <a:latin typeface="Arial" panose="020B0604020202090204" pitchFamily="34" charset="0"/>
                          <a:ea typeface="微软雅黑" panose="020B0503020204020204" pitchFamily="34" charset="-122"/>
                        </a:rPr>
                        <a:t>白天无明显原因而不自主地出汗且活动后加重，或睡眠中汗出异常而醒来后汗出停止；</a:t>
                      </a:r>
                      <a:r>
                        <a:rPr lang="en-US" altLang="en-US" sz="1200" dirty="0">
                          <a:latin typeface="Arial" panose="020B0604020202090204" pitchFamily="34" charset="0"/>
                          <a:ea typeface="微软雅黑" panose="020B0503020204020204" pitchFamily="34" charset="-122"/>
                        </a:rPr>
                        <a:t>③</a:t>
                      </a:r>
                      <a:r>
                        <a:rPr lang="zh-CN" altLang="en-US" sz="1200" dirty="0">
                          <a:latin typeface="Arial" panose="020B0604020202090204" pitchFamily="34" charset="0"/>
                          <a:ea typeface="微软雅黑" panose="020B0503020204020204" pitchFamily="34" charset="-122"/>
                        </a:rPr>
                        <a:t>手足心发热；</a:t>
                      </a:r>
                      <a:r>
                        <a:rPr lang="en-US" altLang="en-US" sz="1200" dirty="0">
                          <a:latin typeface="Arial" panose="020B0604020202090204" pitchFamily="34" charset="0"/>
                          <a:ea typeface="微软雅黑" panose="020B0503020204020204" pitchFamily="34" charset="-122"/>
                        </a:rPr>
                        <a:t>④</a:t>
                      </a:r>
                      <a:r>
                        <a:rPr lang="zh-CN" altLang="en-US" sz="1200" dirty="0">
                          <a:latin typeface="Arial" panose="020B0604020202090204" pitchFamily="34" charset="0"/>
                          <a:ea typeface="微软雅黑" panose="020B0503020204020204" pitchFamily="34" charset="-122"/>
                        </a:rPr>
                        <a:t>面色或唇紫暗的气阴两虚血瘀证的</a:t>
                      </a:r>
                      <a:r>
                        <a:rPr lang="zh-CN" altLang="en-US" sz="1200" b="1" dirty="0">
                          <a:solidFill>
                            <a:srgbClr val="C00000"/>
                          </a:solidFill>
                          <a:latin typeface="+mn-ea"/>
                        </a:rPr>
                        <a:t>慢性HFrEF（射血分数降低的心衰）患者</a:t>
                      </a:r>
                      <a:r>
                        <a:rPr lang="zh-CN" altLang="en-US" sz="1200" dirty="0">
                          <a:latin typeface="Arial" panose="020B0604020202090204" pitchFamily="34" charset="0"/>
                          <a:ea typeface="微软雅黑" panose="020B0503020204020204" pitchFamily="34" charset="-122"/>
                        </a:rPr>
                        <a:t>使用注射用益气复脉（冻干）。</a:t>
                      </a:r>
                    </a:p>
                  </a:txBody>
                  <a:tcPr anchor="ctr"/>
                </a:tc>
              </a:tr>
              <a:tr h="487974">
                <a:tc>
                  <a:txBody>
                    <a:bodyPr/>
                    <a:lstStyle/>
                    <a:p>
                      <a:pPr algn="ctr"/>
                      <a:r>
                        <a:rPr lang="en-US" sz="1400" dirty="0">
                          <a:latin typeface="Arial" panose="020B0604020202090204" pitchFamily="34" charset="0"/>
                          <a:ea typeface="微软雅黑" panose="020B0503020204020204" pitchFamily="34" charset="-122"/>
                        </a:rPr>
                        <a:t>4</a:t>
                      </a:r>
                    </a:p>
                  </a:txBody>
                  <a:tcPr anchor="ctr">
                    <a:solidFill>
                      <a:schemeClr val="tx2">
                        <a:lumMod val="10000"/>
                        <a:lumOff val="90000"/>
                      </a:schemeClr>
                    </a:solidFill>
                  </a:tcPr>
                </a:tc>
                <a:tc>
                  <a:txBody>
                    <a:bodyPr/>
                    <a:lstStyle/>
                    <a:p>
                      <a:pPr algn="l"/>
                      <a:r>
                        <a:rPr lang="zh-CN" altLang="en-US" sz="1200" dirty="0">
                          <a:latin typeface="Arial" panose="020B0604020202090204" pitchFamily="34" charset="0"/>
                          <a:ea typeface="微软雅黑" panose="020B0503020204020204" pitchFamily="34" charset="-122"/>
                        </a:rPr>
                        <a:t>《中成药治疗心力衰竭临床应用指南（</a:t>
                      </a:r>
                      <a:r>
                        <a:rPr lang="en-US" altLang="zh-CN" sz="1200" dirty="0">
                          <a:latin typeface="Arial" panose="020B0604020202090204" pitchFamily="34" charset="0"/>
                          <a:ea typeface="微软雅黑" panose="020B0503020204020204" pitchFamily="34" charset="-122"/>
                        </a:rPr>
                        <a:t>2021</a:t>
                      </a:r>
                      <a:r>
                        <a:rPr lang="zh-CN" altLang="en-US" sz="1200" dirty="0">
                          <a:latin typeface="Arial" panose="020B0604020202090204" pitchFamily="34" charset="0"/>
                          <a:ea typeface="微软雅黑" panose="020B0503020204020204" pitchFamily="34" charset="-122"/>
                        </a:rPr>
                        <a:t>年）》（</a:t>
                      </a:r>
                      <a:r>
                        <a:rPr lang="en-US" altLang="zh-CN" sz="1200" dirty="0">
                          <a:latin typeface="Arial" panose="020B0604020202090204" pitchFamily="34" charset="0"/>
                          <a:ea typeface="微软雅黑" panose="020B0503020204020204" pitchFamily="34" charset="-122"/>
                        </a:rPr>
                        <a:t>2022</a:t>
                      </a:r>
                      <a:r>
                        <a:rPr lang="zh-CN" altLang="en-US" sz="1200" dirty="0">
                          <a:latin typeface="Arial" panose="020B0604020202090204" pitchFamily="34" charset="0"/>
                          <a:ea typeface="微软雅黑" panose="020B0503020204020204" pitchFamily="34" charset="-122"/>
                        </a:rPr>
                        <a:t>）</a:t>
                      </a:r>
                    </a:p>
                  </a:txBody>
                  <a:tcPr anchor="ctr">
                    <a:solidFill>
                      <a:schemeClr val="tx2">
                        <a:lumMod val="10000"/>
                        <a:lumOff val="90000"/>
                      </a:schemeClr>
                    </a:solidFill>
                  </a:tcPr>
                </a:tc>
                <a:tc>
                  <a:txBody>
                    <a:bodyPr/>
                    <a:lstStyle/>
                    <a:p>
                      <a:pPr algn="l"/>
                      <a:r>
                        <a:rPr lang="zh-CN" altLang="en-US" sz="1200" dirty="0">
                          <a:latin typeface="Arial" panose="020B0604020202090204" pitchFamily="34" charset="0"/>
                          <a:ea typeface="微软雅黑" panose="020B0503020204020204" pitchFamily="34" charset="-122"/>
                        </a:rPr>
                        <a:t>推荐临床表现为气虚血瘀证兼见口干，手足心热，舌瘦少苔（气阴两虚血瘀证）的</a:t>
                      </a:r>
                      <a:r>
                        <a:rPr lang="zh-CN" altLang="en-US" sz="1200" b="1" dirty="0">
                          <a:solidFill>
                            <a:srgbClr val="C00000"/>
                          </a:solidFill>
                          <a:latin typeface="+mn-ea"/>
                        </a:rPr>
                        <a:t>慢性HFrEF（射血分数降低的心衰）患者以及AHF（急性心衰）患者</a:t>
                      </a:r>
                      <a:r>
                        <a:rPr lang="zh-CN" altLang="en-US" sz="1200" dirty="0">
                          <a:latin typeface="Arial" panose="020B0604020202090204" pitchFamily="34" charset="0"/>
                          <a:ea typeface="微软雅黑" panose="020B0503020204020204" pitchFamily="34" charset="-122"/>
                        </a:rPr>
                        <a:t>使用注射用益气复脉（冻干）。</a:t>
                      </a:r>
                    </a:p>
                  </a:txBody>
                  <a:tcPr anchor="ctr">
                    <a:solidFill>
                      <a:schemeClr val="tx2">
                        <a:lumMod val="10000"/>
                        <a:lumOff val="90000"/>
                      </a:schemeClr>
                    </a:solidFill>
                  </a:tcPr>
                </a:tc>
              </a:tr>
              <a:tr h="565850">
                <a:tc>
                  <a:txBody>
                    <a:bodyPr/>
                    <a:lstStyle/>
                    <a:p>
                      <a:pPr algn="ctr"/>
                      <a:r>
                        <a:rPr lang="en-US" sz="1400" dirty="0">
                          <a:latin typeface="Arial" panose="020B0604020202090204" pitchFamily="34" charset="0"/>
                          <a:ea typeface="微软雅黑" panose="020B0503020204020204" pitchFamily="34" charset="-122"/>
                        </a:rPr>
                        <a:t>5</a:t>
                      </a:r>
                    </a:p>
                  </a:txBody>
                  <a:tcPr anchor="ctr"/>
                </a:tc>
                <a:tc>
                  <a:txBody>
                    <a:bodyPr/>
                    <a:lstStyle/>
                    <a:p>
                      <a:pPr algn="l"/>
                      <a:r>
                        <a:rPr lang="zh-CN" altLang="en-US" sz="1200" dirty="0">
                          <a:latin typeface="Arial" panose="020B0604020202090204" pitchFamily="34" charset="0"/>
                          <a:ea typeface="微软雅黑" panose="020B0503020204020204" pitchFamily="34" charset="-122"/>
                        </a:rPr>
                        <a:t>《中医内科常见病诊疗指南（西医疾病部分）心力衰竭》（</a:t>
                      </a:r>
                      <a:r>
                        <a:rPr lang="en-US" altLang="zh-CN" sz="1200" dirty="0">
                          <a:latin typeface="Arial" panose="020B0604020202090204" pitchFamily="34" charset="0"/>
                          <a:ea typeface="微软雅黑" panose="020B0503020204020204" pitchFamily="34" charset="-122"/>
                        </a:rPr>
                        <a:t>2011</a:t>
                      </a:r>
                      <a:r>
                        <a:rPr lang="zh-CN" altLang="en-US" sz="1200" dirty="0">
                          <a:latin typeface="Arial" panose="020B0604020202090204" pitchFamily="34" charset="0"/>
                          <a:ea typeface="微软雅黑" panose="020B0503020204020204" pitchFamily="34" charset="-122"/>
                        </a:rPr>
                        <a:t>）</a:t>
                      </a:r>
                    </a:p>
                  </a:txBody>
                  <a:tcPr anchor="ctr"/>
                </a:tc>
                <a:tc>
                  <a:txBody>
                    <a:bodyPr/>
                    <a:lstStyle/>
                    <a:p>
                      <a:pPr algn="l"/>
                      <a:r>
                        <a:rPr lang="zh-CN" altLang="en-US" sz="1200" dirty="0">
                          <a:latin typeface="Arial" panose="020B0604020202090204" pitchFamily="34" charset="0"/>
                          <a:ea typeface="微软雅黑" panose="020B0503020204020204" pitchFamily="34" charset="-122"/>
                        </a:rPr>
                        <a:t>对于主证为气短喘促、心悸咳嗽，兼见胸闷乏力、动则加剧、面色灰青等症，舌淡，苔薄白，脉沉弱的</a:t>
                      </a:r>
                      <a:r>
                        <a:rPr lang="zh-CN" altLang="en-US" sz="1200" b="1" dirty="0">
                          <a:solidFill>
                            <a:srgbClr val="C00000"/>
                          </a:solidFill>
                          <a:latin typeface="+mn-ea"/>
                        </a:rPr>
                        <a:t>心肺气虚证患者</a:t>
                      </a:r>
                      <a:r>
                        <a:rPr lang="zh-CN" altLang="en-US" sz="1200" dirty="0">
                          <a:latin typeface="Arial" panose="020B0604020202090204" pitchFamily="34" charset="0"/>
                          <a:ea typeface="微软雅黑" panose="020B0503020204020204" pitchFamily="34" charset="-122"/>
                        </a:rPr>
                        <a:t>，以补益心肺为主要治疗手段，</a:t>
                      </a:r>
                      <a:r>
                        <a:rPr lang="zh-CN" altLang="en-US" sz="1200" b="1" dirty="0">
                          <a:solidFill>
                            <a:srgbClr val="C00000"/>
                          </a:solidFill>
                          <a:latin typeface="+mn-ea"/>
                        </a:rPr>
                        <a:t>推荐使用注射用益气复脉（冻干）</a:t>
                      </a:r>
                      <a:r>
                        <a:rPr lang="zh-CN" altLang="en-US" sz="1200" dirty="0">
                          <a:latin typeface="Arial" panose="020B0604020202090204" pitchFamily="34" charset="0"/>
                          <a:ea typeface="微软雅黑" panose="020B0503020204020204" pitchFamily="34" charset="-122"/>
                        </a:rPr>
                        <a:t>。</a:t>
                      </a:r>
                    </a:p>
                  </a:txBody>
                  <a:tcPr anchor="ctr"/>
                </a:tc>
              </a:tr>
              <a:tr h="424651">
                <a:tc>
                  <a:txBody>
                    <a:bodyPr/>
                    <a:lstStyle/>
                    <a:p>
                      <a:pPr algn="ctr"/>
                      <a:r>
                        <a:rPr lang="en-US" sz="1400" dirty="0">
                          <a:latin typeface="Arial" panose="020B0604020202090204" pitchFamily="34" charset="0"/>
                          <a:ea typeface="微软雅黑" panose="020B0503020204020204" pitchFamily="34" charset="-122"/>
                        </a:rPr>
                        <a:t>6</a:t>
                      </a:r>
                    </a:p>
                  </a:txBody>
                  <a:tcPr anchor="ctr">
                    <a:solidFill>
                      <a:schemeClr val="tx2">
                        <a:lumMod val="10000"/>
                        <a:lumOff val="90000"/>
                      </a:schemeClr>
                    </a:solidFill>
                  </a:tcPr>
                </a:tc>
                <a:tc>
                  <a:txBody>
                    <a:bodyPr/>
                    <a:lstStyle/>
                    <a:p>
                      <a:pPr algn="l"/>
                      <a:r>
                        <a:rPr lang="zh-CN" altLang="en-US" sz="1200" dirty="0">
                          <a:latin typeface="Arial" panose="020B0604020202090204" pitchFamily="34" charset="0"/>
                          <a:ea typeface="微软雅黑" panose="020B0503020204020204" pitchFamily="34" charset="-122"/>
                        </a:rPr>
                        <a:t>《射血分数保留的心力衰竭中西医结合诊疗专家共识》</a:t>
                      </a:r>
                      <a:r>
                        <a:rPr lang="zh-CN" altLang="en-US" sz="1200" dirty="0">
                          <a:latin typeface="Arial" panose="020B0604020202090204" pitchFamily="34" charset="0"/>
                          <a:ea typeface="微软雅黑" panose="020B0503020204020204" pitchFamily="34" charset="-122"/>
                          <a:sym typeface="+mn-ea"/>
                        </a:rPr>
                        <a:t>（</a:t>
                      </a:r>
                      <a:r>
                        <a:rPr lang="en-US" altLang="zh-CN" sz="1200" dirty="0">
                          <a:latin typeface="Arial" panose="020B0604020202090204" pitchFamily="34" charset="0"/>
                          <a:ea typeface="微软雅黑" panose="020B0503020204020204" pitchFamily="34" charset="-122"/>
                          <a:sym typeface="+mn-ea"/>
                        </a:rPr>
                        <a:t>2025</a:t>
                      </a:r>
                      <a:r>
                        <a:rPr lang="zh-CN" altLang="en-US" sz="1200" dirty="0">
                          <a:latin typeface="Arial" panose="020B0604020202090204" pitchFamily="34" charset="0"/>
                          <a:ea typeface="微软雅黑" panose="020B0503020204020204" pitchFamily="34" charset="-122"/>
                          <a:sym typeface="+mn-ea"/>
                        </a:rPr>
                        <a:t>）</a:t>
                      </a:r>
                    </a:p>
                  </a:txBody>
                  <a:tcPr anchor="ctr">
                    <a:solidFill>
                      <a:schemeClr val="tx2">
                        <a:lumMod val="10000"/>
                        <a:lumOff val="90000"/>
                      </a:schemeClr>
                    </a:solidFill>
                  </a:tcPr>
                </a:tc>
                <a:tc>
                  <a:txBody>
                    <a:bodyPr/>
                    <a:lstStyle/>
                    <a:p>
                      <a:pPr algn="l"/>
                      <a:r>
                        <a:rPr lang="zh-CN" altLang="en-US" sz="1200" b="1" dirty="0">
                          <a:solidFill>
                            <a:srgbClr val="C00000"/>
                          </a:solidFill>
                          <a:latin typeface="+mn-ea"/>
                          <a:sym typeface="+mn-ea"/>
                        </a:rPr>
                        <a:t>共识推荐急性失代偿期HFpEF</a:t>
                      </a:r>
                      <a:r>
                        <a:rPr lang="en-US" altLang="zh-CN" sz="1200" b="1" dirty="0">
                          <a:solidFill>
                            <a:srgbClr val="C00000"/>
                          </a:solidFill>
                          <a:latin typeface="+mn-ea"/>
                          <a:sym typeface="+mn-ea"/>
                        </a:rPr>
                        <a:t>（</a:t>
                      </a:r>
                      <a:r>
                        <a:rPr lang="zh-CN" altLang="en-US" sz="1200" b="1" dirty="0">
                          <a:solidFill>
                            <a:srgbClr val="C00000"/>
                          </a:solidFill>
                          <a:latin typeface="+mn-ea"/>
                          <a:sym typeface="+mn-ea"/>
                        </a:rPr>
                        <a:t>射血分数保留的心力衰竭</a:t>
                      </a:r>
                      <a:r>
                        <a:rPr lang="en-US" altLang="zh-CN" sz="1200" b="1" dirty="0">
                          <a:solidFill>
                            <a:srgbClr val="C00000"/>
                          </a:solidFill>
                          <a:latin typeface="+mn-ea"/>
                          <a:sym typeface="+mn-ea"/>
                        </a:rPr>
                        <a:t>）</a:t>
                      </a:r>
                      <a:r>
                        <a:rPr lang="zh-CN" altLang="en-US" sz="1200" b="1" dirty="0">
                          <a:solidFill>
                            <a:srgbClr val="C00000"/>
                          </a:solidFill>
                          <a:latin typeface="+mn-ea"/>
                          <a:sym typeface="+mn-ea"/>
                        </a:rPr>
                        <a:t>患者</a:t>
                      </a:r>
                      <a:r>
                        <a:rPr lang="zh-CN" altLang="en-US" sz="1200" dirty="0">
                          <a:latin typeface="Arial" panose="020B0604020202090204" pitchFamily="34" charset="0"/>
                          <a:ea typeface="微软雅黑" panose="020B0503020204020204" pitchFamily="34" charset="-122"/>
                          <a:sym typeface="+mn-ea"/>
                        </a:rPr>
                        <a:t>，在西医常规治疗基础上可以考虑辨证联合注射用益气复脉（冻干）进行治疗。</a:t>
                      </a:r>
                    </a:p>
                  </a:txBody>
                  <a:tcPr anchor="ctr">
                    <a:solidFill>
                      <a:schemeClr val="tx2">
                        <a:lumMod val="10000"/>
                        <a:lumOff val="90000"/>
                      </a:schemeClr>
                    </a:solidFill>
                  </a:tcPr>
                </a:tc>
              </a:tr>
              <a:tr h="534135">
                <a:tc>
                  <a:txBody>
                    <a:bodyPr/>
                    <a:lstStyle/>
                    <a:p>
                      <a:pPr algn="ctr">
                        <a:buNone/>
                      </a:pPr>
                      <a:r>
                        <a:rPr lang="en-US" altLang="en-US" sz="1400" dirty="0">
                          <a:latin typeface="Arial" panose="020B0604020202090204" pitchFamily="34" charset="0"/>
                          <a:ea typeface="微软雅黑" panose="020B0503020204020204" pitchFamily="34" charset="-122"/>
                        </a:rPr>
                        <a:t>7</a:t>
                      </a:r>
                    </a:p>
                  </a:txBody>
                  <a:tcPr anchor="ctr">
                    <a:lnB w="12700">
                      <a:solidFill>
                        <a:schemeClr val="bg1"/>
                      </a:solidFill>
                      <a:prstDash val="solid"/>
                    </a:lnB>
                  </a:tcPr>
                </a:tc>
                <a:tc>
                  <a:txBody>
                    <a:bodyPr/>
                    <a:lstStyle/>
                    <a:p>
                      <a:pPr algn="l"/>
                      <a:r>
                        <a:rPr lang="zh-CN" altLang="en-US" sz="1200" dirty="0">
                          <a:latin typeface="Arial" panose="020B0604020202090204" pitchFamily="34" charset="0"/>
                          <a:ea typeface="微软雅黑" panose="020B0503020204020204" pitchFamily="34" charset="-122"/>
                        </a:rPr>
                        <a:t>《生脉类注射剂临床应用中国专家共识》（</a:t>
                      </a:r>
                      <a:r>
                        <a:rPr lang="en-US" altLang="zh-CN" sz="1200" dirty="0">
                          <a:latin typeface="Arial" panose="020B0604020202090204" pitchFamily="34" charset="0"/>
                          <a:ea typeface="微软雅黑" panose="020B0503020204020204" pitchFamily="34" charset="-122"/>
                        </a:rPr>
                        <a:t>2020</a:t>
                      </a:r>
                      <a:r>
                        <a:rPr lang="zh-CN" altLang="en-US" sz="1200" dirty="0">
                          <a:latin typeface="Arial" panose="020B0604020202090204" pitchFamily="34" charset="0"/>
                          <a:ea typeface="微软雅黑" panose="020B0503020204020204" pitchFamily="34" charset="-122"/>
                        </a:rPr>
                        <a:t>）</a:t>
                      </a:r>
                    </a:p>
                  </a:txBody>
                  <a:tcPr anchor="ctr">
                    <a:lnB w="12700">
                      <a:solidFill>
                        <a:schemeClr val="bg1"/>
                      </a:solidFill>
                      <a:prstDash val="solid"/>
                    </a:lnB>
                  </a:tcPr>
                </a:tc>
                <a:tc>
                  <a:txBody>
                    <a:bodyPr/>
                    <a:lstStyle/>
                    <a:p>
                      <a:pPr algn="l"/>
                      <a:r>
                        <a:rPr lang="zh-CN" altLang="en-US" sz="1200" b="1" dirty="0">
                          <a:solidFill>
                            <a:srgbClr val="C00000"/>
                          </a:solidFill>
                          <a:latin typeface="+mn-ea"/>
                        </a:rPr>
                        <a:t>共识推荐以下情况应用注射用益气复脉（冻干）：</a:t>
                      </a:r>
                      <a:r>
                        <a:rPr lang="en-US" altLang="en-US" sz="1200" dirty="0">
                          <a:latin typeface="Arial" panose="020B0604020202090204" pitchFamily="34" charset="0"/>
                          <a:ea typeface="微软雅黑" panose="020B0503020204020204" pitchFamily="34" charset="-122"/>
                        </a:rPr>
                        <a:t>①</a:t>
                      </a:r>
                      <a:r>
                        <a:rPr lang="zh-CN" altLang="en-US" sz="1200" dirty="0">
                          <a:latin typeface="Arial" panose="020B0604020202090204" pitchFamily="34" charset="0"/>
                          <a:ea typeface="微软雅黑" panose="020B0503020204020204" pitchFamily="34" charset="-122"/>
                        </a:rPr>
                        <a:t>心力衰竭，包括急性心力衰竭、慢性心力衰竭和难治性心力衰竭；</a:t>
                      </a:r>
                      <a:r>
                        <a:rPr lang="en-US" altLang="en-US" sz="1200" dirty="0">
                          <a:latin typeface="Arial" panose="020B0604020202090204" pitchFamily="34" charset="0"/>
                          <a:ea typeface="微软雅黑" panose="020B0503020204020204" pitchFamily="34" charset="-122"/>
                        </a:rPr>
                        <a:t>②</a:t>
                      </a:r>
                      <a:r>
                        <a:rPr lang="zh-CN" altLang="en-US" sz="1200" dirty="0">
                          <a:latin typeface="Arial" panose="020B0604020202090204" pitchFamily="34" charset="0"/>
                          <a:ea typeface="微软雅黑" panose="020B0503020204020204" pitchFamily="34" charset="-122"/>
                        </a:rPr>
                        <a:t>缺血性心脏病，包括冠心病心绞痛和急性心肌梗死；</a:t>
                      </a:r>
                      <a:r>
                        <a:rPr lang="en-US" altLang="en-US" sz="1200" dirty="0">
                          <a:latin typeface="Arial" panose="020B0604020202090204" pitchFamily="34" charset="0"/>
                          <a:ea typeface="微软雅黑" panose="020B0503020204020204" pitchFamily="34" charset="-122"/>
                        </a:rPr>
                        <a:t>③</a:t>
                      </a:r>
                      <a:r>
                        <a:rPr lang="zh-CN" altLang="en-US" sz="1200" dirty="0">
                          <a:latin typeface="Arial" panose="020B0604020202090204" pitchFamily="34" charset="0"/>
                          <a:ea typeface="微软雅黑" panose="020B0503020204020204" pitchFamily="34" charset="-122"/>
                        </a:rPr>
                        <a:t>肿瘤的支持治疗和化疗辅助用药；</a:t>
                      </a:r>
                      <a:r>
                        <a:rPr lang="en-US" altLang="en-US" sz="1200" dirty="0">
                          <a:latin typeface="Arial" panose="020B0604020202090204" pitchFamily="34" charset="0"/>
                          <a:ea typeface="微软雅黑" panose="020B0503020204020204" pitchFamily="34" charset="-122"/>
                        </a:rPr>
                        <a:t>④</a:t>
                      </a:r>
                      <a:r>
                        <a:rPr lang="zh-CN" altLang="en-US" sz="1200" dirty="0">
                          <a:latin typeface="Arial" panose="020B0604020202090204" pitchFamily="34" charset="0"/>
                          <a:ea typeface="微软雅黑" panose="020B0503020204020204" pitchFamily="34" charset="-122"/>
                        </a:rPr>
                        <a:t>休克；</a:t>
                      </a:r>
                      <a:r>
                        <a:rPr lang="en-US" altLang="en-US" sz="1200" dirty="0">
                          <a:latin typeface="Arial" panose="020B0604020202090204" pitchFamily="34" charset="0"/>
                          <a:ea typeface="微软雅黑" panose="020B0503020204020204" pitchFamily="34" charset="-122"/>
                        </a:rPr>
                        <a:t>⑤</a:t>
                      </a:r>
                      <a:r>
                        <a:rPr lang="zh-CN" altLang="en-US" sz="1200" dirty="0">
                          <a:latin typeface="Arial" panose="020B0604020202090204" pitchFamily="34" charset="0"/>
                          <a:ea typeface="微软雅黑" panose="020B0503020204020204" pitchFamily="34" charset="-122"/>
                        </a:rPr>
                        <a:t>缺血性卒中；</a:t>
                      </a:r>
                      <a:r>
                        <a:rPr lang="en-US" altLang="en-US" sz="1200" dirty="0">
                          <a:latin typeface="Arial" panose="020B0604020202090204" pitchFamily="34" charset="0"/>
                          <a:ea typeface="微软雅黑" panose="020B0503020204020204" pitchFamily="34" charset="-122"/>
                        </a:rPr>
                        <a:t>⑥</a:t>
                      </a:r>
                      <a:r>
                        <a:rPr lang="zh-CN" altLang="en-US" sz="1200" dirty="0">
                          <a:latin typeface="Arial" panose="020B0604020202090204" pitchFamily="34" charset="0"/>
                          <a:ea typeface="微软雅黑" panose="020B0503020204020204" pitchFamily="34" charset="-122"/>
                        </a:rPr>
                        <a:t>病毒性心肌炎；</a:t>
                      </a:r>
                      <a:r>
                        <a:rPr lang="en-US" altLang="en-US" sz="1200" dirty="0">
                          <a:latin typeface="Arial" panose="020B0604020202090204" pitchFamily="34" charset="0"/>
                          <a:ea typeface="微软雅黑" panose="020B0503020204020204" pitchFamily="34" charset="-122"/>
                        </a:rPr>
                        <a:t>⑦</a:t>
                      </a:r>
                      <a:r>
                        <a:rPr lang="zh-CN" altLang="en-US" sz="1200" dirty="0">
                          <a:latin typeface="Arial" panose="020B0604020202090204" pitchFamily="34" charset="0"/>
                          <a:ea typeface="微软雅黑" panose="020B0503020204020204" pitchFamily="34" charset="-122"/>
                        </a:rPr>
                        <a:t>低血压。</a:t>
                      </a:r>
                    </a:p>
                  </a:txBody>
                  <a:tcPr anchor="ctr">
                    <a:lnB w="12700">
                      <a:solidFill>
                        <a:schemeClr val="bg1"/>
                      </a:solidFill>
                      <a:prstDash val="solid"/>
                    </a:lnB>
                  </a:tcPr>
                </a:tc>
              </a:tr>
              <a:tr h="548014">
                <a:tc>
                  <a:txBody>
                    <a:bodyPr/>
                    <a:lstStyle/>
                    <a:p>
                      <a:pPr algn="ctr">
                        <a:buNone/>
                      </a:pPr>
                      <a:r>
                        <a:rPr lang="en-US" altLang="en-US" sz="1400" dirty="0">
                          <a:latin typeface="Arial" panose="020B0604020202090204" pitchFamily="34" charset="0"/>
                          <a:ea typeface="微软雅黑" panose="020B0503020204020204" pitchFamily="34" charset="-122"/>
                        </a:rPr>
                        <a:t>8</a:t>
                      </a:r>
                    </a:p>
                  </a:txBody>
                  <a:tcPr anchor="ctr">
                    <a:lnL>
                      <a:noFill/>
                    </a:lnL>
                    <a:lnR>
                      <a:noFill/>
                    </a:lnR>
                    <a:lnT w="12700">
                      <a:solidFill>
                        <a:schemeClr val="bg1"/>
                      </a:solidFill>
                      <a:prstDash val="solid"/>
                    </a:lnT>
                    <a:lnB w="12700">
                      <a:solidFill>
                        <a:schemeClr val="bg1"/>
                      </a:solidFill>
                      <a:prstDash val="solid"/>
                    </a:lnB>
                    <a:lnTlToBr>
                      <a:noFill/>
                    </a:lnTlToBr>
                    <a:lnBlToTr>
                      <a:noFill/>
                    </a:lnBlToTr>
                    <a:solidFill>
                      <a:srgbClr val="DCEAF7"/>
                    </a:solidFill>
                  </a:tcPr>
                </a:tc>
                <a:tc>
                  <a:txBody>
                    <a:bodyPr/>
                    <a:lstStyle/>
                    <a:p>
                      <a:pPr algn="l"/>
                      <a:r>
                        <a:rPr lang="zh-CN" altLang="en-US" sz="1200" dirty="0">
                          <a:latin typeface="Arial" panose="020B0604020202090204" pitchFamily="34" charset="0"/>
                          <a:ea typeface="微软雅黑" panose="020B0503020204020204" pitchFamily="34" charset="-122"/>
                        </a:rPr>
                        <a:t>《慢性心力衰竭中西医结合诊疗专家共识》（</a:t>
                      </a:r>
                      <a:r>
                        <a:rPr lang="en-US" altLang="zh-CN" sz="1200" dirty="0">
                          <a:latin typeface="Arial" panose="020B0604020202090204" pitchFamily="34" charset="0"/>
                          <a:ea typeface="微软雅黑" panose="020B0503020204020204" pitchFamily="34" charset="-122"/>
                        </a:rPr>
                        <a:t>2016</a:t>
                      </a:r>
                      <a:r>
                        <a:rPr lang="zh-CN" altLang="en-US" sz="1200" dirty="0">
                          <a:latin typeface="Arial" panose="020B0604020202090204" pitchFamily="34" charset="0"/>
                          <a:ea typeface="微软雅黑" panose="020B0503020204020204" pitchFamily="34" charset="-122"/>
                        </a:rPr>
                        <a:t>）</a:t>
                      </a:r>
                    </a:p>
                  </a:txBody>
                  <a:tcPr anchor="ctr">
                    <a:lnL>
                      <a:noFill/>
                    </a:lnL>
                    <a:lnR>
                      <a:noFill/>
                    </a:lnR>
                    <a:lnT w="12700">
                      <a:solidFill>
                        <a:schemeClr val="bg1"/>
                      </a:solidFill>
                      <a:prstDash val="solid"/>
                    </a:lnT>
                    <a:lnB w="12700">
                      <a:solidFill>
                        <a:schemeClr val="bg1"/>
                      </a:solidFill>
                      <a:prstDash val="solid"/>
                    </a:lnB>
                    <a:lnTlToBr>
                      <a:noFill/>
                    </a:lnTlToBr>
                    <a:lnBlToTr>
                      <a:noFill/>
                    </a:lnBlToTr>
                    <a:solidFill>
                      <a:srgbClr val="DCEAF7"/>
                    </a:solidFill>
                  </a:tcPr>
                </a:tc>
                <a:tc>
                  <a:txBody>
                    <a:bodyPr/>
                    <a:lstStyle/>
                    <a:p>
                      <a:pPr algn="l"/>
                      <a:r>
                        <a:rPr lang="zh-CN" altLang="en-US" sz="1200" dirty="0">
                          <a:latin typeface="Arial" panose="020B0604020202090204" pitchFamily="34" charset="0"/>
                          <a:ea typeface="微软雅黑" panose="020B0503020204020204" pitchFamily="34" charset="-122"/>
                          <a:sym typeface="+mn-ea"/>
                        </a:rPr>
                        <a:t>慢性心力衰竭患者，以气虚血瘀、阳气亏虚血瘀证、气阴两虚血瘀证为主要证型，可兼见水饮证和痰浊证，临床上以益气活血为主要治疗方法。注射用益气复脉（冻干）适用于</a:t>
                      </a:r>
                      <a:r>
                        <a:rPr lang="zh-CN" altLang="en-US" sz="1200" b="1" dirty="0">
                          <a:solidFill>
                            <a:srgbClr val="C00000"/>
                          </a:solidFill>
                          <a:latin typeface="+mn-ea"/>
                          <a:sym typeface="+mn-ea"/>
                        </a:rPr>
                        <a:t>慢性心衰（NYHA II~Ⅳ级）患者</a:t>
                      </a:r>
                      <a:r>
                        <a:rPr lang="zh-CN" altLang="en-US" sz="1200" dirty="0">
                          <a:latin typeface="Arial" panose="020B0604020202090204" pitchFamily="34" charset="0"/>
                          <a:ea typeface="微软雅黑" panose="020B0503020204020204" pitchFamily="34" charset="-122"/>
                          <a:sym typeface="+mn-ea"/>
                        </a:rPr>
                        <a:t>。</a:t>
                      </a:r>
                    </a:p>
                  </a:txBody>
                  <a:tcPr anchor="ctr">
                    <a:lnL>
                      <a:noFill/>
                    </a:lnL>
                    <a:lnR>
                      <a:noFill/>
                    </a:lnR>
                    <a:lnT w="12700">
                      <a:solidFill>
                        <a:schemeClr val="bg1"/>
                      </a:solidFill>
                      <a:prstDash val="solid"/>
                    </a:lnT>
                    <a:lnB w="12700">
                      <a:solidFill>
                        <a:schemeClr val="bg1"/>
                      </a:solidFill>
                      <a:prstDash val="solid"/>
                    </a:lnB>
                    <a:lnTlToBr>
                      <a:noFill/>
                    </a:lnTlToBr>
                    <a:lnBlToTr>
                      <a:noFill/>
                    </a:lnBlToTr>
                    <a:solidFill>
                      <a:srgbClr val="DCEAF7"/>
                    </a:solidFill>
                  </a:tcPr>
                </a:tc>
              </a:tr>
            </a:tbl>
          </a:graphicData>
        </a:graphic>
      </p:graphicFrame>
      <p:sp>
        <p:nvSpPr>
          <p:cNvPr id="103" name="textbox 6"/>
          <p:cNvSpPr/>
          <p:nvPr/>
        </p:nvSpPr>
        <p:spPr>
          <a:xfrm rot="21600000">
            <a:off x="2938145" y="793253"/>
            <a:ext cx="8390255" cy="894715"/>
          </a:xfrm>
          <a:prstGeom prst="rect">
            <a:avLst/>
          </a:prstGeom>
          <a:noFill/>
          <a:ln w="0" cap="flat">
            <a:noFill/>
            <a:prstDash val="solid"/>
            <a:miter lim="0"/>
          </a:ln>
        </p:spPr>
        <p:txBody>
          <a:bodyPr vert="horz" wrap="square" lIns="0" tIns="0" rIns="0" bIns="0" anchor="ctr" anchorCtr="0"/>
          <a:lstStyle/>
          <a:p>
            <a:pPr lvl="0">
              <a:lnSpc>
                <a:spcPct val="110000"/>
              </a:lnSpc>
              <a:defRPr/>
            </a:pPr>
            <a:r>
              <a:rPr kumimoji="0" lang="zh-CN" altLang="en-US" b="1" i="0" u="none" strike="noStrike" kern="0" cap="none" spc="-1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Arial" panose="020B0604020202090204" pitchFamily="34" charset="0"/>
                <a:sym typeface="+mn-ea"/>
              </a:rPr>
              <a:t>疗效显著、安全性高，</a:t>
            </a:r>
            <a:r>
              <a:rPr kumimoji="0" lang="zh-CN" altLang="en-US" b="1" i="0" u="none" strike="noStrike" kern="0" cap="none" spc="-1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Arial" panose="020B0604020202090204" pitchFamily="34" charset="0"/>
                <a:sym typeface="+mn-ea"/>
              </a:rPr>
              <a:t>为</a:t>
            </a:r>
            <a:r>
              <a:rPr kumimoji="0" lang="zh-CN" altLang="en-US" b="1" i="0" u="none" strike="noStrike" kern="0" cap="none" spc="-10" normalizeH="0" baseline="0" noProof="0" dirty="0" smtClean="0">
                <a:ln>
                  <a:noFill/>
                </a:ln>
                <a:solidFill>
                  <a:srgbClr val="C00000"/>
                </a:solidFill>
                <a:effectLst/>
                <a:uLnTx/>
                <a:uFillTx/>
                <a:latin typeface="微软雅黑" panose="020B0503020204020204" pitchFamily="34" charset="-122"/>
                <a:ea typeface="微软雅黑" panose="020B0503020204020204" pitchFamily="34" charset="-122"/>
                <a:cs typeface="Arial" panose="020B0604020202090204" pitchFamily="34" charset="0"/>
                <a:sym typeface="+mn-ea"/>
              </a:rPr>
              <a:t>冠心病心绞痛</a:t>
            </a:r>
            <a:r>
              <a:rPr lang="zh-CN" altLang="en-US" b="1" kern="0" spc="-10" dirty="0">
                <a:latin typeface="微软雅黑" panose="020B0503020204020204" pitchFamily="34" charset="-122"/>
                <a:ea typeface="微软雅黑" panose="020B0503020204020204" pitchFamily="34" charset="-122"/>
                <a:cs typeface="Arial" panose="020B0604020202090204" pitchFamily="34" charset="0"/>
                <a:sym typeface="+mn-ea"/>
              </a:rPr>
              <a:t>以及</a:t>
            </a:r>
            <a:r>
              <a:rPr lang="zh-CN" altLang="en-US" b="1" kern="0" spc="-10" dirty="0" smtClean="0">
                <a:solidFill>
                  <a:srgbClr val="C00000"/>
                </a:solidFill>
                <a:latin typeface="微软雅黑" panose="020B0503020204020204" pitchFamily="34" charset="-122"/>
                <a:ea typeface="微软雅黑" panose="020B0503020204020204" pitchFamily="34" charset="-122"/>
                <a:cs typeface="Arial" panose="020B0604020202090204" pitchFamily="34" charset="0"/>
                <a:sym typeface="+mn-ea"/>
              </a:rPr>
              <a:t>心衰两类适应症</a:t>
            </a:r>
            <a:r>
              <a:rPr kumimoji="0" lang="zh-CN" altLang="en-US" b="1" i="0" u="none" strike="noStrike" kern="0" cap="none" spc="-1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Arial" panose="020B0604020202090204" pitchFamily="34" charset="0"/>
                <a:sym typeface="+mn-ea"/>
              </a:rPr>
              <a:t>的</a:t>
            </a:r>
            <a:r>
              <a:rPr kumimoji="0" lang="zh-CN" altLang="en-US" b="1" i="0" u="none" strike="noStrike" kern="0" cap="none" spc="-1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Arial" panose="020B0604020202090204" pitchFamily="34" charset="0"/>
                <a:sym typeface="+mn-ea"/>
              </a:rPr>
              <a:t>一线用药，</a:t>
            </a:r>
            <a:r>
              <a:rPr lang="zh-CN" altLang="en-US" b="1" kern="0" spc="-10" dirty="0">
                <a:latin typeface="微软雅黑" panose="020B0503020204020204" pitchFamily="34" charset="-122"/>
                <a:ea typeface="微软雅黑" panose="020B0503020204020204" pitchFamily="34" charset="-122"/>
                <a:cs typeface="Arial" panose="020B0604020202090204" pitchFamily="34" charset="0"/>
                <a:sym typeface="+mn-ea"/>
              </a:rPr>
              <a:t>获得国内外指南和专家共识广泛推荐</a:t>
            </a:r>
          </a:p>
        </p:txBody>
      </p:sp>
      <p:pic>
        <p:nvPicPr>
          <p:cNvPr id="9" name="图片 8"/>
          <p:cNvPicPr>
            <a:picLocks noChangeAspect="1"/>
          </p:cNvPicPr>
          <p:nvPr/>
        </p:nvPicPr>
        <p:blipFill>
          <a:blip r:embed="rId3"/>
          <a:stretch>
            <a:fillRect/>
          </a:stretch>
        </p:blipFill>
        <p:spPr>
          <a:xfrm>
            <a:off x="8739348" y="81064"/>
            <a:ext cx="3081178" cy="795143"/>
          </a:xfrm>
          <a:prstGeom prst="rect">
            <a:avLst/>
          </a:prstGeom>
        </p:spPr>
      </p:pic>
    </p:spTree>
    <p:extLst>
      <p:ext uri="{BB962C8B-B14F-4D97-AF65-F5344CB8AC3E}">
        <p14:creationId xmlns:p14="http://schemas.microsoft.com/office/powerpoint/2010/main" val="3097074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44943" y="197223"/>
            <a:ext cx="2549239" cy="460375"/>
          </a:xfrm>
          <a:prstGeom prst="rect">
            <a:avLst/>
          </a:prstGeom>
          <a:solidFill>
            <a:srgbClr val="0070C0"/>
          </a:solidFill>
        </p:spPr>
        <p:txBody>
          <a:bodyPr wrap="square" rtlCol="0">
            <a:spAutoFit/>
          </a:bodyPr>
          <a:lstStyle/>
          <a:p>
            <a:r>
              <a:rPr lang="en-US" altLang="zh-CN" sz="2400" b="1" dirty="0">
                <a:solidFill>
                  <a:schemeClr val="bg1"/>
                </a:solidFill>
                <a:latin typeface="微软雅黑" panose="020B0503020204020204" pitchFamily="34" charset="-122"/>
                <a:ea typeface="微软雅黑" panose="020B0503020204020204" pitchFamily="34" charset="-122"/>
              </a:rPr>
              <a:t>03-</a:t>
            </a:r>
            <a:r>
              <a:rPr lang="zh-CN" altLang="en-US" sz="2400" b="1" dirty="0">
                <a:solidFill>
                  <a:schemeClr val="bg1"/>
                </a:solidFill>
                <a:latin typeface="微软雅黑" panose="020B0503020204020204" pitchFamily="34" charset="-122"/>
                <a:ea typeface="微软雅黑" panose="020B0503020204020204" pitchFamily="34" charset="-122"/>
              </a:rPr>
              <a:t>有效性（</a:t>
            </a:r>
            <a:r>
              <a:rPr lang="en-US" altLang="zh-CN" sz="2400" b="1" dirty="0">
                <a:solidFill>
                  <a:schemeClr val="bg1"/>
                </a:solidFill>
                <a:latin typeface="微软雅黑" panose="020B0503020204020204" pitchFamily="34" charset="-122"/>
                <a:ea typeface="微软雅黑" panose="020B0503020204020204" pitchFamily="34" charset="-122"/>
              </a:rPr>
              <a:t>3/3</a:t>
            </a:r>
            <a:r>
              <a:rPr lang="zh-CN" altLang="en-US" sz="2400" b="1" dirty="0">
                <a:solidFill>
                  <a:schemeClr val="bg1"/>
                </a:solidFill>
                <a:latin typeface="微软雅黑" panose="020B0503020204020204" pitchFamily="34" charset="-122"/>
                <a:ea typeface="微软雅黑" panose="020B0503020204020204" pitchFamily="34" charset="-122"/>
              </a:rPr>
              <a:t>）</a:t>
            </a:r>
          </a:p>
        </p:txBody>
      </p:sp>
      <p:sp>
        <p:nvSpPr>
          <p:cNvPr id="29" name="文本框 28"/>
          <p:cNvSpPr txBox="1"/>
          <p:nvPr/>
        </p:nvSpPr>
        <p:spPr>
          <a:xfrm>
            <a:off x="1330604" y="1061222"/>
            <a:ext cx="2096654" cy="400110"/>
          </a:xfrm>
          <a:prstGeom prst="rect">
            <a:avLst/>
          </a:prstGeom>
          <a:solidFill>
            <a:srgbClr val="0070C0"/>
          </a:solidFill>
        </p:spPr>
        <p:txBody>
          <a:bodyPr wrap="square" rtlCol="0">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rPr>
              <a:t>中成药治疗优势</a:t>
            </a:r>
          </a:p>
        </p:txBody>
      </p:sp>
      <p:sp>
        <p:nvSpPr>
          <p:cNvPr id="32" name="文本框 31"/>
          <p:cNvSpPr txBox="1"/>
          <p:nvPr/>
        </p:nvSpPr>
        <p:spPr>
          <a:xfrm>
            <a:off x="1330325" y="2230755"/>
            <a:ext cx="9305925" cy="1568450"/>
          </a:xfrm>
          <a:prstGeom prst="rect">
            <a:avLst/>
          </a:prstGeom>
          <a:noFill/>
          <a:ln>
            <a:solidFill>
              <a:srgbClr val="0070C0"/>
            </a:solidFill>
          </a:ln>
        </p:spPr>
        <p:txBody>
          <a:bodyPr wrap="square" rtlCol="0">
            <a:spAutoFit/>
          </a:bodyPr>
          <a:lstStyle/>
          <a:p>
            <a:pPr>
              <a:lnSpc>
                <a:spcPct val="150000"/>
              </a:lnSpc>
            </a:pPr>
            <a:r>
              <a:rPr lang="zh-CN" altLang="en-US" sz="1600" dirty="0">
                <a:latin typeface="+mn-ea"/>
              </a:rPr>
              <a:t>注射用益气复脉 </a:t>
            </a:r>
            <a:r>
              <a:rPr lang="en-US" altLang="zh-CN" sz="1600" dirty="0">
                <a:latin typeface="+mn-ea"/>
              </a:rPr>
              <a:t>( </a:t>
            </a:r>
            <a:r>
              <a:rPr lang="zh-CN" altLang="en-US" sz="1600" dirty="0">
                <a:latin typeface="+mn-ea"/>
              </a:rPr>
              <a:t>冻干</a:t>
            </a:r>
            <a:r>
              <a:rPr lang="en-US" altLang="zh-CN" sz="1600" dirty="0">
                <a:latin typeface="+mn-ea"/>
              </a:rPr>
              <a:t>) </a:t>
            </a:r>
            <a:r>
              <a:rPr lang="zh-CN" altLang="en-US" sz="1600" b="1" dirty="0">
                <a:solidFill>
                  <a:srgbClr val="C00000"/>
                </a:solidFill>
                <a:latin typeface="+mn-ea"/>
              </a:rPr>
              <a:t>组方来源于经典名方生脉散</a:t>
            </a:r>
            <a:r>
              <a:rPr lang="zh-CN" altLang="en-US" sz="1600" dirty="0">
                <a:latin typeface="+mn-ea"/>
              </a:rPr>
              <a:t>，首见于金</a:t>
            </a:r>
            <a:r>
              <a:rPr lang="en-US" altLang="zh-CN" sz="1600" dirty="0">
                <a:latin typeface="+mn-ea"/>
              </a:rPr>
              <a:t>· </a:t>
            </a:r>
            <a:r>
              <a:rPr lang="zh-CN" altLang="en-US" sz="1600" dirty="0">
                <a:latin typeface="+mn-ea"/>
              </a:rPr>
              <a:t>张元素</a:t>
            </a:r>
            <a:r>
              <a:rPr lang="en-US" altLang="zh-CN" sz="1600" dirty="0">
                <a:latin typeface="+mn-ea"/>
              </a:rPr>
              <a:t>《</a:t>
            </a:r>
            <a:r>
              <a:rPr lang="zh-CN" altLang="en-US" sz="1600" dirty="0">
                <a:latin typeface="+mn-ea"/>
              </a:rPr>
              <a:t>医学启源</a:t>
            </a:r>
            <a:r>
              <a:rPr lang="en-US" altLang="zh-CN" sz="1600" dirty="0">
                <a:latin typeface="+mn-ea"/>
              </a:rPr>
              <a:t>·</a:t>
            </a:r>
            <a:r>
              <a:rPr lang="zh-CN" altLang="en-US" sz="1600" dirty="0">
                <a:latin typeface="+mn-ea"/>
              </a:rPr>
              <a:t>卷下</a:t>
            </a:r>
            <a:r>
              <a:rPr lang="en-US" altLang="zh-CN" sz="1600" dirty="0">
                <a:latin typeface="+mn-ea"/>
              </a:rPr>
              <a:t>》</a:t>
            </a:r>
            <a:r>
              <a:rPr lang="zh-CN" altLang="en-US" sz="1600" dirty="0">
                <a:latin typeface="+mn-ea"/>
              </a:rPr>
              <a:t>。方药中</a:t>
            </a:r>
            <a:r>
              <a:rPr lang="zh-CN" altLang="en-US" sz="1600" b="1" dirty="0">
                <a:solidFill>
                  <a:srgbClr val="C00000"/>
                </a:solidFill>
                <a:latin typeface="+mn-ea"/>
              </a:rPr>
              <a:t>君药人参</a:t>
            </a:r>
            <a:r>
              <a:rPr lang="zh-CN" altLang="en-US" sz="1600" dirty="0">
                <a:latin typeface="+mn-ea"/>
              </a:rPr>
              <a:t>，具有益气生津的功效；</a:t>
            </a:r>
            <a:r>
              <a:rPr lang="zh-CN" altLang="en-US" sz="1600" b="1" dirty="0">
                <a:solidFill>
                  <a:srgbClr val="C00000"/>
                </a:solidFill>
                <a:latin typeface="+mn-ea"/>
              </a:rPr>
              <a:t>臣药麦冬</a:t>
            </a:r>
            <a:r>
              <a:rPr lang="zh-CN" altLang="en-US" sz="1600" dirty="0">
                <a:latin typeface="+mn-ea"/>
              </a:rPr>
              <a:t>，具有养阴清热，润肺生津的功效，君臣合用，彰显益气养阴之功；</a:t>
            </a:r>
            <a:r>
              <a:rPr lang="zh-CN" altLang="en-US" sz="1600" b="1" dirty="0">
                <a:solidFill>
                  <a:srgbClr val="C00000"/>
                </a:solidFill>
                <a:latin typeface="+mn-ea"/>
              </a:rPr>
              <a:t>佐药五味子</a:t>
            </a:r>
            <a:r>
              <a:rPr lang="zh-CN" altLang="en-US" sz="1600" dirty="0">
                <a:latin typeface="+mn-ea"/>
              </a:rPr>
              <a:t>，具有敛肺止汗，生津止渴之功效；</a:t>
            </a:r>
            <a:r>
              <a:rPr lang="zh-CN" altLang="en-US" sz="1600" b="1" dirty="0">
                <a:solidFill>
                  <a:srgbClr val="C00000"/>
                </a:solidFill>
                <a:latin typeface="+mn-ea"/>
              </a:rPr>
              <a:t>三味药合用，一补一润一敛，益气养阴，生津止渴，敛阴止汗，使气复津生，汗止阴存，补气固脱，气冲脉复</a:t>
            </a:r>
            <a:r>
              <a:rPr lang="zh-CN" altLang="en-US" sz="1600" dirty="0">
                <a:latin typeface="+mn-ea"/>
              </a:rPr>
              <a:t>。</a:t>
            </a:r>
            <a:endParaRPr lang="en-US" altLang="zh-CN" sz="1600" dirty="0">
              <a:latin typeface="+mn-ea"/>
            </a:endParaRPr>
          </a:p>
        </p:txBody>
      </p:sp>
      <p:sp>
        <p:nvSpPr>
          <p:cNvPr id="3" name="文本框 2"/>
          <p:cNvSpPr txBox="1"/>
          <p:nvPr/>
        </p:nvSpPr>
        <p:spPr>
          <a:xfrm>
            <a:off x="1330325" y="1800071"/>
            <a:ext cx="1348509" cy="369332"/>
          </a:xfrm>
          <a:prstGeom prst="rect">
            <a:avLst/>
          </a:prstGeom>
          <a:solidFill>
            <a:srgbClr val="0070C0"/>
          </a:solidFill>
        </p:spPr>
        <p:txBody>
          <a:bodyPr wrap="square" rtlCol="0">
            <a:spAutoFit/>
          </a:bodyPr>
          <a:lstStyle/>
          <a:p>
            <a:r>
              <a:rPr lang="zh-CN" altLang="en-US" b="1" dirty="0">
                <a:solidFill>
                  <a:schemeClr val="bg1"/>
                </a:solidFill>
                <a:latin typeface="微软雅黑" panose="020B0503020204020204" pitchFamily="34" charset="-122"/>
                <a:ea typeface="微软雅黑" panose="020B0503020204020204" pitchFamily="34" charset="-122"/>
              </a:rPr>
              <a:t>组方合理性</a:t>
            </a:r>
          </a:p>
        </p:txBody>
      </p:sp>
      <p:sp>
        <p:nvSpPr>
          <p:cNvPr id="5" name="文本框 4"/>
          <p:cNvSpPr txBox="1"/>
          <p:nvPr/>
        </p:nvSpPr>
        <p:spPr>
          <a:xfrm>
            <a:off x="1330326" y="4260509"/>
            <a:ext cx="1348508" cy="369332"/>
          </a:xfrm>
          <a:prstGeom prst="rect">
            <a:avLst/>
          </a:prstGeom>
          <a:solidFill>
            <a:srgbClr val="0070C0"/>
          </a:solidFill>
        </p:spPr>
        <p:txBody>
          <a:bodyPr wrap="square" rtlCol="0">
            <a:spAutoFit/>
          </a:bodyPr>
          <a:lstStyle/>
          <a:p>
            <a:pPr algn="ctr"/>
            <a:r>
              <a:rPr lang="zh-CN" altLang="en-US" b="1" dirty="0">
                <a:solidFill>
                  <a:schemeClr val="bg1"/>
                </a:solidFill>
                <a:latin typeface="微软雅黑" panose="020B0503020204020204" pitchFamily="34" charset="-122"/>
                <a:ea typeface="微软雅黑" panose="020B0503020204020204" pitchFamily="34" charset="-122"/>
              </a:rPr>
              <a:t>治疗优势</a:t>
            </a:r>
          </a:p>
        </p:txBody>
      </p:sp>
      <p:sp>
        <p:nvSpPr>
          <p:cNvPr id="6" name="文本框 5"/>
          <p:cNvSpPr txBox="1"/>
          <p:nvPr/>
        </p:nvSpPr>
        <p:spPr>
          <a:xfrm>
            <a:off x="1330325" y="4788535"/>
            <a:ext cx="9305290" cy="829945"/>
          </a:xfrm>
          <a:prstGeom prst="rect">
            <a:avLst/>
          </a:prstGeom>
          <a:noFill/>
          <a:ln>
            <a:solidFill>
              <a:srgbClr val="0070C0"/>
            </a:solidFill>
          </a:ln>
        </p:spPr>
        <p:txBody>
          <a:bodyPr wrap="square" rtlCol="0">
            <a:spAutoFit/>
          </a:bodyPr>
          <a:lstStyle/>
          <a:p>
            <a:pPr>
              <a:lnSpc>
                <a:spcPct val="150000"/>
              </a:lnSpc>
            </a:pPr>
            <a:r>
              <a:rPr lang="zh-CN" altLang="en-US" sz="1600" dirty="0">
                <a:latin typeface="+mn-ea"/>
              </a:rPr>
              <a:t>中成药从多途径、多环节、多靶点、多机制防治心衰，有效控制心衰患者症状，改善预后，降低再住院率和病死率，提高患者的生活质量及远期生存率。</a:t>
            </a:r>
          </a:p>
        </p:txBody>
      </p:sp>
      <p:pic>
        <p:nvPicPr>
          <p:cNvPr id="9" name="图片 8"/>
          <p:cNvPicPr>
            <a:picLocks noChangeAspect="1"/>
          </p:cNvPicPr>
          <p:nvPr/>
        </p:nvPicPr>
        <p:blipFill>
          <a:blip r:embed="rId2"/>
          <a:stretch>
            <a:fillRect/>
          </a:stretch>
        </p:blipFill>
        <p:spPr>
          <a:xfrm>
            <a:off x="8739348" y="81064"/>
            <a:ext cx="3081178" cy="795143"/>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44943" y="197223"/>
            <a:ext cx="2512293" cy="461665"/>
          </a:xfrm>
          <a:prstGeom prst="rect">
            <a:avLst/>
          </a:prstGeom>
          <a:solidFill>
            <a:srgbClr val="0070C0"/>
          </a:solidFill>
        </p:spPr>
        <p:txBody>
          <a:bodyPr wrap="square" rtlCol="0">
            <a:spAutoFit/>
          </a:bodyPr>
          <a:lstStyle/>
          <a:p>
            <a:r>
              <a:rPr lang="en-US" altLang="zh-CN" sz="2400" b="1" dirty="0">
                <a:solidFill>
                  <a:schemeClr val="bg1"/>
                </a:solidFill>
                <a:latin typeface="微软雅黑" panose="020B0503020204020204" pitchFamily="34" charset="-122"/>
                <a:ea typeface="微软雅黑" panose="020B0503020204020204" pitchFamily="34" charset="-122"/>
              </a:rPr>
              <a:t>04-</a:t>
            </a:r>
            <a:r>
              <a:rPr lang="zh-CN" altLang="en-US" sz="2400" b="1" dirty="0">
                <a:solidFill>
                  <a:schemeClr val="bg1"/>
                </a:solidFill>
                <a:latin typeface="微软雅黑" panose="020B0503020204020204" pitchFamily="34" charset="-122"/>
                <a:ea typeface="微软雅黑" panose="020B0503020204020204" pitchFamily="34" charset="-122"/>
              </a:rPr>
              <a:t>创新性（</a:t>
            </a:r>
            <a:r>
              <a:rPr lang="en-US" altLang="zh-CN" sz="2400" b="1" dirty="0">
                <a:solidFill>
                  <a:schemeClr val="bg1"/>
                </a:solidFill>
                <a:latin typeface="微软雅黑" panose="020B0503020204020204" pitchFamily="34" charset="-122"/>
                <a:ea typeface="微软雅黑" panose="020B0503020204020204" pitchFamily="34" charset="-122"/>
              </a:rPr>
              <a:t>1/2</a:t>
            </a:r>
            <a:r>
              <a:rPr lang="zh-CN" altLang="en-US" sz="2400" b="1" dirty="0">
                <a:solidFill>
                  <a:schemeClr val="bg1"/>
                </a:solidFill>
                <a:latin typeface="微软雅黑" panose="020B0503020204020204" pitchFamily="34" charset="-122"/>
                <a:ea typeface="微软雅黑" panose="020B0503020204020204" pitchFamily="34" charset="-122"/>
              </a:rPr>
              <a:t>）</a:t>
            </a:r>
          </a:p>
        </p:txBody>
      </p:sp>
      <p:sp>
        <p:nvSpPr>
          <p:cNvPr id="8" name="文本框 7"/>
          <p:cNvSpPr txBox="1"/>
          <p:nvPr/>
        </p:nvSpPr>
        <p:spPr>
          <a:xfrm>
            <a:off x="2341421" y="1556875"/>
            <a:ext cx="1828799" cy="400110"/>
          </a:xfrm>
          <a:prstGeom prst="rect">
            <a:avLst/>
          </a:prstGeom>
          <a:solidFill>
            <a:srgbClr val="0070C0"/>
          </a:solidFill>
        </p:spPr>
        <p:txBody>
          <a:bodyPr wrap="square" rtlCol="0">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rPr>
              <a:t>创新点及机理</a:t>
            </a:r>
          </a:p>
        </p:txBody>
      </p:sp>
      <p:sp>
        <p:nvSpPr>
          <p:cNvPr id="9" name="文本框 8"/>
          <p:cNvSpPr txBox="1"/>
          <p:nvPr/>
        </p:nvSpPr>
        <p:spPr>
          <a:xfrm>
            <a:off x="946730" y="1959020"/>
            <a:ext cx="4618182" cy="3692525"/>
          </a:xfrm>
          <a:prstGeom prst="rect">
            <a:avLst/>
          </a:prstGeom>
          <a:solidFill>
            <a:srgbClr val="EAF2FA"/>
          </a:solidFill>
          <a:ln>
            <a:solidFill>
              <a:schemeClr val="accent5">
                <a:lumMod val="20000"/>
                <a:lumOff val="80000"/>
              </a:schemeClr>
            </a:solidFill>
          </a:ln>
        </p:spPr>
        <p:txBody>
          <a:bodyPr wrap="square" rtlCol="0">
            <a:spAutoFit/>
          </a:bodyPr>
          <a:lstStyle/>
          <a:p>
            <a:pPr marL="285750" indent="-285750">
              <a:lnSpc>
                <a:spcPct val="150000"/>
              </a:lnSpc>
              <a:buFont typeface="Arial" panose="020B0604020202090204" pitchFamily="34" charset="0"/>
              <a:buChar char="•"/>
            </a:pPr>
            <a:r>
              <a:rPr lang="zh-CN" altLang="en-US" sz="1600" dirty="0">
                <a:latin typeface="+mn-ea"/>
              </a:rPr>
              <a:t>注射用益气复脉（冻干）通过</a:t>
            </a:r>
            <a:r>
              <a:rPr lang="zh-CN" altLang="en-US" b="1" dirty="0">
                <a:solidFill>
                  <a:srgbClr val="C00000"/>
                </a:solidFill>
                <a:latin typeface="+mn-ea"/>
              </a:rPr>
              <a:t>激活</a:t>
            </a:r>
            <a:r>
              <a:rPr lang="en-US" altLang="zh-CN" b="1" dirty="0">
                <a:solidFill>
                  <a:srgbClr val="C00000"/>
                </a:solidFill>
                <a:latin typeface="+mn-ea"/>
              </a:rPr>
              <a:t>PI</a:t>
            </a:r>
            <a:r>
              <a:rPr lang="en-US" altLang="zh-CN" b="1" baseline="-25000" dirty="0">
                <a:solidFill>
                  <a:srgbClr val="C00000"/>
                </a:solidFill>
                <a:latin typeface="+mn-ea"/>
              </a:rPr>
              <a:t>3</a:t>
            </a:r>
            <a:r>
              <a:rPr lang="en-US" altLang="zh-CN" b="1" dirty="0">
                <a:solidFill>
                  <a:srgbClr val="C00000"/>
                </a:solidFill>
                <a:latin typeface="+mn-ea"/>
              </a:rPr>
              <a:t>K/AKT/mTOR</a:t>
            </a:r>
            <a:r>
              <a:rPr lang="zh-CN" altLang="en-US" b="1" dirty="0">
                <a:solidFill>
                  <a:srgbClr val="C00000"/>
                </a:solidFill>
                <a:latin typeface="+mn-ea"/>
              </a:rPr>
              <a:t>通路，抑制炎症和氧化应激反应、改善心肌细胞自噬和凋亡紊乱、保护内皮细胞功能</a:t>
            </a:r>
            <a:r>
              <a:rPr lang="zh-CN" altLang="en-US" sz="1600" dirty="0">
                <a:latin typeface="+mn-ea"/>
              </a:rPr>
              <a:t>等作用来延缓心肌肥厚型心衰心室重构和心肌纤维化程度。</a:t>
            </a:r>
            <a:endParaRPr lang="en-US" altLang="zh-CN" sz="1600" dirty="0">
              <a:latin typeface="+mn-ea"/>
            </a:endParaRPr>
          </a:p>
          <a:p>
            <a:pPr marL="285750" indent="-285750">
              <a:lnSpc>
                <a:spcPct val="150000"/>
              </a:lnSpc>
              <a:buFont typeface="Arial" panose="020B0604020202090204" pitchFamily="34" charset="0"/>
              <a:buChar char="•"/>
            </a:pPr>
            <a:r>
              <a:rPr lang="zh-CN" altLang="en-US" sz="1600" dirty="0">
                <a:latin typeface="+mn-ea"/>
              </a:rPr>
              <a:t>剂型创新：</a:t>
            </a:r>
            <a:r>
              <a:rPr lang="zh-CN" altLang="en-US" b="1" dirty="0">
                <a:solidFill>
                  <a:srgbClr val="C00000"/>
                </a:solidFill>
                <a:latin typeface="Arial Bold" panose="020B0604020202090204" charset="0"/>
                <a:cs typeface="Arial Bold" panose="020B0604020202090204" charset="0"/>
              </a:rPr>
              <a:t>无助溶剂吐温</a:t>
            </a:r>
            <a:r>
              <a:rPr lang="en-US" altLang="zh-CN" b="1" dirty="0">
                <a:solidFill>
                  <a:srgbClr val="C00000"/>
                </a:solidFill>
                <a:latin typeface="Arial Bold" panose="020B0604020202090204" charset="0"/>
                <a:cs typeface="Arial Bold" panose="020B0604020202090204" charset="0"/>
              </a:rPr>
              <a:t>80</a:t>
            </a:r>
            <a:r>
              <a:rPr lang="zh-CN" altLang="en-US" b="1" dirty="0">
                <a:solidFill>
                  <a:srgbClr val="C00000"/>
                </a:solidFill>
                <a:latin typeface="Arial Bold" panose="020B0604020202090204" charset="0"/>
                <a:cs typeface="Arial Bold" panose="020B0604020202090204" charset="0"/>
              </a:rPr>
              <a:t>，严格控制</a:t>
            </a:r>
            <a:r>
              <a:rPr lang="en-US" altLang="zh-CN" b="1" dirty="0">
                <a:solidFill>
                  <a:srgbClr val="C00000"/>
                </a:solidFill>
                <a:latin typeface="Arial Bold" panose="020B0604020202090204" charset="0"/>
                <a:cs typeface="Arial Bold" panose="020B0604020202090204" charset="0"/>
              </a:rPr>
              <a:t>5-</a:t>
            </a:r>
            <a:r>
              <a:rPr lang="zh-CN" altLang="en-US" b="1" dirty="0">
                <a:solidFill>
                  <a:srgbClr val="C00000"/>
                </a:solidFill>
                <a:latin typeface="Arial Bold" panose="020B0604020202090204" charset="0"/>
                <a:cs typeface="Arial Bold" panose="020B0604020202090204" charset="0"/>
              </a:rPr>
              <a:t>羟甲基糠醛含量</a:t>
            </a:r>
            <a:r>
              <a:rPr lang="zh-CN" altLang="en-US" sz="1600" b="1" dirty="0">
                <a:solidFill>
                  <a:srgbClr val="C00000"/>
                </a:solidFill>
                <a:latin typeface="Arial Bold" panose="020B0604020202090204" charset="0"/>
                <a:cs typeface="Arial Bold" panose="020B0604020202090204" charset="0"/>
              </a:rPr>
              <a:t>，</a:t>
            </a:r>
            <a:r>
              <a:rPr lang="zh-CN" altLang="en-US" b="1" dirty="0">
                <a:solidFill>
                  <a:srgbClr val="C00000"/>
                </a:solidFill>
                <a:latin typeface="Arial Bold" panose="020B0604020202090204" charset="0"/>
                <a:cs typeface="Arial Bold" panose="020B0604020202090204" charset="0"/>
              </a:rPr>
              <a:t>采用除菌过滤和冻</a:t>
            </a:r>
            <a:r>
              <a:rPr lang="zh-CN" altLang="en-US" sz="1800" b="1" dirty="0">
                <a:solidFill>
                  <a:srgbClr val="C00000"/>
                </a:solidFill>
                <a:latin typeface="Arial Bold" panose="020B0604020202090204" charset="0"/>
                <a:cs typeface="Arial Bold" panose="020B0604020202090204" charset="0"/>
              </a:rPr>
              <a:t>干</a:t>
            </a:r>
            <a:r>
              <a:rPr lang="zh-CN" altLang="en-US" sz="1600" dirty="0">
                <a:latin typeface="+mn-ea"/>
              </a:rPr>
              <a:t>等技术制成无菌粉末，有效成分在干燥状态下存储，不受温度、</a:t>
            </a:r>
            <a:r>
              <a:rPr lang="en-US" altLang="zh-CN" sz="1600" dirty="0">
                <a:latin typeface="+mn-ea"/>
              </a:rPr>
              <a:t>pH</a:t>
            </a:r>
            <a:r>
              <a:rPr lang="zh-CN" altLang="en-US" sz="1600" dirty="0">
                <a:latin typeface="+mn-ea"/>
              </a:rPr>
              <a:t>值等影响，稳定性更好。</a:t>
            </a:r>
            <a:endParaRPr lang="en-US" altLang="zh-CN" sz="1600" dirty="0">
              <a:latin typeface="+mn-ea"/>
            </a:endParaRPr>
          </a:p>
        </p:txBody>
      </p:sp>
      <p:sp>
        <p:nvSpPr>
          <p:cNvPr id="10" name="箭头: 右 9"/>
          <p:cNvSpPr/>
          <p:nvPr/>
        </p:nvSpPr>
        <p:spPr>
          <a:xfrm>
            <a:off x="5611091" y="3497908"/>
            <a:ext cx="803570" cy="404091"/>
          </a:xfrm>
          <a:prstGeom prst="rightArrow">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7583060" y="1558910"/>
            <a:ext cx="2484581" cy="400110"/>
          </a:xfrm>
          <a:prstGeom prst="rect">
            <a:avLst/>
          </a:prstGeom>
          <a:solidFill>
            <a:srgbClr val="0070C0"/>
          </a:solidFill>
        </p:spPr>
        <p:txBody>
          <a:bodyPr wrap="square" rtlCol="0">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rPr>
              <a:t>创新带来的患者获益</a:t>
            </a:r>
          </a:p>
        </p:txBody>
      </p:sp>
      <p:sp>
        <p:nvSpPr>
          <p:cNvPr id="12" name="文本框 11"/>
          <p:cNvSpPr txBox="1"/>
          <p:nvPr/>
        </p:nvSpPr>
        <p:spPr>
          <a:xfrm>
            <a:off x="6446986" y="1959020"/>
            <a:ext cx="4719782" cy="3840475"/>
          </a:xfrm>
          <a:prstGeom prst="rect">
            <a:avLst/>
          </a:prstGeom>
          <a:noFill/>
          <a:ln>
            <a:solidFill>
              <a:srgbClr val="0070C0"/>
            </a:solidFill>
          </a:ln>
        </p:spPr>
        <p:txBody>
          <a:bodyPr wrap="square" rtlCol="0">
            <a:spAutoFit/>
          </a:bodyPr>
          <a:lstStyle/>
          <a:p>
            <a:pPr marL="285750" indent="-285750">
              <a:lnSpc>
                <a:spcPct val="150000"/>
              </a:lnSpc>
              <a:buFont typeface="Arial" panose="020B0604020202090204" pitchFamily="34" charset="0"/>
              <a:buChar char="•"/>
            </a:pPr>
            <a:r>
              <a:rPr lang="zh-CN" altLang="en-US" b="1" dirty="0">
                <a:solidFill>
                  <a:srgbClr val="C00000"/>
                </a:solidFill>
                <a:latin typeface="+mn-ea"/>
              </a:rPr>
              <a:t>改善心脏舒张功能障碍、改善能量代谢和调节血压，发挥改善心功能作用</a:t>
            </a:r>
            <a:r>
              <a:rPr lang="zh-CN" altLang="en-US" sz="1600" dirty="0">
                <a:latin typeface="+mn-ea"/>
              </a:rPr>
              <a:t>。</a:t>
            </a:r>
            <a:endParaRPr lang="en-US" altLang="zh-CN" sz="1600" dirty="0">
              <a:latin typeface="+mn-ea"/>
            </a:endParaRPr>
          </a:p>
          <a:p>
            <a:pPr marL="285750" indent="-285750">
              <a:lnSpc>
                <a:spcPct val="150000"/>
              </a:lnSpc>
              <a:buFont typeface="Arial" panose="020B0604020202090204" pitchFamily="34" charset="0"/>
              <a:buChar char="•"/>
            </a:pPr>
            <a:r>
              <a:rPr lang="zh-CN" altLang="en-US" sz="1600" dirty="0">
                <a:latin typeface="+mn-ea"/>
              </a:rPr>
              <a:t>特殊人群获益：</a:t>
            </a:r>
            <a:endParaRPr lang="en-US" altLang="zh-CN" sz="1600" dirty="0">
              <a:latin typeface="+mn-ea"/>
            </a:endParaRPr>
          </a:p>
          <a:p>
            <a:pPr marL="285750" indent="-285750">
              <a:lnSpc>
                <a:spcPct val="150000"/>
              </a:lnSpc>
              <a:buFont typeface="Wingdings" panose="05000000000000000000" pitchFamily="2" charset="2"/>
              <a:buChar char="ü"/>
            </a:pPr>
            <a:r>
              <a:rPr lang="zh-CN" altLang="en-US" sz="1600" b="1" dirty="0">
                <a:solidFill>
                  <a:srgbClr val="0070C0"/>
                </a:solidFill>
                <a:latin typeface="+mn-ea"/>
              </a:rPr>
              <a:t>改善老年性心力衰竭（气阴两虚证）患者临床症状</a:t>
            </a:r>
            <a:r>
              <a:rPr lang="zh-CN" altLang="en-US" sz="1600" dirty="0">
                <a:latin typeface="+mn-ea"/>
              </a:rPr>
              <a:t>，提高运动耐力及生活质量，且中医证候、</a:t>
            </a:r>
            <a:r>
              <a:rPr lang="en-US" altLang="zh-CN" sz="1600" dirty="0">
                <a:latin typeface="+mn-ea"/>
              </a:rPr>
              <a:t>6MWD</a:t>
            </a:r>
            <a:r>
              <a:rPr lang="zh-CN" altLang="en-US" sz="1600" dirty="0">
                <a:latin typeface="+mn-ea"/>
              </a:rPr>
              <a:t>、</a:t>
            </a:r>
            <a:r>
              <a:rPr lang="en-US" altLang="zh-CN" sz="1600" dirty="0">
                <a:latin typeface="+mn-ea"/>
              </a:rPr>
              <a:t>MLHFQ</a:t>
            </a:r>
            <a:r>
              <a:rPr lang="zh-CN" altLang="en-US" sz="1600" dirty="0">
                <a:latin typeface="+mn-ea"/>
              </a:rPr>
              <a:t>的改善优先于</a:t>
            </a:r>
            <a:r>
              <a:rPr lang="en-US" altLang="zh-CN" sz="1600" dirty="0">
                <a:latin typeface="+mn-ea"/>
              </a:rPr>
              <a:t>BNP</a:t>
            </a:r>
            <a:r>
              <a:rPr lang="zh-CN" altLang="en-US" sz="1600" dirty="0">
                <a:latin typeface="+mn-ea"/>
              </a:rPr>
              <a:t>，常规治疗基础上加用注射用益气复脉（冻干）未增加不良反应。</a:t>
            </a:r>
            <a:endParaRPr lang="en-US" altLang="zh-CN" sz="1600" dirty="0">
              <a:latin typeface="+mn-ea"/>
            </a:endParaRPr>
          </a:p>
          <a:p>
            <a:pPr marL="285750" indent="-285750">
              <a:lnSpc>
                <a:spcPct val="150000"/>
              </a:lnSpc>
              <a:buFont typeface="Wingdings" panose="05000000000000000000" pitchFamily="2" charset="2"/>
              <a:buChar char="ü"/>
            </a:pPr>
            <a:r>
              <a:rPr lang="zh-CN" altLang="en-US" sz="1600" dirty="0">
                <a:latin typeface="+mn-ea"/>
              </a:rPr>
              <a:t>治疗</a:t>
            </a:r>
            <a:r>
              <a:rPr lang="zh-CN" altLang="en-US" sz="1600" b="1" dirty="0">
                <a:solidFill>
                  <a:srgbClr val="0070C0"/>
                </a:solidFill>
                <a:latin typeface="+mn-ea"/>
              </a:rPr>
              <a:t>气阴两虚型糖尿病肾病合并慢性心力衰竭</a:t>
            </a:r>
            <a:r>
              <a:rPr lang="zh-CN" altLang="en-US" sz="1600" dirty="0">
                <a:latin typeface="+mn-ea"/>
              </a:rPr>
              <a:t>，联合注射用益气复脉（冻干）</a:t>
            </a:r>
            <a:r>
              <a:rPr lang="zh-CN" altLang="en-US" sz="1600" b="1" dirty="0">
                <a:solidFill>
                  <a:srgbClr val="0070C0"/>
                </a:solidFill>
                <a:latin typeface="+mn-ea"/>
              </a:rPr>
              <a:t>疗效更好</a:t>
            </a:r>
            <a:r>
              <a:rPr lang="zh-CN" altLang="en-US" sz="1600" dirty="0">
                <a:latin typeface="+mn-ea"/>
              </a:rPr>
              <a:t>。</a:t>
            </a:r>
            <a:endParaRPr lang="en-US" altLang="zh-CN" sz="1600" dirty="0">
              <a:latin typeface="+mn-ea"/>
            </a:endParaRPr>
          </a:p>
        </p:txBody>
      </p:sp>
      <p:pic>
        <p:nvPicPr>
          <p:cNvPr id="13" name="图片 12"/>
          <p:cNvPicPr>
            <a:picLocks noChangeAspect="1"/>
          </p:cNvPicPr>
          <p:nvPr/>
        </p:nvPicPr>
        <p:blipFill>
          <a:blip r:embed="rId2"/>
          <a:stretch>
            <a:fillRect/>
          </a:stretch>
        </p:blipFill>
        <p:spPr>
          <a:xfrm>
            <a:off x="8739348" y="81064"/>
            <a:ext cx="3081178" cy="795143"/>
          </a:xfrm>
          <a:prstGeom prst="rect">
            <a:avLst/>
          </a:prstGeom>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ABLE_ENDDRAG_ORIGIN_RECT" val="843*402"/>
  <p:tag name="TABLE_ENDDRAG_RECT" val="48*127*843*402"/>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2693</Words>
  <Application>Microsoft Office PowerPoint</Application>
  <PresentationFormat>宽屏</PresentationFormat>
  <Paragraphs>148</Paragraphs>
  <Slides>11</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21" baseType="lpstr">
      <vt:lpstr>等线</vt:lpstr>
      <vt:lpstr>等线 Light</vt:lpstr>
      <vt:lpstr>宋体</vt:lpstr>
      <vt:lpstr>微软雅黑</vt:lpstr>
      <vt:lpstr>Arial</vt:lpstr>
      <vt:lpstr>Arial Bold</vt:lpstr>
      <vt:lpstr>Calibri</vt:lpstr>
      <vt:lpstr>Wingdings</vt:lpstr>
      <vt:lpstr>Office 主题​​</vt:lpstr>
      <vt:lpstr>think-cell 幻灯片</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Li, Quanfeng</dc:creator>
  <cp:lastModifiedBy>韩炳琳</cp:lastModifiedBy>
  <cp:revision>398</cp:revision>
  <cp:lastPrinted>2025-07-08T06:07:32Z</cp:lastPrinted>
  <dcterms:created xsi:type="dcterms:W3CDTF">2025-07-08T06:07:32Z</dcterms:created>
  <dcterms:modified xsi:type="dcterms:W3CDTF">2025-07-18T08:37:35Z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CFF2A5FB0949CDE165AF5368C7A972EA_43</vt:lpwstr>
  </property>
  <property fmtid="{D5CDD505-2E9C-101B-9397-08002B2CF9AE}" pid="3" name="KSOProductBuildVer">
    <vt:lpwstr>2052-7.3.1.8967</vt:lpwstr>
  </property>
</Properties>
</file>