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145709684" r:id="rId2"/>
    <p:sldId id="2145709673" r:id="rId3"/>
    <p:sldId id="2145709674" r:id="rId4"/>
    <p:sldId id="2145709675" r:id="rId5"/>
    <p:sldId id="2145709692" r:id="rId6"/>
    <p:sldId id="2145709685" r:id="rId7"/>
    <p:sldId id="2145709680" r:id="rId8"/>
    <p:sldId id="2145709690" r:id="rId9"/>
    <p:sldId id="2145709683" r:id="rId10"/>
    <p:sldId id="2145709693" r:id="rId11"/>
  </p:sldIdLst>
  <p:sldSz cx="12192000" cy="6858000"/>
  <p:notesSz cx="6735763" cy="9866313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97584E-5492-FCF8-9619-8D3E9E910598}" name="张培龙zhangpeilong" initials="张培" userId="S::zhangpeilong@avistonebio.onmicrosoft.com::744f3357-7175-4c49-833a-9760cd84f5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75B630"/>
    <a:srgbClr val="09285D"/>
    <a:srgbClr val="92D050"/>
    <a:srgbClr val="83CF8F"/>
    <a:srgbClr val="435B9F"/>
    <a:srgbClr val="212F5D"/>
    <a:srgbClr val="B17ED8"/>
    <a:srgbClr val="6392C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6405" autoAdjust="0"/>
  </p:normalViewPr>
  <p:slideViewPr>
    <p:cSldViewPr snapToGrid="0">
      <p:cViewPr varScale="1">
        <p:scale>
          <a:sx n="110" d="100"/>
          <a:sy n="110" d="100"/>
        </p:scale>
        <p:origin x="495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6510"/>
    </p:cViewPr>
  </p:sorterViewPr>
  <p:notesViewPr>
    <p:cSldViewPr snapToGrid="0">
      <p:cViewPr varScale="1">
        <p:scale>
          <a:sx n="67" d="100"/>
          <a:sy n="67" d="100"/>
        </p:scale>
        <p:origin x="2829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36164;&#26009;\&#25991;&#26723;\&#39033;&#30446;&#36164;&#26009;\PLB1001\&#21307;&#20445;&#35848;&#21028;-2025&#24180;&#31616;&#26131;&#32493;&#32422;\PPT&#20316;&#2227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36164;&#26009;\&#25991;&#26723;\&#39033;&#30446;&#36164;&#26009;\PLB1001\&#21307;&#20445;&#35848;&#21028;-2025&#24180;&#31616;&#26131;&#32493;&#32422;\PPT&#20316;&#2227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36164;&#26009;\&#25991;&#26723;\&#39033;&#30446;&#36164;&#26009;\PLB1001\&#21307;&#20445;&#35848;&#21028;-2025&#24180;&#31616;&#26131;&#32493;&#32422;\PPT&#20316;&#2227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36164;&#26009;\&#25991;&#26723;\&#39033;&#30446;&#36164;&#26009;\PLB1001\&#21307;&#20445;&#35848;&#21028;-2025&#24180;&#31616;&#26131;&#32493;&#32422;\PPT&#20316;&#2227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altLang="en-US" sz="14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所有级别不良反应发生率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altLang="en-US" sz="1400" b="1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6.6480674797040756E-2"/>
          <c:y val="0.25206644789212568"/>
          <c:w val="0.92075506780383576"/>
          <c:h val="0.50481877552165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Sheet2!$C$33</c:f>
              <c:strCache>
                <c:ptCount val="1"/>
                <c:pt idx="0">
                  <c:v>伯瑞替尼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Sheet2!$B$34:$B$59</c:f>
              <c:strCache>
                <c:ptCount val="26"/>
                <c:pt idx="0">
                  <c:v>恶心</c:v>
                </c:pt>
                <c:pt idx="1">
                  <c:v>腹泻</c:v>
                </c:pt>
                <c:pt idx="2">
                  <c:v>周围性水肿</c:v>
                </c:pt>
                <c:pt idx="3">
                  <c:v>疲劳</c:v>
                </c:pt>
                <c:pt idx="4">
                  <c:v>皮疹</c:v>
                </c:pt>
                <c:pt idx="5">
                  <c:v>食欲减退</c:v>
                </c:pt>
                <c:pt idx="6">
                  <c:v>发热</c:v>
                </c:pt>
                <c:pt idx="7">
                  <c:v>贫血</c:v>
                </c:pt>
                <c:pt idx="8">
                  <c:v>中性粒细胞减少症</c:v>
                </c:pt>
                <c:pt idx="9">
                  <c:v>血小板减少症</c:v>
                </c:pt>
                <c:pt idx="10">
                  <c:v>白细胞减少</c:v>
                </c:pt>
                <c:pt idx="11">
                  <c:v>血白蛋白降低</c:v>
                </c:pt>
                <c:pt idx="12">
                  <c:v>淋巴细胞计数降低</c:v>
                </c:pt>
                <c:pt idx="13">
                  <c:v>丙氨酸氨基转移酶升高</c:v>
                </c:pt>
                <c:pt idx="14">
                  <c:v>天门冬氨酸氨基转移酶升高</c:v>
                </c:pt>
                <c:pt idx="15">
                  <c:v>    心电图 QT 间期延长</c:v>
                </c:pt>
                <c:pt idx="16">
                  <c:v>    淀粉酶升高</c:v>
                </c:pt>
                <c:pt idx="17">
                  <c:v>    血钙降低</c:v>
                </c:pt>
                <c:pt idx="18">
                  <c:v>低钾血症</c:v>
                </c:pt>
                <c:pt idx="19">
                  <c:v>甲状腺功能检查异常</c:v>
                </c:pt>
                <c:pt idx="20">
                  <c:v>甲状腺功能减退症</c:v>
                </c:pt>
                <c:pt idx="21">
                  <c:v>血胆红素升高</c:v>
                </c:pt>
                <c:pt idx="22">
                  <c:v>γ -谷氨酰转移酶升高</c:v>
                </c:pt>
                <c:pt idx="23">
                  <c:v>高血糖症</c:v>
                </c:pt>
                <c:pt idx="24">
                  <c:v>尿蛋白</c:v>
                </c:pt>
                <c:pt idx="25">
                  <c:v>高血压</c:v>
                </c:pt>
              </c:strCache>
            </c:strRef>
          </c:cat>
          <c:val>
            <c:numRef>
              <c:f>Sheet2!$C$34:$C$59</c:f>
              <c:numCache>
                <c:formatCode>0.00%</c:formatCode>
                <c:ptCount val="26"/>
                <c:pt idx="0">
                  <c:v>0.13200000000000001</c:v>
                </c:pt>
                <c:pt idx="1">
                  <c:v>8.6999999999999994E-2</c:v>
                </c:pt>
                <c:pt idx="2">
                  <c:v>0.59499999999999997</c:v>
                </c:pt>
                <c:pt idx="3">
                  <c:v>0.153</c:v>
                </c:pt>
                <c:pt idx="4">
                  <c:v>0.124</c:v>
                </c:pt>
                <c:pt idx="5">
                  <c:v>8.2000000000000003E-2</c:v>
                </c:pt>
                <c:pt idx="6" formatCode="General">
                  <c:v>0</c:v>
                </c:pt>
                <c:pt idx="7">
                  <c:v>0.159</c:v>
                </c:pt>
                <c:pt idx="8">
                  <c:v>6.0999999999999999E-2</c:v>
                </c:pt>
                <c:pt idx="9">
                  <c:v>9.5000000000000001E-2</c:v>
                </c:pt>
                <c:pt idx="10">
                  <c:v>5.8000000000000003E-2</c:v>
                </c:pt>
                <c:pt idx="11">
                  <c:v>0.222</c:v>
                </c:pt>
                <c:pt idx="12" formatCode="General">
                  <c:v>0</c:v>
                </c:pt>
                <c:pt idx="13">
                  <c:v>0.185</c:v>
                </c:pt>
                <c:pt idx="14">
                  <c:v>0.161</c:v>
                </c:pt>
                <c:pt idx="15">
                  <c:v>0.108</c:v>
                </c:pt>
                <c:pt idx="16">
                  <c:v>0.10299999999999999</c:v>
                </c:pt>
                <c:pt idx="17">
                  <c:v>0.10100000000000001</c:v>
                </c:pt>
                <c:pt idx="18">
                  <c:v>7.3999999999999996E-2</c:v>
                </c:pt>
                <c:pt idx="19" formatCode="General">
                  <c:v>0</c:v>
                </c:pt>
                <c:pt idx="20" formatCode="General">
                  <c:v>0</c:v>
                </c:pt>
                <c:pt idx="21">
                  <c:v>9.8000000000000004E-2</c:v>
                </c:pt>
                <c:pt idx="22" formatCode="General">
                  <c:v>0</c:v>
                </c:pt>
                <c:pt idx="23" formatCode="General">
                  <c:v>0</c:v>
                </c:pt>
                <c:pt idx="24" formatCode="General">
                  <c:v>0</c:v>
                </c:pt>
                <c:pt idx="2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3-4DAB-B7B8-9800E9062EEC}"/>
            </c:ext>
          </c:extLst>
        </c:ser>
        <c:ser>
          <c:idx val="1"/>
          <c:order val="1"/>
          <c:tx>
            <c:strRef>
              <c:f>Sheet2!$D$33</c:f>
              <c:strCache>
                <c:ptCount val="1"/>
                <c:pt idx="0">
                  <c:v>化疗+免疫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Sheet2!$B$34:$B$59</c:f>
              <c:strCache>
                <c:ptCount val="26"/>
                <c:pt idx="0">
                  <c:v>恶心</c:v>
                </c:pt>
                <c:pt idx="1">
                  <c:v>腹泻</c:v>
                </c:pt>
                <c:pt idx="2">
                  <c:v>周围性水肿</c:v>
                </c:pt>
                <c:pt idx="3">
                  <c:v>疲劳</c:v>
                </c:pt>
                <c:pt idx="4">
                  <c:v>皮疹</c:v>
                </c:pt>
                <c:pt idx="5">
                  <c:v>食欲减退</c:v>
                </c:pt>
                <c:pt idx="6">
                  <c:v>发热</c:v>
                </c:pt>
                <c:pt idx="7">
                  <c:v>贫血</c:v>
                </c:pt>
                <c:pt idx="8">
                  <c:v>中性粒细胞减少症</c:v>
                </c:pt>
                <c:pt idx="9">
                  <c:v>血小板减少症</c:v>
                </c:pt>
                <c:pt idx="10">
                  <c:v>白细胞减少</c:v>
                </c:pt>
                <c:pt idx="11">
                  <c:v>血白蛋白降低</c:v>
                </c:pt>
                <c:pt idx="12">
                  <c:v>淋巴细胞计数降低</c:v>
                </c:pt>
                <c:pt idx="13">
                  <c:v>丙氨酸氨基转移酶升高</c:v>
                </c:pt>
                <c:pt idx="14">
                  <c:v>天门冬氨酸氨基转移酶升高</c:v>
                </c:pt>
                <c:pt idx="15">
                  <c:v>    心电图 QT 间期延长</c:v>
                </c:pt>
                <c:pt idx="16">
                  <c:v>    淀粉酶升高</c:v>
                </c:pt>
                <c:pt idx="17">
                  <c:v>    血钙降低</c:v>
                </c:pt>
                <c:pt idx="18">
                  <c:v>低钾血症</c:v>
                </c:pt>
                <c:pt idx="19">
                  <c:v>甲状腺功能检查异常</c:v>
                </c:pt>
                <c:pt idx="20">
                  <c:v>甲状腺功能减退症</c:v>
                </c:pt>
                <c:pt idx="21">
                  <c:v>血胆红素升高</c:v>
                </c:pt>
                <c:pt idx="22">
                  <c:v>γ -谷氨酰转移酶升高</c:v>
                </c:pt>
                <c:pt idx="23">
                  <c:v>高血糖症</c:v>
                </c:pt>
                <c:pt idx="24">
                  <c:v>尿蛋白</c:v>
                </c:pt>
                <c:pt idx="25">
                  <c:v>高血压</c:v>
                </c:pt>
              </c:strCache>
            </c:strRef>
          </c:cat>
          <c:val>
            <c:numRef>
              <c:f>Sheet2!$D$34:$D$59</c:f>
              <c:numCache>
                <c:formatCode>0.00%</c:formatCode>
                <c:ptCount val="26"/>
                <c:pt idx="0">
                  <c:v>0.36599999999999999</c:v>
                </c:pt>
                <c:pt idx="1">
                  <c:v>0.158</c:v>
                </c:pt>
                <c:pt idx="3">
                  <c:v>0.32100000000000001</c:v>
                </c:pt>
                <c:pt idx="4">
                  <c:v>0.14899999999999999</c:v>
                </c:pt>
                <c:pt idx="5">
                  <c:v>0.35799999999999998</c:v>
                </c:pt>
                <c:pt idx="6">
                  <c:v>0.188</c:v>
                </c:pt>
                <c:pt idx="7">
                  <c:v>0.61899999999999999</c:v>
                </c:pt>
                <c:pt idx="8">
                  <c:v>0.54600000000000004</c:v>
                </c:pt>
                <c:pt idx="9">
                  <c:v>0.44400000000000001</c:v>
                </c:pt>
                <c:pt idx="10">
                  <c:v>0.55200000000000005</c:v>
                </c:pt>
                <c:pt idx="12">
                  <c:v>0.112</c:v>
                </c:pt>
                <c:pt idx="13">
                  <c:v>0.32600000000000001</c:v>
                </c:pt>
                <c:pt idx="14">
                  <c:v>0.27300000000000002</c:v>
                </c:pt>
                <c:pt idx="18">
                  <c:v>0.16900000000000001</c:v>
                </c:pt>
                <c:pt idx="19">
                  <c:v>0.154</c:v>
                </c:pt>
                <c:pt idx="20">
                  <c:v>0.14699999999999999</c:v>
                </c:pt>
                <c:pt idx="21">
                  <c:v>0.14499999999999999</c:v>
                </c:pt>
                <c:pt idx="22">
                  <c:v>0.126</c:v>
                </c:pt>
                <c:pt idx="23">
                  <c:v>0.106</c:v>
                </c:pt>
                <c:pt idx="24">
                  <c:v>0.222</c:v>
                </c:pt>
                <c:pt idx="25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3-4DAB-B7B8-9800E9062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04543"/>
        <c:axId val="25302623"/>
      </c:barChart>
      <c:catAx>
        <c:axId val="2530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302623"/>
        <c:crosses val="autoZero"/>
        <c:auto val="1"/>
        <c:lblAlgn val="ctr"/>
        <c:lblOffset val="100"/>
        <c:noMultiLvlLbl val="0"/>
      </c:catAx>
      <c:valAx>
        <c:axId val="25302623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304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8979487570344"/>
          <c:y val="0.14797703986107316"/>
          <c:w val="0.24340182535581206"/>
          <c:h val="5.0906116253295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95000"/>
          <a:lumOff val="5000"/>
        </a:schemeClr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≥</a:t>
            </a:r>
            <a:r>
              <a:rPr lang="en-US" altLang="zh-CN" sz="14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3</a:t>
            </a:r>
            <a:r>
              <a:rPr lang="zh-CN" altLang="en-US" sz="14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级不良反应发生率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8.4263466907398887E-2"/>
          <c:y val="0.27105690838074692"/>
          <c:w val="0.89039419704404599"/>
          <c:h val="0.48315122358254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Sheet2!$C$64:$C$65</c:f>
              <c:strCache>
                <c:ptCount val="2"/>
                <c:pt idx="1">
                  <c:v>伯瑞替尼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Sheet2!$B$66:$B$90</c:f>
              <c:strCache>
                <c:ptCount val="25"/>
                <c:pt idx="0">
                  <c:v>恶心</c:v>
                </c:pt>
                <c:pt idx="1">
                  <c:v>腹泻</c:v>
                </c:pt>
                <c:pt idx="2">
                  <c:v>周围性水肿</c:v>
                </c:pt>
                <c:pt idx="3">
                  <c:v>疲劳</c:v>
                </c:pt>
                <c:pt idx="4">
                  <c:v>皮疹</c:v>
                </c:pt>
                <c:pt idx="5">
                  <c:v>食欲减退</c:v>
                </c:pt>
                <c:pt idx="6">
                  <c:v>贫血</c:v>
                </c:pt>
                <c:pt idx="7">
                  <c:v>中性粒细胞减少症</c:v>
                </c:pt>
                <c:pt idx="8">
                  <c:v>血小板减少症</c:v>
                </c:pt>
                <c:pt idx="9">
                  <c:v>白细胞减少</c:v>
                </c:pt>
                <c:pt idx="10">
                  <c:v>血白蛋白降低</c:v>
                </c:pt>
                <c:pt idx="11">
                  <c:v>淋巴细胞计数降低</c:v>
                </c:pt>
                <c:pt idx="12">
                  <c:v>丙氨酸氨基转移酶升高</c:v>
                </c:pt>
                <c:pt idx="13">
                  <c:v>天门冬氨酸氨基转移酶升高</c:v>
                </c:pt>
                <c:pt idx="14">
                  <c:v>    心电图 QT 间期延长</c:v>
                </c:pt>
                <c:pt idx="15">
                  <c:v> 脂肪酶升高</c:v>
                </c:pt>
                <c:pt idx="16">
                  <c:v>    血钠降低</c:v>
                </c:pt>
                <c:pt idx="17">
                  <c:v>低钾血症</c:v>
                </c:pt>
                <c:pt idx="18">
                  <c:v>血胆红素升高</c:v>
                </c:pt>
                <c:pt idx="19">
                  <c:v>γ -谷氨酰转移酶升高</c:v>
                </c:pt>
                <c:pt idx="20">
                  <c:v>尿蛋白</c:v>
                </c:pt>
                <c:pt idx="21">
                  <c:v>高血压</c:v>
                </c:pt>
                <c:pt idx="22">
                  <c:v>肺部感染</c:v>
                </c:pt>
                <c:pt idx="23">
                  <c:v>肝功能异常</c:v>
                </c:pt>
                <c:pt idx="24">
                  <c:v>肺部炎症</c:v>
                </c:pt>
              </c:strCache>
            </c:strRef>
          </c:cat>
          <c:val>
            <c:numRef>
              <c:f>Sheet2!$C$66:$C$90</c:f>
              <c:numCache>
                <c:formatCode>General</c:formatCode>
                <c:ptCount val="25"/>
                <c:pt idx="2" formatCode="0.00%">
                  <c:v>8.6999999999999994E-2</c:v>
                </c:pt>
                <c:pt idx="4" formatCode="0.00%">
                  <c:v>1.6E-2</c:v>
                </c:pt>
                <c:pt idx="6" formatCode="0.00%">
                  <c:v>1.2999999999999999E-2</c:v>
                </c:pt>
                <c:pt idx="8" formatCode="0.00%">
                  <c:v>1.6E-2</c:v>
                </c:pt>
                <c:pt idx="10" formatCode="0.00%">
                  <c:v>1.6E-2</c:v>
                </c:pt>
                <c:pt idx="12" formatCode="0.00%">
                  <c:v>5.6000000000000001E-2</c:v>
                </c:pt>
                <c:pt idx="13" formatCode="0.00%">
                  <c:v>3.6999999999999998E-2</c:v>
                </c:pt>
                <c:pt idx="14" formatCode="0.00%">
                  <c:v>1.6E-2</c:v>
                </c:pt>
                <c:pt idx="15" formatCode="0.00%">
                  <c:v>2.9000000000000001E-2</c:v>
                </c:pt>
                <c:pt idx="16" formatCode="0.00%">
                  <c:v>1.2999999999999999E-2</c:v>
                </c:pt>
                <c:pt idx="17" formatCode="0.00%">
                  <c:v>1.6E-2</c:v>
                </c:pt>
                <c:pt idx="23" formatCode="0.00%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C9-45F8-AFAE-583AB245D2D0}"/>
            </c:ext>
          </c:extLst>
        </c:ser>
        <c:ser>
          <c:idx val="1"/>
          <c:order val="1"/>
          <c:tx>
            <c:strRef>
              <c:f>Sheet2!$D$64:$D$65</c:f>
              <c:strCache>
                <c:ptCount val="2"/>
                <c:pt idx="1">
                  <c:v>化疗+免疫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Sheet2!$B$66:$B$90</c:f>
              <c:strCache>
                <c:ptCount val="25"/>
                <c:pt idx="0">
                  <c:v>恶心</c:v>
                </c:pt>
                <c:pt idx="1">
                  <c:v>腹泻</c:v>
                </c:pt>
                <c:pt idx="2">
                  <c:v>周围性水肿</c:v>
                </c:pt>
                <c:pt idx="3">
                  <c:v>疲劳</c:v>
                </c:pt>
                <c:pt idx="4">
                  <c:v>皮疹</c:v>
                </c:pt>
                <c:pt idx="5">
                  <c:v>食欲减退</c:v>
                </c:pt>
                <c:pt idx="6">
                  <c:v>贫血</c:v>
                </c:pt>
                <c:pt idx="7">
                  <c:v>中性粒细胞减少症</c:v>
                </c:pt>
                <c:pt idx="8">
                  <c:v>血小板减少症</c:v>
                </c:pt>
                <c:pt idx="9">
                  <c:v>白细胞减少</c:v>
                </c:pt>
                <c:pt idx="10">
                  <c:v>血白蛋白降低</c:v>
                </c:pt>
                <c:pt idx="11">
                  <c:v>淋巴细胞计数降低</c:v>
                </c:pt>
                <c:pt idx="12">
                  <c:v>丙氨酸氨基转移酶升高</c:v>
                </c:pt>
                <c:pt idx="13">
                  <c:v>天门冬氨酸氨基转移酶升高</c:v>
                </c:pt>
                <c:pt idx="14">
                  <c:v>    心电图 QT 间期延长</c:v>
                </c:pt>
                <c:pt idx="15">
                  <c:v> 脂肪酶升高</c:v>
                </c:pt>
                <c:pt idx="16">
                  <c:v>    血钠降低</c:v>
                </c:pt>
                <c:pt idx="17">
                  <c:v>低钾血症</c:v>
                </c:pt>
                <c:pt idx="18">
                  <c:v>血胆红素升高</c:v>
                </c:pt>
                <c:pt idx="19">
                  <c:v>γ -谷氨酰转移酶升高</c:v>
                </c:pt>
                <c:pt idx="20">
                  <c:v>尿蛋白</c:v>
                </c:pt>
                <c:pt idx="21">
                  <c:v>高血压</c:v>
                </c:pt>
                <c:pt idx="22">
                  <c:v>肺部感染</c:v>
                </c:pt>
                <c:pt idx="23">
                  <c:v>肝功能异常</c:v>
                </c:pt>
                <c:pt idx="24">
                  <c:v>肺部炎症</c:v>
                </c:pt>
              </c:strCache>
            </c:strRef>
          </c:cat>
          <c:val>
            <c:numRef>
              <c:f>Sheet2!$D$66:$D$90</c:f>
              <c:numCache>
                <c:formatCode>0.00%</c:formatCode>
                <c:ptCount val="25"/>
                <c:pt idx="0">
                  <c:v>0.02</c:v>
                </c:pt>
                <c:pt idx="1">
                  <c:v>1.4999999999999999E-2</c:v>
                </c:pt>
                <c:pt idx="3">
                  <c:v>2.4E-2</c:v>
                </c:pt>
                <c:pt idx="4">
                  <c:v>1.2E-2</c:v>
                </c:pt>
                <c:pt idx="5">
                  <c:v>0.01</c:v>
                </c:pt>
                <c:pt idx="6">
                  <c:v>0.13800000000000001</c:v>
                </c:pt>
                <c:pt idx="7">
                  <c:v>0.23300000000000001</c:v>
                </c:pt>
                <c:pt idx="8">
                  <c:v>0.14699999999999999</c:v>
                </c:pt>
                <c:pt idx="9">
                  <c:v>0.126</c:v>
                </c:pt>
                <c:pt idx="11">
                  <c:v>3.2000000000000001E-2</c:v>
                </c:pt>
                <c:pt idx="15">
                  <c:v>1.4E-2</c:v>
                </c:pt>
                <c:pt idx="17">
                  <c:v>4.1000000000000002E-2</c:v>
                </c:pt>
                <c:pt idx="18">
                  <c:v>2.1000000000000001E-2</c:v>
                </c:pt>
                <c:pt idx="19">
                  <c:v>2.4E-2</c:v>
                </c:pt>
                <c:pt idx="20">
                  <c:v>1.4999999999999999E-2</c:v>
                </c:pt>
                <c:pt idx="21">
                  <c:v>7.2999999999999995E-2</c:v>
                </c:pt>
                <c:pt idx="22">
                  <c:v>3.5999999999999997E-2</c:v>
                </c:pt>
                <c:pt idx="23" formatCode="0%">
                  <c:v>0.02</c:v>
                </c:pt>
                <c:pt idx="24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C9-45F8-AFAE-583AB245D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289663"/>
        <c:axId val="25290143"/>
      </c:barChart>
      <c:catAx>
        <c:axId val="2528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290143"/>
        <c:crosses val="autoZero"/>
        <c:auto val="1"/>
        <c:lblAlgn val="ctr"/>
        <c:lblOffset val="100"/>
        <c:noMultiLvlLbl val="0"/>
      </c:catAx>
      <c:valAx>
        <c:axId val="25290143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28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48974483460332"/>
          <c:y val="0.15846831424984478"/>
          <c:w val="0.2899520431210823"/>
          <c:h val="6.6490766384051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95000"/>
          <a:lumOff val="5000"/>
        </a:schemeClr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ORR（%）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94-4D30-8DCF-5F4EFC21713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994-4D30-8DCF-5F4EFC2171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Sheet1!$C$3:$C$7</c:f>
              <c:strCache>
                <c:ptCount val="5"/>
                <c:pt idx="0">
                  <c:v>伯瑞替尼-总体</c:v>
                </c:pt>
                <c:pt idx="1">
                  <c:v>伯瑞替尼-初治</c:v>
                </c:pt>
                <c:pt idx="2">
                  <c:v>伯瑞替尼-经治</c:v>
                </c:pt>
                <c:pt idx="3">
                  <c:v>化疗±免疫-初治</c:v>
                </c:pt>
                <c:pt idx="4">
                  <c:v>化疗±免疫-经治</c:v>
                </c:pt>
              </c:strCache>
            </c:strRef>
          </c:cat>
          <c:val>
            <c:numRef>
              <c:f>Sheet1!$D$3:$D$7</c:f>
              <c:numCache>
                <c:formatCode>0.00%</c:formatCode>
                <c:ptCount val="5"/>
                <c:pt idx="0">
                  <c:v>0.48799999999999999</c:v>
                </c:pt>
                <c:pt idx="1">
                  <c:v>0.49099999999999999</c:v>
                </c:pt>
                <c:pt idx="2">
                  <c:v>0.48499999999999999</c:v>
                </c:pt>
                <c:pt idx="3" formatCode="0%">
                  <c:v>0.25</c:v>
                </c:pt>
                <c:pt idx="4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4-4D30-8DCF-5F4EFC217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946655"/>
        <c:axId val="306948575"/>
      </c:barChart>
      <c:catAx>
        <c:axId val="30694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6948575"/>
        <c:crosses val="autoZero"/>
        <c:auto val="1"/>
        <c:lblAlgn val="ctr"/>
        <c:lblOffset val="100"/>
        <c:noMultiLvlLbl val="0"/>
      </c:catAx>
      <c:valAx>
        <c:axId val="306948575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6946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95000"/>
          <a:lumOff val="5000"/>
        </a:schemeClr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mPFS（月）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90-4438-8EBC-3FA8A9781898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altLang="zh-CN"/>
                      <a:t>2.0-4.9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E90-4438-8EBC-3FA8A9781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Sheet1!$C$3:$C$6</c:f>
              <c:strCache>
                <c:ptCount val="4"/>
                <c:pt idx="0">
                  <c:v>伯瑞替尼-总体</c:v>
                </c:pt>
                <c:pt idx="1">
                  <c:v>伯瑞替尼-初治</c:v>
                </c:pt>
                <c:pt idx="2">
                  <c:v>伯瑞替尼-经治</c:v>
                </c:pt>
                <c:pt idx="3">
                  <c:v>化疗±免疫-初治</c:v>
                </c:pt>
              </c:strCache>
              <c:extLst/>
            </c:strRef>
          </c:cat>
          <c:val>
            <c:numRef>
              <c:f>Sheet1!$E$3:$E$6</c:f>
              <c:numCache>
                <c:formatCode>General</c:formatCode>
                <c:ptCount val="4"/>
                <c:pt idx="0">
                  <c:v>7.4</c:v>
                </c:pt>
                <c:pt idx="1">
                  <c:v>8.3000000000000007</c:v>
                </c:pt>
                <c:pt idx="2">
                  <c:v>6.2</c:v>
                </c:pt>
                <c:pt idx="3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E90-4438-8EBC-3FA8A9781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902975"/>
        <c:axId val="306902015"/>
      </c:barChart>
      <c:catAx>
        <c:axId val="30690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6902015"/>
        <c:crosses val="autoZero"/>
        <c:auto val="1"/>
        <c:lblAlgn val="ctr"/>
        <c:lblOffset val="100"/>
        <c:noMultiLvlLbl val="0"/>
      </c:catAx>
      <c:valAx>
        <c:axId val="3069020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6902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95000"/>
          <a:lumOff val="5000"/>
        </a:schemeClr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B592F-7884-48CA-A6F2-0C3666D5D41A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4837FF2-DD9D-49DD-89CD-C81D2A97DA9C}">
      <dgm:prSet phldrT="[文本]"/>
      <dgm:spPr>
        <a:solidFill>
          <a:srgbClr val="09285D"/>
        </a:solidFill>
      </dgm:spPr>
      <dgm:t>
        <a:bodyPr/>
        <a:lstStyle/>
        <a:p>
          <a:r>
            <a:rPr lang="zh-CN" altLang="en-US" dirty="0"/>
            <a:t>药物基本信息</a:t>
          </a:r>
        </a:p>
      </dgm:t>
    </dgm:pt>
    <dgm:pt modelId="{1AD134A0-51F2-4728-910C-489A1908347B}" type="parTrans" cxnId="{3CDAF6B4-8429-4302-A034-B595522BC2E7}">
      <dgm:prSet/>
      <dgm:spPr/>
      <dgm:t>
        <a:bodyPr/>
        <a:lstStyle/>
        <a:p>
          <a:endParaRPr lang="zh-CN" altLang="en-US"/>
        </a:p>
      </dgm:t>
    </dgm:pt>
    <dgm:pt modelId="{E4B2756F-23AB-4B9F-98C2-93A131BCE051}" type="sibTrans" cxnId="{3CDAF6B4-8429-4302-A034-B595522BC2E7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zh-CN" altLang="en-US"/>
        </a:p>
      </dgm:t>
    </dgm:pt>
    <dgm:pt modelId="{E93EC384-0971-4C35-9DAD-5FF594EF25AA}">
      <dgm:prSet phldrT="[文本]"/>
      <dgm:spPr>
        <a:solidFill>
          <a:srgbClr val="09285D"/>
        </a:solidFill>
      </dgm:spPr>
      <dgm:t>
        <a:bodyPr/>
        <a:lstStyle/>
        <a:p>
          <a:r>
            <a:rPr lang="zh-CN" altLang="en-US" dirty="0"/>
            <a:t>安全性</a:t>
          </a:r>
        </a:p>
      </dgm:t>
    </dgm:pt>
    <dgm:pt modelId="{45341196-4D6D-45A2-B737-BFD69B648C56}" type="parTrans" cxnId="{37A322E7-BFF7-4974-B534-DBDDE356E244}">
      <dgm:prSet/>
      <dgm:spPr/>
      <dgm:t>
        <a:bodyPr/>
        <a:lstStyle/>
        <a:p>
          <a:endParaRPr lang="zh-CN" altLang="en-US"/>
        </a:p>
      </dgm:t>
    </dgm:pt>
    <dgm:pt modelId="{EB5C8921-AB82-40D2-B461-3D753DBD856B}" type="sibTrans" cxnId="{37A322E7-BFF7-4974-B534-DBDDE356E244}">
      <dgm:prSet/>
      <dgm:spPr/>
      <dgm:t>
        <a:bodyPr/>
        <a:lstStyle/>
        <a:p>
          <a:endParaRPr lang="zh-CN" altLang="en-US"/>
        </a:p>
      </dgm:t>
    </dgm:pt>
    <dgm:pt modelId="{BA7A4942-7696-41EA-92E6-CC09FD280058}">
      <dgm:prSet phldrT="[文本]"/>
      <dgm:spPr>
        <a:solidFill>
          <a:srgbClr val="09285D"/>
        </a:solidFill>
      </dgm:spPr>
      <dgm:t>
        <a:bodyPr/>
        <a:lstStyle/>
        <a:p>
          <a:r>
            <a:rPr lang="zh-CN" altLang="en-US" dirty="0"/>
            <a:t>有效性</a:t>
          </a:r>
        </a:p>
      </dgm:t>
    </dgm:pt>
    <dgm:pt modelId="{36A2C2CE-F907-4780-B29C-58F48524E88D}" type="parTrans" cxnId="{3ACADA9F-BEC8-4CDF-AF89-30A4443F720A}">
      <dgm:prSet/>
      <dgm:spPr/>
      <dgm:t>
        <a:bodyPr/>
        <a:lstStyle/>
        <a:p>
          <a:endParaRPr lang="zh-CN" altLang="en-US"/>
        </a:p>
      </dgm:t>
    </dgm:pt>
    <dgm:pt modelId="{4D9BCE0A-4B0F-4BE7-859E-AD27E3FDB294}" type="sibTrans" cxnId="{3ACADA9F-BEC8-4CDF-AF89-30A4443F720A}">
      <dgm:prSet/>
      <dgm:spPr/>
      <dgm:t>
        <a:bodyPr/>
        <a:lstStyle/>
        <a:p>
          <a:endParaRPr lang="zh-CN" altLang="en-US"/>
        </a:p>
      </dgm:t>
    </dgm:pt>
    <dgm:pt modelId="{5D15B5CF-31B4-45A4-8B31-11A3B36CD4BD}">
      <dgm:prSet phldrT="[文本]"/>
      <dgm:spPr>
        <a:solidFill>
          <a:srgbClr val="09285D"/>
        </a:solidFill>
      </dgm:spPr>
      <dgm:t>
        <a:bodyPr/>
        <a:lstStyle/>
        <a:p>
          <a:r>
            <a:rPr lang="zh-CN" altLang="en-US" dirty="0"/>
            <a:t>创新性</a:t>
          </a:r>
        </a:p>
      </dgm:t>
    </dgm:pt>
    <dgm:pt modelId="{0C26A979-6621-4BCC-AC36-378A264845A4}" type="parTrans" cxnId="{DC174358-E960-421B-B18D-A54625C64264}">
      <dgm:prSet/>
      <dgm:spPr/>
      <dgm:t>
        <a:bodyPr/>
        <a:lstStyle/>
        <a:p>
          <a:endParaRPr lang="zh-CN" altLang="en-US"/>
        </a:p>
      </dgm:t>
    </dgm:pt>
    <dgm:pt modelId="{921B24A0-8DF8-49EE-98EB-24E4514AF54F}" type="sibTrans" cxnId="{DC174358-E960-421B-B18D-A54625C64264}">
      <dgm:prSet/>
      <dgm:spPr/>
      <dgm:t>
        <a:bodyPr/>
        <a:lstStyle/>
        <a:p>
          <a:endParaRPr lang="zh-CN" altLang="en-US"/>
        </a:p>
      </dgm:t>
    </dgm:pt>
    <dgm:pt modelId="{AEE0FB3F-AD2F-4FEA-9044-143306ECBFE9}">
      <dgm:prSet phldrT="[文本]"/>
      <dgm:spPr>
        <a:solidFill>
          <a:srgbClr val="09285D"/>
        </a:solidFill>
      </dgm:spPr>
      <dgm:t>
        <a:bodyPr/>
        <a:lstStyle/>
        <a:p>
          <a:r>
            <a:rPr lang="zh-CN" altLang="en-US" dirty="0"/>
            <a:t>公平性</a:t>
          </a:r>
        </a:p>
      </dgm:t>
    </dgm:pt>
    <dgm:pt modelId="{DEEF1704-1F46-4A16-A833-90FC600D2FC3}" type="parTrans" cxnId="{5E8854D4-69A4-4F38-9BE9-F16875EF7696}">
      <dgm:prSet/>
      <dgm:spPr/>
      <dgm:t>
        <a:bodyPr/>
        <a:lstStyle/>
        <a:p>
          <a:endParaRPr lang="zh-CN" altLang="en-US"/>
        </a:p>
      </dgm:t>
    </dgm:pt>
    <dgm:pt modelId="{99EAF924-C060-4567-9CBA-8C2D2CEFD974}" type="sibTrans" cxnId="{5E8854D4-69A4-4F38-9BE9-F16875EF7696}">
      <dgm:prSet/>
      <dgm:spPr/>
      <dgm:t>
        <a:bodyPr/>
        <a:lstStyle/>
        <a:p>
          <a:endParaRPr lang="zh-CN" altLang="en-US"/>
        </a:p>
      </dgm:t>
    </dgm:pt>
    <dgm:pt modelId="{A44A03D3-A6E4-4BFD-B868-3D9724A655CF}" type="pres">
      <dgm:prSet presAssocID="{4FDB592F-7884-48CA-A6F2-0C3666D5D41A}" presName="Name0" presStyleCnt="0">
        <dgm:presLayoutVars>
          <dgm:chMax val="7"/>
          <dgm:chPref val="7"/>
          <dgm:dir/>
        </dgm:presLayoutVars>
      </dgm:prSet>
      <dgm:spPr/>
    </dgm:pt>
    <dgm:pt modelId="{8C8A30CD-DF1E-414E-83B1-FD547505F5AE}" type="pres">
      <dgm:prSet presAssocID="{4FDB592F-7884-48CA-A6F2-0C3666D5D41A}" presName="Name1" presStyleCnt="0"/>
      <dgm:spPr/>
    </dgm:pt>
    <dgm:pt modelId="{A6E1E39D-BDCD-4544-BBB4-F0DA6D7B2F22}" type="pres">
      <dgm:prSet presAssocID="{4FDB592F-7884-48CA-A6F2-0C3666D5D41A}" presName="cycle" presStyleCnt="0"/>
      <dgm:spPr/>
    </dgm:pt>
    <dgm:pt modelId="{78A49B40-4D59-427F-9B13-6EF425668D84}" type="pres">
      <dgm:prSet presAssocID="{4FDB592F-7884-48CA-A6F2-0C3666D5D41A}" presName="srcNode" presStyleLbl="node1" presStyleIdx="0" presStyleCnt="5"/>
      <dgm:spPr/>
    </dgm:pt>
    <dgm:pt modelId="{15677FBB-088E-4440-97A9-59C831E316F2}" type="pres">
      <dgm:prSet presAssocID="{4FDB592F-7884-48CA-A6F2-0C3666D5D41A}" presName="conn" presStyleLbl="parChTrans1D2" presStyleIdx="0" presStyleCnt="1"/>
      <dgm:spPr/>
    </dgm:pt>
    <dgm:pt modelId="{2EDD5D8F-2D1C-490E-9ECB-83AAAA046F34}" type="pres">
      <dgm:prSet presAssocID="{4FDB592F-7884-48CA-A6F2-0C3666D5D41A}" presName="extraNode" presStyleLbl="node1" presStyleIdx="0" presStyleCnt="5"/>
      <dgm:spPr/>
    </dgm:pt>
    <dgm:pt modelId="{6F003DE1-F74E-4D13-A3DF-F9903F329EE6}" type="pres">
      <dgm:prSet presAssocID="{4FDB592F-7884-48CA-A6F2-0C3666D5D41A}" presName="dstNode" presStyleLbl="node1" presStyleIdx="0" presStyleCnt="5"/>
      <dgm:spPr/>
    </dgm:pt>
    <dgm:pt modelId="{891E7CCE-8B02-491A-982B-D95160188FFC}" type="pres">
      <dgm:prSet presAssocID="{A4837FF2-DD9D-49DD-89CD-C81D2A97DA9C}" presName="text_1" presStyleLbl="node1" presStyleIdx="0" presStyleCnt="5">
        <dgm:presLayoutVars>
          <dgm:bulletEnabled val="1"/>
        </dgm:presLayoutVars>
      </dgm:prSet>
      <dgm:spPr/>
    </dgm:pt>
    <dgm:pt modelId="{AE636DF0-9B76-41A4-B40B-A171948A4EF7}" type="pres">
      <dgm:prSet presAssocID="{A4837FF2-DD9D-49DD-89CD-C81D2A97DA9C}" presName="accent_1" presStyleCnt="0"/>
      <dgm:spPr/>
    </dgm:pt>
    <dgm:pt modelId="{2F1F5BCC-1ACB-4E35-9C9A-BB4C96DE8CB4}" type="pres">
      <dgm:prSet presAssocID="{A4837FF2-DD9D-49DD-89CD-C81D2A97DA9C}" presName="accentRepeatNode" presStyleLbl="solidFgAcc1" presStyleIdx="0" presStyleCnt="5" custLinFactNeighborX="-472" custLinFactNeighborY="-1285"/>
      <dgm:spPr/>
    </dgm:pt>
    <dgm:pt modelId="{62A781C7-FAF0-40FB-879B-DAA27C37F3C4}" type="pres">
      <dgm:prSet presAssocID="{E93EC384-0971-4C35-9DAD-5FF594EF25AA}" presName="text_2" presStyleLbl="node1" presStyleIdx="1" presStyleCnt="5">
        <dgm:presLayoutVars>
          <dgm:bulletEnabled val="1"/>
        </dgm:presLayoutVars>
      </dgm:prSet>
      <dgm:spPr/>
    </dgm:pt>
    <dgm:pt modelId="{92B26F58-AE88-4BEC-BDF1-E12C168C8A00}" type="pres">
      <dgm:prSet presAssocID="{E93EC384-0971-4C35-9DAD-5FF594EF25AA}" presName="accent_2" presStyleCnt="0"/>
      <dgm:spPr/>
    </dgm:pt>
    <dgm:pt modelId="{ABFDBC53-3E87-4246-BD22-636BDD4E45C4}" type="pres">
      <dgm:prSet presAssocID="{E93EC384-0971-4C35-9DAD-5FF594EF25AA}" presName="accentRepeatNode" presStyleLbl="solidFgAcc1" presStyleIdx="1" presStyleCnt="5"/>
      <dgm:spPr/>
    </dgm:pt>
    <dgm:pt modelId="{70D2B731-B183-45EF-B4DC-58C6B476F1AE}" type="pres">
      <dgm:prSet presAssocID="{BA7A4942-7696-41EA-92E6-CC09FD280058}" presName="text_3" presStyleLbl="node1" presStyleIdx="2" presStyleCnt="5">
        <dgm:presLayoutVars>
          <dgm:bulletEnabled val="1"/>
        </dgm:presLayoutVars>
      </dgm:prSet>
      <dgm:spPr/>
    </dgm:pt>
    <dgm:pt modelId="{69DAA44A-F2C2-4F27-8BA1-D26B87555D20}" type="pres">
      <dgm:prSet presAssocID="{BA7A4942-7696-41EA-92E6-CC09FD280058}" presName="accent_3" presStyleCnt="0"/>
      <dgm:spPr/>
    </dgm:pt>
    <dgm:pt modelId="{FD3142AF-B39D-448C-B7C6-A1662C42F2C2}" type="pres">
      <dgm:prSet presAssocID="{BA7A4942-7696-41EA-92E6-CC09FD280058}" presName="accentRepeatNode" presStyleLbl="solidFgAcc1" presStyleIdx="2" presStyleCnt="5"/>
      <dgm:spPr/>
    </dgm:pt>
    <dgm:pt modelId="{BEC3CF66-7E3F-448B-A178-F04564AB45CE}" type="pres">
      <dgm:prSet presAssocID="{5D15B5CF-31B4-45A4-8B31-11A3B36CD4BD}" presName="text_4" presStyleLbl="node1" presStyleIdx="3" presStyleCnt="5">
        <dgm:presLayoutVars>
          <dgm:bulletEnabled val="1"/>
        </dgm:presLayoutVars>
      </dgm:prSet>
      <dgm:spPr/>
    </dgm:pt>
    <dgm:pt modelId="{AA171245-448E-4136-8708-19B22CFB50D7}" type="pres">
      <dgm:prSet presAssocID="{5D15B5CF-31B4-45A4-8B31-11A3B36CD4BD}" presName="accent_4" presStyleCnt="0"/>
      <dgm:spPr/>
    </dgm:pt>
    <dgm:pt modelId="{895177F2-3E58-42EE-8724-71B9380ADB47}" type="pres">
      <dgm:prSet presAssocID="{5D15B5CF-31B4-45A4-8B31-11A3B36CD4BD}" presName="accentRepeatNode" presStyleLbl="solidFgAcc1" presStyleIdx="3" presStyleCnt="5"/>
      <dgm:spPr/>
    </dgm:pt>
    <dgm:pt modelId="{7FC3843F-49FE-45C1-AB71-F2C4371FC352}" type="pres">
      <dgm:prSet presAssocID="{AEE0FB3F-AD2F-4FEA-9044-143306ECBFE9}" presName="text_5" presStyleLbl="node1" presStyleIdx="4" presStyleCnt="5">
        <dgm:presLayoutVars>
          <dgm:bulletEnabled val="1"/>
        </dgm:presLayoutVars>
      </dgm:prSet>
      <dgm:spPr/>
    </dgm:pt>
    <dgm:pt modelId="{4CE1713F-65F3-4DDD-A2F0-6E19930442F0}" type="pres">
      <dgm:prSet presAssocID="{AEE0FB3F-AD2F-4FEA-9044-143306ECBFE9}" presName="accent_5" presStyleCnt="0"/>
      <dgm:spPr/>
    </dgm:pt>
    <dgm:pt modelId="{3149E590-BB1D-477A-80A3-3B6092108C0F}" type="pres">
      <dgm:prSet presAssocID="{AEE0FB3F-AD2F-4FEA-9044-143306ECBFE9}" presName="accentRepeatNode" presStyleLbl="solidFgAcc1" presStyleIdx="4" presStyleCnt="5"/>
      <dgm:spPr/>
    </dgm:pt>
  </dgm:ptLst>
  <dgm:cxnLst>
    <dgm:cxn modelId="{D02F6109-0976-4254-B6E7-E0B455262A1F}" type="presOf" srcId="{BA7A4942-7696-41EA-92E6-CC09FD280058}" destId="{70D2B731-B183-45EF-B4DC-58C6B476F1AE}" srcOrd="0" destOrd="0" presId="urn:microsoft.com/office/officeart/2008/layout/VerticalCurvedList"/>
    <dgm:cxn modelId="{5E820528-7B34-4F4C-BB3C-42F551E331F3}" type="presOf" srcId="{4FDB592F-7884-48CA-A6F2-0C3666D5D41A}" destId="{A44A03D3-A6E4-4BFD-B868-3D9724A655CF}" srcOrd="0" destOrd="0" presId="urn:microsoft.com/office/officeart/2008/layout/VerticalCurvedList"/>
    <dgm:cxn modelId="{173A7A29-43CE-412F-8218-92308E2294D3}" type="presOf" srcId="{E4B2756F-23AB-4B9F-98C2-93A131BCE051}" destId="{15677FBB-088E-4440-97A9-59C831E316F2}" srcOrd="0" destOrd="0" presId="urn:microsoft.com/office/officeart/2008/layout/VerticalCurvedList"/>
    <dgm:cxn modelId="{3870146A-4BF6-464F-BBC3-D19A1AEACDC7}" type="presOf" srcId="{5D15B5CF-31B4-45A4-8B31-11A3B36CD4BD}" destId="{BEC3CF66-7E3F-448B-A178-F04564AB45CE}" srcOrd="0" destOrd="0" presId="urn:microsoft.com/office/officeart/2008/layout/VerticalCurvedList"/>
    <dgm:cxn modelId="{DC174358-E960-421B-B18D-A54625C64264}" srcId="{4FDB592F-7884-48CA-A6F2-0C3666D5D41A}" destId="{5D15B5CF-31B4-45A4-8B31-11A3B36CD4BD}" srcOrd="3" destOrd="0" parTransId="{0C26A979-6621-4BCC-AC36-378A264845A4}" sibTransId="{921B24A0-8DF8-49EE-98EB-24E4514AF54F}"/>
    <dgm:cxn modelId="{3F9B148E-6F6A-4822-B923-FA7A333F3C25}" type="presOf" srcId="{E93EC384-0971-4C35-9DAD-5FF594EF25AA}" destId="{62A781C7-FAF0-40FB-879B-DAA27C37F3C4}" srcOrd="0" destOrd="0" presId="urn:microsoft.com/office/officeart/2008/layout/VerticalCurvedList"/>
    <dgm:cxn modelId="{3580149C-FFD1-484B-AE28-95902C8B4443}" type="presOf" srcId="{A4837FF2-DD9D-49DD-89CD-C81D2A97DA9C}" destId="{891E7CCE-8B02-491A-982B-D95160188FFC}" srcOrd="0" destOrd="0" presId="urn:microsoft.com/office/officeart/2008/layout/VerticalCurvedList"/>
    <dgm:cxn modelId="{3ACADA9F-BEC8-4CDF-AF89-30A4443F720A}" srcId="{4FDB592F-7884-48CA-A6F2-0C3666D5D41A}" destId="{BA7A4942-7696-41EA-92E6-CC09FD280058}" srcOrd="2" destOrd="0" parTransId="{36A2C2CE-F907-4780-B29C-58F48524E88D}" sibTransId="{4D9BCE0A-4B0F-4BE7-859E-AD27E3FDB294}"/>
    <dgm:cxn modelId="{EEF9D6AA-B028-4A80-92E6-D046A717A4E8}" type="presOf" srcId="{AEE0FB3F-AD2F-4FEA-9044-143306ECBFE9}" destId="{7FC3843F-49FE-45C1-AB71-F2C4371FC352}" srcOrd="0" destOrd="0" presId="urn:microsoft.com/office/officeart/2008/layout/VerticalCurvedList"/>
    <dgm:cxn modelId="{3CDAF6B4-8429-4302-A034-B595522BC2E7}" srcId="{4FDB592F-7884-48CA-A6F2-0C3666D5D41A}" destId="{A4837FF2-DD9D-49DD-89CD-C81D2A97DA9C}" srcOrd="0" destOrd="0" parTransId="{1AD134A0-51F2-4728-910C-489A1908347B}" sibTransId="{E4B2756F-23AB-4B9F-98C2-93A131BCE051}"/>
    <dgm:cxn modelId="{5E8854D4-69A4-4F38-9BE9-F16875EF7696}" srcId="{4FDB592F-7884-48CA-A6F2-0C3666D5D41A}" destId="{AEE0FB3F-AD2F-4FEA-9044-143306ECBFE9}" srcOrd="4" destOrd="0" parTransId="{DEEF1704-1F46-4A16-A833-90FC600D2FC3}" sibTransId="{99EAF924-C060-4567-9CBA-8C2D2CEFD974}"/>
    <dgm:cxn modelId="{37A322E7-BFF7-4974-B534-DBDDE356E244}" srcId="{4FDB592F-7884-48CA-A6F2-0C3666D5D41A}" destId="{E93EC384-0971-4C35-9DAD-5FF594EF25AA}" srcOrd="1" destOrd="0" parTransId="{45341196-4D6D-45A2-B737-BFD69B648C56}" sibTransId="{EB5C8921-AB82-40D2-B461-3D753DBD856B}"/>
    <dgm:cxn modelId="{A93A57D8-E973-4493-98F6-719B5C948317}" type="presParOf" srcId="{A44A03D3-A6E4-4BFD-B868-3D9724A655CF}" destId="{8C8A30CD-DF1E-414E-83B1-FD547505F5AE}" srcOrd="0" destOrd="0" presId="urn:microsoft.com/office/officeart/2008/layout/VerticalCurvedList"/>
    <dgm:cxn modelId="{1FC9C05B-390D-4BDF-B665-9BA28CF9004F}" type="presParOf" srcId="{8C8A30CD-DF1E-414E-83B1-FD547505F5AE}" destId="{A6E1E39D-BDCD-4544-BBB4-F0DA6D7B2F22}" srcOrd="0" destOrd="0" presId="urn:microsoft.com/office/officeart/2008/layout/VerticalCurvedList"/>
    <dgm:cxn modelId="{7C418416-6580-49E8-8D9C-11F58BBF4DE1}" type="presParOf" srcId="{A6E1E39D-BDCD-4544-BBB4-F0DA6D7B2F22}" destId="{78A49B40-4D59-427F-9B13-6EF425668D84}" srcOrd="0" destOrd="0" presId="urn:microsoft.com/office/officeart/2008/layout/VerticalCurvedList"/>
    <dgm:cxn modelId="{E77BF04D-F84E-4B6C-A472-36E53C520CA4}" type="presParOf" srcId="{A6E1E39D-BDCD-4544-BBB4-F0DA6D7B2F22}" destId="{15677FBB-088E-4440-97A9-59C831E316F2}" srcOrd="1" destOrd="0" presId="urn:microsoft.com/office/officeart/2008/layout/VerticalCurvedList"/>
    <dgm:cxn modelId="{92EE3E43-6DC7-4F9D-8470-E683B785B2D7}" type="presParOf" srcId="{A6E1E39D-BDCD-4544-BBB4-F0DA6D7B2F22}" destId="{2EDD5D8F-2D1C-490E-9ECB-83AAAA046F34}" srcOrd="2" destOrd="0" presId="urn:microsoft.com/office/officeart/2008/layout/VerticalCurvedList"/>
    <dgm:cxn modelId="{41BFA084-B396-4D6B-AA23-0587745ABB25}" type="presParOf" srcId="{A6E1E39D-BDCD-4544-BBB4-F0DA6D7B2F22}" destId="{6F003DE1-F74E-4D13-A3DF-F9903F329EE6}" srcOrd="3" destOrd="0" presId="urn:microsoft.com/office/officeart/2008/layout/VerticalCurvedList"/>
    <dgm:cxn modelId="{538E6208-F7B7-43B6-B22C-1BF38AE7BA1F}" type="presParOf" srcId="{8C8A30CD-DF1E-414E-83B1-FD547505F5AE}" destId="{891E7CCE-8B02-491A-982B-D95160188FFC}" srcOrd="1" destOrd="0" presId="urn:microsoft.com/office/officeart/2008/layout/VerticalCurvedList"/>
    <dgm:cxn modelId="{CC4EDA8A-2339-4844-9666-0D98E720F635}" type="presParOf" srcId="{8C8A30CD-DF1E-414E-83B1-FD547505F5AE}" destId="{AE636DF0-9B76-41A4-B40B-A171948A4EF7}" srcOrd="2" destOrd="0" presId="urn:microsoft.com/office/officeart/2008/layout/VerticalCurvedList"/>
    <dgm:cxn modelId="{20975D84-5412-4557-87DD-219418107780}" type="presParOf" srcId="{AE636DF0-9B76-41A4-B40B-A171948A4EF7}" destId="{2F1F5BCC-1ACB-4E35-9C9A-BB4C96DE8CB4}" srcOrd="0" destOrd="0" presId="urn:microsoft.com/office/officeart/2008/layout/VerticalCurvedList"/>
    <dgm:cxn modelId="{C6839C24-DE12-471C-9463-F2D9540809C1}" type="presParOf" srcId="{8C8A30CD-DF1E-414E-83B1-FD547505F5AE}" destId="{62A781C7-FAF0-40FB-879B-DAA27C37F3C4}" srcOrd="3" destOrd="0" presId="urn:microsoft.com/office/officeart/2008/layout/VerticalCurvedList"/>
    <dgm:cxn modelId="{04689148-141F-4029-B49B-C503AB1ED829}" type="presParOf" srcId="{8C8A30CD-DF1E-414E-83B1-FD547505F5AE}" destId="{92B26F58-AE88-4BEC-BDF1-E12C168C8A00}" srcOrd="4" destOrd="0" presId="urn:microsoft.com/office/officeart/2008/layout/VerticalCurvedList"/>
    <dgm:cxn modelId="{D399F88D-1D3F-40A7-9F6F-45419577BB07}" type="presParOf" srcId="{92B26F58-AE88-4BEC-BDF1-E12C168C8A00}" destId="{ABFDBC53-3E87-4246-BD22-636BDD4E45C4}" srcOrd="0" destOrd="0" presId="urn:microsoft.com/office/officeart/2008/layout/VerticalCurvedList"/>
    <dgm:cxn modelId="{151470F2-5932-4A1A-BDB5-7FECDACC6F1E}" type="presParOf" srcId="{8C8A30CD-DF1E-414E-83B1-FD547505F5AE}" destId="{70D2B731-B183-45EF-B4DC-58C6B476F1AE}" srcOrd="5" destOrd="0" presId="urn:microsoft.com/office/officeart/2008/layout/VerticalCurvedList"/>
    <dgm:cxn modelId="{7E1E0B36-D4FF-45FB-87BF-B12FBA0B783F}" type="presParOf" srcId="{8C8A30CD-DF1E-414E-83B1-FD547505F5AE}" destId="{69DAA44A-F2C2-4F27-8BA1-D26B87555D20}" srcOrd="6" destOrd="0" presId="urn:microsoft.com/office/officeart/2008/layout/VerticalCurvedList"/>
    <dgm:cxn modelId="{05ACF116-1DA5-4BCE-BD42-B4E360485581}" type="presParOf" srcId="{69DAA44A-F2C2-4F27-8BA1-D26B87555D20}" destId="{FD3142AF-B39D-448C-B7C6-A1662C42F2C2}" srcOrd="0" destOrd="0" presId="urn:microsoft.com/office/officeart/2008/layout/VerticalCurvedList"/>
    <dgm:cxn modelId="{CFA94B8A-2968-4DA4-985B-A42EBC1BA44D}" type="presParOf" srcId="{8C8A30CD-DF1E-414E-83B1-FD547505F5AE}" destId="{BEC3CF66-7E3F-448B-A178-F04564AB45CE}" srcOrd="7" destOrd="0" presId="urn:microsoft.com/office/officeart/2008/layout/VerticalCurvedList"/>
    <dgm:cxn modelId="{D425D4EB-2EB1-43E5-935E-86BA216AC766}" type="presParOf" srcId="{8C8A30CD-DF1E-414E-83B1-FD547505F5AE}" destId="{AA171245-448E-4136-8708-19B22CFB50D7}" srcOrd="8" destOrd="0" presId="urn:microsoft.com/office/officeart/2008/layout/VerticalCurvedList"/>
    <dgm:cxn modelId="{C2630095-F001-44D0-B7A4-2D7A90CA9E6B}" type="presParOf" srcId="{AA171245-448E-4136-8708-19B22CFB50D7}" destId="{895177F2-3E58-42EE-8724-71B9380ADB47}" srcOrd="0" destOrd="0" presId="urn:microsoft.com/office/officeart/2008/layout/VerticalCurvedList"/>
    <dgm:cxn modelId="{5A68C305-1221-4010-8F62-93A7A6930294}" type="presParOf" srcId="{8C8A30CD-DF1E-414E-83B1-FD547505F5AE}" destId="{7FC3843F-49FE-45C1-AB71-F2C4371FC352}" srcOrd="9" destOrd="0" presId="urn:microsoft.com/office/officeart/2008/layout/VerticalCurvedList"/>
    <dgm:cxn modelId="{1F9DE3CE-49FB-4D45-9927-C1C07C3DE820}" type="presParOf" srcId="{8C8A30CD-DF1E-414E-83B1-FD547505F5AE}" destId="{4CE1713F-65F3-4DDD-A2F0-6E19930442F0}" srcOrd="10" destOrd="0" presId="urn:microsoft.com/office/officeart/2008/layout/VerticalCurvedList"/>
    <dgm:cxn modelId="{DB5834AB-B847-4B2C-A448-C45826B9E073}" type="presParOf" srcId="{4CE1713F-65F3-4DDD-A2F0-6E19930442F0}" destId="{3149E590-BB1D-477A-80A3-3B6092108C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77FBB-088E-4440-97A9-59C831E316F2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E7CCE-8B02-491A-982B-D95160188FFC}">
      <dsp:nvSpPr>
        <dsp:cNvPr id="0" name=""/>
        <dsp:cNvSpPr/>
      </dsp:nvSpPr>
      <dsp:spPr>
        <a:xfrm>
          <a:off x="509717" y="338558"/>
          <a:ext cx="6750757" cy="677550"/>
        </a:xfrm>
        <a:prstGeom prst="rect">
          <a:avLst/>
        </a:prstGeom>
        <a:solidFill>
          <a:srgbClr val="09285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药物基本信息</a:t>
          </a:r>
        </a:p>
      </dsp:txBody>
      <dsp:txXfrm>
        <a:off x="509717" y="338558"/>
        <a:ext cx="6750757" cy="677550"/>
      </dsp:txXfrm>
    </dsp:sp>
    <dsp:sp modelId="{2F1F5BCC-1ACB-4E35-9C9A-BB4C96DE8CB4}">
      <dsp:nvSpPr>
        <dsp:cNvPr id="0" name=""/>
        <dsp:cNvSpPr/>
      </dsp:nvSpPr>
      <dsp:spPr>
        <a:xfrm>
          <a:off x="82251" y="242981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781C7-FAF0-40FB-879B-DAA27C37F3C4}">
      <dsp:nvSpPr>
        <dsp:cNvPr id="0" name=""/>
        <dsp:cNvSpPr/>
      </dsp:nvSpPr>
      <dsp:spPr>
        <a:xfrm>
          <a:off x="995230" y="1354558"/>
          <a:ext cx="6265244" cy="677550"/>
        </a:xfrm>
        <a:prstGeom prst="rect">
          <a:avLst/>
        </a:prstGeom>
        <a:solidFill>
          <a:srgbClr val="09285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安全性</a:t>
          </a:r>
        </a:p>
      </dsp:txBody>
      <dsp:txXfrm>
        <a:off x="995230" y="1354558"/>
        <a:ext cx="6265244" cy="677550"/>
      </dsp:txXfrm>
    </dsp:sp>
    <dsp:sp modelId="{ABFDBC53-3E87-4246-BD22-636BDD4E45C4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D2B731-B183-45EF-B4DC-58C6B476F1AE}">
      <dsp:nvSpPr>
        <dsp:cNvPr id="0" name=""/>
        <dsp:cNvSpPr/>
      </dsp:nvSpPr>
      <dsp:spPr>
        <a:xfrm>
          <a:off x="1144243" y="2370558"/>
          <a:ext cx="6116231" cy="677550"/>
        </a:xfrm>
        <a:prstGeom prst="rect">
          <a:avLst/>
        </a:prstGeom>
        <a:solidFill>
          <a:srgbClr val="09285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有效性</a:t>
          </a:r>
        </a:p>
      </dsp:txBody>
      <dsp:txXfrm>
        <a:off x="1144243" y="2370558"/>
        <a:ext cx="6116231" cy="677550"/>
      </dsp:txXfrm>
    </dsp:sp>
    <dsp:sp modelId="{FD3142AF-B39D-448C-B7C6-A1662C42F2C2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3CF66-7E3F-448B-A178-F04564AB45CE}">
      <dsp:nvSpPr>
        <dsp:cNvPr id="0" name=""/>
        <dsp:cNvSpPr/>
      </dsp:nvSpPr>
      <dsp:spPr>
        <a:xfrm>
          <a:off x="995230" y="3386558"/>
          <a:ext cx="6265244" cy="677550"/>
        </a:xfrm>
        <a:prstGeom prst="rect">
          <a:avLst/>
        </a:prstGeom>
        <a:solidFill>
          <a:srgbClr val="09285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创新性</a:t>
          </a:r>
        </a:p>
      </dsp:txBody>
      <dsp:txXfrm>
        <a:off x="995230" y="3386558"/>
        <a:ext cx="6265244" cy="677550"/>
      </dsp:txXfrm>
    </dsp:sp>
    <dsp:sp modelId="{895177F2-3E58-42EE-8724-71B9380ADB47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C3843F-49FE-45C1-AB71-F2C4371FC352}">
      <dsp:nvSpPr>
        <dsp:cNvPr id="0" name=""/>
        <dsp:cNvSpPr/>
      </dsp:nvSpPr>
      <dsp:spPr>
        <a:xfrm>
          <a:off x="509717" y="4402558"/>
          <a:ext cx="6750757" cy="677550"/>
        </a:xfrm>
        <a:prstGeom prst="rect">
          <a:avLst/>
        </a:prstGeom>
        <a:solidFill>
          <a:srgbClr val="09285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公平性</a:t>
          </a:r>
        </a:p>
      </dsp:txBody>
      <dsp:txXfrm>
        <a:off x="509717" y="4402558"/>
        <a:ext cx="6750757" cy="677550"/>
      </dsp:txXfrm>
    </dsp:sp>
    <dsp:sp modelId="{3149E590-BB1D-477A-80A3-3B6092108C0F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1B9E7-3657-41FB-A193-FD6944139A65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554F-8085-4774-A51F-9469584E3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50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8382" y="450442"/>
            <a:ext cx="11633618" cy="343001"/>
          </a:xfrm>
        </p:spPr>
        <p:txBody>
          <a:bodyPr>
            <a:noAutofit/>
          </a:bodyPr>
          <a:lstStyle>
            <a:lvl1pPr>
              <a:defRPr sz="2400">
                <a:solidFill>
                  <a:srgbClr val="435B9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58382" y="450442"/>
            <a:ext cx="9979657" cy="3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58382" y="1125538"/>
            <a:ext cx="11075236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5F1264A-F7DE-2CA9-C9B1-E53B46B666F8}"/>
              </a:ext>
            </a:extLst>
          </p:cNvPr>
          <p:cNvSpPr txBox="1"/>
          <p:nvPr userDrawn="1"/>
        </p:nvSpPr>
        <p:spPr>
          <a:xfrm>
            <a:off x="11203455" y="6336415"/>
            <a:ext cx="5971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0" cap="none" spc="30" normalizeH="0" baseline="0" noProof="0" dirty="0">
                <a:ln>
                  <a:noFill/>
                </a:ln>
                <a:solidFill>
                  <a:srgbClr val="FBFFFF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</a:t>
            </a:r>
            <a:endParaRPr kumimoji="0" lang="en-US" altLang="zh-CN" sz="900" b="0" i="0" u="none" strike="noStrike" kern="0" cap="none" spc="55" normalizeH="0" baseline="0" noProof="0" dirty="0">
              <a:ln>
                <a:noFill/>
              </a:ln>
              <a:solidFill>
                <a:srgbClr val="FBFFFF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062FA30-A320-7F12-F8C2-FA50DC1BD193}"/>
              </a:ext>
            </a:extLst>
          </p:cNvPr>
          <p:cNvSpPr txBox="1"/>
          <p:nvPr userDrawn="1"/>
        </p:nvSpPr>
        <p:spPr>
          <a:xfrm>
            <a:off x="8481362" y="6374984"/>
            <a:ext cx="2358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0" cap="none" spc="30" normalizeH="0" baseline="0" noProof="0" dirty="0">
                <a:ln>
                  <a:noFill/>
                </a:ln>
                <a:solidFill>
                  <a:srgbClr val="FBFFFF"/>
                </a:solidFill>
                <a:effectLst/>
                <a:uLnTx/>
                <a:uFillTx/>
                <a:latin typeface="+mn-ea"/>
                <a:ea typeface="+mn-ea"/>
              </a:rPr>
              <a:t>©2024 COPYRIGHT |  CONFIDENTIAL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5187174-1F38-0711-23D6-6154D920DF15}"/>
              </a:ext>
            </a:extLst>
          </p:cNvPr>
          <p:cNvGrpSpPr/>
          <p:nvPr userDrawn="1"/>
        </p:nvGrpSpPr>
        <p:grpSpPr>
          <a:xfrm>
            <a:off x="548093" y="6330394"/>
            <a:ext cx="924372" cy="307753"/>
            <a:chOff x="424939" y="6274186"/>
            <a:chExt cx="1297434" cy="431957"/>
          </a:xfrm>
        </p:grpSpPr>
        <p:cxnSp>
          <p:nvCxnSpPr>
            <p:cNvPr id="5" name="直线连接符 14">
              <a:extLst>
                <a:ext uri="{FF2B5EF4-FFF2-40B4-BE49-F238E27FC236}">
                  <a16:creationId xmlns:a16="http://schemas.microsoft.com/office/drawing/2014/main" id="{77BB55EA-FBAD-B5B5-9E16-AFB92A2CB02C}"/>
                </a:ext>
              </a:extLst>
            </p:cNvPr>
            <p:cNvCxnSpPr/>
            <p:nvPr userDrawn="1"/>
          </p:nvCxnSpPr>
          <p:spPr>
            <a:xfrm>
              <a:off x="1722373" y="6336391"/>
              <a:ext cx="0" cy="31330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134D451-B56A-1C27-E008-0C212462A9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39" y="6274186"/>
              <a:ext cx="1215141" cy="431957"/>
            </a:xfrm>
            <a:prstGeom prst="rect">
              <a:avLst/>
            </a:prstGeom>
          </p:spPr>
        </p:pic>
      </p:grpSp>
      <p:pic>
        <p:nvPicPr>
          <p:cNvPr id="8" name="图片 7" descr="徽标, 公司名称&#10;&#10;描述已自动生成">
            <a:extLst>
              <a:ext uri="{FF2B5EF4-FFF2-40B4-BE49-F238E27FC236}">
                <a16:creationId xmlns:a16="http://schemas.microsoft.com/office/drawing/2014/main" id="{B8F222C7-5EFF-B823-DD19-EE984C2CCE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449" y="86853"/>
            <a:ext cx="1471081" cy="653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435B9F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91C32D40-133E-893A-4AF7-1FCA721C693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14400" y="2538126"/>
            <a:ext cx="7871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</a:rPr>
              <a:t>伯 瑞 替 尼 </a:t>
            </a:r>
            <a:r>
              <a:rPr lang="zh-CN" altLang="en-US" sz="4800" b="1" dirty="0">
                <a:solidFill>
                  <a:srgbClr val="435B9F"/>
                </a:solidFill>
              </a:rPr>
              <a:t>肠 溶 胶 囊</a:t>
            </a:r>
            <a:endParaRPr lang="en-US" altLang="zh-CN" sz="4800" b="1" dirty="0">
              <a:solidFill>
                <a:srgbClr val="435B9F"/>
              </a:solidFill>
            </a:endParaRPr>
          </a:p>
          <a:p>
            <a:pPr algn="ctr"/>
            <a:r>
              <a:rPr lang="zh-CN" altLang="en-US" sz="4800" b="1" dirty="0">
                <a:solidFill>
                  <a:srgbClr val="435B9F"/>
                </a:solidFill>
              </a:rPr>
              <a:t>（商品名：万比锐）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494F368-4324-136C-876E-64663B96319A}"/>
              </a:ext>
            </a:extLst>
          </p:cNvPr>
          <p:cNvSpPr txBox="1"/>
          <p:nvPr/>
        </p:nvSpPr>
        <p:spPr>
          <a:xfrm>
            <a:off x="2191782" y="5294180"/>
            <a:ext cx="6107716" cy="55353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9368" tIns="53340" rIns="53340" bIns="53340" numCol="1" spcCol="1270" anchor="ctr" anchorCtr="0">
            <a:noAutofit/>
          </a:bodyPr>
          <a:lstStyle/>
          <a:p>
            <a:r>
              <a:rPr lang="zh-CN" altLang="en-US" sz="2400" b="1" dirty="0">
                <a:solidFill>
                  <a:srgbClr val="435B9F"/>
                </a:solidFill>
              </a:rPr>
              <a:t>北京浦润奥生物科技有限责任公司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6C69F05-A05B-C2AE-CF63-E616C05F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92" y="1109196"/>
            <a:ext cx="4144617" cy="41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56F0FAF-3893-8636-7BE0-ED60972FE7A3}"/>
              </a:ext>
            </a:extLst>
          </p:cNvPr>
          <p:cNvSpPr txBox="1"/>
          <p:nvPr/>
        </p:nvSpPr>
        <p:spPr>
          <a:xfrm>
            <a:off x="-60671" y="372279"/>
            <a:ext cx="6107716" cy="55353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9368" tIns="53340" rIns="53340" bIns="53340" numCol="1" spcCol="1270" anchor="ctr" anchorCtr="0">
            <a:noAutofit/>
          </a:bodyPr>
          <a:lstStyle/>
          <a:p>
            <a:r>
              <a:rPr lang="zh-CN" altLang="en-US" sz="2400" b="1" dirty="0">
                <a:solidFill>
                  <a:srgbClr val="435B9F"/>
                </a:solidFill>
              </a:rPr>
              <a:t>目录内药品新增适应症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3CDE4-2708-0FAC-90B3-1527047FE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雪地上的风景&#10;&#10;AI 生成的内容可能不正确。">
            <a:extLst>
              <a:ext uri="{FF2B5EF4-FFF2-40B4-BE49-F238E27FC236}">
                <a16:creationId xmlns:a16="http://schemas.microsoft.com/office/drawing/2014/main" id="{9800D57F-D77F-B900-07F5-291A8AE520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6" name="文本框 3">
            <a:extLst>
              <a:ext uri="{FF2B5EF4-FFF2-40B4-BE49-F238E27FC236}">
                <a16:creationId xmlns:a16="http://schemas.microsoft.com/office/drawing/2014/main" id="{5641A17B-6DD4-C449-E3E8-D9773D198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748" y="2352022"/>
            <a:ext cx="6779260" cy="11919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5400" b="1" dirty="0">
                <a:solidFill>
                  <a:srgbClr val="364B8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谢谢您的观看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64B8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49465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69D24FD0-3433-759B-C8A2-313687B54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654401"/>
              </p:ext>
            </p:extLst>
          </p:nvPr>
        </p:nvGraphicFramePr>
        <p:xfrm>
          <a:off x="2032000" y="719666"/>
          <a:ext cx="73370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0203B824-3A2C-9914-4295-8DD17A77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44" y="451596"/>
            <a:ext cx="11633618" cy="343001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D086A29-E09D-3726-B0FC-15867B636A74}"/>
              </a:ext>
            </a:extLst>
          </p:cNvPr>
          <p:cNvSpPr txBox="1"/>
          <p:nvPr/>
        </p:nvSpPr>
        <p:spPr>
          <a:xfrm>
            <a:off x="2376284" y="1188122"/>
            <a:ext cx="517416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kumimoji="1" lang="en-US" altLang="zh-CN" sz="2000" b="1" dirty="0">
                <a:solidFill>
                  <a:srgbClr val="184E91"/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01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81A21C-E351-A7F3-9101-E4D10F24B5BE}"/>
              </a:ext>
            </a:extLst>
          </p:cNvPr>
          <p:cNvSpPr txBox="1"/>
          <p:nvPr/>
        </p:nvSpPr>
        <p:spPr>
          <a:xfrm>
            <a:off x="2829380" y="2261286"/>
            <a:ext cx="517416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kumimoji="1" lang="en-US" altLang="zh-CN" sz="2000" b="1" dirty="0">
                <a:solidFill>
                  <a:srgbClr val="184E91"/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02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D81B59-A970-CC8F-823E-96049AB24A55}"/>
              </a:ext>
            </a:extLst>
          </p:cNvPr>
          <p:cNvSpPr txBox="1"/>
          <p:nvPr/>
        </p:nvSpPr>
        <p:spPr>
          <a:xfrm>
            <a:off x="3013443" y="3228944"/>
            <a:ext cx="517416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kumimoji="1" lang="en-US" altLang="zh-CN" sz="2000" b="1" dirty="0">
                <a:solidFill>
                  <a:srgbClr val="184E91"/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03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39DD700-1CC5-5661-E023-2F79D133BB40}"/>
              </a:ext>
            </a:extLst>
          </p:cNvPr>
          <p:cNvSpPr txBox="1"/>
          <p:nvPr/>
        </p:nvSpPr>
        <p:spPr>
          <a:xfrm>
            <a:off x="2873917" y="4242925"/>
            <a:ext cx="517416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kumimoji="1" lang="en-US" altLang="zh-CN" sz="2000" b="1" dirty="0">
                <a:solidFill>
                  <a:srgbClr val="184E91"/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04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813589D-A540-7BB7-5C23-7B96A3945C65}"/>
              </a:ext>
            </a:extLst>
          </p:cNvPr>
          <p:cNvSpPr txBox="1"/>
          <p:nvPr/>
        </p:nvSpPr>
        <p:spPr>
          <a:xfrm>
            <a:off x="2376284" y="5269768"/>
            <a:ext cx="517416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kumimoji="1" lang="en-US" altLang="zh-CN" sz="2000" b="1" dirty="0">
                <a:solidFill>
                  <a:srgbClr val="184E91"/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05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7163DB5-A378-914A-E8B9-509F96D90829}"/>
              </a:ext>
            </a:extLst>
          </p:cNvPr>
          <p:cNvGrpSpPr/>
          <p:nvPr/>
        </p:nvGrpSpPr>
        <p:grpSpPr>
          <a:xfrm>
            <a:off x="0" y="421633"/>
            <a:ext cx="480005" cy="343357"/>
            <a:chOff x="0" y="288266"/>
            <a:chExt cx="480005" cy="55726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B6FBC66-A92D-D2EB-ADEE-FAE2EE7A5FD9}"/>
                </a:ext>
              </a:extLst>
            </p:cNvPr>
            <p:cNvSpPr/>
            <p:nvPr userDrawn="1"/>
          </p:nvSpPr>
          <p:spPr>
            <a:xfrm>
              <a:off x="416505" y="288844"/>
              <a:ext cx="63500" cy="55668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40432A3-2616-0F3B-4963-55E82E4EE50E}"/>
                </a:ext>
              </a:extLst>
            </p:cNvPr>
            <p:cNvSpPr/>
            <p:nvPr userDrawn="1"/>
          </p:nvSpPr>
          <p:spPr>
            <a:xfrm>
              <a:off x="0" y="288266"/>
              <a:ext cx="353060" cy="5568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2544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03B824-3A2C-9914-4295-8DD17A77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81" y="450442"/>
            <a:ext cx="2873693" cy="343001"/>
          </a:xfrm>
        </p:spPr>
        <p:txBody>
          <a:bodyPr/>
          <a:lstStyle/>
          <a:p>
            <a:r>
              <a:rPr lang="zh-CN" altLang="en-US" dirty="0"/>
              <a:t>药物基本信息</a:t>
            </a:r>
            <a:r>
              <a:rPr lang="en-US" altLang="zh-CN" dirty="0"/>
              <a:t>1/2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69D0549-C640-4FF9-E808-8CB0C909A789}"/>
              </a:ext>
            </a:extLst>
          </p:cNvPr>
          <p:cNvSpPr txBox="1"/>
          <p:nvPr/>
        </p:nvSpPr>
        <p:spPr>
          <a:xfrm>
            <a:off x="615365" y="1270563"/>
            <a:ext cx="3983138" cy="45323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+mn-ea"/>
                <a:sym typeface="Wingdings" panose="05000000000000000000" pitchFamily="2" charset="2"/>
              </a:rPr>
              <a:t>根据中国癌症中心</a:t>
            </a:r>
            <a:r>
              <a:rPr lang="en-US" altLang="zh-CN" sz="1400" dirty="0">
                <a:latin typeface="+mn-ea"/>
                <a:sym typeface="Wingdings" panose="05000000000000000000" pitchFamily="2" charset="2"/>
              </a:rPr>
              <a:t>2024</a:t>
            </a:r>
            <a:r>
              <a:rPr lang="zh-CN" altLang="en-US" sz="1400" dirty="0">
                <a:latin typeface="+mn-ea"/>
                <a:sym typeface="Wingdings" panose="05000000000000000000" pitchFamily="2" charset="2"/>
              </a:rPr>
              <a:t>年全国癌症报告显示，全国新发肺癌</a:t>
            </a:r>
            <a:r>
              <a:rPr lang="en-US" altLang="zh-CN" sz="1400" dirty="0">
                <a:latin typeface="+mn-ea"/>
                <a:sym typeface="Wingdings" panose="05000000000000000000" pitchFamily="2" charset="2"/>
              </a:rPr>
              <a:t>106.06</a:t>
            </a:r>
            <a:r>
              <a:rPr lang="zh-CN" altLang="en-US" sz="1400" dirty="0">
                <a:latin typeface="+mn-ea"/>
                <a:sym typeface="Wingdings" panose="05000000000000000000" pitchFamily="2" charset="2"/>
              </a:rPr>
              <a:t>万人。非小细胞肺癌占肺癌的</a:t>
            </a:r>
            <a:r>
              <a:rPr lang="en-US" altLang="zh-CN" sz="1400" dirty="0">
                <a:latin typeface="+mn-ea"/>
                <a:sym typeface="Wingdings" panose="05000000000000000000" pitchFamily="2" charset="2"/>
              </a:rPr>
              <a:t>80%~85%</a:t>
            </a:r>
            <a:r>
              <a:rPr lang="zh-CN" altLang="en-US" sz="1400" dirty="0">
                <a:latin typeface="+mn-ea"/>
                <a:sym typeface="Wingdings" panose="05000000000000000000" pitchFamily="2" charset="2"/>
              </a:rPr>
              <a:t>，在非小细胞肺癌中</a:t>
            </a:r>
            <a:r>
              <a:rPr lang="en-US" altLang="zh-CN" sz="1400" dirty="0">
                <a:latin typeface="+mn-ea"/>
                <a:sym typeface="Wingdings" panose="05000000000000000000" pitchFamily="2" charset="2"/>
              </a:rPr>
              <a:t>MET</a:t>
            </a:r>
            <a:r>
              <a:rPr lang="zh-CN" altLang="en-US" sz="1400" dirty="0">
                <a:latin typeface="+mn-ea"/>
                <a:sym typeface="Wingdings" panose="05000000000000000000" pitchFamily="2" charset="2"/>
              </a:rPr>
              <a:t>扩增的发生率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1%</a:t>
            </a:r>
            <a:r>
              <a:rPr lang="zh-CN" altLang="en-US" sz="1400" dirty="0">
                <a:latin typeface="+mn-ea"/>
                <a:sym typeface="Wingdings" panose="05000000000000000000" pitchFamily="2" charset="2"/>
              </a:rPr>
              <a:t>左右，中国年新发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8000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人</a:t>
            </a:r>
            <a:r>
              <a:rPr lang="zh-CN" altLang="en-US" sz="1400" dirty="0">
                <a:latin typeface="+mn-ea"/>
                <a:sym typeface="Wingdings" panose="05000000000000000000" pitchFamily="2" charset="2"/>
              </a:rPr>
              <a:t>左右，恶性程度高、生存预后差。</a:t>
            </a:r>
            <a:endParaRPr lang="en-US" altLang="zh-CN" sz="1400" dirty="0">
              <a:latin typeface="+mn-ea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+mn-ea"/>
              </a:rPr>
              <a:t>伯瑞替尼肠溶胶囊</a:t>
            </a:r>
            <a:r>
              <a:rPr lang="en-US" altLang="zh-CN" sz="1400" dirty="0">
                <a:latin typeface="+mn-ea"/>
              </a:rPr>
              <a:t>2023</a:t>
            </a:r>
            <a:r>
              <a:rPr lang="zh-CN" altLang="en-US" sz="1400" dirty="0">
                <a:latin typeface="+mn-ea"/>
              </a:rPr>
              <a:t>年</a:t>
            </a:r>
            <a:r>
              <a:rPr lang="en-US" altLang="zh-CN" sz="1400" dirty="0">
                <a:latin typeface="+mn-ea"/>
              </a:rPr>
              <a:t>11</a:t>
            </a:r>
            <a:r>
              <a:rPr lang="zh-CN" altLang="en-US" sz="1400" dirty="0">
                <a:latin typeface="+mn-ea"/>
              </a:rPr>
              <a:t>月</a:t>
            </a:r>
            <a:r>
              <a:rPr lang="en-US" altLang="zh-CN" sz="1400" dirty="0">
                <a:latin typeface="+mn-ea"/>
              </a:rPr>
              <a:t>MET</a:t>
            </a:r>
            <a:r>
              <a:rPr lang="zh-CN" altLang="en-US" sz="1400" dirty="0">
                <a:latin typeface="+mn-ea"/>
              </a:rPr>
              <a:t>外显子</a:t>
            </a:r>
            <a:r>
              <a:rPr lang="en-US" altLang="zh-CN" sz="1400" dirty="0">
                <a:latin typeface="+mn-ea"/>
              </a:rPr>
              <a:t>14</a:t>
            </a:r>
            <a:r>
              <a:rPr lang="zh-CN" altLang="en-US" sz="1400" dirty="0">
                <a:latin typeface="+mn-ea"/>
              </a:rPr>
              <a:t>跳变</a:t>
            </a:r>
            <a:r>
              <a:rPr lang="zh-CN" altLang="en-US" sz="1400" dirty="0">
                <a:latin typeface="+mn-ea"/>
                <a:sym typeface="Wingdings" panose="05000000000000000000" pitchFamily="2" charset="2"/>
              </a:rPr>
              <a:t>非小细胞肺癌</a:t>
            </a:r>
            <a:r>
              <a:rPr lang="zh-CN" altLang="en-US" sz="1400" dirty="0">
                <a:latin typeface="+mn-ea"/>
              </a:rPr>
              <a:t>适应症获批（已纳入医保），</a:t>
            </a:r>
            <a:r>
              <a:rPr lang="en-US" altLang="zh-CN" sz="1400" dirty="0">
                <a:latin typeface="+mn-ea"/>
              </a:rPr>
              <a:t>2024</a:t>
            </a:r>
            <a:r>
              <a:rPr lang="zh-CN" altLang="en-US" sz="1400" dirty="0">
                <a:latin typeface="+mn-ea"/>
              </a:rPr>
              <a:t>年</a:t>
            </a:r>
            <a:r>
              <a:rPr lang="en-US" altLang="zh-CN" sz="1400" dirty="0">
                <a:latin typeface="+mn-ea"/>
              </a:rPr>
              <a:t>4</a:t>
            </a:r>
            <a:r>
              <a:rPr lang="zh-CN" altLang="en-US" sz="1400" dirty="0">
                <a:latin typeface="+mn-ea"/>
              </a:rPr>
              <a:t>月脑胶质瘤适应症获批（已纳入医保），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2025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zh-CN" sz="1400" dirty="0">
                <a:latin typeface="+mn-ea"/>
              </a:rPr>
              <a:t>MET</a:t>
            </a:r>
            <a:r>
              <a:rPr lang="zh-CN" altLang="en-US" sz="1400" dirty="0">
                <a:latin typeface="+mn-ea"/>
              </a:rPr>
              <a:t>扩增</a:t>
            </a:r>
            <a:r>
              <a:rPr lang="zh-CN" altLang="en-US" sz="1400" dirty="0">
                <a:latin typeface="+mn-ea"/>
                <a:sym typeface="Wingdings" panose="05000000000000000000" pitchFamily="2" charset="2"/>
              </a:rPr>
              <a:t>非小细胞肺癌适应症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获批（新增适应症）。</a:t>
            </a:r>
            <a:endParaRPr lang="en-US" altLang="zh-CN" sz="14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+mn-ea"/>
              </a:rPr>
              <a:t>针对具有间质</a:t>
            </a:r>
            <a:r>
              <a:rPr lang="en-US" altLang="zh-CN" sz="1400" dirty="0">
                <a:latin typeface="+mn-ea"/>
              </a:rPr>
              <a:t>-</a:t>
            </a:r>
            <a:r>
              <a:rPr lang="zh-CN" altLang="en-US" sz="1400" dirty="0">
                <a:latin typeface="+mn-ea"/>
              </a:rPr>
              <a:t>上皮转化因子（</a:t>
            </a:r>
            <a:r>
              <a:rPr lang="en-US" altLang="zh-CN" sz="1400" dirty="0">
                <a:latin typeface="+mn-ea"/>
              </a:rPr>
              <a:t>MET</a:t>
            </a:r>
            <a:r>
              <a:rPr lang="zh-CN" altLang="en-US" sz="1400" dirty="0">
                <a:latin typeface="+mn-ea"/>
              </a:rPr>
              <a:t>）扩增的非小细胞肺癌适应症，伯瑞替尼是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全球首个</a:t>
            </a:r>
            <a:r>
              <a:rPr lang="zh-CN" altLang="en-US" sz="1400" dirty="0">
                <a:latin typeface="+mn-ea"/>
              </a:rPr>
              <a:t>获批上市的</a:t>
            </a:r>
            <a:r>
              <a:rPr lang="en-US" altLang="zh-CN" sz="1400" dirty="0">
                <a:latin typeface="+mn-ea"/>
              </a:rPr>
              <a:t>First-in-class</a:t>
            </a:r>
            <a:r>
              <a:rPr lang="zh-CN" altLang="en-US" sz="1400" dirty="0">
                <a:latin typeface="+mn-ea"/>
              </a:rPr>
              <a:t>小分子靶向药物。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945691B-0497-DB58-CA86-45E32C5777B8}"/>
              </a:ext>
            </a:extLst>
          </p:cNvPr>
          <p:cNvSpPr txBox="1"/>
          <p:nvPr/>
        </p:nvSpPr>
        <p:spPr>
          <a:xfrm>
            <a:off x="1527978" y="901231"/>
            <a:ext cx="2157911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疾病基本情况</a:t>
            </a:r>
            <a:endParaRPr kumimoji="1"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libaba PuHuiTi 2.0 85" pitchFamily="18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F90F5DC-CEAB-8746-A427-81503F20E7D5}"/>
              </a:ext>
            </a:extLst>
          </p:cNvPr>
          <p:cNvSpPr txBox="1"/>
          <p:nvPr/>
        </p:nvSpPr>
        <p:spPr>
          <a:xfrm>
            <a:off x="7234674" y="716565"/>
            <a:ext cx="2157911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药品基本情况</a:t>
            </a:r>
            <a:endParaRPr kumimoji="1"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libaba PuHuiTi 2.0 85" pitchFamily="18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FB4854D-0301-7696-D2CD-885DEA1C2B60}"/>
              </a:ext>
            </a:extLst>
          </p:cNvPr>
          <p:cNvGrpSpPr/>
          <p:nvPr/>
        </p:nvGrpSpPr>
        <p:grpSpPr>
          <a:xfrm>
            <a:off x="0" y="421633"/>
            <a:ext cx="480005" cy="343357"/>
            <a:chOff x="0" y="288266"/>
            <a:chExt cx="480005" cy="55726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BA05E9-C785-74CA-01BE-A995BC714A48}"/>
                </a:ext>
              </a:extLst>
            </p:cNvPr>
            <p:cNvSpPr/>
            <p:nvPr userDrawn="1"/>
          </p:nvSpPr>
          <p:spPr>
            <a:xfrm>
              <a:off x="416505" y="288844"/>
              <a:ext cx="63500" cy="55668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ED83548-9DD8-733E-5111-EAA33B53977B}"/>
                </a:ext>
              </a:extLst>
            </p:cNvPr>
            <p:cNvSpPr/>
            <p:nvPr userDrawn="1"/>
          </p:nvSpPr>
          <p:spPr>
            <a:xfrm>
              <a:off x="0" y="288266"/>
              <a:ext cx="353060" cy="5568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60ED92B-29C5-0D3D-0232-A2CC36E42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440957"/>
              </p:ext>
            </p:extLst>
          </p:nvPr>
        </p:nvGraphicFramePr>
        <p:xfrm>
          <a:off x="4993641" y="1092101"/>
          <a:ext cx="6639978" cy="54588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87243">
                  <a:extLst>
                    <a:ext uri="{9D8B030D-6E8A-4147-A177-3AD203B41FA5}">
                      <a16:colId xmlns:a16="http://schemas.microsoft.com/office/drawing/2014/main" val="3796289013"/>
                    </a:ext>
                  </a:extLst>
                </a:gridCol>
                <a:gridCol w="4852735">
                  <a:extLst>
                    <a:ext uri="{9D8B030D-6E8A-4147-A177-3AD203B41FA5}">
                      <a16:colId xmlns:a16="http://schemas.microsoft.com/office/drawing/2014/main" val="730803950"/>
                    </a:ext>
                  </a:extLst>
                </a:gridCol>
              </a:tblGrid>
              <a:tr h="30773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项目</a:t>
                      </a:r>
                      <a:endParaRPr lang="zh-CN" alt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2000" marR="9161" marT="916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详细信息</a:t>
                      </a:r>
                    </a:p>
                  </a:txBody>
                  <a:tcPr marL="72000" marR="9161" marT="916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58091"/>
                  </a:ext>
                </a:extLst>
              </a:tr>
              <a:tr h="26166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通用名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伯瑞替尼肠溶胶囊 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584269"/>
                  </a:ext>
                </a:extLst>
              </a:tr>
              <a:tr h="26166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商品名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万比锐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189004"/>
                  </a:ext>
                </a:extLst>
              </a:tr>
              <a:tr h="26166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注册规格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100mg</a:t>
                      </a:r>
                      <a:r>
                        <a:rPr lang="zh-CN" altLang="en-US" sz="1200" b="1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（主规格）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25mg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CN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863465"/>
                  </a:ext>
                </a:extLst>
              </a:tr>
              <a:tr h="26166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包装规格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100mg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粒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板， 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袋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盒（即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粒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盒） 。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206905"/>
                  </a:ext>
                </a:extLst>
              </a:tr>
              <a:tr h="1657191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适应症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alt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本品用于治疗具有间质</a:t>
                      </a:r>
                      <a:r>
                        <a:rPr lang="en-US" altLang="zh-CN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上皮转化因子（</a:t>
                      </a:r>
                      <a:r>
                        <a:rPr lang="en-US" altLang="zh-CN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MET</a:t>
                      </a:r>
                      <a:r>
                        <a:rPr lang="zh-CN" alt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扩增的局部晚期或转移性非小细胞肺癌患者。</a:t>
                      </a:r>
                      <a:endParaRPr lang="en-US" altLang="zh-CN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altLang="en-US" sz="12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本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品用于治疗具有间质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上皮转化因子（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MET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）外显子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跳变的局部晚期或转移性非小细胞肺癌患者。</a:t>
                      </a:r>
                      <a:endParaRPr lang="en-US" altLang="zh-CN" sz="12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既往治疗失败的具有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PTPRZ1-MET 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融合基因的  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IDH 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突变型星形细胞瘤（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WHO 4 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级）或有低级别病史的胶质母细胞瘤成人患者。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334235"/>
                  </a:ext>
                </a:extLst>
              </a:tr>
              <a:tr h="297349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用法用量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非小细胞肺癌适应症：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200mg/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次，每日两次口服（早晚各一次）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脑胶质瘤适应症：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300mg/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次，每日两次口服（早晚各一次）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53405"/>
                  </a:ext>
                </a:extLst>
              </a:tr>
              <a:tr h="26166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上市许可持有人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北京浦润奥生物科技有限责任公司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383020"/>
                  </a:ext>
                </a:extLst>
              </a:tr>
              <a:tr h="26166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中国大陆首次上市时间</a:t>
                      </a:r>
                      <a:endParaRPr lang="zh-CN" altLang="en-US" sz="1200" b="0" i="0" u="none" strike="noStrike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462237"/>
                  </a:ext>
                </a:extLst>
              </a:tr>
              <a:tr h="26166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全球首次上市时间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日（中国大陆）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9422"/>
                  </a:ext>
                </a:extLst>
              </a:tr>
              <a:tr h="436103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大陆地区同通用名药品的上市情况	</a:t>
                      </a:r>
                      <a:endParaRPr lang="zh-CN" altLang="en-US" sz="1200" b="0" i="0" u="none" strike="noStrike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独家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627035"/>
                  </a:ext>
                </a:extLst>
              </a:tr>
              <a:tr h="26166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药品注册分类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化学药品</a:t>
                      </a:r>
                      <a:r>
                        <a:rPr lang="en-US" altLang="zh-C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类（首次申报注册分类）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273821"/>
                  </a:ext>
                </a:extLst>
              </a:tr>
              <a:tr h="26166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是否为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OTC</a:t>
                      </a: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药品</a:t>
                      </a:r>
                      <a:endParaRPr lang="zh-CN" alt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否</a:t>
                      </a:r>
                      <a:endParaRPr lang="zh-CN" altLang="en-US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975061"/>
                  </a:ext>
                </a:extLst>
              </a:tr>
            </a:tbl>
          </a:graphicData>
        </a:graphic>
      </p:graphicFrame>
      <p:sp>
        <p:nvSpPr>
          <p:cNvPr id="3" name="标注: 左箭头 2">
            <a:extLst>
              <a:ext uri="{FF2B5EF4-FFF2-40B4-BE49-F238E27FC236}">
                <a16:creationId xmlns:a16="http://schemas.microsoft.com/office/drawing/2014/main" id="{9BEE7FA6-E932-FBD0-87B1-ADE8DA503746}"/>
              </a:ext>
            </a:extLst>
          </p:cNvPr>
          <p:cNvSpPr/>
          <p:nvPr/>
        </p:nvSpPr>
        <p:spPr>
          <a:xfrm>
            <a:off x="10061084" y="2518087"/>
            <a:ext cx="1515551" cy="66831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985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本次申报</a:t>
            </a:r>
          </a:p>
        </p:txBody>
      </p:sp>
    </p:spTree>
    <p:extLst>
      <p:ext uri="{BB962C8B-B14F-4D97-AF65-F5344CB8AC3E}">
        <p14:creationId xmlns:p14="http://schemas.microsoft.com/office/powerpoint/2010/main" val="48998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03B824-3A2C-9914-4295-8DD17A77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81" y="450442"/>
            <a:ext cx="10470755" cy="343001"/>
          </a:xfrm>
        </p:spPr>
        <p:txBody>
          <a:bodyPr/>
          <a:lstStyle/>
          <a:p>
            <a:r>
              <a:rPr lang="zh-CN" altLang="en-US" dirty="0"/>
              <a:t>药物基本信息</a:t>
            </a:r>
            <a:r>
              <a:rPr lang="en-US" altLang="zh-CN" dirty="0"/>
              <a:t>2/2-</a:t>
            </a:r>
            <a:r>
              <a:rPr lang="zh-CN" altLang="en-US" dirty="0"/>
              <a:t>伯瑞替尼是该适应症唯一获批的小分子靶向药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F90F5DC-CEAB-8746-A427-81503F20E7D5}"/>
              </a:ext>
            </a:extLst>
          </p:cNvPr>
          <p:cNvSpPr txBox="1"/>
          <p:nvPr/>
        </p:nvSpPr>
        <p:spPr>
          <a:xfrm>
            <a:off x="480005" y="946761"/>
            <a:ext cx="10710909" cy="222477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latin typeface="+mn-ea"/>
              </a:rPr>
              <a:t>MET</a:t>
            </a:r>
            <a:r>
              <a:rPr lang="zh-CN" altLang="en-US" sz="1400" dirty="0">
                <a:latin typeface="+mn-ea"/>
              </a:rPr>
              <a:t>扩增晚期非小细胞肺癌适应症无同治疗机理药物上市，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无合适的参照药物</a:t>
            </a:r>
            <a:r>
              <a:rPr lang="zh-CN" altLang="en-US" sz="1400" dirty="0">
                <a:latin typeface="+mn-ea"/>
              </a:rPr>
              <a:t>；</a:t>
            </a:r>
            <a:endParaRPr lang="en-US" altLang="zh-CN" sz="1400" dirty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+mn-ea"/>
              </a:rPr>
              <a:t>现阶段治疗方案参照基因驱动阴性治疗方案（化疗</a:t>
            </a:r>
            <a:r>
              <a:rPr lang="en-US" altLang="zh-CN" sz="1400" dirty="0">
                <a:latin typeface="+mn-ea"/>
              </a:rPr>
              <a:t>±</a:t>
            </a:r>
            <a:r>
              <a:rPr lang="zh-CN" altLang="en-US" sz="1400" dirty="0">
                <a:latin typeface="+mn-ea"/>
              </a:rPr>
              <a:t>免疫），但该治疗方案</a:t>
            </a:r>
            <a:r>
              <a:rPr lang="zh-CN" altLang="en-US" b="1" dirty="0">
                <a:solidFill>
                  <a:srgbClr val="FF0000"/>
                </a:solidFill>
              </a:rPr>
              <a:t>未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获批</a:t>
            </a:r>
            <a:r>
              <a:rPr lang="en-US" altLang="zh-CN" sz="1400" dirty="0">
                <a:latin typeface="+mn-ea"/>
              </a:rPr>
              <a:t>MET</a:t>
            </a:r>
            <a:r>
              <a:rPr lang="zh-CN" altLang="en-US" sz="1400" dirty="0">
                <a:latin typeface="+mn-ea"/>
              </a:rPr>
              <a:t>扩增非小细胞肺癌适应症；</a:t>
            </a:r>
            <a:endParaRPr lang="en-US" altLang="zh-CN" sz="1400" dirty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+mn-ea"/>
              </a:rPr>
              <a:t>其他</a:t>
            </a:r>
            <a:r>
              <a:rPr lang="zh-CN" altLang="en-US" sz="1400" dirty="0"/>
              <a:t>同机理的</a:t>
            </a:r>
            <a:r>
              <a:rPr lang="en-US" altLang="zh-CN" sz="1400" dirty="0"/>
              <a:t>MET</a:t>
            </a:r>
            <a:r>
              <a:rPr lang="zh-CN" altLang="en-US" sz="1400" dirty="0"/>
              <a:t>抑制剂（赛沃替尼、谷美替尼、卡马替尼、特泊替尼），均</a:t>
            </a:r>
            <a:r>
              <a:rPr lang="zh-CN" altLang="en-US" b="1" dirty="0">
                <a:solidFill>
                  <a:srgbClr val="FF0000"/>
                </a:solidFill>
              </a:rPr>
              <a:t>未获批</a:t>
            </a:r>
            <a:r>
              <a:rPr lang="en-US" altLang="zh-CN" sz="1400" dirty="0"/>
              <a:t>MET</a:t>
            </a:r>
            <a:r>
              <a:rPr lang="zh-CN" altLang="en-US" sz="1400" dirty="0"/>
              <a:t>扩增</a:t>
            </a:r>
            <a:r>
              <a:rPr lang="zh-CN" altLang="en-US" sz="1400" dirty="0">
                <a:latin typeface="+mn-ea"/>
              </a:rPr>
              <a:t>非小细胞肺癌</a:t>
            </a:r>
            <a:r>
              <a:rPr lang="zh-CN" altLang="en-US" sz="1400" dirty="0"/>
              <a:t>适应症；</a:t>
            </a:r>
            <a:endParaRPr lang="en-US" altLang="zh-CN" sz="14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+mn-ea"/>
                <a:sym typeface="微软雅黑 Light" panose="020B0502040204020203" pitchFamily="34" charset="-122"/>
              </a:rPr>
              <a:t>临床和医保目录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sym typeface="微软雅黑 Light" panose="020B0502040204020203" pitchFamily="34" charset="-122"/>
              </a:rPr>
              <a:t>缺乏</a:t>
            </a:r>
            <a:r>
              <a:rPr lang="zh-CN" altLang="en-US" sz="1400" dirty="0">
                <a:latin typeface="+mn-ea"/>
                <a:sym typeface="微软雅黑 Light" panose="020B0502040204020203" pitchFamily="34" charset="-122"/>
              </a:rPr>
              <a:t>有效治疗药物，存在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sym typeface="微软雅黑 Light" panose="020B0502040204020203" pitchFamily="34" charset="-122"/>
              </a:rPr>
              <a:t>高度未被满足的临床需求</a:t>
            </a:r>
            <a:r>
              <a:rPr lang="zh-CN" altLang="en-US" sz="1400" dirty="0">
                <a:latin typeface="+mn-ea"/>
                <a:sym typeface="微软雅黑 Light" panose="020B0502040204020203" pitchFamily="34" charset="-122"/>
              </a:rPr>
              <a:t>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971CFB3-0CF8-FA0E-8604-091DD2CA2964}"/>
              </a:ext>
            </a:extLst>
          </p:cNvPr>
          <p:cNvGrpSpPr/>
          <p:nvPr/>
        </p:nvGrpSpPr>
        <p:grpSpPr>
          <a:xfrm>
            <a:off x="0" y="421633"/>
            <a:ext cx="480005" cy="343357"/>
            <a:chOff x="0" y="288266"/>
            <a:chExt cx="480005" cy="55726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4816C05-719B-66B0-6519-14E16F89F3AB}"/>
                </a:ext>
              </a:extLst>
            </p:cNvPr>
            <p:cNvSpPr/>
            <p:nvPr userDrawn="1"/>
          </p:nvSpPr>
          <p:spPr>
            <a:xfrm>
              <a:off x="416505" y="288844"/>
              <a:ext cx="63500" cy="55668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5D0E86C-D5B4-9624-4F0F-2EE667A39732}"/>
                </a:ext>
              </a:extLst>
            </p:cNvPr>
            <p:cNvSpPr/>
            <p:nvPr userDrawn="1"/>
          </p:nvSpPr>
          <p:spPr>
            <a:xfrm>
              <a:off x="0" y="288266"/>
              <a:ext cx="353060" cy="5568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311779D-ADE5-894D-E8E9-0FF9B4800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317172"/>
              </p:ext>
            </p:extLst>
          </p:nvPr>
        </p:nvGraphicFramePr>
        <p:xfrm>
          <a:off x="448255" y="3939578"/>
          <a:ext cx="10873941" cy="2548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6598">
                  <a:extLst>
                    <a:ext uri="{9D8B030D-6E8A-4147-A177-3AD203B41FA5}">
                      <a16:colId xmlns:a16="http://schemas.microsoft.com/office/drawing/2014/main" val="1119192493"/>
                    </a:ext>
                  </a:extLst>
                </a:gridCol>
                <a:gridCol w="1472931">
                  <a:extLst>
                    <a:ext uri="{9D8B030D-6E8A-4147-A177-3AD203B41FA5}">
                      <a16:colId xmlns:a16="http://schemas.microsoft.com/office/drawing/2014/main" val="1117174099"/>
                    </a:ext>
                  </a:extLst>
                </a:gridCol>
                <a:gridCol w="1190732">
                  <a:extLst>
                    <a:ext uri="{9D8B030D-6E8A-4147-A177-3AD203B41FA5}">
                      <a16:colId xmlns:a16="http://schemas.microsoft.com/office/drawing/2014/main" val="2709845505"/>
                    </a:ext>
                  </a:extLst>
                </a:gridCol>
                <a:gridCol w="1553420">
                  <a:extLst>
                    <a:ext uri="{9D8B030D-6E8A-4147-A177-3AD203B41FA5}">
                      <a16:colId xmlns:a16="http://schemas.microsoft.com/office/drawing/2014/main" val="2759798321"/>
                    </a:ext>
                  </a:extLst>
                </a:gridCol>
                <a:gridCol w="1553420">
                  <a:extLst>
                    <a:ext uri="{9D8B030D-6E8A-4147-A177-3AD203B41FA5}">
                      <a16:colId xmlns:a16="http://schemas.microsoft.com/office/drawing/2014/main" val="1406033835"/>
                    </a:ext>
                  </a:extLst>
                </a:gridCol>
                <a:gridCol w="1553420">
                  <a:extLst>
                    <a:ext uri="{9D8B030D-6E8A-4147-A177-3AD203B41FA5}">
                      <a16:colId xmlns:a16="http://schemas.microsoft.com/office/drawing/2014/main" val="3061925953"/>
                    </a:ext>
                  </a:extLst>
                </a:gridCol>
                <a:gridCol w="1553420">
                  <a:extLst>
                    <a:ext uri="{9D8B030D-6E8A-4147-A177-3AD203B41FA5}">
                      <a16:colId xmlns:a16="http://schemas.microsoft.com/office/drawing/2014/main" val="311816678"/>
                    </a:ext>
                  </a:extLst>
                </a:gridCol>
              </a:tblGrid>
              <a:tr h="627307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获批适应症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赛沃替尼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谷美替尼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卡马替尼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特泊替尼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/>
                          </a:solidFill>
                        </a:rPr>
                        <a:t>伯瑞替尼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8491"/>
                  </a:ext>
                </a:extLst>
              </a:tr>
              <a:tr h="640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MET</a:t>
                      </a:r>
                      <a:r>
                        <a:rPr lang="zh-CN" altLang="en-US" sz="1400" dirty="0"/>
                        <a:t>外显子</a:t>
                      </a:r>
                      <a:r>
                        <a:rPr lang="en-US" altLang="zh-CN" sz="1400" dirty="0"/>
                        <a:t>14</a:t>
                      </a:r>
                      <a:r>
                        <a:rPr lang="zh-CN" altLang="en-US" sz="1400" dirty="0"/>
                        <a:t>跳变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非小细胞肺癌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√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/>
                        <a:t>√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/>
                        <a:t>√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/>
                        <a:t>√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9122214"/>
                  </a:ext>
                </a:extLst>
              </a:tr>
              <a:tr h="640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MET</a:t>
                      </a:r>
                      <a:r>
                        <a:rPr lang="zh-CN" altLang="en-US" sz="1400" dirty="0"/>
                        <a:t>扩增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非小细胞肺癌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X</a:t>
                      </a:r>
                      <a:endParaRPr lang="zh-CN" alt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X</a:t>
                      </a:r>
                      <a:endParaRPr lang="zh-CN" alt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X</a:t>
                      </a:r>
                      <a:endParaRPr lang="zh-CN" alt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X</a:t>
                      </a:r>
                      <a:endParaRPr lang="zh-CN" alt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312709"/>
                  </a:ext>
                </a:extLst>
              </a:tr>
              <a:tr h="6402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PTPRZ1-MET </a:t>
                      </a:r>
                      <a:r>
                        <a:rPr lang="zh-CN" alt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融合</a:t>
                      </a:r>
                      <a:endParaRPr lang="zh-CN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脑胶质瘤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/>
                        <a:t>X</a:t>
                      </a:r>
                      <a:endParaRPr lang="zh-CN" alt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/>
                        <a:t>X</a:t>
                      </a:r>
                      <a:endParaRPr lang="zh-CN" alt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/>
                        <a:t>X</a:t>
                      </a:r>
                      <a:endParaRPr lang="zh-CN" alt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/>
                        <a:t>X</a:t>
                      </a:r>
                      <a:endParaRPr lang="zh-CN" altLang="en-US" sz="2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7126706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516C6BD8-6F44-E470-2773-46F9E46D7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518" y="4693996"/>
            <a:ext cx="396128" cy="3908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AB33C89-539A-D711-CB2E-A492CEA0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518" y="5290127"/>
            <a:ext cx="396128" cy="39087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5C0B069-01A1-A375-0497-49605AFF2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518" y="5955249"/>
            <a:ext cx="396128" cy="39087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7F75A865-B1C4-19F5-FEB2-2D3CF49E5E7D}"/>
              </a:ext>
            </a:extLst>
          </p:cNvPr>
          <p:cNvSpPr txBox="1"/>
          <p:nvPr/>
        </p:nvSpPr>
        <p:spPr>
          <a:xfrm>
            <a:off x="480005" y="3570246"/>
            <a:ext cx="10842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 font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en-US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其他小分子</a:t>
            </a:r>
            <a:r>
              <a:rPr lang="en-US" altLang="zh-CN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</a:t>
            </a:r>
            <a:r>
              <a:rPr lang="zh-CN" altLang="en-US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抑制剂，无</a:t>
            </a:r>
            <a:r>
              <a:rPr lang="en-US" altLang="zh-CN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</a:t>
            </a:r>
            <a:r>
              <a:rPr lang="zh-CN" altLang="en-US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扩增非小细胞肺癌适应症</a:t>
            </a:r>
            <a:endParaRPr lang="zh-CN" altLang="zh-CN" sz="18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6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E0A54-6C6A-0870-C65B-6AED88757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057CD-9682-D5D9-65CC-245C11A8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49" y="465761"/>
            <a:ext cx="10394681" cy="343001"/>
          </a:xfrm>
        </p:spPr>
        <p:txBody>
          <a:bodyPr/>
          <a:lstStyle/>
          <a:p>
            <a:r>
              <a:rPr lang="zh-CN" altLang="en-US" dirty="0"/>
              <a:t>安全性</a:t>
            </a:r>
            <a:r>
              <a:rPr lang="en-US" altLang="zh-CN" dirty="0"/>
              <a:t>-</a:t>
            </a:r>
            <a:r>
              <a:rPr lang="zh-CN" altLang="en-US" dirty="0"/>
              <a:t>伯瑞替尼安全性可控可管理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D70453-8830-6470-3714-ED0BFDB5485F}"/>
              </a:ext>
            </a:extLst>
          </p:cNvPr>
          <p:cNvSpPr txBox="1"/>
          <p:nvPr/>
        </p:nvSpPr>
        <p:spPr>
          <a:xfrm>
            <a:off x="210516" y="1120013"/>
            <a:ext cx="11605215" cy="22411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lvl="0" indent="-285750">
              <a:lnSpc>
                <a:spcPct val="120000"/>
              </a:lnSpc>
              <a:spcAft>
                <a:spcPts val="50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可控可恢复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特定不良反应包括肝毒性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大多为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级，保肝治疗以及剂量调整后通常可恢复至≤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级或用药前水平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、水肿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大多为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以及血白蛋白降低；</a:t>
            </a:r>
          </a:p>
          <a:p>
            <a:pPr marL="571500" lvl="0" indent="-285750">
              <a:lnSpc>
                <a:spcPct val="120000"/>
              </a:lnSpc>
              <a:spcAft>
                <a:spcPts val="5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400" dirty="0">
                <a:latin typeface="+mn-ea"/>
              </a:rPr>
              <a:t>3 </a:t>
            </a:r>
            <a:r>
              <a:rPr lang="zh-CN" altLang="en-US" sz="1400" dirty="0">
                <a:latin typeface="+mn-ea"/>
              </a:rPr>
              <a:t>级及以上不良反应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发生率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远低于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现行</a:t>
            </a:r>
            <a:r>
              <a:rPr lang="zh-CN" altLang="en-US" sz="1400" dirty="0">
                <a:latin typeface="+mn-ea"/>
              </a:rPr>
              <a:t>化疗</a:t>
            </a:r>
            <a:r>
              <a:rPr lang="en-US" altLang="zh-CN" sz="1400" dirty="0">
                <a:latin typeface="+mn-ea"/>
              </a:rPr>
              <a:t>±</a:t>
            </a:r>
            <a:r>
              <a:rPr lang="zh-CN" altLang="en-US" sz="1400" dirty="0">
                <a:latin typeface="+mn-ea"/>
              </a:rPr>
              <a:t>免疫治疗方案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marL="57150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头痛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发热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光毒性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等不良反应；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适用于特殊人群： 轻度肝损伤、 轻中度肾损伤及年龄≥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岁的患者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无需调整剂量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marL="285750"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总体而言，伯瑞替尼安全性良好，风险可控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CC68FCB-EA59-9EA6-BFDD-07FB357E2A75}"/>
              </a:ext>
            </a:extLst>
          </p:cNvPr>
          <p:cNvGrpSpPr/>
          <p:nvPr/>
        </p:nvGrpSpPr>
        <p:grpSpPr>
          <a:xfrm>
            <a:off x="0" y="421633"/>
            <a:ext cx="480005" cy="343357"/>
            <a:chOff x="0" y="288266"/>
            <a:chExt cx="480005" cy="55726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D43B2B0-19BE-F4ED-6A17-9D59B0FA4340}"/>
                </a:ext>
              </a:extLst>
            </p:cNvPr>
            <p:cNvSpPr/>
            <p:nvPr userDrawn="1"/>
          </p:nvSpPr>
          <p:spPr>
            <a:xfrm>
              <a:off x="416505" y="288844"/>
              <a:ext cx="63500" cy="55668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F6359C8-4595-6BE0-4F0B-59082053C81E}"/>
                </a:ext>
              </a:extLst>
            </p:cNvPr>
            <p:cNvSpPr/>
            <p:nvPr userDrawn="1"/>
          </p:nvSpPr>
          <p:spPr>
            <a:xfrm>
              <a:off x="0" y="288266"/>
              <a:ext cx="353060" cy="5568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91087962-1B8F-B889-3E5F-A6A6CC8FE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937653"/>
              </p:ext>
            </p:extLst>
          </p:nvPr>
        </p:nvGraphicFramePr>
        <p:xfrm>
          <a:off x="353060" y="3644529"/>
          <a:ext cx="5969795" cy="2923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DEFC8E1E-5374-0742-0F7E-29248E4EFE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32267"/>
              </p:ext>
            </p:extLst>
          </p:nvPr>
        </p:nvGraphicFramePr>
        <p:xfrm>
          <a:off x="6690159" y="3644529"/>
          <a:ext cx="5062434" cy="292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406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0700D-485F-5D91-8562-97317ECB2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F528E9-3CC0-FFC2-43E3-027EC6D9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82" y="450442"/>
            <a:ext cx="9842376" cy="343001"/>
          </a:xfrm>
        </p:spPr>
        <p:txBody>
          <a:bodyPr/>
          <a:lstStyle/>
          <a:p>
            <a:r>
              <a:rPr lang="zh-CN" altLang="en-US" dirty="0"/>
              <a:t>有效性</a:t>
            </a:r>
            <a:r>
              <a:rPr lang="en-US" altLang="zh-CN" dirty="0"/>
              <a:t>-</a:t>
            </a:r>
            <a:r>
              <a:rPr lang="zh-CN" altLang="en-US" dirty="0"/>
              <a:t>全球唯一针对</a:t>
            </a:r>
            <a:r>
              <a:rPr lang="en-US" altLang="zh-CN" dirty="0"/>
              <a:t>MET</a:t>
            </a:r>
            <a:r>
              <a:rPr lang="zh-CN" altLang="en-US" dirty="0"/>
              <a:t>扩增获批上市的小分子靶向药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238DDA0-3F67-062C-3924-300B616996EE}"/>
              </a:ext>
            </a:extLst>
          </p:cNvPr>
          <p:cNvGrpSpPr/>
          <p:nvPr/>
        </p:nvGrpSpPr>
        <p:grpSpPr>
          <a:xfrm>
            <a:off x="0" y="421633"/>
            <a:ext cx="480005" cy="343357"/>
            <a:chOff x="0" y="288266"/>
            <a:chExt cx="480005" cy="55726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103199E-F5D1-08DA-1A1E-9B4982699C39}"/>
                </a:ext>
              </a:extLst>
            </p:cNvPr>
            <p:cNvSpPr/>
            <p:nvPr userDrawn="1"/>
          </p:nvSpPr>
          <p:spPr>
            <a:xfrm>
              <a:off x="416505" y="288844"/>
              <a:ext cx="63500" cy="55668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A446885-50DF-E8A4-0CFE-AFCC2E91A3C0}"/>
                </a:ext>
              </a:extLst>
            </p:cNvPr>
            <p:cNvSpPr/>
            <p:nvPr userDrawn="1"/>
          </p:nvSpPr>
          <p:spPr>
            <a:xfrm>
              <a:off x="0" y="288266"/>
              <a:ext cx="353060" cy="5568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81FEF8AF-394E-8897-E3E4-50500A2777E9}"/>
              </a:ext>
            </a:extLst>
          </p:cNvPr>
          <p:cNvSpPr txBox="1"/>
          <p:nvPr/>
        </p:nvSpPr>
        <p:spPr>
          <a:xfrm>
            <a:off x="6874496" y="990518"/>
            <a:ext cx="5258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伯瑞替尼单药治疗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扩增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NSCLC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患者疗效总结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7292416-DB3C-5DA6-63D0-302E9EC5EA2E}"/>
              </a:ext>
            </a:extLst>
          </p:cNvPr>
          <p:cNvSpPr txBox="1"/>
          <p:nvPr/>
        </p:nvSpPr>
        <p:spPr>
          <a:xfrm>
            <a:off x="480005" y="977186"/>
            <a:ext cx="6521686" cy="33320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针对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MET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扩增非小细胞肺癌适应症，</a:t>
            </a: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“全线”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获批上市。</a:t>
            </a:r>
            <a:endParaRPr kumimoji="1"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伯瑞替尼展示出</a:t>
            </a: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良好、快速且持久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的疗效。</a:t>
            </a:r>
            <a:endParaRPr kumimoji="1"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总体人群 </a:t>
            </a:r>
            <a:r>
              <a:rPr kumimoji="1"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ORR</a:t>
            </a: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达</a:t>
            </a:r>
            <a:r>
              <a:rPr kumimoji="1"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48.8%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DCR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达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77.9%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1"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mPFS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达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7.4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个月，</a:t>
            </a:r>
            <a:r>
              <a:rPr kumimoji="1"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mDoR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达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12.1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个月，</a:t>
            </a:r>
            <a:r>
              <a:rPr kumimoji="1"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mOS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达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13.9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个月。</a:t>
            </a:r>
          </a:p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经治队列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ORR 48.5%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DCR 78.8%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1"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mPFS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达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6.2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个月，ｍ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OS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达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11.7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个月</a:t>
            </a:r>
          </a:p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初治队列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ORR 49.1%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DCR 77.4%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1"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mPFS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达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8.3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个月，ｍ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OS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达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15.5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个月</a:t>
            </a:r>
            <a:endParaRPr kumimoji="1"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伴脑转移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亚组人群，展示出杰出的疗效</a:t>
            </a:r>
            <a:endParaRPr kumimoji="1"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ORR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达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47.6%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DCR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达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85.7%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mDOR11.0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个月， </a:t>
            </a:r>
            <a:r>
              <a:rPr kumimoji="1"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mPFS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达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8.3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个月，</a:t>
            </a:r>
            <a:r>
              <a:rPr kumimoji="1"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mOS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达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14.7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个月。</a:t>
            </a:r>
            <a:endParaRPr kumimoji="1"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35E0F88-9726-3F1F-DAD5-4201F7280181}"/>
              </a:ext>
            </a:extLst>
          </p:cNvPr>
          <p:cNvSpPr txBox="1"/>
          <p:nvPr/>
        </p:nvSpPr>
        <p:spPr>
          <a:xfrm>
            <a:off x="950481" y="4347126"/>
            <a:ext cx="5303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 font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zh-CN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基线伴有脑转移的</a:t>
            </a:r>
            <a:r>
              <a:rPr lang="en-US" altLang="zh-CN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</a:t>
            </a:r>
            <a:r>
              <a:rPr lang="zh-CN" altLang="zh-CN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扩增</a:t>
            </a:r>
            <a:r>
              <a:rPr lang="en-US" altLang="zh-CN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NSCLC</a:t>
            </a:r>
            <a:r>
              <a:rPr lang="zh-CN" altLang="zh-CN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受试者</a:t>
            </a:r>
            <a:r>
              <a:rPr lang="zh-CN" altLang="en-US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N=21</a:t>
            </a:r>
            <a:r>
              <a:rPr lang="zh-CN" altLang="en-US" sz="1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zh-CN" altLang="zh-CN" sz="18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75C0639C-0440-44DD-5545-9386A02D9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0696"/>
              </p:ext>
            </p:extLst>
          </p:nvPr>
        </p:nvGraphicFramePr>
        <p:xfrm>
          <a:off x="520329" y="4716458"/>
          <a:ext cx="6163609" cy="1565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332">
                  <a:extLst>
                    <a:ext uri="{9D8B030D-6E8A-4147-A177-3AD203B41FA5}">
                      <a16:colId xmlns:a16="http://schemas.microsoft.com/office/drawing/2014/main" val="640423196"/>
                    </a:ext>
                  </a:extLst>
                </a:gridCol>
                <a:gridCol w="1022584">
                  <a:extLst>
                    <a:ext uri="{9D8B030D-6E8A-4147-A177-3AD203B41FA5}">
                      <a16:colId xmlns:a16="http://schemas.microsoft.com/office/drawing/2014/main" val="2136485287"/>
                    </a:ext>
                  </a:extLst>
                </a:gridCol>
                <a:gridCol w="1385038">
                  <a:extLst>
                    <a:ext uri="{9D8B030D-6E8A-4147-A177-3AD203B41FA5}">
                      <a16:colId xmlns:a16="http://schemas.microsoft.com/office/drawing/2014/main" val="712553873"/>
                    </a:ext>
                  </a:extLst>
                </a:gridCol>
                <a:gridCol w="1326055">
                  <a:extLst>
                    <a:ext uri="{9D8B030D-6E8A-4147-A177-3AD203B41FA5}">
                      <a16:colId xmlns:a16="http://schemas.microsoft.com/office/drawing/2014/main" val="1788800571"/>
                    </a:ext>
                  </a:extLst>
                </a:gridCol>
                <a:gridCol w="1404600">
                  <a:extLst>
                    <a:ext uri="{9D8B030D-6E8A-4147-A177-3AD203B41FA5}">
                      <a16:colId xmlns:a16="http://schemas.microsoft.com/office/drawing/2014/main" val="1532871149"/>
                    </a:ext>
                  </a:extLst>
                </a:gridCol>
              </a:tblGrid>
              <a:tr h="782618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ORR</a:t>
                      </a:r>
                      <a:endParaRPr lang="zh-CN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 (%)</a:t>
                      </a:r>
                      <a:endParaRPr lang="zh-CN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DCR</a:t>
                      </a:r>
                      <a:endParaRPr lang="zh-CN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 (%)</a:t>
                      </a:r>
                      <a:endParaRPr lang="zh-CN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DoR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median (95%CI)</a:t>
                      </a:r>
                      <a:endParaRPr lang="zh-CN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PFS</a:t>
                      </a:r>
                    </a:p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median (95%CI)</a:t>
                      </a:r>
                      <a:endParaRPr lang="zh-CN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OS</a:t>
                      </a:r>
                    </a:p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median (95%CI)</a:t>
                      </a:r>
                      <a:endParaRPr lang="zh-CN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466045"/>
                  </a:ext>
                </a:extLst>
              </a:tr>
              <a:tr h="782618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(47.6)</a:t>
                      </a:r>
                      <a:endParaRPr lang="zh-CN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18 </a:t>
                      </a:r>
                    </a:p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(85.7)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11.0</a:t>
                      </a:r>
                    </a:p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(3.7, NE)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8.3 </a:t>
                      </a:r>
                    </a:p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(4.6, 15.3)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14.7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indent="0" algn="ctr" font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(8.9, NE)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520918"/>
                  </a:ext>
                </a:extLst>
              </a:tr>
            </a:tbl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E44E3840-628D-49C5-13F0-FB6F220032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819436"/>
              </p:ext>
            </p:extLst>
          </p:nvPr>
        </p:nvGraphicFramePr>
        <p:xfrm>
          <a:off x="7086607" y="1397725"/>
          <a:ext cx="4820187" cy="255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8FA09A12-F5E1-46C4-2344-2366F76D5D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989999"/>
              </p:ext>
            </p:extLst>
          </p:nvPr>
        </p:nvGraphicFramePr>
        <p:xfrm>
          <a:off x="7086608" y="4064891"/>
          <a:ext cx="4820186" cy="221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6659AAAB-E0AA-76F4-02F2-957139928AE7}"/>
              </a:ext>
            </a:extLst>
          </p:cNvPr>
          <p:cNvSpPr/>
          <p:nvPr/>
        </p:nvSpPr>
        <p:spPr>
          <a:xfrm>
            <a:off x="7567642" y="1473438"/>
            <a:ext cx="2501978" cy="24263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C0FEC5-1017-EB13-2308-3DC7EFC646AB}"/>
              </a:ext>
            </a:extLst>
          </p:cNvPr>
          <p:cNvSpPr/>
          <p:nvPr/>
        </p:nvSpPr>
        <p:spPr>
          <a:xfrm>
            <a:off x="7490040" y="4196142"/>
            <a:ext cx="3179830" cy="20251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88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1C752FFA-4177-6F8A-A4DA-C7BB092EDE07}"/>
              </a:ext>
            </a:extLst>
          </p:cNvPr>
          <p:cNvSpPr txBox="1"/>
          <p:nvPr/>
        </p:nvSpPr>
        <p:spPr>
          <a:xfrm>
            <a:off x="331856" y="933460"/>
            <a:ext cx="5592199" cy="5666959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182B891-EE2D-216B-DCE7-E8D6BDC2450B}"/>
              </a:ext>
            </a:extLst>
          </p:cNvPr>
          <p:cNvSpPr txBox="1"/>
          <p:nvPr/>
        </p:nvSpPr>
        <p:spPr>
          <a:xfrm>
            <a:off x="6220353" y="3076803"/>
            <a:ext cx="5763983" cy="3510000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203B824-3A2C-9914-4295-8DD17A77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81" y="450442"/>
            <a:ext cx="10267461" cy="343001"/>
          </a:xfrm>
        </p:spPr>
        <p:txBody>
          <a:bodyPr/>
          <a:lstStyle/>
          <a:p>
            <a:r>
              <a:rPr lang="zh-CN" altLang="en-US" dirty="0"/>
              <a:t>创新性 </a:t>
            </a:r>
            <a:r>
              <a:rPr lang="en-US" altLang="zh-CN" dirty="0"/>
              <a:t>1/2  </a:t>
            </a:r>
            <a:r>
              <a:rPr lang="zh-CN" altLang="en-US" dirty="0"/>
              <a:t>具有“</a:t>
            </a:r>
            <a:r>
              <a:rPr lang="zh-CN" altLang="en-US" dirty="0">
                <a:solidFill>
                  <a:srgbClr val="FF0000"/>
                </a:solidFill>
              </a:rPr>
              <a:t>强效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入脑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持久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安全</a:t>
            </a:r>
            <a:r>
              <a:rPr lang="zh-CN" altLang="en-US" dirty="0"/>
              <a:t>”的药学优势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DA4B4E7-6C98-7844-C3AF-09E953404492}"/>
              </a:ext>
            </a:extLst>
          </p:cNvPr>
          <p:cNvSpPr txBox="1"/>
          <p:nvPr/>
        </p:nvSpPr>
        <p:spPr>
          <a:xfrm>
            <a:off x="6220353" y="933460"/>
            <a:ext cx="5763983" cy="1994138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16F6B51D-9599-F43A-5741-3D3A7006BA14}"/>
              </a:ext>
            </a:extLst>
          </p:cNvPr>
          <p:cNvSpPr txBox="1">
            <a:spLocks/>
          </p:cNvSpPr>
          <p:nvPr/>
        </p:nvSpPr>
        <p:spPr>
          <a:xfrm>
            <a:off x="331856" y="964676"/>
            <a:ext cx="5921677" cy="3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435B9F"/>
                </a:solidFill>
                <a:latin typeface="+mn-ea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结构创新</a:t>
            </a: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06FB19DD-B23E-E89C-F5E4-F2680ECE6DED}"/>
              </a:ext>
            </a:extLst>
          </p:cNvPr>
          <p:cNvSpPr txBox="1">
            <a:spLocks/>
          </p:cNvSpPr>
          <p:nvPr/>
        </p:nvSpPr>
        <p:spPr>
          <a:xfrm>
            <a:off x="6321873" y="1037062"/>
            <a:ext cx="5725506" cy="3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435B9F"/>
                </a:solidFill>
                <a:latin typeface="+mn-ea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制剂创新及给药方式创新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E0E3EFDD-4794-6752-39FF-D6FCDDD1F8E0}"/>
              </a:ext>
            </a:extLst>
          </p:cNvPr>
          <p:cNvSpPr txBox="1">
            <a:spLocks/>
          </p:cNvSpPr>
          <p:nvPr/>
        </p:nvSpPr>
        <p:spPr>
          <a:xfrm>
            <a:off x="6232189" y="3223853"/>
            <a:ext cx="5685952" cy="3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435B9F"/>
                </a:solidFill>
                <a:latin typeface="+mn-ea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临床应用创新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D53D75-C05F-2E84-BDC4-F332350117BD}"/>
              </a:ext>
            </a:extLst>
          </p:cNvPr>
          <p:cNvSpPr txBox="1"/>
          <p:nvPr/>
        </p:nvSpPr>
        <p:spPr>
          <a:xfrm>
            <a:off x="6321873" y="1638715"/>
            <a:ext cx="551939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肠溶胶囊：</a:t>
            </a:r>
            <a:r>
              <a:rPr lang="zh-CN" altLang="en-US" b="1" dirty="0">
                <a:solidFill>
                  <a:srgbClr val="FF0000"/>
                </a:solidFill>
              </a:rPr>
              <a:t>降低胃部不良反应</a:t>
            </a:r>
            <a:r>
              <a:rPr lang="zh-CN" altLang="en-US" sz="1400" dirty="0"/>
              <a:t>，保证药物血药浓度；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BID</a:t>
            </a:r>
            <a:r>
              <a:rPr lang="zh-CN" altLang="en-US" sz="1400" dirty="0"/>
              <a:t>给药方式：保证血药浓度稳定，安全疗效多重获益。</a:t>
            </a:r>
            <a:endParaRPr lang="en-US" altLang="zh-CN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4F42248-A2BB-D4D0-AFD0-1C61653DF567}"/>
              </a:ext>
            </a:extLst>
          </p:cNvPr>
          <p:cNvSpPr txBox="1"/>
          <p:nvPr/>
        </p:nvSpPr>
        <p:spPr>
          <a:xfrm>
            <a:off x="6232188" y="3616911"/>
            <a:ext cx="5685951" cy="2962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First-in-class</a:t>
            </a:r>
            <a:r>
              <a:rPr lang="zh-CN" altLang="en-US" sz="1400" dirty="0"/>
              <a:t>：是</a:t>
            </a:r>
            <a:r>
              <a:rPr lang="zh-CN" altLang="en-US" b="1" dirty="0">
                <a:solidFill>
                  <a:srgbClr val="FF0000"/>
                </a:solidFill>
              </a:rPr>
              <a:t>国际上首个</a:t>
            </a:r>
            <a:r>
              <a:rPr lang="zh-CN" altLang="en-US" sz="1400" dirty="0"/>
              <a:t>针对</a:t>
            </a:r>
            <a:r>
              <a:rPr lang="en-US" altLang="zh-CN" sz="1400" dirty="0"/>
              <a:t>MET</a:t>
            </a:r>
            <a:r>
              <a:rPr lang="zh-CN" altLang="en-US" sz="1400" dirty="0"/>
              <a:t>扩增非小细胞肺癌适应症获批的小分子靶向药物，填补我国和世界在该领域治疗的空白；</a:t>
            </a:r>
            <a:endParaRPr lang="en-US" altLang="zh-CN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/>
              <a:t>口服用药，相对于目前标准治疗化疗</a:t>
            </a:r>
            <a:r>
              <a:rPr lang="en-US" altLang="zh-CN" sz="1400" dirty="0">
                <a:latin typeface="+mn-ea"/>
              </a:rPr>
              <a:t>±</a:t>
            </a:r>
            <a:r>
              <a:rPr lang="zh-CN" altLang="en-US" sz="1400" dirty="0">
                <a:latin typeface="+mn-ea"/>
              </a:rPr>
              <a:t>免疫的注射给药，</a:t>
            </a:r>
            <a:r>
              <a:rPr lang="zh-CN" altLang="en-US" sz="1400" dirty="0"/>
              <a:t>用药更方便，便于临床管理；</a:t>
            </a:r>
            <a:endParaRPr lang="en-US" altLang="zh-CN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/>
              <a:t>其他同机理的</a:t>
            </a:r>
            <a:r>
              <a:rPr lang="en-US" altLang="zh-CN" sz="1400" dirty="0"/>
              <a:t>MET</a:t>
            </a:r>
            <a:r>
              <a:rPr lang="zh-CN" altLang="en-US" sz="1400" dirty="0"/>
              <a:t>抑制剂（赛沃替尼、谷美替尼、卡马替尼、特泊替尼），均</a:t>
            </a:r>
            <a:r>
              <a:rPr lang="zh-CN" altLang="en-US" b="1" dirty="0">
                <a:solidFill>
                  <a:srgbClr val="FF0000"/>
                </a:solidFill>
              </a:rPr>
              <a:t>未获批</a:t>
            </a:r>
            <a:r>
              <a:rPr lang="en-US" altLang="zh-CN" sz="1400" dirty="0"/>
              <a:t>MET</a:t>
            </a:r>
            <a:r>
              <a:rPr lang="zh-CN" altLang="en-US" sz="1400" dirty="0"/>
              <a:t>扩增非小细胞肺癌适应症。</a:t>
            </a:r>
            <a:endParaRPr lang="en-US" altLang="zh-CN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</a:rPr>
              <a:t>国产原创</a:t>
            </a:r>
            <a:r>
              <a:rPr lang="zh-CN" altLang="en-US" sz="1400" dirty="0"/>
              <a:t>药品：由中国企业原创、临床开发并实现产业化的新药（药品注册分类：化学药品</a:t>
            </a:r>
            <a:r>
              <a:rPr lang="en-US" altLang="zh-CN" sz="1400" dirty="0"/>
              <a:t>1</a:t>
            </a:r>
            <a:r>
              <a:rPr lang="zh-CN" altLang="en-US" sz="1400" dirty="0"/>
              <a:t>类）。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89C2B2D8-E448-C4C4-F989-C124D549F3EC}"/>
              </a:ext>
            </a:extLst>
          </p:cNvPr>
          <p:cNvSpPr/>
          <p:nvPr/>
        </p:nvSpPr>
        <p:spPr>
          <a:xfrm rot="2633578">
            <a:off x="2214543" y="3647382"/>
            <a:ext cx="637928" cy="962684"/>
          </a:xfrm>
          <a:prstGeom prst="ellipse">
            <a:avLst/>
          </a:prstGeom>
          <a:solidFill>
            <a:srgbClr val="B17E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27589E8C-478F-860A-40ED-1E01EFC7CB17}"/>
              </a:ext>
            </a:extLst>
          </p:cNvPr>
          <p:cNvSpPr/>
          <p:nvPr/>
        </p:nvSpPr>
        <p:spPr>
          <a:xfrm rot="3912853">
            <a:off x="934822" y="3235112"/>
            <a:ext cx="1060799" cy="646181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E2B13D3-D5EE-DDCC-5916-996D2DE9EE78}"/>
              </a:ext>
            </a:extLst>
          </p:cNvPr>
          <p:cNvGrpSpPr/>
          <p:nvPr/>
        </p:nvGrpSpPr>
        <p:grpSpPr>
          <a:xfrm>
            <a:off x="997021" y="2824455"/>
            <a:ext cx="3857024" cy="3585324"/>
            <a:chOff x="990530" y="1925786"/>
            <a:chExt cx="4606157" cy="427839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60C96C6B-BCDD-C988-A5B4-3A499F60EFA2}"/>
                </a:ext>
              </a:extLst>
            </p:cNvPr>
            <p:cNvGrpSpPr/>
            <p:nvPr/>
          </p:nvGrpSpPr>
          <p:grpSpPr>
            <a:xfrm>
              <a:off x="1167452" y="1925786"/>
              <a:ext cx="2983438" cy="2039798"/>
              <a:chOff x="1167452" y="1925786"/>
              <a:chExt cx="2983438" cy="2039798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798AAE53-A17A-5613-3ACD-6E5181584161}"/>
                  </a:ext>
                </a:extLst>
              </p:cNvPr>
              <p:cNvSpPr/>
              <p:nvPr/>
            </p:nvSpPr>
            <p:spPr>
              <a:xfrm rot="2156762">
                <a:off x="2000195" y="2852762"/>
                <a:ext cx="396904" cy="961938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213B5432-1ACA-2A67-2CFC-93A310E8E8EB}"/>
                  </a:ext>
                </a:extLst>
              </p:cNvPr>
              <p:cNvSpPr/>
              <p:nvPr/>
            </p:nvSpPr>
            <p:spPr>
              <a:xfrm rot="3060418">
                <a:off x="3638454" y="1927801"/>
                <a:ext cx="514452" cy="510421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aphicFrame>
            <p:nvGraphicFramePr>
              <p:cNvPr id="29" name="对象 28">
                <a:extLst>
                  <a:ext uri="{FF2B5EF4-FFF2-40B4-BE49-F238E27FC236}">
                    <a16:creationId xmlns:a16="http://schemas.microsoft.com/office/drawing/2014/main" id="{7172EAA1-BBEB-19C6-8E47-4002F36D87C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167452" y="1969295"/>
              <a:ext cx="2910845" cy="1996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3" imgW="3759670" imgH="2578608" progId="ChemDraw.Document.6.0">
                      <p:embed/>
                    </p:oleObj>
                  </mc:Choice>
                  <mc:Fallback>
                    <p:oleObj name="CS ChemDraw Drawing" r:id="rId3" imgW="3759670" imgH="2578608" progId="ChemDraw.Document.6.0">
                      <p:embed/>
                      <p:pic>
                        <p:nvPicPr>
                          <p:cNvPr id="29" name="对象 28">
                            <a:extLst>
                              <a:ext uri="{FF2B5EF4-FFF2-40B4-BE49-F238E27FC236}">
                                <a16:creationId xmlns:a16="http://schemas.microsoft.com/office/drawing/2014/main" id="{7172EAA1-BBEB-19C6-8E47-4002F36D87C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167452" y="1969295"/>
                            <a:ext cx="2910845" cy="199628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A5CC07F-CBE6-DCF2-34EE-E29CC8CDBA7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90530" y="5800185"/>
              <a:ext cx="4606157" cy="404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伯瑞替尼（</a:t>
              </a:r>
              <a:r>
                <a:rPr kumimoji="0" lang="en-US" altLang="zh-CN" sz="16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Vebreltinib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微软雅黑" panose="020B0503020204020204" pitchFamily="34" charset="-122"/>
                </a:rPr>
                <a:t>）化合物结构</a:t>
              </a: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BC9DA785-42CA-70A1-5DD4-28544CD4B7F8}"/>
              </a:ext>
            </a:extLst>
          </p:cNvPr>
          <p:cNvSpPr txBox="1"/>
          <p:nvPr/>
        </p:nvSpPr>
        <p:spPr>
          <a:xfrm>
            <a:off x="3063559" y="3261570"/>
            <a:ext cx="8166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75B630"/>
                </a:solidFill>
              </a:rPr>
              <a:t>环丙基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28FAA6-B448-8E68-53A3-AC031BD8AB58}"/>
              </a:ext>
            </a:extLst>
          </p:cNvPr>
          <p:cNvSpPr txBox="1"/>
          <p:nvPr/>
        </p:nvSpPr>
        <p:spPr>
          <a:xfrm>
            <a:off x="1873323" y="3388535"/>
            <a:ext cx="9338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00B0F0"/>
                </a:solidFill>
              </a:rPr>
              <a:t>二氟取代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5D53E2E-ED15-CFCC-9357-84449EEBE2CB}"/>
              </a:ext>
            </a:extLst>
          </p:cNvPr>
          <p:cNvSpPr txBox="1"/>
          <p:nvPr/>
        </p:nvSpPr>
        <p:spPr>
          <a:xfrm>
            <a:off x="2737625" y="4244865"/>
            <a:ext cx="10474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B17ED8"/>
                </a:solidFill>
              </a:rPr>
              <a:t>三唑并哒嗪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D243BDF-4E84-9A43-961A-EE7264C0D625}"/>
              </a:ext>
            </a:extLst>
          </p:cNvPr>
          <p:cNvSpPr txBox="1"/>
          <p:nvPr/>
        </p:nvSpPr>
        <p:spPr>
          <a:xfrm>
            <a:off x="409228" y="2761966"/>
            <a:ext cx="10474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FFC000"/>
                </a:solidFill>
              </a:rPr>
              <a:t>N-</a:t>
            </a:r>
            <a:r>
              <a:rPr lang="zh-CN" altLang="en-US" sz="1200" b="1" dirty="0">
                <a:solidFill>
                  <a:srgbClr val="FFC000"/>
                </a:solidFill>
              </a:rPr>
              <a:t>甲基吡唑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D0DB7AD-CEED-208B-4184-3FDE7FC97183}"/>
              </a:ext>
            </a:extLst>
          </p:cNvPr>
          <p:cNvGrpSpPr/>
          <p:nvPr/>
        </p:nvGrpSpPr>
        <p:grpSpPr>
          <a:xfrm>
            <a:off x="0" y="421633"/>
            <a:ext cx="480005" cy="343357"/>
            <a:chOff x="0" y="288266"/>
            <a:chExt cx="480005" cy="55726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26655D7-9E2E-7258-D612-37D1BA933E5A}"/>
                </a:ext>
              </a:extLst>
            </p:cNvPr>
            <p:cNvSpPr/>
            <p:nvPr userDrawn="1"/>
          </p:nvSpPr>
          <p:spPr>
            <a:xfrm>
              <a:off x="416505" y="288844"/>
              <a:ext cx="63500" cy="55668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50994D4-8A01-D7F9-1E18-2100E2DE5D66}"/>
                </a:ext>
              </a:extLst>
            </p:cNvPr>
            <p:cNvSpPr/>
            <p:nvPr userDrawn="1"/>
          </p:nvSpPr>
          <p:spPr>
            <a:xfrm>
              <a:off x="0" y="288266"/>
              <a:ext cx="353060" cy="5568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17CEAFE2-E45E-AA44-2D6D-F246BF385BD7}"/>
              </a:ext>
            </a:extLst>
          </p:cNvPr>
          <p:cNvSpPr txBox="1"/>
          <p:nvPr/>
        </p:nvSpPr>
        <p:spPr>
          <a:xfrm>
            <a:off x="3429686" y="1455434"/>
            <a:ext cx="2385384" cy="101566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持久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sz="1400" dirty="0"/>
              <a:t>增加了代谢稳定性，稳态血药浓度波动小，有利于持续稳定的产生药效。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198D1C4-C83D-749B-255E-42ED69A1878E}"/>
              </a:ext>
            </a:extLst>
          </p:cNvPr>
          <p:cNvSpPr txBox="1"/>
          <p:nvPr/>
        </p:nvSpPr>
        <p:spPr>
          <a:xfrm>
            <a:off x="430742" y="1455434"/>
            <a:ext cx="2531935" cy="101566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入脑、安全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sz="1400" dirty="0"/>
              <a:t>亲脂性更强，血脑屏障的渗透力更强。同时利于吸收，减少消化道不良反应。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E852F14-FA82-9FAE-97A4-E9C8839E35E5}"/>
              </a:ext>
            </a:extLst>
          </p:cNvPr>
          <p:cNvSpPr txBox="1"/>
          <p:nvPr/>
        </p:nvSpPr>
        <p:spPr>
          <a:xfrm>
            <a:off x="1345408" y="4903767"/>
            <a:ext cx="3965285" cy="97757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强效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+mn-ea"/>
              </a:rPr>
              <a:t>与活化圈Y1230的π-π作用更强，药效更强；</a:t>
            </a:r>
            <a:endParaRPr lang="en-US" altLang="zh-CN" sz="140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+mn-ea"/>
              </a:rPr>
              <a:t>与c-Met蛋白铰链区具有更强亲和力。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5069AC3-7B08-FB05-D793-1744E160D4B7}"/>
              </a:ext>
            </a:extLst>
          </p:cNvPr>
          <p:cNvCxnSpPr>
            <a:cxnSpLocks/>
          </p:cNvCxnSpPr>
          <p:nvPr/>
        </p:nvCxnSpPr>
        <p:spPr>
          <a:xfrm flipH="1">
            <a:off x="4939589" y="2543836"/>
            <a:ext cx="392" cy="413175"/>
          </a:xfrm>
          <a:prstGeom prst="line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77FC2949-603F-D99A-6163-401AD236A6D3}"/>
              </a:ext>
            </a:extLst>
          </p:cNvPr>
          <p:cNvCxnSpPr>
            <a:cxnSpLocks/>
          </p:cNvCxnSpPr>
          <p:nvPr/>
        </p:nvCxnSpPr>
        <p:spPr>
          <a:xfrm flipH="1">
            <a:off x="3661353" y="2957011"/>
            <a:ext cx="1278236" cy="0"/>
          </a:xfrm>
          <a:prstGeom prst="straightConnector1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BCD34B12-EF5F-4ECD-AFAA-0840CD0ED0D5}"/>
              </a:ext>
            </a:extLst>
          </p:cNvPr>
          <p:cNvCxnSpPr>
            <a:cxnSpLocks/>
          </p:cNvCxnSpPr>
          <p:nvPr/>
        </p:nvCxnSpPr>
        <p:spPr>
          <a:xfrm>
            <a:off x="2108076" y="2486801"/>
            <a:ext cx="0" cy="459602"/>
          </a:xfrm>
          <a:prstGeom prst="line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DB73775E-2E34-44A3-6116-02C062BF36A6}"/>
              </a:ext>
            </a:extLst>
          </p:cNvPr>
          <p:cNvCxnSpPr>
            <a:cxnSpLocks/>
          </p:cNvCxnSpPr>
          <p:nvPr/>
        </p:nvCxnSpPr>
        <p:spPr>
          <a:xfrm>
            <a:off x="2107684" y="2951938"/>
            <a:ext cx="1081397" cy="10169"/>
          </a:xfrm>
          <a:prstGeom prst="straightConnector1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C133F117-142A-1E8E-641E-6D0A63CDD6C3}"/>
              </a:ext>
            </a:extLst>
          </p:cNvPr>
          <p:cNvCxnSpPr>
            <a:cxnSpLocks/>
          </p:cNvCxnSpPr>
          <p:nvPr/>
        </p:nvCxnSpPr>
        <p:spPr>
          <a:xfrm>
            <a:off x="1918515" y="2486801"/>
            <a:ext cx="0" cy="1345524"/>
          </a:xfrm>
          <a:prstGeom prst="straightConnector1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C5B72437-56D8-F182-948C-EDAA4D7C9304}"/>
              </a:ext>
            </a:extLst>
          </p:cNvPr>
          <p:cNvCxnSpPr>
            <a:cxnSpLocks/>
          </p:cNvCxnSpPr>
          <p:nvPr/>
        </p:nvCxnSpPr>
        <p:spPr>
          <a:xfrm>
            <a:off x="2618325" y="4485468"/>
            <a:ext cx="0" cy="563879"/>
          </a:xfrm>
          <a:prstGeom prst="straightConnector1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连接符: 肘形 41">
            <a:extLst>
              <a:ext uri="{FF2B5EF4-FFF2-40B4-BE49-F238E27FC236}">
                <a16:creationId xmlns:a16="http://schemas.microsoft.com/office/drawing/2014/main" id="{F0BB63A2-736F-1B1A-9EF6-8C164D3ECEBD}"/>
              </a:ext>
            </a:extLst>
          </p:cNvPr>
          <p:cNvCxnSpPr>
            <a:cxnSpLocks/>
            <a:stCxn id="29" idx="1"/>
            <a:endCxn id="13" idx="1"/>
          </p:cNvCxnSpPr>
          <p:nvPr/>
        </p:nvCxnSpPr>
        <p:spPr>
          <a:xfrm rot="10800000" flipH="1" flipV="1">
            <a:off x="1145168" y="3697367"/>
            <a:ext cx="200239" cy="1695188"/>
          </a:xfrm>
          <a:prstGeom prst="bentConnector3">
            <a:avLst>
              <a:gd name="adj1" fmla="val 0"/>
            </a:avLst>
          </a:prstGeom>
          <a:ln w="19050">
            <a:solidFill>
              <a:schemeClr val="accent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箭头: 右 37">
            <a:extLst>
              <a:ext uri="{FF2B5EF4-FFF2-40B4-BE49-F238E27FC236}">
                <a16:creationId xmlns:a16="http://schemas.microsoft.com/office/drawing/2014/main" id="{6A1362C4-D004-77B9-2F23-3444EF99B74E}"/>
              </a:ext>
            </a:extLst>
          </p:cNvPr>
          <p:cNvSpPr/>
          <p:nvPr/>
        </p:nvSpPr>
        <p:spPr>
          <a:xfrm rot="19625662">
            <a:off x="5414208" y="2612946"/>
            <a:ext cx="960816" cy="39917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箭头: 右 39">
            <a:extLst>
              <a:ext uri="{FF2B5EF4-FFF2-40B4-BE49-F238E27FC236}">
                <a16:creationId xmlns:a16="http://schemas.microsoft.com/office/drawing/2014/main" id="{9B84DB93-6CCB-CC33-6790-9637825C6CDC}"/>
              </a:ext>
            </a:extLst>
          </p:cNvPr>
          <p:cNvSpPr/>
          <p:nvPr/>
        </p:nvSpPr>
        <p:spPr>
          <a:xfrm rot="1934911">
            <a:off x="5423195" y="3812925"/>
            <a:ext cx="960816" cy="39917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27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03B824-3A2C-9914-4295-8DD17A77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82" y="450442"/>
            <a:ext cx="7099718" cy="343001"/>
          </a:xfrm>
        </p:spPr>
        <p:txBody>
          <a:bodyPr/>
          <a:lstStyle/>
          <a:p>
            <a:r>
              <a:rPr lang="zh-CN" altLang="en-US" dirty="0"/>
              <a:t>创新性 </a:t>
            </a:r>
            <a:r>
              <a:rPr lang="en-US" altLang="zh-CN" dirty="0"/>
              <a:t>2/2 </a:t>
            </a:r>
            <a:r>
              <a:rPr lang="zh-CN" altLang="en-US" dirty="0"/>
              <a:t>证书、资质及获得荣誉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B75ED54-A0CB-47A1-C6FB-C0E73A6A2E7B}"/>
              </a:ext>
            </a:extLst>
          </p:cNvPr>
          <p:cNvSpPr txBox="1"/>
          <p:nvPr/>
        </p:nvSpPr>
        <p:spPr>
          <a:xfrm>
            <a:off x="1233634" y="3244334"/>
            <a:ext cx="1713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化合物专利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0CAD872-874F-5850-FCC6-EEE1832236D5}"/>
              </a:ext>
            </a:extLst>
          </p:cNvPr>
          <p:cNvSpPr txBox="1"/>
          <p:nvPr/>
        </p:nvSpPr>
        <p:spPr>
          <a:xfrm>
            <a:off x="3375768" y="3244334"/>
            <a:ext cx="2777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十三五国家</a:t>
            </a:r>
            <a:r>
              <a:rPr lang="zh-CN" altLang="en-US" b="1" dirty="0">
                <a:solidFill>
                  <a:srgbClr val="FF0000"/>
                </a:solidFill>
              </a:rPr>
              <a:t>科技重大专项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52B5566-E652-2C4A-4E2A-79C2078003FF}"/>
              </a:ext>
            </a:extLst>
          </p:cNvPr>
          <p:cNvSpPr txBox="1"/>
          <p:nvPr/>
        </p:nvSpPr>
        <p:spPr>
          <a:xfrm>
            <a:off x="6212065" y="6138989"/>
            <a:ext cx="2387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中关村国际前沿科技创新大赛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总决赛</a:t>
            </a:r>
            <a:r>
              <a:rPr lang="zh-CN" altLang="en-US" b="1" dirty="0">
                <a:solidFill>
                  <a:srgbClr val="FF0000"/>
                </a:solidFill>
              </a:rPr>
              <a:t>冠军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45FAC20-54B1-14C1-BA85-4CC41A106CD6}"/>
              </a:ext>
            </a:extLst>
          </p:cNvPr>
          <p:cNvSpPr txBox="1"/>
          <p:nvPr/>
        </p:nvSpPr>
        <p:spPr>
          <a:xfrm>
            <a:off x="8599469" y="6196842"/>
            <a:ext cx="2308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中国发明协会</a:t>
            </a:r>
            <a:r>
              <a:rPr lang="zh-CN" altLang="en-US" b="1" dirty="0">
                <a:solidFill>
                  <a:srgbClr val="FF0000"/>
                </a:solidFill>
              </a:rPr>
              <a:t>一等奖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EA595AA-48CF-878A-EE3E-D412E8830144}"/>
              </a:ext>
            </a:extLst>
          </p:cNvPr>
          <p:cNvSpPr txBox="1"/>
          <p:nvPr/>
        </p:nvSpPr>
        <p:spPr>
          <a:xfrm>
            <a:off x="558382" y="6237241"/>
            <a:ext cx="2431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FDA</a:t>
            </a:r>
            <a:r>
              <a:rPr lang="zh-CN" altLang="en-US" b="1" dirty="0">
                <a:solidFill>
                  <a:srgbClr val="FF0000"/>
                </a:solidFill>
              </a:rPr>
              <a:t>孤儿药资格认定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9D05E27-0673-FC86-2AFC-87AC7F9A98D1}"/>
              </a:ext>
            </a:extLst>
          </p:cNvPr>
          <p:cNvGrpSpPr/>
          <p:nvPr/>
        </p:nvGrpSpPr>
        <p:grpSpPr>
          <a:xfrm>
            <a:off x="0" y="421633"/>
            <a:ext cx="480005" cy="343357"/>
            <a:chOff x="0" y="288266"/>
            <a:chExt cx="480005" cy="557261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1174BB8-1AE8-719D-03DC-100705681E68}"/>
                </a:ext>
              </a:extLst>
            </p:cNvPr>
            <p:cNvSpPr/>
            <p:nvPr userDrawn="1"/>
          </p:nvSpPr>
          <p:spPr>
            <a:xfrm>
              <a:off x="416505" y="288844"/>
              <a:ext cx="63500" cy="55668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3656218-0F04-9E80-F495-BE9C062CEB5C}"/>
                </a:ext>
              </a:extLst>
            </p:cNvPr>
            <p:cNvSpPr/>
            <p:nvPr userDrawn="1"/>
          </p:nvSpPr>
          <p:spPr>
            <a:xfrm>
              <a:off x="0" y="288266"/>
              <a:ext cx="353060" cy="5568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F97E7825-1757-6ACD-74E2-7B14DB674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40" y="853903"/>
            <a:ext cx="1709029" cy="23694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7C4F3CA-C464-1B7A-F845-9322237FD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836" y="818373"/>
            <a:ext cx="1708094" cy="236810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6E8A012-D238-2AAB-0EBE-8616BE8A7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41" y="3775504"/>
            <a:ext cx="1709028" cy="236940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9BB28AA-826D-D6F9-BC0A-FDE2E604C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166" y="3741184"/>
            <a:ext cx="1713583" cy="237571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0DCB511-193D-914E-C6C3-8759A0D6C55D}"/>
              </a:ext>
            </a:extLst>
          </p:cNvPr>
          <p:cNvSpPr txBox="1"/>
          <p:nvPr/>
        </p:nvSpPr>
        <p:spPr>
          <a:xfrm>
            <a:off x="3375768" y="6196842"/>
            <a:ext cx="2509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首都卫生发展科研专项</a:t>
            </a:r>
          </a:p>
          <a:p>
            <a:pPr algn="ctr"/>
            <a:r>
              <a:rPr lang="zh-CN" altLang="en-US" dirty="0"/>
              <a:t>十大成果（</a:t>
            </a:r>
            <a:r>
              <a:rPr lang="zh-CN" altLang="en-US" b="1" dirty="0">
                <a:solidFill>
                  <a:srgbClr val="FF0000"/>
                </a:solidFill>
              </a:rPr>
              <a:t>第1名</a:t>
            </a:r>
            <a:r>
              <a:rPr lang="zh-CN" altLang="en-US" dirty="0"/>
              <a:t>）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725DC55-737B-1EC7-D8AA-6496DB87B7B8}"/>
              </a:ext>
            </a:extLst>
          </p:cNvPr>
          <p:cNvSpPr txBox="1"/>
          <p:nvPr/>
        </p:nvSpPr>
        <p:spPr>
          <a:xfrm>
            <a:off x="7547399" y="3244334"/>
            <a:ext cx="3211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本次申报适应症</a:t>
            </a:r>
            <a:r>
              <a:rPr lang="zh-CN" altLang="en-US" b="1" dirty="0">
                <a:solidFill>
                  <a:srgbClr val="FF0000"/>
                </a:solidFill>
              </a:rPr>
              <a:t>纳入优先审评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9634E8-E2C3-9197-8C06-6A5000108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7082" y="3686273"/>
            <a:ext cx="1723559" cy="23783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7202562-4306-152C-1126-7C3BB06D2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8836" y="3755522"/>
            <a:ext cx="1723375" cy="2383467"/>
          </a:xfrm>
          <a:prstGeom prst="rect">
            <a:avLst/>
          </a:prstGeom>
        </p:spPr>
      </p:pic>
      <p:pic>
        <p:nvPicPr>
          <p:cNvPr id="7" name="图片 6" descr="图形用户界面, 文本, 应用程序, 电子邮件&#10;&#10;AI 生成的内容可能不正确。">
            <a:extLst>
              <a:ext uri="{FF2B5EF4-FFF2-40B4-BE49-F238E27FC236}">
                <a16:creationId xmlns:a16="http://schemas.microsoft.com/office/drawing/2014/main" id="{A41E6C99-6447-2BE9-0E47-C4377E0EE0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81" y="679701"/>
            <a:ext cx="4364260" cy="249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D922E26B-A4D4-F492-49D5-73F416C51BD8}"/>
              </a:ext>
            </a:extLst>
          </p:cNvPr>
          <p:cNvSpPr txBox="1"/>
          <p:nvPr/>
        </p:nvSpPr>
        <p:spPr>
          <a:xfrm>
            <a:off x="618179" y="1433930"/>
            <a:ext cx="5235056" cy="12899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伯瑞替尼能够</a:t>
            </a: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填补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MET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扩增非小细胞肺癌适应症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现有医保目录</a:t>
            </a: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空白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，且疗效突出，为临床必需。</a:t>
            </a:r>
            <a:endParaRPr kumimoji="1"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libaba PuHuiTi 2.0 85" pitchFamily="18" charset="-122"/>
            </a:endParaRPr>
          </a:p>
          <a:p>
            <a:pPr>
              <a:lnSpc>
                <a:spcPct val="150000"/>
              </a:lnSpc>
            </a:pPr>
            <a:endParaRPr kumimoji="1"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libaba PuHuiTi 2.0 85" pitchFamily="18" charset="-122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3E3AECA8-07FF-C1F1-3B9D-39298CC828A7}"/>
              </a:ext>
            </a:extLst>
          </p:cNvPr>
          <p:cNvSpPr txBox="1">
            <a:spLocks/>
          </p:cNvSpPr>
          <p:nvPr/>
        </p:nvSpPr>
        <p:spPr>
          <a:xfrm>
            <a:off x="1371941" y="1003234"/>
            <a:ext cx="2883580" cy="3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435B9F"/>
                </a:solidFill>
                <a:latin typeface="+mn-ea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弥补目录短板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5A412A0-45C4-B92F-5AF1-F2769234C2A0}"/>
              </a:ext>
            </a:extLst>
          </p:cNvPr>
          <p:cNvSpPr txBox="1"/>
          <p:nvPr/>
        </p:nvSpPr>
        <p:spPr>
          <a:xfrm>
            <a:off x="6305964" y="1433930"/>
            <a:ext cx="5096747" cy="13469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需由肿瘤专科医生严格按照说明书处方；</a:t>
            </a:r>
            <a:endParaRPr kumimoji="1"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libaba PuHuiTi 2.0 85" pitchFamily="18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靶点明确，不易滥用；</a:t>
            </a:r>
            <a:endParaRPr kumimoji="1"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libaba PuHuiTi 2.0 85" pitchFamily="18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口服给药，服用便捷；</a:t>
            </a:r>
            <a:endParaRPr kumimoji="1"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libaba PuHuiTi 2.0 85" pitchFamily="18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libaba PuHuiTi 2.0 85" pitchFamily="18" charset="-122"/>
              </a:rPr>
              <a:t>便于临床与医保规范管理。</a:t>
            </a:r>
            <a:endParaRPr kumimoji="1"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libaba PuHuiTi 2.0 85" pitchFamily="18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8DA67819-3680-69C8-5D84-E433E66CB201}"/>
              </a:ext>
            </a:extLst>
          </p:cNvPr>
          <p:cNvSpPr txBox="1">
            <a:spLocks/>
          </p:cNvSpPr>
          <p:nvPr/>
        </p:nvSpPr>
        <p:spPr>
          <a:xfrm>
            <a:off x="7154069" y="1003234"/>
            <a:ext cx="2883580" cy="3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435B9F"/>
                </a:solidFill>
                <a:latin typeface="+mn-ea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便于临床管理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08B247A-C5D5-9DD5-A197-17C81698895E}"/>
              </a:ext>
            </a:extLst>
          </p:cNvPr>
          <p:cNvGrpSpPr/>
          <p:nvPr/>
        </p:nvGrpSpPr>
        <p:grpSpPr>
          <a:xfrm>
            <a:off x="0" y="421633"/>
            <a:ext cx="480005" cy="343357"/>
            <a:chOff x="0" y="288266"/>
            <a:chExt cx="480005" cy="55726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A8B16E8-CB37-B4AB-032D-7997F8457C21}"/>
                </a:ext>
              </a:extLst>
            </p:cNvPr>
            <p:cNvSpPr/>
            <p:nvPr userDrawn="1"/>
          </p:nvSpPr>
          <p:spPr>
            <a:xfrm>
              <a:off x="416505" y="288844"/>
              <a:ext cx="63500" cy="55668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78F79C9-FD56-9E0F-9192-9CB2FED23E02}"/>
                </a:ext>
              </a:extLst>
            </p:cNvPr>
            <p:cNvSpPr/>
            <p:nvPr userDrawn="1"/>
          </p:nvSpPr>
          <p:spPr>
            <a:xfrm>
              <a:off x="0" y="288266"/>
              <a:ext cx="353060" cy="5568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B9E4434D-5C99-2D1C-3CD8-AD59CF7DF742}"/>
              </a:ext>
            </a:extLst>
          </p:cNvPr>
          <p:cNvSpPr txBox="1"/>
          <p:nvPr/>
        </p:nvSpPr>
        <p:spPr>
          <a:xfrm>
            <a:off x="6305964" y="3820865"/>
            <a:ext cx="5096747" cy="1993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扩增非小细胞肺癌患者预后较差，伯瑞替尼能有效地改善该类患者生存状况，提高疗效的同时用药更安全更放心，推动局部晚期或转移性非小细胞肺癌精准诊疗、规范化诊疗的发展，让这一微小群体患者得到更好获益；</a:t>
            </a:r>
            <a:endParaRPr kumimoji="1"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纳入国家医保目录能提高药物可及性、降低患者疾病负担，推动健康中国</a:t>
            </a:r>
            <a:r>
              <a:rPr kumimoji="1"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2030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目标实现。</a:t>
            </a:r>
            <a:endParaRPr kumimoji="1"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libaba PuHuiTi 2.0 85" pitchFamily="18" charset="-122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0089CB0F-E0F5-7DFB-EFE5-CAB72B12C5C0}"/>
              </a:ext>
            </a:extLst>
          </p:cNvPr>
          <p:cNvSpPr txBox="1">
            <a:spLocks/>
          </p:cNvSpPr>
          <p:nvPr/>
        </p:nvSpPr>
        <p:spPr>
          <a:xfrm>
            <a:off x="7066985" y="3421324"/>
            <a:ext cx="3372758" cy="3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435B9F"/>
                </a:solidFill>
                <a:latin typeface="+mn-ea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所治疗疾病对公共健康的影响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43D829-9E95-F34E-3C0A-9EA50F5D4AF1}"/>
              </a:ext>
            </a:extLst>
          </p:cNvPr>
          <p:cNvSpPr txBox="1"/>
          <p:nvPr/>
        </p:nvSpPr>
        <p:spPr>
          <a:xfrm>
            <a:off x="618180" y="3822940"/>
            <a:ext cx="5235056" cy="1936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本品临床价值高，可有效满足参保人员的治疗需求，具备良好的经济性，可有效保障医保基金的安全；</a:t>
            </a:r>
            <a:endParaRPr kumimoji="1"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伯瑞替尼针对</a:t>
            </a: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罕见突变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 覆盖人群小，对医保基金影响小；</a:t>
            </a:r>
            <a:endParaRPr kumimoji="1"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口服</a:t>
            </a:r>
            <a:r>
              <a:rPr kumimoji="1"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，无需住院，节约住院和注射相关费用 。</a:t>
            </a:r>
            <a:endParaRPr kumimoji="1"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kumimoji="1"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libaba PuHuiTi 2.0 85" pitchFamily="18" charset="-122"/>
            </a:endParaRP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2904C760-35B4-A4F0-8F13-5351CF608728}"/>
              </a:ext>
            </a:extLst>
          </p:cNvPr>
          <p:cNvSpPr txBox="1">
            <a:spLocks/>
          </p:cNvSpPr>
          <p:nvPr/>
        </p:nvSpPr>
        <p:spPr>
          <a:xfrm>
            <a:off x="1453984" y="3452479"/>
            <a:ext cx="2883580" cy="3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435B9F"/>
                </a:solidFill>
                <a:latin typeface="+mn-ea"/>
                <a:ea typeface="+mn-ea"/>
                <a:cs typeface="+mj-cs"/>
              </a:defRPr>
            </a:lvl1pPr>
          </a:lstStyle>
          <a:p>
            <a:pPr algn="ctr"/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符合“保基本”原则</a:t>
            </a: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A50F1848-06A5-484E-48EB-D2FEB199E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82" y="450442"/>
            <a:ext cx="6642518" cy="343001"/>
          </a:xfrm>
        </p:spPr>
        <p:txBody>
          <a:bodyPr/>
          <a:lstStyle/>
          <a:p>
            <a:r>
              <a:rPr lang="zh-CN" altLang="en-US" dirty="0"/>
              <a:t>公平性 </a:t>
            </a:r>
            <a:endParaRPr kumimoji="1" lang="zh-CN" altLang="en-US" sz="1600" dirty="0">
              <a:solidFill>
                <a:srgbClr val="184E9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37882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HOWCASE" val="c49ff4ef-361a-41c3-8d13-74fcaea0efc0"/>
  <p:tag name="ISLIDE.TEMPLATE" val="#309364"/>
  <p:tag name="KSO_WPP_MARK_KEY" val="463a30ad-5c42-4634-b36e-b0cc3cedad3a"/>
  <p:tag name="COMMONDATA" val="eyJoZGlkIjoiZTUyYzEzYzUwZjg1OGYwZWZlNDliOTkzOTNmMDgxO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1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72A40"/>
      </a:accent1>
      <a:accent2>
        <a:srgbClr val="81A3B9"/>
      </a:accent2>
      <a:accent3>
        <a:srgbClr val="506B94"/>
      </a:accent3>
      <a:accent4>
        <a:srgbClr val="BECCD7"/>
      </a:accent4>
      <a:accent5>
        <a:srgbClr val="7B94AA"/>
      </a:accent5>
      <a:accent6>
        <a:srgbClr val="8CABEF"/>
      </a:accent6>
      <a:hlink>
        <a:srgbClr val="4276AA"/>
      </a:hlink>
      <a:folHlink>
        <a:srgbClr val="BFBFBF"/>
      </a:folHlink>
    </a:clrScheme>
    <a:fontScheme name="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2f222a2-2fb9-45dc-a374-015661efd05b}" enabled="0" method="" siteId="{e2f222a2-2fb9-45dc-a374-015661efd05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18616</TotalTime>
  <Words>1547</Words>
  <Application>Microsoft Office PowerPoint</Application>
  <PresentationFormat>宽屏</PresentationFormat>
  <Paragraphs>172</Paragraphs>
  <Slides>10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微软雅黑</vt:lpstr>
      <vt:lpstr>Arial</vt:lpstr>
      <vt:lpstr>Calibri</vt:lpstr>
      <vt:lpstr>Times New Roman</vt:lpstr>
      <vt:lpstr>Wingdings</vt:lpstr>
      <vt:lpstr>自定义设计方案</vt:lpstr>
      <vt:lpstr>CS ChemDraw Drawing</vt:lpstr>
      <vt:lpstr>PowerPoint 演示文稿</vt:lpstr>
      <vt:lpstr>目录</vt:lpstr>
      <vt:lpstr>药物基本信息1/2</vt:lpstr>
      <vt:lpstr>药物基本信息2/2-伯瑞替尼是该适应症唯一获批的小分子靶向药</vt:lpstr>
      <vt:lpstr>安全性-伯瑞替尼安全性可控可管理</vt:lpstr>
      <vt:lpstr>有效性-全球唯一针对MET扩增获批上市的小分子靶向药</vt:lpstr>
      <vt:lpstr>创新性 1/2  具有“强效、入脑、持久、安全”的药学优势</vt:lpstr>
      <vt:lpstr>创新性 2/2 证书、资质及获得荣誉</vt:lpstr>
      <vt:lpstr>公平性 </vt:lpstr>
      <vt:lpstr>PowerPoint 演示文稿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宋志涛songzhitao</cp:lastModifiedBy>
  <cp:revision>715</cp:revision>
  <cp:lastPrinted>2025-07-15T06:55:43Z</cp:lastPrinted>
  <dcterms:created xsi:type="dcterms:W3CDTF">2019-09-10T16:00:00Z</dcterms:created>
  <dcterms:modified xsi:type="dcterms:W3CDTF">2025-07-18T08:18:06Z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ContentTypeId">
    <vt:lpwstr>0x010100DD301C18D2C7BA47A4BE9448D1155790</vt:lpwstr>
  </property>
  <property fmtid="{D5CDD505-2E9C-101B-9397-08002B2CF9AE}" pid="4" name="ICV">
    <vt:lpwstr>AF44CBB810434747855C27558D44F660</vt:lpwstr>
  </property>
  <property fmtid="{D5CDD505-2E9C-101B-9397-08002B2CF9AE}" pid="5" name="KSOProductBuildVer">
    <vt:lpwstr>2052-11.1.0.12598</vt:lpwstr>
  </property>
</Properties>
</file>