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3"/>
    <p:sldMasterId id="2147483680" r:id="rId4"/>
    <p:sldMasterId id="2147483683" r:id="rId5"/>
  </p:sldMasterIdLst>
  <p:notesMasterIdLst>
    <p:notesMasterId r:id="rId9"/>
  </p:notesMasterIdLst>
  <p:handoutMasterIdLst>
    <p:handoutMasterId r:id="rId17"/>
  </p:handoutMasterIdLst>
  <p:sldIdLst>
    <p:sldId id="11181" r:id="rId6"/>
    <p:sldId id="11208" r:id="rId7"/>
    <p:sldId id="11211" r:id="rId8"/>
    <p:sldId id="11186" r:id="rId10"/>
    <p:sldId id="11191" r:id="rId11"/>
    <p:sldId id="11195" r:id="rId12"/>
    <p:sldId id="11190" r:id="rId13"/>
    <p:sldId id="11203" r:id="rId14"/>
    <p:sldId id="11192" r:id="rId15"/>
    <p:sldId id="11210" r:id="rId16"/>
  </p:sldIdLst>
  <p:sldSz cx="12192000" cy="6858000"/>
  <p:notesSz cx="7103745" cy="10234295"/>
  <p:custDataLst>
    <p:tags r:id="rId2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S" lastIdx="2" clrIdx="0"/>
  <p:cmAuthor id="1" name="Lavina Chong Yah Lien  张雅莲" initials="" lastIdx="4" clrIdx="0"/>
  <p:cmAuthor id="2" name="qing rong lu" initials="" lastIdx="1" clrIdx="0"/>
  <p:cmAuthor id="3" name="Yan Chai" initials="" lastIdx="1" clrIdx="1"/>
  <p:cmAuthor id="4" name="wangyt" initials="" lastIdx="1" clrIdx="2"/>
  <p:cmAuthor id="5" name="孙金妮" initials="" lastIdx="1" clrIdx="3"/>
  <p:cmAuthor id="6" name="战略运营部公文管理员" initials="" lastIdx="1" clrIdx="4"/>
  <p:cmAuthor id="7" name="作者" initials="" lastIdx="0" clrIdx="24"/>
  <p:cmAuthor id="9" name="levyl" initials="l" lastIdx="1" clrIdx="8"/>
  <p:cmAuthor id="10" name="zhourunming" initials="z" lastIdx="2" clrIdx="9"/>
  <p:cmAuthor id="76" name="Zhou, Runming" initials="ZR" lastIdx="7" clrIdx="25"/>
  <p:cmAuthor id="77" name="1871123761@qq.com" initials="1" lastIdx="1" clrIdx="26"/>
  <p:cmAuthor id="78" name="Yue William" initials="YW" lastIdx="3" clrIdx="27"/>
  <p:cmAuthor id="8" name="陈 萱" initials="陈" lastIdx="4" clrIdx="7"/>
  <p:cmAuthor id="11" name="Mortal" initials="R" lastIdx="1" clrIdx="10"/>
  <p:cmAuthor id="13" name="ELIAN-JSJ-936" initials="E" lastIdx="2" clrIdx="12"/>
  <p:cmAuthor id="2001" name="骆倩怡_Znauj26B" initials="authorId_382814100" lastIdx="0" clrIdx="0"/>
  <p:cmAuthor id="12" name="陈瑶" initials="陈" lastIdx="2" clrIdx="11"/>
  <p:cmAuthor id="14" name="Tong, Baowen /CN" initials="TB/" lastIdx="1" clrIdx="14"/>
  <p:cmAuthor id="15" name="君君" initials="君" lastIdx="2" clrIdx="14"/>
  <p:cmAuthor id="16" name="33507" initials="3" lastIdx="2" clrIdx="15"/>
  <p:cmAuthor id="79" name="WilliamYue" initials="李静" lastIdx="1" clrIdx="28"/>
  <p:cmAuthor id="23" name="Author" initials="A" lastIdx="0" clrIdx="22"/>
  <p:cmAuthor id="1127498047" name="高阳" initials="高" lastIdx="1" clrIdx="2"/>
  <p:cmAuthor id="399093433" name="刘新明" initials="刘" lastIdx="7" clrIdx="24"/>
  <p:cmAuthor id="289540410" name="袁志奎" initials="袁" lastIdx="3" clrIdx="2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4F75"/>
    <a:srgbClr val="F2F6F8"/>
    <a:srgbClr val="FFFFFF"/>
    <a:srgbClr val="F59E1A"/>
    <a:srgbClr val="FCB03F"/>
    <a:srgbClr val="FCE7E7"/>
    <a:srgbClr val="276FFF"/>
    <a:srgbClr val="B1CBFF"/>
    <a:srgbClr val="1F497D"/>
    <a:srgbClr val="AD7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6" autoAdjust="0"/>
    <p:restoredTop sz="91584" autoAdjust="0"/>
  </p:normalViewPr>
  <p:slideViewPr>
    <p:cSldViewPr snapToGrid="0" showGuides="1">
      <p:cViewPr>
        <p:scale>
          <a:sx n="70" d="100"/>
          <a:sy n="70" d="100"/>
        </p:scale>
        <p:origin x="243" y="126"/>
      </p:cViewPr>
      <p:guideLst>
        <p:guide orient="horz" pos="2160"/>
        <p:guide pos="3855"/>
      </p:guideLst>
    </p:cSldViewPr>
  </p:slideViewPr>
  <p:notesTextViewPr>
    <p:cViewPr>
      <p:scale>
        <a:sx n="1" d="1"/>
        <a:sy n="1" d="1"/>
      </p:scale>
      <p:origin x="0" y="0"/>
    </p:cViewPr>
  </p:notesTextViewPr>
  <p:sorterViewPr>
    <p:cViewPr>
      <p:scale>
        <a:sx n="100" d="100"/>
        <a:sy n="100" d="100"/>
      </p:scale>
      <p:origin x="0" y="-9663"/>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153.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5" Type="http://schemas.microsoft.com/office/2011/relationships/chartColorStyle" Target="colors2.xml"/><Relationship Id="rId4" Type="http://schemas.microsoft.com/office/2011/relationships/chartStyle" Target="style2.xml"/><Relationship Id="rId3" Type="http://schemas.openxmlformats.org/officeDocument/2006/relationships/chartUserShapes" Target="../drawings/drawing1.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68694566215162"/>
          <c:y val="0.0822171060603438"/>
          <c:w val="0.902640909916299"/>
          <c:h val="0.694928157169048"/>
        </c:manualLayout>
      </c:layout>
      <c:barChart>
        <c:barDir val="col"/>
        <c:grouping val="clustered"/>
        <c:varyColors val="0"/>
        <c:ser>
          <c:idx val="0"/>
          <c:order val="0"/>
          <c:tx>
            <c:strRef>
              <c:f>Sheet1!$B$1</c:f>
              <c:strCache>
                <c:ptCount val="1"/>
                <c:pt idx="0">
                  <c:v>瑞通立®组</c:v>
                </c:pt>
              </c:strCache>
            </c:strRef>
          </c:tx>
          <c:spPr>
            <a:solidFill>
              <a:srgbClr val="044F7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FFFFFF"/>
                    </a:solidFill>
                    <a:latin typeface="Arial" panose="020B0604020202020204" pitchFamily="34" charset="0"/>
                    <a:ea typeface="微软雅黑" panose="020B0503020204020204" charset="-122"/>
                    <a:cs typeface="+mn-ea"/>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strRef>
              <c:f>Sheet1!$A$2:$A$6</c:f>
              <c:strCache>
                <c:ptCount val="5"/>
                <c:pt idx="0">
                  <c:v>90天mRS 0-1分</c:v>
                </c:pt>
                <c:pt idx="1">
                  <c:v>90天mRS 0-2分</c:v>
                </c:pt>
                <c:pt idx="2">
                  <c:v>24hNIHSS评分≤1
或较基线减少≥4分</c:v>
                </c:pt>
                <c:pt idx="3">
                  <c:v>7天NIHSS评分≤1
或较基线减少≥4分</c:v>
                </c:pt>
                <c:pt idx="4">
                  <c:v>90天Barthel指数评分≥95分</c:v>
                </c:pt>
              </c:strCache>
            </c:strRef>
          </c:cat>
          <c:val>
            <c:numRef>
              <c:f>Sheet1!$B$2:$B$6</c:f>
              <c:numCache>
                <c:formatCode>0.00%</c:formatCode>
                <c:ptCount val="5"/>
                <c:pt idx="0">
                  <c:v>0.795</c:v>
                </c:pt>
                <c:pt idx="1">
                  <c:v>0.853</c:v>
                </c:pt>
                <c:pt idx="2">
                  <c:v>0.581</c:v>
                </c:pt>
                <c:pt idx="3">
                  <c:v>0.735</c:v>
                </c:pt>
                <c:pt idx="4">
                  <c:v>0.82</c:v>
                </c:pt>
              </c:numCache>
            </c:numRef>
          </c:val>
        </c:ser>
        <c:ser>
          <c:idx val="1"/>
          <c:order val="1"/>
          <c:tx>
            <c:strRef>
              <c:f>Sheet1!$C$1</c:f>
              <c:strCache>
                <c:ptCount val="1"/>
                <c:pt idx="0">
                  <c:v>对照组</c:v>
                </c:pt>
              </c:strCache>
            </c:strRef>
          </c:tx>
          <c:spPr>
            <a:solidFill>
              <a:srgbClr val="F59E1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Arial" panose="020B0604020202020204" pitchFamily="34" charset="0"/>
                    <a:ea typeface="微软雅黑" panose="020B0503020204020204" charset="-122"/>
                    <a:cs typeface="+mn-ea"/>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strRef>
              <c:f>Sheet1!$A$2:$A$6</c:f>
              <c:strCache>
                <c:ptCount val="5"/>
                <c:pt idx="0">
                  <c:v>90天mRS 0-1分</c:v>
                </c:pt>
                <c:pt idx="1">
                  <c:v>90天mRS 0-2分</c:v>
                </c:pt>
                <c:pt idx="2">
                  <c:v>24hNIHSS评分≤1
或较基线减少≥4分</c:v>
                </c:pt>
                <c:pt idx="3">
                  <c:v>7天NIHSS评分≤1
或较基线减少≥4分</c:v>
                </c:pt>
                <c:pt idx="4">
                  <c:v>90天Barthel指数评分≥95分</c:v>
                </c:pt>
              </c:strCache>
            </c:strRef>
          </c:cat>
          <c:val>
            <c:numRef>
              <c:f>Sheet1!$C$2:$C$6</c:f>
              <c:numCache>
                <c:formatCode>0.00%</c:formatCode>
                <c:ptCount val="5"/>
                <c:pt idx="0">
                  <c:v>0.704</c:v>
                </c:pt>
                <c:pt idx="1">
                  <c:v>0.798</c:v>
                </c:pt>
                <c:pt idx="2">
                  <c:v>0.482</c:v>
                </c:pt>
                <c:pt idx="3">
                  <c:v>0.665</c:v>
                </c:pt>
                <c:pt idx="4">
                  <c:v>0.762</c:v>
                </c:pt>
              </c:numCache>
            </c:numRef>
          </c:val>
        </c:ser>
        <c:dLbls>
          <c:showLegendKey val="0"/>
          <c:showVal val="0"/>
          <c:showCatName val="0"/>
          <c:showSerName val="0"/>
          <c:showPercent val="0"/>
          <c:showBubbleSize val="0"/>
        </c:dLbls>
        <c:gapWidth val="219"/>
        <c:overlap val="-27"/>
        <c:axId val="535168776"/>
        <c:axId val="535167208"/>
      </c:barChart>
      <c:catAx>
        <c:axId val="535168776"/>
        <c:scaling>
          <c:orientation val="minMax"/>
        </c:scaling>
        <c:delete val="0"/>
        <c:axPos val="b"/>
        <c:numFmt formatCode="General" sourceLinked="1"/>
        <c:majorTickMark val="none"/>
        <c:minorTickMark val="none"/>
        <c:tickLblPos val="nextTo"/>
        <c:spPr>
          <a:noFill/>
          <a:ln w="9525" cap="flat" cmpd="sng" algn="ctr">
            <a:solidFill>
              <a:srgbClr val="000000">
                <a:lumMod val="40000"/>
                <a:lumOff val="60000"/>
              </a:srgbClr>
            </a:solidFill>
            <a:round/>
          </a:ln>
          <a:effectLst/>
        </c:spPr>
        <c:txPr>
          <a:bodyPr rot="-60000000" spcFirstLastPara="1" vertOverflow="ellipsis" vert="horz" wrap="square" anchor="ctr" anchorCtr="1"/>
          <a:lstStyle/>
          <a:p>
            <a:pPr>
              <a:defRPr lang="zh-CN" sz="1100" b="0" i="0" u="none" strike="noStrike" kern="1200" baseline="0">
                <a:solidFill>
                  <a:srgbClr val="000000">
                    <a:lumMod val="65000"/>
                    <a:lumOff val="35000"/>
                  </a:srgbClr>
                </a:solidFill>
                <a:latin typeface="Arial" panose="020B0604020202020204" pitchFamily="34" charset="0"/>
                <a:ea typeface="微软雅黑" panose="020B0503020204020204" charset="-122"/>
                <a:cs typeface="+mn-ea"/>
              </a:defRPr>
            </a:pPr>
          </a:p>
        </c:txPr>
        <c:crossAx val="535167208"/>
        <c:crosses val="autoZero"/>
        <c:auto val="1"/>
        <c:lblAlgn val="ctr"/>
        <c:lblOffset val="100"/>
        <c:noMultiLvlLbl val="0"/>
      </c:catAx>
      <c:valAx>
        <c:axId val="535167208"/>
        <c:scaling>
          <c:orientation val="minMax"/>
          <c:max val="1"/>
        </c:scaling>
        <c:delete val="0"/>
        <c:axPos val="l"/>
        <c:title>
          <c:tx>
            <c:rich>
              <a:bodyPr rot="-5400000" spcFirstLastPara="1" vertOverflow="ellipsis" vert="horz" wrap="square" anchor="ctr" anchorCtr="1"/>
              <a:lstStyle/>
              <a:p>
                <a:pPr>
                  <a:defRPr lang="zh-CN" sz="1330" b="0" i="0" u="none" strike="noStrike" kern="1200" baseline="0">
                    <a:solidFill>
                      <a:srgbClr val="000000">
                        <a:lumMod val="65000"/>
                        <a:lumOff val="35000"/>
                      </a:srgbClr>
                    </a:solidFill>
                    <a:latin typeface="Arial" panose="020B0604020202020204" pitchFamily="34" charset="0"/>
                    <a:ea typeface="微软雅黑" panose="020B0503020204020204" charset="-122"/>
                    <a:cs typeface="+mn-ea"/>
                  </a:defRPr>
                </a:pPr>
                <a:r>
                  <a:rPr lang="zh-CN" altLang="en-US" dirty="0"/>
                  <a:t>患者比例</a:t>
                </a:r>
                <a:endParaRPr lang="zh-CN" altLang="en-US" dirty="0"/>
              </a:p>
            </c:rich>
          </c:tx>
          <c:layout>
            <c:manualLayout>
              <c:xMode val="edge"/>
              <c:yMode val="edge"/>
              <c:x val="0.00229894586996185"/>
              <c:y val="0.313898169144928"/>
            </c:manualLayout>
          </c:layout>
          <c:overlay val="0"/>
          <c:spPr>
            <a:noFill/>
            <a:ln>
              <a:noFill/>
            </a:ln>
            <a:effectLst/>
          </c:spPr>
        </c:title>
        <c:numFmt formatCode="0%" sourceLinked="0"/>
        <c:majorTickMark val="in"/>
        <c:minorTickMark val="none"/>
        <c:tickLblPos val="nextTo"/>
        <c:spPr>
          <a:noFill/>
          <a:ln>
            <a:solidFill>
              <a:srgbClr val="000000">
                <a:lumMod val="40000"/>
                <a:lumOff val="60000"/>
              </a:srgbClr>
            </a:solidFill>
          </a:ln>
          <a:effectLst/>
        </c:spPr>
        <c:txPr>
          <a:bodyPr rot="-60000000" spcFirstLastPara="1" vertOverflow="ellipsis" vert="horz" wrap="square" anchor="ctr" anchorCtr="1"/>
          <a:lstStyle/>
          <a:p>
            <a:pPr>
              <a:defRPr lang="zh-CN" sz="1195" b="0" i="0" u="none" strike="noStrike" kern="1200" baseline="0">
                <a:solidFill>
                  <a:srgbClr val="000000">
                    <a:lumMod val="65000"/>
                    <a:lumOff val="35000"/>
                  </a:srgbClr>
                </a:solidFill>
                <a:latin typeface="Arial" panose="020B0604020202020204" pitchFamily="34" charset="0"/>
                <a:ea typeface="微软雅黑" panose="020B0503020204020204" charset="-122"/>
                <a:cs typeface="+mn-ea"/>
              </a:defRPr>
            </a:pPr>
          </a:p>
        </c:txPr>
        <c:crossAx val="535168776"/>
        <c:crosses val="autoZero"/>
        <c:crossBetween val="between"/>
        <c:majorUnit val="0.2"/>
      </c:valAx>
      <c:spPr>
        <a:noFill/>
        <a:ln>
          <a:noFill/>
        </a:ln>
        <a:effectLst/>
      </c:spPr>
    </c:plotArea>
    <c:legend>
      <c:legendPos val="r"/>
      <c:legendEntry>
        <c:idx val="0"/>
        <c:delete val="1"/>
      </c:legendEntry>
      <c:layout>
        <c:manualLayout>
          <c:xMode val="edge"/>
          <c:yMode val="edge"/>
          <c:x val="0.602397130770739"/>
          <c:y val="0.00366401818737847"/>
          <c:w val="0.299566708487068"/>
          <c:h val="0.0799410413144319"/>
        </c:manualLayout>
      </c:layout>
      <c:overlay val="0"/>
      <c:spPr>
        <a:noFill/>
        <a:ln>
          <a:noFill/>
        </a:ln>
        <a:effectLst/>
      </c:spPr>
      <c:txPr>
        <a:bodyPr rot="0" spcFirstLastPara="1" vertOverflow="ellipsis" vert="horz" wrap="square" anchor="ctr" anchorCtr="1"/>
        <a:lstStyle/>
        <a:p>
          <a:pPr>
            <a:defRPr lang="en-US" altLang="zh-CN" sz="1200" b="0" i="0" u="none" strike="noStrike" kern="1200" baseline="0">
              <a:solidFill>
                <a:srgbClr val="808080">
                  <a:lumMod val="75000"/>
                </a:srgbClr>
              </a:solidFill>
              <a:latin typeface="微软雅黑" panose="020B0503020204020204" charset="-122"/>
              <a:ea typeface="微软雅黑" panose="020B0503020204020204" charset="-122"/>
              <a:cs typeface="+mn-cs"/>
            </a:defRPr>
          </a:pPr>
        </a:p>
      </c:txPr>
    </c:legend>
    <c:plotVisOnly val="1"/>
    <c:dispBlanksAs val="gap"/>
    <c:showDLblsOverMax val="0"/>
    <c:extLst>
      <c:ext uri="{0b15fc19-7d7d-44ad-8c2d-2c3a37ce22c3}">
        <chartProps xmlns="https://web.wps.cn/et/2018/main" chartId="{65b9843a-75bc-409b-ad4e-8cd60cc2b254}"/>
      </c:ext>
    </c:extLst>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94050265002565"/>
          <c:y val="0.110791588238273"/>
          <c:w val="0.903543922244095"/>
          <c:h val="0.806703013859313"/>
        </c:manualLayout>
      </c:layout>
      <c:barChart>
        <c:barDir val="col"/>
        <c:grouping val="clustered"/>
        <c:varyColors val="0"/>
        <c:ser>
          <c:idx val="0"/>
          <c:order val="0"/>
          <c:tx>
            <c:strRef>
              <c:f>Sheet1!$B$1</c:f>
              <c:strCache>
                <c:ptCount val="1"/>
                <c:pt idx="0">
                  <c:v>试验组</c:v>
                </c:pt>
              </c:strCache>
            </c:strRef>
          </c:tx>
          <c:spPr>
            <a:gradFill rotWithShape="1">
              <a:gsLst>
                <a:gs pos="0">
                  <a:srgbClr val="044F75">
                    <a:satMod val="103000"/>
                    <a:lumMod val="102000"/>
                    <a:tint val="94000"/>
                  </a:srgbClr>
                </a:gs>
                <a:gs pos="50000">
                  <a:srgbClr val="044F75">
                    <a:satMod val="110000"/>
                    <a:lumMod val="100000"/>
                    <a:shade val="100000"/>
                  </a:srgbClr>
                </a:gs>
                <a:gs pos="100000">
                  <a:srgbClr val="044F75">
                    <a:lumMod val="99000"/>
                    <a:satMod val="120000"/>
                    <a:shade val="78000"/>
                  </a:srgbClr>
                </a:gs>
              </a:gsLst>
              <a:lin ang="5400000" scaled="0"/>
            </a:gradFill>
            <a:ln>
              <a:noFill/>
            </a:ln>
            <a:effectLst>
              <a:outerShdw blurRad="57150" dist="19050" dir="5400000" algn="ctr" rotWithShape="0">
                <a:srgbClr val="000000">
                  <a:alpha val="63000"/>
                </a:srgbClr>
              </a:outerShdw>
            </a:effectLst>
          </c:spPr>
          <c:invertIfNegative val="0"/>
          <c:dLbls>
            <c:dLbl>
              <c:idx val="2"/>
              <c:layout/>
              <c:tx>
                <c:rich>
                  <a:bodyPr rot="0" spcFirstLastPara="1" vertOverflow="ellipsis" vert="horz" wrap="square" lIns="38100" tIns="19050" rIns="38100" bIns="19050" anchor="ctr" anchorCtr="1"/>
                  <a:lstStyle/>
                  <a:p>
                    <a:fld id="{fcaae5d8-d5f2-4fe7-935c-26b94f276689}" type="VALUE">
                      <a:t>[VALUE]</a:t>
                    </a:fld>
                    <a:endParaRPr b="0" i="0" u="none" strike="noStrike" baseline="0">
                      <a:latin typeface="Arial" panose="020B0604020202020204" pitchFamily="34" charset="0"/>
                      <a:ea typeface="Arial" panose="020B0604020202020204" pitchFamily="34" charset="0"/>
                      <a:cs typeface="+mn-ea"/>
                    </a:endParaRP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FFFFFF"/>
                    </a:solidFill>
                    <a:latin typeface="Arial" panose="020B0604020202020204" pitchFamily="34" charset="0"/>
                    <a:ea typeface="微软雅黑" panose="020B0503020204020204" charset="-122"/>
                    <a:cs typeface="+mn-ea"/>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strRef>
              <c:f>Sheet1!$A$2:$A$5</c:f>
              <c:strCache>
                <c:ptCount val="4"/>
                <c:pt idx="0">
                  <c:v>RAISE研究</c:v>
                </c:pt>
                <c:pt idx="1">
                  <c:v>TRACE-2研究</c:v>
                </c:pt>
                <c:pt idx="2">
                  <c:v>ORIGINAL研究</c:v>
                </c:pt>
                <c:pt idx="3">
                  <c:v>PROST-2研究</c:v>
                </c:pt>
              </c:strCache>
            </c:strRef>
          </c:cat>
          <c:val>
            <c:numRef>
              <c:f>Sheet1!$B$2:$B$5</c:f>
              <c:numCache>
                <c:formatCode>0.0%</c:formatCode>
                <c:ptCount val="4"/>
                <c:pt idx="0">
                  <c:v>0.795</c:v>
                </c:pt>
                <c:pt idx="1">
                  <c:v>0.62</c:v>
                </c:pt>
                <c:pt idx="2">
                  <c:v>0.727</c:v>
                </c:pt>
                <c:pt idx="3">
                  <c:v>0.72</c:v>
                </c:pt>
              </c:numCache>
            </c:numRef>
          </c:val>
        </c:ser>
        <c:ser>
          <c:idx val="1"/>
          <c:order val="1"/>
          <c:tx>
            <c:strRef>
              <c:f>Sheet1!$C$1</c:f>
              <c:strCache>
                <c:ptCount val="1"/>
                <c:pt idx="0">
                  <c:v>阿替普酶</c:v>
                </c:pt>
              </c:strCache>
            </c:strRef>
          </c:tx>
          <c:spPr>
            <a:gradFill rotWithShape="1">
              <a:gsLst>
                <a:gs pos="0">
                  <a:srgbClr val="F59E1A">
                    <a:satMod val="103000"/>
                    <a:lumMod val="102000"/>
                    <a:tint val="94000"/>
                  </a:srgbClr>
                </a:gs>
                <a:gs pos="50000">
                  <a:srgbClr val="F59E1A">
                    <a:satMod val="110000"/>
                    <a:lumMod val="100000"/>
                    <a:shade val="100000"/>
                  </a:srgbClr>
                </a:gs>
                <a:gs pos="100000">
                  <a:srgbClr val="F59E1A">
                    <a:lumMod val="99000"/>
                    <a:satMod val="120000"/>
                    <a:shade val="78000"/>
                  </a:srgbClr>
                </a:gs>
              </a:gsLst>
              <a:lin ang="5400000" scaled="0"/>
            </a:gradFill>
            <a:ln>
              <a:noFill/>
            </a:ln>
            <a:effectLst>
              <a:outerShdw blurRad="57150" dist="19050" dir="5400000" algn="ctr" rotWithShape="0">
                <a:srgbClr val="000000">
                  <a:alpha val="63000"/>
                </a:srgbClr>
              </a:outerShdw>
            </a:effectLst>
          </c:spPr>
          <c:invertIfNegative val="0"/>
          <c:dLbls>
            <c:dLbl>
              <c:idx val="1"/>
              <c:layout/>
              <c:tx>
                <c:rich>
                  <a:bodyPr rot="0" spcFirstLastPara="1" vertOverflow="ellipsis" vert="horz" wrap="square" lIns="38100" tIns="19050" rIns="38100" bIns="19050" anchor="ctr" anchorCtr="1"/>
                  <a:lstStyle/>
                  <a:p>
                    <a:fld id="{cac7f399-2a7b-4645-84f2-7ccad0025230}" type="VALUE">
                      <a:t>[VALUE]</a:t>
                    </a:fld>
                    <a:endParaRPr b="0" i="0" u="none" strike="noStrike" baseline="0">
                      <a:latin typeface="Arial" panose="020B0604020202020204" pitchFamily="34" charset="0"/>
                      <a:ea typeface="Arial" panose="020B0604020202020204" pitchFamily="34" charset="0"/>
                      <a:cs typeface="+mn-ea"/>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1"/>
                  <a:lstStyle/>
                  <a:p>
                    <a:fld id="{5a7ba1b9-1aa3-4127-a6e9-6f2ea692fe15}" type="VALUE">
                      <a:t>[VALUE]</a:t>
                    </a:fld>
                    <a:endParaRPr b="0" i="0" u="none" strike="noStrike" baseline="0">
                      <a:latin typeface="Arial" panose="020B0604020202020204" pitchFamily="34" charset="0"/>
                      <a:ea typeface="Arial" panose="020B0604020202020204" pitchFamily="34" charset="0"/>
                      <a:cs typeface="+mn-ea"/>
                    </a:endParaRP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FFFFFF"/>
                    </a:solidFill>
                    <a:latin typeface="Arial" panose="020B0604020202020204" pitchFamily="34" charset="0"/>
                    <a:ea typeface="微软雅黑" panose="020B0503020204020204" charset="-122"/>
                    <a:cs typeface="+mn-ea"/>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strRef>
              <c:f>Sheet1!$A$2:$A$5</c:f>
              <c:strCache>
                <c:ptCount val="4"/>
                <c:pt idx="0">
                  <c:v>RAISE研究</c:v>
                </c:pt>
                <c:pt idx="1">
                  <c:v>TRACE-2研究</c:v>
                </c:pt>
                <c:pt idx="2">
                  <c:v>ORIGINAL研究</c:v>
                </c:pt>
                <c:pt idx="3">
                  <c:v>PROST-2研究</c:v>
                </c:pt>
              </c:strCache>
            </c:strRef>
          </c:cat>
          <c:val>
            <c:numRef>
              <c:f>Sheet1!$C$2:$C$5</c:f>
              <c:numCache>
                <c:formatCode>0.0%</c:formatCode>
                <c:ptCount val="4"/>
                <c:pt idx="0">
                  <c:v>0.704</c:v>
                </c:pt>
                <c:pt idx="1">
                  <c:v>0.58</c:v>
                </c:pt>
                <c:pt idx="2">
                  <c:v>0.703</c:v>
                </c:pt>
                <c:pt idx="3">
                  <c:v>0.687</c:v>
                </c:pt>
              </c:numCache>
            </c:numRef>
          </c:val>
        </c:ser>
        <c:dLbls>
          <c:showLegendKey val="0"/>
          <c:showVal val="1"/>
          <c:showCatName val="0"/>
          <c:showSerName val="0"/>
          <c:showPercent val="0"/>
          <c:showBubbleSize val="0"/>
        </c:dLbls>
        <c:gapWidth val="100"/>
        <c:overlap val="-24"/>
        <c:axId val="837500976"/>
        <c:axId val="837501680"/>
      </c:barChart>
      <c:catAx>
        <c:axId val="837500976"/>
        <c:scaling>
          <c:orientation val="minMax"/>
        </c:scaling>
        <c:delete val="0"/>
        <c:axPos val="b"/>
        <c:numFmt formatCode="General" sourceLinked="1"/>
        <c:majorTickMark val="none"/>
        <c:minorTickMark val="none"/>
        <c:tickLblPos val="nextTo"/>
        <c:spPr>
          <a:noFill/>
          <a:ln w="12700" cap="flat" cmpd="sng" algn="ctr">
            <a:solidFill>
              <a:srgbClr val="000000">
                <a:lumMod val="15000"/>
                <a:lumOff val="85000"/>
              </a:srgbClr>
            </a:solidFill>
            <a:round/>
          </a:ln>
          <a:effectLst/>
        </c:spPr>
        <c:txPr>
          <a:bodyPr rot="0" spcFirstLastPara="1" vertOverflow="ellipsis" vert="horz" wrap="square" anchor="ctr" anchorCtr="1"/>
          <a:lstStyle/>
          <a:p>
            <a:pPr>
              <a:defRPr lang="zh-CN" sz="1195" b="0" i="0" u="none" strike="noStrike" kern="1200" baseline="0">
                <a:solidFill>
                  <a:srgbClr val="000000">
                    <a:lumMod val="65000"/>
                    <a:lumOff val="35000"/>
                  </a:srgbClr>
                </a:solidFill>
                <a:latin typeface="Arial" panose="020B0604020202020204" pitchFamily="34" charset="0"/>
                <a:ea typeface="微软雅黑" panose="020B0503020204020204" charset="-122"/>
                <a:cs typeface="+mn-ea"/>
              </a:defRPr>
            </a:pPr>
          </a:p>
        </c:txPr>
        <c:crossAx val="837501680"/>
        <c:crosses val="autoZero"/>
        <c:auto val="1"/>
        <c:lblAlgn val="ctr"/>
        <c:lblOffset val="100"/>
        <c:noMultiLvlLbl val="0"/>
      </c:catAx>
      <c:valAx>
        <c:axId val="837501680"/>
        <c:scaling>
          <c:orientation val="minMax"/>
        </c:scaling>
        <c:delete val="0"/>
        <c:axPos val="l"/>
        <c:numFmt formatCode="0.0%" sourceLinked="1"/>
        <c:majorTickMark val="in"/>
        <c:minorTickMark val="none"/>
        <c:tickLblPos val="nextTo"/>
        <c:spPr>
          <a:noFill/>
          <a:ln>
            <a:solidFill>
              <a:srgbClr val="044F75"/>
            </a:solidFill>
          </a:ln>
          <a:effectLst/>
        </c:spPr>
        <c:txPr>
          <a:bodyPr rot="-60000000" spcFirstLastPara="1" vertOverflow="ellipsis" vert="horz" wrap="square" anchor="ctr" anchorCtr="1"/>
          <a:lstStyle/>
          <a:p>
            <a:pPr>
              <a:defRPr lang="zh-CN" sz="1195" b="0" i="0" u="none" strike="noStrike" kern="1200" baseline="0">
                <a:solidFill>
                  <a:srgbClr val="000000">
                    <a:lumMod val="65000"/>
                    <a:lumOff val="35000"/>
                  </a:srgbClr>
                </a:solidFill>
                <a:latin typeface="Arial" panose="020B0604020202020204" pitchFamily="34" charset="0"/>
                <a:ea typeface="微软雅黑" panose="020B0503020204020204" charset="-122"/>
                <a:cs typeface="+mn-ea"/>
              </a:defRPr>
            </a:pPr>
          </a:p>
        </c:txPr>
        <c:crossAx val="837500976"/>
        <c:crosses val="autoZero"/>
        <c:crossBetween val="between"/>
      </c:valAx>
      <c:spPr>
        <a:noFill/>
        <a:ln>
          <a:noFill/>
        </a:ln>
        <a:effectLst/>
      </c:spPr>
    </c:plotArea>
    <c:plotVisOnly val="1"/>
    <c:dispBlanksAs val="gap"/>
    <c:showDLblsOverMax val="0"/>
    <c:extLst>
      <c:ext uri="{0b15fc19-7d7d-44ad-8c2d-2c3a37ce22c3}">
        <chartProps xmlns="https://web.wps.cn/et/2018/main" chartId="{a76e91d3-ba42-4771-90b9-d5213c7235de}"/>
      </c:ext>
    </c:extLst>
  </c:chart>
  <c:spPr>
    <a:noFill/>
    <a:ln w="9525" cap="flat" cmpd="sng" algn="ctr">
      <a:noFill/>
      <a:round/>
    </a:ln>
    <a:effectLst/>
  </c:spPr>
  <c:txPr>
    <a:bodyPr/>
    <a:lstStyle/>
    <a:p>
      <a:pPr>
        <a:defRPr lang="zh-CN"/>
      </a:pPr>
    </a:p>
  </c:txPr>
  <c:externalData r:id="rId1">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rgbClr val="000000">
        <a:lumMod val="65000"/>
        <a:lumOff val="35000"/>
      </a:srgbClr>
    </cs:fontRef>
    <cs:defRPr sz="1330" kern="1200"/>
  </cs:axisTitle>
  <cs:categoryAxis>
    <cs:lnRef idx="0"/>
    <cs:fillRef idx="0"/>
    <cs:effectRef idx="0"/>
    <cs:fontRef idx="minor">
      <a:srgbClr val="000000">
        <a:lumMod val="65000"/>
        <a:lumOff val="35000"/>
      </a:srgbClr>
    </cs:fontRef>
    <cs:spPr>
      <a:ln w="9525" cap="flat" cmpd="sng" algn="ctr">
        <a:solidFill>
          <a:srgbClr val="000000">
            <a:lumMod val="15000"/>
            <a:lumOff val="85000"/>
          </a:srgbClr>
        </a:solidFill>
        <a:round/>
      </a:ln>
    </cs:spPr>
    <cs:defRPr sz="1195" kern="1200"/>
  </cs:categoryAxis>
  <cs:chartArea mods="allowNoFillOverride allowNoLineOverride">
    <cs:lnRef idx="0"/>
    <cs:fillRef idx="0"/>
    <cs:effectRef idx="0"/>
    <cs:fontRef idx="minor">
      <a:srgbClr val="000000"/>
    </cs:fontRef>
    <cs:spPr>
      <a:solidFill>
        <a:srgbClr val="FFFFFF"/>
      </a:solidFill>
      <a:ln w="9525" cap="flat" cmpd="sng" algn="ctr">
        <a:solidFill>
          <a:srgbClr val="000000">
            <a:lumMod val="15000"/>
            <a:lumOff val="85000"/>
          </a:srgbClr>
        </a:solidFill>
        <a:round/>
      </a:ln>
    </cs:spPr>
    <cs:defRPr sz="1330" kern="1200"/>
  </cs:chartArea>
  <cs:dataLabel>
    <cs:lnRef idx="0"/>
    <cs:fillRef idx="0"/>
    <cs:effectRef idx="0"/>
    <cs:fontRef idx="minor">
      <a:srgbClr val="000000">
        <a:lumMod val="75000"/>
        <a:lumOff val="25000"/>
      </a:srgbClr>
    </cs:fontRef>
    <cs:defRPr sz="1195"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rgbClr val="000000"/>
    </cs:fontRef>
  </cs:dataPoint>
  <cs:dataPoint3D>
    <cs:lnRef idx="0"/>
    <cs:fillRef idx="1">
      <cs:styleClr val="auto"/>
    </cs:fillRef>
    <cs:effectRef idx="0"/>
    <cs:fontRef idx="minor">
      <a:srgbClr val="000000"/>
    </cs:fontRef>
  </cs:dataPoint3D>
  <cs:dataPointLine>
    <cs:lnRef idx="0">
      <cs:styleClr val="auto"/>
    </cs:lnRef>
    <cs:fillRef idx="1"/>
    <cs:effectRef idx="0"/>
    <cs:fontRef idx="minor">
      <a:srgbClr val="000000"/>
    </cs:fontRef>
    <cs:spPr>
      <a:ln w="28575" cap="rnd">
        <a:solidFill>
          <a:srgbClr val="FFFFFF"/>
        </a:solidFill>
        <a:round/>
      </a:ln>
    </cs:spPr>
  </cs:dataPointLine>
  <cs:dataPointMarker>
    <cs:lnRef idx="0">
      <cs:styleClr val="auto"/>
    </cs:lnRef>
    <cs:fillRef idx="1">
      <cs:styleClr val="auto"/>
    </cs:fillRef>
    <cs:effectRef idx="0"/>
    <cs:fontRef idx="minor">
      <a:srgbClr val="000000"/>
    </cs:fontRef>
    <cs:spPr>
      <a:ln w="9525">
        <a:solidFill>
          <a:srgbClr val="FFFFFF"/>
        </a:solidFill>
      </a:ln>
    </cs:spPr>
  </cs:dataPointMarker>
  <cs:dataPointMarkerLayout symbol="circle" size="5"/>
  <cs:dataPointWireframe>
    <cs:lnRef idx="0">
      <cs:styleClr val="auto"/>
    </cs:lnRef>
    <cs:fillRef idx="1"/>
    <cs:effectRef idx="0"/>
    <cs:fontRef idx="minor">
      <a:srgbClr val="000000"/>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1195" kern="1200"/>
  </cs:dataTable>
  <cs:downBar>
    <cs:lnRef idx="0"/>
    <cs:fillRef idx="0"/>
    <cs:effectRef idx="0"/>
    <cs:fontRef idx="minor">
      <a:srgbClr val="000000"/>
    </cs:fontRef>
    <cs:spPr>
      <a:solidFill>
        <a:srgbClr val="000000">
          <a:lumMod val="65000"/>
          <a:lumOff val="35000"/>
        </a:srgbClr>
      </a:solidFill>
      <a:ln w="9525">
        <a:solidFill>
          <a:srgbClr val="000000">
            <a:lumMod val="65000"/>
            <a:lumOff val="35000"/>
          </a:srgbClr>
        </a:solidFill>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000000"/>
    </cs:fontRef>
    <cs:spPr>
      <a:noFill/>
      <a:ln>
        <a:noFill/>
      </a:ln>
    </cs:spPr>
  </cs:floor>
  <cs:gridlineMajor>
    <cs:lnRef idx="0"/>
    <cs:fillRef idx="0"/>
    <cs:effectRef idx="0"/>
    <cs:fontRef idx="minor">
      <a:srgbClr val="000000"/>
    </cs:fontRef>
    <cs:spPr>
      <a:ln w="9525" cap="flat" cmpd="sng" algn="ctr">
        <a:solidFill>
          <a:srgbClr val="000000">
            <a:lumMod val="15000"/>
            <a:lumOff val="850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75000"/>
            <a:lumOff val="25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1195"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000000">
        <a:lumMod val="65000"/>
        <a:lumOff val="35000"/>
      </a:srgbClr>
    </cs:fontRef>
    <cs:defRPr sz="1195"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65000"/>
        <a:lumOff val="35000"/>
      </a:srgbClr>
    </cs:fontRef>
    <cs:defRPr sz="1860" b="0" kern="1200" spc="0" baseline="0"/>
  </cs:title>
  <cs:trendline>
    <cs:lnRef idx="0">
      <cs:styleClr val="auto"/>
    </cs:lnRef>
    <cs:fillRef idx="0"/>
    <cs:effectRef idx="0"/>
    <cs:fontRef idx="minor">
      <a:srgbClr val="000000"/>
    </cs:fontRef>
    <cs:spPr>
      <a:ln w="19050" cap="rnd">
        <a:solidFill>
          <a:srgbClr val="FFFFFF"/>
        </a:solidFill>
        <a:prstDash val="sysDot"/>
      </a:ln>
    </cs:spPr>
  </cs:trendline>
  <cs:trendlineLabel>
    <cs:lnRef idx="0"/>
    <cs:fillRef idx="0"/>
    <cs:effectRef idx="0"/>
    <cs:fontRef idx="minor">
      <a:srgbClr val="000000">
        <a:lumMod val="65000"/>
        <a:lumOff val="35000"/>
      </a:srgbClr>
    </cs:fontRef>
    <cs:defRPr sz="1195" kern="1200"/>
  </cs:trendlineLabel>
  <cs:upBar>
    <cs:lnRef idx="0"/>
    <cs:fillRef idx="0"/>
    <cs:effectRef idx="0"/>
    <cs:fontRef idx="minor">
      <a:srgbClr val="000000"/>
    </cs:fontRef>
    <cs:spPr>
      <a:solidFill>
        <a:srgbClr val="FFFFFF"/>
      </a:solidFill>
      <a:ln w="9525">
        <a:solidFill>
          <a:srgbClr val="000000">
            <a:lumMod val="15000"/>
            <a:lumOff val="85000"/>
          </a:srgbClr>
        </a:solidFill>
      </a:ln>
    </cs:spPr>
  </cs:upBar>
  <cs:valueAxis>
    <cs:lnRef idx="0"/>
    <cs:fillRef idx="0"/>
    <cs:effectRef idx="0"/>
    <cs:fontRef idx="minor">
      <a:srgbClr val="000000">
        <a:lumMod val="65000"/>
        <a:lumOff val="35000"/>
      </a:srgbClr>
    </cs:fontRef>
    <cs:defRPr sz="1195" kern="1200"/>
  </cs:valueAxis>
  <cs:wall>
    <cs:lnRef idx="0"/>
    <cs:fillRef idx="0"/>
    <cs:effectRef idx="0"/>
    <cs:fontRef idx="minor">
      <a:srgbClr val="000000"/>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rgbClr val="000000">
        <a:lumMod val="65000"/>
        <a:lumOff val="35000"/>
      </a:srgbClr>
    </cs:fontRef>
    <cs:defRPr sz="1195" kern="1200"/>
  </cs:axisTitle>
  <cs:categoryAxis>
    <cs:lnRef idx="0"/>
    <cs:fillRef idx="0"/>
    <cs:effectRef idx="0"/>
    <cs:fontRef idx="minor">
      <a:srgbClr val="000000">
        <a:lumMod val="65000"/>
        <a:lumOff val="35000"/>
      </a:srgbClr>
    </cs:fontRef>
    <cs:spPr>
      <a:ln w="12700" cap="flat" cmpd="sng" algn="ctr">
        <a:solidFill>
          <a:srgbClr val="000000">
            <a:lumMod val="15000"/>
            <a:lumOff val="85000"/>
          </a:srgbClr>
        </a:solidFill>
        <a:round/>
      </a:ln>
    </cs:spPr>
    <cs:defRPr sz="1195" kern="1200"/>
  </cs:categoryAxis>
  <cs:chartArea mods="allowNoFillOverride allowNoLineOverride">
    <cs:lnRef idx="0"/>
    <cs:fillRef idx="0"/>
    <cs:effectRef idx="0"/>
    <cs:fontRef idx="minor">
      <a:srgbClr val="778495"/>
    </cs:fontRef>
    <cs:spPr>
      <a:solidFill>
        <a:srgbClr val="FFFFFF"/>
      </a:solidFill>
      <a:ln w="9525" cap="flat" cmpd="sng" algn="ctr">
        <a:solidFill>
          <a:srgbClr val="000000">
            <a:lumMod val="15000"/>
            <a:lumOff val="85000"/>
          </a:srgbClr>
        </a:solidFill>
        <a:round/>
      </a:ln>
    </cs:spPr>
    <cs:defRPr sz="1195" kern="1200"/>
  </cs:chartArea>
  <cs:dataLabel>
    <cs:lnRef idx="0"/>
    <cs:fillRef idx="0"/>
    <cs:effectRef idx="0"/>
    <cs:fontRef idx="minor">
      <a:srgbClr val="000000">
        <a:lumMod val="75000"/>
        <a:lumOff val="25000"/>
      </a:srgbClr>
    </cs:fontRef>
    <cs:defRPr sz="1195"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rgbClr val="FFFFFF"/>
    </cs:fontRef>
  </cs:dataPoint>
  <cs:dataPoint3D>
    <cs:lnRef idx="0"/>
    <cs:fillRef idx="3">
      <cs:styleClr val="auto"/>
    </cs:fillRef>
    <cs:effectRef idx="3"/>
    <cs:fontRef idx="minor">
      <a:srgbClr val="FFFFFF"/>
    </cs:fontRef>
  </cs:dataPoint3D>
  <cs:dataPointLine>
    <cs:lnRef idx="0">
      <cs:styleClr val="auto"/>
    </cs:lnRef>
    <cs:fillRef idx="3"/>
    <cs:effectRef idx="3"/>
    <cs:fontRef idx="minor">
      <a:srgbClr val="FFFFFF"/>
    </cs:fontRef>
    <cs:spPr>
      <a:ln w="34925" cap="rnd">
        <a:solidFill>
          <a:srgbClr val="FFFFFF"/>
        </a:solidFill>
        <a:round/>
      </a:ln>
    </cs:spPr>
  </cs:dataPointLine>
  <cs:dataPointMarker>
    <cs:lnRef idx="0">
      <cs:styleClr val="auto"/>
    </cs:lnRef>
    <cs:fillRef idx="3">
      <cs:styleClr val="auto"/>
    </cs:fillRef>
    <cs:effectRef idx="3"/>
    <cs:fontRef idx="minor">
      <a:srgbClr val="FFFFFF"/>
    </cs:fontRef>
    <cs:spPr>
      <a:ln w="9525">
        <a:solidFill>
          <a:srgbClr val="FFFFFF"/>
        </a:solidFill>
        <a:round/>
      </a:ln>
    </cs:spPr>
  </cs:dataPointMarker>
  <cs:dataPointMarkerLayout symbol="circle" size="6"/>
  <cs:dataPointWireframe>
    <cs:lnRef idx="0">
      <cs:styleClr val="auto"/>
    </cs:lnRef>
    <cs:fillRef idx="3"/>
    <cs:effectRef idx="3"/>
    <cs:fontRef idx="minor">
      <a:srgbClr val="FFFFFF"/>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1195" kern="1200"/>
  </cs:dataTable>
  <cs:downBar>
    <cs:lnRef idx="0"/>
    <cs:fillRef idx="0"/>
    <cs:effectRef idx="0"/>
    <cs:fontRef idx="minor">
      <a:srgbClr val="000000"/>
    </cs:fontRef>
    <cs:spPr>
      <a:solidFill>
        <a:srgbClr val="000000">
          <a:lumMod val="65000"/>
          <a:lumOff val="35000"/>
        </a:srgbClr>
      </a:solidFill>
      <a:ln w="9525">
        <a:solidFill>
          <a:srgbClr val="000000">
            <a:lumMod val="65000"/>
            <a:lumOff val="35000"/>
          </a:srgbClr>
        </a:solidFill>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FFFFFF"/>
    </cs:fontRef>
  </cs:floor>
  <cs:gridlineMajor>
    <cs:lnRef idx="0"/>
    <cs:fillRef idx="0"/>
    <cs:effectRef idx="0"/>
    <cs:fontRef idx="minor">
      <a:srgbClr val="000000"/>
    </cs:fontRef>
    <cs:spPr>
      <a:ln w="9525" cap="flat" cmpd="sng" algn="ctr">
        <a:solidFill>
          <a:srgbClr val="000000">
            <a:lumMod val="15000"/>
            <a:lumOff val="850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75000"/>
            <a:lumOff val="25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1195" kern="1200"/>
  </cs:legend>
  <cs:plotArea>
    <cs:lnRef idx="0"/>
    <cs:fillRef idx="0"/>
    <cs:effectRef idx="0"/>
    <cs:fontRef idx="minor">
      <a:srgbClr val="FFFFFF"/>
    </cs:fontRef>
  </cs:plotArea>
  <cs:plotArea3D>
    <cs:lnRef idx="0"/>
    <cs:fillRef idx="0"/>
    <cs:effectRef idx="0"/>
    <cs:fontRef idx="minor">
      <a:srgbClr val="FFFFFF"/>
    </cs:fontRef>
  </cs:plotArea3D>
  <cs:seriesAxis>
    <cs:lnRef idx="0"/>
    <cs:fillRef idx="0"/>
    <cs:effectRef idx="0"/>
    <cs:fontRef idx="minor">
      <a:srgbClr val="000000">
        <a:lumMod val="65000"/>
        <a:lumOff val="35000"/>
      </a:srgbClr>
    </cs:fontRef>
    <cs:spPr>
      <a:ln w="12700" cap="flat" cmpd="sng" algn="ctr">
        <a:solidFill>
          <a:srgbClr val="000000">
            <a:lumMod val="15000"/>
            <a:lumOff val="85000"/>
          </a:srgbClr>
        </a:solidFill>
        <a:round/>
      </a:ln>
    </cs:spPr>
    <cs:defRPr sz="1195"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65000"/>
        <a:lumOff val="35000"/>
      </a:srgbClr>
    </cs:fontRef>
    <cs:defRPr sz="2130" b="1" kern="1200" baseline="0"/>
  </cs:title>
  <cs:trendline>
    <cs:lnRef idx="0">
      <cs:styleClr val="auto"/>
    </cs:lnRef>
    <cs:fillRef idx="0"/>
    <cs:effectRef idx="0"/>
    <cs:fontRef idx="minor">
      <a:srgbClr val="FFFFFF"/>
    </cs:fontRef>
    <cs:spPr>
      <a:ln w="19050" cap="rnd">
        <a:solidFill>
          <a:srgbClr val="FFFFFF"/>
        </a:solidFill>
      </a:ln>
    </cs:spPr>
  </cs:trendline>
  <cs:trendlineLabel>
    <cs:lnRef idx="0"/>
    <cs:fillRef idx="0"/>
    <cs:effectRef idx="0"/>
    <cs:fontRef idx="minor">
      <a:srgbClr val="000000">
        <a:lumMod val="65000"/>
        <a:lumOff val="35000"/>
      </a:srgbClr>
    </cs:fontRef>
    <cs:defRPr sz="1195" kern="1200"/>
  </cs:trendlineLabel>
  <cs:upBar>
    <cs:lnRef idx="0"/>
    <cs:fillRef idx="0"/>
    <cs:effectRef idx="0"/>
    <cs:fontRef idx="minor">
      <a:srgbClr val="000000"/>
    </cs:fontRef>
    <cs:spPr>
      <a:solidFill>
        <a:srgbClr val="FFFFFF"/>
      </a:solidFill>
      <a:ln w="9525">
        <a:solidFill>
          <a:srgbClr val="000000">
            <a:lumMod val="15000"/>
            <a:lumOff val="85000"/>
          </a:srgbClr>
        </a:solidFill>
      </a:ln>
    </cs:spPr>
  </cs:upBar>
  <cs:valueAxis>
    <cs:lnRef idx="0"/>
    <cs:fillRef idx="0"/>
    <cs:effectRef idx="0"/>
    <cs:fontRef idx="minor">
      <a:srgbClr val="000000">
        <a:lumMod val="65000"/>
        <a:lumOff val="35000"/>
      </a:srgbClr>
    </cs:fontRef>
    <cs:defRPr sz="1195" kern="1200"/>
  </cs:valueAxis>
  <cs:wall>
    <cs:lnRef idx="0"/>
    <cs:fillRef idx="0"/>
    <cs:effectRef idx="0"/>
    <cs:fontRef idx="minor">
      <a:srgbClr val="FFFFFF"/>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0.36211</cdr:x>
      <cdr:y>0.28286</cdr:y>
    </cdr:from>
    <cdr:to>
      <cdr:x>0.46793</cdr:x>
      <cdr:y>0.34533</cdr:y>
    </cdr:to>
    <cdr:sp>
      <cdr:nvSpPr>
        <cdr:cNvPr id="2" name="矩形 1"/>
        <cdr:cNvSpPr/>
      </cdr:nvSpPr>
      <cdr:spPr xmlns:a="http://schemas.openxmlformats.org/drawingml/2006/main">
        <a:xfrm xmlns:a="http://schemas.openxmlformats.org/drawingml/2006/main">
          <a:off x="2943207" y="1532702"/>
          <a:ext cx="860105" cy="338504"/>
        </a:xfrm>
        <a:prstGeom xmlns:a="http://schemas.openxmlformats.org/drawingml/2006/main" prst="rect">
          <a:avLst/>
        </a:prstGeom>
        <a:noFill/>
      </cdr:spPr>
      <cdr:txBody xmlns:a="http://schemas.openxmlformats.org/drawingml/2006/main">
        <a:bodyPr vert="horz" wrap="square" lIns="45720" tIns="45720" rIns="45720" bIns="45720" rtlCol="0" anchor="t" anchorCtr="0">
          <a:spAutoFit/>
        </a:bodyPr>
        <a:p>
          <a:r>
            <a:rPr lang="en-US" altLang="zh-CN" sz="800" b="1" dirty="0"/>
            <a:t>RR</a:t>
          </a:r>
          <a:r>
            <a:rPr lang="zh-CN" altLang="en-US" sz="800" b="1" dirty="0"/>
            <a:t>（</a:t>
          </a:r>
          <a:r>
            <a:rPr lang="en-US" altLang="zh-CN" sz="800" b="1" dirty="0"/>
            <a:t>95%Cl</a:t>
          </a:r>
          <a:r>
            <a:rPr lang="zh-CN" altLang="en-US" sz="800" b="1" dirty="0"/>
            <a:t>）</a:t>
          </a:r>
          <a:endParaRPr lang="en-US" altLang="zh-CN" sz="800" b="1" dirty="0"/>
        </a:p>
        <a:p>
          <a:r>
            <a:rPr lang="en-US" altLang="zh-CN" sz="800" b="1" dirty="0"/>
            <a:t>1.07(0.98-1.16</a:t>
          </a:r>
          <a:r>
            <a:rPr lang="en-US" altLang="zh-CN" sz="800" dirty="0"/>
            <a:t>)</a:t>
          </a:r>
          <a:endParaRPr lang="zh-CN" altLang="en-US" sz="800" dirty="0"/>
        </a:p>
      </cdr:txBody>
    </cdr:sp>
  </cdr:relSizeAnchor>
  <cdr:relSizeAnchor xmlns:cdr="http://schemas.openxmlformats.org/drawingml/2006/chartDrawing">
    <cdr:from>
      <cdr:x>0.81771</cdr:x>
      <cdr:y>0.20969</cdr:y>
    </cdr:from>
    <cdr:to>
      <cdr:x>0.92353</cdr:x>
      <cdr:y>0.27217</cdr:y>
    </cdr:to>
    <cdr:sp>
      <cdr:nvSpPr>
        <cdr:cNvPr id="3" name="矩形 2"/>
        <cdr:cNvSpPr/>
      </cdr:nvSpPr>
      <cdr:spPr xmlns:a="http://schemas.openxmlformats.org/drawingml/2006/main">
        <a:xfrm xmlns:a="http://schemas.openxmlformats.org/drawingml/2006/main">
          <a:off x="6646355" y="1136249"/>
          <a:ext cx="860105" cy="338558"/>
        </a:xfrm>
        <a:prstGeom xmlns:a="http://schemas.openxmlformats.org/drawingml/2006/main" prst="rect">
          <a:avLst/>
        </a:prstGeom>
        <a:noFill/>
      </cdr:spPr>
      <cdr:txBody xmlns:a="http://schemas.openxmlformats.org/drawingml/2006/main">
        <a:bodyPr vert="horz" wrap="square" lIns="45720" tIns="45720" rIns="45720" bIns="45720" rtlCol="0" anchor="t" anchorCtr="0">
          <a:spAutoFit/>
        </a:bodyPr>
        <a:p>
          <a:r>
            <a:rPr lang="en-US" altLang="zh-CN" sz="800" b="1" dirty="0"/>
            <a:t>RR</a:t>
          </a:r>
          <a:r>
            <a:rPr lang="zh-CN" altLang="en-US" sz="800" b="1" dirty="0"/>
            <a:t>（</a:t>
          </a:r>
          <a:r>
            <a:rPr lang="en-US" altLang="zh-CN" sz="800" b="1" dirty="0"/>
            <a:t>95%Cl</a:t>
          </a:r>
          <a:r>
            <a:rPr lang="zh-CN" altLang="en-US" sz="800" b="1" dirty="0"/>
            <a:t>）</a:t>
          </a:r>
          <a:endParaRPr lang="en-US" altLang="zh-CN" sz="800" b="1" dirty="0"/>
        </a:p>
        <a:p>
          <a:r>
            <a:rPr lang="en-US" altLang="zh-CN" sz="800" b="1" dirty="0"/>
            <a:t>1.04(0.98-1.10</a:t>
          </a:r>
          <a:r>
            <a:rPr lang="en-US" altLang="zh-CN" sz="800" dirty="0"/>
            <a:t>)</a:t>
          </a:r>
          <a:endParaRPr lang="zh-CN" altLang="en-US" sz="800" dirty="0"/>
        </a:p>
      </cdr:txBody>
    </cdr:sp>
  </cdr:relSizeAnchor>
  <cdr:relSizeAnchor xmlns:cdr="http://schemas.openxmlformats.org/drawingml/2006/chartDrawing">
    <cdr:from>
      <cdr:x>0.44375</cdr:x>
      <cdr:y>0.41562</cdr:y>
    </cdr:from>
    <cdr:to>
      <cdr:x>0.55625</cdr:x>
      <cdr:y>0.58437</cdr:y>
    </cdr:to>
    <cdr:sp>
      <cdr:nvSpPr>
        <cdr:cNvPr id="4" name="矩形 3"/>
        <cdr:cNvSpPr/>
      </cdr:nvSpPr>
      <cdr:spPr xmlns:a="http://schemas.openxmlformats.org/drawingml/2006/main">
        <a:xfrm xmlns:a="http://schemas.openxmlformats.org/drawingml/2006/main">
          <a:off x="3606800" y="2252133"/>
          <a:ext cx="914400" cy="914400"/>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p>
          <a:endParaRPr lang="zh-CN" altLang="en-US" sz="1100" dirty="0"/>
        </a:p>
      </cdr:txBody>
    </cdr:sp>
  </cdr:relSizeAnchor>
  <cdr:relSizeAnchor xmlns:cdr="http://schemas.openxmlformats.org/drawingml/2006/chartDrawing">
    <cdr:from>
      <cdr:x>0.33447</cdr:x>
      <cdr:y>0.0455</cdr:y>
    </cdr:from>
    <cdr:to>
      <cdr:x>0.65408</cdr:x>
      <cdr:y>0.14304</cdr:y>
    </cdr:to>
    <cdr:sp>
      <cdr:nvSpPr>
        <cdr:cNvPr id="5" name="矩形 4"/>
        <cdr:cNvSpPr/>
      </cdr:nvSpPr>
      <cdr:spPr xmlns:a="http://schemas.openxmlformats.org/drawingml/2006/main">
        <a:xfrm xmlns:a="http://schemas.openxmlformats.org/drawingml/2006/main">
          <a:off x="2718607" y="246569"/>
          <a:ext cx="2597791" cy="528506"/>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p>
          <a:pPr algn="ctr"/>
          <a:r>
            <a:rPr lang="en-US" altLang="zh-CN" sz="1600" b="1" dirty="0">
              <a:solidFill>
                <a:srgbClr val="F0F0F0">
                  <a:lumMod val="50000"/>
                </a:srgbClr>
              </a:solidFill>
            </a:rPr>
            <a:t>90</a:t>
          </a:r>
          <a:r>
            <a:rPr lang="zh-CN" altLang="en-US" sz="1600" b="1" dirty="0">
              <a:solidFill>
                <a:srgbClr val="F0F0F0">
                  <a:lumMod val="50000"/>
                </a:srgbClr>
              </a:solidFill>
            </a:rPr>
            <a:t>天</a:t>
          </a:r>
          <a:r>
            <a:rPr lang="en-US" altLang="zh-CN" sz="1600" b="1" dirty="0" err="1">
              <a:solidFill>
                <a:srgbClr val="F0F0F0">
                  <a:lumMod val="50000"/>
                </a:srgbClr>
              </a:solidFill>
            </a:rPr>
            <a:t>mRS</a:t>
          </a:r>
          <a:r>
            <a:rPr lang="zh-CN" altLang="en-US" sz="1600" b="1" dirty="0">
              <a:solidFill>
                <a:srgbClr val="F0F0F0">
                  <a:lumMod val="50000"/>
                </a:srgbClr>
              </a:solidFill>
            </a:rPr>
            <a:t>评分</a:t>
          </a:r>
          <a:r>
            <a:rPr lang="en-US" altLang="zh-CN" sz="1600" b="1" dirty="0">
              <a:solidFill>
                <a:srgbClr val="F0F0F0">
                  <a:lumMod val="50000"/>
                </a:srgbClr>
              </a:solidFill>
            </a:rPr>
            <a:t>0-1</a:t>
          </a:r>
          <a:r>
            <a:rPr lang="zh-CN" altLang="en-US" sz="1600" b="1" dirty="0">
              <a:solidFill>
                <a:srgbClr val="F0F0F0">
                  <a:lumMod val="50000"/>
                </a:srgbClr>
              </a:solidFill>
            </a:rPr>
            <a:t>分</a:t>
          </a:r>
          <a:endParaRPr lang="zh-CN" altLang="en-US" sz="1600" b="1" dirty="0">
            <a:solidFill>
              <a:srgbClr val="F0F0F0">
                <a:lumMod val="50000"/>
              </a:srgbClr>
            </a:solidFill>
          </a:endParaRPr>
        </a:p>
      </cdr:txBody>
    </cdr:sp>
  </cdr:relSizeAnchor>
  <cdr:relSizeAnchor xmlns:cdr="http://schemas.openxmlformats.org/drawingml/2006/chartDrawing">
    <cdr:from>
      <cdr:x>0.58626</cdr:x>
      <cdr:y>0.19048</cdr:y>
    </cdr:from>
    <cdr:to>
      <cdr:x>0.69208</cdr:x>
      <cdr:y>0.25295</cdr:y>
    </cdr:to>
    <cdr:sp>
      <cdr:nvSpPr>
        <cdr:cNvPr id="6" name="矩形 5"/>
        <cdr:cNvSpPr/>
      </cdr:nvSpPr>
      <cdr:spPr xmlns:a="http://schemas.openxmlformats.org/drawingml/2006/main">
        <a:xfrm xmlns:a="http://schemas.openxmlformats.org/drawingml/2006/main">
          <a:off x="4765128" y="1032148"/>
          <a:ext cx="860105" cy="338504"/>
        </a:xfrm>
        <a:prstGeom xmlns:a="http://schemas.openxmlformats.org/drawingml/2006/main" prst="rect">
          <a:avLst/>
        </a:prstGeom>
        <a:noFill/>
      </cdr:spPr>
      <cdr:txBody xmlns:a="http://schemas.openxmlformats.org/drawingml/2006/main">
        <a:bodyPr vert="horz" wrap="square" lIns="45720" tIns="45720" rIns="45720" bIns="45720" rtlCol="0" anchor="t" anchorCtr="0">
          <a:spAutoFit/>
        </a:bodyPr>
        <a:p>
          <a:r>
            <a:rPr lang="en-US" altLang="zh-CN" sz="800" b="1" dirty="0"/>
            <a:t>RR</a:t>
          </a:r>
          <a:r>
            <a:rPr lang="zh-CN" altLang="en-US" sz="800" b="1" dirty="0"/>
            <a:t>（</a:t>
          </a:r>
          <a:r>
            <a:rPr lang="en-US" altLang="zh-CN" sz="800" b="1" dirty="0"/>
            <a:t>95%Cl</a:t>
          </a:r>
          <a:r>
            <a:rPr lang="zh-CN" altLang="en-US" sz="800" b="1" dirty="0"/>
            <a:t>）</a:t>
          </a:r>
          <a:endParaRPr lang="en-US" altLang="zh-CN" sz="800" b="1" dirty="0"/>
        </a:p>
        <a:p>
          <a:r>
            <a:rPr lang="en-US" altLang="zh-CN" sz="800" b="1" dirty="0"/>
            <a:t>1.03(0.97-1.09</a:t>
          </a:r>
          <a:r>
            <a:rPr lang="en-US" altLang="zh-CN" sz="800" dirty="0"/>
            <a:t>)</a:t>
          </a:r>
          <a:endParaRPr lang="zh-CN" alt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9288" cy="574675"/>
          </a:xfrm>
          <a:prstGeom prst="rect">
            <a:avLst/>
          </a:prstGeom>
        </p:spPr>
        <p:txBody>
          <a:bodyPr vert="horz" lIns="91440" tIns="45720" rIns="91440" bIns="45720" rtlCol="0"/>
          <a:lstStyle>
            <a:lvl1pPr algn="l" eaLnBrk="1" fontAlgn="auto" hangingPunct="1">
              <a:spcBef>
                <a:spcPts val="0"/>
              </a:spcBef>
              <a:spcAft>
                <a:spcPts val="0"/>
              </a:spcAft>
              <a:defRPr sz="1290">
                <a:latin typeface="+mn-lt"/>
                <a:ea typeface="+mn-ea"/>
              </a:defRPr>
            </a:lvl1pPr>
          </a:lstStyle>
          <a:p>
            <a:pPr>
              <a:defRPr/>
            </a:pPr>
            <a:endParaRPr lang="zh-CN" altLang="en-US"/>
          </a:p>
        </p:txBody>
      </p:sp>
      <p:sp>
        <p:nvSpPr>
          <p:cNvPr id="3" name="日期占位符 2"/>
          <p:cNvSpPr>
            <a:spLocks noGrp="1"/>
          </p:cNvSpPr>
          <p:nvPr>
            <p:ph type="dt" sz="quarter" idx="1"/>
          </p:nvPr>
        </p:nvSpPr>
        <p:spPr>
          <a:xfrm>
            <a:off x="4168775" y="0"/>
            <a:ext cx="3187700" cy="574675"/>
          </a:xfrm>
          <a:prstGeom prst="rect">
            <a:avLst/>
          </a:prstGeom>
        </p:spPr>
        <p:txBody>
          <a:bodyPr vert="horz" lIns="91440" tIns="45720" rIns="91440" bIns="45720" rtlCol="0"/>
          <a:lstStyle>
            <a:lvl1pPr algn="r" eaLnBrk="1" fontAlgn="auto" hangingPunct="1">
              <a:spcBef>
                <a:spcPts val="0"/>
              </a:spcBef>
              <a:spcAft>
                <a:spcPts val="0"/>
              </a:spcAft>
              <a:defRPr sz="1290">
                <a:latin typeface="+mn-lt"/>
                <a:ea typeface="+mn-ea"/>
              </a:defRPr>
            </a:lvl1pPr>
          </a:lstStyle>
          <a:p>
            <a:pPr>
              <a:defRPr/>
            </a:pPr>
            <a:fld id="{A76CF33A-A751-4151-88F4-B05A532FC3BB}" type="datetimeFigureOut">
              <a:rPr lang="zh-CN" altLang="en-US"/>
            </a:fld>
            <a:endParaRPr lang="zh-CN" altLang="en-US"/>
          </a:p>
        </p:txBody>
      </p:sp>
      <p:sp>
        <p:nvSpPr>
          <p:cNvPr id="4" name="页脚占位符 3"/>
          <p:cNvSpPr>
            <a:spLocks noGrp="1"/>
          </p:cNvSpPr>
          <p:nvPr>
            <p:ph type="ftr" sz="quarter" idx="2"/>
          </p:nvPr>
        </p:nvSpPr>
        <p:spPr>
          <a:xfrm>
            <a:off x="0" y="10879138"/>
            <a:ext cx="3189288" cy="574675"/>
          </a:xfrm>
          <a:prstGeom prst="rect">
            <a:avLst/>
          </a:prstGeom>
        </p:spPr>
        <p:txBody>
          <a:bodyPr vert="horz" lIns="91440" tIns="45720" rIns="91440" bIns="45720" rtlCol="0" anchor="b"/>
          <a:lstStyle>
            <a:lvl1pPr algn="l" eaLnBrk="1" fontAlgn="auto" hangingPunct="1">
              <a:spcBef>
                <a:spcPts val="0"/>
              </a:spcBef>
              <a:spcAft>
                <a:spcPts val="0"/>
              </a:spcAft>
              <a:defRPr sz="129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4168775" y="10879138"/>
            <a:ext cx="3187700" cy="574675"/>
          </a:xfrm>
          <a:prstGeom prst="rect">
            <a:avLst/>
          </a:prstGeom>
        </p:spPr>
        <p:txBody>
          <a:bodyPr vert="horz" lIns="91440" tIns="45720" rIns="91440" bIns="45720" rtlCol="0" anchor="b"/>
          <a:lstStyle>
            <a:lvl1pPr algn="r" eaLnBrk="1" fontAlgn="auto" hangingPunct="1">
              <a:spcBef>
                <a:spcPts val="0"/>
              </a:spcBef>
              <a:spcAft>
                <a:spcPts val="0"/>
              </a:spcAft>
              <a:defRPr sz="1290">
                <a:latin typeface="+mn-lt"/>
                <a:ea typeface="+mn-ea"/>
              </a:defRPr>
            </a:lvl1pPr>
          </a:lstStyle>
          <a:p>
            <a:pPr>
              <a:defRPr/>
            </a:pPr>
            <a:fld id="{54D75537-928B-459A-BA25-927153C4FA51}"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C0230D9-F77B-402C-95EC-CCCA0885A4E6}" type="datetimeFigureOut">
              <a:rPr lang="zh-CN" altLang="en-US"/>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492CEAC1-D4FA-4CB2-9483-3660BB79793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强调</a:t>
            </a:r>
            <a:r>
              <a:rPr lang="zh-CN" altLang="en-US"/>
              <a:t>早期</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emf"/><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tags" Target="../tags/tag13.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78967"/>
            <a:ext cx="9144000" cy="830997"/>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21403" y="365127"/>
            <a:ext cx="332399"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Holder 3"/>
          <p:cNvSpPr>
            <a:spLocks noGrp="1"/>
          </p:cNvSpPr>
          <p:nvPr>
            <p:ph type="dt" sz="half" idx="6"/>
          </p:nvPr>
        </p:nvSpPr>
        <p:spPr>
          <a:xfrm>
            <a:off x="609600" y="6377942"/>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fld>
            <a:endParaRPr lang="en-US">
              <a:solidFill>
                <a:prstClr val="black">
                  <a:tint val="75000"/>
                </a:prstClr>
              </a:solidFill>
            </a:endParaRPr>
          </a:p>
        </p:txBody>
      </p:sp>
      <p:sp>
        <p:nvSpPr>
          <p:cNvPr id="3" name="Holder 2"/>
          <p:cNvSpPr>
            <a:spLocks noGrp="1"/>
          </p:cNvSpPr>
          <p:nvPr>
            <p:ph type="ftr" sz="quarter" idx="5"/>
          </p:nvPr>
        </p:nvSpPr>
        <p:spPr>
          <a:xfrm>
            <a:off x="4145280" y="6377942"/>
            <a:ext cx="3901440"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sldNum" sz="quarter" idx="7"/>
          </p:nvPr>
        </p:nvSpPr>
        <p:spPr>
          <a:xfrm>
            <a:off x="11555646" y="6553257"/>
            <a:ext cx="335279" cy="254000"/>
          </a:xfrm>
          <a:prstGeom prst="rect">
            <a:avLst/>
          </a:prstGeom>
        </p:spPr>
        <p:txBody>
          <a:bodyPr lIns="0" tIns="0" rIns="0" bIns="0"/>
          <a:lstStyle>
            <a:lvl1pPr>
              <a:defRPr sz="1335" b="0" i="0">
                <a:solidFill>
                  <a:srgbClr val="DE6B11"/>
                </a:solidFill>
                <a:latin typeface="华文楷体" panose="02010600040101010101" pitchFamily="2" charset="-122"/>
                <a:cs typeface="华文楷体" panose="02010600040101010101" pitchFamily="2" charset="-122"/>
              </a:defRPr>
            </a:lvl1p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
        <p:nvSpPr>
          <p:cNvPr id="5" name="Title 1"/>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nvPr>
        </p:nvGraphicFramePr>
        <p:xfrm>
          <a:off x="0" y="2"/>
          <a:ext cx="195384" cy="158751"/>
        </p:xfrm>
        <a:graphic>
          <a:graphicData uri="http://schemas.openxmlformats.org/presentationml/2006/ole">
            <mc:AlternateContent xmlns:mc="http://schemas.openxmlformats.org/markup-compatibility/2006">
              <mc:Choice xmlns:v="urn:schemas-microsoft-com:vml" Requires="v">
                <p:oleObj spid="_x0000_s2" name="think-cell Slide" r:id="rId3" imgW="12700" imgH="12700" progId="TCLayout.ActiveDocument.1">
                  <p:embed/>
                </p:oleObj>
              </mc:Choice>
              <mc:Fallback>
                <p:oleObj name="think-cell Slide" r:id="rId3" imgW="12700" imgH="12700" progId="TCLayout.ActiveDocument.1">
                  <p:embed/>
                  <p:pic>
                    <p:nvPicPr>
                      <p:cNvPr id="0" name="对象 3" hidden="1"/>
                      <p:cNvPicPr/>
                      <p:nvPr/>
                    </p:nvPicPr>
                    <p:blipFill>
                      <a:blip r:embed="rId4"/>
                      <a:stretch>
                        <a:fillRect/>
                      </a:stretch>
                    </p:blipFill>
                    <p:spPr>
                      <a:xfrm>
                        <a:off x="0" y="2"/>
                        <a:ext cx="195384" cy="158751"/>
                      </a:xfrm>
                      <a:prstGeom prst="rect">
                        <a:avLst/>
                      </a:prstGeom>
                    </p:spPr>
                  </p:pic>
                </p:oleObj>
              </mc:Fallback>
            </mc:AlternateContent>
          </a:graphicData>
        </a:graphic>
      </p:graphicFrame>
      <p:sp>
        <p:nvSpPr>
          <p:cNvPr id="3" name="内容占位符 2"/>
          <p:cNvSpPr>
            <a:spLocks noGrp="1"/>
          </p:cNvSpPr>
          <p:nvPr>
            <p:ph idx="1"/>
            <p:custDataLst>
              <p:tags r:id="rId5"/>
            </p:custDataLst>
          </p:nvPr>
        </p:nvSpPr>
        <p:spPr>
          <a:xfrm>
            <a:off x="601238" y="908722"/>
            <a:ext cx="10967372" cy="5472609"/>
          </a:xfrm>
          <a:prstGeom prst="rect">
            <a:avLst/>
          </a:prstGeom>
        </p:spPr>
        <p:txBody>
          <a:bodyPr/>
          <a:lstStyle>
            <a:lvl1pPr marL="263525" indent="-263525">
              <a:lnSpc>
                <a:spcPct val="120000"/>
              </a:lnSpc>
              <a:spcBef>
                <a:spcPts val="0"/>
              </a:spcBef>
              <a:spcAft>
                <a:spcPts val="0"/>
              </a:spcAft>
              <a:buFont typeface="Wingdings" panose="05000000000000000000" pitchFamily="2" charset="2"/>
              <a:buChar char="Ø"/>
              <a:defRPr sz="1800">
                <a:latin typeface="微软雅黑" panose="020B0503020204020204" charset="-122"/>
                <a:ea typeface="微软雅黑" panose="020B0503020204020204" charset="-122"/>
                <a:sym typeface="微软雅黑" panose="020B0503020204020204" charset="-122"/>
              </a:defRPr>
            </a:lvl1pPr>
            <a:lvl2pPr marL="445770" indent="-182245">
              <a:lnSpc>
                <a:spcPct val="120000"/>
              </a:lnSpc>
              <a:spcBef>
                <a:spcPts val="0"/>
              </a:spcBef>
              <a:spcAft>
                <a:spcPts val="0"/>
              </a:spcAft>
              <a:defRPr sz="1600">
                <a:latin typeface="微软雅黑" panose="020B0503020204020204" charset="-122"/>
                <a:ea typeface="微软雅黑" panose="020B0503020204020204" charset="-122"/>
                <a:sym typeface="微软雅黑" panose="020B0503020204020204" charset="-122"/>
              </a:defRPr>
            </a:lvl2pPr>
            <a:lvl3pPr marL="628650" indent="-182245">
              <a:lnSpc>
                <a:spcPct val="120000"/>
              </a:lnSpc>
              <a:spcBef>
                <a:spcPts val="0"/>
              </a:spcBef>
              <a:spcAft>
                <a:spcPts val="0"/>
              </a:spcAft>
              <a:defRPr sz="1400">
                <a:latin typeface="微软雅黑" panose="020B0503020204020204" charset="-122"/>
                <a:ea typeface="微软雅黑" panose="020B0503020204020204" charset="-122"/>
                <a:sym typeface="微软雅黑" panose="020B0503020204020204" charset="-122"/>
              </a:defRPr>
            </a:lvl3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
        <p:nvSpPr>
          <p:cNvPr id="5" name="Rectangle 537"/>
          <p:cNvSpPr txBox="1">
            <a:spLocks noChangeArrowheads="1"/>
          </p:cNvSpPr>
          <p:nvPr userDrawn="1">
            <p:custDataLst>
              <p:tags r:id="rId6"/>
            </p:custDataLst>
          </p:nvPr>
        </p:nvSpPr>
        <p:spPr bwMode="auto">
          <a:xfrm>
            <a:off x="11472624" y="6598323"/>
            <a:ext cx="656613" cy="259679"/>
          </a:xfrm>
          <a:prstGeom prst="rect">
            <a:avLst/>
          </a:prstGeom>
          <a:noFill/>
          <a:ln w="9525">
            <a:noFill/>
            <a:miter lim="800000"/>
          </a:ln>
          <a:effectLst/>
        </p:spPr>
        <p:txBody>
          <a:bodyPr vert="horz" wrap="square" lIns="96633" tIns="48321" rIns="96633" bIns="48321" numCol="1" anchor="t" anchorCtr="0" compatLnSpc="1"/>
          <a:lstStyle>
            <a:defPPr>
              <a:defRPr lang="zh-CN"/>
            </a:defPPr>
            <a:lvl1pPr marL="0" algn="ctr" defTabSz="914400" rtl="0" eaLnBrk="1" latinLnBrk="0" hangingPunct="1">
              <a:defRPr sz="1800" b="1"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30BEC4B-CD48-427D-8D15-8613EBFC5CA2}" type="slidenum">
              <a:rPr lang="en-US" altLang="zh-CN" sz="1200" smtClean="0">
                <a:solidFill>
                  <a:prstClr val="black"/>
                </a:solidFill>
                <a:latin typeface="Times New Roman" panose="02020603050405020304" pitchFamily="18" charset="0"/>
                <a:ea typeface="微软雅黑" panose="020B0503020204020204" charset="-122"/>
                <a:cs typeface="Times New Roman" panose="02020603050405020304" pitchFamily="18" charset="0"/>
              </a:rPr>
            </a:fld>
            <a:endParaRPr lang="en-US" altLang="zh-CN" sz="12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Title 1"/>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0191" y="286175"/>
            <a:ext cx="10711620" cy="332399"/>
          </a:xfrm>
          <a:prstGeom prst="rect">
            <a:avLst/>
          </a:prstGeom>
        </p:spPr>
        <p:txBody>
          <a:bodyPr lIns="0" tIns="0" rIns="0" bIns="0"/>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p:txBody>
      </p:sp>
      <p:sp>
        <p:nvSpPr>
          <p:cNvPr id="4" name="Holder 4"/>
          <p:cNvSpPr>
            <a:spLocks noGrp="1"/>
          </p:cNvSpPr>
          <p:nvPr>
            <p:ph sz="half" idx="3"/>
          </p:nvPr>
        </p:nvSpPr>
        <p:spPr>
          <a:xfrm>
            <a:off x="6297337" y="1495212"/>
            <a:ext cx="4739979" cy="3593504"/>
          </a:xfrm>
          <a:prstGeom prst="rect">
            <a:avLst/>
          </a:prstGeom>
        </p:spPr>
        <p:txBody>
          <a:bodyPr wrap="square" lIns="0" tIns="0" rIns="0" bIns="0">
            <a:noAutofit/>
          </a:bodyPr>
          <a:lstStyle/>
          <a:p/>
        </p:txBody>
      </p:sp>
      <p:sp>
        <p:nvSpPr>
          <p:cNvPr id="5" name="Holder 5"/>
          <p:cNvSpPr>
            <a:spLocks noGrp="1"/>
          </p:cNvSpPr>
          <p:nvPr>
            <p:ph type="ftr" sz="quarter" idx="5"/>
          </p:nvPr>
        </p:nvSpPr>
        <p:spPr>
          <a:xfrm>
            <a:off x="4145283" y="6377943"/>
            <a:ext cx="3901439" cy="342900"/>
          </a:xfrm>
          <a:prstGeom prst="rect">
            <a:avLst/>
          </a:prstGeom>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a:xfrm>
            <a:off x="609600" y="6377943"/>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fld>
            <a:endParaRPr lang="en-US"/>
          </a:p>
        </p:txBody>
      </p:sp>
      <p:sp>
        <p:nvSpPr>
          <p:cNvPr id="7" name="Holder 7"/>
          <p:cNvSpPr>
            <a:spLocks noGrp="1"/>
          </p:cNvSpPr>
          <p:nvPr>
            <p:ph type="sldNum" sz="quarter" idx="7"/>
          </p:nvPr>
        </p:nvSpPr>
        <p:spPr>
          <a:xfrm>
            <a:off x="8778240" y="6377943"/>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D8BD707-D9CF-40AE-B4C6-C98DA3205C09}" type="datetimeFigureOut">
              <a:rPr lang="en-US">
                <a:solidFill>
                  <a:prstClr val="black">
                    <a:tint val="75000"/>
                  </a:prstClr>
                </a:solidFill>
              </a:rPr>
            </a:fld>
            <a:endParaRPr lang="en-US">
              <a:solidFill>
                <a:prstClr val="black">
                  <a:tint val="75000"/>
                </a:prstClr>
              </a:solidFill>
            </a:endParaRPr>
          </a:p>
        </p:txBody>
      </p:sp>
      <p:sp>
        <p:nvSpPr>
          <p:cNvPr id="4" name="页脚占位符 3"/>
          <p:cNvSpPr>
            <a:spLocks noGrp="1"/>
          </p:cNvSpPr>
          <p:nvPr>
            <p:ph type="ftr" sz="quarter" idx="11"/>
          </p:nvPr>
        </p:nvSpPr>
        <p:spPr/>
        <p:txBody>
          <a:bodyPr/>
          <a:lstStyle/>
          <a:p>
            <a:endParaRPr>
              <a:solidFill>
                <a:prstClr val="black">
                  <a:tint val="75000"/>
                </a:prstClr>
              </a:solidFill>
            </a:endParaRPr>
          </a:p>
        </p:txBody>
      </p:sp>
      <p:sp>
        <p:nvSpPr>
          <p:cNvPr id="5" name="灯片编号占位符 4"/>
          <p:cNvSpPr>
            <a:spLocks noGrp="1"/>
          </p:cNvSpPr>
          <p:nvPr>
            <p:ph type="sldNum" sz="quarter" idx="12"/>
          </p:nvPr>
        </p:nvSpPr>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34E5FA-BA68-40A1-935B-0B7ADD25134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AB6028-AE14-4528-B36F-D7EF542F1615}"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90525" y="99060"/>
            <a:ext cx="9029065" cy="610235"/>
          </a:xfrm>
        </p:spPr>
        <p:txBody>
          <a:bodyPr/>
          <a:lstStyle>
            <a:lvl1pPr>
              <a:defRPr sz="280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fld>
            <a:endParaRPr lang="en-US" dirty="0"/>
          </a:p>
        </p:txBody>
      </p:sp>
      <p:sp>
        <p:nvSpPr>
          <p:cNvPr id="7" name="Rectangle 537"/>
          <p:cNvSpPr txBox="1">
            <a:spLocks noChangeArrowheads="1"/>
          </p:cNvSpPr>
          <p:nvPr userDrawn="1"/>
        </p:nvSpPr>
        <p:spPr bwMode="auto">
          <a:xfrm>
            <a:off x="11472862" y="6598323"/>
            <a:ext cx="656615" cy="259679"/>
          </a:xfrm>
          <a:prstGeom prst="rect">
            <a:avLst/>
          </a:prstGeom>
          <a:noFill/>
          <a:ln w="9525">
            <a:noFill/>
            <a:miter lim="800000"/>
          </a:ln>
          <a:effectLst/>
        </p:spPr>
        <p:txBody>
          <a:bodyPr vert="horz" wrap="square" lIns="96633" tIns="48321" rIns="96633" bIns="48321" numCol="1" anchor="t" anchorCtr="0" compatLnSpc="1"/>
          <a:lstStyle>
            <a:defPPr>
              <a:defRPr lang="zh-CN"/>
            </a:defPPr>
            <a:lvl1pPr marL="0" algn="ctr" defTabSz="914400" rtl="0" eaLnBrk="1" latinLnBrk="0" hangingPunct="1">
              <a:defRPr sz="1800" b="1"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30BEC4B-CD48-427D-8D15-8613EBFC5CA2}" type="slidenum">
              <a:rPr lang="en-US" altLang="zh-CN" sz="1200" smtClean="0">
                <a:solidFill>
                  <a:prstClr val="black"/>
                </a:solidFill>
                <a:latin typeface="Times New Roman" panose="02020603050405020304" pitchFamily="18" charset="0"/>
                <a:cs typeface="Times New Roman" panose="02020603050405020304" pitchFamily="18" charset="0"/>
              </a:rPr>
            </a:fld>
            <a:endParaRPr lang="en-US" altLang="zh-CN" sz="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p:spPr>
        <p:txBody>
          <a:bodyPr/>
          <a:lstStyle>
            <a:lvl1pPr eaLnBrk="1" fontAlgn="auto" hangingPunct="1">
              <a:spcBef>
                <a:spcPts val="0"/>
              </a:spcBef>
              <a:spcAft>
                <a:spcPts val="0"/>
              </a:spcAft>
              <a:defRPr>
                <a:latin typeface="+mn-lt"/>
                <a:ea typeface="+mn-ea"/>
              </a:defRPr>
            </a:lvl1pPr>
          </a:lstStyle>
          <a:p>
            <a:pPr>
              <a:defRPr/>
            </a:pPr>
            <a:fld id="{5FFAE17D-AC50-4E92-9DF7-212D4ADFEC36}" type="datetime1">
              <a:rPr lang="zh-CN" altLang="en-US"/>
            </a:fld>
            <a:endParaRPr lang="zh-CN" altLang="en-US"/>
          </a:p>
        </p:txBody>
      </p:sp>
      <p:sp>
        <p:nvSpPr>
          <p:cNvPr id="3" name="页脚占位符 4"/>
          <p:cNvSpPr>
            <a:spLocks noGrp="1"/>
          </p:cNvSpPr>
          <p:nvPr>
            <p:ph type="ftr" sz="quarter" idx="11"/>
          </p:nvPr>
        </p:nvSpPr>
        <p:spPr>
          <a:xfrm>
            <a:off x="4038600" y="6356350"/>
            <a:ext cx="4114800" cy="365125"/>
          </a:xfr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EDCBD61-8DA1-4777-9C42-C083CA45D156}"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页码">
    <p:spTree>
      <p:nvGrpSpPr>
        <p:cNvPr id="1" name=""/>
        <p:cNvGrpSpPr/>
        <p:nvPr/>
      </p:nvGrpSpPr>
      <p:grpSpPr>
        <a:xfrm>
          <a:off x="0" y="0"/>
          <a:ext cx="0" cy="0"/>
          <a:chOff x="0" y="0"/>
          <a:chExt cx="0" cy="0"/>
        </a:xfrm>
      </p:grpSpPr>
      <p:sp>
        <p:nvSpPr>
          <p:cNvPr id="3" name="文本框 4"/>
          <p:cNvSpPr txBox="1"/>
          <p:nvPr userDrawn="1"/>
        </p:nvSpPr>
        <p:spPr>
          <a:xfrm>
            <a:off x="9678989" y="6483351"/>
            <a:ext cx="2090737" cy="276999"/>
          </a:xfrm>
          <a:prstGeom prst="rect">
            <a:avLst/>
          </a:prstGeom>
          <a:noFill/>
        </p:spPr>
        <p:txBody>
          <a:bodyPr>
            <a:spAutoFit/>
          </a:bodyPr>
          <a:lstStyle>
            <a:lvl1pPr defTabSz="1017905" eaLnBrk="0" hangingPunct="0">
              <a:defRPr>
                <a:solidFill>
                  <a:schemeClr val="tx1"/>
                </a:solidFill>
                <a:latin typeface="Arial" panose="020B0604020202020204" pitchFamily="34" charset="0"/>
                <a:ea typeface="宋体" panose="02010600030101010101" pitchFamily="2" charset="-122"/>
              </a:defRPr>
            </a:lvl1pPr>
            <a:lvl2pPr marL="742950" indent="-285750" defTabSz="1017905" eaLnBrk="0" hangingPunct="0">
              <a:defRPr>
                <a:solidFill>
                  <a:schemeClr val="tx1"/>
                </a:solidFill>
                <a:latin typeface="Arial" panose="020B0604020202020204" pitchFamily="34" charset="0"/>
                <a:ea typeface="宋体" panose="02010600030101010101" pitchFamily="2" charset="-122"/>
              </a:defRPr>
            </a:lvl2pPr>
            <a:lvl3pPr marL="1143000" indent="-228600" defTabSz="1017905" eaLnBrk="0" hangingPunct="0">
              <a:defRPr>
                <a:solidFill>
                  <a:schemeClr val="tx1"/>
                </a:solidFill>
                <a:latin typeface="Arial" panose="020B0604020202020204" pitchFamily="34" charset="0"/>
                <a:ea typeface="宋体" panose="02010600030101010101" pitchFamily="2" charset="-122"/>
              </a:defRPr>
            </a:lvl3pPr>
            <a:lvl4pPr marL="1600200" indent="-228600" defTabSz="1017905" eaLnBrk="0" hangingPunct="0">
              <a:defRPr>
                <a:solidFill>
                  <a:schemeClr val="tx1"/>
                </a:solidFill>
                <a:latin typeface="Arial" panose="020B0604020202020204" pitchFamily="34" charset="0"/>
                <a:ea typeface="宋体" panose="02010600030101010101" pitchFamily="2" charset="-122"/>
              </a:defRPr>
            </a:lvl4pPr>
            <a:lvl5pPr marL="2057400" indent="-228600" defTabSz="1017905" eaLnBrk="0" hangingPunct="0">
              <a:defRPr>
                <a:solidFill>
                  <a:schemeClr val="tx1"/>
                </a:solidFill>
                <a:latin typeface="Arial" panose="020B0604020202020204" pitchFamily="34" charset="0"/>
                <a:ea typeface="宋体" panose="02010600030101010101" pitchFamily="2" charset="-122"/>
              </a:defRPr>
            </a:lvl5pPr>
            <a:lvl6pPr marL="2514600" indent="-228600" defTabSz="10179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179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179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179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C473D801-0E02-4F25-A391-623E3F324F61}" type="slidenum">
              <a:rPr lang="zh-CN" altLang="en-US" sz="1200">
                <a:solidFill>
                  <a:srgbClr val="1F1F1F"/>
                </a:solidFill>
                <a:ea typeface="SC STKaiti"/>
                <a:cs typeface="SC STKaiti"/>
              </a:rPr>
            </a:fld>
            <a:endParaRPr lang="zh-CN" altLang="en-US" sz="1200">
              <a:solidFill>
                <a:srgbClr val="1F1F1F"/>
              </a:solidFill>
              <a:ea typeface="SC STKaiti"/>
              <a:cs typeface="SC STKaiti"/>
            </a:endParaRPr>
          </a:p>
        </p:txBody>
      </p:sp>
      <p:sp>
        <p:nvSpPr>
          <p:cNvPr id="2" name="Title 1"/>
          <p:cNvSpPr>
            <a:spLocks noGrp="1"/>
          </p:cNvSpPr>
          <p:nvPr>
            <p:ph type="title"/>
          </p:nvPr>
        </p:nvSpPr>
        <p:spPr>
          <a:xfrm>
            <a:off x="556850" y="365425"/>
            <a:ext cx="7790111" cy="338555"/>
          </a:xfrm>
          <a:prstGeom prst="rect">
            <a:avLst/>
          </a:prstGeom>
        </p:spPr>
        <p:txBody>
          <a:bodyPr/>
          <a:lstStyle/>
          <a:p>
            <a:r>
              <a:rPr lang="en-US"/>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6848" y="365425"/>
            <a:ext cx="7790111" cy="338554"/>
          </a:xfrm>
          <a:prstGeom prst="rect">
            <a:avLst/>
          </a:prstGeom>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4A000AF3-092B-45E1-BFEC-028FFD40EC46}"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页码">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userDrawn="1">
            <p:custDataLst>
              <p:tags r:id="rId3"/>
            </p:custDataLst>
          </p:nvPr>
        </p:nvSpPr>
        <p:spPr>
          <a:xfrm>
            <a:off x="0" y="0"/>
            <a:ext cx="5400925" cy="6858000"/>
          </a:xfrm>
          <a:custGeom>
            <a:avLst/>
            <a:gdLst>
              <a:gd name="connsiteX0" fmla="*/ 0 w 5400925"/>
              <a:gd name="connsiteY0" fmla="*/ 0 h 6858000"/>
              <a:gd name="connsiteX1" fmla="*/ 5268659 w 5400925"/>
              <a:gd name="connsiteY1" fmla="*/ 0 h 6858000"/>
              <a:gd name="connsiteX2" fmla="*/ 5322359 w 5400925"/>
              <a:gd name="connsiteY2" fmla="*/ 300702 h 6858000"/>
              <a:gd name="connsiteX3" fmla="*/ 5400925 w 5400925"/>
              <a:gd name="connsiteY3" fmla="*/ 1339118 h 6858000"/>
              <a:gd name="connsiteX4" fmla="*/ 2661974 w 5400925"/>
              <a:gd name="connsiteY4" fmla="*/ 6803161 h 6858000"/>
              <a:gd name="connsiteX5" fmla="*/ 2584856 w 5400925"/>
              <a:gd name="connsiteY5" fmla="*/ 6858000 h 6858000"/>
              <a:gd name="connsiteX6" fmla="*/ 0 w 54009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925" h="6858000">
                <a:moveTo>
                  <a:pt x="0" y="0"/>
                </a:moveTo>
                <a:lnTo>
                  <a:pt x="5268659" y="0"/>
                </a:lnTo>
                <a:lnTo>
                  <a:pt x="5322359" y="300702"/>
                </a:lnTo>
                <a:cubicBezTo>
                  <a:pt x="5374094" y="639288"/>
                  <a:pt x="5400925" y="986070"/>
                  <a:pt x="5400925" y="1339118"/>
                </a:cubicBezTo>
                <a:cubicBezTo>
                  <a:pt x="5400925" y="3575090"/>
                  <a:pt x="4324686" y="5559694"/>
                  <a:pt x="2661974" y="6803161"/>
                </a:cubicBezTo>
                <a:lnTo>
                  <a:pt x="2584856" y="6858000"/>
                </a:lnTo>
                <a:lnTo>
                  <a:pt x="0" y="6858000"/>
                </a:ln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custDataLst>
              <p:tags r:id="rId4"/>
            </p:custDataLst>
          </p:nvPr>
        </p:nvSpPr>
        <p:spPr>
          <a:xfrm>
            <a:off x="0" y="0"/>
            <a:ext cx="4201341" cy="6858000"/>
          </a:xfrm>
          <a:custGeom>
            <a:avLst/>
            <a:gdLst>
              <a:gd name="connsiteX0" fmla="*/ 0 w 4201341"/>
              <a:gd name="connsiteY0" fmla="*/ 0 h 6858000"/>
              <a:gd name="connsiteX1" fmla="*/ 3991600 w 4201341"/>
              <a:gd name="connsiteY1" fmla="*/ 0 h 6858000"/>
              <a:gd name="connsiteX2" fmla="*/ 4062810 w 4201341"/>
              <a:gd name="connsiteY2" fmla="*/ 308540 h 6858000"/>
              <a:gd name="connsiteX3" fmla="*/ 4201341 w 4201341"/>
              <a:gd name="connsiteY3" fmla="*/ 1682740 h 6858000"/>
              <a:gd name="connsiteX4" fmla="*/ 1967390 w 4201341"/>
              <a:gd name="connsiteY4" fmla="*/ 6730044 h 6858000"/>
              <a:gd name="connsiteX5" fmla="*/ 1819673 w 4201341"/>
              <a:gd name="connsiteY5" fmla="*/ 6858000 h 6858000"/>
              <a:gd name="connsiteX6" fmla="*/ 0 w 42013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1341" h="6858000">
                <a:moveTo>
                  <a:pt x="0" y="0"/>
                </a:moveTo>
                <a:lnTo>
                  <a:pt x="3991600" y="0"/>
                </a:lnTo>
                <a:lnTo>
                  <a:pt x="4062810" y="308540"/>
                </a:lnTo>
                <a:cubicBezTo>
                  <a:pt x="4153641" y="752419"/>
                  <a:pt x="4201341" y="1212009"/>
                  <a:pt x="4201341" y="1682740"/>
                </a:cubicBezTo>
                <a:cubicBezTo>
                  <a:pt x="4201341" y="3683347"/>
                  <a:pt x="3339753" y="5482719"/>
                  <a:pt x="1967390" y="6730044"/>
                </a:cubicBezTo>
                <a:lnTo>
                  <a:pt x="1819673" y="6858000"/>
                </a:lnTo>
                <a:lnTo>
                  <a:pt x="0" y="6858000"/>
                </a:lnTo>
                <a:close/>
              </a:path>
            </a:pathLst>
          </a:custGeom>
          <a:solidFill>
            <a:srgbClr val="07208A"/>
          </a:solidFill>
          <a:ln>
            <a:solidFill>
              <a:srgbClr val="07208A"/>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userDrawn="1">
            <p:custDataLst>
              <p:tags r:id="rId5"/>
            </p:custDataLst>
          </p:nvPr>
        </p:nvSpPr>
        <p:spPr>
          <a:xfrm>
            <a:off x="280967" y="336020"/>
            <a:ext cx="400955" cy="387709"/>
          </a:xfrm>
          <a:custGeom>
            <a:avLst/>
            <a:gdLst>
              <a:gd name="connsiteX0" fmla="*/ 747485 w 812799"/>
              <a:gd name="connsiteY0" fmla="*/ 655320 h 785948"/>
              <a:gd name="connsiteX1" fmla="*/ 812799 w 812799"/>
              <a:gd name="connsiteY1" fmla="*/ 720634 h 785948"/>
              <a:gd name="connsiteX2" fmla="*/ 747485 w 812799"/>
              <a:gd name="connsiteY2" fmla="*/ 785948 h 785948"/>
              <a:gd name="connsiteX3" fmla="*/ 682171 w 812799"/>
              <a:gd name="connsiteY3" fmla="*/ 720634 h 785948"/>
              <a:gd name="connsiteX4" fmla="*/ 747485 w 812799"/>
              <a:gd name="connsiteY4" fmla="*/ 655320 h 785948"/>
              <a:gd name="connsiteX5" fmla="*/ 406399 w 812799"/>
              <a:gd name="connsiteY5" fmla="*/ 655320 h 785948"/>
              <a:gd name="connsiteX6" fmla="*/ 471713 w 812799"/>
              <a:gd name="connsiteY6" fmla="*/ 720634 h 785948"/>
              <a:gd name="connsiteX7" fmla="*/ 406399 w 812799"/>
              <a:gd name="connsiteY7" fmla="*/ 785948 h 785948"/>
              <a:gd name="connsiteX8" fmla="*/ 341085 w 812799"/>
              <a:gd name="connsiteY8" fmla="*/ 720634 h 785948"/>
              <a:gd name="connsiteX9" fmla="*/ 406399 w 812799"/>
              <a:gd name="connsiteY9" fmla="*/ 655320 h 785948"/>
              <a:gd name="connsiteX10" fmla="*/ 65314 w 812799"/>
              <a:gd name="connsiteY10" fmla="*/ 655320 h 785948"/>
              <a:gd name="connsiteX11" fmla="*/ 130628 w 812799"/>
              <a:gd name="connsiteY11" fmla="*/ 720634 h 785948"/>
              <a:gd name="connsiteX12" fmla="*/ 65314 w 812799"/>
              <a:gd name="connsiteY12" fmla="*/ 785948 h 785948"/>
              <a:gd name="connsiteX13" fmla="*/ 0 w 812799"/>
              <a:gd name="connsiteY13" fmla="*/ 720634 h 785948"/>
              <a:gd name="connsiteX14" fmla="*/ 65314 w 812799"/>
              <a:gd name="connsiteY14" fmla="*/ 655320 h 785948"/>
              <a:gd name="connsiteX15" fmla="*/ 747485 w 812799"/>
              <a:gd name="connsiteY15" fmla="*/ 327660 h 785948"/>
              <a:gd name="connsiteX16" fmla="*/ 812799 w 812799"/>
              <a:gd name="connsiteY16" fmla="*/ 392974 h 785948"/>
              <a:gd name="connsiteX17" fmla="*/ 747485 w 812799"/>
              <a:gd name="connsiteY17" fmla="*/ 458288 h 785948"/>
              <a:gd name="connsiteX18" fmla="*/ 682171 w 812799"/>
              <a:gd name="connsiteY18" fmla="*/ 392974 h 785948"/>
              <a:gd name="connsiteX19" fmla="*/ 747485 w 812799"/>
              <a:gd name="connsiteY19" fmla="*/ 327660 h 785948"/>
              <a:gd name="connsiteX20" fmla="*/ 406399 w 812799"/>
              <a:gd name="connsiteY20" fmla="*/ 327660 h 785948"/>
              <a:gd name="connsiteX21" fmla="*/ 471713 w 812799"/>
              <a:gd name="connsiteY21" fmla="*/ 392974 h 785948"/>
              <a:gd name="connsiteX22" fmla="*/ 406399 w 812799"/>
              <a:gd name="connsiteY22" fmla="*/ 458288 h 785948"/>
              <a:gd name="connsiteX23" fmla="*/ 341085 w 812799"/>
              <a:gd name="connsiteY23" fmla="*/ 392974 h 785948"/>
              <a:gd name="connsiteX24" fmla="*/ 406399 w 812799"/>
              <a:gd name="connsiteY24" fmla="*/ 327660 h 785948"/>
              <a:gd name="connsiteX25" fmla="*/ 65314 w 812799"/>
              <a:gd name="connsiteY25" fmla="*/ 327660 h 785948"/>
              <a:gd name="connsiteX26" fmla="*/ 130628 w 812799"/>
              <a:gd name="connsiteY26" fmla="*/ 392974 h 785948"/>
              <a:gd name="connsiteX27" fmla="*/ 65314 w 812799"/>
              <a:gd name="connsiteY27" fmla="*/ 458288 h 785948"/>
              <a:gd name="connsiteX28" fmla="*/ 0 w 812799"/>
              <a:gd name="connsiteY28" fmla="*/ 392974 h 785948"/>
              <a:gd name="connsiteX29" fmla="*/ 65314 w 812799"/>
              <a:gd name="connsiteY29" fmla="*/ 327660 h 785948"/>
              <a:gd name="connsiteX30" fmla="*/ 747485 w 812799"/>
              <a:gd name="connsiteY30" fmla="*/ 0 h 785948"/>
              <a:gd name="connsiteX31" fmla="*/ 812799 w 812799"/>
              <a:gd name="connsiteY31" fmla="*/ 65314 h 785948"/>
              <a:gd name="connsiteX32" fmla="*/ 747485 w 812799"/>
              <a:gd name="connsiteY32" fmla="*/ 130628 h 785948"/>
              <a:gd name="connsiteX33" fmla="*/ 682171 w 812799"/>
              <a:gd name="connsiteY33" fmla="*/ 65314 h 785948"/>
              <a:gd name="connsiteX34" fmla="*/ 747485 w 812799"/>
              <a:gd name="connsiteY34" fmla="*/ 0 h 785948"/>
              <a:gd name="connsiteX35" fmla="*/ 406399 w 812799"/>
              <a:gd name="connsiteY35" fmla="*/ 0 h 785948"/>
              <a:gd name="connsiteX36" fmla="*/ 471713 w 812799"/>
              <a:gd name="connsiteY36" fmla="*/ 65314 h 785948"/>
              <a:gd name="connsiteX37" fmla="*/ 406399 w 812799"/>
              <a:gd name="connsiteY37" fmla="*/ 130628 h 785948"/>
              <a:gd name="connsiteX38" fmla="*/ 341085 w 812799"/>
              <a:gd name="connsiteY38" fmla="*/ 65314 h 785948"/>
              <a:gd name="connsiteX39" fmla="*/ 406399 w 812799"/>
              <a:gd name="connsiteY39" fmla="*/ 0 h 785948"/>
              <a:gd name="connsiteX40" fmla="*/ 65314 w 812799"/>
              <a:gd name="connsiteY40" fmla="*/ 0 h 785948"/>
              <a:gd name="connsiteX41" fmla="*/ 130628 w 812799"/>
              <a:gd name="connsiteY41" fmla="*/ 65314 h 785948"/>
              <a:gd name="connsiteX42" fmla="*/ 65314 w 812799"/>
              <a:gd name="connsiteY42" fmla="*/ 130628 h 785948"/>
              <a:gd name="connsiteX43" fmla="*/ 0 w 812799"/>
              <a:gd name="connsiteY43" fmla="*/ 65314 h 785948"/>
              <a:gd name="connsiteX44" fmla="*/ 65314 w 812799"/>
              <a:gd name="connsiteY44" fmla="*/ 0 h 7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2799" h="785948">
                <a:moveTo>
                  <a:pt x="747485" y="655320"/>
                </a:moveTo>
                <a:cubicBezTo>
                  <a:pt x="783557" y="655320"/>
                  <a:pt x="812799" y="684562"/>
                  <a:pt x="812799" y="720634"/>
                </a:cubicBezTo>
                <a:cubicBezTo>
                  <a:pt x="812799" y="756706"/>
                  <a:pt x="783557" y="785948"/>
                  <a:pt x="747485" y="785948"/>
                </a:cubicBezTo>
                <a:cubicBezTo>
                  <a:pt x="711413" y="785948"/>
                  <a:pt x="682171" y="756706"/>
                  <a:pt x="682171" y="720634"/>
                </a:cubicBezTo>
                <a:cubicBezTo>
                  <a:pt x="682171" y="684562"/>
                  <a:pt x="711413" y="655320"/>
                  <a:pt x="747485" y="655320"/>
                </a:cubicBezTo>
                <a:close/>
                <a:moveTo>
                  <a:pt x="406399" y="655320"/>
                </a:moveTo>
                <a:cubicBezTo>
                  <a:pt x="442471" y="655320"/>
                  <a:pt x="471713" y="684562"/>
                  <a:pt x="471713" y="720634"/>
                </a:cubicBezTo>
                <a:cubicBezTo>
                  <a:pt x="471713" y="756706"/>
                  <a:pt x="442471" y="785948"/>
                  <a:pt x="406399" y="785948"/>
                </a:cubicBezTo>
                <a:cubicBezTo>
                  <a:pt x="370327" y="785948"/>
                  <a:pt x="341085" y="756706"/>
                  <a:pt x="341085" y="720634"/>
                </a:cubicBezTo>
                <a:cubicBezTo>
                  <a:pt x="341085" y="684562"/>
                  <a:pt x="370327" y="655320"/>
                  <a:pt x="406399" y="655320"/>
                </a:cubicBezTo>
                <a:close/>
                <a:moveTo>
                  <a:pt x="65314" y="655320"/>
                </a:moveTo>
                <a:cubicBezTo>
                  <a:pt x="101386" y="655320"/>
                  <a:pt x="130628" y="684562"/>
                  <a:pt x="130628" y="720634"/>
                </a:cubicBezTo>
                <a:cubicBezTo>
                  <a:pt x="130628" y="756706"/>
                  <a:pt x="101386" y="785948"/>
                  <a:pt x="65314" y="785948"/>
                </a:cubicBezTo>
                <a:cubicBezTo>
                  <a:pt x="29242" y="785948"/>
                  <a:pt x="0" y="756706"/>
                  <a:pt x="0" y="720634"/>
                </a:cubicBezTo>
                <a:cubicBezTo>
                  <a:pt x="0" y="684562"/>
                  <a:pt x="29242" y="655320"/>
                  <a:pt x="65314" y="655320"/>
                </a:cubicBezTo>
                <a:close/>
                <a:moveTo>
                  <a:pt x="747485" y="327660"/>
                </a:moveTo>
                <a:cubicBezTo>
                  <a:pt x="783557" y="327660"/>
                  <a:pt x="812799" y="356902"/>
                  <a:pt x="812799" y="392974"/>
                </a:cubicBezTo>
                <a:cubicBezTo>
                  <a:pt x="812799" y="429046"/>
                  <a:pt x="783557" y="458288"/>
                  <a:pt x="747485" y="458288"/>
                </a:cubicBezTo>
                <a:cubicBezTo>
                  <a:pt x="711413" y="458288"/>
                  <a:pt x="682171" y="429046"/>
                  <a:pt x="682171" y="392974"/>
                </a:cubicBezTo>
                <a:cubicBezTo>
                  <a:pt x="682171" y="356902"/>
                  <a:pt x="711413" y="327660"/>
                  <a:pt x="747485" y="327660"/>
                </a:cubicBezTo>
                <a:close/>
                <a:moveTo>
                  <a:pt x="406399" y="327660"/>
                </a:moveTo>
                <a:cubicBezTo>
                  <a:pt x="442471" y="327660"/>
                  <a:pt x="471713" y="356902"/>
                  <a:pt x="471713" y="392974"/>
                </a:cubicBezTo>
                <a:cubicBezTo>
                  <a:pt x="471713" y="429046"/>
                  <a:pt x="442471" y="458288"/>
                  <a:pt x="406399" y="458288"/>
                </a:cubicBezTo>
                <a:cubicBezTo>
                  <a:pt x="370327" y="458288"/>
                  <a:pt x="341085" y="429046"/>
                  <a:pt x="341085" y="392974"/>
                </a:cubicBezTo>
                <a:cubicBezTo>
                  <a:pt x="341085" y="356902"/>
                  <a:pt x="370327" y="327660"/>
                  <a:pt x="406399" y="327660"/>
                </a:cubicBezTo>
                <a:close/>
                <a:moveTo>
                  <a:pt x="65314" y="327660"/>
                </a:moveTo>
                <a:cubicBezTo>
                  <a:pt x="101386" y="327660"/>
                  <a:pt x="130628" y="356902"/>
                  <a:pt x="130628" y="392974"/>
                </a:cubicBezTo>
                <a:cubicBezTo>
                  <a:pt x="130628" y="429046"/>
                  <a:pt x="101386" y="458288"/>
                  <a:pt x="65314" y="458288"/>
                </a:cubicBezTo>
                <a:cubicBezTo>
                  <a:pt x="29242" y="458288"/>
                  <a:pt x="0" y="429046"/>
                  <a:pt x="0" y="392974"/>
                </a:cubicBezTo>
                <a:cubicBezTo>
                  <a:pt x="0" y="356902"/>
                  <a:pt x="29242" y="327660"/>
                  <a:pt x="65314" y="327660"/>
                </a:cubicBezTo>
                <a:close/>
                <a:moveTo>
                  <a:pt x="747485" y="0"/>
                </a:moveTo>
                <a:cubicBezTo>
                  <a:pt x="783557" y="0"/>
                  <a:pt x="812799" y="29242"/>
                  <a:pt x="812799" y="65314"/>
                </a:cubicBezTo>
                <a:cubicBezTo>
                  <a:pt x="812799" y="101386"/>
                  <a:pt x="783557" y="130628"/>
                  <a:pt x="747485" y="130628"/>
                </a:cubicBezTo>
                <a:cubicBezTo>
                  <a:pt x="711413" y="130628"/>
                  <a:pt x="682171" y="101386"/>
                  <a:pt x="682171" y="65314"/>
                </a:cubicBezTo>
                <a:cubicBezTo>
                  <a:pt x="682171" y="29242"/>
                  <a:pt x="711413" y="0"/>
                  <a:pt x="747485" y="0"/>
                </a:cubicBezTo>
                <a:close/>
                <a:moveTo>
                  <a:pt x="406399" y="0"/>
                </a:moveTo>
                <a:cubicBezTo>
                  <a:pt x="442471" y="0"/>
                  <a:pt x="471713" y="29242"/>
                  <a:pt x="471713" y="65314"/>
                </a:cubicBezTo>
                <a:cubicBezTo>
                  <a:pt x="471713" y="101386"/>
                  <a:pt x="442471" y="130628"/>
                  <a:pt x="406399" y="130628"/>
                </a:cubicBezTo>
                <a:cubicBezTo>
                  <a:pt x="370327" y="130628"/>
                  <a:pt x="341085" y="101386"/>
                  <a:pt x="341085" y="65314"/>
                </a:cubicBezTo>
                <a:cubicBezTo>
                  <a:pt x="341085" y="29242"/>
                  <a:pt x="370327" y="0"/>
                  <a:pt x="406399" y="0"/>
                </a:cubicBezTo>
                <a:close/>
                <a:moveTo>
                  <a:pt x="65314" y="0"/>
                </a:moveTo>
                <a:cubicBezTo>
                  <a:pt x="101386" y="0"/>
                  <a:pt x="130628" y="29242"/>
                  <a:pt x="130628" y="65314"/>
                </a:cubicBezTo>
                <a:cubicBezTo>
                  <a:pt x="130628" y="101386"/>
                  <a:pt x="101386" y="130628"/>
                  <a:pt x="65314" y="130628"/>
                </a:cubicBezTo>
                <a:cubicBezTo>
                  <a:pt x="29242" y="130628"/>
                  <a:pt x="0" y="101386"/>
                  <a:pt x="0" y="65314"/>
                </a:cubicBezTo>
                <a:cubicBezTo>
                  <a:pt x="0" y="29242"/>
                  <a:pt x="29242" y="0"/>
                  <a:pt x="6531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10922000" y="6108913"/>
            <a:ext cx="873947" cy="381783"/>
          </a:xfrm>
          <a:custGeom>
            <a:avLst/>
            <a:gdLst>
              <a:gd name="connsiteX0" fmla="*/ 490041 w 1204859"/>
              <a:gd name="connsiteY0" fmla="*/ 440704 h 526342"/>
              <a:gd name="connsiteX1" fmla="*/ 532860 w 1204859"/>
              <a:gd name="connsiteY1" fmla="*/ 483523 h 526342"/>
              <a:gd name="connsiteX2" fmla="*/ 490041 w 1204859"/>
              <a:gd name="connsiteY2" fmla="*/ 526342 h 526342"/>
              <a:gd name="connsiteX3" fmla="*/ 447222 w 1204859"/>
              <a:gd name="connsiteY3" fmla="*/ 483523 h 526342"/>
              <a:gd name="connsiteX4" fmla="*/ 490041 w 1204859"/>
              <a:gd name="connsiteY4" fmla="*/ 440704 h 526342"/>
              <a:gd name="connsiteX5" fmla="*/ 266430 w 1204859"/>
              <a:gd name="connsiteY5" fmla="*/ 440704 h 526342"/>
              <a:gd name="connsiteX6" fmla="*/ 309249 w 1204859"/>
              <a:gd name="connsiteY6" fmla="*/ 483523 h 526342"/>
              <a:gd name="connsiteX7" fmla="*/ 266430 w 1204859"/>
              <a:gd name="connsiteY7" fmla="*/ 526342 h 526342"/>
              <a:gd name="connsiteX8" fmla="*/ 223611 w 1204859"/>
              <a:gd name="connsiteY8" fmla="*/ 483523 h 526342"/>
              <a:gd name="connsiteX9" fmla="*/ 266430 w 1204859"/>
              <a:gd name="connsiteY9" fmla="*/ 440704 h 526342"/>
              <a:gd name="connsiteX10" fmla="*/ 42819 w 1204859"/>
              <a:gd name="connsiteY10" fmla="*/ 440704 h 526342"/>
              <a:gd name="connsiteX11" fmla="*/ 85638 w 1204859"/>
              <a:gd name="connsiteY11" fmla="*/ 483523 h 526342"/>
              <a:gd name="connsiteX12" fmla="*/ 42819 w 1204859"/>
              <a:gd name="connsiteY12" fmla="*/ 526342 h 526342"/>
              <a:gd name="connsiteX13" fmla="*/ 0 w 1204859"/>
              <a:gd name="connsiteY13" fmla="*/ 483523 h 526342"/>
              <a:gd name="connsiteX14" fmla="*/ 42819 w 1204859"/>
              <a:gd name="connsiteY14" fmla="*/ 440704 h 526342"/>
              <a:gd name="connsiteX15" fmla="*/ 1162040 w 1204859"/>
              <a:gd name="connsiteY15" fmla="*/ 429619 h 526342"/>
              <a:gd name="connsiteX16" fmla="*/ 1204859 w 1204859"/>
              <a:gd name="connsiteY16" fmla="*/ 472438 h 526342"/>
              <a:gd name="connsiteX17" fmla="*/ 1162040 w 1204859"/>
              <a:gd name="connsiteY17" fmla="*/ 515257 h 526342"/>
              <a:gd name="connsiteX18" fmla="*/ 1119221 w 1204859"/>
              <a:gd name="connsiteY18" fmla="*/ 472438 h 526342"/>
              <a:gd name="connsiteX19" fmla="*/ 1162040 w 1204859"/>
              <a:gd name="connsiteY19" fmla="*/ 429619 h 526342"/>
              <a:gd name="connsiteX20" fmla="*/ 938429 w 1204859"/>
              <a:gd name="connsiteY20" fmla="*/ 429619 h 526342"/>
              <a:gd name="connsiteX21" fmla="*/ 981248 w 1204859"/>
              <a:gd name="connsiteY21" fmla="*/ 472438 h 526342"/>
              <a:gd name="connsiteX22" fmla="*/ 938429 w 1204859"/>
              <a:gd name="connsiteY22" fmla="*/ 515257 h 526342"/>
              <a:gd name="connsiteX23" fmla="*/ 895610 w 1204859"/>
              <a:gd name="connsiteY23" fmla="*/ 472438 h 526342"/>
              <a:gd name="connsiteX24" fmla="*/ 938429 w 1204859"/>
              <a:gd name="connsiteY24" fmla="*/ 429619 h 526342"/>
              <a:gd name="connsiteX25" fmla="*/ 714818 w 1204859"/>
              <a:gd name="connsiteY25" fmla="*/ 429619 h 526342"/>
              <a:gd name="connsiteX26" fmla="*/ 757637 w 1204859"/>
              <a:gd name="connsiteY26" fmla="*/ 472438 h 526342"/>
              <a:gd name="connsiteX27" fmla="*/ 714818 w 1204859"/>
              <a:gd name="connsiteY27" fmla="*/ 515257 h 526342"/>
              <a:gd name="connsiteX28" fmla="*/ 671999 w 1204859"/>
              <a:gd name="connsiteY28" fmla="*/ 472438 h 526342"/>
              <a:gd name="connsiteX29" fmla="*/ 714818 w 1204859"/>
              <a:gd name="connsiteY29" fmla="*/ 429619 h 526342"/>
              <a:gd name="connsiteX30" fmla="*/ 490041 w 1204859"/>
              <a:gd name="connsiteY30" fmla="*/ 225895 h 526342"/>
              <a:gd name="connsiteX31" fmla="*/ 532860 w 1204859"/>
              <a:gd name="connsiteY31" fmla="*/ 268714 h 526342"/>
              <a:gd name="connsiteX32" fmla="*/ 490041 w 1204859"/>
              <a:gd name="connsiteY32" fmla="*/ 311533 h 526342"/>
              <a:gd name="connsiteX33" fmla="*/ 447222 w 1204859"/>
              <a:gd name="connsiteY33" fmla="*/ 268714 h 526342"/>
              <a:gd name="connsiteX34" fmla="*/ 490041 w 1204859"/>
              <a:gd name="connsiteY34" fmla="*/ 225895 h 526342"/>
              <a:gd name="connsiteX35" fmla="*/ 266430 w 1204859"/>
              <a:gd name="connsiteY35" fmla="*/ 225895 h 526342"/>
              <a:gd name="connsiteX36" fmla="*/ 309249 w 1204859"/>
              <a:gd name="connsiteY36" fmla="*/ 268714 h 526342"/>
              <a:gd name="connsiteX37" fmla="*/ 266430 w 1204859"/>
              <a:gd name="connsiteY37" fmla="*/ 311533 h 526342"/>
              <a:gd name="connsiteX38" fmla="*/ 223611 w 1204859"/>
              <a:gd name="connsiteY38" fmla="*/ 268714 h 526342"/>
              <a:gd name="connsiteX39" fmla="*/ 266430 w 1204859"/>
              <a:gd name="connsiteY39" fmla="*/ 225895 h 526342"/>
              <a:gd name="connsiteX40" fmla="*/ 42819 w 1204859"/>
              <a:gd name="connsiteY40" fmla="*/ 225895 h 526342"/>
              <a:gd name="connsiteX41" fmla="*/ 85638 w 1204859"/>
              <a:gd name="connsiteY41" fmla="*/ 268714 h 526342"/>
              <a:gd name="connsiteX42" fmla="*/ 42819 w 1204859"/>
              <a:gd name="connsiteY42" fmla="*/ 311533 h 526342"/>
              <a:gd name="connsiteX43" fmla="*/ 0 w 1204859"/>
              <a:gd name="connsiteY43" fmla="*/ 268714 h 526342"/>
              <a:gd name="connsiteX44" fmla="*/ 42819 w 1204859"/>
              <a:gd name="connsiteY44" fmla="*/ 225895 h 526342"/>
              <a:gd name="connsiteX45" fmla="*/ 1162040 w 1204859"/>
              <a:gd name="connsiteY45" fmla="*/ 214810 h 526342"/>
              <a:gd name="connsiteX46" fmla="*/ 1204859 w 1204859"/>
              <a:gd name="connsiteY46" fmla="*/ 257629 h 526342"/>
              <a:gd name="connsiteX47" fmla="*/ 1162040 w 1204859"/>
              <a:gd name="connsiteY47" fmla="*/ 300448 h 526342"/>
              <a:gd name="connsiteX48" fmla="*/ 1119221 w 1204859"/>
              <a:gd name="connsiteY48" fmla="*/ 257629 h 526342"/>
              <a:gd name="connsiteX49" fmla="*/ 1162040 w 1204859"/>
              <a:gd name="connsiteY49" fmla="*/ 214810 h 526342"/>
              <a:gd name="connsiteX50" fmla="*/ 938429 w 1204859"/>
              <a:gd name="connsiteY50" fmla="*/ 214810 h 526342"/>
              <a:gd name="connsiteX51" fmla="*/ 981248 w 1204859"/>
              <a:gd name="connsiteY51" fmla="*/ 257629 h 526342"/>
              <a:gd name="connsiteX52" fmla="*/ 938429 w 1204859"/>
              <a:gd name="connsiteY52" fmla="*/ 300448 h 526342"/>
              <a:gd name="connsiteX53" fmla="*/ 895610 w 1204859"/>
              <a:gd name="connsiteY53" fmla="*/ 257629 h 526342"/>
              <a:gd name="connsiteX54" fmla="*/ 938429 w 1204859"/>
              <a:gd name="connsiteY54" fmla="*/ 214810 h 526342"/>
              <a:gd name="connsiteX55" fmla="*/ 714818 w 1204859"/>
              <a:gd name="connsiteY55" fmla="*/ 214810 h 526342"/>
              <a:gd name="connsiteX56" fmla="*/ 757637 w 1204859"/>
              <a:gd name="connsiteY56" fmla="*/ 257629 h 526342"/>
              <a:gd name="connsiteX57" fmla="*/ 714818 w 1204859"/>
              <a:gd name="connsiteY57" fmla="*/ 300448 h 526342"/>
              <a:gd name="connsiteX58" fmla="*/ 671999 w 1204859"/>
              <a:gd name="connsiteY58" fmla="*/ 257629 h 526342"/>
              <a:gd name="connsiteX59" fmla="*/ 714818 w 1204859"/>
              <a:gd name="connsiteY59" fmla="*/ 214810 h 526342"/>
              <a:gd name="connsiteX60" fmla="*/ 490041 w 1204859"/>
              <a:gd name="connsiteY60" fmla="*/ 11085 h 526342"/>
              <a:gd name="connsiteX61" fmla="*/ 532860 w 1204859"/>
              <a:gd name="connsiteY61" fmla="*/ 53904 h 526342"/>
              <a:gd name="connsiteX62" fmla="*/ 490041 w 1204859"/>
              <a:gd name="connsiteY62" fmla="*/ 96723 h 526342"/>
              <a:gd name="connsiteX63" fmla="*/ 447222 w 1204859"/>
              <a:gd name="connsiteY63" fmla="*/ 53904 h 526342"/>
              <a:gd name="connsiteX64" fmla="*/ 490041 w 1204859"/>
              <a:gd name="connsiteY64" fmla="*/ 11085 h 526342"/>
              <a:gd name="connsiteX65" fmla="*/ 266430 w 1204859"/>
              <a:gd name="connsiteY65" fmla="*/ 11085 h 526342"/>
              <a:gd name="connsiteX66" fmla="*/ 309249 w 1204859"/>
              <a:gd name="connsiteY66" fmla="*/ 53904 h 526342"/>
              <a:gd name="connsiteX67" fmla="*/ 266430 w 1204859"/>
              <a:gd name="connsiteY67" fmla="*/ 96723 h 526342"/>
              <a:gd name="connsiteX68" fmla="*/ 223611 w 1204859"/>
              <a:gd name="connsiteY68" fmla="*/ 53904 h 526342"/>
              <a:gd name="connsiteX69" fmla="*/ 266430 w 1204859"/>
              <a:gd name="connsiteY69" fmla="*/ 11085 h 526342"/>
              <a:gd name="connsiteX70" fmla="*/ 42819 w 1204859"/>
              <a:gd name="connsiteY70" fmla="*/ 11085 h 526342"/>
              <a:gd name="connsiteX71" fmla="*/ 85638 w 1204859"/>
              <a:gd name="connsiteY71" fmla="*/ 53904 h 526342"/>
              <a:gd name="connsiteX72" fmla="*/ 42819 w 1204859"/>
              <a:gd name="connsiteY72" fmla="*/ 96723 h 526342"/>
              <a:gd name="connsiteX73" fmla="*/ 0 w 1204859"/>
              <a:gd name="connsiteY73" fmla="*/ 53904 h 526342"/>
              <a:gd name="connsiteX74" fmla="*/ 42819 w 1204859"/>
              <a:gd name="connsiteY74" fmla="*/ 11085 h 526342"/>
              <a:gd name="connsiteX75" fmla="*/ 1162040 w 1204859"/>
              <a:gd name="connsiteY75" fmla="*/ 0 h 526342"/>
              <a:gd name="connsiteX76" fmla="*/ 1204859 w 1204859"/>
              <a:gd name="connsiteY76" fmla="*/ 42819 h 526342"/>
              <a:gd name="connsiteX77" fmla="*/ 1162040 w 1204859"/>
              <a:gd name="connsiteY77" fmla="*/ 85638 h 526342"/>
              <a:gd name="connsiteX78" fmla="*/ 1119221 w 1204859"/>
              <a:gd name="connsiteY78" fmla="*/ 42819 h 526342"/>
              <a:gd name="connsiteX79" fmla="*/ 1162040 w 1204859"/>
              <a:gd name="connsiteY79" fmla="*/ 0 h 526342"/>
              <a:gd name="connsiteX80" fmla="*/ 938429 w 1204859"/>
              <a:gd name="connsiteY80" fmla="*/ 0 h 526342"/>
              <a:gd name="connsiteX81" fmla="*/ 981248 w 1204859"/>
              <a:gd name="connsiteY81" fmla="*/ 42819 h 526342"/>
              <a:gd name="connsiteX82" fmla="*/ 938429 w 1204859"/>
              <a:gd name="connsiteY82" fmla="*/ 85638 h 526342"/>
              <a:gd name="connsiteX83" fmla="*/ 895610 w 1204859"/>
              <a:gd name="connsiteY83" fmla="*/ 42819 h 526342"/>
              <a:gd name="connsiteX84" fmla="*/ 938429 w 1204859"/>
              <a:gd name="connsiteY84" fmla="*/ 0 h 526342"/>
              <a:gd name="connsiteX85" fmla="*/ 714818 w 1204859"/>
              <a:gd name="connsiteY85" fmla="*/ 0 h 526342"/>
              <a:gd name="connsiteX86" fmla="*/ 757637 w 1204859"/>
              <a:gd name="connsiteY86" fmla="*/ 42819 h 526342"/>
              <a:gd name="connsiteX87" fmla="*/ 714818 w 1204859"/>
              <a:gd name="connsiteY87" fmla="*/ 85638 h 526342"/>
              <a:gd name="connsiteX88" fmla="*/ 671999 w 1204859"/>
              <a:gd name="connsiteY88" fmla="*/ 42819 h 526342"/>
              <a:gd name="connsiteX89" fmla="*/ 714818 w 1204859"/>
              <a:gd name="connsiteY89" fmla="*/ 0 h 52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4859" h="526342">
                <a:moveTo>
                  <a:pt x="490041" y="440704"/>
                </a:moveTo>
                <a:cubicBezTo>
                  <a:pt x="513689" y="440704"/>
                  <a:pt x="532860" y="459875"/>
                  <a:pt x="532860" y="483523"/>
                </a:cubicBezTo>
                <a:cubicBezTo>
                  <a:pt x="532860" y="507172"/>
                  <a:pt x="513689" y="526342"/>
                  <a:pt x="490041" y="526342"/>
                </a:cubicBezTo>
                <a:cubicBezTo>
                  <a:pt x="466393" y="526342"/>
                  <a:pt x="447222" y="507172"/>
                  <a:pt x="447222" y="483523"/>
                </a:cubicBezTo>
                <a:cubicBezTo>
                  <a:pt x="447222" y="459875"/>
                  <a:pt x="466393" y="440704"/>
                  <a:pt x="490041" y="440704"/>
                </a:cubicBezTo>
                <a:close/>
                <a:moveTo>
                  <a:pt x="266430" y="440704"/>
                </a:moveTo>
                <a:cubicBezTo>
                  <a:pt x="290078" y="440704"/>
                  <a:pt x="309249" y="459875"/>
                  <a:pt x="309249" y="483523"/>
                </a:cubicBezTo>
                <a:cubicBezTo>
                  <a:pt x="309249" y="507172"/>
                  <a:pt x="290078" y="526342"/>
                  <a:pt x="266430" y="526342"/>
                </a:cubicBezTo>
                <a:cubicBezTo>
                  <a:pt x="242781" y="526342"/>
                  <a:pt x="223611" y="507172"/>
                  <a:pt x="223611" y="483523"/>
                </a:cubicBezTo>
                <a:cubicBezTo>
                  <a:pt x="223611" y="459875"/>
                  <a:pt x="242781" y="440704"/>
                  <a:pt x="266430" y="440704"/>
                </a:cubicBezTo>
                <a:close/>
                <a:moveTo>
                  <a:pt x="42819" y="440704"/>
                </a:moveTo>
                <a:cubicBezTo>
                  <a:pt x="66467" y="440704"/>
                  <a:pt x="85638" y="459875"/>
                  <a:pt x="85638" y="483523"/>
                </a:cubicBezTo>
                <a:cubicBezTo>
                  <a:pt x="85638" y="507172"/>
                  <a:pt x="66467" y="526342"/>
                  <a:pt x="42819" y="526342"/>
                </a:cubicBezTo>
                <a:cubicBezTo>
                  <a:pt x="19171" y="526342"/>
                  <a:pt x="0" y="507172"/>
                  <a:pt x="0" y="483523"/>
                </a:cubicBezTo>
                <a:cubicBezTo>
                  <a:pt x="0" y="459875"/>
                  <a:pt x="19171" y="440704"/>
                  <a:pt x="42819" y="440704"/>
                </a:cubicBezTo>
                <a:close/>
                <a:moveTo>
                  <a:pt x="1162040" y="429619"/>
                </a:moveTo>
                <a:cubicBezTo>
                  <a:pt x="1185688" y="429619"/>
                  <a:pt x="1204859" y="448790"/>
                  <a:pt x="1204859" y="472438"/>
                </a:cubicBezTo>
                <a:cubicBezTo>
                  <a:pt x="1204859" y="496087"/>
                  <a:pt x="1185688" y="515257"/>
                  <a:pt x="1162040" y="515257"/>
                </a:cubicBezTo>
                <a:cubicBezTo>
                  <a:pt x="1138392" y="515257"/>
                  <a:pt x="1119221" y="496087"/>
                  <a:pt x="1119221" y="472438"/>
                </a:cubicBezTo>
                <a:cubicBezTo>
                  <a:pt x="1119221" y="448790"/>
                  <a:pt x="1138392" y="429619"/>
                  <a:pt x="1162040" y="429619"/>
                </a:cubicBezTo>
                <a:close/>
                <a:moveTo>
                  <a:pt x="938429" y="429619"/>
                </a:moveTo>
                <a:cubicBezTo>
                  <a:pt x="962077" y="429619"/>
                  <a:pt x="981248" y="448790"/>
                  <a:pt x="981248" y="472438"/>
                </a:cubicBezTo>
                <a:cubicBezTo>
                  <a:pt x="981248" y="496087"/>
                  <a:pt x="962077" y="515257"/>
                  <a:pt x="938429" y="515257"/>
                </a:cubicBezTo>
                <a:cubicBezTo>
                  <a:pt x="914780" y="515257"/>
                  <a:pt x="895610" y="496087"/>
                  <a:pt x="895610" y="472438"/>
                </a:cubicBezTo>
                <a:cubicBezTo>
                  <a:pt x="895610" y="448790"/>
                  <a:pt x="914780" y="429619"/>
                  <a:pt x="938429" y="429619"/>
                </a:cubicBezTo>
                <a:close/>
                <a:moveTo>
                  <a:pt x="714818" y="429619"/>
                </a:moveTo>
                <a:cubicBezTo>
                  <a:pt x="738466" y="429619"/>
                  <a:pt x="757637" y="448790"/>
                  <a:pt x="757637" y="472438"/>
                </a:cubicBezTo>
                <a:cubicBezTo>
                  <a:pt x="757637" y="496087"/>
                  <a:pt x="738466" y="515257"/>
                  <a:pt x="714818" y="515257"/>
                </a:cubicBezTo>
                <a:cubicBezTo>
                  <a:pt x="691170" y="515257"/>
                  <a:pt x="671999" y="496087"/>
                  <a:pt x="671999" y="472438"/>
                </a:cubicBezTo>
                <a:cubicBezTo>
                  <a:pt x="671999" y="448790"/>
                  <a:pt x="691170" y="429619"/>
                  <a:pt x="714818" y="429619"/>
                </a:cubicBezTo>
                <a:close/>
                <a:moveTo>
                  <a:pt x="490041" y="225895"/>
                </a:moveTo>
                <a:cubicBezTo>
                  <a:pt x="513689" y="225895"/>
                  <a:pt x="532860" y="245065"/>
                  <a:pt x="532860" y="268714"/>
                </a:cubicBezTo>
                <a:cubicBezTo>
                  <a:pt x="532860" y="292362"/>
                  <a:pt x="513689" y="311533"/>
                  <a:pt x="490041" y="311533"/>
                </a:cubicBezTo>
                <a:cubicBezTo>
                  <a:pt x="466393" y="311533"/>
                  <a:pt x="447222" y="292362"/>
                  <a:pt x="447222" y="268714"/>
                </a:cubicBezTo>
                <a:cubicBezTo>
                  <a:pt x="447222" y="245065"/>
                  <a:pt x="466393" y="225895"/>
                  <a:pt x="490041" y="225895"/>
                </a:cubicBezTo>
                <a:close/>
                <a:moveTo>
                  <a:pt x="266430" y="225895"/>
                </a:moveTo>
                <a:cubicBezTo>
                  <a:pt x="290078" y="225895"/>
                  <a:pt x="309249" y="245065"/>
                  <a:pt x="309249" y="268714"/>
                </a:cubicBezTo>
                <a:cubicBezTo>
                  <a:pt x="309249" y="292362"/>
                  <a:pt x="290078" y="311533"/>
                  <a:pt x="266430" y="311533"/>
                </a:cubicBezTo>
                <a:cubicBezTo>
                  <a:pt x="242781" y="311533"/>
                  <a:pt x="223611" y="292362"/>
                  <a:pt x="223611" y="268714"/>
                </a:cubicBezTo>
                <a:cubicBezTo>
                  <a:pt x="223611" y="245065"/>
                  <a:pt x="242781" y="225895"/>
                  <a:pt x="266430" y="225895"/>
                </a:cubicBezTo>
                <a:close/>
                <a:moveTo>
                  <a:pt x="42819" y="225895"/>
                </a:moveTo>
                <a:cubicBezTo>
                  <a:pt x="66467" y="225895"/>
                  <a:pt x="85638" y="245065"/>
                  <a:pt x="85638" y="268714"/>
                </a:cubicBezTo>
                <a:cubicBezTo>
                  <a:pt x="85638" y="292362"/>
                  <a:pt x="66467" y="311533"/>
                  <a:pt x="42819" y="311533"/>
                </a:cubicBezTo>
                <a:cubicBezTo>
                  <a:pt x="19171" y="311533"/>
                  <a:pt x="0" y="292362"/>
                  <a:pt x="0" y="268714"/>
                </a:cubicBezTo>
                <a:cubicBezTo>
                  <a:pt x="0" y="245065"/>
                  <a:pt x="19171" y="225895"/>
                  <a:pt x="42819" y="225895"/>
                </a:cubicBezTo>
                <a:close/>
                <a:moveTo>
                  <a:pt x="1162040" y="214810"/>
                </a:moveTo>
                <a:cubicBezTo>
                  <a:pt x="1185688" y="214810"/>
                  <a:pt x="1204859" y="233980"/>
                  <a:pt x="1204859" y="257629"/>
                </a:cubicBezTo>
                <a:cubicBezTo>
                  <a:pt x="1204859" y="281277"/>
                  <a:pt x="1185688" y="300448"/>
                  <a:pt x="1162040" y="300448"/>
                </a:cubicBezTo>
                <a:cubicBezTo>
                  <a:pt x="1138392" y="300448"/>
                  <a:pt x="1119221" y="281277"/>
                  <a:pt x="1119221" y="257629"/>
                </a:cubicBezTo>
                <a:cubicBezTo>
                  <a:pt x="1119221" y="233980"/>
                  <a:pt x="1138392" y="214810"/>
                  <a:pt x="1162040" y="214810"/>
                </a:cubicBezTo>
                <a:close/>
                <a:moveTo>
                  <a:pt x="938429" y="214810"/>
                </a:moveTo>
                <a:cubicBezTo>
                  <a:pt x="962077" y="214810"/>
                  <a:pt x="981248" y="233980"/>
                  <a:pt x="981248" y="257629"/>
                </a:cubicBezTo>
                <a:cubicBezTo>
                  <a:pt x="981248" y="281277"/>
                  <a:pt x="962077" y="300448"/>
                  <a:pt x="938429" y="300448"/>
                </a:cubicBezTo>
                <a:cubicBezTo>
                  <a:pt x="914780" y="300448"/>
                  <a:pt x="895610" y="281277"/>
                  <a:pt x="895610" y="257629"/>
                </a:cubicBezTo>
                <a:cubicBezTo>
                  <a:pt x="895610" y="233980"/>
                  <a:pt x="914780" y="214810"/>
                  <a:pt x="938429" y="214810"/>
                </a:cubicBezTo>
                <a:close/>
                <a:moveTo>
                  <a:pt x="714818" y="214810"/>
                </a:moveTo>
                <a:cubicBezTo>
                  <a:pt x="738466" y="214810"/>
                  <a:pt x="757637" y="233980"/>
                  <a:pt x="757637" y="257629"/>
                </a:cubicBezTo>
                <a:cubicBezTo>
                  <a:pt x="757637" y="281277"/>
                  <a:pt x="738466" y="300448"/>
                  <a:pt x="714818" y="300448"/>
                </a:cubicBezTo>
                <a:cubicBezTo>
                  <a:pt x="691170" y="300448"/>
                  <a:pt x="671999" y="281277"/>
                  <a:pt x="671999" y="257629"/>
                </a:cubicBezTo>
                <a:cubicBezTo>
                  <a:pt x="671999" y="233980"/>
                  <a:pt x="691170" y="214810"/>
                  <a:pt x="714818" y="214810"/>
                </a:cubicBezTo>
                <a:close/>
                <a:moveTo>
                  <a:pt x="490041" y="11085"/>
                </a:moveTo>
                <a:cubicBezTo>
                  <a:pt x="513689" y="11085"/>
                  <a:pt x="532860" y="30256"/>
                  <a:pt x="532860" y="53904"/>
                </a:cubicBezTo>
                <a:cubicBezTo>
                  <a:pt x="532860" y="77553"/>
                  <a:pt x="513689" y="96723"/>
                  <a:pt x="490041" y="96723"/>
                </a:cubicBezTo>
                <a:cubicBezTo>
                  <a:pt x="466393" y="96723"/>
                  <a:pt x="447222" y="77553"/>
                  <a:pt x="447222" y="53904"/>
                </a:cubicBezTo>
                <a:cubicBezTo>
                  <a:pt x="447222" y="30256"/>
                  <a:pt x="466393" y="11085"/>
                  <a:pt x="490041" y="11085"/>
                </a:cubicBezTo>
                <a:close/>
                <a:moveTo>
                  <a:pt x="266430" y="11085"/>
                </a:moveTo>
                <a:cubicBezTo>
                  <a:pt x="290078" y="11085"/>
                  <a:pt x="309249" y="30256"/>
                  <a:pt x="309249" y="53904"/>
                </a:cubicBezTo>
                <a:cubicBezTo>
                  <a:pt x="309249" y="77553"/>
                  <a:pt x="290078" y="96723"/>
                  <a:pt x="266430" y="96723"/>
                </a:cubicBezTo>
                <a:cubicBezTo>
                  <a:pt x="242781" y="96723"/>
                  <a:pt x="223611" y="77553"/>
                  <a:pt x="223611" y="53904"/>
                </a:cubicBezTo>
                <a:cubicBezTo>
                  <a:pt x="223611" y="30256"/>
                  <a:pt x="242781" y="11085"/>
                  <a:pt x="266430" y="11085"/>
                </a:cubicBezTo>
                <a:close/>
                <a:moveTo>
                  <a:pt x="42819" y="11085"/>
                </a:moveTo>
                <a:cubicBezTo>
                  <a:pt x="66467" y="11085"/>
                  <a:pt x="85638" y="30256"/>
                  <a:pt x="85638" y="53904"/>
                </a:cubicBezTo>
                <a:cubicBezTo>
                  <a:pt x="85638" y="77553"/>
                  <a:pt x="66467" y="96723"/>
                  <a:pt x="42819" y="96723"/>
                </a:cubicBezTo>
                <a:cubicBezTo>
                  <a:pt x="19171" y="96723"/>
                  <a:pt x="0" y="77553"/>
                  <a:pt x="0" y="53904"/>
                </a:cubicBezTo>
                <a:cubicBezTo>
                  <a:pt x="0" y="30256"/>
                  <a:pt x="19171" y="11085"/>
                  <a:pt x="42819" y="11085"/>
                </a:cubicBezTo>
                <a:close/>
                <a:moveTo>
                  <a:pt x="1162040" y="0"/>
                </a:moveTo>
                <a:cubicBezTo>
                  <a:pt x="1185688" y="0"/>
                  <a:pt x="1204859" y="19171"/>
                  <a:pt x="1204859" y="42819"/>
                </a:cubicBezTo>
                <a:cubicBezTo>
                  <a:pt x="1204859" y="66468"/>
                  <a:pt x="1185688" y="85638"/>
                  <a:pt x="1162040" y="85638"/>
                </a:cubicBezTo>
                <a:cubicBezTo>
                  <a:pt x="1138392" y="85638"/>
                  <a:pt x="1119221" y="66468"/>
                  <a:pt x="1119221" y="42819"/>
                </a:cubicBezTo>
                <a:cubicBezTo>
                  <a:pt x="1119221" y="19171"/>
                  <a:pt x="1138392" y="0"/>
                  <a:pt x="1162040" y="0"/>
                </a:cubicBezTo>
                <a:close/>
                <a:moveTo>
                  <a:pt x="938429" y="0"/>
                </a:moveTo>
                <a:cubicBezTo>
                  <a:pt x="962077" y="0"/>
                  <a:pt x="981248" y="19171"/>
                  <a:pt x="981248" y="42819"/>
                </a:cubicBezTo>
                <a:cubicBezTo>
                  <a:pt x="981248" y="66468"/>
                  <a:pt x="962077" y="85638"/>
                  <a:pt x="938429" y="85638"/>
                </a:cubicBezTo>
                <a:cubicBezTo>
                  <a:pt x="914780" y="85638"/>
                  <a:pt x="895610" y="66468"/>
                  <a:pt x="895610" y="42819"/>
                </a:cubicBezTo>
                <a:cubicBezTo>
                  <a:pt x="895610" y="19171"/>
                  <a:pt x="914780" y="0"/>
                  <a:pt x="938429" y="0"/>
                </a:cubicBezTo>
                <a:close/>
                <a:moveTo>
                  <a:pt x="714818" y="0"/>
                </a:moveTo>
                <a:cubicBezTo>
                  <a:pt x="738466" y="0"/>
                  <a:pt x="757637" y="19171"/>
                  <a:pt x="757637" y="42819"/>
                </a:cubicBezTo>
                <a:cubicBezTo>
                  <a:pt x="757637" y="66468"/>
                  <a:pt x="738466" y="85638"/>
                  <a:pt x="714818" y="85638"/>
                </a:cubicBezTo>
                <a:cubicBezTo>
                  <a:pt x="691170" y="85638"/>
                  <a:pt x="671999" y="66468"/>
                  <a:pt x="671999" y="42819"/>
                </a:cubicBezTo>
                <a:cubicBezTo>
                  <a:pt x="671999" y="19171"/>
                  <a:pt x="691170" y="0"/>
                  <a:pt x="71481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7"/>
            </p:custDataLst>
          </p:nvPr>
        </p:nvSpPr>
        <p:spPr>
          <a:xfrm>
            <a:off x="534479" y="2081948"/>
            <a:ext cx="2651646"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635" y="0"/>
            <a:ext cx="12191365" cy="685863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0"/>
            <a:ext cx="12190095" cy="6857365"/>
          </a:xfrm>
          <a:prstGeom prst="rect">
            <a:avLst/>
          </a:prstGeom>
        </p:spPr>
      </p:pic>
      <p:sp>
        <p:nvSpPr>
          <p:cNvPr id="2" name="标题 1"/>
          <p:cNvSpPr>
            <a:spLocks noGrp="1"/>
          </p:cNvSpPr>
          <p:nvPr>
            <p:ph type="title"/>
          </p:nvPr>
        </p:nvSpPr>
        <p:spPr>
          <a:xfrm>
            <a:off x="390525" y="99060"/>
            <a:ext cx="9029065" cy="610235"/>
          </a:xfrm>
        </p:spPr>
        <p:txBody>
          <a:bodyPr/>
          <a:lstStyle>
            <a:lvl1pPr>
              <a:defRPr sz="2800"/>
            </a:lvl1p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0"/>
            <a:ext cx="12189460" cy="68573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3731480"/>
            <a:ext cx="10515600" cy="83099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华润生物医药">
    <p:spTree>
      <p:nvGrpSpPr>
        <p:cNvPr id="1" name=""/>
        <p:cNvGrpSpPr/>
        <p:nvPr/>
      </p:nvGrpSpPr>
      <p:grpSpPr>
        <a:xfrm>
          <a:off x="0" y="0"/>
          <a:ext cx="0" cy="0"/>
          <a:chOff x="0" y="0"/>
          <a:chExt cx="0" cy="0"/>
        </a:xfrm>
      </p:grpSpPr>
      <p:sp>
        <p:nvSpPr>
          <p:cNvPr id="2" name="标题 1"/>
          <p:cNvSpPr>
            <a:spLocks noGrp="1"/>
          </p:cNvSpPr>
          <p:nvPr>
            <p:ph type="ctrTitle"/>
          </p:nvPr>
        </p:nvSpPr>
        <p:spPr>
          <a:xfrm>
            <a:off x="335360" y="2831759"/>
            <a:ext cx="9144000" cy="1043451"/>
          </a:xfrm>
        </p:spPr>
        <p:txBody>
          <a:bodyPr anchor="b">
            <a:normAutofit/>
          </a:bodyPr>
          <a:lstStyle>
            <a:lvl1pPr algn="l">
              <a:defRPr sz="48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5807968" y="4869160"/>
            <a:ext cx="5724128" cy="484651"/>
          </a:xfrm>
        </p:spPr>
        <p:txBody>
          <a:bodyPr/>
          <a:lstStyle>
            <a:lvl1pPr marL="0" indent="0" algn="l">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zh-CN" altLang="en-US"/>
              <a:t>单击此处编辑母版副标题样式</a:t>
            </a:r>
            <a:endParaRPr lang="zh-CN" altLang="en-US"/>
          </a:p>
        </p:txBody>
      </p:sp>
      <p:grpSp>
        <p:nvGrpSpPr>
          <p:cNvPr id="7" name="Group 10"/>
          <p:cNvGrpSpPr/>
          <p:nvPr userDrawn="1"/>
        </p:nvGrpSpPr>
        <p:grpSpPr bwMode="auto">
          <a:xfrm>
            <a:off x="317383" y="4105984"/>
            <a:ext cx="11539417" cy="304800"/>
            <a:chOff x="168" y="3080"/>
            <a:chExt cx="5906" cy="144"/>
          </a:xfrm>
        </p:grpSpPr>
        <p:sp>
          <p:nvSpPr>
            <p:cNvPr id="8" name="Rectangle 7"/>
            <p:cNvSpPr>
              <a:spLocks noChangeArrowheads="1"/>
            </p:cNvSpPr>
            <p:nvPr/>
          </p:nvSpPr>
          <p:spPr bwMode="auto">
            <a:xfrm rot="-5400000">
              <a:off x="1082" y="2166"/>
              <a:ext cx="144" cy="1971"/>
            </a:xfrm>
            <a:prstGeom prst="rect">
              <a:avLst/>
            </a:prstGeom>
            <a:solidFill>
              <a:srgbClr val="044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1431" tIns="45715" rIns="91431" bIns="45715" anchor="ctr"/>
            <a:lstStyle>
              <a:lvl1pPr algn="l" eaLnBrk="0" hangingPunct="0">
                <a:buChar char="n"/>
                <a:defRPr sz="1200">
                  <a:solidFill>
                    <a:schemeClr val="tx1"/>
                  </a:solidFill>
                  <a:latin typeface="华文楷体" panose="02010600040101010101" pitchFamily="2" charset="-122"/>
                  <a:ea typeface="华文楷体" panose="02010600040101010101" pitchFamily="2" charset="-122"/>
                </a:defRPr>
              </a:lvl1pPr>
              <a:lvl2pPr marL="742950" indent="-285750" algn="l" eaLnBrk="0" hangingPunct="0">
                <a:spcBef>
                  <a:spcPts val="300"/>
                </a:spcBef>
                <a:spcAft>
                  <a:spcPts val="300"/>
                </a:spcAft>
                <a:buChar char="§"/>
                <a:defRPr sz="1200">
                  <a:solidFill>
                    <a:schemeClr val="tx1"/>
                  </a:solidFill>
                  <a:latin typeface="华文楷体" panose="02010600040101010101" pitchFamily="2" charset="-122"/>
                  <a:ea typeface="华文楷体" panose="02010600040101010101" pitchFamily="2" charset="-122"/>
                </a:defRPr>
              </a:lvl2pPr>
              <a:lvl3pPr marL="11430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3pPr>
              <a:lvl4pPr marL="16002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4pPr>
              <a:lvl5pPr marL="20574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9pPr>
            </a:lstStyle>
            <a:p>
              <a:pPr algn="ctr">
                <a:spcBef>
                  <a:spcPct val="0"/>
                </a:spcBef>
                <a:spcAft>
                  <a:spcPct val="0"/>
                </a:spcAft>
                <a:buClrTx/>
                <a:buFontTx/>
                <a:buNone/>
              </a:pPr>
              <a:endParaRPr lang="en-GB" altLang="zh-TW" sz="1800">
                <a:latin typeface="Calibri" panose="020F0502020204030204" pitchFamily="34" charset="0"/>
                <a:ea typeface="PMingLiU" panose="02020500000000000000" pitchFamily="18" charset="-120"/>
              </a:endParaRPr>
            </a:p>
          </p:txBody>
        </p:sp>
        <p:sp>
          <p:nvSpPr>
            <p:cNvPr id="9" name="Rectangle 9"/>
            <p:cNvSpPr>
              <a:spLocks noChangeArrowheads="1"/>
            </p:cNvSpPr>
            <p:nvPr/>
          </p:nvSpPr>
          <p:spPr bwMode="auto">
            <a:xfrm rot="-5400000">
              <a:off x="3048" y="2167"/>
              <a:ext cx="144" cy="1970"/>
            </a:xfrm>
            <a:prstGeom prst="rect">
              <a:avLst/>
            </a:prstGeom>
            <a:solidFill>
              <a:srgbClr val="044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1431" tIns="45715" rIns="91431" bIns="45715" anchor="ctr"/>
            <a:lstStyle>
              <a:lvl1pPr algn="l" eaLnBrk="0" hangingPunct="0">
                <a:buChar char="n"/>
                <a:defRPr sz="1200">
                  <a:solidFill>
                    <a:schemeClr val="tx1"/>
                  </a:solidFill>
                  <a:latin typeface="华文楷体" panose="02010600040101010101" pitchFamily="2" charset="-122"/>
                  <a:ea typeface="华文楷体" panose="02010600040101010101" pitchFamily="2" charset="-122"/>
                </a:defRPr>
              </a:lvl1pPr>
              <a:lvl2pPr marL="742950" indent="-285750" algn="l" eaLnBrk="0" hangingPunct="0">
                <a:spcBef>
                  <a:spcPts val="300"/>
                </a:spcBef>
                <a:spcAft>
                  <a:spcPts val="300"/>
                </a:spcAft>
                <a:buChar char="§"/>
                <a:defRPr sz="1200">
                  <a:solidFill>
                    <a:schemeClr val="tx1"/>
                  </a:solidFill>
                  <a:latin typeface="华文楷体" panose="02010600040101010101" pitchFamily="2" charset="-122"/>
                  <a:ea typeface="华文楷体" panose="02010600040101010101" pitchFamily="2" charset="-122"/>
                </a:defRPr>
              </a:lvl2pPr>
              <a:lvl3pPr marL="11430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3pPr>
              <a:lvl4pPr marL="16002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4pPr>
              <a:lvl5pPr marL="20574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9pPr>
            </a:lstStyle>
            <a:p>
              <a:pPr algn="ctr">
                <a:spcBef>
                  <a:spcPct val="0"/>
                </a:spcBef>
                <a:spcAft>
                  <a:spcPct val="0"/>
                </a:spcAft>
                <a:buClrTx/>
                <a:buFontTx/>
                <a:buNone/>
              </a:pPr>
              <a:endParaRPr lang="en-GB" altLang="zh-TW" sz="1800">
                <a:latin typeface="Calibri" panose="020F0502020204030204" pitchFamily="34" charset="0"/>
                <a:ea typeface="PMingLiU" panose="02020500000000000000" pitchFamily="18" charset="-120"/>
              </a:endParaRPr>
            </a:p>
          </p:txBody>
        </p:sp>
        <p:sp>
          <p:nvSpPr>
            <p:cNvPr id="10" name="Rectangle 10"/>
            <p:cNvSpPr>
              <a:spLocks noChangeArrowheads="1"/>
            </p:cNvSpPr>
            <p:nvPr/>
          </p:nvSpPr>
          <p:spPr bwMode="auto">
            <a:xfrm rot="-5400000">
              <a:off x="5017" y="2167"/>
              <a:ext cx="144" cy="1970"/>
            </a:xfrm>
            <a:prstGeom prst="rect">
              <a:avLst/>
            </a:prstGeom>
            <a:solidFill>
              <a:srgbClr val="044F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1431" tIns="45715" rIns="91431" bIns="45715" anchor="ctr"/>
            <a:lstStyle>
              <a:lvl1pPr algn="l" eaLnBrk="0" hangingPunct="0">
                <a:buChar char="n"/>
                <a:defRPr sz="1200">
                  <a:solidFill>
                    <a:schemeClr val="tx1"/>
                  </a:solidFill>
                  <a:latin typeface="华文楷体" panose="02010600040101010101" pitchFamily="2" charset="-122"/>
                  <a:ea typeface="华文楷体" panose="02010600040101010101" pitchFamily="2" charset="-122"/>
                </a:defRPr>
              </a:lvl1pPr>
              <a:lvl2pPr marL="742950" indent="-285750" algn="l" eaLnBrk="0" hangingPunct="0">
                <a:spcBef>
                  <a:spcPts val="300"/>
                </a:spcBef>
                <a:spcAft>
                  <a:spcPts val="300"/>
                </a:spcAft>
                <a:buChar char="§"/>
                <a:defRPr sz="1200">
                  <a:solidFill>
                    <a:schemeClr val="tx1"/>
                  </a:solidFill>
                  <a:latin typeface="华文楷体" panose="02010600040101010101" pitchFamily="2" charset="-122"/>
                  <a:ea typeface="华文楷体" panose="02010600040101010101" pitchFamily="2" charset="-122"/>
                </a:defRPr>
              </a:lvl2pPr>
              <a:lvl3pPr marL="11430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3pPr>
              <a:lvl4pPr marL="16002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4pPr>
              <a:lvl5pPr marL="2057400" indent="-228600" algn="l" eaLnBrk="0" hangingPunct="0">
                <a:spcBef>
                  <a:spcPct val="20000"/>
                </a:spcBef>
                <a:spcAft>
                  <a:spcPct val="0"/>
                </a:spcAft>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spcBef>
                  <a:spcPct val="20000"/>
                </a:spcBef>
                <a:spcAft>
                  <a:spcPct val="0"/>
                </a:spcAft>
                <a:buClr>
                  <a:schemeClr val="tx2"/>
                </a:buClr>
                <a:buFont typeface="Century Gothic" panose="020B0502020202020204" pitchFamily="34" charset="0"/>
                <a:buChar char="-"/>
                <a:defRPr sz="1200">
                  <a:solidFill>
                    <a:schemeClr val="tx1"/>
                  </a:solidFill>
                  <a:latin typeface="华文楷体" panose="02010600040101010101" pitchFamily="2" charset="-122"/>
                  <a:ea typeface="华文楷体" panose="02010600040101010101" pitchFamily="2" charset="-122"/>
                </a:defRPr>
              </a:lvl9pPr>
            </a:lstStyle>
            <a:p>
              <a:pPr algn="ctr">
                <a:spcBef>
                  <a:spcPct val="0"/>
                </a:spcBef>
                <a:spcAft>
                  <a:spcPct val="0"/>
                </a:spcAft>
                <a:buClrTx/>
                <a:buFontTx/>
                <a:buNone/>
              </a:pPr>
              <a:endParaRPr lang="en-GB" altLang="zh-TW" sz="1800">
                <a:latin typeface="Calibri" panose="020F0502020204030204" pitchFamily="34" charset="0"/>
                <a:ea typeface="PMingLiU" panose="02020500000000000000" pitchFamily="18" charset="-120"/>
              </a:endParaRPr>
            </a:p>
          </p:txBody>
        </p:sp>
      </p:grpSp>
      <p:sp>
        <p:nvSpPr>
          <p:cNvPr id="11" name="矩形 10"/>
          <p:cNvSpPr/>
          <p:nvPr userDrawn="1"/>
        </p:nvSpPr>
        <p:spPr>
          <a:xfrm>
            <a:off x="318359" y="836712"/>
            <a:ext cx="8945993" cy="284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9265285" y="267970"/>
            <a:ext cx="2574925" cy="876300"/>
          </a:xfrm>
          <a:prstGeom prst="rect">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descr="20250305-133023"/>
          <p:cNvPicPr>
            <a:picLocks noChangeAspect="1"/>
          </p:cNvPicPr>
          <p:nvPr userDrawn="1"/>
        </p:nvPicPr>
        <p:blipFill>
          <a:blip r:embed="rId2"/>
          <a:stretch>
            <a:fillRect/>
          </a:stretch>
        </p:blipFill>
        <p:spPr>
          <a:xfrm>
            <a:off x="7865110" y="107315"/>
            <a:ext cx="4225925" cy="69977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20" name="任意多边形: 形状 19"/>
          <p:cNvSpPr/>
          <p:nvPr userDrawn="1">
            <p:custDataLst>
              <p:tags r:id="rId3"/>
            </p:custDataLst>
          </p:nvPr>
        </p:nvSpPr>
        <p:spPr>
          <a:xfrm>
            <a:off x="5217806" y="0"/>
            <a:ext cx="6974194"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22" name="任意多边形: 形状 21"/>
          <p:cNvSpPr/>
          <p:nvPr userDrawn="1">
            <p:custDataLst>
              <p:tags r:id="rId4"/>
            </p:custDataLst>
          </p:nvPr>
        </p:nvSpPr>
        <p:spPr>
          <a:xfrm>
            <a:off x="6006640" y="0"/>
            <a:ext cx="618536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cxnSp>
        <p:nvCxnSpPr>
          <p:cNvPr id="12" name="直接连接符 11"/>
          <p:cNvCxnSpPr/>
          <p:nvPr userDrawn="1">
            <p:custDataLst>
              <p:tags r:id="rId5"/>
            </p:custDataLst>
          </p:nvPr>
        </p:nvCxnSpPr>
        <p:spPr>
          <a:xfrm>
            <a:off x="1085995" y="861423"/>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6"/>
            </p:custDataLst>
          </p:nvPr>
        </p:nvCxnSpPr>
        <p:spPr>
          <a:xfrm>
            <a:off x="1085995" y="917230"/>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7"/>
            </p:custDataLst>
          </p:nvPr>
        </p:nvCxnSpPr>
        <p:spPr>
          <a:xfrm>
            <a:off x="1085995" y="973037"/>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userDrawn="1">
            <p:custDataLst>
              <p:tags r:id="rId8"/>
            </p:custDataLst>
          </p:nvPr>
        </p:nvSpPr>
        <p:spPr>
          <a:xfrm>
            <a:off x="8033370" y="602560"/>
            <a:ext cx="2363799" cy="836915"/>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7" name="任意多边形: 形状 16"/>
          <p:cNvSpPr/>
          <p:nvPr userDrawn="1">
            <p:custDataLst>
              <p:tags r:id="rId9"/>
            </p:custDataLst>
          </p:nvPr>
        </p:nvSpPr>
        <p:spPr>
          <a:xfrm>
            <a:off x="7184571" y="419100"/>
            <a:ext cx="5007429"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useBgFill="1">
        <p:nvSpPr>
          <p:cNvPr id="19" name="任意多边形: 形状 18"/>
          <p:cNvSpPr/>
          <p:nvPr userDrawn="1">
            <p:custDataLst>
              <p:tags r:id="rId10"/>
            </p:custDataLst>
          </p:nvPr>
        </p:nvSpPr>
        <p:spPr>
          <a:xfrm>
            <a:off x="7184571" y="1306028"/>
            <a:ext cx="5007429" cy="5551972"/>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 name="标题 1"/>
          <p:cNvSpPr>
            <a:spLocks noGrp="1"/>
          </p:cNvSpPr>
          <p:nvPr>
            <p:ph type="ctrTitle"/>
            <p:custDataLst>
              <p:tags r:id="rId11"/>
            </p:custDataLst>
          </p:nvPr>
        </p:nvSpPr>
        <p:spPr>
          <a:xfrm>
            <a:off x="1068705" y="1307465"/>
            <a:ext cx="6209030" cy="2589530"/>
          </a:xfrm>
        </p:spPr>
        <p:txBody>
          <a:bodyPr wrap="square" anchor="b">
            <a:normAutofit/>
          </a:bodyPr>
          <a:lstStyle>
            <a:lvl1pPr algn="l">
              <a:lnSpc>
                <a:spcPct val="100000"/>
              </a:lnSpc>
              <a:defRPr sz="60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2"/>
            </p:custDataLst>
          </p:nvPr>
        </p:nvSpPr>
        <p:spPr>
          <a:xfrm>
            <a:off x="1068705" y="4081145"/>
            <a:ext cx="6183630" cy="806450"/>
          </a:xfrm>
        </p:spPr>
        <p:txBody>
          <a:bodyPr wrap="square">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6"/>
            </p:custDataLst>
          </p:nvPr>
        </p:nvSpPr>
        <p:spPr>
          <a:xfrm>
            <a:off x="1501915" y="652530"/>
            <a:ext cx="2880000" cy="504000"/>
          </a:xfrm>
        </p:spPr>
        <p:txBody>
          <a:bodyPr wrap="square" anchor="ctr">
            <a:normAutofit/>
          </a:bodyPr>
          <a:lstStyle>
            <a:lvl1pPr marL="0" indent="0">
              <a:lnSpc>
                <a:spcPct val="100000"/>
              </a:lnSpc>
              <a:buNone/>
              <a:defRPr sz="1600">
                <a:solidFill>
                  <a:schemeClr val="tx1">
                    <a:lumMod val="60000"/>
                    <a:lumOff val="4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7"/>
            </p:custDataLst>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6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7" name="日期占位符 3"/>
          <p:cNvSpPr>
            <a:spLocks noGrp="1"/>
          </p:cNvSpPr>
          <p:nvPr userDrawn="1">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3"/>
            </p:custDataLst>
          </p:nvPr>
        </p:nvSpPr>
        <p:spPr/>
        <p:txBody>
          <a:bodyPr/>
          <a:lstStyle/>
          <a:p>
            <a:endParaRPr lang="zh-CN" altLang="en-US"/>
          </a:p>
        </p:txBody>
      </p:sp>
      <p:sp>
        <p:nvSpPr>
          <p:cNvPr id="9" name="灯片编号占位符 5"/>
          <p:cNvSpPr>
            <a:spLocks noGrp="1"/>
          </p:cNvSpPr>
          <p:nvPr userDrawn="1">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4" name="任意多边形 13"/>
          <p:cNvSpPr/>
          <p:nvPr userDrawn="1">
            <p:custDataLst>
              <p:tags r:id="rId5"/>
            </p:custDataLst>
          </p:nvPr>
        </p:nvSpPr>
        <p:spPr>
          <a:xfrm>
            <a:off x="0" y="0"/>
            <a:ext cx="3350389" cy="6857998"/>
          </a:xfrm>
          <a:custGeom>
            <a:avLst/>
            <a:gdLst/>
            <a:ahLst/>
            <a:cxnLst>
              <a:cxn ang="3">
                <a:pos x="hc" y="t"/>
              </a:cxn>
              <a:cxn ang="cd2">
                <a:pos x="l" y="vc"/>
              </a:cxn>
              <a:cxn ang="cd4">
                <a:pos x="hc" y="b"/>
              </a:cxn>
              <a:cxn ang="0">
                <a:pos x="r" y="vc"/>
              </a:cxn>
            </a:cxnLst>
            <a:rect l="l" t="t" r="r" b="b"/>
            <a:pathLst>
              <a:path w="5276" h="10800">
                <a:moveTo>
                  <a:pt x="0" y="0"/>
                </a:moveTo>
                <a:lnTo>
                  <a:pt x="5027" y="0"/>
                </a:lnTo>
                <a:lnTo>
                  <a:pt x="5079" y="229"/>
                </a:lnTo>
                <a:cubicBezTo>
                  <a:pt x="5208" y="860"/>
                  <a:pt x="5276" y="1513"/>
                  <a:pt x="5276" y="2181"/>
                </a:cubicBezTo>
                <a:cubicBezTo>
                  <a:pt x="5276" y="5785"/>
                  <a:pt x="3308" y="8929"/>
                  <a:pt x="387" y="10597"/>
                </a:cubicBezTo>
                <a:lnTo>
                  <a:pt x="0" y="10800"/>
                </a:lnTo>
                <a:lnTo>
                  <a:pt x="0" y="0"/>
                </a:lnTo>
                <a:close/>
              </a:path>
            </a:pathLst>
          </a:custGeom>
          <a:solidFill>
            <a:srgbClr val="044F75"/>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800"/>
          </a:p>
        </p:txBody>
      </p:sp>
      <p:sp>
        <p:nvSpPr>
          <p:cNvPr id="2" name="标题 1"/>
          <p:cNvSpPr>
            <a:spLocks noGrp="1"/>
          </p:cNvSpPr>
          <p:nvPr userDrawn="1">
            <p:ph type="title" hasCustomPrompt="1"/>
            <p:custDataLst>
              <p:tags r:id="rId6"/>
            </p:custDataLst>
          </p:nvPr>
        </p:nvSpPr>
        <p:spPr>
          <a:xfrm>
            <a:off x="476250" y="738389"/>
            <a:ext cx="2413001" cy="1081088"/>
          </a:xfrm>
        </p:spPr>
        <p:txBody>
          <a:bodyPr wrap="square" anchor="b">
            <a:normAutofit/>
          </a:bodyPr>
          <a:lstStyle>
            <a:lvl1pPr algn="ctr">
              <a:defRPr sz="5400">
                <a:solidFill>
                  <a:srgbClr val="FFFFFF"/>
                </a:solidFill>
              </a:defRPr>
            </a:lvl1pPr>
          </a:lstStyle>
          <a:p>
            <a:r>
              <a:rPr lang="zh-CN" altLang="en-US" dirty="0"/>
              <a:t>标题</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882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3" name="任意多边形: 形状 2"/>
          <p:cNvSpPr/>
          <p:nvPr userDrawn="1">
            <p:custDataLst>
              <p:tags r:id="rId3"/>
            </p:custDataLst>
          </p:nvPr>
        </p:nvSpPr>
        <p:spPr>
          <a:xfrm flipH="1">
            <a:off x="0" y="0"/>
            <a:ext cx="6974194"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18" name="任意多边形: 形状 17"/>
          <p:cNvSpPr/>
          <p:nvPr userDrawn="1">
            <p:custDataLst>
              <p:tags r:id="rId4"/>
            </p:custDataLst>
          </p:nvPr>
        </p:nvSpPr>
        <p:spPr>
          <a:xfrm flipH="1">
            <a:off x="0" y="0"/>
            <a:ext cx="618536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cxnSp>
        <p:nvCxnSpPr>
          <p:cNvPr id="11" name="直接连接符 10"/>
          <p:cNvCxnSpPr/>
          <p:nvPr userDrawn="1">
            <p:custDataLst>
              <p:tags r:id="rId5"/>
            </p:custDataLst>
          </p:nvPr>
        </p:nvCxnSpPr>
        <p:spPr>
          <a:xfrm>
            <a:off x="10621963" y="861423"/>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6"/>
            </p:custDataLst>
          </p:nvPr>
        </p:nvCxnSpPr>
        <p:spPr>
          <a:xfrm>
            <a:off x="10621963" y="917230"/>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7"/>
            </p:custDataLst>
          </p:nvPr>
        </p:nvCxnSpPr>
        <p:spPr>
          <a:xfrm>
            <a:off x="10621963" y="973037"/>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userDrawn="1">
            <p:custDataLst>
              <p:tags r:id="rId8"/>
            </p:custDataLst>
          </p:nvPr>
        </p:nvSpPr>
        <p:spPr>
          <a:xfrm>
            <a:off x="9985224" y="5892632"/>
            <a:ext cx="850275" cy="301044"/>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5" name="任意多边形: 形状 14"/>
          <p:cNvSpPr/>
          <p:nvPr userDrawn="1">
            <p:custDataLst>
              <p:tags r:id="rId9"/>
            </p:custDataLst>
          </p:nvPr>
        </p:nvSpPr>
        <p:spPr>
          <a:xfrm>
            <a:off x="4442419" y="1865824"/>
            <a:ext cx="1467014" cy="519404"/>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6" name="任意多边形: 形状 15"/>
          <p:cNvSpPr/>
          <p:nvPr userDrawn="1">
            <p:custDataLst>
              <p:tags r:id="rId10"/>
            </p:custDataLst>
          </p:nvPr>
        </p:nvSpPr>
        <p:spPr>
          <a:xfrm flipH="1">
            <a:off x="0" y="1277257"/>
            <a:ext cx="5264107" cy="5580743"/>
          </a:xfrm>
          <a:custGeom>
            <a:avLst/>
            <a:gdLst>
              <a:gd name="connsiteX0" fmla="*/ 4655326 w 5067303"/>
              <a:gd name="connsiteY0" fmla="*/ 0 h 5372101"/>
              <a:gd name="connsiteX1" fmla="*/ 0 w 5067303"/>
              <a:gd name="connsiteY1" fmla="*/ 4589224 h 5372101"/>
              <a:gd name="connsiteX2" fmla="*/ 41194 w 5067303"/>
              <a:gd name="connsiteY2" fmla="*/ 5202405 h 5372101"/>
              <a:gd name="connsiteX3" fmla="*/ 68046 w 5067303"/>
              <a:gd name="connsiteY3" fmla="*/ 5372101 h 5372101"/>
              <a:gd name="connsiteX4" fmla="*/ 5067303 w 5067303"/>
              <a:gd name="connsiteY4" fmla="*/ 5372101 h 5372101"/>
              <a:gd name="connsiteX5" fmla="*/ 5067303 w 5067303"/>
              <a:gd name="connsiteY5" fmla="*/ 18897 h 5372101"/>
              <a:gd name="connsiteX6" fmla="*/ 4894889 w 5067303"/>
              <a:gd name="connsiteY6" fmla="*/ 5972 h 5372101"/>
              <a:gd name="connsiteX7" fmla="*/ 4655326 w 5067303"/>
              <a:gd name="connsiteY7" fmla="*/ 0 h 53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3" h="5372101">
                <a:moveTo>
                  <a:pt x="4655326" y="0"/>
                </a:moveTo>
                <a:cubicBezTo>
                  <a:pt x="2084261" y="0"/>
                  <a:pt x="0" y="2054665"/>
                  <a:pt x="0" y="4589224"/>
                </a:cubicBezTo>
                <a:cubicBezTo>
                  <a:pt x="0" y="4797136"/>
                  <a:pt x="14026" y="5001820"/>
                  <a:pt x="41194" y="5202405"/>
                </a:cubicBezTo>
                <a:lnTo>
                  <a:pt x="68046" y="5372101"/>
                </a:lnTo>
                <a:lnTo>
                  <a:pt x="5067303" y="5372101"/>
                </a:lnTo>
                <a:lnTo>
                  <a:pt x="5067303" y="18897"/>
                </a:lnTo>
                <a:lnTo>
                  <a:pt x="4894889" y="5972"/>
                </a:lnTo>
                <a:cubicBezTo>
                  <a:pt x="4815543" y="2007"/>
                  <a:pt x="4735672" y="0"/>
                  <a:pt x="465532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useBgFill="1">
        <p:nvSpPr>
          <p:cNvPr id="17" name="任意多边形: 形状 16"/>
          <p:cNvSpPr/>
          <p:nvPr userDrawn="1">
            <p:custDataLst>
              <p:tags r:id="rId11"/>
            </p:custDataLst>
          </p:nvPr>
        </p:nvSpPr>
        <p:spPr>
          <a:xfrm flipH="1">
            <a:off x="0" y="1277257"/>
            <a:ext cx="4340053" cy="5580743"/>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 name="标题 1"/>
          <p:cNvSpPr>
            <a:spLocks noGrp="1"/>
          </p:cNvSpPr>
          <p:nvPr userDrawn="1">
            <p:ph type="title"/>
            <p:custDataLst>
              <p:tags r:id="rId12"/>
            </p:custDataLst>
          </p:nvPr>
        </p:nvSpPr>
        <p:spPr>
          <a:xfrm>
            <a:off x="5279206" y="3336710"/>
            <a:ext cx="5544281" cy="2123522"/>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userDrawn="1">
            <p:ph type="body" sz="quarter" idx="13" hasCustomPrompt="1"/>
            <p:custDataLst>
              <p:tags r:id="rId13"/>
            </p:custDataLst>
          </p:nvPr>
        </p:nvSpPr>
        <p:spPr>
          <a:xfrm>
            <a:off x="5276806" y="1405438"/>
            <a:ext cx="5544281" cy="1831258"/>
          </a:xfrm>
        </p:spPr>
        <p:txBody>
          <a:bodyPr wrap="none" anchor="b" anchorCtr="0">
            <a:normAutofit/>
          </a:bodyPr>
          <a:lstStyle>
            <a:lvl1pPr marL="0" indent="0" algn="r">
              <a:buNone/>
              <a:defRPr sz="72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15"/>
            </p:custDataLst>
          </p:nvPr>
        </p:nvSpPr>
        <p:spPr/>
        <p:txBody>
          <a:bodyPr/>
          <a:lstStyle/>
          <a:p>
            <a:endParaRPr lang="zh-CN" altLang="en-US"/>
          </a:p>
        </p:txBody>
      </p:sp>
      <p:sp>
        <p:nvSpPr>
          <p:cNvPr id="6" name="灯片编号占位符 6"/>
          <p:cNvSpPr>
            <a:spLocks noGrp="1"/>
          </p:cNvSpPr>
          <p:nvPr userDrawn="1">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18" name="任意多边形: 形状 17"/>
          <p:cNvSpPr/>
          <p:nvPr userDrawn="1">
            <p:custDataLst>
              <p:tags r:id="rId3"/>
            </p:custDataLst>
          </p:nvPr>
        </p:nvSpPr>
        <p:spPr>
          <a:xfrm>
            <a:off x="5217806" y="0"/>
            <a:ext cx="6974194"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20" name="任意多边形: 形状 19"/>
          <p:cNvSpPr/>
          <p:nvPr userDrawn="1">
            <p:custDataLst>
              <p:tags r:id="rId4"/>
            </p:custDataLst>
          </p:nvPr>
        </p:nvSpPr>
        <p:spPr>
          <a:xfrm>
            <a:off x="6006640" y="0"/>
            <a:ext cx="618536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cxnSp>
        <p:nvCxnSpPr>
          <p:cNvPr id="12" name="直接连接符 11"/>
          <p:cNvCxnSpPr/>
          <p:nvPr userDrawn="1">
            <p:custDataLst>
              <p:tags r:id="rId5"/>
            </p:custDataLst>
          </p:nvPr>
        </p:nvCxnSpPr>
        <p:spPr>
          <a:xfrm>
            <a:off x="1085995" y="861423"/>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6"/>
            </p:custDataLst>
          </p:nvPr>
        </p:nvCxnSpPr>
        <p:spPr>
          <a:xfrm>
            <a:off x="1085995" y="917230"/>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7"/>
            </p:custDataLst>
          </p:nvPr>
        </p:nvCxnSpPr>
        <p:spPr>
          <a:xfrm>
            <a:off x="1085995" y="973037"/>
            <a:ext cx="186425"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userDrawn="1">
            <p:custDataLst>
              <p:tags r:id="rId8"/>
            </p:custDataLst>
          </p:nvPr>
        </p:nvSpPr>
        <p:spPr>
          <a:xfrm>
            <a:off x="8033370" y="602560"/>
            <a:ext cx="2363799" cy="836915"/>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7" name="任意多边形: 形状 16"/>
          <p:cNvSpPr/>
          <p:nvPr userDrawn="1">
            <p:custDataLst>
              <p:tags r:id="rId9"/>
            </p:custDataLst>
          </p:nvPr>
        </p:nvSpPr>
        <p:spPr>
          <a:xfrm>
            <a:off x="7184571" y="419100"/>
            <a:ext cx="5007429"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useBgFill="1">
        <p:nvSpPr>
          <p:cNvPr id="19" name="任意多边形: 形状 18"/>
          <p:cNvSpPr/>
          <p:nvPr userDrawn="1">
            <p:custDataLst>
              <p:tags r:id="rId10"/>
            </p:custDataLst>
          </p:nvPr>
        </p:nvSpPr>
        <p:spPr>
          <a:xfrm>
            <a:off x="7184571" y="1306028"/>
            <a:ext cx="5007429" cy="5551972"/>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 name="标题 1"/>
          <p:cNvSpPr>
            <a:spLocks noGrp="1"/>
          </p:cNvSpPr>
          <p:nvPr>
            <p:ph type="ctrTitle"/>
            <p:custDataLst>
              <p:tags r:id="rId11"/>
            </p:custDataLst>
          </p:nvPr>
        </p:nvSpPr>
        <p:spPr>
          <a:xfrm>
            <a:off x="1085994" y="1612900"/>
            <a:ext cx="5514927" cy="2063750"/>
          </a:xfrm>
        </p:spPr>
        <p:txBody>
          <a:bodyPr wrap="square" anchor="b">
            <a:normAutofit/>
          </a:bodyPr>
          <a:lstStyle>
            <a:lvl1pPr algn="l">
              <a:lnSpc>
                <a:spcPct val="100000"/>
              </a:lnSpc>
              <a:defRPr sz="60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2"/>
            </p:custDataLst>
          </p:nvPr>
        </p:nvSpPr>
        <p:spPr>
          <a:xfrm>
            <a:off x="1085994" y="3820650"/>
            <a:ext cx="5514927" cy="972000"/>
          </a:xfrm>
        </p:spPr>
        <p:txBody>
          <a:bodyPr wrap="square">
            <a:normAutofit/>
          </a:bodyPr>
          <a:lstStyle>
            <a:lvl1pPr marL="0" indent="0" algn="l">
              <a:lnSpc>
                <a:spcPct val="100000"/>
              </a:lnSpc>
              <a:buNone/>
              <a:defRPr sz="4400" b="1"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6"/>
            </p:custDataLst>
          </p:nvPr>
        </p:nvSpPr>
        <p:spPr>
          <a:xfrm>
            <a:off x="1504296" y="660400"/>
            <a:ext cx="2880000" cy="504000"/>
          </a:xfrm>
        </p:spPr>
        <p:txBody>
          <a:bodyPr wrap="square" anchor="ctr">
            <a:normAutofit/>
          </a:bodyPr>
          <a:lstStyle>
            <a:lvl1pPr marL="0" indent="0">
              <a:lnSpc>
                <a:spcPct val="100000"/>
              </a:lnSpc>
              <a:buNone/>
              <a:defRPr sz="1600">
                <a:solidFill>
                  <a:schemeClr val="tx1">
                    <a:lumMod val="60000"/>
                    <a:lumOff val="40000"/>
                  </a:schemeClr>
                </a:solidFill>
              </a:defRPr>
            </a:lvl1pPr>
          </a:lstStyle>
          <a:p>
            <a:pPr lvl="0"/>
            <a:r>
              <a:rPr lang="zh-CN" altLang="en-US" dirty="0"/>
              <a:t>公司名</a:t>
            </a:r>
            <a:endParaRPr lang="zh-CN" altLang="en-US" dirty="0"/>
          </a:p>
        </p:txBody>
      </p:sp>
      <p:sp>
        <p:nvSpPr>
          <p:cNvPr id="14" name="署名占位符 10"/>
          <p:cNvSpPr>
            <a:spLocks noGrp="1"/>
          </p:cNvSpPr>
          <p:nvPr>
            <p:ph type="body" sz="quarter" idx="17" hasCustomPrompt="1"/>
            <p:custDataLst>
              <p:tags r:id="rId17"/>
            </p:custDataLst>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6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
        <p:nvSpPr>
          <p:cNvPr id="10" name="Title 1"/>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8907780" y="62230"/>
            <a:ext cx="3236595" cy="679450"/>
          </a:xfrm>
          <a:prstGeom prst="rect">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pic>
        <p:nvPicPr>
          <p:cNvPr id="7" name="图片 6" descr="20250305-133023"/>
          <p:cNvPicPr>
            <a:picLocks noChangeAspect="1"/>
          </p:cNvPicPr>
          <p:nvPr userDrawn="1"/>
        </p:nvPicPr>
        <p:blipFill>
          <a:blip r:embed="rId2"/>
          <a:stretch>
            <a:fillRect/>
          </a:stretch>
        </p:blipFill>
        <p:spPr>
          <a:xfrm>
            <a:off x="9545320" y="182245"/>
            <a:ext cx="2599055" cy="429895"/>
          </a:xfrm>
          <a:prstGeom prst="rect">
            <a:avLst/>
          </a:prstGeom>
        </p:spPr>
      </p:pic>
      <p:sp>
        <p:nvSpPr>
          <p:cNvPr id="8" name="灯片编号占位符 4"/>
          <p:cNvSpPr>
            <a:spLocks noGrp="1"/>
          </p:cNvSpPr>
          <p:nvPr userDrawn="1">
            <p:custDataLst>
              <p:tags r:id="rId3"/>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
        <p:nvSpPr>
          <p:cNvPr id="5" name="Title 1"/>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004"/>
            <a:ext cx="3932237" cy="886397"/>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004"/>
            <a:ext cx="3932237" cy="886397"/>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3.png"/><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1" Type="http://schemas.openxmlformats.org/officeDocument/2006/relationships/theme" Target="../theme/theme2.xml"/><Relationship Id="rId10" Type="http://schemas.openxmlformats.org/officeDocument/2006/relationships/tags" Target="../tags/tag24.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7.jpeg"/><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1" Type="http://schemas.openxmlformats.org/officeDocument/2006/relationships/theme" Target="../theme/theme4.xml"/><Relationship Id="rId20" Type="http://schemas.openxmlformats.org/officeDocument/2006/relationships/tags" Target="../tags/tag120.xml"/><Relationship Id="rId2" Type="http://schemas.openxmlformats.org/officeDocument/2006/relationships/slideLayout" Target="../slideLayouts/slideLayout34.xml"/><Relationship Id="rId19" Type="http://schemas.openxmlformats.org/officeDocument/2006/relationships/tags" Target="../tags/tag119.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302198"/>
            <a:ext cx="9855200" cy="332399"/>
          </a:xfrm>
          <a:prstGeom prst="rect">
            <a:avLst/>
          </a:prstGeom>
          <a:noFill/>
        </p:spPr>
        <p:txBody>
          <a:bodyPr wrap="square" lIns="0" tIns="0" rIns="0" bIns="0">
            <a:spAutoFit/>
          </a:bodyPr>
          <a:lstStyle/>
          <a:p>
            <a:pPr lvl="0"/>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cxnSp>
        <p:nvCxnSpPr>
          <p:cNvPr id="7" name="直接连接符 6"/>
          <p:cNvCxnSpPr/>
          <p:nvPr userDrawn="1"/>
        </p:nvCxnSpPr>
        <p:spPr>
          <a:xfrm>
            <a:off x="244092" y="787400"/>
            <a:ext cx="11947909" cy="0"/>
          </a:xfrm>
          <a:prstGeom prst="line">
            <a:avLst/>
          </a:prstGeom>
          <a:ln w="25400">
            <a:solidFill>
              <a:schemeClr val="accent6">
                <a:alpha val="60000"/>
              </a:schemeClr>
            </a:solidFill>
            <a:headEnd type="oval"/>
          </a:ln>
        </p:spPr>
        <p:style>
          <a:lnRef idx="1">
            <a:schemeClr val="accent1"/>
          </a:lnRef>
          <a:fillRef idx="0">
            <a:schemeClr val="accent1"/>
          </a:fillRef>
          <a:effectRef idx="0">
            <a:schemeClr val="accent1"/>
          </a:effectRef>
          <a:fontRef idx="minor">
            <a:schemeClr val="tx1"/>
          </a:fontRef>
        </p:style>
      </p:cxnSp>
      <p:sp>
        <p:nvSpPr>
          <p:cNvPr id="9" name="Holder 4"/>
          <p:cNvSpPr>
            <a:spLocks noGrp="1"/>
          </p:cNvSpPr>
          <p:nvPr>
            <p:ph type="ftr" sz="quarter" idx="3"/>
          </p:nvPr>
        </p:nvSpPr>
        <p:spPr>
          <a:xfrm>
            <a:off x="4145280" y="6377942"/>
            <a:ext cx="3901440"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10" name="Holder 5"/>
          <p:cNvSpPr>
            <a:spLocks noGrp="1"/>
          </p:cNvSpPr>
          <p:nvPr>
            <p:ph type="dt" sz="half" idx="2"/>
          </p:nvPr>
        </p:nvSpPr>
        <p:spPr>
          <a:xfrm>
            <a:off x="609600" y="6377942"/>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fld>
            <a:endParaRPr lang="en-US">
              <a:solidFill>
                <a:prstClr val="black">
                  <a:tint val="75000"/>
                </a:prstClr>
              </a:solidFill>
            </a:endParaRPr>
          </a:p>
        </p:txBody>
      </p:sp>
      <p:sp>
        <p:nvSpPr>
          <p:cNvPr id="11" name="Holder 6"/>
          <p:cNvSpPr>
            <a:spLocks noGrp="1"/>
          </p:cNvSpPr>
          <p:nvPr>
            <p:ph type="sldNum" sz="quarter" idx="4"/>
          </p:nvPr>
        </p:nvSpPr>
        <p:spPr>
          <a:xfrm>
            <a:off x="11555646" y="6553257"/>
            <a:ext cx="335279" cy="254000"/>
          </a:xfrm>
          <a:prstGeom prst="rect">
            <a:avLst/>
          </a:prstGeom>
        </p:spPr>
        <p:txBody>
          <a:bodyPr lIns="0" tIns="0" rIns="0" bIns="0"/>
          <a:lstStyle>
            <a:lvl1pPr>
              <a:defRPr sz="1335" b="0" i="0">
                <a:solidFill>
                  <a:srgbClr val="DE6B11"/>
                </a:solidFill>
                <a:latin typeface="华文楷体" panose="02010600040101010101" pitchFamily="2" charset="-122"/>
                <a:cs typeface="华文楷体" panose="02010600040101010101" pitchFamily="2" charset="-122"/>
              </a:defRPr>
            </a:lvl1pPr>
          </a:lstStyle>
          <a:p>
            <a:pPr marL="17145">
              <a:spcBef>
                <a:spcPts val="105"/>
              </a:spcBef>
            </a:pPr>
            <a:r>
              <a:rPr lang="en-US" altLang="zh-CN" spc="-7"/>
              <a:t>|</a:t>
            </a:r>
            <a:r>
              <a:rPr lang="en-US" altLang="zh-CN" spc="-73"/>
              <a:t> </a:t>
            </a:r>
            <a:fld id="{81D60167-4931-47E6-BA6A-407CBD079E47}" type="slidenum">
              <a:rPr lang="en-US" altLang="zh-CN" spc="-7" smtClean="0"/>
            </a:fld>
            <a:endParaRPr spc="-7" dirty="0"/>
          </a:p>
        </p:txBody>
      </p:sp>
      <p:pic>
        <p:nvPicPr>
          <p:cNvPr id="5" name="图片 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112887" y="166601"/>
            <a:ext cx="2936754" cy="4754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lang="en-US" altLang="en-US" sz="2400" b="1" i="0" kern="1200" baseline="0" dirty="0">
          <a:solidFill>
            <a:srgbClr val="0070C0"/>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0"/>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31371" y="145867"/>
            <a:ext cx="8833987" cy="77008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3392" y="1316764"/>
            <a:ext cx="10945216" cy="508856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7" name="图片 6" descr="华润生物医药LOGO"/>
          <p:cNvPicPr>
            <a:picLocks noChangeAspect="1"/>
          </p:cNvPicPr>
          <p:nvPr userDrawn="1"/>
        </p:nvPicPr>
        <p:blipFill>
          <a:blip r:embed="rId3">
            <a:clrChange>
              <a:clrFrom>
                <a:srgbClr val="FFFFFF">
                  <a:alpha val="100000"/>
                </a:srgbClr>
              </a:clrFrom>
              <a:clrTo>
                <a:srgbClr val="FFFFFF">
                  <a:alpha val="100000"/>
                  <a:alpha val="0"/>
                </a:srgbClr>
              </a:clrTo>
            </a:clrChange>
          </a:blip>
          <a:stretch>
            <a:fillRect/>
          </a:stretch>
        </p:blipFill>
        <p:spPr>
          <a:xfrm>
            <a:off x="9306560" y="369147"/>
            <a:ext cx="2331547" cy="720005"/>
          </a:xfrm>
          <a:prstGeom prst="rect">
            <a:avLst/>
          </a:prstGeom>
        </p:spPr>
      </p:pic>
      <p:sp>
        <p:nvSpPr>
          <p:cNvPr id="8" name="SlideBottomBar"/>
          <p:cNvSpPr>
            <a:spLocks noChangeArrowheads="1"/>
          </p:cNvSpPr>
          <p:nvPr userDrawn="1"/>
        </p:nvSpPr>
        <p:spPr bwMode="auto">
          <a:xfrm>
            <a:off x="378793" y="932653"/>
            <a:ext cx="8833987" cy="96013"/>
          </a:xfrm>
          <a:prstGeom prst="rect">
            <a:avLst/>
          </a:prstGeom>
          <a:solidFill>
            <a:srgbClr val="FF9900"/>
          </a:solidFill>
          <a:ln>
            <a:noFill/>
          </a:ln>
        </p:spPr>
        <p:txBody>
          <a:bodyPr wrap="none" lIns="72475" tIns="36241" rIns="72475" bIns="3624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spcBef>
                <a:spcPct val="0"/>
              </a:spcBef>
              <a:spcAft>
                <a:spcPct val="50000"/>
              </a:spcAft>
              <a:buClr>
                <a:srgbClr val="1F497D"/>
              </a:buClr>
              <a:buFont typeface="Arial" panose="020B0604020202020204" pitchFamily="34" charset="0"/>
              <a:buNone/>
              <a:defRPr/>
            </a:pPr>
            <a:endParaRPr lang="zh-CN" altLang="en-US" sz="1200" b="1">
              <a:solidFill>
                <a:srgbClr val="000000"/>
              </a:solidFill>
              <a:latin typeface="Times New Roman" panose="02020603050405020304" pitchFamily="18" charset="0"/>
              <a:ea typeface="华文楷体" panose="02010600040101010101" pitchFamily="2" charset="-122"/>
              <a:cs typeface="+mn-cs"/>
              <a:sym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1219200" rtl="0" eaLnBrk="1" latinLnBrk="0" hangingPunct="1">
        <a:lnSpc>
          <a:spcPct val="90000"/>
        </a:lnSpc>
        <a:spcBef>
          <a:spcPct val="0"/>
        </a:spcBef>
        <a:buNone/>
        <a:defRPr sz="3200" b="1" kern="1200">
          <a:solidFill>
            <a:schemeClr val="tx1"/>
          </a:solidFill>
          <a:latin typeface="微软雅黑" panose="020B0503020204020204" charset="-122"/>
          <a:ea typeface="微软雅黑" panose="020B0503020204020204" charset="-122"/>
          <a:cs typeface="+mj-cs"/>
        </a:defRPr>
      </a:lvl1pPr>
    </p:titleStyle>
    <p:bodyStyle>
      <a:lvl1pPr marL="304800" indent="-304800" algn="l" defTabSz="1219200" rtl="0" eaLnBrk="1" latinLnBrk="0" hangingPunct="1">
        <a:lnSpc>
          <a:spcPct val="90000"/>
        </a:lnSpc>
        <a:spcBef>
          <a:spcPct val="267000"/>
        </a:spcBef>
        <a:buFont typeface="Arial" panose="020B0604020202020204" pitchFamily="34" charset="0"/>
        <a:buChar char="•"/>
        <a:defRPr sz="2135" b="1" kern="1200">
          <a:solidFill>
            <a:schemeClr val="tx1"/>
          </a:solidFill>
          <a:latin typeface="微软雅黑" panose="020B0503020204020204" charset="-122"/>
          <a:ea typeface="微软雅黑" panose="020B0503020204020204" charset="-122"/>
          <a:cs typeface="+mn-cs"/>
        </a:defRPr>
      </a:lvl1pPr>
      <a:lvl2pPr marL="914400" indent="-304800" algn="l" defTabSz="1219200" rtl="0" eaLnBrk="1" latinLnBrk="0" hangingPunct="1">
        <a:lnSpc>
          <a:spcPct val="90000"/>
        </a:lnSpc>
        <a:spcBef>
          <a:spcPct val="134000"/>
        </a:spcBef>
        <a:buFont typeface="Arial" panose="020B0604020202020204" pitchFamily="34" charset="0"/>
        <a:buChar char="•"/>
        <a:defRPr sz="1865" b="1" kern="1200">
          <a:solidFill>
            <a:schemeClr val="tx1"/>
          </a:solidFill>
          <a:latin typeface="微软雅黑" panose="020B0503020204020204" charset="-122"/>
          <a:ea typeface="微软雅黑" panose="020B0503020204020204" charset="-122"/>
          <a:cs typeface="+mn-cs"/>
        </a:defRPr>
      </a:lvl2pPr>
      <a:lvl3pPr marL="1524000" indent="-304800" algn="l" defTabSz="1219200" rtl="0" eaLnBrk="1" latinLnBrk="0" hangingPunct="1">
        <a:lnSpc>
          <a:spcPct val="90000"/>
        </a:lnSpc>
        <a:spcBef>
          <a:spcPct val="134000"/>
        </a:spcBef>
        <a:buFont typeface="Arial" panose="020B0604020202020204" pitchFamily="34" charset="0"/>
        <a:buChar char="•"/>
        <a:defRPr sz="1600" b="1" kern="1200">
          <a:solidFill>
            <a:schemeClr val="tx1"/>
          </a:solidFill>
          <a:latin typeface="微软雅黑" panose="020B0503020204020204" charset="-122"/>
          <a:ea typeface="微软雅黑" panose="020B0503020204020204" charset="-122"/>
          <a:cs typeface="+mn-cs"/>
        </a:defRPr>
      </a:lvl3pPr>
      <a:lvl4pPr marL="2133600" indent="-304800" algn="l" defTabSz="1219200" rtl="0" eaLnBrk="1" latinLnBrk="0" hangingPunct="1">
        <a:lnSpc>
          <a:spcPct val="90000"/>
        </a:lnSpc>
        <a:spcBef>
          <a:spcPct val="134000"/>
        </a:spcBef>
        <a:buFont typeface="Arial" panose="020B0604020202020204" pitchFamily="34" charset="0"/>
        <a:buChar char="•"/>
        <a:defRPr sz="1465" b="1" kern="1200">
          <a:solidFill>
            <a:schemeClr val="tx1"/>
          </a:solidFill>
          <a:latin typeface="微软雅黑" panose="020B0503020204020204" charset="-122"/>
          <a:ea typeface="微软雅黑" panose="020B0503020204020204" charset="-122"/>
          <a:cs typeface="+mn-cs"/>
        </a:defRPr>
      </a:lvl4pPr>
      <a:lvl5pPr marL="2743200" indent="-304800" algn="l" defTabSz="1219200" rtl="0" eaLnBrk="1" latinLnBrk="0" hangingPunct="1">
        <a:lnSpc>
          <a:spcPct val="90000"/>
        </a:lnSpc>
        <a:spcBef>
          <a:spcPct val="134000"/>
        </a:spcBef>
        <a:buFont typeface="Arial" panose="020B0604020202020204" pitchFamily="34" charset="0"/>
        <a:buChar char="•"/>
        <a:defRPr sz="1465" b="1" kern="1200">
          <a:solidFill>
            <a:schemeClr val="tx1"/>
          </a:solidFill>
          <a:latin typeface="微软雅黑" panose="020B0503020204020204" charset="-122"/>
          <a:ea typeface="微软雅黑" panose="020B0503020204020204" charset="-122"/>
          <a:cs typeface="+mn-cs"/>
        </a:defRPr>
      </a:lvl5pPr>
      <a:lvl6pPr marL="33528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任意多边形: 形状 15"/>
          <p:cNvSpPr/>
          <p:nvPr userDrawn="1">
            <p:custDataLst>
              <p:tags r:id="rId13"/>
            </p:custDataLst>
          </p:nvPr>
        </p:nvSpPr>
        <p:spPr>
          <a:xfrm flipH="1">
            <a:off x="1" y="0"/>
            <a:ext cx="7378367" cy="6858000"/>
          </a:xfrm>
          <a:custGeom>
            <a:avLst/>
            <a:gdLst>
              <a:gd name="connsiteX0" fmla="*/ 7378367 w 7378367"/>
              <a:gd name="connsiteY0" fmla="*/ 0 h 6858000"/>
              <a:gd name="connsiteX1" fmla="*/ 1731641 w 7378367"/>
              <a:gd name="connsiteY1" fmla="*/ 0 h 6858000"/>
              <a:gd name="connsiteX2" fmla="*/ 1587640 w 7378367"/>
              <a:gd name="connsiteY2" fmla="*/ 188562 h 6858000"/>
              <a:gd name="connsiteX3" fmla="*/ 0 w 7378367"/>
              <a:gd name="connsiteY3" fmla="*/ 5104828 h 6858000"/>
              <a:gd name="connsiteX4" fmla="*/ 122591 w 7378367"/>
              <a:gd name="connsiteY4" fmla="*/ 6547765 h 6858000"/>
              <a:gd name="connsiteX5" fmla="*/ 182734 w 7378367"/>
              <a:gd name="connsiteY5" fmla="*/ 6858000 h 6858000"/>
              <a:gd name="connsiteX6" fmla="*/ 7378367 w 73783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367" h="6858000">
                <a:moveTo>
                  <a:pt x="7378367" y="0"/>
                </a:moveTo>
                <a:lnTo>
                  <a:pt x="1731641" y="0"/>
                </a:lnTo>
                <a:lnTo>
                  <a:pt x="1587640" y="188562"/>
                </a:lnTo>
                <a:cubicBezTo>
                  <a:pt x="591159" y="1555254"/>
                  <a:pt x="0" y="3258343"/>
                  <a:pt x="0" y="5104828"/>
                </a:cubicBezTo>
                <a:cubicBezTo>
                  <a:pt x="0" y="5597224"/>
                  <a:pt x="42039" y="6079423"/>
                  <a:pt x="122591" y="6547765"/>
                </a:cubicBezTo>
                <a:lnTo>
                  <a:pt x="182734" y="6858000"/>
                </a:lnTo>
                <a:lnTo>
                  <a:pt x="7378367" y="6858000"/>
                </a:ln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1800"/>
          </a:p>
        </p:txBody>
      </p:sp>
      <p:sp>
        <p:nvSpPr>
          <p:cNvPr id="18" name="任意多边形: 形状 17"/>
          <p:cNvSpPr/>
          <p:nvPr userDrawn="1">
            <p:custDataLst>
              <p:tags r:id="rId14"/>
            </p:custDataLst>
          </p:nvPr>
        </p:nvSpPr>
        <p:spPr>
          <a:xfrm flipV="1">
            <a:off x="8088254" y="1"/>
            <a:ext cx="4103747" cy="4637107"/>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2" name="标题占位符 1"/>
          <p:cNvSpPr>
            <a:spLocks noGrp="1"/>
          </p:cNvSpPr>
          <p:nvPr>
            <p:ph type="title"/>
            <p:custDataLst>
              <p:tags r:id="rId1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0" Type="http://schemas.openxmlformats.org/officeDocument/2006/relationships/slideLayout" Target="../slideLayouts/slideLayout6.xml"/><Relationship Id="rId1" Type="http://schemas.openxmlformats.org/officeDocument/2006/relationships/tags" Target="../tags/tag144.xml"/></Relationships>
</file>

<file path=ppt/slides/_rels/slide2.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9" Type="http://schemas.openxmlformats.org/officeDocument/2006/relationships/slideLayout" Target="../slideLayouts/slideLayout35.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2.xml"/><Relationship Id="rId1" Type="http://schemas.openxmlformats.org/officeDocument/2006/relationships/tags" Target="../tags/tag14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43.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1174433" y="2831465"/>
            <a:ext cx="9843135" cy="1043305"/>
          </a:xfrm>
        </p:spPr>
        <p:txBody>
          <a:bodyPr>
            <a:noAutofit/>
          </a:bodyPr>
          <a:p>
            <a:pPr algn="ctr">
              <a:lnSpc>
                <a:spcPct val="150000"/>
              </a:lnSpc>
            </a:pPr>
            <a:r>
              <a:rPr lang="zh-CN" altLang="en-US" sz="4000"/>
              <a:t>注射用重组人组织型纤溶酶原激酶衍生物</a:t>
            </a:r>
            <a:br>
              <a:rPr lang="zh-CN" altLang="en-US" sz="4000"/>
            </a:br>
            <a:br>
              <a:rPr lang="en-US" altLang="zh-CN" sz="2000"/>
            </a:br>
            <a:r>
              <a:rPr lang="zh-CN" altLang="en-US" sz="2000">
                <a:solidFill>
                  <a:srgbClr val="FF0000"/>
                </a:solidFill>
              </a:rPr>
              <a:t>国家基本药物</a:t>
            </a:r>
            <a:r>
              <a:rPr lang="en-US" altLang="zh-CN" sz="2000">
                <a:solidFill>
                  <a:srgbClr val="FF0000"/>
                </a:solidFill>
              </a:rPr>
              <a:t> · </a:t>
            </a:r>
            <a:r>
              <a:rPr lang="zh-CN" altLang="en-US" sz="2000">
                <a:solidFill>
                  <a:srgbClr val="FF0000"/>
                </a:solidFill>
              </a:rPr>
              <a:t>医保乙类（急性心肌梗死适应症）</a:t>
            </a:r>
            <a:r>
              <a:rPr lang="en-US" altLang="zh-CN" sz="2000">
                <a:solidFill>
                  <a:srgbClr val="FF0000"/>
                </a:solidFill>
              </a:rPr>
              <a:t>· </a:t>
            </a:r>
            <a:r>
              <a:rPr lang="zh-CN" altLang="en-US" sz="2000">
                <a:solidFill>
                  <a:srgbClr val="FF0000"/>
                </a:solidFill>
              </a:rPr>
              <a:t>唯一优效的第三代特异性溶栓药</a:t>
            </a:r>
            <a:br>
              <a:rPr lang="zh-CN" altLang="en-US" sz="2000"/>
            </a:br>
            <a:r>
              <a:rPr lang="en-US" altLang="zh-CN" sz="2000"/>
              <a:t>  </a:t>
            </a:r>
            <a:endParaRPr lang="en-US" altLang="zh-CN" sz="2000"/>
          </a:p>
        </p:txBody>
      </p:sp>
      <p:sp>
        <p:nvSpPr>
          <p:cNvPr id="4" name="副标题 3"/>
          <p:cNvSpPr>
            <a:spLocks noGrp="1"/>
          </p:cNvSpPr>
          <p:nvPr>
            <p:ph type="subTitle" idx="1"/>
          </p:nvPr>
        </p:nvSpPr>
        <p:spPr>
          <a:xfrm>
            <a:off x="3233936" y="4869160"/>
            <a:ext cx="5724128" cy="484651"/>
          </a:xfrm>
        </p:spPr>
        <p:txBody>
          <a:bodyPr>
            <a:normAutofit fontScale="70000"/>
          </a:bodyPr>
          <a:p>
            <a:pPr algn="ctr"/>
            <a:r>
              <a:rPr lang="zh-CN" altLang="en-US"/>
              <a:t>华润昂德生物药业</a:t>
            </a:r>
            <a:r>
              <a:rPr lang="zh-CN" altLang="en-US"/>
              <a:t>有限公司</a:t>
            </a:r>
            <a:endParaRPr lang="zh-CN" altLang="en-US"/>
          </a:p>
        </p:txBody>
      </p:sp>
      <p:sp>
        <p:nvSpPr>
          <p:cNvPr id="5" name="文本框 4"/>
          <p:cNvSpPr txBox="1"/>
          <p:nvPr/>
        </p:nvSpPr>
        <p:spPr>
          <a:xfrm>
            <a:off x="0" y="0"/>
            <a:ext cx="4064000"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申报类型：</a:t>
            </a:r>
            <a:r>
              <a:rPr lang="zh-CN" altLang="en-US" sz="2400" b="1">
                <a:solidFill>
                  <a:srgbClr val="FF0000"/>
                </a:solidFill>
                <a:latin typeface="微软雅黑" panose="020B0503020204020204" charset="-122"/>
                <a:ea typeface="微软雅黑" panose="020B0503020204020204" charset="-122"/>
              </a:rPr>
              <a:t>新增适应症</a:t>
            </a:r>
            <a:endParaRPr lang="zh-CN" altLang="en-US" sz="2400" b="1">
              <a:solidFill>
                <a:srgbClr val="FF0000"/>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8512810" y="4820920"/>
            <a:ext cx="3679190" cy="2037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 name="textbox 44"/>
          <p:cNvSpPr/>
          <p:nvPr/>
        </p:nvSpPr>
        <p:spPr>
          <a:xfrm>
            <a:off x="0" y="76581"/>
            <a:ext cx="1091564" cy="557530"/>
          </a:xfrm>
          <a:prstGeom prst="rect">
            <a:avLst/>
          </a:prstGeom>
          <a:solidFill>
            <a:srgbClr val="044F75"/>
          </a:solidFill>
          <a:ln w="0" cap="flat">
            <a:noFill/>
            <a:prstDash val="solid"/>
            <a:miter lim="0"/>
          </a:ln>
        </p:spPr>
        <p:txBody>
          <a:bodyPr vert="horz" wrap="square" lIns="0" tIns="0" rIns="0" bIns="0" anchor="ctr" anchorCtr="0"/>
          <a:p>
            <a:pPr algn="ctr" rtl="0" eaLnBrk="0">
              <a:lnSpc>
                <a:spcPct val="109000"/>
              </a:lnSpc>
            </a:pPr>
            <a:r>
              <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公平性</a:t>
            </a:r>
            <a:endPar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标题 1"/>
          <p:cNvSpPr>
            <a:spLocks noGrp="1"/>
          </p:cNvSpPr>
          <p:nvPr/>
        </p:nvSpPr>
        <p:spPr>
          <a:xfrm>
            <a:off x="1176020" y="302260"/>
            <a:ext cx="9085580" cy="332105"/>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lang="en-US" altLang="en-US" sz="2400" b="1" i="0" kern="1200" baseline="0" dirty="0">
                <a:solidFill>
                  <a:srgbClr val="0070C0"/>
                </a:solidFill>
                <a:latin typeface="微软雅黑" panose="020B0503020204020204" charset="-122"/>
                <a:ea typeface="微软雅黑" panose="020B0503020204020204" charset="-122"/>
                <a:cs typeface="+mj-cs"/>
              </a:defRPr>
            </a:lvl1pPr>
          </a:lstStyle>
          <a:p>
            <a:r>
              <a:rPr lang="zh-CN" altLang="en-US">
                <a:solidFill>
                  <a:srgbClr val="044F75"/>
                </a:solidFill>
              </a:rPr>
              <a:t>本品是</a:t>
            </a:r>
            <a:r>
              <a:rPr lang="zh-CN" altLang="en-US">
                <a:solidFill>
                  <a:srgbClr val="FF0000"/>
                </a:solidFill>
              </a:rPr>
              <a:t>唯一基药</a:t>
            </a:r>
            <a:r>
              <a:rPr lang="zh-CN" altLang="en-US">
                <a:solidFill>
                  <a:srgbClr val="044F75"/>
                </a:solidFill>
              </a:rPr>
              <a:t>目录内的特异性溶栓药</a:t>
            </a:r>
            <a:endParaRPr lang="zh-CN" altLang="en-US">
              <a:solidFill>
                <a:srgbClr val="044F75"/>
              </a:solidFill>
            </a:endParaRPr>
          </a:p>
        </p:txBody>
      </p:sp>
      <p:sp>
        <p:nvSpPr>
          <p:cNvPr id="10" name="圆角矩形 9"/>
          <p:cNvSpPr/>
          <p:nvPr>
            <p:custDataLst>
              <p:tags r:id="rId1"/>
            </p:custDataLst>
          </p:nvPr>
        </p:nvSpPr>
        <p:spPr>
          <a:xfrm>
            <a:off x="562927" y="2656345"/>
            <a:ext cx="11076305" cy="1096755"/>
          </a:xfrm>
          <a:prstGeom prst="roundRect">
            <a:avLst>
              <a:gd name="adj" fmla="val 22030"/>
            </a:avLst>
          </a:prstGeom>
          <a:solidFill>
            <a:schemeClr val="lt1">
              <a:lumMod val="100000"/>
              <a:alpha val="10000"/>
            </a:schemeClr>
          </a:solidFill>
          <a:ln>
            <a:gradFill>
              <a:gsLst>
                <a:gs pos="46000">
                  <a:srgbClr val="044F75"/>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972185" tIns="0" rIns="179705" bIns="36195" rtlCol="0" anchor="ctr">
            <a:noAutofit/>
          </a:bodyPr>
          <a:p>
            <a:pPr indent="0" algn="l" fontAlgn="auto">
              <a:lnSpc>
                <a:spcPct val="130000"/>
              </a:lnSpc>
              <a:spcAft>
                <a:spcPts val="0"/>
              </a:spcAft>
            </a:pPr>
            <a:r>
              <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rPr>
              <a:t>弥补目录短板</a:t>
            </a:r>
            <a:endPar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endParaRPr>
          </a:p>
        </p:txBody>
      </p:sp>
      <p:sp>
        <p:nvSpPr>
          <p:cNvPr id="11" name="圆角矩形 10"/>
          <p:cNvSpPr/>
          <p:nvPr>
            <p:custDataLst>
              <p:tags r:id="rId2"/>
            </p:custDataLst>
          </p:nvPr>
        </p:nvSpPr>
        <p:spPr>
          <a:xfrm>
            <a:off x="562927" y="3898986"/>
            <a:ext cx="11076305" cy="1096755"/>
          </a:xfrm>
          <a:prstGeom prst="roundRect">
            <a:avLst>
              <a:gd name="adj" fmla="val 22030"/>
            </a:avLst>
          </a:prstGeom>
          <a:solidFill>
            <a:schemeClr val="lt1">
              <a:lumMod val="100000"/>
              <a:alpha val="10000"/>
            </a:schemeClr>
          </a:solidFill>
          <a:ln>
            <a:gradFill>
              <a:gsLst>
                <a:gs pos="50000">
                  <a:srgbClr val="044F75"/>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972185" tIns="0" rIns="179705" bIns="36195" rtlCol="0" anchor="ctr">
            <a:noAutofit/>
          </a:bodyPr>
          <a:p>
            <a:pPr indent="0" algn="l" fontAlgn="auto">
              <a:lnSpc>
                <a:spcPct val="130000"/>
              </a:lnSpc>
              <a:spcAft>
                <a:spcPts val="0"/>
              </a:spcAft>
            </a:pPr>
            <a:r>
              <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rPr>
              <a:t>临床管理便利</a:t>
            </a:r>
            <a:endPar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endParaRPr>
          </a:p>
        </p:txBody>
      </p:sp>
      <p:sp>
        <p:nvSpPr>
          <p:cNvPr id="54" name="圆角矩形 53"/>
          <p:cNvSpPr/>
          <p:nvPr>
            <p:custDataLst>
              <p:tags r:id="rId3"/>
            </p:custDataLst>
          </p:nvPr>
        </p:nvSpPr>
        <p:spPr>
          <a:xfrm>
            <a:off x="562927" y="5141627"/>
            <a:ext cx="11076305" cy="1096755"/>
          </a:xfrm>
          <a:prstGeom prst="roundRect">
            <a:avLst>
              <a:gd name="adj" fmla="val 22030"/>
            </a:avLst>
          </a:prstGeom>
          <a:solidFill>
            <a:schemeClr val="lt1">
              <a:lumMod val="100000"/>
              <a:alpha val="10000"/>
            </a:schemeClr>
          </a:solidFill>
          <a:ln>
            <a:gradFill>
              <a:gsLst>
                <a:gs pos="56000">
                  <a:srgbClr val="044F75"/>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972185" tIns="0" rIns="179705" bIns="36195" rtlCol="0" anchor="ctr">
            <a:noAutofit/>
          </a:bodyPr>
          <a:p>
            <a:pPr indent="0" algn="l" fontAlgn="auto">
              <a:lnSpc>
                <a:spcPct val="130000"/>
              </a:lnSpc>
              <a:spcAft>
                <a:spcPts val="0"/>
              </a:spcAft>
            </a:pPr>
            <a:r>
              <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rPr>
              <a:t>对公共卫生</a:t>
            </a:r>
            <a:endPar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30000"/>
              </a:lnSpc>
              <a:spcAft>
                <a:spcPts val="0"/>
              </a:spcAft>
            </a:pPr>
            <a:r>
              <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rPr>
              <a:t>有积极影响</a:t>
            </a:r>
            <a:endPar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endParaRPr>
          </a:p>
        </p:txBody>
      </p:sp>
      <p:grpSp>
        <p:nvGrpSpPr>
          <p:cNvPr id="12" name="组合 11"/>
          <p:cNvGrpSpPr/>
          <p:nvPr>
            <p:custDataLst>
              <p:tags r:id="rId4"/>
            </p:custDataLst>
          </p:nvPr>
        </p:nvGrpSpPr>
        <p:grpSpPr>
          <a:xfrm>
            <a:off x="562610" y="1413510"/>
            <a:ext cx="11075670" cy="4439920"/>
            <a:chOff x="886" y="2226"/>
            <a:chExt cx="17442" cy="6992"/>
          </a:xfrm>
        </p:grpSpPr>
        <p:sp>
          <p:nvSpPr>
            <p:cNvPr id="13" name="圆角矩形 12"/>
            <p:cNvSpPr/>
            <p:nvPr>
              <p:custDataLst>
                <p:tags r:id="rId5"/>
              </p:custDataLst>
            </p:nvPr>
          </p:nvSpPr>
          <p:spPr>
            <a:xfrm>
              <a:off x="886" y="2226"/>
              <a:ext cx="17443" cy="1727"/>
            </a:xfrm>
            <a:prstGeom prst="roundRect">
              <a:avLst>
                <a:gd name="adj" fmla="val 22030"/>
              </a:avLst>
            </a:prstGeom>
            <a:solidFill>
              <a:schemeClr val="lt1">
                <a:lumMod val="100000"/>
                <a:alpha val="11000"/>
              </a:schemeClr>
            </a:solidFill>
            <a:ln>
              <a:gradFill>
                <a:gsLst>
                  <a:gs pos="61000">
                    <a:srgbClr val="044F75"/>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972185" tIns="0" rIns="179705" bIns="36195" rtlCol="0" anchor="ctr">
              <a:noAutofit/>
            </a:bodyPr>
            <a:p>
              <a:pPr indent="0" algn="l" fontAlgn="auto">
                <a:lnSpc>
                  <a:spcPct val="130000"/>
                </a:lnSpc>
                <a:spcAft>
                  <a:spcPts val="0"/>
                </a:spcAft>
              </a:pPr>
              <a:r>
                <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rPr>
                <a:t>符合保基本原则</a:t>
              </a:r>
              <a:endParaRPr lang="zh-CN" altLang="en-US" sz="1600" b="1" dirty="0">
                <a:solidFill>
                  <a:srgbClr val="044F75"/>
                </a:solidFill>
                <a:latin typeface="微软雅黑" panose="020B0503020204020204" charset="-122"/>
                <a:ea typeface="微软雅黑" panose="020B0503020204020204" charset="-122"/>
                <a:cs typeface="微软雅黑" panose="020B0503020204020204" charset="-122"/>
                <a:sym typeface="+mn-ea"/>
              </a:endParaRPr>
            </a:p>
          </p:txBody>
        </p:sp>
        <p:sp>
          <p:nvSpPr>
            <p:cNvPr id="15" name="椭圆 14"/>
            <p:cNvSpPr>
              <a:spLocks noChangeAspect="1"/>
            </p:cNvSpPr>
            <p:nvPr>
              <p:custDataLst>
                <p:tags r:id="rId6"/>
              </p:custDataLst>
            </p:nvPr>
          </p:nvSpPr>
          <p:spPr>
            <a:xfrm>
              <a:off x="1411" y="2737"/>
              <a:ext cx="706" cy="706"/>
            </a:xfrm>
            <a:prstGeom prst="ellipse">
              <a:avLst/>
            </a:prstGeom>
            <a:gradFill>
              <a:gsLst>
                <a:gs pos="65000">
                  <a:srgbClr val="2A6899">
                    <a:alpha val="100000"/>
                  </a:srgbClr>
                </a:gs>
                <a:gs pos="0">
                  <a:srgbClr val="044F75"/>
                </a:gs>
                <a:gs pos="100000">
                  <a:schemeClr val="accent1">
                    <a:alpha val="59000"/>
                  </a:schemeClr>
                </a:gs>
              </a:gsLst>
              <a:path path="circle">
                <a:fillToRect t="100000" r="100000"/>
              </a:path>
              <a:tileRect l="-100000" b="-10000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1</a:t>
              </a:r>
              <a:endParaRPr lang="en-US" altLang="zh-CN" dirty="0">
                <a:solidFill>
                  <a:srgbClr val="FFFFFF"/>
                </a:solidFill>
                <a:sym typeface="+mn-ea"/>
              </a:endParaRPr>
            </a:p>
          </p:txBody>
        </p:sp>
        <p:sp>
          <p:nvSpPr>
            <p:cNvPr id="16" name="椭圆 15"/>
            <p:cNvSpPr>
              <a:spLocks noChangeAspect="1"/>
            </p:cNvSpPr>
            <p:nvPr>
              <p:custDataLst>
                <p:tags r:id="rId7"/>
              </p:custDataLst>
            </p:nvPr>
          </p:nvSpPr>
          <p:spPr>
            <a:xfrm>
              <a:off x="1411" y="4702"/>
              <a:ext cx="688" cy="688"/>
            </a:xfrm>
            <a:prstGeom prst="ellipse">
              <a:avLst/>
            </a:prstGeom>
            <a:gradFill>
              <a:gsLst>
                <a:gs pos="65000">
                  <a:srgbClr val="2A6899">
                    <a:alpha val="100000"/>
                  </a:srgbClr>
                </a:gs>
                <a:gs pos="0">
                  <a:srgbClr val="044F75"/>
                </a:gs>
                <a:gs pos="100000">
                  <a:schemeClr val="accent1">
                    <a:alpha val="59000"/>
                  </a:schemeClr>
                </a:gs>
              </a:gsLst>
              <a:path path="circle">
                <a:fillToRect t="100000" r="100000"/>
              </a:path>
              <a:tileRect l="-100000" b="-10000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2</a:t>
              </a:r>
              <a:endParaRPr lang="en-US" altLang="zh-CN" dirty="0">
                <a:solidFill>
                  <a:srgbClr val="FFFFFF"/>
                </a:solidFill>
                <a:sym typeface="+mn-ea"/>
              </a:endParaRPr>
            </a:p>
          </p:txBody>
        </p:sp>
        <p:sp>
          <p:nvSpPr>
            <p:cNvPr id="17" name="椭圆 16"/>
            <p:cNvSpPr>
              <a:spLocks noChangeAspect="1"/>
            </p:cNvSpPr>
            <p:nvPr>
              <p:custDataLst>
                <p:tags r:id="rId8"/>
              </p:custDataLst>
            </p:nvPr>
          </p:nvSpPr>
          <p:spPr>
            <a:xfrm>
              <a:off x="1411" y="6616"/>
              <a:ext cx="688" cy="688"/>
            </a:xfrm>
            <a:prstGeom prst="ellipse">
              <a:avLst/>
            </a:prstGeom>
            <a:gradFill>
              <a:gsLst>
                <a:gs pos="65000">
                  <a:srgbClr val="2A6899">
                    <a:alpha val="100000"/>
                  </a:srgbClr>
                </a:gs>
                <a:gs pos="0">
                  <a:srgbClr val="044F75"/>
                </a:gs>
                <a:gs pos="100000">
                  <a:schemeClr val="accent1">
                    <a:alpha val="59000"/>
                  </a:schemeClr>
                </a:gs>
              </a:gsLst>
              <a:path path="circle">
                <a:fillToRect t="100000" r="100000"/>
              </a:path>
              <a:tileRect l="-100000" b="-10000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3</a:t>
              </a:r>
              <a:endParaRPr lang="en-US" altLang="zh-CN" dirty="0">
                <a:solidFill>
                  <a:srgbClr val="FFFFFF"/>
                </a:solidFill>
                <a:sym typeface="+mn-ea"/>
              </a:endParaRPr>
            </a:p>
          </p:txBody>
        </p:sp>
        <p:sp>
          <p:nvSpPr>
            <p:cNvPr id="18" name="椭圆 17"/>
            <p:cNvSpPr>
              <a:spLocks noChangeAspect="1"/>
            </p:cNvSpPr>
            <p:nvPr>
              <p:custDataLst>
                <p:tags r:id="rId9"/>
              </p:custDataLst>
            </p:nvPr>
          </p:nvSpPr>
          <p:spPr>
            <a:xfrm>
              <a:off x="1411" y="8530"/>
              <a:ext cx="688" cy="688"/>
            </a:xfrm>
            <a:prstGeom prst="ellipse">
              <a:avLst/>
            </a:prstGeom>
            <a:gradFill>
              <a:gsLst>
                <a:gs pos="65000">
                  <a:srgbClr val="2A6899">
                    <a:alpha val="100000"/>
                  </a:srgbClr>
                </a:gs>
                <a:gs pos="0">
                  <a:srgbClr val="044F75"/>
                </a:gs>
                <a:gs pos="100000">
                  <a:schemeClr val="accent1">
                    <a:alpha val="59000"/>
                  </a:schemeClr>
                </a:gs>
              </a:gsLst>
              <a:path path="circle">
                <a:fillToRect t="100000" r="100000"/>
              </a:path>
              <a:tileRect l="-100000" b="-10000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4</a:t>
              </a:r>
              <a:endParaRPr lang="en-US" altLang="zh-CN" dirty="0">
                <a:solidFill>
                  <a:srgbClr val="FFFFFF"/>
                </a:solidFill>
                <a:sym typeface="+mn-ea"/>
              </a:endParaRPr>
            </a:p>
          </p:txBody>
        </p:sp>
      </p:grpSp>
      <p:sp>
        <p:nvSpPr>
          <p:cNvPr id="19" name="文本框 18"/>
          <p:cNvSpPr txBox="1"/>
          <p:nvPr/>
        </p:nvSpPr>
        <p:spPr>
          <a:xfrm>
            <a:off x="3341370" y="5234940"/>
            <a:ext cx="8383905" cy="1003300"/>
          </a:xfrm>
          <a:prstGeom prst="rect">
            <a:avLst/>
          </a:prstGeom>
        </p:spPr>
        <p:txBody>
          <a:bodyPr>
            <a:noAutofit/>
          </a:bodyPr>
          <a:p>
            <a:r>
              <a:rPr lang="en-US" altLang="zh-CN" sz="1400">
                <a:latin typeface="微软雅黑" panose="020B0503020204020204" charset="-122"/>
                <a:ea typeface="微软雅黑" panose="020B0503020204020204" charset="-122"/>
                <a:sym typeface="+mn-ea"/>
              </a:rPr>
              <a:t>①</a:t>
            </a:r>
            <a:r>
              <a:rPr lang="zh-CN" altLang="en-US" sz="1400">
                <a:latin typeface="微软雅黑" panose="020B0503020204020204" charset="-122"/>
                <a:ea typeface="微软雅黑" panose="020B0503020204020204" charset="-122"/>
                <a:cs typeface="微软雅黑" panose="020B0503020204020204" charset="-122"/>
              </a:rPr>
              <a:t>急性缺血性卒中是一种严重威胁公共健康的疾病，其发病率和致残率高，给患者和家庭带来沉重负担，</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本品</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可显著降低</a:t>
            </a:r>
            <a:r>
              <a:rPr lang="zh-CN" altLang="en-US" sz="1400" b="1">
                <a:solidFill>
                  <a:srgbClr val="FF0000"/>
                </a:solidFill>
                <a:latin typeface="微软雅黑" panose="020B0503020204020204" charset="-122"/>
                <a:ea typeface="微软雅黑" panose="020B0503020204020204" charset="-122"/>
                <a:sym typeface="+mn-ea"/>
              </a:rPr>
              <a:t>急性缺血性卒中</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患者的死亡率和致残率</a:t>
            </a:r>
            <a:r>
              <a:rPr lang="zh-CN" altLang="en-US" sz="1400" b="1">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微软雅黑" panose="020B0503020204020204" charset="-122"/>
              </a:rPr>
              <a:t>；</a:t>
            </a:r>
            <a:endParaRPr lang="zh-CN" altLang="en-US" sz="1400">
              <a:latin typeface="微软雅黑" panose="020B0503020204020204" charset="-122"/>
              <a:ea typeface="微软雅黑" panose="020B0503020204020204" charset="-122"/>
              <a:cs typeface="微软雅黑" panose="020B0503020204020204" charset="-122"/>
            </a:endParaRPr>
          </a:p>
          <a:p>
            <a:r>
              <a:rPr lang="en-US" altLang="en-US" sz="1400">
                <a:latin typeface="微软雅黑" panose="020B0503020204020204" charset="-122"/>
                <a:ea typeface="微软雅黑" panose="020B0503020204020204" charset="-122"/>
                <a:cs typeface="微软雅黑" panose="020B0503020204020204" charset="-122"/>
                <a:sym typeface="+mn-ea"/>
              </a:rPr>
              <a:t>②</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本品</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价格低、产量足、质量有保障，可深入更多基层医院</a:t>
            </a:r>
            <a:r>
              <a:rPr lang="zh-CN" altLang="en-US" sz="1400">
                <a:latin typeface="微软雅黑" panose="020B0503020204020204" charset="-122"/>
                <a:ea typeface="微软雅黑" panose="020B0503020204020204" charset="-122"/>
                <a:cs typeface="微软雅黑" panose="020B0503020204020204" charset="-122"/>
                <a:sym typeface="Arial" panose="020B0604020202020204" pitchFamily="34" charset="0"/>
              </a:rPr>
              <a:t>，解决医疗资源薄弱地区溶栓药物供应不足的现实困境，提高药物可及性，降低社会医疗负担，节约医保基金。</a:t>
            </a:r>
            <a:endParaRPr lang="zh-CN" altLang="en-US" sz="140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3341370" y="4078605"/>
            <a:ext cx="8221980" cy="737235"/>
          </a:xfrm>
          <a:prstGeom prst="rect">
            <a:avLst/>
          </a:prstGeom>
          <a:noFill/>
        </p:spPr>
        <p:txBody>
          <a:bodyPr wrap="square" rtlCol="0">
            <a:spAutoFit/>
          </a:bodyPr>
          <a:p>
            <a:r>
              <a:rPr lang="en-US" altLang="zh-CN" sz="1400">
                <a:latin typeface="微软雅黑" panose="020B0503020204020204" charset="-122"/>
                <a:ea typeface="微软雅黑" panose="020B0503020204020204" charset="-122"/>
              </a:rPr>
              <a:t>①</a:t>
            </a:r>
            <a:r>
              <a:rPr lang="zh-CN" altLang="en-US" sz="1400">
                <a:latin typeface="微软雅黑" panose="020B0503020204020204" charset="-122"/>
                <a:ea typeface="微软雅黑" panose="020B0503020204020204" charset="-122"/>
              </a:rPr>
              <a:t>本品</a:t>
            </a:r>
            <a:r>
              <a:rPr lang="zh-CN" altLang="en-US" sz="1400" dirty="0">
                <a:latin typeface="微软雅黑" panose="020B0503020204020204" charset="-122"/>
                <a:ea typeface="微软雅黑" panose="020B0503020204020204" charset="-122"/>
                <a:sym typeface="+mn-ea"/>
              </a:rPr>
              <a:t>适应症明确，药物滥用和超说明书使用的风险非常低，</a:t>
            </a:r>
            <a:r>
              <a:rPr lang="zh-CN" altLang="en-US" sz="1400">
                <a:latin typeface="微软雅黑" panose="020B0503020204020204" charset="-122"/>
                <a:ea typeface="微软雅黑" panose="020B0503020204020204" charset="-122"/>
              </a:rPr>
              <a:t>更</a:t>
            </a:r>
            <a:r>
              <a:rPr lang="zh-CN" altLang="en-US" sz="1400">
                <a:latin typeface="微软雅黑" panose="020B0503020204020204" charset="-122"/>
                <a:ea typeface="微软雅黑" panose="020B0503020204020204" charset="-122"/>
              </a:rPr>
              <a:t>便于临床与医保规范管理。</a:t>
            </a:r>
            <a:endParaRPr lang="zh-CN" altLang="en-US" sz="1400">
              <a:latin typeface="微软雅黑" panose="020B0503020204020204" charset="-122"/>
              <a:ea typeface="微软雅黑" panose="020B0503020204020204" charset="-122"/>
            </a:endParaRPr>
          </a:p>
          <a:p>
            <a:r>
              <a:rPr lang="en-US" altLang="en-US" sz="1400">
                <a:latin typeface="微软雅黑" panose="020B0503020204020204" charset="-122"/>
                <a:ea typeface="微软雅黑" panose="020B0503020204020204" charset="-122"/>
              </a:rPr>
              <a:t>②</a:t>
            </a:r>
            <a:r>
              <a:rPr lang="zh-CN" altLang="en-US" sz="1400">
                <a:latin typeface="微软雅黑" panose="020B0503020204020204" charset="-122"/>
                <a:ea typeface="微软雅黑" panose="020B0503020204020204" charset="-122"/>
              </a:rPr>
              <a:t>本品用法用量明确，</a:t>
            </a:r>
            <a:r>
              <a:rPr lang="zh-CN" altLang="en-US" sz="1400" b="1">
                <a:solidFill>
                  <a:srgbClr val="FF0000"/>
                </a:solidFill>
                <a:latin typeface="微软雅黑" panose="020B0503020204020204" charset="-122"/>
                <a:ea typeface="微软雅黑" panose="020B0503020204020204" charset="-122"/>
              </a:rPr>
              <a:t>直接静脉推注给药，溶栓更高效；</a:t>
            </a:r>
            <a:r>
              <a:rPr lang="zh-CN" altLang="en-US" sz="1400" b="1">
                <a:solidFill>
                  <a:srgbClr val="FF0000"/>
                </a:solidFill>
                <a:latin typeface="微软雅黑" panose="020B0503020204020204" charset="-122"/>
                <a:ea typeface="微软雅黑" panose="020B0503020204020204" charset="-122"/>
                <a:sym typeface="+mn-ea"/>
              </a:rPr>
              <a:t>急救场景下无需根据患者体重计算给药剂量，使用更便捷；</a:t>
            </a:r>
            <a:r>
              <a:rPr lang="zh-CN" altLang="en-US" sz="1400">
                <a:latin typeface="微软雅黑" panose="020B0503020204020204" charset="-122"/>
                <a:ea typeface="微软雅黑" panose="020B0503020204020204" charset="-122"/>
              </a:rPr>
              <a:t>临床应用更方便，减轻医务人员负担，降低医疗质量管理难度。</a:t>
            </a:r>
            <a:endParaRPr lang="zh-CN" altLang="en-US" sz="1400">
              <a:latin typeface="微软雅黑" panose="020B0503020204020204" charset="-122"/>
              <a:ea typeface="微软雅黑" panose="020B0503020204020204" charset="-122"/>
            </a:endParaRPr>
          </a:p>
        </p:txBody>
      </p:sp>
      <p:sp>
        <p:nvSpPr>
          <p:cNvPr id="21" name="文本框 20"/>
          <p:cNvSpPr txBox="1"/>
          <p:nvPr/>
        </p:nvSpPr>
        <p:spPr>
          <a:xfrm>
            <a:off x="3412490" y="1536700"/>
            <a:ext cx="8097520" cy="953135"/>
          </a:xfrm>
          <a:prstGeom prst="rect">
            <a:avLst/>
          </a:prstGeom>
          <a:noFill/>
        </p:spPr>
        <p:txBody>
          <a:bodyPr wrap="square" rtlCol="0">
            <a:spAutoFit/>
          </a:bodyPr>
          <a:p>
            <a:r>
              <a:rPr lang="en-US" altLang="en-US" sz="1400">
                <a:latin typeface="微软雅黑" panose="020B0503020204020204" charset="-122"/>
                <a:ea typeface="微软雅黑" panose="020B0503020204020204" charset="-122"/>
                <a:cs typeface="微软雅黑" panose="020B0503020204020204" charset="-122"/>
              </a:rPr>
              <a:t>①</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唯一纳入《国家基本药物目录</a:t>
            </a:r>
            <a:r>
              <a:rPr lang="en-US" altLang="zh-CN" sz="1400" b="1">
                <a:solidFill>
                  <a:srgbClr val="FF0000"/>
                </a:solidFill>
                <a:latin typeface="微软雅黑" panose="020B0503020204020204" charset="-122"/>
                <a:ea typeface="微软雅黑" panose="020B0503020204020204" charset="-122"/>
                <a:cs typeface="微软雅黑" panose="020B0503020204020204" charset="-122"/>
              </a:rPr>
              <a:t>2018</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版》的特异性溶栓药，</a:t>
            </a:r>
            <a:r>
              <a:rPr lang="zh-CN" altLang="en-US" sz="1400">
                <a:latin typeface="微软雅黑" panose="020B0503020204020204" charset="-122"/>
                <a:ea typeface="微软雅黑" panose="020B0503020204020204" charset="-122"/>
                <a:cs typeface="微软雅黑" panose="020B0503020204020204" charset="-122"/>
              </a:rPr>
              <a:t>可更好覆盖和</a:t>
            </a:r>
            <a:r>
              <a:rPr lang="zh-CN" altLang="en-US" sz="1400">
                <a:latin typeface="微软雅黑" panose="020B0503020204020204" charset="-122"/>
                <a:ea typeface="微软雅黑" panose="020B0503020204020204" charset="-122"/>
                <a:cs typeface="微软雅黑" panose="020B0503020204020204" charset="-122"/>
                <a:sym typeface="+mn-ea"/>
              </a:rPr>
              <a:t>保障</a:t>
            </a:r>
            <a:r>
              <a:rPr lang="zh-CN" altLang="en-US" sz="1400">
                <a:latin typeface="微软雅黑" panose="020B0503020204020204" charset="-122"/>
                <a:ea typeface="微软雅黑" panose="020B0503020204020204" charset="-122"/>
                <a:sym typeface="+mn-ea"/>
              </a:rPr>
              <a:t>急性缺血性卒中</a:t>
            </a:r>
            <a:r>
              <a:rPr lang="zh-CN" altLang="en-US" sz="1400">
                <a:latin typeface="微软雅黑" panose="020B0503020204020204" charset="-122"/>
                <a:ea typeface="微软雅黑" panose="020B0503020204020204" charset="-122"/>
                <a:cs typeface="微软雅黑" panose="020B0503020204020204" charset="-122"/>
              </a:rPr>
              <a:t>患者群体的基本需求，对医保基金影响小。</a:t>
            </a:r>
            <a:endParaRPr lang="zh-CN" altLang="en-US" sz="1400">
              <a:latin typeface="微软雅黑" panose="020B0503020204020204" charset="-122"/>
              <a:ea typeface="微软雅黑" panose="020B0503020204020204" charset="-122"/>
              <a:cs typeface="微软雅黑" panose="020B0503020204020204" charset="-122"/>
            </a:endParaRPr>
          </a:p>
          <a:p>
            <a:r>
              <a:rPr lang="en-US" altLang="en-US" sz="1400">
                <a:latin typeface="微软雅黑" panose="020B0503020204020204" charset="-122"/>
                <a:ea typeface="微软雅黑" panose="020B0503020204020204" charset="-122"/>
                <a:cs typeface="微软雅黑" panose="020B0503020204020204" charset="-122"/>
              </a:rPr>
              <a:t>②</a:t>
            </a:r>
            <a:r>
              <a:rPr lang="zh-CN" altLang="en-US" sz="1400">
                <a:latin typeface="微软雅黑" panose="020B0503020204020204" charset="-122"/>
                <a:ea typeface="微软雅黑" panose="020B0503020204020204" charset="-122"/>
                <a:cs typeface="微软雅黑" panose="020B0503020204020204" charset="-122"/>
              </a:rPr>
              <a:t>次均治疗费用</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远低于</a:t>
            </a:r>
            <a:r>
              <a:rPr lang="zh-CN" altLang="en-US" sz="1400">
                <a:latin typeface="微软雅黑" panose="020B0503020204020204" charset="-122"/>
                <a:ea typeface="微软雅黑" panose="020B0503020204020204" charset="-122"/>
                <a:cs typeface="微软雅黑" panose="020B0503020204020204" charset="-122"/>
              </a:rPr>
              <a:t>目录内同类药品，可减少综合治疗成本，</a:t>
            </a:r>
            <a:r>
              <a:rPr lang="zh-CN" altLang="en-US" sz="1400" b="1" dirty="0">
                <a:solidFill>
                  <a:srgbClr val="FF0000"/>
                </a:solidFill>
                <a:latin typeface="Arial" panose="020B0604020202020204" pitchFamily="34" charset="0"/>
                <a:ea typeface="微软雅黑" panose="020B0503020204020204" charset="-122"/>
                <a:sym typeface="Arial" panose="020B0604020202020204" pitchFamily="34" charset="0"/>
              </a:rPr>
              <a:t>不额外增加医保负担，对医保基金影响有限、可控。</a:t>
            </a:r>
            <a:endParaRPr lang="zh-CN" altLang="en-US" sz="1400" b="1" dirty="0">
              <a:solidFill>
                <a:srgbClr val="FF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4" name="文本框 23"/>
          <p:cNvSpPr txBox="1"/>
          <p:nvPr/>
        </p:nvSpPr>
        <p:spPr>
          <a:xfrm>
            <a:off x="3305810" y="2740025"/>
            <a:ext cx="8419465" cy="953135"/>
          </a:xfrm>
          <a:prstGeom prst="rect">
            <a:avLst/>
          </a:prstGeom>
          <a:noFill/>
        </p:spPr>
        <p:txBody>
          <a:bodyPr wrap="square" rtlCol="0">
            <a:spAutoFit/>
          </a:bodyPr>
          <a:p>
            <a:pPr algn="l">
              <a:lnSpc>
                <a:spcPct val="100000"/>
              </a:lnSpc>
              <a:buClrTx/>
              <a:buSzTx/>
              <a:buFontTx/>
            </a:pPr>
            <a:r>
              <a:rPr lang="en-US" altLang="en-US" sz="1400">
                <a:latin typeface="微软雅黑" panose="020B0503020204020204" charset="-122"/>
                <a:ea typeface="微软雅黑" panose="020B0503020204020204" charset="-122"/>
                <a:cs typeface="微软雅黑" panose="020B0503020204020204" charset="-122"/>
                <a:sym typeface="+mn-ea"/>
              </a:rPr>
              <a:t>①</a:t>
            </a:r>
            <a:r>
              <a:rPr lang="zh-CN" altLang="en-US" sz="1400">
                <a:latin typeface="微软雅黑" panose="020B0503020204020204" charset="-122"/>
                <a:ea typeface="微软雅黑" panose="020B0503020204020204" charset="-122"/>
              </a:rPr>
              <a:t>当前医保目录中，急性缺血性卒中的高效治疗药物选择有限。</a:t>
            </a:r>
            <a:r>
              <a:rPr lang="zh-CN" altLang="en-US" sz="1400" dirty="0">
                <a:latin typeface="微软雅黑" panose="020B0503020204020204" charset="-122"/>
                <a:ea typeface="微软雅黑" panose="020B0503020204020204" charset="-122"/>
                <a:cs typeface="+mn-ea"/>
                <a:sym typeface="+mn-ea"/>
              </a:rPr>
              <a:t>本品</a:t>
            </a:r>
            <a:r>
              <a:rPr lang="zh-CN" altLang="en-US" sz="1400" dirty="0">
                <a:latin typeface="微软雅黑" panose="020B0503020204020204" charset="-122"/>
                <a:ea typeface="微软雅黑" panose="020B0503020204020204" charset="-122"/>
                <a:cs typeface="+mn-ea"/>
              </a:rPr>
              <a:t>是目前</a:t>
            </a:r>
            <a:r>
              <a:rPr lang="zh-CN" altLang="en-US" sz="1400" dirty="0">
                <a:latin typeface="微软雅黑" panose="020B0503020204020204" charset="-122"/>
                <a:ea typeface="微软雅黑" panose="020B0503020204020204" charset="-122"/>
                <a:cs typeface="+mn-ea"/>
                <a:sym typeface="+mn-ea"/>
              </a:rPr>
              <a:t>中国</a:t>
            </a:r>
            <a:r>
              <a:rPr lang="zh-CN" altLang="en-US" sz="1400" dirty="0">
                <a:latin typeface="微软雅黑" panose="020B0503020204020204" charset="-122"/>
                <a:ea typeface="微软雅黑" panose="020B0503020204020204" charset="-122"/>
                <a:cs typeface="+mn-ea"/>
                <a:sym typeface="+mn-ea"/>
              </a:rPr>
              <a:t>治疗发病</a:t>
            </a:r>
            <a:r>
              <a:rPr lang="en-US" altLang="zh-CN" sz="1400" dirty="0">
                <a:latin typeface="微软雅黑" panose="020B0503020204020204" charset="-122"/>
                <a:ea typeface="微软雅黑" panose="020B0503020204020204" charset="-122"/>
                <a:cs typeface="+mn-ea"/>
                <a:sym typeface="+mn-ea"/>
              </a:rPr>
              <a:t>4.5h</a:t>
            </a:r>
            <a:r>
              <a:rPr lang="zh-CN" altLang="en-US" sz="1400" dirty="0">
                <a:latin typeface="微软雅黑" panose="020B0503020204020204" charset="-122"/>
                <a:ea typeface="微软雅黑" panose="020B0503020204020204" charset="-122"/>
                <a:cs typeface="+mn-ea"/>
                <a:sym typeface="+mn-ea"/>
              </a:rPr>
              <a:t>内急性缺血性卒中</a:t>
            </a:r>
            <a:r>
              <a:rPr lang="zh-CN" altLang="en-US" sz="1400" b="1" dirty="0">
                <a:solidFill>
                  <a:srgbClr val="FF0000"/>
                </a:solidFill>
                <a:latin typeface="微软雅黑" panose="020B0503020204020204" charset="-122"/>
                <a:ea typeface="微软雅黑" panose="020B0503020204020204" charset="-122"/>
                <a:cs typeface="+mn-ea"/>
                <a:sym typeface="+mn-ea"/>
              </a:rPr>
              <a:t>唯一优效于阿替普酶</a:t>
            </a:r>
            <a:r>
              <a:rPr lang="zh-CN" altLang="en-US" sz="1400">
                <a:latin typeface="微软雅黑" panose="020B0503020204020204" charset="-122"/>
                <a:ea typeface="微软雅黑" panose="020B0503020204020204" charset="-122"/>
              </a:rPr>
              <a:t>的第三代特异性溶栓药。</a:t>
            </a:r>
            <a:endParaRPr lang="zh-CN" altLang="en-US" sz="1400">
              <a:latin typeface="微软雅黑" panose="020B0503020204020204" charset="-122"/>
              <a:ea typeface="微软雅黑" panose="020B0503020204020204" charset="-122"/>
            </a:endParaRPr>
          </a:p>
          <a:p>
            <a:pPr algn="l">
              <a:lnSpc>
                <a:spcPct val="100000"/>
              </a:lnSpc>
              <a:buClrTx/>
              <a:buSzTx/>
              <a:buFontTx/>
            </a:pPr>
            <a:r>
              <a:rPr lang="en-US" altLang="en-US" sz="1400">
                <a:latin typeface="微软雅黑" panose="020B0503020204020204" charset="-122"/>
                <a:ea typeface="微软雅黑" panose="020B0503020204020204" charset="-122"/>
                <a:cs typeface="微软雅黑" panose="020B0503020204020204" charset="-122"/>
                <a:sym typeface="+mn-ea"/>
              </a:rPr>
              <a:t>②</a:t>
            </a:r>
            <a:r>
              <a:rPr lang="zh-CN" altLang="en-US" sz="1400">
                <a:latin typeface="微软雅黑" panose="020B0503020204020204" charset="-122"/>
                <a:ea typeface="微软雅黑" panose="020B0503020204020204" charset="-122"/>
                <a:cs typeface="微软雅黑" panose="020B0503020204020204" charset="-122"/>
                <a:sym typeface="+mn-ea"/>
              </a:rPr>
              <a:t>本品</a:t>
            </a:r>
            <a:r>
              <a:rPr lang="zh-CN" altLang="en-US" sz="1400">
                <a:latin typeface="微软雅黑" panose="020B0503020204020204" charset="-122"/>
                <a:ea typeface="微软雅黑" panose="020B0503020204020204" charset="-122"/>
              </a:rPr>
              <a:t>以其独特的溶栓机制和优异的临床疗效，可更好地满足患者急需，为急性缺血性卒中患者提供了更为高效和安全的治疗选择。</a:t>
            </a:r>
            <a:endParaRPr lang="zh-CN" altLang="en-US" sz="140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目录</a:t>
            </a:r>
            <a:endParaRPr lang="zh-CN" altLang="en-US"/>
          </a:p>
        </p:txBody>
      </p:sp>
      <p:sp>
        <p:nvSpPr>
          <p:cNvPr id="20" name="任意多边形: 形状 19"/>
          <p:cNvSpPr/>
          <p:nvPr>
            <p:custDataLst>
              <p:tags r:id="rId2"/>
            </p:custDataLst>
          </p:nvPr>
        </p:nvSpPr>
        <p:spPr>
          <a:xfrm>
            <a:off x="977010" y="1948496"/>
            <a:ext cx="1411480" cy="209783"/>
          </a:xfrm>
          <a:custGeom>
            <a:avLst/>
            <a:gdLst/>
            <a:ahLst/>
            <a:cxnLst/>
            <a:rect l="l" t="t" r="r" b="b"/>
            <a:pathLst>
              <a:path w="1603177" h="238274">
                <a:moveTo>
                  <a:pt x="310307" y="26789"/>
                </a:moveTo>
                <a:cubicBezTo>
                  <a:pt x="286792" y="26789"/>
                  <a:pt x="267742" y="35322"/>
                  <a:pt x="253157" y="52387"/>
                </a:cubicBezTo>
                <a:cubicBezTo>
                  <a:pt x="238571" y="69453"/>
                  <a:pt x="231279" y="91827"/>
                  <a:pt x="231279" y="119509"/>
                </a:cubicBezTo>
                <a:cubicBezTo>
                  <a:pt x="231279" y="147389"/>
                  <a:pt x="238398" y="169738"/>
                  <a:pt x="252636" y="186556"/>
                </a:cubicBezTo>
                <a:cubicBezTo>
                  <a:pt x="266874" y="203373"/>
                  <a:pt x="285452" y="211782"/>
                  <a:pt x="308372" y="211782"/>
                </a:cubicBezTo>
                <a:cubicBezTo>
                  <a:pt x="332978" y="211782"/>
                  <a:pt x="352301" y="203721"/>
                  <a:pt x="366340" y="187598"/>
                </a:cubicBezTo>
                <a:cubicBezTo>
                  <a:pt x="380380" y="171475"/>
                  <a:pt x="387399" y="148927"/>
                  <a:pt x="387399" y="119955"/>
                </a:cubicBezTo>
                <a:cubicBezTo>
                  <a:pt x="387399" y="90190"/>
                  <a:pt x="380529" y="67220"/>
                  <a:pt x="366787" y="51048"/>
                </a:cubicBezTo>
                <a:cubicBezTo>
                  <a:pt x="353045" y="34875"/>
                  <a:pt x="334218" y="26789"/>
                  <a:pt x="310307" y="26789"/>
                </a:cubicBezTo>
                <a:close/>
                <a:moveTo>
                  <a:pt x="1277392" y="3869"/>
                </a:moveTo>
                <a:lnTo>
                  <a:pt x="1440061" y="3869"/>
                </a:lnTo>
                <a:lnTo>
                  <a:pt x="1440061" y="30361"/>
                </a:lnTo>
                <a:lnTo>
                  <a:pt x="1373535" y="30361"/>
                </a:lnTo>
                <a:lnTo>
                  <a:pt x="1373535" y="234404"/>
                </a:lnTo>
                <a:lnTo>
                  <a:pt x="1343620" y="234404"/>
                </a:lnTo>
                <a:lnTo>
                  <a:pt x="1343620" y="30361"/>
                </a:lnTo>
                <a:lnTo>
                  <a:pt x="1277392" y="30361"/>
                </a:lnTo>
                <a:close/>
                <a:moveTo>
                  <a:pt x="1053108" y="3869"/>
                </a:moveTo>
                <a:lnTo>
                  <a:pt x="1090464" y="3869"/>
                </a:lnTo>
                <a:lnTo>
                  <a:pt x="1203275" y="180082"/>
                </a:lnTo>
                <a:cubicBezTo>
                  <a:pt x="1208633" y="188416"/>
                  <a:pt x="1211808" y="193724"/>
                  <a:pt x="1212800" y="196006"/>
                </a:cubicBezTo>
                <a:lnTo>
                  <a:pt x="1213396" y="196006"/>
                </a:lnTo>
                <a:cubicBezTo>
                  <a:pt x="1212404" y="189458"/>
                  <a:pt x="1211907" y="178246"/>
                  <a:pt x="1211907" y="162371"/>
                </a:cubicBezTo>
                <a:lnTo>
                  <a:pt x="1211907" y="3869"/>
                </a:lnTo>
                <a:lnTo>
                  <a:pt x="1241375" y="3869"/>
                </a:lnTo>
                <a:lnTo>
                  <a:pt x="1241375" y="234404"/>
                </a:lnTo>
                <a:lnTo>
                  <a:pt x="1206103" y="234404"/>
                </a:lnTo>
                <a:lnTo>
                  <a:pt x="1090166" y="55066"/>
                </a:lnTo>
                <a:cubicBezTo>
                  <a:pt x="1086892" y="50006"/>
                  <a:pt x="1084263" y="44995"/>
                  <a:pt x="1082278" y="40035"/>
                </a:cubicBezTo>
                <a:lnTo>
                  <a:pt x="1081385" y="40035"/>
                </a:lnTo>
                <a:cubicBezTo>
                  <a:pt x="1082179" y="45194"/>
                  <a:pt x="1082576" y="55959"/>
                  <a:pt x="1082576" y="72330"/>
                </a:cubicBezTo>
                <a:lnTo>
                  <a:pt x="1082576" y="234404"/>
                </a:lnTo>
                <a:lnTo>
                  <a:pt x="1053108" y="234404"/>
                </a:lnTo>
                <a:close/>
                <a:moveTo>
                  <a:pt x="881658" y="3869"/>
                </a:moveTo>
                <a:lnTo>
                  <a:pt x="1000423" y="3869"/>
                </a:lnTo>
                <a:lnTo>
                  <a:pt x="1000423" y="30361"/>
                </a:lnTo>
                <a:lnTo>
                  <a:pt x="911423" y="30361"/>
                </a:lnTo>
                <a:lnTo>
                  <a:pt x="911423" y="104179"/>
                </a:lnTo>
                <a:lnTo>
                  <a:pt x="993874" y="104179"/>
                </a:lnTo>
                <a:lnTo>
                  <a:pt x="993874" y="130522"/>
                </a:lnTo>
                <a:lnTo>
                  <a:pt x="911423" y="130522"/>
                </a:lnTo>
                <a:lnTo>
                  <a:pt x="911423" y="208062"/>
                </a:lnTo>
                <a:lnTo>
                  <a:pt x="1005632" y="208062"/>
                </a:lnTo>
                <a:lnTo>
                  <a:pt x="1005632" y="234404"/>
                </a:lnTo>
                <a:lnTo>
                  <a:pt x="881658" y="234404"/>
                </a:lnTo>
                <a:close/>
                <a:moveTo>
                  <a:pt x="686842" y="3869"/>
                </a:moveTo>
                <a:lnTo>
                  <a:pt x="849511" y="3869"/>
                </a:lnTo>
                <a:lnTo>
                  <a:pt x="849511" y="30361"/>
                </a:lnTo>
                <a:lnTo>
                  <a:pt x="782985" y="30361"/>
                </a:lnTo>
                <a:lnTo>
                  <a:pt x="782985" y="234404"/>
                </a:lnTo>
                <a:lnTo>
                  <a:pt x="753070" y="234404"/>
                </a:lnTo>
                <a:lnTo>
                  <a:pt x="753070" y="30361"/>
                </a:lnTo>
                <a:lnTo>
                  <a:pt x="686842" y="30361"/>
                </a:lnTo>
                <a:close/>
                <a:moveTo>
                  <a:pt x="462558" y="3869"/>
                </a:moveTo>
                <a:lnTo>
                  <a:pt x="499914" y="3869"/>
                </a:lnTo>
                <a:lnTo>
                  <a:pt x="612725" y="180082"/>
                </a:lnTo>
                <a:cubicBezTo>
                  <a:pt x="618083" y="188416"/>
                  <a:pt x="621258" y="193724"/>
                  <a:pt x="622250" y="196006"/>
                </a:cubicBezTo>
                <a:lnTo>
                  <a:pt x="622846" y="196006"/>
                </a:lnTo>
                <a:cubicBezTo>
                  <a:pt x="621853" y="189458"/>
                  <a:pt x="621357" y="178246"/>
                  <a:pt x="621357" y="162371"/>
                </a:cubicBezTo>
                <a:lnTo>
                  <a:pt x="621357" y="3869"/>
                </a:lnTo>
                <a:lnTo>
                  <a:pt x="650825" y="3869"/>
                </a:lnTo>
                <a:lnTo>
                  <a:pt x="650825" y="234404"/>
                </a:lnTo>
                <a:lnTo>
                  <a:pt x="615553" y="234404"/>
                </a:lnTo>
                <a:lnTo>
                  <a:pt x="499616" y="55066"/>
                </a:lnTo>
                <a:cubicBezTo>
                  <a:pt x="496342" y="50006"/>
                  <a:pt x="493712" y="44995"/>
                  <a:pt x="491728" y="40035"/>
                </a:cubicBezTo>
                <a:lnTo>
                  <a:pt x="490835" y="40035"/>
                </a:lnTo>
                <a:cubicBezTo>
                  <a:pt x="491629" y="45194"/>
                  <a:pt x="492026" y="55959"/>
                  <a:pt x="492026" y="72330"/>
                </a:cubicBezTo>
                <a:lnTo>
                  <a:pt x="492026" y="234404"/>
                </a:lnTo>
                <a:lnTo>
                  <a:pt x="462558" y="234404"/>
                </a:lnTo>
                <a:close/>
                <a:moveTo>
                  <a:pt x="1542901" y="0"/>
                </a:moveTo>
                <a:cubicBezTo>
                  <a:pt x="1565821" y="0"/>
                  <a:pt x="1582638" y="2778"/>
                  <a:pt x="1593354" y="8334"/>
                </a:cubicBezTo>
                <a:lnTo>
                  <a:pt x="1593354" y="40779"/>
                </a:lnTo>
                <a:cubicBezTo>
                  <a:pt x="1579463" y="31154"/>
                  <a:pt x="1561902" y="26342"/>
                  <a:pt x="1540669" y="26342"/>
                </a:cubicBezTo>
                <a:cubicBezTo>
                  <a:pt x="1526580" y="26342"/>
                  <a:pt x="1515095" y="29294"/>
                  <a:pt x="1506215" y="35198"/>
                </a:cubicBezTo>
                <a:cubicBezTo>
                  <a:pt x="1497335" y="41101"/>
                  <a:pt x="1492895" y="49311"/>
                  <a:pt x="1492895" y="59829"/>
                </a:cubicBezTo>
                <a:cubicBezTo>
                  <a:pt x="1492895" y="69155"/>
                  <a:pt x="1495971" y="76745"/>
                  <a:pt x="1502122" y="82599"/>
                </a:cubicBezTo>
                <a:cubicBezTo>
                  <a:pt x="1508274" y="88453"/>
                  <a:pt x="1521619" y="96440"/>
                  <a:pt x="1542157" y="106561"/>
                </a:cubicBezTo>
                <a:cubicBezTo>
                  <a:pt x="1564779" y="117376"/>
                  <a:pt x="1580604" y="128190"/>
                  <a:pt x="1589633" y="139005"/>
                </a:cubicBezTo>
                <a:cubicBezTo>
                  <a:pt x="1598662" y="149820"/>
                  <a:pt x="1603177" y="161974"/>
                  <a:pt x="1603177" y="175468"/>
                </a:cubicBezTo>
                <a:cubicBezTo>
                  <a:pt x="1603177" y="195709"/>
                  <a:pt x="1595834" y="211237"/>
                  <a:pt x="1581150" y="222051"/>
                </a:cubicBezTo>
                <a:cubicBezTo>
                  <a:pt x="1566466" y="232866"/>
                  <a:pt x="1546076" y="238274"/>
                  <a:pt x="1519982" y="238274"/>
                </a:cubicBezTo>
                <a:cubicBezTo>
                  <a:pt x="1510854" y="238274"/>
                  <a:pt x="1500212" y="237009"/>
                  <a:pt x="1488058" y="234479"/>
                </a:cubicBezTo>
                <a:cubicBezTo>
                  <a:pt x="1475904" y="231948"/>
                  <a:pt x="1467048" y="228798"/>
                  <a:pt x="1461492" y="225028"/>
                </a:cubicBezTo>
                <a:lnTo>
                  <a:pt x="1461492" y="191095"/>
                </a:lnTo>
                <a:cubicBezTo>
                  <a:pt x="1468537" y="197247"/>
                  <a:pt x="1477963" y="202307"/>
                  <a:pt x="1489770" y="206276"/>
                </a:cubicBezTo>
                <a:cubicBezTo>
                  <a:pt x="1501577" y="210244"/>
                  <a:pt x="1512788" y="212229"/>
                  <a:pt x="1523405" y="212229"/>
                </a:cubicBezTo>
                <a:cubicBezTo>
                  <a:pt x="1555750" y="212229"/>
                  <a:pt x="1571923" y="200719"/>
                  <a:pt x="1571923" y="177701"/>
                </a:cubicBezTo>
                <a:cubicBezTo>
                  <a:pt x="1571923" y="171251"/>
                  <a:pt x="1570186" y="165447"/>
                  <a:pt x="1566714" y="160288"/>
                </a:cubicBezTo>
                <a:cubicBezTo>
                  <a:pt x="1563241" y="155128"/>
                  <a:pt x="1558479" y="150564"/>
                  <a:pt x="1552426" y="146595"/>
                </a:cubicBezTo>
                <a:cubicBezTo>
                  <a:pt x="1546374" y="142627"/>
                  <a:pt x="1535013" y="136525"/>
                  <a:pt x="1518345" y="128290"/>
                </a:cubicBezTo>
                <a:cubicBezTo>
                  <a:pt x="1495227" y="116780"/>
                  <a:pt x="1479996" y="106089"/>
                  <a:pt x="1472654" y="96217"/>
                </a:cubicBezTo>
                <a:cubicBezTo>
                  <a:pt x="1465312" y="86345"/>
                  <a:pt x="1461641" y="75059"/>
                  <a:pt x="1461641" y="62359"/>
                </a:cubicBezTo>
                <a:cubicBezTo>
                  <a:pt x="1461641" y="43210"/>
                  <a:pt x="1469331" y="28029"/>
                  <a:pt x="1484709" y="16817"/>
                </a:cubicBezTo>
                <a:cubicBezTo>
                  <a:pt x="1500088" y="5606"/>
                  <a:pt x="1519486" y="0"/>
                  <a:pt x="1542901" y="0"/>
                </a:cubicBezTo>
                <a:close/>
                <a:moveTo>
                  <a:pt x="312092" y="0"/>
                </a:moveTo>
                <a:cubicBezTo>
                  <a:pt x="344140" y="0"/>
                  <a:pt x="369937" y="10765"/>
                  <a:pt x="389483" y="32295"/>
                </a:cubicBezTo>
                <a:cubicBezTo>
                  <a:pt x="409029" y="53826"/>
                  <a:pt x="418802" y="81855"/>
                  <a:pt x="418802" y="116383"/>
                </a:cubicBezTo>
                <a:cubicBezTo>
                  <a:pt x="418802" y="153789"/>
                  <a:pt x="408781" y="183455"/>
                  <a:pt x="388739" y="205383"/>
                </a:cubicBezTo>
                <a:cubicBezTo>
                  <a:pt x="368697" y="227310"/>
                  <a:pt x="341908" y="238274"/>
                  <a:pt x="308372" y="238274"/>
                </a:cubicBezTo>
                <a:cubicBezTo>
                  <a:pt x="275630" y="238274"/>
                  <a:pt x="249386" y="227508"/>
                  <a:pt x="229642" y="205978"/>
                </a:cubicBezTo>
                <a:cubicBezTo>
                  <a:pt x="209897" y="184447"/>
                  <a:pt x="200025" y="156418"/>
                  <a:pt x="200025" y="121890"/>
                </a:cubicBezTo>
                <a:cubicBezTo>
                  <a:pt x="200025" y="84683"/>
                  <a:pt x="210096" y="55066"/>
                  <a:pt x="230237" y="33040"/>
                </a:cubicBezTo>
                <a:cubicBezTo>
                  <a:pt x="250378" y="11013"/>
                  <a:pt x="277664" y="0"/>
                  <a:pt x="312092" y="0"/>
                </a:cubicBezTo>
                <a:close/>
                <a:moveTo>
                  <a:pt x="118021" y="0"/>
                </a:moveTo>
                <a:cubicBezTo>
                  <a:pt x="140047" y="0"/>
                  <a:pt x="158254" y="3125"/>
                  <a:pt x="172641" y="9376"/>
                </a:cubicBezTo>
                <a:lnTo>
                  <a:pt x="172641" y="40481"/>
                </a:lnTo>
                <a:cubicBezTo>
                  <a:pt x="156170" y="31353"/>
                  <a:pt x="138063" y="26789"/>
                  <a:pt x="118318" y="26789"/>
                </a:cubicBezTo>
                <a:cubicBezTo>
                  <a:pt x="92621" y="26789"/>
                  <a:pt x="71685" y="35346"/>
                  <a:pt x="55513" y="52462"/>
                </a:cubicBezTo>
                <a:cubicBezTo>
                  <a:pt x="39340" y="69577"/>
                  <a:pt x="31254" y="92670"/>
                  <a:pt x="31254" y="121741"/>
                </a:cubicBezTo>
                <a:cubicBezTo>
                  <a:pt x="31254" y="149324"/>
                  <a:pt x="38794" y="171227"/>
                  <a:pt x="53876" y="187449"/>
                </a:cubicBezTo>
                <a:cubicBezTo>
                  <a:pt x="68957" y="203671"/>
                  <a:pt x="88701" y="211782"/>
                  <a:pt x="113109" y="211782"/>
                </a:cubicBezTo>
                <a:cubicBezTo>
                  <a:pt x="135930" y="211782"/>
                  <a:pt x="155773" y="206623"/>
                  <a:pt x="172641" y="196304"/>
                </a:cubicBezTo>
                <a:lnTo>
                  <a:pt x="172641" y="224879"/>
                </a:lnTo>
                <a:cubicBezTo>
                  <a:pt x="155674" y="233809"/>
                  <a:pt x="134392" y="238274"/>
                  <a:pt x="108793" y="238274"/>
                </a:cubicBezTo>
                <a:cubicBezTo>
                  <a:pt x="75753" y="238274"/>
                  <a:pt x="49361" y="227781"/>
                  <a:pt x="29617" y="206797"/>
                </a:cubicBezTo>
                <a:cubicBezTo>
                  <a:pt x="9872" y="185812"/>
                  <a:pt x="0" y="158055"/>
                  <a:pt x="0" y="123527"/>
                </a:cubicBezTo>
                <a:cubicBezTo>
                  <a:pt x="0" y="86419"/>
                  <a:pt x="11112" y="56554"/>
                  <a:pt x="33337" y="33933"/>
                </a:cubicBezTo>
                <a:cubicBezTo>
                  <a:pt x="55562" y="11311"/>
                  <a:pt x="83790" y="0"/>
                  <a:pt x="118021" y="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nvGrpSpPr>
          <p:cNvPr id="44" name="组合 43"/>
          <p:cNvGrpSpPr/>
          <p:nvPr/>
        </p:nvGrpSpPr>
        <p:grpSpPr>
          <a:xfrm>
            <a:off x="3254375" y="3204845"/>
            <a:ext cx="7978140" cy="556260"/>
            <a:chOff x="6408" y="5131"/>
            <a:chExt cx="12564" cy="876"/>
          </a:xfrm>
        </p:grpSpPr>
        <p:sp>
          <p:nvSpPr>
            <p:cNvPr id="9" name="圆角矩形 8"/>
            <p:cNvSpPr/>
            <p:nvPr>
              <p:custDataLst>
                <p:tags r:id="rId3"/>
              </p:custDataLst>
            </p:nvPr>
          </p:nvSpPr>
          <p:spPr>
            <a:xfrm>
              <a:off x="7753" y="5157"/>
              <a:ext cx="2835" cy="825"/>
            </a:xfrm>
            <a:prstGeom prst="roundRect">
              <a:avLst>
                <a:gd name="adj" fmla="val 50000"/>
              </a:avLst>
            </a:prstGeom>
            <a:solidFill>
              <a:srgbClr val="044F75"/>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1800" b="1">
                  <a:solidFill>
                    <a:schemeClr val="lt1"/>
                  </a:solidFill>
                  <a:latin typeface="微软雅黑" panose="020B0503020204020204" charset="-122"/>
                  <a:ea typeface="微软雅黑" panose="020B0503020204020204" charset="-122"/>
                  <a:cs typeface="+mn-ea"/>
                  <a:sym typeface="+mn-ea"/>
                </a:rPr>
                <a:t>有效性</a:t>
              </a:r>
              <a:endParaRPr lang="zh-CN" altLang="en-US" sz="1800" b="1">
                <a:solidFill>
                  <a:schemeClr val="lt1"/>
                </a:solidFill>
                <a:latin typeface="微软雅黑" panose="020B0503020204020204" charset="-122"/>
                <a:ea typeface="微软雅黑" panose="020B0503020204020204" charset="-122"/>
                <a:cs typeface="+mn-ea"/>
                <a:sym typeface="+mn-ea"/>
              </a:endParaRPr>
            </a:p>
          </p:txBody>
        </p:sp>
        <p:sp>
          <p:nvSpPr>
            <p:cNvPr id="34" name="椭圆 33"/>
            <p:cNvSpPr/>
            <p:nvPr>
              <p:custDataLst>
                <p:tags r:id="rId4"/>
              </p:custDataLst>
            </p:nvPr>
          </p:nvSpPr>
          <p:spPr>
            <a:xfrm>
              <a:off x="6408" y="5131"/>
              <a:ext cx="877" cy="877"/>
            </a:xfrm>
            <a:prstGeom prst="ellipse">
              <a:avLst/>
            </a:prstGeom>
            <a:solidFill>
              <a:schemeClr val="accent1">
                <a:lumMod val="20000"/>
                <a:lumOff val="80000"/>
              </a:schemeClr>
            </a:solidFill>
            <a:ln>
              <a:solidFill>
                <a:schemeClr val="accent1">
                  <a:lumMod val="20000"/>
                  <a:lumOff val="80000"/>
                </a:schemeClr>
              </a:solid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1800">
                  <a:solidFill>
                    <a:schemeClr val="dk1">
                      <a:lumMod val="100000"/>
                    </a:schemeClr>
                  </a:solidFill>
                  <a:latin typeface="微软雅黑" panose="020B0503020204020204" charset="-122"/>
                  <a:ea typeface="微软雅黑" panose="020B0503020204020204" charset="-122"/>
                  <a:cs typeface="+mn-ea"/>
                  <a:sym typeface="+mn-ea"/>
                </a:rPr>
                <a:t>3</a:t>
              </a:r>
              <a:endParaRPr lang="en-US" altLang="zh-CN" sz="1800">
                <a:solidFill>
                  <a:schemeClr val="dk1">
                    <a:lumMod val="100000"/>
                  </a:schemeClr>
                </a:solidFill>
                <a:latin typeface="微软雅黑" panose="020B0503020204020204" charset="-122"/>
                <a:ea typeface="微软雅黑" panose="020B0503020204020204" charset="-122"/>
                <a:cs typeface="+mn-ea"/>
                <a:sym typeface="+mn-ea"/>
              </a:endParaRPr>
            </a:p>
          </p:txBody>
        </p:sp>
        <p:sp>
          <p:nvSpPr>
            <p:cNvPr id="10" name="矩形 9"/>
            <p:cNvSpPr/>
            <p:nvPr>
              <p:custDataLst>
                <p:tags r:id="rId5"/>
              </p:custDataLst>
            </p:nvPr>
          </p:nvSpPr>
          <p:spPr>
            <a:xfrm>
              <a:off x="10952" y="5233"/>
              <a:ext cx="8021" cy="674"/>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en-US" altLang="zh-CN" sz="1400" dirty="0">
                  <a:latin typeface="微软雅黑" panose="020B0503020204020204" charset="-122"/>
                  <a:ea typeface="微软雅黑" panose="020B0503020204020204" charset="-122"/>
                  <a:cs typeface="+mn-ea"/>
                  <a:sym typeface="+mn-ea"/>
                </a:rPr>
                <a:t>Ⅲ</a:t>
              </a:r>
              <a:r>
                <a:rPr lang="zh-CN" altLang="en-US" sz="1400" dirty="0">
                  <a:latin typeface="微软雅黑" panose="020B0503020204020204" charset="-122"/>
                  <a:ea typeface="微软雅黑" panose="020B0503020204020204" charset="-122"/>
                  <a:cs typeface="+mn-ea"/>
                  <a:sym typeface="+mn-ea"/>
                </a:rPr>
                <a:t>期临床研究显示：在目前中国</a:t>
              </a:r>
              <a:r>
                <a:rPr lang="zh-CN" altLang="en-US" sz="1400" dirty="0">
                  <a:latin typeface="微软雅黑" panose="020B0503020204020204" charset="-122"/>
                  <a:ea typeface="微软雅黑" panose="020B0503020204020204" charset="-122"/>
                  <a:cs typeface="+mn-ea"/>
                  <a:sym typeface="+mn-ea"/>
                </a:rPr>
                <a:t>治疗发病</a:t>
              </a:r>
              <a:r>
                <a:rPr lang="en-US" altLang="zh-CN" sz="1400" dirty="0">
                  <a:latin typeface="微软雅黑" panose="020B0503020204020204" charset="-122"/>
                  <a:ea typeface="微软雅黑" panose="020B0503020204020204" charset="-122"/>
                  <a:cs typeface="+mn-ea"/>
                  <a:sym typeface="+mn-ea"/>
                </a:rPr>
                <a:t>4.5h</a:t>
              </a:r>
              <a:r>
                <a:rPr lang="zh-CN" altLang="en-US" sz="1400" dirty="0">
                  <a:latin typeface="微软雅黑" panose="020B0503020204020204" charset="-122"/>
                  <a:ea typeface="微软雅黑" panose="020B0503020204020204" charset="-122"/>
                  <a:cs typeface="+mn-ea"/>
                  <a:sym typeface="+mn-ea"/>
                </a:rPr>
                <a:t>内急性缺血性卒中领域，</a:t>
              </a:r>
              <a:r>
                <a:rPr lang="zh-CN" altLang="en-US" sz="1400" b="1" dirty="0">
                  <a:solidFill>
                    <a:srgbClr val="FF0000"/>
                  </a:solidFill>
                  <a:latin typeface="微软雅黑" panose="020B0503020204020204" charset="-122"/>
                  <a:ea typeface="微软雅黑" panose="020B0503020204020204" charset="-122"/>
                  <a:cs typeface="+mn-ea"/>
                  <a:sym typeface="+mn-ea"/>
                </a:rPr>
                <a:t>本品是</a:t>
              </a:r>
              <a:r>
                <a:rPr lang="zh-CN" altLang="en-US" sz="1400" b="1" dirty="0">
                  <a:solidFill>
                    <a:srgbClr val="FF0000"/>
                  </a:solidFill>
                  <a:latin typeface="微软雅黑" panose="020B0503020204020204" charset="-122"/>
                  <a:ea typeface="微软雅黑" panose="020B0503020204020204" charset="-122"/>
                  <a:cs typeface="+mn-ea"/>
                  <a:sym typeface="+mn-ea"/>
                </a:rPr>
                <a:t>唯一优效于阿替普酶</a:t>
              </a:r>
              <a:r>
                <a:rPr lang="zh-CN" altLang="en-US" sz="1400" dirty="0">
                  <a:latin typeface="微软雅黑" panose="020B0503020204020204" charset="-122"/>
                  <a:ea typeface="微软雅黑" panose="020B0503020204020204" charset="-122"/>
                  <a:cs typeface="+mn-ea"/>
                  <a:sym typeface="+mn-ea"/>
                </a:rPr>
                <a:t>的第三代特异性溶栓药</a:t>
              </a:r>
              <a:endParaRPr lang="zh-CN" altLang="en-US" sz="1400" dirty="0">
                <a:solidFill>
                  <a:schemeClr val="tx1"/>
                </a:solidFill>
                <a:latin typeface="微软雅黑" panose="020B0503020204020204" charset="-122"/>
                <a:ea typeface="微软雅黑" panose="020B0503020204020204" charset="-122"/>
                <a:cs typeface="+mn-ea"/>
                <a:sym typeface="+mn-ea"/>
              </a:endParaRPr>
            </a:p>
          </p:txBody>
        </p:sp>
      </p:grpSp>
      <p:grpSp>
        <p:nvGrpSpPr>
          <p:cNvPr id="41" name="组合 40"/>
          <p:cNvGrpSpPr/>
          <p:nvPr/>
        </p:nvGrpSpPr>
        <p:grpSpPr>
          <a:xfrm>
            <a:off x="3716020" y="528955"/>
            <a:ext cx="7516495" cy="556895"/>
            <a:chOff x="6408" y="1631"/>
            <a:chExt cx="11837" cy="877"/>
          </a:xfrm>
        </p:grpSpPr>
        <p:sp>
          <p:nvSpPr>
            <p:cNvPr id="32" name="圆角矩形 31"/>
            <p:cNvSpPr/>
            <p:nvPr>
              <p:custDataLst>
                <p:tags r:id="rId6"/>
              </p:custDataLst>
            </p:nvPr>
          </p:nvSpPr>
          <p:spPr>
            <a:xfrm>
              <a:off x="7753" y="1657"/>
              <a:ext cx="2835" cy="825"/>
            </a:xfrm>
            <a:prstGeom prst="roundRect">
              <a:avLst>
                <a:gd name="adj" fmla="val 50000"/>
              </a:avLst>
            </a:prstGeom>
            <a:solidFill>
              <a:srgbClr val="044F75"/>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1800" b="1">
                  <a:solidFill>
                    <a:schemeClr val="lt1"/>
                  </a:solidFill>
                  <a:latin typeface="微软雅黑" panose="020B0503020204020204" charset="-122"/>
                  <a:ea typeface="微软雅黑" panose="020B0503020204020204" charset="-122"/>
                  <a:cs typeface="+mn-ea"/>
                  <a:sym typeface="+mn-ea"/>
                </a:rPr>
                <a:t>药品基本信息</a:t>
              </a:r>
              <a:endParaRPr lang="zh-CN" altLang="en-US" sz="1800" b="1">
                <a:solidFill>
                  <a:schemeClr val="lt1"/>
                </a:solidFill>
                <a:latin typeface="微软雅黑" panose="020B0503020204020204" charset="-122"/>
                <a:ea typeface="微软雅黑" panose="020B0503020204020204" charset="-122"/>
                <a:cs typeface="+mn-ea"/>
                <a:sym typeface="+mn-ea"/>
              </a:endParaRPr>
            </a:p>
          </p:txBody>
        </p:sp>
        <p:sp>
          <p:nvSpPr>
            <p:cNvPr id="38" name="椭圆 37"/>
            <p:cNvSpPr/>
            <p:nvPr>
              <p:custDataLst>
                <p:tags r:id="rId7"/>
              </p:custDataLst>
            </p:nvPr>
          </p:nvSpPr>
          <p:spPr>
            <a:xfrm>
              <a:off x="6408" y="1631"/>
              <a:ext cx="877" cy="877"/>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1800">
                  <a:solidFill>
                    <a:schemeClr val="dk1">
                      <a:lumMod val="100000"/>
                    </a:schemeClr>
                  </a:solidFill>
                  <a:latin typeface="微软雅黑" panose="020B0503020204020204" charset="-122"/>
                  <a:ea typeface="微软雅黑" panose="020B0503020204020204" charset="-122"/>
                  <a:cs typeface="+mn-ea"/>
                  <a:sym typeface="+mn-ea"/>
                </a:rPr>
                <a:t>1</a:t>
              </a:r>
              <a:endParaRPr lang="en-US" altLang="zh-CN" sz="1800">
                <a:solidFill>
                  <a:schemeClr val="dk1">
                    <a:lumMod val="100000"/>
                  </a:schemeClr>
                </a:solidFill>
                <a:latin typeface="微软雅黑" panose="020B0503020204020204" charset="-122"/>
                <a:ea typeface="微软雅黑" panose="020B0503020204020204" charset="-122"/>
                <a:cs typeface="+mn-ea"/>
                <a:sym typeface="+mn-ea"/>
              </a:endParaRPr>
            </a:p>
          </p:txBody>
        </p:sp>
        <p:sp>
          <p:nvSpPr>
            <p:cNvPr id="11" name="矩形 10"/>
            <p:cNvSpPr/>
            <p:nvPr>
              <p:custDataLst>
                <p:tags r:id="rId8"/>
              </p:custDataLst>
            </p:nvPr>
          </p:nvSpPr>
          <p:spPr>
            <a:xfrm>
              <a:off x="10952" y="1733"/>
              <a:ext cx="7293" cy="674"/>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400" dirty="0">
                  <a:latin typeface="微软雅黑" panose="020B0503020204020204" charset="-122"/>
                  <a:ea typeface="微软雅黑" panose="020B0503020204020204" charset="-122"/>
                  <a:cs typeface="+mn-ea"/>
                  <a:sym typeface="+mn-ea"/>
                </a:rPr>
                <a:t>注射用重组人组织型纤溶酶原激酶衍生物</a:t>
              </a:r>
              <a:r>
                <a:rPr lang="zh-CN" altLang="en-US" sz="1400" dirty="0">
                  <a:solidFill>
                    <a:schemeClr val="tx1"/>
                  </a:solidFill>
                  <a:latin typeface="微软雅黑" panose="020B0503020204020204" charset="-122"/>
                  <a:ea typeface="微软雅黑" panose="020B0503020204020204" charset="-122"/>
                  <a:cs typeface="+mn-ea"/>
                  <a:sym typeface="+mn-ea"/>
                </a:rPr>
                <a:t>申请</a:t>
              </a:r>
              <a:r>
                <a:rPr lang="zh-CN" altLang="en-US" sz="1400" b="1" dirty="0">
                  <a:solidFill>
                    <a:srgbClr val="FF0000"/>
                  </a:solidFill>
                  <a:latin typeface="微软雅黑" panose="020B0503020204020204" charset="-122"/>
                  <a:ea typeface="微软雅黑" panose="020B0503020204020204" charset="-122"/>
                  <a:cs typeface="+mn-ea"/>
                  <a:sym typeface="+mn-ea"/>
                </a:rPr>
                <a:t>新增急性缺血性卒中（</a:t>
              </a:r>
              <a:r>
                <a:rPr lang="en-US" altLang="zh-CN" sz="1400" b="1" dirty="0">
                  <a:solidFill>
                    <a:srgbClr val="FF0000"/>
                  </a:solidFill>
                  <a:latin typeface="微软雅黑" panose="020B0503020204020204" charset="-122"/>
                  <a:ea typeface="微软雅黑" panose="020B0503020204020204" charset="-122"/>
                  <a:cs typeface="+mn-ea"/>
                  <a:sym typeface="+mn-ea"/>
                </a:rPr>
                <a:t>AIS</a:t>
              </a:r>
              <a:r>
                <a:rPr lang="zh-CN" altLang="en-US" sz="1400" b="1" dirty="0">
                  <a:solidFill>
                    <a:srgbClr val="FF0000"/>
                  </a:solidFill>
                  <a:latin typeface="微软雅黑" panose="020B0503020204020204" charset="-122"/>
                  <a:ea typeface="微软雅黑" panose="020B0503020204020204" charset="-122"/>
                  <a:cs typeface="+mn-ea"/>
                  <a:sym typeface="+mn-ea"/>
                </a:rPr>
                <a:t>）适应症，参照药物</a:t>
              </a:r>
              <a:r>
                <a:rPr lang="zh-CN" altLang="en-US" sz="1400" b="1" dirty="0">
                  <a:solidFill>
                    <a:srgbClr val="FF0000"/>
                  </a:solidFill>
                  <a:latin typeface="微软雅黑" panose="020B0503020204020204" charset="-122"/>
                  <a:ea typeface="微软雅黑" panose="020B0503020204020204" charset="-122"/>
                  <a:cs typeface="+mn-ea"/>
                  <a:sym typeface="+mn-ea"/>
                </a:rPr>
                <a:t>选择注射用阿替普酶</a:t>
              </a:r>
              <a:endParaRPr lang="zh-CN" altLang="en-US" sz="1400" b="1" dirty="0">
                <a:solidFill>
                  <a:srgbClr val="FF0000"/>
                </a:solidFill>
                <a:latin typeface="微软雅黑" panose="020B0503020204020204" charset="-122"/>
                <a:ea typeface="微软雅黑" panose="020B0503020204020204" charset="-122"/>
                <a:cs typeface="+mn-ea"/>
                <a:sym typeface="+mn-ea"/>
              </a:endParaRPr>
            </a:p>
          </p:txBody>
        </p:sp>
      </p:grpSp>
      <p:grpSp>
        <p:nvGrpSpPr>
          <p:cNvPr id="43" name="组合 42"/>
          <p:cNvGrpSpPr/>
          <p:nvPr/>
        </p:nvGrpSpPr>
        <p:grpSpPr>
          <a:xfrm>
            <a:off x="3716020" y="1819275"/>
            <a:ext cx="7978140" cy="556260"/>
            <a:chOff x="6408" y="3381"/>
            <a:chExt cx="12564" cy="876"/>
          </a:xfrm>
        </p:grpSpPr>
        <p:sp>
          <p:nvSpPr>
            <p:cNvPr id="12" name="圆角矩形 11"/>
            <p:cNvSpPr/>
            <p:nvPr>
              <p:custDataLst>
                <p:tags r:id="rId9"/>
              </p:custDataLst>
            </p:nvPr>
          </p:nvSpPr>
          <p:spPr>
            <a:xfrm>
              <a:off x="7753" y="3407"/>
              <a:ext cx="2835" cy="825"/>
            </a:xfrm>
            <a:prstGeom prst="roundRect">
              <a:avLst>
                <a:gd name="adj" fmla="val 50000"/>
              </a:avLst>
            </a:prstGeom>
            <a:solidFill>
              <a:srgbClr val="044F75"/>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1800" b="1">
                  <a:solidFill>
                    <a:schemeClr val="lt1"/>
                  </a:solidFill>
                  <a:latin typeface="微软雅黑" panose="020B0503020204020204" charset="-122"/>
                  <a:ea typeface="微软雅黑" panose="020B0503020204020204" charset="-122"/>
                  <a:cs typeface="+mn-ea"/>
                  <a:sym typeface="+mn-ea"/>
                </a:rPr>
                <a:t>安全</a:t>
              </a:r>
              <a:r>
                <a:rPr lang="zh-CN" altLang="en-US" sz="1800" b="1">
                  <a:solidFill>
                    <a:schemeClr val="lt1"/>
                  </a:solidFill>
                  <a:latin typeface="微软雅黑" panose="020B0503020204020204" charset="-122"/>
                  <a:ea typeface="微软雅黑" panose="020B0503020204020204" charset="-122"/>
                  <a:cs typeface="+mn-ea"/>
                  <a:sym typeface="+mn-ea"/>
                </a:rPr>
                <a:t>性</a:t>
              </a:r>
              <a:endParaRPr lang="zh-CN" altLang="en-US" sz="1800" b="1">
                <a:solidFill>
                  <a:schemeClr val="lt1"/>
                </a:solidFill>
                <a:latin typeface="微软雅黑" panose="020B0503020204020204" charset="-122"/>
                <a:ea typeface="微软雅黑" panose="020B0503020204020204" charset="-122"/>
                <a:cs typeface="+mn-ea"/>
                <a:sym typeface="+mn-ea"/>
              </a:endParaRPr>
            </a:p>
          </p:txBody>
        </p:sp>
        <p:sp>
          <p:nvSpPr>
            <p:cNvPr id="33" name="椭圆 32"/>
            <p:cNvSpPr/>
            <p:nvPr>
              <p:custDataLst>
                <p:tags r:id="rId10"/>
              </p:custDataLst>
            </p:nvPr>
          </p:nvSpPr>
          <p:spPr>
            <a:xfrm>
              <a:off x="6408" y="3381"/>
              <a:ext cx="877" cy="877"/>
            </a:xfrm>
            <a:prstGeom prst="ellipse">
              <a:avLst/>
            </a:prstGeom>
            <a:solidFill>
              <a:schemeClr val="accent2">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1800">
                  <a:solidFill>
                    <a:schemeClr val="dk1">
                      <a:lumMod val="100000"/>
                    </a:schemeClr>
                  </a:solidFill>
                  <a:latin typeface="微软雅黑" panose="020B0503020204020204" charset="-122"/>
                  <a:ea typeface="微软雅黑" panose="020B0503020204020204" charset="-122"/>
                  <a:cs typeface="+mn-ea"/>
                  <a:sym typeface="+mn-ea"/>
                </a:rPr>
                <a:t>2</a:t>
              </a:r>
              <a:endParaRPr lang="en-US" altLang="zh-CN" sz="1800">
                <a:solidFill>
                  <a:schemeClr val="dk1">
                    <a:lumMod val="100000"/>
                  </a:schemeClr>
                </a:solidFill>
                <a:latin typeface="微软雅黑" panose="020B0503020204020204" charset="-122"/>
                <a:ea typeface="微软雅黑" panose="020B0503020204020204" charset="-122"/>
                <a:cs typeface="+mn-ea"/>
                <a:sym typeface="+mn-ea"/>
              </a:endParaRPr>
            </a:p>
          </p:txBody>
        </p:sp>
        <p:sp>
          <p:nvSpPr>
            <p:cNvPr id="13" name="矩形 12"/>
            <p:cNvSpPr/>
            <p:nvPr>
              <p:custDataLst>
                <p:tags r:id="rId11"/>
              </p:custDataLst>
            </p:nvPr>
          </p:nvSpPr>
          <p:spPr>
            <a:xfrm>
              <a:off x="10952" y="3483"/>
              <a:ext cx="8021" cy="674"/>
            </a:xfrm>
            <a:prstGeom prst="rect">
              <a:avLst/>
            </a:prstGeom>
            <a:noFill/>
          </p:spPr>
          <p:txBody>
            <a:bodyPr wrap="square" tIns="0" rIns="0" rtlCol="0" anchor="ctr">
              <a:noAutofit/>
              <a:scene3d>
                <a:camera prst="orthographicFront"/>
                <a:lightRig rig="threePt" dir="t"/>
              </a:scene3d>
            </a:bodyPr>
            <a:p>
              <a:pPr algn="l">
                <a:lnSpc>
                  <a:spcPct val="130000"/>
                </a:lnSpc>
              </a:pPr>
              <a:r>
                <a:rPr lang="en-US" altLang="zh-CN" sz="1400" dirty="0">
                  <a:latin typeface="微软雅黑" panose="020B0503020204020204" charset="-122"/>
                  <a:ea typeface="微软雅黑" panose="020B0503020204020204" charset="-122"/>
                  <a:cs typeface="+mn-ea"/>
                  <a:sym typeface="+mn-ea"/>
                </a:rPr>
                <a:t>Ⅲ</a:t>
              </a:r>
              <a:r>
                <a:rPr lang="zh-CN" altLang="en-US" sz="1400" dirty="0">
                  <a:latin typeface="微软雅黑" panose="020B0503020204020204" charset="-122"/>
                  <a:ea typeface="微软雅黑" panose="020B0503020204020204" charset="-122"/>
                  <a:cs typeface="+mn-ea"/>
                  <a:sym typeface="+mn-ea"/>
                </a:rPr>
                <a:t>期临床研究显示：与同类溶栓药公开发表的安全性结果对比显示，</a:t>
              </a:r>
              <a:r>
                <a:rPr lang="zh-CN" altLang="en-US" sz="1400" b="1" dirty="0">
                  <a:solidFill>
                    <a:srgbClr val="FF0000"/>
                  </a:solidFill>
                  <a:latin typeface="微软雅黑" panose="020B0503020204020204" charset="-122"/>
                  <a:ea typeface="微软雅黑" panose="020B0503020204020204" charset="-122"/>
                  <a:cs typeface="+mn-ea"/>
                  <a:sym typeface="+mn-ea"/>
                </a:rPr>
                <a:t>本品安全性可控</a:t>
              </a:r>
              <a:endParaRPr lang="zh-CN" altLang="en-US" sz="1400" b="1" dirty="0">
                <a:solidFill>
                  <a:srgbClr val="FF0000"/>
                </a:solidFill>
                <a:latin typeface="微软雅黑" panose="020B0503020204020204" charset="-122"/>
                <a:ea typeface="微软雅黑" panose="020B0503020204020204" charset="-122"/>
                <a:cs typeface="+mn-ea"/>
                <a:sym typeface="+mn-ea"/>
              </a:endParaRPr>
            </a:p>
          </p:txBody>
        </p:sp>
      </p:grpSp>
      <p:grpSp>
        <p:nvGrpSpPr>
          <p:cNvPr id="46" name="组合 45"/>
          <p:cNvGrpSpPr/>
          <p:nvPr/>
        </p:nvGrpSpPr>
        <p:grpSpPr>
          <a:xfrm>
            <a:off x="2082800" y="5577840"/>
            <a:ext cx="8082915" cy="556895"/>
            <a:chOff x="6408" y="8631"/>
            <a:chExt cx="12729" cy="877"/>
          </a:xfrm>
        </p:grpSpPr>
        <p:sp>
          <p:nvSpPr>
            <p:cNvPr id="31" name="圆角矩形 30"/>
            <p:cNvSpPr/>
            <p:nvPr>
              <p:custDataLst>
                <p:tags r:id="rId12"/>
              </p:custDataLst>
            </p:nvPr>
          </p:nvSpPr>
          <p:spPr>
            <a:xfrm>
              <a:off x="7753" y="8657"/>
              <a:ext cx="2835" cy="825"/>
            </a:xfrm>
            <a:prstGeom prst="roundRect">
              <a:avLst>
                <a:gd name="adj" fmla="val 50000"/>
              </a:avLst>
            </a:prstGeom>
            <a:solidFill>
              <a:srgbClr val="044F75"/>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1800" b="1" dirty="0">
                  <a:solidFill>
                    <a:schemeClr val="lt1"/>
                  </a:solidFill>
                  <a:latin typeface="微软雅黑" panose="020B0503020204020204" charset="-122"/>
                  <a:ea typeface="微软雅黑" panose="020B0503020204020204" charset="-122"/>
                  <a:cs typeface="+mn-ea"/>
                  <a:sym typeface="+mn-ea"/>
                </a:rPr>
                <a:t>公平性</a:t>
              </a:r>
              <a:endParaRPr lang="zh-CN" altLang="en-US" sz="1800" b="1" dirty="0">
                <a:solidFill>
                  <a:schemeClr val="lt1"/>
                </a:solidFill>
                <a:latin typeface="微软雅黑" panose="020B0503020204020204" charset="-122"/>
                <a:ea typeface="微软雅黑" panose="020B0503020204020204" charset="-122"/>
                <a:cs typeface="+mn-ea"/>
                <a:sym typeface="+mn-ea"/>
              </a:endParaRPr>
            </a:p>
          </p:txBody>
        </p:sp>
        <p:sp>
          <p:nvSpPr>
            <p:cNvPr id="36" name="椭圆 35"/>
            <p:cNvSpPr/>
            <p:nvPr>
              <p:custDataLst>
                <p:tags r:id="rId13"/>
              </p:custDataLst>
            </p:nvPr>
          </p:nvSpPr>
          <p:spPr>
            <a:xfrm>
              <a:off x="6408" y="8631"/>
              <a:ext cx="877" cy="877"/>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1800">
                  <a:solidFill>
                    <a:schemeClr val="dk1">
                      <a:lumMod val="100000"/>
                    </a:schemeClr>
                  </a:solidFill>
                  <a:latin typeface="微软雅黑" panose="020B0503020204020204" charset="-122"/>
                  <a:ea typeface="微软雅黑" panose="020B0503020204020204" charset="-122"/>
                  <a:cs typeface="+mn-ea"/>
                  <a:sym typeface="+mn-ea"/>
                </a:rPr>
                <a:t>5</a:t>
              </a:r>
              <a:endParaRPr lang="en-US" altLang="zh-CN" sz="1800">
                <a:solidFill>
                  <a:schemeClr val="dk1">
                    <a:lumMod val="100000"/>
                  </a:schemeClr>
                </a:solidFill>
                <a:latin typeface="微软雅黑" panose="020B0503020204020204" charset="-122"/>
                <a:ea typeface="微软雅黑" panose="020B0503020204020204" charset="-122"/>
                <a:cs typeface="+mn-ea"/>
                <a:sym typeface="+mn-ea"/>
              </a:endParaRPr>
            </a:p>
          </p:txBody>
        </p:sp>
        <p:sp>
          <p:nvSpPr>
            <p:cNvPr id="14" name="矩形 13"/>
            <p:cNvSpPr/>
            <p:nvPr>
              <p:custDataLst>
                <p:tags r:id="rId14"/>
              </p:custDataLst>
            </p:nvPr>
          </p:nvSpPr>
          <p:spPr>
            <a:xfrm>
              <a:off x="10952" y="8733"/>
              <a:ext cx="8185" cy="674"/>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400" dirty="0">
                  <a:solidFill>
                    <a:schemeClr val="tx1"/>
                  </a:solidFill>
                  <a:latin typeface="微软雅黑" panose="020B0503020204020204" charset="-122"/>
                  <a:ea typeface="微软雅黑" panose="020B0503020204020204" charset="-122"/>
                  <a:cs typeface="+mn-ea"/>
                  <a:sym typeface="+mn-ea"/>
                </a:rPr>
                <a:t>本品显著降低急性缺血性卒中患者的死亡率和致残率，是</a:t>
              </a:r>
              <a:r>
                <a:rPr lang="zh-CN" altLang="en-US" sz="1400" b="1" dirty="0">
                  <a:solidFill>
                    <a:srgbClr val="FF0000"/>
                  </a:solidFill>
                  <a:latin typeface="微软雅黑" panose="020B0503020204020204" charset="-122"/>
                  <a:ea typeface="微软雅黑" panose="020B0503020204020204" charset="-122"/>
                  <a:cs typeface="+mn-ea"/>
                  <a:sym typeface="+mn-ea"/>
                </a:rPr>
                <a:t>唯一基药目录内的特异性溶栓药</a:t>
              </a:r>
              <a:r>
                <a:rPr lang="zh-CN" altLang="en-US" sz="1400" dirty="0">
                  <a:solidFill>
                    <a:schemeClr val="tx1"/>
                  </a:solidFill>
                  <a:latin typeface="微软雅黑" panose="020B0503020204020204" charset="-122"/>
                  <a:ea typeface="微软雅黑" panose="020B0503020204020204" charset="-122"/>
                  <a:cs typeface="+mn-ea"/>
                  <a:sym typeface="+mn-ea"/>
                </a:rPr>
                <a:t>，</a:t>
              </a:r>
              <a:r>
                <a:rPr lang="zh-CN" altLang="en-US" sz="1400" dirty="0">
                  <a:solidFill>
                    <a:schemeClr val="tx1"/>
                  </a:solidFill>
                  <a:latin typeface="微软雅黑" panose="020B0503020204020204" charset="-122"/>
                  <a:ea typeface="微软雅黑" panose="020B0503020204020204" charset="-122"/>
                  <a:cs typeface="+mn-ea"/>
                  <a:sym typeface="+mn-ea"/>
                </a:rPr>
                <a:t>可减轻社会医疗负担</a:t>
              </a:r>
              <a:endParaRPr lang="zh-CN" altLang="en-US" sz="1400" dirty="0">
                <a:solidFill>
                  <a:schemeClr val="tx1"/>
                </a:solidFill>
                <a:latin typeface="微软雅黑" panose="020B0503020204020204" charset="-122"/>
                <a:ea typeface="微软雅黑" panose="020B0503020204020204" charset="-122"/>
                <a:cs typeface="+mn-ea"/>
                <a:sym typeface="+mn-ea"/>
              </a:endParaRPr>
            </a:p>
          </p:txBody>
        </p:sp>
      </p:grpSp>
      <p:grpSp>
        <p:nvGrpSpPr>
          <p:cNvPr id="45" name="组合 44"/>
          <p:cNvGrpSpPr/>
          <p:nvPr/>
        </p:nvGrpSpPr>
        <p:grpSpPr>
          <a:xfrm>
            <a:off x="2829560" y="4399280"/>
            <a:ext cx="8638540" cy="556895"/>
            <a:chOff x="6408" y="6881"/>
            <a:chExt cx="13604" cy="877"/>
          </a:xfrm>
        </p:grpSpPr>
        <p:sp>
          <p:nvSpPr>
            <p:cNvPr id="35" name="椭圆 34"/>
            <p:cNvSpPr/>
            <p:nvPr>
              <p:custDataLst>
                <p:tags r:id="rId15"/>
              </p:custDataLst>
            </p:nvPr>
          </p:nvSpPr>
          <p:spPr>
            <a:xfrm>
              <a:off x="6408" y="6881"/>
              <a:ext cx="877" cy="877"/>
            </a:xfrm>
            <a:prstGeom prst="ellipse">
              <a:avLst/>
            </a:prstGeom>
            <a:solidFill>
              <a:schemeClr val="accent2">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1800">
                  <a:solidFill>
                    <a:schemeClr val="dk1">
                      <a:lumMod val="100000"/>
                    </a:schemeClr>
                  </a:solidFill>
                  <a:latin typeface="微软雅黑" panose="020B0503020204020204" charset="-122"/>
                  <a:ea typeface="微软雅黑" panose="020B0503020204020204" charset="-122"/>
                  <a:cs typeface="+mn-ea"/>
                  <a:sym typeface="+mn-ea"/>
                </a:rPr>
                <a:t>4</a:t>
              </a:r>
              <a:endParaRPr lang="en-US" altLang="zh-CN" sz="1800">
                <a:solidFill>
                  <a:schemeClr val="dk1">
                    <a:lumMod val="100000"/>
                  </a:schemeClr>
                </a:solidFill>
                <a:latin typeface="微软雅黑" panose="020B0503020204020204" charset="-122"/>
                <a:ea typeface="微软雅黑" panose="020B0503020204020204" charset="-122"/>
                <a:cs typeface="+mn-ea"/>
                <a:sym typeface="+mn-ea"/>
              </a:endParaRPr>
            </a:p>
          </p:txBody>
        </p:sp>
        <p:sp>
          <p:nvSpPr>
            <p:cNvPr id="15" name="圆角矩形 14"/>
            <p:cNvSpPr/>
            <p:nvPr>
              <p:custDataLst>
                <p:tags r:id="rId16"/>
              </p:custDataLst>
            </p:nvPr>
          </p:nvSpPr>
          <p:spPr>
            <a:xfrm>
              <a:off x="7753" y="6907"/>
              <a:ext cx="2835" cy="825"/>
            </a:xfrm>
            <a:prstGeom prst="roundRect">
              <a:avLst>
                <a:gd name="adj" fmla="val 50000"/>
              </a:avLst>
            </a:prstGeom>
            <a:solidFill>
              <a:srgbClr val="044F75"/>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1800" b="1" dirty="0">
                  <a:solidFill>
                    <a:schemeClr val="lt1"/>
                  </a:solidFill>
                  <a:latin typeface="微软雅黑" panose="020B0503020204020204" charset="-122"/>
                  <a:ea typeface="微软雅黑" panose="020B0503020204020204" charset="-122"/>
                  <a:cs typeface="+mn-ea"/>
                  <a:sym typeface="+mn-ea"/>
                </a:rPr>
                <a:t>创新</a:t>
              </a:r>
              <a:r>
                <a:rPr lang="zh-CN" altLang="en-US" sz="1800" b="1" dirty="0">
                  <a:solidFill>
                    <a:schemeClr val="lt1"/>
                  </a:solidFill>
                  <a:latin typeface="微软雅黑" panose="020B0503020204020204" charset="-122"/>
                  <a:ea typeface="微软雅黑" panose="020B0503020204020204" charset="-122"/>
                  <a:cs typeface="+mn-ea"/>
                  <a:sym typeface="+mn-ea"/>
                </a:rPr>
                <a:t>性</a:t>
              </a:r>
              <a:endParaRPr lang="zh-CN" altLang="en-US" sz="1800" b="1" dirty="0">
                <a:solidFill>
                  <a:schemeClr val="lt1"/>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17"/>
              </p:custDataLst>
            </p:nvPr>
          </p:nvSpPr>
          <p:spPr>
            <a:xfrm>
              <a:off x="10952" y="6983"/>
              <a:ext cx="9060" cy="674"/>
            </a:xfrm>
            <a:prstGeom prst="rect">
              <a:avLst/>
            </a:prstGeom>
            <a:noFill/>
          </p:spPr>
          <p:txBody>
            <a:bodyPr wrap="square" tIns="0" rIns="0" rtlCol="0" anchor="ctr">
              <a:noAutofit/>
              <a:scene3d>
                <a:camera prst="orthographicFront"/>
                <a:lightRig rig="threePt" dir="t"/>
              </a:scene3d>
            </a:bodyPr>
            <a:p>
              <a:pPr>
                <a:lnSpc>
                  <a:spcPct val="130000"/>
                </a:lnSpc>
                <a:spcBef>
                  <a:spcPct val="0"/>
                </a:spcBef>
                <a:spcAft>
                  <a:spcPct val="0"/>
                </a:spcAft>
              </a:pPr>
              <a:r>
                <a:rPr lang="zh-CN" altLang="en-US" sz="1400" dirty="0">
                  <a:solidFill>
                    <a:schemeClr val="tx1"/>
                  </a:solidFill>
                  <a:latin typeface="微软雅黑" panose="020B0503020204020204" charset="-122"/>
                  <a:ea typeface="微软雅黑" panose="020B0503020204020204" charset="-122"/>
                  <a:cs typeface="+mn-ea"/>
                  <a:sym typeface="+mn-ea"/>
                </a:rPr>
                <a:t>本品通过基因工程技术对</a:t>
              </a:r>
              <a:r>
                <a:rPr lang="zh-CN" altLang="en-US" sz="1400" dirty="0">
                  <a:solidFill>
                    <a:schemeClr val="tx1"/>
                  </a:solidFill>
                  <a:latin typeface="微软雅黑" panose="020B0503020204020204" charset="-122"/>
                  <a:ea typeface="微软雅黑" panose="020B0503020204020204" charset="-122"/>
                  <a:cs typeface="+mn-ea"/>
                  <a:sym typeface="+mn-ea"/>
                </a:rPr>
                <a:t>人天然组织型纤溶酶原激</a:t>
              </a:r>
              <a:r>
                <a:rPr lang="zh-CN" altLang="en-US" sz="1400" dirty="0">
                  <a:solidFill>
                    <a:schemeClr val="tx1"/>
                  </a:solidFill>
                  <a:latin typeface="微软雅黑" panose="020B0503020204020204" charset="-122"/>
                  <a:ea typeface="微软雅黑" panose="020B0503020204020204" charset="-122"/>
                  <a:cs typeface="+mn-ea"/>
                  <a:sym typeface="+mn-ea"/>
                </a:rPr>
                <a:t>酶（</a:t>
              </a:r>
              <a:r>
                <a:rPr lang="en-US" altLang="zh-CN" sz="1400" dirty="0">
                  <a:solidFill>
                    <a:schemeClr val="tx1"/>
                  </a:solidFill>
                  <a:latin typeface="微软雅黑" panose="020B0503020204020204" charset="-122"/>
                  <a:ea typeface="微软雅黑" panose="020B0503020204020204" charset="-122"/>
                  <a:cs typeface="+mn-ea"/>
                  <a:sym typeface="+mn-ea"/>
                </a:rPr>
                <a:t>tPA</a:t>
              </a:r>
              <a:r>
                <a:rPr lang="zh-CN" altLang="en-US" sz="1400" dirty="0">
                  <a:solidFill>
                    <a:schemeClr val="tx1"/>
                  </a:solidFill>
                  <a:latin typeface="微软雅黑" panose="020B0503020204020204" charset="-122"/>
                  <a:ea typeface="微软雅黑" panose="020B0503020204020204" charset="-122"/>
                  <a:cs typeface="+mn-ea"/>
                  <a:sym typeface="+mn-ea"/>
                </a:rPr>
                <a:t>）进行改造，相较于阿替普酶，</a:t>
              </a:r>
              <a:r>
                <a:rPr lang="zh-CN" altLang="en-US" sz="1400" b="1" dirty="0">
                  <a:solidFill>
                    <a:srgbClr val="FF0000"/>
                  </a:solidFill>
                  <a:latin typeface="微软雅黑" panose="020B0503020204020204" charset="-122"/>
                  <a:ea typeface="微软雅黑" panose="020B0503020204020204" charset="-122"/>
                  <a:cs typeface="+mn-ea"/>
                  <a:sym typeface="+mn-ea"/>
                </a:rPr>
                <a:t>溶栓渗透性更强、半衰期更长、使用更方便</a:t>
              </a:r>
              <a:endParaRPr lang="zh-CN" altLang="en-US" sz="1400" b="1" dirty="0">
                <a:solidFill>
                  <a:srgbClr val="FF0000"/>
                </a:solidFill>
                <a:latin typeface="微软雅黑" panose="020B0503020204020204" charset="-122"/>
                <a:ea typeface="微软雅黑" panose="020B0503020204020204" charset="-122"/>
                <a:cs typeface="+mn-ea"/>
                <a:sym typeface="+mn-ea"/>
              </a:endParaRPr>
            </a:p>
          </p:txBody>
        </p:sp>
      </p:grpSp>
    </p:spTree>
    <p:custDataLst>
      <p:tags r:id="rId1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6020" y="302260"/>
            <a:ext cx="9085580" cy="332105"/>
          </a:xfrm>
        </p:spPr>
        <p:txBody>
          <a:bodyPr wrap="square"/>
          <a:p>
            <a:r>
              <a:rPr lang="zh-CN">
                <a:solidFill>
                  <a:srgbClr val="044F75"/>
                </a:solidFill>
                <a:sym typeface="+mn-ea"/>
              </a:rPr>
              <a:t>注射用重组人组织型纤溶酶原激酶衍生物申请</a:t>
            </a:r>
            <a:r>
              <a:rPr lang="zh-CN">
                <a:solidFill>
                  <a:srgbClr val="FF0000"/>
                </a:solidFill>
                <a:sym typeface="+mn-ea"/>
              </a:rPr>
              <a:t>新增</a:t>
            </a:r>
            <a:r>
              <a:rPr altLang="zh-CN">
                <a:solidFill>
                  <a:srgbClr val="FF0000"/>
                </a:solidFill>
                <a:sym typeface="+mn-ea"/>
              </a:rPr>
              <a:t>AIS</a:t>
            </a:r>
            <a:r>
              <a:rPr lang="zh-CN">
                <a:solidFill>
                  <a:srgbClr val="FF0000"/>
                </a:solidFill>
                <a:sym typeface="+mn-ea"/>
              </a:rPr>
              <a:t>适应症</a:t>
            </a:r>
            <a:endParaRPr lang="zh-CN" altLang="en-US">
              <a:solidFill>
                <a:srgbClr val="FF0000"/>
              </a:solidFill>
            </a:endParaRPr>
          </a:p>
        </p:txBody>
      </p:sp>
      <p:sp>
        <p:nvSpPr>
          <p:cNvPr id="44" name="textbox 44"/>
          <p:cNvSpPr/>
          <p:nvPr/>
        </p:nvSpPr>
        <p:spPr>
          <a:xfrm>
            <a:off x="0" y="76581"/>
            <a:ext cx="1091564" cy="557530"/>
          </a:xfrm>
          <a:prstGeom prst="rect">
            <a:avLst/>
          </a:prstGeom>
          <a:solidFill>
            <a:srgbClr val="044F75"/>
          </a:solidFill>
          <a:ln w="0" cap="flat">
            <a:noFill/>
            <a:prstDash val="solid"/>
            <a:miter lim="0"/>
          </a:ln>
        </p:spPr>
        <p:txBody>
          <a:bodyPr vert="horz" wrap="square" lIns="0" tIns="0" rIns="0" bIns="0"/>
          <a:p>
            <a:pPr algn="l" rtl="0" eaLnBrk="0">
              <a:lnSpc>
                <a:spcPct val="109000"/>
              </a:lnSpc>
            </a:pPr>
            <a:endParaRPr sz="400" dirty="0">
              <a:latin typeface="Arial" panose="020B0604020202020204"/>
              <a:ea typeface="Arial" panose="020B0604020202020204"/>
              <a:cs typeface="Arial" panose="020B0604020202020204"/>
            </a:endParaRPr>
          </a:p>
          <a:p>
            <a:pPr marL="389890" indent="-248920" algn="l" rtl="0" eaLnBrk="0">
              <a:lnSpc>
                <a:spcPct val="99000"/>
              </a:lnSpc>
            </a:pPr>
            <a:r>
              <a:rPr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1/2</a:t>
            </a:r>
            <a:endParaRPr sz="1600" dirty="0">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1"/>
            </p:custDataLst>
          </p:nvPr>
        </p:nvGraphicFramePr>
        <p:xfrm>
          <a:off x="287655" y="798195"/>
          <a:ext cx="11710670" cy="5913120"/>
        </p:xfrm>
        <a:graphic>
          <a:graphicData uri="http://schemas.openxmlformats.org/drawingml/2006/table">
            <a:tbl>
              <a:tblPr firstRow="1" bandRow="1">
                <a:tableStyleId>{5940675A-B579-460E-94D1-54222C63F5DA}</a:tableStyleId>
              </a:tblPr>
              <a:tblGrid>
                <a:gridCol w="2195830"/>
                <a:gridCol w="1127760"/>
                <a:gridCol w="1612900"/>
                <a:gridCol w="1891665"/>
                <a:gridCol w="1932940"/>
                <a:gridCol w="1030605"/>
                <a:gridCol w="1096010"/>
                <a:gridCol w="822960"/>
              </a:tblGrid>
              <a:tr h="304800">
                <a:tc>
                  <a:txBody>
                    <a:bodyPr/>
                    <a:p>
                      <a:pPr algn="ctr">
                        <a:buNone/>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通用名</a:t>
                      </a:r>
                      <a:endParaRPr lang="zh-CN" altLang="en-US"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algn="l">
                        <a:buNone/>
                      </a:pPr>
                      <a:r>
                        <a:rPr lang="zh-CN" altLang="en-US" sz="1400">
                          <a:latin typeface="微软雅黑" panose="020B0503020204020204" charset="-122"/>
                          <a:ea typeface="微软雅黑" panose="020B0503020204020204" charset="-122"/>
                        </a:rPr>
                        <a:t>注射用重组人组织型纤溶酶原激酶衍生物</a:t>
                      </a:r>
                      <a:endParaRPr lang="zh-CN" altLang="en-US" sz="1400">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304800">
                <a:tc>
                  <a:txBody>
                    <a:bodyPr/>
                    <a:p>
                      <a:pPr algn="ctr">
                        <a:buNone/>
                      </a:pPr>
                      <a:r>
                        <a:rPr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注册规格</a:t>
                      </a:r>
                      <a:endParaRPr lang="zh-CN" altLang="en-US"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algn="l">
                        <a:buNone/>
                      </a:pPr>
                      <a:r>
                        <a:rPr lang="en-US" altLang="zh-CN" sz="1400">
                          <a:latin typeface="微软雅黑" panose="020B0503020204020204" charset="-122"/>
                          <a:ea typeface="微软雅黑" panose="020B0503020204020204" charset="-122"/>
                        </a:rPr>
                        <a:t>18mg/</a:t>
                      </a:r>
                      <a:r>
                        <a:rPr lang="zh-CN" altLang="en-US" sz="1400">
                          <a:latin typeface="微软雅黑" panose="020B0503020204020204" charset="-122"/>
                          <a:ea typeface="微软雅黑" panose="020B0503020204020204" charset="-122"/>
                        </a:rPr>
                        <a:t>支</a:t>
                      </a:r>
                      <a:endParaRPr lang="zh-CN" altLang="en-US" sz="1400">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304800">
                <a:tc>
                  <a:txBody>
                    <a:bodyPr/>
                    <a:p>
                      <a:pPr algn="ctr">
                        <a:buNone/>
                      </a:pPr>
                      <a:r>
                        <a:rPr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注册分类</a:t>
                      </a:r>
                      <a:endParaRPr lang="zh-CN" altLang="en-US"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algn="l">
                        <a:buNone/>
                      </a:pPr>
                      <a:r>
                        <a:rPr lang="zh-CN" altLang="en-US" sz="1400">
                          <a:latin typeface="微软雅黑" panose="020B0503020204020204" charset="-122"/>
                          <a:ea typeface="微软雅黑" panose="020B0503020204020204" charset="-122"/>
                        </a:rPr>
                        <a:t>治疗用生物制品</a:t>
                      </a:r>
                      <a:endParaRPr lang="zh-CN" altLang="en-US" sz="1400">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304800">
                <a:tc>
                  <a:txBody>
                    <a:bodyPr/>
                    <a:p>
                      <a:pPr algn="ctr">
                        <a:buNone/>
                      </a:pPr>
                      <a:r>
                        <a:rPr lang="zh-CN" altLang="en-US"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目录类别</a:t>
                      </a:r>
                      <a:endParaRPr lang="zh-CN" altLang="en-US"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algn="l">
                        <a:buNone/>
                      </a:pPr>
                      <a:r>
                        <a:rPr lang="zh-CN" altLang="en-US" sz="1400">
                          <a:latin typeface="微软雅黑" panose="020B0503020204020204" charset="-122"/>
                          <a:ea typeface="微软雅黑" panose="020B0503020204020204" charset="-122"/>
                        </a:rPr>
                        <a:t>医保乙类常规药品</a:t>
                      </a:r>
                      <a:endParaRPr lang="zh-CN" altLang="en-US" sz="1400">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411480">
                <a:tc>
                  <a:txBody>
                    <a:bodyPr/>
                    <a:p>
                      <a:pPr algn="ctr">
                        <a:buNone/>
                      </a:pPr>
                      <a:r>
                        <a:rPr lang="zh-CN" altLang="en-US"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基本药物</a:t>
                      </a:r>
                      <a:endParaRPr lang="zh-CN" altLang="en-US"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indent="0" algn="l">
                        <a:lnSpc>
                          <a:spcPct val="150000"/>
                        </a:lnSpc>
                        <a:buNone/>
                      </a:pPr>
                      <a:r>
                        <a:rPr lang="zh-CN" sz="1400" b="1">
                          <a:solidFill>
                            <a:srgbClr val="FF0000"/>
                          </a:solidFill>
                          <a:latin typeface="微软雅黑" panose="020B0503020204020204" charset="-122"/>
                          <a:ea typeface="微软雅黑" panose="020B0503020204020204" charset="-122"/>
                        </a:rPr>
                        <a:t>《国家基本药物</a:t>
                      </a:r>
                      <a:r>
                        <a:rPr lang="zh-CN" altLang="en-US" sz="1400" b="1">
                          <a:solidFill>
                            <a:srgbClr val="FF0000"/>
                          </a:solidFill>
                          <a:latin typeface="微软雅黑" panose="020B0503020204020204" charset="-122"/>
                          <a:ea typeface="微软雅黑" panose="020B0503020204020204" charset="-122"/>
                        </a:rPr>
                        <a:t>目录</a:t>
                      </a:r>
                      <a:r>
                        <a:rPr lang="en-US" altLang="zh-CN" sz="1400" b="1">
                          <a:solidFill>
                            <a:srgbClr val="FF0000"/>
                          </a:solidFill>
                          <a:latin typeface="微软雅黑" panose="020B0503020204020204" charset="-122"/>
                          <a:ea typeface="微软雅黑" panose="020B0503020204020204" charset="-122"/>
                        </a:rPr>
                        <a:t> 2018</a:t>
                      </a:r>
                      <a:r>
                        <a:rPr lang="zh-CN" altLang="en-US" sz="1400" b="1">
                          <a:solidFill>
                            <a:srgbClr val="FF0000"/>
                          </a:solidFill>
                          <a:latin typeface="微软雅黑" panose="020B0503020204020204" charset="-122"/>
                          <a:ea typeface="微软雅黑" panose="020B0503020204020204" charset="-122"/>
                        </a:rPr>
                        <a:t>版》</a:t>
                      </a:r>
                      <a:endParaRPr lang="zh-CN" altLang="en-US" sz="1400" b="1">
                        <a:solidFill>
                          <a:srgbClr val="FF0000"/>
                        </a:solidFill>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731520">
                <a:tc>
                  <a:txBody>
                    <a:bodyPr/>
                    <a:p>
                      <a:pPr algn="ctr">
                        <a:buNone/>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适应症</a:t>
                      </a:r>
                      <a:endParaRPr lang="zh-CN" altLang="en-US"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marL="342900" indent="-342900" algn="l">
                        <a:lnSpc>
                          <a:spcPct val="150000"/>
                        </a:lnSpc>
                        <a:buAutoNum type="arabicPeriod"/>
                      </a:pPr>
                      <a:r>
                        <a:rPr lang="zh-CN" altLang="en-US" sz="1400">
                          <a:latin typeface="微软雅黑" panose="020B0503020204020204" charset="-122"/>
                          <a:ea typeface="微软雅黑" panose="020B0503020204020204" charset="-122"/>
                        </a:rPr>
                        <a:t>用于发病</a:t>
                      </a:r>
                      <a:r>
                        <a:rPr lang="en-US" altLang="zh-CN" sz="1400">
                          <a:latin typeface="微软雅黑" panose="020B0503020204020204" charset="-122"/>
                          <a:ea typeface="微软雅黑" panose="020B0503020204020204" charset="-122"/>
                        </a:rPr>
                        <a:t>12</a:t>
                      </a:r>
                      <a:r>
                        <a:rPr lang="zh-CN" altLang="en-US" sz="1400">
                          <a:latin typeface="微软雅黑" panose="020B0503020204020204" charset="-122"/>
                          <a:ea typeface="微软雅黑" panose="020B0503020204020204" charset="-122"/>
                        </a:rPr>
                        <a:t>小时以内，急性心肌梗死患者的溶栓治疗（现医保适应症）</a:t>
                      </a:r>
                      <a:endParaRPr lang="en-US" altLang="zh-CN" sz="1400">
                        <a:latin typeface="微软雅黑" panose="020B0503020204020204" charset="-122"/>
                        <a:ea typeface="微软雅黑" panose="020B0503020204020204" charset="-122"/>
                      </a:endParaRPr>
                    </a:p>
                    <a:p>
                      <a:pPr marL="342900" indent="-342900" algn="l">
                        <a:lnSpc>
                          <a:spcPct val="150000"/>
                        </a:lnSpc>
                        <a:buAutoNum type="arabicPeriod"/>
                      </a:pPr>
                      <a:r>
                        <a:rPr lang="zh-CN" altLang="en-US" sz="1400" b="1">
                          <a:solidFill>
                            <a:srgbClr val="FF0000"/>
                          </a:solidFill>
                          <a:latin typeface="微软雅黑" panose="020B0503020204020204" charset="-122"/>
                          <a:ea typeface="微软雅黑" panose="020B0503020204020204" charset="-122"/>
                        </a:rPr>
                        <a:t>用于发病</a:t>
                      </a:r>
                      <a:r>
                        <a:rPr lang="en-US" altLang="zh-CN" sz="1400" b="1">
                          <a:solidFill>
                            <a:srgbClr val="FF0000"/>
                          </a:solidFill>
                          <a:latin typeface="微软雅黑" panose="020B0503020204020204" charset="-122"/>
                          <a:ea typeface="微软雅黑" panose="020B0503020204020204" charset="-122"/>
                        </a:rPr>
                        <a:t>4.5</a:t>
                      </a:r>
                      <a:r>
                        <a:rPr lang="zh-CN" altLang="en-US" sz="1400" b="1">
                          <a:solidFill>
                            <a:srgbClr val="FF0000"/>
                          </a:solidFill>
                          <a:latin typeface="微软雅黑" panose="020B0503020204020204" charset="-122"/>
                          <a:ea typeface="微软雅黑" panose="020B0503020204020204" charset="-122"/>
                        </a:rPr>
                        <a:t>小时内，急性缺血性卒中患者的溶栓治疗（本次拟新增）</a:t>
                      </a:r>
                      <a:endParaRPr lang="zh-CN" altLang="en-US" sz="1400" b="1">
                        <a:solidFill>
                          <a:srgbClr val="FF0000"/>
                        </a:solidFill>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731520">
                <a:tc>
                  <a:txBody>
                    <a:bodyPr/>
                    <a:p>
                      <a:pPr algn="ctr">
                        <a:buNone/>
                      </a:pP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用法用量</a:t>
                      </a:r>
                      <a:endParaRPr lang="zh-CN" altLang="en-US"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algn="l">
                        <a:lnSpc>
                          <a:spcPct val="150000"/>
                        </a:lnSpc>
                        <a:buNone/>
                      </a:pPr>
                      <a:r>
                        <a:rPr lang="zh-CN" altLang="en-US" sz="1400">
                          <a:latin typeface="微软雅黑" panose="020B0503020204020204" charset="-122"/>
                          <a:ea typeface="微软雅黑" panose="020B0503020204020204" charset="-122"/>
                        </a:rPr>
                        <a:t>本品只能静脉使用。每支（</a:t>
                      </a:r>
                      <a:r>
                        <a:rPr lang="en-US" altLang="zh-CN" sz="1400">
                          <a:latin typeface="微软雅黑" panose="020B0503020204020204" charset="-122"/>
                          <a:ea typeface="微软雅黑" panose="020B0503020204020204" charset="-122"/>
                        </a:rPr>
                        <a:t>18mg</a:t>
                      </a:r>
                      <a:r>
                        <a:rPr lang="zh-CN" altLang="en-US" sz="1400">
                          <a:latin typeface="微软雅黑" panose="020B0503020204020204" charset="-122"/>
                          <a:ea typeface="微软雅黑" panose="020B0503020204020204" charset="-122"/>
                        </a:rPr>
                        <a:t>）用</a:t>
                      </a:r>
                      <a:r>
                        <a:rPr lang="en-US" altLang="zh-CN" sz="1400">
                          <a:latin typeface="微软雅黑" panose="020B0503020204020204" charset="-122"/>
                          <a:ea typeface="微软雅黑" panose="020B0503020204020204" charset="-122"/>
                        </a:rPr>
                        <a:t>10ml</a:t>
                      </a:r>
                      <a:r>
                        <a:rPr lang="zh-CN" altLang="en-US" sz="1400">
                          <a:latin typeface="微软雅黑" panose="020B0503020204020204" charset="-122"/>
                          <a:ea typeface="微软雅黑" panose="020B0503020204020204" charset="-122"/>
                        </a:rPr>
                        <a:t>灭菌注射用水溶解（即配即用）</a:t>
                      </a:r>
                      <a:endParaRPr lang="zh-CN" altLang="en-US" sz="1400">
                        <a:latin typeface="微软雅黑" panose="020B0503020204020204" charset="-122"/>
                        <a:ea typeface="微软雅黑" panose="020B0503020204020204" charset="-122"/>
                      </a:endParaRPr>
                    </a:p>
                    <a:p>
                      <a:pPr algn="l">
                        <a:lnSpc>
                          <a:spcPct val="150000"/>
                        </a:lnSpc>
                        <a:buNone/>
                      </a:pPr>
                      <a:r>
                        <a:rPr lang="zh-CN" altLang="en-US" sz="1400">
                          <a:latin typeface="微软雅黑" panose="020B0503020204020204" charset="-122"/>
                          <a:ea typeface="微软雅黑" panose="020B0503020204020204" charset="-122"/>
                        </a:rPr>
                        <a:t>应该</a:t>
                      </a:r>
                      <a:r>
                        <a:rPr lang="en-US" altLang="zh-CN" sz="1400">
                          <a:latin typeface="微软雅黑" panose="020B0503020204020204" charset="-122"/>
                          <a:ea typeface="微软雅黑" panose="020B0503020204020204" charset="-122"/>
                        </a:rPr>
                        <a:t>18mg</a:t>
                      </a:r>
                      <a:r>
                        <a:rPr lang="zh-CN" altLang="en-US" sz="1400">
                          <a:latin typeface="微软雅黑" panose="020B0503020204020204" charset="-122"/>
                          <a:ea typeface="微软雅黑" panose="020B0503020204020204" charset="-122"/>
                        </a:rPr>
                        <a:t>＋</a:t>
                      </a:r>
                      <a:r>
                        <a:rPr lang="en-US" altLang="zh-CN" sz="1400">
                          <a:latin typeface="微软雅黑" panose="020B0503020204020204" charset="-122"/>
                          <a:ea typeface="微软雅黑" panose="020B0503020204020204" charset="-122"/>
                        </a:rPr>
                        <a:t>18mg</a:t>
                      </a:r>
                      <a:r>
                        <a:rPr lang="zh-CN" altLang="en-US" sz="1400">
                          <a:latin typeface="微软雅黑" panose="020B0503020204020204" charset="-122"/>
                          <a:ea typeface="微软雅黑" panose="020B0503020204020204" charset="-122"/>
                        </a:rPr>
                        <a:t>分两次静脉注射，每次缓慢推注</a:t>
                      </a:r>
                      <a:r>
                        <a:rPr lang="en-US" altLang="zh-CN" sz="1400">
                          <a:latin typeface="微软雅黑" panose="020B0503020204020204" charset="-122"/>
                          <a:ea typeface="微软雅黑" panose="020B0503020204020204" charset="-122"/>
                        </a:rPr>
                        <a:t> 2 </a:t>
                      </a:r>
                      <a:r>
                        <a:rPr lang="zh-CN" altLang="en-US" sz="1400">
                          <a:latin typeface="微软雅黑" panose="020B0503020204020204" charset="-122"/>
                          <a:ea typeface="微软雅黑" panose="020B0503020204020204" charset="-122"/>
                        </a:rPr>
                        <a:t>分钟以上，两次间隔为</a:t>
                      </a:r>
                      <a:r>
                        <a:rPr lang="en-US" altLang="zh-CN" sz="1400">
                          <a:latin typeface="微软雅黑" panose="020B0503020204020204" charset="-122"/>
                          <a:ea typeface="微软雅黑" panose="020B0503020204020204" charset="-122"/>
                        </a:rPr>
                        <a:t> 30 </a:t>
                      </a:r>
                      <a:r>
                        <a:rPr lang="zh-CN" altLang="en-US" sz="1400">
                          <a:latin typeface="微软雅黑" panose="020B0503020204020204" charset="-122"/>
                          <a:ea typeface="微软雅黑" panose="020B0503020204020204" charset="-122"/>
                        </a:rPr>
                        <a:t>分钟</a:t>
                      </a:r>
                      <a:endParaRPr lang="zh-CN" altLang="en-US" sz="1400">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304800">
                <a:tc>
                  <a:txBody>
                    <a:bodyPr/>
                    <a:p>
                      <a:pPr algn="ctr">
                        <a:buNone/>
                      </a:pPr>
                      <a:r>
                        <a:rPr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上市许可持有人</a:t>
                      </a:r>
                      <a:endParaRPr lang="zh-CN" altLang="en-US"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algn="l">
                        <a:buNone/>
                      </a:pPr>
                      <a:r>
                        <a:rPr lang="zh-CN" altLang="en-US" sz="1400">
                          <a:latin typeface="微软雅黑" panose="020B0503020204020204" charset="-122"/>
                          <a:ea typeface="微软雅黑" panose="020B0503020204020204" charset="-122"/>
                        </a:rPr>
                        <a:t>华润昂德生物药业有限公司</a:t>
                      </a:r>
                      <a:endParaRPr lang="zh-CN" altLang="en-US" sz="1400">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518160">
                <a:tc>
                  <a:txBody>
                    <a:bodyPr/>
                    <a:p>
                      <a:pPr algn="ctr">
                        <a:buNone/>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中国大陆首次上市时间</a:t>
                      </a:r>
                      <a:endParaRPr lang="zh-CN" altLang="en-US"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a:txBody>
                    <a:bodyPr/>
                    <a:p>
                      <a:pPr algn="ctr">
                        <a:buNone/>
                      </a:pPr>
                      <a:r>
                        <a:rPr lang="en-US" altLang="zh-CN" sz="1400">
                          <a:latin typeface="微软雅黑" panose="020B0503020204020204" charset="-122"/>
                          <a:ea typeface="微软雅黑" panose="020B0503020204020204" charset="-122"/>
                        </a:rPr>
                        <a:t>2007</a:t>
                      </a:r>
                      <a:r>
                        <a:rPr lang="zh-CN" altLang="en-US" sz="1400">
                          <a:latin typeface="微软雅黑" panose="020B0503020204020204" charset="-122"/>
                          <a:ea typeface="微软雅黑" panose="020B0503020204020204" charset="-122"/>
                        </a:rPr>
                        <a:t>年</a:t>
                      </a:r>
                      <a:r>
                        <a:rPr lang="en-US" altLang="zh-CN" sz="1400">
                          <a:latin typeface="微软雅黑" panose="020B0503020204020204" charset="-122"/>
                          <a:ea typeface="微软雅黑" panose="020B0503020204020204" charset="-122"/>
                        </a:rPr>
                        <a:t>9</a:t>
                      </a:r>
                      <a:r>
                        <a:rPr lang="zh-CN" altLang="en-US" sz="1400">
                          <a:latin typeface="微软雅黑" panose="020B0503020204020204" charset="-122"/>
                          <a:ea typeface="微软雅黑" panose="020B0503020204020204" charset="-122"/>
                        </a:rPr>
                        <a:t>月</a:t>
                      </a:r>
                      <a:r>
                        <a:rPr lang="en-US" altLang="zh-CN" sz="1400">
                          <a:latin typeface="微软雅黑" panose="020B0503020204020204" charset="-122"/>
                          <a:ea typeface="微软雅黑" panose="020B0503020204020204" charset="-122"/>
                        </a:rPr>
                        <a:t>30</a:t>
                      </a:r>
                      <a:r>
                        <a:rPr lang="zh-CN" altLang="en-US" sz="1400">
                          <a:latin typeface="微软雅黑" panose="020B0503020204020204" charset="-122"/>
                          <a:ea typeface="微软雅黑" panose="020B0503020204020204" charset="-122"/>
                        </a:rPr>
                        <a:t>日</a:t>
                      </a:r>
                      <a:endParaRPr lang="zh-CN" altLang="en-US" sz="1400">
                        <a:latin typeface="微软雅黑" panose="020B0503020204020204" charset="-122"/>
                        <a:ea typeface="微软雅黑" panose="020B0503020204020204" charset="-122"/>
                      </a:endParaRPr>
                    </a:p>
                  </a:txBody>
                  <a:tcPr anchor="ctr" anchorCtr="0"/>
                </a:tc>
                <a:tc>
                  <a:txBody>
                    <a:bodyPr/>
                    <a:p>
                      <a:pPr algn="ctr">
                        <a:buNone/>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全球首个上市国家及上市时间</a:t>
                      </a:r>
                      <a:endPar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anchor="ctr" anchorCtr="0">
                    <a:solidFill>
                      <a:srgbClr val="FCE7E7"/>
                    </a:solidFill>
                  </a:tcPr>
                </a:tc>
                <a:tc>
                  <a:txBody>
                    <a:bodyPr/>
                    <a:p>
                      <a:pPr algn="ctr">
                        <a:buNone/>
                      </a:pPr>
                      <a:r>
                        <a:rPr lang="en-US" altLang="zh-CN" sz="1400">
                          <a:latin typeface="微软雅黑" panose="020B0503020204020204" charset="-122"/>
                          <a:ea typeface="微软雅黑" panose="020B0503020204020204" charset="-122"/>
                          <a:sym typeface="+mn-ea"/>
                        </a:rPr>
                        <a:t>2007</a:t>
                      </a:r>
                      <a:r>
                        <a:rPr lang="zh-CN" altLang="en-US" sz="1400">
                          <a:latin typeface="微软雅黑" panose="020B0503020204020204" charset="-122"/>
                          <a:ea typeface="微软雅黑" panose="020B0503020204020204" charset="-122"/>
                          <a:sym typeface="+mn-ea"/>
                        </a:rPr>
                        <a:t>年</a:t>
                      </a:r>
                      <a:r>
                        <a:rPr lang="en-US" altLang="zh-CN" sz="1400">
                          <a:latin typeface="微软雅黑" panose="020B0503020204020204" charset="-122"/>
                          <a:ea typeface="微软雅黑" panose="020B0503020204020204" charset="-122"/>
                          <a:sym typeface="+mn-ea"/>
                        </a:rPr>
                        <a:t>9</a:t>
                      </a:r>
                      <a:r>
                        <a:rPr lang="zh-CN" altLang="en-US" sz="1400">
                          <a:latin typeface="微软雅黑" panose="020B0503020204020204" charset="-122"/>
                          <a:ea typeface="微软雅黑" panose="020B0503020204020204" charset="-122"/>
                          <a:sym typeface="+mn-ea"/>
                        </a:rPr>
                        <a:t>月</a:t>
                      </a:r>
                      <a:r>
                        <a:rPr lang="en-US" altLang="zh-CN" sz="1400">
                          <a:latin typeface="微软雅黑" panose="020B0503020204020204" charset="-122"/>
                          <a:ea typeface="微软雅黑" panose="020B0503020204020204" charset="-122"/>
                          <a:sym typeface="+mn-ea"/>
                        </a:rPr>
                        <a:t>30</a:t>
                      </a:r>
                      <a:r>
                        <a:rPr lang="zh-CN" altLang="en-US" sz="1400">
                          <a:latin typeface="微软雅黑" panose="020B0503020204020204" charset="-122"/>
                          <a:ea typeface="微软雅黑" panose="020B0503020204020204" charset="-122"/>
                          <a:sym typeface="+mn-ea"/>
                        </a:rPr>
                        <a:t>日</a:t>
                      </a:r>
                      <a:endParaRPr lang="zh-CN" altLang="en-US" sz="1400">
                        <a:latin typeface="微软雅黑" panose="020B0503020204020204" charset="-122"/>
                        <a:ea typeface="微软雅黑" panose="020B0503020204020204" charset="-122"/>
                      </a:endParaRPr>
                    </a:p>
                    <a:p>
                      <a:pPr algn="ctr">
                        <a:buNone/>
                      </a:pPr>
                      <a:r>
                        <a:rPr lang="zh-CN" altLang="en-US" sz="1400">
                          <a:latin typeface="微软雅黑" panose="020B0503020204020204" charset="-122"/>
                          <a:ea typeface="微软雅黑" panose="020B0503020204020204" charset="-122"/>
                        </a:rPr>
                        <a:t>（中国大陆）</a:t>
                      </a:r>
                      <a:endParaRPr lang="zh-CN" altLang="en-US" sz="1400">
                        <a:latin typeface="微软雅黑" panose="020B0503020204020204" charset="-122"/>
                        <a:ea typeface="微软雅黑" panose="020B0503020204020204" charset="-122"/>
                      </a:endParaRPr>
                    </a:p>
                  </a:txBody>
                  <a:tcPr anchor="ctr" anchorCtr="0"/>
                </a:tc>
                <a:tc>
                  <a:txBody>
                    <a:bodyPr/>
                    <a:p>
                      <a:pPr algn="ctr">
                        <a:buNone/>
                      </a:pPr>
                      <a:r>
                        <a:rPr lang="zh-CN" altLang="en-US"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目前大陆地区同通用名药品上市情况</a:t>
                      </a:r>
                      <a:endParaRPr lang="zh-CN" altLang="en-US"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anchor="ctr" anchorCtr="0">
                    <a:solidFill>
                      <a:srgbClr val="FCE7E7"/>
                    </a:solidFill>
                  </a:tcPr>
                </a:tc>
                <a:tc>
                  <a:txBody>
                    <a:bodyPr/>
                    <a:p>
                      <a:pPr algn="ctr">
                        <a:buNone/>
                      </a:pPr>
                      <a:r>
                        <a:rPr lang="zh-CN" altLang="en-US" sz="1400">
                          <a:latin typeface="微软雅黑" panose="020B0503020204020204" charset="-122"/>
                          <a:ea typeface="微软雅黑" panose="020B0503020204020204" charset="-122"/>
                        </a:rPr>
                        <a:t>独家</a:t>
                      </a:r>
                      <a:endParaRPr lang="zh-CN" altLang="en-US" sz="1400">
                        <a:latin typeface="微软雅黑" panose="020B0503020204020204" charset="-122"/>
                        <a:ea typeface="微软雅黑" panose="020B0503020204020204" charset="-122"/>
                      </a:endParaRPr>
                    </a:p>
                  </a:txBody>
                  <a:tcPr anchor="ctr" anchorCtr="0"/>
                </a:tc>
                <a:tc>
                  <a:txBody>
                    <a:bodyPr/>
                    <a:p>
                      <a:pPr algn="ctr">
                        <a:buNone/>
                      </a:pPr>
                      <a:r>
                        <a:rPr lang="zh-CN" altLang="en-US" sz="1400" b="1">
                          <a:latin typeface="微软雅黑" panose="020B0503020204020204" charset="-122"/>
                          <a:ea typeface="微软雅黑" panose="020B0503020204020204" charset="-122"/>
                        </a:rPr>
                        <a:t>是否</a:t>
                      </a:r>
                      <a:r>
                        <a:rPr lang="en-US" altLang="zh-CN" sz="1400" b="1">
                          <a:latin typeface="微软雅黑" panose="020B0503020204020204" charset="-122"/>
                          <a:ea typeface="微软雅黑" panose="020B0503020204020204" charset="-122"/>
                        </a:rPr>
                        <a:t>OTC</a:t>
                      </a:r>
                      <a:endParaRPr lang="en-US" altLang="zh-CN" sz="1400" b="1">
                        <a:latin typeface="微软雅黑" panose="020B0503020204020204" charset="-122"/>
                        <a:ea typeface="微软雅黑" panose="020B0503020204020204" charset="-122"/>
                      </a:endParaRPr>
                    </a:p>
                  </a:txBody>
                  <a:tcPr anchor="ctr" anchorCtr="0">
                    <a:solidFill>
                      <a:srgbClr val="FCE7E7"/>
                    </a:solidFill>
                  </a:tcPr>
                </a:tc>
                <a:tc>
                  <a:txBody>
                    <a:bodyPr/>
                    <a:p>
                      <a:pPr algn="ctr">
                        <a:buNone/>
                      </a:pPr>
                      <a:r>
                        <a:rPr lang="zh-CN" altLang="en-US" sz="1400">
                          <a:latin typeface="微软雅黑" panose="020B0503020204020204" charset="-122"/>
                          <a:ea typeface="微软雅黑" panose="020B0503020204020204" charset="-122"/>
                        </a:rPr>
                        <a:t>否</a:t>
                      </a:r>
                      <a:endParaRPr lang="zh-CN" altLang="en-US" sz="1400">
                        <a:latin typeface="微软雅黑" panose="020B0503020204020204" charset="-122"/>
                        <a:ea typeface="微软雅黑" panose="020B0503020204020204" charset="-122"/>
                      </a:endParaRPr>
                    </a:p>
                  </a:txBody>
                  <a:tcPr anchor="ctr" anchorCtr="0"/>
                </a:tc>
              </a:tr>
              <a:tr h="304800">
                <a:tc>
                  <a:txBody>
                    <a:bodyPr/>
                    <a:p>
                      <a:pPr algn="ctr">
                        <a:buNone/>
                      </a:pPr>
                      <a:r>
                        <a:rPr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参照药物</a:t>
                      </a:r>
                      <a:endParaRPr lang="zh-CN" altLang="en-US"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algn="l">
                        <a:buNone/>
                      </a:pPr>
                      <a:r>
                        <a:rPr lang="zh-CN" altLang="en-US" sz="1400" b="1">
                          <a:solidFill>
                            <a:srgbClr val="FF0000"/>
                          </a:solidFill>
                          <a:latin typeface="微软雅黑" panose="020B0503020204020204" charset="-122"/>
                          <a:ea typeface="微软雅黑" panose="020B0503020204020204" charset="-122"/>
                        </a:rPr>
                        <a:t>注射用阿替普酶</a:t>
                      </a:r>
                      <a:r>
                        <a:rPr lang="en-US" altLang="zh-CN" sz="1400">
                          <a:latin typeface="微软雅黑" panose="020B0503020204020204" charset="-122"/>
                          <a:ea typeface="微软雅黑" panose="020B0503020204020204" charset="-122"/>
                        </a:rPr>
                        <a:t> </a:t>
                      </a:r>
                      <a:r>
                        <a:rPr lang="zh-CN" altLang="en-US" sz="1400">
                          <a:latin typeface="微软雅黑" panose="020B0503020204020204" charset="-122"/>
                          <a:ea typeface="微软雅黑" panose="020B0503020204020204" charset="-122"/>
                        </a:rPr>
                        <a:t>（简称</a:t>
                      </a:r>
                      <a:r>
                        <a:rPr lang="en-US" altLang="zh-CN" sz="1400">
                          <a:latin typeface="微软雅黑" panose="020B0503020204020204" charset="-122"/>
                          <a:ea typeface="微软雅黑" panose="020B0503020204020204" charset="-122"/>
                        </a:rPr>
                        <a:t>rt-PA</a:t>
                      </a: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r h="1691640">
                <a:tc>
                  <a:txBody>
                    <a:bodyPr/>
                    <a:p>
                      <a:pPr algn="ctr">
                        <a:buNone/>
                      </a:pPr>
                      <a:r>
                        <a:rPr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参照药物选择理由</a:t>
                      </a:r>
                      <a:endParaRPr lang="zh-CN" altLang="en-US"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FCE7E7"/>
                    </a:solidFill>
                  </a:tcPr>
                </a:tc>
                <a:tc gridSpan="7">
                  <a:txBody>
                    <a:bodyPr/>
                    <a:p>
                      <a:pPr marL="342900" indent="-342900" algn="l">
                        <a:lnSpc>
                          <a:spcPct val="150000"/>
                        </a:lnSpc>
                        <a:buAutoNum type="arabicPeriod"/>
                      </a:pPr>
                      <a:r>
                        <a:rPr lang="zh-CN" altLang="en-US" sz="1400" b="1">
                          <a:latin typeface="微软雅黑" panose="020B0503020204020204" charset="-122"/>
                          <a:ea typeface="微软雅黑" panose="020B0503020204020204" charset="-122"/>
                        </a:rPr>
                        <a:t>作用机制相同</a:t>
                      </a:r>
                      <a:r>
                        <a:rPr lang="zh-CN" altLang="en-US" sz="1400">
                          <a:latin typeface="微软雅黑" panose="020B0503020204020204" charset="-122"/>
                          <a:ea typeface="微软雅黑" panose="020B0503020204020204" charset="-122"/>
                        </a:rPr>
                        <a:t>：均为特异性纤溶酶原激活剂</a:t>
                      </a:r>
                      <a:endParaRPr lang="zh-CN" altLang="en-US" sz="1400">
                        <a:latin typeface="微软雅黑" panose="020B0503020204020204" charset="-122"/>
                        <a:ea typeface="微软雅黑" panose="020B0503020204020204" charset="-122"/>
                      </a:endParaRPr>
                    </a:p>
                    <a:p>
                      <a:pPr marL="342900" indent="-342900" algn="l">
                        <a:lnSpc>
                          <a:spcPct val="150000"/>
                        </a:lnSpc>
                        <a:buAutoNum type="arabicPeriod"/>
                      </a:pPr>
                      <a:r>
                        <a:rPr lang="zh-CN" altLang="en-US" sz="1400" b="1">
                          <a:latin typeface="微软雅黑" panose="020B0503020204020204" charset="-122"/>
                          <a:ea typeface="微软雅黑" panose="020B0503020204020204" charset="-122"/>
                          <a:sym typeface="+mn-ea"/>
                        </a:rPr>
                        <a:t>临床应用最广泛</a:t>
                      </a:r>
                      <a:r>
                        <a:rPr lang="zh-CN" altLang="en-US" sz="1400">
                          <a:latin typeface="微软雅黑" panose="020B0503020204020204" charset="-122"/>
                          <a:ea typeface="微软雅黑" panose="020B0503020204020204" charset="-122"/>
                          <a:sym typeface="+mn-ea"/>
                        </a:rPr>
                        <a:t>：目前注射用阿替普酶为主流溶栓药物，市场份额占比最大（金额占比约</a:t>
                      </a:r>
                      <a:r>
                        <a:rPr lang="en-US" altLang="zh-CN" sz="1400">
                          <a:latin typeface="微软雅黑" panose="020B0503020204020204" charset="-122"/>
                          <a:ea typeface="微软雅黑" panose="020B0503020204020204" charset="-122"/>
                          <a:sym typeface="+mn-ea"/>
                        </a:rPr>
                        <a:t>50%</a:t>
                      </a:r>
                      <a:r>
                        <a:rPr lang="zh-CN" altLang="en-US" sz="1400">
                          <a:latin typeface="微软雅黑" panose="020B0503020204020204" charset="-122"/>
                          <a:ea typeface="微软雅黑" panose="020B0503020204020204" charset="-122"/>
                          <a:sym typeface="+mn-ea"/>
                        </a:rPr>
                        <a:t>）</a:t>
                      </a:r>
                      <a:endParaRPr lang="zh-CN" altLang="en-US" sz="1400">
                        <a:latin typeface="微软雅黑" panose="020B0503020204020204" charset="-122"/>
                        <a:ea typeface="微软雅黑" panose="020B0503020204020204" charset="-122"/>
                      </a:endParaRPr>
                    </a:p>
                    <a:p>
                      <a:pPr marL="342900" indent="-342900" algn="l">
                        <a:lnSpc>
                          <a:spcPct val="150000"/>
                        </a:lnSpc>
                        <a:buAutoNum type="arabicPeriod"/>
                      </a:pPr>
                      <a:r>
                        <a:rPr lang="zh-CN" altLang="en-US" sz="1400" b="1">
                          <a:latin typeface="微软雅黑" panose="020B0503020204020204" charset="-122"/>
                          <a:ea typeface="微软雅黑" panose="020B0503020204020204" charset="-122"/>
                        </a:rPr>
                        <a:t>指南</a:t>
                      </a:r>
                      <a:r>
                        <a:rPr lang="en-US" altLang="zh-CN" sz="1400" b="1">
                          <a:latin typeface="微软雅黑" panose="020B0503020204020204" charset="-122"/>
                          <a:ea typeface="微软雅黑" panose="020B0503020204020204" charset="-122"/>
                        </a:rPr>
                        <a:t>/</a:t>
                      </a:r>
                      <a:r>
                        <a:rPr lang="zh-CN" altLang="en-US" sz="1400" b="1">
                          <a:latin typeface="微软雅黑" panose="020B0503020204020204" charset="-122"/>
                          <a:ea typeface="微软雅黑" panose="020B0503020204020204" charset="-122"/>
                        </a:rPr>
                        <a:t>共识推荐</a:t>
                      </a:r>
                      <a:r>
                        <a:rPr lang="zh-CN" altLang="en-US" sz="1400">
                          <a:latin typeface="微软雅黑" panose="020B0503020204020204" charset="-122"/>
                          <a:ea typeface="微软雅黑" panose="020B0503020204020204" charset="-122"/>
                        </a:rPr>
                        <a:t>：均为急性缺血性卒中静脉溶栓推荐治疗方案</a:t>
                      </a:r>
                      <a:endParaRPr lang="en-US" altLang="zh-CN" sz="1400">
                        <a:latin typeface="微软雅黑" panose="020B0503020204020204" charset="-122"/>
                        <a:ea typeface="微软雅黑" panose="020B0503020204020204" charset="-122"/>
                      </a:endParaRPr>
                    </a:p>
                    <a:p>
                      <a:pPr marL="342900" indent="-342900" algn="l">
                        <a:lnSpc>
                          <a:spcPct val="150000"/>
                        </a:lnSpc>
                        <a:buAutoNum type="arabicPeriod"/>
                      </a:pPr>
                      <a:r>
                        <a:rPr lang="zh-CN" altLang="en-US" sz="1400" b="1">
                          <a:latin typeface="微软雅黑" panose="020B0503020204020204" charset="-122"/>
                          <a:ea typeface="微软雅黑" panose="020B0503020204020204" charset="-122"/>
                          <a:sym typeface="+mn-ea"/>
                        </a:rPr>
                        <a:t>适应症重合度最高</a:t>
                      </a:r>
                      <a:r>
                        <a:rPr lang="zh-CN" altLang="en-US" sz="1400">
                          <a:latin typeface="微软雅黑" panose="020B0503020204020204" charset="-122"/>
                          <a:ea typeface="微软雅黑" panose="020B0503020204020204" charset="-122"/>
                          <a:sym typeface="+mn-ea"/>
                        </a:rPr>
                        <a:t>：均获批急性心肌梗死（均纳入医保）、急性缺血性卒中适应症（阿替普酶纳入医保，注射用重组人组织型纤溶酶原激酶衍生物申请纳入医保），且</a:t>
                      </a:r>
                      <a:r>
                        <a:rPr lang="en-US" altLang="zh-CN" sz="1400">
                          <a:latin typeface="微软雅黑" panose="020B0503020204020204" charset="-122"/>
                          <a:ea typeface="微软雅黑" panose="020B0503020204020204" charset="-122"/>
                          <a:sym typeface="+mn-ea"/>
                        </a:rPr>
                        <a:t>AIS</a:t>
                      </a:r>
                      <a:r>
                        <a:rPr lang="zh-CN" altLang="en-US" sz="1400">
                          <a:latin typeface="微软雅黑" panose="020B0503020204020204" charset="-122"/>
                          <a:ea typeface="微软雅黑" panose="020B0503020204020204" charset="-122"/>
                          <a:sym typeface="+mn-ea"/>
                        </a:rPr>
                        <a:t>适应症</a:t>
                      </a:r>
                      <a:r>
                        <a:rPr lang="en-US" altLang="zh-CN" sz="1400" b="1">
                          <a:solidFill>
                            <a:srgbClr val="FF0000"/>
                          </a:solidFill>
                          <a:latin typeface="微软雅黑" panose="020B0503020204020204" charset="-122"/>
                          <a:ea typeface="微软雅黑" panose="020B0503020204020204" charset="-122"/>
                          <a:sym typeface="+mn-ea"/>
                        </a:rPr>
                        <a:t>Ⅲ</a:t>
                      </a:r>
                      <a:r>
                        <a:rPr lang="zh-CN" altLang="en-US" sz="1400" b="1">
                          <a:solidFill>
                            <a:srgbClr val="FF0000"/>
                          </a:solidFill>
                          <a:latin typeface="微软雅黑" panose="020B0503020204020204" charset="-122"/>
                          <a:ea typeface="微软雅黑" panose="020B0503020204020204" charset="-122"/>
                          <a:sym typeface="+mn-ea"/>
                        </a:rPr>
                        <a:t>期临床以阿替普酶为对照组</a:t>
                      </a:r>
                      <a:r>
                        <a:rPr lang="zh-CN" altLang="en-US" sz="1400">
                          <a:latin typeface="微软雅黑" panose="020B0503020204020204" charset="-122"/>
                          <a:ea typeface="微软雅黑" panose="020B0503020204020204" charset="-122"/>
                          <a:sym typeface="+mn-ea"/>
                        </a:rPr>
                        <a:t>进行研究</a:t>
                      </a:r>
                      <a:endParaRPr lang="zh-CN" altLang="en-US" sz="1400">
                        <a:latin typeface="微软雅黑" panose="020B0503020204020204" charset="-122"/>
                        <a:ea typeface="微软雅黑" panose="020B0503020204020204" charset="-122"/>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6020" y="71120"/>
            <a:ext cx="9085580" cy="664210"/>
          </a:xfrm>
        </p:spPr>
        <p:txBody>
          <a:bodyPr wrap="square"/>
          <a:p>
            <a:r>
              <a:rPr lang="zh-CN">
                <a:solidFill>
                  <a:srgbClr val="044F75"/>
                </a:solidFill>
                <a:sym typeface="+mn-ea"/>
              </a:rPr>
              <a:t>本品</a:t>
            </a:r>
            <a:r>
              <a:rPr lang="zh-CN">
                <a:solidFill>
                  <a:srgbClr val="FF0000"/>
                </a:solidFill>
                <a:sym typeface="+mn-ea"/>
              </a:rPr>
              <a:t>疗效更佳、安全可控、操作便捷、价格更低，</a:t>
            </a:r>
            <a:br>
              <a:rPr lang="zh-CN">
                <a:solidFill>
                  <a:srgbClr val="FF0000"/>
                </a:solidFill>
                <a:sym typeface="+mn-ea"/>
              </a:rPr>
            </a:br>
            <a:r>
              <a:rPr lang="zh-CN">
                <a:solidFill>
                  <a:srgbClr val="FF0000"/>
                </a:solidFill>
                <a:sym typeface="+mn-ea"/>
              </a:rPr>
              <a:t>有望解决临床未满足需求</a:t>
            </a:r>
            <a:endParaRPr lang="zh-CN" sz="1800">
              <a:solidFill>
                <a:srgbClr val="044F75"/>
              </a:solidFill>
              <a:sym typeface="+mn-ea"/>
            </a:endParaRPr>
          </a:p>
        </p:txBody>
      </p:sp>
      <p:sp>
        <p:nvSpPr>
          <p:cNvPr id="44" name="textbox 44"/>
          <p:cNvSpPr/>
          <p:nvPr/>
        </p:nvSpPr>
        <p:spPr>
          <a:xfrm>
            <a:off x="0" y="76581"/>
            <a:ext cx="1091564" cy="557530"/>
          </a:xfrm>
          <a:prstGeom prst="rect">
            <a:avLst/>
          </a:prstGeom>
          <a:solidFill>
            <a:srgbClr val="044F75"/>
          </a:solidFill>
          <a:ln w="0" cap="flat">
            <a:noFill/>
            <a:prstDash val="solid"/>
            <a:miter lim="0"/>
          </a:ln>
        </p:spPr>
        <p:txBody>
          <a:bodyPr vert="horz" wrap="square" lIns="0" tIns="0" rIns="0" bIns="0"/>
          <a:p>
            <a:pPr algn="l" rtl="0" eaLnBrk="0">
              <a:lnSpc>
                <a:spcPct val="109000"/>
              </a:lnSpc>
            </a:pPr>
            <a:endParaRPr sz="400" dirty="0">
              <a:latin typeface="Arial" panose="020B0604020202020204"/>
              <a:ea typeface="Arial" panose="020B0604020202020204"/>
              <a:cs typeface="Arial" panose="020B0604020202020204"/>
            </a:endParaRPr>
          </a:p>
          <a:p>
            <a:pPr marL="389890" indent="-248920" algn="l" rtl="0" eaLnBrk="0">
              <a:lnSpc>
                <a:spcPct val="99000"/>
              </a:lnSpc>
            </a:pPr>
            <a:r>
              <a:rPr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2</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/2</a:t>
            </a:r>
            <a:endParaRPr sz="1600" dirty="0">
              <a:latin typeface="微软雅黑" panose="020B0503020204020204" charset="-122"/>
              <a:ea typeface="微软雅黑" panose="020B0503020204020204" charset="-122"/>
              <a:cs typeface="微软雅黑" panose="020B0503020204020204" charset="-122"/>
            </a:endParaRPr>
          </a:p>
        </p:txBody>
      </p:sp>
      <p:sp>
        <p:nvSpPr>
          <p:cNvPr id="4" name="文本占位符 1"/>
          <p:cNvSpPr>
            <a:spLocks noGrp="1"/>
          </p:cNvSpPr>
          <p:nvPr/>
        </p:nvSpPr>
        <p:spPr>
          <a:xfrm>
            <a:off x="0" y="6319520"/>
            <a:ext cx="10642600" cy="538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Arial" panose="020B0604020202020204" pitchFamily="34" charset="0"/>
                <a:ea typeface="微软雅黑"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Arial" panose="020B0604020202020204" pitchFamily="34" charset="0"/>
                <a:ea typeface="微软雅黑" panose="020B0503020204020204"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9pPr>
          </a:lstStyle>
          <a:p>
            <a:pPr>
              <a:lnSpc>
                <a:spcPct val="100000"/>
              </a:lnSpc>
              <a:spcBef>
                <a:spcPts val="0"/>
              </a:spcBef>
              <a:buAutoNum type="arabicPeriod"/>
            </a:pPr>
            <a:r>
              <a:rPr lang="zh-CN" altLang="en-US" sz="1000" dirty="0">
                <a:latin typeface="微软雅黑" panose="020B0503020204020204" charset="-122"/>
                <a:cs typeface="微软雅黑" panose="020B0503020204020204" charset="-122"/>
              </a:rPr>
              <a:t>中华医学会神经病学分会脑血管病学组</a:t>
            </a:r>
            <a:r>
              <a:rPr lang="en-US" altLang="zh-CN" sz="1000" dirty="0">
                <a:latin typeface="微软雅黑" panose="020B0503020204020204" charset="-122"/>
                <a:cs typeface="微软雅黑" panose="020B0503020204020204" charset="-122"/>
              </a:rPr>
              <a:t>. (2024). </a:t>
            </a:r>
            <a:r>
              <a:rPr lang="zh-CN" altLang="en-US" sz="1000" dirty="0">
                <a:latin typeface="微软雅黑" panose="020B0503020204020204" charset="-122"/>
                <a:cs typeface="微软雅黑" panose="020B0503020204020204" charset="-122"/>
              </a:rPr>
              <a:t>中国急性缺血性卒中诊治指南</a:t>
            </a:r>
            <a:r>
              <a:rPr lang="en-US" altLang="zh-CN" sz="1000" dirty="0">
                <a:latin typeface="微软雅黑" panose="020B0503020204020204" charset="-122"/>
                <a:cs typeface="微软雅黑" panose="020B0503020204020204" charset="-122"/>
              </a:rPr>
              <a:t>2023. </a:t>
            </a:r>
            <a:r>
              <a:rPr lang="zh-CN" altLang="en-US" sz="1000" dirty="0">
                <a:latin typeface="微软雅黑" panose="020B0503020204020204" charset="-122"/>
                <a:cs typeface="微软雅黑" panose="020B0503020204020204" charset="-122"/>
              </a:rPr>
              <a:t>中华神经科杂志</a:t>
            </a:r>
            <a:r>
              <a:rPr lang="en-US" altLang="zh-CN" sz="1000" dirty="0">
                <a:latin typeface="微软雅黑" panose="020B0503020204020204" charset="-122"/>
                <a:cs typeface="微软雅黑" panose="020B0503020204020204" charset="-122"/>
              </a:rPr>
              <a:t>, 57(6), [523-559]</a:t>
            </a:r>
            <a:endParaRPr lang="en-US" altLang="zh-CN" sz="1000" dirty="0">
              <a:latin typeface="微软雅黑" panose="020B0503020204020204" charset="-122"/>
              <a:cs typeface="微软雅黑" panose="020B0503020204020204" charset="-122"/>
            </a:endParaRPr>
          </a:p>
          <a:p>
            <a:pPr>
              <a:lnSpc>
                <a:spcPct val="100000"/>
              </a:lnSpc>
              <a:spcBef>
                <a:spcPts val="0"/>
              </a:spcBef>
              <a:buAutoNum type="arabicPeriod"/>
            </a:pPr>
            <a:r>
              <a:rPr lang="zh-CN" altLang="en-US" sz="1000" dirty="0">
                <a:latin typeface="微软雅黑" panose="020B0503020204020204" charset="-122"/>
                <a:cs typeface="微软雅黑" panose="020B0503020204020204" charset="-122"/>
              </a:rPr>
              <a:t>中国卒中报告</a:t>
            </a:r>
            <a:r>
              <a:rPr lang="en-US" altLang="zh-CN" sz="1000" dirty="0">
                <a:latin typeface="微软雅黑" panose="020B0503020204020204" charset="-122"/>
                <a:cs typeface="微软雅黑" panose="020B0503020204020204" charset="-122"/>
              </a:rPr>
              <a:t>2020</a:t>
            </a:r>
            <a:r>
              <a:rPr lang="zh-CN" altLang="en-US" sz="1000" dirty="0">
                <a:latin typeface="微软雅黑" panose="020B0503020204020204" charset="-122"/>
                <a:cs typeface="微软雅黑" panose="020B0503020204020204" charset="-122"/>
              </a:rPr>
              <a:t>（中文版）</a:t>
            </a:r>
            <a:endParaRPr lang="en-US" altLang="zh-CN" sz="1000" dirty="0">
              <a:latin typeface="微软雅黑" panose="020B0503020204020204" charset="-122"/>
              <a:cs typeface="微软雅黑" panose="020B0503020204020204" charset="-122"/>
            </a:endParaRPr>
          </a:p>
          <a:p>
            <a:pPr>
              <a:lnSpc>
                <a:spcPct val="100000"/>
              </a:lnSpc>
              <a:spcBef>
                <a:spcPts val="0"/>
              </a:spcBef>
              <a:buAutoNum type="arabicPeriod"/>
            </a:pPr>
            <a:r>
              <a:rPr lang="en-US" altLang="zh-CN" sz="1000" dirty="0">
                <a:latin typeface="微软雅黑" panose="020B0503020204020204" charset="-122"/>
                <a:cs typeface="微软雅黑" panose="020B0503020204020204" charset="-122"/>
              </a:rPr>
              <a:t>Tu WJ, et al; Special Writing Group of China Stroke Surveillance Report. China stroke surveillance report 2021. Mil Med Res. 2023 Jul 19;10(1):33.</a:t>
            </a:r>
            <a:endParaRPr lang="en-US" altLang="zh-CN" sz="1000" dirty="0">
              <a:latin typeface="微软雅黑" panose="020B0503020204020204" charset="-122"/>
              <a:cs typeface="微软雅黑" panose="020B0503020204020204" charset="-122"/>
            </a:endParaRPr>
          </a:p>
        </p:txBody>
      </p:sp>
      <p:graphicFrame>
        <p:nvGraphicFramePr>
          <p:cNvPr id="7" name="表格 6"/>
          <p:cNvGraphicFramePr/>
          <p:nvPr>
            <p:custDataLst>
              <p:tags r:id="rId1"/>
            </p:custDataLst>
          </p:nvPr>
        </p:nvGraphicFramePr>
        <p:xfrm>
          <a:off x="480060" y="1633220"/>
          <a:ext cx="11232040" cy="4331520"/>
        </p:xfrm>
        <a:graphic>
          <a:graphicData uri="http://schemas.openxmlformats.org/drawingml/2006/table">
            <a:tbl>
              <a:tblPr firstRow="1" bandRow="1">
                <a:tableStyleId>{5940675A-B579-460E-94D1-54222C63F5DA}</a:tableStyleId>
              </a:tblPr>
              <a:tblGrid>
                <a:gridCol w="5400040"/>
                <a:gridCol w="5832000"/>
              </a:tblGrid>
              <a:tr h="365760">
                <a:tc>
                  <a:txBody>
                    <a:bodyPr/>
                    <a:p>
                      <a:pPr algn="ctr">
                        <a:buNone/>
                      </a:pPr>
                      <a:r>
                        <a:rPr lang="zh-CN" altLang="en-US" b="1">
                          <a:solidFill>
                            <a:schemeClr val="bg1"/>
                          </a:solidFill>
                          <a:latin typeface="微软雅黑" panose="020B0503020204020204" charset="-122"/>
                          <a:ea typeface="微软雅黑" panose="020B0503020204020204" charset="-122"/>
                        </a:rPr>
                        <a:t>疾病基本情况</a:t>
                      </a:r>
                      <a:endParaRPr lang="zh-CN" altLang="en-US" b="1">
                        <a:solidFill>
                          <a:schemeClr val="bg1"/>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solidFill>
                      <a:srgbClr val="044F75"/>
                    </a:solidFill>
                  </a:tcPr>
                </a:tc>
                <a:tc>
                  <a:txBody>
                    <a:bodyPr/>
                    <a:p>
                      <a:pPr algn="ctr">
                        <a:buNone/>
                      </a:pPr>
                      <a:r>
                        <a:rPr lang="zh-CN" altLang="en-US" b="1">
                          <a:solidFill>
                            <a:schemeClr val="bg1"/>
                          </a:solidFill>
                          <a:latin typeface="微软雅黑" panose="020B0503020204020204" charset="-122"/>
                          <a:ea typeface="微软雅黑" panose="020B0503020204020204" charset="-122"/>
                        </a:rPr>
                        <a:t>临床未满足需求</a:t>
                      </a:r>
                      <a:endParaRPr lang="zh-CN" altLang="en-US" b="1">
                        <a:solidFill>
                          <a:schemeClr val="bg1"/>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solidFill>
                      <a:srgbClr val="044F75"/>
                    </a:solidFill>
                  </a:tcPr>
                </a:tc>
              </a:tr>
              <a:tr h="365760">
                <a:tc>
                  <a:txBody>
                    <a:bodyPr/>
                    <a:p>
                      <a:pPr algn="ctr">
                        <a:buNone/>
                      </a:pPr>
                      <a:endParaRPr lang="zh-CN" altLang="en-US">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tcPr>
                </a:tc>
                <a:tc>
                  <a:txBody>
                    <a:bodyPr/>
                    <a:p>
                      <a:pPr algn="ctr">
                        <a:buNone/>
                      </a:pPr>
                      <a:endParaRPr lang="zh-CN" altLang="en-US">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tcPr>
                </a:tc>
              </a:tr>
              <a:tr h="3600000">
                <a:tc>
                  <a:txBody>
                    <a:bodyPr/>
                    <a:p>
                      <a:pPr marL="285750" indent="-285750" algn="l">
                        <a:lnSpc>
                          <a:spcPct val="150000"/>
                        </a:lnSpc>
                        <a:buFont typeface="Arial" panose="020B0604020202020204" pitchFamily="34" charset="0"/>
                        <a:buChar char="•"/>
                      </a:pPr>
                      <a:r>
                        <a:rPr lang="zh-CN" altLang="en-US" sz="1400" b="1">
                          <a:latin typeface="微软雅黑" panose="020B0503020204020204" charset="-122"/>
                          <a:ea typeface="微软雅黑" panose="020B0503020204020204" charset="-122"/>
                        </a:rPr>
                        <a:t>急性缺血性卒中（</a:t>
                      </a:r>
                      <a:r>
                        <a:rPr lang="en-US" altLang="zh-CN" sz="1400" b="1">
                          <a:latin typeface="微软雅黑" panose="020B0503020204020204" charset="-122"/>
                          <a:ea typeface="微软雅黑" panose="020B0503020204020204" charset="-122"/>
                        </a:rPr>
                        <a:t>AIS</a:t>
                      </a:r>
                      <a:r>
                        <a:rPr lang="zh-CN" altLang="en-US" sz="1400" b="1">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，是最常见的卒中类型，占我国新发卒中的</a:t>
                      </a:r>
                      <a:r>
                        <a:rPr lang="en-US" altLang="zh-CN" sz="1400">
                          <a:latin typeface="微软雅黑" panose="020B0503020204020204" charset="-122"/>
                          <a:ea typeface="微软雅黑" panose="020B0503020204020204" charset="-122"/>
                        </a:rPr>
                        <a:t> 69.6%~72.8%</a:t>
                      </a:r>
                      <a:r>
                        <a:rPr lang="en-US" altLang="zh-CN" sz="1400" baseline="30000">
                          <a:solidFill>
                            <a:schemeClr val="tx1"/>
                          </a:solidFill>
                          <a:uFillTx/>
                          <a:latin typeface="微软雅黑" panose="020B0503020204020204" charset="-122"/>
                          <a:ea typeface="微软雅黑" panose="020B0503020204020204" charset="-122"/>
                        </a:rPr>
                        <a:t>1</a:t>
                      </a:r>
                      <a:r>
                        <a:rPr lang="zh-CN" altLang="en-US" sz="1400">
                          <a:latin typeface="微软雅黑" panose="020B0503020204020204" charset="-122"/>
                          <a:ea typeface="微软雅黑" panose="020B0503020204020204" charset="-122"/>
                          <a:sym typeface="+mn-ea"/>
                        </a:rPr>
                        <a:t>，</a:t>
                      </a:r>
                      <a:r>
                        <a:rPr lang="zh-CN" altLang="en-US"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sym typeface="+mn-ea"/>
                        </a:rPr>
                        <a:t>中国卒中报告2020</a:t>
                      </a:r>
                      <a:r>
                        <a:rPr lang="zh-CN" altLang="en-US" sz="1400">
                          <a:latin typeface="微软雅黑" panose="020B0503020204020204" charset="-122"/>
                          <a:ea typeface="微软雅黑" panose="020B0503020204020204" charset="-122"/>
                        </a:rPr>
                        <a:t>》指出，我国每年缺血性卒中新发患者数</a:t>
                      </a:r>
                      <a:r>
                        <a:rPr lang="en-US" altLang="zh-CN" sz="1400">
                          <a:latin typeface="微软雅黑" panose="020B0503020204020204" charset="-122"/>
                          <a:ea typeface="微软雅黑" panose="020B0503020204020204" charset="-122"/>
                        </a:rPr>
                        <a:t>287</a:t>
                      </a:r>
                      <a:r>
                        <a:rPr lang="zh-CN" altLang="en-US" sz="1400">
                          <a:latin typeface="微软雅黑" panose="020B0503020204020204" charset="-122"/>
                          <a:ea typeface="微软雅黑" panose="020B0503020204020204" charset="-122"/>
                        </a:rPr>
                        <a:t>万例，每年死于缺血性卒中的患者数</a:t>
                      </a:r>
                      <a:r>
                        <a:rPr lang="en-US" altLang="zh-CN" sz="1400">
                          <a:latin typeface="微软雅黑" panose="020B0503020204020204" charset="-122"/>
                          <a:ea typeface="微软雅黑" panose="020B0503020204020204" charset="-122"/>
                        </a:rPr>
                        <a:t>103</a:t>
                      </a:r>
                      <a:r>
                        <a:rPr lang="zh-CN" altLang="en-US" sz="1400">
                          <a:latin typeface="微软雅黑" panose="020B0503020204020204" charset="-122"/>
                          <a:ea typeface="微软雅黑" panose="020B0503020204020204" charset="-122"/>
                        </a:rPr>
                        <a:t>万例</a:t>
                      </a:r>
                      <a:r>
                        <a:rPr lang="en-US" altLang="zh-CN" sz="1400" baseline="30000">
                          <a:solidFill>
                            <a:schemeClr val="tx1"/>
                          </a:solidFill>
                          <a:uFillTx/>
                          <a:latin typeface="微软雅黑" panose="020B0503020204020204" charset="-122"/>
                          <a:ea typeface="微软雅黑" panose="020B0503020204020204" charset="-122"/>
                        </a:rPr>
                        <a:t>2</a:t>
                      </a: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a:p>
                      <a:pPr marL="285750" indent="-285750" algn="l">
                        <a:lnSpc>
                          <a:spcPct val="150000"/>
                        </a:lnSpc>
                        <a:buFont typeface="Arial" panose="020B0604020202020204" pitchFamily="34" charset="0"/>
                        <a:buChar char="•"/>
                      </a:pPr>
                      <a:r>
                        <a:rPr lang="zh-CN" altLang="en-US" sz="1400" b="1">
                          <a:latin typeface="微软雅黑" panose="020B0503020204020204" charset="-122"/>
                          <a:ea typeface="微软雅黑" panose="020B0503020204020204" charset="-122"/>
                        </a:rPr>
                        <a:t>特点</a:t>
                      </a:r>
                      <a:r>
                        <a:rPr lang="zh-CN" altLang="en-US" sz="1400">
                          <a:latin typeface="微软雅黑" panose="020B0503020204020204" charset="-122"/>
                          <a:ea typeface="微软雅黑" panose="020B0503020204020204" charset="-122"/>
                        </a:rPr>
                        <a:t>：高发、突发、高致残致死率、高复发风险</a:t>
                      </a:r>
                      <a:r>
                        <a:rPr lang="en-US" altLang="zh-CN" sz="1400" baseline="30000">
                          <a:solidFill>
                            <a:schemeClr val="tx1"/>
                          </a:solidFill>
                          <a:uFillTx/>
                          <a:latin typeface="微软雅黑" panose="020B0503020204020204" charset="-122"/>
                          <a:ea typeface="微软雅黑" panose="020B0503020204020204" charset="-122"/>
                        </a:rPr>
                        <a:t>3</a:t>
                      </a: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a:p>
                      <a:pPr marL="285750" indent="-285750" algn="l">
                        <a:lnSpc>
                          <a:spcPct val="150000"/>
                        </a:lnSpc>
                        <a:buFont typeface="Arial" panose="020B0604020202020204" pitchFamily="34" charset="0"/>
                        <a:buChar char="•"/>
                      </a:pPr>
                      <a:r>
                        <a:rPr lang="zh-CN" altLang="en-US" sz="1400" b="1">
                          <a:latin typeface="微软雅黑" panose="020B0503020204020204" charset="-122"/>
                          <a:ea typeface="微软雅黑" panose="020B0503020204020204" charset="-122"/>
                        </a:rPr>
                        <a:t>发病机制</a:t>
                      </a:r>
                      <a:r>
                        <a:rPr lang="zh-CN" altLang="en-US" sz="1400">
                          <a:latin typeface="微软雅黑" panose="020B0503020204020204" charset="-122"/>
                          <a:ea typeface="微软雅黑" panose="020B0503020204020204" charset="-122"/>
                        </a:rPr>
                        <a:t>：急性缺血性卒中发病机制复杂，主要包括血管狭窄、血栓形成、栓子栓塞、血流动力学改变、血管炎症及基础疾病等多重因素导致的脑血管阻塞和脑组织缺血坏死。</a:t>
                      </a:r>
                      <a:endParaRPr lang="zh-CN" altLang="en-US" sz="1400">
                        <a:latin typeface="微软雅黑" panose="020B0503020204020204" charset="-122"/>
                        <a:ea typeface="微软雅黑" panose="020B0503020204020204" charset="-122"/>
                      </a:endParaRPr>
                    </a:p>
                  </a:txBody>
                  <a:tcPr anchor="t" anchorCtr="0">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tcPr>
                </a:tc>
                <a:tc>
                  <a:txBody>
                    <a:bodyPr/>
                    <a:p>
                      <a:pPr indent="0" algn="l">
                        <a:lnSpc>
                          <a:spcPct val="150000"/>
                        </a:lnSpc>
                        <a:buClrTx/>
                        <a:buSzTx/>
                        <a:buFont typeface="Arial" panose="020B0604020202020204" pitchFamily="34" charset="0"/>
                        <a:buNone/>
                      </a:pPr>
                      <a:r>
                        <a:rPr lang="zh-CN" altLang="en-US" sz="1400">
                          <a:latin typeface="微软雅黑" panose="020B0503020204020204" charset="-122"/>
                          <a:ea typeface="微软雅黑" panose="020B0503020204020204" charset="-122"/>
                          <a:sym typeface="+mn-ea"/>
                        </a:rPr>
                        <a:t>目前多种溶栓药物被批准用于</a:t>
                      </a:r>
                      <a:r>
                        <a:rPr lang="en-US" altLang="zh-CN" sz="1400">
                          <a:latin typeface="微软雅黑" panose="020B0503020204020204" charset="-122"/>
                          <a:ea typeface="微软雅黑" panose="020B0503020204020204" charset="-122"/>
                          <a:sym typeface="+mn-ea"/>
                        </a:rPr>
                        <a:t>AIS</a:t>
                      </a:r>
                      <a:r>
                        <a:rPr lang="zh-CN" altLang="en-US" sz="1400">
                          <a:latin typeface="微软雅黑" panose="020B0503020204020204" charset="-122"/>
                          <a:ea typeface="微软雅黑" panose="020B0503020204020204" charset="-122"/>
                          <a:sym typeface="+mn-ea"/>
                        </a:rPr>
                        <a:t>再灌注治疗，其中第二代溶栓药阿替普酶在临床使用最广泛，是临床常用溶栓药物之一，然而面临以下未被满足的临床需求：</a:t>
                      </a:r>
                      <a:endParaRPr lang="zh-CN" altLang="en-US" sz="1400">
                        <a:latin typeface="微软雅黑" panose="020B0503020204020204" charset="-122"/>
                        <a:ea typeface="微软雅黑" panose="020B0503020204020204" charset="-122"/>
                      </a:endParaRPr>
                    </a:p>
                    <a:p>
                      <a:pPr marL="742950" lvl="1" indent="-285750" algn="l">
                        <a:lnSpc>
                          <a:spcPct val="150000"/>
                        </a:lnSpc>
                        <a:buClrTx/>
                        <a:buSzTx/>
                        <a:buFont typeface="Wingdings" panose="05000000000000000000" charset="0"/>
                        <a:buChar char="Ø"/>
                      </a:pPr>
                      <a:r>
                        <a:rPr lang="zh-CN" altLang="en-US" sz="1200" b="1">
                          <a:latin typeface="微软雅黑" panose="020B0503020204020204" charset="-122"/>
                          <a:ea typeface="微软雅黑" panose="020B0503020204020204" charset="-122"/>
                        </a:rPr>
                        <a:t>疗效待提升</a:t>
                      </a:r>
                      <a:r>
                        <a:rPr lang="zh-CN" altLang="en-US" sz="1200">
                          <a:latin typeface="微软雅黑" panose="020B0503020204020204" charset="-122"/>
                          <a:ea typeface="微软雅黑" panose="020B0503020204020204" charset="-122"/>
                        </a:rPr>
                        <a:t>：改善溶栓药物的获益/风险比逐渐成为医生与患者的共同诉求，故急需疗效更优、进一步降低致残率的药物。</a:t>
                      </a:r>
                      <a:endParaRPr lang="zh-CN" altLang="en-US" sz="1200">
                        <a:latin typeface="微软雅黑" panose="020B0503020204020204" charset="-122"/>
                        <a:ea typeface="微软雅黑" panose="020B0503020204020204" charset="-122"/>
                      </a:endParaRPr>
                    </a:p>
                    <a:p>
                      <a:pPr marL="742950" lvl="1" indent="-285750" algn="l">
                        <a:lnSpc>
                          <a:spcPct val="150000"/>
                        </a:lnSpc>
                        <a:buClrTx/>
                        <a:buSzTx/>
                        <a:buFont typeface="Wingdings" panose="05000000000000000000" charset="0"/>
                        <a:buChar char="Ø"/>
                      </a:pPr>
                      <a:r>
                        <a:rPr lang="zh-CN" altLang="en-US" sz="1200" b="1">
                          <a:latin typeface="微软雅黑" panose="020B0503020204020204" charset="-122"/>
                          <a:ea typeface="微软雅黑" panose="020B0503020204020204" charset="-122"/>
                        </a:rPr>
                        <a:t>给药不便</a:t>
                      </a:r>
                      <a:r>
                        <a:rPr lang="zh-CN" altLang="en-US" sz="1200">
                          <a:latin typeface="微软雅黑" panose="020B0503020204020204" charset="-122"/>
                          <a:ea typeface="微软雅黑" panose="020B0503020204020204" charset="-122"/>
                        </a:rPr>
                        <a:t>：现有溶栓药需要长时间持续静脉滴注或按体重给药。</a:t>
                      </a:r>
                      <a:endParaRPr lang="zh-CN" altLang="en-US" sz="1200">
                        <a:latin typeface="微软雅黑" panose="020B0503020204020204" charset="-122"/>
                        <a:ea typeface="微软雅黑" panose="020B0503020204020204" charset="-122"/>
                      </a:endParaRPr>
                    </a:p>
                    <a:p>
                      <a:pPr marL="742950" lvl="1" indent="-285750" algn="l">
                        <a:lnSpc>
                          <a:spcPct val="150000"/>
                        </a:lnSpc>
                        <a:buClrTx/>
                        <a:buSzTx/>
                        <a:buFont typeface="Wingdings" panose="05000000000000000000" charset="0"/>
                        <a:buChar char="Ø"/>
                      </a:pPr>
                      <a:r>
                        <a:rPr lang="zh-CN" altLang="en-US" sz="1200" b="1">
                          <a:latin typeface="微软雅黑" panose="020B0503020204020204" charset="-122"/>
                          <a:ea typeface="微软雅黑" panose="020B0503020204020204" charset="-122"/>
                        </a:rPr>
                        <a:t>价格贵、可及性差</a:t>
                      </a:r>
                      <a:r>
                        <a:rPr lang="zh-CN" altLang="en-US" sz="1200">
                          <a:latin typeface="微软雅黑" panose="020B0503020204020204" charset="-122"/>
                          <a:ea typeface="微软雅黑" panose="020B0503020204020204" charset="-122"/>
                        </a:rPr>
                        <a:t>：阿替普酶溶栓费用</a:t>
                      </a:r>
                      <a:r>
                        <a:rPr lang="en-US" altLang="zh-CN" sz="1200">
                          <a:latin typeface="微软雅黑" panose="020B0503020204020204" charset="-122"/>
                          <a:ea typeface="微软雅黑" panose="020B0503020204020204" charset="-122"/>
                        </a:rPr>
                        <a:t>5086</a:t>
                      </a:r>
                      <a:r>
                        <a:rPr lang="zh-CN" altLang="en-US" sz="1200">
                          <a:latin typeface="微软雅黑" panose="020B0503020204020204" charset="-122"/>
                          <a:ea typeface="微软雅黑" panose="020B0503020204020204" charset="-122"/>
                        </a:rPr>
                        <a:t>元</a:t>
                      </a:r>
                      <a:r>
                        <a:rPr lang="en-US" altLang="zh-CN" sz="1200">
                          <a:latin typeface="微软雅黑" panose="020B0503020204020204" charset="-122"/>
                          <a:ea typeface="微软雅黑" panose="020B0503020204020204" charset="-122"/>
                        </a:rPr>
                        <a:t> </a:t>
                      </a:r>
                      <a:r>
                        <a:rPr lang="zh-CN" altLang="en-US" sz="1200">
                          <a:latin typeface="微软雅黑" panose="020B0503020204020204" charset="-122"/>
                          <a:ea typeface="微软雅黑" panose="020B0503020204020204" charset="-122"/>
                        </a:rPr>
                        <a:t>，替奈普酶溶栓费用</a:t>
                      </a:r>
                      <a:r>
                        <a:rPr lang="en-US" altLang="zh-CN" sz="1200">
                          <a:latin typeface="微软雅黑" panose="020B0503020204020204" charset="-122"/>
                          <a:ea typeface="微软雅黑" panose="020B0503020204020204" charset="-122"/>
                        </a:rPr>
                        <a:t>3333</a:t>
                      </a:r>
                      <a:r>
                        <a:rPr lang="zh-CN" altLang="en-US" sz="1200">
                          <a:latin typeface="微软雅黑" panose="020B0503020204020204" charset="-122"/>
                          <a:ea typeface="微软雅黑" panose="020B0503020204020204" charset="-122"/>
                        </a:rPr>
                        <a:t>元</a:t>
                      </a:r>
                      <a:r>
                        <a:rPr lang="en-US" altLang="zh-CN" sz="1200">
                          <a:latin typeface="微软雅黑" panose="020B0503020204020204" charset="-122"/>
                          <a:ea typeface="微软雅黑" panose="020B0503020204020204" charset="-122"/>
                        </a:rPr>
                        <a:t>-6666</a:t>
                      </a:r>
                      <a:r>
                        <a:rPr lang="zh-CN" altLang="en-US" sz="1200">
                          <a:latin typeface="微软雅黑" panose="020B0503020204020204" charset="-122"/>
                          <a:ea typeface="微软雅黑" panose="020B0503020204020204" charset="-122"/>
                        </a:rPr>
                        <a:t>元</a:t>
                      </a:r>
                      <a:r>
                        <a:rPr lang="en-US" altLang="zh-CN" sz="1200">
                          <a:latin typeface="微软雅黑" panose="020B0503020204020204" charset="-122"/>
                          <a:ea typeface="微软雅黑" panose="020B0503020204020204" charset="-122"/>
                        </a:rPr>
                        <a:t>*</a:t>
                      </a:r>
                      <a:r>
                        <a:rPr lang="zh-CN" altLang="en-US" sz="1200">
                          <a:latin typeface="微软雅黑" panose="020B0503020204020204" charset="-122"/>
                          <a:ea typeface="微软雅黑" panose="020B0503020204020204" charset="-122"/>
                        </a:rPr>
                        <a:t>；且阿替普酶因为产能问题，在我国</a:t>
                      </a:r>
                      <a:r>
                        <a:rPr lang="zh-CN" altLang="en-US" sz="1200">
                          <a:latin typeface="微软雅黑" panose="020B0503020204020204" charset="-122"/>
                          <a:ea typeface="微软雅黑" panose="020B0503020204020204" charset="-122"/>
                        </a:rPr>
                        <a:t>多地供应不足。</a:t>
                      </a:r>
                      <a:endParaRPr lang="zh-CN" altLang="en-US" sz="1200">
                        <a:latin typeface="微软雅黑" panose="020B0503020204020204" charset="-122"/>
                        <a:ea typeface="微软雅黑" panose="020B0503020204020204" charset="-122"/>
                      </a:endParaRPr>
                    </a:p>
                    <a:p>
                      <a:pPr marL="285750" lvl="0" indent="-285750" algn="l">
                        <a:lnSpc>
                          <a:spcPct val="150000"/>
                        </a:lnSpc>
                        <a:buClrTx/>
                        <a:buSzTx/>
                        <a:buFont typeface="Arial" panose="020B0604020202020204" pitchFamily="34" charset="0"/>
                        <a:buChar char="•"/>
                      </a:pPr>
                      <a:endParaRPr lang="zh-CN" altLang="en-US" sz="1400" b="1">
                        <a:solidFill>
                          <a:srgbClr val="FF0000"/>
                        </a:solidFill>
                        <a:latin typeface="微软雅黑" panose="020B0503020204020204" charset="-122"/>
                        <a:ea typeface="微软雅黑" panose="020B0503020204020204" charset="-122"/>
                        <a:sym typeface="+mn-ea"/>
                      </a:endParaRPr>
                    </a:p>
                    <a:p>
                      <a:pPr marL="285750" lvl="0" indent="-285750" algn="l">
                        <a:lnSpc>
                          <a:spcPct val="150000"/>
                        </a:lnSpc>
                        <a:buClrTx/>
                        <a:buSzTx/>
                        <a:buFont typeface="Arial" panose="020B0604020202020204" pitchFamily="34" charset="0"/>
                        <a:buChar char="•"/>
                      </a:pPr>
                      <a:endParaRPr lang="zh-CN" altLang="en-US" sz="1400" b="1">
                        <a:solidFill>
                          <a:srgbClr val="FF0000"/>
                        </a:solidFill>
                        <a:latin typeface="微软雅黑" panose="020B0503020204020204" charset="-122"/>
                        <a:ea typeface="微软雅黑" panose="020B0503020204020204" charset="-122"/>
                        <a:sym typeface="+mn-ea"/>
                      </a:endParaRPr>
                    </a:p>
                    <a:p>
                      <a:pPr lvl="0" indent="0" algn="l">
                        <a:lnSpc>
                          <a:spcPct val="150000"/>
                        </a:lnSpc>
                        <a:buClrTx/>
                        <a:buSzTx/>
                        <a:buFont typeface="Arial" panose="020B0604020202020204" pitchFamily="34" charset="0"/>
                        <a:buNone/>
                      </a:pPr>
                      <a:r>
                        <a:rPr lang="en-US" altLang="zh-CN" sz="1400" b="1">
                          <a:solidFill>
                            <a:srgbClr val="FF0000"/>
                          </a:solidFill>
                          <a:latin typeface="微软雅黑" panose="020B0503020204020204" charset="-122"/>
                          <a:ea typeface="微软雅黑" panose="020B0503020204020204" charset="-122"/>
                          <a:sym typeface="+mn-ea"/>
                        </a:rPr>
                        <a:t>      </a:t>
                      </a:r>
                      <a:r>
                        <a:rPr lang="zh-CN" altLang="en-US" sz="1400" b="1">
                          <a:solidFill>
                            <a:srgbClr val="FF0000"/>
                          </a:solidFill>
                          <a:latin typeface="微软雅黑" panose="020B0503020204020204" charset="-122"/>
                          <a:ea typeface="微软雅黑" panose="020B0503020204020204" charset="-122"/>
                          <a:sym typeface="+mn-ea"/>
                        </a:rPr>
                        <a:t>瑞替普酶是满足临床急需</a:t>
                      </a:r>
                      <a:r>
                        <a:rPr lang="zh-CN" altLang="en-US" sz="1400" b="1">
                          <a:solidFill>
                            <a:srgbClr val="FF0000"/>
                          </a:solidFill>
                          <a:latin typeface="微软雅黑" panose="020B0503020204020204" charset="-122"/>
                          <a:ea typeface="微软雅黑" panose="020B0503020204020204" charset="-122"/>
                          <a:sym typeface="+mn-ea"/>
                        </a:rPr>
                        <a:t>的一款</a:t>
                      </a:r>
                      <a:r>
                        <a:rPr lang="zh-CN" sz="1400" b="1">
                          <a:solidFill>
                            <a:srgbClr val="FF0000"/>
                          </a:solidFill>
                          <a:latin typeface="微软雅黑" panose="020B0503020204020204" charset="-122"/>
                          <a:ea typeface="微软雅黑" panose="020B0503020204020204" charset="-122"/>
                          <a:sym typeface="+mn-ea"/>
                        </a:rPr>
                        <a:t>疗效更佳、安全可控、</a:t>
                      </a:r>
                      <a:r>
                        <a:rPr lang="zh-CN" altLang="en-US" sz="1400" b="1">
                          <a:solidFill>
                            <a:srgbClr val="FF0000"/>
                          </a:solidFill>
                          <a:latin typeface="微软雅黑" panose="020B0503020204020204" charset="-122"/>
                          <a:ea typeface="微软雅黑" panose="020B0503020204020204" charset="-122"/>
                          <a:sym typeface="+mn-ea"/>
                        </a:rPr>
                        <a:t>操作便捷、价格更低的药物。</a:t>
                      </a:r>
                      <a:endParaRPr lang="zh-CN" altLang="en-US" sz="1400" b="1">
                        <a:solidFill>
                          <a:srgbClr val="FF0000"/>
                        </a:solidFill>
                        <a:latin typeface="微软雅黑" panose="020B0503020204020204" charset="-122"/>
                        <a:ea typeface="微软雅黑" panose="020B0503020204020204" charset="-122"/>
                        <a:sym typeface="+mn-ea"/>
                      </a:endParaRPr>
                    </a:p>
                  </a:txBody>
                  <a:tcPr anchor="t" anchorCtr="0">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tcPr>
                </a:tc>
              </a:tr>
            </a:tbl>
          </a:graphicData>
        </a:graphic>
      </p:graphicFrame>
      <p:sp>
        <p:nvSpPr>
          <p:cNvPr id="8" name="文本框 7"/>
          <p:cNvSpPr txBox="1"/>
          <p:nvPr/>
        </p:nvSpPr>
        <p:spPr>
          <a:xfrm>
            <a:off x="695960" y="1094105"/>
            <a:ext cx="7385050" cy="337185"/>
          </a:xfrm>
          <a:prstGeom prst="rect">
            <a:avLst/>
          </a:prstGeom>
        </p:spPr>
        <p:txBody>
          <a:bodyPr wrap="square">
            <a:spAutoFit/>
          </a:bodyPr>
          <a:p>
            <a:r>
              <a:rPr lang="zh-CN" altLang="en-US" sz="1600" b="1">
                <a:solidFill>
                  <a:srgbClr val="FF0000"/>
                </a:solidFill>
                <a:latin typeface="微软雅黑" panose="020B0503020204020204" charset="-122"/>
                <a:ea typeface="微软雅黑" panose="020B0503020204020204" charset="-122"/>
              </a:rPr>
              <a:t>急性缺血性卒中发病率高、致残率高、死亡率高，疾病负担重</a:t>
            </a:r>
            <a:endParaRPr lang="zh-CN" altLang="en-US" sz="1600" b="1">
              <a:solidFill>
                <a:srgbClr val="FF0000"/>
              </a:solidFill>
              <a:latin typeface="微软雅黑" panose="020B0503020204020204" charset="-122"/>
              <a:ea typeface="微软雅黑" panose="020B0503020204020204" charset="-122"/>
            </a:endParaRPr>
          </a:p>
        </p:txBody>
      </p:sp>
      <p:sp>
        <p:nvSpPr>
          <p:cNvPr id="9" name="文本框 8"/>
          <p:cNvSpPr txBox="1"/>
          <p:nvPr/>
        </p:nvSpPr>
        <p:spPr>
          <a:xfrm>
            <a:off x="6596063" y="4812665"/>
            <a:ext cx="4694555" cy="398780"/>
          </a:xfrm>
          <a:prstGeom prst="rect">
            <a:avLst/>
          </a:prstGeom>
          <a:noFill/>
        </p:spPr>
        <p:txBody>
          <a:bodyPr wrap="square" rtlCol="0">
            <a:spAutoFit/>
          </a:bodyPr>
          <a:p>
            <a:r>
              <a:rPr lang="en-US" altLang="zh-CN" sz="1000" kern="100" dirty="0">
                <a:solidFill>
                  <a:schemeClr val="tx1"/>
                </a:solidFill>
                <a:latin typeface="微软雅黑" panose="020B0503020204020204" charset="-122"/>
                <a:ea typeface="微软雅黑" panose="020B0503020204020204" charset="-122"/>
                <a:cs typeface="微软雅黑" panose="020B0503020204020204" charset="-122"/>
                <a:sym typeface="+mn-lt"/>
              </a:rPr>
              <a:t>*</a:t>
            </a:r>
            <a:r>
              <a:rPr lang="zh-CN" altLang="en-US" sz="1000" kern="100" dirty="0">
                <a:solidFill>
                  <a:schemeClr val="tx1"/>
                </a:solidFill>
                <a:latin typeface="微软雅黑" panose="020B0503020204020204" charset="-122"/>
                <a:ea typeface="微软雅黑" panose="020B0503020204020204" charset="-122"/>
                <a:cs typeface="微软雅黑" panose="020B0503020204020204" charset="-122"/>
                <a:sym typeface="+mn-lt"/>
              </a:rPr>
              <a:t>按照</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国内多个大型注册临床研究</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mn-ea"/>
              </a:rPr>
              <a:t>RAISE</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mn-ea"/>
              </a:rPr>
              <a:t>TRACE-II</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mn-ea"/>
              </a:rPr>
              <a:t>ORIGINAL</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mn-ea"/>
              </a:rPr>
              <a:t>PROST</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mn-ea"/>
              </a:rPr>
              <a:t>PROST-2</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mn-ea"/>
              </a:rPr>
              <a:t>N=6509</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例）中位体重范围</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mn-ea"/>
              </a:rPr>
              <a:t>65kg-70kg</a:t>
            </a:r>
            <a:r>
              <a:rPr lang="zh-CN" altLang="en-US" sz="1000" kern="100" dirty="0">
                <a:solidFill>
                  <a:schemeClr val="tx1"/>
                </a:solidFill>
                <a:latin typeface="微软雅黑" panose="020B0503020204020204" charset="-122"/>
                <a:ea typeface="微软雅黑" panose="020B0503020204020204" charset="-122"/>
                <a:cs typeface="微软雅黑" panose="020B0503020204020204" charset="-122"/>
                <a:sym typeface="+mn-lt"/>
              </a:rPr>
              <a:t>计算</a:t>
            </a:r>
            <a:endParaRPr lang="zh-CN" altLang="en-US" sz="1000" kern="100" dirty="0">
              <a:solidFill>
                <a:schemeClr val="tx1"/>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6020" y="302260"/>
            <a:ext cx="7734935" cy="332105"/>
          </a:xfrm>
        </p:spPr>
        <p:txBody>
          <a:bodyPr wrap="square"/>
          <a:p>
            <a:r>
              <a:rPr lang="zh-CN">
                <a:solidFill>
                  <a:srgbClr val="044F75"/>
                </a:solidFill>
                <a:sym typeface="+mn-ea"/>
              </a:rPr>
              <a:t>风险可控：溶栓治疗耐受性良好</a:t>
            </a:r>
            <a:endParaRPr lang="zh-CN" altLang="en-US" sz="1800">
              <a:solidFill>
                <a:srgbClr val="044F75"/>
              </a:solidFill>
            </a:endParaRPr>
          </a:p>
        </p:txBody>
      </p:sp>
      <p:sp>
        <p:nvSpPr>
          <p:cNvPr id="44" name="textbox 44"/>
          <p:cNvSpPr/>
          <p:nvPr/>
        </p:nvSpPr>
        <p:spPr>
          <a:xfrm>
            <a:off x="0" y="76581"/>
            <a:ext cx="1091564" cy="557530"/>
          </a:xfrm>
          <a:prstGeom prst="rect">
            <a:avLst/>
          </a:prstGeom>
          <a:solidFill>
            <a:srgbClr val="044F75"/>
          </a:solidFill>
          <a:ln w="0" cap="flat">
            <a:noFill/>
            <a:prstDash val="solid"/>
            <a:miter lim="0"/>
          </a:ln>
        </p:spPr>
        <p:txBody>
          <a:bodyPr vert="horz" wrap="square" lIns="0" tIns="0" rIns="0" bIns="0" anchor="ctr" anchorCtr="0"/>
          <a:p>
            <a:pPr algn="ctr" rtl="0" eaLnBrk="0">
              <a:lnSpc>
                <a:spcPct val="109000"/>
              </a:lnSpc>
            </a:pPr>
            <a:r>
              <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安全性</a:t>
            </a:r>
            <a:endPar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占位符 2"/>
          <p:cNvSpPr>
            <a:spLocks noGrp="1"/>
          </p:cNvSpPr>
          <p:nvPr/>
        </p:nvSpPr>
        <p:spPr>
          <a:xfrm>
            <a:off x="0" y="6470015"/>
            <a:ext cx="10655300" cy="3879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Arial" panose="020B0604020202020204" pitchFamily="34" charset="0"/>
                <a:ea typeface="微软雅黑"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Arial" panose="020B0604020202020204" pitchFamily="34" charset="0"/>
                <a:ea typeface="微软雅黑" panose="020B0503020204020204"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9pPr>
          </a:lstStyle>
          <a:p>
            <a:pPr>
              <a:lnSpc>
                <a:spcPct val="100000"/>
              </a:lnSpc>
              <a:spcBef>
                <a:spcPts val="0"/>
              </a:spcBef>
            </a:pPr>
            <a:r>
              <a:rPr lang="en-US" altLang="zh-CN" sz="1000" dirty="0" err="1">
                <a:latin typeface="微软雅黑" panose="020B0503020204020204" charset="-122"/>
                <a:cs typeface="微软雅黑" panose="020B0503020204020204" charset="-122"/>
              </a:rPr>
              <a:t>sICH</a:t>
            </a:r>
            <a:r>
              <a:rPr lang="zh-CN" altLang="en-US" sz="1000" dirty="0">
                <a:latin typeface="微软雅黑" panose="020B0503020204020204" charset="-122"/>
                <a:cs typeface="微软雅黑" panose="020B0503020204020204" charset="-122"/>
              </a:rPr>
              <a:t>，症状性颅内出血</a:t>
            </a:r>
            <a:endParaRPr lang="en-US" altLang="zh-CN" sz="1000" dirty="0">
              <a:latin typeface="微软雅黑" panose="020B0503020204020204" charset="-122"/>
              <a:cs typeface="微软雅黑" panose="020B0503020204020204" charset="-122"/>
            </a:endParaRPr>
          </a:p>
          <a:p>
            <a:pPr>
              <a:lnSpc>
                <a:spcPct val="100000"/>
              </a:lnSpc>
              <a:spcBef>
                <a:spcPts val="0"/>
              </a:spcBef>
            </a:pPr>
            <a:r>
              <a:rPr lang="en-US" altLang="zh-CN" sz="1000" dirty="0">
                <a:latin typeface="微软雅黑" panose="020B0503020204020204" charset="-122"/>
                <a:cs typeface="微软雅黑" panose="020B0503020204020204" charset="-122"/>
              </a:rPr>
              <a:t>Li S, et al; RAISE Investigators. </a:t>
            </a:r>
            <a:r>
              <a:rPr lang="en-US" altLang="zh-CN" sz="1000" dirty="0" err="1">
                <a:latin typeface="微软雅黑" panose="020B0503020204020204" charset="-122"/>
                <a:cs typeface="微软雅黑" panose="020B0503020204020204" charset="-122"/>
              </a:rPr>
              <a:t>Reteplase</a:t>
            </a:r>
            <a:r>
              <a:rPr lang="en-US" altLang="zh-CN" sz="1000" dirty="0">
                <a:latin typeface="微软雅黑" panose="020B0503020204020204" charset="-122"/>
                <a:cs typeface="微软雅黑" panose="020B0503020204020204" charset="-122"/>
              </a:rPr>
              <a:t> versus Alteplase for Acute Ischemic Stroke. N Engl J Med. 2024 Jun 27;390(24):2264-2273.</a:t>
            </a:r>
            <a:endParaRPr lang="en-US" altLang="zh-CN" sz="1000" dirty="0">
              <a:latin typeface="微软雅黑" panose="020B0503020204020204" charset="-122"/>
              <a:cs typeface="微软雅黑" panose="020B0503020204020204" charset="-122"/>
            </a:endParaRPr>
          </a:p>
        </p:txBody>
      </p:sp>
      <p:sp>
        <p:nvSpPr>
          <p:cNvPr id="7" name="内容占位符 5"/>
          <p:cNvSpPr txBox="1"/>
          <p:nvPr/>
        </p:nvSpPr>
        <p:spPr>
          <a:xfrm>
            <a:off x="666750" y="1076325"/>
            <a:ext cx="10858500" cy="871855"/>
          </a:xfrm>
          <a:prstGeom prst="rect">
            <a:avLst/>
          </a:prstGeom>
        </p:spPr>
        <p:txBody>
          <a:bodyPr/>
          <a:lstStyle>
            <a:lvl1pPr marL="228600" indent="-228600" algn="l" defTabSz="914400" rtl="0" eaLnBrk="1" latinLnBrk="0" hangingPunct="1">
              <a:lnSpc>
                <a:spcPct val="120000"/>
              </a:lnSpc>
              <a:spcBef>
                <a:spcPts val="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1pPr>
            <a:lvl2pPr marL="685800" indent="-228600" algn="l" defTabSz="914400" rtl="0" eaLnBrk="1" latinLnBrk="0" hangingPunct="1">
              <a:lnSpc>
                <a:spcPct val="120000"/>
              </a:lnSpc>
              <a:spcBef>
                <a:spcPts val="0"/>
              </a:spcBef>
              <a:buFont typeface="Arial" panose="020B0604020202020204" pitchFamily="34" charset="0"/>
              <a:buChar char="•"/>
              <a:defRPr sz="1600" kern="1200">
                <a:solidFill>
                  <a:srgbClr val="000000"/>
                </a:solidFill>
                <a:latin typeface="Arial" panose="020B0604020202020204" pitchFamily="34" charset="0"/>
                <a:ea typeface="微软雅黑" panose="020B0503020204020204" charset="-122"/>
                <a:cs typeface="+mn-ea"/>
              </a:defRPr>
            </a:lvl2pPr>
            <a:lvl3pPr marL="1143000" indent="-228600" algn="l" defTabSz="914400" rtl="0" eaLnBrk="1" latinLnBrk="0" hangingPunct="1">
              <a:lnSpc>
                <a:spcPct val="120000"/>
              </a:lnSpc>
              <a:spcBef>
                <a:spcPts val="0"/>
              </a:spcBef>
              <a:buFont typeface="Arial" panose="020B0604020202020204" pitchFamily="34" charset="0"/>
              <a:buChar char="•"/>
              <a:defRPr sz="1400" kern="1200">
                <a:solidFill>
                  <a:srgbClr val="000000"/>
                </a:solidFill>
                <a:latin typeface="Arial" panose="020B0604020202020204" pitchFamily="34" charset="0"/>
                <a:ea typeface="微软雅黑" panose="020B0503020204020204" charset="-122"/>
                <a:cs typeface="+mn-ea"/>
              </a:defRPr>
            </a:lvl3pPr>
            <a:lvl4pPr marL="1600200" indent="-228600" algn="l" defTabSz="914400" rtl="0" eaLnBrk="1" latinLnBrk="0" hangingPunct="1">
              <a:lnSpc>
                <a:spcPct val="120000"/>
              </a:lnSpc>
              <a:spcBef>
                <a:spcPts val="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4pPr>
            <a:lvl5pPr marL="2057400" indent="-228600" algn="l" defTabSz="914400" rtl="0" eaLnBrk="1" latinLnBrk="0" hangingPunct="1">
              <a:lnSpc>
                <a:spcPct val="120000"/>
              </a:lnSpc>
              <a:spcBef>
                <a:spcPts val="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9pPr>
          </a:lstStyle>
          <a:p>
            <a:pPr marL="0" indent="0">
              <a:buClr>
                <a:srgbClr val="044F75"/>
              </a:buClr>
              <a:buFont typeface="Wingdings" panose="05000000000000000000" pitchFamily="2" charset="2"/>
              <a:buNone/>
            </a:pPr>
            <a:r>
              <a:rPr kumimoji="1" lang="zh-CN" altLang="en-US" sz="1600" b="1" dirty="0">
                <a:solidFill>
                  <a:schemeClr val="tx1"/>
                </a:solidFill>
                <a:latin typeface="微软雅黑" panose="020B0503020204020204" charset="-122"/>
                <a:cs typeface="微软雅黑" panose="020B0503020204020204" charset="-122"/>
                <a:sym typeface="Arial" panose="020B0604020202020204" pitchFamily="34" charset="0"/>
              </a:rPr>
              <a:t>注射用重组人组织型纤溶酶原激酶衍生物，</a:t>
            </a:r>
            <a:r>
              <a:rPr lang="zh-CN" altLang="en-US" sz="1600" b="1" dirty="0">
                <a:latin typeface="微软雅黑" panose="020B0503020204020204" charset="-122"/>
                <a:cs typeface="微软雅黑" panose="020B0503020204020204" charset="-122"/>
              </a:rPr>
              <a:t>溶栓治疗发病</a:t>
            </a:r>
            <a:r>
              <a:rPr lang="en-US" altLang="zh-CN" sz="1600" b="1" dirty="0">
                <a:latin typeface="微软雅黑" panose="020B0503020204020204" charset="-122"/>
                <a:cs typeface="微软雅黑" panose="020B0503020204020204" charset="-122"/>
              </a:rPr>
              <a:t>4.5</a:t>
            </a:r>
            <a:r>
              <a:rPr lang="en-US" altLang="en-US" sz="1600" b="1" dirty="0">
                <a:latin typeface="微软雅黑" panose="020B0503020204020204" charset="-122"/>
                <a:cs typeface="微软雅黑" panose="020B0503020204020204" charset="-122"/>
              </a:rPr>
              <a:t> </a:t>
            </a:r>
            <a:r>
              <a:rPr lang="zh-CN" altLang="en-US" sz="1600" b="1" dirty="0">
                <a:latin typeface="微软雅黑" panose="020B0503020204020204" charset="-122"/>
                <a:cs typeface="微软雅黑" panose="020B0503020204020204" charset="-122"/>
              </a:rPr>
              <a:t>小时内的</a:t>
            </a:r>
            <a:r>
              <a:rPr lang="en-US" altLang="zh-CN" sz="1600" b="1" dirty="0">
                <a:latin typeface="微软雅黑" panose="020B0503020204020204" charset="-122"/>
                <a:cs typeface="微软雅黑" panose="020B0503020204020204" charset="-122"/>
              </a:rPr>
              <a:t>AIS</a:t>
            </a:r>
            <a:r>
              <a:rPr lang="zh-CN" altLang="en-US" sz="1600" b="1" dirty="0">
                <a:latin typeface="微软雅黑" panose="020B0503020204020204" charset="-122"/>
                <a:cs typeface="微软雅黑" panose="020B0503020204020204" charset="-122"/>
              </a:rPr>
              <a:t>患者，与阿替普酶相比，在治疗后</a:t>
            </a:r>
            <a:r>
              <a:rPr lang="en-US" altLang="zh-CN" sz="1600" b="1" dirty="0">
                <a:latin typeface="微软雅黑" panose="020B0503020204020204" charset="-122"/>
                <a:cs typeface="微软雅黑" panose="020B0503020204020204" charset="-122"/>
              </a:rPr>
              <a:t>7</a:t>
            </a:r>
            <a:r>
              <a:rPr lang="zh-CN" altLang="en-US" sz="1600" b="1" dirty="0">
                <a:latin typeface="微软雅黑" panose="020B0503020204020204" charset="-122"/>
                <a:cs typeface="微软雅黑" panose="020B0503020204020204" charset="-122"/>
              </a:rPr>
              <a:t>天内的全因死亡率、症状性颅内出血、大出血重要安全性指标上</a:t>
            </a:r>
            <a:r>
              <a:rPr lang="zh-CN" altLang="en-US" sz="1600" b="1" dirty="0">
                <a:solidFill>
                  <a:srgbClr val="FF0000"/>
                </a:solidFill>
                <a:latin typeface="微软雅黑" panose="020B0503020204020204" charset="-122"/>
                <a:cs typeface="微软雅黑" panose="020B0503020204020204" charset="-122"/>
              </a:rPr>
              <a:t>数据相当，安全性可控</a:t>
            </a:r>
            <a:r>
              <a:rPr lang="zh-CN" altLang="en-US" sz="1600" b="1" dirty="0">
                <a:latin typeface="微软雅黑" panose="020B0503020204020204" charset="-122"/>
                <a:cs typeface="微软雅黑" panose="020B0503020204020204" charset="-122"/>
              </a:rPr>
              <a:t>。</a:t>
            </a:r>
            <a:endParaRPr lang="zh-CN" altLang="en-US" sz="1600" b="1" dirty="0">
              <a:latin typeface="微软雅黑" panose="020B0503020204020204" charset="-122"/>
              <a:cs typeface="微软雅黑" panose="020B0503020204020204" charset="-122"/>
            </a:endParaRPr>
          </a:p>
        </p:txBody>
      </p:sp>
      <p:graphicFrame>
        <p:nvGraphicFramePr>
          <p:cNvPr id="5" name="表格 4"/>
          <p:cNvGraphicFramePr>
            <a:graphicFrameLocks noGrp="1"/>
          </p:cNvGraphicFramePr>
          <p:nvPr>
            <p:custDataLst>
              <p:tags r:id="rId1"/>
            </p:custDataLst>
          </p:nvPr>
        </p:nvGraphicFramePr>
        <p:xfrm>
          <a:off x="524510" y="2178685"/>
          <a:ext cx="4302125" cy="4182745"/>
        </p:xfrm>
        <a:graphic>
          <a:graphicData uri="http://schemas.openxmlformats.org/drawingml/2006/table">
            <a:tbl>
              <a:tblPr firstRow="1" bandRow="1">
                <a:effectLst/>
                <a:tableStyleId>{5940675A-B579-460E-94D1-54222C63F5DA}</a:tableStyleId>
              </a:tblPr>
              <a:tblGrid>
                <a:gridCol w="1850390"/>
                <a:gridCol w="1216660"/>
                <a:gridCol w="1235075"/>
              </a:tblGrid>
              <a:tr h="625475">
                <a:tc rowSpan="2">
                  <a:txBody>
                    <a:bodyPr/>
                    <a:p>
                      <a:pPr indent="0" algn="ctr">
                        <a:buNone/>
                      </a:pPr>
                      <a:r>
                        <a:rPr lang="zh-CN" altLang="en-US" sz="1400" b="1" baseline="0" dirty="0">
                          <a:ln>
                            <a:noFill/>
                          </a:ln>
                          <a:solidFill>
                            <a:srgbClr val="FFFFFF"/>
                          </a:solidFill>
                          <a:latin typeface="Arial" panose="020B0604020202020204" pitchFamily="34" charset="0"/>
                          <a:ea typeface="微软雅黑" panose="020B0503020204020204" charset="-122"/>
                        </a:rPr>
                        <a:t>结果</a:t>
                      </a:r>
                      <a:endParaRPr lang="zh-CN" altLang="en-US" sz="1400" b="1" baseline="0" dirty="0">
                        <a:ln>
                          <a:noFill/>
                        </a:ln>
                        <a:solidFill>
                          <a:srgbClr val="FFFFFF"/>
                        </a:solidFill>
                        <a:latin typeface="Arial" panose="020B0604020202020204" pitchFamily="34" charset="0"/>
                        <a:ea typeface="微软雅黑" panose="020B0503020204020204" charset="-122"/>
                        <a:cs typeface="Microsoft YaHei Bold" panose="020B0503020204020204" charset="-122"/>
                      </a:endParaRPr>
                    </a:p>
                  </a:txBody>
                  <a:tcPr marL="42545" marR="42545" marT="0" marB="0"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4F75"/>
                    </a:solidFill>
                  </a:tcPr>
                </a:tc>
                <a:tc gridSpan="2">
                  <a:txBody>
                    <a:bodyPr/>
                    <a:p>
                      <a:pPr indent="0" algn="ctr">
                        <a:buNone/>
                      </a:pPr>
                      <a:r>
                        <a:rPr lang="zh-CN" altLang="en-US" sz="1400" b="1" baseline="0" dirty="0">
                          <a:ln>
                            <a:noFill/>
                          </a:ln>
                          <a:solidFill>
                            <a:srgbClr val="FFFFFF"/>
                          </a:solidFill>
                          <a:latin typeface="Arial" panose="020B0604020202020204" pitchFamily="34" charset="0"/>
                          <a:ea typeface="微软雅黑" panose="020B0503020204020204" charset="-122"/>
                        </a:rPr>
                        <a:t>事件发生率</a:t>
                      </a:r>
                      <a:r>
                        <a:rPr lang="en-US" sz="1400" b="1" baseline="0" dirty="0">
                          <a:ln>
                            <a:noFill/>
                          </a:ln>
                          <a:solidFill>
                            <a:srgbClr val="FFFFFF"/>
                          </a:solidFill>
                          <a:latin typeface="Arial" panose="020B0604020202020204" pitchFamily="34" charset="0"/>
                        </a:rPr>
                        <a:t>(%)</a:t>
                      </a:r>
                      <a:endParaRPr lang="en-US" altLang="en-US" sz="1400" b="1" baseline="0" dirty="0">
                        <a:ln>
                          <a:noFill/>
                        </a:ln>
                        <a:solidFill>
                          <a:srgbClr val="FFFFFF"/>
                        </a:solidFill>
                        <a:latin typeface="Arial" panose="020B0604020202020204" pitchFamily="34" charset="0"/>
                        <a:cs typeface="微软雅黑" panose="020B0503020204020204" charset="-122"/>
                      </a:endParaRPr>
                    </a:p>
                  </a:txBody>
                  <a:tcPr marL="42545" marR="42545" marT="0" marB="0"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4F75"/>
                    </a:solidFill>
                  </a:tcPr>
                </a:tc>
                <a:tc hMerge="1">
                  <a:tcPr marL="68333" marR="68333" marT="0" marB="0" anchor="ctr"/>
                </a:tc>
              </a:tr>
              <a:tr h="617855">
                <a:tc vMerge="1">
                  <a:tcPr marL="42545" marR="42545" marT="0" marB="0" anchor="ctr"/>
                </a:tc>
                <a:tc>
                  <a:txBody>
                    <a:bodyPr/>
                    <a:p>
                      <a:pPr indent="0" algn="ctr">
                        <a:buNone/>
                      </a:pPr>
                      <a:r>
                        <a:rPr lang="zh-CN" altLang="en-US" sz="1400" b="1" baseline="0" dirty="0" smtClean="0">
                          <a:ln>
                            <a:noFill/>
                          </a:ln>
                          <a:solidFill>
                            <a:srgbClr val="FFFFFF"/>
                          </a:solidFill>
                          <a:latin typeface="Arial" panose="020B0604020202020204" pitchFamily="34" charset="0"/>
                          <a:ea typeface="微软雅黑" panose="020B0503020204020204" charset="-122"/>
                        </a:rPr>
                        <a:t>试验组</a:t>
                      </a:r>
                      <a:r>
                        <a:rPr lang="en-US" sz="1400" b="1" baseline="0" dirty="0" smtClean="0">
                          <a:ln>
                            <a:noFill/>
                          </a:ln>
                          <a:solidFill>
                            <a:srgbClr val="FFFFFF"/>
                          </a:solidFill>
                          <a:latin typeface="Arial" panose="020B0604020202020204" pitchFamily="34" charset="0"/>
                        </a:rPr>
                        <a:t>(n=700</a:t>
                      </a:r>
                      <a:r>
                        <a:rPr lang="en-US" sz="1400" b="1" baseline="0" dirty="0">
                          <a:ln>
                            <a:noFill/>
                          </a:ln>
                          <a:solidFill>
                            <a:srgbClr val="FFFFFF"/>
                          </a:solidFill>
                          <a:latin typeface="Arial" panose="020B0604020202020204" pitchFamily="34" charset="0"/>
                        </a:rPr>
                        <a:t>)</a:t>
                      </a:r>
                      <a:endParaRPr lang="en-US" altLang="en-US" sz="1400" b="1" baseline="0" dirty="0">
                        <a:ln>
                          <a:noFill/>
                        </a:ln>
                        <a:solidFill>
                          <a:srgbClr val="FFFFFF"/>
                        </a:solidFill>
                        <a:latin typeface="Arial" panose="020B0604020202020204" pitchFamily="34" charset="0"/>
                        <a:cs typeface="微软雅黑" panose="020B0503020204020204" charset="-122"/>
                      </a:endParaRPr>
                    </a:p>
                  </a:txBody>
                  <a:tcPr marL="42545" marR="42545" marT="0" marB="0"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4F75"/>
                    </a:solidFill>
                  </a:tcPr>
                </a:tc>
                <a:tc>
                  <a:txBody>
                    <a:bodyPr/>
                    <a:p>
                      <a:pPr indent="0" algn="ctr">
                        <a:buNone/>
                      </a:pPr>
                      <a:r>
                        <a:rPr lang="zh-CN" altLang="en-US" sz="1400" b="1" baseline="0" dirty="0">
                          <a:ln>
                            <a:noFill/>
                          </a:ln>
                          <a:solidFill>
                            <a:srgbClr val="FFFFFF"/>
                          </a:solidFill>
                          <a:latin typeface="Arial" panose="020B0604020202020204" pitchFamily="34" charset="0"/>
                          <a:ea typeface="微软雅黑" panose="020B0503020204020204" charset="-122"/>
                        </a:rPr>
                        <a:t>对照组</a:t>
                      </a:r>
                      <a:r>
                        <a:rPr lang="en-US" sz="1400" b="1" baseline="0" dirty="0">
                          <a:ln>
                            <a:noFill/>
                          </a:ln>
                          <a:solidFill>
                            <a:srgbClr val="FFFFFF"/>
                          </a:solidFill>
                          <a:latin typeface="Arial" panose="020B0604020202020204" pitchFamily="34" charset="0"/>
                        </a:rPr>
                        <a:t>(n=699)</a:t>
                      </a:r>
                      <a:endParaRPr lang="en-US" altLang="en-US" sz="1400" b="1" baseline="0" dirty="0">
                        <a:ln>
                          <a:noFill/>
                        </a:ln>
                        <a:solidFill>
                          <a:srgbClr val="FFFFFF"/>
                        </a:solidFill>
                        <a:latin typeface="Arial" panose="020B0604020202020204" pitchFamily="34" charset="0"/>
                        <a:cs typeface="微软雅黑" panose="020B0503020204020204" charset="-122"/>
                      </a:endParaRPr>
                    </a:p>
                  </a:txBody>
                  <a:tcPr marL="42545" marR="42545" marT="0" marB="0" anchor="ctr" anchorCtr="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44F75"/>
                    </a:solidFill>
                  </a:tcPr>
                </a:tc>
              </a:tr>
              <a:tr h="564515">
                <a:tc gridSpan="3">
                  <a:txBody>
                    <a:bodyPr/>
                    <a:p>
                      <a:pPr indent="0" algn="l">
                        <a:buNone/>
                      </a:pPr>
                      <a:r>
                        <a:rPr lang="zh-CN" altLang="en-US" sz="1200" b="1" baseline="0" dirty="0">
                          <a:ln>
                            <a:noFill/>
                          </a:ln>
                          <a:solidFill>
                            <a:srgbClr val="000000"/>
                          </a:solidFill>
                          <a:latin typeface="Arial" panose="020B0604020202020204" pitchFamily="34" charset="0"/>
                          <a:ea typeface="微软雅黑" panose="020B0503020204020204" charset="-122"/>
                        </a:rPr>
                        <a:t>主要安全性结果</a:t>
                      </a:r>
                      <a:endParaRPr lang="zh-CN" altLang="en-US" sz="1200" b="1" baseline="0" dirty="0">
                        <a:ln>
                          <a:noFill/>
                        </a:ln>
                        <a:solidFill>
                          <a:srgbClr val="000000"/>
                        </a:solidFill>
                        <a:latin typeface="Arial" panose="020B0604020202020204" pitchFamily="34" charset="0"/>
                        <a:ea typeface="微软雅黑" panose="020B0503020204020204" charset="-122"/>
                        <a:cs typeface="Microsoft YaHei Bold"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cPr marL="42545" marR="42545" marT="0" marB="0" anchor="ctr">
                    <a:noFill/>
                  </a:tcPr>
                </a:tc>
                <a:tc hMerge="1">
                  <a:tcPr marL="42545" marR="42545" marT="0" marB="0" anchor="ctr">
                    <a:noFill/>
                  </a:tcPr>
                </a:tc>
              </a:tr>
              <a:tr h="462280">
                <a:tc>
                  <a:txBody>
                    <a:bodyPr/>
                    <a:p>
                      <a:pPr algn="ctr">
                        <a:buClrTx/>
                        <a:buSzTx/>
                        <a:buFontTx/>
                        <a:buNone/>
                      </a:pPr>
                      <a:r>
                        <a:rPr lang="zh-CN" altLang="en-US" sz="1200" baseline="0" dirty="0">
                          <a:ln>
                            <a:noFill/>
                          </a:ln>
                          <a:solidFill>
                            <a:srgbClr val="000000"/>
                          </a:solidFill>
                          <a:latin typeface="Arial" panose="020B0604020202020204" pitchFamily="34" charset="0"/>
                          <a:ea typeface="微软雅黑" panose="020B0503020204020204" charset="-122"/>
                        </a:rPr>
                        <a:t>36h内sICH</a:t>
                      </a:r>
                      <a:endParaRPr lang="zh-CN" altLang="en-US" sz="120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p>
                      <a:pPr algn="ctr">
                        <a:buClrTx/>
                        <a:buSzTx/>
                        <a:buFontTx/>
                        <a:buNone/>
                      </a:pPr>
                      <a:r>
                        <a:rPr lang="en-US" altLang="zh-CN" sz="1200" baseline="0" dirty="0">
                          <a:ln>
                            <a:noFill/>
                          </a:ln>
                          <a:solidFill>
                            <a:srgbClr val="000000"/>
                          </a:solidFill>
                          <a:latin typeface="Arial" panose="020B0604020202020204" pitchFamily="34" charset="0"/>
                          <a:ea typeface="微软雅黑" panose="020B0503020204020204" charset="-122"/>
                        </a:rPr>
                        <a:t>2%</a:t>
                      </a:r>
                      <a:endParaRPr lang="en-US" altLang="zh-CN" sz="120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p>
                      <a:pPr algn="ctr">
                        <a:buClrTx/>
                        <a:buSzTx/>
                        <a:buFontTx/>
                        <a:buNone/>
                      </a:pPr>
                      <a:r>
                        <a:rPr lang="en-US" altLang="zh-CN" sz="1200" baseline="0" dirty="0">
                          <a:ln>
                            <a:noFill/>
                          </a:ln>
                          <a:solidFill>
                            <a:srgbClr val="000000"/>
                          </a:solidFill>
                          <a:latin typeface="Arial" panose="020B0604020202020204" pitchFamily="34" charset="0"/>
                          <a:ea typeface="微软雅黑" panose="020B0503020204020204" charset="-122"/>
                        </a:rPr>
                        <a:t>2%</a:t>
                      </a:r>
                      <a:endParaRPr lang="en-US" altLang="zh-CN" sz="120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66420">
                <a:tc gridSpan="3">
                  <a:txBody>
                    <a:bodyPr/>
                    <a:p>
                      <a:pPr indent="0" algn="l">
                        <a:buNone/>
                      </a:pPr>
                      <a:r>
                        <a:rPr lang="zh-CN" altLang="en-US" sz="1200" b="1" baseline="0" dirty="0">
                          <a:ln>
                            <a:noFill/>
                          </a:ln>
                          <a:solidFill>
                            <a:srgbClr val="000000"/>
                          </a:solidFill>
                          <a:latin typeface="Arial" panose="020B0604020202020204" pitchFamily="34" charset="0"/>
                          <a:ea typeface="微软雅黑" panose="020B0503020204020204" charset="-122"/>
                        </a:rPr>
                        <a:t>次要安全性结果</a:t>
                      </a:r>
                      <a:endParaRPr lang="zh-CN" altLang="en-US" sz="1200" b="1" baseline="0" dirty="0">
                        <a:ln>
                          <a:noFill/>
                        </a:ln>
                        <a:solidFill>
                          <a:srgbClr val="000000"/>
                        </a:solidFill>
                        <a:latin typeface="Arial" panose="020B0604020202020204" pitchFamily="34" charset="0"/>
                        <a:ea typeface="微软雅黑" panose="020B0503020204020204" charset="-122"/>
                        <a:cs typeface="Microsoft YaHei Bold"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cPr marL="42545" marR="42545" marT="0" marB="0" anchor="ctr">
                    <a:lnT w="12700" cap="flat" cmpd="sng" algn="ctr">
                      <a:solidFill>
                        <a:sysClr val="windowText" lastClr="000000"/>
                      </a:solidFill>
                      <a:prstDash val="solid"/>
                      <a:round/>
                      <a:headEnd type="none" w="med" len="med"/>
                      <a:tailEnd type="none" w="med" len="med"/>
                    </a:lnT>
                  </a:tcPr>
                </a:tc>
                <a:tc hMerge="1">
                  <a:tcPr marL="42545" marR="42545" marT="0" marB="0" anchor="ctr">
                    <a:lnT w="12700" cap="flat" cmpd="sng" algn="ctr">
                      <a:solidFill>
                        <a:sysClr val="windowText" lastClr="000000"/>
                      </a:solidFill>
                      <a:prstDash val="solid"/>
                      <a:round/>
                      <a:headEnd type="none" w="med" len="med"/>
                      <a:tailEnd type="none" w="med" len="med"/>
                    </a:lnT>
                  </a:tcPr>
                </a:tc>
              </a:tr>
              <a:tr h="398145">
                <a:tc>
                  <a:txBody>
                    <a:bodyPr/>
                    <a:p>
                      <a:pPr algn="ctr">
                        <a:buClrTx/>
                        <a:buSzTx/>
                        <a:buFontTx/>
                        <a:buNone/>
                      </a:pPr>
                      <a:r>
                        <a:rPr lang="zh-CN" altLang="en-US" sz="1200" b="0" baseline="0" dirty="0">
                          <a:ln>
                            <a:noFill/>
                          </a:ln>
                          <a:solidFill>
                            <a:srgbClr val="000000"/>
                          </a:solidFill>
                          <a:latin typeface="Arial" panose="020B0604020202020204" pitchFamily="34" charset="0"/>
                          <a:ea typeface="微软雅黑" panose="020B0503020204020204" charset="-122"/>
                        </a:rPr>
                        <a:t>7天内sICH</a:t>
                      </a:r>
                      <a:endParaRPr lang="zh-CN" altLang="en-US"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p>
                      <a:pPr algn="ctr">
                        <a:buClrTx/>
                        <a:buSzTx/>
                        <a:buFontTx/>
                        <a:buNone/>
                      </a:pPr>
                      <a:r>
                        <a:rPr lang="en-US" altLang="zh-CN" sz="1200" b="0" baseline="0" dirty="0">
                          <a:ln>
                            <a:noFill/>
                          </a:ln>
                          <a:solidFill>
                            <a:srgbClr val="000000"/>
                          </a:solidFill>
                          <a:latin typeface="Arial" panose="020B0604020202020204" pitchFamily="34" charset="0"/>
                          <a:ea typeface="微软雅黑" panose="020B0503020204020204" charset="-122"/>
                        </a:rPr>
                        <a:t>2%</a:t>
                      </a:r>
                      <a:endParaRPr lang="en-US" altLang="zh-CN"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p>
                      <a:pPr algn="ctr">
                        <a:buClrTx/>
                        <a:buSzTx/>
                        <a:buFontTx/>
                        <a:buNone/>
                      </a:pPr>
                      <a:r>
                        <a:rPr lang="en-US" altLang="zh-CN" sz="1200" b="0" baseline="0" dirty="0">
                          <a:ln>
                            <a:noFill/>
                          </a:ln>
                          <a:solidFill>
                            <a:srgbClr val="000000"/>
                          </a:solidFill>
                          <a:latin typeface="Arial" panose="020B0604020202020204" pitchFamily="34" charset="0"/>
                          <a:ea typeface="微软雅黑" panose="020B0503020204020204" charset="-122"/>
                        </a:rPr>
                        <a:t>2%</a:t>
                      </a:r>
                      <a:endParaRPr lang="en-US" altLang="zh-CN"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68630">
                <a:tc>
                  <a:txBody>
                    <a:bodyPr/>
                    <a:p>
                      <a:pPr algn="ctr">
                        <a:buClrTx/>
                        <a:buSzTx/>
                        <a:buFontTx/>
                        <a:buNone/>
                      </a:pPr>
                      <a:r>
                        <a:rPr lang="zh-CN" altLang="en-US" sz="1200" b="0" baseline="0" dirty="0">
                          <a:ln>
                            <a:noFill/>
                          </a:ln>
                          <a:solidFill>
                            <a:srgbClr val="000000"/>
                          </a:solidFill>
                          <a:latin typeface="Arial" panose="020B0604020202020204" pitchFamily="34" charset="0"/>
                          <a:ea typeface="微软雅黑" panose="020B0503020204020204" charset="-122"/>
                        </a:rPr>
                        <a:t>90天内大出血</a:t>
                      </a:r>
                      <a:endParaRPr lang="zh-CN" altLang="en-US"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p>
                      <a:pPr algn="ctr">
                        <a:buClrTx/>
                        <a:buSzTx/>
                        <a:buFontTx/>
                        <a:buNone/>
                      </a:pPr>
                      <a:r>
                        <a:rPr lang="en-US" altLang="zh-CN" sz="1200" b="0" baseline="0" dirty="0">
                          <a:ln>
                            <a:noFill/>
                          </a:ln>
                          <a:solidFill>
                            <a:srgbClr val="000000"/>
                          </a:solidFill>
                          <a:latin typeface="Arial" panose="020B0604020202020204" pitchFamily="34" charset="0"/>
                          <a:ea typeface="微软雅黑" panose="020B0503020204020204" charset="-122"/>
                        </a:rPr>
                        <a:t>3%</a:t>
                      </a:r>
                      <a:endParaRPr lang="en-US" altLang="zh-CN"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p>
                      <a:pPr algn="ctr">
                        <a:buClrTx/>
                        <a:buSzTx/>
                        <a:buFontTx/>
                        <a:buNone/>
                      </a:pPr>
                      <a:r>
                        <a:rPr lang="en-US" altLang="zh-CN" sz="1200" b="0" baseline="0" dirty="0">
                          <a:ln>
                            <a:noFill/>
                          </a:ln>
                          <a:solidFill>
                            <a:srgbClr val="000000"/>
                          </a:solidFill>
                          <a:latin typeface="Arial" panose="020B0604020202020204" pitchFamily="34" charset="0"/>
                          <a:ea typeface="微软雅黑" panose="020B0503020204020204" charset="-122"/>
                        </a:rPr>
                        <a:t>3%</a:t>
                      </a:r>
                      <a:endParaRPr lang="en-US" altLang="zh-CN"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79425">
                <a:tc>
                  <a:txBody>
                    <a:bodyPr/>
                    <a:p>
                      <a:pPr algn="ctr">
                        <a:buClrTx/>
                        <a:buSzTx/>
                        <a:buFontTx/>
                        <a:buNone/>
                      </a:pPr>
                      <a:r>
                        <a:rPr lang="zh-CN" altLang="en-US" sz="1200" b="0" baseline="0" dirty="0">
                          <a:ln>
                            <a:noFill/>
                          </a:ln>
                          <a:solidFill>
                            <a:srgbClr val="000000"/>
                          </a:solidFill>
                          <a:latin typeface="Arial" panose="020B0604020202020204" pitchFamily="34" charset="0"/>
                          <a:ea typeface="微软雅黑" panose="020B0503020204020204" charset="-122"/>
                        </a:rPr>
                        <a:t>7天内死亡</a:t>
                      </a:r>
                      <a:endParaRPr lang="zh-CN" altLang="en-US"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p>
                      <a:pPr algn="ctr">
                        <a:buClrTx/>
                        <a:buSzTx/>
                        <a:buFontTx/>
                        <a:buNone/>
                      </a:pPr>
                      <a:r>
                        <a:rPr lang="en-US" altLang="zh-CN" sz="1200" b="0" baseline="0" dirty="0">
                          <a:ln>
                            <a:noFill/>
                          </a:ln>
                          <a:solidFill>
                            <a:srgbClr val="000000"/>
                          </a:solidFill>
                          <a:latin typeface="Arial" panose="020B0604020202020204" pitchFamily="34" charset="0"/>
                          <a:ea typeface="微软雅黑" panose="020B0503020204020204" charset="-122"/>
                        </a:rPr>
                        <a:t>2%</a:t>
                      </a:r>
                      <a:endParaRPr lang="en-US" altLang="zh-CN"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p>
                      <a:pPr algn="ctr">
                        <a:buClrTx/>
                        <a:buSzTx/>
                        <a:buFontTx/>
                        <a:buNone/>
                      </a:pPr>
                      <a:r>
                        <a:rPr lang="en-US" altLang="zh-CN" sz="1200" b="0" baseline="0" dirty="0">
                          <a:ln>
                            <a:noFill/>
                          </a:ln>
                          <a:solidFill>
                            <a:srgbClr val="000000"/>
                          </a:solidFill>
                          <a:latin typeface="Arial" panose="020B0604020202020204" pitchFamily="34" charset="0"/>
                          <a:ea typeface="微软雅黑" panose="020B0503020204020204" charset="-122"/>
                        </a:rPr>
                        <a:t>2%</a:t>
                      </a:r>
                      <a:endParaRPr lang="en-US" altLang="zh-CN" sz="1200" b="0" baseline="0" dirty="0">
                        <a:ln>
                          <a:noFill/>
                        </a:ln>
                        <a:solidFill>
                          <a:srgbClr val="000000"/>
                        </a:solidFill>
                        <a:latin typeface="Arial" panose="020B0604020202020204" pitchFamily="34" charset="0"/>
                        <a:ea typeface="微软雅黑" panose="020B0503020204020204" charset="-122"/>
                      </a:endParaRPr>
                    </a:p>
                  </a:txBody>
                  <a:tcPr marL="42545" marR="4254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6" name="表格 5"/>
          <p:cNvGraphicFramePr/>
          <p:nvPr>
            <p:custDataLst>
              <p:tags r:id="rId2"/>
            </p:custDataLst>
          </p:nvPr>
        </p:nvGraphicFramePr>
        <p:xfrm>
          <a:off x="5350510" y="2249805"/>
          <a:ext cx="6587490" cy="4340225"/>
        </p:xfrm>
        <a:graphic>
          <a:graphicData uri="http://schemas.openxmlformats.org/drawingml/2006/table">
            <a:tbl>
              <a:tblPr firstRow="1" bandRow="1">
                <a:effectLst/>
                <a:tableStyleId>{5940675A-B579-460E-94D1-54222C63F5DA}</a:tableStyleId>
              </a:tblPr>
              <a:tblGrid>
                <a:gridCol w="1526540"/>
                <a:gridCol w="2240915"/>
                <a:gridCol w="2820035"/>
              </a:tblGrid>
              <a:tr h="521970">
                <a:tc>
                  <a:txBody>
                    <a:bodyPr/>
                    <a:p>
                      <a:pPr algn="ctr">
                        <a:buClrTx/>
                        <a:buSzTx/>
                        <a:buFontTx/>
                        <a:buNone/>
                      </a:pPr>
                      <a:r>
                        <a:rPr lang="zh-CN" altLang="en-US" sz="1400" b="1" dirty="0">
                          <a:ln>
                            <a:noFill/>
                          </a:ln>
                          <a:solidFill>
                            <a:sysClr val="window" lastClr="FFFFFF"/>
                          </a:solidFill>
                          <a:latin typeface="Arial" panose="020B0604020202020204" pitchFamily="34" charset="0"/>
                          <a:ea typeface="微软雅黑" panose="020B0503020204020204" charset="-122"/>
                        </a:rPr>
                        <a:t>不良反应发生率</a:t>
                      </a:r>
                      <a:endParaRPr lang="zh-CN" altLang="en-US" sz="1400" b="1" dirty="0">
                        <a:ln>
                          <a:noFill/>
                        </a:ln>
                        <a:solidFill>
                          <a:sysClr val="window" lastClr="FFFFFF"/>
                        </a:solidFill>
                        <a:latin typeface="Arial" panose="020B0604020202020204" pitchFamily="34" charset="0"/>
                        <a:ea typeface="微软雅黑" panose="020B0503020204020204" charset="-122"/>
                      </a:endParaRPr>
                    </a:p>
                  </a:txBody>
                  <a:tcPr anchor="ctr" anchorCtr="0">
                    <a:lnL w="19050">
                      <a:solidFill>
                        <a:sysClr val="window" lastClr="FFFFFF"/>
                      </a:solidFill>
                      <a:prstDash val="solid"/>
                    </a:lnL>
                    <a:lnR w="19050">
                      <a:solidFill>
                        <a:sysClr val="window" lastClr="FFFFFF"/>
                      </a:solidFill>
                      <a:prstDash val="solid"/>
                    </a:lnR>
                    <a:lnT w="19050">
                      <a:solidFill>
                        <a:sysClr val="window" lastClr="FFFFFF"/>
                      </a:solidFill>
                      <a:prstDash val="solid"/>
                    </a:lnT>
                    <a:lnB w="19050">
                      <a:solidFill>
                        <a:sysClr val="window" lastClr="FFFFFF"/>
                      </a:solidFill>
                      <a:prstDash val="solid"/>
                    </a:lnB>
                    <a:lnTlToBr>
                      <a:noFill/>
                    </a:lnTlToBr>
                    <a:lnBlToTr>
                      <a:noFill/>
                    </a:lnBlToTr>
                    <a:solidFill>
                      <a:srgbClr val="044F75"/>
                    </a:solidFill>
                  </a:tcPr>
                </a:tc>
                <a:tc>
                  <a:txBody>
                    <a:bodyPr/>
                    <a:p>
                      <a:pPr algn="ctr">
                        <a:buClrTx/>
                        <a:buSzTx/>
                        <a:buFontTx/>
                        <a:buNone/>
                      </a:pPr>
                      <a:r>
                        <a:rPr lang="zh-CN" altLang="en-US" sz="1400" b="1" dirty="0">
                          <a:ln>
                            <a:noFill/>
                          </a:ln>
                          <a:solidFill>
                            <a:sysClr val="window" lastClr="FFFFFF"/>
                          </a:solidFill>
                          <a:latin typeface="Arial" panose="020B0604020202020204" pitchFamily="34" charset="0"/>
                          <a:ea typeface="微软雅黑" panose="020B0503020204020204" charset="-122"/>
                        </a:rPr>
                        <a:t>注射用重组人组织型纤溶酶原激酶衍生物</a:t>
                      </a:r>
                      <a:endParaRPr lang="zh-CN" altLang="en-US" sz="1400" b="1" dirty="0">
                        <a:ln>
                          <a:noFill/>
                        </a:ln>
                        <a:solidFill>
                          <a:sysClr val="window" lastClr="FFFFFF"/>
                        </a:solidFill>
                        <a:latin typeface="Arial" panose="020B0604020202020204" pitchFamily="34" charset="0"/>
                        <a:ea typeface="微软雅黑" panose="020B0503020204020204" charset="-122"/>
                      </a:endParaRPr>
                    </a:p>
                  </a:txBody>
                  <a:tcPr anchor="ctr" anchorCtr="0">
                    <a:lnL w="19050">
                      <a:solidFill>
                        <a:sysClr val="window" lastClr="FFFFFF"/>
                      </a:solidFill>
                      <a:prstDash val="solid"/>
                    </a:lnL>
                    <a:lnR w="19050">
                      <a:solidFill>
                        <a:sysClr val="window" lastClr="FFFFFF"/>
                      </a:solidFill>
                      <a:prstDash val="solid"/>
                    </a:lnR>
                    <a:lnT w="19050">
                      <a:solidFill>
                        <a:sysClr val="window" lastClr="FFFFFF"/>
                      </a:solidFill>
                      <a:prstDash val="solid"/>
                    </a:lnT>
                    <a:lnB w="19050">
                      <a:solidFill>
                        <a:sysClr val="window" lastClr="FFFFFF"/>
                      </a:solidFill>
                      <a:prstDash val="solid"/>
                    </a:lnB>
                    <a:lnTlToBr>
                      <a:noFill/>
                    </a:lnTlToBr>
                    <a:lnBlToTr>
                      <a:noFill/>
                    </a:lnBlToTr>
                    <a:solidFill>
                      <a:srgbClr val="044F75"/>
                    </a:solidFill>
                  </a:tcPr>
                </a:tc>
                <a:tc>
                  <a:txBody>
                    <a:bodyPr/>
                    <a:p>
                      <a:pPr algn="ctr">
                        <a:buClrTx/>
                        <a:buSzTx/>
                        <a:buFontTx/>
                        <a:buNone/>
                      </a:pPr>
                      <a:r>
                        <a:rPr lang="zh-CN" altLang="en-US" sz="1400" b="1" dirty="0">
                          <a:ln>
                            <a:noFill/>
                          </a:ln>
                          <a:solidFill>
                            <a:sysClr val="window" lastClr="FFFFFF"/>
                          </a:solidFill>
                          <a:latin typeface="Arial" panose="020B0604020202020204" pitchFamily="34" charset="0"/>
                          <a:ea typeface="微软雅黑" panose="020B0503020204020204" charset="-122"/>
                        </a:rPr>
                        <a:t>注射用</a:t>
                      </a:r>
                      <a:r>
                        <a:rPr lang="zh-CN" altLang="en-US" sz="1400" b="1" dirty="0">
                          <a:ln>
                            <a:noFill/>
                          </a:ln>
                          <a:solidFill>
                            <a:sysClr val="window" lastClr="FFFFFF"/>
                          </a:solidFill>
                          <a:latin typeface="Arial" panose="020B0604020202020204" pitchFamily="34" charset="0"/>
                          <a:ea typeface="微软雅黑" panose="020B0503020204020204" charset="-122"/>
                        </a:rPr>
                        <a:t>阿替普酶</a:t>
                      </a:r>
                      <a:endParaRPr lang="zh-CN" altLang="en-US" sz="1400" b="1" dirty="0">
                        <a:ln>
                          <a:noFill/>
                        </a:ln>
                        <a:solidFill>
                          <a:sysClr val="window" lastClr="FFFFFF"/>
                        </a:solidFill>
                        <a:latin typeface="Arial" panose="020B0604020202020204" pitchFamily="34" charset="0"/>
                        <a:ea typeface="微软雅黑" panose="020B0503020204020204" charset="-122"/>
                      </a:endParaRPr>
                    </a:p>
                  </a:txBody>
                  <a:tcPr anchor="ctr" anchorCtr="0">
                    <a:lnL w="19050">
                      <a:solidFill>
                        <a:sysClr val="window" lastClr="FFFFFF"/>
                      </a:solidFill>
                      <a:prstDash val="solid"/>
                    </a:lnL>
                    <a:lnR w="19050">
                      <a:solidFill>
                        <a:sysClr val="window" lastClr="FFFFFF"/>
                      </a:solidFill>
                      <a:prstDash val="solid"/>
                    </a:lnR>
                    <a:lnT w="19050">
                      <a:solidFill>
                        <a:sysClr val="window" lastClr="FFFFFF"/>
                      </a:solidFill>
                      <a:prstDash val="solid"/>
                    </a:lnT>
                    <a:lnB w="19050">
                      <a:solidFill>
                        <a:sysClr val="window" lastClr="FFFFFF"/>
                      </a:solidFill>
                      <a:prstDash val="solid"/>
                    </a:lnB>
                    <a:lnTlToBr>
                      <a:noFill/>
                    </a:lnTlToBr>
                    <a:lnBlToTr>
                      <a:noFill/>
                    </a:lnBlToTr>
                    <a:solidFill>
                      <a:srgbClr val="044F75"/>
                    </a:solidFill>
                  </a:tcPr>
                </a:tc>
              </a:tr>
              <a:tr h="716915">
                <a:tc>
                  <a:txBody>
                    <a:bodyPr/>
                    <a:p>
                      <a:pPr algn="ctr">
                        <a:buClrTx/>
                        <a:buSzTx/>
                        <a:buFontTx/>
                        <a:buNone/>
                      </a:pPr>
                      <a:r>
                        <a:rPr lang="zh-CN" altLang="en-US"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rPr>
                        <a:t>十分常见</a:t>
                      </a:r>
                      <a:endParaRPr lang="zh-CN" altLang="en-US" sz="1200" b="1" dirty="0">
                        <a:ln>
                          <a:noFill/>
                        </a:ln>
                        <a:latin typeface="微软雅黑" panose="020B0503020204020204" charset="-122"/>
                        <a:ea typeface="微软雅黑" panose="020B0503020204020204" charset="-122"/>
                        <a:cs typeface="微软雅黑" panose="020B0503020204020204" charset="-122"/>
                      </a:endParaRPr>
                    </a:p>
                    <a:p>
                      <a:pPr algn="ctr">
                        <a:buClrTx/>
                        <a:buSzTx/>
                        <a:buFontTx/>
                        <a:buNone/>
                      </a:pPr>
                      <a:r>
                        <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rPr>
                        <a:t>≥1/10</a:t>
                      </a:r>
                      <a:endPar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9050">
                      <a:solidFill>
                        <a:sysClr val="window" lastClr="FFFFFF"/>
                      </a:solidFill>
                      <a:prstDash val="solid"/>
                    </a:lnT>
                    <a:lnB w="12700">
                      <a:solidFill>
                        <a:sysClr val="windowText" lastClr="000000"/>
                      </a:solidFill>
                      <a:prstDash val="solid"/>
                    </a:lnB>
                    <a:lnTlToBr>
                      <a:noFill/>
                    </a:lnTlToBr>
                    <a:lnBlToTr>
                      <a:noFill/>
                    </a:lnBlToTr>
                    <a:noFill/>
                  </a:tcPr>
                </a:tc>
                <a:tc>
                  <a:txBody>
                    <a:bodyPr/>
                    <a:p>
                      <a:pPr marL="171450" indent="-171450" algn="l">
                        <a:buClrTx/>
                        <a:buSzTx/>
                        <a:buFont typeface="Arial" panose="020B0604020202020204" pitchFamily="34" charset="0"/>
                        <a:buChar char="•"/>
                      </a:pPr>
                      <a:r>
                        <a:rPr lang="zh-CN" altLang="en-US" sz="1000" b="0" dirty="0">
                          <a:ln>
                            <a:noFill/>
                          </a:ln>
                          <a:solidFill>
                            <a:sysClr val="windowText" lastClr="000000"/>
                          </a:solidFill>
                          <a:latin typeface="Arial" panose="020B0604020202020204" pitchFamily="34" charset="0"/>
                          <a:ea typeface="微软雅黑" panose="020B0503020204020204" charset="-122"/>
                        </a:rPr>
                        <a:t>牙龈出血</a:t>
                      </a:r>
                      <a:endParaRPr lang="zh-CN" altLang="en-US" sz="1000" b="0" dirty="0">
                        <a:ln>
                          <a:noFill/>
                        </a:ln>
                        <a:solidFill>
                          <a:sysClr val="windowText" lastClr="000000"/>
                        </a:solidFill>
                        <a:latin typeface="Arial" panose="020B0604020202020204" pitchFamily="34" charset="0"/>
                        <a:ea typeface="微软雅黑" panose="020B0503020204020204" charset="-122"/>
                      </a:endParaRPr>
                    </a:p>
                  </a:txBody>
                  <a:tcPr anchor="ctr" anchorCtr="0">
                    <a:lnL>
                      <a:noFill/>
                    </a:lnL>
                    <a:lnR>
                      <a:noFill/>
                    </a:lnR>
                    <a:lnT w="19050">
                      <a:solidFill>
                        <a:sysClr val="window" lastClr="FFFFFF"/>
                      </a:solidFill>
                      <a:prstDash val="solid"/>
                    </a:lnT>
                    <a:lnB w="12700">
                      <a:solidFill>
                        <a:sysClr val="windowText" lastClr="000000"/>
                      </a:solidFill>
                      <a:prstDash val="solid"/>
                    </a:lnB>
                    <a:lnTlToBr>
                      <a:noFill/>
                    </a:lnTlToBr>
                    <a:lnBlToTr>
                      <a:noFill/>
                    </a:lnBlToTr>
                    <a:noFill/>
                  </a:tcPr>
                </a:tc>
                <a:tc>
                  <a:txBody>
                    <a:bodyPr/>
                    <a:p>
                      <a:pPr marL="171450" indent="-171450" algn="l">
                        <a:buClrTx/>
                        <a:buSzTx/>
                        <a:buFont typeface="Arial" panose="020B0604020202020204" pitchFamily="34" charset="0"/>
                        <a:buChar char="•"/>
                      </a:pPr>
                      <a:r>
                        <a:rPr lang="zh-CN" altLang="en-US" sz="1000" b="1" dirty="0">
                          <a:ln>
                            <a:noFill/>
                          </a:ln>
                          <a:solidFill>
                            <a:srgbClr val="FF0000"/>
                          </a:solidFill>
                          <a:latin typeface="Arial" panose="020B0604020202020204" pitchFamily="34" charset="0"/>
                          <a:ea typeface="微软雅黑" panose="020B0503020204020204" charset="-122"/>
                        </a:rPr>
                        <a:t>颅内出血</a:t>
                      </a:r>
                      <a:r>
                        <a:rPr lang="zh-CN" altLang="en-US" sz="1000" dirty="0">
                          <a:ln>
                            <a:noFill/>
                          </a:ln>
                          <a:solidFill>
                            <a:sysClr val="windowText" lastClr="000000"/>
                          </a:solidFill>
                          <a:latin typeface="Arial" panose="020B0604020202020204" pitchFamily="34" charset="0"/>
                          <a:ea typeface="微软雅黑" panose="020B0503020204020204" charset="-122"/>
                        </a:rPr>
                        <a:t>（如脑出血，脑血肿，出血性脑卒中，脑卒中的出血性转变，颅内血肿，蛛网膜下腔出血</a:t>
                      </a:r>
                      <a:r>
                        <a:rPr lang="en-US" altLang="zh-CN" sz="1000" dirty="0">
                          <a:ln>
                            <a:noFill/>
                          </a:ln>
                          <a:solidFill>
                            <a:sysClr val="windowText" lastClr="000000"/>
                          </a:solidFill>
                          <a:latin typeface="Arial" panose="020B0604020202020204" pitchFamily="34" charset="0"/>
                          <a:ea typeface="微软雅黑" panose="020B0503020204020204" charset="-122"/>
                        </a:rPr>
                        <a:t>)</a:t>
                      </a:r>
                      <a:r>
                        <a:rPr lang="zh-CN" altLang="en-US" sz="1000" dirty="0">
                          <a:ln>
                            <a:noFill/>
                          </a:ln>
                          <a:solidFill>
                            <a:sysClr val="windowText" lastClr="000000"/>
                          </a:solidFill>
                          <a:latin typeface="Arial" panose="020B0604020202020204" pitchFamily="34" charset="0"/>
                          <a:ea typeface="微软雅黑" panose="020B0503020204020204" charset="-122"/>
                        </a:rPr>
                        <a:t>可达</a:t>
                      </a:r>
                      <a:r>
                        <a:rPr lang="en-US" altLang="zh-CN" sz="1000" dirty="0">
                          <a:ln>
                            <a:noFill/>
                          </a:ln>
                          <a:solidFill>
                            <a:sysClr val="windowText" lastClr="000000"/>
                          </a:solidFill>
                          <a:latin typeface="Arial" panose="020B0604020202020204" pitchFamily="34" charset="0"/>
                          <a:ea typeface="微软雅黑" panose="020B0503020204020204" charset="-122"/>
                        </a:rPr>
                        <a:t>15%</a:t>
                      </a:r>
                      <a:endParaRPr lang="en-US" altLang="zh-CN"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血管损伤处出血</a:t>
                      </a:r>
                      <a:r>
                        <a:rPr lang="en-US" altLang="zh-CN" sz="1000" dirty="0">
                          <a:ln>
                            <a:noFill/>
                          </a:ln>
                          <a:solidFill>
                            <a:sysClr val="windowText" lastClr="000000"/>
                          </a:solidFill>
                          <a:latin typeface="Arial" panose="020B0604020202020204" pitchFamily="34" charset="0"/>
                          <a:ea typeface="微软雅黑" panose="020B0503020204020204" charset="-122"/>
                        </a:rPr>
                        <a:t>(</a:t>
                      </a:r>
                      <a:r>
                        <a:rPr lang="zh-CN" altLang="en-US" sz="1000" dirty="0">
                          <a:ln>
                            <a:noFill/>
                          </a:ln>
                          <a:solidFill>
                            <a:sysClr val="windowText" lastClr="000000"/>
                          </a:solidFill>
                          <a:latin typeface="Arial" panose="020B0604020202020204" pitchFamily="34" charset="0"/>
                          <a:ea typeface="微软雅黑" panose="020B0503020204020204" charset="-122"/>
                        </a:rPr>
                        <a:t>如血肿</a:t>
                      </a:r>
                      <a:r>
                        <a:rPr lang="en-US" altLang="zh-CN" sz="1000" dirty="0">
                          <a:ln>
                            <a:noFill/>
                          </a:ln>
                          <a:solidFill>
                            <a:sysClr val="windowText" lastClr="000000"/>
                          </a:solidFill>
                          <a:latin typeface="Arial" panose="020B0604020202020204" pitchFamily="34" charset="0"/>
                          <a:ea typeface="微软雅黑" panose="020B0503020204020204" charset="-122"/>
                        </a:rPr>
                        <a:t>)</a:t>
                      </a:r>
                      <a:endParaRPr lang="en-US" altLang="zh-CN" sz="1000" dirty="0">
                        <a:ln>
                          <a:noFill/>
                        </a:ln>
                        <a:solidFill>
                          <a:sysClr val="windowText" lastClr="000000"/>
                        </a:solidFill>
                        <a:latin typeface="Arial" panose="020B0604020202020204" pitchFamily="34" charset="0"/>
                        <a:ea typeface="微软雅黑" panose="020B0503020204020204" charset="-122"/>
                      </a:endParaRPr>
                    </a:p>
                  </a:txBody>
                  <a:tcPr anchor="ctr" anchorCtr="0">
                    <a:lnL>
                      <a:noFill/>
                    </a:lnL>
                    <a:lnR>
                      <a:noFill/>
                    </a:lnR>
                    <a:lnT w="19050">
                      <a:solidFill>
                        <a:sysClr val="window" lastClr="FFFFFF"/>
                      </a:solidFill>
                      <a:prstDash val="solid"/>
                    </a:lnT>
                    <a:lnB w="12700">
                      <a:solidFill>
                        <a:sysClr val="windowText" lastClr="000000"/>
                      </a:solidFill>
                      <a:prstDash val="solid"/>
                    </a:lnB>
                    <a:lnTlToBr>
                      <a:noFill/>
                    </a:lnTlToBr>
                    <a:lnBlToTr>
                      <a:noFill/>
                    </a:lnBlToTr>
                    <a:noFill/>
                  </a:tcPr>
                </a:tc>
              </a:tr>
              <a:tr h="1781175">
                <a:tc>
                  <a:txBody>
                    <a:bodyPr/>
                    <a:p>
                      <a:pPr algn="ctr">
                        <a:buClrTx/>
                        <a:buSzTx/>
                        <a:buFontTx/>
                        <a:buNone/>
                      </a:pPr>
                      <a:r>
                        <a:rPr lang="zh-CN" altLang="en-US"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rPr>
                        <a:t>常见</a:t>
                      </a:r>
                      <a:endParaRPr lang="zh-CN" altLang="en-US" sz="1200" b="1" dirty="0">
                        <a:ln>
                          <a:noFill/>
                        </a:ln>
                        <a:latin typeface="微软雅黑" panose="020B0503020204020204" charset="-122"/>
                        <a:ea typeface="微软雅黑" panose="020B0503020204020204" charset="-122"/>
                        <a:cs typeface="微软雅黑" panose="020B0503020204020204" charset="-122"/>
                      </a:endParaRPr>
                    </a:p>
                    <a:p>
                      <a:pPr algn="ctr">
                        <a:buClrTx/>
                        <a:buSzTx/>
                        <a:buFontTx/>
                        <a:buNone/>
                      </a:pPr>
                      <a:r>
                        <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rPr>
                        <a:t>≥1/100~</a:t>
                      </a:r>
                      <a:endParaRPr lang="zh-CN" altLang="en-US"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endParaRPr>
                    </a:p>
                    <a:p>
                      <a:pPr algn="ctr">
                        <a:buClrTx/>
                        <a:buSzTx/>
                        <a:buFontTx/>
                        <a:buNone/>
                      </a:pPr>
                      <a:r>
                        <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rPr>
                        <a:t>&lt;1/10</a:t>
                      </a:r>
                      <a:endPar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2700">
                      <a:solidFill>
                        <a:sysClr val="windowText" lastClr="000000"/>
                      </a:solidFill>
                      <a:prstDash val="solid"/>
                    </a:lnT>
                    <a:lnB w="12700">
                      <a:solidFill>
                        <a:sysClr val="windowText" lastClr="000000"/>
                      </a:solidFill>
                      <a:prstDash val="solid"/>
                    </a:lnB>
                    <a:lnTlToBr>
                      <a:noFill/>
                    </a:lnTlToBr>
                    <a:lnBlToTr>
                      <a:noFill/>
                    </a:lnBlToTr>
                    <a:noFill/>
                  </a:tcPr>
                </a:tc>
                <a:tc>
                  <a:txBody>
                    <a:bodyPr/>
                    <a:p>
                      <a:pPr marL="171450" indent="-171450" algn="l">
                        <a:buClrTx/>
                        <a:buSzTx/>
                        <a:buFont typeface="Arial" panose="020B0604020202020204" pitchFamily="34" charset="0"/>
                        <a:buChar char="•"/>
                      </a:pPr>
                      <a:r>
                        <a:rPr lang="zh-CN" altLang="en-US" sz="1000" b="1" dirty="0">
                          <a:ln>
                            <a:noFill/>
                          </a:ln>
                          <a:solidFill>
                            <a:srgbClr val="FF0000"/>
                          </a:solidFill>
                          <a:latin typeface="Arial" panose="020B0604020202020204" pitchFamily="34" charset="0"/>
                          <a:ea typeface="微软雅黑" panose="020B0503020204020204" charset="-122"/>
                        </a:rPr>
                        <a:t>颅内出血</a:t>
                      </a:r>
                      <a:r>
                        <a:rPr lang="zh-CN" altLang="en-US" sz="1000" dirty="0">
                          <a:ln>
                            <a:noFill/>
                          </a:ln>
                          <a:solidFill>
                            <a:sysClr val="windowText" lastClr="000000"/>
                          </a:solidFill>
                          <a:latin typeface="Arial" panose="020B0604020202020204" pitchFamily="34" charset="0"/>
                          <a:ea typeface="微软雅黑" panose="020B0503020204020204" charset="-122"/>
                        </a:rPr>
                        <a:t>、大脑出血、出血性脑梗死</a:t>
                      </a:r>
                      <a:endParaRPr lang="zh-CN" altLang="en-US"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口腔出血</a:t>
                      </a:r>
                      <a:endParaRPr lang="zh-CN" altLang="en-US"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胃肠出血</a:t>
                      </a:r>
                      <a:endParaRPr lang="zh-CN" altLang="en-US"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尿潜血阳性、潜血阳性、血尿症</a:t>
                      </a:r>
                      <a:endParaRPr lang="zh-CN" altLang="en-US" sz="1000" dirty="0">
                        <a:ln>
                          <a:noFill/>
                        </a:ln>
                        <a:solidFill>
                          <a:sysClr val="windowText" lastClr="000000"/>
                        </a:solidFill>
                        <a:latin typeface="Arial" panose="020B0604020202020204" pitchFamily="34" charset="0"/>
                        <a:ea typeface="微软雅黑" panose="020B0503020204020204" charset="-122"/>
                      </a:endParaRPr>
                    </a:p>
                  </a:txBody>
                  <a:tcPr anchor="ctr" anchorCtr="0">
                    <a:lnL>
                      <a:noFill/>
                    </a:lnL>
                    <a:lnR>
                      <a:noFill/>
                    </a:lnR>
                    <a:lnT w="12700">
                      <a:solidFill>
                        <a:sysClr val="windowText" lastClr="000000"/>
                      </a:solidFill>
                      <a:prstDash val="solid"/>
                    </a:lnT>
                    <a:lnB w="12700">
                      <a:solidFill>
                        <a:sysClr val="windowText" lastClr="000000"/>
                      </a:solidFill>
                      <a:prstDash val="solid"/>
                    </a:lnB>
                    <a:lnTlToBr>
                      <a:noFill/>
                    </a:lnTlToBr>
                    <a:lnBlToTr>
                      <a:noFill/>
                    </a:lnBlToTr>
                    <a:noFill/>
                  </a:tcPr>
                </a:tc>
                <a:tc>
                  <a:txBody>
                    <a:bodyPr/>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治疗急性心肌梗死和急性肺栓塞患者时发生的</a:t>
                      </a:r>
                      <a:r>
                        <a:rPr lang="zh-CN" altLang="en-US" sz="1000" b="1" dirty="0">
                          <a:ln>
                            <a:noFill/>
                          </a:ln>
                          <a:solidFill>
                            <a:srgbClr val="FF0000"/>
                          </a:solidFill>
                          <a:latin typeface="Arial" panose="020B0604020202020204" pitchFamily="34" charset="0"/>
                          <a:ea typeface="微软雅黑" panose="020B0503020204020204" charset="-122"/>
                        </a:rPr>
                        <a:t>颅内出血</a:t>
                      </a:r>
                      <a:r>
                        <a:rPr lang="en-US" altLang="zh-CN" sz="1000" dirty="0">
                          <a:ln>
                            <a:noFill/>
                          </a:ln>
                          <a:solidFill>
                            <a:sysClr val="windowText" lastClr="000000"/>
                          </a:solidFill>
                          <a:latin typeface="Arial" panose="020B0604020202020204" pitchFamily="34" charset="0"/>
                          <a:ea typeface="微软雅黑" panose="020B0503020204020204" charset="-122"/>
                        </a:rPr>
                        <a:t> (</a:t>
                      </a:r>
                      <a:r>
                        <a:rPr lang="zh-CN" altLang="en-US" sz="1000" dirty="0">
                          <a:ln>
                            <a:noFill/>
                          </a:ln>
                          <a:solidFill>
                            <a:sysClr val="windowText" lastClr="000000"/>
                          </a:solidFill>
                          <a:latin typeface="Arial" panose="020B0604020202020204" pitchFamily="34" charset="0"/>
                          <a:ea typeface="微软雅黑" panose="020B0503020204020204" charset="-122"/>
                        </a:rPr>
                        <a:t>如脑出血，脑血肿，出血性脑卒中，脑卒中的出血性转变，颅内血肿，蛛网膜下腔出血</a:t>
                      </a:r>
                      <a:r>
                        <a:rPr lang="en-US" altLang="zh-CN" sz="1000" dirty="0">
                          <a:ln>
                            <a:noFill/>
                          </a:ln>
                          <a:solidFill>
                            <a:sysClr val="windowText" lastClr="000000"/>
                          </a:solidFill>
                          <a:latin typeface="Arial" panose="020B0604020202020204" pitchFamily="34" charset="0"/>
                          <a:ea typeface="微软雅黑" panose="020B0503020204020204" charset="-122"/>
                        </a:rPr>
                        <a:t>)</a:t>
                      </a:r>
                      <a:endParaRPr lang="en-US" altLang="zh-CN"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咽部出血</a:t>
                      </a:r>
                      <a:endParaRPr lang="zh-CN" altLang="en-US"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胃肠道出血</a:t>
                      </a:r>
                      <a:r>
                        <a:rPr lang="en-US" altLang="zh-CN" sz="1000" dirty="0">
                          <a:ln>
                            <a:noFill/>
                          </a:ln>
                          <a:solidFill>
                            <a:sysClr val="windowText" lastClr="000000"/>
                          </a:solidFill>
                          <a:latin typeface="Arial" panose="020B0604020202020204" pitchFamily="34" charset="0"/>
                          <a:ea typeface="微软雅黑" panose="020B0503020204020204" charset="-122"/>
                        </a:rPr>
                        <a:t>(</a:t>
                      </a:r>
                      <a:r>
                        <a:rPr lang="zh-CN" altLang="en-US" sz="1000" dirty="0">
                          <a:ln>
                            <a:noFill/>
                          </a:ln>
                          <a:solidFill>
                            <a:sysClr val="windowText" lastClr="000000"/>
                          </a:solidFill>
                          <a:latin typeface="Arial" panose="020B0604020202020204" pitchFamily="34" charset="0"/>
                          <a:ea typeface="微软雅黑" panose="020B0503020204020204" charset="-122"/>
                        </a:rPr>
                        <a:t>如胃出血，胃溃疡出血，直肠出血，呕血，黑便，口部出血，牙龈出血</a:t>
                      </a:r>
                      <a:r>
                        <a:rPr lang="en-US" altLang="zh-CN" sz="1000" dirty="0">
                          <a:ln>
                            <a:noFill/>
                          </a:ln>
                          <a:solidFill>
                            <a:sysClr val="windowText" lastClr="000000"/>
                          </a:solidFill>
                          <a:latin typeface="Arial" panose="020B0604020202020204" pitchFamily="34" charset="0"/>
                          <a:ea typeface="微软雅黑" panose="020B0503020204020204" charset="-122"/>
                        </a:rPr>
                        <a:t>)</a:t>
                      </a:r>
                      <a:endParaRPr lang="en-US" altLang="zh-CN"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瘀斑</a:t>
                      </a:r>
                      <a:endParaRPr lang="zh-CN" altLang="en-US"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泌尿生殖器出血</a:t>
                      </a:r>
                      <a:r>
                        <a:rPr lang="en-US" altLang="zh-CN" sz="1000" dirty="0">
                          <a:ln>
                            <a:noFill/>
                          </a:ln>
                          <a:solidFill>
                            <a:sysClr val="windowText" lastClr="000000"/>
                          </a:solidFill>
                          <a:latin typeface="Arial" panose="020B0604020202020204" pitchFamily="34" charset="0"/>
                          <a:ea typeface="微软雅黑" panose="020B0503020204020204" charset="-122"/>
                        </a:rPr>
                        <a:t>(</a:t>
                      </a:r>
                      <a:r>
                        <a:rPr lang="zh-CN" altLang="en-US" sz="1000" dirty="0">
                          <a:ln>
                            <a:noFill/>
                          </a:ln>
                          <a:solidFill>
                            <a:sysClr val="windowText" lastClr="000000"/>
                          </a:solidFill>
                          <a:latin typeface="Arial" panose="020B0604020202020204" pitchFamily="34" charset="0"/>
                          <a:ea typeface="微软雅黑" panose="020B0503020204020204" charset="-122"/>
                        </a:rPr>
                        <a:t>如血尿，泌尿道的出血</a:t>
                      </a:r>
                      <a:r>
                        <a:rPr lang="en-US" altLang="zh-CN" sz="1000" dirty="0">
                          <a:ln>
                            <a:noFill/>
                          </a:ln>
                          <a:solidFill>
                            <a:sysClr val="windowText" lastClr="000000"/>
                          </a:solidFill>
                          <a:latin typeface="Arial" panose="020B0604020202020204" pitchFamily="34" charset="0"/>
                          <a:ea typeface="微软雅黑" panose="020B0503020204020204" charset="-122"/>
                        </a:rPr>
                        <a:t>)</a:t>
                      </a:r>
                      <a:endParaRPr lang="en-US" altLang="zh-CN"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注射部位处出血</a:t>
                      </a:r>
                      <a:r>
                        <a:rPr lang="en-US" altLang="zh-CN" sz="1000" dirty="0">
                          <a:ln>
                            <a:noFill/>
                          </a:ln>
                          <a:solidFill>
                            <a:sysClr val="windowText" lastClr="000000"/>
                          </a:solidFill>
                          <a:latin typeface="Arial" panose="020B0604020202020204" pitchFamily="34" charset="0"/>
                          <a:ea typeface="微软雅黑" panose="020B0503020204020204" charset="-122"/>
                        </a:rPr>
                        <a:t>(</a:t>
                      </a:r>
                      <a:r>
                        <a:rPr lang="zh-CN" altLang="en-US" sz="1000" dirty="0">
                          <a:ln>
                            <a:noFill/>
                          </a:ln>
                          <a:solidFill>
                            <a:sysClr val="windowText" lastClr="000000"/>
                          </a:solidFill>
                          <a:latin typeface="Arial" panose="020B0604020202020204" pitchFamily="34" charset="0"/>
                          <a:ea typeface="微软雅黑" panose="020B0503020204020204" charset="-122"/>
                        </a:rPr>
                        <a:t>穿刺部位处出血，导管放置部位处血肿，导管放置部位处出血</a:t>
                      </a:r>
                      <a:r>
                        <a:rPr lang="en-US" altLang="zh-CN" sz="1000" dirty="0">
                          <a:ln>
                            <a:noFill/>
                          </a:ln>
                          <a:solidFill>
                            <a:sysClr val="windowText" lastClr="000000"/>
                          </a:solidFill>
                          <a:latin typeface="Arial" panose="020B0604020202020204" pitchFamily="34" charset="0"/>
                          <a:ea typeface="微软雅黑" panose="020B0503020204020204" charset="-122"/>
                        </a:rPr>
                        <a:t>)</a:t>
                      </a:r>
                      <a:endParaRPr lang="en-US" altLang="zh-CN" sz="1000" dirty="0">
                        <a:ln>
                          <a:noFill/>
                        </a:ln>
                        <a:solidFill>
                          <a:sysClr val="windowText" lastClr="000000"/>
                        </a:solidFill>
                        <a:latin typeface="Arial" panose="020B0604020202020204" pitchFamily="34" charset="0"/>
                        <a:ea typeface="微软雅黑" panose="020B0503020204020204" charset="-122"/>
                      </a:endParaRPr>
                    </a:p>
                  </a:txBody>
                  <a:tcPr anchor="ctr" anchorCtr="0">
                    <a:lnL>
                      <a:noFill/>
                    </a:lnL>
                    <a:lnR>
                      <a:noFill/>
                    </a:lnR>
                    <a:lnT w="12700">
                      <a:solidFill>
                        <a:sysClr val="windowText" lastClr="000000"/>
                      </a:solidFill>
                      <a:prstDash val="solid"/>
                    </a:lnT>
                    <a:lnB w="12700">
                      <a:solidFill>
                        <a:sysClr val="windowText" lastClr="000000"/>
                      </a:solidFill>
                      <a:prstDash val="solid"/>
                    </a:lnB>
                    <a:lnTlToBr>
                      <a:noFill/>
                    </a:lnTlToBr>
                    <a:lnBlToTr>
                      <a:noFill/>
                    </a:lnBlToTr>
                    <a:noFill/>
                  </a:tcPr>
                </a:tc>
              </a:tr>
              <a:tr h="1320165">
                <a:tc>
                  <a:txBody>
                    <a:bodyPr/>
                    <a:p>
                      <a:pPr algn="ctr">
                        <a:buClrTx/>
                        <a:buSzTx/>
                        <a:buFontTx/>
                        <a:buNone/>
                      </a:pPr>
                      <a:r>
                        <a:rPr lang="zh-CN" altLang="en-US"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rPr>
                        <a:t>偶见</a:t>
                      </a:r>
                      <a:endParaRPr lang="zh-CN" altLang="en-US" sz="1200" b="1" dirty="0">
                        <a:ln>
                          <a:noFill/>
                        </a:ln>
                        <a:latin typeface="微软雅黑" panose="020B0503020204020204" charset="-122"/>
                        <a:ea typeface="微软雅黑" panose="020B0503020204020204" charset="-122"/>
                        <a:cs typeface="微软雅黑" panose="020B0503020204020204" charset="-122"/>
                      </a:endParaRPr>
                    </a:p>
                    <a:p>
                      <a:pPr algn="ctr">
                        <a:buClrTx/>
                        <a:buSzTx/>
                        <a:buFontTx/>
                        <a:buNone/>
                      </a:pPr>
                      <a:r>
                        <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rPr>
                        <a:t>≥1/1000~</a:t>
                      </a:r>
                      <a:endPar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endParaRPr>
                    </a:p>
                    <a:p>
                      <a:pPr algn="ctr">
                        <a:buClrTx/>
                        <a:buSzTx/>
                        <a:buFontTx/>
                        <a:buNone/>
                      </a:pPr>
                      <a:r>
                        <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rPr>
                        <a:t>&lt;1/100</a:t>
                      </a:r>
                      <a:endParaRPr lang="en-US" altLang="zh-CN" sz="1200" b="1" dirty="0">
                        <a:ln>
                          <a:noFill/>
                        </a:ln>
                        <a:solidFill>
                          <a:sysClr val="windowText" lastClr="00000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2700">
                      <a:solidFill>
                        <a:sysClr val="windowText" lastClr="000000"/>
                      </a:solidFill>
                      <a:prstDash val="solid"/>
                    </a:lnT>
                    <a:lnB w="12700">
                      <a:solidFill>
                        <a:sysClr val="windowText" lastClr="000000"/>
                      </a:solidFill>
                      <a:prstDash val="solid"/>
                    </a:lnB>
                    <a:lnTlToBr>
                      <a:noFill/>
                    </a:lnTlToBr>
                    <a:lnBlToTr>
                      <a:noFill/>
                    </a:lnBlToTr>
                    <a:noFill/>
                  </a:tcPr>
                </a:tc>
                <a:tc>
                  <a:txBody>
                    <a:bodyPr/>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卒中后出血性转化、蛛网膜下腔出血、脑干出血、脑室出血、小脑出血、上消化道出血、胃出血、舌出血、呕血、应激性溃疡出血、胃液潜血阳性、尿道出血、阴道出血、鼻衄、咯血、咽部出血、皮下出血、青紫、瘀点、血肿、出血、结膜出血、皮下血肿</a:t>
                      </a:r>
                      <a:endParaRPr lang="zh-CN" altLang="en-US" sz="1000" dirty="0">
                        <a:ln>
                          <a:noFill/>
                        </a:ln>
                        <a:solidFill>
                          <a:sysClr val="windowText" lastClr="000000"/>
                        </a:solidFill>
                        <a:latin typeface="Arial" panose="020B0604020202020204" pitchFamily="34" charset="0"/>
                        <a:ea typeface="微软雅黑" panose="020B0503020204020204" charset="-122"/>
                      </a:endParaRPr>
                    </a:p>
                  </a:txBody>
                  <a:tcPr anchor="ctr" anchorCtr="0">
                    <a:lnL>
                      <a:noFill/>
                    </a:lnL>
                    <a:lnR>
                      <a:noFill/>
                    </a:lnR>
                    <a:lnT w="12700">
                      <a:solidFill>
                        <a:sysClr val="windowText" lastClr="000000"/>
                      </a:solidFill>
                      <a:prstDash val="solid"/>
                    </a:lnT>
                    <a:lnB w="12700">
                      <a:solidFill>
                        <a:sysClr val="windowText" lastClr="000000"/>
                      </a:solidFill>
                      <a:prstDash val="solid"/>
                    </a:lnB>
                    <a:lnTlToBr>
                      <a:noFill/>
                    </a:lnTlToBr>
                    <a:lnBlToTr>
                      <a:noFill/>
                    </a:lnBlToTr>
                    <a:noFill/>
                  </a:tcPr>
                </a:tc>
                <a:tc>
                  <a:txBody>
                    <a:bodyPr/>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肺出血</a:t>
                      </a:r>
                      <a:r>
                        <a:rPr lang="en-US" altLang="zh-CN" sz="1000" dirty="0">
                          <a:ln>
                            <a:noFill/>
                          </a:ln>
                          <a:solidFill>
                            <a:sysClr val="windowText" lastClr="000000"/>
                          </a:solidFill>
                          <a:latin typeface="Arial" panose="020B0604020202020204" pitchFamily="34" charset="0"/>
                          <a:ea typeface="微软雅黑" panose="020B0503020204020204" charset="-122"/>
                        </a:rPr>
                        <a:t>(</a:t>
                      </a:r>
                      <a:r>
                        <a:rPr lang="zh-CN" altLang="en-US" sz="1000" dirty="0">
                          <a:ln>
                            <a:noFill/>
                          </a:ln>
                          <a:solidFill>
                            <a:sysClr val="windowText" lastClr="000000"/>
                          </a:solidFill>
                          <a:latin typeface="Arial" panose="020B0604020202020204" pitchFamily="34" charset="0"/>
                          <a:ea typeface="微软雅黑" panose="020B0503020204020204" charset="-122"/>
                        </a:rPr>
                        <a:t>如咯血，胸腔积血，呼吸道出血</a:t>
                      </a:r>
                      <a:r>
                        <a:rPr lang="en-US" altLang="zh-CN" sz="1000" dirty="0">
                          <a:ln>
                            <a:noFill/>
                          </a:ln>
                          <a:solidFill>
                            <a:sysClr val="windowText" lastClr="000000"/>
                          </a:solidFill>
                          <a:latin typeface="Arial" panose="020B0604020202020204" pitchFamily="34" charset="0"/>
                          <a:ea typeface="微软雅黑" panose="020B0503020204020204" charset="-122"/>
                        </a:rPr>
                        <a:t>)</a:t>
                      </a:r>
                      <a:endParaRPr lang="zh-CN" altLang="en-US"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鼻出血</a:t>
                      </a:r>
                      <a:endParaRPr lang="en-US" altLang="zh-CN" sz="1000" dirty="0">
                        <a:ln>
                          <a:noFill/>
                        </a:ln>
                      </a:endParaRPr>
                    </a:p>
                    <a:p>
                      <a:pPr marL="171450" indent="-171450" algn="l">
                        <a:buClrTx/>
                        <a:buSzTx/>
                        <a:buFont typeface="Arial" panose="020B0604020202020204" pitchFamily="34" charset="0"/>
                        <a:buChar char="•"/>
                      </a:pPr>
                      <a:r>
                        <a:rPr lang="zh-CN" altLang="en-US" sz="1000" dirty="0">
                          <a:ln>
                            <a:noFill/>
                          </a:ln>
                          <a:solidFill>
                            <a:sysClr val="windowText" lastClr="000000"/>
                          </a:solidFill>
                          <a:latin typeface="Arial" panose="020B0604020202020204" pitchFamily="34" charset="0"/>
                          <a:ea typeface="微软雅黑" panose="020B0503020204020204" charset="-122"/>
                        </a:rPr>
                        <a:t>耳出血</a:t>
                      </a:r>
                      <a:endParaRPr lang="zh-CN" altLang="en-US" sz="1000" dirty="0">
                        <a:ln>
                          <a:noFill/>
                        </a:ln>
                        <a:solidFill>
                          <a:sysClr val="windowText" lastClr="000000"/>
                        </a:solidFill>
                        <a:latin typeface="Arial" panose="020B0604020202020204" pitchFamily="34" charset="0"/>
                        <a:ea typeface="微软雅黑" panose="020B0503020204020204" charset="-122"/>
                      </a:endParaRPr>
                    </a:p>
                  </a:txBody>
                  <a:tcPr anchor="ctr" anchorCtr="0">
                    <a:lnL>
                      <a:noFill/>
                    </a:lnL>
                    <a:lnR>
                      <a:noFill/>
                    </a:lnR>
                    <a:lnT w="12700">
                      <a:solidFill>
                        <a:sysClr val="windowText" lastClr="000000"/>
                      </a:solidFill>
                      <a:prstDash val="solid"/>
                    </a:lnT>
                    <a:lnB w="12700">
                      <a:solidFill>
                        <a:sysClr val="windowText" lastClr="000000"/>
                      </a:solidFill>
                      <a:prstDash val="solid"/>
                    </a:lnB>
                    <a:lnTlToBr>
                      <a:noFill/>
                    </a:lnTlToBr>
                    <a:lnBlToTr>
                      <a:noFill/>
                    </a:lnBlToTr>
                    <a:noFill/>
                  </a:tcPr>
                </a:tc>
              </a:tr>
            </a:tbl>
          </a:graphicData>
        </a:graphic>
      </p:graphicFrame>
      <p:sp>
        <p:nvSpPr>
          <p:cNvPr id="9" name="文本框 8"/>
          <p:cNvSpPr txBox="1"/>
          <p:nvPr/>
        </p:nvSpPr>
        <p:spPr>
          <a:xfrm>
            <a:off x="5349875" y="1784985"/>
            <a:ext cx="6588125" cy="464820"/>
          </a:xfrm>
          <a:prstGeom prst="rect">
            <a:avLst/>
          </a:prstGeom>
          <a:noFill/>
          <a:ln>
            <a:solidFill>
              <a:sysClr val="windowText" lastClr="000000"/>
            </a:solidFill>
            <a:prstDash val="sysDash"/>
          </a:ln>
        </p:spPr>
        <p:txBody>
          <a:bodyPr wrap="square" rtlCol="0">
            <a:noAutofit/>
          </a:bodyPr>
          <a:p>
            <a:r>
              <a:rPr lang="zh-CN" altLang="en-US" sz="1400">
                <a:latin typeface="微软雅黑" panose="020B0503020204020204" charset="-122"/>
                <a:ea typeface="微软雅黑" panose="020B0503020204020204" charset="-122"/>
                <a:cs typeface="微软雅黑" panose="020B0503020204020204" charset="-122"/>
              </a:rPr>
              <a:t>药品说明书：注射用重组人组织型纤溶酶原激酶衍生物十分常见不良反应</a:t>
            </a:r>
            <a:r>
              <a:rPr lang="zh-CN" altLang="en-US" sz="1400">
                <a:solidFill>
                  <a:srgbClr val="FF0000"/>
                </a:solidFill>
                <a:latin typeface="微软雅黑" panose="020B0503020204020204" charset="-122"/>
                <a:ea typeface="微软雅黑" panose="020B0503020204020204" charset="-122"/>
                <a:cs typeface="微软雅黑" panose="020B0503020204020204" charset="-122"/>
              </a:rPr>
              <a:t>牙龈出血</a:t>
            </a:r>
            <a:r>
              <a:rPr lang="zh-CN" altLang="en-US" sz="1400">
                <a:latin typeface="微软雅黑" panose="020B0503020204020204" charset="-122"/>
                <a:ea typeface="微软雅黑" panose="020B0503020204020204" charset="-122"/>
                <a:cs typeface="微软雅黑" panose="020B0503020204020204" charset="-122"/>
              </a:rPr>
              <a:t>；</a:t>
            </a:r>
            <a:r>
              <a:rPr lang="en-US" altLang="zh-CN" sz="1400">
                <a:latin typeface="微软雅黑" panose="020B0503020204020204" charset="-122"/>
                <a:ea typeface="微软雅黑" panose="020B0503020204020204" charset="-122"/>
                <a:cs typeface="微软雅黑" panose="020B0503020204020204" charset="-122"/>
              </a:rPr>
              <a:t>rt-PA</a:t>
            </a:r>
            <a:r>
              <a:rPr lang="zh-CN" altLang="en-US" sz="1400">
                <a:latin typeface="微软雅黑" panose="020B0503020204020204" charset="-122"/>
                <a:ea typeface="微软雅黑" panose="020B0503020204020204" charset="-122"/>
                <a:cs typeface="微软雅黑" panose="020B0503020204020204" charset="-122"/>
              </a:rPr>
              <a:t>十分常见不良反应</a:t>
            </a:r>
            <a:r>
              <a:rPr lang="zh-CN" altLang="en-US" sz="1400">
                <a:solidFill>
                  <a:srgbClr val="FF0000"/>
                </a:solidFill>
                <a:latin typeface="微软雅黑" panose="020B0503020204020204" charset="-122"/>
                <a:ea typeface="微软雅黑" panose="020B0503020204020204" charset="-122"/>
                <a:cs typeface="微软雅黑" panose="020B0503020204020204" charset="-122"/>
              </a:rPr>
              <a:t>颅内出血</a:t>
            </a:r>
            <a:endParaRPr lang="zh-CN" altLang="en-US" sz="140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366838" y="1841500"/>
            <a:ext cx="2617470" cy="337185"/>
          </a:xfrm>
          <a:prstGeom prst="rect">
            <a:avLst/>
          </a:prstGeom>
          <a:noFill/>
        </p:spPr>
        <p:txBody>
          <a:bodyPr wrap="square" rtlCol="0">
            <a:spAutoFit/>
          </a:bodyPr>
          <a:p>
            <a:r>
              <a:rPr kumimoji="1" lang="zh-CN" altLang="en-US" sz="1600" b="1" dirty="0">
                <a:solidFill>
                  <a:sysClr val="windowText" lastClr="000000"/>
                </a:solidFill>
                <a:latin typeface="微软雅黑" panose="020B0503020204020204" charset="-122"/>
                <a:ea typeface="微软雅黑" panose="020B0503020204020204" charset="-122"/>
                <a:cs typeface="微软雅黑" panose="020B0503020204020204" charset="-122"/>
              </a:rPr>
              <a:t>Ⅲ期临床试验安全性结果</a:t>
            </a:r>
            <a:endParaRPr kumimoji="1" lang="zh-CN" altLang="en-US" sz="1600" b="1"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6020" y="247015"/>
            <a:ext cx="8401685" cy="332105"/>
          </a:xfrm>
        </p:spPr>
        <p:txBody>
          <a:bodyPr wrap="square"/>
          <a:p>
            <a:r>
              <a:rPr lang="zh-CN">
                <a:solidFill>
                  <a:srgbClr val="044F75"/>
                </a:solidFill>
                <a:sym typeface="+mn-ea"/>
              </a:rPr>
              <a:t>《新英格兰医学</a:t>
            </a:r>
            <a:r>
              <a:rPr lang="zh-CN">
                <a:solidFill>
                  <a:srgbClr val="044F75"/>
                </a:solidFill>
                <a:sym typeface="+mn-ea"/>
              </a:rPr>
              <a:t>杂志</a:t>
            </a:r>
            <a:r>
              <a:rPr lang="zh-CN">
                <a:solidFill>
                  <a:srgbClr val="044F75"/>
                </a:solidFill>
                <a:sym typeface="+mn-ea"/>
              </a:rPr>
              <a:t>》发表</a:t>
            </a:r>
            <a:r>
              <a:rPr lang="zh-CN">
                <a:solidFill>
                  <a:srgbClr val="044F75"/>
                </a:solidFill>
                <a:sym typeface="+mn-ea"/>
              </a:rPr>
              <a:t>：本品</a:t>
            </a:r>
            <a:r>
              <a:rPr lang="zh-CN">
                <a:solidFill>
                  <a:srgbClr val="044F75"/>
                </a:solidFill>
                <a:sym typeface="+mn-ea"/>
              </a:rPr>
              <a:t>疗效</a:t>
            </a:r>
            <a:r>
              <a:rPr lang="zh-CN">
                <a:solidFill>
                  <a:srgbClr val="FF0000"/>
                </a:solidFill>
                <a:sym typeface="+mn-ea"/>
              </a:rPr>
              <a:t>优于</a:t>
            </a:r>
            <a:r>
              <a:rPr lang="zh-CN">
                <a:solidFill>
                  <a:srgbClr val="044F75"/>
                </a:solidFill>
                <a:sym typeface="+mn-ea"/>
              </a:rPr>
              <a:t>阿替普酶</a:t>
            </a:r>
            <a:endParaRPr lang="zh-CN" altLang="en-US" sz="1800">
              <a:solidFill>
                <a:srgbClr val="044F75"/>
              </a:solidFill>
            </a:endParaRPr>
          </a:p>
        </p:txBody>
      </p:sp>
      <p:sp>
        <p:nvSpPr>
          <p:cNvPr id="44" name="textbox 44"/>
          <p:cNvSpPr/>
          <p:nvPr/>
        </p:nvSpPr>
        <p:spPr>
          <a:xfrm>
            <a:off x="0" y="76581"/>
            <a:ext cx="1091564" cy="557530"/>
          </a:xfrm>
          <a:prstGeom prst="rect">
            <a:avLst/>
          </a:prstGeom>
          <a:solidFill>
            <a:srgbClr val="044F75"/>
          </a:solidFill>
          <a:ln w="0" cap="flat">
            <a:noFill/>
            <a:prstDash val="solid"/>
            <a:miter lim="0"/>
          </a:ln>
        </p:spPr>
        <p:txBody>
          <a:bodyPr vert="horz" wrap="square" lIns="0" tIns="0" rIns="0" bIns="0" anchor="ctr" anchorCtr="0"/>
          <a:p>
            <a:pPr algn="ctr" rtl="0" eaLnBrk="0">
              <a:lnSpc>
                <a:spcPct val="109000"/>
              </a:lnSpc>
            </a:pPr>
            <a:r>
              <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有效性</a:t>
            </a:r>
            <a:endPar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109000"/>
              </a:lnSpc>
            </a:pPr>
            <a:r>
              <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1</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1" y="6616981"/>
            <a:ext cx="7259782" cy="246221"/>
          </a:xfrm>
          <a:prstGeom prst="rect">
            <a:avLst/>
          </a:prstGeom>
          <a:noFill/>
        </p:spPr>
        <p:txBody>
          <a:bodyPr wrap="square" rtlCol="0" anchor="t">
            <a:spAutoFit/>
          </a:bodyPr>
          <a:lstStyle/>
          <a:p>
            <a:r>
              <a:rPr lang="en-US" altLang="zh-CN" sz="1000" dirty="0"/>
              <a:t>Li S, et al; RAISE Investigators. </a:t>
            </a:r>
            <a:r>
              <a:rPr lang="en-US" altLang="zh-CN" sz="1000" dirty="0" err="1"/>
              <a:t>Reteplase</a:t>
            </a:r>
            <a:r>
              <a:rPr lang="en-US" altLang="zh-CN" sz="1000" dirty="0"/>
              <a:t> versus Alteplase for Acute Ischemic Stroke. N Engl J Med. 2024 Jun 27;390(24):2264-2273.</a:t>
            </a:r>
            <a:endParaRPr lang="en-US" altLang="zh-CN" sz="1000" dirty="0"/>
          </a:p>
        </p:txBody>
      </p:sp>
      <p:sp>
        <p:nvSpPr>
          <p:cNvPr id="35" name="内容占位符 5"/>
          <p:cNvSpPr txBox="1"/>
          <p:nvPr/>
        </p:nvSpPr>
        <p:spPr>
          <a:xfrm>
            <a:off x="4328795" y="987425"/>
            <a:ext cx="6807835" cy="1340485"/>
          </a:xfrm>
          <a:prstGeom prst="rect">
            <a:avLst/>
          </a:prstGeom>
        </p:spPr>
        <p:txBody>
          <a:bodyPr/>
          <a:lstStyle>
            <a:lvl1pPr marL="228600" indent="-228600" algn="l" defTabSz="914400" rtl="0" eaLnBrk="1" latinLnBrk="0" hangingPunct="1">
              <a:lnSpc>
                <a:spcPct val="120000"/>
              </a:lnSpc>
              <a:spcBef>
                <a:spcPts val="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1pPr>
            <a:lvl2pPr marL="685800" indent="-228600" algn="l" defTabSz="914400" rtl="0" eaLnBrk="1" latinLnBrk="0" hangingPunct="1">
              <a:lnSpc>
                <a:spcPct val="120000"/>
              </a:lnSpc>
              <a:spcBef>
                <a:spcPts val="0"/>
              </a:spcBef>
              <a:buFont typeface="Arial" panose="020B0604020202020204" pitchFamily="34" charset="0"/>
              <a:buChar char="•"/>
              <a:defRPr sz="1600" kern="1200">
                <a:solidFill>
                  <a:srgbClr val="000000"/>
                </a:solidFill>
                <a:latin typeface="Arial" panose="020B0604020202020204" pitchFamily="34" charset="0"/>
                <a:ea typeface="微软雅黑" panose="020B0503020204020204" charset="-122"/>
                <a:cs typeface="+mn-ea"/>
              </a:defRPr>
            </a:lvl2pPr>
            <a:lvl3pPr marL="1143000" indent="-228600" algn="l" defTabSz="914400" rtl="0" eaLnBrk="1" latinLnBrk="0" hangingPunct="1">
              <a:lnSpc>
                <a:spcPct val="120000"/>
              </a:lnSpc>
              <a:spcBef>
                <a:spcPts val="0"/>
              </a:spcBef>
              <a:buFont typeface="Arial" panose="020B0604020202020204" pitchFamily="34" charset="0"/>
              <a:buChar char="•"/>
              <a:defRPr sz="1400" kern="1200">
                <a:solidFill>
                  <a:srgbClr val="000000"/>
                </a:solidFill>
                <a:latin typeface="Arial" panose="020B0604020202020204" pitchFamily="34" charset="0"/>
                <a:ea typeface="微软雅黑" panose="020B0503020204020204" charset="-122"/>
                <a:cs typeface="+mn-ea"/>
              </a:defRPr>
            </a:lvl3pPr>
            <a:lvl4pPr marL="1600200" indent="-228600" algn="l" defTabSz="914400" rtl="0" eaLnBrk="1" latinLnBrk="0" hangingPunct="1">
              <a:lnSpc>
                <a:spcPct val="120000"/>
              </a:lnSpc>
              <a:spcBef>
                <a:spcPts val="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4pPr>
            <a:lvl5pPr marL="2057400" indent="-228600" algn="l" defTabSz="914400" rtl="0" eaLnBrk="1" latinLnBrk="0" hangingPunct="1">
              <a:lnSpc>
                <a:spcPct val="120000"/>
              </a:lnSpc>
              <a:spcBef>
                <a:spcPts val="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9pPr>
          </a:lstStyle>
          <a:p>
            <a:pPr marL="0" indent="0">
              <a:lnSpc>
                <a:spcPct val="150000"/>
              </a:lnSpc>
              <a:buClr>
                <a:srgbClr val="044F75"/>
              </a:buClr>
              <a:buFont typeface="Wingdings" panose="05000000000000000000" pitchFamily="2" charset="2"/>
              <a:buNone/>
            </a:pPr>
            <a:r>
              <a:rPr lang="zh-CN" altLang="en-US" b="1" dirty="0">
                <a:solidFill>
                  <a:schemeClr val="tx1"/>
                </a:solidFill>
                <a:latin typeface="微软雅黑" panose="020B0503020204020204" charset="-122"/>
                <a:cs typeface="微软雅黑" panose="020B0503020204020204" charset="-122"/>
                <a:sym typeface="+mn-ea"/>
              </a:rPr>
              <a:t>与阿替普酶相比，本品</a:t>
            </a:r>
            <a:r>
              <a:rPr lang="zh-CN" altLang="en-US" b="1" dirty="0">
                <a:solidFill>
                  <a:schemeClr val="tx1"/>
                </a:solidFill>
                <a:latin typeface="微软雅黑" panose="020B0503020204020204" charset="-122"/>
                <a:cs typeface="微软雅黑" panose="020B0503020204020204" charset="-122"/>
              </a:rPr>
              <a:t>治疗发病</a:t>
            </a:r>
            <a:r>
              <a:rPr lang="en-US" altLang="zh-CN" b="1" dirty="0">
                <a:solidFill>
                  <a:schemeClr val="tx1"/>
                </a:solidFill>
                <a:latin typeface="微软雅黑" panose="020B0503020204020204" charset="-122"/>
                <a:cs typeface="微软雅黑" panose="020B0503020204020204" charset="-122"/>
              </a:rPr>
              <a:t>4.5</a:t>
            </a:r>
            <a:r>
              <a:rPr lang="zh-CN" altLang="en-US" b="1" dirty="0">
                <a:solidFill>
                  <a:schemeClr val="tx1"/>
                </a:solidFill>
                <a:latin typeface="微软雅黑" panose="020B0503020204020204" charset="-122"/>
                <a:cs typeface="微软雅黑" panose="020B0503020204020204" charset="-122"/>
              </a:rPr>
              <a:t>小时内的</a:t>
            </a:r>
            <a:r>
              <a:rPr lang="en-US" altLang="zh-CN" b="1" dirty="0">
                <a:solidFill>
                  <a:schemeClr val="tx1"/>
                </a:solidFill>
                <a:latin typeface="微软雅黑" panose="020B0503020204020204" charset="-122"/>
                <a:cs typeface="微软雅黑" panose="020B0503020204020204" charset="-122"/>
              </a:rPr>
              <a:t>AIS</a:t>
            </a:r>
            <a:r>
              <a:rPr lang="zh-CN" altLang="en-US" b="1" dirty="0">
                <a:solidFill>
                  <a:schemeClr val="tx1"/>
                </a:solidFill>
                <a:latin typeface="微软雅黑" panose="020B0503020204020204" charset="-122"/>
                <a:cs typeface="微软雅黑" panose="020B0503020204020204" charset="-122"/>
              </a:rPr>
              <a:t>患者疗效更佳：不仅可以</a:t>
            </a:r>
            <a:r>
              <a:rPr lang="zh-CN" altLang="en-US" b="1" dirty="0">
                <a:solidFill>
                  <a:schemeClr val="tx1"/>
                </a:solidFill>
                <a:latin typeface="微软雅黑" panose="020B0503020204020204" charset="-122"/>
                <a:cs typeface="微软雅黑" panose="020B0503020204020204" charset="-122"/>
                <a:sym typeface="+mn-ea"/>
              </a:rPr>
              <a:t>改善中远期预后及整体结局，而且能够在</a:t>
            </a:r>
            <a:r>
              <a:rPr lang="zh-CN" altLang="en-US" b="1" dirty="0">
                <a:solidFill>
                  <a:schemeClr val="tx1"/>
                </a:solidFill>
                <a:latin typeface="微软雅黑" panose="020B0503020204020204" charset="-122"/>
                <a:cs typeface="微软雅黑" panose="020B0503020204020204" charset="-122"/>
              </a:rPr>
              <a:t>早期更大程度促进神经功能恢复。</a:t>
            </a:r>
            <a:endParaRPr lang="zh-CN" altLang="en-US" b="1" dirty="0">
              <a:solidFill>
                <a:schemeClr val="tx1"/>
              </a:solidFill>
              <a:latin typeface="微软雅黑" panose="020B0503020204020204" charset="-122"/>
              <a:cs typeface="微软雅黑" panose="020B0503020204020204" charset="-122"/>
            </a:endParaRPr>
          </a:p>
        </p:txBody>
      </p:sp>
      <p:sp>
        <p:nvSpPr>
          <p:cNvPr id="36" name="文本框 35"/>
          <p:cNvSpPr txBox="1"/>
          <p:nvPr/>
        </p:nvSpPr>
        <p:spPr>
          <a:xfrm>
            <a:off x="4328795" y="2375535"/>
            <a:ext cx="6468745" cy="337185"/>
          </a:xfrm>
          <a:prstGeom prst="rect">
            <a:avLst/>
          </a:prstGeom>
          <a:noFill/>
        </p:spPr>
        <p:txBody>
          <a:bodyPr wrap="square" rtlCol="0" anchor="t">
            <a:spAutoFit/>
          </a:bodyPr>
          <a:lstStyle/>
          <a:p>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本品</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90</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天达到优良功能结局的患者比例显著高于阿替普酶</a:t>
            </a:r>
            <a:endParaRPr lang="zh-CN" altLang="en-US" sz="1600" b="1"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38" name="图片 37"/>
          <p:cNvPicPr>
            <a:picLocks noChangeAspect="1"/>
          </p:cNvPicPr>
          <p:nvPr/>
        </p:nvPicPr>
        <p:blipFill>
          <a:blip r:embed="rId2"/>
          <a:stretch>
            <a:fillRect/>
          </a:stretch>
        </p:blipFill>
        <p:spPr>
          <a:xfrm>
            <a:off x="1056005" y="933450"/>
            <a:ext cx="2910840" cy="1708150"/>
          </a:xfrm>
          <a:prstGeom prst="rect">
            <a:avLst/>
          </a:prstGeom>
        </p:spPr>
      </p:pic>
      <p:grpSp>
        <p:nvGrpSpPr>
          <p:cNvPr id="10" name="组合 9"/>
          <p:cNvGrpSpPr/>
          <p:nvPr/>
        </p:nvGrpSpPr>
        <p:grpSpPr>
          <a:xfrm rot="0">
            <a:off x="357505" y="2771140"/>
            <a:ext cx="11476990" cy="3852545"/>
            <a:chOff x="1663" y="4145"/>
            <a:chExt cx="15874" cy="5693"/>
          </a:xfrm>
        </p:grpSpPr>
        <p:sp>
          <p:nvSpPr>
            <p:cNvPr id="21" name="文本框 20"/>
            <p:cNvSpPr txBox="1"/>
            <p:nvPr/>
          </p:nvSpPr>
          <p:spPr>
            <a:xfrm>
              <a:off x="6541" y="4430"/>
              <a:ext cx="5420" cy="524"/>
            </a:xfrm>
            <a:prstGeom prst="rect">
              <a:avLst/>
            </a:prstGeom>
            <a:noFill/>
          </p:spPr>
          <p:txBody>
            <a:bodyPr wrap="square" rtlCol="0">
              <a:spAutoFit/>
            </a:bodyPr>
            <a:lstStyle/>
            <a:p>
              <a:pPr algn="ctr"/>
              <a:r>
                <a:rPr lang="zh-CN" altLang="en-US" sz="1400" b="1" dirty="0">
                  <a:latin typeface="微软雅黑" panose="020B0503020204020204" charset="-122"/>
                  <a:ea typeface="微软雅黑" panose="020B0503020204020204" charset="-122"/>
                </a:rPr>
                <a:t>达到终点的患者比例</a:t>
              </a:r>
              <a:endParaRPr lang="zh-CN" altLang="en-US" sz="1400" b="1" dirty="0">
                <a:latin typeface="微软雅黑" panose="020B0503020204020204" charset="-122"/>
                <a:ea typeface="微软雅黑" panose="020B0503020204020204" charset="-122"/>
              </a:endParaRPr>
            </a:p>
          </p:txBody>
        </p:sp>
        <p:grpSp>
          <p:nvGrpSpPr>
            <p:cNvPr id="22" name="组合 21"/>
            <p:cNvGrpSpPr/>
            <p:nvPr/>
          </p:nvGrpSpPr>
          <p:grpSpPr>
            <a:xfrm>
              <a:off x="1663" y="4145"/>
              <a:ext cx="15874" cy="5693"/>
              <a:chOff x="1663" y="4145"/>
              <a:chExt cx="15874" cy="5693"/>
            </a:xfrm>
          </p:grpSpPr>
          <p:sp>
            <p:nvSpPr>
              <p:cNvPr id="23" name="矩形 22"/>
              <p:cNvSpPr/>
              <p:nvPr/>
            </p:nvSpPr>
            <p:spPr>
              <a:xfrm>
                <a:off x="1663" y="4232"/>
                <a:ext cx="15874" cy="5606"/>
              </a:xfrm>
              <a:prstGeom prst="rect">
                <a:avLst/>
              </a:prstGeom>
              <a:solidFill>
                <a:srgbClr val="044F75">
                  <a:alpha val="5098"/>
                </a:srgbClr>
              </a:solidFill>
              <a:ln w="38100">
                <a:noFill/>
                <a:round/>
              </a:ln>
              <a:effectLst/>
            </p:spPr>
            <p:style>
              <a:lnRef idx="2">
                <a:srgbClr val="044F75">
                  <a:shade val="50000"/>
                </a:srgbClr>
              </a:lnRef>
              <a:fillRef idx="1">
                <a:srgbClr val="044F75"/>
              </a:fillRef>
              <a:effectRef idx="0">
                <a:srgbClr val="044F75"/>
              </a:effectRef>
              <a:fontRef idx="minor">
                <a:srgbClr val="FFFFFF"/>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solidFill>
                    <a:srgbClr val="FFFFFF"/>
                  </a:solidFill>
                  <a:latin typeface="微软雅黑" panose="020B0503020204020204" charset="-122"/>
                  <a:ea typeface="微软雅黑" panose="020B0503020204020204" charset="-122"/>
                </a:endParaRPr>
              </a:p>
            </p:txBody>
          </p:sp>
          <p:sp>
            <p:nvSpPr>
              <p:cNvPr id="26" name="矩形 25"/>
              <p:cNvSpPr/>
              <p:nvPr/>
            </p:nvSpPr>
            <p:spPr>
              <a:xfrm>
                <a:off x="1663" y="4145"/>
                <a:ext cx="15874" cy="113"/>
              </a:xfrm>
              <a:prstGeom prst="rect">
                <a:avLst/>
              </a:prstGeom>
              <a:solidFill>
                <a:srgbClr val="044F75"/>
              </a:solidFill>
              <a:ln w="38100">
                <a:noFill/>
                <a:round/>
              </a:ln>
              <a:effectLst/>
            </p:spPr>
            <p:style>
              <a:lnRef idx="2">
                <a:srgbClr val="044F75">
                  <a:shade val="50000"/>
                </a:srgbClr>
              </a:lnRef>
              <a:fillRef idx="1">
                <a:srgbClr val="044F75"/>
              </a:fillRef>
              <a:effectRef idx="0">
                <a:srgbClr val="044F75"/>
              </a:effectRef>
              <a:fontRef idx="minor">
                <a:srgbClr val="FFFFFF"/>
              </a:fontRef>
            </p:style>
            <p:txBody>
              <a:bodyPr rot="0" spcFirstLastPara="0" vert="horz" wrap="square" lIns="91440" tIns="45720" rIns="91440" bIns="45720" numCol="1" spcCol="0" rtlCol="0" fromWordArt="0" anchor="t" anchorCtr="0" forceAA="0" compatLnSpc="1">
                <a:noAutofit/>
              </a:bodyPr>
              <a:lstStyle/>
              <a:p>
                <a:pPr algn="ctr"/>
                <a:endParaRPr lang="zh-CN" altLang="en-US">
                  <a:solidFill>
                    <a:srgbClr val="FFFFFF"/>
                  </a:solidFill>
                  <a:latin typeface="微软雅黑" panose="020B0503020204020204" charset="-122"/>
                  <a:ea typeface="微软雅黑" panose="020B0503020204020204" charset="-122"/>
                </a:endParaRPr>
              </a:p>
            </p:txBody>
          </p:sp>
        </p:grpSp>
        <p:graphicFrame>
          <p:nvGraphicFramePr>
            <p:cNvPr id="27" name="图表 26"/>
            <p:cNvGraphicFramePr/>
            <p:nvPr/>
          </p:nvGraphicFramePr>
          <p:xfrm>
            <a:off x="1861" y="4564"/>
            <a:ext cx="15281" cy="5122"/>
          </p:xfrm>
          <a:graphic>
            <a:graphicData uri="http://schemas.openxmlformats.org/drawingml/2006/chart">
              <c:chart xmlns:c="http://schemas.openxmlformats.org/drawingml/2006/chart" xmlns:r="http://schemas.openxmlformats.org/officeDocument/2006/relationships" r:id="rId1"/>
            </a:graphicData>
          </a:graphic>
        </p:graphicFrame>
        <p:sp>
          <p:nvSpPr>
            <p:cNvPr id="28" name="文本框 27"/>
            <p:cNvSpPr txBox="1"/>
            <p:nvPr/>
          </p:nvSpPr>
          <p:spPr>
            <a:xfrm>
              <a:off x="3001" y="5010"/>
              <a:ext cx="2835" cy="397"/>
            </a:xfrm>
            <a:prstGeom prst="rect">
              <a:avLst/>
            </a:prstGeom>
            <a:noFill/>
          </p:spPr>
          <p:txBody>
            <a:bodyPr wrap="square">
              <a:noAutofit/>
            </a:bodyPr>
            <a:lstStyle/>
            <a:p>
              <a:pPr indent="0" algn="ctr">
                <a:buNone/>
              </a:pPr>
              <a:r>
                <a:rPr lang="en-US" altLang="zh-CN" sz="1050" b="1" baseline="0" dirty="0">
                  <a:solidFill>
                    <a:srgbClr val="044F75"/>
                  </a:solidFill>
                  <a:latin typeface="微软雅黑" panose="020B0503020204020204" charset="-122"/>
                  <a:ea typeface="微软雅黑" panose="020B0503020204020204" charset="-122"/>
                </a:rPr>
                <a:t>RR=1.13 (1.05–1.21)</a:t>
              </a:r>
              <a:r>
                <a:rPr lang="en-US" altLang="zh-CN" sz="1050" b="1" baseline="0" dirty="0">
                  <a:solidFill>
                    <a:srgbClr val="FF0000"/>
                  </a:solidFill>
                  <a:latin typeface="微软雅黑" panose="020B0503020204020204" charset="-122"/>
                  <a:ea typeface="微软雅黑" panose="020B0503020204020204" charset="-122"/>
                </a:rPr>
                <a:t>*</a:t>
              </a:r>
              <a:endParaRPr lang="en-US" altLang="zh-CN" sz="1050" b="1" baseline="0" dirty="0">
                <a:solidFill>
                  <a:srgbClr val="FF0000"/>
                </a:solidFill>
                <a:latin typeface="微软雅黑" panose="020B0503020204020204" charset="-122"/>
                <a:ea typeface="微软雅黑" panose="020B0503020204020204" charset="-122"/>
                <a:cs typeface="Arial Regular" panose="020B0604020202090204" charset="0"/>
              </a:endParaRPr>
            </a:p>
          </p:txBody>
        </p:sp>
        <p:sp>
          <p:nvSpPr>
            <p:cNvPr id="29" name="文本框 28"/>
            <p:cNvSpPr txBox="1"/>
            <p:nvPr/>
          </p:nvSpPr>
          <p:spPr>
            <a:xfrm>
              <a:off x="5607" y="4811"/>
              <a:ext cx="2835" cy="397"/>
            </a:xfrm>
            <a:prstGeom prst="rect">
              <a:avLst/>
            </a:prstGeom>
            <a:noFill/>
          </p:spPr>
          <p:txBody>
            <a:bodyPr wrap="square">
              <a:noAutofit/>
            </a:bodyPr>
            <a:lstStyle/>
            <a:p>
              <a:pPr indent="0" algn="ctr">
                <a:buNone/>
              </a:pPr>
              <a:r>
                <a:rPr lang="en-US" altLang="zh-CN" sz="1050" b="1" baseline="0" dirty="0">
                  <a:solidFill>
                    <a:srgbClr val="044F75"/>
                  </a:solidFill>
                  <a:latin typeface="微软雅黑" panose="020B0503020204020204" charset="-122"/>
                  <a:ea typeface="微软雅黑" panose="020B0503020204020204" charset="-122"/>
                </a:rPr>
                <a:t>RR=1.07 (1.02–1.12)</a:t>
              </a:r>
              <a:endParaRPr lang="en-US" altLang="zh-CN" sz="1050" b="1" baseline="0" dirty="0">
                <a:solidFill>
                  <a:srgbClr val="044F75"/>
                </a:solidFill>
                <a:latin typeface="微软雅黑" panose="020B0503020204020204" charset="-122"/>
                <a:ea typeface="微软雅黑" panose="020B0503020204020204" charset="-122"/>
                <a:cs typeface="Arial Regular" panose="020B0604020202090204" charset="0"/>
              </a:endParaRPr>
            </a:p>
          </p:txBody>
        </p:sp>
        <p:sp>
          <p:nvSpPr>
            <p:cNvPr id="30" name="文本框 29"/>
            <p:cNvSpPr txBox="1"/>
            <p:nvPr/>
          </p:nvSpPr>
          <p:spPr>
            <a:xfrm>
              <a:off x="8344" y="5776"/>
              <a:ext cx="2835" cy="397"/>
            </a:xfrm>
            <a:prstGeom prst="rect">
              <a:avLst/>
            </a:prstGeom>
            <a:noFill/>
          </p:spPr>
          <p:txBody>
            <a:bodyPr wrap="square">
              <a:noAutofit/>
            </a:bodyPr>
            <a:lstStyle/>
            <a:p>
              <a:pPr indent="0" algn="ctr">
                <a:buNone/>
              </a:pPr>
              <a:r>
                <a:rPr lang="en-US" altLang="zh-CN" sz="1050" b="1" baseline="0" dirty="0">
                  <a:solidFill>
                    <a:srgbClr val="044F75"/>
                  </a:solidFill>
                  <a:latin typeface="微软雅黑" panose="020B0503020204020204" charset="-122"/>
                  <a:ea typeface="微软雅黑" panose="020B0503020204020204" charset="-122"/>
                </a:rPr>
                <a:t>RR=1.21(1.0</a:t>
              </a:r>
              <a:r>
                <a:rPr lang="en-US" altLang="zh-CN" sz="1050" b="1" dirty="0">
                  <a:solidFill>
                    <a:srgbClr val="044F75"/>
                  </a:solidFill>
                  <a:latin typeface="微软雅黑" panose="020B0503020204020204" charset="-122"/>
                  <a:ea typeface="微软雅黑" panose="020B0503020204020204" charset="-122"/>
                </a:rPr>
                <a:t>5</a:t>
              </a:r>
              <a:r>
                <a:rPr lang="en-US" altLang="zh-CN" sz="1050" b="1" baseline="0" dirty="0">
                  <a:solidFill>
                    <a:srgbClr val="044F75"/>
                  </a:solidFill>
                  <a:latin typeface="微软雅黑" panose="020B0503020204020204" charset="-122"/>
                  <a:ea typeface="微软雅黑" panose="020B0503020204020204" charset="-122"/>
                </a:rPr>
                <a:t>–1.36)</a:t>
              </a:r>
              <a:endParaRPr lang="en-US" altLang="en-US" sz="1050" b="1" baseline="0" dirty="0">
                <a:solidFill>
                  <a:srgbClr val="044F75"/>
                </a:solidFill>
                <a:latin typeface="微软雅黑" panose="020B0503020204020204" charset="-122"/>
                <a:ea typeface="微软雅黑" panose="020B0503020204020204" charset="-122"/>
                <a:cs typeface="Arial Regular" panose="020B0604020202090204" charset="0"/>
              </a:endParaRPr>
            </a:p>
          </p:txBody>
        </p:sp>
        <p:sp>
          <p:nvSpPr>
            <p:cNvPr id="31" name="文本框 30"/>
            <p:cNvSpPr txBox="1"/>
            <p:nvPr/>
          </p:nvSpPr>
          <p:spPr>
            <a:xfrm>
              <a:off x="11179" y="5203"/>
              <a:ext cx="2835" cy="397"/>
            </a:xfrm>
            <a:prstGeom prst="rect">
              <a:avLst/>
            </a:prstGeom>
            <a:noFill/>
          </p:spPr>
          <p:txBody>
            <a:bodyPr wrap="square">
              <a:noAutofit/>
            </a:bodyPr>
            <a:lstStyle/>
            <a:p>
              <a:pPr indent="0" algn="ctr">
                <a:buNone/>
              </a:pPr>
              <a:r>
                <a:rPr lang="en-US" altLang="zh-CN" sz="1050" b="1" baseline="0" dirty="0">
                  <a:solidFill>
                    <a:srgbClr val="044F75"/>
                  </a:solidFill>
                  <a:latin typeface="微软雅黑" panose="020B0503020204020204" charset="-122"/>
                  <a:ea typeface="微软雅黑" panose="020B0503020204020204" charset="-122"/>
                </a:rPr>
                <a:t>RR=1.10(1.02–1.19)</a:t>
              </a:r>
              <a:endParaRPr lang="en-US" altLang="zh-CN" sz="1050" b="1" baseline="0" dirty="0">
                <a:solidFill>
                  <a:srgbClr val="044F75"/>
                </a:solidFill>
                <a:latin typeface="微软雅黑" panose="020B0503020204020204" charset="-122"/>
                <a:ea typeface="微软雅黑" panose="020B0503020204020204" charset="-122"/>
                <a:cs typeface="Arial Regular" panose="020B0604020202090204" charset="0"/>
              </a:endParaRPr>
            </a:p>
          </p:txBody>
        </p:sp>
        <p:sp>
          <p:nvSpPr>
            <p:cNvPr id="32" name="文本框 31"/>
            <p:cNvSpPr txBox="1"/>
            <p:nvPr/>
          </p:nvSpPr>
          <p:spPr>
            <a:xfrm>
              <a:off x="13936" y="4921"/>
              <a:ext cx="2835" cy="397"/>
            </a:xfrm>
            <a:prstGeom prst="rect">
              <a:avLst/>
            </a:prstGeom>
            <a:noFill/>
          </p:spPr>
          <p:txBody>
            <a:bodyPr wrap="square">
              <a:noAutofit/>
            </a:bodyPr>
            <a:lstStyle/>
            <a:p>
              <a:pPr indent="0" algn="ctr">
                <a:buNone/>
              </a:pPr>
              <a:r>
                <a:rPr lang="en-US" altLang="zh-CN" sz="1050" b="1" baseline="0" dirty="0">
                  <a:solidFill>
                    <a:srgbClr val="044F75"/>
                  </a:solidFill>
                  <a:latin typeface="微软雅黑" panose="020B0503020204020204" charset="-122"/>
                  <a:ea typeface="微软雅黑" panose="020B0503020204020204" charset="-122"/>
                </a:rPr>
                <a:t>RR=1.08(1.02–1.13)</a:t>
              </a:r>
              <a:endParaRPr lang="en-US" altLang="zh-CN" sz="1050" b="1" baseline="0" dirty="0">
                <a:solidFill>
                  <a:srgbClr val="044F75"/>
                </a:solidFill>
                <a:latin typeface="微软雅黑" panose="020B0503020204020204" charset="-122"/>
                <a:ea typeface="微软雅黑" panose="020B0503020204020204" charset="-122"/>
                <a:cs typeface="Arial Regular" panose="020B0604020202090204" charset="0"/>
              </a:endParaRPr>
            </a:p>
          </p:txBody>
        </p:sp>
        <p:sp>
          <p:nvSpPr>
            <p:cNvPr id="33" name="文本框 32"/>
            <p:cNvSpPr txBox="1"/>
            <p:nvPr/>
          </p:nvSpPr>
          <p:spPr>
            <a:xfrm>
              <a:off x="11309" y="4586"/>
              <a:ext cx="1602" cy="470"/>
            </a:xfrm>
            <a:prstGeom prst="rect">
              <a:avLst/>
            </a:prstGeom>
            <a:noFill/>
          </p:spPr>
          <p:txBody>
            <a:bodyPr wrap="square" rtlCol="0">
              <a:spAutoFit/>
            </a:bodyPr>
            <a:lstStyle/>
            <a:p>
              <a:r>
                <a:rPr lang="zh-CN" altLang="en-US" sz="1200" dirty="0">
                  <a:solidFill>
                    <a:srgbClr val="808080">
                      <a:lumMod val="75000"/>
                    </a:srgbClr>
                  </a:solidFill>
                  <a:latin typeface="微软雅黑" panose="020B0503020204020204" charset="-122"/>
                  <a:ea typeface="微软雅黑" panose="020B0503020204020204" charset="-122"/>
                </a:rPr>
                <a:t>试验组</a:t>
              </a:r>
              <a:endParaRPr lang="zh-CN" altLang="en-US" sz="1200" dirty="0">
                <a:solidFill>
                  <a:srgbClr val="808080">
                    <a:lumMod val="75000"/>
                  </a:srgbClr>
                </a:solidFill>
                <a:latin typeface="微软雅黑" panose="020B0503020204020204" charset="-122"/>
                <a:ea typeface="微软雅黑" panose="020B0503020204020204" charset="-122"/>
              </a:endParaRPr>
            </a:p>
          </p:txBody>
        </p:sp>
        <p:sp>
          <p:nvSpPr>
            <p:cNvPr id="34" name="矩形 33"/>
            <p:cNvSpPr/>
            <p:nvPr/>
          </p:nvSpPr>
          <p:spPr>
            <a:xfrm>
              <a:off x="11241" y="4706"/>
              <a:ext cx="144" cy="154"/>
            </a:xfrm>
            <a:prstGeom prst="rect">
              <a:avLst/>
            </a:prstGeom>
            <a:solidFill>
              <a:srgbClr val="044F75"/>
            </a:solidFill>
            <a:ln>
              <a:noFill/>
            </a:ln>
          </p:spPr>
          <p:style>
            <a:lnRef idx="2">
              <a:srgbClr val="044F75">
                <a:shade val="50000"/>
              </a:srgbClr>
            </a:lnRef>
            <a:fillRef idx="1">
              <a:srgbClr val="044F75"/>
            </a:fillRef>
            <a:effectRef idx="0">
              <a:srgbClr val="044F75"/>
            </a:effectRef>
            <a:fontRef idx="minor">
              <a:srgbClr val="FFFFFF"/>
            </a:fontRef>
          </p:style>
          <p:txBody>
            <a:bodyPr rtlCol="0" anchor="ctr"/>
            <a:lstStyle/>
            <a:p>
              <a:pPr algn="ctr"/>
              <a:endParaRPr lang="zh-CN" altLang="en-US" dirty="0">
                <a:solidFill>
                  <a:srgbClr val="000000"/>
                </a:solidFill>
                <a:latin typeface="微软雅黑" panose="020B0503020204020204" charset="-122"/>
                <a:ea typeface="微软雅黑" panose="020B0503020204020204" charset="-122"/>
              </a:endParaRPr>
            </a:p>
          </p:txBody>
        </p:sp>
      </p:grpSp>
      <p:sp>
        <p:nvSpPr>
          <p:cNvPr id="37" name="文本框 36"/>
          <p:cNvSpPr txBox="1"/>
          <p:nvPr/>
        </p:nvSpPr>
        <p:spPr>
          <a:xfrm>
            <a:off x="378460" y="6285230"/>
            <a:ext cx="6096000" cy="245110"/>
          </a:xfrm>
          <a:prstGeom prst="rect">
            <a:avLst/>
          </a:prstGeom>
          <a:noFill/>
        </p:spPr>
        <p:txBody>
          <a:bodyPr wrap="square" rtlCol="0" anchor="t">
            <a:spAutoFit/>
          </a:bodyPr>
          <a:lstStyle/>
          <a:p>
            <a:r>
              <a:rPr lang="zh-CN" altLang="en-US" sz="1000" b="1" dirty="0">
                <a:solidFill>
                  <a:srgbClr val="FF0000"/>
                </a:solidFill>
                <a:latin typeface="微软雅黑" panose="020B0503020204020204" charset="-122"/>
                <a:ea typeface="微软雅黑" panose="020B0503020204020204" charset="-122"/>
                <a:cs typeface="微软雅黑" panose="020B0503020204020204" charset="-122"/>
              </a:rPr>
              <a:t>非劣效性</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rPr>
              <a:t>P&lt;0.001</a:t>
            </a:r>
            <a:r>
              <a:rPr lang="zh-CN" altLang="en-US" sz="1000" dirty="0">
                <a:latin typeface="微软雅黑" panose="020B0503020204020204" charset="-122"/>
                <a:ea typeface="微软雅黑" panose="020B0503020204020204" charset="-122"/>
                <a:cs typeface="微软雅黑" panose="020B0503020204020204" charset="-122"/>
              </a:rPr>
              <a:t>，</a:t>
            </a:r>
            <a:r>
              <a:rPr lang="zh-CN" altLang="en-US" sz="1000" b="1" dirty="0">
                <a:solidFill>
                  <a:srgbClr val="FF0000"/>
                </a:solidFill>
                <a:latin typeface="微软雅黑" panose="020B0503020204020204" charset="-122"/>
                <a:ea typeface="微软雅黑" panose="020B0503020204020204" charset="-122"/>
                <a:cs typeface="微软雅黑" panose="020B0503020204020204" charset="-122"/>
              </a:rPr>
              <a:t>优效性</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rPr>
              <a:t>P=0.002</a:t>
            </a:r>
            <a:r>
              <a:rPr lang="zh-CN" altLang="en-US" sz="1000" dirty="0">
                <a:latin typeface="微软雅黑" panose="020B0503020204020204" charset="-122"/>
                <a:ea typeface="微软雅黑" panose="020B0503020204020204" charset="-122"/>
                <a:cs typeface="微软雅黑" panose="020B0503020204020204" charset="-122"/>
              </a:rPr>
              <a:t>：</a:t>
            </a:r>
            <a:r>
              <a:rPr lang="zh-CN" altLang="en-US" sz="1000" dirty="0">
                <a:latin typeface="微软雅黑" panose="020B0503020204020204" charset="-122"/>
                <a:ea typeface="微软雅黑" panose="020B0503020204020204" charset="-122"/>
                <a:cs typeface="微软雅黑" panose="020B0503020204020204" charset="-122"/>
              </a:rPr>
              <a:t>非劣效检验成立基础上，进一步优效假设检验成立</a:t>
            </a:r>
            <a:endParaRPr lang="zh-CN" altLang="en-US" sz="1000" dirty="0">
              <a:latin typeface="微软雅黑" panose="020B0503020204020204" charset="-122"/>
              <a:ea typeface="微软雅黑" panose="020B0503020204020204" charset="-122"/>
              <a:cs typeface="微软雅黑" panose="020B0503020204020204" charset="-122"/>
            </a:endParaRPr>
          </a:p>
        </p:txBody>
      </p:sp>
      <p:sp>
        <p:nvSpPr>
          <p:cNvPr id="39" name="左大括号 38"/>
          <p:cNvSpPr/>
          <p:nvPr/>
        </p:nvSpPr>
        <p:spPr>
          <a:xfrm rot="5400000">
            <a:off x="2215328" y="3343553"/>
            <a:ext cx="90000" cy="72000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b="1" dirty="0"/>
          </a:p>
        </p:txBody>
      </p:sp>
      <p:sp>
        <p:nvSpPr>
          <p:cNvPr id="40" name="左大括号 39"/>
          <p:cNvSpPr/>
          <p:nvPr/>
        </p:nvSpPr>
        <p:spPr>
          <a:xfrm rot="5400000">
            <a:off x="4206688" y="3208933"/>
            <a:ext cx="90000" cy="72000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1" name="左大括号 40"/>
          <p:cNvSpPr/>
          <p:nvPr/>
        </p:nvSpPr>
        <p:spPr>
          <a:xfrm rot="5400000">
            <a:off x="6194873" y="3870603"/>
            <a:ext cx="90000" cy="72000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2" name="左大括号 41"/>
          <p:cNvSpPr/>
          <p:nvPr/>
        </p:nvSpPr>
        <p:spPr>
          <a:xfrm rot="5400000">
            <a:off x="8160833" y="3492143"/>
            <a:ext cx="90000" cy="72000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3" name="左大括号 42"/>
          <p:cNvSpPr/>
          <p:nvPr/>
        </p:nvSpPr>
        <p:spPr>
          <a:xfrm rot="5400000">
            <a:off x="10229028" y="3302278"/>
            <a:ext cx="90000" cy="72000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5" name="文本框 44"/>
          <p:cNvSpPr txBox="1"/>
          <p:nvPr/>
        </p:nvSpPr>
        <p:spPr>
          <a:xfrm>
            <a:off x="4737100" y="3829685"/>
            <a:ext cx="756000" cy="276860"/>
          </a:xfrm>
          <a:prstGeom prst="rect">
            <a:avLst/>
          </a:prstGeom>
          <a:noFill/>
        </p:spPr>
        <p:txBody>
          <a:bodyPr wrap="square" rtlCol="0">
            <a:spAutoFit/>
          </a:bodyPr>
          <a:lstStyle/>
          <a:p>
            <a:r>
              <a:rPr lang="en-US" altLang="zh-CN" sz="1200" b="1" dirty="0">
                <a:solidFill>
                  <a:srgbClr val="FF0000"/>
                </a:solidFill>
                <a:effectLst/>
                <a:latin typeface="微软雅黑" panose="020B0503020204020204" charset="-122"/>
                <a:ea typeface="微软雅黑" panose="020B0503020204020204" charset="-122"/>
              </a:rPr>
              <a:t>P&lt;0.05</a:t>
            </a:r>
            <a:endParaRPr lang="en-US" altLang="zh-CN" sz="1200" b="1" dirty="0">
              <a:solidFill>
                <a:srgbClr val="FF0000"/>
              </a:solidFill>
              <a:effectLst/>
              <a:latin typeface="微软雅黑" panose="020B0503020204020204" charset="-122"/>
              <a:ea typeface="微软雅黑" panose="020B0503020204020204" charset="-122"/>
            </a:endParaRPr>
          </a:p>
        </p:txBody>
      </p:sp>
      <p:sp>
        <p:nvSpPr>
          <p:cNvPr id="46" name="文本框 45"/>
          <p:cNvSpPr txBox="1"/>
          <p:nvPr/>
        </p:nvSpPr>
        <p:spPr>
          <a:xfrm>
            <a:off x="10726420" y="3896995"/>
            <a:ext cx="756285" cy="297180"/>
          </a:xfrm>
          <a:prstGeom prst="rect">
            <a:avLst/>
          </a:prstGeom>
          <a:noFill/>
        </p:spPr>
        <p:txBody>
          <a:bodyPr wrap="square" rtlCol="0">
            <a:noAutofit/>
          </a:bodyPr>
          <a:lstStyle/>
          <a:p>
            <a:r>
              <a:rPr lang="en-US" altLang="zh-CN" sz="1200" b="1" dirty="0">
                <a:solidFill>
                  <a:srgbClr val="FF0000"/>
                </a:solidFill>
                <a:effectLst/>
                <a:latin typeface="微软雅黑" panose="020B0503020204020204" charset="-122"/>
                <a:ea typeface="微软雅黑" panose="020B0503020204020204" charset="-122"/>
              </a:rPr>
              <a:t>P&lt;0.05</a:t>
            </a:r>
            <a:endParaRPr lang="en-US" altLang="zh-CN" sz="1200" b="1" dirty="0">
              <a:solidFill>
                <a:srgbClr val="FF0000"/>
              </a:solidFill>
              <a:effectLst/>
              <a:latin typeface="微软雅黑" panose="020B0503020204020204" charset="-122"/>
              <a:ea typeface="微软雅黑" panose="020B0503020204020204" charset="-122"/>
            </a:endParaRPr>
          </a:p>
        </p:txBody>
      </p:sp>
      <p:sp>
        <p:nvSpPr>
          <p:cNvPr id="47" name="文本框 46"/>
          <p:cNvSpPr txBox="1"/>
          <p:nvPr/>
        </p:nvSpPr>
        <p:spPr>
          <a:xfrm>
            <a:off x="2732405" y="4070985"/>
            <a:ext cx="756000" cy="276860"/>
          </a:xfrm>
          <a:prstGeom prst="rect">
            <a:avLst/>
          </a:prstGeom>
          <a:noFill/>
        </p:spPr>
        <p:txBody>
          <a:bodyPr wrap="square" rtlCol="0">
            <a:spAutoFit/>
          </a:bodyPr>
          <a:lstStyle/>
          <a:p>
            <a:r>
              <a:rPr lang="en-US" altLang="zh-CN" sz="1200" b="1" dirty="0">
                <a:solidFill>
                  <a:srgbClr val="FF0000"/>
                </a:solidFill>
                <a:effectLst/>
                <a:latin typeface="微软雅黑" panose="020B0503020204020204" charset="-122"/>
                <a:ea typeface="微软雅黑" panose="020B0503020204020204" charset="-122"/>
              </a:rPr>
              <a:t>P&lt;0.01</a:t>
            </a:r>
            <a:endParaRPr lang="en-US" altLang="zh-CN" sz="1200" b="1" dirty="0">
              <a:solidFill>
                <a:srgbClr val="FF0000"/>
              </a:solidFill>
              <a:effectLst/>
              <a:latin typeface="微软雅黑" panose="020B0503020204020204" charset="-122"/>
              <a:ea typeface="微软雅黑" panose="020B0503020204020204" charset="-122"/>
            </a:endParaRPr>
          </a:p>
        </p:txBody>
      </p:sp>
      <p:sp>
        <p:nvSpPr>
          <p:cNvPr id="48" name="文本框 47"/>
          <p:cNvSpPr txBox="1"/>
          <p:nvPr/>
        </p:nvSpPr>
        <p:spPr>
          <a:xfrm>
            <a:off x="6727190" y="4593590"/>
            <a:ext cx="756000" cy="276860"/>
          </a:xfrm>
          <a:prstGeom prst="rect">
            <a:avLst/>
          </a:prstGeom>
          <a:noFill/>
        </p:spPr>
        <p:txBody>
          <a:bodyPr wrap="square" rtlCol="0">
            <a:spAutoFit/>
          </a:bodyPr>
          <a:lstStyle/>
          <a:p>
            <a:r>
              <a:rPr lang="en-US" altLang="zh-CN" sz="1200" b="1" dirty="0">
                <a:solidFill>
                  <a:srgbClr val="FF0000"/>
                </a:solidFill>
                <a:effectLst/>
                <a:latin typeface="微软雅黑" panose="020B0503020204020204" charset="-122"/>
                <a:ea typeface="微软雅黑" panose="020B0503020204020204" charset="-122"/>
              </a:rPr>
              <a:t>P&lt;0.01</a:t>
            </a:r>
            <a:endParaRPr lang="en-US" altLang="zh-CN" sz="1200" b="1" dirty="0">
              <a:solidFill>
                <a:srgbClr val="FF0000"/>
              </a:solidFill>
              <a:effectLst/>
              <a:latin typeface="微软雅黑" panose="020B0503020204020204" charset="-122"/>
              <a:ea typeface="微软雅黑" panose="020B0503020204020204" charset="-122"/>
            </a:endParaRPr>
          </a:p>
        </p:txBody>
      </p:sp>
      <p:sp>
        <p:nvSpPr>
          <p:cNvPr id="49" name="文本框 48"/>
          <p:cNvSpPr txBox="1"/>
          <p:nvPr/>
        </p:nvSpPr>
        <p:spPr>
          <a:xfrm>
            <a:off x="8717280" y="4143375"/>
            <a:ext cx="756000" cy="276860"/>
          </a:xfrm>
          <a:prstGeom prst="rect">
            <a:avLst/>
          </a:prstGeom>
          <a:noFill/>
        </p:spPr>
        <p:txBody>
          <a:bodyPr wrap="square" rtlCol="0">
            <a:spAutoFit/>
          </a:bodyPr>
          <a:lstStyle/>
          <a:p>
            <a:r>
              <a:rPr lang="en-US" altLang="zh-CN" sz="1200" b="1" dirty="0">
                <a:solidFill>
                  <a:srgbClr val="FF0000"/>
                </a:solidFill>
                <a:effectLst/>
                <a:latin typeface="微软雅黑" panose="020B0503020204020204" charset="-122"/>
                <a:ea typeface="微软雅黑" panose="020B0503020204020204" charset="-122"/>
              </a:rPr>
              <a:t>P&lt;0.01</a:t>
            </a:r>
            <a:endParaRPr lang="en-US" altLang="zh-CN" sz="1200" b="1" dirty="0">
              <a:solidFill>
                <a:srgbClr val="FF0000"/>
              </a:solidFill>
              <a:effectLst/>
              <a:latin typeface="微软雅黑" panose="020B0503020204020204" charset="-122"/>
              <a:ea typeface="微软雅黑" panose="020B0503020204020204" charset="-122"/>
            </a:endParaRPr>
          </a:p>
        </p:txBody>
      </p:sp>
      <p:sp>
        <p:nvSpPr>
          <p:cNvPr id="3" name="矩形 2"/>
          <p:cNvSpPr/>
          <p:nvPr/>
        </p:nvSpPr>
        <p:spPr>
          <a:xfrm>
            <a:off x="4547235" y="2976880"/>
            <a:ext cx="2769235" cy="283210"/>
          </a:xfrm>
          <a:prstGeom prst="rect">
            <a:avLst/>
          </a:prstGeom>
          <a:solidFill>
            <a:srgbClr val="F2F6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latin typeface="微软雅黑" panose="020B0503020204020204" charset="-122"/>
                <a:ea typeface="微软雅黑" panose="020B0503020204020204" charset="-122"/>
              </a:rPr>
              <a:t>达到优良功能结局的患者比例</a:t>
            </a:r>
            <a:endParaRPr lang="zh-CN" altLang="en-US" sz="1400" b="1">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6020" y="302260"/>
            <a:ext cx="9085580" cy="332105"/>
          </a:xfrm>
        </p:spPr>
        <p:txBody>
          <a:bodyPr wrap="square"/>
          <a:p>
            <a:r>
              <a:rPr lang="zh-CN">
                <a:solidFill>
                  <a:srgbClr val="044F75"/>
                </a:solidFill>
                <a:sym typeface="+mn-ea"/>
              </a:rPr>
              <a:t>疗效获益：本品为</a:t>
            </a:r>
            <a:r>
              <a:rPr lang="zh-CN">
                <a:solidFill>
                  <a:srgbClr val="044F75"/>
                </a:solidFill>
                <a:sym typeface="+mn-ea"/>
              </a:rPr>
              <a:t>目前</a:t>
            </a:r>
            <a:r>
              <a:rPr lang="zh-CN">
                <a:solidFill>
                  <a:srgbClr val="FF0000"/>
                </a:solidFill>
                <a:sym typeface="+mn-ea"/>
              </a:rPr>
              <a:t>唯一优于</a:t>
            </a:r>
            <a:r>
              <a:rPr lang="zh-CN">
                <a:solidFill>
                  <a:srgbClr val="044F75"/>
                </a:solidFill>
                <a:sym typeface="+mn-ea"/>
              </a:rPr>
              <a:t>阿替普酶的溶栓药</a:t>
            </a:r>
            <a:endParaRPr lang="zh-CN" altLang="en-US" sz="1800">
              <a:solidFill>
                <a:srgbClr val="044F75"/>
              </a:solidFill>
            </a:endParaRPr>
          </a:p>
        </p:txBody>
      </p:sp>
      <p:sp>
        <p:nvSpPr>
          <p:cNvPr id="44" name="textbox 44"/>
          <p:cNvSpPr/>
          <p:nvPr/>
        </p:nvSpPr>
        <p:spPr>
          <a:xfrm>
            <a:off x="0" y="76581"/>
            <a:ext cx="1091564" cy="557530"/>
          </a:xfrm>
          <a:prstGeom prst="rect">
            <a:avLst/>
          </a:prstGeom>
          <a:solidFill>
            <a:srgbClr val="044F75"/>
          </a:solidFill>
          <a:ln w="0" cap="flat">
            <a:noFill/>
            <a:prstDash val="solid"/>
            <a:miter lim="0"/>
          </a:ln>
        </p:spPr>
        <p:txBody>
          <a:bodyPr vert="horz" wrap="square" lIns="0" tIns="0" rIns="0" bIns="0" anchor="ctr" anchorCtr="0"/>
          <a:p>
            <a:pPr algn="ctr" rtl="0" eaLnBrk="0">
              <a:lnSpc>
                <a:spcPct val="109000"/>
              </a:lnSpc>
            </a:pPr>
            <a:r>
              <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有效性</a:t>
            </a:r>
            <a:endPar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109000"/>
              </a:lnSpc>
            </a:pPr>
            <a:r>
              <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2</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0" y="6000115"/>
            <a:ext cx="11094085" cy="857885"/>
          </a:xfrm>
          <a:prstGeom prst="rect">
            <a:avLst/>
          </a:prstGeom>
          <a:noFill/>
        </p:spPr>
        <p:txBody>
          <a:bodyPr wrap="square" rtlCol="0">
            <a:noAutofit/>
          </a:bodyPr>
          <a:p>
            <a:r>
              <a:rPr lang="en-US" altLang="zh-CN" sz="800" b="0" i="0" dirty="0">
                <a:effectLst/>
                <a:latin typeface="微软雅黑" panose="020B0503020204020204" charset="-122"/>
                <a:ea typeface="微软雅黑" panose="020B0503020204020204" charset="-122"/>
              </a:rPr>
              <a:t>1 </a:t>
            </a:r>
            <a:r>
              <a:rPr lang="en-US" altLang="zh-CN" sz="800" b="0" i="0" dirty="0">
                <a:solidFill>
                  <a:srgbClr val="212121"/>
                </a:solidFill>
                <a:effectLst/>
                <a:highlight>
                  <a:srgbClr val="FFFFFF"/>
                </a:highlight>
                <a:latin typeface="微软雅黑" panose="020B0503020204020204" charset="-122"/>
                <a:ea typeface="微软雅黑" panose="020B0503020204020204" charset="-122"/>
              </a:rPr>
              <a:t>Li S, Gu HQ, Li H, et al. </a:t>
            </a:r>
            <a:r>
              <a:rPr lang="en-US" altLang="zh-CN" sz="800" b="0" i="0" dirty="0" err="1">
                <a:solidFill>
                  <a:srgbClr val="212121"/>
                </a:solidFill>
                <a:effectLst/>
                <a:highlight>
                  <a:srgbClr val="FFFFFF"/>
                </a:highlight>
                <a:latin typeface="微软雅黑" panose="020B0503020204020204" charset="-122"/>
                <a:ea typeface="微软雅黑" panose="020B0503020204020204" charset="-122"/>
              </a:rPr>
              <a:t>Reteplase</a:t>
            </a:r>
            <a:r>
              <a:rPr lang="en-US" altLang="zh-CN" sz="800" b="0" i="0" dirty="0">
                <a:solidFill>
                  <a:srgbClr val="212121"/>
                </a:solidFill>
                <a:effectLst/>
                <a:highlight>
                  <a:srgbClr val="FFFFFF"/>
                </a:highlight>
                <a:latin typeface="微软雅黑" panose="020B0503020204020204" charset="-122"/>
                <a:ea typeface="微软雅黑" panose="020B0503020204020204" charset="-122"/>
              </a:rPr>
              <a:t> versus Alteplase for Acute </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Ischemic Stroke. </a:t>
            </a:r>
            <a:r>
              <a:rPr lang="en-US" altLang="zh-CN" sz="800" i="1" dirty="0">
                <a:solidFill>
                  <a:srgbClr val="212121"/>
                </a:solidFill>
                <a:effectLst/>
                <a:highlight>
                  <a:srgbClr val="FFFFFF"/>
                </a:highlight>
                <a:latin typeface="微软雅黑" panose="020B0503020204020204" charset="-122"/>
                <a:ea typeface="微软雅黑" panose="020B0503020204020204" charset="-122"/>
              </a:rPr>
              <a:t>N Engl J Med</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2024;390(24):2264-2273. doi:10.1056/NEJMoa2400314</a:t>
            </a:r>
            <a:endParaRPr lang="en-US" altLang="zh-CN" sz="800" i="0" dirty="0">
              <a:solidFill>
                <a:srgbClr val="212121"/>
              </a:solidFill>
              <a:effectLst/>
              <a:highlight>
                <a:srgbClr val="FFFFFF"/>
              </a:highlight>
              <a:latin typeface="微软雅黑" panose="020B0503020204020204" charset="-122"/>
              <a:ea typeface="微软雅黑" panose="020B0503020204020204" charset="-122"/>
            </a:endParaRPr>
          </a:p>
          <a:p>
            <a:r>
              <a:rPr lang="en-US" altLang="zh-CN" sz="800" dirty="0">
                <a:latin typeface="微软雅黑" panose="020B0503020204020204" charset="-122"/>
                <a:ea typeface="微软雅黑" panose="020B0503020204020204" charset="-122"/>
              </a:rPr>
              <a:t>2 </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Wang Y, Li S, Pan Y, et al. Tenecteplase versus alteplase in acute </a:t>
            </a:r>
            <a:r>
              <a:rPr lang="en-US" altLang="zh-CN" sz="800" i="0" dirty="0" err="1">
                <a:solidFill>
                  <a:srgbClr val="212121"/>
                </a:solidFill>
                <a:effectLst/>
                <a:highlight>
                  <a:srgbClr val="FFFFFF"/>
                </a:highlight>
                <a:latin typeface="微软雅黑" panose="020B0503020204020204" charset="-122"/>
                <a:ea typeface="微软雅黑" panose="020B0503020204020204" charset="-122"/>
              </a:rPr>
              <a:t>ischaemic</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cerebrovascular events (TRACE-2): a phase 3, </a:t>
            </a:r>
            <a:r>
              <a:rPr lang="en-US" altLang="zh-CN" sz="800" i="0" dirty="0" err="1">
                <a:solidFill>
                  <a:srgbClr val="212121"/>
                </a:solidFill>
                <a:effectLst/>
                <a:highlight>
                  <a:srgbClr val="FFFFFF"/>
                </a:highlight>
                <a:latin typeface="微软雅黑" panose="020B0503020204020204" charset="-122"/>
                <a:ea typeface="微软雅黑" panose="020B0503020204020204" charset="-122"/>
              </a:rPr>
              <a:t>multicentre</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open-label, </a:t>
            </a:r>
            <a:r>
              <a:rPr lang="en-US" altLang="zh-CN" sz="800" i="0" dirty="0" err="1">
                <a:solidFill>
                  <a:srgbClr val="212121"/>
                </a:solidFill>
                <a:effectLst/>
                <a:highlight>
                  <a:srgbClr val="FFFFFF"/>
                </a:highlight>
                <a:latin typeface="微软雅黑" panose="020B0503020204020204" charset="-122"/>
                <a:ea typeface="微软雅黑" panose="020B0503020204020204" charset="-122"/>
              </a:rPr>
              <a:t>randomised</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controlled, non-inferiority trial. </a:t>
            </a:r>
            <a:r>
              <a:rPr lang="en-US" altLang="zh-CN" sz="800" i="1" dirty="0">
                <a:solidFill>
                  <a:srgbClr val="212121"/>
                </a:solidFill>
                <a:effectLst/>
                <a:highlight>
                  <a:srgbClr val="FFFFFF"/>
                </a:highlight>
                <a:latin typeface="微软雅黑" panose="020B0503020204020204" charset="-122"/>
                <a:ea typeface="微软雅黑" panose="020B0503020204020204" charset="-122"/>
              </a:rPr>
              <a:t>Lancet</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2023;401(10377):645-654. doi:10.1016/S0140-6736(22)02600-9</a:t>
            </a:r>
            <a:endParaRPr lang="en-US" altLang="zh-CN" sz="800" i="0" dirty="0">
              <a:solidFill>
                <a:srgbClr val="212121"/>
              </a:solidFill>
              <a:effectLst/>
              <a:highlight>
                <a:srgbClr val="FFFFFF"/>
              </a:highlight>
              <a:latin typeface="微软雅黑" panose="020B0503020204020204" charset="-122"/>
              <a:ea typeface="微软雅黑" panose="020B0503020204020204" charset="-122"/>
            </a:endParaRPr>
          </a:p>
          <a:p>
            <a:r>
              <a:rPr lang="en-US" altLang="zh-CN" sz="800" dirty="0">
                <a:solidFill>
                  <a:srgbClr val="212121"/>
                </a:solidFill>
                <a:highlight>
                  <a:srgbClr val="FFFFFF"/>
                </a:highlight>
                <a:latin typeface="微软雅黑" panose="020B0503020204020204" charset="-122"/>
                <a:ea typeface="微软雅黑" panose="020B0503020204020204" charset="-122"/>
              </a:rPr>
              <a:t>3   Xia M, Li S, et al. Tenecteplase vs Alteplase for Patients With Acute Ischemic Stroke: The ORIGINAL Randomized Clinical Trial. JAMA. 2024;322(10):925-935. doi:10.1001/jama.2024.14721</a:t>
            </a:r>
            <a:endParaRPr lang="en-US" altLang="zh-CN" sz="800" dirty="0">
              <a:solidFill>
                <a:srgbClr val="212121"/>
              </a:solidFill>
              <a:highlight>
                <a:srgbClr val="FFFFFF"/>
              </a:highlight>
              <a:latin typeface="微软雅黑" panose="020B0503020204020204" charset="-122"/>
              <a:ea typeface="微软雅黑" panose="020B0503020204020204" charset="-122"/>
            </a:endParaRPr>
          </a:p>
          <a:p>
            <a:r>
              <a:rPr lang="en-US" altLang="zh-CN" sz="800" i="0" dirty="0">
                <a:solidFill>
                  <a:srgbClr val="212121"/>
                </a:solidFill>
                <a:effectLst/>
                <a:highlight>
                  <a:srgbClr val="FFFFFF"/>
                </a:highlight>
                <a:latin typeface="微软雅黑" panose="020B0503020204020204" charset="-122"/>
                <a:ea typeface="微软雅黑" panose="020B0503020204020204" charset="-122"/>
              </a:rPr>
              <a:t>4   Li S, Gu HQ, Feng B, et al. Safety and efficacy of intravenous recombinant human </a:t>
            </a:r>
            <a:r>
              <a:rPr lang="en-US" altLang="zh-CN" sz="800" i="0" dirty="0" err="1">
                <a:solidFill>
                  <a:srgbClr val="212121"/>
                </a:solidFill>
                <a:effectLst/>
                <a:highlight>
                  <a:srgbClr val="FFFFFF"/>
                </a:highlight>
                <a:latin typeface="微软雅黑" panose="020B0503020204020204" charset="-122"/>
                <a:ea typeface="微软雅黑" panose="020B0503020204020204" charset="-122"/>
              </a:rPr>
              <a:t>prourokinase</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for acute </a:t>
            </a:r>
            <a:r>
              <a:rPr lang="en-US" altLang="zh-CN" sz="800" i="0" dirty="0" err="1">
                <a:solidFill>
                  <a:srgbClr val="212121"/>
                </a:solidFill>
                <a:effectLst/>
                <a:highlight>
                  <a:srgbClr val="FFFFFF"/>
                </a:highlight>
                <a:latin typeface="微软雅黑" panose="020B0503020204020204" charset="-122"/>
                <a:ea typeface="微软雅黑" panose="020B0503020204020204" charset="-122"/>
              </a:rPr>
              <a:t>ischaemic</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stroke within 4·5 h after stroke onset (PROST-2): a phase 3, open-label, non-inferiority, </a:t>
            </a:r>
            <a:r>
              <a:rPr lang="en-US" altLang="zh-CN" sz="800" i="0" dirty="0" err="1">
                <a:solidFill>
                  <a:srgbClr val="212121"/>
                </a:solidFill>
                <a:effectLst/>
                <a:highlight>
                  <a:srgbClr val="FFFFFF"/>
                </a:highlight>
                <a:latin typeface="微软雅黑" panose="020B0503020204020204" charset="-122"/>
                <a:ea typeface="微软雅黑" panose="020B0503020204020204" charset="-122"/>
              </a:rPr>
              <a:t>randomised</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controlled trial. </a:t>
            </a:r>
            <a:r>
              <a:rPr lang="en-US" altLang="zh-CN" sz="800" i="1" dirty="0">
                <a:solidFill>
                  <a:srgbClr val="212121"/>
                </a:solidFill>
                <a:effectLst/>
                <a:highlight>
                  <a:srgbClr val="FFFFFF"/>
                </a:highlight>
                <a:latin typeface="微软雅黑" panose="020B0503020204020204" charset="-122"/>
                <a:ea typeface="微软雅黑" panose="020B0503020204020204" charset="-122"/>
              </a:rPr>
              <a:t>Lancet Neurol</a:t>
            </a:r>
            <a:r>
              <a:rPr lang="en-US" altLang="zh-CN" sz="800" i="0" dirty="0">
                <a:solidFill>
                  <a:srgbClr val="212121"/>
                </a:solidFill>
                <a:effectLst/>
                <a:highlight>
                  <a:srgbClr val="FFFFFF"/>
                </a:highlight>
                <a:latin typeface="微软雅黑" panose="020B0503020204020204" charset="-122"/>
                <a:ea typeface="微软雅黑" panose="020B0503020204020204" charset="-122"/>
              </a:rPr>
              <a:t>. 2025;24(1):33-41. doi:10.1016/S1474-4422(24)00436-8</a:t>
            </a:r>
            <a:endParaRPr lang="en-US" altLang="zh-CN" sz="800" i="0" dirty="0">
              <a:solidFill>
                <a:srgbClr val="212121"/>
              </a:solidFill>
              <a:effectLst/>
              <a:highlight>
                <a:srgbClr val="FFFFFF"/>
              </a:highlight>
              <a:latin typeface="微软雅黑" panose="020B0503020204020204" charset="-122"/>
              <a:ea typeface="微软雅黑" panose="020B0503020204020204" charset="-122"/>
            </a:endParaRPr>
          </a:p>
          <a:p>
            <a:endParaRPr lang="zh-CN" altLang="en-US" sz="900" dirty="0">
              <a:latin typeface="微软雅黑" panose="020B0503020204020204" charset="-122"/>
              <a:ea typeface="微软雅黑" panose="020B0503020204020204" charset="-122"/>
            </a:endParaRPr>
          </a:p>
        </p:txBody>
      </p:sp>
      <p:graphicFrame>
        <p:nvGraphicFramePr>
          <p:cNvPr id="27" name="图表 26"/>
          <p:cNvGraphicFramePr/>
          <p:nvPr/>
        </p:nvGraphicFramePr>
        <p:xfrm>
          <a:off x="421005" y="1239520"/>
          <a:ext cx="7428230" cy="4650105"/>
        </p:xfrm>
        <a:graphic>
          <a:graphicData uri="http://schemas.openxmlformats.org/drawingml/2006/chart">
            <c:chart xmlns:c="http://schemas.openxmlformats.org/drawingml/2006/chart" xmlns:r="http://schemas.openxmlformats.org/officeDocument/2006/relationships" r:id="rId1"/>
          </a:graphicData>
        </a:graphic>
      </p:graphicFrame>
      <p:sp>
        <p:nvSpPr>
          <p:cNvPr id="28" name="文本框 27"/>
          <p:cNvSpPr txBox="1"/>
          <p:nvPr/>
        </p:nvSpPr>
        <p:spPr>
          <a:xfrm>
            <a:off x="1425575" y="1842770"/>
            <a:ext cx="1162685" cy="337185"/>
          </a:xfrm>
          <a:prstGeom prst="rect">
            <a:avLst/>
          </a:prstGeom>
          <a:noFill/>
        </p:spPr>
        <p:txBody>
          <a:bodyPr wrap="square" rtlCol="0">
            <a:spAutoFit/>
          </a:bodyPr>
          <a:p>
            <a:r>
              <a:rPr lang="en-US" altLang="zh-CN" sz="800" b="1" dirty="0">
                <a:latin typeface="微软雅黑" panose="020B0503020204020204" charset="-122"/>
                <a:ea typeface="微软雅黑" panose="020B0503020204020204" charset="-122"/>
                <a:cs typeface="微软雅黑" panose="020B0503020204020204" charset="-122"/>
              </a:rPr>
              <a:t>RR</a:t>
            </a:r>
            <a:r>
              <a:rPr lang="zh-CN" altLang="en-US" sz="800" b="1" dirty="0">
                <a:latin typeface="微软雅黑" panose="020B0503020204020204" charset="-122"/>
                <a:ea typeface="微软雅黑" panose="020B0503020204020204" charset="-122"/>
                <a:cs typeface="微软雅黑" panose="020B0503020204020204" charset="-122"/>
              </a:rPr>
              <a:t>（</a:t>
            </a:r>
            <a:r>
              <a:rPr lang="en-US" altLang="zh-CN" sz="800" b="1" dirty="0">
                <a:latin typeface="微软雅黑" panose="020B0503020204020204" charset="-122"/>
                <a:ea typeface="微软雅黑" panose="020B0503020204020204" charset="-122"/>
                <a:cs typeface="微软雅黑" panose="020B0503020204020204" charset="-122"/>
              </a:rPr>
              <a:t>95%Cl</a:t>
            </a:r>
            <a:r>
              <a:rPr lang="zh-CN" altLang="en-US" sz="800" b="1" dirty="0">
                <a:latin typeface="微软雅黑" panose="020B0503020204020204" charset="-122"/>
                <a:ea typeface="微软雅黑" panose="020B0503020204020204" charset="-122"/>
                <a:cs typeface="微软雅黑" panose="020B0503020204020204" charset="-122"/>
              </a:rPr>
              <a:t>）</a:t>
            </a:r>
            <a:endParaRPr lang="en-US" altLang="zh-CN" sz="800" b="1" dirty="0">
              <a:latin typeface="微软雅黑" panose="020B0503020204020204" charset="-122"/>
              <a:ea typeface="微软雅黑" panose="020B0503020204020204" charset="-122"/>
              <a:cs typeface="微软雅黑" panose="020B0503020204020204" charset="-122"/>
            </a:endParaRPr>
          </a:p>
          <a:p>
            <a:r>
              <a:rPr lang="en-US" altLang="zh-CN" sz="800" b="1" dirty="0">
                <a:latin typeface="微软雅黑" panose="020B0503020204020204" charset="-122"/>
                <a:ea typeface="微软雅黑" panose="020B0503020204020204" charset="-122"/>
                <a:cs typeface="微软雅黑" panose="020B0503020204020204" charset="-122"/>
              </a:rPr>
              <a:t>1.13(1.05-1.21</a:t>
            </a:r>
            <a:r>
              <a:rPr lang="en-US" altLang="zh-CN" sz="800" dirty="0">
                <a:latin typeface="微软雅黑" panose="020B0503020204020204" charset="-122"/>
                <a:ea typeface="微软雅黑" panose="020B0503020204020204" charset="-122"/>
                <a:cs typeface="微软雅黑" panose="020B0503020204020204" charset="-122"/>
              </a:rPr>
              <a:t>)</a:t>
            </a:r>
            <a:endParaRPr lang="zh-CN" altLang="en-US" sz="800" dirty="0">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nvSpPr>
        <p:spPr>
          <a:xfrm rot="16200000">
            <a:off x="1361440" y="5279390"/>
            <a:ext cx="336550" cy="583565"/>
          </a:xfrm>
          <a:prstGeom prst="rect">
            <a:avLst/>
          </a:prstGeom>
          <a:noFill/>
        </p:spPr>
        <p:txBody>
          <a:bodyPr vert="eaVert" wrap="square" rtlCol="0">
            <a:spAutoFit/>
          </a:bodyPr>
          <a:p>
            <a:pPr algn="ctr"/>
            <a:r>
              <a:rPr lang="en-US" altLang="zh-CN" sz="1000" dirty="0">
                <a:solidFill>
                  <a:srgbClr val="778495">
                    <a:lumMod val="75000"/>
                  </a:srgbClr>
                </a:solidFill>
                <a:latin typeface="微软雅黑" panose="020B0503020204020204" charset="-122"/>
                <a:ea typeface="微软雅黑" panose="020B0503020204020204" charset="-122"/>
              </a:rPr>
              <a:t>r-PA</a:t>
            </a:r>
            <a:endParaRPr lang="en-US" altLang="zh-CN" sz="1000" dirty="0">
              <a:solidFill>
                <a:srgbClr val="778495">
                  <a:lumMod val="75000"/>
                </a:srgbClr>
              </a:solidFill>
              <a:latin typeface="微软雅黑" panose="020B0503020204020204" charset="-122"/>
              <a:ea typeface="微软雅黑" panose="020B0503020204020204" charset="-122"/>
            </a:endParaRPr>
          </a:p>
        </p:txBody>
      </p:sp>
      <p:sp>
        <p:nvSpPr>
          <p:cNvPr id="30" name="文本框 29"/>
          <p:cNvSpPr txBox="1"/>
          <p:nvPr/>
        </p:nvSpPr>
        <p:spPr>
          <a:xfrm rot="16200000">
            <a:off x="2005330" y="5279390"/>
            <a:ext cx="336550" cy="583565"/>
          </a:xfrm>
          <a:prstGeom prst="rect">
            <a:avLst/>
          </a:prstGeom>
          <a:noFill/>
        </p:spPr>
        <p:txBody>
          <a:bodyPr vert="eaVert" wrap="square" rtlCol="0">
            <a:spAutoFit/>
          </a:bodyPr>
          <a:p>
            <a:pPr algn="ctr"/>
            <a:r>
              <a:rPr lang="en-US" altLang="zh-CN" sz="1000" dirty="0">
                <a:solidFill>
                  <a:srgbClr val="778495">
                    <a:lumMod val="75000"/>
                  </a:srgbClr>
                </a:solidFill>
                <a:latin typeface="微软雅黑" panose="020B0503020204020204" charset="-122"/>
                <a:ea typeface="微软雅黑" panose="020B0503020204020204" charset="-122"/>
              </a:rPr>
              <a:t>rt-PA</a:t>
            </a:r>
            <a:endParaRPr lang="en-US" altLang="zh-CN" sz="1000" dirty="0">
              <a:solidFill>
                <a:srgbClr val="778495">
                  <a:lumMod val="75000"/>
                </a:srgbClr>
              </a:solidFill>
              <a:latin typeface="微软雅黑" panose="020B0503020204020204" charset="-122"/>
              <a:ea typeface="微软雅黑" panose="020B0503020204020204" charset="-122"/>
            </a:endParaRPr>
          </a:p>
        </p:txBody>
      </p:sp>
      <p:sp>
        <p:nvSpPr>
          <p:cNvPr id="31" name="文本框 30"/>
          <p:cNvSpPr txBox="1"/>
          <p:nvPr/>
        </p:nvSpPr>
        <p:spPr>
          <a:xfrm rot="16200000">
            <a:off x="3688715" y="5279390"/>
            <a:ext cx="336550" cy="583565"/>
          </a:xfrm>
          <a:prstGeom prst="rect">
            <a:avLst/>
          </a:prstGeom>
          <a:noFill/>
        </p:spPr>
        <p:txBody>
          <a:bodyPr vert="eaVert" wrap="square" rtlCol="0">
            <a:spAutoFit/>
          </a:bodyPr>
          <a:p>
            <a:pPr algn="ctr"/>
            <a:r>
              <a:rPr lang="en-US" altLang="zh-CN" sz="1000" dirty="0">
                <a:solidFill>
                  <a:srgbClr val="778495">
                    <a:lumMod val="75000"/>
                  </a:srgbClr>
                </a:solidFill>
                <a:latin typeface="微软雅黑" panose="020B0503020204020204" charset="-122"/>
                <a:ea typeface="微软雅黑" panose="020B0503020204020204" charset="-122"/>
              </a:rPr>
              <a:t>rt-PA</a:t>
            </a:r>
            <a:endParaRPr lang="en-US" altLang="zh-CN" sz="1000" dirty="0">
              <a:solidFill>
                <a:srgbClr val="778495">
                  <a:lumMod val="75000"/>
                </a:srgbClr>
              </a:solidFill>
              <a:latin typeface="微软雅黑" panose="020B0503020204020204" charset="-122"/>
              <a:ea typeface="微软雅黑" panose="020B0503020204020204" charset="-122"/>
            </a:endParaRPr>
          </a:p>
        </p:txBody>
      </p:sp>
      <p:sp>
        <p:nvSpPr>
          <p:cNvPr id="32" name="文本框 31"/>
          <p:cNvSpPr txBox="1"/>
          <p:nvPr/>
        </p:nvSpPr>
        <p:spPr>
          <a:xfrm rot="16200000">
            <a:off x="7041515" y="5279390"/>
            <a:ext cx="336550" cy="583565"/>
          </a:xfrm>
          <a:prstGeom prst="rect">
            <a:avLst/>
          </a:prstGeom>
          <a:noFill/>
        </p:spPr>
        <p:txBody>
          <a:bodyPr vert="eaVert" wrap="square" rtlCol="0">
            <a:spAutoFit/>
          </a:bodyPr>
          <a:p>
            <a:pPr algn="ctr"/>
            <a:r>
              <a:rPr lang="en-US" altLang="zh-CN" sz="1000" dirty="0">
                <a:solidFill>
                  <a:srgbClr val="778495">
                    <a:lumMod val="75000"/>
                  </a:srgbClr>
                </a:solidFill>
                <a:latin typeface="微软雅黑" panose="020B0503020204020204" charset="-122"/>
                <a:ea typeface="微软雅黑" panose="020B0503020204020204" charset="-122"/>
              </a:rPr>
              <a:t>rt-PA</a:t>
            </a:r>
            <a:endParaRPr lang="en-US" altLang="zh-CN" sz="1000" dirty="0">
              <a:solidFill>
                <a:srgbClr val="778495">
                  <a:lumMod val="75000"/>
                </a:srgbClr>
              </a:solidFill>
              <a:latin typeface="微软雅黑" panose="020B0503020204020204" charset="-122"/>
              <a:ea typeface="微软雅黑" panose="020B0503020204020204" charset="-122"/>
            </a:endParaRPr>
          </a:p>
        </p:txBody>
      </p:sp>
      <p:sp>
        <p:nvSpPr>
          <p:cNvPr id="33" name="文本框 32"/>
          <p:cNvSpPr txBox="1"/>
          <p:nvPr/>
        </p:nvSpPr>
        <p:spPr>
          <a:xfrm rot="16200000">
            <a:off x="3034665" y="5279390"/>
            <a:ext cx="336550" cy="583565"/>
          </a:xfrm>
          <a:prstGeom prst="rect">
            <a:avLst/>
          </a:prstGeom>
          <a:noFill/>
        </p:spPr>
        <p:txBody>
          <a:bodyPr vert="eaVert" wrap="square" rtlCol="0">
            <a:spAutoFit/>
          </a:bodyPr>
          <a:p>
            <a:pPr algn="ctr"/>
            <a:r>
              <a:rPr lang="en-US" altLang="zh-CN" sz="1000" dirty="0">
                <a:solidFill>
                  <a:srgbClr val="778495">
                    <a:lumMod val="75000"/>
                  </a:srgbClr>
                </a:solidFill>
                <a:latin typeface="微软雅黑" panose="020B0503020204020204" charset="-122"/>
                <a:ea typeface="微软雅黑" panose="020B0503020204020204" charset="-122"/>
              </a:rPr>
              <a:t> TNK</a:t>
            </a:r>
            <a:endParaRPr lang="en-US" altLang="zh-CN" sz="1000" dirty="0">
              <a:solidFill>
                <a:srgbClr val="778495">
                  <a:lumMod val="75000"/>
                </a:srgbClr>
              </a:solidFill>
              <a:latin typeface="微软雅黑" panose="020B0503020204020204" charset="-122"/>
              <a:ea typeface="微软雅黑" panose="020B0503020204020204" charset="-122"/>
            </a:endParaRPr>
          </a:p>
        </p:txBody>
      </p:sp>
      <p:sp>
        <p:nvSpPr>
          <p:cNvPr id="34" name="文本框 33"/>
          <p:cNvSpPr txBox="1"/>
          <p:nvPr/>
        </p:nvSpPr>
        <p:spPr>
          <a:xfrm rot="16200000">
            <a:off x="6411595" y="5192713"/>
            <a:ext cx="336550" cy="756920"/>
          </a:xfrm>
          <a:prstGeom prst="rect">
            <a:avLst/>
          </a:prstGeom>
          <a:noFill/>
        </p:spPr>
        <p:txBody>
          <a:bodyPr vert="eaVert" wrap="square" rtlCol="0">
            <a:spAutoFit/>
          </a:bodyPr>
          <a:p>
            <a:pPr algn="ctr"/>
            <a:r>
              <a:rPr lang="en-US" altLang="zh-CN" sz="1000" dirty="0">
                <a:solidFill>
                  <a:srgbClr val="778495">
                    <a:lumMod val="75000"/>
                  </a:srgbClr>
                </a:solidFill>
                <a:latin typeface="微软雅黑" panose="020B0503020204020204" charset="-122"/>
                <a:ea typeface="微软雅黑" panose="020B0503020204020204" charset="-122"/>
              </a:rPr>
              <a:t>Pro-UK</a:t>
            </a:r>
            <a:endParaRPr lang="en-US" altLang="zh-CN" sz="1000" dirty="0">
              <a:solidFill>
                <a:srgbClr val="778495">
                  <a:lumMod val="75000"/>
                </a:srgbClr>
              </a:solidFill>
              <a:latin typeface="微软雅黑" panose="020B0503020204020204" charset="-122"/>
              <a:ea typeface="微软雅黑" panose="020B0503020204020204" charset="-122"/>
            </a:endParaRPr>
          </a:p>
        </p:txBody>
      </p:sp>
      <p:sp>
        <p:nvSpPr>
          <p:cNvPr id="35" name="文本框 34"/>
          <p:cNvSpPr txBox="1"/>
          <p:nvPr/>
        </p:nvSpPr>
        <p:spPr>
          <a:xfrm rot="16200000">
            <a:off x="5361305" y="5279390"/>
            <a:ext cx="336550" cy="583565"/>
          </a:xfrm>
          <a:prstGeom prst="rect">
            <a:avLst/>
          </a:prstGeom>
          <a:noFill/>
        </p:spPr>
        <p:txBody>
          <a:bodyPr vert="eaVert" wrap="square" rtlCol="0">
            <a:spAutoFit/>
          </a:bodyPr>
          <a:p>
            <a:pPr algn="ctr"/>
            <a:r>
              <a:rPr lang="en-US" altLang="zh-CN" sz="1000" dirty="0">
                <a:solidFill>
                  <a:srgbClr val="778495">
                    <a:lumMod val="75000"/>
                  </a:srgbClr>
                </a:solidFill>
                <a:latin typeface="微软雅黑" panose="020B0503020204020204" charset="-122"/>
                <a:ea typeface="微软雅黑" panose="020B0503020204020204" charset="-122"/>
              </a:rPr>
              <a:t>rt-PA</a:t>
            </a:r>
            <a:endParaRPr lang="en-US" altLang="zh-CN" sz="1000" dirty="0">
              <a:solidFill>
                <a:srgbClr val="778495">
                  <a:lumMod val="75000"/>
                </a:srgbClr>
              </a:solidFill>
              <a:latin typeface="微软雅黑" panose="020B0503020204020204" charset="-122"/>
              <a:ea typeface="微软雅黑" panose="020B0503020204020204" charset="-122"/>
            </a:endParaRPr>
          </a:p>
        </p:txBody>
      </p:sp>
      <p:sp>
        <p:nvSpPr>
          <p:cNvPr id="36" name="文本框 35"/>
          <p:cNvSpPr txBox="1"/>
          <p:nvPr/>
        </p:nvSpPr>
        <p:spPr>
          <a:xfrm rot="16200000">
            <a:off x="4718685" y="5279390"/>
            <a:ext cx="336550" cy="583565"/>
          </a:xfrm>
          <a:prstGeom prst="rect">
            <a:avLst/>
          </a:prstGeom>
          <a:noFill/>
        </p:spPr>
        <p:txBody>
          <a:bodyPr vert="eaVert" wrap="square" rtlCol="0">
            <a:spAutoFit/>
          </a:bodyPr>
          <a:p>
            <a:pPr algn="ctr"/>
            <a:r>
              <a:rPr lang="en-US" altLang="zh-CN" sz="1000" dirty="0">
                <a:solidFill>
                  <a:srgbClr val="778495">
                    <a:lumMod val="75000"/>
                  </a:srgbClr>
                </a:solidFill>
                <a:latin typeface="微软雅黑" panose="020B0503020204020204" charset="-122"/>
                <a:ea typeface="微软雅黑" panose="020B0503020204020204" charset="-122"/>
              </a:rPr>
              <a:t> TNK</a:t>
            </a:r>
            <a:endParaRPr lang="en-US" altLang="zh-CN" sz="1000" dirty="0">
              <a:solidFill>
                <a:srgbClr val="778495">
                  <a:lumMod val="75000"/>
                </a:srgbClr>
              </a:solidFill>
              <a:latin typeface="微软雅黑" panose="020B0503020204020204" charset="-122"/>
              <a:ea typeface="微软雅黑" panose="020B0503020204020204" charset="-122"/>
            </a:endParaRPr>
          </a:p>
        </p:txBody>
      </p:sp>
      <p:sp>
        <p:nvSpPr>
          <p:cNvPr id="37" name="矩形 36"/>
          <p:cNvSpPr/>
          <p:nvPr/>
        </p:nvSpPr>
        <p:spPr>
          <a:xfrm>
            <a:off x="1471930" y="1773555"/>
            <a:ext cx="890905" cy="379730"/>
          </a:xfrm>
          <a:prstGeom prst="rect">
            <a:avLst/>
          </a:prstGeom>
          <a:noFill/>
          <a:ln w="28575">
            <a:solidFill>
              <a:srgbClr val="FF0000"/>
            </a:solidFill>
          </a:ln>
          <a:extLst>
            <a:ext uri="{909E8E84-426E-40DD-AFC4-6F175D3DCCD1}">
              <a14:hiddenFill xmlns:a14="http://schemas.microsoft.com/office/drawing/2010/main">
                <a:solidFill>
                  <a:srgbClr val="FDF0AC">
                    <a:lumMod val="90000"/>
                  </a:srgbClr>
                </a:solidFill>
              </a14:hiddenFill>
            </a:ext>
          </a:extLst>
        </p:spPr>
        <p:style>
          <a:lnRef idx="2">
            <a:srgbClr val="044F75">
              <a:shade val="50000"/>
            </a:srgbClr>
          </a:lnRef>
          <a:fillRef idx="1">
            <a:srgbClr val="044F75"/>
          </a:fillRef>
          <a:effectRef idx="0">
            <a:srgbClr val="044F75"/>
          </a:effectRef>
          <a:fontRef idx="minor">
            <a:srgbClr val="FFFFFF"/>
          </a:fontRef>
        </p:style>
        <p:txBody>
          <a:bodyPr rtlCol="0" anchor="ctr"/>
          <a:p>
            <a:pPr algn="ctr"/>
            <a:endParaRPr lang="zh-CN" altLang="en-US" dirty="0">
              <a:solidFill>
                <a:srgbClr val="000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rcRect r="20050"/>
          <a:stretch>
            <a:fillRect/>
          </a:stretch>
        </p:blipFill>
        <p:spPr>
          <a:xfrm>
            <a:off x="8035290" y="1337945"/>
            <a:ext cx="3703320" cy="45516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6020" y="302260"/>
            <a:ext cx="9085580" cy="332105"/>
          </a:xfrm>
        </p:spPr>
        <p:txBody>
          <a:bodyPr wrap="square"/>
          <a:p>
            <a:pPr algn="l">
              <a:buClrTx/>
              <a:buSzTx/>
              <a:buFontTx/>
            </a:pPr>
            <a:r>
              <a:rPr lang="zh-CN">
                <a:solidFill>
                  <a:srgbClr val="044F75"/>
                </a:solidFill>
                <a:sym typeface="+mn-ea"/>
              </a:rPr>
              <a:t>国内外</a:t>
            </a:r>
            <a:r>
              <a:rPr lang="zh-CN" altLang="en-US" sz="2400">
                <a:solidFill>
                  <a:srgbClr val="044F75"/>
                </a:solidFill>
                <a:sym typeface="+mn-ea"/>
              </a:rPr>
              <a:t>指南与共识一致推荐该药品</a:t>
            </a:r>
            <a:r>
              <a:rPr lang="zh-CN" sz="2400">
                <a:solidFill>
                  <a:srgbClr val="044F75"/>
                </a:solidFill>
                <a:sym typeface="+mn-ea"/>
              </a:rPr>
              <a:t>适用于AIS溶栓治疗</a:t>
            </a:r>
            <a:endParaRPr lang="zh-CN" altLang="en-US" sz="2400">
              <a:solidFill>
                <a:srgbClr val="044F75"/>
              </a:solidFill>
              <a:sym typeface="+mn-ea"/>
            </a:endParaRPr>
          </a:p>
        </p:txBody>
      </p:sp>
      <p:sp>
        <p:nvSpPr>
          <p:cNvPr id="44" name="textbox 44"/>
          <p:cNvSpPr/>
          <p:nvPr/>
        </p:nvSpPr>
        <p:spPr>
          <a:xfrm>
            <a:off x="0" y="76581"/>
            <a:ext cx="1091564" cy="557530"/>
          </a:xfrm>
          <a:prstGeom prst="rect">
            <a:avLst/>
          </a:prstGeom>
          <a:solidFill>
            <a:srgbClr val="044F75"/>
          </a:solidFill>
          <a:ln w="0" cap="flat">
            <a:noFill/>
            <a:prstDash val="solid"/>
            <a:miter lim="0"/>
          </a:ln>
        </p:spPr>
        <p:txBody>
          <a:bodyPr vert="horz" wrap="square" lIns="0" tIns="0" rIns="0" bIns="0" anchor="ctr" anchorCtr="0"/>
          <a:p>
            <a:pPr algn="ctr" rtl="0" eaLnBrk="0">
              <a:lnSpc>
                <a:spcPct val="109000"/>
              </a:lnSpc>
            </a:pPr>
            <a:r>
              <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有效性</a:t>
            </a:r>
            <a:endPar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109000"/>
              </a:lnSpc>
            </a:pPr>
            <a:r>
              <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3</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a:graphicFrameLocks noGrp="1"/>
          </p:cNvGraphicFramePr>
          <p:nvPr>
            <p:custDataLst>
              <p:tags r:id="rId1"/>
            </p:custDataLst>
          </p:nvPr>
        </p:nvGraphicFramePr>
        <p:xfrm>
          <a:off x="558800" y="1482725"/>
          <a:ext cx="11252835" cy="4866640"/>
        </p:xfrm>
        <a:graphic>
          <a:graphicData uri="http://schemas.openxmlformats.org/drawingml/2006/table">
            <a:tbl>
              <a:tblPr firstRow="1" bandRow="1">
                <a:effectLst/>
                <a:tableStyleId>{5940675A-B579-460E-94D1-54222C63F5DA}</a:tableStyleId>
              </a:tblPr>
              <a:tblGrid>
                <a:gridCol w="1101090"/>
                <a:gridCol w="2740660"/>
                <a:gridCol w="1781175"/>
                <a:gridCol w="5629910"/>
              </a:tblGrid>
              <a:tr h="347345">
                <a:tc>
                  <a:txBody>
                    <a:bodyPr/>
                    <a:p>
                      <a:pPr algn="ctr">
                        <a:lnSpc>
                          <a:spcPct val="120000"/>
                        </a:lnSpc>
                        <a:buNone/>
                      </a:pP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序号</a:t>
                      </a:r>
                      <a:endParaRPr lang="zh-CN" altLang="en-US" sz="1400" b="1" dirty="0">
                        <a:solidFill>
                          <a:srgbClr val="FFFFFF"/>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44F75"/>
                    </a:solidFill>
                  </a:tcPr>
                </a:tc>
                <a:tc>
                  <a:txBody>
                    <a:bodyPr/>
                    <a:p>
                      <a:pPr algn="ctr">
                        <a:lnSpc>
                          <a:spcPct val="120000"/>
                        </a:lnSpc>
                      </a:pP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指南</a:t>
                      </a:r>
                      <a:r>
                        <a:rPr lang="en-US" altLang="zh-CN" sz="1400" b="1" dirty="0">
                          <a:solidFill>
                            <a:srgbClr val="FFFFFF"/>
                          </a:solidFill>
                          <a:latin typeface="微软雅黑" panose="020B0503020204020204" charset="-122"/>
                          <a:ea typeface="微软雅黑" panose="020B0503020204020204" charset="-122"/>
                          <a:cs typeface="微软雅黑" panose="020B0503020204020204" charset="-122"/>
                        </a:rPr>
                        <a:t>/</a:t>
                      </a: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共识</a:t>
                      </a:r>
                      <a:endParaRPr lang="zh-CN" altLang="en-US" sz="1400" b="1" dirty="0">
                        <a:solidFill>
                          <a:srgbClr val="FFFFFF"/>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44F75"/>
                    </a:solidFill>
                  </a:tcPr>
                </a:tc>
                <a:tc>
                  <a:txBody>
                    <a:bodyPr/>
                    <a:p>
                      <a:pPr algn="ctr">
                        <a:lnSpc>
                          <a:spcPct val="120000"/>
                        </a:lnSpc>
                        <a:buNone/>
                      </a:pP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发表</a:t>
                      </a: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单位</a:t>
                      </a:r>
                      <a:endParaRPr lang="zh-CN" altLang="en-US" sz="1400" b="1" dirty="0">
                        <a:solidFill>
                          <a:srgbClr val="FFFFFF"/>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44F75"/>
                    </a:solidFill>
                  </a:tcPr>
                </a:tc>
                <a:tc>
                  <a:txBody>
                    <a:bodyPr/>
                    <a:lstStyle/>
                    <a:p>
                      <a:pPr algn="ctr">
                        <a:lnSpc>
                          <a:spcPct val="120000"/>
                        </a:lnSpc>
                      </a:pP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描述</a:t>
                      </a:r>
                      <a:r>
                        <a:rPr lang="en-US" altLang="zh-CN" sz="1400" b="1" dirty="0">
                          <a:solidFill>
                            <a:srgbClr val="FFFFFF"/>
                          </a:solidFill>
                          <a:latin typeface="微软雅黑" panose="020B0503020204020204" charset="-122"/>
                          <a:ea typeface="微软雅黑" panose="020B0503020204020204" charset="-122"/>
                          <a:cs typeface="微软雅黑" panose="020B0503020204020204" charset="-122"/>
                        </a:rPr>
                        <a:t>/</a:t>
                      </a:r>
                      <a:r>
                        <a:rPr lang="zh-CN" altLang="en-US" sz="1400" b="1" dirty="0">
                          <a:solidFill>
                            <a:srgbClr val="FFFFFF"/>
                          </a:solidFill>
                          <a:latin typeface="微软雅黑" panose="020B0503020204020204" charset="-122"/>
                          <a:ea typeface="微软雅黑" panose="020B0503020204020204" charset="-122"/>
                          <a:cs typeface="微软雅黑" panose="020B0503020204020204" charset="-122"/>
                        </a:rPr>
                        <a:t>推荐意见</a:t>
                      </a:r>
                      <a:endParaRPr lang="zh-CN" altLang="en-US" sz="1400" b="1" dirty="0">
                        <a:solidFill>
                          <a:srgbClr val="FFFFFF"/>
                        </a:solidFill>
                        <a:latin typeface="微软雅黑" panose="020B0503020204020204" charset="-122"/>
                        <a:ea typeface="微软雅黑" panose="020B0503020204020204" charset="-122"/>
                        <a:cs typeface="微软雅黑" panose="020B0503020204020204" charset="-122"/>
                      </a:endParaRPr>
                    </a:p>
                  </a:txBody>
                  <a:tcPr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044F75"/>
                    </a:solidFill>
                  </a:tcPr>
                </a:tc>
              </a:tr>
              <a:tr h="1370965">
                <a:tc>
                  <a:txBody>
                    <a:bodyPr/>
                    <a:p>
                      <a:pPr algn="ctr">
                        <a:lnSpc>
                          <a:spcPct val="120000"/>
                        </a:lnSpc>
                        <a:buNone/>
                      </a:pP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1</a:t>
                      </a:r>
                      <a:endParaRPr lang="en-US" altLang="zh-CN"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ctr">
                        <a:lnSpc>
                          <a:spcPct val="12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中国卒中学会急性缺血性卒中再灌注治疗指南</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2024</a:t>
                      </a:r>
                      <a:endParaRPr lang="en-US" altLang="zh-CN"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ctr">
                        <a:lnSpc>
                          <a:spcPct val="120000"/>
                        </a:lnSpc>
                        <a:buNone/>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中国</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卒中学会</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l">
                        <a:lnSpc>
                          <a:spcPct val="120000"/>
                        </a:lnSpc>
                      </a:pP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对于发病</a:t>
                      </a:r>
                      <a:r>
                        <a:rPr lang="en-US" altLang="zh-CN" sz="1400" b="0" dirty="0">
                          <a:solidFill>
                            <a:srgbClr val="000000"/>
                          </a:solidFill>
                          <a:latin typeface="微软雅黑" panose="020B0503020204020204" charset="-122"/>
                          <a:ea typeface="微软雅黑" panose="020B0503020204020204" charset="-122"/>
                          <a:cs typeface="微软雅黑" panose="020B0503020204020204" charset="-122"/>
                        </a:rPr>
                        <a:t>4.5 h</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内的急性缺血性卒中患者，</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瑞替普酶</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静脉溶栓治疗已经</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被证实优于阿替普酶</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400" b="0" dirty="0">
                        <a:solidFill>
                          <a:srgbClr val="000000"/>
                        </a:solidFill>
                        <a:latin typeface="微软雅黑" panose="020B0503020204020204" charset="-122"/>
                        <a:ea typeface="微软雅黑" panose="020B0503020204020204" charset="-122"/>
                        <a:cs typeface="微软雅黑" panose="020B0503020204020204" charset="-122"/>
                      </a:endParaRPr>
                    </a:p>
                    <a:p>
                      <a:pPr algn="l">
                        <a:lnSpc>
                          <a:spcPct val="120000"/>
                        </a:lnSpc>
                      </a:pP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急性缺血性卒中患者如</a:t>
                      </a:r>
                      <a:r>
                        <a:rPr lang="en-US" altLang="zh-CN" sz="1400" b="0" dirty="0">
                          <a:solidFill>
                            <a:srgbClr val="000000"/>
                          </a:solidFill>
                          <a:latin typeface="微软雅黑" panose="020B0503020204020204" charset="-122"/>
                          <a:ea typeface="微软雅黑" panose="020B0503020204020204" charset="-122"/>
                          <a:cs typeface="微软雅黑" panose="020B0503020204020204" charset="-122"/>
                        </a:rPr>
                        <a:t>NIHSS</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评分</a:t>
                      </a:r>
                      <a:r>
                        <a:rPr lang="en-US" altLang="zh-CN" sz="1400" b="0" dirty="0">
                          <a:solidFill>
                            <a:srgbClr val="000000"/>
                          </a:solidFill>
                          <a:latin typeface="微软雅黑" panose="020B0503020204020204" charset="-122"/>
                          <a:ea typeface="微软雅黑" panose="020B0503020204020204" charset="-122"/>
                          <a:cs typeface="微软雅黑" panose="020B0503020204020204" charset="-122"/>
                        </a:rPr>
                        <a:t>≥4</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分，无论年龄，在已知发病后</a:t>
                      </a:r>
                      <a:r>
                        <a:rPr lang="en-US" altLang="zh-CN" sz="1400" b="0" dirty="0">
                          <a:solidFill>
                            <a:srgbClr val="000000"/>
                          </a:solidFill>
                          <a:latin typeface="微软雅黑" panose="020B0503020204020204" charset="-122"/>
                          <a:ea typeface="微软雅黑" panose="020B0503020204020204" charset="-122"/>
                          <a:cs typeface="微软雅黑" panose="020B0503020204020204" charset="-122"/>
                        </a:rPr>
                        <a:t>4.5 h</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内可开始治疗，可以考虑使用</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瑞替普酶</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进行静脉溶栓治疗。</a:t>
                      </a:r>
                      <a:endParaRPr lang="zh-CN" altLang="en-US" sz="1400" b="0" dirty="0">
                        <a:solidFill>
                          <a:srgbClr val="000000"/>
                        </a:solidFill>
                        <a:latin typeface="微软雅黑" panose="020B0503020204020204" charset="-122"/>
                        <a:ea typeface="微软雅黑" panose="020B0503020204020204" charset="-122"/>
                        <a:cs typeface="微软雅黑" panose="020B0503020204020204" charset="-122"/>
                      </a:endParaRPr>
                    </a:p>
                    <a:p>
                      <a:pPr algn="l">
                        <a:lnSpc>
                          <a:spcPct val="120000"/>
                        </a:lnSpc>
                      </a:pPr>
                      <a:r>
                        <a:rPr lang="zh-CN" altLang="en-US" sz="1400" b="1" dirty="0">
                          <a:solidFill>
                            <a:srgbClr val="000000"/>
                          </a:solidFill>
                          <a:latin typeface="微软雅黑" panose="020B0503020204020204" charset="-122"/>
                          <a:ea typeface="微软雅黑" panose="020B0503020204020204" charset="-122"/>
                          <a:cs typeface="微软雅黑" panose="020B0503020204020204" charset="-122"/>
                        </a:rPr>
                        <a:t>推荐（</a:t>
                      </a:r>
                      <a:r>
                        <a:rPr lang="en-US" altLang="en-US" sz="1400" b="1" dirty="0">
                          <a:solidFill>
                            <a:srgbClr val="000000"/>
                          </a:solidFill>
                          <a:latin typeface="微软雅黑" panose="020B0503020204020204" charset="-122"/>
                          <a:ea typeface="微软雅黑" panose="020B0503020204020204" charset="-122"/>
                          <a:cs typeface="微软雅黑" panose="020B0503020204020204" charset="-122"/>
                        </a:rPr>
                        <a:t>Ⅱ</a:t>
                      </a:r>
                      <a:r>
                        <a:rPr lang="en-US" altLang="zh-CN" sz="1400" b="1" dirty="0">
                          <a:solidFill>
                            <a:srgbClr val="000000"/>
                          </a:solidFill>
                          <a:latin typeface="微软雅黑" panose="020B0503020204020204" charset="-122"/>
                          <a:ea typeface="微软雅黑" panose="020B0503020204020204" charset="-122"/>
                          <a:cs typeface="微软雅黑" panose="020B0503020204020204" charset="-122"/>
                        </a:rPr>
                        <a:t>a</a:t>
                      </a:r>
                      <a:r>
                        <a:rPr lang="zh-CN" altLang="en-US" sz="1400" b="1" dirty="0">
                          <a:solidFill>
                            <a:srgbClr val="000000"/>
                          </a:solidFill>
                          <a:latin typeface="微软雅黑" panose="020B0503020204020204" charset="-122"/>
                          <a:ea typeface="微软雅黑" panose="020B0503020204020204" charset="-122"/>
                          <a:cs typeface="微软雅黑" panose="020B0503020204020204" charset="-122"/>
                        </a:rPr>
                        <a:t>类推荐，</a:t>
                      </a:r>
                      <a:r>
                        <a:rPr lang="en-US" altLang="zh-CN" sz="1400" b="1" dirty="0">
                          <a:solidFill>
                            <a:srgbClr val="000000"/>
                          </a:solidFill>
                          <a:latin typeface="微软雅黑" panose="020B0503020204020204" charset="-122"/>
                          <a:ea typeface="微软雅黑" panose="020B0503020204020204" charset="-122"/>
                          <a:cs typeface="微软雅黑" panose="020B0503020204020204" charset="-122"/>
                        </a:rPr>
                        <a:t>B</a:t>
                      </a:r>
                      <a:r>
                        <a:rPr lang="zh-CN" altLang="en-US" sz="1400" b="1" dirty="0">
                          <a:solidFill>
                            <a:srgbClr val="000000"/>
                          </a:solidFill>
                          <a:latin typeface="微软雅黑" panose="020B0503020204020204" charset="-122"/>
                          <a:ea typeface="微软雅黑" panose="020B0503020204020204" charset="-122"/>
                          <a:cs typeface="微软雅黑" panose="020B0503020204020204" charset="-122"/>
                        </a:rPr>
                        <a:t>级证据）。</a:t>
                      </a:r>
                      <a:endParaRPr lang="zh-CN" altLang="en-US" sz="1400" b="1"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r>
              <a:tr h="864870">
                <a:tc>
                  <a:txBody>
                    <a:bodyPr/>
                    <a:p>
                      <a:pPr algn="ctr">
                        <a:lnSpc>
                          <a:spcPct val="120000"/>
                        </a:lnSpc>
                        <a:buClrTx/>
                        <a:buSzTx/>
                        <a:buFontTx/>
                        <a:buNone/>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2</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ctr">
                        <a:lnSpc>
                          <a:spcPct val="120000"/>
                        </a:lnSpc>
                        <a:buClrTx/>
                        <a:buSzTx/>
                        <a:buFontTx/>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脑血管病防治指南（2024 年版）</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ctr">
                        <a:lnSpc>
                          <a:spcPct val="120000"/>
                        </a:lnSpc>
                        <a:buClrTx/>
                        <a:buSzTx/>
                        <a:buFontTx/>
                        <a:buNone/>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国家卫生健康委办公厅</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l">
                        <a:lnSpc>
                          <a:spcPct val="120000"/>
                        </a:lnSpc>
                        <a:buClrTx/>
                        <a:buSzTx/>
                        <a:buFontTx/>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纤溶酶原激活物包括替奈普酶、阿替普酶、</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瑞替普酶</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以及尿激酶原，是目前主要的溶栓药物；发病4.5小时内无溶栓禁忌证的缺血性卒中患者，必须尽快行静脉溶栓治疗。</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r>
              <a:tr h="656590">
                <a:tc>
                  <a:txBody>
                    <a:bodyPr/>
                    <a:p>
                      <a:pPr algn="ctr">
                        <a:lnSpc>
                          <a:spcPct val="120000"/>
                        </a:lnSpc>
                        <a:buClrTx/>
                        <a:buSzTx/>
                        <a:buFontTx/>
                        <a:buNone/>
                      </a:pP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3</a:t>
                      </a:r>
                      <a:endParaRPr lang="en-US" altLang="zh-CN"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ctr">
                        <a:lnSpc>
                          <a:spcPct val="120000"/>
                        </a:lnSpc>
                        <a:buClrTx/>
                        <a:buSzTx/>
                        <a:buFontTx/>
                        <a:buNone/>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急性缺血性脑卒中急诊急救技术规范，</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2025</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ctr">
                        <a:lnSpc>
                          <a:spcPct val="120000"/>
                        </a:lnSpc>
                        <a:buClrTx/>
                        <a:buSzTx/>
                        <a:buFontTx/>
                        <a:buNone/>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中国检验检测</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学会</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l">
                        <a:lnSpc>
                          <a:spcPct val="120000"/>
                        </a:lnSpc>
                        <a:buClrTx/>
                        <a:buSzTx/>
                        <a:buFontTx/>
                        <a:buNone/>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急诊科应自备药物，包括阿替普酶、</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瑞替普酶</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、替奈普酶或尿激酶</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等。</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r>
              <a:tr h="1626870">
                <a:tc>
                  <a:txBody>
                    <a:bodyPr/>
                    <a:p>
                      <a:pPr algn="ctr">
                        <a:lnSpc>
                          <a:spcPct val="120000"/>
                        </a:lnSpc>
                        <a:buNone/>
                      </a:pP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4</a:t>
                      </a:r>
                      <a:endParaRPr lang="en-US" altLang="zh-CN"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ctr">
                        <a:lnSpc>
                          <a:spcPct val="12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中国急性缺血性卒中诊治指南</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2023</a:t>
                      </a:r>
                      <a:endParaRPr lang="en-US" altLang="zh-CN"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ctr">
                        <a:lnSpc>
                          <a:spcPct val="120000"/>
                        </a:lnSpc>
                        <a:buClrTx/>
                        <a:buSzTx/>
                        <a:buFontTx/>
                        <a:buNone/>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中华医学会</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c>
                  <a:txBody>
                    <a:bodyPr/>
                    <a:p>
                      <a:pPr algn="l">
                        <a:lnSpc>
                          <a:spcPct val="120000"/>
                        </a:lnSpc>
                      </a:pP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期临床试验结果提示，瑞替普酶（</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12mg+12mg</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）和瑞替普酶（</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18mg+18mg</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）治疗发病</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4.5h</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内急性缺血性卒中患者的安全性良好，疗效与阿替普酶相近。</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p>
                      <a:pPr algn="l">
                        <a:lnSpc>
                          <a:spcPct val="12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比较</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瑞替普酶</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18 mg+18 mg</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）与阿替普酶静脉溶栓治疗急性缺血性卒中疗效的临床</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期试验（</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RAISE</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研究）已经完成，将为</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瑞替普酶</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在急性缺血性卒中的应用提供更多的循证医学证据。</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txBody>
                  <a:tcPr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FFFFFF"/>
                    </a:solidFill>
                  </a:tcPr>
                </a:tc>
              </a:tr>
            </a:tbl>
          </a:graphicData>
        </a:graphic>
      </p:graphicFrame>
      <p:sp>
        <p:nvSpPr>
          <p:cNvPr id="13" name="文本框 12"/>
          <p:cNvSpPr txBox="1"/>
          <p:nvPr/>
        </p:nvSpPr>
        <p:spPr>
          <a:xfrm>
            <a:off x="-1" y="6613202"/>
            <a:ext cx="9565821" cy="245110"/>
          </a:xfrm>
          <a:prstGeom prst="rect">
            <a:avLst/>
          </a:prstGeom>
          <a:noFill/>
        </p:spPr>
        <p:txBody>
          <a:bodyPr wrap="square">
            <a:spAutoFit/>
          </a:bodyPr>
          <a:lstStyle/>
          <a:p>
            <a:r>
              <a:rPr lang="en-US" altLang="zh-CN" sz="1000" dirty="0">
                <a:latin typeface="微软雅黑" panose="020B0503020204020204" charset="-122"/>
                <a:ea typeface="微软雅黑" panose="020B0503020204020204" charset="-122"/>
                <a:cs typeface="微软雅黑" panose="020B0503020204020204" charset="-122"/>
              </a:rPr>
              <a:t>AIS</a:t>
            </a:r>
            <a:r>
              <a:rPr lang="zh-CN" altLang="en-US" sz="1000" dirty="0">
                <a:latin typeface="微软雅黑" panose="020B0503020204020204" charset="-122"/>
                <a:ea typeface="微软雅黑" panose="020B0503020204020204" charset="-122"/>
                <a:cs typeface="微软雅黑" panose="020B0503020204020204" charset="-122"/>
              </a:rPr>
              <a:t>：急性缺血性卒中</a:t>
            </a:r>
            <a:endParaRPr lang="zh-CN" altLang="en-US" sz="10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558800" y="1026795"/>
            <a:ext cx="4521200" cy="306705"/>
          </a:xfrm>
          <a:prstGeom prst="rect">
            <a:avLst/>
          </a:prstGeom>
          <a:noFill/>
        </p:spPr>
        <p:txBody>
          <a:bodyPr wrap="square" rtlCol="0">
            <a:spAutoFit/>
          </a:bodyPr>
          <a:p>
            <a:r>
              <a:rPr lang="zh-CN" altLang="en-US" sz="1400">
                <a:latin typeface="微软雅黑" panose="020B0503020204020204" charset="-122"/>
                <a:ea typeface="微软雅黑" panose="020B0503020204020204" charset="-122"/>
              </a:rPr>
              <a:t>按照重要性由高到低排序</a:t>
            </a:r>
            <a:endParaRPr lang="zh-CN" altLang="en-US" sz="140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6020" y="302260"/>
            <a:ext cx="9085580" cy="332105"/>
          </a:xfrm>
        </p:spPr>
        <p:txBody>
          <a:bodyPr wrap="square"/>
          <a:p>
            <a:r>
              <a:rPr lang="zh-CN">
                <a:solidFill>
                  <a:srgbClr val="044F75"/>
                </a:solidFill>
                <a:sym typeface="+mn-ea"/>
              </a:rPr>
              <a:t>技术创新：</a:t>
            </a:r>
            <a:r>
              <a:rPr lang="zh-CN">
                <a:solidFill>
                  <a:srgbClr val="FF0000"/>
                </a:solidFill>
                <a:sym typeface="+mn-ea"/>
              </a:rPr>
              <a:t>固定剂量</a:t>
            </a:r>
            <a:r>
              <a:rPr lang="zh-CN">
                <a:solidFill>
                  <a:srgbClr val="044F75"/>
                </a:solidFill>
                <a:sym typeface="+mn-ea"/>
              </a:rPr>
              <a:t>给药，临床使用</a:t>
            </a:r>
            <a:r>
              <a:rPr lang="zh-CN">
                <a:solidFill>
                  <a:srgbClr val="FF0000"/>
                </a:solidFill>
                <a:sym typeface="+mn-ea"/>
              </a:rPr>
              <a:t>更便捷</a:t>
            </a:r>
            <a:r>
              <a:rPr lang="zh-CN">
                <a:solidFill>
                  <a:srgbClr val="044F75"/>
                </a:solidFill>
                <a:sym typeface="+mn-ea"/>
              </a:rPr>
              <a:t>，节约抢救时间</a:t>
            </a:r>
            <a:endParaRPr lang="zh-CN" altLang="en-US" sz="1800">
              <a:solidFill>
                <a:srgbClr val="044F75"/>
              </a:solidFill>
            </a:endParaRPr>
          </a:p>
        </p:txBody>
      </p:sp>
      <p:sp>
        <p:nvSpPr>
          <p:cNvPr id="44" name="textbox 44"/>
          <p:cNvSpPr/>
          <p:nvPr/>
        </p:nvSpPr>
        <p:spPr>
          <a:xfrm>
            <a:off x="0" y="76581"/>
            <a:ext cx="1091564" cy="557530"/>
          </a:xfrm>
          <a:prstGeom prst="rect">
            <a:avLst/>
          </a:prstGeom>
          <a:solidFill>
            <a:srgbClr val="044F75"/>
          </a:solidFill>
          <a:ln w="0" cap="flat">
            <a:noFill/>
            <a:prstDash val="solid"/>
            <a:miter lim="0"/>
          </a:ln>
        </p:spPr>
        <p:txBody>
          <a:bodyPr vert="horz" wrap="square" lIns="0" tIns="0" rIns="0" bIns="0" anchor="ctr" anchorCtr="0"/>
          <a:p>
            <a:pPr algn="ctr" rtl="0" eaLnBrk="0">
              <a:lnSpc>
                <a:spcPct val="109000"/>
              </a:lnSpc>
            </a:pPr>
            <a:r>
              <a:rPr lang="zh-CN"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创新性</a:t>
            </a:r>
            <a:endParaRPr lang="en-US"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1176020" y="2386965"/>
            <a:ext cx="4777105" cy="3977005"/>
            <a:chOff x="1488" y="4717"/>
            <a:chExt cx="7255" cy="5426"/>
          </a:xfrm>
        </p:grpSpPr>
        <p:grpSp>
          <p:nvGrpSpPr>
            <p:cNvPr id="9" name="组合 8"/>
            <p:cNvGrpSpPr/>
            <p:nvPr/>
          </p:nvGrpSpPr>
          <p:grpSpPr>
            <a:xfrm>
              <a:off x="1488" y="4717"/>
              <a:ext cx="7255" cy="5426"/>
              <a:chOff x="1134320" y="1447310"/>
              <a:chExt cx="3996001" cy="7108995"/>
            </a:xfrm>
          </p:grpSpPr>
          <p:sp>
            <p:nvSpPr>
              <p:cNvPr id="10" name="矩形 9"/>
              <p:cNvSpPr/>
              <p:nvPr/>
            </p:nvSpPr>
            <p:spPr>
              <a:xfrm>
                <a:off x="1134321" y="1498694"/>
                <a:ext cx="3996000" cy="7057611"/>
              </a:xfrm>
              <a:prstGeom prst="rect">
                <a:avLst/>
              </a:prstGeom>
              <a:noFill/>
              <a:ln w="38100">
                <a:noFill/>
                <a:round/>
              </a:ln>
              <a:effectLst/>
              <a:extLst>
                <a:ext uri="{909E8E84-426E-40DD-AFC4-6F175D3DCCD1}">
                  <a14:hiddenFill xmlns:a14="http://schemas.microsoft.com/office/drawing/2010/main">
                    <a:solidFill>
                      <a:srgbClr val="044F75">
                        <a:alpha val="5098"/>
                      </a:srgbClr>
                    </a:solidFill>
                  </a14:hiddenFill>
                </a:ext>
              </a:extLst>
            </p:spPr>
            <p:style>
              <a:lnRef idx="2">
                <a:srgbClr val="044F75">
                  <a:shade val="50000"/>
                </a:srgbClr>
              </a:lnRef>
              <a:fillRef idx="1">
                <a:srgbClr val="044F75"/>
              </a:fillRef>
              <a:effectRef idx="0">
                <a:srgbClr val="044F75"/>
              </a:effectRef>
              <a:fontRef idx="minor">
                <a:srgbClr val="FFFFFF"/>
              </a:fontRef>
            </p:style>
            <p:txBody>
              <a:bodyPr rot="0" spcFirstLastPara="0" vert="horz" wrap="square" lIns="91440" tIns="45720" rIns="91440" bIns="45720" numCol="1" spcCol="0" rtlCol="0" fromWordArt="0" anchor="t" anchorCtr="0" forceAA="0" compatLnSpc="1">
                <a:noAutofit/>
              </a:bodyPr>
              <a:p>
                <a:pPr algn="ctr"/>
                <a:endParaRPr lang="zh-CN" altLang="en-US">
                  <a:solidFill>
                    <a:srgbClr val="FFFFFF"/>
                  </a:solidFill>
                  <a:latin typeface="Arial" panose="020B0604020202020204" pitchFamily="34" charset="0"/>
                  <a:ea typeface="微软雅黑" panose="020B0503020204020204" charset="-122"/>
                </a:endParaRPr>
              </a:p>
            </p:txBody>
          </p:sp>
          <p:sp>
            <p:nvSpPr>
              <p:cNvPr id="16" name="矩形 15"/>
              <p:cNvSpPr/>
              <p:nvPr/>
            </p:nvSpPr>
            <p:spPr>
              <a:xfrm>
                <a:off x="1134320" y="1447310"/>
                <a:ext cx="3996000" cy="51385"/>
              </a:xfrm>
              <a:prstGeom prst="rect">
                <a:avLst/>
              </a:prstGeom>
              <a:solidFill>
                <a:srgbClr val="044F75"/>
              </a:solidFill>
              <a:ln w="38100">
                <a:noFill/>
                <a:round/>
              </a:ln>
              <a:effectLst/>
            </p:spPr>
            <p:style>
              <a:lnRef idx="2">
                <a:srgbClr val="044F75">
                  <a:shade val="50000"/>
                </a:srgbClr>
              </a:lnRef>
              <a:fillRef idx="1">
                <a:srgbClr val="044F75"/>
              </a:fillRef>
              <a:effectRef idx="0">
                <a:srgbClr val="044F75"/>
              </a:effectRef>
              <a:fontRef idx="minor">
                <a:srgbClr val="FFFFFF"/>
              </a:fontRef>
            </p:style>
            <p:txBody>
              <a:bodyPr rot="0" spcFirstLastPara="0" vert="horz" wrap="square" lIns="91440" tIns="45720" rIns="91440" bIns="45720" numCol="1" spcCol="0" rtlCol="0" fromWordArt="0" anchor="t" anchorCtr="0" forceAA="0" compatLnSpc="1">
                <a:noAutofit/>
              </a:bodyPr>
              <a:p>
                <a:pPr algn="ctr"/>
                <a:endParaRPr lang="zh-CN" altLang="en-US">
                  <a:solidFill>
                    <a:srgbClr val="FFFFFF"/>
                  </a:solidFill>
                  <a:latin typeface="Arial" panose="020B0604020202020204" pitchFamily="34" charset="0"/>
                  <a:ea typeface="微软雅黑" panose="020B0503020204020204" charset="-122"/>
                </a:endParaRPr>
              </a:p>
            </p:txBody>
          </p:sp>
        </p:grpSp>
        <p:pic>
          <p:nvPicPr>
            <p:cNvPr id="19" name="图片 18"/>
            <p:cNvPicPr>
              <a:picLocks noChangeAspect="1"/>
            </p:cNvPicPr>
            <p:nvPr/>
          </p:nvPicPr>
          <p:blipFill rotWithShape="1">
            <a:blip r:embed="rId1">
              <a:clrChange>
                <a:clrFrom>
                  <a:srgbClr val="000000">
                    <a:alpha val="0"/>
                  </a:srgbClr>
                </a:clrFrom>
                <a:clrTo>
                  <a:srgbClr val="000000">
                    <a:alpha val="0"/>
                    <a:alpha val="0"/>
                  </a:srgbClr>
                </a:clrTo>
              </a:clrChange>
            </a:blip>
            <a:srcRect r="41658"/>
            <a:stretch>
              <a:fillRect/>
            </a:stretch>
          </p:blipFill>
          <p:spPr>
            <a:xfrm>
              <a:off x="1488" y="4897"/>
              <a:ext cx="7206" cy="5246"/>
            </a:xfrm>
            <a:prstGeom prst="rect">
              <a:avLst/>
            </a:prstGeom>
          </p:spPr>
        </p:pic>
      </p:grpSp>
      <p:sp>
        <p:nvSpPr>
          <p:cNvPr id="20" name="文本占位符 7"/>
          <p:cNvSpPr>
            <a:spLocks noGrp="1"/>
          </p:cNvSpPr>
          <p:nvPr/>
        </p:nvSpPr>
        <p:spPr>
          <a:xfrm>
            <a:off x="0" y="6591935"/>
            <a:ext cx="7558405" cy="269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Arial" panose="020B0604020202020204" pitchFamily="34" charset="0"/>
                <a:ea typeface="微软雅黑" panose="020B050302020402020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Arial" panose="020B0604020202020204" pitchFamily="34" charset="0"/>
                <a:ea typeface="微软雅黑" panose="020B0503020204020204"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微软雅黑" panose="020B050302020402020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9pPr>
          </a:lstStyle>
          <a:p>
            <a:pPr marL="0" indent="0">
              <a:lnSpc>
                <a:spcPct val="100000"/>
              </a:lnSpc>
              <a:spcBef>
                <a:spcPts val="0"/>
              </a:spcBef>
              <a:buNone/>
            </a:pPr>
            <a:r>
              <a:rPr lang="en-US" altLang="zh-CN" sz="1000" dirty="0"/>
              <a:t>Wander GS et </a:t>
            </a:r>
            <a:r>
              <a:rPr lang="en-US" altLang="zh-CN" sz="1000" dirty="0" err="1"/>
              <a:t>al.Critical</a:t>
            </a:r>
            <a:r>
              <a:rPr lang="en-US" altLang="zh-CN" sz="1000" dirty="0"/>
              <a:t> Analysis of Various Drugs Used for Thrombolytic Therapy in Acute Myocardial Infarction.2013.</a:t>
            </a:r>
            <a:endParaRPr lang="en-US" altLang="zh-CN" sz="1000" dirty="0"/>
          </a:p>
        </p:txBody>
      </p:sp>
      <p:sp>
        <p:nvSpPr>
          <p:cNvPr id="21" name="双中括号 6"/>
          <p:cNvSpPr/>
          <p:nvPr/>
        </p:nvSpPr>
        <p:spPr>
          <a:xfrm>
            <a:off x="393065" y="996950"/>
            <a:ext cx="11948160" cy="1418590"/>
          </a:xfrm>
          <a:prstGeom prst="rect">
            <a:avLst/>
          </a:prstGeom>
          <a:noFill/>
          <a:ln w="22225">
            <a:noFill/>
          </a:ln>
        </p:spPr>
        <p:style>
          <a:lnRef idx="1">
            <a:srgbClr val="044F75"/>
          </a:lnRef>
          <a:fillRef idx="0">
            <a:srgbClr val="044F75"/>
          </a:fillRef>
          <a:effectRef idx="0">
            <a:srgbClr val="044F75"/>
          </a:effectRef>
          <a:fontRef idx="minor">
            <a:srgbClr val="000000"/>
          </a:fontRef>
        </p:style>
        <p:txBody>
          <a:bodyPr rtlCol="0" anchor="ctr"/>
          <a:lstStyle/>
          <a:p>
            <a:pPr marL="285750" indent="-285750">
              <a:lnSpc>
                <a:spcPct val="150000"/>
              </a:lnSpc>
              <a:spcAft>
                <a:spcPts val="300"/>
              </a:spcAft>
              <a:buClr>
                <a:srgbClr val="044F75"/>
              </a:buClr>
              <a:buFont typeface="Wingdings" panose="05000000000000000000" pitchFamily="2" charset="2"/>
              <a:buChar char="Ø"/>
              <a:defRPr/>
            </a:pPr>
            <a:r>
              <a:rPr kumimoji="1" lang="zh-CN" altLang="en-US" sz="1400" dirty="0">
                <a:latin typeface="微软雅黑" panose="020B0503020204020204" charset="-122"/>
                <a:ea typeface="微软雅黑" panose="020B0503020204020204" charset="-122"/>
                <a:cs typeface="微软雅黑" panose="020B0503020204020204" charset="-122"/>
                <a:sym typeface="Arial" panose="020B0604020202020204" pitchFamily="34" charset="0"/>
              </a:rPr>
              <a:t>注射用重组人组织型纤溶酶原激酶衍生物</a:t>
            </a:r>
            <a:r>
              <a:rPr kumimoji="1" lang="zh-CN" altLang="en-US" sz="1400" dirty="0" smtClean="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是</a:t>
            </a:r>
            <a:r>
              <a:rPr kumimoji="1"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在阿替普酶的结构基础上</a:t>
            </a:r>
            <a:r>
              <a:rPr kumimoji="1" lang="zh-CN" altLang="en-US" sz="1400" b="1"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去除</a:t>
            </a:r>
            <a:r>
              <a:rPr kumimoji="1" lang="en-US" altLang="zh-CN" sz="1400" b="1"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Finger</a:t>
            </a:r>
            <a:r>
              <a:rPr kumimoji="1" lang="zh-CN" altLang="en-US" sz="1400" b="1"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区、</a:t>
            </a:r>
            <a:r>
              <a:rPr kumimoji="1" lang="en-US" altLang="zh-CN" sz="1400" b="1"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Kringle1</a:t>
            </a:r>
            <a:r>
              <a:rPr kumimoji="1" lang="zh-CN" altLang="en-US" sz="1400" b="1"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区、</a:t>
            </a:r>
            <a:r>
              <a:rPr kumimoji="1" lang="en-US" altLang="zh-CN" sz="1400" b="1"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EGF</a:t>
            </a:r>
            <a:r>
              <a:rPr kumimoji="1" lang="zh-CN" altLang="en-US" sz="1400" b="1"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区和糖基化结构而来；</a:t>
            </a:r>
            <a:endParaRPr kumimoji="1" lang="en-US" altLang="zh-CN" sz="14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a:lnSpc>
                <a:spcPct val="150000"/>
              </a:lnSpc>
              <a:spcAft>
                <a:spcPts val="300"/>
              </a:spcAft>
              <a:buClr>
                <a:srgbClr val="044F75"/>
              </a:buClr>
              <a:buFont typeface="Wingdings" panose="05000000000000000000" pitchFamily="2" charset="2"/>
              <a:buChar char="Ø"/>
              <a:defRPr/>
            </a:pPr>
            <a:r>
              <a:rPr kumimoji="1"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本品较阿替普酶</a:t>
            </a:r>
            <a:r>
              <a:rPr lang="zh-CN" altLang="en-US" sz="1400" b="1" dirty="0">
                <a:solidFill>
                  <a:srgbClr val="FF0000"/>
                </a:solidFill>
                <a:latin typeface="微软雅黑" panose="020B0503020204020204" charset="-122"/>
                <a:ea typeface="微软雅黑" panose="020B0503020204020204" charset="-122"/>
                <a:cs typeface="+mn-ea"/>
                <a:sym typeface="+mn-ea"/>
              </a:rPr>
              <a:t>溶栓渗透性更强、半衰期更长、使用更方便，曾荣获国家重点新产品、国家火炬计划项目、山东省科学技术</a:t>
            </a:r>
            <a:r>
              <a:rPr lang="zh-CN" altLang="en-US" sz="1400" b="1" dirty="0">
                <a:solidFill>
                  <a:srgbClr val="FF0000"/>
                </a:solidFill>
                <a:latin typeface="微软雅黑" panose="020B0503020204020204" charset="-122"/>
                <a:ea typeface="微软雅黑" panose="020B0503020204020204" charset="-122"/>
                <a:cs typeface="+mn-ea"/>
                <a:sym typeface="+mn-ea"/>
              </a:rPr>
              <a:t>一等奖</a:t>
            </a:r>
            <a:r>
              <a:rPr lang="zh-CN" altLang="en-US" sz="1400" dirty="0">
                <a:solidFill>
                  <a:schemeClr val="tx1"/>
                </a:solidFill>
                <a:latin typeface="微软雅黑" panose="020B0503020204020204" charset="-122"/>
                <a:ea typeface="微软雅黑" panose="020B0503020204020204" charset="-122"/>
                <a:cs typeface="+mn-ea"/>
                <a:sym typeface="+mn-ea"/>
              </a:rPr>
              <a:t>等多项</a:t>
            </a:r>
            <a:r>
              <a:rPr lang="zh-CN" altLang="en-US" sz="1400" dirty="0">
                <a:solidFill>
                  <a:schemeClr val="tx1"/>
                </a:solidFill>
                <a:latin typeface="微软雅黑" panose="020B0503020204020204" charset="-122"/>
                <a:ea typeface="微软雅黑" panose="020B0503020204020204" charset="-122"/>
                <a:cs typeface="+mn-ea"/>
                <a:sym typeface="+mn-ea"/>
              </a:rPr>
              <a:t>荣誉；</a:t>
            </a:r>
            <a:endParaRPr lang="zh-CN" altLang="en-US" sz="1400" dirty="0">
              <a:solidFill>
                <a:schemeClr val="tx1"/>
              </a:solidFill>
              <a:latin typeface="微软雅黑" panose="020B0503020204020204" charset="-122"/>
              <a:ea typeface="微软雅黑" panose="020B0503020204020204" charset="-122"/>
              <a:cs typeface="+mn-ea"/>
              <a:sym typeface="+mn-ea"/>
            </a:endParaRPr>
          </a:p>
          <a:p>
            <a:pPr marL="285750" indent="-285750">
              <a:lnSpc>
                <a:spcPct val="150000"/>
              </a:lnSpc>
              <a:spcAft>
                <a:spcPts val="300"/>
              </a:spcAft>
              <a:buClr>
                <a:srgbClr val="044F75"/>
              </a:buClr>
              <a:buFont typeface="Wingdings" panose="05000000000000000000" pitchFamily="2" charset="2"/>
              <a:buChar char="Ø"/>
              <a:defRPr/>
            </a:pPr>
            <a:r>
              <a:rPr lang="zh-CN" altLang="en-US" sz="1400" dirty="0">
                <a:solidFill>
                  <a:schemeClr val="tx1"/>
                </a:solidFill>
                <a:latin typeface="微软雅黑" panose="020B0503020204020204" charset="-122"/>
                <a:ea typeface="微软雅黑" panose="020B0503020204020204" charset="-122"/>
                <a:cs typeface="+mn-ea"/>
                <a:sym typeface="+mn-ea"/>
              </a:rPr>
              <a:t>本品通过生产工艺创新，</a:t>
            </a:r>
            <a:r>
              <a:rPr lang="zh-CN" altLang="en-US" sz="1400" b="1" dirty="0">
                <a:solidFill>
                  <a:srgbClr val="FF0000"/>
                </a:solidFill>
                <a:latin typeface="微软雅黑" panose="020B0503020204020204" charset="-122"/>
                <a:ea typeface="微软雅黑" panose="020B0503020204020204" charset="-122"/>
                <a:cs typeface="+mn-ea"/>
                <a:sym typeface="+mn-ea"/>
              </a:rPr>
              <a:t>成功突破原材料进口限制，</a:t>
            </a:r>
            <a:r>
              <a:rPr lang="zh-CN" altLang="en-US" sz="1400" dirty="0">
                <a:solidFill>
                  <a:schemeClr val="tx1"/>
                </a:solidFill>
                <a:latin typeface="微软雅黑" panose="020B0503020204020204" charset="-122"/>
                <a:ea typeface="微软雅黑" panose="020B0503020204020204" charset="-122"/>
                <a:cs typeface="+mn-ea"/>
                <a:sym typeface="+mn-ea"/>
              </a:rPr>
              <a:t>解决工业生产规模的高效复性难题、高产量难题以及低收率问题，保障药品供应；</a:t>
            </a:r>
            <a:endParaRPr lang="zh-CN" altLang="en-US" sz="1400" dirty="0">
              <a:solidFill>
                <a:schemeClr val="tx1"/>
              </a:solidFill>
              <a:latin typeface="微软雅黑" panose="020B0503020204020204" charset="-122"/>
              <a:ea typeface="微软雅黑" panose="020B0503020204020204" charset="-122"/>
              <a:cs typeface="+mn-ea"/>
              <a:sym typeface="+mn-ea"/>
            </a:endParaRPr>
          </a:p>
          <a:p>
            <a:pPr marL="285750" indent="-285750">
              <a:lnSpc>
                <a:spcPct val="150000"/>
              </a:lnSpc>
              <a:spcAft>
                <a:spcPts val="300"/>
              </a:spcAft>
              <a:buClr>
                <a:srgbClr val="044F75"/>
              </a:buClr>
              <a:buFont typeface="Wingdings" panose="05000000000000000000" pitchFamily="2" charset="2"/>
              <a:buChar char="Ø"/>
              <a:defRPr/>
            </a:pPr>
            <a:r>
              <a:rPr lang="zh-CN" altLang="en-US" sz="1400" dirty="0">
                <a:solidFill>
                  <a:schemeClr val="tx1"/>
                </a:solidFill>
                <a:latin typeface="微软雅黑" panose="020B0503020204020204" charset="-122"/>
                <a:ea typeface="微软雅黑" panose="020B0503020204020204" charset="-122"/>
                <a:cs typeface="+mn-ea"/>
                <a:sym typeface="+mn-ea"/>
              </a:rPr>
              <a:t>药品注册分类：治疗用生物制品</a:t>
            </a:r>
            <a:r>
              <a:rPr lang="en-US" altLang="zh-CN" sz="1400" dirty="0">
                <a:solidFill>
                  <a:schemeClr val="tx1"/>
                </a:solidFill>
                <a:latin typeface="微软雅黑" panose="020B0503020204020204" charset="-122"/>
                <a:ea typeface="微软雅黑" panose="020B0503020204020204" charset="-122"/>
                <a:cs typeface="+mn-ea"/>
                <a:sym typeface="+mn-ea"/>
              </a:rPr>
              <a:t>2.2</a:t>
            </a:r>
            <a:r>
              <a:rPr lang="zh-CN" altLang="en-US" sz="1400" dirty="0">
                <a:solidFill>
                  <a:schemeClr val="tx1"/>
                </a:solidFill>
                <a:latin typeface="微软雅黑" panose="020B0503020204020204" charset="-122"/>
                <a:ea typeface="微软雅黑" panose="020B0503020204020204" charset="-122"/>
                <a:cs typeface="+mn-ea"/>
                <a:sym typeface="+mn-ea"/>
              </a:rPr>
              <a:t>类。</a:t>
            </a:r>
            <a:endParaRPr lang="zh-CN" altLang="en-US" sz="1400" dirty="0">
              <a:solidFill>
                <a:schemeClr val="tx1"/>
              </a:solidFill>
              <a:latin typeface="微软雅黑" panose="020B0503020204020204" charset="-122"/>
              <a:ea typeface="微软雅黑" panose="020B0503020204020204" charset="-122"/>
              <a:cs typeface="+mn-ea"/>
              <a:sym typeface="+mn-ea"/>
            </a:endParaRPr>
          </a:p>
          <a:p>
            <a:pPr marL="285750" indent="-285750">
              <a:lnSpc>
                <a:spcPct val="150000"/>
              </a:lnSpc>
              <a:spcAft>
                <a:spcPts val="300"/>
              </a:spcAft>
              <a:buClr>
                <a:srgbClr val="044F75"/>
              </a:buClr>
              <a:buFont typeface="Wingdings" panose="05000000000000000000" pitchFamily="2" charset="2"/>
              <a:buChar char="Ø"/>
              <a:defRPr/>
            </a:pPr>
            <a:endParaRPr lang="zh-CN" altLang="en-US" sz="1400" dirty="0">
              <a:solidFill>
                <a:schemeClr val="tx1"/>
              </a:solidFill>
              <a:latin typeface="微软雅黑" panose="020B0503020204020204" charset="-122"/>
              <a:ea typeface="微软雅黑" panose="020B0503020204020204" charset="-122"/>
              <a:cs typeface="+mn-ea"/>
              <a:sym typeface="+mn-ea"/>
            </a:endParaRPr>
          </a:p>
        </p:txBody>
      </p:sp>
      <p:pic>
        <p:nvPicPr>
          <p:cNvPr id="22" name="图片 21"/>
          <p:cNvPicPr>
            <a:picLocks noChangeAspect="1"/>
          </p:cNvPicPr>
          <p:nvPr/>
        </p:nvPicPr>
        <p:blipFill>
          <a:blip r:embed="rId2"/>
          <a:stretch>
            <a:fillRect/>
          </a:stretch>
        </p:blipFill>
        <p:spPr>
          <a:xfrm>
            <a:off x="8528050" y="2129155"/>
            <a:ext cx="3181350" cy="2140585"/>
          </a:xfrm>
          <a:prstGeom prst="rect">
            <a:avLst/>
          </a:prstGeom>
        </p:spPr>
      </p:pic>
      <p:pic>
        <p:nvPicPr>
          <p:cNvPr id="23" name="图片 22"/>
          <p:cNvPicPr>
            <a:picLocks noChangeAspect="1"/>
          </p:cNvPicPr>
          <p:nvPr/>
        </p:nvPicPr>
        <p:blipFill>
          <a:blip r:embed="rId3"/>
          <a:stretch>
            <a:fillRect/>
          </a:stretch>
        </p:blipFill>
        <p:spPr>
          <a:xfrm>
            <a:off x="10156190" y="4400550"/>
            <a:ext cx="1553845" cy="2196465"/>
          </a:xfrm>
          <a:prstGeom prst="rect">
            <a:avLst/>
          </a:prstGeom>
        </p:spPr>
      </p:pic>
      <p:pic>
        <p:nvPicPr>
          <p:cNvPr id="24" name="图片 23"/>
          <p:cNvPicPr>
            <a:picLocks noChangeAspect="1"/>
          </p:cNvPicPr>
          <p:nvPr/>
        </p:nvPicPr>
        <p:blipFill>
          <a:blip r:embed="rId4"/>
          <a:stretch>
            <a:fillRect/>
          </a:stretch>
        </p:blipFill>
        <p:spPr>
          <a:xfrm>
            <a:off x="8427085" y="4398010"/>
            <a:ext cx="1593215" cy="2174875"/>
          </a:xfrm>
          <a:prstGeom prst="rect">
            <a:avLst/>
          </a:prstGeom>
        </p:spPr>
      </p:pic>
      <p:pic>
        <p:nvPicPr>
          <p:cNvPr id="25" name="图片 24"/>
          <p:cNvPicPr>
            <a:picLocks noChangeAspect="1"/>
          </p:cNvPicPr>
          <p:nvPr/>
        </p:nvPicPr>
        <p:blipFill>
          <a:blip r:embed="rId5"/>
          <a:stretch>
            <a:fillRect/>
          </a:stretch>
        </p:blipFill>
        <p:spPr>
          <a:xfrm>
            <a:off x="6762115" y="4396105"/>
            <a:ext cx="1488440" cy="2195830"/>
          </a:xfrm>
          <a:prstGeom prst="rect">
            <a:avLst/>
          </a:prstGeom>
        </p:spPr>
      </p:pic>
      <p:pic>
        <p:nvPicPr>
          <p:cNvPr id="26" name="图片 25"/>
          <p:cNvPicPr>
            <a:picLocks noChangeAspect="1"/>
          </p:cNvPicPr>
          <p:nvPr/>
        </p:nvPicPr>
        <p:blipFill>
          <a:blip r:embed="rId6"/>
          <a:stretch>
            <a:fillRect/>
          </a:stretch>
        </p:blipFill>
        <p:spPr>
          <a:xfrm>
            <a:off x="6762115" y="2074545"/>
            <a:ext cx="1568450" cy="219519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00.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106.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10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1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1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23"/>
</p:tagLst>
</file>

<file path=ppt/tags/tag11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23"/>
</p:tagLst>
</file>

<file path=ppt/tags/tag11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23"/>
  <p:tag name="KSO_WM_TEMPLATE_CATEGORY" val="custom"/>
  <p:tag name="KSO_WM_TEMPLATE_MASTER_TYPE" val="0"/>
</p:tagLst>
</file>

<file path=ppt/tags/tag121.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6723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23"/>
  <p:tag name="KSO_WM_TEMPLATE_CATEGORY" val="custom"/>
  <p:tag name="KSO_WM_UNIT_USESOURCEFORMAT_APPLY" val="1"/>
</p:tagLst>
</file>

<file path=ppt/tags/tag122.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DIAGRAM_COLOR_TRICK" val="1"/>
  <p:tag name="KSO_WM_DIAGRAM_COLOR_TEXT_CAN_REMOVE" val="n"/>
  <p:tag name="KSO_WM_UNIT_ID" val="custom20236723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23"/>
  <p:tag name="KSO_WM_TEMPLATE_CATEGORY" val="custom"/>
  <p:tag name="KSO_WM_UNIT_FILL_FORE_SCHEMECOLOR_INDEX" val="5"/>
  <p:tag name="KSO_WM_UNIT_FILL_TYPE" val="1"/>
  <p:tag name="KSO_WM_UNIT_TEXT_FILL_FORE_SCHEMECOLOR_INDEX" val="2"/>
  <p:tag name="KSO_WM_UNIT_TEXT_FILL_TYPE" val="1"/>
  <p:tag name="KSO_WM_UNIT_USESOURCEFORMAT_APPLY" val="1"/>
</p:tagLst>
</file>

<file path=ppt/tags/tag123.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231486_5*n_h_h_a*1_2_3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DIAGRAM_VERSION" val="3"/>
  <p:tag name="KSO_WM_UNIT_VALUE" val="18"/>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124.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86_5*n_h_h_i*1_2_3_1"/>
  <p:tag name="KSO_WM_TEMPLATE_CATEGORY" val="diagram"/>
  <p:tag name="KSO_WM_TEMPLATE_INDEX" val="20231486"/>
  <p:tag name="KSO_WM_UNIT_LAYERLEVEL" val="1_1_1_1"/>
  <p:tag name="KSO_WM_TAG_VERSION" val="3.0"/>
  <p:tag name="KSO_WM_UNIT_LINE_FORE_SCHEMECOLOR_INDEX_BRIGHTNESS" val="0.8"/>
  <p:tag name="KSO_WM_UNIT_LINE_FILL_TYPE" val="2"/>
  <p:tag name="KSO_WM_UNIT_SUBTYPE" val="d"/>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800000011920929,&quot;colorType&quot;:1,&quot;foreColorIndex&quot;:5,&quot;transparency&quot;:0},&quot;type&quot;:1},&quot;glow&quot;:{&quot;colorType&quot;:0},&quot;line&quot;:{&quot;solidLine&quot;:{&quot;brightness&quot;:0.800000011920929,&quot;colorType&quot;:1,&quot;foreColorIndex&quot;:6,&quot;transparency&quot;:0},&quot;type&quot;:1},&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UNIT_LINE_FORE_SCHEMECOLOR_INDEX" val="6"/>
  <p:tag name="KSO_WM_UNIT_TEXT_FILL_FORE_SCHEMECOLOR_INDEX" val="1"/>
  <p:tag name="KSO_WM_UNIT_TEXT_FILL_TYPE" val="1"/>
  <p:tag name="KSO_WM_DIAGRAM_USE_COLOR_VALUE" val="{&quot;color_scheme&quot;:1,&quot;color_type&quot;:1,&quot;theme_color_indexes&quot;:[5,6,5,6,5,6]}"/>
</p:tagLst>
</file>

<file path=ppt/tags/tag125.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86_5*n_h_h_f*1_2_3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126.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31486_5*n_h_h_a*1_2_1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127.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486_5*n_h_h_i*1_2_1_1"/>
  <p:tag name="KSO_WM_TEMPLATE_CATEGORY" val="diagram"/>
  <p:tag name="KSO_WM_TEMPLATE_INDEX" val="20231486"/>
  <p:tag name="KSO_WM_UNIT_LAYERLEVEL" val="1_1_1_1"/>
  <p:tag name="KSO_WM_TAG_VERSION" val="3.0"/>
  <p:tag name="KSO_WM_UNIT_SUBTYPE" val="d"/>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128.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86_5*n_h_h_f*1_2_1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129.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31486_5*n_h_h_a*1_2_2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DIAGRAM_VERSION" val="3"/>
  <p:tag name="KSO_WM_UNIT_VALUE" val="18"/>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1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486_5*n_h_h_i*1_2_2_1"/>
  <p:tag name="KSO_WM_TEMPLATE_CATEGORY" val="diagram"/>
  <p:tag name="KSO_WM_TEMPLATE_INDEX" val="20231486"/>
  <p:tag name="KSO_WM_UNIT_LAYERLEVEL" val="1_1_1_1"/>
  <p:tag name="KSO_WM_TAG_VERSION" val="3.0"/>
  <p:tag name="KSO_WM_UNIT_SUBTYPE" val="d"/>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131.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86_5*n_h_h_f*1_2_2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132.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5_1"/>
  <p:tag name="KSO_WM_UNIT_ID" val="diagram20231486_5*n_h_h_a*1_2_5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DIAGRAM_VERSION" val="3"/>
  <p:tag name="KSO_WM_UNIT_VALUE" val="18"/>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133.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231486_5*n_h_h_i*1_2_5_1"/>
  <p:tag name="KSO_WM_TEMPLATE_CATEGORY" val="diagram"/>
  <p:tag name="KSO_WM_TEMPLATE_INDEX" val="20231486"/>
  <p:tag name="KSO_WM_UNIT_LAYERLEVEL" val="1_1_1_1"/>
  <p:tag name="KSO_WM_TAG_VERSION" val="3.0"/>
  <p:tag name="KSO_WM_UNIT_SUBTYPE" val="d"/>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134.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20231486_5*n_h_h_f*1_2_5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135.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1486_5*n_h_h_i*1_2_4_1"/>
  <p:tag name="KSO_WM_TEMPLATE_CATEGORY" val="diagram"/>
  <p:tag name="KSO_WM_TEMPLATE_INDEX" val="20231486"/>
  <p:tag name="KSO_WM_UNIT_LAYERLEVEL" val="1_1_1_1"/>
  <p:tag name="KSO_WM_TAG_VERSION" val="3.0"/>
  <p:tag name="KSO_WM_UNIT_SUBTYPE" val="d"/>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136.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4_1"/>
  <p:tag name="KSO_WM_UNIT_ID" val="diagram20231486_5*n_h_h_a*1_2_4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DIAGRAM_VERSION" val="3"/>
  <p:tag name="KSO_WM_UNIT_VALUE" val="18"/>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137.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231486_5*n_h_h_f*1_2_4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138.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5"/>
  <p:tag name="KSO_WM_DIAGRAM_GROUP_CODE" val="l1-1"/>
  <p:tag name="KSO_WM_BEAUTIFY_FLAG" val="#wm#"/>
  <p:tag name="KSO_WM_TEMPLATE_INDEX" val="20236723"/>
  <p:tag name="KSO_WM_TEMPLATE_CATEGORY" val="custom"/>
  <p:tag name="KSO_WM_SLIDE_INDEX" val="4"/>
  <p:tag name="KSO_WM_SLIDE_ID" val="custom20236723_4"/>
  <p:tag name="KSO_WM_TEMPLATE_MASTER_TYPE" val="0"/>
  <p:tag name="KSO_WM_SLIDE_LAYOUT" val="a_l"/>
  <p:tag name="KSO_WM_SLIDE_LAYOUT_CNT" val="1_1"/>
  <p:tag name="KSO_WM_SLIDE_DIAGTYPE" val="l"/>
</p:tagLst>
</file>

<file path=ppt/tags/tag139.xml><?xml version="1.0" encoding="utf-8"?>
<p:tagLst xmlns:p="http://schemas.openxmlformats.org/presentationml/2006/main">
  <p:tag name="TABLE_ENDDRAG_ORIGIN_RECT" val="922*453"/>
  <p:tag name="TABLE_ENDDRAG_RECT" val="22*62*922*45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p="http://schemas.openxmlformats.org/presentationml/2006/main">
  <p:tag name="TABLE_ENDDRAG_ORIGIN_RECT" val="850*302"/>
  <p:tag name="TABLE_ENDDRAG_RECT" val="54*90*850*302"/>
</p:tagLst>
</file>

<file path=ppt/tags/tag141.xml><?xml version="1.0" encoding="utf-8"?>
<p:tagLst xmlns:p="http://schemas.openxmlformats.org/presentationml/2006/main">
  <p:tag name="KSO_WM_BEAUTIFY_FLAG" val=""/>
  <p:tag name="KSO_WM_UNIT_TABLE_BEAUTIFY" val="smartTable{a57f4852-ae9e-40c1-bb95-70d0fa1c86b0}"/>
  <p:tag name="TABLE_ENDDRAG_ORIGIN_RECT" val="338*337"/>
  <p:tag name="TABLE_ENDDRAG_RECT" val="41*171*338*337"/>
</p:tagLst>
</file>

<file path=ppt/tags/tag142.xml><?xml version="1.0" encoding="utf-8"?>
<p:tagLst xmlns:p="http://schemas.openxmlformats.org/presentationml/2006/main">
  <p:tag name="TABLE_ENDDRAG_ORIGIN_RECT" val="518*341"/>
  <p:tag name="TABLE_ENDDRAG_RECT" val="423*171*518*341"/>
</p:tagLst>
</file>

<file path=ppt/tags/tag143.xml><?xml version="1.0" encoding="utf-8"?>
<p:tagLst xmlns:p="http://schemas.openxmlformats.org/presentationml/2006/main">
  <p:tag name="TABLE_ENDDRAG_ORIGIN_RECT" val="886*371"/>
  <p:tag name="TABLE_ENDDRAG_RECT" val="44*116*886*372"/>
</p:tagLst>
</file>

<file path=ppt/tags/tag144.xml><?xml version="1.0" encoding="utf-8"?>
<p:tagLst xmlns:p="http://schemas.openxmlformats.org/presentationml/2006/main">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3*l_h_f*1_2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VIRTUALLY_FRAME" val="{&quot;height&quot;:435.1999938964844,&quot;left&quot;:44.3,&quot;top&quot;:87.00004242183658,&quot;width&quot;:872.1749606299214}"/>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41"/>
  <p:tag name="KSO_WM_UNIT_PRESET_TEXT" val="单击此处添加文本具体内容，简明扼要地阐述您的观点。根据需要可酌情增减文字，以便观者准确地理解您传达的思想。单击此处添加文本具体内容，简明扼要地阐述您的观点。"/>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145.xml><?xml version="1.0" encoding="utf-8"?>
<p:tagLst xmlns:p="http://schemas.openxmlformats.org/presentationml/2006/main">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3*l_h_f*1_3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VIRTUALLY_FRAME" val="{&quot;height&quot;:435.1999938964844,&quot;left&quot;:44.3,&quot;top&quot;:87.00004242183658,&quot;width&quot;:872.1749606299214}"/>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14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3*l_h_f*1_4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VIRTUALLY_FRAME" val="{&quot;height&quot;:435.1999938964844,&quot;left&quot;:44.3,&quot;top&quot;:87.00004242183658,&quot;width&quot;:872.1749606299214}"/>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41"/>
  <p:tag name="KSO_WM_UNIT_PRESET_TEXT" val="单击此处添加文本具体内容，简明扼要地阐述您的观点。根据需要可酌情增减文字，以便观者准确地理解您传达的思想。单击此处添加文本具体内容，简明扼要地阐述您的观点。"/>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147.xml><?xml version="1.0" encoding="utf-8"?>
<p:tagLst xmlns:p="http://schemas.openxmlformats.org/presentationml/2006/main">
  <p:tag name="KSO_WM_DIAGRAM_VIRTUALLY_FRAME" val="{&quot;height&quot;:435.1999938964844,&quot;left&quot;:44.3,&quot;top&quot;:87.00004242183658,&quot;width&quot;:872.1749606299214}"/>
</p:tagLst>
</file>

<file path=ppt/tags/tag14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TEXT_LAYER_COUNT" val="1"/>
  <p:tag name="KSO_WM_UNIT_NOCLEAR" val="0"/>
  <p:tag name="KSO_WM_UNIT_VALUE" val="14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3*l_h_f*1_1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VIRTUALLY_FRAME" val="{&quot;height&quot;:435.1999938964844,&quot;left&quot;:44.3,&quot;top&quot;:87.00004242183658,&quot;width&quot;:872.1749606299214}"/>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14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3*l_h_i*1_1_1"/>
  <p:tag name="KSO_WM_TEMPLATE_CATEGORY" val="diagram"/>
  <p:tag name="KSO_WM_TEMPLATE_INDEX" val="20235151"/>
  <p:tag name="KSO_WM_UNIT_LAYERLEVEL" val="1_1_1"/>
  <p:tag name="KSO_WM_TAG_VERSION" val="3.0"/>
  <p:tag name="KSO_WM_BEAUTIFY_FLAG" val="#wm#"/>
  <p:tag name="KSO_WM_DIAGRAM_MAX_ITEMCNT" val="12"/>
  <p:tag name="KSO_WM_DIAGRAM_MIN_ITEMCNT" val="2"/>
  <p:tag name="KSO_WM_DIAGRAM_VIRTUALLY_FRAME" val="{&quot;height&quot;:435.1999938964844,&quot;left&quot;:44.3,&quot;top&quot;:87.00004242183658,&quot;width&quot;:872.1749606299214}"/>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3*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6062992126,&quot;top&quot;:114.65004242183659,&quot;width&quot;:850.5}"/>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15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3*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6062992126,&quot;top&quot;:114.65004242183659,&quot;width&quot;:850.5}"/>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15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3*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6062992126,&quot;top&quot;:114.65004242183659,&quot;width&quot;:850.5}"/>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153.xml><?xml version="1.0" encoding="utf-8"?>
<p:tagLst xmlns:p="http://schemas.openxmlformats.org/presentationml/2006/main">
  <p:tag name="MH_SECTIONID" val="8008,8009,8010,8011,"/>
  <p:tag name="MH_CONTENTSID" val="263"/>
  <p:tag name="KSO_WPP_MARK_KEY" val="92b333b5-444f-4d32-82fd-ecff62cea19e"/>
  <p:tag name="COMMONDATA" val="eyJoZGlkIjoiYzMwMDJiNDkzNWYyZGRhMjRlYjJjNjkzMzExZDE5ZDgifQ=="/>
  <p:tag name="commondata" val="eyJoZGlkIjoiMGE4MzFlZjA4N2ZiZWY1YjdmMjE4OTFiNzBiMjAyMWEifQ=="/>
  <p:tag name="resource_record_key" val="{&quot;10&quot;:[21602056,20211662],&quot;13&quot;:[19971662,4650186,4722044,4680684],&quot;65&quot;:[20236723],&quot;70&quot;:[331408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5.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THINKCELLSHAPEDONOTDELETE" val="pqW0MJJFr7kSROYhcTyXgww"/>
</p:tagLst>
</file>

<file path=ppt/tags/tag30.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4.xml><?xml version="1.0" encoding="utf-8"?>
<p:tagLst xmlns:p="http://schemas.openxmlformats.org/presentationml/2006/main">
  <p:tag name="THINKCELLSHAPEDONOTDELETE" val="pIiLdk6nZ.ky.AdtBFXW0kg"/>
</p:tagLst>
</file>

<file path=ppt/tags/tag40.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5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2.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73.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74.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75.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7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9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0000000000000511-2">
      <a:dk1>
        <a:srgbClr val="333333"/>
      </a:dk1>
      <a:lt1>
        <a:srgbClr val="FFFFFF"/>
      </a:lt1>
      <a:dk2>
        <a:srgbClr val="282828"/>
      </a:dk2>
      <a:lt2>
        <a:srgbClr val="F8F4FE"/>
      </a:lt2>
      <a:accent1>
        <a:srgbClr val="A073F3"/>
      </a:accent1>
      <a:accent2>
        <a:srgbClr val="8182EB"/>
      </a:accent2>
      <a:accent3>
        <a:srgbClr val="3DB18F"/>
      </a:accent3>
      <a:accent4>
        <a:srgbClr val="F15F70"/>
      </a:accent4>
      <a:accent5>
        <a:srgbClr val="ECBD76"/>
      </a:accent5>
      <a:accent6>
        <a:srgbClr val="DDA06F"/>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4">
    <a:dk1>
      <a:srgbClr val="000000"/>
    </a:dk1>
    <a:lt1>
      <a:srgbClr val="FFFFFF"/>
    </a:lt1>
    <a:dk2>
      <a:srgbClr val="778495"/>
    </a:dk2>
    <a:lt2>
      <a:srgbClr val="F0F0F0"/>
    </a:lt2>
    <a:accent1>
      <a:srgbClr val="044F75"/>
    </a:accent1>
    <a:accent2>
      <a:srgbClr val="F59E1A"/>
    </a:accent2>
    <a:accent3>
      <a:srgbClr val="FDF0AC"/>
    </a:accent3>
    <a:accent4>
      <a:srgbClr val="F0D37C"/>
    </a:accent4>
    <a:accent5>
      <a:srgbClr val="FEF7E5"/>
    </a:accent5>
    <a:accent6>
      <a:srgbClr val="808080"/>
    </a:accent6>
    <a:hlink>
      <a:srgbClr val="458B6A"/>
    </a:hlink>
    <a:folHlink>
      <a:srgbClr val="BFBFBF"/>
    </a:folHlink>
  </a:clrScheme>
  <a:fontScheme name="fon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24">
    <a:dk1>
      <a:srgbClr val="000000"/>
    </a:dk1>
    <a:lt1>
      <a:srgbClr val="FFFFFF"/>
    </a:lt1>
    <a:dk2>
      <a:srgbClr val="778495"/>
    </a:dk2>
    <a:lt2>
      <a:srgbClr val="F0F0F0"/>
    </a:lt2>
    <a:accent1>
      <a:srgbClr val="044F75"/>
    </a:accent1>
    <a:accent2>
      <a:srgbClr val="F59E1A"/>
    </a:accent2>
    <a:accent3>
      <a:srgbClr val="FDF0AC"/>
    </a:accent3>
    <a:accent4>
      <a:srgbClr val="F0D37C"/>
    </a:accent4>
    <a:accent5>
      <a:srgbClr val="FEF7E5"/>
    </a:accent5>
    <a:accent6>
      <a:srgbClr val="808080"/>
    </a:accent6>
    <a:hlink>
      <a:srgbClr val="458B6A"/>
    </a:hlink>
    <a:folHlink>
      <a:srgbClr val="BFBFBF"/>
    </a:folHlink>
  </a:clrScheme>
  <a:fontScheme name="fon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8108</Words>
  <Application>WPS 演示</Application>
  <PresentationFormat>宽屏</PresentationFormat>
  <Paragraphs>550</Paragraphs>
  <Slides>10</Slides>
  <Notes>37</Notes>
  <HiddenSlides>0</HiddenSlides>
  <MMClips>0</MMClips>
  <ScaleCrop>false</ScaleCrop>
  <HeadingPairs>
    <vt:vector size="8" baseType="variant">
      <vt:variant>
        <vt:lpstr>已用的字体</vt:lpstr>
      </vt:variant>
      <vt:variant>
        <vt:i4>19</vt:i4>
      </vt:variant>
      <vt:variant>
        <vt:lpstr>主题</vt:lpstr>
      </vt:variant>
      <vt:variant>
        <vt:i4>4</vt:i4>
      </vt:variant>
      <vt:variant>
        <vt:lpstr>嵌入 OLE 服务器</vt:lpstr>
      </vt:variant>
      <vt:variant>
        <vt:i4>1</vt:i4>
      </vt:variant>
      <vt:variant>
        <vt:lpstr>幻灯片标题</vt:lpstr>
      </vt:variant>
      <vt:variant>
        <vt:i4>10</vt:i4>
      </vt:variant>
    </vt:vector>
  </HeadingPairs>
  <TitlesOfParts>
    <vt:vector size="34" baseType="lpstr">
      <vt:lpstr>Arial</vt:lpstr>
      <vt:lpstr>宋体</vt:lpstr>
      <vt:lpstr>Wingdings</vt:lpstr>
      <vt:lpstr>Calibri</vt:lpstr>
      <vt:lpstr>华文楷体</vt:lpstr>
      <vt:lpstr>微软雅黑</vt:lpstr>
      <vt:lpstr>Times New Roman</vt:lpstr>
      <vt:lpstr>SC STKaiti</vt:lpstr>
      <vt:lpstr>Wingdings</vt:lpstr>
      <vt:lpstr>Century Gothic</vt:lpstr>
      <vt:lpstr>PMingLiU</vt:lpstr>
      <vt:lpstr>江城圆体 400W</vt:lpstr>
      <vt:lpstr>Arial</vt:lpstr>
      <vt:lpstr>Microsoft YaHei Bold</vt:lpstr>
      <vt:lpstr>Arial Regular</vt:lpstr>
      <vt:lpstr>等线</vt:lpstr>
      <vt:lpstr>Arial Unicode MS</vt:lpstr>
      <vt:lpstr>Segoe Print</vt:lpstr>
      <vt:lpstr>PMingLiU-ExtB</vt:lpstr>
      <vt:lpstr>4_Office Theme</vt:lpstr>
      <vt:lpstr>自定义设计方案</vt:lpstr>
      <vt:lpstr>4_自定义设计方案</vt:lpstr>
      <vt:lpstr>Office 主题​​</vt:lpstr>
      <vt:lpstr>TCLayout.ActiveDocument.1</vt:lpstr>
      <vt:lpstr>注射用重组人组织型纤溶酶原激酶衍生物  基药品种 · 医保乙类（急性心肌梗死适应症）· 唯一优效的第三代特异性溶栓药   </vt:lpstr>
      <vt:lpstr>目录</vt:lpstr>
      <vt:lpstr>注射用重组人组织型纤溶酶原激酶衍生物申请新增AIS适应症</vt:lpstr>
      <vt:lpstr>本品疗效更佳、安全可控、操作便捷、价格更低， 有望解决临床未满足需求</vt:lpstr>
      <vt:lpstr>风险可控：溶栓治疗耐受性良好</vt:lpstr>
      <vt:lpstr>《新英格兰医学杂志》发表：本品疗效优于阿替普酶</vt:lpstr>
      <vt:lpstr>疗效获益：本品为目前唯一优于阿替普酶的溶栓药</vt:lpstr>
      <vt:lpstr>国内外指南与共识一致推荐该药品适用于AIS溶栓治疗</vt:lpstr>
      <vt:lpstr>技术创新：固定剂量给药，临床使用更便捷，节约抢救时间</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WPS_1561736146</cp:lastModifiedBy>
  <cp:revision>5139</cp:revision>
  <dcterms:created xsi:type="dcterms:W3CDTF">2019-10-23T08:09:00Z</dcterms:created>
  <dcterms:modified xsi:type="dcterms:W3CDTF">2025-07-19T01:55:33Z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2052-12.1.0.21911</vt:lpwstr>
  </property>
  <property fmtid="{D5CDD505-2E9C-101B-9397-08002B2CF9AE}" pid="3" name="KSORubyTemplateID">
    <vt:lpwstr>2</vt:lpwstr>
  </property>
  <property fmtid="{D5CDD505-2E9C-101B-9397-08002B2CF9AE}" pid="4" name="ICV">
    <vt:lpwstr>8855D807ACD94C63A09BC7BBEF74FA56_13</vt:lpwstr>
  </property>
</Properties>
</file>