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61" r:id="rId3"/>
  </p:sldMasterIdLst>
  <p:notesMasterIdLst>
    <p:notesMasterId r:id="rId14"/>
  </p:notesMasterIdLst>
  <p:sldIdLst>
    <p:sldId id="281" r:id="rId4"/>
    <p:sldId id="257" r:id="rId5"/>
    <p:sldId id="275" r:id="rId6"/>
    <p:sldId id="276" r:id="rId7"/>
    <p:sldId id="271" r:id="rId8"/>
    <p:sldId id="282" r:id="rId9"/>
    <p:sldId id="283" r:id="rId10"/>
    <p:sldId id="279" r:id="rId11"/>
    <p:sldId id="280" r:id="rId12"/>
    <p:sldId id="261"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A5693E-1693-1B1E-AADA-F806D3B30C79}" name="林 燕妮" initials="林" userId="S::ylin@micurxchina.partner.onmschina.cn::425bc26c-a3f8-4210-a6de-c183533558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杨帆" initials="杨帆" lastIdx="23" clrIdx="0">
    <p:extLst>
      <p:ext uri="{19B8F6BF-5375-455C-9EA6-DF929625EA0E}">
        <p15:presenceInfo xmlns:p15="http://schemas.microsoft.com/office/powerpoint/2012/main" userId="S-1-5-21-1072000468-1343744393-276959849-13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8E4C"/>
    <a:srgbClr val="0F8F4A"/>
    <a:srgbClr val="92D050"/>
    <a:srgbClr val="FFFFFF"/>
    <a:srgbClr val="257E50"/>
    <a:srgbClr val="2E925C"/>
    <a:srgbClr val="1A5C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98" autoAdjust="0"/>
  </p:normalViewPr>
  <p:slideViewPr>
    <p:cSldViewPr snapToGrid="0">
      <p:cViewPr varScale="1">
        <p:scale>
          <a:sx n="62" d="100"/>
          <a:sy n="62" d="100"/>
        </p:scale>
        <p:origin x="3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79FDC-B2CD-4586-85CA-CA1988970650}" type="datetimeFigureOut">
              <a:rPr lang="zh-CN" altLang="en-US" smtClean="0"/>
              <a:t>2025/7/19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87DB8-4FEE-4700-9F18-95DC9C23EDD6}" type="slidenum">
              <a:rPr lang="zh-CN" altLang="en-US" smtClean="0"/>
              <a:t>‹#›</a:t>
            </a:fld>
            <a:endParaRPr lang="zh-CN" altLang="en-US"/>
          </a:p>
        </p:txBody>
      </p:sp>
    </p:spTree>
    <p:extLst>
      <p:ext uri="{BB962C8B-B14F-4D97-AF65-F5344CB8AC3E}">
        <p14:creationId xmlns:p14="http://schemas.microsoft.com/office/powerpoint/2010/main" val="376964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B87DB8-4FEE-4700-9F18-95DC9C23EDD6}" type="slidenum">
              <a:rPr lang="zh-CN" altLang="en-US" smtClean="0"/>
              <a:t>3</a:t>
            </a:fld>
            <a:endParaRPr lang="zh-CN" altLang="en-US"/>
          </a:p>
        </p:txBody>
      </p:sp>
    </p:spTree>
    <p:extLst>
      <p:ext uri="{BB962C8B-B14F-4D97-AF65-F5344CB8AC3E}">
        <p14:creationId xmlns:p14="http://schemas.microsoft.com/office/powerpoint/2010/main" val="232984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B87DB8-4FEE-4700-9F18-95DC9C23EDD6}" type="slidenum">
              <a:rPr lang="zh-CN" altLang="en-US" smtClean="0"/>
              <a:t>4</a:t>
            </a:fld>
            <a:endParaRPr lang="zh-CN" altLang="en-US"/>
          </a:p>
        </p:txBody>
      </p:sp>
    </p:spTree>
    <p:extLst>
      <p:ext uri="{BB962C8B-B14F-4D97-AF65-F5344CB8AC3E}">
        <p14:creationId xmlns:p14="http://schemas.microsoft.com/office/powerpoint/2010/main" val="54609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B87DB8-4FEE-4700-9F18-95DC9C23EDD6}" type="slidenum">
              <a:rPr lang="zh-CN" altLang="en-US" smtClean="0"/>
              <a:t>5</a:t>
            </a:fld>
            <a:endParaRPr lang="zh-CN" altLang="en-US"/>
          </a:p>
        </p:txBody>
      </p:sp>
    </p:spTree>
    <p:extLst>
      <p:ext uri="{BB962C8B-B14F-4D97-AF65-F5344CB8AC3E}">
        <p14:creationId xmlns:p14="http://schemas.microsoft.com/office/powerpoint/2010/main" val="3683089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B87DB8-4FEE-4700-9F18-95DC9C23EDD6}" type="slidenum">
              <a:rPr lang="zh-CN" altLang="en-US" smtClean="0"/>
              <a:t>6</a:t>
            </a:fld>
            <a:endParaRPr lang="zh-CN" altLang="en-US"/>
          </a:p>
        </p:txBody>
      </p:sp>
    </p:spTree>
    <p:extLst>
      <p:ext uri="{BB962C8B-B14F-4D97-AF65-F5344CB8AC3E}">
        <p14:creationId xmlns:p14="http://schemas.microsoft.com/office/powerpoint/2010/main" val="35060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B87DB8-4FEE-4700-9F18-95DC9C23EDD6}" type="slidenum">
              <a:rPr lang="zh-CN" altLang="en-US" smtClean="0"/>
              <a:t>7</a:t>
            </a:fld>
            <a:endParaRPr lang="zh-CN" altLang="en-US"/>
          </a:p>
        </p:txBody>
      </p:sp>
    </p:spTree>
    <p:extLst>
      <p:ext uri="{BB962C8B-B14F-4D97-AF65-F5344CB8AC3E}">
        <p14:creationId xmlns:p14="http://schemas.microsoft.com/office/powerpoint/2010/main" val="77121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8B87DB8-4FEE-4700-9F18-95DC9C23EDD6}" type="slidenum">
              <a:rPr lang="zh-CN" altLang="en-US" smtClean="0"/>
              <a:t>8</a:t>
            </a:fld>
            <a:endParaRPr lang="zh-CN" altLang="en-US"/>
          </a:p>
        </p:txBody>
      </p:sp>
    </p:spTree>
    <p:extLst>
      <p:ext uri="{BB962C8B-B14F-4D97-AF65-F5344CB8AC3E}">
        <p14:creationId xmlns:p14="http://schemas.microsoft.com/office/powerpoint/2010/main" val="166924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整页重新确认</a:t>
            </a:r>
          </a:p>
        </p:txBody>
      </p:sp>
      <p:sp>
        <p:nvSpPr>
          <p:cNvPr id="4" name="灯片编号占位符 3"/>
          <p:cNvSpPr>
            <a:spLocks noGrp="1"/>
          </p:cNvSpPr>
          <p:nvPr>
            <p:ph type="sldNum" sz="quarter" idx="5"/>
          </p:nvPr>
        </p:nvSpPr>
        <p:spPr/>
        <p:txBody>
          <a:bodyPr/>
          <a:lstStyle/>
          <a:p>
            <a:fld id="{68B87DB8-4FEE-4700-9F18-95DC9C23EDD6}" type="slidenum">
              <a:rPr lang="zh-CN" altLang="en-US" smtClean="0"/>
              <a:t>9</a:t>
            </a:fld>
            <a:endParaRPr lang="zh-CN" altLang="en-US"/>
          </a:p>
        </p:txBody>
      </p:sp>
    </p:spTree>
    <p:extLst>
      <p:ext uri="{BB962C8B-B14F-4D97-AF65-F5344CB8AC3E}">
        <p14:creationId xmlns:p14="http://schemas.microsoft.com/office/powerpoint/2010/main" val="1954041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70668-AAEF-57EC-54F1-79545E38F31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10AF8B2-F6CE-3128-CC6D-CD054B8B25E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9DA5024-1815-11AB-239F-1AAA359F158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2B22B5C-5472-18A0-4B57-1474A3FFEC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87DB8-4FEE-4700-9F18-95DC9C23EDD6}" type="slidenum">
              <a:rPr kumimoji="0" lang="zh-CN" altLang="en-US" sz="1200" b="0" i="0" u="none" strike="noStrike" kern="1200" cap="none" spc="0" normalizeH="0" baseline="0" noProof="0" smtClean="0">
                <a:ln>
                  <a:noFill/>
                </a:ln>
                <a:solidFill>
                  <a:prstClr val="black"/>
                </a:solidFill>
                <a:effectLst/>
                <a:uLnTx/>
                <a:uFillTx/>
                <a:latin typeface="等线"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110004020202020204"/>
              <a:ea typeface="等线" panose="02010600030101010101" pitchFamily="2" charset="-122"/>
              <a:cs typeface="+mn-cs"/>
            </a:endParaRPr>
          </a:p>
        </p:txBody>
      </p:sp>
    </p:spTree>
    <p:extLst>
      <p:ext uri="{BB962C8B-B14F-4D97-AF65-F5344CB8AC3E}">
        <p14:creationId xmlns:p14="http://schemas.microsoft.com/office/powerpoint/2010/main" val="51637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B3BE5E-72AC-6193-5AB1-27E3BA10C35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6C04216-86ED-8ED4-CEFD-69129F6798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42E7B37-046B-D904-E18D-CB8480D84835}"/>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18133DE6-3AD9-DFD9-F658-FE20501394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08DFF7-D643-D35F-E33F-D36FA8F5CEB9}"/>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Tree>
    <p:extLst>
      <p:ext uri="{BB962C8B-B14F-4D97-AF65-F5344CB8AC3E}">
        <p14:creationId xmlns:p14="http://schemas.microsoft.com/office/powerpoint/2010/main" val="2054778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4376D2-C85E-FB1E-03D8-64F49083303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FCCA926-1BED-9E8F-3AC4-60787BFA7A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66762D-A815-C368-69C6-83CA3636D530}"/>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1B957783-0C9D-6931-C258-0905350A3A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88D6A7-A755-92D4-18AA-2AA03ACE9131}"/>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7" name="矩形 6">
            <a:extLst>
              <a:ext uri="{FF2B5EF4-FFF2-40B4-BE49-F238E27FC236}">
                <a16:creationId xmlns:a16="http://schemas.microsoft.com/office/drawing/2014/main" id="{B9B524BD-49E3-F921-C9AB-72DED29BC64C}"/>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18173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F3B4C3-C0BF-AE6D-8FCC-191AC3E539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7816BB-F694-1F45-179A-03B0E36A2B2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C1C182-8AD2-AD5F-443A-BC0DDCD0D421}"/>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AC45669A-B4E4-43D1-3D5A-B82D28F9E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64E09E-C022-8458-758F-8233A67AE4FD}"/>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7" name="矩形 6">
            <a:extLst>
              <a:ext uri="{FF2B5EF4-FFF2-40B4-BE49-F238E27FC236}">
                <a16:creationId xmlns:a16="http://schemas.microsoft.com/office/drawing/2014/main" id="{D2DA05B7-C9EF-A5E5-2F9F-E388B9335B31}"/>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06498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B3BE5E-72AC-6193-5AB1-27E3BA10C35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6C04216-86ED-8ED4-CEFD-69129F6798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42E7B37-046B-D904-E18D-CB8480D84835}"/>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18133DE6-3AD9-DFD9-F658-FE20501394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08DFF7-D643-D35F-E33F-D36FA8F5CEB9}"/>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pic>
        <p:nvPicPr>
          <p:cNvPr id="8" name="图片 7">
            <a:extLst>
              <a:ext uri="{FF2B5EF4-FFF2-40B4-BE49-F238E27FC236}">
                <a16:creationId xmlns:a16="http://schemas.microsoft.com/office/drawing/2014/main" id="{D8F4A3F1-5A24-D724-E10A-85D1E3EA31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29"/>
            <a:ext cx="12192000" cy="6849541"/>
          </a:xfrm>
          <a:prstGeom prst="rect">
            <a:avLst/>
          </a:prstGeom>
        </p:spPr>
      </p:pic>
    </p:spTree>
    <p:extLst>
      <p:ext uri="{BB962C8B-B14F-4D97-AF65-F5344CB8AC3E}">
        <p14:creationId xmlns:p14="http://schemas.microsoft.com/office/powerpoint/2010/main" val="2873937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A48E41-C758-FF9D-DF2C-7DCCDB9E573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C58A34-1E74-0E40-8164-1861389DD1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BDB8EE-B041-6CB2-403C-B8B2265F185D}"/>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99F55B5A-A62D-B22B-6508-6D4F003C0C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8B5D75-024F-A75A-D0DC-BFEC3764F947}"/>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7" name="矩形 6">
            <a:extLst>
              <a:ext uri="{FF2B5EF4-FFF2-40B4-BE49-F238E27FC236}">
                <a16:creationId xmlns:a16="http://schemas.microsoft.com/office/drawing/2014/main" id="{BF962969-6973-A7D2-F2AE-C77FD16F4CCF}"/>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7367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30A974-C08A-8EAB-B501-55803D16AAC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7838547-281E-4EA0-7B99-517CC5065F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1F3BD1-4C2D-9C4D-A73D-89D2462C62DC}"/>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654D172A-53C2-EE30-6441-65B76ED3C2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14966D-9CD2-4D31-CD86-818294168BC8}"/>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7" name="矩形 6">
            <a:extLst>
              <a:ext uri="{FF2B5EF4-FFF2-40B4-BE49-F238E27FC236}">
                <a16:creationId xmlns:a16="http://schemas.microsoft.com/office/drawing/2014/main" id="{0CD0B455-EE49-08BF-C020-944A95927720}"/>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9401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A50F70-024C-BDFE-209E-34779EFBA80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C71F512-F9C9-DC16-7F56-E97715DB41A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DD81099-5C79-1AC0-559C-ECDC156A88E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64EF006-C94F-5ADF-13CD-FFC9546BECE0}"/>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6" name="页脚占位符 5">
            <a:extLst>
              <a:ext uri="{FF2B5EF4-FFF2-40B4-BE49-F238E27FC236}">
                <a16:creationId xmlns:a16="http://schemas.microsoft.com/office/drawing/2014/main" id="{5738DFA9-5BB3-6F35-FA75-76D5F1BA6A1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DC13B4-C796-191B-2275-865802EDE430}"/>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8" name="矩形 7">
            <a:extLst>
              <a:ext uri="{FF2B5EF4-FFF2-40B4-BE49-F238E27FC236}">
                <a16:creationId xmlns:a16="http://schemas.microsoft.com/office/drawing/2014/main" id="{A5535204-8DBD-136E-03D1-81B1FBD29F06}"/>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69480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0E43F2-7924-7988-08D2-417330239A1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1E3CB5F-CB86-9FD0-679D-1A605D963E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118A36B-949C-4BBB-0AB0-25ECD472DC4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1678DEB-0379-1D3C-0CB3-3C1CE411A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2083BA9-8F0E-375C-3DEA-1A82AD2D501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7A7F156-95B9-328A-10AC-138BC9BCEAC2}"/>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8" name="页脚占位符 7">
            <a:extLst>
              <a:ext uri="{FF2B5EF4-FFF2-40B4-BE49-F238E27FC236}">
                <a16:creationId xmlns:a16="http://schemas.microsoft.com/office/drawing/2014/main" id="{90852BF8-828B-B5CB-55C6-4028AC88CA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40E2831-3617-0D5D-B254-99DF885AABB4}"/>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10" name="矩形 9">
            <a:extLst>
              <a:ext uri="{FF2B5EF4-FFF2-40B4-BE49-F238E27FC236}">
                <a16:creationId xmlns:a16="http://schemas.microsoft.com/office/drawing/2014/main" id="{D73E417F-A577-2F2B-4973-E4BEE90A2780}"/>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5897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035E7-C9F3-02D7-729F-9BD2E34CB75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355DD5-EE1E-1F2B-E778-86FE6382C796}"/>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4" name="页脚占位符 3">
            <a:extLst>
              <a:ext uri="{FF2B5EF4-FFF2-40B4-BE49-F238E27FC236}">
                <a16:creationId xmlns:a16="http://schemas.microsoft.com/office/drawing/2014/main" id="{2A7295E3-D346-FBA2-60F3-587218A705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48ADE3A-2879-E0C9-1B40-E6B98CD8C6AE}"/>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6" name="矩形 5">
            <a:extLst>
              <a:ext uri="{FF2B5EF4-FFF2-40B4-BE49-F238E27FC236}">
                <a16:creationId xmlns:a16="http://schemas.microsoft.com/office/drawing/2014/main" id="{7DB8BF75-2D75-4A0F-321C-1AD193751632}"/>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103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764A05-9512-A79E-D091-F6548BB5D596}"/>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3" name="页脚占位符 2">
            <a:extLst>
              <a:ext uri="{FF2B5EF4-FFF2-40B4-BE49-F238E27FC236}">
                <a16:creationId xmlns:a16="http://schemas.microsoft.com/office/drawing/2014/main" id="{F7E61FE3-7EF3-3126-3B48-8C6865DC691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353B4B6-F31C-FE8B-FC27-002D74E2BCC7}"/>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5" name="矩形 4">
            <a:extLst>
              <a:ext uri="{FF2B5EF4-FFF2-40B4-BE49-F238E27FC236}">
                <a16:creationId xmlns:a16="http://schemas.microsoft.com/office/drawing/2014/main" id="{067094AC-9AEB-5557-59DA-BD6D3327B07E}"/>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4975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D7BB-046D-F327-709C-29738DFB86F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4DC01D-0550-4C0F-8ECB-2FF7F3B04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170F9E8-11CE-964E-5466-D94353799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F14AF3-AC19-52B3-4F05-2EADD3D77E0C}"/>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6" name="页脚占位符 5">
            <a:extLst>
              <a:ext uri="{FF2B5EF4-FFF2-40B4-BE49-F238E27FC236}">
                <a16:creationId xmlns:a16="http://schemas.microsoft.com/office/drawing/2014/main" id="{A7A55333-76CE-3A9F-4FFF-2A68DFC66D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01F054-9695-6301-EA6E-2CE47D62E111}"/>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8" name="矩形 7">
            <a:extLst>
              <a:ext uri="{FF2B5EF4-FFF2-40B4-BE49-F238E27FC236}">
                <a16:creationId xmlns:a16="http://schemas.microsoft.com/office/drawing/2014/main" id="{A2203043-54A0-5AE4-5AEA-5FE616121AFE}"/>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9959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A48E41-C758-FF9D-DF2C-7DCCDB9E573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C58A34-1E74-0E40-8164-1861389DD18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BDB8EE-B041-6CB2-403C-B8B2265F185D}"/>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99F55B5A-A62D-B22B-6508-6D4F003C0CC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8B5D75-024F-A75A-D0DC-BFEC3764F947}"/>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7" name="矩形 6">
            <a:extLst>
              <a:ext uri="{FF2B5EF4-FFF2-40B4-BE49-F238E27FC236}">
                <a16:creationId xmlns:a16="http://schemas.microsoft.com/office/drawing/2014/main" id="{4EA7225E-DAF3-7841-3B0D-6A6F117545F7}"/>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3735283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FA229-CC18-D85B-E891-B561ADC659E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0363CF0-38A5-6289-FD81-37A050A85A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7275916-DD29-1BD3-8789-6FCF9886A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D42A16-1214-6933-7054-9C72480038BF}"/>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6" name="页脚占位符 5">
            <a:extLst>
              <a:ext uri="{FF2B5EF4-FFF2-40B4-BE49-F238E27FC236}">
                <a16:creationId xmlns:a16="http://schemas.microsoft.com/office/drawing/2014/main" id="{ADADCC8F-BD1C-E1E9-830B-6AF6C4F410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528007-0D85-73A6-1905-0DE47264BFE1}"/>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8" name="矩形 7">
            <a:extLst>
              <a:ext uri="{FF2B5EF4-FFF2-40B4-BE49-F238E27FC236}">
                <a16:creationId xmlns:a16="http://schemas.microsoft.com/office/drawing/2014/main" id="{AC564207-C147-BF02-5D6E-E53BEF13C024}"/>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62800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4376D2-C85E-FB1E-03D8-64F49083303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FCCA926-1BED-9E8F-3AC4-60787BFA7A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566762D-A815-C368-69C6-83CA3636D530}"/>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1B957783-0C9D-6931-C258-0905350A3A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88D6A7-A755-92D4-18AA-2AA03ACE9131}"/>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7" name="矩形 6">
            <a:extLst>
              <a:ext uri="{FF2B5EF4-FFF2-40B4-BE49-F238E27FC236}">
                <a16:creationId xmlns:a16="http://schemas.microsoft.com/office/drawing/2014/main" id="{B9B524BD-49E3-F921-C9AB-72DED29BC64C}"/>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932380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F3B4C3-C0BF-AE6D-8FCC-191AC3E5391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7816BB-F694-1F45-179A-03B0E36A2B2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C1C182-8AD2-AD5F-443A-BC0DDCD0D421}"/>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AC45669A-B4E4-43D1-3D5A-B82D28F9E4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664E09E-C022-8458-758F-8233A67AE4FD}"/>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7" name="矩形 6">
            <a:extLst>
              <a:ext uri="{FF2B5EF4-FFF2-40B4-BE49-F238E27FC236}">
                <a16:creationId xmlns:a16="http://schemas.microsoft.com/office/drawing/2014/main" id="{D2DA05B7-C9EF-A5E5-2F9F-E388B9335B31}"/>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8786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30A974-C08A-8EAB-B501-55803D16AAC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7838547-281E-4EA0-7B99-517CC5065F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1F3BD1-4C2D-9C4D-A73D-89D2462C62DC}"/>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654D172A-53C2-EE30-6441-65B76ED3C2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14966D-9CD2-4D31-CD86-818294168BC8}"/>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7" name="矩形 6">
            <a:extLst>
              <a:ext uri="{FF2B5EF4-FFF2-40B4-BE49-F238E27FC236}">
                <a16:creationId xmlns:a16="http://schemas.microsoft.com/office/drawing/2014/main" id="{0CD0B455-EE49-08BF-C020-944A95927720}"/>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753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A50F70-024C-BDFE-209E-34779EFBA80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C71F512-F9C9-DC16-7F56-E97715DB41A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DD81099-5C79-1AC0-559C-ECDC156A88E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64EF006-C94F-5ADF-13CD-FFC9546BECE0}"/>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6" name="页脚占位符 5">
            <a:extLst>
              <a:ext uri="{FF2B5EF4-FFF2-40B4-BE49-F238E27FC236}">
                <a16:creationId xmlns:a16="http://schemas.microsoft.com/office/drawing/2014/main" id="{5738DFA9-5BB3-6F35-FA75-76D5F1BA6A1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ADC13B4-C796-191B-2275-865802EDE430}"/>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8" name="矩形 7">
            <a:extLst>
              <a:ext uri="{FF2B5EF4-FFF2-40B4-BE49-F238E27FC236}">
                <a16:creationId xmlns:a16="http://schemas.microsoft.com/office/drawing/2014/main" id="{A5535204-8DBD-136E-03D1-81B1FBD29F06}"/>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1648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0E43F2-7924-7988-08D2-417330239A1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1E3CB5F-CB86-9FD0-679D-1A605D963E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118A36B-949C-4BBB-0AB0-25ECD472DC4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1678DEB-0379-1D3C-0CB3-3C1CE411A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2083BA9-8F0E-375C-3DEA-1A82AD2D501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7A7F156-95B9-328A-10AC-138BC9BCEAC2}"/>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8" name="页脚占位符 7">
            <a:extLst>
              <a:ext uri="{FF2B5EF4-FFF2-40B4-BE49-F238E27FC236}">
                <a16:creationId xmlns:a16="http://schemas.microsoft.com/office/drawing/2014/main" id="{90852BF8-828B-B5CB-55C6-4028AC88CA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40E2831-3617-0D5D-B254-99DF885AABB4}"/>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10" name="矩形 9">
            <a:extLst>
              <a:ext uri="{FF2B5EF4-FFF2-40B4-BE49-F238E27FC236}">
                <a16:creationId xmlns:a16="http://schemas.microsoft.com/office/drawing/2014/main" id="{D73E417F-A577-2F2B-4973-E4BEE90A2780}"/>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866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035E7-C9F3-02D7-729F-9BD2E34CB75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2355DD5-EE1E-1F2B-E778-86FE6382C796}"/>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4" name="页脚占位符 3">
            <a:extLst>
              <a:ext uri="{FF2B5EF4-FFF2-40B4-BE49-F238E27FC236}">
                <a16:creationId xmlns:a16="http://schemas.microsoft.com/office/drawing/2014/main" id="{2A7295E3-D346-FBA2-60F3-587218A705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48ADE3A-2879-E0C9-1B40-E6B98CD8C6AE}"/>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6" name="矩形 5">
            <a:extLst>
              <a:ext uri="{FF2B5EF4-FFF2-40B4-BE49-F238E27FC236}">
                <a16:creationId xmlns:a16="http://schemas.microsoft.com/office/drawing/2014/main" id="{7DB8BF75-2D75-4A0F-321C-1AD193751632}"/>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2240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764A05-9512-A79E-D091-F6548BB5D596}"/>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3" name="页脚占位符 2">
            <a:extLst>
              <a:ext uri="{FF2B5EF4-FFF2-40B4-BE49-F238E27FC236}">
                <a16:creationId xmlns:a16="http://schemas.microsoft.com/office/drawing/2014/main" id="{F7E61FE3-7EF3-3126-3B48-8C6865DC691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353B4B6-F31C-FE8B-FC27-002D74E2BCC7}"/>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5" name="矩形 4">
            <a:extLst>
              <a:ext uri="{FF2B5EF4-FFF2-40B4-BE49-F238E27FC236}">
                <a16:creationId xmlns:a16="http://schemas.microsoft.com/office/drawing/2014/main" id="{067094AC-9AEB-5557-59DA-BD6D3327B07E}"/>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141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D7BB-046D-F327-709C-29738DFB86F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54DC01D-0550-4C0F-8ECB-2FF7F3B04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170F9E8-11CE-964E-5466-D94353799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FF14AF3-AC19-52B3-4F05-2EADD3D77E0C}"/>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6" name="页脚占位符 5">
            <a:extLst>
              <a:ext uri="{FF2B5EF4-FFF2-40B4-BE49-F238E27FC236}">
                <a16:creationId xmlns:a16="http://schemas.microsoft.com/office/drawing/2014/main" id="{A7A55333-76CE-3A9F-4FFF-2A68DFC66D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201F054-9695-6301-EA6E-2CE47D62E111}"/>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8" name="矩形 7">
            <a:extLst>
              <a:ext uri="{FF2B5EF4-FFF2-40B4-BE49-F238E27FC236}">
                <a16:creationId xmlns:a16="http://schemas.microsoft.com/office/drawing/2014/main" id="{A2203043-54A0-5AE4-5AEA-5FE616121AFE}"/>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075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FA229-CC18-D85B-E891-B561ADC659E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0363CF0-38A5-6289-FD81-37A050A85A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7275916-DD29-1BD3-8789-6FCF9886AD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D42A16-1214-6933-7054-9C72480038BF}"/>
              </a:ext>
            </a:extLst>
          </p:cNvPr>
          <p:cNvSpPr>
            <a:spLocks noGrp="1"/>
          </p:cNvSpPr>
          <p:nvPr>
            <p:ph type="dt" sz="half" idx="10"/>
          </p:nvPr>
        </p:nvSpPr>
        <p:spPr/>
        <p:txBody>
          <a:bodyPr/>
          <a:lstStyle/>
          <a:p>
            <a:fld id="{C6254894-A561-4870-8A20-1DB65072FC82}" type="datetimeFigureOut">
              <a:rPr lang="zh-CN" altLang="en-US" smtClean="0"/>
              <a:t>2025/7/19</a:t>
            </a:fld>
            <a:endParaRPr lang="zh-CN" altLang="en-US"/>
          </a:p>
        </p:txBody>
      </p:sp>
      <p:sp>
        <p:nvSpPr>
          <p:cNvPr id="6" name="页脚占位符 5">
            <a:extLst>
              <a:ext uri="{FF2B5EF4-FFF2-40B4-BE49-F238E27FC236}">
                <a16:creationId xmlns:a16="http://schemas.microsoft.com/office/drawing/2014/main" id="{ADADCC8F-BD1C-E1E9-830B-6AF6C4F410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528007-0D85-73A6-1905-0DE47264BFE1}"/>
              </a:ext>
            </a:extLst>
          </p:cNvPr>
          <p:cNvSpPr>
            <a:spLocks noGrp="1"/>
          </p:cNvSpPr>
          <p:nvPr>
            <p:ph type="sldNum" sz="quarter" idx="12"/>
          </p:nvPr>
        </p:nvSpPr>
        <p:spPr/>
        <p:txBody>
          <a:bodyPr/>
          <a:lstStyle/>
          <a:p>
            <a:fld id="{D1403DD3-FD8C-4824-8D58-2EFF20CFAA2B}" type="slidenum">
              <a:rPr lang="zh-CN" altLang="en-US" smtClean="0"/>
              <a:t>‹#›</a:t>
            </a:fld>
            <a:endParaRPr lang="zh-CN" altLang="en-US"/>
          </a:p>
        </p:txBody>
      </p:sp>
      <p:sp>
        <p:nvSpPr>
          <p:cNvPr id="8" name="矩形 7">
            <a:extLst>
              <a:ext uri="{FF2B5EF4-FFF2-40B4-BE49-F238E27FC236}">
                <a16:creationId xmlns:a16="http://schemas.microsoft.com/office/drawing/2014/main" id="{AC564207-C147-BF02-5D6E-E53BEF13C024}"/>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1878621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090A2D8-3D38-E03E-640D-FE0C29FD26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88DAB91-40AF-73EA-E1EF-F361B1D327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B8A3B-A308-E97F-DD73-57A0414AAE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424E40-91B7-4073-A53D-734232EA4671}"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2B7D031C-D091-EBDF-F0CE-7BB17D49DE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B65AD332-BDD4-1C93-850F-D175E1B681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0F957F-CCF3-44FA-84D2-FCC4D3411C26}" type="slidenum">
              <a:rPr lang="zh-CN" altLang="en-US" smtClean="0"/>
              <a:t>‹#›</a:t>
            </a:fld>
            <a:endParaRPr lang="zh-CN" altLang="en-US"/>
          </a:p>
        </p:txBody>
      </p:sp>
      <p:pic>
        <p:nvPicPr>
          <p:cNvPr id="7" name="图片 6">
            <a:extLst>
              <a:ext uri="{FF2B5EF4-FFF2-40B4-BE49-F238E27FC236}">
                <a16:creationId xmlns:a16="http://schemas.microsoft.com/office/drawing/2014/main" id="{CC1C29FD-E7BE-35FD-3EF8-727954BE74E4}"/>
              </a:ext>
            </a:extLst>
          </p:cNvPr>
          <p:cNvPicPr>
            <a:picLocks noChangeAspect="1"/>
          </p:cNvPicPr>
          <p:nvPr userDrawn="1"/>
        </p:nvPicPr>
        <p:blipFill>
          <a:blip r:embed="rId2"/>
          <a:stretch>
            <a:fillRect/>
          </a:stretch>
        </p:blipFill>
        <p:spPr>
          <a:xfrm>
            <a:off x="0" y="4229"/>
            <a:ext cx="12192000" cy="6849541"/>
          </a:xfrm>
          <a:prstGeom prst="rect">
            <a:avLst/>
          </a:prstGeom>
        </p:spPr>
      </p:pic>
    </p:spTree>
    <p:extLst>
      <p:ext uri="{BB962C8B-B14F-4D97-AF65-F5344CB8AC3E}">
        <p14:creationId xmlns:p14="http://schemas.microsoft.com/office/powerpoint/2010/main" val="337737594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E027A91-0741-A3AA-64EA-3650CA81F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6CD244D-4BAB-1B9C-036D-2D2E4DF52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34FBF5-743A-805D-AC19-2DC5FA23C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242452C5-E62E-BE2A-4B34-B133F0778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B62FCDC-0C41-FD0C-9E49-9C33B1340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03DD3-FD8C-4824-8D58-2EFF20CFAA2B}" type="slidenum">
              <a:rPr lang="zh-CN" altLang="en-US" smtClean="0"/>
              <a:t>‹#›</a:t>
            </a:fld>
            <a:endParaRPr lang="zh-CN" altLang="en-US"/>
          </a:p>
        </p:txBody>
      </p:sp>
    </p:spTree>
    <p:extLst>
      <p:ext uri="{BB962C8B-B14F-4D97-AF65-F5344CB8AC3E}">
        <p14:creationId xmlns:p14="http://schemas.microsoft.com/office/powerpoint/2010/main" val="2794981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E027A91-0741-A3AA-64EA-3650CA81F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6CD244D-4BAB-1B9C-036D-2D2E4DF52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34FBF5-743A-805D-AC19-2DC5FA23C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254894-A561-4870-8A20-1DB65072FC82}" type="datetimeFigureOut">
              <a:rPr lang="zh-CN" altLang="en-US" smtClean="0"/>
              <a:t>2025/7/19</a:t>
            </a:fld>
            <a:endParaRPr lang="zh-CN" altLang="en-US"/>
          </a:p>
        </p:txBody>
      </p:sp>
      <p:sp>
        <p:nvSpPr>
          <p:cNvPr id="5" name="页脚占位符 4">
            <a:extLst>
              <a:ext uri="{FF2B5EF4-FFF2-40B4-BE49-F238E27FC236}">
                <a16:creationId xmlns:a16="http://schemas.microsoft.com/office/drawing/2014/main" id="{242452C5-E62E-BE2A-4B34-B133F0778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B62FCDC-0C41-FD0C-9E49-9C33B1340D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03DD3-FD8C-4824-8D58-2EFF20CFAA2B}" type="slidenum">
              <a:rPr lang="zh-CN" altLang="en-US" smtClean="0"/>
              <a:t>‹#›</a:t>
            </a:fld>
            <a:endParaRPr lang="zh-CN" altLang="en-US"/>
          </a:p>
        </p:txBody>
      </p:sp>
      <p:sp>
        <p:nvSpPr>
          <p:cNvPr id="7" name="矩形 6">
            <a:extLst>
              <a:ext uri="{FF2B5EF4-FFF2-40B4-BE49-F238E27FC236}">
                <a16:creationId xmlns:a16="http://schemas.microsoft.com/office/drawing/2014/main" id="{2D102F6E-00CB-F987-7CA3-5ECE0D3D8171}"/>
              </a:ext>
            </a:extLst>
          </p:cNvPr>
          <p:cNvSpPr/>
          <p:nvPr userDrawn="1"/>
        </p:nvSpPr>
        <p:spPr>
          <a:xfrm>
            <a:off x="0" y="348792"/>
            <a:ext cx="188536" cy="612742"/>
          </a:xfrm>
          <a:prstGeom prst="rect">
            <a:avLst/>
          </a:prstGeom>
          <a:solidFill>
            <a:srgbClr val="257E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017662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37989F3A-4872-A77A-553E-76BCA7160FD1}"/>
              </a:ext>
            </a:extLst>
          </p:cNvPr>
          <p:cNvSpPr txBox="1"/>
          <p:nvPr/>
        </p:nvSpPr>
        <p:spPr>
          <a:xfrm>
            <a:off x="0" y="2406834"/>
            <a:ext cx="12192000" cy="3016210"/>
          </a:xfrm>
          <a:prstGeom prst="rect">
            <a:avLst/>
          </a:prstGeom>
          <a:noFill/>
        </p:spPr>
        <p:txBody>
          <a:bodyPr wrap="square">
            <a:spAutoFit/>
          </a:bodyPr>
          <a:lstStyle/>
          <a:p>
            <a:pPr algn="ctr"/>
            <a:r>
              <a:rPr lang="zh-CN" altLang="en-US" sz="6600" b="1" dirty="0">
                <a:solidFill>
                  <a:srgbClr val="FF0000"/>
                </a:solidFill>
                <a:latin typeface="Arial" panose="020B0604020202020204" pitchFamily="34" charset="0"/>
                <a:ea typeface="微软雅黑" panose="020B0503020204020204" pitchFamily="34" charset="-122"/>
                <a:cs typeface="Arial" panose="020B0604020202020204" pitchFamily="34" charset="0"/>
              </a:rPr>
              <a:t>康替唑胺片</a:t>
            </a:r>
            <a:endParaRPr lang="en-US" altLang="zh-CN" sz="6600"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a:p>
            <a:pPr algn="ctr"/>
            <a:endParaRPr lang="en-US" altLang="zh-CN" sz="1600" dirty="0">
              <a:latin typeface="Arial" panose="020B0604020202020204" pitchFamily="34" charset="0"/>
              <a:ea typeface="微软雅黑" panose="020B0503020204020204" pitchFamily="34" charset="-122"/>
              <a:cs typeface="Arial" panose="020B0604020202020204" pitchFamily="34" charset="0"/>
            </a:endParaRPr>
          </a:p>
          <a:p>
            <a:pPr algn="ctr"/>
            <a:r>
              <a:rPr lang="zh-CN" altLang="en-US" sz="3600" dirty="0">
                <a:solidFill>
                  <a:srgbClr val="0F8F4A"/>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dirty="0">
                <a:solidFill>
                  <a:srgbClr val="0F8F4A"/>
                </a:solidFill>
                <a:latin typeface="Arial" panose="020B0604020202020204" pitchFamily="34" charset="0"/>
                <a:ea typeface="微软雅黑" panose="020B0503020204020204" pitchFamily="34" charset="-122"/>
                <a:cs typeface="Arial" panose="020B0604020202020204" pitchFamily="34" charset="0"/>
              </a:rPr>
              <a:t>优喜泰</a:t>
            </a:r>
            <a:r>
              <a:rPr lang="en-US" altLang="zh-CN" sz="3600" b="1" baseline="30000" dirty="0">
                <a:solidFill>
                  <a:srgbClr val="0F8F4A"/>
                </a:solidFill>
                <a:latin typeface="Arial" panose="020B0604020202020204" pitchFamily="34" charset="0"/>
                <a:ea typeface="微软雅黑" panose="020B0503020204020204" pitchFamily="34" charset="-122"/>
                <a:cs typeface="Arial" panose="020B0604020202020204" pitchFamily="34" charset="0"/>
              </a:rPr>
              <a:t>®</a:t>
            </a:r>
            <a:r>
              <a:rPr lang="zh-CN" altLang="en-US" sz="3600" dirty="0">
                <a:solidFill>
                  <a:srgbClr val="0F8F4A"/>
                </a:solidFill>
                <a:latin typeface="Arial" panose="020B0604020202020204" pitchFamily="34" charset="0"/>
                <a:ea typeface="微软雅黑" panose="020B0503020204020204" pitchFamily="34" charset="-122"/>
                <a:cs typeface="Arial" panose="020B0604020202020204" pitchFamily="34" charset="0"/>
              </a:rPr>
              <a:t>）</a:t>
            </a:r>
            <a:endParaRPr lang="en-US" altLang="zh-CN" sz="3600" dirty="0">
              <a:solidFill>
                <a:srgbClr val="0F8F4A"/>
              </a:solidFill>
              <a:latin typeface="Arial" panose="020B0604020202020204" pitchFamily="34" charset="0"/>
              <a:ea typeface="微软雅黑" panose="020B0503020204020204" pitchFamily="34" charset="-122"/>
              <a:cs typeface="Arial" panose="020B0604020202020204" pitchFamily="34" charset="0"/>
            </a:endParaRPr>
          </a:p>
          <a:p>
            <a:pPr algn="ctr"/>
            <a:endParaRPr lang="en-US" altLang="zh-CN" sz="3600" dirty="0">
              <a:latin typeface="Arial" panose="020B0604020202020204" pitchFamily="34" charset="0"/>
              <a:ea typeface="微软雅黑" panose="020B0503020204020204" pitchFamily="34" charset="-122"/>
              <a:cs typeface="Arial" panose="020B0604020202020204" pitchFamily="34" charset="0"/>
            </a:endParaRPr>
          </a:p>
          <a:p>
            <a:pPr algn="ctr"/>
            <a:r>
              <a:rPr lang="zh-CN" altLang="en-US" sz="3600" dirty="0">
                <a:latin typeface="Arial" panose="020B0604020202020204" pitchFamily="34" charset="0"/>
                <a:ea typeface="微软雅黑" panose="020B0503020204020204" pitchFamily="34" charset="-122"/>
                <a:cs typeface="Arial" panose="020B0604020202020204" pitchFamily="34" charset="0"/>
              </a:rPr>
              <a:t>上海</a:t>
            </a:r>
            <a:r>
              <a:rPr lang="zh-CN" altLang="en-US" sz="3600" b="1" dirty="0">
                <a:solidFill>
                  <a:srgbClr val="FF0000"/>
                </a:solidFill>
                <a:latin typeface="Arial" panose="020B0604020202020204" pitchFamily="34" charset="0"/>
                <a:ea typeface="微软雅黑" panose="020B0503020204020204" pitchFamily="34" charset="-122"/>
                <a:cs typeface="Arial" panose="020B0604020202020204" pitchFamily="34" charset="0"/>
              </a:rPr>
              <a:t>盟科</a:t>
            </a:r>
            <a:r>
              <a:rPr lang="zh-CN" altLang="en-US" sz="3600" dirty="0">
                <a:latin typeface="Arial" panose="020B0604020202020204" pitchFamily="34" charset="0"/>
                <a:ea typeface="微软雅黑" panose="020B0503020204020204" pitchFamily="34" charset="-122"/>
                <a:cs typeface="Arial" panose="020B0604020202020204" pitchFamily="34" charset="0"/>
              </a:rPr>
              <a:t>药业股份有限公司</a:t>
            </a:r>
          </a:p>
        </p:txBody>
      </p:sp>
      <p:pic>
        <p:nvPicPr>
          <p:cNvPr id="6" name="图片 5">
            <a:extLst>
              <a:ext uri="{FF2B5EF4-FFF2-40B4-BE49-F238E27FC236}">
                <a16:creationId xmlns:a16="http://schemas.microsoft.com/office/drawing/2014/main" id="{AF65599A-4DA2-7229-D046-E8471E0BDB7F}"/>
              </a:ext>
            </a:extLst>
          </p:cNvPr>
          <p:cNvPicPr>
            <a:picLocks noChangeAspect="1"/>
          </p:cNvPicPr>
          <p:nvPr/>
        </p:nvPicPr>
        <p:blipFill>
          <a:blip r:embed="rId2"/>
          <a:stretch>
            <a:fillRect/>
          </a:stretch>
        </p:blipFill>
        <p:spPr>
          <a:xfrm>
            <a:off x="514962" y="347116"/>
            <a:ext cx="2614185" cy="409254"/>
          </a:xfrm>
          <a:prstGeom prst="rect">
            <a:avLst/>
          </a:prstGeom>
        </p:spPr>
      </p:pic>
    </p:spTree>
    <p:extLst>
      <p:ext uri="{BB962C8B-B14F-4D97-AF65-F5344CB8AC3E}">
        <p14:creationId xmlns:p14="http://schemas.microsoft.com/office/powerpoint/2010/main" val="1895147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27BA0-11CB-B3C9-4918-6D8796B6099E}"/>
            </a:ext>
          </a:extLst>
        </p:cNvPr>
        <p:cNvGrpSpPr/>
        <p:nvPr/>
      </p:nvGrpSpPr>
      <p:grpSpPr>
        <a:xfrm>
          <a:off x="0" y="0"/>
          <a:ext cx="0" cy="0"/>
          <a:chOff x="0" y="0"/>
          <a:chExt cx="0" cy="0"/>
        </a:xfrm>
      </p:grpSpPr>
      <p:sp>
        <p:nvSpPr>
          <p:cNvPr id="6" name="文本框 5">
            <a:extLst>
              <a:ext uri="{FF2B5EF4-FFF2-40B4-BE49-F238E27FC236}">
                <a16:creationId xmlns:a16="http://schemas.microsoft.com/office/drawing/2014/main" id="{673AA567-BDB4-E513-FEDE-8B7AE0DA3AC5}"/>
              </a:ext>
            </a:extLst>
          </p:cNvPr>
          <p:cNvSpPr txBox="1"/>
          <p:nvPr/>
        </p:nvSpPr>
        <p:spPr>
          <a:xfrm>
            <a:off x="241738" y="6484883"/>
            <a:ext cx="433026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2E925C"/>
                </a:solidFill>
                <a:effectLst/>
                <a:uLnTx/>
                <a:uFillTx/>
                <a:latin typeface="Arial" panose="020B0604020202020204" pitchFamily="34" charset="0"/>
                <a:ea typeface="微软雅黑" panose="020B0503020204020204" pitchFamily="34" charset="-122"/>
                <a:cs typeface="Arial" panose="020B0604020202020204" pitchFamily="34" charset="0"/>
              </a:rPr>
              <a:t>MRX-I-HCP-20250310-01 </a:t>
            </a:r>
            <a:r>
              <a:rPr kumimoji="0" lang="zh-CN" altLang="en-US" sz="600" b="0" i="0" u="none" strike="noStrike" kern="1200" cap="none" spc="0" normalizeH="0" baseline="0" noProof="0" dirty="0">
                <a:ln>
                  <a:noFill/>
                </a:ln>
                <a:solidFill>
                  <a:srgbClr val="2E925C"/>
                </a:solidFill>
                <a:effectLst/>
                <a:uLnTx/>
                <a:uFillTx/>
                <a:latin typeface="Arial" panose="020B0604020202020204" pitchFamily="34" charset="0"/>
                <a:ea typeface="微软雅黑" panose="020B0503020204020204" pitchFamily="34" charset="-122"/>
                <a:cs typeface="Arial" panose="020B0604020202020204" pitchFamily="34" charset="0"/>
              </a:rPr>
              <a:t>有效期：</a:t>
            </a:r>
            <a:r>
              <a:rPr kumimoji="0" lang="en-US" altLang="zh-CN" sz="600" b="0" i="0" u="none" strike="noStrike" kern="1200" cap="none" spc="0" normalizeH="0" baseline="0" noProof="0" dirty="0">
                <a:ln>
                  <a:noFill/>
                </a:ln>
                <a:solidFill>
                  <a:srgbClr val="2E925C"/>
                </a:solidFill>
                <a:effectLst/>
                <a:uLnTx/>
                <a:uFillTx/>
                <a:latin typeface="Arial" panose="020B0604020202020204" pitchFamily="34" charset="0"/>
                <a:ea typeface="微软雅黑" panose="020B0503020204020204" pitchFamily="34" charset="-122"/>
                <a:cs typeface="Arial" panose="020B0604020202020204" pitchFamily="34" charset="0"/>
              </a:rPr>
              <a:t>2028.3.9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600" b="0" i="0" u="none" strike="noStrike" kern="1200" cap="none" spc="0" normalizeH="0" baseline="0" noProof="0" dirty="0">
                <a:ln>
                  <a:noFill/>
                </a:ln>
                <a:solidFill>
                  <a:srgbClr val="2E925C"/>
                </a:solidFill>
                <a:effectLst/>
                <a:uLnTx/>
                <a:uFillTx/>
                <a:latin typeface="Arial" panose="020B0604020202020204" pitchFamily="34" charset="0"/>
                <a:ea typeface="微软雅黑" panose="020B0503020204020204" pitchFamily="34" charset="-122"/>
                <a:cs typeface="Arial" panose="020B0604020202020204" pitchFamily="34" charset="0"/>
              </a:rPr>
              <a:t>仅供医疗卫生专业人士学术参考</a:t>
            </a:r>
          </a:p>
        </p:txBody>
      </p:sp>
      <p:sp>
        <p:nvSpPr>
          <p:cNvPr id="7" name="文本框 6">
            <a:extLst>
              <a:ext uri="{FF2B5EF4-FFF2-40B4-BE49-F238E27FC236}">
                <a16:creationId xmlns:a16="http://schemas.microsoft.com/office/drawing/2014/main" id="{0B093EAF-44A1-1242-5898-9F337DF248DA}"/>
              </a:ext>
            </a:extLst>
          </p:cNvPr>
          <p:cNvSpPr txBox="1"/>
          <p:nvPr/>
        </p:nvSpPr>
        <p:spPr>
          <a:xfrm>
            <a:off x="7620002" y="6505904"/>
            <a:ext cx="4330262"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srgbClr val="257E50"/>
                </a:solidFill>
                <a:effectLst/>
                <a:uLnTx/>
                <a:uFillTx/>
                <a:latin typeface="Arial" panose="020B0604020202020204" pitchFamily="34" charset="0"/>
                <a:ea typeface="微软雅黑" panose="020B0503020204020204" pitchFamily="34" charset="-122"/>
                <a:cs typeface="Arial" panose="020B0604020202020204" pitchFamily="34" charset="0"/>
              </a:rPr>
              <a:t>*</a:t>
            </a:r>
            <a:r>
              <a:rPr kumimoji="0" lang="zh-CN" altLang="en-US" sz="600" b="0" i="0" u="none" strike="noStrike" kern="1200" cap="none" spc="0" normalizeH="0" baseline="0" noProof="0" dirty="0">
                <a:ln>
                  <a:noFill/>
                </a:ln>
                <a:solidFill>
                  <a:srgbClr val="257E50"/>
                </a:solidFill>
                <a:effectLst/>
                <a:uLnTx/>
                <a:uFillTx/>
                <a:latin typeface="Arial" panose="020B0604020202020204" pitchFamily="34" charset="0"/>
                <a:ea typeface="微软雅黑" panose="020B0503020204020204" pitchFamily="34" charset="-122"/>
                <a:cs typeface="Arial" panose="020B0604020202020204" pitchFamily="34" charset="0"/>
              </a:rPr>
              <a:t>基于年度销量综合测算</a:t>
            </a:r>
          </a:p>
        </p:txBody>
      </p:sp>
      <p:sp>
        <p:nvSpPr>
          <p:cNvPr id="8" name="文本框 7">
            <a:extLst>
              <a:ext uri="{FF2B5EF4-FFF2-40B4-BE49-F238E27FC236}">
                <a16:creationId xmlns:a16="http://schemas.microsoft.com/office/drawing/2014/main" id="{75061905-F996-6CE7-979D-BF8B06EE5A02}"/>
              </a:ext>
            </a:extLst>
          </p:cNvPr>
          <p:cNvSpPr txBox="1"/>
          <p:nvPr/>
        </p:nvSpPr>
        <p:spPr>
          <a:xfrm>
            <a:off x="10615449" y="4750779"/>
            <a:ext cx="210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257E50"/>
                </a:solidFill>
                <a:effectLst/>
                <a:uLnTx/>
                <a:uFillTx/>
                <a:latin typeface="Arial" panose="020B0604020202020204" pitchFamily="34" charset="0"/>
                <a:ea typeface="微软雅黑" panose="020B0503020204020204" pitchFamily="34" charset="-122"/>
                <a:cs typeface="+mn-cs"/>
              </a:rPr>
              <a:t>*</a:t>
            </a:r>
            <a:endParaRPr kumimoji="0" lang="zh-CN" altLang="en-US" sz="1800" b="0" i="0" u="none" strike="noStrike" kern="1200" cap="none" spc="0" normalizeH="0" baseline="0" noProof="0" dirty="0">
              <a:ln>
                <a:noFill/>
              </a:ln>
              <a:solidFill>
                <a:srgbClr val="257E50"/>
              </a:solidFill>
              <a:effectLst/>
              <a:uLnTx/>
              <a:uFillTx/>
              <a:latin typeface="Arial" panose="020B0604020202020204" pitchFamily="34" charset="0"/>
              <a:ea typeface="微软雅黑" panose="020B0503020204020204" pitchFamily="34" charset="-122"/>
              <a:cs typeface="+mn-cs"/>
            </a:endParaRPr>
          </a:p>
        </p:txBody>
      </p:sp>
      <p:sp>
        <p:nvSpPr>
          <p:cNvPr id="4" name="文本框 3">
            <a:extLst>
              <a:ext uri="{FF2B5EF4-FFF2-40B4-BE49-F238E27FC236}">
                <a16:creationId xmlns:a16="http://schemas.microsoft.com/office/drawing/2014/main" id="{1C80D17D-6F49-A483-165A-BE6A7BEAD593}"/>
              </a:ext>
            </a:extLst>
          </p:cNvPr>
          <p:cNvSpPr txBox="1"/>
          <p:nvPr/>
        </p:nvSpPr>
        <p:spPr>
          <a:xfrm>
            <a:off x="777766" y="4289114"/>
            <a:ext cx="34879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Thank you</a:t>
            </a:r>
            <a:r>
              <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a:t>
            </a:r>
          </a:p>
        </p:txBody>
      </p:sp>
      <p:pic>
        <p:nvPicPr>
          <p:cNvPr id="2" name="图片 1">
            <a:extLst>
              <a:ext uri="{FF2B5EF4-FFF2-40B4-BE49-F238E27FC236}">
                <a16:creationId xmlns:a16="http://schemas.microsoft.com/office/drawing/2014/main" id="{DBD96EC6-9E53-BFFC-C907-67FA1A221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548" y="2151728"/>
            <a:ext cx="3878136" cy="1545227"/>
          </a:xfrm>
          <a:prstGeom prst="rect">
            <a:avLst/>
          </a:prstGeom>
        </p:spPr>
      </p:pic>
    </p:spTree>
    <p:extLst>
      <p:ext uri="{BB962C8B-B14F-4D97-AF65-F5344CB8AC3E}">
        <p14:creationId xmlns:p14="http://schemas.microsoft.com/office/powerpoint/2010/main" val="240463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9BB4B413-ADA2-ADE7-829E-3328FE20959F}"/>
              </a:ext>
            </a:extLst>
          </p:cNvPr>
          <p:cNvSpPr txBox="1"/>
          <p:nvPr/>
        </p:nvSpPr>
        <p:spPr>
          <a:xfrm>
            <a:off x="188536" y="329722"/>
            <a:ext cx="8628993" cy="584775"/>
          </a:xfrm>
          <a:prstGeom prst="rect">
            <a:avLst/>
          </a:prstGeom>
          <a:noFill/>
        </p:spPr>
        <p:txBody>
          <a:bodyPr wrap="square" rtlCol="0">
            <a:spAutoFit/>
          </a:bodyPr>
          <a:lstStyle/>
          <a:p>
            <a:r>
              <a:rPr lang="zh-CN" altLang="en-US" sz="3200" b="1" dirty="0">
                <a:latin typeface="Arial" panose="020B0604020202020204" pitchFamily="34" charset="0"/>
                <a:ea typeface="微软雅黑" panose="020B0503020204020204" pitchFamily="34" charset="-122"/>
              </a:rPr>
              <a:t>主要内容</a:t>
            </a:r>
          </a:p>
        </p:txBody>
      </p:sp>
      <p:sp>
        <p:nvSpPr>
          <p:cNvPr id="4" name="テキスト プレースホルダー 3">
            <a:extLst>
              <a:ext uri="{FF2B5EF4-FFF2-40B4-BE49-F238E27FC236}">
                <a16:creationId xmlns:a16="http://schemas.microsoft.com/office/drawing/2014/main" id="{2C1B0E42-8EDC-2147-08B5-DB7F7A3AF2FC}"/>
              </a:ext>
            </a:extLst>
          </p:cNvPr>
          <p:cNvSpPr txBox="1">
            <a:spLocks/>
          </p:cNvSpPr>
          <p:nvPr/>
        </p:nvSpPr>
        <p:spPr>
          <a:xfrm>
            <a:off x="2501309" y="1969538"/>
            <a:ext cx="822960" cy="617220"/>
          </a:xfrm>
          <a:prstGeom prst="rect">
            <a:avLst/>
          </a:prstGeom>
          <a:solidFill>
            <a:srgbClr val="92D050"/>
          </a:solidFill>
        </p:spPr>
        <p:txBody>
          <a:bodyPr vert="horz" lIns="91440" tIns="45720" rIns="91440" bIns="45720" rtlCol="0" anchor="ctr" anchorCtr="0">
            <a:normAutofit/>
          </a:bodyPr>
          <a:lstStyle>
            <a:lvl1pPr marL="180340" indent="-180340" algn="ctr" defTabSz="722630" rtl="0" eaLnBrk="1" latinLnBrk="0" hangingPunct="1">
              <a:lnSpc>
                <a:spcPct val="90000"/>
              </a:lnSpc>
              <a:spcBef>
                <a:spcPts val="790"/>
              </a:spcBef>
              <a:buFont typeface="Arial" panose="020B0604020202020204" pitchFamily="34" charset="0"/>
              <a:buChar char="•"/>
              <a:defRPr sz="2210" b="0" kern="1200">
                <a:solidFill>
                  <a:schemeClr val="bg1"/>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pPr marL="0" indent="0">
              <a:buFont typeface="Arial" panose="020B0604020202020204" pitchFamily="34" charset="0"/>
              <a:buNone/>
            </a:pPr>
            <a:r>
              <a:rPr kumimoji="1" lang="en-US" altLang="ja-JP" sz="2400" b="1" dirty="0">
                <a:latin typeface="Arial" panose="020B0604020202020204" pitchFamily="34" charset="0"/>
                <a:ea typeface="微软雅黑" panose="020B0503020204020204" pitchFamily="34" charset="-122"/>
                <a:cs typeface="Arial" panose="020B0604020202020204" pitchFamily="34" charset="0"/>
              </a:rPr>
              <a:t>1</a:t>
            </a:r>
            <a:endParaRPr kumimoji="1" lang="ja-JP" altLang="en-US" sz="2400" b="1" dirty="0">
              <a:latin typeface="Arial" panose="020B0604020202020204" pitchFamily="34" charset="0"/>
              <a:ea typeface="微软雅黑" panose="020B0503020204020204" pitchFamily="34" charset="-122"/>
              <a:cs typeface="Arial" panose="020B0604020202020204" pitchFamily="34" charset="0"/>
            </a:endParaRPr>
          </a:p>
        </p:txBody>
      </p:sp>
      <p:sp>
        <p:nvSpPr>
          <p:cNvPr id="5" name="テキスト プレースホルダー 4">
            <a:extLst>
              <a:ext uri="{FF2B5EF4-FFF2-40B4-BE49-F238E27FC236}">
                <a16:creationId xmlns:a16="http://schemas.microsoft.com/office/drawing/2014/main" id="{1D82FE5A-ABE2-2CC3-0CAE-B073933C4FA6}"/>
              </a:ext>
            </a:extLst>
          </p:cNvPr>
          <p:cNvSpPr txBox="1">
            <a:spLocks/>
          </p:cNvSpPr>
          <p:nvPr/>
        </p:nvSpPr>
        <p:spPr>
          <a:xfrm>
            <a:off x="3374933" y="1954145"/>
            <a:ext cx="2510752" cy="632614"/>
          </a:xfrm>
          <a:prstGeom prst="rect">
            <a:avLst/>
          </a:prstGeom>
        </p:spPr>
        <p:txBody>
          <a:bodyPr vert="horz" lIns="91440" tIns="45720" rIns="91440" bIns="45720" rtlCol="0" anchor="ctr" anchorCtr="0">
            <a:normAutofit/>
          </a:bodyPr>
          <a:lstStyle>
            <a:lvl1pPr marL="180340" indent="-180340" algn="l" defTabSz="722630" rtl="0" eaLnBrk="1" latinLnBrk="0" hangingPunct="1">
              <a:lnSpc>
                <a:spcPct val="90000"/>
              </a:lnSpc>
              <a:spcBef>
                <a:spcPts val="790"/>
              </a:spcBef>
              <a:buFont typeface="Arial" panose="020B0604020202020204" pitchFamily="34" charset="0"/>
              <a:buChar char="•"/>
              <a:defRPr sz="1165" b="0" kern="1200">
                <a:solidFill>
                  <a:schemeClr val="tx2"/>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r>
              <a:rPr kumimoji="1" lang="zh-CN" altLang="en-US" sz="2400" b="1" dirty="0">
                <a:solidFill>
                  <a:schemeClr val="tx1"/>
                </a:solidFill>
                <a:latin typeface="Arial" panose="020B0604020202020204" pitchFamily="34" charset="0"/>
                <a:ea typeface="微软雅黑" panose="020B0503020204020204" pitchFamily="34" charset="-122"/>
              </a:rPr>
              <a:t>基本信息</a:t>
            </a:r>
            <a:endParaRPr kumimoji="1" lang="ja-JP" altLang="en-US" sz="2400" b="1" dirty="0">
              <a:solidFill>
                <a:schemeClr val="tx1"/>
              </a:solidFill>
              <a:latin typeface="Arial" panose="020B0604020202020204" pitchFamily="34" charset="0"/>
              <a:ea typeface="微软雅黑" panose="020B0503020204020204" pitchFamily="34" charset="-122"/>
            </a:endParaRPr>
          </a:p>
        </p:txBody>
      </p:sp>
      <p:sp>
        <p:nvSpPr>
          <p:cNvPr id="6" name="テキスト プレースホルダー 5">
            <a:extLst>
              <a:ext uri="{FF2B5EF4-FFF2-40B4-BE49-F238E27FC236}">
                <a16:creationId xmlns:a16="http://schemas.microsoft.com/office/drawing/2014/main" id="{08F131EE-F09E-BA9F-0B67-E553B0432AEF}"/>
              </a:ext>
            </a:extLst>
          </p:cNvPr>
          <p:cNvSpPr txBox="1">
            <a:spLocks/>
          </p:cNvSpPr>
          <p:nvPr/>
        </p:nvSpPr>
        <p:spPr>
          <a:xfrm>
            <a:off x="2502268" y="2962257"/>
            <a:ext cx="822960" cy="617220"/>
          </a:xfrm>
          <a:prstGeom prst="rect">
            <a:avLst/>
          </a:prstGeom>
          <a:solidFill>
            <a:srgbClr val="0F8F4A"/>
          </a:solidFill>
        </p:spPr>
        <p:txBody>
          <a:bodyPr vert="horz" lIns="91440" tIns="45720" rIns="91440" bIns="45720" rtlCol="0" anchor="ctr" anchorCtr="0">
            <a:normAutofit/>
          </a:bodyPr>
          <a:lstStyle>
            <a:lvl1pPr marL="180340" indent="-180340" algn="ctr" defTabSz="722630" rtl="0" eaLnBrk="1" latinLnBrk="0" hangingPunct="1">
              <a:lnSpc>
                <a:spcPct val="90000"/>
              </a:lnSpc>
              <a:spcBef>
                <a:spcPts val="790"/>
              </a:spcBef>
              <a:buFont typeface="Arial" panose="020B0604020202020204" pitchFamily="34" charset="0"/>
              <a:buChar char="•"/>
              <a:defRPr sz="2210" b="0" kern="1200">
                <a:solidFill>
                  <a:schemeClr val="bg1"/>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pPr marL="0" indent="0">
              <a:buFont typeface="Arial" panose="020B0604020202020204" pitchFamily="34" charset="0"/>
              <a:buNone/>
            </a:pPr>
            <a:r>
              <a:rPr kumimoji="1" lang="en-US" altLang="ja-JP" sz="2400" b="1" dirty="0">
                <a:latin typeface="Arial" panose="020B0604020202020204" pitchFamily="34" charset="0"/>
                <a:ea typeface="微软雅黑" panose="020B0503020204020204" pitchFamily="34" charset="-122"/>
                <a:cs typeface="Arial" panose="020B0604020202020204" pitchFamily="34" charset="0"/>
              </a:rPr>
              <a:t>2</a:t>
            </a:r>
            <a:endParaRPr kumimoji="1" lang="ja-JP" altLang="en-US" sz="2400" b="1" dirty="0">
              <a:latin typeface="Arial" panose="020B0604020202020204" pitchFamily="34" charset="0"/>
              <a:ea typeface="微软雅黑" panose="020B0503020204020204" pitchFamily="34" charset="-122"/>
              <a:cs typeface="Arial" panose="020B0604020202020204" pitchFamily="34" charset="0"/>
            </a:endParaRPr>
          </a:p>
        </p:txBody>
      </p:sp>
      <p:sp>
        <p:nvSpPr>
          <p:cNvPr id="7" name="テキスト プレースホルダー 6">
            <a:extLst>
              <a:ext uri="{FF2B5EF4-FFF2-40B4-BE49-F238E27FC236}">
                <a16:creationId xmlns:a16="http://schemas.microsoft.com/office/drawing/2014/main" id="{B3ADABE6-9D67-FA74-6161-22769BC36CFA}"/>
              </a:ext>
            </a:extLst>
          </p:cNvPr>
          <p:cNvSpPr txBox="1">
            <a:spLocks/>
          </p:cNvSpPr>
          <p:nvPr/>
        </p:nvSpPr>
        <p:spPr>
          <a:xfrm>
            <a:off x="2501309" y="3992873"/>
            <a:ext cx="822960" cy="617220"/>
          </a:xfrm>
          <a:prstGeom prst="rect">
            <a:avLst/>
          </a:prstGeom>
          <a:solidFill>
            <a:srgbClr val="92D050"/>
          </a:solidFill>
        </p:spPr>
        <p:txBody>
          <a:bodyPr vert="horz" lIns="91440" tIns="45720" rIns="91440" bIns="45720" rtlCol="0" anchor="ctr" anchorCtr="0">
            <a:normAutofit/>
          </a:bodyPr>
          <a:lstStyle>
            <a:lvl1pPr marL="180340" indent="-180340" algn="ctr" defTabSz="722630" rtl="0" eaLnBrk="1" latinLnBrk="0" hangingPunct="1">
              <a:lnSpc>
                <a:spcPct val="90000"/>
              </a:lnSpc>
              <a:spcBef>
                <a:spcPts val="790"/>
              </a:spcBef>
              <a:buFont typeface="Arial" panose="020B0604020202020204" pitchFamily="34" charset="0"/>
              <a:buChar char="•"/>
              <a:defRPr sz="2210" b="0" kern="1200">
                <a:solidFill>
                  <a:schemeClr val="bg1"/>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pPr marL="0" indent="0">
              <a:buFont typeface="Arial" panose="020B0604020202020204" pitchFamily="34" charset="0"/>
              <a:buNone/>
            </a:pPr>
            <a:r>
              <a:rPr kumimoji="1" lang="en-US" altLang="ja-JP" sz="2400" b="1" dirty="0">
                <a:latin typeface="Arial" panose="020B0604020202020204" pitchFamily="34" charset="0"/>
                <a:ea typeface="微软雅黑" panose="020B0503020204020204" pitchFamily="34" charset="-122"/>
                <a:cs typeface="Arial" panose="020B0604020202020204" pitchFamily="34" charset="0"/>
              </a:rPr>
              <a:t>3</a:t>
            </a:r>
            <a:endParaRPr kumimoji="1" lang="ja-JP" altLang="en-US" sz="2400" b="1" dirty="0">
              <a:latin typeface="Arial" panose="020B0604020202020204" pitchFamily="34" charset="0"/>
              <a:ea typeface="微软雅黑" panose="020B0503020204020204" pitchFamily="34" charset="-122"/>
              <a:cs typeface="Arial" panose="020B0604020202020204" pitchFamily="34" charset="0"/>
            </a:endParaRPr>
          </a:p>
        </p:txBody>
      </p:sp>
      <p:sp>
        <p:nvSpPr>
          <p:cNvPr id="8" name="テキスト プレースホルダー 10">
            <a:extLst>
              <a:ext uri="{FF2B5EF4-FFF2-40B4-BE49-F238E27FC236}">
                <a16:creationId xmlns:a16="http://schemas.microsoft.com/office/drawing/2014/main" id="{D3B51057-7779-F9BD-978A-5D21DF395E34}"/>
              </a:ext>
            </a:extLst>
          </p:cNvPr>
          <p:cNvSpPr txBox="1">
            <a:spLocks/>
          </p:cNvSpPr>
          <p:nvPr/>
        </p:nvSpPr>
        <p:spPr>
          <a:xfrm>
            <a:off x="3372939" y="2983799"/>
            <a:ext cx="2510752" cy="632614"/>
          </a:xfrm>
          <a:prstGeom prst="rect">
            <a:avLst/>
          </a:prstGeom>
        </p:spPr>
        <p:txBody>
          <a:bodyPr vert="horz" lIns="91440" tIns="45720" rIns="91440" bIns="45720" rtlCol="0" anchor="ctr" anchorCtr="0">
            <a:normAutofit/>
          </a:bodyPr>
          <a:lstStyle>
            <a:lvl1pPr marL="180340" indent="-180340" algn="l" defTabSz="722630" rtl="0" eaLnBrk="1" latinLnBrk="0" hangingPunct="1">
              <a:lnSpc>
                <a:spcPct val="90000"/>
              </a:lnSpc>
              <a:spcBef>
                <a:spcPts val="790"/>
              </a:spcBef>
              <a:buFont typeface="Arial" panose="020B0604020202020204" pitchFamily="34" charset="0"/>
              <a:buChar char="•"/>
              <a:defRPr sz="1165" b="0" kern="1200">
                <a:solidFill>
                  <a:schemeClr val="tx2"/>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r>
              <a:rPr kumimoji="1" lang="zh-CN" altLang="en-US" sz="2400" b="1" dirty="0">
                <a:solidFill>
                  <a:schemeClr val="tx1"/>
                </a:solidFill>
                <a:latin typeface="Arial" panose="020B0604020202020204" pitchFamily="34" charset="0"/>
                <a:ea typeface="微软雅黑" panose="020B0503020204020204" pitchFamily="34" charset="-122"/>
              </a:rPr>
              <a:t>安全性</a:t>
            </a:r>
            <a:endParaRPr kumimoji="1" lang="ja-JP" altLang="en-US" sz="2400" b="1" dirty="0">
              <a:solidFill>
                <a:schemeClr val="tx1"/>
              </a:solidFill>
              <a:latin typeface="Arial" panose="020B0604020202020204" pitchFamily="34" charset="0"/>
              <a:ea typeface="微软雅黑" panose="020B0503020204020204" pitchFamily="34" charset="-122"/>
            </a:endParaRPr>
          </a:p>
        </p:txBody>
      </p:sp>
      <p:sp>
        <p:nvSpPr>
          <p:cNvPr id="9" name="テキスト プレースホルダー 10">
            <a:extLst>
              <a:ext uri="{FF2B5EF4-FFF2-40B4-BE49-F238E27FC236}">
                <a16:creationId xmlns:a16="http://schemas.microsoft.com/office/drawing/2014/main" id="{73254081-46A5-1AAC-B4A7-5A818E9A0745}"/>
              </a:ext>
            </a:extLst>
          </p:cNvPr>
          <p:cNvSpPr txBox="1"/>
          <p:nvPr/>
        </p:nvSpPr>
        <p:spPr>
          <a:xfrm>
            <a:off x="3374933" y="3982085"/>
            <a:ext cx="2770229" cy="632614"/>
          </a:xfrm>
          <a:prstGeom prst="rect">
            <a:avLst/>
          </a:prstGeom>
        </p:spPr>
        <p:txBody>
          <a:bodyPr vert="horz" lIns="91440" tIns="45720" rIns="91440" bIns="45720" rtlCol="0" anchor="ctr" anchorCtr="0">
            <a:normAutofit/>
          </a:bodyPr>
          <a:lstStyle>
            <a:lvl1pPr marL="180340" indent="-180340" algn="l" defTabSz="722630" rtl="0" eaLnBrk="1" latinLnBrk="0" hangingPunct="1">
              <a:lnSpc>
                <a:spcPct val="90000"/>
              </a:lnSpc>
              <a:spcBef>
                <a:spcPts val="790"/>
              </a:spcBef>
              <a:buFont typeface="Arial" panose="020B0604020202020204" pitchFamily="34" charset="0"/>
              <a:buChar char="•"/>
              <a:defRPr sz="1165" b="0" kern="1200">
                <a:solidFill>
                  <a:schemeClr val="tx2"/>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pPr>
              <a:defRPr/>
            </a:pPr>
            <a:r>
              <a:rPr kumimoji="1" lang="zh-CN" altLang="en-US" sz="2400" b="1" dirty="0">
                <a:solidFill>
                  <a:schemeClr val="tx1"/>
                </a:solidFill>
                <a:latin typeface="Arial" panose="020B0604020202020204" pitchFamily="34" charset="0"/>
                <a:ea typeface="微软雅黑" panose="020B0503020204020204" pitchFamily="34" charset="-122"/>
              </a:rPr>
              <a:t>有效性</a:t>
            </a:r>
            <a:endParaRPr kumimoji="1" lang="ja-JP" altLang="en-US" sz="2400" b="1" dirty="0">
              <a:solidFill>
                <a:schemeClr val="tx1"/>
              </a:solidFill>
              <a:latin typeface="Arial" panose="020B0604020202020204" pitchFamily="34" charset="0"/>
              <a:ea typeface="微软雅黑" panose="020B0503020204020204" pitchFamily="34" charset="-122"/>
            </a:endParaRPr>
          </a:p>
        </p:txBody>
      </p:sp>
      <p:sp>
        <p:nvSpPr>
          <p:cNvPr id="10" name="テキスト プレースホルダー 3">
            <a:extLst>
              <a:ext uri="{FF2B5EF4-FFF2-40B4-BE49-F238E27FC236}">
                <a16:creationId xmlns:a16="http://schemas.microsoft.com/office/drawing/2014/main" id="{C17707DD-1575-FEF9-17C6-4AA63E608D5C}"/>
              </a:ext>
            </a:extLst>
          </p:cNvPr>
          <p:cNvSpPr txBox="1">
            <a:spLocks/>
          </p:cNvSpPr>
          <p:nvPr/>
        </p:nvSpPr>
        <p:spPr>
          <a:xfrm>
            <a:off x="6424069" y="2983799"/>
            <a:ext cx="822960" cy="595678"/>
          </a:xfrm>
          <a:prstGeom prst="rect">
            <a:avLst/>
          </a:prstGeom>
          <a:solidFill>
            <a:srgbClr val="92D050"/>
          </a:solidFill>
        </p:spPr>
        <p:txBody>
          <a:bodyPr vert="horz" lIns="91440" tIns="45720" rIns="91440" bIns="45720" rtlCol="0" anchor="ctr" anchorCtr="0">
            <a:normAutofit/>
          </a:bodyPr>
          <a:lstStyle>
            <a:lvl1pPr marL="180340" indent="-180340" algn="ctr" defTabSz="722630" rtl="0" eaLnBrk="1" latinLnBrk="0" hangingPunct="1">
              <a:lnSpc>
                <a:spcPct val="90000"/>
              </a:lnSpc>
              <a:spcBef>
                <a:spcPts val="790"/>
              </a:spcBef>
              <a:buFont typeface="Arial" panose="020B0604020202020204" pitchFamily="34" charset="0"/>
              <a:buChar char="•"/>
              <a:defRPr sz="2210" b="0" kern="1200">
                <a:solidFill>
                  <a:schemeClr val="bg1"/>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pPr marL="0" indent="0">
              <a:buFont typeface="Arial" panose="020B0604020202020204" pitchFamily="34" charset="0"/>
              <a:buNone/>
            </a:pPr>
            <a:r>
              <a:rPr kumimoji="1" lang="en-US" altLang="ja-JP" sz="2400" b="1" dirty="0">
                <a:latin typeface="Arial" panose="020B0604020202020204" pitchFamily="34" charset="0"/>
                <a:ea typeface="微软雅黑" panose="020B0503020204020204" pitchFamily="34" charset="-122"/>
                <a:cs typeface="Arial" panose="020B0604020202020204" pitchFamily="34" charset="0"/>
              </a:rPr>
              <a:t>5</a:t>
            </a:r>
            <a:endParaRPr kumimoji="1" lang="ja-JP" altLang="en-US" sz="2400" b="1" dirty="0">
              <a:latin typeface="Arial" panose="020B0604020202020204" pitchFamily="34" charset="0"/>
              <a:ea typeface="微软雅黑" panose="020B0503020204020204" pitchFamily="34" charset="-122"/>
              <a:cs typeface="Arial" panose="020B0604020202020204" pitchFamily="34" charset="0"/>
            </a:endParaRPr>
          </a:p>
        </p:txBody>
      </p:sp>
      <p:sp>
        <p:nvSpPr>
          <p:cNvPr id="12" name="テキスト プレースホルダー 5">
            <a:extLst>
              <a:ext uri="{FF2B5EF4-FFF2-40B4-BE49-F238E27FC236}">
                <a16:creationId xmlns:a16="http://schemas.microsoft.com/office/drawing/2014/main" id="{D8174532-1D01-43A8-055D-A74D210834EF}"/>
              </a:ext>
            </a:extLst>
          </p:cNvPr>
          <p:cNvSpPr txBox="1">
            <a:spLocks/>
          </p:cNvSpPr>
          <p:nvPr/>
        </p:nvSpPr>
        <p:spPr>
          <a:xfrm>
            <a:off x="6424069" y="1969538"/>
            <a:ext cx="822960" cy="611653"/>
          </a:xfrm>
          <a:prstGeom prst="rect">
            <a:avLst/>
          </a:prstGeom>
          <a:solidFill>
            <a:srgbClr val="0F8F4A"/>
          </a:solidFill>
        </p:spPr>
        <p:txBody>
          <a:bodyPr vert="horz" lIns="91440" tIns="45720" rIns="91440" bIns="45720" rtlCol="0" anchor="ctr" anchorCtr="0">
            <a:normAutofit/>
          </a:bodyPr>
          <a:lstStyle>
            <a:lvl1pPr marL="180340" indent="-180340" algn="ctr" defTabSz="722630" rtl="0" eaLnBrk="1" latinLnBrk="0" hangingPunct="1">
              <a:lnSpc>
                <a:spcPct val="90000"/>
              </a:lnSpc>
              <a:spcBef>
                <a:spcPts val="790"/>
              </a:spcBef>
              <a:buFont typeface="Arial" panose="020B0604020202020204" pitchFamily="34" charset="0"/>
              <a:buChar char="•"/>
              <a:defRPr sz="2210" b="0" kern="1200">
                <a:solidFill>
                  <a:schemeClr val="bg1"/>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pPr marL="0" indent="0">
              <a:buFont typeface="Arial" panose="020B0604020202020204" pitchFamily="34" charset="0"/>
              <a:buNone/>
            </a:pPr>
            <a:r>
              <a:rPr kumimoji="1" lang="en-US" altLang="ja-JP" sz="2400" b="1" dirty="0">
                <a:latin typeface="Arial" panose="020B0604020202020204" pitchFamily="34" charset="0"/>
                <a:ea typeface="微软雅黑" panose="020B0503020204020204" pitchFamily="34" charset="-122"/>
                <a:cs typeface="Arial" panose="020B0604020202020204" pitchFamily="34" charset="0"/>
              </a:rPr>
              <a:t>4</a:t>
            </a:r>
            <a:endParaRPr kumimoji="1" lang="ja-JP" altLang="en-US" sz="2400" b="1" dirty="0">
              <a:latin typeface="Arial" panose="020B0604020202020204" pitchFamily="34" charset="0"/>
              <a:ea typeface="微软雅黑" panose="020B0503020204020204" pitchFamily="34" charset="-122"/>
              <a:cs typeface="Arial" panose="020B0604020202020204" pitchFamily="34" charset="0"/>
            </a:endParaRPr>
          </a:p>
        </p:txBody>
      </p:sp>
      <p:sp>
        <p:nvSpPr>
          <p:cNvPr id="15" name="テキスト プレースホルダー 10">
            <a:extLst>
              <a:ext uri="{FF2B5EF4-FFF2-40B4-BE49-F238E27FC236}">
                <a16:creationId xmlns:a16="http://schemas.microsoft.com/office/drawing/2014/main" id="{40A11636-1BD2-B7F8-BEE0-8CEF0A718A4A}"/>
              </a:ext>
            </a:extLst>
          </p:cNvPr>
          <p:cNvSpPr txBox="1"/>
          <p:nvPr/>
        </p:nvSpPr>
        <p:spPr>
          <a:xfrm>
            <a:off x="7247029" y="1954930"/>
            <a:ext cx="2770229" cy="632614"/>
          </a:xfrm>
          <a:prstGeom prst="rect">
            <a:avLst/>
          </a:prstGeom>
        </p:spPr>
        <p:txBody>
          <a:bodyPr vert="horz" lIns="91440" tIns="45720" rIns="91440" bIns="45720" rtlCol="0" anchor="ctr" anchorCtr="0">
            <a:normAutofit/>
          </a:bodyPr>
          <a:lstStyle>
            <a:lvl1pPr marL="180340" indent="-180340" algn="l" defTabSz="722630" rtl="0" eaLnBrk="1" latinLnBrk="0" hangingPunct="1">
              <a:lnSpc>
                <a:spcPct val="90000"/>
              </a:lnSpc>
              <a:spcBef>
                <a:spcPts val="790"/>
              </a:spcBef>
              <a:buFont typeface="Arial" panose="020B0604020202020204" pitchFamily="34" charset="0"/>
              <a:buChar char="•"/>
              <a:defRPr sz="1165" b="0" kern="1200">
                <a:solidFill>
                  <a:schemeClr val="tx2"/>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pPr>
              <a:defRPr/>
            </a:pPr>
            <a:r>
              <a:rPr kumimoji="1" lang="zh-CN" altLang="en-US" sz="2400" b="1" dirty="0">
                <a:solidFill>
                  <a:schemeClr val="tx1"/>
                </a:solidFill>
                <a:latin typeface="Arial" panose="020B0604020202020204" pitchFamily="34" charset="0"/>
                <a:ea typeface="微软雅黑" panose="020B0503020204020204" pitchFamily="34" charset="-122"/>
              </a:rPr>
              <a:t>创新性</a:t>
            </a:r>
            <a:endParaRPr kumimoji="1" lang="ja-JP" altLang="en-US" sz="2400" b="1" dirty="0">
              <a:solidFill>
                <a:schemeClr val="tx1"/>
              </a:solidFill>
              <a:latin typeface="Arial" panose="020B0604020202020204" pitchFamily="34" charset="0"/>
              <a:ea typeface="微软雅黑" panose="020B0503020204020204" pitchFamily="34" charset="-122"/>
            </a:endParaRPr>
          </a:p>
        </p:txBody>
      </p:sp>
      <p:sp>
        <p:nvSpPr>
          <p:cNvPr id="17" name="テキスト プレースホルダー 10">
            <a:extLst>
              <a:ext uri="{FF2B5EF4-FFF2-40B4-BE49-F238E27FC236}">
                <a16:creationId xmlns:a16="http://schemas.microsoft.com/office/drawing/2014/main" id="{923A3A9E-D72F-3B15-DE34-FD269F655F11}"/>
              </a:ext>
            </a:extLst>
          </p:cNvPr>
          <p:cNvSpPr txBox="1">
            <a:spLocks/>
          </p:cNvSpPr>
          <p:nvPr/>
        </p:nvSpPr>
        <p:spPr>
          <a:xfrm>
            <a:off x="7247029" y="2946863"/>
            <a:ext cx="2510752" cy="632614"/>
          </a:xfrm>
          <a:prstGeom prst="rect">
            <a:avLst/>
          </a:prstGeom>
        </p:spPr>
        <p:txBody>
          <a:bodyPr vert="horz" lIns="91440" tIns="45720" rIns="91440" bIns="45720" rtlCol="0" anchor="ctr" anchorCtr="0">
            <a:normAutofit/>
          </a:bodyPr>
          <a:lstStyle>
            <a:lvl1pPr marL="180340" indent="-180340" algn="l" defTabSz="722630" rtl="0" eaLnBrk="1" latinLnBrk="0" hangingPunct="1">
              <a:lnSpc>
                <a:spcPct val="90000"/>
              </a:lnSpc>
              <a:spcBef>
                <a:spcPts val="790"/>
              </a:spcBef>
              <a:buFont typeface="Arial" panose="020B0604020202020204" pitchFamily="34" charset="0"/>
              <a:buChar char="•"/>
              <a:defRPr sz="1165" b="0" kern="1200">
                <a:solidFill>
                  <a:schemeClr val="tx2"/>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r>
              <a:rPr kumimoji="1" lang="zh-CN" altLang="en-US" sz="2400" b="1" dirty="0">
                <a:solidFill>
                  <a:schemeClr val="tx1"/>
                </a:solidFill>
                <a:latin typeface="Arial" panose="020B0604020202020204" pitchFamily="34" charset="0"/>
                <a:ea typeface="微软雅黑" panose="020B0503020204020204" pitchFamily="34" charset="-122"/>
              </a:rPr>
              <a:t>公平性</a:t>
            </a:r>
            <a:endParaRPr kumimoji="1" lang="ja-JP" altLang="en-US" sz="2400" b="1" dirty="0">
              <a:solidFill>
                <a:schemeClr val="tx1"/>
              </a:solidFill>
              <a:latin typeface="Arial" panose="020B0604020202020204" pitchFamily="34" charset="0"/>
              <a:ea typeface="微软雅黑" panose="020B0503020204020204" pitchFamily="34" charset="-122"/>
            </a:endParaRPr>
          </a:p>
        </p:txBody>
      </p:sp>
      <p:sp>
        <p:nvSpPr>
          <p:cNvPr id="11" name="テキスト プレースホルダー 6">
            <a:extLst>
              <a:ext uri="{FF2B5EF4-FFF2-40B4-BE49-F238E27FC236}">
                <a16:creationId xmlns:a16="http://schemas.microsoft.com/office/drawing/2014/main" id="{55069BBF-C2BE-2D48-8C6E-92AAC229849F}"/>
              </a:ext>
            </a:extLst>
          </p:cNvPr>
          <p:cNvSpPr txBox="1">
            <a:spLocks/>
          </p:cNvSpPr>
          <p:nvPr/>
        </p:nvSpPr>
        <p:spPr>
          <a:xfrm>
            <a:off x="6444876" y="3970615"/>
            <a:ext cx="822960" cy="617220"/>
          </a:xfrm>
          <a:prstGeom prst="rect">
            <a:avLst/>
          </a:prstGeom>
          <a:solidFill>
            <a:srgbClr val="92D050"/>
          </a:solidFill>
        </p:spPr>
        <p:txBody>
          <a:bodyPr vert="horz" lIns="91440" tIns="45720" rIns="91440" bIns="45720" rtlCol="0" anchor="ctr" anchorCtr="0">
            <a:normAutofit/>
          </a:bodyPr>
          <a:lstStyle>
            <a:lvl1pPr marL="180340" indent="-180340" algn="ctr" defTabSz="722630" rtl="0" eaLnBrk="1" latinLnBrk="0" hangingPunct="1">
              <a:lnSpc>
                <a:spcPct val="90000"/>
              </a:lnSpc>
              <a:spcBef>
                <a:spcPts val="790"/>
              </a:spcBef>
              <a:buFont typeface="Arial" panose="020B0604020202020204" pitchFamily="34" charset="0"/>
              <a:buChar char="•"/>
              <a:defRPr sz="2210" b="0" kern="1200">
                <a:solidFill>
                  <a:schemeClr val="bg1"/>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pPr marL="0" indent="0">
              <a:buFont typeface="Arial" panose="020B0604020202020204" pitchFamily="34" charset="0"/>
              <a:buNone/>
            </a:pPr>
            <a:r>
              <a:rPr kumimoji="1" lang="en-US" altLang="ja-JP" sz="2400" b="1" dirty="0">
                <a:latin typeface="Arial" panose="020B0604020202020204" pitchFamily="34" charset="0"/>
                <a:ea typeface="微软雅黑" panose="020B0503020204020204" pitchFamily="34" charset="-122"/>
                <a:cs typeface="Arial" panose="020B0604020202020204" pitchFamily="34" charset="0"/>
              </a:rPr>
              <a:t>6</a:t>
            </a:r>
            <a:endParaRPr kumimoji="1" lang="ja-JP" altLang="en-US" sz="2400" b="1" dirty="0">
              <a:latin typeface="Arial" panose="020B0604020202020204" pitchFamily="34" charset="0"/>
              <a:ea typeface="微软雅黑" panose="020B0503020204020204" pitchFamily="34" charset="-122"/>
              <a:cs typeface="Arial" panose="020B0604020202020204" pitchFamily="34" charset="0"/>
            </a:endParaRPr>
          </a:p>
        </p:txBody>
      </p:sp>
      <p:sp>
        <p:nvSpPr>
          <p:cNvPr id="13" name="テキスト プレースホルダー 10">
            <a:extLst>
              <a:ext uri="{FF2B5EF4-FFF2-40B4-BE49-F238E27FC236}">
                <a16:creationId xmlns:a16="http://schemas.microsoft.com/office/drawing/2014/main" id="{4735E568-142B-6ED4-FDF7-B488CB826FB6}"/>
              </a:ext>
            </a:extLst>
          </p:cNvPr>
          <p:cNvSpPr txBox="1"/>
          <p:nvPr/>
        </p:nvSpPr>
        <p:spPr>
          <a:xfrm>
            <a:off x="7318500" y="3959827"/>
            <a:ext cx="2770229" cy="632614"/>
          </a:xfrm>
          <a:prstGeom prst="rect">
            <a:avLst/>
          </a:prstGeom>
        </p:spPr>
        <p:txBody>
          <a:bodyPr vert="horz" lIns="91440" tIns="45720" rIns="91440" bIns="45720" rtlCol="0" anchor="ctr" anchorCtr="0">
            <a:normAutofit/>
          </a:bodyPr>
          <a:lstStyle>
            <a:lvl1pPr marL="180340" indent="-180340" algn="l" defTabSz="722630" rtl="0" eaLnBrk="1" latinLnBrk="0" hangingPunct="1">
              <a:lnSpc>
                <a:spcPct val="90000"/>
              </a:lnSpc>
              <a:spcBef>
                <a:spcPts val="790"/>
              </a:spcBef>
              <a:buFont typeface="Arial" panose="020B0604020202020204" pitchFamily="34" charset="0"/>
              <a:buChar char="•"/>
              <a:defRPr sz="1165" b="0" kern="1200">
                <a:solidFill>
                  <a:schemeClr val="tx2"/>
                </a:solidFill>
                <a:latin typeface="+mn-lt"/>
                <a:ea typeface="+mn-ea"/>
                <a:cs typeface="+mn-cs"/>
              </a:defRPr>
            </a:lvl1pPr>
            <a:lvl2pPr marL="541655" indent="-180340" algn="l" defTabSz="722630" rtl="0" eaLnBrk="1" latinLnBrk="0" hangingPunct="1">
              <a:lnSpc>
                <a:spcPct val="90000"/>
              </a:lnSpc>
              <a:spcBef>
                <a:spcPts val="395"/>
              </a:spcBef>
              <a:buFont typeface="Arial" panose="020B0604020202020204" pitchFamily="34" charset="0"/>
              <a:buChar char="•"/>
              <a:defRPr sz="1895" kern="1200">
                <a:solidFill>
                  <a:schemeClr val="tx1"/>
                </a:solidFill>
                <a:latin typeface="+mn-lt"/>
                <a:ea typeface="+mn-ea"/>
                <a:cs typeface="+mn-cs"/>
              </a:defRPr>
            </a:lvl2pPr>
            <a:lvl3pPr marL="902970" indent="-180340" algn="l" defTabSz="722630" rtl="0" eaLnBrk="1" latinLnBrk="0" hangingPunct="1">
              <a:lnSpc>
                <a:spcPct val="90000"/>
              </a:lnSpc>
              <a:spcBef>
                <a:spcPts val="395"/>
              </a:spcBef>
              <a:buFont typeface="Arial" panose="020B0604020202020204" pitchFamily="34" charset="0"/>
              <a:buChar char="•"/>
              <a:defRPr sz="1580" kern="1200">
                <a:solidFill>
                  <a:schemeClr val="tx1"/>
                </a:solidFill>
                <a:latin typeface="+mn-lt"/>
                <a:ea typeface="+mn-ea"/>
                <a:cs typeface="+mn-cs"/>
              </a:defRPr>
            </a:lvl3pPr>
            <a:lvl4pPr marL="126428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4pPr>
            <a:lvl5pPr marL="162560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5pPr>
            <a:lvl6pPr marL="198691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6pPr>
            <a:lvl7pPr marL="234759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7pPr>
            <a:lvl8pPr marL="2708910"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8pPr>
            <a:lvl9pPr marL="3070225" indent="-180340" algn="l" defTabSz="722630" rtl="0" eaLnBrk="1" latinLnBrk="0" hangingPunct="1">
              <a:lnSpc>
                <a:spcPct val="90000"/>
              </a:lnSpc>
              <a:spcBef>
                <a:spcPts val="395"/>
              </a:spcBef>
              <a:buFont typeface="Arial" panose="020B0604020202020204" pitchFamily="34" charset="0"/>
              <a:buChar char="•"/>
              <a:defRPr sz="1420" kern="1200">
                <a:solidFill>
                  <a:schemeClr val="tx1"/>
                </a:solidFill>
                <a:latin typeface="+mn-lt"/>
                <a:ea typeface="+mn-ea"/>
                <a:cs typeface="+mn-cs"/>
              </a:defRPr>
            </a:lvl9pPr>
          </a:lstStyle>
          <a:p>
            <a:pPr>
              <a:defRPr/>
            </a:pPr>
            <a:r>
              <a:rPr kumimoji="1" lang="zh-CN" altLang="en-US" sz="2400" b="1" dirty="0">
                <a:solidFill>
                  <a:schemeClr val="tx1"/>
                </a:solidFill>
                <a:latin typeface="Arial" panose="020B0604020202020204" pitchFamily="34" charset="0"/>
                <a:ea typeface="微软雅黑" panose="020B0503020204020204" pitchFamily="34" charset="-122"/>
              </a:rPr>
              <a:t>经济性</a:t>
            </a:r>
            <a:endParaRPr kumimoji="1" lang="ja-JP" altLang="en-US" sz="2400" b="1" dirty="0">
              <a:solidFill>
                <a:schemeClr val="tx1"/>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3014527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9CB095-0636-6ABC-5C1E-EE755E7C53F4}"/>
              </a:ext>
            </a:extLst>
          </p:cNvPr>
          <p:cNvSpPr>
            <a:spLocks noGrp="1"/>
          </p:cNvSpPr>
          <p:nvPr>
            <p:ph type="title"/>
          </p:nvPr>
        </p:nvSpPr>
        <p:spPr>
          <a:xfrm>
            <a:off x="416959" y="320626"/>
            <a:ext cx="10515600" cy="535531"/>
          </a:xfrm>
          <a:noFill/>
        </p:spPr>
        <p:txBody>
          <a:bodyPr wrap="square" rtlCol="0">
            <a:spAutoFit/>
          </a:bodyPr>
          <a:lstStyle/>
          <a:p>
            <a:r>
              <a:rPr lang="zh-CN" altLang="en-US" sz="3200" b="1" dirty="0">
                <a:latin typeface="Arial" panose="020B0604020202020204" pitchFamily="34" charset="0"/>
                <a:ea typeface="微软雅黑" panose="020B0503020204020204" pitchFamily="34" charset="-122"/>
                <a:cs typeface="+mn-cs"/>
              </a:rPr>
              <a:t>基本信息（</a:t>
            </a:r>
            <a:r>
              <a:rPr lang="en-US" altLang="zh-CN" sz="3200" b="1" dirty="0">
                <a:latin typeface="Arial" panose="020B0604020202020204" pitchFamily="34" charset="0"/>
                <a:ea typeface="微软雅黑" panose="020B0503020204020204" pitchFamily="34" charset="-122"/>
                <a:cs typeface="+mn-cs"/>
              </a:rPr>
              <a:t>1/2</a:t>
            </a:r>
            <a:r>
              <a:rPr lang="zh-CN" altLang="en-US" sz="3200" b="1" dirty="0">
                <a:latin typeface="Arial" panose="020B0604020202020204" pitchFamily="34" charset="0"/>
                <a:ea typeface="微软雅黑" panose="020B0503020204020204" pitchFamily="34" charset="-122"/>
                <a:cs typeface="+mn-cs"/>
              </a:rPr>
              <a:t>）</a:t>
            </a:r>
          </a:p>
        </p:txBody>
      </p:sp>
      <p:graphicFrame>
        <p:nvGraphicFramePr>
          <p:cNvPr id="4" name="内容占位符 3">
            <a:extLst>
              <a:ext uri="{FF2B5EF4-FFF2-40B4-BE49-F238E27FC236}">
                <a16:creationId xmlns:a16="http://schemas.microsoft.com/office/drawing/2014/main" id="{27C37000-CF0E-40DB-05E7-0C726BFA5D53}"/>
              </a:ext>
            </a:extLst>
          </p:cNvPr>
          <p:cNvGraphicFramePr>
            <a:graphicFrameLocks noGrp="1"/>
          </p:cNvGraphicFramePr>
          <p:nvPr>
            <p:ph idx="1"/>
            <p:extLst>
              <p:ext uri="{D42A27DB-BD31-4B8C-83A1-F6EECF244321}">
                <p14:modId xmlns:p14="http://schemas.microsoft.com/office/powerpoint/2010/main" val="2636061459"/>
              </p:ext>
            </p:extLst>
          </p:nvPr>
        </p:nvGraphicFramePr>
        <p:xfrm>
          <a:off x="211477" y="976044"/>
          <a:ext cx="7113998" cy="5776237"/>
        </p:xfrm>
        <a:graphic>
          <a:graphicData uri="http://schemas.openxmlformats.org/drawingml/2006/table">
            <a:tbl>
              <a:tblPr firstRow="1" bandRow="1">
                <a:tableStyleId>{5C22544A-7EE6-4342-B048-85BDC9FD1C3A}</a:tableStyleId>
              </a:tblPr>
              <a:tblGrid>
                <a:gridCol w="1607050">
                  <a:extLst>
                    <a:ext uri="{9D8B030D-6E8A-4147-A177-3AD203B41FA5}">
                      <a16:colId xmlns:a16="http://schemas.microsoft.com/office/drawing/2014/main" val="2176085089"/>
                    </a:ext>
                  </a:extLst>
                </a:gridCol>
                <a:gridCol w="1646727">
                  <a:extLst>
                    <a:ext uri="{9D8B030D-6E8A-4147-A177-3AD203B41FA5}">
                      <a16:colId xmlns:a16="http://schemas.microsoft.com/office/drawing/2014/main" val="2118060969"/>
                    </a:ext>
                  </a:extLst>
                </a:gridCol>
                <a:gridCol w="1889014">
                  <a:extLst>
                    <a:ext uri="{9D8B030D-6E8A-4147-A177-3AD203B41FA5}">
                      <a16:colId xmlns:a16="http://schemas.microsoft.com/office/drawing/2014/main" val="2371196290"/>
                    </a:ext>
                  </a:extLst>
                </a:gridCol>
                <a:gridCol w="1971207">
                  <a:extLst>
                    <a:ext uri="{9D8B030D-6E8A-4147-A177-3AD203B41FA5}">
                      <a16:colId xmlns:a16="http://schemas.microsoft.com/office/drawing/2014/main" val="3659937755"/>
                    </a:ext>
                  </a:extLst>
                </a:gridCol>
              </a:tblGrid>
              <a:tr h="347420">
                <a:tc>
                  <a:txBody>
                    <a:bodyPr/>
                    <a:lstStyle/>
                    <a:p>
                      <a:pPr algn="ctr"/>
                      <a:r>
                        <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rPr>
                        <a:t>通用名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3">
                  <a:txBody>
                    <a:bodyPr/>
                    <a:lstStyle/>
                    <a:p>
                      <a:pPr algn="ctr"/>
                      <a:r>
                        <a:rPr lang="zh-CN" altLang="en-US" sz="2000" b="1" dirty="0">
                          <a:solidFill>
                            <a:srgbClr val="0F8F4A"/>
                          </a:solidFill>
                          <a:latin typeface="Arial" panose="020B0604020202020204" pitchFamily="34" charset="0"/>
                          <a:ea typeface="微软雅黑" panose="020B0503020204020204" pitchFamily="34" charset="-122"/>
                          <a:cs typeface="Arial" panose="020B0604020202020204" pitchFamily="34" charset="0"/>
                        </a:rPr>
                        <a:t>康替唑胺片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534247909"/>
                  </a:ext>
                </a:extLst>
              </a:tr>
              <a:tr h="320695">
                <a:tc>
                  <a:txBody>
                    <a:bodyPr/>
                    <a:lstStyle/>
                    <a:p>
                      <a:pPr algn="ctr"/>
                      <a:r>
                        <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rPr>
                        <a:t>注册规格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3">
                  <a:txBody>
                    <a:bodyPr/>
                    <a:lstStyle/>
                    <a:p>
                      <a:pPr algn="ctr"/>
                      <a:r>
                        <a:rPr lang="en-US" altLang="zh-CN" dirty="0">
                          <a:solidFill>
                            <a:schemeClr val="tx1"/>
                          </a:solidFill>
                          <a:latin typeface="Arial" panose="020B0604020202020204" pitchFamily="34" charset="0"/>
                          <a:ea typeface="微软雅黑" panose="020B0503020204020204" pitchFamily="34" charset="-122"/>
                          <a:cs typeface="Arial" panose="020B0604020202020204" pitchFamily="34" charset="0"/>
                        </a:rPr>
                        <a:t>400mg</a:t>
                      </a:r>
                      <a:endParaRPr lang="zh-CN" altLang="en-US"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735190856"/>
                  </a:ext>
                </a:extLst>
              </a:tr>
              <a:tr h="2512114">
                <a:tc>
                  <a:txBody>
                    <a:bodyPr/>
                    <a:lstStyle/>
                    <a:p>
                      <a:pPr algn="ctr"/>
                      <a:r>
                        <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rPr>
                        <a:t>适应症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3">
                  <a:txBody>
                    <a:bodyPr/>
                    <a:lstStyle/>
                    <a:p>
                      <a:pPr algn="l"/>
                      <a:r>
                        <a:rPr lang="zh-CN" alt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rPr>
                        <a:t>      本品适用于治疗由对本品敏感的金黄色葡萄球菌</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zh-CN" alt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rPr>
                        <a:t>甲氧西林敏感和耐药的菌株</a:t>
                      </a:r>
                      <a:r>
                        <a:rPr lang="en-US" altLang="zh-CN" sz="1400" dirty="0">
                          <a:solidFill>
                            <a:schemeClr val="tx1"/>
                          </a:solidFill>
                          <a:latin typeface="Arial" panose="020B0604020202020204" pitchFamily="34" charset="0"/>
                          <a:ea typeface="微软雅黑" panose="020B0503020204020204" pitchFamily="34" charset="-122"/>
                          <a:cs typeface="Arial" panose="020B0604020202020204" pitchFamily="34" charset="0"/>
                        </a:rPr>
                        <a:t>)</a:t>
                      </a:r>
                      <a:r>
                        <a:rPr lang="zh-CN" alt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rPr>
                        <a:t>、化脓性链球菌或无乳链球菌引起的</a:t>
                      </a:r>
                      <a:r>
                        <a:rPr lang="zh-CN" altLang="en-US"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复杂性皮肤和软组织感染。</a:t>
                      </a:r>
                    </a:p>
                    <a:p>
                      <a:pPr algn="l"/>
                      <a:r>
                        <a:rPr lang="zh-CN" alt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rPr>
                        <a:t>       为减少细菌耐药的发生，确保康替唑胺及其他抗菌药物的疗效，本品应仅用于治疗已确诊或高度怀疑由敏感菌引起的感染。</a:t>
                      </a:r>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本品不适用于治疗革兰阴性菌感染</a:t>
                      </a:r>
                      <a:r>
                        <a:rPr lang="zh-CN" alt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rPr>
                        <a:t>。如确诊或怀疑合并有革兰阴性菌感染，建议联合应用抗革兰阴性菌药物进行治疗。</a:t>
                      </a:r>
                    </a:p>
                    <a:p>
                      <a:pPr algn="l"/>
                      <a:r>
                        <a:rPr lang="zh-CN" alt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rPr>
                        <a:t>       在选择或调整抗菌药物治疗方案时，应考虑进行细菌培养和药敏试验以分离并鉴定感染病原菌，确定其对本品的敏感性。</a:t>
                      </a:r>
                      <a:r>
                        <a:rPr lang="zh-CN" altLang="en-US"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如果没有这些试验的药敏数据做参考，则应根据当地细菌耐药性和抗菌药物敏感性等流行病学情况进行经验性治疗</a:t>
                      </a:r>
                      <a:r>
                        <a:rPr lang="zh-CN" altLang="en-US" sz="1400" dirty="0">
                          <a:solidFill>
                            <a:schemeClr val="tx1"/>
                          </a:solidFill>
                          <a:latin typeface="Arial" panose="020B0604020202020204" pitchFamily="34" charset="0"/>
                          <a:ea typeface="微软雅黑" panose="020B0503020204020204" pitchFamily="34" charset="-122"/>
                          <a:cs typeface="Arial" panose="020B0604020202020204" pitchFamily="34" charset="0"/>
                        </a:rPr>
                        <a:t>。在获得以上药敏结果之前可以先使用本品进行治疗，获得药敏结果后再选择进行针对性的病原治疗。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155421823"/>
                  </a:ext>
                </a:extLst>
              </a:tr>
              <a:tr h="1015535">
                <a:tc>
                  <a:txBody>
                    <a:bodyPr/>
                    <a:lstStyle/>
                    <a:p>
                      <a:pPr algn="ctr"/>
                      <a:r>
                        <a:rPr lang="zh-CN" altLang="en-US" b="1" dirty="0">
                          <a:solidFill>
                            <a:schemeClr val="tx1"/>
                          </a:solidFill>
                          <a:latin typeface="Arial" panose="020B0604020202020204" pitchFamily="34" charset="0"/>
                          <a:ea typeface="微软雅黑" panose="020B0503020204020204" pitchFamily="34" charset="-122"/>
                          <a:cs typeface="Arial" panose="020B0604020202020204" pitchFamily="34" charset="0"/>
                        </a:rPr>
                        <a:t>用法用量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3">
                  <a:txBody>
                    <a:bodyPr/>
                    <a:lstStyle/>
                    <a:p>
                      <a:pPr algn="l"/>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成人：本品应随餐或在进餐后</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30</a:t>
                      </a:r>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分钟内口服，</a:t>
                      </a:r>
                      <a:r>
                        <a:rPr lang="zh-CN" altLang="en-US"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每次</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800mg(2</a:t>
                      </a:r>
                      <a:r>
                        <a:rPr lang="zh-CN" altLang="en-US"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片）</a:t>
                      </a:r>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，每</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12</a:t>
                      </a:r>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小时服用</a:t>
                      </a:r>
                      <a:r>
                        <a:rPr lang="en-US" altLang="zh-CN"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1</a:t>
                      </a:r>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次。</a:t>
                      </a:r>
                      <a:r>
                        <a:rPr lang="zh-CN" altLang="en-US"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建议疗程</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zh-CN" altLang="en-US"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连续治疗天数</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zh-CN" altLang="en-US"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为</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7</a:t>
                      </a:r>
                      <a:r>
                        <a:rPr lang="zh-CN" altLang="en-US"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至</a:t>
                      </a: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14</a:t>
                      </a:r>
                      <a:r>
                        <a:rPr lang="zh-CN" altLang="en-US"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天</a:t>
                      </a:r>
                      <a:r>
                        <a:rPr lang="zh-CN" altLang="en-US" sz="1400" b="0" dirty="0">
                          <a:solidFill>
                            <a:schemeClr val="tx1"/>
                          </a:solidFill>
                          <a:latin typeface="Arial" panose="020B0604020202020204" pitchFamily="34" charset="0"/>
                          <a:ea typeface="微软雅黑" panose="020B0503020204020204" pitchFamily="34" charset="-122"/>
                          <a:cs typeface="Arial" panose="020B0604020202020204" pitchFamily="34" charset="0"/>
                        </a:rPr>
                        <a:t>，也可根据病情需要适当延长，总的疗程可由治疗医生根据感染部位和严重程度及病人对治疗的反应而制订。老年人、肾功能不全、轻中度肝功能不全患者无需调整剂量。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079333735"/>
                  </a:ext>
                </a:extLst>
              </a:tr>
              <a:tr h="454318">
                <a:tc>
                  <a:txBody>
                    <a:bodyPr/>
                    <a:lstStyle/>
                    <a:p>
                      <a:pPr algn="ctr"/>
                      <a:r>
                        <a:rPr lang="zh-CN" altLang="en-US" sz="1600" b="1" dirty="0">
                          <a:solidFill>
                            <a:schemeClr val="tx1"/>
                          </a:solidFill>
                          <a:latin typeface="Arial" panose="020B0604020202020204" pitchFamily="34" charset="0"/>
                          <a:ea typeface="微软雅黑" panose="020B0503020204020204" pitchFamily="34" charset="-122"/>
                          <a:cs typeface="Arial" panose="020B0604020202020204" pitchFamily="34" charset="0"/>
                        </a:rPr>
                        <a:t>中国获批时间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US" altLang="zh-CN" sz="1800" b="0" dirty="0">
                          <a:solidFill>
                            <a:schemeClr val="tx1"/>
                          </a:solidFill>
                          <a:latin typeface="Arial" panose="020B0604020202020204" pitchFamily="34" charset="0"/>
                          <a:ea typeface="微软雅黑" panose="020B0503020204020204" pitchFamily="34" charset="-122"/>
                          <a:cs typeface="Arial" panose="020B0604020202020204" pitchFamily="34" charset="0"/>
                        </a:rPr>
                        <a:t>2021.6</a:t>
                      </a:r>
                      <a:endParaRPr lang="zh-CN" altLang="en-US" sz="1800" b="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4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目前大陆地区同通用名药品的上市情况</a:t>
                      </a:r>
                      <a:endParaRPr lang="zh-CN" altLang="en-US" sz="1400" b="1" kern="1200" dirty="0">
                        <a:solidFill>
                          <a:schemeClr val="tx1"/>
                        </a:solidFill>
                        <a:highlight>
                          <a:srgbClr val="92D050"/>
                        </a:highlight>
                        <a:latin typeface="Arial" panose="020B0604020202020204" pitchFamily="34" charset="0"/>
                        <a:ea typeface="微软雅黑" panose="020B0503020204020204" pitchFamily="34" charset="-122"/>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CN" altLang="en-US" sz="1800" b="1" dirty="0">
                          <a:solidFill>
                            <a:srgbClr val="FF0000"/>
                          </a:solidFill>
                          <a:latin typeface="Arial" panose="020B0604020202020204" pitchFamily="34" charset="0"/>
                          <a:ea typeface="微软雅黑" panose="020B0503020204020204" pitchFamily="34" charset="-122"/>
                          <a:cs typeface="Arial" panose="020B0604020202020204" pitchFamily="34" charset="0"/>
                        </a:rPr>
                        <a:t>无 （独家）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9119278"/>
                  </a:ext>
                </a:extLst>
              </a:tr>
              <a:tr h="472717">
                <a:tc>
                  <a:txBody>
                    <a:bodyPr/>
                    <a:lstStyle/>
                    <a:p>
                      <a:pPr algn="ctr"/>
                      <a:r>
                        <a:rPr lang="zh-CN" altLang="en-US"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全球首个上市国家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CN" altLang="en-US" sz="1800" b="0" dirty="0">
                          <a:solidFill>
                            <a:schemeClr val="tx1"/>
                          </a:solidFill>
                          <a:latin typeface="Arial" panose="020B0604020202020204" pitchFamily="34" charset="0"/>
                          <a:ea typeface="微软雅黑" panose="020B0503020204020204" pitchFamily="34" charset="-122"/>
                          <a:cs typeface="Arial" panose="020B0604020202020204" pitchFamily="34" charset="0"/>
                        </a:rPr>
                        <a:t>中国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zh-CN" altLang="en-US" sz="16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是否为</a:t>
                      </a:r>
                      <a:r>
                        <a:rPr lang="en-US" altLang="zh-CN" sz="16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OTC</a:t>
                      </a:r>
                      <a:r>
                        <a:rPr lang="zh-CN" altLang="en-US" sz="16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药品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CN" altLang="en-US" sz="1800" dirty="0">
                          <a:solidFill>
                            <a:schemeClr val="tx1"/>
                          </a:solidFill>
                          <a:latin typeface="Arial" panose="020B0604020202020204" pitchFamily="34" charset="0"/>
                          <a:ea typeface="微软雅黑" panose="020B0503020204020204" pitchFamily="34" charset="-122"/>
                          <a:cs typeface="Arial" panose="020B0604020202020204" pitchFamily="34" charset="0"/>
                        </a:rPr>
                        <a:t>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9865990"/>
                  </a:ext>
                </a:extLst>
              </a:tr>
            </a:tbl>
          </a:graphicData>
        </a:graphic>
      </p:graphicFrame>
      <p:sp>
        <p:nvSpPr>
          <p:cNvPr id="6" name="文本框 5">
            <a:extLst>
              <a:ext uri="{FF2B5EF4-FFF2-40B4-BE49-F238E27FC236}">
                <a16:creationId xmlns:a16="http://schemas.microsoft.com/office/drawing/2014/main" id="{6EE67B34-0CDE-858A-161A-72C85F9D5A26}"/>
              </a:ext>
            </a:extLst>
          </p:cNvPr>
          <p:cNvSpPr txBox="1"/>
          <p:nvPr/>
        </p:nvSpPr>
        <p:spPr>
          <a:xfrm>
            <a:off x="7633697" y="1668256"/>
            <a:ext cx="4346826" cy="4093428"/>
          </a:xfrm>
          <a:prstGeom prst="rect">
            <a:avLst/>
          </a:prstGeom>
          <a:noFill/>
          <a:ln w="19050">
            <a:solidFill>
              <a:schemeClr val="tx1"/>
            </a:solidFill>
          </a:ln>
        </p:spPr>
        <p:txBody>
          <a:bodyPr wrap="square" rtlCol="0">
            <a:spAutoFit/>
          </a:bodyPr>
          <a:lstStyle/>
          <a:p>
            <a:r>
              <a:rPr lang="zh-CN" altLang="en-US" sz="2000" dirty="0">
                <a:latin typeface="Arial" panose="020B0604020202020204" pitchFamily="34" charset="0"/>
                <a:ea typeface="微软雅黑" panose="020B0503020204020204" pitchFamily="34" charset="-122"/>
              </a:rPr>
              <a:t>参照药品建议：</a:t>
            </a:r>
            <a:r>
              <a:rPr lang="zh-CN" altLang="en-US" sz="2000" b="1" dirty="0">
                <a:solidFill>
                  <a:srgbClr val="FF0000"/>
                </a:solidFill>
                <a:latin typeface="Arial" panose="020B0604020202020204" pitchFamily="34" charset="0"/>
                <a:ea typeface="微软雅黑" panose="020B0503020204020204" pitchFamily="34" charset="-122"/>
              </a:rPr>
              <a:t>利奈唑胺片</a:t>
            </a:r>
            <a:endParaRPr lang="en-US" altLang="zh-CN" sz="2000" b="1" dirty="0">
              <a:solidFill>
                <a:srgbClr val="FF0000"/>
              </a:solidFill>
              <a:latin typeface="Arial" panose="020B0604020202020204" pitchFamily="34" charset="0"/>
              <a:ea typeface="微软雅黑" panose="020B0503020204020204" pitchFamily="34" charset="-122"/>
            </a:endParaRPr>
          </a:p>
          <a:p>
            <a:endParaRPr lang="en-US" altLang="zh-CN" dirty="0">
              <a:latin typeface="Arial" panose="020B0604020202020204" pitchFamily="34" charset="0"/>
              <a:ea typeface="微软雅黑" panose="020B0503020204020204" pitchFamily="34" charset="-122"/>
            </a:endParaRPr>
          </a:p>
          <a:p>
            <a:r>
              <a:rPr lang="zh-CN" altLang="en-US" sz="2000" dirty="0">
                <a:latin typeface="Arial" panose="020B0604020202020204" pitchFamily="34" charset="0"/>
                <a:ea typeface="微软雅黑" panose="020B0503020204020204" pitchFamily="34" charset="-122"/>
              </a:rPr>
              <a:t>参照药品选择理由：</a:t>
            </a:r>
            <a:endParaRPr lang="en-US" altLang="zh-CN" sz="2000" dirty="0">
              <a:latin typeface="Arial" panose="020B0604020202020204" pitchFamily="34" charset="0"/>
              <a:ea typeface="微软雅黑" panose="020B0503020204020204" pitchFamily="34" charset="-122"/>
            </a:endParaRPr>
          </a:p>
          <a:p>
            <a:endParaRPr lang="en-US" altLang="zh-CN" sz="2000" dirty="0">
              <a:latin typeface="Arial" panose="020B0604020202020204" pitchFamily="34" charset="0"/>
              <a:ea typeface="微软雅黑" panose="020B0503020204020204" pitchFamily="34" charset="-122"/>
            </a:endParaRPr>
          </a:p>
          <a:p>
            <a:pPr marL="457200" indent="-457200">
              <a:buFont typeface="+mj-ea"/>
              <a:buAutoNum type="circleNumDbPlain"/>
            </a:pPr>
            <a:r>
              <a:rPr lang="zh-CN" altLang="en-US" dirty="0">
                <a:latin typeface="Arial" panose="020B0604020202020204" pitchFamily="34" charset="0"/>
                <a:ea typeface="微软雅黑" panose="020B0503020204020204" pitchFamily="34" charset="-122"/>
              </a:rPr>
              <a:t>利奈唑胺为初代噁唑烷酮类药物，</a:t>
            </a:r>
            <a:r>
              <a:rPr lang="zh-CN" altLang="en-US" dirty="0">
                <a:solidFill>
                  <a:srgbClr val="FF0000"/>
                </a:solidFill>
                <a:latin typeface="Arial" panose="020B0604020202020204" pitchFamily="34" charset="0"/>
                <a:ea typeface="微软雅黑" panose="020B0503020204020204" pitchFamily="34" charset="-122"/>
              </a:rPr>
              <a:t>康替唑胺是在利奈唑胺结构基础上进行改构而来</a:t>
            </a:r>
            <a:r>
              <a:rPr lang="zh-CN" altLang="en-US" dirty="0">
                <a:latin typeface="Arial" panose="020B0604020202020204" pitchFamily="34" charset="0"/>
                <a:ea typeface="微软雅黑" panose="020B0503020204020204" pitchFamily="34" charset="-122"/>
              </a:rPr>
              <a:t>；</a:t>
            </a:r>
          </a:p>
          <a:p>
            <a:pPr marL="457200" indent="-457200">
              <a:buFont typeface="+mj-ea"/>
              <a:buAutoNum type="circleNumDbPlain"/>
            </a:pPr>
            <a:endParaRPr lang="zh-CN" altLang="en-US" dirty="0">
              <a:latin typeface="Arial" panose="020B0604020202020204" pitchFamily="34" charset="0"/>
              <a:ea typeface="微软雅黑" panose="020B0503020204020204" pitchFamily="34" charset="-122"/>
            </a:endParaRPr>
          </a:p>
          <a:p>
            <a:pPr marL="457200" indent="-457200">
              <a:buFont typeface="+mj-ea"/>
              <a:buAutoNum type="circleNumDbPlain"/>
            </a:pPr>
            <a:r>
              <a:rPr lang="zh-CN" altLang="en-US" dirty="0">
                <a:latin typeface="Arial" panose="020B0604020202020204" pitchFamily="34" charset="0"/>
                <a:ea typeface="微软雅黑" panose="020B0503020204020204" pitchFamily="34" charset="-122"/>
              </a:rPr>
              <a:t>利奈唑胺为当前临床治疗复杂性皮肤和软组织感染中</a:t>
            </a:r>
            <a:r>
              <a:rPr lang="zh-CN" altLang="en-US" dirty="0">
                <a:solidFill>
                  <a:srgbClr val="FF0000"/>
                </a:solidFill>
                <a:latin typeface="Arial" panose="020B0604020202020204" pitchFamily="34" charset="0"/>
                <a:ea typeface="微软雅黑" panose="020B0503020204020204" pitchFamily="34" charset="-122"/>
              </a:rPr>
              <a:t>应用最广泛的噁唑烷酮类抗菌药</a:t>
            </a:r>
            <a:r>
              <a:rPr lang="zh-CN" altLang="en-US" dirty="0">
                <a:latin typeface="Arial" panose="020B0604020202020204" pitchFamily="34" charset="0"/>
                <a:ea typeface="微软雅黑" panose="020B0503020204020204" pitchFamily="34" charset="-122"/>
              </a:rPr>
              <a:t>；</a:t>
            </a:r>
            <a:endParaRPr lang="en-US" altLang="zh-CN" dirty="0">
              <a:latin typeface="Arial" panose="020B0604020202020204" pitchFamily="34" charset="0"/>
              <a:ea typeface="微软雅黑" panose="020B0503020204020204" pitchFamily="34" charset="-122"/>
            </a:endParaRPr>
          </a:p>
          <a:p>
            <a:pPr marL="457200" indent="-457200">
              <a:buFont typeface="+mj-ea"/>
              <a:buAutoNum type="circleNumDbPlain"/>
            </a:pPr>
            <a:endParaRPr lang="en-US" altLang="zh-CN" dirty="0">
              <a:latin typeface="Arial" panose="020B0604020202020204" pitchFamily="34" charset="0"/>
              <a:ea typeface="微软雅黑" panose="020B0503020204020204" pitchFamily="34" charset="-122"/>
            </a:endParaRPr>
          </a:p>
          <a:p>
            <a:pPr marL="457200" indent="-457200">
              <a:buFont typeface="+mj-ea"/>
              <a:buAutoNum type="circleNumDbPlain"/>
            </a:pPr>
            <a:r>
              <a:rPr lang="zh-CN" altLang="en-US" dirty="0">
                <a:latin typeface="Arial" panose="020B0604020202020204" pitchFamily="34" charset="0"/>
                <a:ea typeface="微软雅黑" panose="020B0503020204020204" pitchFamily="34" charset="-122"/>
              </a:rPr>
              <a:t>利奈唑胺</a:t>
            </a:r>
            <a:r>
              <a:rPr lang="zh-CN" altLang="en-US" dirty="0">
                <a:solidFill>
                  <a:srgbClr val="FF0000"/>
                </a:solidFill>
                <a:latin typeface="Arial" panose="020B0604020202020204" pitchFamily="34" charset="0"/>
                <a:ea typeface="微软雅黑" panose="020B0503020204020204" pitchFamily="34" charset="-122"/>
              </a:rPr>
              <a:t>已被纳入国家医保乙类目录</a:t>
            </a:r>
            <a:r>
              <a:rPr lang="zh-CN" altLang="en-US" dirty="0">
                <a:latin typeface="Arial" panose="020B0604020202020204" pitchFamily="34" charset="0"/>
                <a:ea typeface="微软雅黑" panose="020B0503020204020204" pitchFamily="34" charset="-122"/>
              </a:rPr>
              <a:t>。</a:t>
            </a:r>
          </a:p>
          <a:p>
            <a:endParaRPr lang="en-US" altLang="zh-CN" sz="2000" dirty="0">
              <a:solidFill>
                <a:srgbClr val="FF0000"/>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84446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2679C695-2A54-9987-294A-709EACF62EA0}"/>
              </a:ext>
            </a:extLst>
          </p:cNvPr>
          <p:cNvSpPr>
            <a:spLocks noGrp="1"/>
          </p:cNvSpPr>
          <p:nvPr>
            <p:ph type="title"/>
          </p:nvPr>
        </p:nvSpPr>
        <p:spPr>
          <a:xfrm>
            <a:off x="274084" y="298985"/>
            <a:ext cx="10515600" cy="693113"/>
          </a:xfrm>
        </p:spPr>
        <p:txBody>
          <a:bodyPr>
            <a:normAutofit/>
          </a:bodyPr>
          <a:lstStyle/>
          <a:p>
            <a:r>
              <a:rPr lang="zh-CN" altLang="en-US" sz="3200" b="1" dirty="0">
                <a:latin typeface="Arial" panose="020B0604020202020204" pitchFamily="34" charset="0"/>
                <a:ea typeface="微软雅黑" panose="020B0503020204020204" pitchFamily="34" charset="-122"/>
                <a:cs typeface="+mn-cs"/>
              </a:rPr>
              <a:t>基本信息（</a:t>
            </a:r>
            <a:r>
              <a:rPr lang="en-US" altLang="zh-CN" sz="3200" b="1" dirty="0">
                <a:latin typeface="Arial" panose="020B0604020202020204" pitchFamily="34" charset="0"/>
                <a:ea typeface="微软雅黑" panose="020B0503020204020204" pitchFamily="34" charset="-122"/>
                <a:cs typeface="+mn-cs"/>
              </a:rPr>
              <a:t>2/2</a:t>
            </a:r>
            <a:r>
              <a:rPr lang="zh-CN" altLang="en-US" sz="3200" b="1" dirty="0">
                <a:latin typeface="Arial" panose="020B0604020202020204" pitchFamily="34" charset="0"/>
                <a:ea typeface="微软雅黑" panose="020B0503020204020204" pitchFamily="34" charset="-122"/>
                <a:cs typeface="+mn-cs"/>
              </a:rPr>
              <a:t>）</a:t>
            </a:r>
          </a:p>
        </p:txBody>
      </p:sp>
      <p:graphicFrame>
        <p:nvGraphicFramePr>
          <p:cNvPr id="10" name="表格 9">
            <a:extLst>
              <a:ext uri="{FF2B5EF4-FFF2-40B4-BE49-F238E27FC236}">
                <a16:creationId xmlns:a16="http://schemas.microsoft.com/office/drawing/2014/main" id="{37924A18-37D4-5F0B-EFAB-38242265C0D9}"/>
              </a:ext>
            </a:extLst>
          </p:cNvPr>
          <p:cNvGraphicFramePr>
            <a:graphicFrameLocks noGrp="1"/>
          </p:cNvGraphicFramePr>
          <p:nvPr>
            <p:extLst>
              <p:ext uri="{D42A27DB-BD31-4B8C-83A1-F6EECF244321}">
                <p14:modId xmlns:p14="http://schemas.microsoft.com/office/powerpoint/2010/main" val="1801962217"/>
              </p:ext>
            </p:extLst>
          </p:nvPr>
        </p:nvGraphicFramePr>
        <p:xfrm>
          <a:off x="529974" y="1256253"/>
          <a:ext cx="5396216" cy="5064408"/>
        </p:xfrm>
        <a:graphic>
          <a:graphicData uri="http://schemas.openxmlformats.org/drawingml/2006/table">
            <a:tbl>
              <a:tblPr firstRow="1" bandRow="1">
                <a:tableStyleId>{93296810-A885-4BE3-A3E7-6D5BEEA58F35}</a:tableStyleId>
              </a:tblPr>
              <a:tblGrid>
                <a:gridCol w="5396216">
                  <a:extLst>
                    <a:ext uri="{9D8B030D-6E8A-4147-A177-3AD203B41FA5}">
                      <a16:colId xmlns:a16="http://schemas.microsoft.com/office/drawing/2014/main" val="3104880233"/>
                    </a:ext>
                  </a:extLst>
                </a:gridCol>
              </a:tblGrid>
              <a:tr h="677326">
                <a:tc>
                  <a:txBody>
                    <a:bodyPr/>
                    <a:lstStyle/>
                    <a:p>
                      <a:pPr algn="ctr"/>
                      <a:r>
                        <a:rPr lang="zh-CN" altLang="en-US" sz="3200" dirty="0">
                          <a:latin typeface="Arial" panose="020B0604020202020204" pitchFamily="34" charset="0"/>
                          <a:ea typeface="微软雅黑" panose="020B0503020204020204" pitchFamily="34" charset="-122"/>
                        </a:rPr>
                        <a:t>疾病基本情况</a:t>
                      </a:r>
                    </a:p>
                  </a:txBody>
                  <a:tcPr>
                    <a:solidFill>
                      <a:srgbClr val="078E4C"/>
                    </a:solidFill>
                  </a:tcPr>
                </a:tc>
                <a:extLst>
                  <a:ext uri="{0D108BD9-81ED-4DB2-BD59-A6C34878D82A}">
                    <a16:rowId xmlns:a16="http://schemas.microsoft.com/office/drawing/2014/main" val="3947669436"/>
                  </a:ext>
                </a:extLst>
              </a:tr>
              <a:tr h="4387082">
                <a:tc>
                  <a:txBody>
                    <a:bodyPr/>
                    <a:lstStyle/>
                    <a:p>
                      <a:pPr marL="285750" indent="-285750">
                        <a:buFont typeface="Arial" panose="020B0604020202020204" pitchFamily="34" charset="0"/>
                        <a:buChar char="•"/>
                      </a:pPr>
                      <a:endParaRPr lang="en-US" altLang="zh-CN" sz="1050"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zh-CN" altLang="en-US" sz="1800" dirty="0">
                          <a:latin typeface="Arial" panose="020B0604020202020204" pitchFamily="34" charset="0"/>
                          <a:ea typeface="微软雅黑" panose="020B0503020204020204" pitchFamily="34" charset="-122"/>
                        </a:rPr>
                        <a:t>复杂性皮肤和软组织感染（</a:t>
                      </a:r>
                      <a:r>
                        <a:rPr lang="en-US" altLang="zh-CN" sz="1800" dirty="0" err="1">
                          <a:latin typeface="Arial" panose="020B0604020202020204" pitchFamily="34" charset="0"/>
                          <a:ea typeface="微软雅黑" panose="020B0503020204020204" pitchFamily="34" charset="-122"/>
                        </a:rPr>
                        <a:t>cSSTI</a:t>
                      </a:r>
                      <a:r>
                        <a:rPr lang="zh-CN" altLang="en-US" sz="1800" dirty="0">
                          <a:latin typeface="Arial" panose="020B0604020202020204" pitchFamily="34" charset="0"/>
                          <a:ea typeface="微软雅黑" panose="020B0503020204020204" pitchFamily="34" charset="-122"/>
                        </a:rPr>
                        <a:t>），包括深层软组织感染、需进行复杂的外科干预治疗的感染</a:t>
                      </a:r>
                      <a:r>
                        <a:rPr lang="en-US" altLang="zh-CN" sz="1800" dirty="0">
                          <a:latin typeface="Arial" panose="020B0604020202020204" pitchFamily="34" charset="0"/>
                          <a:ea typeface="微软雅黑" panose="020B0503020204020204" pitchFamily="34" charset="-122"/>
                        </a:rPr>
                        <a:t>(</a:t>
                      </a:r>
                      <a:r>
                        <a:rPr lang="zh-CN" altLang="en-US" sz="1800" dirty="0">
                          <a:latin typeface="Arial" panose="020B0604020202020204" pitchFamily="34" charset="0"/>
                          <a:ea typeface="微软雅黑" panose="020B0503020204020204" pitchFamily="34" charset="-122"/>
                        </a:rPr>
                        <a:t>感染性溃疡、烧伤创面感染及较大脓肿）以及那些可能使治疗过程变得异常复杂的危险病症</a:t>
                      </a:r>
                      <a:endParaRPr lang="en-US" altLang="zh-CN" sz="1800"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endParaRPr lang="en-US" altLang="zh-CN" sz="1800"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zh-CN" altLang="en-US" sz="1800" dirty="0">
                          <a:latin typeface="Arial" panose="020B0604020202020204" pitchFamily="34" charset="0"/>
                          <a:ea typeface="微软雅黑" panose="020B0503020204020204" pitchFamily="34" charset="-122"/>
                        </a:rPr>
                        <a:t>主要是由金黄色葡萄球菌或化脓性链球菌引起，</a:t>
                      </a:r>
                      <a:r>
                        <a:rPr lang="zh-CN" altLang="en-US" sz="1800" dirty="0">
                          <a:solidFill>
                            <a:srgbClr val="FF0000"/>
                          </a:solidFill>
                          <a:latin typeface="Arial" panose="020B0604020202020204" pitchFamily="34" charset="0"/>
                          <a:ea typeface="微软雅黑" panose="020B0503020204020204" pitchFamily="34" charset="-122"/>
                        </a:rPr>
                        <a:t>局部红、肿、热、痛明显</a:t>
                      </a:r>
                      <a:r>
                        <a:rPr lang="zh-CN" altLang="en-US" sz="1800" dirty="0">
                          <a:latin typeface="Arial" panose="020B0604020202020204" pitchFamily="34" charset="0"/>
                          <a:ea typeface="微软雅黑" panose="020B0503020204020204" pitchFamily="34" charset="-122"/>
                        </a:rPr>
                        <a:t>，可出现脓性分泌物、皮肤坏死</a:t>
                      </a:r>
                      <a:endParaRPr lang="en-US" altLang="zh-CN" sz="1800"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endParaRPr lang="en-US" altLang="zh-CN" sz="1800"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zh-CN" altLang="en-US" sz="1800" dirty="0">
                          <a:solidFill>
                            <a:srgbClr val="FF0000"/>
                          </a:solidFill>
                          <a:latin typeface="Arial" panose="020B0604020202020204" pitchFamily="34" charset="0"/>
                          <a:ea typeface="微软雅黑" panose="020B0503020204020204" pitchFamily="34" charset="-122"/>
                        </a:rPr>
                        <a:t>全身症状</a:t>
                      </a:r>
                      <a:r>
                        <a:rPr lang="zh-CN" altLang="en-US" sz="1800" dirty="0">
                          <a:latin typeface="Arial" panose="020B0604020202020204" pitchFamily="34" charset="0"/>
                          <a:ea typeface="微软雅黑" panose="020B0503020204020204" pitchFamily="34" charset="-122"/>
                        </a:rPr>
                        <a:t>包括发热、寒战、乏力、白细胞升高等，严重者可引发</a:t>
                      </a:r>
                      <a:r>
                        <a:rPr lang="zh-CN" altLang="en-US" sz="1800" dirty="0">
                          <a:solidFill>
                            <a:srgbClr val="FF0000"/>
                          </a:solidFill>
                          <a:latin typeface="Arial" panose="020B0604020202020204" pitchFamily="34" charset="0"/>
                          <a:ea typeface="微软雅黑" panose="020B0503020204020204" pitchFamily="34" charset="-122"/>
                        </a:rPr>
                        <a:t>脓毒症</a:t>
                      </a:r>
                      <a:endParaRPr lang="en-US" altLang="zh-CN" sz="1800" dirty="0">
                        <a:solidFill>
                          <a:srgbClr val="FF0000"/>
                        </a:solidFill>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endParaRPr lang="en-US" altLang="zh-CN" sz="1800"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en-US" altLang="zh-CN" sz="1800" dirty="0">
                          <a:latin typeface="Arial" panose="020B0604020202020204" pitchFamily="34" charset="0"/>
                          <a:ea typeface="微软雅黑" panose="020B0503020204020204" pitchFamily="34" charset="-122"/>
                        </a:rPr>
                        <a:t>2021</a:t>
                      </a:r>
                      <a:r>
                        <a:rPr lang="zh-CN" altLang="en-US" sz="1800" dirty="0">
                          <a:latin typeface="Arial" panose="020B0604020202020204" pitchFamily="34" charset="0"/>
                          <a:ea typeface="微软雅黑" panose="020B0503020204020204" pitchFamily="34" charset="-122"/>
                        </a:rPr>
                        <a:t>年中国复杂性皮肤和软组织感染</a:t>
                      </a:r>
                      <a:r>
                        <a:rPr lang="zh-CN" altLang="en-US" sz="1800" dirty="0">
                          <a:solidFill>
                            <a:srgbClr val="FF0000"/>
                          </a:solidFill>
                          <a:latin typeface="Arial" panose="020B0604020202020204" pitchFamily="34" charset="0"/>
                          <a:ea typeface="微软雅黑" panose="020B0503020204020204" pitchFamily="34" charset="-122"/>
                        </a:rPr>
                        <a:t>发病率约为</a:t>
                      </a:r>
                      <a:r>
                        <a:rPr lang="en-US" altLang="zh-CN" sz="1800" dirty="0">
                          <a:solidFill>
                            <a:srgbClr val="FF0000"/>
                          </a:solidFill>
                          <a:latin typeface="Arial" panose="020B0604020202020204" pitchFamily="34" charset="0"/>
                          <a:ea typeface="微软雅黑" panose="020B0503020204020204" pitchFamily="34" charset="-122"/>
                        </a:rPr>
                        <a:t>0.11%(</a:t>
                      </a:r>
                      <a:r>
                        <a:rPr lang="zh-CN" altLang="en-US" sz="1800" dirty="0">
                          <a:solidFill>
                            <a:srgbClr val="FF0000"/>
                          </a:solidFill>
                          <a:latin typeface="Arial" panose="020B0604020202020204" pitchFamily="34" charset="0"/>
                          <a:ea typeface="微软雅黑" panose="020B0503020204020204" pitchFamily="34" charset="-122"/>
                        </a:rPr>
                        <a:t>约</a:t>
                      </a:r>
                      <a:r>
                        <a:rPr lang="en-US" altLang="zh-CN" sz="1800" dirty="0">
                          <a:solidFill>
                            <a:srgbClr val="FF0000"/>
                          </a:solidFill>
                          <a:latin typeface="Arial" panose="020B0604020202020204" pitchFamily="34" charset="0"/>
                          <a:ea typeface="微软雅黑" panose="020B0503020204020204" pitchFamily="34" charset="-122"/>
                        </a:rPr>
                        <a:t>150.5</a:t>
                      </a:r>
                      <a:r>
                        <a:rPr lang="zh-CN" altLang="en-US" sz="1800" dirty="0">
                          <a:solidFill>
                            <a:srgbClr val="FF0000"/>
                          </a:solidFill>
                          <a:latin typeface="Arial" panose="020B0604020202020204" pitchFamily="34" charset="0"/>
                          <a:ea typeface="微软雅黑" panose="020B0503020204020204" pitchFamily="34" charset="-122"/>
                        </a:rPr>
                        <a:t>万人</a:t>
                      </a:r>
                      <a:r>
                        <a:rPr lang="en-US" altLang="zh-CN" sz="1800" dirty="0">
                          <a:solidFill>
                            <a:srgbClr val="FF0000"/>
                          </a:solidFill>
                          <a:latin typeface="Arial" panose="020B0604020202020204" pitchFamily="34" charset="0"/>
                          <a:ea typeface="微软雅黑" panose="020B0503020204020204" pitchFamily="34" charset="-122"/>
                        </a:rPr>
                        <a:t>/</a:t>
                      </a:r>
                      <a:r>
                        <a:rPr lang="zh-CN" altLang="en-US" sz="1800" dirty="0">
                          <a:solidFill>
                            <a:srgbClr val="FF0000"/>
                          </a:solidFill>
                          <a:latin typeface="Arial" panose="020B0604020202020204" pitchFamily="34" charset="0"/>
                          <a:ea typeface="微软雅黑" panose="020B0503020204020204" pitchFamily="34" charset="-122"/>
                        </a:rPr>
                        <a:t>年</a:t>
                      </a:r>
                      <a:r>
                        <a:rPr lang="en-US" altLang="zh-CN" sz="1800" dirty="0">
                          <a:solidFill>
                            <a:srgbClr val="FF0000"/>
                          </a:solidFill>
                          <a:latin typeface="Arial" panose="020B0604020202020204" pitchFamily="34" charset="0"/>
                          <a:ea typeface="微软雅黑" panose="020B0503020204020204" pitchFamily="34" charset="-122"/>
                        </a:rPr>
                        <a:t>)</a:t>
                      </a:r>
                      <a:r>
                        <a:rPr lang="zh-CN" altLang="en-US" sz="1800" dirty="0">
                          <a:solidFill>
                            <a:srgbClr val="FF0000"/>
                          </a:solidFill>
                          <a:latin typeface="Arial" panose="020B0604020202020204" pitchFamily="34" charset="0"/>
                          <a:ea typeface="微软雅黑" panose="020B0503020204020204" pitchFamily="34" charset="-122"/>
                        </a:rPr>
                        <a:t>；病程</a:t>
                      </a:r>
                      <a:r>
                        <a:rPr lang="en-US" altLang="zh-CN" sz="1800" dirty="0">
                          <a:solidFill>
                            <a:srgbClr val="FF0000"/>
                          </a:solidFill>
                          <a:latin typeface="Arial" panose="020B0604020202020204" pitchFamily="34" charset="0"/>
                          <a:ea typeface="微软雅黑" panose="020B0503020204020204" pitchFamily="34" charset="-122"/>
                        </a:rPr>
                        <a:t>7~14</a:t>
                      </a:r>
                      <a:r>
                        <a:rPr lang="zh-CN" altLang="en-US" sz="1800" dirty="0">
                          <a:solidFill>
                            <a:srgbClr val="FF0000"/>
                          </a:solidFill>
                          <a:latin typeface="Arial" panose="020B0604020202020204" pitchFamily="34" charset="0"/>
                          <a:ea typeface="微软雅黑" panose="020B0503020204020204" pitchFamily="34" charset="-122"/>
                        </a:rPr>
                        <a:t>天；死亡率约为</a:t>
                      </a:r>
                      <a:r>
                        <a:rPr lang="en-US" altLang="zh-CN" sz="1800" dirty="0">
                          <a:solidFill>
                            <a:srgbClr val="FF0000"/>
                          </a:solidFill>
                          <a:latin typeface="Arial" panose="020B0604020202020204" pitchFamily="34" charset="0"/>
                          <a:ea typeface="微软雅黑" panose="020B0503020204020204" pitchFamily="34" charset="-122"/>
                        </a:rPr>
                        <a:t>2.43%</a:t>
                      </a:r>
                      <a:r>
                        <a:rPr lang="zh-CN" altLang="en-US" sz="1800" dirty="0">
                          <a:solidFill>
                            <a:srgbClr val="FF0000"/>
                          </a:solidFill>
                          <a:latin typeface="Arial" panose="020B0604020202020204" pitchFamily="34" charset="0"/>
                          <a:ea typeface="微软雅黑" panose="020B0503020204020204" pitchFamily="34" charset="-122"/>
                        </a:rPr>
                        <a:t>。</a:t>
                      </a:r>
                    </a:p>
                  </a:txBody>
                  <a:tcPr>
                    <a:solidFill>
                      <a:schemeClr val="accent6">
                        <a:lumMod val="20000"/>
                        <a:lumOff val="80000"/>
                      </a:schemeClr>
                    </a:solidFill>
                  </a:tcPr>
                </a:tc>
                <a:extLst>
                  <a:ext uri="{0D108BD9-81ED-4DB2-BD59-A6C34878D82A}">
                    <a16:rowId xmlns:a16="http://schemas.microsoft.com/office/drawing/2014/main" val="2799805993"/>
                  </a:ext>
                </a:extLst>
              </a:tr>
            </a:tbl>
          </a:graphicData>
        </a:graphic>
      </p:graphicFrame>
      <p:graphicFrame>
        <p:nvGraphicFramePr>
          <p:cNvPr id="11" name="表格 10">
            <a:extLst>
              <a:ext uri="{FF2B5EF4-FFF2-40B4-BE49-F238E27FC236}">
                <a16:creationId xmlns:a16="http://schemas.microsoft.com/office/drawing/2014/main" id="{71E11F07-4638-897C-C83B-1DA69DA364F8}"/>
              </a:ext>
            </a:extLst>
          </p:cNvPr>
          <p:cNvGraphicFramePr>
            <a:graphicFrameLocks noGrp="1"/>
          </p:cNvGraphicFramePr>
          <p:nvPr>
            <p:extLst>
              <p:ext uri="{D42A27DB-BD31-4B8C-83A1-F6EECF244321}">
                <p14:modId xmlns:p14="http://schemas.microsoft.com/office/powerpoint/2010/main" val="1260273765"/>
              </p:ext>
            </p:extLst>
          </p:nvPr>
        </p:nvGraphicFramePr>
        <p:xfrm>
          <a:off x="6265810" y="1256253"/>
          <a:ext cx="5396216" cy="5064408"/>
        </p:xfrm>
        <a:graphic>
          <a:graphicData uri="http://schemas.openxmlformats.org/drawingml/2006/table">
            <a:tbl>
              <a:tblPr firstRow="1" bandRow="1">
                <a:tableStyleId>{93296810-A885-4BE3-A3E7-6D5BEEA58F35}</a:tableStyleId>
              </a:tblPr>
              <a:tblGrid>
                <a:gridCol w="5396216">
                  <a:extLst>
                    <a:ext uri="{9D8B030D-6E8A-4147-A177-3AD203B41FA5}">
                      <a16:colId xmlns:a16="http://schemas.microsoft.com/office/drawing/2014/main" val="3104880233"/>
                    </a:ext>
                  </a:extLst>
                </a:gridCol>
              </a:tblGrid>
              <a:tr h="691206">
                <a:tc>
                  <a:txBody>
                    <a:bodyPr/>
                    <a:lstStyle/>
                    <a:p>
                      <a:pPr algn="ctr"/>
                      <a:r>
                        <a:rPr lang="zh-CN" altLang="en-US" sz="3200" dirty="0">
                          <a:latin typeface="Arial" panose="020B0604020202020204" pitchFamily="34" charset="0"/>
                          <a:ea typeface="微软雅黑" panose="020B0503020204020204" pitchFamily="34" charset="-122"/>
                        </a:rPr>
                        <a:t>临床未满足需求</a:t>
                      </a:r>
                    </a:p>
                  </a:txBody>
                  <a:tcPr>
                    <a:solidFill>
                      <a:srgbClr val="078E4C"/>
                    </a:solidFill>
                  </a:tcPr>
                </a:tc>
                <a:extLst>
                  <a:ext uri="{0D108BD9-81ED-4DB2-BD59-A6C34878D82A}">
                    <a16:rowId xmlns:a16="http://schemas.microsoft.com/office/drawing/2014/main" val="3947669436"/>
                  </a:ext>
                </a:extLst>
              </a:tr>
              <a:tr h="4373202">
                <a:tc>
                  <a:txBody>
                    <a:bodyPr/>
                    <a:lstStyle/>
                    <a:p>
                      <a:pPr marL="0" indent="0">
                        <a:buFont typeface="Arial" panose="020B0604020202020204" pitchFamily="34" charset="0"/>
                        <a:buNone/>
                      </a:pPr>
                      <a:r>
                        <a:rPr lang="zh-CN" altLang="en-US" dirty="0">
                          <a:latin typeface="Arial" panose="020B0604020202020204" pitchFamily="34" charset="0"/>
                          <a:ea typeface="微软雅黑" panose="020B0503020204020204" pitchFamily="34" charset="-122"/>
                        </a:rPr>
                        <a:t> </a:t>
                      </a:r>
                      <a:endParaRPr lang="en-US" altLang="zh-CN"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en-US" altLang="zh-CN" dirty="0" err="1">
                          <a:latin typeface="Arial" panose="020B0604020202020204" pitchFamily="34" charset="0"/>
                          <a:ea typeface="微软雅黑" panose="020B0503020204020204" pitchFamily="34" charset="-122"/>
                        </a:rPr>
                        <a:t>cSSTI</a:t>
                      </a:r>
                      <a:r>
                        <a:rPr lang="zh-CN" altLang="en-US" dirty="0">
                          <a:latin typeface="Arial" panose="020B0604020202020204" pitchFamily="34" charset="0"/>
                          <a:ea typeface="微软雅黑" panose="020B0503020204020204" pitchFamily="34" charset="-122"/>
                        </a:rPr>
                        <a:t>主要由金黄色葡萄球菌或化脓性链球菌引起。目前利奈唑胺和万古霉素为主要治疗药物</a:t>
                      </a:r>
                      <a:endParaRPr lang="en-US" altLang="zh-CN"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Arial" panose="020B0604020202020204" pitchFamily="34" charset="0"/>
                          <a:ea typeface="微软雅黑" panose="020B0503020204020204" pitchFamily="34" charset="-122"/>
                        </a:rPr>
                        <a:t>万古霉素的</a:t>
                      </a:r>
                      <a:r>
                        <a:rPr lang="zh-CN" altLang="en-US" b="0" dirty="0">
                          <a:solidFill>
                            <a:srgbClr val="FF0000"/>
                          </a:solidFill>
                          <a:latin typeface="Arial" panose="020B0604020202020204" pitchFamily="34" charset="0"/>
                          <a:ea typeface="微软雅黑" panose="020B0503020204020204" pitchFamily="34" charset="-122"/>
                        </a:rPr>
                        <a:t>肾毒性</a:t>
                      </a:r>
                      <a:r>
                        <a:rPr lang="zh-CN" altLang="en-US" dirty="0">
                          <a:latin typeface="Arial" panose="020B0604020202020204" pitchFamily="34" charset="0"/>
                          <a:ea typeface="微软雅黑" panose="020B0503020204020204" pitchFamily="34" charset="-122"/>
                        </a:rPr>
                        <a:t>以及利奈唑胺引起的</a:t>
                      </a:r>
                      <a:r>
                        <a:rPr lang="zh-CN" altLang="en-US" b="0" dirty="0">
                          <a:solidFill>
                            <a:srgbClr val="FF0000"/>
                          </a:solidFill>
                          <a:latin typeface="Arial" panose="020B0604020202020204" pitchFamily="34" charset="0"/>
                          <a:ea typeface="微软雅黑" panose="020B0503020204020204" pitchFamily="34" charset="-122"/>
                        </a:rPr>
                        <a:t>骨髓抑制及神经毒性</a:t>
                      </a:r>
                      <a:r>
                        <a:rPr lang="zh-CN" altLang="en-US" dirty="0">
                          <a:latin typeface="Arial" panose="020B0604020202020204" pitchFamily="34" charset="0"/>
                          <a:ea typeface="微软雅黑" panose="020B0503020204020204" pitchFamily="34" charset="-122"/>
                        </a:rPr>
                        <a:t>限制了它们的临床应用</a:t>
                      </a:r>
                      <a:endParaRPr lang="en-US" altLang="zh-CN"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Arial" panose="020B0604020202020204" pitchFamily="34" charset="0"/>
                          <a:ea typeface="微软雅黑" panose="020B0503020204020204" pitchFamily="34" charset="-122"/>
                        </a:rPr>
                        <a:t>其它治疗药物也存在诸多无法满足治疗需求的情况，如替考拉宁</a:t>
                      </a:r>
                      <a:r>
                        <a:rPr lang="zh-CN" altLang="en-US" b="0" dirty="0">
                          <a:solidFill>
                            <a:srgbClr val="FF0000"/>
                          </a:solidFill>
                          <a:latin typeface="Arial" panose="020B0604020202020204" pitchFamily="34" charset="0"/>
                          <a:ea typeface="微软雅黑" panose="020B0503020204020204" pitchFamily="34" charset="-122"/>
                        </a:rPr>
                        <a:t>起效慢，容易蓄积</a:t>
                      </a:r>
                      <a:r>
                        <a:rPr lang="zh-CN" altLang="en-US" dirty="0">
                          <a:latin typeface="Arial" panose="020B0604020202020204" pitchFamily="34" charset="0"/>
                          <a:ea typeface="微软雅黑" panose="020B0503020204020204" pitchFamily="34" charset="-122"/>
                        </a:rPr>
                        <a:t>；达托霉素导致</a:t>
                      </a:r>
                      <a:r>
                        <a:rPr lang="zh-CN" altLang="en-US" b="0" dirty="0">
                          <a:solidFill>
                            <a:srgbClr val="FF0000"/>
                          </a:solidFill>
                          <a:latin typeface="Arial" panose="020B0604020202020204" pitchFamily="34" charset="0"/>
                          <a:ea typeface="微软雅黑" panose="020B0503020204020204" pitchFamily="34" charset="-122"/>
                        </a:rPr>
                        <a:t>横纹肌溶解、肌酶升高</a:t>
                      </a:r>
                      <a:r>
                        <a:rPr lang="zh-CN" altLang="en-US" dirty="0">
                          <a:latin typeface="Arial" panose="020B0604020202020204" pitchFamily="34" charset="0"/>
                          <a:ea typeface="微软雅黑" panose="020B0503020204020204" pitchFamily="34" charset="-122"/>
                        </a:rPr>
                        <a:t>等风险</a:t>
                      </a:r>
                      <a:endParaRPr lang="en-US" altLang="zh-CN"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endParaRPr lang="en-US" altLang="zh-CN"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Arial" panose="020B0604020202020204" pitchFamily="34" charset="0"/>
                          <a:ea typeface="微软雅黑" panose="020B0503020204020204" pitchFamily="34" charset="-122"/>
                        </a:rPr>
                        <a:t>现有其它治疗方案</a:t>
                      </a:r>
                      <a:r>
                        <a:rPr lang="zh-CN" altLang="en-US" b="0" dirty="0">
                          <a:solidFill>
                            <a:srgbClr val="FF0000"/>
                          </a:solidFill>
                          <a:latin typeface="Arial" panose="020B0604020202020204" pitchFamily="34" charset="0"/>
                          <a:ea typeface="微软雅黑" panose="020B0503020204020204" pitchFamily="34" charset="-122"/>
                        </a:rPr>
                        <a:t>多以针剂为主</a:t>
                      </a:r>
                      <a:r>
                        <a:rPr lang="zh-CN" altLang="en-US" b="0" dirty="0">
                          <a:latin typeface="Arial" panose="020B0604020202020204" pitchFamily="34" charset="0"/>
                          <a:ea typeface="微软雅黑" panose="020B0503020204020204" pitchFamily="34" charset="-122"/>
                        </a:rPr>
                        <a:t>，</a:t>
                      </a:r>
                      <a:r>
                        <a:rPr lang="zh-CN" altLang="en-US" b="0" dirty="0">
                          <a:solidFill>
                            <a:srgbClr val="FF0000"/>
                          </a:solidFill>
                          <a:latin typeface="Arial" panose="020B0604020202020204" pitchFamily="34" charset="0"/>
                          <a:ea typeface="微软雅黑" panose="020B0503020204020204" pitchFamily="34" charset="-122"/>
                        </a:rPr>
                        <a:t>需长疗程治疗患者依从性差</a:t>
                      </a:r>
                      <a:r>
                        <a:rPr lang="zh-CN" altLang="en-US" b="0" dirty="0">
                          <a:latin typeface="Arial" panose="020B0604020202020204" pitchFamily="34" charset="0"/>
                          <a:ea typeface="微软雅黑" panose="020B0503020204020204" pitchFamily="34" charset="-122"/>
                        </a:rPr>
                        <a:t>，</a:t>
                      </a:r>
                      <a:r>
                        <a:rPr lang="zh-CN" altLang="en-US" b="0" dirty="0">
                          <a:solidFill>
                            <a:srgbClr val="FF0000"/>
                          </a:solidFill>
                          <a:latin typeface="Arial" panose="020B0604020202020204" pitchFamily="34" charset="0"/>
                          <a:ea typeface="微软雅黑" panose="020B0503020204020204" pitchFamily="34" charset="-122"/>
                        </a:rPr>
                        <a:t>临床亟需</a:t>
                      </a:r>
                      <a:r>
                        <a:rPr lang="zh-CN" altLang="en-US" dirty="0">
                          <a:latin typeface="Arial" panose="020B0604020202020204" pitchFamily="34" charset="0"/>
                          <a:ea typeface="微软雅黑" panose="020B0503020204020204" pitchFamily="34" charset="-122"/>
                        </a:rPr>
                        <a:t>安全性、有效性和适宜性良好的</a:t>
                      </a:r>
                      <a:r>
                        <a:rPr lang="zh-CN" altLang="en-US" b="0" dirty="0">
                          <a:solidFill>
                            <a:srgbClr val="FF0000"/>
                          </a:solidFill>
                          <a:latin typeface="Arial" panose="020B0604020202020204" pitchFamily="34" charset="0"/>
                          <a:ea typeface="微软雅黑" panose="020B0503020204020204" pitchFamily="34" charset="-122"/>
                        </a:rPr>
                        <a:t>口服</a:t>
                      </a:r>
                      <a:r>
                        <a:rPr lang="zh-CN" altLang="en-US" dirty="0">
                          <a:latin typeface="Arial" panose="020B0604020202020204" pitchFamily="34" charset="0"/>
                          <a:ea typeface="微软雅黑" panose="020B0503020204020204" pitchFamily="34" charset="-122"/>
                        </a:rPr>
                        <a:t>抗革兰阳性菌药物</a:t>
                      </a:r>
                    </a:p>
                  </a:txBody>
                  <a:tcPr>
                    <a:solidFill>
                      <a:schemeClr val="accent6">
                        <a:lumMod val="20000"/>
                        <a:lumOff val="80000"/>
                      </a:schemeClr>
                    </a:solidFill>
                  </a:tcPr>
                </a:tc>
                <a:extLst>
                  <a:ext uri="{0D108BD9-81ED-4DB2-BD59-A6C34878D82A}">
                    <a16:rowId xmlns:a16="http://schemas.microsoft.com/office/drawing/2014/main" val="2799805993"/>
                  </a:ext>
                </a:extLst>
              </a:tr>
            </a:tbl>
          </a:graphicData>
        </a:graphic>
      </p:graphicFrame>
    </p:spTree>
    <p:extLst>
      <p:ext uri="{BB962C8B-B14F-4D97-AF65-F5344CB8AC3E}">
        <p14:creationId xmlns:p14="http://schemas.microsoft.com/office/powerpoint/2010/main" val="3965799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28BAF-109C-DCF8-1568-EB77F66722F6}"/>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40C5CC98-196B-89EF-1685-307F742856FF}"/>
              </a:ext>
            </a:extLst>
          </p:cNvPr>
          <p:cNvSpPr txBox="1"/>
          <p:nvPr/>
        </p:nvSpPr>
        <p:spPr>
          <a:xfrm>
            <a:off x="188536" y="329722"/>
            <a:ext cx="8628993" cy="584775"/>
          </a:xfrm>
          <a:prstGeom prst="rect">
            <a:avLst/>
          </a:prstGeom>
          <a:noFill/>
        </p:spPr>
        <p:txBody>
          <a:bodyPr wrap="square" rtlCol="0">
            <a:spAutoFit/>
          </a:bodyPr>
          <a:lstStyle/>
          <a:p>
            <a:r>
              <a:rPr lang="zh-CN" altLang="en-US" sz="3200" b="1" dirty="0">
                <a:latin typeface="Arial" panose="020B0604020202020204" pitchFamily="34" charset="0"/>
                <a:ea typeface="微软雅黑" panose="020B0503020204020204" pitchFamily="34" charset="-122"/>
              </a:rPr>
              <a:t>安全性</a:t>
            </a:r>
          </a:p>
        </p:txBody>
      </p:sp>
      <p:grpSp>
        <p:nvGrpSpPr>
          <p:cNvPr id="20" name="组合 19">
            <a:extLst>
              <a:ext uri="{FF2B5EF4-FFF2-40B4-BE49-F238E27FC236}">
                <a16:creationId xmlns:a16="http://schemas.microsoft.com/office/drawing/2014/main" id="{8E1EDDC1-3E31-016C-B515-20BED2651D0E}"/>
              </a:ext>
            </a:extLst>
          </p:cNvPr>
          <p:cNvGrpSpPr/>
          <p:nvPr/>
        </p:nvGrpSpPr>
        <p:grpSpPr>
          <a:xfrm>
            <a:off x="462452" y="1156140"/>
            <a:ext cx="10993818" cy="5244678"/>
            <a:chOff x="304802" y="1355835"/>
            <a:chExt cx="10993818" cy="5244678"/>
          </a:xfrm>
        </p:grpSpPr>
        <p:sp>
          <p:nvSpPr>
            <p:cNvPr id="7" name="矩形 6">
              <a:extLst>
                <a:ext uri="{FF2B5EF4-FFF2-40B4-BE49-F238E27FC236}">
                  <a16:creationId xmlns:a16="http://schemas.microsoft.com/office/drawing/2014/main" id="{5AC1270D-60F0-2217-9F37-D66C21B6DC29}"/>
                </a:ext>
              </a:extLst>
            </p:cNvPr>
            <p:cNvSpPr/>
            <p:nvPr/>
          </p:nvSpPr>
          <p:spPr>
            <a:xfrm>
              <a:off x="315312" y="1355835"/>
              <a:ext cx="1450428" cy="1022102"/>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黑体" panose="02010609060101010101" pitchFamily="49" charset="-122"/>
                <a:cs typeface="Arial" panose="020B0604020202020204" pitchFamily="34" charset="0"/>
              </a:endParaRPr>
            </a:p>
          </p:txBody>
        </p:sp>
        <p:sp>
          <p:nvSpPr>
            <p:cNvPr id="3" name="矩形 2">
              <a:extLst>
                <a:ext uri="{FF2B5EF4-FFF2-40B4-BE49-F238E27FC236}">
                  <a16:creationId xmlns:a16="http://schemas.microsoft.com/office/drawing/2014/main" id="{0F8C59E9-82D6-DA8A-A4B6-0CE6A7D2221F}"/>
                </a:ext>
              </a:extLst>
            </p:cNvPr>
            <p:cNvSpPr/>
            <p:nvPr/>
          </p:nvSpPr>
          <p:spPr>
            <a:xfrm>
              <a:off x="1807780" y="1355835"/>
              <a:ext cx="9438290" cy="1022102"/>
            </a:xfrm>
            <a:prstGeom prst="rect">
              <a:avLst/>
            </a:prstGeom>
            <a:noFill/>
            <a:ln>
              <a:solidFill>
                <a:srgbClr val="2E925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黑体" panose="02010609060101010101" pitchFamily="49" charset="-122"/>
                <a:cs typeface="Arial" panose="020B0604020202020204" pitchFamily="34" charset="0"/>
              </a:endParaRPr>
            </a:p>
          </p:txBody>
        </p:sp>
        <p:sp>
          <p:nvSpPr>
            <p:cNvPr id="5" name="文本框 4">
              <a:extLst>
                <a:ext uri="{FF2B5EF4-FFF2-40B4-BE49-F238E27FC236}">
                  <a16:creationId xmlns:a16="http://schemas.microsoft.com/office/drawing/2014/main" id="{BD4AD4F5-5AFD-7FFB-8DA4-8A1A8120A474}"/>
                </a:ext>
              </a:extLst>
            </p:cNvPr>
            <p:cNvSpPr txBox="1"/>
            <p:nvPr/>
          </p:nvSpPr>
          <p:spPr>
            <a:xfrm>
              <a:off x="1843920" y="1422411"/>
              <a:ext cx="9228082" cy="784830"/>
            </a:xfrm>
            <a:prstGeom prst="rect">
              <a:avLst/>
            </a:prstGeom>
            <a:noFill/>
          </p:spPr>
          <p:txBody>
            <a:bodyPr wrap="square">
              <a:spAutoFit/>
            </a:bodyPr>
            <a:lstStyle/>
            <a:p>
              <a:pPr marL="285750" indent="-285750">
                <a:buFont typeface="Arial" panose="020B0604020202020204" pitchFamily="34" charset="0"/>
                <a:buChar char="•"/>
              </a:pPr>
              <a:r>
                <a:rPr lang="zh-CN" altLang="en-US" sz="1500" dirty="0">
                  <a:latin typeface="Arial" panose="020B0604020202020204" pitchFamily="34" charset="0"/>
                  <a:ea typeface="微软雅黑" panose="020B0503020204020204" pitchFamily="34" charset="-122"/>
                  <a:cs typeface="Arial" panose="020B0604020202020204" pitchFamily="34" charset="0"/>
                </a:rPr>
                <a:t>常见（发生率≥</a:t>
              </a:r>
              <a:r>
                <a:rPr lang="en-US" altLang="zh-CN" sz="1500" dirty="0">
                  <a:latin typeface="Arial" panose="020B0604020202020204" pitchFamily="34" charset="0"/>
                  <a:ea typeface="微软雅黑" panose="020B0503020204020204" pitchFamily="34" charset="-122"/>
                  <a:cs typeface="Arial" panose="020B0604020202020204" pitchFamily="34" charset="0"/>
                </a:rPr>
                <a:t>1%</a:t>
              </a:r>
              <a:r>
                <a:rPr lang="zh-CN" altLang="en-US" sz="1500" dirty="0">
                  <a:latin typeface="Arial" panose="020B0604020202020204" pitchFamily="34" charset="0"/>
                  <a:ea typeface="微软雅黑" panose="020B0503020204020204" pitchFamily="34" charset="-122"/>
                  <a:cs typeface="Arial" panose="020B0604020202020204" pitchFamily="34" charset="0"/>
                </a:rPr>
                <a:t>）临床不良反应为恶心（</a:t>
              </a:r>
              <a:r>
                <a:rPr lang="en-US" altLang="zh-CN" sz="1500" dirty="0">
                  <a:latin typeface="Arial" panose="020B0604020202020204" pitchFamily="34" charset="0"/>
                  <a:ea typeface="微软雅黑" panose="020B0503020204020204" pitchFamily="34" charset="-122"/>
                  <a:cs typeface="Arial" panose="020B0604020202020204" pitchFamily="34" charset="0"/>
                </a:rPr>
                <a:t>3.4%</a:t>
              </a:r>
              <a:r>
                <a:rPr lang="zh-CN" altLang="en-US" sz="1500" dirty="0">
                  <a:latin typeface="Arial" panose="020B0604020202020204" pitchFamily="34" charset="0"/>
                  <a:ea typeface="微软雅黑" panose="020B0503020204020204" pitchFamily="34" charset="-122"/>
                  <a:cs typeface="Arial" panose="020B0604020202020204" pitchFamily="34" charset="0"/>
                </a:rPr>
                <a:t>）、呕吐（</a:t>
              </a:r>
              <a:r>
                <a:rPr lang="en-US" altLang="zh-CN" sz="1500" dirty="0">
                  <a:latin typeface="Arial" panose="020B0604020202020204" pitchFamily="34" charset="0"/>
                  <a:ea typeface="微软雅黑" panose="020B0503020204020204" pitchFamily="34" charset="-122"/>
                  <a:cs typeface="Arial" panose="020B0604020202020204" pitchFamily="34" charset="0"/>
                </a:rPr>
                <a:t>3.4%</a:t>
              </a:r>
              <a:r>
                <a:rPr lang="zh-CN" altLang="en-US" sz="1500" dirty="0">
                  <a:latin typeface="Arial" panose="020B0604020202020204" pitchFamily="34" charset="0"/>
                  <a:ea typeface="微软雅黑" panose="020B0503020204020204" pitchFamily="34" charset="-122"/>
                  <a:cs typeface="Arial" panose="020B0604020202020204" pitchFamily="34" charset="0"/>
                </a:rPr>
                <a:t>）、丙氨酸氨基转移酶升高（</a:t>
              </a:r>
              <a:r>
                <a:rPr lang="en-US" altLang="zh-CN" sz="1500" dirty="0">
                  <a:latin typeface="Arial" panose="020B0604020202020204" pitchFamily="34" charset="0"/>
                  <a:ea typeface="微软雅黑" panose="020B0503020204020204" pitchFamily="34" charset="-122"/>
                  <a:cs typeface="Arial" panose="020B0604020202020204" pitchFamily="34" charset="0"/>
                </a:rPr>
                <a:t>9.6%</a:t>
              </a:r>
              <a:r>
                <a:rPr lang="zh-CN" altLang="en-US" sz="1500" dirty="0">
                  <a:latin typeface="Arial" panose="020B0604020202020204" pitchFamily="34" charset="0"/>
                  <a:ea typeface="微软雅黑" panose="020B0503020204020204" pitchFamily="34" charset="-122"/>
                  <a:cs typeface="Arial" panose="020B0604020202020204" pitchFamily="34" charset="0"/>
                </a:rPr>
                <a:t>）、天门冬氨酸氨基转移酶升高（</a:t>
              </a:r>
              <a:r>
                <a:rPr lang="en-US" altLang="zh-CN" sz="1500" dirty="0">
                  <a:latin typeface="Arial" panose="020B0604020202020204" pitchFamily="34" charset="0"/>
                  <a:ea typeface="微软雅黑" panose="020B0503020204020204" pitchFamily="34" charset="-122"/>
                  <a:cs typeface="Arial" panose="020B0604020202020204" pitchFamily="34" charset="0"/>
                </a:rPr>
                <a:t>6.8%</a:t>
              </a:r>
              <a:r>
                <a:rPr lang="zh-CN" altLang="en-US" sz="1500" dirty="0">
                  <a:latin typeface="Arial" panose="020B0604020202020204" pitchFamily="34" charset="0"/>
                  <a:ea typeface="微软雅黑" panose="020B0503020204020204" pitchFamily="34" charset="-122"/>
                  <a:cs typeface="Arial" panose="020B0604020202020204" pitchFamily="34" charset="0"/>
                </a:rPr>
                <a:t>）、血尿酸升高（</a:t>
              </a:r>
              <a:r>
                <a:rPr lang="en-US" altLang="zh-CN" sz="1500" dirty="0">
                  <a:latin typeface="Arial" panose="020B0604020202020204" pitchFamily="34" charset="0"/>
                  <a:ea typeface="微软雅黑" panose="020B0503020204020204" pitchFamily="34" charset="-122"/>
                  <a:cs typeface="Arial" panose="020B0604020202020204" pitchFamily="34" charset="0"/>
                </a:rPr>
                <a:t>1.7%</a:t>
              </a:r>
              <a:r>
                <a:rPr lang="zh-CN" altLang="en-US" sz="1500" dirty="0">
                  <a:latin typeface="Arial" panose="020B0604020202020204" pitchFamily="34" charset="0"/>
                  <a:ea typeface="微软雅黑" panose="020B0503020204020204" pitchFamily="34" charset="-122"/>
                  <a:cs typeface="Arial" panose="020B0604020202020204" pitchFamily="34" charset="0"/>
                </a:rPr>
                <a:t>）和血胆红素升高（</a:t>
              </a:r>
              <a:r>
                <a:rPr lang="en-US" altLang="zh-CN" sz="1500" dirty="0">
                  <a:latin typeface="Arial" panose="020B0604020202020204" pitchFamily="34" charset="0"/>
                  <a:ea typeface="微软雅黑" panose="020B0503020204020204" pitchFamily="34" charset="-122"/>
                  <a:cs typeface="Arial" panose="020B0604020202020204" pitchFamily="34" charset="0"/>
                </a:rPr>
                <a:t>1.1%</a:t>
              </a:r>
              <a:r>
                <a:rPr lang="zh-CN" altLang="en-US" sz="1500" dirty="0">
                  <a:latin typeface="Arial" panose="020B0604020202020204" pitchFamily="34" charset="0"/>
                  <a:ea typeface="微软雅黑" panose="020B0503020204020204" pitchFamily="34" charset="-122"/>
                  <a:cs typeface="Arial" panose="020B0604020202020204" pitchFamily="34" charset="0"/>
                </a:rPr>
                <a:t>）；临床试验中观察到的</a:t>
              </a:r>
              <a:r>
                <a:rPr lang="zh-CN" altLang="en-US" sz="1500" b="1" dirty="0">
                  <a:solidFill>
                    <a:srgbClr val="FF0000"/>
                  </a:solidFill>
                  <a:latin typeface="Arial" panose="020B0604020202020204" pitchFamily="34" charset="0"/>
                  <a:ea typeface="微软雅黑" panose="020B0503020204020204" pitchFamily="34" charset="-122"/>
                  <a:cs typeface="Arial" panose="020B0604020202020204" pitchFamily="34" charset="0"/>
                </a:rPr>
                <a:t>胃肠道反应大部分为轻至中度，且大多呈一过性，无需药物治疗，可自行恢复</a:t>
              </a:r>
              <a:endParaRPr lang="zh-CN" altLang="en-US" sz="1500" baseline="300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文本框 5">
              <a:extLst>
                <a:ext uri="{FF2B5EF4-FFF2-40B4-BE49-F238E27FC236}">
                  <a16:creationId xmlns:a16="http://schemas.microsoft.com/office/drawing/2014/main" id="{F7C9A26C-54FF-0AD3-A6B8-8C20EAF50C05}"/>
                </a:ext>
              </a:extLst>
            </p:cNvPr>
            <p:cNvSpPr txBox="1"/>
            <p:nvPr/>
          </p:nvSpPr>
          <p:spPr>
            <a:xfrm>
              <a:off x="336333" y="1584612"/>
              <a:ext cx="1418897" cy="584775"/>
            </a:xfrm>
            <a:prstGeom prst="rect">
              <a:avLst/>
            </a:prstGeom>
            <a:noFill/>
          </p:spPr>
          <p:txBody>
            <a:bodyPr wrap="square" rtlCol="0">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说明书刊载</a:t>
              </a:r>
              <a:endParaRPr lang="en-US" altLang="zh-CN" sz="1600"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algn="ctr"/>
              <a:r>
                <a:rPr lang="zh-CN" altLang="en-US"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的安全信息</a:t>
              </a:r>
            </a:p>
          </p:txBody>
        </p:sp>
        <p:sp>
          <p:nvSpPr>
            <p:cNvPr id="8" name="矩形 7">
              <a:extLst>
                <a:ext uri="{FF2B5EF4-FFF2-40B4-BE49-F238E27FC236}">
                  <a16:creationId xmlns:a16="http://schemas.microsoft.com/office/drawing/2014/main" id="{2258B6D7-4377-7415-E073-05D7D0283B42}"/>
                </a:ext>
              </a:extLst>
            </p:cNvPr>
            <p:cNvSpPr/>
            <p:nvPr/>
          </p:nvSpPr>
          <p:spPr>
            <a:xfrm>
              <a:off x="315312" y="2514664"/>
              <a:ext cx="1450428" cy="1022102"/>
            </a:xfrm>
            <a:prstGeom prst="rect">
              <a:avLst/>
            </a:prstGeom>
            <a:solidFill>
              <a:srgbClr val="0F8F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上市后国内外不良反应发生情况</a:t>
              </a:r>
            </a:p>
          </p:txBody>
        </p:sp>
        <p:sp>
          <p:nvSpPr>
            <p:cNvPr id="10" name="矩形 9">
              <a:extLst>
                <a:ext uri="{FF2B5EF4-FFF2-40B4-BE49-F238E27FC236}">
                  <a16:creationId xmlns:a16="http://schemas.microsoft.com/office/drawing/2014/main" id="{917477CF-A235-216C-D63B-6F9B05C1B814}"/>
                </a:ext>
              </a:extLst>
            </p:cNvPr>
            <p:cNvSpPr/>
            <p:nvPr/>
          </p:nvSpPr>
          <p:spPr>
            <a:xfrm>
              <a:off x="304802" y="3698611"/>
              <a:ext cx="1450428" cy="2866276"/>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latin typeface="Arial" panose="020B0604020202020204" pitchFamily="34" charset="0"/>
                  <a:ea typeface="微软雅黑" panose="020B0503020204020204" pitchFamily="34" charset="-122"/>
                  <a:cs typeface="Arial" panose="020B0604020202020204" pitchFamily="34" charset="0"/>
                </a:rPr>
                <a:t>与目录内同药理作用的药物比较</a:t>
              </a:r>
            </a:p>
          </p:txBody>
        </p:sp>
        <p:sp>
          <p:nvSpPr>
            <p:cNvPr id="12" name="文本框 11">
              <a:extLst>
                <a:ext uri="{FF2B5EF4-FFF2-40B4-BE49-F238E27FC236}">
                  <a16:creationId xmlns:a16="http://schemas.microsoft.com/office/drawing/2014/main" id="{F80AEFD2-3217-0C1D-4EF2-2F62E7D6A4B4}"/>
                </a:ext>
              </a:extLst>
            </p:cNvPr>
            <p:cNvSpPr txBox="1"/>
            <p:nvPr/>
          </p:nvSpPr>
          <p:spPr>
            <a:xfrm>
              <a:off x="1881355" y="3738191"/>
              <a:ext cx="9417265" cy="2862322"/>
            </a:xfrm>
            <a:prstGeom prst="rect">
              <a:avLst/>
            </a:prstGeom>
            <a:noFill/>
          </p:spPr>
          <p:txBody>
            <a:bodyPr wrap="square">
              <a:spAutoFit/>
            </a:bodyPr>
            <a:lstStyle/>
            <a:p>
              <a:pPr marL="342900" indent="-342900">
                <a:buFont typeface="Arial" panose="020B0604020202020204" pitchFamily="34" charset="0"/>
                <a:buChar char="•"/>
              </a:pPr>
              <a:r>
                <a:rPr lang="zh-CN" altLang="en-US" sz="1500" dirty="0">
                  <a:latin typeface="Arial" panose="020B0604020202020204" pitchFamily="34" charset="0"/>
                  <a:ea typeface="微软雅黑" panose="020B0503020204020204" pitchFamily="34" charset="-122"/>
                  <a:cs typeface="Arial" panose="020B0604020202020204" pitchFamily="34" charset="0"/>
                </a:rPr>
                <a:t>康替唑胺片是</a:t>
              </a:r>
              <a:r>
                <a:rPr lang="zh-CN" altLang="en-US" sz="1500" b="1" dirty="0">
                  <a:latin typeface="Arial" panose="020B0604020202020204" pitchFamily="34" charset="0"/>
                  <a:ea typeface="微软雅黑" panose="020B0503020204020204" pitchFamily="34" charset="-122"/>
                  <a:cs typeface="Arial" panose="020B0604020202020204" pitchFamily="34" charset="0"/>
                </a:rPr>
                <a:t>国内首个自主研发的噁唑烷酮类抗菌药物</a:t>
              </a:r>
              <a:r>
                <a:rPr lang="zh-CN" altLang="en-US" sz="1500" dirty="0">
                  <a:latin typeface="Arial" panose="020B0604020202020204" pitchFamily="34" charset="0"/>
                  <a:ea typeface="微软雅黑" panose="020B0503020204020204" pitchFamily="34" charset="-122"/>
                  <a:cs typeface="Arial" panose="020B0604020202020204" pitchFamily="34" charset="0"/>
                </a:rPr>
                <a:t>，填补了此类产品的国产空白。临床使用上安全性更优，骨髓抑制毒性（如血小板减少、贫血等）和神经毒性显著低于利奈唑胺和特地唑胺</a:t>
              </a:r>
              <a:endParaRPr lang="en-US" altLang="zh-CN" sz="1500" dirty="0">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Arial" panose="020B0604020202020204" pitchFamily="34" charset="0"/>
                <a:buChar char="•"/>
              </a:pPr>
              <a:endParaRPr lang="en-US" altLang="zh-CN" sz="1500" dirty="0">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Arial" panose="020B0604020202020204" pitchFamily="34" charset="0"/>
                <a:buChar char="•"/>
              </a:pPr>
              <a:r>
                <a:rPr lang="zh-CN" altLang="en-US" sz="1500" dirty="0">
                  <a:latin typeface="Arial" panose="020B0604020202020204" pitchFamily="34" charset="0"/>
                  <a:ea typeface="微软雅黑" panose="020B0503020204020204" pitchFamily="34" charset="-122"/>
                  <a:cs typeface="Arial" panose="020B0604020202020204" pitchFamily="34" charset="0"/>
                </a:rPr>
                <a:t>临床剂量对单胺氧化酶无显著抑制作用，</a:t>
              </a:r>
              <a:r>
                <a:rPr lang="en-US" altLang="zh-CN" sz="1500" dirty="0">
                  <a:latin typeface="Arial" panose="020B0604020202020204" pitchFamily="34" charset="0"/>
                  <a:ea typeface="微软雅黑" panose="020B0503020204020204" pitchFamily="34" charset="-122"/>
                  <a:cs typeface="Arial" panose="020B0604020202020204" pitchFamily="34" charset="0"/>
                </a:rPr>
                <a:t>5-</a:t>
              </a:r>
              <a:r>
                <a:rPr lang="zh-CN" altLang="en-US" sz="1500" dirty="0">
                  <a:latin typeface="Arial" panose="020B0604020202020204" pitchFamily="34" charset="0"/>
                  <a:ea typeface="微软雅黑" panose="020B0503020204020204" pitchFamily="34" charset="-122"/>
                  <a:cs typeface="Arial" panose="020B0604020202020204" pitchFamily="34" charset="0"/>
                </a:rPr>
                <a:t>羟色胺综合征风险低；通过独特的黄素单加氧酶</a:t>
              </a:r>
              <a:r>
                <a:rPr lang="en-US" altLang="zh-CN" sz="1500" dirty="0">
                  <a:latin typeface="Arial" panose="020B0604020202020204" pitchFamily="34" charset="0"/>
                  <a:ea typeface="微软雅黑" panose="020B0503020204020204" pitchFamily="34" charset="-122"/>
                  <a:cs typeface="Arial" panose="020B0604020202020204" pitchFamily="34" charset="0"/>
                </a:rPr>
                <a:t>5</a:t>
              </a:r>
              <a:r>
                <a:rPr lang="zh-CN" altLang="en-US" sz="1500" dirty="0">
                  <a:latin typeface="Arial" panose="020B0604020202020204" pitchFamily="34" charset="0"/>
                  <a:ea typeface="微软雅黑" panose="020B0503020204020204" pitchFamily="34" charset="-122"/>
                  <a:cs typeface="Arial" panose="020B0604020202020204" pitchFamily="34" charset="0"/>
                </a:rPr>
                <a:t>代谢，药物相互作用风险低，治疗剂量合并用药顾虑少；</a:t>
              </a:r>
              <a:endParaRPr lang="en-US" altLang="zh-CN" sz="1500" dirty="0">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Arial" panose="020B0604020202020204" pitchFamily="34" charset="0"/>
                <a:buChar char="•"/>
              </a:pPr>
              <a:endParaRPr lang="en-US" altLang="zh-CN" sz="1500" dirty="0">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Arial" panose="020B0604020202020204" pitchFamily="34" charset="0"/>
                <a:buChar char="•"/>
              </a:pPr>
              <a:r>
                <a:rPr lang="zh-CN" altLang="en-US" sz="1500" dirty="0">
                  <a:latin typeface="Arial" panose="020B0604020202020204" pitchFamily="34" charset="0"/>
                  <a:ea typeface="微软雅黑" panose="020B0503020204020204" pitchFamily="34" charset="-122"/>
                  <a:cs typeface="Arial" panose="020B0604020202020204" pitchFamily="34" charset="0"/>
                </a:rPr>
                <a:t>较同类产品产生耐药性的可能性和倾向性更低，活性保持更持久</a:t>
              </a:r>
              <a:endParaRPr lang="en-US" altLang="zh-CN" sz="1500" dirty="0">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Arial" panose="020B0604020202020204" pitchFamily="34" charset="0"/>
                <a:buChar char="•"/>
              </a:pPr>
              <a:endParaRPr lang="en-US" altLang="zh-CN" sz="1500" dirty="0">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Arial" panose="020B0604020202020204" pitchFamily="34" charset="0"/>
                <a:buChar char="•"/>
              </a:pPr>
              <a:r>
                <a:rPr lang="zh-CN" altLang="en-US" sz="1500" dirty="0">
                  <a:latin typeface="Arial" panose="020B0604020202020204" pitchFamily="34" charset="0"/>
                  <a:ea typeface="微软雅黑" panose="020B0503020204020204" pitchFamily="34" charset="-122"/>
                  <a:cs typeface="Arial" panose="020B0604020202020204" pitchFamily="34" charset="0"/>
                </a:rPr>
                <a:t>无需治疗药物浓度监测（</a:t>
              </a:r>
              <a:r>
                <a:rPr lang="en-US" altLang="zh-CN" sz="1500" dirty="0">
                  <a:latin typeface="Arial" panose="020B0604020202020204" pitchFamily="34" charset="0"/>
                  <a:ea typeface="微软雅黑" panose="020B0503020204020204" pitchFamily="34" charset="-122"/>
                  <a:cs typeface="Arial" panose="020B0604020202020204" pitchFamily="34" charset="0"/>
                </a:rPr>
                <a:t>TDM</a:t>
              </a:r>
              <a:r>
                <a:rPr lang="zh-CN" altLang="en-US" sz="1500" dirty="0">
                  <a:latin typeface="Arial" panose="020B0604020202020204" pitchFamily="34" charset="0"/>
                  <a:ea typeface="微软雅黑" panose="020B0503020204020204" pitchFamily="34" charset="-122"/>
                  <a:cs typeface="Arial" panose="020B0604020202020204" pitchFamily="34" charset="0"/>
                </a:rPr>
                <a:t>），对于肾功能不全、轻至中度肝功能不全、老年患者无需调整剂量</a:t>
              </a:r>
              <a:endParaRPr lang="en-US" altLang="zh-CN" sz="1500" dirty="0">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Arial" panose="020B0604020202020204" pitchFamily="34" charset="0"/>
                <a:buChar char="•"/>
              </a:pPr>
              <a:endParaRPr lang="en-US" altLang="zh-CN" sz="1500" dirty="0">
                <a:latin typeface="Arial" panose="020B0604020202020204" pitchFamily="34" charset="0"/>
                <a:ea typeface="微软雅黑" panose="020B0503020204020204" pitchFamily="34" charset="-122"/>
                <a:cs typeface="Arial" panose="020B0604020202020204" pitchFamily="34" charset="0"/>
              </a:endParaRPr>
            </a:p>
            <a:p>
              <a:pPr marL="342900" indent="-342900">
                <a:buFont typeface="Arial" panose="020B0604020202020204" pitchFamily="34" charset="0"/>
                <a:buChar char="•"/>
              </a:pPr>
              <a:r>
                <a:rPr lang="zh-CN" altLang="en-US" sz="1500" dirty="0">
                  <a:latin typeface="Arial" panose="020B0604020202020204" pitchFamily="34" charset="0"/>
                  <a:ea typeface="微软雅黑" panose="020B0503020204020204" pitchFamily="34" charset="-122"/>
                  <a:cs typeface="Arial" panose="020B0604020202020204" pitchFamily="34" charset="0"/>
                </a:rPr>
                <a:t>因此对于基础血小板低或呈下降趋势、存在神经病变、基础疾病复杂、合并应用多种药物及需要长疗程治疗的患者应用方面优势明显</a:t>
              </a:r>
            </a:p>
          </p:txBody>
        </p:sp>
        <p:sp>
          <p:nvSpPr>
            <p:cNvPr id="13" name="文本框 12">
              <a:extLst>
                <a:ext uri="{FF2B5EF4-FFF2-40B4-BE49-F238E27FC236}">
                  <a16:creationId xmlns:a16="http://schemas.microsoft.com/office/drawing/2014/main" id="{068BA134-2C00-2B32-97FB-9AD6DB763626}"/>
                </a:ext>
              </a:extLst>
            </p:cNvPr>
            <p:cNvSpPr txBox="1"/>
            <p:nvPr/>
          </p:nvSpPr>
          <p:spPr>
            <a:xfrm>
              <a:off x="1822895" y="2900910"/>
              <a:ext cx="9228082" cy="323165"/>
            </a:xfrm>
            <a:prstGeom prst="rect">
              <a:avLst/>
            </a:prstGeom>
            <a:noFill/>
          </p:spPr>
          <p:txBody>
            <a:bodyPr wrap="square">
              <a:spAutoFit/>
            </a:bodyPr>
            <a:lstStyle/>
            <a:p>
              <a:pPr marL="285750" indent="-285750">
                <a:buFont typeface="Arial" panose="020B0604020202020204" pitchFamily="34" charset="0"/>
                <a:buChar char="•"/>
              </a:pPr>
              <a:r>
                <a:rPr lang="zh-CN" altLang="en-US" sz="1500" dirty="0">
                  <a:latin typeface="Arial" panose="020B0604020202020204" pitchFamily="34" charset="0"/>
                  <a:ea typeface="微软雅黑" panose="020B0503020204020204" pitchFamily="34" charset="-122"/>
                  <a:cs typeface="Arial" panose="020B0604020202020204" pitchFamily="34" charset="0"/>
                </a:rPr>
                <a:t>目前仅在中国上市，自</a:t>
              </a:r>
              <a:r>
                <a:rPr lang="en-US" altLang="zh-CN" sz="1500" dirty="0">
                  <a:latin typeface="Arial" panose="020B0604020202020204" pitchFamily="34" charset="0"/>
                  <a:ea typeface="微软雅黑" panose="020B0503020204020204" pitchFamily="34" charset="-122"/>
                  <a:cs typeface="Arial" panose="020B0604020202020204" pitchFamily="34" charset="0"/>
                </a:rPr>
                <a:t>2021</a:t>
              </a:r>
              <a:r>
                <a:rPr lang="zh-CN" altLang="en-US" sz="1500" dirty="0">
                  <a:latin typeface="Arial" panose="020B0604020202020204" pitchFamily="34" charset="0"/>
                  <a:ea typeface="微软雅黑" panose="020B0503020204020204" pitchFamily="34" charset="-122"/>
                  <a:cs typeface="Arial" panose="020B0604020202020204" pitchFamily="34" charset="0"/>
                </a:rPr>
                <a:t>年</a:t>
              </a:r>
              <a:r>
                <a:rPr lang="en-US" altLang="zh-CN" sz="1500" dirty="0">
                  <a:latin typeface="Arial" panose="020B0604020202020204" pitchFamily="34" charset="0"/>
                  <a:ea typeface="微软雅黑" panose="020B0503020204020204" pitchFamily="34" charset="-122"/>
                  <a:cs typeface="Arial" panose="020B0604020202020204" pitchFamily="34" charset="0"/>
                </a:rPr>
                <a:t>6</a:t>
              </a:r>
              <a:r>
                <a:rPr lang="zh-CN" altLang="en-US" sz="1500" dirty="0">
                  <a:latin typeface="Arial" panose="020B0604020202020204" pitchFamily="34" charset="0"/>
                  <a:ea typeface="微软雅黑" panose="020B0503020204020204" pitchFamily="34" charset="-122"/>
                  <a:cs typeface="Arial" panose="020B0604020202020204" pitchFamily="34" charset="0"/>
                </a:rPr>
                <a:t>月上市以来，尚未发布任何安全性警告、黑框警告或撤市信息。</a:t>
              </a:r>
            </a:p>
          </p:txBody>
        </p:sp>
        <p:sp>
          <p:nvSpPr>
            <p:cNvPr id="16" name="矩形 15">
              <a:extLst>
                <a:ext uri="{FF2B5EF4-FFF2-40B4-BE49-F238E27FC236}">
                  <a16:creationId xmlns:a16="http://schemas.microsoft.com/office/drawing/2014/main" id="{3FDFBA47-CCAF-8E58-D630-DFF80DE26605}"/>
                </a:ext>
              </a:extLst>
            </p:cNvPr>
            <p:cNvSpPr/>
            <p:nvPr/>
          </p:nvSpPr>
          <p:spPr>
            <a:xfrm>
              <a:off x="1822895" y="2514664"/>
              <a:ext cx="9438290" cy="1022102"/>
            </a:xfrm>
            <a:prstGeom prst="rect">
              <a:avLst/>
            </a:prstGeom>
            <a:noFill/>
            <a:ln>
              <a:solidFill>
                <a:srgbClr val="2E925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黑体" panose="02010609060101010101" pitchFamily="49" charset="-122"/>
                <a:cs typeface="Arial" panose="020B0604020202020204" pitchFamily="34" charset="0"/>
              </a:endParaRPr>
            </a:p>
          </p:txBody>
        </p:sp>
        <p:sp>
          <p:nvSpPr>
            <p:cNvPr id="19" name="矩形 18">
              <a:extLst>
                <a:ext uri="{FF2B5EF4-FFF2-40B4-BE49-F238E27FC236}">
                  <a16:creationId xmlns:a16="http://schemas.microsoft.com/office/drawing/2014/main" id="{76A45C39-F62A-2EB0-DBF7-4EC175FD7D95}"/>
                </a:ext>
              </a:extLst>
            </p:cNvPr>
            <p:cNvSpPr/>
            <p:nvPr/>
          </p:nvSpPr>
          <p:spPr>
            <a:xfrm>
              <a:off x="1807780" y="3698611"/>
              <a:ext cx="9438290" cy="2866276"/>
            </a:xfrm>
            <a:prstGeom prst="rect">
              <a:avLst/>
            </a:prstGeom>
            <a:noFill/>
            <a:ln>
              <a:solidFill>
                <a:srgbClr val="2E925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黑体" panose="02010609060101010101" pitchFamily="49" charset="-122"/>
                <a:cs typeface="Arial" panose="020B0604020202020204" pitchFamily="34" charset="0"/>
              </a:endParaRPr>
            </a:p>
          </p:txBody>
        </p:sp>
      </p:grpSp>
    </p:spTree>
    <p:extLst>
      <p:ext uri="{BB962C8B-B14F-4D97-AF65-F5344CB8AC3E}">
        <p14:creationId xmlns:p14="http://schemas.microsoft.com/office/powerpoint/2010/main" val="2382890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23F2608E-1061-1B47-7C62-95B0EA73E59C}"/>
              </a:ext>
            </a:extLst>
          </p:cNvPr>
          <p:cNvSpPr txBox="1"/>
          <p:nvPr/>
        </p:nvSpPr>
        <p:spPr>
          <a:xfrm>
            <a:off x="188536" y="329722"/>
            <a:ext cx="8628993" cy="584775"/>
          </a:xfrm>
          <a:prstGeom prst="rect">
            <a:avLst/>
          </a:prstGeom>
          <a:noFill/>
        </p:spPr>
        <p:txBody>
          <a:bodyPr wrap="square" rtlCol="0">
            <a:spAutoFit/>
          </a:bodyPr>
          <a:lstStyle/>
          <a:p>
            <a:r>
              <a:rPr lang="zh-CN" altLang="en-US" sz="3200" b="1" dirty="0">
                <a:latin typeface="Arial" panose="020B0604020202020204" pitchFamily="34" charset="0"/>
                <a:ea typeface="微软雅黑" panose="020B0503020204020204" pitchFamily="34" charset="-122"/>
              </a:rPr>
              <a:t>有效性（</a:t>
            </a:r>
            <a:r>
              <a:rPr lang="en-US" altLang="zh-CN" sz="3200" b="1" dirty="0">
                <a:latin typeface="Arial" panose="020B0604020202020204" pitchFamily="34" charset="0"/>
                <a:ea typeface="微软雅黑" panose="020B0503020204020204" pitchFamily="34" charset="-122"/>
              </a:rPr>
              <a:t>1/2</a:t>
            </a:r>
            <a:r>
              <a:rPr lang="zh-CN" altLang="en-US" sz="3200" b="1" dirty="0">
                <a:latin typeface="Arial" panose="020B0604020202020204" pitchFamily="34" charset="0"/>
                <a:ea typeface="微软雅黑" panose="020B0503020204020204" pitchFamily="34" charset="-122"/>
              </a:rPr>
              <a:t>）</a:t>
            </a:r>
          </a:p>
        </p:txBody>
      </p:sp>
      <p:sp>
        <p:nvSpPr>
          <p:cNvPr id="8" name="文本框 7">
            <a:extLst>
              <a:ext uri="{FF2B5EF4-FFF2-40B4-BE49-F238E27FC236}">
                <a16:creationId xmlns:a16="http://schemas.microsoft.com/office/drawing/2014/main" id="{6B094AB5-B072-8A41-59F2-CB800586C710}"/>
              </a:ext>
            </a:extLst>
          </p:cNvPr>
          <p:cNvSpPr txBox="1"/>
          <p:nvPr/>
        </p:nvSpPr>
        <p:spPr>
          <a:xfrm>
            <a:off x="147951" y="6516081"/>
            <a:ext cx="6505263" cy="307777"/>
          </a:xfrm>
          <a:prstGeom prst="rect">
            <a:avLst/>
          </a:prstGeom>
          <a:noFill/>
        </p:spPr>
        <p:txBody>
          <a:bodyPr wrap="square">
            <a:spAutoFit/>
          </a:bodyPr>
          <a:lstStyle/>
          <a:p>
            <a:r>
              <a:rPr lang="en-US" altLang="zh-CN" sz="700" dirty="0"/>
              <a:t>[1]Zhao X, Huang H, Yuan H, Yuan Z, Zhang Y. A Phase III </a:t>
            </a:r>
            <a:r>
              <a:rPr lang="en-US" altLang="zh-CN" sz="700" dirty="0" err="1"/>
              <a:t>multicentre</a:t>
            </a:r>
            <a:r>
              <a:rPr lang="en-US" altLang="zh-CN" sz="700" dirty="0"/>
              <a:t>, randomized, double-blind trial to evaluate the efficacy and safety of oral </a:t>
            </a:r>
            <a:r>
              <a:rPr lang="en-US" altLang="zh-CN" sz="700" dirty="0" err="1"/>
              <a:t>contezolid</a:t>
            </a:r>
            <a:r>
              <a:rPr lang="en-US" altLang="zh-CN" sz="700" dirty="0"/>
              <a:t> versus linezolid in adults with complicated skin and soft tissue infections. </a:t>
            </a:r>
            <a:r>
              <a:rPr lang="en-US" altLang="zh-CN" sz="700" i="1" dirty="0"/>
              <a:t>J </a:t>
            </a:r>
            <a:r>
              <a:rPr lang="en-US" altLang="zh-CN" sz="700" i="1" dirty="0" err="1"/>
              <a:t>Antimicrob</a:t>
            </a:r>
            <a:r>
              <a:rPr lang="en-US" altLang="zh-CN" sz="700" i="1" dirty="0"/>
              <a:t> </a:t>
            </a:r>
            <a:r>
              <a:rPr lang="en-US" altLang="zh-CN" sz="700" i="1" dirty="0" err="1"/>
              <a:t>Chemother</a:t>
            </a:r>
            <a:r>
              <a:rPr lang="en-US" altLang="zh-CN" sz="700" dirty="0"/>
              <a:t>. 2022;77(6):1762-1769. doi:10.1093/</a:t>
            </a:r>
            <a:r>
              <a:rPr lang="en-US" altLang="zh-CN" sz="700" dirty="0" err="1"/>
              <a:t>jac</a:t>
            </a:r>
            <a:r>
              <a:rPr lang="en-US" altLang="zh-CN" sz="700" dirty="0"/>
              <a:t>/dkac073</a:t>
            </a:r>
            <a:endParaRPr lang="en-US" altLang="zh-CN" sz="500" dirty="0">
              <a:latin typeface="Arial" panose="020B0604020202020204" pitchFamily="34" charset="0"/>
              <a:ea typeface="微软雅黑" panose="020B0503020204020204" pitchFamily="34" charset="-122"/>
            </a:endParaRPr>
          </a:p>
        </p:txBody>
      </p:sp>
      <p:sp>
        <p:nvSpPr>
          <p:cNvPr id="18" name="文本框 17">
            <a:extLst>
              <a:ext uri="{FF2B5EF4-FFF2-40B4-BE49-F238E27FC236}">
                <a16:creationId xmlns:a16="http://schemas.microsoft.com/office/drawing/2014/main" id="{E7F58343-E9FB-C190-2F11-5C5FE93A72D1}"/>
              </a:ext>
            </a:extLst>
          </p:cNvPr>
          <p:cNvSpPr txBox="1"/>
          <p:nvPr/>
        </p:nvSpPr>
        <p:spPr>
          <a:xfrm>
            <a:off x="132901" y="1095934"/>
            <a:ext cx="6520313" cy="461665"/>
          </a:xfrm>
          <a:prstGeom prst="rect">
            <a:avLst/>
          </a:prstGeom>
          <a:solidFill>
            <a:srgbClr val="078E4C"/>
          </a:solidFill>
        </p:spPr>
        <p:txBody>
          <a:bodyPr wrap="square" rtlCol="0">
            <a:spAutoFit/>
          </a:bodyPr>
          <a:lstStyle>
            <a:defPPr>
              <a:defRPr lang="zh-CN"/>
            </a:defPPr>
            <a:lvl1pPr>
              <a:defRPr sz="2400" b="1">
                <a:solidFill>
                  <a:schemeClr val="bg1"/>
                </a:solidFill>
                <a:latin typeface="微软雅黑" panose="020B0503020204020204" pitchFamily="34" charset="-122"/>
                <a:ea typeface="微软雅黑" panose="020B0503020204020204" pitchFamily="34" charset="-122"/>
              </a:defRPr>
            </a:lvl1pPr>
          </a:lstStyle>
          <a:p>
            <a:pPr algn="ctr"/>
            <a:r>
              <a:rPr lang="en-US" altLang="zh-CN" dirty="0">
                <a:latin typeface="Arial" panose="020B0604020202020204" pitchFamily="34" charset="0"/>
              </a:rPr>
              <a:t>III</a:t>
            </a:r>
            <a:r>
              <a:rPr lang="zh-CN" altLang="en-US" dirty="0">
                <a:latin typeface="Arial" panose="020B0604020202020204" pitchFamily="34" charset="0"/>
              </a:rPr>
              <a:t>期临床试验显示：</a:t>
            </a:r>
          </a:p>
        </p:txBody>
      </p:sp>
      <p:sp>
        <p:nvSpPr>
          <p:cNvPr id="19" name="文本框 18">
            <a:extLst>
              <a:ext uri="{FF2B5EF4-FFF2-40B4-BE49-F238E27FC236}">
                <a16:creationId xmlns:a16="http://schemas.microsoft.com/office/drawing/2014/main" id="{6BEC72BF-42D8-A504-56E1-4C6D740570C8}"/>
              </a:ext>
            </a:extLst>
          </p:cNvPr>
          <p:cNvSpPr txBox="1"/>
          <p:nvPr/>
        </p:nvSpPr>
        <p:spPr>
          <a:xfrm>
            <a:off x="6780942" y="1095934"/>
            <a:ext cx="5260370" cy="461665"/>
          </a:xfrm>
          <a:prstGeom prst="rect">
            <a:avLst/>
          </a:prstGeom>
          <a:solidFill>
            <a:srgbClr val="078E4C"/>
          </a:solidFill>
        </p:spPr>
        <p:txBody>
          <a:bodyPr wrap="square" rtlCol="0">
            <a:spAutoFit/>
          </a:bodyPr>
          <a:lstStyle/>
          <a:p>
            <a:pPr algn="ctr"/>
            <a:r>
              <a:rPr lang="zh-CN" altLang="en-US" sz="2400" b="1" dirty="0">
                <a:solidFill>
                  <a:schemeClr val="bg1"/>
                </a:solidFill>
                <a:highlight>
                  <a:srgbClr val="078E4C"/>
                </a:highlight>
                <a:latin typeface="Arial" panose="020B0604020202020204" pitchFamily="34" charset="0"/>
                <a:ea typeface="微软雅黑" panose="020B0503020204020204" pitchFamily="34" charset="-122"/>
              </a:rPr>
              <a:t>体外抗菌实验：</a:t>
            </a:r>
          </a:p>
        </p:txBody>
      </p:sp>
      <p:sp>
        <p:nvSpPr>
          <p:cNvPr id="24" name="文本框 23">
            <a:extLst>
              <a:ext uri="{FF2B5EF4-FFF2-40B4-BE49-F238E27FC236}">
                <a16:creationId xmlns:a16="http://schemas.microsoft.com/office/drawing/2014/main" id="{6F9F0F6E-07BE-27A2-B934-F54A0592B70F}"/>
              </a:ext>
            </a:extLst>
          </p:cNvPr>
          <p:cNvSpPr txBox="1"/>
          <p:nvPr/>
        </p:nvSpPr>
        <p:spPr>
          <a:xfrm>
            <a:off x="6780942" y="1641062"/>
            <a:ext cx="5260370" cy="1200329"/>
          </a:xfrm>
          <a:prstGeom prst="rect">
            <a:avLst/>
          </a:prstGeom>
          <a:noFill/>
          <a:ln w="19050">
            <a:solidFill>
              <a:schemeClr val="tx1"/>
            </a:solidFill>
          </a:ln>
        </p:spPr>
        <p:txBody>
          <a:bodyPr wrap="square">
            <a:spAutoFit/>
          </a:bodyPr>
          <a:lstStyle/>
          <a:p>
            <a:pPr marL="285750" indent="-285750">
              <a:buFont typeface="Arial" panose="020B0604020202020204" pitchFamily="34" charset="0"/>
              <a:buChar char="•"/>
            </a:pPr>
            <a:r>
              <a:rPr lang="zh-CN" altLang="en-US" dirty="0">
                <a:latin typeface="Arial" panose="020B0604020202020204" pitchFamily="34" charset="0"/>
                <a:ea typeface="微软雅黑" panose="020B0503020204020204" pitchFamily="34" charset="-122"/>
              </a:rPr>
              <a:t>康替唑胺对临床重要的</a:t>
            </a:r>
            <a:r>
              <a:rPr lang="zh-CN" altLang="en-US" b="1" dirty="0">
                <a:solidFill>
                  <a:srgbClr val="FF0000"/>
                </a:solidFill>
                <a:latin typeface="Arial" panose="020B0604020202020204" pitchFamily="34" charset="0"/>
                <a:ea typeface="微软雅黑" panose="020B0503020204020204" pitchFamily="34" charset="-122"/>
              </a:rPr>
              <a:t>革兰阳性菌具有良好抗菌作用</a:t>
            </a:r>
            <a:r>
              <a:rPr lang="zh-CN" altLang="en-US" dirty="0">
                <a:latin typeface="Arial" panose="020B0604020202020204" pitchFamily="34" charset="0"/>
                <a:ea typeface="微软雅黑" panose="020B0503020204020204" pitchFamily="34" charset="-122"/>
              </a:rPr>
              <a:t>，尤其是对一些需氧革兰阳性球菌中的耐药菌株 </a:t>
            </a:r>
            <a:r>
              <a:rPr lang="en-US" altLang="zh-CN" dirty="0">
                <a:latin typeface="Arial" panose="020B0604020202020204" pitchFamily="34" charset="0"/>
                <a:ea typeface="微软雅黑" panose="020B0503020204020204" pitchFamily="34" charset="-122"/>
              </a:rPr>
              <a:t>(MRSA</a:t>
            </a:r>
            <a:r>
              <a:rPr lang="zh-CN" altLang="en-US" dirty="0">
                <a:latin typeface="Arial" panose="020B0604020202020204" pitchFamily="34" charset="0"/>
                <a:ea typeface="微软雅黑" panose="020B0503020204020204" pitchFamily="34" charset="-122"/>
              </a:rPr>
              <a:t>、</a:t>
            </a:r>
            <a:r>
              <a:rPr lang="en-US" altLang="zh-CN" dirty="0">
                <a:latin typeface="Arial" panose="020B0604020202020204" pitchFamily="34" charset="0"/>
                <a:ea typeface="微软雅黑" panose="020B0503020204020204" pitchFamily="34" charset="-122"/>
              </a:rPr>
              <a:t>PRSP</a:t>
            </a:r>
            <a:r>
              <a:rPr lang="zh-CN" altLang="en-US" dirty="0">
                <a:latin typeface="Arial" panose="020B0604020202020204" pitchFamily="34" charset="0"/>
                <a:ea typeface="微软雅黑" panose="020B0503020204020204" pitchFamily="34" charset="-122"/>
              </a:rPr>
              <a:t>、</a:t>
            </a:r>
            <a:r>
              <a:rPr lang="en-US" altLang="zh-CN" dirty="0">
                <a:latin typeface="Arial" panose="020B0604020202020204" pitchFamily="34" charset="0"/>
                <a:ea typeface="微软雅黑" panose="020B0503020204020204" pitchFamily="34" charset="-122"/>
              </a:rPr>
              <a:t>VRE </a:t>
            </a:r>
            <a:r>
              <a:rPr lang="zh-CN" altLang="en-US" dirty="0">
                <a:latin typeface="Arial" panose="020B0604020202020204" pitchFamily="34" charset="0"/>
                <a:ea typeface="微软雅黑" panose="020B0503020204020204" pitchFamily="34" charset="-122"/>
              </a:rPr>
              <a:t>等</a:t>
            </a:r>
            <a:r>
              <a:rPr lang="en-US" altLang="zh-CN" dirty="0">
                <a:latin typeface="Arial" panose="020B0604020202020204" pitchFamily="34" charset="0"/>
                <a:ea typeface="微软雅黑" panose="020B0503020204020204" pitchFamily="34" charset="-122"/>
              </a:rPr>
              <a:t>) </a:t>
            </a:r>
            <a:r>
              <a:rPr lang="zh-CN" altLang="en-US" dirty="0">
                <a:latin typeface="Arial" panose="020B0604020202020204" pitchFamily="34" charset="0"/>
                <a:ea typeface="微软雅黑" panose="020B0503020204020204" pitchFamily="34" charset="-122"/>
              </a:rPr>
              <a:t>均具有高度抗菌活性 </a:t>
            </a:r>
            <a:r>
              <a:rPr lang="en-US" altLang="zh-CN" baseline="30000" dirty="0">
                <a:latin typeface="Arial" panose="020B0604020202020204" pitchFamily="34" charset="0"/>
                <a:ea typeface="微软雅黑" panose="020B0503020204020204" pitchFamily="34" charset="-122"/>
              </a:rPr>
              <a:t>2</a:t>
            </a:r>
          </a:p>
        </p:txBody>
      </p:sp>
      <p:sp>
        <p:nvSpPr>
          <p:cNvPr id="29" name="文本框 28">
            <a:extLst>
              <a:ext uri="{FF2B5EF4-FFF2-40B4-BE49-F238E27FC236}">
                <a16:creationId xmlns:a16="http://schemas.microsoft.com/office/drawing/2014/main" id="{62E39BC2-18E5-CE33-B1C9-D22CB253B557}"/>
              </a:ext>
            </a:extLst>
          </p:cNvPr>
          <p:cNvSpPr txBox="1"/>
          <p:nvPr/>
        </p:nvSpPr>
        <p:spPr>
          <a:xfrm>
            <a:off x="6863678" y="6516081"/>
            <a:ext cx="5158086" cy="307777"/>
          </a:xfrm>
          <a:prstGeom prst="rect">
            <a:avLst/>
          </a:prstGeom>
          <a:noFill/>
        </p:spPr>
        <p:txBody>
          <a:bodyPr wrap="square">
            <a:spAutoFit/>
          </a:bodyPr>
          <a:lstStyle/>
          <a:p>
            <a:r>
              <a:rPr lang="en-US" altLang="zh-CN" sz="700" dirty="0">
                <a:latin typeface="Arial" panose="020B0604020202020204" pitchFamily="34" charset="0"/>
                <a:ea typeface="微软雅黑" panose="020B0503020204020204" pitchFamily="34" charset="-122"/>
              </a:rPr>
              <a:t>[2]</a:t>
            </a:r>
            <a:r>
              <a:rPr lang="zh-CN" altLang="en-US" sz="700" dirty="0">
                <a:latin typeface="Arial" panose="020B0604020202020204" pitchFamily="34" charset="0"/>
                <a:ea typeface="微软雅黑" panose="020B0503020204020204" pitchFamily="34" charset="-122"/>
              </a:rPr>
              <a:t>朱德妹</a:t>
            </a:r>
            <a:r>
              <a:rPr lang="en-US" altLang="zh-CN" sz="700" dirty="0">
                <a:latin typeface="Arial" panose="020B0604020202020204" pitchFamily="34" charset="0"/>
                <a:ea typeface="微软雅黑" panose="020B0503020204020204" pitchFamily="34" charset="-122"/>
              </a:rPr>
              <a:t>, </a:t>
            </a:r>
            <a:r>
              <a:rPr lang="zh-CN" altLang="en-US" sz="700" dirty="0">
                <a:latin typeface="Arial" panose="020B0604020202020204" pitchFamily="34" charset="0"/>
                <a:ea typeface="微软雅黑" panose="020B0503020204020204" pitchFamily="34" charset="-122"/>
              </a:rPr>
              <a:t>叶信予</a:t>
            </a:r>
            <a:r>
              <a:rPr lang="en-US" altLang="zh-CN" sz="700" dirty="0">
                <a:latin typeface="Arial" panose="020B0604020202020204" pitchFamily="34" charset="0"/>
                <a:ea typeface="微软雅黑" panose="020B0503020204020204" pitchFamily="34" charset="-122"/>
              </a:rPr>
              <a:t>, </a:t>
            </a:r>
            <a:r>
              <a:rPr lang="zh-CN" altLang="en-US" sz="700" dirty="0">
                <a:latin typeface="Arial" panose="020B0604020202020204" pitchFamily="34" charset="0"/>
                <a:ea typeface="微软雅黑" panose="020B0503020204020204" pitchFamily="34" charset="-122"/>
              </a:rPr>
              <a:t>胡付品</a:t>
            </a:r>
            <a:r>
              <a:rPr lang="en-US" altLang="zh-CN" sz="700" dirty="0">
                <a:latin typeface="Arial" panose="020B0604020202020204" pitchFamily="34" charset="0"/>
                <a:ea typeface="微软雅黑" panose="020B0503020204020204" pitchFamily="34" charset="-122"/>
              </a:rPr>
              <a:t>, </a:t>
            </a:r>
            <a:r>
              <a:rPr lang="zh-CN" altLang="en-US" sz="700" dirty="0">
                <a:latin typeface="Arial" panose="020B0604020202020204" pitchFamily="34" charset="0"/>
                <a:ea typeface="微软雅黑" panose="020B0503020204020204" pitchFamily="34" charset="-122"/>
              </a:rPr>
              <a:t>吴湜</a:t>
            </a:r>
            <a:r>
              <a:rPr lang="en-US" altLang="zh-CN" sz="700" dirty="0">
                <a:latin typeface="Arial" panose="020B0604020202020204" pitchFamily="34" charset="0"/>
                <a:ea typeface="微软雅黑" panose="020B0503020204020204" pitchFamily="34" charset="-122"/>
              </a:rPr>
              <a:t>, </a:t>
            </a:r>
            <a:r>
              <a:rPr lang="zh-CN" altLang="en-US" sz="700" dirty="0">
                <a:latin typeface="Arial" panose="020B0604020202020204" pitchFamily="34" charset="0"/>
                <a:ea typeface="微软雅黑" panose="020B0503020204020204" pitchFamily="34" charset="-122"/>
              </a:rPr>
              <a:t>郭燕</a:t>
            </a:r>
            <a:r>
              <a:rPr lang="en-US" altLang="zh-CN" sz="700" dirty="0">
                <a:latin typeface="Arial" panose="020B0604020202020204" pitchFamily="34" charset="0"/>
                <a:ea typeface="微软雅黑" panose="020B0503020204020204" pitchFamily="34" charset="-122"/>
              </a:rPr>
              <a:t>, </a:t>
            </a:r>
            <a:r>
              <a:rPr lang="zh-CN" altLang="en-US" sz="700" dirty="0">
                <a:latin typeface="Arial" panose="020B0604020202020204" pitchFamily="34" charset="0"/>
                <a:ea typeface="微软雅黑" panose="020B0503020204020204" pitchFamily="34" charset="-122"/>
              </a:rPr>
              <a:t>吴培澄</a:t>
            </a:r>
            <a:r>
              <a:rPr lang="en-US" altLang="zh-CN" sz="700" dirty="0">
                <a:latin typeface="Arial" panose="020B0604020202020204" pitchFamily="34" charset="0"/>
                <a:ea typeface="微软雅黑" panose="020B0503020204020204" pitchFamily="34" charset="-122"/>
              </a:rPr>
              <a:t>. </a:t>
            </a:r>
            <a:r>
              <a:rPr lang="zh-CN" altLang="en-US" sz="700" dirty="0">
                <a:latin typeface="Arial" panose="020B0604020202020204" pitchFamily="34" charset="0"/>
                <a:ea typeface="微软雅黑" panose="020B0503020204020204" pitchFamily="34" charset="-122"/>
              </a:rPr>
              <a:t>康替唑胺体外抗菌作用研究</a:t>
            </a:r>
            <a:r>
              <a:rPr lang="en-US" altLang="zh-CN" sz="700" dirty="0">
                <a:latin typeface="Arial" panose="020B0604020202020204" pitchFamily="34" charset="0"/>
                <a:ea typeface="微软雅黑" panose="020B0503020204020204" pitchFamily="34" charset="-122"/>
              </a:rPr>
              <a:t>. </a:t>
            </a:r>
            <a:r>
              <a:rPr lang="zh-CN" altLang="en-US" sz="700" dirty="0">
                <a:latin typeface="Arial" panose="020B0604020202020204" pitchFamily="34" charset="0"/>
                <a:ea typeface="微软雅黑" panose="020B0503020204020204" pitchFamily="34" charset="-122"/>
              </a:rPr>
              <a:t>中国感染与化疗杂志 </a:t>
            </a:r>
            <a:r>
              <a:rPr lang="en-US" altLang="zh-CN" sz="700" dirty="0">
                <a:latin typeface="Arial" panose="020B0604020202020204" pitchFamily="34" charset="0"/>
                <a:ea typeface="微软雅黑" panose="020B0503020204020204" pitchFamily="34" charset="-122"/>
              </a:rPr>
              <a:t>[Internet]. 2021;21(2):121–35.</a:t>
            </a:r>
          </a:p>
          <a:p>
            <a:r>
              <a:rPr lang="en-US" altLang="zh-CN" sz="700" dirty="0">
                <a:latin typeface="Arial" panose="020B0604020202020204" pitchFamily="34" charset="0"/>
                <a:ea typeface="微软雅黑" panose="020B0503020204020204" pitchFamily="34" charset="-122"/>
              </a:rPr>
              <a:t>[3] CHINET 2024</a:t>
            </a:r>
            <a:r>
              <a:rPr lang="zh-CN" altLang="en-US" sz="700" dirty="0">
                <a:latin typeface="Arial" panose="020B0604020202020204" pitchFamily="34" charset="0"/>
                <a:ea typeface="微软雅黑" panose="020B0503020204020204" pitchFamily="34" charset="-122"/>
              </a:rPr>
              <a:t>数据</a:t>
            </a:r>
            <a:r>
              <a:rPr lang="en-US" altLang="zh-CN" sz="700" dirty="0">
                <a:latin typeface="Arial" panose="020B0604020202020204" pitchFamily="34" charset="0"/>
                <a:ea typeface="微软雅黑" panose="020B0503020204020204" pitchFamily="34" charset="-122"/>
              </a:rPr>
              <a:t>. https://www.chinets.com/Data/AntibioticDrugFast</a:t>
            </a:r>
            <a:endParaRPr lang="zh-CN" altLang="en-US" sz="700" dirty="0">
              <a:latin typeface="Arial" panose="020B0604020202020204" pitchFamily="34" charset="0"/>
              <a:ea typeface="微软雅黑" panose="020B0503020204020204" pitchFamily="34" charset="-122"/>
            </a:endParaRPr>
          </a:p>
        </p:txBody>
      </p:sp>
      <p:sp>
        <p:nvSpPr>
          <p:cNvPr id="3" name="文本框 2">
            <a:extLst>
              <a:ext uri="{FF2B5EF4-FFF2-40B4-BE49-F238E27FC236}">
                <a16:creationId xmlns:a16="http://schemas.microsoft.com/office/drawing/2014/main" id="{74A1742D-5CBB-D584-61E7-9D8FA7659229}"/>
              </a:ext>
            </a:extLst>
          </p:cNvPr>
          <p:cNvSpPr txBox="1"/>
          <p:nvPr/>
        </p:nvSpPr>
        <p:spPr>
          <a:xfrm>
            <a:off x="6761394" y="2892893"/>
            <a:ext cx="5279918" cy="461665"/>
          </a:xfrm>
          <a:prstGeom prst="rect">
            <a:avLst/>
          </a:prstGeom>
          <a:solidFill>
            <a:srgbClr val="078E4C"/>
          </a:solidFill>
        </p:spPr>
        <p:txBody>
          <a:bodyPr wrap="square" rtlCol="0">
            <a:spAutoFit/>
          </a:bodyPr>
          <a:lstStyle/>
          <a:p>
            <a:pPr algn="ctr"/>
            <a:r>
              <a:rPr lang="zh-CN" altLang="en-US" sz="2400" b="1" dirty="0">
                <a:solidFill>
                  <a:schemeClr val="bg1"/>
                </a:solidFill>
                <a:highlight>
                  <a:srgbClr val="078E4C"/>
                </a:highlight>
                <a:latin typeface="Arial" panose="020B0604020202020204" pitchFamily="34" charset="0"/>
                <a:ea typeface="微软雅黑" panose="020B0503020204020204" pitchFamily="34" charset="-122"/>
              </a:rPr>
              <a:t>耐药率低：</a:t>
            </a:r>
          </a:p>
        </p:txBody>
      </p:sp>
      <p:sp>
        <p:nvSpPr>
          <p:cNvPr id="11" name="文本框 10">
            <a:extLst>
              <a:ext uri="{FF2B5EF4-FFF2-40B4-BE49-F238E27FC236}">
                <a16:creationId xmlns:a16="http://schemas.microsoft.com/office/drawing/2014/main" id="{80BD4F6C-59F8-D52E-E80B-137B495BB016}"/>
              </a:ext>
            </a:extLst>
          </p:cNvPr>
          <p:cNvSpPr txBox="1"/>
          <p:nvPr/>
        </p:nvSpPr>
        <p:spPr>
          <a:xfrm>
            <a:off x="6768992" y="3393452"/>
            <a:ext cx="5260370" cy="923330"/>
          </a:xfrm>
          <a:prstGeom prst="rect">
            <a:avLst/>
          </a:prstGeom>
          <a:noFill/>
          <a:ln w="19050">
            <a:solidFill>
              <a:schemeClr val="tx1"/>
            </a:solidFill>
          </a:ln>
        </p:spPr>
        <p:txBody>
          <a:bodyPr wrap="square">
            <a:spAutoFit/>
          </a:bodyPr>
          <a:lstStyle/>
          <a:p>
            <a:pPr marL="285750" indent="-285750">
              <a:buFont typeface="Arial" panose="020B0604020202020204" pitchFamily="34" charset="0"/>
              <a:buChar char="•"/>
            </a:pPr>
            <a:r>
              <a:rPr lang="en-US" altLang="zh-CN" dirty="0">
                <a:latin typeface="Arial" panose="020B0604020202020204" pitchFamily="34" charset="0"/>
                <a:ea typeface="微软雅黑" panose="020B0503020204020204" pitchFamily="34" charset="-122"/>
              </a:rPr>
              <a:t>2024</a:t>
            </a:r>
            <a:r>
              <a:rPr lang="zh-CN" altLang="en-US" dirty="0">
                <a:latin typeface="Arial" panose="020B0604020202020204" pitchFamily="34" charset="0"/>
                <a:ea typeface="微软雅黑" panose="020B0503020204020204" pitchFamily="34" charset="-122"/>
              </a:rPr>
              <a:t>年</a:t>
            </a:r>
            <a:r>
              <a:rPr lang="en-US" altLang="zh-CN" dirty="0">
                <a:latin typeface="Arial" panose="020B0604020202020204" pitchFamily="34" charset="0"/>
                <a:ea typeface="微软雅黑" panose="020B0503020204020204" pitchFamily="34" charset="-122"/>
              </a:rPr>
              <a:t>CHINET</a:t>
            </a:r>
            <a:r>
              <a:rPr lang="zh-CN" altLang="en-US" dirty="0">
                <a:latin typeface="Arial" panose="020B0604020202020204" pitchFamily="34" charset="0"/>
                <a:ea typeface="微软雅黑" panose="020B0503020204020204" pitchFamily="34" charset="-122"/>
              </a:rPr>
              <a:t>监测数据：</a:t>
            </a:r>
            <a:r>
              <a:rPr lang="en-US" altLang="zh-CN" dirty="0">
                <a:latin typeface="Arial" panose="020B0604020202020204" pitchFamily="34" charset="0"/>
                <a:ea typeface="微软雅黑" panose="020B0503020204020204" pitchFamily="34" charset="-122"/>
              </a:rPr>
              <a:t>11729</a:t>
            </a:r>
            <a:r>
              <a:rPr lang="zh-CN" altLang="en-US" dirty="0">
                <a:latin typeface="Arial" panose="020B0604020202020204" pitchFamily="34" charset="0"/>
                <a:ea typeface="微软雅黑" panose="020B0503020204020204" pitchFamily="34" charset="-122"/>
              </a:rPr>
              <a:t>株</a:t>
            </a:r>
            <a:r>
              <a:rPr lang="en-US" altLang="zh-CN" dirty="0">
                <a:latin typeface="Arial" panose="020B0604020202020204" pitchFamily="34" charset="0"/>
                <a:ea typeface="微软雅黑" panose="020B0503020204020204" pitchFamily="34" charset="-122"/>
              </a:rPr>
              <a:t>MRSA</a:t>
            </a:r>
            <a:r>
              <a:rPr lang="zh-CN" altLang="en-US" dirty="0">
                <a:latin typeface="Arial" panose="020B0604020202020204" pitchFamily="34" charset="0"/>
                <a:ea typeface="微软雅黑" panose="020B0503020204020204" pitchFamily="34" charset="-122"/>
              </a:rPr>
              <a:t>对各抗菌药的耐药率如下图，其中康替唑胺</a:t>
            </a:r>
            <a:r>
              <a:rPr lang="zh-CN" altLang="en-US" b="1" dirty="0">
                <a:solidFill>
                  <a:srgbClr val="FF0000"/>
                </a:solidFill>
                <a:latin typeface="Arial" panose="020B0604020202020204" pitchFamily="34" charset="0"/>
                <a:ea typeface="微软雅黑" panose="020B0503020204020204" pitchFamily="34" charset="-122"/>
              </a:rPr>
              <a:t>耐药率为</a:t>
            </a:r>
            <a:r>
              <a:rPr lang="en-US" altLang="zh-CN" b="1" dirty="0">
                <a:solidFill>
                  <a:srgbClr val="FF0000"/>
                </a:solidFill>
                <a:latin typeface="Arial" panose="020B0604020202020204" pitchFamily="34" charset="0"/>
                <a:ea typeface="微软雅黑" panose="020B0503020204020204" pitchFamily="34" charset="-122"/>
              </a:rPr>
              <a:t>0%</a:t>
            </a:r>
            <a:r>
              <a:rPr lang="en-US" altLang="zh-CN" dirty="0">
                <a:latin typeface="Arial" panose="020B0604020202020204" pitchFamily="34" charset="0"/>
                <a:ea typeface="微软雅黑" panose="020B0503020204020204" pitchFamily="34" charset="-122"/>
              </a:rPr>
              <a:t>. </a:t>
            </a:r>
            <a:r>
              <a:rPr lang="en-US" altLang="zh-CN" baseline="30000" dirty="0">
                <a:latin typeface="Arial" panose="020B0604020202020204" pitchFamily="34" charset="0"/>
                <a:ea typeface="微软雅黑" panose="020B0503020204020204" pitchFamily="34" charset="-122"/>
              </a:rPr>
              <a:t>3</a:t>
            </a:r>
          </a:p>
        </p:txBody>
      </p:sp>
      <p:pic>
        <p:nvPicPr>
          <p:cNvPr id="27" name="图片 26">
            <a:extLst>
              <a:ext uri="{FF2B5EF4-FFF2-40B4-BE49-F238E27FC236}">
                <a16:creationId xmlns:a16="http://schemas.microsoft.com/office/drawing/2014/main" id="{30298D7C-C349-73B7-5EF1-9DE96F45F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954" y="4344280"/>
            <a:ext cx="5169358" cy="2149004"/>
          </a:xfrm>
          <a:prstGeom prst="rect">
            <a:avLst/>
          </a:prstGeom>
        </p:spPr>
      </p:pic>
      <p:sp>
        <p:nvSpPr>
          <p:cNvPr id="9" name="文本框 8">
            <a:extLst>
              <a:ext uri="{FF2B5EF4-FFF2-40B4-BE49-F238E27FC236}">
                <a16:creationId xmlns:a16="http://schemas.microsoft.com/office/drawing/2014/main" id="{34813F8E-F2CD-8028-9C26-D3E4A1BFF9F8}"/>
              </a:ext>
            </a:extLst>
          </p:cNvPr>
          <p:cNvSpPr txBox="1"/>
          <p:nvPr/>
        </p:nvSpPr>
        <p:spPr>
          <a:xfrm>
            <a:off x="132901" y="1739038"/>
            <a:ext cx="6520313" cy="4708981"/>
          </a:xfrm>
          <a:prstGeom prst="rect">
            <a:avLst/>
          </a:prstGeom>
          <a:noFill/>
          <a:ln w="19050">
            <a:solidFill>
              <a:schemeClr val="tx1"/>
            </a:solidFill>
          </a:ln>
        </p:spPr>
        <p:txBody>
          <a:bodyPr wrap="square" rtlCol="0">
            <a:spAutoFit/>
          </a:bodyPr>
          <a:lstStyle/>
          <a:p>
            <a:pPr marL="342900" indent="-342900">
              <a:buFont typeface="Arial" panose="020B0604020202020204" pitchFamily="34" charset="0"/>
              <a:buChar char="•"/>
            </a:pPr>
            <a:r>
              <a:rPr lang="zh-CN" altLang="en-US" sz="2000" dirty="0">
                <a:latin typeface="微软雅黑" panose="020B0503020204020204" pitchFamily="34" charset="-122"/>
                <a:ea typeface="微软雅黑" panose="020B0503020204020204" pitchFamily="34" charset="-122"/>
              </a:rPr>
              <a:t>康替唑胺临床有效性</a:t>
            </a:r>
            <a:r>
              <a:rPr lang="zh-CN" altLang="en-US" sz="2000" b="1" dirty="0">
                <a:solidFill>
                  <a:srgbClr val="FF0000"/>
                </a:solidFill>
                <a:latin typeface="微软雅黑" panose="020B0503020204020204" pitchFamily="34" charset="-122"/>
                <a:ea typeface="微软雅黑" panose="020B0503020204020204" pitchFamily="34" charset="-122"/>
              </a:rPr>
              <a:t>非劣效于</a:t>
            </a:r>
            <a:r>
              <a:rPr lang="zh-CN" altLang="en-US" sz="2000" dirty="0">
                <a:latin typeface="微软雅黑" panose="020B0503020204020204" pitchFamily="34" charset="-122"/>
                <a:ea typeface="微软雅黑" panose="020B0503020204020204" pitchFamily="34" charset="-122"/>
              </a:rPr>
              <a:t>利奈唑胺：</a:t>
            </a: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endParaRPr lang="zh-CN" altLang="en-US" sz="2000" dirty="0">
              <a:latin typeface="微软雅黑" panose="020B0503020204020204" pitchFamily="34" charset="-122"/>
              <a:ea typeface="微软雅黑" panose="020B0503020204020204" pitchFamily="34" charset="-122"/>
            </a:endParaRPr>
          </a:p>
        </p:txBody>
      </p:sp>
      <p:sp>
        <p:nvSpPr>
          <p:cNvPr id="10" name="文本框 1">
            <a:extLst>
              <a:ext uri="{FF2B5EF4-FFF2-40B4-BE49-F238E27FC236}">
                <a16:creationId xmlns:a16="http://schemas.microsoft.com/office/drawing/2014/main" id="{0C1A71C2-9DCA-C065-CE5A-DBB2C52C748B}"/>
              </a:ext>
            </a:extLst>
          </p:cNvPr>
          <p:cNvSpPr txBox="1"/>
          <p:nvPr/>
        </p:nvSpPr>
        <p:spPr>
          <a:xfrm>
            <a:off x="387583" y="5706998"/>
            <a:ext cx="6087329" cy="628213"/>
          </a:xfrm>
          <a:prstGeom prst="rect">
            <a:avLst/>
          </a:prstGeom>
          <a:noFill/>
        </p:spPr>
        <p:txBody>
          <a:bodyPr wrap="square" lIns="91660" tIns="45829" rIns="91660" bIns="45829" rtlCol="0" anchor="ctr">
            <a:spAutoFit/>
          </a:bodyPr>
          <a:lstStyle/>
          <a:p>
            <a:pPr defTabSz="913130">
              <a:lnSpc>
                <a:spcPct val="120000"/>
              </a:lnSpc>
              <a:spcAft>
                <a:spcPts val="720"/>
              </a:spcAft>
              <a:buClr>
                <a:srgbClr val="44546A"/>
              </a:buClr>
              <a:defRPr/>
            </a:pPr>
            <a:r>
              <a:rPr lang="zh-CN" altLang="en-US" sz="1000" dirty="0">
                <a:solidFill>
                  <a:prstClr val="black"/>
                </a:solidFill>
                <a:latin typeface="Arial" panose="020B0604020202020204" pitchFamily="34" charset="0"/>
                <a:ea typeface="黑体" panose="02010609060101010101" pitchFamily="49" charset="-122"/>
                <a:cs typeface="Arial" panose="020B0604020202020204" pitchFamily="34" charset="0"/>
              </a:rPr>
              <a:t>注：数据来源于</a:t>
            </a: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一项中国多中心、随机、双盲、双模拟的</a:t>
            </a:r>
            <a:r>
              <a:rPr kumimoji="0" lang="en-US" altLang="zh-CN" sz="1000" b="0" i="0" u="none" strike="noStrike" kern="1200" cap="none" spc="0" normalizeH="0" baseline="0" noProof="0" dirty="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Ⅲ</a:t>
            </a: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期临床试验，共纳入</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719</a:t>
            </a: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例复杂性皮肤和软组织感染成人患者，旨在比较利奈唑胺片</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(600mg q12h)</a:t>
            </a: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和康替唑胺片</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(800mg q12h)</a:t>
            </a: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治疗的有效性和安全性。主要疗效指标为治愈检验访视（</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TOC</a:t>
            </a: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）时全分析人群（</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FAS</a:t>
            </a: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）与临床可评价人群（</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CE</a:t>
            </a:r>
            <a:r>
              <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）的临床治愈率</a:t>
            </a:r>
            <a:endPar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12" name="图片 11">
            <a:extLst>
              <a:ext uri="{FF2B5EF4-FFF2-40B4-BE49-F238E27FC236}">
                <a16:creationId xmlns:a16="http://schemas.microsoft.com/office/drawing/2014/main" id="{532EEB7C-756A-7690-B14D-29A85774C26B}"/>
              </a:ext>
            </a:extLst>
          </p:cNvPr>
          <p:cNvPicPr>
            <a:picLocks noChangeAspect="1"/>
          </p:cNvPicPr>
          <p:nvPr/>
        </p:nvPicPr>
        <p:blipFill>
          <a:blip r:embed="rId4"/>
          <a:stretch>
            <a:fillRect/>
          </a:stretch>
        </p:blipFill>
        <p:spPr>
          <a:xfrm>
            <a:off x="161897" y="2294399"/>
            <a:ext cx="6462320" cy="3231160"/>
          </a:xfrm>
          <a:prstGeom prst="rect">
            <a:avLst/>
          </a:prstGeom>
        </p:spPr>
      </p:pic>
    </p:spTree>
    <p:extLst>
      <p:ext uri="{BB962C8B-B14F-4D97-AF65-F5344CB8AC3E}">
        <p14:creationId xmlns:p14="http://schemas.microsoft.com/office/powerpoint/2010/main" val="2225009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A20294A-06AF-8AAF-F5D5-4D04277CB1CB}"/>
              </a:ext>
            </a:extLst>
          </p:cNvPr>
          <p:cNvSpPr>
            <a:spLocks noGrp="1"/>
          </p:cNvSpPr>
          <p:nvPr>
            <p:ph idx="1"/>
          </p:nvPr>
        </p:nvSpPr>
        <p:spPr>
          <a:xfrm>
            <a:off x="462337" y="1119883"/>
            <a:ext cx="10881189" cy="5408395"/>
          </a:xfrm>
        </p:spPr>
        <p:txBody>
          <a:bodyPr/>
          <a:lstStyle/>
          <a:p>
            <a:endParaRPr lang="en-US" altLang="zh-CN" dirty="0"/>
          </a:p>
          <a:p>
            <a:endParaRPr lang="en-US" altLang="zh-CN" dirty="0"/>
          </a:p>
          <a:p>
            <a:endParaRPr lang="en-US" altLang="zh-CN" dirty="0"/>
          </a:p>
          <a:p>
            <a:endParaRPr lang="zh-CN" altLang="en-US" dirty="0"/>
          </a:p>
        </p:txBody>
      </p:sp>
      <p:sp>
        <p:nvSpPr>
          <p:cNvPr id="4" name="文本框 3">
            <a:extLst>
              <a:ext uri="{FF2B5EF4-FFF2-40B4-BE49-F238E27FC236}">
                <a16:creationId xmlns:a16="http://schemas.microsoft.com/office/drawing/2014/main" id="{78146B4E-420D-5E0F-54F3-A0C0B2F1AE6E}"/>
              </a:ext>
            </a:extLst>
          </p:cNvPr>
          <p:cNvSpPr txBox="1"/>
          <p:nvPr/>
        </p:nvSpPr>
        <p:spPr>
          <a:xfrm>
            <a:off x="209085" y="275841"/>
            <a:ext cx="8628993" cy="584775"/>
          </a:xfrm>
          <a:prstGeom prst="rect">
            <a:avLst/>
          </a:prstGeom>
          <a:noFill/>
        </p:spPr>
        <p:txBody>
          <a:bodyPr wrap="square" rtlCol="0">
            <a:spAutoFit/>
          </a:bodyPr>
          <a:lstStyle/>
          <a:p>
            <a:r>
              <a:rPr lang="zh-CN" altLang="en-US" sz="3200" b="1" dirty="0">
                <a:latin typeface="Arial" panose="020B0604020202020204" pitchFamily="34" charset="0"/>
                <a:ea typeface="微软雅黑" panose="020B0503020204020204" pitchFamily="34" charset="-122"/>
              </a:rPr>
              <a:t>有效性（</a:t>
            </a:r>
            <a:r>
              <a:rPr lang="en-US" altLang="zh-CN" sz="3200" b="1" dirty="0">
                <a:latin typeface="Arial" panose="020B0604020202020204" pitchFamily="34" charset="0"/>
                <a:ea typeface="微软雅黑" panose="020B0503020204020204" pitchFamily="34" charset="-122"/>
              </a:rPr>
              <a:t>2/2</a:t>
            </a:r>
            <a:r>
              <a:rPr lang="zh-CN" altLang="en-US" sz="3200" b="1" dirty="0">
                <a:latin typeface="Arial" panose="020B0604020202020204" pitchFamily="34" charset="0"/>
                <a:ea typeface="微软雅黑" panose="020B0503020204020204" pitchFamily="34" charset="-122"/>
              </a:rPr>
              <a:t>）</a:t>
            </a:r>
          </a:p>
        </p:txBody>
      </p:sp>
      <p:sp>
        <p:nvSpPr>
          <p:cNvPr id="5" name="文本框 4">
            <a:extLst>
              <a:ext uri="{FF2B5EF4-FFF2-40B4-BE49-F238E27FC236}">
                <a16:creationId xmlns:a16="http://schemas.microsoft.com/office/drawing/2014/main" id="{DE0639F7-AA75-8ED0-1A81-4A07E2F6F2D7}"/>
              </a:ext>
            </a:extLst>
          </p:cNvPr>
          <p:cNvSpPr txBox="1"/>
          <p:nvPr/>
        </p:nvSpPr>
        <p:spPr>
          <a:xfrm>
            <a:off x="5440680" y="1056954"/>
            <a:ext cx="6459782" cy="648000"/>
          </a:xfrm>
          <a:prstGeom prst="rect">
            <a:avLst/>
          </a:prstGeom>
          <a:solidFill>
            <a:srgbClr val="0F8F4A"/>
          </a:solidFill>
          <a:ln>
            <a:solidFill>
              <a:schemeClr val="bg1"/>
            </a:solidFill>
          </a:ln>
        </p:spPr>
        <p:txBody>
          <a:bodyPr wrap="square" rtlCol="0">
            <a:spAutoFit/>
          </a:bodyPr>
          <a:lstStyle/>
          <a:p>
            <a:pPr>
              <a:lnSpc>
                <a:spcPct val="150000"/>
              </a:lnSpc>
            </a:pPr>
            <a:r>
              <a:rPr lang="zh-CN" altLang="en-US" sz="2000" b="1" dirty="0">
                <a:solidFill>
                  <a:schemeClr val="bg1"/>
                </a:solidFill>
                <a:latin typeface="Arial" panose="020B0604020202020204" pitchFamily="34" charset="0"/>
                <a:ea typeface="微软雅黑" panose="020B0503020204020204" pitchFamily="34" charset="-122"/>
              </a:rPr>
              <a:t>截止到目前仅在中国上市，所有指南推荐均为中国指南：</a:t>
            </a:r>
          </a:p>
        </p:txBody>
      </p:sp>
      <p:graphicFrame>
        <p:nvGraphicFramePr>
          <p:cNvPr id="6" name="表格 5">
            <a:extLst>
              <a:ext uri="{FF2B5EF4-FFF2-40B4-BE49-F238E27FC236}">
                <a16:creationId xmlns:a16="http://schemas.microsoft.com/office/drawing/2014/main" id="{C5F10E51-4D10-BD1E-534C-46B5F5BBD3A8}"/>
              </a:ext>
            </a:extLst>
          </p:cNvPr>
          <p:cNvGraphicFramePr>
            <a:graphicFrameLocks noGrp="1"/>
          </p:cNvGraphicFramePr>
          <p:nvPr>
            <p:extLst>
              <p:ext uri="{D42A27DB-BD31-4B8C-83A1-F6EECF244321}">
                <p14:modId xmlns:p14="http://schemas.microsoft.com/office/powerpoint/2010/main" val="4013934553"/>
              </p:ext>
            </p:extLst>
          </p:nvPr>
        </p:nvGraphicFramePr>
        <p:xfrm>
          <a:off x="5440680" y="1928544"/>
          <a:ext cx="6459782" cy="3487184"/>
        </p:xfrm>
        <a:graphic>
          <a:graphicData uri="http://schemas.openxmlformats.org/drawingml/2006/table">
            <a:tbl>
              <a:tblPr firstRow="1" bandRow="1">
                <a:tableStyleId>{5C22544A-7EE6-4342-B048-85BDC9FD1C3A}</a:tableStyleId>
              </a:tblPr>
              <a:tblGrid>
                <a:gridCol w="2726302">
                  <a:extLst>
                    <a:ext uri="{9D8B030D-6E8A-4147-A177-3AD203B41FA5}">
                      <a16:colId xmlns:a16="http://schemas.microsoft.com/office/drawing/2014/main" val="3967599708"/>
                    </a:ext>
                  </a:extLst>
                </a:gridCol>
                <a:gridCol w="3733480">
                  <a:extLst>
                    <a:ext uri="{9D8B030D-6E8A-4147-A177-3AD203B41FA5}">
                      <a16:colId xmlns:a16="http://schemas.microsoft.com/office/drawing/2014/main" val="4227484354"/>
                    </a:ext>
                  </a:extLst>
                </a:gridCol>
              </a:tblGrid>
              <a:tr h="842616">
                <a:tc>
                  <a:txBody>
                    <a:bodyPr/>
                    <a:lstStyle/>
                    <a:p>
                      <a:r>
                        <a:rPr lang="en-US" altLang="zh-CN" b="0" dirty="0">
                          <a:solidFill>
                            <a:schemeClr val="tx1"/>
                          </a:solidFill>
                          <a:latin typeface="Arial" panose="020B0604020202020204" pitchFamily="34" charset="0"/>
                          <a:ea typeface="微软雅黑" panose="020B0503020204020204" pitchFamily="34" charset="-122"/>
                        </a:rPr>
                        <a:t>《</a:t>
                      </a:r>
                      <a:r>
                        <a:rPr lang="zh-CN" altLang="en-US" b="0" dirty="0">
                          <a:solidFill>
                            <a:schemeClr val="tx1"/>
                          </a:solidFill>
                          <a:latin typeface="Arial" panose="020B0604020202020204" pitchFamily="34" charset="0"/>
                          <a:ea typeface="微软雅黑" panose="020B0503020204020204" pitchFamily="34" charset="-122"/>
                        </a:rPr>
                        <a:t>国家抗微生物治疗指南（第</a:t>
                      </a:r>
                      <a:r>
                        <a:rPr lang="en-US" altLang="zh-CN" b="0" dirty="0">
                          <a:solidFill>
                            <a:schemeClr val="tx1"/>
                          </a:solidFill>
                          <a:latin typeface="Arial" panose="020B0604020202020204" pitchFamily="34" charset="0"/>
                          <a:ea typeface="微软雅黑" panose="020B0503020204020204" pitchFamily="34" charset="-122"/>
                        </a:rPr>
                        <a:t>3</a:t>
                      </a:r>
                      <a:r>
                        <a:rPr lang="zh-CN" altLang="en-US" b="0" dirty="0">
                          <a:solidFill>
                            <a:schemeClr val="tx1"/>
                          </a:solidFill>
                          <a:latin typeface="Arial" panose="020B0604020202020204" pitchFamily="34" charset="0"/>
                          <a:ea typeface="微软雅黑" panose="020B0503020204020204" pitchFamily="34" charset="-122"/>
                        </a:rPr>
                        <a:t>版）</a:t>
                      </a:r>
                      <a:r>
                        <a:rPr lang="en-US" altLang="zh-CN" b="0" dirty="0">
                          <a:solidFill>
                            <a:schemeClr val="tx1"/>
                          </a:solidFill>
                          <a:latin typeface="Arial" panose="020B0604020202020204" pitchFamily="34" charset="0"/>
                          <a:ea typeface="微软雅黑" panose="020B0503020204020204" pitchFamily="34" charset="-122"/>
                        </a:rPr>
                        <a:t>》</a:t>
                      </a:r>
                      <a:r>
                        <a:rPr lang="en-US" altLang="zh-CN" b="0" baseline="30000" dirty="0">
                          <a:solidFill>
                            <a:schemeClr val="tx1"/>
                          </a:solidFill>
                          <a:latin typeface="Arial" panose="020B0604020202020204" pitchFamily="34" charset="0"/>
                          <a:ea typeface="微软雅黑" panose="020B0503020204020204" pitchFamily="34" charset="-122"/>
                        </a:rPr>
                        <a:t>1</a:t>
                      </a:r>
                      <a:endParaRPr lang="zh-CN" altLang="en-US" b="0" baseline="3000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zh-CN" altLang="en-US" b="0" dirty="0">
                          <a:solidFill>
                            <a:schemeClr val="tx1"/>
                          </a:solidFill>
                          <a:latin typeface="Arial" panose="020B0604020202020204" pitchFamily="34" charset="0"/>
                          <a:ea typeface="微软雅黑" panose="020B0503020204020204" pitchFamily="34" charset="-122"/>
                        </a:rPr>
                        <a:t>第</a:t>
                      </a:r>
                      <a:r>
                        <a:rPr lang="en-US" altLang="zh-CN" b="0" dirty="0">
                          <a:solidFill>
                            <a:schemeClr val="tx1"/>
                          </a:solidFill>
                          <a:latin typeface="Arial" panose="020B0604020202020204" pitchFamily="34" charset="0"/>
                          <a:ea typeface="微软雅黑" panose="020B0503020204020204" pitchFamily="34" charset="-122"/>
                        </a:rPr>
                        <a:t>4</a:t>
                      </a:r>
                      <a:r>
                        <a:rPr lang="zh-CN" altLang="en-US" b="0" dirty="0">
                          <a:solidFill>
                            <a:schemeClr val="tx1"/>
                          </a:solidFill>
                          <a:latin typeface="Arial" panose="020B0604020202020204" pitchFamily="34" charset="0"/>
                          <a:ea typeface="微软雅黑" panose="020B0503020204020204" pitchFamily="34" charset="-122"/>
                        </a:rPr>
                        <a:t>章中表“ </a:t>
                      </a:r>
                      <a:r>
                        <a:rPr lang="en-US" altLang="zh-CN" b="0" dirty="0">
                          <a:solidFill>
                            <a:schemeClr val="tx1"/>
                          </a:solidFill>
                          <a:latin typeface="Arial" panose="020B0604020202020204" pitchFamily="34" charset="0"/>
                          <a:ea typeface="微软雅黑" panose="020B0503020204020204" pitchFamily="34" charset="-122"/>
                        </a:rPr>
                        <a:t>4-2 </a:t>
                      </a:r>
                      <a:r>
                        <a:rPr lang="zh-CN" altLang="en-US" b="0" dirty="0">
                          <a:solidFill>
                            <a:schemeClr val="tx1"/>
                          </a:solidFill>
                          <a:latin typeface="Arial" panose="020B0604020202020204" pitchFamily="34" charset="0"/>
                          <a:ea typeface="微软雅黑" panose="020B0503020204020204" pitchFamily="34" charset="-122"/>
                        </a:rPr>
                        <a:t>抗微生物药物药动学特点和常用剂量 ”中收录</a:t>
                      </a:r>
                      <a:r>
                        <a:rPr lang="zh-CN" altLang="en-US" b="1" dirty="0">
                          <a:solidFill>
                            <a:srgbClr val="FF0000"/>
                          </a:solidFill>
                          <a:latin typeface="Arial" panose="020B0604020202020204" pitchFamily="34" charset="0"/>
                          <a:ea typeface="微软雅黑" panose="020B0503020204020204" pitchFamily="34" charset="-122"/>
                        </a:rPr>
                        <a:t>康替唑胺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7520765"/>
                  </a:ext>
                </a:extLst>
              </a:tr>
              <a:tr h="1605749">
                <a:tc>
                  <a:txBody>
                    <a:bodyPr/>
                    <a:lstStyle/>
                    <a:p>
                      <a:r>
                        <a:rPr lang="en-US" altLang="zh-CN" b="0" dirty="0">
                          <a:solidFill>
                            <a:schemeClr val="tx1"/>
                          </a:solidFill>
                          <a:latin typeface="Arial" panose="020B0604020202020204" pitchFamily="34" charset="0"/>
                          <a:ea typeface="微软雅黑" panose="020B0503020204020204" pitchFamily="34" charset="-122"/>
                        </a:rPr>
                        <a:t>《</a:t>
                      </a:r>
                      <a:r>
                        <a:rPr lang="zh-CN" altLang="en-US" b="0" dirty="0">
                          <a:solidFill>
                            <a:schemeClr val="tx1"/>
                          </a:solidFill>
                          <a:latin typeface="Arial" panose="020B0604020202020204" pitchFamily="34" charset="0"/>
                          <a:ea typeface="微软雅黑" panose="020B0503020204020204" pitchFamily="34" charset="-122"/>
                        </a:rPr>
                        <a:t>中国肾脏移植多重耐药细菌感染临床诊疗指南（</a:t>
                      </a:r>
                      <a:r>
                        <a:rPr lang="en-US" altLang="zh-CN" b="0" dirty="0">
                          <a:solidFill>
                            <a:schemeClr val="tx1"/>
                          </a:solidFill>
                          <a:latin typeface="Arial" panose="020B0604020202020204" pitchFamily="34" charset="0"/>
                          <a:ea typeface="微软雅黑" panose="020B0503020204020204" pitchFamily="34" charset="-122"/>
                        </a:rPr>
                        <a:t>2023</a:t>
                      </a:r>
                      <a:r>
                        <a:rPr lang="zh-CN" altLang="en-US" b="0" dirty="0">
                          <a:solidFill>
                            <a:schemeClr val="tx1"/>
                          </a:solidFill>
                          <a:latin typeface="Arial" panose="020B0604020202020204" pitchFamily="34" charset="0"/>
                          <a:ea typeface="微软雅黑" panose="020B0503020204020204" pitchFamily="34" charset="-122"/>
                        </a:rPr>
                        <a:t>版）</a:t>
                      </a:r>
                      <a:r>
                        <a:rPr lang="en-US" altLang="zh-CN" b="0" dirty="0">
                          <a:solidFill>
                            <a:schemeClr val="tx1"/>
                          </a:solidFill>
                          <a:latin typeface="Arial" panose="020B0604020202020204" pitchFamily="34" charset="0"/>
                          <a:ea typeface="微软雅黑" panose="020B0503020204020204" pitchFamily="34" charset="-122"/>
                        </a:rPr>
                        <a:t>》</a:t>
                      </a:r>
                      <a:r>
                        <a:rPr lang="en-US" altLang="zh-CN" b="0" baseline="30000" dirty="0">
                          <a:solidFill>
                            <a:schemeClr val="tx1"/>
                          </a:solidFill>
                          <a:latin typeface="Arial" panose="020B0604020202020204" pitchFamily="34" charset="0"/>
                          <a:ea typeface="微软雅黑" panose="020B0503020204020204" pitchFamily="34" charset="-122"/>
                        </a:rPr>
                        <a:t>2</a:t>
                      </a:r>
                      <a:endParaRPr lang="zh-CN" altLang="en-US" b="0" baseline="3000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buFont typeface="+mj-ea"/>
                        <a:buNone/>
                      </a:pPr>
                      <a:r>
                        <a:rPr lang="zh-CN" altLang="en-US" b="0" dirty="0">
                          <a:solidFill>
                            <a:schemeClr val="tx1"/>
                          </a:solidFill>
                          <a:latin typeface="Arial" panose="020B0604020202020204" pitchFamily="34" charset="0"/>
                          <a:ea typeface="微软雅黑" panose="020B0503020204020204" pitchFamily="34" charset="-122"/>
                        </a:rPr>
                        <a:t>该指南在“临床问题 </a:t>
                      </a:r>
                      <a:r>
                        <a:rPr lang="en-US" altLang="zh-CN" b="0" dirty="0">
                          <a:solidFill>
                            <a:schemeClr val="tx1"/>
                          </a:solidFill>
                          <a:latin typeface="Arial" panose="020B0604020202020204" pitchFamily="34" charset="0"/>
                          <a:ea typeface="微软雅黑" panose="020B0503020204020204" pitchFamily="34" charset="-122"/>
                        </a:rPr>
                        <a:t>11</a:t>
                      </a:r>
                      <a:r>
                        <a:rPr lang="zh-CN" altLang="en-US" b="0" dirty="0">
                          <a:solidFill>
                            <a:schemeClr val="tx1"/>
                          </a:solidFill>
                          <a:latin typeface="Arial" panose="020B0604020202020204" pitchFamily="34" charset="0"/>
                          <a:ea typeface="微软雅黑" panose="020B0503020204020204" pitchFamily="34" charset="-122"/>
                        </a:rPr>
                        <a:t>：肾脏移植受者甲氧西林耐药金黄色葡萄球菌感染时应如何选择抗菌药物？”中描述到：糖肽类药物、达托霉素、利奈唑胺、</a:t>
                      </a:r>
                      <a:r>
                        <a:rPr lang="zh-CN" altLang="en-US" b="1" dirty="0">
                          <a:solidFill>
                            <a:srgbClr val="FF0000"/>
                          </a:solidFill>
                          <a:latin typeface="Arial" panose="020B0604020202020204" pitchFamily="34" charset="0"/>
                          <a:ea typeface="微软雅黑" panose="020B0503020204020204" pitchFamily="34" charset="-122"/>
                        </a:rPr>
                        <a:t>康替唑胺</a:t>
                      </a:r>
                      <a:r>
                        <a:rPr lang="zh-CN" altLang="en-US" b="0" dirty="0">
                          <a:solidFill>
                            <a:schemeClr val="tx1"/>
                          </a:solidFill>
                          <a:latin typeface="Arial" panose="020B0604020202020204" pitchFamily="34" charset="0"/>
                          <a:ea typeface="微软雅黑" panose="020B0503020204020204" pitchFamily="34" charset="-122"/>
                        </a:rPr>
                        <a:t>均是治疗 </a:t>
                      </a:r>
                      <a:r>
                        <a:rPr lang="en-US" altLang="zh-CN" b="0" dirty="0">
                          <a:solidFill>
                            <a:schemeClr val="tx1"/>
                          </a:solidFill>
                          <a:latin typeface="Arial" panose="020B0604020202020204" pitchFamily="34" charset="0"/>
                          <a:ea typeface="微软雅黑" panose="020B0503020204020204" pitchFamily="34" charset="-122"/>
                        </a:rPr>
                        <a:t>MRSA </a:t>
                      </a:r>
                      <a:r>
                        <a:rPr lang="zh-CN" altLang="en-US" b="0" dirty="0">
                          <a:solidFill>
                            <a:schemeClr val="tx1"/>
                          </a:solidFill>
                          <a:latin typeface="Arial" panose="020B0604020202020204" pitchFamily="34" charset="0"/>
                          <a:ea typeface="微软雅黑" panose="020B0503020204020204" pitchFamily="34" charset="-122"/>
                        </a:rPr>
                        <a:t>皮肤软组织感染的有效药物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593348"/>
                  </a:ext>
                </a:extLst>
              </a:tr>
              <a:tr h="835424">
                <a:tc>
                  <a:txBody>
                    <a:bodyPr/>
                    <a:lstStyle/>
                    <a:p>
                      <a:r>
                        <a:rPr lang="en-US" altLang="zh-CN" b="0" dirty="0">
                          <a:solidFill>
                            <a:schemeClr val="tx1"/>
                          </a:solidFill>
                          <a:latin typeface="Arial" panose="020B0604020202020204" pitchFamily="34" charset="0"/>
                          <a:ea typeface="微软雅黑" panose="020B0503020204020204" pitchFamily="34" charset="-122"/>
                        </a:rPr>
                        <a:t>《</a:t>
                      </a:r>
                      <a:r>
                        <a:rPr lang="zh-CN" altLang="en-US" b="0" dirty="0">
                          <a:solidFill>
                            <a:schemeClr val="tx1"/>
                          </a:solidFill>
                          <a:latin typeface="Arial" panose="020B0604020202020204" pitchFamily="34" charset="0"/>
                          <a:ea typeface="微软雅黑" panose="020B0503020204020204" pitchFamily="34" charset="-122"/>
                        </a:rPr>
                        <a:t>耐药革兰氏阳性菌感染诊疗手册（第</a:t>
                      </a:r>
                      <a:r>
                        <a:rPr lang="en-US" altLang="zh-CN" b="0" dirty="0">
                          <a:solidFill>
                            <a:schemeClr val="tx1"/>
                          </a:solidFill>
                          <a:latin typeface="Arial" panose="020B0604020202020204" pitchFamily="34" charset="0"/>
                          <a:ea typeface="微软雅黑" panose="020B0503020204020204" pitchFamily="34" charset="-122"/>
                        </a:rPr>
                        <a:t>2</a:t>
                      </a:r>
                      <a:r>
                        <a:rPr lang="zh-CN" altLang="en-US" b="0" dirty="0">
                          <a:solidFill>
                            <a:schemeClr val="tx1"/>
                          </a:solidFill>
                          <a:latin typeface="Arial" panose="020B0604020202020204" pitchFamily="34" charset="0"/>
                          <a:ea typeface="微软雅黑" panose="020B0503020204020204" pitchFamily="34" charset="-122"/>
                        </a:rPr>
                        <a:t>版）</a:t>
                      </a:r>
                      <a:r>
                        <a:rPr lang="en-US" altLang="zh-CN" b="0" dirty="0">
                          <a:solidFill>
                            <a:schemeClr val="tx1"/>
                          </a:solidFill>
                          <a:latin typeface="Arial" panose="020B0604020202020204" pitchFamily="34" charset="0"/>
                          <a:ea typeface="微软雅黑" panose="020B0503020204020204" pitchFamily="34" charset="-122"/>
                        </a:rPr>
                        <a:t>》</a:t>
                      </a:r>
                      <a:r>
                        <a:rPr lang="en-US" altLang="zh-CN" b="0" baseline="30000" dirty="0">
                          <a:solidFill>
                            <a:schemeClr val="tx1"/>
                          </a:solidFill>
                          <a:latin typeface="Arial" panose="020B0604020202020204" pitchFamily="34" charset="0"/>
                          <a:ea typeface="微软雅黑" panose="020B0503020204020204" pitchFamily="34" charset="-122"/>
                        </a:rPr>
                        <a:t>3</a:t>
                      </a:r>
                      <a:endParaRPr lang="zh-CN" altLang="en-US" b="0" baseline="30000" dirty="0">
                        <a:solidFill>
                          <a:schemeClr val="tx1"/>
                        </a:solidFill>
                        <a:latin typeface="Arial" panose="020B0604020202020204" pitchFamily="34" charset="0"/>
                        <a:ea typeface="微软雅黑" panose="020B0503020204020204" pitchFamily="3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zh-CN" altLang="en-US" b="0" dirty="0">
                          <a:solidFill>
                            <a:schemeClr val="tx1"/>
                          </a:solidFill>
                          <a:latin typeface="Arial" panose="020B0604020202020204" pitchFamily="34" charset="0"/>
                          <a:ea typeface="微软雅黑" panose="020B0503020204020204" pitchFamily="34" charset="-122"/>
                        </a:rPr>
                        <a:t>第四章中耐药革兰氏阳性菌感染病原治疗中收录</a:t>
                      </a:r>
                      <a:r>
                        <a:rPr lang="zh-CN" altLang="en-US" sz="1800" b="1" kern="1200" dirty="0">
                          <a:solidFill>
                            <a:srgbClr val="FF0000"/>
                          </a:solidFill>
                          <a:latin typeface="Arial" panose="020B0604020202020204" pitchFamily="34" charset="0"/>
                          <a:ea typeface="微软雅黑" panose="020B0503020204020204" pitchFamily="34" charset="-122"/>
                          <a:cs typeface="+mn-cs"/>
                        </a:rPr>
                        <a:t>康替唑胺</a:t>
                      </a:r>
                      <a:r>
                        <a:rPr lang="zh-CN" altLang="en-US" b="0" dirty="0">
                          <a:solidFill>
                            <a:schemeClr val="tx1"/>
                          </a:solidFill>
                          <a:latin typeface="Arial" panose="020B0604020202020204" pitchFamily="34" charset="0"/>
                          <a:ea typeface="微软雅黑" panose="020B0503020204020204" pitchFamily="34" charset="-122"/>
                        </a:rPr>
                        <a:t>治疗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1766344"/>
                  </a:ext>
                </a:extLst>
              </a:tr>
            </a:tbl>
          </a:graphicData>
        </a:graphic>
      </p:graphicFrame>
      <p:sp>
        <p:nvSpPr>
          <p:cNvPr id="7" name="文本框 6">
            <a:extLst>
              <a:ext uri="{FF2B5EF4-FFF2-40B4-BE49-F238E27FC236}">
                <a16:creationId xmlns:a16="http://schemas.microsoft.com/office/drawing/2014/main" id="{12AEBAD3-CB72-42D2-4353-064B05C5E072}"/>
              </a:ext>
            </a:extLst>
          </p:cNvPr>
          <p:cNvSpPr txBox="1"/>
          <p:nvPr/>
        </p:nvSpPr>
        <p:spPr>
          <a:xfrm>
            <a:off x="444064" y="990249"/>
            <a:ext cx="4708305" cy="707886"/>
          </a:xfrm>
          <a:prstGeom prst="rect">
            <a:avLst/>
          </a:prstGeom>
          <a:solidFill>
            <a:srgbClr val="078E4C"/>
          </a:solidFill>
          <a:ln>
            <a:solidFill>
              <a:srgbClr val="FFFFFF"/>
            </a:solidFill>
          </a:ln>
        </p:spPr>
        <p:txBody>
          <a:bodyPr wrap="square" rtlCol="0">
            <a:spAutoFit/>
          </a:bodyPr>
          <a:lstStyle/>
          <a:p>
            <a:r>
              <a:rPr lang="zh-CN" altLang="en-US" sz="2000" b="1" dirty="0">
                <a:solidFill>
                  <a:schemeClr val="bg1"/>
                </a:solidFill>
                <a:latin typeface="Arial" panose="020B0604020202020204" pitchFamily="34" charset="0"/>
                <a:ea typeface="微软雅黑" panose="020B0503020204020204" pitchFamily="34" charset="-122"/>
              </a:rPr>
              <a:t>国家药监局</a:t>
            </a:r>
            <a:r>
              <a:rPr lang="en-US" altLang="zh-CN" sz="2000" b="1" dirty="0">
                <a:solidFill>
                  <a:schemeClr val="bg1"/>
                </a:solidFill>
                <a:latin typeface="Arial" panose="020B0604020202020204" pitchFamily="34" charset="0"/>
                <a:ea typeface="微软雅黑" panose="020B0503020204020204" pitchFamily="34" charset="-122"/>
              </a:rPr>
              <a:t>《</a:t>
            </a:r>
            <a:r>
              <a:rPr lang="zh-CN" altLang="en-US" sz="2000" b="1" dirty="0">
                <a:solidFill>
                  <a:schemeClr val="bg1"/>
                </a:solidFill>
                <a:latin typeface="Arial" panose="020B0604020202020204" pitchFamily="34" charset="0"/>
                <a:ea typeface="微软雅黑" panose="020B0503020204020204" pitchFamily="34" charset="-122"/>
              </a:rPr>
              <a:t>技术评审报告</a:t>
            </a:r>
            <a:r>
              <a:rPr lang="en-US" altLang="zh-CN" sz="2000" b="1" dirty="0">
                <a:solidFill>
                  <a:schemeClr val="bg1"/>
                </a:solidFill>
                <a:latin typeface="Arial" panose="020B0604020202020204" pitchFamily="34" charset="0"/>
                <a:ea typeface="微软雅黑" panose="020B0503020204020204" pitchFamily="34" charset="-122"/>
              </a:rPr>
              <a:t>》</a:t>
            </a:r>
            <a:r>
              <a:rPr lang="zh-CN" altLang="en-US" sz="2000" b="1" dirty="0">
                <a:solidFill>
                  <a:schemeClr val="bg1"/>
                </a:solidFill>
                <a:latin typeface="Arial" panose="020B0604020202020204" pitchFamily="34" charset="0"/>
                <a:ea typeface="微软雅黑" panose="020B0503020204020204" pitchFamily="34" charset="-122"/>
              </a:rPr>
              <a:t>中关于本药品有效性的描述：</a:t>
            </a:r>
            <a:endParaRPr lang="zh-CN" altLang="en-US" b="1" dirty="0">
              <a:solidFill>
                <a:schemeClr val="bg1"/>
              </a:solidFill>
              <a:latin typeface="Arial" panose="020B0604020202020204" pitchFamily="34" charset="0"/>
              <a:ea typeface="微软雅黑" panose="020B0503020204020204" pitchFamily="34" charset="-122"/>
            </a:endParaRPr>
          </a:p>
        </p:txBody>
      </p:sp>
      <p:sp>
        <p:nvSpPr>
          <p:cNvPr id="8" name="文本框 7">
            <a:extLst>
              <a:ext uri="{FF2B5EF4-FFF2-40B4-BE49-F238E27FC236}">
                <a16:creationId xmlns:a16="http://schemas.microsoft.com/office/drawing/2014/main" id="{F5C710A6-6531-B652-1D69-096EEF130526}"/>
              </a:ext>
            </a:extLst>
          </p:cNvPr>
          <p:cNvSpPr txBox="1"/>
          <p:nvPr/>
        </p:nvSpPr>
        <p:spPr>
          <a:xfrm>
            <a:off x="444065" y="1827769"/>
            <a:ext cx="4708305" cy="4524315"/>
          </a:xfrm>
          <a:prstGeom prst="rect">
            <a:avLst/>
          </a:prstGeom>
          <a:noFill/>
          <a:ln w="19050">
            <a:solidFill>
              <a:schemeClr val="tx1"/>
            </a:solidFill>
          </a:ln>
        </p:spPr>
        <p:txBody>
          <a:bodyPr wrap="square" rtlCol="0">
            <a:spAutoFit/>
          </a:bodyPr>
          <a:lstStyle/>
          <a:p>
            <a:pPr marL="285750" indent="-285750">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关键</a:t>
            </a:r>
            <a:r>
              <a:rPr lang="en-US" altLang="zh-CN" sz="1600" dirty="0">
                <a:latin typeface="Arial" panose="020B0604020202020204" pitchFamily="34" charset="0"/>
                <a:ea typeface="微软雅黑" panose="020B0503020204020204" pitchFamily="34" charset="-122"/>
              </a:rPr>
              <a:t>III</a:t>
            </a:r>
            <a:r>
              <a:rPr lang="zh-CN" altLang="en-US" sz="1600" dirty="0">
                <a:latin typeface="Arial" panose="020B0604020202020204" pitchFamily="34" charset="0"/>
                <a:ea typeface="微软雅黑" panose="020B0503020204020204" pitchFamily="34" charset="-122"/>
              </a:rPr>
              <a:t>期研究结果显示，在治愈检验（</a:t>
            </a:r>
            <a:r>
              <a:rPr lang="en-US" altLang="zh-CN" sz="1600" dirty="0">
                <a:latin typeface="Arial" panose="020B0604020202020204" pitchFamily="34" charset="0"/>
                <a:ea typeface="微软雅黑" panose="020B0503020204020204" pitchFamily="34" charset="-122"/>
              </a:rPr>
              <a:t>TOC</a:t>
            </a:r>
            <a:r>
              <a:rPr lang="zh-CN" altLang="en-US" sz="1600" dirty="0">
                <a:latin typeface="Arial" panose="020B0604020202020204" pitchFamily="34" charset="0"/>
                <a:ea typeface="微软雅黑" panose="020B0503020204020204" pitchFamily="34" charset="-122"/>
              </a:rPr>
              <a:t>）访视时，全分析人群（</a:t>
            </a:r>
            <a:r>
              <a:rPr lang="en-US" altLang="zh-CN" sz="1600" dirty="0">
                <a:latin typeface="Arial" panose="020B0604020202020204" pitchFamily="34" charset="0"/>
                <a:ea typeface="微软雅黑" panose="020B0503020204020204" pitchFamily="34" charset="-122"/>
              </a:rPr>
              <a:t>FAS</a:t>
            </a:r>
            <a:r>
              <a:rPr lang="zh-CN" altLang="en-US" sz="1600" dirty="0">
                <a:latin typeface="Arial" panose="020B0604020202020204" pitchFamily="34" charset="0"/>
                <a:ea typeface="微软雅黑" panose="020B0503020204020204" pitchFamily="34" charset="-122"/>
              </a:rPr>
              <a:t>）中康替唑胺组和利奈唑胺组的临床治愈率分别为</a:t>
            </a:r>
            <a:r>
              <a:rPr lang="en-US" altLang="zh-CN" sz="1600" b="1" dirty="0">
                <a:solidFill>
                  <a:srgbClr val="FF0000"/>
                </a:solidFill>
                <a:latin typeface="Arial" panose="020B0604020202020204" pitchFamily="34" charset="0"/>
                <a:ea typeface="微软雅黑" panose="020B0503020204020204" pitchFamily="34" charset="-122"/>
              </a:rPr>
              <a:t>92.8%</a:t>
            </a:r>
            <a:r>
              <a:rPr lang="zh-CN" altLang="en-US" sz="1600" b="1" dirty="0">
                <a:solidFill>
                  <a:srgbClr val="FF0000"/>
                </a:solidFill>
                <a:latin typeface="Arial" panose="020B0604020202020204" pitchFamily="34" charset="0"/>
                <a:ea typeface="微软雅黑" panose="020B0503020204020204" pitchFamily="34" charset="-122"/>
              </a:rPr>
              <a:t>和</a:t>
            </a:r>
            <a:r>
              <a:rPr lang="en-US" altLang="zh-CN" sz="1600" b="1" dirty="0">
                <a:solidFill>
                  <a:srgbClr val="FF0000"/>
                </a:solidFill>
                <a:latin typeface="Arial" panose="020B0604020202020204" pitchFamily="34" charset="0"/>
                <a:ea typeface="微软雅黑" panose="020B0503020204020204" pitchFamily="34" charset="-122"/>
              </a:rPr>
              <a:t>93.4%</a:t>
            </a:r>
            <a:r>
              <a:rPr lang="zh-CN" altLang="en-US" sz="1600" dirty="0">
                <a:latin typeface="Arial" panose="020B0604020202020204" pitchFamily="34" charset="0"/>
                <a:ea typeface="微软雅黑" panose="020B0503020204020204" pitchFamily="34" charset="-122"/>
              </a:rPr>
              <a:t>；治愈检验访视时的临床可评估人群</a:t>
            </a:r>
            <a:r>
              <a:rPr lang="en-US" altLang="zh-CN" sz="1600" dirty="0">
                <a:latin typeface="Arial" panose="020B0604020202020204" pitchFamily="34" charset="0"/>
                <a:ea typeface="微软雅黑" panose="020B0503020204020204" pitchFamily="34" charset="-122"/>
              </a:rPr>
              <a:t>(CE-TOC)</a:t>
            </a:r>
            <a:r>
              <a:rPr lang="zh-CN" altLang="en-US" sz="1600" dirty="0">
                <a:latin typeface="Arial" panose="020B0604020202020204" pitchFamily="34" charset="0"/>
                <a:ea typeface="微软雅黑" panose="020B0503020204020204" pitchFamily="34" charset="-122"/>
              </a:rPr>
              <a:t>中两组的临床治愈率分别为</a:t>
            </a:r>
            <a:r>
              <a:rPr lang="en-US" altLang="zh-CN" sz="1600" b="1" dirty="0">
                <a:solidFill>
                  <a:srgbClr val="FF0000"/>
                </a:solidFill>
                <a:latin typeface="Arial" panose="020B0604020202020204" pitchFamily="34" charset="0"/>
                <a:ea typeface="微软雅黑" panose="020B0503020204020204" pitchFamily="34" charset="-122"/>
              </a:rPr>
              <a:t>93.0%</a:t>
            </a:r>
            <a:r>
              <a:rPr lang="zh-CN" altLang="en-US" sz="1600" b="1" dirty="0">
                <a:solidFill>
                  <a:srgbClr val="FF0000"/>
                </a:solidFill>
                <a:latin typeface="Arial" panose="020B0604020202020204" pitchFamily="34" charset="0"/>
                <a:ea typeface="微软雅黑" panose="020B0503020204020204" pitchFamily="34" charset="-122"/>
              </a:rPr>
              <a:t>和</a:t>
            </a:r>
            <a:r>
              <a:rPr lang="en-US" altLang="zh-CN" sz="1600" b="1" dirty="0">
                <a:solidFill>
                  <a:srgbClr val="FF0000"/>
                </a:solidFill>
                <a:latin typeface="Arial" panose="020B0604020202020204" pitchFamily="34" charset="0"/>
                <a:ea typeface="微软雅黑" panose="020B0503020204020204" pitchFamily="34" charset="-122"/>
              </a:rPr>
              <a:t>93.4%</a:t>
            </a:r>
            <a:r>
              <a:rPr lang="zh-CN" altLang="en-US" sz="1600" dirty="0">
                <a:latin typeface="Arial" panose="020B0604020202020204" pitchFamily="34" charset="0"/>
                <a:ea typeface="微软雅黑" panose="020B0503020204020204" pitchFamily="34" charset="-122"/>
              </a:rPr>
              <a:t>；结束治疗阶段（</a:t>
            </a:r>
            <a:r>
              <a:rPr lang="en-US" altLang="zh-CN" sz="1600" dirty="0">
                <a:latin typeface="Arial" panose="020B0604020202020204" pitchFamily="34" charset="0"/>
                <a:ea typeface="微软雅黑" panose="020B0503020204020204" pitchFamily="34" charset="-122"/>
              </a:rPr>
              <a:t>EOT</a:t>
            </a:r>
            <a:r>
              <a:rPr lang="zh-CN" altLang="en-US" sz="1600" dirty="0">
                <a:latin typeface="Arial" panose="020B0604020202020204" pitchFamily="34" charset="0"/>
                <a:ea typeface="微软雅黑" panose="020B0503020204020204" pitchFamily="34" charset="-122"/>
              </a:rPr>
              <a:t>）访视时，</a:t>
            </a:r>
            <a:r>
              <a:rPr lang="en-US" altLang="zh-CN" sz="1600" dirty="0">
                <a:latin typeface="Arial" panose="020B0604020202020204" pitchFamily="34" charset="0"/>
                <a:ea typeface="微软雅黑" panose="020B0503020204020204" pitchFamily="34" charset="-122"/>
              </a:rPr>
              <a:t>FAS</a:t>
            </a:r>
            <a:r>
              <a:rPr lang="zh-CN" altLang="en-US" sz="1600" dirty="0">
                <a:latin typeface="Arial" panose="020B0604020202020204" pitchFamily="34" charset="0"/>
                <a:ea typeface="微软雅黑" panose="020B0503020204020204" pitchFamily="34" charset="-122"/>
              </a:rPr>
              <a:t>人群中两组有效率分别为</a:t>
            </a:r>
            <a:r>
              <a:rPr lang="en-US" altLang="zh-CN" sz="1600" b="1" dirty="0">
                <a:solidFill>
                  <a:srgbClr val="FF0000"/>
                </a:solidFill>
                <a:latin typeface="Arial" panose="020B0604020202020204" pitchFamily="34" charset="0"/>
                <a:ea typeface="微软雅黑" panose="020B0503020204020204" pitchFamily="34" charset="-122"/>
              </a:rPr>
              <a:t>94.0%</a:t>
            </a:r>
            <a:r>
              <a:rPr lang="zh-CN" altLang="en-US" sz="1600" b="1" dirty="0">
                <a:solidFill>
                  <a:srgbClr val="FF0000"/>
                </a:solidFill>
                <a:latin typeface="Arial" panose="020B0604020202020204" pitchFamily="34" charset="0"/>
                <a:ea typeface="微软雅黑" panose="020B0503020204020204" pitchFamily="34" charset="-122"/>
              </a:rPr>
              <a:t>和</a:t>
            </a:r>
            <a:r>
              <a:rPr lang="en-US" altLang="zh-CN" sz="1600" b="1" dirty="0">
                <a:solidFill>
                  <a:srgbClr val="FF0000"/>
                </a:solidFill>
                <a:latin typeface="Arial" panose="020B0604020202020204" pitchFamily="34" charset="0"/>
                <a:ea typeface="微软雅黑" panose="020B0503020204020204" pitchFamily="34" charset="-122"/>
              </a:rPr>
              <a:t>95.2%</a:t>
            </a:r>
            <a:r>
              <a:rPr lang="zh-CN" altLang="en-US" sz="1600" dirty="0">
                <a:latin typeface="Arial" panose="020B0604020202020204" pitchFamily="34" charset="0"/>
                <a:ea typeface="微软雅黑" panose="020B0503020204020204" pitchFamily="34" charset="-122"/>
              </a:rPr>
              <a:t>；治疗结束时的临床可评估人群（</a:t>
            </a:r>
            <a:r>
              <a:rPr lang="en-US" altLang="zh-CN" sz="1600" dirty="0">
                <a:latin typeface="Arial" panose="020B0604020202020204" pitchFamily="34" charset="0"/>
                <a:ea typeface="微软雅黑" panose="020B0503020204020204" pitchFamily="34" charset="-122"/>
              </a:rPr>
              <a:t>CE-EOT</a:t>
            </a:r>
            <a:r>
              <a:rPr lang="zh-CN" altLang="en-US" sz="1600" dirty="0">
                <a:latin typeface="Arial" panose="020B0604020202020204" pitchFamily="34" charset="0"/>
                <a:ea typeface="微软雅黑" panose="020B0503020204020204" pitchFamily="34" charset="-122"/>
              </a:rPr>
              <a:t>）中两组有效率分别为</a:t>
            </a:r>
            <a:r>
              <a:rPr lang="en-US" altLang="zh-CN" sz="1600" b="1" dirty="0">
                <a:solidFill>
                  <a:srgbClr val="FF0000"/>
                </a:solidFill>
                <a:latin typeface="Arial" panose="020B0604020202020204" pitchFamily="34" charset="0"/>
                <a:ea typeface="微软雅黑" panose="020B0503020204020204" pitchFamily="34" charset="-122"/>
              </a:rPr>
              <a:t>94.2% </a:t>
            </a:r>
            <a:r>
              <a:rPr lang="zh-CN" altLang="en-US" sz="1600" b="1" dirty="0">
                <a:solidFill>
                  <a:srgbClr val="FF0000"/>
                </a:solidFill>
                <a:latin typeface="Arial" panose="020B0604020202020204" pitchFamily="34" charset="0"/>
                <a:ea typeface="微软雅黑" panose="020B0503020204020204" pitchFamily="34" charset="-122"/>
              </a:rPr>
              <a:t>和</a:t>
            </a:r>
            <a:r>
              <a:rPr lang="en-US" altLang="zh-CN" sz="1600" b="1" dirty="0">
                <a:solidFill>
                  <a:srgbClr val="FF0000"/>
                </a:solidFill>
                <a:latin typeface="Arial" panose="020B0604020202020204" pitchFamily="34" charset="0"/>
                <a:ea typeface="微软雅黑" panose="020B0503020204020204" pitchFamily="34" charset="-122"/>
              </a:rPr>
              <a:t>95.2%</a:t>
            </a:r>
            <a:r>
              <a:rPr lang="zh-CN" altLang="en-US" sz="1600" dirty="0">
                <a:latin typeface="Arial" panose="020B0604020202020204" pitchFamily="34" charset="0"/>
                <a:ea typeface="微软雅黑" panose="020B0503020204020204" pitchFamily="34" charset="-122"/>
              </a:rPr>
              <a:t>。</a:t>
            </a:r>
            <a:endParaRPr lang="en-US" altLang="zh-CN" sz="1600"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endParaRPr lang="en-US" altLang="zh-CN" sz="1600" b="1" dirty="0">
              <a:solidFill>
                <a:srgbClr val="FF0000"/>
              </a:solidFill>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研究证实，康替唑胺治疗复杂性皮肤和软组织感染的</a:t>
            </a:r>
            <a:r>
              <a:rPr lang="zh-CN" altLang="en-US" sz="1600" b="1" dirty="0">
                <a:solidFill>
                  <a:srgbClr val="FF0000"/>
                </a:solidFill>
                <a:latin typeface="Arial" panose="020B0604020202020204" pitchFamily="34" charset="0"/>
                <a:ea typeface="微软雅黑" panose="020B0503020204020204" pitchFamily="34" charset="-122"/>
              </a:rPr>
              <a:t>临床疗效非劣效于</a:t>
            </a:r>
            <a:r>
              <a:rPr lang="zh-CN" altLang="en-US" sz="1600" dirty="0">
                <a:latin typeface="Arial" panose="020B0604020202020204" pitchFamily="34" charset="0"/>
                <a:ea typeface="微软雅黑" panose="020B0503020204020204" pitchFamily="34" charset="-122"/>
              </a:rPr>
              <a:t>利奈唑胺，在</a:t>
            </a:r>
            <a:r>
              <a:rPr lang="en-US" altLang="zh-CN" sz="1600" dirty="0">
                <a:latin typeface="Arial" panose="020B0604020202020204" pitchFamily="34" charset="0"/>
                <a:ea typeface="微软雅黑" panose="020B0503020204020204" pitchFamily="34" charset="-122"/>
              </a:rPr>
              <a:t>EOT</a:t>
            </a:r>
            <a:r>
              <a:rPr lang="zh-CN" altLang="en-US" sz="1600" dirty="0">
                <a:latin typeface="Arial" panose="020B0604020202020204" pitchFamily="34" charset="0"/>
                <a:ea typeface="微软雅黑" panose="020B0503020204020204" pitchFamily="34" charset="-122"/>
              </a:rPr>
              <a:t>时即显示出良好疗效，直至治疗结束</a:t>
            </a:r>
            <a:r>
              <a:rPr lang="en-US" altLang="zh-CN" sz="1600" dirty="0">
                <a:latin typeface="Arial" panose="020B0604020202020204" pitchFamily="34" charset="0"/>
                <a:ea typeface="微软雅黑" panose="020B0503020204020204" pitchFamily="34" charset="-122"/>
              </a:rPr>
              <a:t>7~14</a:t>
            </a:r>
            <a:r>
              <a:rPr lang="zh-CN" altLang="en-US" sz="1600" dirty="0">
                <a:latin typeface="Arial" panose="020B0604020202020204" pitchFamily="34" charset="0"/>
                <a:ea typeface="微软雅黑" panose="020B0503020204020204" pitchFamily="34" charset="-122"/>
              </a:rPr>
              <a:t>天，疗效持续。</a:t>
            </a:r>
            <a:endParaRPr lang="en-US" altLang="zh-CN" sz="1600"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endParaRPr lang="en-US" altLang="zh-CN" sz="1600" dirty="0">
              <a:latin typeface="Arial" panose="020B0604020202020204" pitchFamily="34" charset="0"/>
              <a:ea typeface="微软雅黑" panose="020B0503020204020204" pitchFamily="34" charset="-122"/>
            </a:endParaRPr>
          </a:p>
          <a:p>
            <a:pPr marL="285750" indent="-285750">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此外，康替唑胺和利奈唑胺在微生物学疗效和综合疗效方面相似。药敏试验结果显示，</a:t>
            </a:r>
            <a:r>
              <a:rPr lang="zh-CN" altLang="en-US" sz="1600" b="1" dirty="0">
                <a:solidFill>
                  <a:srgbClr val="FF0000"/>
                </a:solidFill>
                <a:latin typeface="Arial" panose="020B0604020202020204" pitchFamily="34" charset="0"/>
                <a:ea typeface="微软雅黑" panose="020B0503020204020204" pitchFamily="34" charset="-122"/>
              </a:rPr>
              <a:t>康替唑胺的抗菌活性与利奈唑胺相仿。 </a:t>
            </a:r>
            <a:endParaRPr lang="en-US" altLang="zh-CN" sz="1600" b="1" dirty="0">
              <a:solidFill>
                <a:srgbClr val="FF0000"/>
              </a:solidFill>
              <a:latin typeface="Arial" panose="020B0604020202020204" pitchFamily="34" charset="0"/>
              <a:ea typeface="微软雅黑" panose="020B0503020204020204" pitchFamily="34" charset="-122"/>
            </a:endParaRPr>
          </a:p>
        </p:txBody>
      </p:sp>
      <p:sp>
        <p:nvSpPr>
          <p:cNvPr id="2" name="文本框 1">
            <a:extLst>
              <a:ext uri="{FF2B5EF4-FFF2-40B4-BE49-F238E27FC236}">
                <a16:creationId xmlns:a16="http://schemas.microsoft.com/office/drawing/2014/main" id="{A60D9951-3B8F-EE52-E54E-D6C84C096FAF}"/>
              </a:ext>
            </a:extLst>
          </p:cNvPr>
          <p:cNvSpPr txBox="1"/>
          <p:nvPr/>
        </p:nvSpPr>
        <p:spPr>
          <a:xfrm>
            <a:off x="5440680" y="5751630"/>
            <a:ext cx="6459782" cy="646331"/>
          </a:xfrm>
          <a:prstGeom prst="rect">
            <a:avLst/>
          </a:prstGeom>
          <a:noFill/>
        </p:spPr>
        <p:txBody>
          <a:bodyPr wrap="square">
            <a:spAutoFit/>
          </a:bodyPr>
          <a:lstStyle/>
          <a:p>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[1] </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国家抗微生物治疗指南 （第</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3</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版）</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https://www.hnysfww.com/article.php?id=4095 </a:t>
            </a:r>
          </a:p>
          <a:p>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[2]</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中华医学会器官移植学分会</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 </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中国肾脏移植多重耐药细菌感染临床诊疗指南（</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2023</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版）</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[J]. </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中华器官移植杂志</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,2024,45(11)</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729-751.DOI:10.3760/cma.j.cn421203-20231213-00190</a:t>
            </a:r>
          </a:p>
          <a:p>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[3]</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国家卫生健康委合理用药专家委员会</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 </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耐药革兰氏阳性菌感染诊疗手册（第</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2</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版）</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[M].</a:t>
            </a:r>
            <a:r>
              <a:rPr lang="zh-CN" altLang="en-US" sz="900" dirty="0">
                <a:solidFill>
                  <a:schemeClr val="tx1">
                    <a:lumMod val="50000"/>
                    <a:lumOff val="50000"/>
                  </a:schemeClr>
                </a:solidFill>
                <a:latin typeface="Arial" panose="020B0604020202020204" pitchFamily="34" charset="0"/>
                <a:ea typeface="微软雅黑" panose="020B0503020204020204" pitchFamily="34" charset="-122"/>
              </a:rPr>
              <a:t>北京：人民卫生出版社，</a:t>
            </a:r>
            <a:r>
              <a:rPr lang="en-US" altLang="zh-CN" sz="900" dirty="0">
                <a:solidFill>
                  <a:schemeClr val="tx1">
                    <a:lumMod val="50000"/>
                    <a:lumOff val="50000"/>
                  </a:schemeClr>
                </a:solidFill>
                <a:latin typeface="Arial" panose="020B0604020202020204" pitchFamily="34" charset="0"/>
                <a:ea typeface="微软雅黑" panose="020B0503020204020204" pitchFamily="34" charset="-122"/>
              </a:rPr>
              <a:t>2022.9</a:t>
            </a:r>
          </a:p>
        </p:txBody>
      </p:sp>
    </p:spTree>
    <p:extLst>
      <p:ext uri="{BB962C8B-B14F-4D97-AF65-F5344CB8AC3E}">
        <p14:creationId xmlns:p14="http://schemas.microsoft.com/office/powerpoint/2010/main" val="543708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6D4C9878-D6FE-A7A5-D1EF-6FAB5B41A19D}"/>
              </a:ext>
            </a:extLst>
          </p:cNvPr>
          <p:cNvSpPr>
            <a:spLocks noGrp="1"/>
          </p:cNvSpPr>
          <p:nvPr>
            <p:ph idx="1"/>
          </p:nvPr>
        </p:nvSpPr>
        <p:spPr>
          <a:xfrm>
            <a:off x="491070" y="1868802"/>
            <a:ext cx="5970973" cy="1271959"/>
          </a:xfrm>
          <a:ln>
            <a:solidFill>
              <a:schemeClr val="bg1"/>
            </a:solidFill>
          </a:ln>
        </p:spPr>
        <p:txBody>
          <a:bodyPr>
            <a:normAutofit fontScale="92500" lnSpcReduction="20000"/>
          </a:bodyPr>
          <a:lstStyle/>
          <a:p>
            <a:pPr marL="0" indent="0">
              <a:lnSpc>
                <a:spcPct val="150000"/>
              </a:lnSpc>
              <a:buNone/>
            </a:pPr>
            <a:r>
              <a:rPr lang="zh-CN" altLang="en-US" sz="2200" spc="-10" dirty="0">
                <a:solidFill>
                  <a:srgbClr val="000000">
                    <a:alpha val="100000"/>
                  </a:srgbClr>
                </a:solidFill>
                <a:latin typeface="Arial" panose="020B0604020202020204" pitchFamily="34" charset="0"/>
                <a:ea typeface="微软雅黑" panose="020B0503020204020204" pitchFamily="34" charset="-122"/>
                <a:cs typeface="Arial" panose="020B0604020202020204" pitchFamily="34" charset="0"/>
              </a:rPr>
              <a:t>康替唑胺片的研发初衷，是针对“初代”噁唑烷酮类药物的</a:t>
            </a:r>
            <a:r>
              <a:rPr lang="zh-CN" altLang="en-US" sz="2200" b="1" spc="-10" dirty="0">
                <a:solidFill>
                  <a:srgbClr val="FF0000"/>
                </a:solidFill>
                <a:latin typeface="Arial" panose="020B0604020202020204" pitchFamily="34" charset="0"/>
                <a:ea typeface="微软雅黑" panose="020B0503020204020204" pitchFamily="34" charset="-122"/>
                <a:cs typeface="Arial" panose="020B0604020202020204" pitchFamily="34" charset="0"/>
              </a:rPr>
              <a:t>临床痛点</a:t>
            </a:r>
            <a:r>
              <a:rPr lang="zh-CN" altLang="en-US" sz="2200" spc="-10" dirty="0">
                <a:solidFill>
                  <a:srgbClr val="000000">
                    <a:alpha val="100000"/>
                  </a:srgbClr>
                </a:solidFill>
                <a:latin typeface="Arial" panose="020B0604020202020204" pitchFamily="34" charset="0"/>
                <a:ea typeface="微软雅黑" panose="020B0503020204020204" pitchFamily="34" charset="-122"/>
                <a:cs typeface="Arial" panose="020B0604020202020204" pitchFamily="34" charset="0"/>
              </a:rPr>
              <a:t>进行研发，其突破性的创新点在于</a:t>
            </a:r>
            <a:r>
              <a:rPr lang="zh-CN" altLang="en-US" sz="2200" spc="-10" dirty="0">
                <a:solidFill>
                  <a:srgbClr val="FF0000"/>
                </a:solidFill>
                <a:latin typeface="Arial" panose="020B0604020202020204" pitchFamily="34" charset="0"/>
                <a:ea typeface="微软雅黑" panose="020B0503020204020204" pitchFamily="34" charset="-122"/>
                <a:cs typeface="Arial" panose="020B0604020202020204" pitchFamily="34" charset="0"/>
              </a:rPr>
              <a:t>“</a:t>
            </a:r>
            <a:r>
              <a:rPr lang="zh-CN" altLang="en-US" sz="2200" b="1" spc="-10" dirty="0">
                <a:solidFill>
                  <a:srgbClr val="FF0000"/>
                </a:solidFill>
                <a:latin typeface="Arial" panose="020B0604020202020204" pitchFamily="34" charset="0"/>
                <a:ea typeface="微软雅黑" panose="020B0503020204020204" pitchFamily="34" charset="-122"/>
                <a:cs typeface="Arial" panose="020B0604020202020204" pitchFamily="34" charset="0"/>
              </a:rPr>
              <a:t>三氟非共面”分子结构设计</a:t>
            </a:r>
            <a:r>
              <a:rPr lang="zh-CN" altLang="en-US" sz="2200" spc="-10"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lang="en-US" altLang="zh-CN" sz="2200" spc="-10" dirty="0">
              <a:solidFill>
                <a:srgbClr val="000000">
                  <a:alpha val="100000"/>
                </a:srgbClr>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文本框 3">
            <a:extLst>
              <a:ext uri="{FF2B5EF4-FFF2-40B4-BE49-F238E27FC236}">
                <a16:creationId xmlns:a16="http://schemas.microsoft.com/office/drawing/2014/main" id="{5A7EABEB-C3BC-51EA-768D-25F1DD585AF0}"/>
              </a:ext>
            </a:extLst>
          </p:cNvPr>
          <p:cNvSpPr txBox="1"/>
          <p:nvPr/>
        </p:nvSpPr>
        <p:spPr>
          <a:xfrm>
            <a:off x="188536" y="329722"/>
            <a:ext cx="8628993" cy="584775"/>
          </a:xfrm>
          <a:prstGeom prst="rect">
            <a:avLst/>
          </a:prstGeom>
          <a:noFill/>
        </p:spPr>
        <p:txBody>
          <a:bodyPr wrap="square" rtlCol="0">
            <a:spAutoFit/>
          </a:bodyPr>
          <a:lstStyle/>
          <a:p>
            <a:r>
              <a:rPr lang="zh-CN" altLang="en-US" sz="3200" b="1" dirty="0">
                <a:latin typeface="Arial" panose="020B0604020202020204" pitchFamily="34" charset="0"/>
                <a:ea typeface="微软雅黑" panose="020B0503020204020204" pitchFamily="34" charset="-122"/>
              </a:rPr>
              <a:t>创新性</a:t>
            </a:r>
          </a:p>
        </p:txBody>
      </p:sp>
      <p:sp>
        <p:nvSpPr>
          <p:cNvPr id="5" name="文本框 4">
            <a:extLst>
              <a:ext uri="{FF2B5EF4-FFF2-40B4-BE49-F238E27FC236}">
                <a16:creationId xmlns:a16="http://schemas.microsoft.com/office/drawing/2014/main" id="{AF2CE6E2-E9AB-8B89-3EF5-BAFC68E20B21}"/>
              </a:ext>
            </a:extLst>
          </p:cNvPr>
          <p:cNvSpPr txBox="1"/>
          <p:nvPr/>
        </p:nvSpPr>
        <p:spPr>
          <a:xfrm>
            <a:off x="509918" y="1183428"/>
            <a:ext cx="2059112" cy="468908"/>
          </a:xfrm>
          <a:prstGeom prst="rect">
            <a:avLst/>
          </a:prstGeom>
          <a:solidFill>
            <a:srgbClr val="0F8F4A"/>
          </a:solidFill>
        </p:spPr>
        <p:txBody>
          <a:bodyPr wrap="square" rtlCol="0">
            <a:spAutoFit/>
          </a:bodyPr>
          <a:lstStyle/>
          <a:p>
            <a:r>
              <a:rPr lang="zh-CN" altLang="en-US" sz="2400" b="1" dirty="0">
                <a:solidFill>
                  <a:schemeClr val="bg1"/>
                </a:solidFill>
                <a:latin typeface="Arial" panose="020B0604020202020204" pitchFamily="34" charset="0"/>
                <a:ea typeface="微软雅黑" panose="020B0503020204020204" pitchFamily="34" charset="-122"/>
              </a:rPr>
              <a:t>创新机制</a:t>
            </a:r>
          </a:p>
        </p:txBody>
      </p:sp>
      <p:sp>
        <p:nvSpPr>
          <p:cNvPr id="9" name="文本框 8">
            <a:extLst>
              <a:ext uri="{FF2B5EF4-FFF2-40B4-BE49-F238E27FC236}">
                <a16:creationId xmlns:a16="http://schemas.microsoft.com/office/drawing/2014/main" id="{88633B54-DF90-6B99-E20D-4AA08193E205}"/>
              </a:ext>
            </a:extLst>
          </p:cNvPr>
          <p:cNvSpPr txBox="1"/>
          <p:nvPr/>
        </p:nvSpPr>
        <p:spPr>
          <a:xfrm>
            <a:off x="7171916" y="4667251"/>
            <a:ext cx="4184061" cy="461665"/>
          </a:xfrm>
          <a:prstGeom prst="rect">
            <a:avLst/>
          </a:prstGeom>
          <a:solidFill>
            <a:srgbClr val="0F8F4A"/>
          </a:solidFill>
        </p:spPr>
        <p:txBody>
          <a:bodyPr wrap="square" rtlCol="0">
            <a:spAutoFit/>
          </a:bodyPr>
          <a:lstStyle>
            <a:defPPr>
              <a:defRPr lang="zh-CN"/>
            </a:defPPr>
            <a:lvl1pPr>
              <a:defRPr sz="2400" b="1">
                <a:solidFill>
                  <a:schemeClr val="bg1"/>
                </a:solidFill>
                <a:latin typeface="微软雅黑" panose="020B0503020204020204" pitchFamily="34" charset="-122"/>
                <a:ea typeface="微软雅黑" panose="020B0503020204020204" pitchFamily="34" charset="-122"/>
              </a:defRPr>
            </a:lvl1pPr>
          </a:lstStyle>
          <a:p>
            <a:r>
              <a:rPr lang="zh-CN" altLang="en-US" dirty="0">
                <a:latin typeface="Arial" panose="020B0604020202020204" pitchFamily="34" charset="0"/>
              </a:rPr>
              <a:t>康替唑胺所获创新奖项</a:t>
            </a:r>
          </a:p>
        </p:txBody>
      </p:sp>
      <p:sp>
        <p:nvSpPr>
          <p:cNvPr id="10" name="文本框 9">
            <a:extLst>
              <a:ext uri="{FF2B5EF4-FFF2-40B4-BE49-F238E27FC236}">
                <a16:creationId xmlns:a16="http://schemas.microsoft.com/office/drawing/2014/main" id="{FEA760EB-447D-0A06-4A6A-8FD86B86D12C}"/>
              </a:ext>
            </a:extLst>
          </p:cNvPr>
          <p:cNvSpPr txBox="1"/>
          <p:nvPr/>
        </p:nvSpPr>
        <p:spPr>
          <a:xfrm>
            <a:off x="7192463" y="1872554"/>
            <a:ext cx="4572000" cy="2585323"/>
          </a:xfrm>
          <a:prstGeom prst="rect">
            <a:avLst/>
          </a:prstGeom>
          <a:noFill/>
          <a:ln>
            <a:solidFill>
              <a:schemeClr val="tx1"/>
            </a:solidFill>
          </a:ln>
        </p:spPr>
        <p:txBody>
          <a:bodyPr wrap="square" rtlCol="0">
            <a:spAutoFit/>
          </a:bodyPr>
          <a:lstStyle/>
          <a:p>
            <a:pPr marL="514350" indent="-514350">
              <a:buFont typeface="+mj-ea"/>
              <a:buAutoNum type="circleNumDbPlain"/>
            </a:pPr>
            <a:r>
              <a:rPr lang="zh-CN" altLang="en-US" sz="1800" b="1" dirty="0">
                <a:solidFill>
                  <a:srgbClr val="FF0000"/>
                </a:solidFill>
                <a:latin typeface="Arial" panose="020B0604020202020204" pitchFamily="34" charset="0"/>
                <a:ea typeface="微软雅黑" panose="020B0503020204020204" pitchFamily="34" charset="-122"/>
              </a:rPr>
              <a:t>毒性减少</a:t>
            </a:r>
            <a:r>
              <a:rPr lang="zh-CN" altLang="en-US" sz="1800" dirty="0">
                <a:latin typeface="Arial" panose="020B0604020202020204" pitchFamily="34" charset="0"/>
                <a:ea typeface="微软雅黑" panose="020B0503020204020204" pitchFamily="34" charset="-122"/>
              </a:rPr>
              <a:t>：创新结构不影响人体细胞线粒体，</a:t>
            </a:r>
            <a:r>
              <a:rPr lang="zh-CN" altLang="en-US" b="1" dirty="0">
                <a:latin typeface="Arial" panose="020B0604020202020204" pitchFamily="34" charset="0"/>
                <a:ea typeface="微软雅黑" panose="020B0503020204020204" pitchFamily="34" charset="-122"/>
              </a:rPr>
              <a:t>降低了骨髓抑制毒性</a:t>
            </a:r>
            <a:endParaRPr lang="en-US" altLang="zh-CN" b="1" dirty="0">
              <a:latin typeface="Arial" panose="020B0604020202020204" pitchFamily="34" charset="0"/>
              <a:ea typeface="微软雅黑" panose="020B0503020204020204" pitchFamily="34" charset="-122"/>
            </a:endParaRPr>
          </a:p>
          <a:p>
            <a:pPr marL="514350" indent="-514350">
              <a:buFont typeface="+mj-ea"/>
              <a:buAutoNum type="circleNumDbPlain"/>
            </a:pPr>
            <a:r>
              <a:rPr lang="zh-CN" altLang="en-US" sz="1800" b="1" dirty="0">
                <a:solidFill>
                  <a:srgbClr val="FF0000"/>
                </a:solidFill>
                <a:latin typeface="Arial" panose="020B0604020202020204" pitchFamily="34" charset="0"/>
                <a:ea typeface="微软雅黑" panose="020B0503020204020204" pitchFamily="34" charset="-122"/>
              </a:rPr>
              <a:t>代谢独特</a:t>
            </a:r>
            <a:r>
              <a:rPr lang="zh-CN" altLang="en-US" sz="1800" dirty="0">
                <a:solidFill>
                  <a:srgbClr val="FF0000"/>
                </a:solidFill>
                <a:latin typeface="Arial" panose="020B0604020202020204" pitchFamily="34" charset="0"/>
                <a:ea typeface="微软雅黑" panose="020B0503020204020204" pitchFamily="34" charset="-122"/>
              </a:rPr>
              <a:t>：</a:t>
            </a:r>
            <a:r>
              <a:rPr lang="zh-CN" altLang="en-US" dirty="0">
                <a:latin typeface="Arial" panose="020B0604020202020204" pitchFamily="34" charset="0"/>
                <a:ea typeface="微软雅黑" panose="020B0503020204020204" pitchFamily="34" charset="-122"/>
              </a:rPr>
              <a:t>通</a:t>
            </a:r>
            <a:r>
              <a:rPr lang="zh-CN" altLang="en-US" sz="1800" dirty="0">
                <a:latin typeface="Arial" panose="020B0604020202020204" pitchFamily="34" charset="0"/>
                <a:ea typeface="微软雅黑" panose="020B0503020204020204" pitchFamily="34" charset="-122"/>
              </a:rPr>
              <a:t>过独特的黄素单加氧酶</a:t>
            </a:r>
            <a:r>
              <a:rPr lang="en-US" altLang="zh-CN" sz="1800" dirty="0">
                <a:latin typeface="Arial" panose="020B0604020202020204" pitchFamily="34" charset="0"/>
                <a:ea typeface="微软雅黑" panose="020B0503020204020204" pitchFamily="34" charset="-122"/>
              </a:rPr>
              <a:t>5</a:t>
            </a:r>
            <a:r>
              <a:rPr lang="zh-CN" altLang="en-US" sz="1800" dirty="0">
                <a:latin typeface="Arial" panose="020B0604020202020204" pitchFamily="34" charset="0"/>
                <a:ea typeface="微软雅黑" panose="020B0503020204020204" pitchFamily="34" charset="-122"/>
              </a:rPr>
              <a:t>（</a:t>
            </a:r>
            <a:r>
              <a:rPr lang="en-US" altLang="zh-CN" sz="1800" dirty="0">
                <a:latin typeface="Arial" panose="020B0604020202020204" pitchFamily="34" charset="0"/>
                <a:ea typeface="微软雅黑" panose="020B0503020204020204" pitchFamily="34" charset="-122"/>
              </a:rPr>
              <a:t>FMO5</a:t>
            </a:r>
            <a:r>
              <a:rPr lang="zh-CN" altLang="en-US" sz="1800" dirty="0">
                <a:latin typeface="Arial" panose="020B0604020202020204" pitchFamily="34" charset="0"/>
                <a:ea typeface="微软雅黑" panose="020B0503020204020204" pitchFamily="34" charset="-122"/>
              </a:rPr>
              <a:t>）而不是</a:t>
            </a:r>
            <a:r>
              <a:rPr lang="en-US" altLang="zh-CN" sz="1800" dirty="0">
                <a:latin typeface="Arial" panose="020B0604020202020204" pitchFamily="34" charset="0"/>
                <a:ea typeface="微软雅黑" panose="020B0503020204020204" pitchFamily="34" charset="-122"/>
              </a:rPr>
              <a:t>CYP450</a:t>
            </a:r>
            <a:r>
              <a:rPr lang="zh-CN" altLang="en-US" sz="1800" dirty="0">
                <a:latin typeface="Arial" panose="020B0604020202020204" pitchFamily="34" charset="0"/>
                <a:ea typeface="微软雅黑" panose="020B0503020204020204" pitchFamily="34" charset="-122"/>
              </a:rPr>
              <a:t>酶进行代谢</a:t>
            </a:r>
            <a:r>
              <a:rPr lang="en-US" altLang="zh-CN" sz="1800" dirty="0">
                <a:latin typeface="Arial" panose="020B0604020202020204" pitchFamily="34" charset="0"/>
                <a:ea typeface="微软雅黑" panose="020B0503020204020204" pitchFamily="34" charset="-122"/>
              </a:rPr>
              <a:t>,</a:t>
            </a:r>
            <a:r>
              <a:rPr lang="zh-CN" altLang="en-US" sz="1800" dirty="0">
                <a:latin typeface="Arial" panose="020B0604020202020204" pitchFamily="34" charset="0"/>
                <a:ea typeface="微软雅黑" panose="020B0503020204020204" pitchFamily="34" charset="-122"/>
              </a:rPr>
              <a:t>使得药物相互作用更少，</a:t>
            </a:r>
            <a:r>
              <a:rPr lang="zh-CN" altLang="en-US" b="1" dirty="0">
                <a:latin typeface="Arial" panose="020B0604020202020204" pitchFamily="34" charset="0"/>
                <a:ea typeface="微软雅黑" panose="020B0503020204020204" pitchFamily="34" charset="-122"/>
              </a:rPr>
              <a:t>患者联合用药顾虑更少</a:t>
            </a:r>
            <a:endParaRPr lang="en-US" altLang="zh-CN" b="1" dirty="0">
              <a:latin typeface="Arial" panose="020B0604020202020204" pitchFamily="34" charset="0"/>
              <a:ea typeface="微软雅黑" panose="020B0503020204020204" pitchFamily="34" charset="-122"/>
            </a:endParaRPr>
          </a:p>
          <a:p>
            <a:pPr marL="514350" indent="-514350">
              <a:buFont typeface="+mj-ea"/>
              <a:buAutoNum type="circleNumDbPlain"/>
            </a:pPr>
            <a:r>
              <a:rPr lang="zh-CN" altLang="en-US" sz="1800" b="1" dirty="0">
                <a:solidFill>
                  <a:srgbClr val="FF0000"/>
                </a:solidFill>
                <a:latin typeface="Arial" panose="020B0604020202020204" pitchFamily="34" charset="0"/>
                <a:ea typeface="微软雅黑" panose="020B0503020204020204" pitchFamily="34" charset="-122"/>
              </a:rPr>
              <a:t>活性增加</a:t>
            </a:r>
            <a:r>
              <a:rPr lang="zh-CN" altLang="en-US" sz="1800" dirty="0">
                <a:latin typeface="Arial" panose="020B0604020202020204" pitchFamily="34" charset="0"/>
                <a:ea typeface="微软雅黑" panose="020B0503020204020204" pitchFamily="34" charset="-122"/>
              </a:rPr>
              <a:t>：异噁唑结构替换利奈唑胺的乙酰基，增加了康替唑胺与细菌核糖体靶位结合力，</a:t>
            </a:r>
            <a:r>
              <a:rPr lang="zh-CN" altLang="en-US" b="1" dirty="0">
                <a:latin typeface="Arial" panose="020B0604020202020204" pitchFamily="34" charset="0"/>
                <a:ea typeface="微软雅黑" panose="020B0503020204020204" pitchFamily="34" charset="-122"/>
              </a:rPr>
              <a:t>增加了抗菌活性</a:t>
            </a:r>
          </a:p>
        </p:txBody>
      </p:sp>
      <p:pic>
        <p:nvPicPr>
          <p:cNvPr id="11" name="图片 5">
            <a:extLst>
              <a:ext uri="{FF2B5EF4-FFF2-40B4-BE49-F238E27FC236}">
                <a16:creationId xmlns:a16="http://schemas.microsoft.com/office/drawing/2014/main" id="{CFEC1D27-D95A-0250-3DAB-F3BFA5310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395" b="8115"/>
          <a:stretch>
            <a:fillRect/>
          </a:stretch>
        </p:blipFill>
        <p:spPr bwMode="auto">
          <a:xfrm>
            <a:off x="188536" y="3357227"/>
            <a:ext cx="6279755" cy="28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箭头: 右 11">
            <a:extLst>
              <a:ext uri="{FF2B5EF4-FFF2-40B4-BE49-F238E27FC236}">
                <a16:creationId xmlns:a16="http://schemas.microsoft.com/office/drawing/2014/main" id="{38ACA2D8-A1B4-BAAA-ADDA-B7723A4DC416}"/>
              </a:ext>
            </a:extLst>
          </p:cNvPr>
          <p:cNvSpPr/>
          <p:nvPr/>
        </p:nvSpPr>
        <p:spPr>
          <a:xfrm>
            <a:off x="6616435" y="3059940"/>
            <a:ext cx="534378" cy="738121"/>
          </a:xfrm>
          <a:prstGeom prst="rightArrow">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99434DE9-258C-2F0B-C5C7-E155ECADA9E2}"/>
              </a:ext>
            </a:extLst>
          </p:cNvPr>
          <p:cNvSpPr txBox="1"/>
          <p:nvPr/>
        </p:nvSpPr>
        <p:spPr>
          <a:xfrm>
            <a:off x="7203289" y="1306507"/>
            <a:ext cx="3851708" cy="461665"/>
          </a:xfrm>
          <a:prstGeom prst="rect">
            <a:avLst/>
          </a:prstGeom>
          <a:solidFill>
            <a:srgbClr val="0F8F4A"/>
          </a:solidFill>
        </p:spPr>
        <p:txBody>
          <a:bodyPr wrap="square" rtlCol="0">
            <a:spAutoFit/>
          </a:bodyPr>
          <a:lstStyle/>
          <a:p>
            <a:r>
              <a:rPr lang="zh-CN" altLang="en-US" sz="2400" b="1" dirty="0">
                <a:solidFill>
                  <a:schemeClr val="bg1"/>
                </a:solidFill>
                <a:latin typeface="Arial" panose="020B0604020202020204" pitchFamily="34" charset="0"/>
                <a:ea typeface="微软雅黑" panose="020B0503020204020204" pitchFamily="34" charset="-122"/>
              </a:rPr>
              <a:t>机制创新带来的患者获益</a:t>
            </a:r>
          </a:p>
        </p:txBody>
      </p:sp>
      <p:sp>
        <p:nvSpPr>
          <p:cNvPr id="15" name="文本框 14">
            <a:extLst>
              <a:ext uri="{FF2B5EF4-FFF2-40B4-BE49-F238E27FC236}">
                <a16:creationId xmlns:a16="http://schemas.microsoft.com/office/drawing/2014/main" id="{8605A43E-CA73-320D-54B4-FA3A6825857C}"/>
              </a:ext>
            </a:extLst>
          </p:cNvPr>
          <p:cNvSpPr txBox="1"/>
          <p:nvPr/>
        </p:nvSpPr>
        <p:spPr>
          <a:xfrm>
            <a:off x="7150813" y="5224245"/>
            <a:ext cx="4613650" cy="1323439"/>
          </a:xfrm>
          <a:prstGeom prst="rect">
            <a:avLst/>
          </a:prstGeom>
          <a:noFill/>
          <a:ln w="12700">
            <a:solidFill>
              <a:schemeClr val="tx1"/>
            </a:solidFill>
          </a:ln>
        </p:spPr>
        <p:txBody>
          <a:bodyPr wrap="square" rtlCol="0">
            <a:spAutoFit/>
          </a:bodyPr>
          <a:lstStyle/>
          <a:p>
            <a:pPr marL="342900" indent="-342900">
              <a:buFont typeface="+mj-ea"/>
              <a:buAutoNum type="circleNumDbPlain"/>
            </a:pPr>
            <a:r>
              <a:rPr lang="zh-CN" altLang="en-US" sz="1600" dirty="0">
                <a:latin typeface="Arial" panose="020B0604020202020204" pitchFamily="34" charset="0"/>
                <a:ea typeface="微软雅黑" panose="020B0503020204020204" pitchFamily="34" charset="-122"/>
              </a:rPr>
              <a:t>具有自主知识产权的</a:t>
            </a:r>
            <a:r>
              <a:rPr lang="zh-CN" altLang="en-US" sz="1600" b="1" dirty="0">
                <a:solidFill>
                  <a:srgbClr val="FF0000"/>
                </a:solidFill>
                <a:latin typeface="Arial" panose="020B0604020202020204" pitchFamily="34" charset="0"/>
                <a:ea typeface="微软雅黑" panose="020B0503020204020204" pitchFamily="34" charset="-122"/>
              </a:rPr>
              <a:t>国家化药</a:t>
            </a:r>
            <a:r>
              <a:rPr lang="en-US" altLang="zh-CN" sz="1600" b="1" dirty="0">
                <a:solidFill>
                  <a:srgbClr val="FF0000"/>
                </a:solidFill>
                <a:latin typeface="Arial" panose="020B0604020202020204" pitchFamily="34" charset="0"/>
                <a:ea typeface="微软雅黑" panose="020B0503020204020204" pitchFamily="34" charset="-122"/>
              </a:rPr>
              <a:t>1</a:t>
            </a:r>
            <a:r>
              <a:rPr lang="zh-CN" altLang="en-US" sz="1600" b="1" dirty="0">
                <a:solidFill>
                  <a:srgbClr val="FF0000"/>
                </a:solidFill>
                <a:latin typeface="Arial" panose="020B0604020202020204" pitchFamily="34" charset="0"/>
                <a:ea typeface="微软雅黑" panose="020B0503020204020204" pitchFamily="34" charset="-122"/>
              </a:rPr>
              <a:t>类新药 </a:t>
            </a:r>
            <a:endParaRPr lang="en-US" altLang="zh-CN" sz="1600" b="1" dirty="0">
              <a:solidFill>
                <a:srgbClr val="FF0000"/>
              </a:solidFill>
              <a:latin typeface="Arial" panose="020B0604020202020204" pitchFamily="34" charset="0"/>
              <a:ea typeface="微软雅黑" panose="020B0503020204020204" pitchFamily="34" charset="-122"/>
            </a:endParaRPr>
          </a:p>
          <a:p>
            <a:pPr marL="342900" indent="-342900">
              <a:buFont typeface="+mj-ea"/>
              <a:buAutoNum type="circleNumDbPlain"/>
            </a:pPr>
            <a:r>
              <a:rPr lang="zh-CN" altLang="en-US" sz="1600" dirty="0">
                <a:latin typeface="Arial" panose="020B0604020202020204" pitchFamily="34" charset="0"/>
                <a:ea typeface="微软雅黑" panose="020B0503020204020204" pitchFamily="34" charset="-122"/>
              </a:rPr>
              <a:t>国家</a:t>
            </a:r>
            <a:r>
              <a:rPr lang="zh-CN" altLang="en-US" sz="1600" b="1" dirty="0">
                <a:solidFill>
                  <a:srgbClr val="FF0000"/>
                </a:solidFill>
                <a:latin typeface="Arial" panose="020B0604020202020204" pitchFamily="34" charset="0"/>
                <a:ea typeface="微软雅黑" panose="020B0503020204020204" pitchFamily="34" charset="-122"/>
              </a:rPr>
              <a:t>“重大新药创制”</a:t>
            </a:r>
            <a:r>
              <a:rPr lang="zh-CN" altLang="en-US" sz="1600" dirty="0">
                <a:latin typeface="Arial" panose="020B0604020202020204" pitchFamily="34" charset="0"/>
                <a:ea typeface="微软雅黑" panose="020B0503020204020204" pitchFamily="34" charset="-122"/>
              </a:rPr>
              <a:t>科技重大专项“十一五”“十二五”“十三五”项目</a:t>
            </a:r>
            <a:endParaRPr lang="en-US" altLang="zh-CN" sz="1600" dirty="0">
              <a:latin typeface="Arial" panose="020B0604020202020204" pitchFamily="34" charset="0"/>
              <a:ea typeface="微软雅黑" panose="020B0503020204020204" pitchFamily="34" charset="-122"/>
            </a:endParaRPr>
          </a:p>
          <a:p>
            <a:pPr marL="342900" indent="-342900">
              <a:buFont typeface="+mj-ea"/>
              <a:buAutoNum type="circleNumDbPlain"/>
            </a:pPr>
            <a:r>
              <a:rPr lang="en-US" altLang="zh-CN" sz="1600" dirty="0">
                <a:latin typeface="Arial" panose="020B0604020202020204" pitchFamily="34" charset="0"/>
                <a:ea typeface="微软雅黑" panose="020B0503020204020204" pitchFamily="34" charset="-122"/>
              </a:rPr>
              <a:t>NMPA</a:t>
            </a:r>
            <a:r>
              <a:rPr lang="zh-CN" altLang="en-US" sz="1600" dirty="0">
                <a:latin typeface="Arial" panose="020B0604020202020204" pitchFamily="34" charset="0"/>
                <a:ea typeface="微软雅黑" panose="020B0503020204020204" pitchFamily="34" charset="-122"/>
              </a:rPr>
              <a:t>优先审评审批   </a:t>
            </a:r>
            <a:endParaRPr lang="en-US" altLang="zh-CN" sz="1600" dirty="0">
              <a:latin typeface="Arial" panose="020B0604020202020204" pitchFamily="34" charset="0"/>
              <a:ea typeface="微软雅黑" panose="020B0503020204020204" pitchFamily="34" charset="-122"/>
            </a:endParaRPr>
          </a:p>
          <a:p>
            <a:pPr marL="342900" indent="-342900">
              <a:buFont typeface="+mj-ea"/>
              <a:buAutoNum type="circleNumDbPlain"/>
            </a:pPr>
            <a:r>
              <a:rPr lang="zh-CN" altLang="en-US" sz="1600" dirty="0">
                <a:latin typeface="Arial" panose="020B0604020202020204" pitchFamily="34" charset="0"/>
                <a:ea typeface="微软雅黑" panose="020B0503020204020204" pitchFamily="34" charset="-122"/>
              </a:rPr>
              <a:t>美国</a:t>
            </a:r>
            <a:r>
              <a:rPr lang="en-US" altLang="zh-CN" sz="1600" dirty="0">
                <a:latin typeface="Arial" panose="020B0604020202020204" pitchFamily="34" charset="0"/>
                <a:ea typeface="微软雅黑" panose="020B0503020204020204" pitchFamily="34" charset="-122"/>
              </a:rPr>
              <a:t>FDA</a:t>
            </a:r>
            <a:r>
              <a:rPr lang="zh-CN" altLang="en-US" sz="1600" dirty="0">
                <a:latin typeface="Arial" panose="020B0604020202020204" pitchFamily="34" charset="0"/>
                <a:ea typeface="微软雅黑" panose="020B0503020204020204" pitchFamily="34" charset="-122"/>
              </a:rPr>
              <a:t>授予合格传染病产品（</a:t>
            </a:r>
            <a:r>
              <a:rPr lang="en-US" altLang="zh-CN" sz="1600" dirty="0">
                <a:latin typeface="Arial" panose="020B0604020202020204" pitchFamily="34" charset="0"/>
                <a:ea typeface="微软雅黑" panose="020B0503020204020204" pitchFamily="34" charset="-122"/>
              </a:rPr>
              <a:t>QIDP</a:t>
            </a:r>
            <a:r>
              <a:rPr lang="zh-CN" altLang="en-US" sz="1600" dirty="0">
                <a:latin typeface="Arial" panose="020B0604020202020204" pitchFamily="34" charset="0"/>
                <a:ea typeface="微软雅黑" panose="020B0503020204020204" pitchFamily="34" charset="-122"/>
              </a:rPr>
              <a:t>）资格</a:t>
            </a:r>
            <a:endParaRPr lang="en-US" altLang="zh-CN" sz="1600" dirty="0">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4156260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90B1DBE-0446-8BBE-469E-8A7ECF3B67DE}"/>
              </a:ext>
            </a:extLst>
          </p:cNvPr>
          <p:cNvSpPr/>
          <p:nvPr/>
        </p:nvSpPr>
        <p:spPr>
          <a:xfrm>
            <a:off x="1190445" y="3832910"/>
            <a:ext cx="5076497" cy="269536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ABD650DB-A106-D815-4203-5567BE3678EF}"/>
              </a:ext>
            </a:extLst>
          </p:cNvPr>
          <p:cNvSpPr/>
          <p:nvPr/>
        </p:nvSpPr>
        <p:spPr>
          <a:xfrm>
            <a:off x="6540625" y="3832909"/>
            <a:ext cx="5076497" cy="2695367"/>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32E1EA40-0EE2-6E99-1484-4758B3BE9D71}"/>
              </a:ext>
            </a:extLst>
          </p:cNvPr>
          <p:cNvSpPr/>
          <p:nvPr/>
        </p:nvSpPr>
        <p:spPr>
          <a:xfrm>
            <a:off x="6540625" y="1035120"/>
            <a:ext cx="5076497" cy="2580438"/>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710654D9-18A6-7670-8D15-08CF67065CFC}"/>
              </a:ext>
            </a:extLst>
          </p:cNvPr>
          <p:cNvSpPr/>
          <p:nvPr/>
        </p:nvSpPr>
        <p:spPr>
          <a:xfrm>
            <a:off x="1187669" y="1035119"/>
            <a:ext cx="5076497" cy="258043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20797F8B-3F56-F941-AD3E-6CCD10C1CAFA}"/>
              </a:ext>
            </a:extLst>
          </p:cNvPr>
          <p:cNvSpPr txBox="1"/>
          <p:nvPr/>
        </p:nvSpPr>
        <p:spPr>
          <a:xfrm>
            <a:off x="188536" y="329722"/>
            <a:ext cx="8628993" cy="584775"/>
          </a:xfrm>
          <a:prstGeom prst="rect">
            <a:avLst/>
          </a:prstGeom>
          <a:noFill/>
        </p:spPr>
        <p:txBody>
          <a:bodyPr wrap="square" rtlCol="0">
            <a:spAutoFit/>
          </a:bodyPr>
          <a:lstStyle/>
          <a:p>
            <a:r>
              <a:rPr lang="zh-CN" altLang="en-US" sz="3200" b="1" dirty="0">
                <a:latin typeface="Arial" panose="020B0604020202020204" pitchFamily="34" charset="0"/>
                <a:ea typeface="微软雅黑" panose="020B0503020204020204" pitchFamily="34" charset="-122"/>
              </a:rPr>
              <a:t>公平性</a:t>
            </a:r>
          </a:p>
        </p:txBody>
      </p:sp>
      <p:sp>
        <p:nvSpPr>
          <p:cNvPr id="12" name="文本框 11">
            <a:extLst>
              <a:ext uri="{FF2B5EF4-FFF2-40B4-BE49-F238E27FC236}">
                <a16:creationId xmlns:a16="http://schemas.microsoft.com/office/drawing/2014/main" id="{C32904FD-6E02-C58E-D34B-B1078DF88C35}"/>
              </a:ext>
            </a:extLst>
          </p:cNvPr>
          <p:cNvSpPr txBox="1"/>
          <p:nvPr/>
        </p:nvSpPr>
        <p:spPr>
          <a:xfrm>
            <a:off x="1338203" y="1141414"/>
            <a:ext cx="4836624" cy="2369880"/>
          </a:xfrm>
          <a:prstGeom prst="rect">
            <a:avLst/>
          </a:prstGeom>
          <a:noFill/>
        </p:spPr>
        <p:txBody>
          <a:bodyPr wrap="square" rtlCol="0">
            <a:spAutoFit/>
          </a:bodyPr>
          <a:lstStyle/>
          <a:p>
            <a:r>
              <a:rPr lang="zh-CN" altLang="en-US" sz="2400" b="1" dirty="0">
                <a:latin typeface="Arial" panose="020B0604020202020204" pitchFamily="34" charset="0"/>
                <a:ea typeface="微软雅黑" panose="020B0503020204020204" pitchFamily="34" charset="-122"/>
              </a:rPr>
              <a:t>            </a:t>
            </a:r>
            <a:r>
              <a:rPr lang="zh-CN" altLang="en-US" sz="2400" b="1" dirty="0">
                <a:solidFill>
                  <a:srgbClr val="0F8F4A"/>
                </a:solidFill>
                <a:latin typeface="Arial" panose="020B0604020202020204" pitchFamily="34" charset="0"/>
                <a:ea typeface="微软雅黑" panose="020B0503020204020204" pitchFamily="34" charset="-122"/>
              </a:rPr>
              <a:t>对公共健康的影响</a:t>
            </a:r>
            <a:endParaRPr lang="en-US" altLang="zh-CN" sz="2400" b="1" dirty="0">
              <a:solidFill>
                <a:srgbClr val="0F8F4A"/>
              </a:solidFill>
              <a:latin typeface="Arial" panose="020B0604020202020204" pitchFamily="34" charset="0"/>
              <a:ea typeface="微软雅黑" panose="020B0503020204020204" pitchFamily="34" charset="-122"/>
            </a:endParaRPr>
          </a:p>
          <a:p>
            <a:endParaRPr lang="en-US" altLang="zh-CN" sz="1600" b="1" dirty="0">
              <a:solidFill>
                <a:srgbClr val="00B0F0"/>
              </a:solidFill>
              <a:latin typeface="Arial" panose="020B0604020202020204" pitchFamily="34" charset="0"/>
              <a:ea typeface="微软雅黑" panose="020B0503020204020204" pitchFamily="34" charset="-122"/>
            </a:endParaRPr>
          </a:p>
          <a:p>
            <a:r>
              <a:rPr lang="zh-CN" altLang="en-US" dirty="0">
                <a:latin typeface="Arial" panose="020B0604020202020204" pitchFamily="34" charset="0"/>
                <a:ea typeface="微软雅黑" panose="020B0503020204020204" pitchFamily="34" charset="-122"/>
              </a:rPr>
              <a:t>康替唑胺片独特的创新性结构治疗</a:t>
            </a:r>
            <a:r>
              <a:rPr lang="en-US" altLang="zh-CN" dirty="0" err="1">
                <a:latin typeface="Arial" panose="020B0604020202020204" pitchFamily="34" charset="0"/>
                <a:ea typeface="微软雅黑" panose="020B0503020204020204" pitchFamily="34" charset="-122"/>
              </a:rPr>
              <a:t>cSSTI</a:t>
            </a:r>
            <a:r>
              <a:rPr lang="zh-CN" altLang="en-US" dirty="0">
                <a:latin typeface="Arial" panose="020B0604020202020204" pitchFamily="34" charset="0"/>
                <a:ea typeface="微软雅黑" panose="020B0503020204020204" pitchFamily="34" charset="-122"/>
              </a:rPr>
              <a:t>可快速控制感染，</a:t>
            </a:r>
            <a:r>
              <a:rPr lang="zh-CN" altLang="en-US" dirty="0">
                <a:solidFill>
                  <a:srgbClr val="FF0000"/>
                </a:solidFill>
                <a:latin typeface="Arial" panose="020B0604020202020204" pitchFamily="34" charset="0"/>
                <a:ea typeface="微软雅黑" panose="020B0503020204020204" pitchFamily="34" charset="-122"/>
              </a:rPr>
              <a:t>减少重症及死亡风险，以及因疾病导致的劳动力损失与医疗支出</a:t>
            </a:r>
            <a:r>
              <a:rPr lang="zh-CN" altLang="en-US" dirty="0">
                <a:latin typeface="Arial" panose="020B0604020202020204" pitchFamily="34" charset="0"/>
                <a:ea typeface="微软雅黑" panose="020B0503020204020204" pitchFamily="34" charset="-122"/>
              </a:rPr>
              <a:t>；低耐药特性有助减少耐药菌扩散、</a:t>
            </a:r>
            <a:r>
              <a:rPr lang="zh-CN" altLang="en-US" dirty="0">
                <a:solidFill>
                  <a:srgbClr val="FF0000"/>
                </a:solidFill>
                <a:latin typeface="Arial" panose="020B0604020202020204" pitchFamily="34" charset="0"/>
                <a:ea typeface="微软雅黑" panose="020B0503020204020204" pitchFamily="34" charset="-122"/>
              </a:rPr>
              <a:t>降低医院感染防控压力</a:t>
            </a:r>
            <a:r>
              <a:rPr lang="zh-CN" altLang="en-US" dirty="0">
                <a:latin typeface="Arial" panose="020B0604020202020204" pitchFamily="34" charset="0"/>
                <a:ea typeface="微软雅黑" panose="020B0503020204020204" pitchFamily="34" charset="-122"/>
              </a:rPr>
              <a:t>，减轻疾病负担、</a:t>
            </a:r>
            <a:r>
              <a:rPr lang="zh-CN" altLang="en-US" dirty="0">
                <a:solidFill>
                  <a:srgbClr val="FF0000"/>
                </a:solidFill>
                <a:latin typeface="Arial" panose="020B0604020202020204" pitchFamily="34" charset="0"/>
                <a:ea typeface="微软雅黑" panose="020B0503020204020204" pitchFamily="34" charset="-122"/>
              </a:rPr>
              <a:t>对国家遏制细菌耐药、优化公共卫生资源配置</a:t>
            </a:r>
            <a:r>
              <a:rPr lang="zh-CN" altLang="en-US" dirty="0">
                <a:latin typeface="Arial" panose="020B0604020202020204" pitchFamily="34" charset="0"/>
                <a:ea typeface="微软雅黑" panose="020B0503020204020204" pitchFamily="34" charset="-122"/>
              </a:rPr>
              <a:t>等方面具有战略意义。</a:t>
            </a:r>
            <a:endParaRPr lang="en-US" altLang="zh-CN" dirty="0">
              <a:solidFill>
                <a:srgbClr val="FF0000"/>
              </a:solidFill>
              <a:latin typeface="Arial" panose="020B0604020202020204" pitchFamily="34" charset="0"/>
              <a:ea typeface="微软雅黑" panose="020B0503020204020204" pitchFamily="34" charset="-122"/>
            </a:endParaRPr>
          </a:p>
        </p:txBody>
      </p:sp>
      <p:sp>
        <p:nvSpPr>
          <p:cNvPr id="15" name="文本框 14">
            <a:extLst>
              <a:ext uri="{FF2B5EF4-FFF2-40B4-BE49-F238E27FC236}">
                <a16:creationId xmlns:a16="http://schemas.microsoft.com/office/drawing/2014/main" id="{86CD0A23-6FAA-094E-2485-6C27E78327FF}"/>
              </a:ext>
            </a:extLst>
          </p:cNvPr>
          <p:cNvSpPr txBox="1"/>
          <p:nvPr/>
        </p:nvSpPr>
        <p:spPr>
          <a:xfrm>
            <a:off x="6716689" y="1211367"/>
            <a:ext cx="4724367" cy="2092881"/>
          </a:xfrm>
          <a:prstGeom prst="rect">
            <a:avLst/>
          </a:prstGeom>
          <a:noFill/>
        </p:spPr>
        <p:txBody>
          <a:bodyPr wrap="square" rtlCol="0">
            <a:spAutoFit/>
          </a:bodyPr>
          <a:lstStyle/>
          <a:p>
            <a:r>
              <a:rPr lang="zh-CN" altLang="en-US" sz="2400" dirty="0">
                <a:latin typeface="Arial" panose="020B0604020202020204" pitchFamily="34" charset="0"/>
                <a:ea typeface="微软雅黑" panose="020B0503020204020204" pitchFamily="34" charset="-122"/>
              </a:rPr>
              <a:t>         </a:t>
            </a:r>
            <a:r>
              <a:rPr lang="zh-CN" altLang="en-US" sz="2400" b="1" dirty="0">
                <a:solidFill>
                  <a:srgbClr val="0F8F4A"/>
                </a:solidFill>
                <a:latin typeface="Arial" panose="020B0604020202020204" pitchFamily="34" charset="0"/>
                <a:ea typeface="微软雅黑" panose="020B0503020204020204" pitchFamily="34" charset="-122"/>
              </a:rPr>
              <a:t>符合“保基本”原则</a:t>
            </a:r>
            <a:endParaRPr lang="en-US" altLang="zh-CN" sz="2400" b="1" dirty="0">
              <a:solidFill>
                <a:srgbClr val="0F8F4A"/>
              </a:solidFill>
              <a:latin typeface="Arial" panose="020B0604020202020204" pitchFamily="34" charset="0"/>
              <a:ea typeface="微软雅黑" panose="020B0503020204020204" pitchFamily="34" charset="-122"/>
            </a:endParaRPr>
          </a:p>
          <a:p>
            <a:endParaRPr lang="en-US" altLang="zh-CN" sz="1600" dirty="0">
              <a:latin typeface="Arial" panose="020B0604020202020204" pitchFamily="34" charset="0"/>
              <a:ea typeface="微软雅黑" panose="020B0503020204020204" pitchFamily="34" charset="-122"/>
            </a:endParaRPr>
          </a:p>
          <a:p>
            <a:endParaRPr lang="en-US" altLang="zh-CN" dirty="0">
              <a:latin typeface="Arial" panose="020B0604020202020204" pitchFamily="34" charset="0"/>
              <a:ea typeface="微软雅黑" panose="020B0503020204020204" pitchFamily="34" charset="-122"/>
            </a:endParaRPr>
          </a:p>
          <a:p>
            <a:r>
              <a:rPr lang="zh-CN" altLang="en-US" dirty="0">
                <a:latin typeface="Arial" panose="020B0604020202020204" pitchFamily="34" charset="0"/>
                <a:ea typeface="微软雅黑" panose="020B0503020204020204" pitchFamily="34" charset="-122"/>
              </a:rPr>
              <a:t>创新性的化学结构，与同类药物相比可减少骨髓抑制毒性、神经毒性以及药物间相互作用，以同类替代方式满足参保者 </a:t>
            </a:r>
            <a:r>
              <a:rPr lang="en-US" altLang="zh-CN" dirty="0" err="1">
                <a:latin typeface="Arial" panose="020B0604020202020204" pitchFamily="34" charset="0"/>
                <a:ea typeface="微软雅黑" panose="020B0503020204020204" pitchFamily="34" charset="-122"/>
              </a:rPr>
              <a:t>cSSTI</a:t>
            </a:r>
            <a:r>
              <a:rPr lang="en-US" altLang="zh-CN" dirty="0">
                <a:latin typeface="Arial" panose="020B0604020202020204" pitchFamily="34" charset="0"/>
                <a:ea typeface="微软雅黑" panose="020B0503020204020204" pitchFamily="34" charset="-122"/>
              </a:rPr>
              <a:t> </a:t>
            </a:r>
            <a:r>
              <a:rPr lang="zh-CN" altLang="en-US" dirty="0">
                <a:latin typeface="Arial" panose="020B0604020202020204" pitchFamily="34" charset="0"/>
                <a:ea typeface="微软雅黑" panose="020B0503020204020204" pitchFamily="34" charset="-122"/>
              </a:rPr>
              <a:t>治疗需求，对</a:t>
            </a:r>
            <a:r>
              <a:rPr lang="zh-CN" altLang="en-US" dirty="0">
                <a:solidFill>
                  <a:srgbClr val="FF0000"/>
                </a:solidFill>
                <a:latin typeface="Arial" panose="020B0604020202020204" pitchFamily="34" charset="0"/>
                <a:ea typeface="微软雅黑" panose="020B0503020204020204" pitchFamily="34" charset="-122"/>
              </a:rPr>
              <a:t>提升人群用药可及性</a:t>
            </a:r>
            <a:r>
              <a:rPr lang="zh-CN" altLang="en-US" dirty="0">
                <a:latin typeface="Arial" panose="020B0604020202020204" pitchFamily="34" charset="0"/>
                <a:ea typeface="微软雅黑" panose="020B0503020204020204" pitchFamily="34" charset="-122"/>
              </a:rPr>
              <a:t>具有积极意义。</a:t>
            </a:r>
            <a:endParaRPr lang="en-US" altLang="zh-CN" sz="2400" dirty="0">
              <a:latin typeface="Arial" panose="020B0604020202020204" pitchFamily="34" charset="0"/>
              <a:ea typeface="微软雅黑" panose="020B0503020204020204" pitchFamily="34" charset="-122"/>
            </a:endParaRPr>
          </a:p>
        </p:txBody>
      </p:sp>
      <p:sp>
        <p:nvSpPr>
          <p:cNvPr id="16" name="文本框 15">
            <a:extLst>
              <a:ext uri="{FF2B5EF4-FFF2-40B4-BE49-F238E27FC236}">
                <a16:creationId xmlns:a16="http://schemas.microsoft.com/office/drawing/2014/main" id="{C234A981-4ECD-BE1B-946E-C09D6AB95086}"/>
              </a:ext>
            </a:extLst>
          </p:cNvPr>
          <p:cNvSpPr txBox="1"/>
          <p:nvPr/>
        </p:nvSpPr>
        <p:spPr>
          <a:xfrm>
            <a:off x="1338203" y="3911013"/>
            <a:ext cx="4836624" cy="2677656"/>
          </a:xfrm>
          <a:prstGeom prst="rect">
            <a:avLst/>
          </a:prstGeom>
          <a:noFill/>
        </p:spPr>
        <p:txBody>
          <a:bodyPr wrap="square" rtlCol="0">
            <a:spAutoFit/>
          </a:bodyPr>
          <a:lstStyle/>
          <a:p>
            <a:r>
              <a:rPr lang="zh-CN" altLang="en-US" sz="2400" b="1" dirty="0">
                <a:latin typeface="Arial" panose="020B0604020202020204" pitchFamily="34" charset="0"/>
                <a:ea typeface="微软雅黑" panose="020B0503020204020204" pitchFamily="34" charset="-122"/>
              </a:rPr>
              <a:t>            </a:t>
            </a:r>
            <a:r>
              <a:rPr lang="zh-CN" altLang="en-US" sz="2400" b="1" dirty="0">
                <a:solidFill>
                  <a:srgbClr val="0F8F4A"/>
                </a:solidFill>
                <a:latin typeface="Arial" panose="020B0604020202020204" pitchFamily="34" charset="0"/>
                <a:ea typeface="微软雅黑" panose="020B0503020204020204" pitchFamily="34" charset="-122"/>
              </a:rPr>
              <a:t>弥补目录短板</a:t>
            </a:r>
            <a:endParaRPr lang="en-US" altLang="zh-CN" sz="2400" b="1" dirty="0">
              <a:solidFill>
                <a:srgbClr val="0F8F4A"/>
              </a:solidFill>
              <a:latin typeface="Arial" panose="020B0604020202020204" pitchFamily="34" charset="0"/>
              <a:ea typeface="微软雅黑" panose="020B0503020204020204" pitchFamily="34" charset="-122"/>
            </a:endParaRPr>
          </a:p>
          <a:p>
            <a:endParaRPr lang="en-US" altLang="zh-CN" dirty="0">
              <a:solidFill>
                <a:srgbClr val="FF0000"/>
              </a:solidFill>
              <a:latin typeface="Arial" panose="020B0604020202020204" pitchFamily="34" charset="0"/>
              <a:ea typeface="微软雅黑" panose="020B0503020204020204" pitchFamily="34" charset="-122"/>
            </a:endParaRPr>
          </a:p>
          <a:p>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对于</a:t>
            </a:r>
            <a:r>
              <a:rPr lang="zh-CN" altLang="en-US" dirty="0">
                <a:latin typeface="Arial" panose="020B0604020202020204" pitchFamily="34" charset="0"/>
                <a:ea typeface="微软雅黑" panose="020B0503020204020204" pitchFamily="34" charset="-122"/>
                <a:cs typeface="Arial" panose="020B0604020202020204" pitchFamily="34" charset="0"/>
              </a:rPr>
              <a:t>老年、肝肾功能不全，合并基础血小板低或存在下降趋势、神经病变或其它</a:t>
            </a:r>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多种基础疾病患者</a:t>
            </a:r>
            <a:r>
              <a:rPr lang="zh-CN" altLang="en-US" dirty="0">
                <a:latin typeface="Arial" panose="020B0604020202020204" pitchFamily="34" charset="0"/>
                <a:ea typeface="微软雅黑" panose="020B0503020204020204" pitchFamily="34" charset="-122"/>
                <a:cs typeface="Arial" panose="020B0604020202020204" pitchFamily="34" charset="0"/>
              </a:rPr>
              <a:t>的耐药革兰阳性菌感染治疗</a:t>
            </a:r>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的适宜性、安全性优于现有目录产品</a:t>
            </a:r>
            <a:r>
              <a:rPr lang="zh-CN" altLang="en-US" dirty="0">
                <a:latin typeface="Arial" panose="020B0604020202020204" pitchFamily="34" charset="0"/>
                <a:ea typeface="微软雅黑" panose="020B0503020204020204" pitchFamily="34" charset="-122"/>
                <a:cs typeface="Arial" panose="020B0604020202020204" pitchFamily="34" charset="0"/>
              </a:rPr>
              <a:t>；</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r>
              <a:rPr lang="zh-CN" altLang="en-US" dirty="0">
                <a:latin typeface="Arial" panose="020B0604020202020204" pitchFamily="34" charset="0"/>
                <a:ea typeface="微软雅黑" panose="020B0503020204020204" pitchFamily="34" charset="-122"/>
                <a:cs typeface="Arial" panose="020B0604020202020204" pitchFamily="34" charset="0"/>
              </a:rPr>
              <a:t>尤其对万古霉素和利奈唑胺不能耐受的患者，</a:t>
            </a:r>
            <a:r>
              <a:rPr lang="zh-CN" altLang="en-US" dirty="0">
                <a:solidFill>
                  <a:srgbClr val="FF0000"/>
                </a:solidFill>
                <a:latin typeface="Arial" panose="020B0604020202020204" pitchFamily="34" charset="0"/>
                <a:ea typeface="微软雅黑" panose="020B0503020204020204" pitchFamily="34" charset="-122"/>
                <a:cs typeface="Arial" panose="020B0604020202020204" pitchFamily="34" charset="0"/>
              </a:rPr>
              <a:t>填补了复杂病例感染治疗的保障缺口，提升治疗可及性。</a:t>
            </a:r>
            <a:endParaRPr lang="en-US" altLang="zh-CN" dirty="0">
              <a:latin typeface="Arial" panose="020B0604020202020204" pitchFamily="34" charset="0"/>
              <a:ea typeface="微软雅黑" panose="020B0503020204020204" pitchFamily="34" charset="-122"/>
              <a:cs typeface="Arial" panose="020B0604020202020204" pitchFamily="34" charset="0"/>
            </a:endParaRPr>
          </a:p>
        </p:txBody>
      </p:sp>
      <p:sp>
        <p:nvSpPr>
          <p:cNvPr id="19" name="文本框 18">
            <a:extLst>
              <a:ext uri="{FF2B5EF4-FFF2-40B4-BE49-F238E27FC236}">
                <a16:creationId xmlns:a16="http://schemas.microsoft.com/office/drawing/2014/main" id="{C1808DAC-F3DC-D3AE-91C5-07F28EB25E64}"/>
              </a:ext>
            </a:extLst>
          </p:cNvPr>
          <p:cNvSpPr txBox="1"/>
          <p:nvPr/>
        </p:nvSpPr>
        <p:spPr>
          <a:xfrm>
            <a:off x="6716690" y="3995651"/>
            <a:ext cx="4724366" cy="2800767"/>
          </a:xfrm>
          <a:prstGeom prst="rect">
            <a:avLst/>
          </a:prstGeom>
          <a:noFill/>
        </p:spPr>
        <p:txBody>
          <a:bodyPr wrap="square" rtlCol="0">
            <a:spAutoFit/>
          </a:bodyPr>
          <a:lstStyle/>
          <a:p>
            <a:r>
              <a:rPr lang="zh-CN" altLang="en-US" sz="2400" b="1" dirty="0">
                <a:solidFill>
                  <a:srgbClr val="0F8F4A"/>
                </a:solidFill>
                <a:latin typeface="Arial" panose="020B0604020202020204" pitchFamily="34" charset="0"/>
                <a:ea typeface="微软雅黑" panose="020B0503020204020204" pitchFamily="34" charset="-122"/>
              </a:rPr>
              <a:t>        临床管理便利</a:t>
            </a:r>
            <a:endParaRPr lang="en-US" altLang="zh-CN" sz="2400" b="1" dirty="0">
              <a:solidFill>
                <a:srgbClr val="0F8F4A"/>
              </a:solidFill>
              <a:latin typeface="Arial" panose="020B0604020202020204" pitchFamily="34" charset="0"/>
              <a:ea typeface="微软雅黑" panose="020B0503020204020204" pitchFamily="34" charset="-122"/>
            </a:endParaRPr>
          </a:p>
          <a:p>
            <a:endParaRPr lang="en-US" altLang="zh-CN" sz="2400" b="1" dirty="0">
              <a:solidFill>
                <a:srgbClr val="00B0F0"/>
              </a:solidFill>
              <a:latin typeface="Arial" panose="020B0604020202020204" pitchFamily="34" charset="0"/>
              <a:ea typeface="微软雅黑" panose="020B0503020204020204" pitchFamily="34" charset="-122"/>
            </a:endParaRPr>
          </a:p>
          <a:p>
            <a:r>
              <a:rPr lang="zh-CN" altLang="en-US" dirty="0">
                <a:latin typeface="Arial" panose="020B0604020202020204" pitchFamily="34" charset="0"/>
                <a:ea typeface="微软雅黑" panose="020B0503020204020204" pitchFamily="34" charset="-122"/>
              </a:rPr>
              <a:t>非广谱抗菌药，适应症明确，</a:t>
            </a:r>
            <a:r>
              <a:rPr lang="zh-CN" altLang="en-US" dirty="0">
                <a:solidFill>
                  <a:srgbClr val="FF0000"/>
                </a:solidFill>
                <a:latin typeface="Arial" panose="020B0604020202020204" pitchFamily="34" charset="0"/>
                <a:ea typeface="微软雅黑" panose="020B0503020204020204" pitchFamily="34" charset="-122"/>
              </a:rPr>
              <a:t>纳入各省特殊或限制级使用管理</a:t>
            </a:r>
            <a:r>
              <a:rPr lang="zh-CN" altLang="en-US" dirty="0">
                <a:latin typeface="Arial" panose="020B0604020202020204" pitchFamily="34" charset="0"/>
                <a:ea typeface="微软雅黑" panose="020B0503020204020204" pitchFamily="34" charset="-122"/>
              </a:rPr>
              <a:t>，卫生部</a:t>
            </a:r>
            <a:r>
              <a:rPr lang="en-US" altLang="zh-CN" dirty="0">
                <a:latin typeface="Arial" panose="020B0604020202020204" pitchFamily="34" charset="0"/>
                <a:ea typeface="微软雅黑" panose="020B0503020204020204" pitchFamily="34" charset="-122"/>
              </a:rPr>
              <a:t>84</a:t>
            </a:r>
            <a:r>
              <a:rPr lang="zh-CN" altLang="en-US" dirty="0">
                <a:latin typeface="Arial" panose="020B0604020202020204" pitchFamily="34" charset="0"/>
                <a:ea typeface="微软雅黑" panose="020B0503020204020204" pitchFamily="34" charset="-122"/>
              </a:rPr>
              <a:t>号令明确规定，针对不同管理级别的抗菌药物，均需专业人士审核后才可使用，滥用风险极低；说明书用法用量明确；</a:t>
            </a:r>
            <a:r>
              <a:rPr lang="zh-CN" altLang="en-US" dirty="0">
                <a:solidFill>
                  <a:srgbClr val="FF0000"/>
                </a:solidFill>
                <a:latin typeface="Arial" panose="020B0604020202020204" pitchFamily="34" charset="0"/>
                <a:ea typeface="微软雅黑" panose="020B0503020204020204" pitchFamily="34" charset="-122"/>
              </a:rPr>
              <a:t>口服剂型</a:t>
            </a:r>
            <a:r>
              <a:rPr lang="zh-CN" altLang="en-US" dirty="0">
                <a:latin typeface="Arial" panose="020B0604020202020204" pitchFamily="34" charset="0"/>
                <a:ea typeface="微软雅黑" panose="020B0503020204020204" pitchFamily="34" charset="-122"/>
              </a:rPr>
              <a:t>，便于患者尽早出院，维持有效治疗周期。</a:t>
            </a:r>
            <a:endParaRPr lang="en-US" altLang="zh-CN" dirty="0">
              <a:latin typeface="Arial" panose="020B0604020202020204" pitchFamily="34" charset="0"/>
              <a:ea typeface="微软雅黑" panose="020B0503020204020204" pitchFamily="34" charset="-122"/>
            </a:endParaRPr>
          </a:p>
          <a:p>
            <a:endParaRPr lang="zh-CN" altLang="en-US" sz="2000" dirty="0">
              <a:latin typeface="Arial" panose="020B0604020202020204" pitchFamily="34" charset="0"/>
              <a:ea typeface="微软雅黑" panose="020B0503020204020204" pitchFamily="34" charset="-122"/>
            </a:endParaRPr>
          </a:p>
        </p:txBody>
      </p:sp>
      <p:pic>
        <p:nvPicPr>
          <p:cNvPr id="14" name="内容占位符 13" descr="用户">
            <a:extLst>
              <a:ext uri="{FF2B5EF4-FFF2-40B4-BE49-F238E27FC236}">
                <a16:creationId xmlns:a16="http://schemas.microsoft.com/office/drawing/2014/main" id="{1B255137-B941-69AF-1316-6EFB8AE4E43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flipH="1">
            <a:off x="1522801" y="978540"/>
            <a:ext cx="756784" cy="811121"/>
          </a:xfrm>
        </p:spPr>
      </p:pic>
      <p:pic>
        <p:nvPicPr>
          <p:cNvPr id="21" name="图形 20" descr="张开的手">
            <a:extLst>
              <a:ext uri="{FF2B5EF4-FFF2-40B4-BE49-F238E27FC236}">
                <a16:creationId xmlns:a16="http://schemas.microsoft.com/office/drawing/2014/main" id="{EA37FF27-2259-38CD-E85C-EE06B3ADC7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1908" y="1148292"/>
            <a:ext cx="584775" cy="584775"/>
          </a:xfrm>
          <a:prstGeom prst="rect">
            <a:avLst/>
          </a:prstGeom>
        </p:spPr>
      </p:pic>
      <p:pic>
        <p:nvPicPr>
          <p:cNvPr id="23" name="图形 22" descr="文档">
            <a:extLst>
              <a:ext uri="{FF2B5EF4-FFF2-40B4-BE49-F238E27FC236}">
                <a16:creationId xmlns:a16="http://schemas.microsoft.com/office/drawing/2014/main" id="{E1EADB70-0F56-0EED-1DE4-9CB1FAEBAC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4025" y="3858316"/>
            <a:ext cx="645560" cy="645560"/>
          </a:xfrm>
          <a:prstGeom prst="rect">
            <a:avLst/>
          </a:prstGeom>
        </p:spPr>
      </p:pic>
      <p:pic>
        <p:nvPicPr>
          <p:cNvPr id="25" name="图形 24" descr="药品">
            <a:extLst>
              <a:ext uri="{FF2B5EF4-FFF2-40B4-BE49-F238E27FC236}">
                <a16:creationId xmlns:a16="http://schemas.microsoft.com/office/drawing/2014/main" id="{82B25B91-EAFA-9EE5-AC7C-2BA4112345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1908" y="3856618"/>
            <a:ext cx="639564" cy="639564"/>
          </a:xfrm>
          <a:prstGeom prst="rect">
            <a:avLst/>
          </a:prstGeom>
        </p:spPr>
      </p:pic>
    </p:spTree>
    <p:extLst>
      <p:ext uri="{BB962C8B-B14F-4D97-AF65-F5344CB8AC3E}">
        <p14:creationId xmlns:p14="http://schemas.microsoft.com/office/powerpoint/2010/main" val="3181382193"/>
      </p:ext>
    </p:extLst>
  </p:cSld>
  <p:clrMapOvr>
    <a:masterClrMapping/>
  </p:clrMapOvr>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28711</TotalTime>
  <Words>2284</Words>
  <Application>Microsoft Office PowerPoint</Application>
  <PresentationFormat>宽屏</PresentationFormat>
  <Paragraphs>164</Paragraphs>
  <Slides>10</Slides>
  <Notes>8</Notes>
  <HiddenSlides>0</HiddenSlides>
  <MMClips>0</MMClips>
  <ScaleCrop>false</ScaleCrop>
  <HeadingPairs>
    <vt:vector size="6" baseType="variant">
      <vt:variant>
        <vt:lpstr>已用的字体</vt:lpstr>
      </vt:variant>
      <vt:variant>
        <vt:i4>4</vt:i4>
      </vt:variant>
      <vt:variant>
        <vt:lpstr>主题</vt:lpstr>
      </vt:variant>
      <vt:variant>
        <vt:i4>3</vt:i4>
      </vt:variant>
      <vt:variant>
        <vt:lpstr>幻灯片标题</vt:lpstr>
      </vt:variant>
      <vt:variant>
        <vt:i4>10</vt:i4>
      </vt:variant>
    </vt:vector>
  </HeadingPairs>
  <TitlesOfParts>
    <vt:vector size="17" baseType="lpstr">
      <vt:lpstr>等线</vt:lpstr>
      <vt:lpstr>微软雅黑</vt:lpstr>
      <vt:lpstr>Arial</vt:lpstr>
      <vt:lpstr>Times New Roman</vt:lpstr>
      <vt:lpstr>自定义设计方案</vt:lpstr>
      <vt:lpstr>Office 主题​​</vt:lpstr>
      <vt:lpstr>1_Office 主题​​</vt:lpstr>
      <vt:lpstr>PowerPoint 演示文稿</vt:lpstr>
      <vt:lpstr>PowerPoint 演示文稿</vt:lpstr>
      <vt:lpstr>基本信息（1/2）</vt:lpstr>
      <vt:lpstr>基本信息（2/2）</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涛 王</dc:creator>
  <cp:lastModifiedBy>杨帆</cp:lastModifiedBy>
  <cp:revision>310</cp:revision>
  <dcterms:created xsi:type="dcterms:W3CDTF">2025-02-27T04:04:13Z</dcterms:created>
  <dcterms:modified xsi:type="dcterms:W3CDTF">2025-07-19T04:18:26Z</dcterms:modified>
</cp:coreProperties>
</file>