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media/image19.svg" ContentType="image/svg+xml"/>
  <Override PartName="/ppt/media/image2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56" r:id="rId3"/>
    <p:sldId id="258" r:id="rId4"/>
    <p:sldId id="15371119" r:id="rId5"/>
    <p:sldId id="15371236" r:id="rId7"/>
    <p:sldId id="15371214" r:id="rId8"/>
    <p:sldId id="15371229" r:id="rId9"/>
    <p:sldId id="15371222" r:id="rId10"/>
    <p:sldId id="15371234" r:id="rId11"/>
    <p:sldId id="15371235" r:id="rId12"/>
    <p:sldId id="15371230" r:id="rId13"/>
    <p:sldId id="15371107" r:id="rId14"/>
    <p:sldId id="15371187" r:id="rId15"/>
    <p:sldId id="15371099" r:id="rId16"/>
  </p:sldIdLst>
  <p:sldSz cx="12192000" cy="6858000"/>
  <p:notesSz cx="6858000" cy="9144000"/>
  <p:custDataLst>
    <p:tags r:id="rId2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黄书悦" initials="黄书悦" lastIdx="9" clrIdx="0"/>
  <p:cmAuthor id="1" name="肖嘉盈" initials="肖嘉盈" lastIdx="6" clrIdx="1"/>
  <p:cmAuthor id="2" name="Leo" initials="Leo" lastIdx="2" clrIdx="1"/>
  <p:cmAuthor id="3" name="yi.ling" initials="yl" lastIdx="2" clrIdx="2"/>
  <p:cmAuthor id="4" name="hongru.zhao" initials="h" lastIdx="3" clrIdx="3"/>
  <p:cmAuthor id="5" name="Xiaoping Jin" initials="X" lastIdx="1" clrIdx="0"/>
  <p:cmAuthor id="6" name="huilin.huang" initials="h" lastIdx="6" clrIdx="16"/>
  <p:cmAuthor id="15" name="wei.wu" initials="w" lastIdx="6" clrIdx="14"/>
  <p:cmAuthor id="16" name="Author" initials="A" lastIdx="0" clrIdx="15"/>
  <p:cmAuthor id="17" name="XiaoJin" initials="JX" lastIdx="1" clrIdx="16"/>
  <p:cmAuthor id="18" name="崔 超宇" initials="崔" lastIdx="1" clrIdx="17"/>
  <p:cmAuthor id="21" name="作者" initials="A" lastIdx="0" clrIdx="20"/>
  <p:cmAuthor id="22" name="YL" initials="YL" lastIdx="3" clrIdx="21"/>
  <p:cmAuthor id="23" name="邱婷" initials="邱婷" lastIdx="2" clrIdx="22"/>
  <p:cmAuthor id="24" name="姚志芳" initials="姚志芳" lastIdx="9" clrIdx="2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E9"/>
    <a:srgbClr val="F8B9AD"/>
    <a:srgbClr val="F8ADC1"/>
    <a:srgbClr val="0432FF"/>
    <a:srgbClr val="4396E9"/>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557"/>
    <p:restoredTop sz="96411"/>
  </p:normalViewPr>
  <p:slideViewPr>
    <p:cSldViewPr snapToGrid="0">
      <p:cViewPr varScale="1">
        <p:scale>
          <a:sx n="96" d="100"/>
          <a:sy n="96" d="100"/>
        </p:scale>
        <p:origin x="1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tags" Target="tags/tag52.xml"/><Relationship Id="rId20" Type="http://schemas.openxmlformats.org/officeDocument/2006/relationships/commentAuthors" Target="commentAuthors.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794682080924855"/>
          <c:y val="0.0425031367628607"/>
          <c:w val="0.736890173410405"/>
          <c:h val="0.861543287327478"/>
        </c:manualLayout>
      </c:layout>
      <c:barChart>
        <c:barDir val="col"/>
        <c:grouping val="clustered"/>
        <c:varyColors val="0"/>
        <c:ser>
          <c:idx val="0"/>
          <c:order val="0"/>
          <c:tx>
            <c:strRef>
              <c:f>Sheet1!$B$1</c:f>
              <c:strCache>
                <c:ptCount val="1"/>
                <c:pt idx="0">
                  <c:v>卡度尼利单抗+化疗</c:v>
                </c:pt>
              </c:strCache>
            </c:strRef>
          </c:tx>
          <c:spPr>
            <a:solidFill>
              <a:srgbClr val="ED7D31"/>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rgbClr val="C00000"/>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全人群</c:v>
                </c:pt>
                <c:pt idx="1">
                  <c:v>PD-L1 CPS＜10</c:v>
                </c:pt>
                <c:pt idx="2">
                  <c:v>基线肝转移</c:v>
                </c:pt>
              </c:strCache>
            </c:strRef>
          </c:cat>
          <c:val>
            <c:numRef>
              <c:f>Sheet1!$B$2:$B$4</c:f>
              <c:numCache>
                <c:formatCode>0%</c:formatCode>
                <c:ptCount val="3"/>
                <c:pt idx="0">
                  <c:v>0.34</c:v>
                </c:pt>
                <c:pt idx="1">
                  <c:v>0.28</c:v>
                </c:pt>
                <c:pt idx="2">
                  <c:v>0.47</c:v>
                </c:pt>
              </c:numCache>
            </c:numRef>
          </c:val>
        </c:ser>
        <c:ser>
          <c:idx val="1"/>
          <c:order val="1"/>
          <c:tx>
            <c:strRef>
              <c:f>Sheet1!$C$1</c:f>
              <c:strCache>
                <c:ptCount val="1"/>
                <c:pt idx="0">
                  <c:v>帕博利珠单抗+化疗</c:v>
                </c:pt>
              </c:strCache>
            </c:strRef>
          </c:tx>
          <c:spPr>
            <a:solidFill>
              <a:srgbClr val="4472C4">
                <a:lumMod val="60000"/>
                <a:lumOff val="4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全人群</c:v>
                </c:pt>
                <c:pt idx="1">
                  <c:v>PD-L1 CPS＜10</c:v>
                </c:pt>
                <c:pt idx="2">
                  <c:v>基线肝转移</c:v>
                </c:pt>
              </c:strCache>
            </c:strRef>
          </c:cat>
          <c:val>
            <c:numRef>
              <c:f>Sheet1!$C$2:$C$4</c:f>
              <c:numCache>
                <c:formatCode>0%</c:formatCode>
                <c:ptCount val="3"/>
                <c:pt idx="0">
                  <c:v>0.22</c:v>
                </c:pt>
                <c:pt idx="1">
                  <c:v>0.14</c:v>
                </c:pt>
                <c:pt idx="2">
                  <c:v>0.17</c:v>
                </c:pt>
              </c:numCache>
            </c:numRef>
          </c:val>
        </c:ser>
        <c:ser>
          <c:idx val="2"/>
          <c:order val="2"/>
          <c:tx>
            <c:strRef>
              <c:f>Sheet1!$D$1</c:f>
              <c:strCache>
                <c:ptCount val="1"/>
                <c:pt idx="0">
                  <c:v>纳武利尤单抗+化疗</c:v>
                </c:pt>
              </c:strCache>
            </c:strRef>
          </c:tx>
          <c:spPr>
            <a:solidFill>
              <a:srgbClr val="5B9BD5">
                <a:lumMod val="60000"/>
                <a:lumOff val="4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全人群</c:v>
                </c:pt>
                <c:pt idx="1">
                  <c:v>PD-L1 CPS＜10</c:v>
                </c:pt>
                <c:pt idx="2">
                  <c:v>基线肝转移</c:v>
                </c:pt>
              </c:strCache>
            </c:strRef>
          </c:cat>
          <c:val>
            <c:numRef>
              <c:f>Sheet1!$D$2:$D$4</c:f>
              <c:numCache>
                <c:formatCode>0%</c:formatCode>
                <c:ptCount val="3"/>
                <c:pt idx="0">
                  <c:v>0.2</c:v>
                </c:pt>
                <c:pt idx="1">
                  <c:v>0.06</c:v>
                </c:pt>
                <c:pt idx="2">
                  <c:v>0.28</c:v>
                </c:pt>
              </c:numCache>
            </c:numRef>
          </c:val>
        </c:ser>
        <c:ser>
          <c:idx val="3"/>
          <c:order val="3"/>
          <c:tx>
            <c:strRef>
              <c:f>Sheet1!$E$1</c:f>
              <c:strCache>
                <c:ptCount val="1"/>
                <c:pt idx="0">
                  <c:v>替雷利珠单抗+化疗</c:v>
                </c:pt>
              </c:strCache>
            </c:strRef>
          </c:tx>
          <c:spPr>
            <a:solidFill>
              <a:srgbClr val="5B9BD5">
                <a:lumMod val="40000"/>
                <a:lumOff val="6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全人群</c:v>
                </c:pt>
                <c:pt idx="1">
                  <c:v>PD-L1 CPS＜10</c:v>
                </c:pt>
                <c:pt idx="2">
                  <c:v>基线肝转移</c:v>
                </c:pt>
              </c:strCache>
            </c:strRef>
          </c:cat>
          <c:val>
            <c:numRef>
              <c:f>Sheet1!$E$2:$E$4</c:f>
              <c:numCache>
                <c:formatCode>0%</c:formatCode>
                <c:ptCount val="3"/>
                <c:pt idx="0">
                  <c:v>0.2</c:v>
                </c:pt>
                <c:pt idx="1">
                  <c:v>0.09</c:v>
                </c:pt>
                <c:pt idx="2">
                  <c:v>0.25</c:v>
                </c:pt>
              </c:numCache>
            </c:numRef>
          </c:val>
        </c:ser>
        <c:ser>
          <c:idx val="4"/>
          <c:order val="4"/>
          <c:tx>
            <c:strRef>
              <c:f>Sheet1!$F$1</c:f>
              <c:strCache>
                <c:ptCount val="1"/>
                <c:pt idx="0">
                  <c:v>信迪利单抗+化疗</c:v>
                </c:pt>
              </c:strCache>
            </c:strRef>
          </c:tx>
          <c:spPr>
            <a:solidFill>
              <a:srgbClr val="5B9BD5">
                <a:lumMod val="20000"/>
                <a:lumOff val="80000"/>
              </a:srgbClr>
            </a:solidFill>
            <a:ln>
              <a:noFill/>
            </a:ln>
            <a:effectLst/>
          </c:spPr>
          <c:invertIfNegative val="0"/>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全人群</c:v>
                </c:pt>
                <c:pt idx="1">
                  <c:v>PD-L1 CPS＜10</c:v>
                </c:pt>
                <c:pt idx="2">
                  <c:v>基线肝转移</c:v>
                </c:pt>
              </c:strCache>
            </c:strRef>
          </c:cat>
          <c:val>
            <c:numRef>
              <c:f>Sheet1!$F$2:$F$4</c:f>
              <c:numCache>
                <c:formatCode>0%</c:formatCode>
                <c:ptCount val="3"/>
                <c:pt idx="0">
                  <c:v>0.23</c:v>
                </c:pt>
                <c:pt idx="1">
                  <c:v>0.06</c:v>
                </c:pt>
                <c:pt idx="2">
                  <c:v>0.25</c:v>
                </c:pt>
              </c:numCache>
            </c:numRef>
          </c:val>
        </c:ser>
        <c:dLbls>
          <c:showLegendKey val="0"/>
          <c:showVal val="1"/>
          <c:showCatName val="0"/>
          <c:showSerName val="0"/>
          <c:showPercent val="0"/>
          <c:showBubbleSize val="0"/>
        </c:dLbls>
        <c:gapWidth val="150"/>
        <c:overlap val="-15"/>
        <c:axId val="897466240"/>
        <c:axId val="897473440"/>
      </c:barChart>
      <c:catAx>
        <c:axId val="897466240"/>
        <c:scaling>
          <c:orientation val="minMax"/>
        </c:scaling>
        <c:delete val="0"/>
        <c:axPos val="b"/>
        <c:numFmt formatCode="General" sourceLinked="1"/>
        <c:majorTickMark val="none"/>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897473440"/>
        <c:crosses val="autoZero"/>
        <c:auto val="1"/>
        <c:lblAlgn val="ctr"/>
        <c:lblOffset val="100"/>
        <c:noMultiLvlLbl val="0"/>
      </c:catAx>
      <c:valAx>
        <c:axId val="897473440"/>
        <c:scaling>
          <c:orientation val="minMax"/>
          <c:max val="0.5"/>
          <c:min val="0"/>
        </c:scaling>
        <c:delete val="0"/>
        <c:axPos val="l"/>
        <c:numFmt formatCode="0%" sourceLinked="1"/>
        <c:majorTickMark val="out"/>
        <c:minorTickMark val="none"/>
        <c:tickLblPos val="nextTo"/>
        <c:spPr>
          <a:noFill/>
          <a:ln w="19050">
            <a:solidFill>
              <a:sysClr val="windowText" lastClr="000000"/>
            </a:solidFill>
          </a:ln>
          <a:effectLst/>
        </c:spPr>
        <c:txPr>
          <a:bodyPr rot="-60000000" spcFirstLastPara="1" vertOverflow="ellipsis" vert="horz" wrap="square" anchor="ctr" anchorCtr="0"/>
          <a:lstStyle/>
          <a:p>
            <a:pPr>
              <a:defRPr lang="zh-CN" sz="1000" b="1" i="0" u="none" strike="noStrike" kern="1200" baseline="0">
                <a:solidFill>
                  <a:schemeClr val="tx1"/>
                </a:solidFill>
                <a:latin typeface="微软雅黑" panose="020B0503020204020204" pitchFamily="34" charset="-122"/>
                <a:ea typeface="微软雅黑" panose="020B0503020204020204" pitchFamily="34" charset="-122"/>
                <a:cs typeface="+mn-cs"/>
              </a:defRPr>
            </a:pPr>
          </a:p>
        </c:txPr>
        <c:crossAx val="897466240"/>
        <c:crosses val="autoZero"/>
        <c:crossBetween val="between"/>
        <c:majorUnit val="0.1"/>
      </c:valAx>
      <c:spPr>
        <a:noFill/>
        <a:ln>
          <a:noFill/>
        </a:ln>
        <a:effectLst/>
      </c:spPr>
    </c:plotArea>
    <c:legend>
      <c:legendPos val="r"/>
      <c:legendEntry>
        <c:idx val="0"/>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egendEntry>
        <c:idx val="3"/>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egendEntry>
        <c:idx val="4"/>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704463457375528"/>
          <c:y val="0.00487646293888166"/>
        </c:manualLayout>
      </c:layou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a83de20c-e7c9-46c9-999d-c39cf306275a}"/>
      </c:ext>
    </c:extLst>
  </c:chart>
  <c:spPr>
    <a:noFill/>
    <a:ln>
      <a:noFill/>
    </a:ln>
    <a:effectLst/>
  </c:spPr>
  <c:txPr>
    <a:bodyPr/>
    <a:lstStyle/>
    <a:p>
      <a:pPr>
        <a:defRPr lang="zh-CN" sz="1000"/>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08A32-514B-2945-B653-8E25A7CBD7CF}"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9F319-4663-9645-9483-D6112C50A0DE}"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0A9F319-4663-9645-9483-D6112C50A0DE}" type="slidenum">
              <a:rPr kumimoji="1" lang="zh-CN" altLang="en-US"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17" name="图片 16" descr="康方LOGO_画板 1"/>
          <p:cNvPicPr>
            <a:picLocks noChangeAspect="1"/>
          </p:cNvPicPr>
          <p:nvPr userDrawn="1"/>
        </p:nvPicPr>
        <p:blipFill>
          <a:blip r:embed="rId3"/>
          <a:stretch>
            <a:fillRect/>
          </a:stretch>
        </p:blipFill>
        <p:spPr>
          <a:xfrm>
            <a:off x="419100" y="885825"/>
            <a:ext cx="3580130" cy="3580130"/>
          </a:xfrm>
          <a:prstGeom prst="rect">
            <a:avLst/>
          </a:prstGeom>
        </p:spPr>
      </p:pic>
      <p:sp>
        <p:nvSpPr>
          <p:cNvPr id="10" name="文本占位符 9"/>
          <p:cNvSpPr>
            <a:spLocks noGrp="1"/>
          </p:cNvSpPr>
          <p:nvPr>
            <p:ph type="body" idx="1" hasCustomPrompt="1"/>
          </p:nvPr>
        </p:nvSpPr>
        <p:spPr>
          <a:xfrm>
            <a:off x="998855" y="3561080"/>
            <a:ext cx="5224780" cy="2286000"/>
          </a:xfrm>
          <a:prstGeom prst="rect">
            <a:avLst/>
          </a:prstGeom>
        </p:spPr>
        <p:txBody>
          <a:bodyPr vert="horz" lIns="91440" tIns="45720" rIns="91440" bIns="45720" rtlCol="0">
            <a:normAutofit/>
          </a:bodyPr>
          <a:lstStyle>
            <a:lvl1pPr marL="0" indent="0">
              <a:buNone/>
              <a:defRPr sz="3600" b="1">
                <a:solidFill>
                  <a:srgbClr val="00568E"/>
                </a:solidFill>
                <a:latin typeface="+mj-ea"/>
                <a:ea typeface="+mj-ea"/>
                <a:cs typeface="+mj-ea"/>
              </a:defRPr>
            </a:lvl1pPr>
            <a:lvl2pPr>
              <a:defRPr>
                <a:latin typeface="+mj-ea"/>
                <a:ea typeface="+mj-ea"/>
                <a:cs typeface="+mj-ea"/>
              </a:defRPr>
            </a:lvl2pPr>
            <a:lvl3pPr>
              <a:defRPr>
                <a:latin typeface="+mj-ea"/>
                <a:ea typeface="+mj-ea"/>
                <a:cs typeface="+mj-ea"/>
              </a:defRPr>
            </a:lvl3pPr>
            <a:lvl4pPr>
              <a:defRPr>
                <a:latin typeface="+mj-ea"/>
                <a:ea typeface="+mj-ea"/>
                <a:cs typeface="+mj-ea"/>
              </a:defRPr>
            </a:lvl4pPr>
            <a:lvl5pPr>
              <a:defRPr>
                <a:latin typeface="+mj-ea"/>
                <a:ea typeface="+mj-ea"/>
                <a:cs typeface="+mj-ea"/>
              </a:defRPr>
            </a:lvl5pPr>
          </a:lstStyle>
          <a:p>
            <a:pPr lvl="0"/>
            <a:r>
              <a:rPr lang="zh-CN" altLang="en-US" dirty="0"/>
              <a:t>单击此处添加标题</a:t>
            </a:r>
            <a:endParaRPr lang="zh-CN" altLang="en-US" dirty="0"/>
          </a:p>
        </p:txBody>
      </p:sp>
      <p:sp>
        <p:nvSpPr>
          <p:cNvPr id="2" name="灯片编号占位符 5"/>
          <p:cNvSpPr>
            <a:spLocks noGrp="1"/>
          </p:cNvSpPr>
          <p:nvPr userDrawn="1"/>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000" smtClean="0">
                <a:solidFill>
                  <a:schemeClr val="bg1"/>
                </a:solidFill>
              </a:rPr>
            </a:fld>
            <a:endParaRPr lang="zh-CN" altLang="en-US" sz="1000">
              <a:solidFill>
                <a:schemeClr val="bg1"/>
              </a:solidFill>
            </a:endParaRPr>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灯片编号占位符 3"/>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endParaRPr kumimoji="1"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endParaRPr kumimoji="1" lang="zh-CN" altLang="en-US"/>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kumimoji="1" lang="zh-CN" altLang="en-US"/>
              <a:t>单击此处编辑母版标题样式</a:t>
            </a:r>
            <a:endParaRPr kumimoji="1"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内容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占位符 16"/>
          <p:cNvSpPr>
            <a:spLocks noGrp="1"/>
          </p:cNvSpPr>
          <p:nvPr>
            <p:ph type="body" idx="13"/>
          </p:nvPr>
        </p:nvSpPr>
        <p:spPr>
          <a:xfrm>
            <a:off x="780415" y="913765"/>
            <a:ext cx="9683750" cy="435610"/>
          </a:xfrm>
        </p:spPr>
        <p:txBody>
          <a:bodyPr>
            <a:normAutofit/>
          </a:bodyPr>
          <a:lstStyle>
            <a:lvl1pPr marL="0" indent="0">
              <a:buNone/>
              <a:defRPr sz="180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6" name="标题 5"/>
          <p:cNvSpPr>
            <a:spLocks noGrp="1"/>
          </p:cNvSpPr>
          <p:nvPr>
            <p:ph type="title"/>
          </p:nvPr>
        </p:nvSpPr>
        <p:spPr>
          <a:xfrm>
            <a:off x="772160" y="447040"/>
            <a:ext cx="9683750" cy="423545"/>
          </a:xfrm>
        </p:spPr>
        <p:txBody>
          <a:bodyPr anchor="b">
            <a:spAutoFit/>
          </a:bodyPr>
          <a:lstStyle>
            <a:lvl1pPr>
              <a:defRPr sz="2400" b="1">
                <a:solidFill>
                  <a:srgbClr val="00568E"/>
                </a:solidFill>
                <a:effectLst/>
                <a:latin typeface="+mj-ea"/>
                <a:ea typeface="+mj-ea"/>
              </a:defRPr>
            </a:lvl1pPr>
          </a:lstStyle>
          <a:p>
            <a:r>
              <a:rPr lang="zh-CN" altLang="en-US" dirty="0"/>
              <a:t>单击此处编辑母版标题样式</a:t>
            </a:r>
            <a:endParaRPr lang="zh-CN" altLang="en-US" dirty="0"/>
          </a:p>
        </p:txBody>
      </p:sp>
      <p:sp>
        <p:nvSpPr>
          <p:cNvPr id="2" name="灯片编号占位符 5"/>
          <p:cNvSpPr>
            <a:spLocks noGrp="1"/>
          </p:cNvSpPr>
          <p:nvPr userDrawn="1"/>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fld>
            <a:endParaRPr lang="zh-CN" altLang="en-US"/>
          </a:p>
        </p:txBody>
      </p:sp>
      <p:sp>
        <p:nvSpPr>
          <p:cNvPr id="3" name="文本占位符 2"/>
          <p:cNvSpPr>
            <a:spLocks noGrp="1"/>
          </p:cNvSpPr>
          <p:nvPr>
            <p:ph type="body" idx="1" hasCustomPrompt="1"/>
          </p:nvPr>
        </p:nvSpPr>
        <p:spPr>
          <a:xfrm>
            <a:off x="772160" y="1430020"/>
            <a:ext cx="10714990" cy="4734560"/>
          </a:xfrm>
          <a:prstGeom prst="rect">
            <a:avLst/>
          </a:prstGeom>
        </p:spPr>
        <p:txBody>
          <a:bodyPr vert="horz" lIns="91440" tIns="45720" rIns="91440" bIns="45720" rtlCol="0">
            <a:normAutofit/>
          </a:bodyPr>
          <a:lstStyle>
            <a:lvl1pPr>
              <a:defRPr sz="2000">
                <a:solidFill>
                  <a:srgbClr val="3E3A39"/>
                </a:solidFill>
                <a:latin typeface="+mj-ea"/>
                <a:ea typeface="+mj-ea"/>
                <a:cs typeface="+mj-ea"/>
              </a:defRPr>
            </a:lvl1pPr>
            <a:lvl2pPr>
              <a:defRPr sz="1800">
                <a:solidFill>
                  <a:srgbClr val="3E3A39"/>
                </a:solidFill>
                <a:latin typeface="+mj-ea"/>
                <a:ea typeface="+mj-ea"/>
                <a:cs typeface="+mj-ea"/>
              </a:defRPr>
            </a:lvl2pPr>
            <a:lvl3pPr>
              <a:defRPr sz="1600">
                <a:solidFill>
                  <a:srgbClr val="3E3A39"/>
                </a:solidFill>
                <a:latin typeface="+mj-ea"/>
                <a:ea typeface="+mj-ea"/>
                <a:cs typeface="+mj-ea"/>
              </a:defRPr>
            </a:lvl3pPr>
            <a:lvl4pPr>
              <a:defRPr sz="1400">
                <a:solidFill>
                  <a:srgbClr val="3E3A39"/>
                </a:solidFill>
                <a:latin typeface="+mj-ea"/>
                <a:ea typeface="+mj-ea"/>
                <a:cs typeface="+mj-ea"/>
              </a:defRPr>
            </a:lvl4pPr>
            <a:lvl5pPr>
              <a:defRPr sz="1200">
                <a:solidFill>
                  <a:srgbClr val="3E3A39"/>
                </a:solidFill>
                <a:latin typeface="+mj-ea"/>
                <a:ea typeface="+mj-ea"/>
                <a:cs typeface="+mj-ea"/>
              </a:defRPr>
            </a:lvl5pPr>
          </a:lstStyle>
          <a:p>
            <a:pPr lvl="0"/>
            <a:r>
              <a:rPr lang="zh-CN" altLang="en-US" dirty="0"/>
              <a:t>微软雅黑 CN N</a:t>
            </a:r>
            <a:r>
              <a:rPr lang="en-US" altLang="zh-CN" dirty="0"/>
              <a:t>ormal 20</a:t>
            </a:r>
            <a:endParaRPr lang="zh-CN" altLang="en-US" dirty="0"/>
          </a:p>
          <a:p>
            <a:pPr lvl="1"/>
            <a:r>
              <a:rPr lang="zh-CN" altLang="en-US" dirty="0"/>
              <a:t>18</a:t>
            </a:r>
            <a:endParaRPr lang="zh-CN" altLang="en-US" dirty="0"/>
          </a:p>
          <a:p>
            <a:pPr lvl="2"/>
            <a:r>
              <a:rPr lang="zh-CN" altLang="en-US" dirty="0"/>
              <a:t>16</a:t>
            </a:r>
            <a:endParaRPr lang="zh-CN" altLang="en-US" dirty="0"/>
          </a:p>
          <a:p>
            <a:pPr lvl="3"/>
            <a:r>
              <a:rPr lang="zh-CN" altLang="en-US" dirty="0"/>
              <a:t>14</a:t>
            </a:r>
            <a:endParaRPr lang="zh-CN" altLang="en-US" dirty="0"/>
          </a:p>
          <a:p>
            <a:pPr lvl="4"/>
            <a:r>
              <a:rPr lang="zh-CN" altLang="en-US" dirty="0"/>
              <a:t>12</a:t>
            </a:r>
            <a:endParaRPr lang="zh-CN" altLang="en-US" dirty="0"/>
          </a:p>
        </p:txBody>
      </p:sp>
      <p:sp>
        <p:nvSpPr>
          <p:cNvPr id="8" name="文本框 7"/>
          <p:cNvSpPr txBox="1"/>
          <p:nvPr userDrawn="1"/>
        </p:nvSpPr>
        <p:spPr>
          <a:xfrm>
            <a:off x="4826000" y="6261100"/>
            <a:ext cx="2540000" cy="460375"/>
          </a:xfrm>
          <a:prstGeom prst="rect">
            <a:avLst/>
          </a:prstGeom>
          <a:noFill/>
        </p:spPr>
        <p:txBody>
          <a:bodyPr wrap="square" rtlCol="0" anchor="t">
            <a:spAutoFit/>
          </a:bodyPr>
          <a:lstStyle/>
          <a:p>
            <a:pPr lvl="0" algn="ctr"/>
            <a:r>
              <a:rPr lang="zh-CN" altLang="en-US" sz="1200" dirty="0">
                <a:solidFill>
                  <a:schemeClr val="bg1">
                    <a:lumMod val="50000"/>
                  </a:schemeClr>
                </a:solidFill>
                <a:latin typeface="+mj-ea"/>
                <a:ea typeface="+mj-ea"/>
                <a:cs typeface="+mj-ea"/>
                <a:sym typeface="+mn-ea"/>
              </a:rPr>
              <a:t>Confidential</a:t>
            </a:r>
            <a:endParaRPr lang="zh-CN" altLang="en-US" sz="1200" dirty="0">
              <a:solidFill>
                <a:schemeClr val="bg1">
                  <a:lumMod val="50000"/>
                </a:schemeClr>
              </a:solidFill>
              <a:latin typeface="+mj-ea"/>
              <a:ea typeface="+mj-ea"/>
              <a:cs typeface="+mj-ea"/>
            </a:endParaRPr>
          </a:p>
          <a:p>
            <a:pPr lvl="0" algn="ctr"/>
            <a:r>
              <a:rPr lang="zh-CN" altLang="en-US" sz="1200" dirty="0">
                <a:solidFill>
                  <a:schemeClr val="bg1">
                    <a:lumMod val="50000"/>
                  </a:schemeClr>
                </a:solidFill>
                <a:latin typeface="+mj-ea"/>
                <a:ea typeface="+mj-ea"/>
                <a:cs typeface="+mj-ea"/>
                <a:sym typeface="+mn-ea"/>
              </a:rPr>
              <a:t>版权所有© 2022 康方生物</a:t>
            </a:r>
            <a:endParaRPr lang="zh-CN" altLang="en-US" sz="1200" dirty="0">
              <a:solidFill>
                <a:schemeClr val="bg1">
                  <a:lumMod val="50000"/>
                </a:schemeClr>
              </a:solidFill>
              <a:latin typeface="+mj-ea"/>
              <a:ea typeface="+mj-ea"/>
              <a:cs typeface="+mj-ea"/>
              <a:sym typeface="+mn-ea"/>
            </a:endParaRPr>
          </a:p>
        </p:txBody>
      </p:sp>
      <p:sp>
        <p:nvSpPr>
          <p:cNvPr id="69" name="圆角矩形 68"/>
          <p:cNvSpPr/>
          <p:nvPr userDrawn="1"/>
        </p:nvSpPr>
        <p:spPr>
          <a:xfrm rot="16200000">
            <a:off x="-609282" y="4594860"/>
            <a:ext cx="762000" cy="329565"/>
          </a:xfrm>
          <a:prstGeom prst="roundRect">
            <a:avLst/>
          </a:prstGeom>
          <a:gradFill>
            <a:gsLst>
              <a:gs pos="100000">
                <a:srgbClr val="3F9DD5"/>
              </a:gs>
              <a:gs pos="0">
                <a:srgbClr val="006EB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0568E"/>
              </a:solidFill>
            </a:endParaRPr>
          </a:p>
        </p:txBody>
      </p:sp>
      <p:sp>
        <p:nvSpPr>
          <p:cNvPr id="80" name="圆角矩形 79"/>
          <p:cNvSpPr/>
          <p:nvPr userDrawn="1"/>
        </p:nvSpPr>
        <p:spPr>
          <a:xfrm rot="16200000">
            <a:off x="-608965" y="5429885"/>
            <a:ext cx="761365" cy="329565"/>
          </a:xfrm>
          <a:prstGeom prst="roundRect">
            <a:avLst/>
          </a:prstGeom>
          <a:gradFill>
            <a:gsLst>
              <a:gs pos="99000">
                <a:srgbClr val="F9C602"/>
              </a:gs>
              <a:gs pos="0">
                <a:srgbClr val="ED740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81" name="圆角矩形 80"/>
          <p:cNvSpPr/>
          <p:nvPr userDrawn="1"/>
        </p:nvSpPr>
        <p:spPr>
          <a:xfrm rot="16200000">
            <a:off x="-608647" y="6300470"/>
            <a:ext cx="760730" cy="333375"/>
          </a:xfrm>
          <a:prstGeom prst="roundRect">
            <a:avLst/>
          </a:prstGeom>
          <a:gradFill>
            <a:gsLst>
              <a:gs pos="99000">
                <a:srgbClr val="F5F6FA"/>
              </a:gs>
              <a:gs pos="0">
                <a:srgbClr val="CEE1F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04" name="圆角矩形 103"/>
          <p:cNvSpPr/>
          <p:nvPr userDrawn="1"/>
        </p:nvSpPr>
        <p:spPr>
          <a:xfrm>
            <a:off x="-394652" y="3807460"/>
            <a:ext cx="332740" cy="333375"/>
          </a:xfrm>
          <a:prstGeom prst="roundRect">
            <a:avLst/>
          </a:prstGeom>
          <a:solidFill>
            <a:srgbClr val="3E3A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1" name="圆角矩形 130"/>
          <p:cNvSpPr/>
          <p:nvPr userDrawn="1"/>
        </p:nvSpPr>
        <p:spPr>
          <a:xfrm>
            <a:off x="-393065" y="2952750"/>
            <a:ext cx="329565" cy="330200"/>
          </a:xfrm>
          <a:prstGeom prst="roundRect">
            <a:avLst/>
          </a:prstGeom>
          <a:solidFill>
            <a:srgbClr val="F39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5" name="圆角矩形 114"/>
          <p:cNvSpPr/>
          <p:nvPr userDrawn="1"/>
        </p:nvSpPr>
        <p:spPr>
          <a:xfrm>
            <a:off x="-393065" y="411480"/>
            <a:ext cx="329565" cy="330200"/>
          </a:xfrm>
          <a:prstGeom prst="round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19" name="圆角矩形 118"/>
          <p:cNvSpPr/>
          <p:nvPr userDrawn="1"/>
        </p:nvSpPr>
        <p:spPr>
          <a:xfrm>
            <a:off x="-393065" y="820420"/>
            <a:ext cx="329565" cy="330200"/>
          </a:xfrm>
          <a:prstGeom prst="roundRect">
            <a:avLst/>
          </a:prstGeom>
          <a:solidFill>
            <a:srgbClr val="3F9D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3" name="圆角矩形 122"/>
          <p:cNvSpPr/>
          <p:nvPr userDrawn="1"/>
        </p:nvSpPr>
        <p:spPr>
          <a:xfrm>
            <a:off x="-393065" y="1236980"/>
            <a:ext cx="329565" cy="330200"/>
          </a:xfrm>
          <a:prstGeom prst="roundRect">
            <a:avLst/>
          </a:prstGeom>
          <a:solidFill>
            <a:srgbClr val="7DC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7" name="圆角矩形 126"/>
          <p:cNvSpPr/>
          <p:nvPr userDrawn="1"/>
        </p:nvSpPr>
        <p:spPr>
          <a:xfrm>
            <a:off x="-393065" y="1663700"/>
            <a:ext cx="329565" cy="330200"/>
          </a:xfrm>
          <a:prstGeom prst="roundRect">
            <a:avLst/>
          </a:prstGeom>
          <a:solidFill>
            <a:srgbClr val="ABE0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4" name="圆角矩形 133"/>
          <p:cNvSpPr/>
          <p:nvPr userDrawn="1"/>
        </p:nvSpPr>
        <p:spPr>
          <a:xfrm>
            <a:off x="-393065" y="11430"/>
            <a:ext cx="329565" cy="330200"/>
          </a:xfrm>
          <a:prstGeom prst="roundRect">
            <a:avLst/>
          </a:prstGeom>
          <a:solidFill>
            <a:srgbClr val="0056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00568E"/>
              </a:solidFill>
            </a:endParaRPr>
          </a:p>
        </p:txBody>
      </p:sp>
      <p:sp>
        <p:nvSpPr>
          <p:cNvPr id="137" name="圆角矩形 136"/>
          <p:cNvSpPr/>
          <p:nvPr userDrawn="1"/>
        </p:nvSpPr>
        <p:spPr>
          <a:xfrm>
            <a:off x="-393065" y="2536190"/>
            <a:ext cx="329565" cy="330200"/>
          </a:xfrm>
          <a:prstGeom prst="roundRect">
            <a:avLst/>
          </a:prstGeom>
          <a:solidFill>
            <a:srgbClr val="ED74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0" name="圆角矩形 139"/>
          <p:cNvSpPr/>
          <p:nvPr userDrawn="1"/>
        </p:nvSpPr>
        <p:spPr>
          <a:xfrm>
            <a:off x="-393065" y="3378835"/>
            <a:ext cx="329565" cy="330200"/>
          </a:xfrm>
          <a:prstGeom prst="roundRect">
            <a:avLst/>
          </a:prstGeom>
          <a:solidFill>
            <a:srgbClr val="F9C6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3" name="圆角矩形 142"/>
          <p:cNvSpPr/>
          <p:nvPr userDrawn="1"/>
        </p:nvSpPr>
        <p:spPr>
          <a:xfrm>
            <a:off x="-393065" y="2092960"/>
            <a:ext cx="329565" cy="330200"/>
          </a:xfrm>
          <a:prstGeom prst="roundRect">
            <a:avLst/>
          </a:prstGeom>
          <a:solidFill>
            <a:srgbClr val="CEE1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Tree>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声明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文本占位符 16"/>
          <p:cNvSpPr>
            <a:spLocks noGrp="1"/>
          </p:cNvSpPr>
          <p:nvPr>
            <p:ph type="body" idx="13"/>
          </p:nvPr>
        </p:nvSpPr>
        <p:spPr>
          <a:xfrm>
            <a:off x="780415" y="913765"/>
            <a:ext cx="8139430" cy="435610"/>
          </a:xfrm>
        </p:spPr>
        <p:txBody>
          <a:bodyPr>
            <a:normAutofit/>
          </a:bodyPr>
          <a:lstStyle>
            <a:lvl1pPr marL="0" indent="0">
              <a:buNone/>
              <a:defRPr sz="1800">
                <a:solidFill>
                  <a:srgbClr val="00568E"/>
                </a:solidFill>
                <a:latin typeface="+mj-ea"/>
                <a:ea typeface="+mj-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9" name="灯片编号占位符 5"/>
          <p:cNvSpPr>
            <a:spLocks noGrp="1"/>
          </p:cNvSpPr>
          <p:nvPr userDrawn="1"/>
        </p:nvSpPr>
        <p:spPr>
          <a:xfrm>
            <a:off x="9678670" y="6534150"/>
            <a:ext cx="2514600" cy="337185"/>
          </a:xfrm>
          <a:prstGeom prst="rect">
            <a:avLst/>
          </a:prstGeom>
        </p:spPr>
        <p:txBody>
          <a:bodyPr vert="horz" lIns="91440" tIns="45720" rIns="91440" bIns="45720" rtlCol="0" anchor="ctr"/>
          <a:lstStyle>
            <a:lvl1pPr algn="r">
              <a:defRPr sz="800">
                <a:solidFill>
                  <a:schemeClr val="bg2">
                    <a:lumMod val="25000"/>
                  </a:schemeClr>
                </a:solidFill>
                <a:latin typeface="微软雅黑 Light" panose="020B0502040204020203" charset="-122"/>
                <a:ea typeface="微软雅黑 Light" panose="020B0502040204020203" charset="-122"/>
              </a:defRPr>
            </a:lvl1pPr>
          </a:lstStyle>
          <a:p>
            <a:fld id="{565CE74E-AB26-4998-AD42-012C4C1AD076}" type="slidenum">
              <a:rPr lang="zh-CN" altLang="en-US" smtClean="0"/>
            </a:fld>
            <a:endParaRPr lang="zh-CN" altLang="en-US"/>
          </a:p>
        </p:txBody>
      </p:sp>
      <p:sp>
        <p:nvSpPr>
          <p:cNvPr id="3" name="灯片编号占位符 5"/>
          <p:cNvSpPr>
            <a:spLocks noGrp="1"/>
          </p:cNvSpPr>
          <p:nvPr userDrawn="1"/>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000" smtClean="0">
                <a:solidFill>
                  <a:schemeClr val="bg1"/>
                </a:solidFill>
              </a:rPr>
            </a:fld>
            <a:endParaRPr lang="zh-CN" altLang="en-US" sz="1000">
              <a:solidFill>
                <a:schemeClr val="bg1"/>
              </a:solidFill>
            </a:endParaRPr>
          </a:p>
        </p:txBody>
      </p:sp>
      <p:sp>
        <p:nvSpPr>
          <p:cNvPr id="4" name="文本占位符 3"/>
          <p:cNvSpPr>
            <a:spLocks noGrp="1"/>
          </p:cNvSpPr>
          <p:nvPr>
            <p:ph type="body" idx="1" hasCustomPrompt="1"/>
          </p:nvPr>
        </p:nvSpPr>
        <p:spPr>
          <a:xfrm>
            <a:off x="772795" y="1442720"/>
            <a:ext cx="10714355" cy="4734560"/>
          </a:xfrm>
          <a:prstGeom prst="rect">
            <a:avLst/>
          </a:prstGeom>
        </p:spPr>
        <p:txBody>
          <a:bodyPr vert="horz" lIns="91440" tIns="45720" rIns="91440" bIns="45720" rtlCol="0">
            <a:normAutofit/>
          </a:bodyPr>
          <a:lstStyle>
            <a:lvl1pPr>
              <a:defRPr sz="2000">
                <a:latin typeface="+mj-ea"/>
                <a:ea typeface="+mj-ea"/>
                <a:cs typeface="+mj-ea"/>
              </a:defRPr>
            </a:lvl1pPr>
            <a:lvl2pPr>
              <a:defRPr sz="1800">
                <a:latin typeface="+mj-ea"/>
                <a:ea typeface="+mj-ea"/>
                <a:cs typeface="+mj-ea"/>
              </a:defRPr>
            </a:lvl2pPr>
            <a:lvl3pPr>
              <a:defRPr sz="1600">
                <a:latin typeface="+mj-ea"/>
                <a:ea typeface="+mj-ea"/>
                <a:cs typeface="+mj-ea"/>
              </a:defRPr>
            </a:lvl3pPr>
            <a:lvl4pPr>
              <a:defRPr sz="1400">
                <a:latin typeface="+mj-ea"/>
                <a:ea typeface="+mj-ea"/>
                <a:cs typeface="+mj-ea"/>
              </a:defRPr>
            </a:lvl4pPr>
            <a:lvl5pPr>
              <a:defRPr sz="1200">
                <a:latin typeface="+mj-ea"/>
                <a:ea typeface="+mj-ea"/>
                <a:cs typeface="+mj-ea"/>
              </a:defRPr>
            </a:lvl5pPr>
          </a:lstStyle>
          <a:p>
            <a:pPr lvl="0"/>
            <a:r>
              <a:rPr lang="zh-CN" altLang="en-US" dirty="0"/>
              <a:t>微软雅黑 CN N</a:t>
            </a:r>
            <a:r>
              <a:rPr lang="en-US" altLang="zh-CN" dirty="0"/>
              <a:t>ormal 20</a:t>
            </a:r>
            <a:endParaRPr lang="zh-CN" altLang="en-US" dirty="0"/>
          </a:p>
          <a:p>
            <a:pPr lvl="1"/>
            <a:r>
              <a:rPr lang="zh-CN" altLang="en-US" dirty="0"/>
              <a:t>18</a:t>
            </a:r>
            <a:endParaRPr lang="zh-CN" altLang="en-US" dirty="0"/>
          </a:p>
          <a:p>
            <a:pPr lvl="2"/>
            <a:r>
              <a:rPr lang="zh-CN" altLang="en-US" dirty="0"/>
              <a:t>16</a:t>
            </a:r>
            <a:endParaRPr lang="zh-CN" altLang="en-US" dirty="0"/>
          </a:p>
          <a:p>
            <a:pPr lvl="3"/>
            <a:r>
              <a:rPr lang="zh-CN" altLang="en-US" dirty="0"/>
              <a:t>14</a:t>
            </a:r>
            <a:endParaRPr lang="zh-CN" altLang="en-US" dirty="0"/>
          </a:p>
          <a:p>
            <a:pPr lvl="4"/>
            <a:r>
              <a:rPr lang="zh-CN" altLang="en-US" dirty="0"/>
              <a:t>12</a:t>
            </a:r>
            <a:endParaRPr lang="zh-CN" altLang="en-US" dirty="0"/>
          </a:p>
        </p:txBody>
      </p:sp>
    </p:spTree>
  </p:cSld>
  <p:clrMapOvr>
    <a:masterClrMapping/>
  </p:clrMapOvr>
  <p:hf hdr="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endParaRPr kumimoji="1"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
        <p:nvSpPr>
          <p:cNvPr id="7" name="矩形 6"/>
          <p:cNvSpPr/>
          <p:nvPr userDrawn="1"/>
        </p:nvSpPr>
        <p:spPr>
          <a:xfrm>
            <a:off x="0" y="0"/>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矩形 7"/>
          <p:cNvSpPr/>
          <p:nvPr userDrawn="1"/>
        </p:nvSpPr>
        <p:spPr>
          <a:xfrm>
            <a:off x="0" y="0"/>
            <a:ext cx="12192000" cy="6958013"/>
          </a:xfrm>
          <a:prstGeom prst="rect">
            <a:avLst/>
          </a:prstGeom>
          <a:gradFill flip="none" rotWithShape="1">
            <a:gsLst>
              <a:gs pos="0">
                <a:schemeClr val="bg1">
                  <a:alpha val="36067"/>
                </a:schemeClr>
              </a:gs>
              <a:gs pos="100000">
                <a:srgbClr val="0096E9">
                  <a:alpha val="43028"/>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 name="图片 9"/>
          <p:cNvPicPr>
            <a:picLocks noChangeAspect="1"/>
          </p:cNvPicPr>
          <p:nvPr userDrawn="1"/>
        </p:nvPicPr>
        <p:blipFill>
          <a:blip r:embed="rId2"/>
          <a:stretch>
            <a:fillRect/>
          </a:stretch>
        </p:blipFill>
        <p:spPr>
          <a:xfrm>
            <a:off x="9846809" y="4550571"/>
            <a:ext cx="1642382" cy="1916112"/>
          </a:xfrm>
          <a:prstGeom prst="rect">
            <a:avLst/>
          </a:prstGeom>
          <a:effectLst>
            <a:outerShdw blurRad="76200" dist="12700" dir="2700000" sy="-23000" kx="-800400" algn="bl" rotWithShape="0">
              <a:prstClr val="black">
                <a:alpha val="20000"/>
              </a:prstClr>
            </a:outerShdw>
          </a:effectLst>
        </p:spPr>
      </p:pic>
      <p:pic>
        <p:nvPicPr>
          <p:cNvPr id="13" name="图片 12"/>
          <p:cNvPicPr>
            <a:picLocks noChangeAspect="1"/>
          </p:cNvPicPr>
          <p:nvPr userDrawn="1"/>
        </p:nvPicPr>
        <p:blipFill>
          <a:blip r:embed="rId3"/>
          <a:stretch>
            <a:fillRect/>
          </a:stretch>
        </p:blipFill>
        <p:spPr>
          <a:xfrm>
            <a:off x="1566864" y="304419"/>
            <a:ext cx="1781455" cy="627033"/>
          </a:xfrm>
          <a:prstGeom prst="rect">
            <a:avLst/>
          </a:prstGeom>
        </p:spPr>
      </p:pic>
      <p:cxnSp>
        <p:nvCxnSpPr>
          <p:cNvPr id="15" name="直线连接符 14"/>
          <p:cNvCxnSpPr/>
          <p:nvPr userDrawn="1"/>
        </p:nvCxnSpPr>
        <p:spPr>
          <a:xfrm>
            <a:off x="1495424" y="304419"/>
            <a:ext cx="0" cy="627033"/>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userDrawn="1"/>
        </p:nvPicPr>
        <p:blipFill>
          <a:blip r:embed="rId4"/>
          <a:stretch>
            <a:fillRect/>
          </a:stretch>
        </p:blipFill>
        <p:spPr>
          <a:xfrm>
            <a:off x="519116" y="304419"/>
            <a:ext cx="862512" cy="62703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内容页">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灯片编号占位符 5"/>
          <p:cNvSpPr>
            <a:spLocks noGrp="1"/>
          </p:cNvSpPr>
          <p:nvPr userDrawn="1"/>
        </p:nvSpPr>
        <p:spPr>
          <a:xfrm>
            <a:off x="9323070" y="6407150"/>
            <a:ext cx="2743200" cy="3143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000" smtClean="0"/>
            </a:fld>
            <a:endParaRPr lang="zh-CN" altLang="en-US" sz="1000"/>
          </a:p>
        </p:txBody>
      </p:sp>
      <p:sp>
        <p:nvSpPr>
          <p:cNvPr id="6" name="标题 5"/>
          <p:cNvSpPr>
            <a:spLocks noGrp="1"/>
          </p:cNvSpPr>
          <p:nvPr>
            <p:ph type="title"/>
          </p:nvPr>
        </p:nvSpPr>
        <p:spPr>
          <a:xfrm>
            <a:off x="772160" y="447040"/>
            <a:ext cx="9683750" cy="423545"/>
          </a:xfrm>
        </p:spPr>
        <p:txBody>
          <a:bodyPr anchor="b">
            <a:spAutoFit/>
          </a:bodyPr>
          <a:lstStyle>
            <a:lvl1pPr>
              <a:defRPr sz="2400" b="1">
                <a:solidFill>
                  <a:srgbClr val="006EB7"/>
                </a:solidFill>
                <a:effectLst/>
                <a:latin typeface="+mj-ea"/>
                <a:ea typeface="+mj-ea"/>
              </a:defRPr>
            </a:lvl1pPr>
          </a:lstStyle>
          <a:p>
            <a:r>
              <a:rPr lang="zh-CN" altLang="en-US" dirty="0"/>
              <a:t>单击此处编辑母版标题样式</a:t>
            </a:r>
            <a:endParaRPr lang="zh-CN" altLang="en-US" dirty="0"/>
          </a:p>
        </p:txBody>
      </p:sp>
    </p:spTree>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
        <p:nvSpPr>
          <p:cNvPr id="7" name="同侧圆角矩形 6"/>
          <p:cNvSpPr/>
          <p:nvPr userDrawn="1"/>
        </p:nvSpPr>
        <p:spPr>
          <a:xfrm rot="5400000">
            <a:off x="-854529" y="941614"/>
            <a:ext cx="2133600" cy="424543"/>
          </a:xfrm>
          <a:prstGeom prst="round2SameRect">
            <a:avLst>
              <a:gd name="adj1" fmla="val 24394"/>
              <a:gd name="adj2" fmla="val 0"/>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endParaRPr kumimoji="1" lang="zh-CN" altLang="en-US"/>
          </a:p>
        </p:txBody>
      </p:sp>
      <p:sp>
        <p:nvSpPr>
          <p:cNvPr id="4" name="日期占位符 3"/>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灯片编号占位符 5"/>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
        <p:nvSpPr>
          <p:cNvPr id="7" name="同侧圆角矩形 6"/>
          <p:cNvSpPr/>
          <p:nvPr userDrawn="1"/>
        </p:nvSpPr>
        <p:spPr>
          <a:xfrm rot="5400000">
            <a:off x="-854529" y="941614"/>
            <a:ext cx="2133600" cy="424543"/>
          </a:xfrm>
          <a:prstGeom prst="round2SameRect">
            <a:avLst>
              <a:gd name="adj1" fmla="val 24394"/>
              <a:gd name="adj2" fmla="val 0"/>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内容占位符 2"/>
          <p:cNvSpPr>
            <a:spLocks noGrp="1"/>
          </p:cNvSpPr>
          <p:nvPr>
            <p:ph sz="half" idx="1"/>
          </p:nvPr>
        </p:nvSpPr>
        <p:spPr>
          <a:xfrm>
            <a:off x="838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4" name="内容占位符 3"/>
          <p:cNvSpPr>
            <a:spLocks noGrp="1"/>
          </p:cNvSpPr>
          <p:nvPr>
            <p:ph sz="half" idx="2"/>
          </p:nvPr>
        </p:nvSpPr>
        <p:spPr>
          <a:xfrm>
            <a:off x="6172200" y="1825625"/>
            <a:ext cx="5181600" cy="435133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日期占位符 4"/>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灯片编号占位符 6"/>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
        <p:nvSpPr>
          <p:cNvPr id="8" name="同侧圆角矩形 6"/>
          <p:cNvSpPr/>
          <p:nvPr userDrawn="1"/>
        </p:nvSpPr>
        <p:spPr>
          <a:xfrm rot="5400000">
            <a:off x="-854529" y="941614"/>
            <a:ext cx="2133600" cy="424543"/>
          </a:xfrm>
          <a:prstGeom prst="round2SameRect">
            <a:avLst>
              <a:gd name="adj1" fmla="val 24394"/>
              <a:gd name="adj2" fmla="val 0"/>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4" name="内容占位符 3"/>
          <p:cNvSpPr>
            <a:spLocks noGrp="1"/>
          </p:cNvSpPr>
          <p:nvPr>
            <p:ph sz="half" idx="2"/>
          </p:nvPr>
        </p:nvSpPr>
        <p:spPr>
          <a:xfrm>
            <a:off x="839788" y="2505075"/>
            <a:ext cx="5157787"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endParaRPr kumimoji="1" lang="zh-CN" altLang="en-US"/>
          </a:p>
        </p:txBody>
      </p:sp>
      <p:sp>
        <p:nvSpPr>
          <p:cNvPr id="6" name="内容占位符 5"/>
          <p:cNvSpPr>
            <a:spLocks noGrp="1"/>
          </p:cNvSpPr>
          <p:nvPr>
            <p:ph sz="quarter" idx="4"/>
          </p:nvPr>
        </p:nvSpPr>
        <p:spPr>
          <a:xfrm>
            <a:off x="6172200" y="2505075"/>
            <a:ext cx="5183188" cy="3684588"/>
          </a:xfrm>
        </p:spPr>
        <p:txBody>
          <a:bodyPr/>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7" name="日期占位符 6"/>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灯片编号占位符 8"/>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
        <p:nvSpPr>
          <p:cNvPr id="10" name="同侧圆角矩形 6"/>
          <p:cNvSpPr/>
          <p:nvPr userDrawn="1"/>
        </p:nvSpPr>
        <p:spPr>
          <a:xfrm rot="5400000">
            <a:off x="-854529" y="941614"/>
            <a:ext cx="2133600" cy="424543"/>
          </a:xfrm>
          <a:prstGeom prst="round2SameRect">
            <a:avLst>
              <a:gd name="adj1" fmla="val 24394"/>
              <a:gd name="adj2" fmla="val 0"/>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endParaRPr kumimoji="1" lang="zh-CN" altLang="en-US"/>
          </a:p>
        </p:txBody>
      </p:sp>
      <p:sp>
        <p:nvSpPr>
          <p:cNvPr id="3" name="日期占位符 2"/>
          <p:cNvSpPr>
            <a:spLocks noGrp="1"/>
          </p:cNvSpPr>
          <p:nvPr>
            <p:ph type="dt" sz="half" idx="10"/>
          </p:nvPr>
        </p:nvSpPr>
        <p:spPr/>
        <p:txBody>
          <a:bodyPr/>
          <a:lstStyle/>
          <a:p>
            <a:fld id="{1DC3D36C-529B-F546-840B-88568869DD3A}" type="datetimeFigureOut">
              <a:rPr kumimoji="1" lang="zh-CN" altLang="en-US" smtClean="0"/>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灯片编号占位符 4"/>
          <p:cNvSpPr>
            <a:spLocks noGrp="1"/>
          </p:cNvSpPr>
          <p:nvPr>
            <p:ph type="sldNum" sz="quarter" idx="12"/>
          </p:nvPr>
        </p:nvSpPr>
        <p:spPr/>
        <p:txBody>
          <a:bodyPr/>
          <a:lstStyle/>
          <a:p>
            <a:fld id="{F807FA0B-DF63-7742-AFC5-B5C04C2B8232}" type="slidenum">
              <a:rPr kumimoji="1" lang="zh-CN" altLang="en-US" smtClean="0"/>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11.png"/><Relationship Id="rId17" Type="http://schemas.openxmlformats.org/officeDocument/2006/relationships/image" Target="../media/image10.png"/><Relationship Id="rId16" Type="http://schemas.openxmlformats.org/officeDocument/2006/relationships/image" Target="../media/image9.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endParaRPr kumimoji="1"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dirty="0"/>
              <a:t>单击此处编辑母版文本样式</a:t>
            </a:r>
            <a:endParaRPr kumimoji="1" lang="zh-CN" altLang="en-US" dirty="0"/>
          </a:p>
          <a:p>
            <a:pPr lvl="1"/>
            <a:r>
              <a:rPr kumimoji="1" lang="zh-CN" altLang="en-US" dirty="0"/>
              <a:t>二级</a:t>
            </a:r>
            <a:endParaRPr kumimoji="1" lang="zh-CN" altLang="en-US" dirty="0"/>
          </a:p>
          <a:p>
            <a:pPr lvl="2"/>
            <a:r>
              <a:rPr kumimoji="1" lang="zh-CN" altLang="en-US" dirty="0"/>
              <a:t>三级</a:t>
            </a:r>
            <a:endParaRPr kumimoji="1" lang="zh-CN" altLang="en-US" dirty="0"/>
          </a:p>
          <a:p>
            <a:pPr lvl="3"/>
            <a:r>
              <a:rPr kumimoji="1" lang="zh-CN" altLang="en-US" dirty="0"/>
              <a:t>四级</a:t>
            </a:r>
            <a:endParaRPr kumimoji="1" lang="zh-CN" altLang="en-US" dirty="0"/>
          </a:p>
          <a:p>
            <a:pPr lvl="4"/>
            <a:r>
              <a:rPr kumimoji="1" lang="zh-CN" altLang="en-US" dirty="0"/>
              <a:t>五级</a:t>
            </a:r>
            <a:endParaRPr kumimoji="1"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3D36C-529B-F546-840B-88568869DD3A}" type="datetimeFigureOut">
              <a:rPr kumimoji="1" lang="zh-CN" altLang="en-US" smtClean="0"/>
            </a:fld>
            <a:endParaRPr kumimoji="1"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7FA0B-DF63-7742-AFC5-B5C04C2B8232}" type="slidenum">
              <a:rPr kumimoji="1" lang="zh-CN" altLang="en-US" smtClean="0"/>
            </a:fld>
            <a:endParaRPr kumimoji="1" lang="zh-CN" altLang="en-US"/>
          </a:p>
        </p:txBody>
      </p:sp>
      <p:pic>
        <p:nvPicPr>
          <p:cNvPr id="9" name="图片 8"/>
          <p:cNvPicPr>
            <a:picLocks noChangeAspect="1"/>
          </p:cNvPicPr>
          <p:nvPr userDrawn="1"/>
        </p:nvPicPr>
        <p:blipFill>
          <a:blip r:embed="rId16"/>
          <a:stretch>
            <a:fillRect/>
          </a:stretch>
        </p:blipFill>
        <p:spPr>
          <a:xfrm>
            <a:off x="11004863" y="252152"/>
            <a:ext cx="972329" cy="504305"/>
          </a:xfrm>
          <a:prstGeom prst="rect">
            <a:avLst/>
          </a:prstGeom>
        </p:spPr>
      </p:pic>
      <p:sp>
        <p:nvSpPr>
          <p:cNvPr id="11" name="矩形 10"/>
          <p:cNvSpPr/>
          <p:nvPr userDrawn="1"/>
        </p:nvSpPr>
        <p:spPr>
          <a:xfrm>
            <a:off x="0" y="6832599"/>
            <a:ext cx="12192000" cy="136525"/>
          </a:xfrm>
          <a:prstGeom prst="rect">
            <a:avLst/>
          </a:prstGeom>
          <a:solidFill>
            <a:srgbClr val="4396E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lvl="0" algn="ctr"/>
            <a:endParaRPr kumimoji="1" lang="zh-CN" altLang="en-US"/>
          </a:p>
        </p:txBody>
      </p:sp>
      <p:pic>
        <p:nvPicPr>
          <p:cNvPr id="62" name="图片 61"/>
          <p:cNvPicPr>
            <a:picLocks noChangeAspect="1"/>
          </p:cNvPicPr>
          <p:nvPr userDrawn="1"/>
        </p:nvPicPr>
        <p:blipFill>
          <a:blip r:embed="rId17"/>
          <a:stretch>
            <a:fillRect/>
          </a:stretch>
        </p:blipFill>
        <p:spPr>
          <a:xfrm>
            <a:off x="132896" y="6275613"/>
            <a:ext cx="1323524" cy="708025"/>
          </a:xfrm>
          <a:prstGeom prst="rect">
            <a:avLst/>
          </a:prstGeom>
        </p:spPr>
      </p:pic>
      <p:pic>
        <p:nvPicPr>
          <p:cNvPr id="50" name="图片 49"/>
          <p:cNvPicPr>
            <a:picLocks noChangeAspect="1"/>
          </p:cNvPicPr>
          <p:nvPr userDrawn="1"/>
        </p:nvPicPr>
        <p:blipFill>
          <a:blip r:embed="rId18"/>
          <a:stretch>
            <a:fillRect/>
          </a:stretch>
        </p:blipFill>
        <p:spPr>
          <a:xfrm>
            <a:off x="521055" y="6106505"/>
            <a:ext cx="554365" cy="60317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tags" Target="../tags/tag47.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tags" Target="../tags/tag4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7" Type="http://schemas.openxmlformats.org/officeDocument/2006/relationships/slideLayout" Target="../slideLayouts/slideLayout5.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5.xml"/><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1.xml"/><Relationship Id="rId1" Type="http://schemas.openxmlformats.org/officeDocument/2006/relationships/tags" Target="../tags/tag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7.png"/><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9" Type="http://schemas.openxmlformats.org/officeDocument/2006/relationships/image" Target="../media/image19.svg"/><Relationship Id="rId8" Type="http://schemas.openxmlformats.org/officeDocument/2006/relationships/image" Target="../media/image18.png"/><Relationship Id="rId7" Type="http://schemas.openxmlformats.org/officeDocument/2006/relationships/tags" Target="../tags/tag28.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32" Type="http://schemas.openxmlformats.org/officeDocument/2006/relationships/slideLayout" Target="../slideLayouts/slideLayout5.xml"/><Relationship Id="rId31" Type="http://schemas.openxmlformats.org/officeDocument/2006/relationships/image" Target="../media/image24.png"/><Relationship Id="rId30" Type="http://schemas.openxmlformats.org/officeDocument/2006/relationships/image" Target="../media/image23.png"/><Relationship Id="rId3" Type="http://schemas.openxmlformats.org/officeDocument/2006/relationships/tags" Target="../tags/tag24.xml"/><Relationship Id="rId29" Type="http://schemas.openxmlformats.org/officeDocument/2006/relationships/image" Target="../media/image22.png"/><Relationship Id="rId28" Type="http://schemas.openxmlformats.org/officeDocument/2006/relationships/tags" Target="../tags/tag45.xml"/><Relationship Id="rId27" Type="http://schemas.openxmlformats.org/officeDocument/2006/relationships/tags" Target="../tags/tag44.xml"/><Relationship Id="rId26" Type="http://schemas.openxmlformats.org/officeDocument/2006/relationships/tags" Target="../tags/tag43.xml"/><Relationship Id="rId25" Type="http://schemas.openxmlformats.org/officeDocument/2006/relationships/tags" Target="../tags/tag42.xml"/><Relationship Id="rId24" Type="http://schemas.openxmlformats.org/officeDocument/2006/relationships/tags" Target="../tags/tag41.xml"/><Relationship Id="rId23" Type="http://schemas.openxmlformats.org/officeDocument/2006/relationships/tags" Target="../tags/tag40.xml"/><Relationship Id="rId22" Type="http://schemas.openxmlformats.org/officeDocument/2006/relationships/tags" Target="../tags/tag39.xml"/><Relationship Id="rId21" Type="http://schemas.openxmlformats.org/officeDocument/2006/relationships/tags" Target="../tags/tag38.xml"/><Relationship Id="rId20" Type="http://schemas.openxmlformats.org/officeDocument/2006/relationships/tags" Target="../tags/tag37.xml"/><Relationship Id="rId2" Type="http://schemas.openxmlformats.org/officeDocument/2006/relationships/tags" Target="../tags/tag23.xml"/><Relationship Id="rId19" Type="http://schemas.openxmlformats.org/officeDocument/2006/relationships/tags" Target="../tags/tag36.xml"/><Relationship Id="rId18" Type="http://schemas.openxmlformats.org/officeDocument/2006/relationships/tags" Target="../tags/tag35.xml"/><Relationship Id="rId17" Type="http://schemas.openxmlformats.org/officeDocument/2006/relationships/tags" Target="../tags/tag34.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image" Target="../media/image21.svg"/><Relationship Id="rId11" Type="http://schemas.openxmlformats.org/officeDocument/2006/relationships/image" Target="../media/image20.png"/><Relationship Id="rId10" Type="http://schemas.openxmlformats.org/officeDocument/2006/relationships/tags" Target="../tags/tag29.xml"/><Relationship Id="rId1" Type="http://schemas.openxmlformats.org/officeDocument/2006/relationships/tags" Target="../tags/tag22.xml"/></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369480" y="2884127"/>
            <a:ext cx="3453037" cy="769441"/>
          </a:xfrm>
          <a:prstGeom prst="rect">
            <a:avLst/>
          </a:prstGeom>
          <a:noFill/>
        </p:spPr>
        <p:txBody>
          <a:bodyPr wrap="square" rtlCol="0">
            <a:spAutoFit/>
          </a:bodyPr>
          <a:lstStyle>
            <a:defPPr>
              <a:defRPr lang="zh-CN"/>
            </a:defPPr>
            <a:lvl1pPr>
              <a:defRPr kumimoji="1" sz="4400" b="1">
                <a:solidFill>
                  <a:srgbClr val="0070C0"/>
                </a:solidFill>
                <a:latin typeface="微软雅黑" panose="020B0503020204020204" pitchFamily="34" charset="-122"/>
                <a:ea typeface="微软雅黑" panose="020B0503020204020204" pitchFamily="34" charset="-122"/>
              </a:defRPr>
            </a:lvl1pPr>
          </a:lstStyle>
          <a:p>
            <a:pPr algn="ctr"/>
            <a:r>
              <a:rPr lang="zh-CN" altLang="en-US" dirty="0">
                <a:solidFill>
                  <a:schemeClr val="tx1"/>
                </a:solidFill>
              </a:rPr>
              <a:t>（</a:t>
            </a:r>
            <a:r>
              <a:rPr lang="zh-CN" altLang="en-US" dirty="0">
                <a:solidFill>
                  <a:srgbClr val="FF0000"/>
                </a:solidFill>
              </a:rPr>
              <a:t>开坦尼   </a:t>
            </a:r>
            <a:r>
              <a:rPr lang="zh-CN" altLang="en-US" dirty="0">
                <a:solidFill>
                  <a:schemeClr val="tx1"/>
                </a:solidFill>
              </a:rPr>
              <a:t>）</a:t>
            </a:r>
            <a:endParaRPr lang="zh-CN" altLang="en-US" dirty="0">
              <a:solidFill>
                <a:schemeClr val="tx1"/>
              </a:solidFill>
            </a:endParaRPr>
          </a:p>
        </p:txBody>
      </p:sp>
      <p:sp>
        <p:nvSpPr>
          <p:cNvPr id="5" name="文本框 4"/>
          <p:cNvSpPr txBox="1"/>
          <p:nvPr/>
        </p:nvSpPr>
        <p:spPr>
          <a:xfrm>
            <a:off x="3385453" y="5130891"/>
            <a:ext cx="5421087" cy="523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defTabSz="914400" rtl="0" fontAlgn="auto" latinLnBrk="0" hangingPunct="0">
              <a:lnSpc>
                <a:spcPct val="100000"/>
              </a:lnSpc>
              <a:spcBef>
                <a:spcPts val="0"/>
              </a:spcBef>
              <a:spcAft>
                <a:spcPts val="0"/>
              </a:spcAft>
              <a:buClrTx/>
              <a:buSzTx/>
              <a:buFontTx/>
              <a:buNone/>
            </a:pPr>
            <a:r>
              <a:rPr lang="zh-CN" altLang="en-US" sz="2800" b="1" dirty="0">
                <a:solidFill>
                  <a:srgbClr val="FF0000"/>
                </a:solidFill>
                <a:latin typeface="微软雅黑" panose="020B0503020204020204" pitchFamily="34" charset="-122"/>
                <a:ea typeface="微软雅黑" panose="020B0503020204020204" pitchFamily="34" charset="-122"/>
                <a:sym typeface="等线" panose="02010600030101010101" charset="-122"/>
              </a:rPr>
              <a:t>康方生物</a:t>
            </a:r>
            <a:r>
              <a:rPr lang="zh-CN" altLang="en-US" sz="2800" b="1" dirty="0">
                <a:latin typeface="微软雅黑" panose="020B0503020204020204" pitchFamily="34" charset="-122"/>
                <a:ea typeface="微软雅黑" panose="020B0503020204020204" pitchFamily="34" charset="-122"/>
                <a:sym typeface="等线" panose="02010600030101010101" charset="-122"/>
              </a:rPr>
              <a:t>集团</a:t>
            </a:r>
            <a:r>
              <a:rPr lang="en-US" altLang="zh-CN" sz="2800" b="1" dirty="0">
                <a:latin typeface="微软雅黑" panose="020B0503020204020204" pitchFamily="34" charset="-122"/>
                <a:ea typeface="微软雅黑" panose="020B0503020204020204" pitchFamily="34" charset="-122"/>
                <a:sym typeface="等线" panose="02010600030101010101" charset="-122"/>
              </a:rPr>
              <a:t>-</a:t>
            </a:r>
            <a:r>
              <a:rPr lang="zh-CN" altLang="en-US" sz="2800" b="1" dirty="0">
                <a:latin typeface="微软雅黑" panose="020B0503020204020204" pitchFamily="34" charset="-122"/>
                <a:ea typeface="微软雅黑" panose="020B0503020204020204" pitchFamily="34" charset="-122"/>
                <a:sym typeface="等线" panose="02010600030101010101" charset="-122"/>
              </a:rPr>
              <a:t>康方药业有限公司</a:t>
            </a:r>
            <a:endParaRPr kumimoji="0" lang="zh-CN" altLang="en-US" sz="2800" b="1" i="0" u="none" strike="noStrike" cap="none" spc="0" normalizeH="0" baseline="0" dirty="0">
              <a:ln>
                <a:noFill/>
              </a:ln>
              <a:effectLst/>
              <a:uFillTx/>
              <a:latin typeface="微软雅黑" panose="020B0503020204020204" pitchFamily="34" charset="-122"/>
              <a:ea typeface="微软雅黑" panose="020B0503020204020204" pitchFamily="34" charset="-122"/>
              <a:sym typeface="等线" panose="02010600030101010101" charset="-122"/>
            </a:endParaRPr>
          </a:p>
        </p:txBody>
      </p:sp>
      <p:sp>
        <p:nvSpPr>
          <p:cNvPr id="6" name="文本框 6"/>
          <p:cNvSpPr txBox="1"/>
          <p:nvPr/>
        </p:nvSpPr>
        <p:spPr>
          <a:xfrm>
            <a:off x="1097412" y="3915176"/>
            <a:ext cx="9997168" cy="1477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lgn="ctr" hangingPunct="0">
              <a:lnSpc>
                <a:spcPct val="150000"/>
              </a:lnSpc>
            </a:pPr>
            <a:r>
              <a:rPr kumimoji="0" lang="zh-CN" altLang="en-US" sz="2000" u="none" strike="noStrike" cap="none" spc="0" normalizeH="0" baseline="0" dirty="0">
                <a:ln>
                  <a:noFill/>
                </a:ln>
                <a:effectLst/>
                <a:uFillTx/>
                <a:latin typeface="微软雅黑" panose="020B0503020204020204" pitchFamily="34" charset="-122"/>
                <a:ea typeface="微软雅黑" panose="020B0503020204020204" pitchFamily="34" charset="-122"/>
                <a:sym typeface="等线" panose="02010600030101010101" charset="-122"/>
              </a:rPr>
              <a:t>全球首个获批上市的肿瘤免疫治疗双抗</a:t>
            </a:r>
            <a:endParaRPr kumimoji="0" lang="en-US" altLang="zh-CN" sz="2000" u="none" strike="noStrike" cap="none" spc="0" normalizeH="0" baseline="0" dirty="0">
              <a:ln>
                <a:noFill/>
              </a:ln>
              <a:effectLst/>
              <a:uFillTx/>
              <a:latin typeface="微软雅黑" panose="020B0503020204020204" pitchFamily="34" charset="-122"/>
              <a:ea typeface="微软雅黑" panose="020B0503020204020204" pitchFamily="34" charset="-122"/>
              <a:sym typeface="等线" panose="02010600030101010101" charset="-122"/>
            </a:endParaRPr>
          </a:p>
          <a:p>
            <a:pPr algn="ctr" hangingPunct="0">
              <a:lnSpc>
                <a:spcPct val="150000"/>
              </a:lnSpc>
            </a:pPr>
            <a:r>
              <a:rPr kumimoji="0" lang="zh-CN" altLang="en-US" sz="2000" u="none" strike="noStrike" cap="none" spc="0" normalizeH="0" baseline="0" dirty="0">
                <a:ln>
                  <a:noFill/>
                </a:ln>
                <a:effectLst/>
                <a:uFillTx/>
                <a:latin typeface="微软雅黑" panose="020B0503020204020204" pitchFamily="34" charset="-122"/>
                <a:ea typeface="微软雅黑" panose="020B0503020204020204" pitchFamily="34" charset="-122"/>
                <a:sym typeface="等线" panose="02010600030101010101" charset="-122"/>
              </a:rPr>
              <a:t>中国首个自主研发上市的双特异性抗体</a:t>
            </a:r>
            <a:r>
              <a:rPr kumimoji="0" lang="zh-CN" altLang="en-US" sz="2000" i="1" u="none" strike="noStrike" cap="none" spc="0" normalizeH="0" baseline="0" dirty="0">
                <a:ln>
                  <a:noFill/>
                </a:ln>
                <a:effectLst/>
                <a:uFillTx/>
                <a:latin typeface="微软雅黑" panose="020B0503020204020204" pitchFamily="34" charset="-122"/>
                <a:ea typeface="微软雅黑" panose="020B0503020204020204" pitchFamily="34" charset="-122"/>
                <a:sym typeface="等线" panose="02010600030101010101" charset="-122"/>
              </a:rPr>
              <a:t> </a:t>
            </a:r>
            <a:endParaRPr kumimoji="0" lang="en-US" altLang="zh-CN" sz="2000" i="1" u="none" strike="noStrike" cap="none" spc="0" normalizeH="0" baseline="0" dirty="0">
              <a:ln>
                <a:noFill/>
              </a:ln>
              <a:effectLst/>
              <a:uFillTx/>
              <a:latin typeface="微软雅黑" panose="020B0503020204020204" pitchFamily="34" charset="-122"/>
              <a:ea typeface="微软雅黑" panose="020B0503020204020204" pitchFamily="34" charset="-122"/>
              <a:sym typeface="等线" panose="02010600030101010101" charset="-122"/>
            </a:endParaRPr>
          </a:p>
          <a:p>
            <a:pPr marR="0" algn="ctr" defTabSz="914400" rtl="0" fontAlgn="auto" latinLnBrk="0" hangingPunct="0">
              <a:lnSpc>
                <a:spcPct val="150000"/>
              </a:lnSpc>
              <a:spcBef>
                <a:spcPts val="0"/>
              </a:spcBef>
              <a:spcAft>
                <a:spcPts val="0"/>
              </a:spcAft>
              <a:buClrTx/>
              <a:buSzTx/>
            </a:pPr>
            <a:endParaRPr kumimoji="0" lang="zh-CN" altLang="en-US" sz="2000" i="1" u="none" strike="noStrike" cap="none" spc="0" normalizeH="0" baseline="0" dirty="0">
              <a:ln>
                <a:noFill/>
              </a:ln>
              <a:effectLst/>
              <a:uFillTx/>
              <a:latin typeface="微软雅黑" panose="020B0503020204020204" pitchFamily="34" charset="-122"/>
              <a:ea typeface="微软雅黑" panose="020B0503020204020204" pitchFamily="34" charset="-122"/>
              <a:sym typeface="等线" panose="02010600030101010101" charset="-122"/>
            </a:endParaRPr>
          </a:p>
        </p:txBody>
      </p:sp>
      <p:sp>
        <p:nvSpPr>
          <p:cNvPr id="4" name="文本框 3"/>
          <p:cNvSpPr txBox="1"/>
          <p:nvPr/>
        </p:nvSpPr>
        <p:spPr>
          <a:xfrm>
            <a:off x="1537373" y="1465501"/>
            <a:ext cx="9117249" cy="1015663"/>
          </a:xfrm>
          <a:prstGeom prst="rect">
            <a:avLst/>
          </a:prstGeom>
          <a:noFill/>
        </p:spPr>
        <p:txBody>
          <a:bodyPr wrap="square" rtlCol="0">
            <a:spAutoFit/>
          </a:bodyPr>
          <a:lstStyle/>
          <a:p>
            <a:pPr algn="ctr"/>
            <a:r>
              <a:rPr kumimoji="1" lang="zh-CN" altLang="en-US" sz="6000" b="1" dirty="0">
                <a:solidFill>
                  <a:srgbClr val="FF0000"/>
                </a:solidFill>
                <a:latin typeface="微软雅黑" panose="020B0503020204020204" pitchFamily="34" charset="-122"/>
                <a:ea typeface="微软雅黑" panose="020B0503020204020204" pitchFamily="34" charset="-122"/>
              </a:rPr>
              <a:t>卡度尼利单抗</a:t>
            </a:r>
            <a:r>
              <a:rPr kumimoji="1" lang="zh-CN" altLang="en-US" sz="6000" b="1" dirty="0">
                <a:latin typeface="微软雅黑" panose="020B0503020204020204" pitchFamily="34" charset="-122"/>
                <a:ea typeface="微软雅黑" panose="020B0503020204020204" pitchFamily="34" charset="-122"/>
              </a:rPr>
              <a:t>注射液</a:t>
            </a:r>
            <a:endParaRPr kumimoji="1" lang="zh-CN" altLang="en-US" sz="6000" b="1" dirty="0">
              <a:latin typeface="微软雅黑" panose="020B0503020204020204" pitchFamily="34" charset="-122"/>
              <a:ea typeface="微软雅黑" panose="020B0503020204020204" pitchFamily="34" charset="-122"/>
            </a:endParaRPr>
          </a:p>
        </p:txBody>
      </p:sp>
      <p:pic>
        <p:nvPicPr>
          <p:cNvPr id="11" name="图片 10"/>
          <p:cNvPicPr>
            <a:picLocks noChangeAspect="1"/>
          </p:cNvPicPr>
          <p:nvPr/>
        </p:nvPicPr>
        <p:blipFill>
          <a:blip r:embed="rId1">
            <a:biLevel thresh="75000"/>
          </a:blip>
          <a:stretch>
            <a:fillRect/>
          </a:stretch>
        </p:blipFill>
        <p:spPr>
          <a:xfrm>
            <a:off x="6633154" y="2884127"/>
            <a:ext cx="557533" cy="6455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创新性</a:t>
            </a:r>
            <a:endParaRPr kumimoji="1" lang="zh-CN" altLang="en-US"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文本框 27"/>
          <p:cNvSpPr txBox="1"/>
          <p:nvPr/>
        </p:nvSpPr>
        <p:spPr>
          <a:xfrm>
            <a:off x="554990" y="243205"/>
            <a:ext cx="10276840" cy="976630"/>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noAutofit/>
          </a:bodyPr>
          <a:lstStyle>
            <a:defPPr>
              <a:defRPr lang="zh-CN"/>
            </a:defPPr>
            <a:lvl1pPr algn="just" defTabSz="898525">
              <a:defRPr sz="2400" b="1">
                <a:solidFill>
                  <a:srgbClr val="0096E9"/>
                </a:solidFill>
                <a:latin typeface="微软雅黑" panose="020B0503020204020204" pitchFamily="34" charset="-122"/>
                <a:ea typeface="微软雅黑" panose="020B0503020204020204" pitchFamily="34" charset="-122"/>
              </a:defRPr>
            </a:lvl1pPr>
          </a:lstStyle>
          <a:p>
            <a:r>
              <a:rPr lang="en-US" altLang="zh-CN" dirty="0">
                <a:solidFill>
                  <a:schemeClr val="accent1"/>
                </a:solidFill>
                <a:sym typeface="+mn-ea"/>
              </a:rPr>
              <a:t>First-in-class(</a:t>
            </a:r>
            <a:r>
              <a:rPr lang="zh-CN" altLang="en-US" dirty="0">
                <a:solidFill>
                  <a:schemeClr val="accent1"/>
                </a:solidFill>
                <a:sym typeface="+mn-ea"/>
              </a:rPr>
              <a:t>同类全球首创</a:t>
            </a:r>
            <a:r>
              <a:rPr lang="en-US" altLang="zh-CN" dirty="0">
                <a:solidFill>
                  <a:schemeClr val="accent1"/>
                </a:solidFill>
                <a:sym typeface="+mn-ea"/>
              </a:rPr>
              <a:t>)</a:t>
            </a:r>
            <a:r>
              <a:rPr lang="zh-CN" altLang="en-US" dirty="0">
                <a:solidFill>
                  <a:schemeClr val="accent1"/>
                </a:solidFill>
                <a:sym typeface="+mn-ea"/>
              </a:rPr>
              <a:t>：</a:t>
            </a:r>
            <a:r>
              <a:rPr lang="zh-CN" altLang="en-US" dirty="0">
                <a:solidFill>
                  <a:srgbClr val="FF0000"/>
                </a:solidFill>
                <a:sym typeface="+mn-ea"/>
              </a:rPr>
              <a:t>一药双靶、独特的四价结构</a:t>
            </a:r>
            <a:r>
              <a:rPr lang="zh-CN" altLang="en-US" dirty="0">
                <a:solidFill>
                  <a:schemeClr val="accent1"/>
                </a:solidFill>
                <a:sym typeface="+mn-ea"/>
              </a:rPr>
              <a:t>使得药物在肿瘤组织高效富集，带来卓越疗效与安全性</a:t>
            </a:r>
            <a:endParaRPr lang="zh-CN" altLang="en-US" dirty="0">
              <a:solidFill>
                <a:schemeClr val="accent1"/>
              </a:solidFill>
              <a:sym typeface="+mn-ea"/>
            </a:endParaRPr>
          </a:p>
        </p:txBody>
      </p:sp>
      <p:graphicFrame>
        <p:nvGraphicFramePr>
          <p:cNvPr id="6" name="表格 5"/>
          <p:cNvGraphicFramePr>
            <a:graphicFrameLocks noGrp="1"/>
          </p:cNvGraphicFramePr>
          <p:nvPr>
            <p:custDataLst>
              <p:tags r:id="rId1"/>
            </p:custDataLst>
          </p:nvPr>
        </p:nvGraphicFramePr>
        <p:xfrm>
          <a:off x="720725" y="3968750"/>
          <a:ext cx="5287010" cy="2459990"/>
        </p:xfrm>
        <a:graphic>
          <a:graphicData uri="http://schemas.openxmlformats.org/drawingml/2006/table">
            <a:tbl>
              <a:tblPr firstRow="1" bandRow="1">
                <a:tableStyleId>{5A111915-BE36-4E01-A7E5-04B1672EAD32}</a:tableStyleId>
              </a:tblPr>
              <a:tblGrid>
                <a:gridCol w="5287010"/>
              </a:tblGrid>
              <a:tr h="396240">
                <a:tc>
                  <a:txBody>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主要创新点</a:t>
                      </a:r>
                      <a:endParaRPr lang="zh-CN" altLang="en-US" sz="2000" dirty="0">
                        <a:solidFill>
                          <a:schemeClr val="bg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2063750">
                <a:tc>
                  <a:txBody>
                    <a:bodyPr/>
                    <a:lstStyle/>
                    <a:p>
                      <a:pPr marL="285750" indent="-285750">
                        <a:spcAft>
                          <a:spcPts val="600"/>
                        </a:spcAft>
                        <a:buClr>
                          <a:schemeClr val="tx1"/>
                        </a:buClr>
                        <a:buFont typeface="Wingdings" panose="05000000000000000000" pitchFamily="2" charset="2"/>
                        <a:buChar char="Ø"/>
                      </a:pPr>
                      <a:r>
                        <a:rPr lang="zh-CN" altLang="en-US" sz="1600" b="0" dirty="0">
                          <a:solidFill>
                            <a:srgbClr val="FF0000"/>
                          </a:solidFill>
                          <a:latin typeface="微软雅黑" panose="020B0503020204020204" pitchFamily="34" charset="-122"/>
                          <a:ea typeface="微软雅黑" panose="020B0503020204020204" pitchFamily="34" charset="-122"/>
                        </a:rPr>
                        <a:t>全新独创的双功能四价抗体</a:t>
                      </a:r>
                      <a:r>
                        <a:rPr lang="zh-CN" altLang="en-US" sz="1600" b="0" dirty="0">
                          <a:solidFill>
                            <a:schemeClr val="tx1"/>
                          </a:solidFill>
                          <a:latin typeface="微软雅黑" panose="020B0503020204020204" pitchFamily="34" charset="-122"/>
                          <a:ea typeface="微软雅黑" panose="020B0503020204020204" pitchFamily="34" charset="-122"/>
                        </a:rPr>
                        <a:t>，可实现与肿瘤组织中</a:t>
                      </a:r>
                      <a:r>
                        <a:rPr lang="en-US" altLang="zh-CN" sz="1600" b="0" dirty="0">
                          <a:solidFill>
                            <a:schemeClr val="tx1"/>
                          </a:solidFill>
                          <a:latin typeface="微软雅黑" panose="020B0503020204020204" pitchFamily="34" charset="-122"/>
                          <a:ea typeface="微软雅黑" panose="020B0503020204020204" pitchFamily="34" charset="-122"/>
                          <a:sym typeface="+mn-ea"/>
                        </a:rPr>
                        <a:t>PD-1</a:t>
                      </a:r>
                      <a:r>
                        <a:rPr lang="zh-CN" altLang="en-US" sz="1600" b="0" dirty="0">
                          <a:solidFill>
                            <a:schemeClr val="tx1"/>
                          </a:solidFill>
                          <a:latin typeface="微软雅黑" panose="020B0503020204020204" pitchFamily="34" charset="-122"/>
                          <a:ea typeface="微软雅黑" panose="020B0503020204020204" pitchFamily="34" charset="-122"/>
                          <a:sym typeface="+mn-ea"/>
                        </a:rPr>
                        <a:t>和</a:t>
                      </a:r>
                      <a:r>
                        <a:rPr lang="en-US" altLang="zh-CN" sz="1600" b="0" dirty="0">
                          <a:solidFill>
                            <a:schemeClr val="tx1"/>
                          </a:solidFill>
                          <a:latin typeface="微软雅黑" panose="020B0503020204020204" pitchFamily="34" charset="-122"/>
                          <a:ea typeface="微软雅黑" panose="020B0503020204020204" pitchFamily="34" charset="-122"/>
                          <a:sym typeface="+mn-ea"/>
                        </a:rPr>
                        <a:t>CTLA-4</a:t>
                      </a:r>
                      <a:r>
                        <a:rPr lang="zh-CN" altLang="en-US" sz="1600" b="0" dirty="0">
                          <a:solidFill>
                            <a:schemeClr val="tx1"/>
                          </a:solidFill>
                          <a:latin typeface="微软雅黑" panose="020B0503020204020204" pitchFamily="34" charset="-122"/>
                          <a:ea typeface="微软雅黑" panose="020B0503020204020204" pitchFamily="34" charset="-122"/>
                          <a:sym typeface="+mn-ea"/>
                        </a:rPr>
                        <a:t>双</a:t>
                      </a:r>
                      <a:r>
                        <a:rPr lang="zh-CN" altLang="en-US" sz="1600" b="0" dirty="0">
                          <a:solidFill>
                            <a:schemeClr val="tx1"/>
                          </a:solidFill>
                          <a:latin typeface="微软雅黑" panose="020B0503020204020204" pitchFamily="34" charset="-122"/>
                          <a:ea typeface="微软雅黑" panose="020B0503020204020204" pitchFamily="34" charset="-122"/>
                        </a:rPr>
                        <a:t>靶点的协同性结合，从而提高药物与靶点的结合亲和力，提高药效</a:t>
                      </a:r>
                      <a:endParaRPr lang="zh-CN" altLang="en-US" sz="1600" b="0" dirty="0">
                        <a:solidFill>
                          <a:schemeClr val="tx1"/>
                        </a:solidFill>
                        <a:latin typeface="微软雅黑" panose="020B0503020204020204" pitchFamily="34" charset="-122"/>
                        <a:ea typeface="微软雅黑" panose="020B0503020204020204" pitchFamily="34" charset="-122"/>
                      </a:endParaRPr>
                    </a:p>
                    <a:p>
                      <a:pPr marL="285750" indent="-285750">
                        <a:spcAft>
                          <a:spcPts val="600"/>
                        </a:spcAft>
                        <a:buFont typeface="Wingdings" panose="05000000000000000000" pitchFamily="2" charset="2"/>
                        <a:buChar char="Ø"/>
                      </a:pPr>
                      <a:r>
                        <a:rPr lang="zh-CN" altLang="en-US" sz="1600" dirty="0">
                          <a:solidFill>
                            <a:schemeClr val="tx1"/>
                          </a:solidFill>
                          <a:latin typeface="微软雅黑" panose="020B0503020204020204" pitchFamily="34" charset="-122"/>
                          <a:ea typeface="微软雅黑" panose="020B0503020204020204" pitchFamily="34" charset="-122"/>
                        </a:rPr>
                        <a:t>药物选择性富集于肿瘤组织</a:t>
                      </a:r>
                      <a:r>
                        <a:rPr lang="zh-CN" altLang="en-US" sz="1600" dirty="0">
                          <a:solidFill>
                            <a:schemeClr val="tx1"/>
                          </a:solidFill>
                          <a:latin typeface="微软雅黑" panose="020B0503020204020204" pitchFamily="34" charset="-122"/>
                          <a:ea typeface="微软雅黑" panose="020B0503020204020204" pitchFamily="34" charset="-122"/>
                          <a:sym typeface="+mn-ea"/>
                        </a:rPr>
                        <a:t>，减低毒性</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a:p>
                      <a:pPr marL="285750" indent="-285750">
                        <a:spcAft>
                          <a:spcPts val="600"/>
                        </a:spcAft>
                        <a:buFont typeface="Wingdings" panose="05000000000000000000" pitchFamily="2" charset="2"/>
                        <a:buChar char="Ø"/>
                      </a:pPr>
                      <a:r>
                        <a:rPr lang="zh-CN" altLang="en-US" sz="1600" dirty="0">
                          <a:solidFill>
                            <a:schemeClr val="tx1"/>
                          </a:solidFill>
                          <a:latin typeface="微软雅黑" panose="020B0503020204020204" pitchFamily="34" charset="-122"/>
                          <a:ea typeface="微软雅黑" panose="020B0503020204020204" pitchFamily="34" charset="-122"/>
                          <a:sym typeface="+mn-ea"/>
                        </a:rPr>
                        <a:t>通过</a:t>
                      </a:r>
                      <a:r>
                        <a:rPr lang="en-US" altLang="zh-CN" sz="1600" dirty="0">
                          <a:solidFill>
                            <a:schemeClr val="tx1"/>
                          </a:solidFill>
                          <a:latin typeface="微软雅黑" panose="020B0503020204020204" pitchFamily="34" charset="-122"/>
                          <a:ea typeface="微软雅黑" panose="020B0503020204020204" pitchFamily="34" charset="-122"/>
                          <a:sym typeface="+mn-ea"/>
                        </a:rPr>
                        <a:t>Fc</a:t>
                      </a:r>
                      <a:r>
                        <a:rPr lang="zh-CN" altLang="en-US" sz="1600" dirty="0">
                          <a:solidFill>
                            <a:schemeClr val="tx1"/>
                          </a:solidFill>
                          <a:latin typeface="微软雅黑" panose="020B0503020204020204" pitchFamily="34" charset="-122"/>
                          <a:ea typeface="微软雅黑" panose="020B0503020204020204" pitchFamily="34" charset="-122"/>
                          <a:sym typeface="+mn-ea"/>
                        </a:rPr>
                        <a:t>段效应沉默设计，完全消除</a:t>
                      </a:r>
                      <a:r>
                        <a:rPr lang="en-US" altLang="zh-CN" sz="1600" dirty="0">
                          <a:solidFill>
                            <a:schemeClr val="tx1"/>
                          </a:solidFill>
                          <a:latin typeface="微软雅黑" panose="020B0503020204020204" pitchFamily="34" charset="-122"/>
                          <a:ea typeface="微软雅黑" panose="020B0503020204020204" pitchFamily="34" charset="-122"/>
                          <a:sym typeface="+mn-ea"/>
                        </a:rPr>
                        <a:t>ADCC/ADCP/CDC</a:t>
                      </a:r>
                      <a:r>
                        <a:rPr lang="zh-CN" altLang="en-US" sz="1600" dirty="0">
                          <a:solidFill>
                            <a:schemeClr val="tx1"/>
                          </a:solidFill>
                          <a:latin typeface="微软雅黑" panose="020B0503020204020204" pitchFamily="34" charset="-122"/>
                          <a:ea typeface="微软雅黑" panose="020B0503020204020204" pitchFamily="34" charset="-122"/>
                          <a:sym typeface="+mn-ea"/>
                        </a:rPr>
                        <a:t>效应</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a:p>
                      <a:pPr marL="285750" indent="-285750">
                        <a:spcAft>
                          <a:spcPts val="600"/>
                        </a:spcAft>
                        <a:buFont typeface="Wingdings" panose="05000000000000000000" pitchFamily="2" charset="2"/>
                        <a:buChar char="Ø"/>
                      </a:pPr>
                      <a:r>
                        <a:rPr lang="zh-CN" altLang="en-US" sz="1600" dirty="0">
                          <a:solidFill>
                            <a:srgbClr val="FF0000"/>
                          </a:solidFill>
                          <a:latin typeface="微软雅黑" panose="020B0503020204020204" pitchFamily="34" charset="-122"/>
                          <a:ea typeface="微软雅黑" panose="020B0503020204020204" pitchFamily="34" charset="-122"/>
                          <a:sym typeface="+mn-ea"/>
                        </a:rPr>
                        <a:t>全球首个</a:t>
                      </a:r>
                      <a:r>
                        <a:rPr lang="zh-CN" altLang="en-US" sz="1600" dirty="0">
                          <a:solidFill>
                            <a:schemeClr val="tx1"/>
                          </a:solidFill>
                          <a:latin typeface="微软雅黑" panose="020B0503020204020204" pitchFamily="34" charset="-122"/>
                          <a:ea typeface="微软雅黑" panose="020B0503020204020204" pitchFamily="34" charset="-122"/>
                          <a:sym typeface="+mn-ea"/>
                        </a:rPr>
                        <a:t>经临床验证成功，</a:t>
                      </a:r>
                      <a:r>
                        <a:rPr lang="zh-CN" altLang="en-US" sz="1600" dirty="0">
                          <a:solidFill>
                            <a:srgbClr val="FF0000"/>
                          </a:solidFill>
                          <a:latin typeface="微软雅黑" panose="020B0503020204020204" pitchFamily="34" charset="-122"/>
                          <a:ea typeface="微软雅黑" panose="020B0503020204020204" pitchFamily="34" charset="-122"/>
                          <a:sym typeface="+mn-ea"/>
                        </a:rPr>
                        <a:t>双诺奖靶点</a:t>
                      </a:r>
                      <a:r>
                        <a:rPr lang="zh-CN" altLang="en-US" sz="1600" dirty="0">
                          <a:solidFill>
                            <a:schemeClr val="tx1"/>
                          </a:solidFill>
                          <a:latin typeface="微软雅黑" panose="020B0503020204020204" pitchFamily="34" charset="-122"/>
                          <a:ea typeface="微软雅黑" panose="020B0503020204020204" pitchFamily="34" charset="-122"/>
                          <a:sym typeface="+mn-ea"/>
                        </a:rPr>
                        <a:t>特异性抗体</a:t>
                      </a:r>
                      <a:endParaRPr lang="zh-CN" altLang="en-US" sz="1600" dirty="0">
                        <a:solidFill>
                          <a:schemeClr val="tx1"/>
                        </a:solidFill>
                        <a:latin typeface="微软雅黑" panose="020B0503020204020204" pitchFamily="34" charset="-122"/>
                        <a:ea typeface="微软雅黑" panose="020B0503020204020204" pitchFamily="34" charset="-122"/>
                        <a:sym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16" name="文本框 40"/>
          <p:cNvSpPr txBox="1"/>
          <p:nvPr/>
        </p:nvSpPr>
        <p:spPr>
          <a:xfrm>
            <a:off x="1410561" y="3624213"/>
            <a:ext cx="2347210" cy="270558"/>
          </a:xfrm>
          <a:prstGeom prst="rect">
            <a:avLst/>
          </a:prstGeom>
          <a:noFill/>
        </p:spPr>
        <p:txBody>
          <a:bodyPr wrap="square" rtlCol="0">
            <a:noAutofit/>
          </a:bodyPr>
          <a:lstStyle/>
          <a:p>
            <a:r>
              <a:rPr kumimoji="1"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卡度尼利单抗</a:t>
            </a:r>
            <a:r>
              <a:rPr kumimoji="1" lang="en-US"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(PD-1</a:t>
            </a:r>
            <a:r>
              <a:rPr kumimoji="1" 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/CTLA-4双抗</a:t>
            </a:r>
            <a:r>
              <a:rPr kumimoji="1"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kumimoji="1" 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5" name="不等于号 4"/>
          <p:cNvSpPr/>
          <p:nvPr/>
        </p:nvSpPr>
        <p:spPr>
          <a:xfrm>
            <a:off x="3957955" y="2130425"/>
            <a:ext cx="1219835" cy="778510"/>
          </a:xfrm>
          <a:prstGeom prst="mathNotEqual">
            <a:avLst>
              <a:gd name="adj1" fmla="val 23520"/>
              <a:gd name="adj2" fmla="val 6600000"/>
              <a:gd name="adj3" fmla="val 1826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83" name="组合 82"/>
          <p:cNvGrpSpPr/>
          <p:nvPr/>
        </p:nvGrpSpPr>
        <p:grpSpPr>
          <a:xfrm>
            <a:off x="5601393" y="1783253"/>
            <a:ext cx="2345573" cy="1946469"/>
            <a:chOff x="3961098" y="1500751"/>
            <a:chExt cx="2669796" cy="2215525"/>
          </a:xfrm>
        </p:grpSpPr>
        <p:sp>
          <p:nvSpPr>
            <p:cNvPr id="9" name="矩形 8"/>
            <p:cNvSpPr/>
            <p:nvPr/>
          </p:nvSpPr>
          <p:spPr>
            <a:xfrm>
              <a:off x="5676582" y="2009784"/>
              <a:ext cx="838835" cy="1399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2" name="组合 81"/>
            <p:cNvGrpSpPr/>
            <p:nvPr/>
          </p:nvGrpSpPr>
          <p:grpSpPr>
            <a:xfrm>
              <a:off x="3961098" y="1500751"/>
              <a:ext cx="1067724" cy="2215525"/>
              <a:chOff x="4890552" y="1500751"/>
              <a:chExt cx="1067724" cy="2215525"/>
            </a:xfrm>
          </p:grpSpPr>
          <p:pic>
            <p:nvPicPr>
              <p:cNvPr id="1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69" t="32593" r="47778" b="26420"/>
              <a:stretch>
                <a:fillRect/>
              </a:stretch>
            </p:blipFill>
            <p:spPr bwMode="auto">
              <a:xfrm>
                <a:off x="4890552" y="1500751"/>
                <a:ext cx="1067724" cy="221552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8"/>
              <p:cNvGrpSpPr/>
              <p:nvPr/>
            </p:nvGrpSpPr>
            <p:grpSpPr>
              <a:xfrm>
                <a:off x="5054625" y="2387746"/>
                <a:ext cx="733685" cy="600133"/>
                <a:chOff x="8254631" y="2364907"/>
                <a:chExt cx="2507247" cy="2050856"/>
              </a:xfrm>
            </p:grpSpPr>
            <p:sp>
              <p:nvSpPr>
                <p:cNvPr id="12" name="Freeform 275"/>
                <p:cNvSpPr/>
                <p:nvPr/>
              </p:nvSpPr>
              <p:spPr bwMode="auto">
                <a:xfrm rot="10779957" flipV="1">
                  <a:off x="9669016" y="2786959"/>
                  <a:ext cx="477009" cy="1166388"/>
                </a:xfrm>
                <a:custGeom>
                  <a:avLst/>
                  <a:gdLst>
                    <a:gd name="T0" fmla="*/ 0 w 66"/>
                    <a:gd name="T1" fmla="*/ 0 h 162"/>
                    <a:gd name="T2" fmla="*/ 55 w 66"/>
                    <a:gd name="T3" fmla="*/ 57 h 162"/>
                    <a:gd name="T4" fmla="*/ 66 w 66"/>
                    <a:gd name="T5" fmla="*/ 82 h 162"/>
                    <a:gd name="T6" fmla="*/ 66 w 66"/>
                    <a:gd name="T7" fmla="*/ 162 h 162"/>
                  </a:gdLst>
                  <a:ahLst/>
                  <a:cxnLst>
                    <a:cxn ang="0">
                      <a:pos x="T0" y="T1"/>
                    </a:cxn>
                    <a:cxn ang="0">
                      <a:pos x="T2" y="T3"/>
                    </a:cxn>
                    <a:cxn ang="0">
                      <a:pos x="T4" y="T5"/>
                    </a:cxn>
                    <a:cxn ang="0">
                      <a:pos x="T6" y="T7"/>
                    </a:cxn>
                  </a:cxnLst>
                  <a:rect l="0" t="0" r="r" b="b"/>
                  <a:pathLst>
                    <a:path w="66" h="162">
                      <a:moveTo>
                        <a:pt x="0" y="0"/>
                      </a:moveTo>
                      <a:cubicBezTo>
                        <a:pt x="55" y="57"/>
                        <a:pt x="55" y="57"/>
                        <a:pt x="55" y="57"/>
                      </a:cubicBezTo>
                      <a:cubicBezTo>
                        <a:pt x="55" y="57"/>
                        <a:pt x="66" y="66"/>
                        <a:pt x="66" y="82"/>
                      </a:cubicBezTo>
                      <a:cubicBezTo>
                        <a:pt x="66" y="101"/>
                        <a:pt x="66" y="162"/>
                        <a:pt x="66" y="162"/>
                      </a:cubicBezTo>
                    </a:path>
                  </a:pathLst>
                </a:custGeom>
                <a:noFill/>
                <a:ln w="3175" cap="flat">
                  <a:solidFill>
                    <a:srgbClr val="1D1D1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 name="Freeform 276"/>
                <p:cNvSpPr/>
                <p:nvPr/>
              </p:nvSpPr>
              <p:spPr bwMode="auto">
                <a:xfrm rot="10779957" flipV="1">
                  <a:off x="8862403" y="2790521"/>
                  <a:ext cx="489073" cy="1166388"/>
                </a:xfrm>
                <a:custGeom>
                  <a:avLst/>
                  <a:gdLst>
                    <a:gd name="T0" fmla="*/ 68 w 68"/>
                    <a:gd name="T1" fmla="*/ 0 h 162"/>
                    <a:gd name="T2" fmla="*/ 11 w 68"/>
                    <a:gd name="T3" fmla="*/ 57 h 162"/>
                    <a:gd name="T4" fmla="*/ 0 w 68"/>
                    <a:gd name="T5" fmla="*/ 82 h 162"/>
                    <a:gd name="T6" fmla="*/ 0 w 68"/>
                    <a:gd name="T7" fmla="*/ 162 h 162"/>
                  </a:gdLst>
                  <a:ahLst/>
                  <a:cxnLst>
                    <a:cxn ang="0">
                      <a:pos x="T0" y="T1"/>
                    </a:cxn>
                    <a:cxn ang="0">
                      <a:pos x="T2" y="T3"/>
                    </a:cxn>
                    <a:cxn ang="0">
                      <a:pos x="T4" y="T5"/>
                    </a:cxn>
                    <a:cxn ang="0">
                      <a:pos x="T6" y="T7"/>
                    </a:cxn>
                  </a:cxnLst>
                  <a:rect l="0" t="0" r="r" b="b"/>
                  <a:pathLst>
                    <a:path w="68" h="162">
                      <a:moveTo>
                        <a:pt x="68" y="0"/>
                      </a:moveTo>
                      <a:cubicBezTo>
                        <a:pt x="11" y="57"/>
                        <a:pt x="11" y="57"/>
                        <a:pt x="11" y="57"/>
                      </a:cubicBezTo>
                      <a:cubicBezTo>
                        <a:pt x="11" y="57"/>
                        <a:pt x="0" y="66"/>
                        <a:pt x="0" y="82"/>
                      </a:cubicBezTo>
                      <a:cubicBezTo>
                        <a:pt x="0" y="101"/>
                        <a:pt x="0" y="162"/>
                        <a:pt x="0" y="162"/>
                      </a:cubicBezTo>
                    </a:path>
                  </a:pathLst>
                </a:custGeom>
                <a:noFill/>
                <a:ln w="3175" cap="flat">
                  <a:solidFill>
                    <a:srgbClr val="1D1D1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4" name="Line 277"/>
                <p:cNvSpPr>
                  <a:spLocks noChangeShapeType="1"/>
                </p:cNvSpPr>
                <p:nvPr/>
              </p:nvSpPr>
              <p:spPr bwMode="auto">
                <a:xfrm rot="10779957" flipV="1">
                  <a:off x="10264505" y="2970252"/>
                  <a:ext cx="78487" cy="87859"/>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5" name="Line 278"/>
                <p:cNvSpPr>
                  <a:spLocks noChangeShapeType="1"/>
                </p:cNvSpPr>
                <p:nvPr/>
              </p:nvSpPr>
              <p:spPr bwMode="auto">
                <a:xfrm rot="10779957" flipH="1" flipV="1">
                  <a:off x="8666327" y="2977347"/>
                  <a:ext cx="78487" cy="8180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7" name="Line 279"/>
                <p:cNvSpPr>
                  <a:spLocks noChangeShapeType="1"/>
                </p:cNvSpPr>
                <p:nvPr/>
              </p:nvSpPr>
              <p:spPr bwMode="auto">
                <a:xfrm rot="10779957" flipV="1">
                  <a:off x="9329939" y="3276558"/>
                  <a:ext cx="359256" cy="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29" name="Line 280"/>
                <p:cNvSpPr>
                  <a:spLocks noChangeShapeType="1"/>
                </p:cNvSpPr>
                <p:nvPr/>
              </p:nvSpPr>
              <p:spPr bwMode="auto">
                <a:xfrm rot="10779957" flipV="1">
                  <a:off x="9345403" y="3328033"/>
                  <a:ext cx="323028" cy="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0" name="Freeform 251"/>
                <p:cNvSpPr/>
                <p:nvPr/>
              </p:nvSpPr>
              <p:spPr bwMode="auto">
                <a:xfrm rot="10779957" flipV="1">
                  <a:off x="10059314" y="2364907"/>
                  <a:ext cx="353224" cy="505947"/>
                </a:xfrm>
                <a:custGeom>
                  <a:avLst/>
                  <a:gdLst>
                    <a:gd name="T0" fmla="*/ 0 w 117"/>
                    <a:gd name="T1" fmla="*/ 0 h 167"/>
                    <a:gd name="T2" fmla="*/ 117 w 117"/>
                    <a:gd name="T3" fmla="*/ 115 h 167"/>
                    <a:gd name="T4" fmla="*/ 57 w 117"/>
                    <a:gd name="T5" fmla="*/ 167 h 167"/>
                    <a:gd name="T6" fmla="*/ 0 w 117"/>
                    <a:gd name="T7" fmla="*/ 112 h 167"/>
                    <a:gd name="T8" fmla="*/ 0 w 117"/>
                    <a:gd name="T9" fmla="*/ 0 h 167"/>
                  </a:gdLst>
                  <a:ahLst/>
                  <a:cxnLst>
                    <a:cxn ang="0">
                      <a:pos x="T0" y="T1"/>
                    </a:cxn>
                    <a:cxn ang="0">
                      <a:pos x="T2" y="T3"/>
                    </a:cxn>
                    <a:cxn ang="0">
                      <a:pos x="T4" y="T5"/>
                    </a:cxn>
                    <a:cxn ang="0">
                      <a:pos x="T6" y="T7"/>
                    </a:cxn>
                    <a:cxn ang="0">
                      <a:pos x="T8" y="T9"/>
                    </a:cxn>
                  </a:cxnLst>
                  <a:rect l="0" t="0" r="r" b="b"/>
                  <a:pathLst>
                    <a:path w="117" h="167">
                      <a:moveTo>
                        <a:pt x="0" y="0"/>
                      </a:moveTo>
                      <a:lnTo>
                        <a:pt x="117" y="115"/>
                      </a:lnTo>
                      <a:lnTo>
                        <a:pt x="57" y="167"/>
                      </a:lnTo>
                      <a:lnTo>
                        <a:pt x="0" y="112"/>
                      </a:lnTo>
                      <a:lnTo>
                        <a:pt x="0" y="0"/>
                      </a:lnTo>
                      <a:close/>
                    </a:path>
                  </a:pathLst>
                </a:custGeom>
                <a:solidFill>
                  <a:srgbClr val="008CE1"/>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1" name="Freeform 253"/>
                <p:cNvSpPr/>
                <p:nvPr/>
              </p:nvSpPr>
              <p:spPr bwMode="auto">
                <a:xfrm rot="10779957" flipV="1">
                  <a:off x="10269776" y="2717952"/>
                  <a:ext cx="492102" cy="339309"/>
                </a:xfrm>
                <a:custGeom>
                  <a:avLst/>
                  <a:gdLst>
                    <a:gd name="T0" fmla="*/ 0 w 163"/>
                    <a:gd name="T1" fmla="*/ 0 h 112"/>
                    <a:gd name="T2" fmla="*/ 110 w 163"/>
                    <a:gd name="T3" fmla="*/ 112 h 112"/>
                    <a:gd name="T4" fmla="*/ 163 w 163"/>
                    <a:gd name="T5" fmla="*/ 60 h 112"/>
                    <a:gd name="T6" fmla="*/ 103 w 163"/>
                    <a:gd name="T7" fmla="*/ 0 h 112"/>
                    <a:gd name="T8" fmla="*/ 0 w 163"/>
                    <a:gd name="T9" fmla="*/ 0 h 112"/>
                  </a:gdLst>
                  <a:ahLst/>
                  <a:cxnLst>
                    <a:cxn ang="0">
                      <a:pos x="T0" y="T1"/>
                    </a:cxn>
                    <a:cxn ang="0">
                      <a:pos x="T2" y="T3"/>
                    </a:cxn>
                    <a:cxn ang="0">
                      <a:pos x="T4" y="T5"/>
                    </a:cxn>
                    <a:cxn ang="0">
                      <a:pos x="T6" y="T7"/>
                    </a:cxn>
                    <a:cxn ang="0">
                      <a:pos x="T8" y="T9"/>
                    </a:cxn>
                  </a:cxnLst>
                  <a:rect l="0" t="0" r="r" b="b"/>
                  <a:pathLst>
                    <a:path w="163" h="112">
                      <a:moveTo>
                        <a:pt x="0" y="0"/>
                      </a:moveTo>
                      <a:lnTo>
                        <a:pt x="110" y="112"/>
                      </a:lnTo>
                      <a:lnTo>
                        <a:pt x="163" y="60"/>
                      </a:lnTo>
                      <a:lnTo>
                        <a:pt x="103" y="0"/>
                      </a:lnTo>
                      <a:lnTo>
                        <a:pt x="0" y="0"/>
                      </a:lnTo>
                      <a:close/>
                    </a:path>
                  </a:pathLst>
                </a:custGeom>
                <a:solidFill>
                  <a:srgbClr val="8DD3FD"/>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2" name="Freeform 255"/>
                <p:cNvSpPr/>
                <p:nvPr/>
              </p:nvSpPr>
              <p:spPr bwMode="auto">
                <a:xfrm rot="10779957" flipV="1">
                  <a:off x="8554923" y="2395821"/>
                  <a:ext cx="359256" cy="481695"/>
                </a:xfrm>
                <a:custGeom>
                  <a:avLst/>
                  <a:gdLst>
                    <a:gd name="T0" fmla="*/ 45 w 50"/>
                    <a:gd name="T1" fmla="*/ 0 h 67"/>
                    <a:gd name="T2" fmla="*/ 0 w 50"/>
                    <a:gd name="T3" fmla="*/ 46 h 67"/>
                    <a:gd name="T4" fmla="*/ 20 w 50"/>
                    <a:gd name="T5" fmla="*/ 67 h 67"/>
                    <a:gd name="T6" fmla="*/ 50 w 50"/>
                    <a:gd name="T7" fmla="*/ 37 h 67"/>
                    <a:gd name="T8" fmla="*/ 45 w 50"/>
                    <a:gd name="T9" fmla="*/ 0 h 67"/>
                  </a:gdLst>
                  <a:ahLst/>
                  <a:cxnLst>
                    <a:cxn ang="0">
                      <a:pos x="T0" y="T1"/>
                    </a:cxn>
                    <a:cxn ang="0">
                      <a:pos x="T2" y="T3"/>
                    </a:cxn>
                    <a:cxn ang="0">
                      <a:pos x="T4" y="T5"/>
                    </a:cxn>
                    <a:cxn ang="0">
                      <a:pos x="T6" y="T7"/>
                    </a:cxn>
                    <a:cxn ang="0">
                      <a:pos x="T8" y="T9"/>
                    </a:cxn>
                  </a:cxnLst>
                  <a:rect l="0" t="0" r="r" b="b"/>
                  <a:pathLst>
                    <a:path w="50" h="67">
                      <a:moveTo>
                        <a:pt x="45" y="0"/>
                      </a:moveTo>
                      <a:cubicBezTo>
                        <a:pt x="0" y="46"/>
                        <a:pt x="0" y="46"/>
                        <a:pt x="0" y="46"/>
                      </a:cubicBezTo>
                      <a:cubicBezTo>
                        <a:pt x="20" y="67"/>
                        <a:pt x="20" y="67"/>
                        <a:pt x="20" y="67"/>
                      </a:cubicBezTo>
                      <a:cubicBezTo>
                        <a:pt x="50" y="37"/>
                        <a:pt x="50" y="37"/>
                        <a:pt x="50" y="37"/>
                      </a:cubicBezTo>
                      <a:cubicBezTo>
                        <a:pt x="50" y="37"/>
                        <a:pt x="34" y="22"/>
                        <a:pt x="45" y="0"/>
                      </a:cubicBezTo>
                      <a:close/>
                    </a:path>
                  </a:pathLst>
                </a:custGeom>
                <a:solidFill>
                  <a:srgbClr val="008CE1"/>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7" name="Freeform 257"/>
                <p:cNvSpPr/>
                <p:nvPr/>
              </p:nvSpPr>
              <p:spPr bwMode="auto">
                <a:xfrm rot="10779957" flipV="1">
                  <a:off x="8254631" y="2699647"/>
                  <a:ext cx="483041" cy="366572"/>
                </a:xfrm>
                <a:custGeom>
                  <a:avLst/>
                  <a:gdLst>
                    <a:gd name="T0" fmla="*/ 67 w 67"/>
                    <a:gd name="T1" fmla="*/ 5 h 51"/>
                    <a:gd name="T2" fmla="*/ 21 w 67"/>
                    <a:gd name="T3" fmla="*/ 51 h 51"/>
                    <a:gd name="T4" fmla="*/ 0 w 67"/>
                    <a:gd name="T5" fmla="*/ 30 h 51"/>
                    <a:gd name="T6" fmla="*/ 30 w 67"/>
                    <a:gd name="T7" fmla="*/ 0 h 51"/>
                    <a:gd name="T8" fmla="*/ 67 w 67"/>
                    <a:gd name="T9" fmla="*/ 5 h 51"/>
                  </a:gdLst>
                  <a:ahLst/>
                  <a:cxnLst>
                    <a:cxn ang="0">
                      <a:pos x="T0" y="T1"/>
                    </a:cxn>
                    <a:cxn ang="0">
                      <a:pos x="T2" y="T3"/>
                    </a:cxn>
                    <a:cxn ang="0">
                      <a:pos x="T4" y="T5"/>
                    </a:cxn>
                    <a:cxn ang="0">
                      <a:pos x="T6" y="T7"/>
                    </a:cxn>
                    <a:cxn ang="0">
                      <a:pos x="T8" y="T9"/>
                    </a:cxn>
                  </a:cxnLst>
                  <a:rect l="0" t="0" r="r" b="b"/>
                  <a:pathLst>
                    <a:path w="67" h="51">
                      <a:moveTo>
                        <a:pt x="67" y="5"/>
                      </a:moveTo>
                      <a:cubicBezTo>
                        <a:pt x="21" y="51"/>
                        <a:pt x="21" y="51"/>
                        <a:pt x="21" y="51"/>
                      </a:cubicBezTo>
                      <a:cubicBezTo>
                        <a:pt x="0" y="30"/>
                        <a:pt x="0" y="30"/>
                        <a:pt x="0" y="30"/>
                      </a:cubicBezTo>
                      <a:cubicBezTo>
                        <a:pt x="30" y="0"/>
                        <a:pt x="30" y="0"/>
                        <a:pt x="30" y="0"/>
                      </a:cubicBezTo>
                      <a:cubicBezTo>
                        <a:pt x="30" y="0"/>
                        <a:pt x="45" y="16"/>
                        <a:pt x="67" y="5"/>
                      </a:cubicBezTo>
                      <a:close/>
                    </a:path>
                  </a:pathLst>
                </a:custGeom>
                <a:solidFill>
                  <a:srgbClr val="8DD3FD"/>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8" name="Freeform 267"/>
                <p:cNvSpPr/>
                <p:nvPr/>
              </p:nvSpPr>
              <p:spPr bwMode="auto">
                <a:xfrm rot="10779957" flipV="1">
                  <a:off x="9870385" y="2986129"/>
                  <a:ext cx="473988" cy="475645"/>
                </a:xfrm>
                <a:custGeom>
                  <a:avLst/>
                  <a:gdLst>
                    <a:gd name="T0" fmla="*/ 157 w 157"/>
                    <a:gd name="T1" fmla="*/ 110 h 157"/>
                    <a:gd name="T2" fmla="*/ 107 w 157"/>
                    <a:gd name="T3" fmla="*/ 157 h 157"/>
                    <a:gd name="T4" fmla="*/ 0 w 157"/>
                    <a:gd name="T5" fmla="*/ 50 h 157"/>
                    <a:gd name="T6" fmla="*/ 50 w 157"/>
                    <a:gd name="T7" fmla="*/ 0 h 157"/>
                    <a:gd name="T8" fmla="*/ 157 w 157"/>
                    <a:gd name="T9" fmla="*/ 110 h 157"/>
                  </a:gdLst>
                  <a:ahLst/>
                  <a:cxnLst>
                    <a:cxn ang="0">
                      <a:pos x="T0" y="T1"/>
                    </a:cxn>
                    <a:cxn ang="0">
                      <a:pos x="T2" y="T3"/>
                    </a:cxn>
                    <a:cxn ang="0">
                      <a:pos x="T4" y="T5"/>
                    </a:cxn>
                    <a:cxn ang="0">
                      <a:pos x="T6" y="T7"/>
                    </a:cxn>
                    <a:cxn ang="0">
                      <a:pos x="T8" y="T9"/>
                    </a:cxn>
                  </a:cxnLst>
                  <a:rect l="0" t="0" r="r" b="b"/>
                  <a:pathLst>
                    <a:path w="157" h="157">
                      <a:moveTo>
                        <a:pt x="157" y="110"/>
                      </a:moveTo>
                      <a:lnTo>
                        <a:pt x="107" y="157"/>
                      </a:lnTo>
                      <a:lnTo>
                        <a:pt x="0" y="50"/>
                      </a:lnTo>
                      <a:lnTo>
                        <a:pt x="50" y="0"/>
                      </a:lnTo>
                      <a:lnTo>
                        <a:pt x="157" y="110"/>
                      </a:lnTo>
                      <a:close/>
                    </a:path>
                  </a:pathLst>
                </a:custGeom>
                <a:solidFill>
                  <a:srgbClr val="FFFFFF"/>
                </a:solidFill>
                <a:ln w="3175">
                  <a:solidFill>
                    <a:srgbClr val="000000"/>
                  </a:solid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39" name="Freeform 269"/>
                <p:cNvSpPr/>
                <p:nvPr/>
              </p:nvSpPr>
              <p:spPr bwMode="auto">
                <a:xfrm rot="10779957" flipV="1">
                  <a:off x="9569076" y="3953837"/>
                  <a:ext cx="214345" cy="460490"/>
                </a:xfrm>
                <a:custGeom>
                  <a:avLst/>
                  <a:gdLst>
                    <a:gd name="T0" fmla="*/ 71 w 71"/>
                    <a:gd name="T1" fmla="*/ 152 h 152"/>
                    <a:gd name="T2" fmla="*/ 0 w 71"/>
                    <a:gd name="T3" fmla="*/ 152 h 152"/>
                    <a:gd name="T4" fmla="*/ 0 w 71"/>
                    <a:gd name="T5" fmla="*/ 3 h 152"/>
                    <a:gd name="T6" fmla="*/ 69 w 71"/>
                    <a:gd name="T7" fmla="*/ 0 h 152"/>
                    <a:gd name="T8" fmla="*/ 71 w 71"/>
                    <a:gd name="T9" fmla="*/ 152 h 152"/>
                  </a:gdLst>
                  <a:ahLst/>
                  <a:cxnLst>
                    <a:cxn ang="0">
                      <a:pos x="T0" y="T1"/>
                    </a:cxn>
                    <a:cxn ang="0">
                      <a:pos x="T2" y="T3"/>
                    </a:cxn>
                    <a:cxn ang="0">
                      <a:pos x="T4" y="T5"/>
                    </a:cxn>
                    <a:cxn ang="0">
                      <a:pos x="T6" y="T7"/>
                    </a:cxn>
                    <a:cxn ang="0">
                      <a:pos x="T8" y="T9"/>
                    </a:cxn>
                  </a:cxnLst>
                  <a:rect l="0" t="0" r="r" b="b"/>
                  <a:pathLst>
                    <a:path w="71" h="152">
                      <a:moveTo>
                        <a:pt x="71" y="152"/>
                      </a:moveTo>
                      <a:lnTo>
                        <a:pt x="0" y="152"/>
                      </a:lnTo>
                      <a:lnTo>
                        <a:pt x="0" y="3"/>
                      </a:lnTo>
                      <a:lnTo>
                        <a:pt x="69" y="0"/>
                      </a:lnTo>
                      <a:lnTo>
                        <a:pt x="71" y="152"/>
                      </a:lnTo>
                      <a:close/>
                    </a:path>
                  </a:pathLst>
                </a:custGeom>
                <a:solidFill>
                  <a:srgbClr val="FFC00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40" name="Freeform 271"/>
                <p:cNvSpPr/>
                <p:nvPr/>
              </p:nvSpPr>
              <p:spPr bwMode="auto">
                <a:xfrm rot="10779957" flipV="1">
                  <a:off x="9242796" y="3955273"/>
                  <a:ext cx="217366" cy="460490"/>
                </a:xfrm>
                <a:custGeom>
                  <a:avLst/>
                  <a:gdLst>
                    <a:gd name="T0" fmla="*/ 72 w 72"/>
                    <a:gd name="T1" fmla="*/ 152 h 152"/>
                    <a:gd name="T2" fmla="*/ 3 w 72"/>
                    <a:gd name="T3" fmla="*/ 152 h 152"/>
                    <a:gd name="T4" fmla="*/ 0 w 72"/>
                    <a:gd name="T5" fmla="*/ 3 h 152"/>
                    <a:gd name="T6" fmla="*/ 72 w 72"/>
                    <a:gd name="T7" fmla="*/ 0 h 152"/>
                    <a:gd name="T8" fmla="*/ 72 w 72"/>
                    <a:gd name="T9" fmla="*/ 152 h 152"/>
                  </a:gdLst>
                  <a:ahLst/>
                  <a:cxnLst>
                    <a:cxn ang="0">
                      <a:pos x="T0" y="T1"/>
                    </a:cxn>
                    <a:cxn ang="0">
                      <a:pos x="T2" y="T3"/>
                    </a:cxn>
                    <a:cxn ang="0">
                      <a:pos x="T4" y="T5"/>
                    </a:cxn>
                    <a:cxn ang="0">
                      <a:pos x="T6" y="T7"/>
                    </a:cxn>
                    <a:cxn ang="0">
                      <a:pos x="T8" y="T9"/>
                    </a:cxn>
                  </a:cxnLst>
                  <a:rect l="0" t="0" r="r" b="b"/>
                  <a:pathLst>
                    <a:path w="72" h="152">
                      <a:moveTo>
                        <a:pt x="72" y="152"/>
                      </a:moveTo>
                      <a:lnTo>
                        <a:pt x="3" y="152"/>
                      </a:lnTo>
                      <a:lnTo>
                        <a:pt x="0" y="3"/>
                      </a:lnTo>
                      <a:lnTo>
                        <a:pt x="72" y="0"/>
                      </a:lnTo>
                      <a:lnTo>
                        <a:pt x="72" y="152"/>
                      </a:lnTo>
                      <a:close/>
                    </a:path>
                  </a:pathLst>
                </a:custGeom>
                <a:solidFill>
                  <a:srgbClr val="FFC00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41" name="Freeform 273"/>
                <p:cNvSpPr/>
                <p:nvPr/>
              </p:nvSpPr>
              <p:spPr bwMode="auto">
                <a:xfrm rot="10779957" flipV="1">
                  <a:off x="8661957" y="2991490"/>
                  <a:ext cx="473988" cy="475645"/>
                </a:xfrm>
                <a:custGeom>
                  <a:avLst/>
                  <a:gdLst>
                    <a:gd name="T0" fmla="*/ 50 w 157"/>
                    <a:gd name="T1" fmla="*/ 157 h 157"/>
                    <a:gd name="T2" fmla="*/ 0 w 157"/>
                    <a:gd name="T3" fmla="*/ 107 h 157"/>
                    <a:gd name="T4" fmla="*/ 107 w 157"/>
                    <a:gd name="T5" fmla="*/ 0 h 157"/>
                    <a:gd name="T6" fmla="*/ 157 w 157"/>
                    <a:gd name="T7" fmla="*/ 50 h 157"/>
                    <a:gd name="T8" fmla="*/ 50 w 157"/>
                    <a:gd name="T9" fmla="*/ 157 h 157"/>
                  </a:gdLst>
                  <a:ahLst/>
                  <a:cxnLst>
                    <a:cxn ang="0">
                      <a:pos x="T0" y="T1"/>
                    </a:cxn>
                    <a:cxn ang="0">
                      <a:pos x="T2" y="T3"/>
                    </a:cxn>
                    <a:cxn ang="0">
                      <a:pos x="T4" y="T5"/>
                    </a:cxn>
                    <a:cxn ang="0">
                      <a:pos x="T6" y="T7"/>
                    </a:cxn>
                    <a:cxn ang="0">
                      <a:pos x="T8" y="T9"/>
                    </a:cxn>
                  </a:cxnLst>
                  <a:rect l="0" t="0" r="r" b="b"/>
                  <a:pathLst>
                    <a:path w="157" h="157">
                      <a:moveTo>
                        <a:pt x="50" y="157"/>
                      </a:moveTo>
                      <a:lnTo>
                        <a:pt x="0" y="107"/>
                      </a:lnTo>
                      <a:lnTo>
                        <a:pt x="107" y="0"/>
                      </a:lnTo>
                      <a:lnTo>
                        <a:pt x="157" y="50"/>
                      </a:lnTo>
                      <a:lnTo>
                        <a:pt x="50" y="157"/>
                      </a:lnTo>
                      <a:close/>
                    </a:path>
                  </a:pathLst>
                </a:custGeom>
                <a:solidFill>
                  <a:srgbClr val="FFFFFF"/>
                </a:solidFill>
                <a:ln w="3175">
                  <a:solidFill>
                    <a:srgbClr val="000000"/>
                  </a:solid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42" name="Freeform 285"/>
                <p:cNvSpPr/>
                <p:nvPr/>
              </p:nvSpPr>
              <p:spPr bwMode="auto">
                <a:xfrm rot="10779957" flipV="1">
                  <a:off x="9666605" y="2793267"/>
                  <a:ext cx="477009" cy="481695"/>
                </a:xfrm>
                <a:custGeom>
                  <a:avLst/>
                  <a:gdLst>
                    <a:gd name="T0" fmla="*/ 158 w 158"/>
                    <a:gd name="T1" fmla="*/ 109 h 159"/>
                    <a:gd name="T2" fmla="*/ 105 w 158"/>
                    <a:gd name="T3" fmla="*/ 159 h 159"/>
                    <a:gd name="T4" fmla="*/ 0 w 158"/>
                    <a:gd name="T5" fmla="*/ 50 h 159"/>
                    <a:gd name="T6" fmla="*/ 50 w 158"/>
                    <a:gd name="T7" fmla="*/ 0 h 159"/>
                    <a:gd name="T8" fmla="*/ 158 w 158"/>
                    <a:gd name="T9" fmla="*/ 109 h 159"/>
                  </a:gdLst>
                  <a:ahLst/>
                  <a:cxnLst>
                    <a:cxn ang="0">
                      <a:pos x="T0" y="T1"/>
                    </a:cxn>
                    <a:cxn ang="0">
                      <a:pos x="T2" y="T3"/>
                    </a:cxn>
                    <a:cxn ang="0">
                      <a:pos x="T4" y="T5"/>
                    </a:cxn>
                    <a:cxn ang="0">
                      <a:pos x="T6" y="T7"/>
                    </a:cxn>
                    <a:cxn ang="0">
                      <a:pos x="T8" y="T9"/>
                    </a:cxn>
                  </a:cxnLst>
                  <a:rect l="0" t="0" r="r" b="b"/>
                  <a:pathLst>
                    <a:path w="158" h="159">
                      <a:moveTo>
                        <a:pt x="158" y="109"/>
                      </a:moveTo>
                      <a:lnTo>
                        <a:pt x="105" y="159"/>
                      </a:lnTo>
                      <a:lnTo>
                        <a:pt x="0" y="50"/>
                      </a:lnTo>
                      <a:lnTo>
                        <a:pt x="50" y="0"/>
                      </a:lnTo>
                      <a:lnTo>
                        <a:pt x="158" y="109"/>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43" name="Freeform 287"/>
                <p:cNvSpPr/>
                <p:nvPr/>
              </p:nvSpPr>
              <p:spPr bwMode="auto">
                <a:xfrm rot="10779957" flipV="1">
                  <a:off x="8853868" y="2790830"/>
                  <a:ext cx="473988" cy="475645"/>
                </a:xfrm>
                <a:custGeom>
                  <a:avLst/>
                  <a:gdLst>
                    <a:gd name="T0" fmla="*/ 47 w 157"/>
                    <a:gd name="T1" fmla="*/ 157 h 157"/>
                    <a:gd name="T2" fmla="*/ 0 w 157"/>
                    <a:gd name="T3" fmla="*/ 107 h 157"/>
                    <a:gd name="T4" fmla="*/ 107 w 157"/>
                    <a:gd name="T5" fmla="*/ 0 h 157"/>
                    <a:gd name="T6" fmla="*/ 157 w 157"/>
                    <a:gd name="T7" fmla="*/ 50 h 157"/>
                    <a:gd name="T8" fmla="*/ 47 w 157"/>
                    <a:gd name="T9" fmla="*/ 157 h 157"/>
                  </a:gdLst>
                  <a:ahLst/>
                  <a:cxnLst>
                    <a:cxn ang="0">
                      <a:pos x="T0" y="T1"/>
                    </a:cxn>
                    <a:cxn ang="0">
                      <a:pos x="T2" y="T3"/>
                    </a:cxn>
                    <a:cxn ang="0">
                      <a:pos x="T4" y="T5"/>
                    </a:cxn>
                    <a:cxn ang="0">
                      <a:pos x="T6" y="T7"/>
                    </a:cxn>
                    <a:cxn ang="0">
                      <a:pos x="T8" y="T9"/>
                    </a:cxn>
                  </a:cxnLst>
                  <a:rect l="0" t="0" r="r" b="b"/>
                  <a:pathLst>
                    <a:path w="157" h="157">
                      <a:moveTo>
                        <a:pt x="47" y="157"/>
                      </a:moveTo>
                      <a:lnTo>
                        <a:pt x="0" y="107"/>
                      </a:lnTo>
                      <a:lnTo>
                        <a:pt x="107" y="0"/>
                      </a:lnTo>
                      <a:lnTo>
                        <a:pt x="157" y="50"/>
                      </a:lnTo>
                      <a:lnTo>
                        <a:pt x="47" y="157"/>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44" name="Freeform 289"/>
                <p:cNvSpPr/>
                <p:nvPr/>
              </p:nvSpPr>
              <p:spPr bwMode="auto">
                <a:xfrm rot="10779957" flipV="1">
                  <a:off x="9564918" y="3378625"/>
                  <a:ext cx="214345" cy="460490"/>
                </a:xfrm>
                <a:custGeom>
                  <a:avLst/>
                  <a:gdLst>
                    <a:gd name="T0" fmla="*/ 71 w 71"/>
                    <a:gd name="T1" fmla="*/ 152 h 152"/>
                    <a:gd name="T2" fmla="*/ 0 w 71"/>
                    <a:gd name="T3" fmla="*/ 152 h 152"/>
                    <a:gd name="T4" fmla="*/ 0 w 71"/>
                    <a:gd name="T5" fmla="*/ 0 h 152"/>
                    <a:gd name="T6" fmla="*/ 69 w 71"/>
                    <a:gd name="T7" fmla="*/ 0 h 152"/>
                    <a:gd name="T8" fmla="*/ 71 w 71"/>
                    <a:gd name="T9" fmla="*/ 152 h 152"/>
                  </a:gdLst>
                  <a:ahLst/>
                  <a:cxnLst>
                    <a:cxn ang="0">
                      <a:pos x="T0" y="T1"/>
                    </a:cxn>
                    <a:cxn ang="0">
                      <a:pos x="T2" y="T3"/>
                    </a:cxn>
                    <a:cxn ang="0">
                      <a:pos x="T4" y="T5"/>
                    </a:cxn>
                    <a:cxn ang="0">
                      <a:pos x="T6" y="T7"/>
                    </a:cxn>
                    <a:cxn ang="0">
                      <a:pos x="T8" y="T9"/>
                    </a:cxn>
                  </a:cxnLst>
                  <a:rect l="0" t="0" r="r" b="b"/>
                  <a:pathLst>
                    <a:path w="71" h="152">
                      <a:moveTo>
                        <a:pt x="71" y="152"/>
                      </a:moveTo>
                      <a:lnTo>
                        <a:pt x="0" y="152"/>
                      </a:lnTo>
                      <a:lnTo>
                        <a:pt x="0" y="0"/>
                      </a:lnTo>
                      <a:lnTo>
                        <a:pt x="69" y="0"/>
                      </a:lnTo>
                      <a:lnTo>
                        <a:pt x="71" y="152"/>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45" name="Freeform 291"/>
                <p:cNvSpPr/>
                <p:nvPr/>
              </p:nvSpPr>
              <p:spPr bwMode="auto">
                <a:xfrm rot="10779957" flipV="1">
                  <a:off x="9238654" y="3380053"/>
                  <a:ext cx="217366" cy="460490"/>
                </a:xfrm>
                <a:custGeom>
                  <a:avLst/>
                  <a:gdLst>
                    <a:gd name="T0" fmla="*/ 72 w 72"/>
                    <a:gd name="T1" fmla="*/ 152 h 152"/>
                    <a:gd name="T2" fmla="*/ 3 w 72"/>
                    <a:gd name="T3" fmla="*/ 152 h 152"/>
                    <a:gd name="T4" fmla="*/ 0 w 72"/>
                    <a:gd name="T5" fmla="*/ 0 h 152"/>
                    <a:gd name="T6" fmla="*/ 72 w 72"/>
                    <a:gd name="T7" fmla="*/ 0 h 152"/>
                    <a:gd name="T8" fmla="*/ 72 w 72"/>
                    <a:gd name="T9" fmla="*/ 152 h 152"/>
                  </a:gdLst>
                  <a:ahLst/>
                  <a:cxnLst>
                    <a:cxn ang="0">
                      <a:pos x="T0" y="T1"/>
                    </a:cxn>
                    <a:cxn ang="0">
                      <a:pos x="T2" y="T3"/>
                    </a:cxn>
                    <a:cxn ang="0">
                      <a:pos x="T4" y="T5"/>
                    </a:cxn>
                    <a:cxn ang="0">
                      <a:pos x="T6" y="T7"/>
                    </a:cxn>
                    <a:cxn ang="0">
                      <a:pos x="T8" y="T9"/>
                    </a:cxn>
                  </a:cxnLst>
                  <a:rect l="0" t="0" r="r" b="b"/>
                  <a:pathLst>
                    <a:path w="72" h="152">
                      <a:moveTo>
                        <a:pt x="72" y="152"/>
                      </a:moveTo>
                      <a:lnTo>
                        <a:pt x="3" y="152"/>
                      </a:lnTo>
                      <a:lnTo>
                        <a:pt x="0" y="0"/>
                      </a:lnTo>
                      <a:lnTo>
                        <a:pt x="72" y="0"/>
                      </a:lnTo>
                      <a:lnTo>
                        <a:pt x="72" y="152"/>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46" name="文本框 45"/>
              <p:cNvSpPr txBox="1"/>
              <p:nvPr/>
            </p:nvSpPr>
            <p:spPr>
              <a:xfrm>
                <a:off x="4972262" y="3093729"/>
                <a:ext cx="901186" cy="313684"/>
              </a:xfrm>
              <a:prstGeom prst="rect">
                <a:avLst/>
              </a:prstGeom>
              <a:noFill/>
            </p:spPr>
            <p:txBody>
              <a:bodyPr wrap="square" rtlCol="0">
                <a:spAutoFit/>
              </a:bodyPr>
              <a:lstStyle>
                <a:defPPr>
                  <a:defRPr lang="zh-CN"/>
                </a:defPPr>
                <a:lvl1pPr algn="ctr">
                  <a:defRPr kumimoji="1" sz="1600" b="1"/>
                </a:lvl1pPr>
              </a:lstStyle>
              <a:p>
                <a:r>
                  <a:rPr lang="en-US" altLang="zh-CN" sz="1200" dirty="0"/>
                  <a:t>PD-1</a:t>
                </a:r>
                <a:endParaRPr lang="en-US" altLang="zh-CN" sz="1200" dirty="0"/>
              </a:p>
            </p:txBody>
          </p:sp>
        </p:grpSp>
        <p:grpSp>
          <p:nvGrpSpPr>
            <p:cNvPr id="47" name="组合 46"/>
            <p:cNvGrpSpPr/>
            <p:nvPr/>
          </p:nvGrpSpPr>
          <p:grpSpPr>
            <a:xfrm>
              <a:off x="5563170" y="1500751"/>
              <a:ext cx="1067724" cy="2215525"/>
              <a:chOff x="6488778" y="1551542"/>
              <a:chExt cx="1067724" cy="2215525"/>
            </a:xfrm>
          </p:grpSpPr>
          <p:pic>
            <p:nvPicPr>
              <p:cNvPr id="4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69" t="32593" r="47778" b="26420"/>
              <a:stretch>
                <a:fillRect/>
              </a:stretch>
            </p:blipFill>
            <p:spPr bwMode="auto">
              <a:xfrm>
                <a:off x="6488778" y="1551542"/>
                <a:ext cx="1067724" cy="2215525"/>
              </a:xfrm>
              <a:prstGeom prst="rect">
                <a:avLst/>
              </a:prstGeom>
              <a:noFill/>
              <a:extLst>
                <a:ext uri="{909E8E84-426E-40DD-AFC4-6F175D3DCCD1}">
                  <a14:hiddenFill xmlns:a14="http://schemas.microsoft.com/office/drawing/2010/main">
                    <a:solidFill>
                      <a:srgbClr val="FFFFFF"/>
                    </a:solidFill>
                  </a14:hiddenFill>
                </a:ext>
              </a:extLst>
            </p:spPr>
          </p:pic>
          <p:grpSp>
            <p:nvGrpSpPr>
              <p:cNvPr id="56" name="组合 27"/>
              <p:cNvGrpSpPr/>
              <p:nvPr/>
            </p:nvGrpSpPr>
            <p:grpSpPr>
              <a:xfrm>
                <a:off x="6672247" y="2438236"/>
                <a:ext cx="733764" cy="600197"/>
                <a:chOff x="4991732" y="2414330"/>
                <a:chExt cx="2507247" cy="2050856"/>
              </a:xfrm>
            </p:grpSpPr>
            <p:sp>
              <p:nvSpPr>
                <p:cNvPr id="62" name="Freeform 275"/>
                <p:cNvSpPr/>
                <p:nvPr/>
              </p:nvSpPr>
              <p:spPr bwMode="auto">
                <a:xfrm rot="10779957" flipV="1">
                  <a:off x="6406117" y="2836382"/>
                  <a:ext cx="477009" cy="1166388"/>
                </a:xfrm>
                <a:custGeom>
                  <a:avLst/>
                  <a:gdLst>
                    <a:gd name="T0" fmla="*/ 0 w 66"/>
                    <a:gd name="T1" fmla="*/ 0 h 162"/>
                    <a:gd name="T2" fmla="*/ 55 w 66"/>
                    <a:gd name="T3" fmla="*/ 57 h 162"/>
                    <a:gd name="T4" fmla="*/ 66 w 66"/>
                    <a:gd name="T5" fmla="*/ 82 h 162"/>
                    <a:gd name="T6" fmla="*/ 66 w 66"/>
                    <a:gd name="T7" fmla="*/ 162 h 162"/>
                  </a:gdLst>
                  <a:ahLst/>
                  <a:cxnLst>
                    <a:cxn ang="0">
                      <a:pos x="T0" y="T1"/>
                    </a:cxn>
                    <a:cxn ang="0">
                      <a:pos x="T2" y="T3"/>
                    </a:cxn>
                    <a:cxn ang="0">
                      <a:pos x="T4" y="T5"/>
                    </a:cxn>
                    <a:cxn ang="0">
                      <a:pos x="T6" y="T7"/>
                    </a:cxn>
                  </a:cxnLst>
                  <a:rect l="0" t="0" r="r" b="b"/>
                  <a:pathLst>
                    <a:path w="66" h="162">
                      <a:moveTo>
                        <a:pt x="0" y="0"/>
                      </a:moveTo>
                      <a:cubicBezTo>
                        <a:pt x="55" y="57"/>
                        <a:pt x="55" y="57"/>
                        <a:pt x="55" y="57"/>
                      </a:cubicBezTo>
                      <a:cubicBezTo>
                        <a:pt x="55" y="57"/>
                        <a:pt x="66" y="66"/>
                        <a:pt x="66" y="82"/>
                      </a:cubicBezTo>
                      <a:cubicBezTo>
                        <a:pt x="66" y="101"/>
                        <a:pt x="66" y="162"/>
                        <a:pt x="66" y="162"/>
                      </a:cubicBezTo>
                    </a:path>
                  </a:pathLst>
                </a:custGeom>
                <a:noFill/>
                <a:ln w="3175" cap="flat">
                  <a:solidFill>
                    <a:srgbClr val="1D1D1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63" name="Freeform 276"/>
                <p:cNvSpPr/>
                <p:nvPr/>
              </p:nvSpPr>
              <p:spPr bwMode="auto">
                <a:xfrm rot="10779957" flipV="1">
                  <a:off x="5599504" y="2839944"/>
                  <a:ext cx="489073" cy="1166388"/>
                </a:xfrm>
                <a:custGeom>
                  <a:avLst/>
                  <a:gdLst>
                    <a:gd name="T0" fmla="*/ 68 w 68"/>
                    <a:gd name="T1" fmla="*/ 0 h 162"/>
                    <a:gd name="T2" fmla="*/ 11 w 68"/>
                    <a:gd name="T3" fmla="*/ 57 h 162"/>
                    <a:gd name="T4" fmla="*/ 0 w 68"/>
                    <a:gd name="T5" fmla="*/ 82 h 162"/>
                    <a:gd name="T6" fmla="*/ 0 w 68"/>
                    <a:gd name="T7" fmla="*/ 162 h 162"/>
                  </a:gdLst>
                  <a:ahLst/>
                  <a:cxnLst>
                    <a:cxn ang="0">
                      <a:pos x="T0" y="T1"/>
                    </a:cxn>
                    <a:cxn ang="0">
                      <a:pos x="T2" y="T3"/>
                    </a:cxn>
                    <a:cxn ang="0">
                      <a:pos x="T4" y="T5"/>
                    </a:cxn>
                    <a:cxn ang="0">
                      <a:pos x="T6" y="T7"/>
                    </a:cxn>
                  </a:cxnLst>
                  <a:rect l="0" t="0" r="r" b="b"/>
                  <a:pathLst>
                    <a:path w="68" h="162">
                      <a:moveTo>
                        <a:pt x="68" y="0"/>
                      </a:moveTo>
                      <a:cubicBezTo>
                        <a:pt x="11" y="57"/>
                        <a:pt x="11" y="57"/>
                        <a:pt x="11" y="57"/>
                      </a:cubicBezTo>
                      <a:cubicBezTo>
                        <a:pt x="11" y="57"/>
                        <a:pt x="0" y="66"/>
                        <a:pt x="0" y="82"/>
                      </a:cubicBezTo>
                      <a:cubicBezTo>
                        <a:pt x="0" y="101"/>
                        <a:pt x="0" y="162"/>
                        <a:pt x="0" y="162"/>
                      </a:cubicBezTo>
                    </a:path>
                  </a:pathLst>
                </a:custGeom>
                <a:noFill/>
                <a:ln w="3175" cap="flat">
                  <a:solidFill>
                    <a:srgbClr val="1D1D1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64" name="Line 277"/>
                <p:cNvSpPr>
                  <a:spLocks noChangeShapeType="1"/>
                </p:cNvSpPr>
                <p:nvPr/>
              </p:nvSpPr>
              <p:spPr bwMode="auto">
                <a:xfrm rot="10779957" flipV="1">
                  <a:off x="7001606" y="3019675"/>
                  <a:ext cx="78487" cy="87859"/>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65" name="Line 278"/>
                <p:cNvSpPr>
                  <a:spLocks noChangeShapeType="1"/>
                </p:cNvSpPr>
                <p:nvPr/>
              </p:nvSpPr>
              <p:spPr bwMode="auto">
                <a:xfrm rot="10779957" flipH="1" flipV="1">
                  <a:off x="5403428" y="3026770"/>
                  <a:ext cx="78487" cy="8180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66" name="Line 279"/>
                <p:cNvSpPr>
                  <a:spLocks noChangeShapeType="1"/>
                </p:cNvSpPr>
                <p:nvPr/>
              </p:nvSpPr>
              <p:spPr bwMode="auto">
                <a:xfrm rot="10779957" flipV="1">
                  <a:off x="6067040" y="3325981"/>
                  <a:ext cx="359256" cy="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68" name="Line 280"/>
                <p:cNvSpPr>
                  <a:spLocks noChangeShapeType="1"/>
                </p:cNvSpPr>
                <p:nvPr/>
              </p:nvSpPr>
              <p:spPr bwMode="auto">
                <a:xfrm rot="10779957" flipV="1">
                  <a:off x="6082504" y="3377456"/>
                  <a:ext cx="323028" cy="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69" name="Freeform 251"/>
                <p:cNvSpPr/>
                <p:nvPr/>
              </p:nvSpPr>
              <p:spPr bwMode="auto">
                <a:xfrm rot="10779957" flipV="1">
                  <a:off x="6796415" y="2414330"/>
                  <a:ext cx="353224" cy="505947"/>
                </a:xfrm>
                <a:custGeom>
                  <a:avLst/>
                  <a:gdLst>
                    <a:gd name="T0" fmla="*/ 0 w 117"/>
                    <a:gd name="T1" fmla="*/ 0 h 167"/>
                    <a:gd name="T2" fmla="*/ 117 w 117"/>
                    <a:gd name="T3" fmla="*/ 115 h 167"/>
                    <a:gd name="T4" fmla="*/ 57 w 117"/>
                    <a:gd name="T5" fmla="*/ 167 h 167"/>
                    <a:gd name="T6" fmla="*/ 0 w 117"/>
                    <a:gd name="T7" fmla="*/ 112 h 167"/>
                    <a:gd name="T8" fmla="*/ 0 w 117"/>
                    <a:gd name="T9" fmla="*/ 0 h 167"/>
                  </a:gdLst>
                  <a:ahLst/>
                  <a:cxnLst>
                    <a:cxn ang="0">
                      <a:pos x="T0" y="T1"/>
                    </a:cxn>
                    <a:cxn ang="0">
                      <a:pos x="T2" y="T3"/>
                    </a:cxn>
                    <a:cxn ang="0">
                      <a:pos x="T4" y="T5"/>
                    </a:cxn>
                    <a:cxn ang="0">
                      <a:pos x="T6" y="T7"/>
                    </a:cxn>
                    <a:cxn ang="0">
                      <a:pos x="T8" y="T9"/>
                    </a:cxn>
                  </a:cxnLst>
                  <a:rect l="0" t="0" r="r" b="b"/>
                  <a:pathLst>
                    <a:path w="117" h="167">
                      <a:moveTo>
                        <a:pt x="0" y="0"/>
                      </a:moveTo>
                      <a:lnTo>
                        <a:pt x="117" y="115"/>
                      </a:lnTo>
                      <a:lnTo>
                        <a:pt x="57" y="167"/>
                      </a:lnTo>
                      <a:lnTo>
                        <a:pt x="0" y="112"/>
                      </a:lnTo>
                      <a:lnTo>
                        <a:pt x="0" y="0"/>
                      </a:lnTo>
                      <a:close/>
                    </a:path>
                  </a:pathLst>
                </a:custGeom>
                <a:solidFill>
                  <a:srgbClr val="FE0000"/>
                </a:solidFill>
                <a:ln w="3175">
                  <a:noFill/>
                  <a:round/>
                </a:ln>
              </p:spPr>
              <p:txBody>
                <a:bodyPr vert="horz" wrap="square" lIns="77724" tIns="38862" rIns="77724" bIns="3886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0" name="Freeform 253"/>
                <p:cNvSpPr/>
                <p:nvPr/>
              </p:nvSpPr>
              <p:spPr bwMode="auto">
                <a:xfrm rot="10779957" flipV="1">
                  <a:off x="7006877" y="2767375"/>
                  <a:ext cx="492102" cy="339309"/>
                </a:xfrm>
                <a:custGeom>
                  <a:avLst/>
                  <a:gdLst>
                    <a:gd name="T0" fmla="*/ 0 w 163"/>
                    <a:gd name="T1" fmla="*/ 0 h 112"/>
                    <a:gd name="T2" fmla="*/ 110 w 163"/>
                    <a:gd name="T3" fmla="*/ 112 h 112"/>
                    <a:gd name="T4" fmla="*/ 163 w 163"/>
                    <a:gd name="T5" fmla="*/ 60 h 112"/>
                    <a:gd name="T6" fmla="*/ 103 w 163"/>
                    <a:gd name="T7" fmla="*/ 0 h 112"/>
                    <a:gd name="T8" fmla="*/ 0 w 163"/>
                    <a:gd name="T9" fmla="*/ 0 h 112"/>
                  </a:gdLst>
                  <a:ahLst/>
                  <a:cxnLst>
                    <a:cxn ang="0">
                      <a:pos x="T0" y="T1"/>
                    </a:cxn>
                    <a:cxn ang="0">
                      <a:pos x="T2" y="T3"/>
                    </a:cxn>
                    <a:cxn ang="0">
                      <a:pos x="T4" y="T5"/>
                    </a:cxn>
                    <a:cxn ang="0">
                      <a:pos x="T6" y="T7"/>
                    </a:cxn>
                    <a:cxn ang="0">
                      <a:pos x="T8" y="T9"/>
                    </a:cxn>
                  </a:cxnLst>
                  <a:rect l="0" t="0" r="r" b="b"/>
                  <a:pathLst>
                    <a:path w="163" h="112">
                      <a:moveTo>
                        <a:pt x="0" y="0"/>
                      </a:moveTo>
                      <a:lnTo>
                        <a:pt x="110" y="112"/>
                      </a:lnTo>
                      <a:lnTo>
                        <a:pt x="163" y="60"/>
                      </a:lnTo>
                      <a:lnTo>
                        <a:pt x="103" y="0"/>
                      </a:lnTo>
                      <a:lnTo>
                        <a:pt x="0" y="0"/>
                      </a:lnTo>
                      <a:close/>
                    </a:path>
                  </a:pathLst>
                </a:custGeom>
                <a:solidFill>
                  <a:srgbClr val="FEABAB"/>
                </a:solidFill>
                <a:ln w="3175">
                  <a:noFill/>
                  <a:round/>
                </a:ln>
              </p:spPr>
              <p:txBody>
                <a:bodyPr vert="horz" wrap="square" lIns="77724" tIns="38862" rIns="77724" bIns="3886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1" name="Freeform 255"/>
                <p:cNvSpPr/>
                <p:nvPr/>
              </p:nvSpPr>
              <p:spPr bwMode="auto">
                <a:xfrm rot="10779957" flipV="1">
                  <a:off x="5292024" y="2445244"/>
                  <a:ext cx="359256" cy="481695"/>
                </a:xfrm>
                <a:custGeom>
                  <a:avLst/>
                  <a:gdLst>
                    <a:gd name="T0" fmla="*/ 45 w 50"/>
                    <a:gd name="T1" fmla="*/ 0 h 67"/>
                    <a:gd name="T2" fmla="*/ 0 w 50"/>
                    <a:gd name="T3" fmla="*/ 46 h 67"/>
                    <a:gd name="T4" fmla="*/ 20 w 50"/>
                    <a:gd name="T5" fmla="*/ 67 h 67"/>
                    <a:gd name="T6" fmla="*/ 50 w 50"/>
                    <a:gd name="T7" fmla="*/ 37 h 67"/>
                    <a:gd name="T8" fmla="*/ 45 w 50"/>
                    <a:gd name="T9" fmla="*/ 0 h 67"/>
                  </a:gdLst>
                  <a:ahLst/>
                  <a:cxnLst>
                    <a:cxn ang="0">
                      <a:pos x="T0" y="T1"/>
                    </a:cxn>
                    <a:cxn ang="0">
                      <a:pos x="T2" y="T3"/>
                    </a:cxn>
                    <a:cxn ang="0">
                      <a:pos x="T4" y="T5"/>
                    </a:cxn>
                    <a:cxn ang="0">
                      <a:pos x="T6" y="T7"/>
                    </a:cxn>
                    <a:cxn ang="0">
                      <a:pos x="T8" y="T9"/>
                    </a:cxn>
                  </a:cxnLst>
                  <a:rect l="0" t="0" r="r" b="b"/>
                  <a:pathLst>
                    <a:path w="50" h="67">
                      <a:moveTo>
                        <a:pt x="45" y="0"/>
                      </a:moveTo>
                      <a:cubicBezTo>
                        <a:pt x="0" y="46"/>
                        <a:pt x="0" y="46"/>
                        <a:pt x="0" y="46"/>
                      </a:cubicBezTo>
                      <a:cubicBezTo>
                        <a:pt x="20" y="67"/>
                        <a:pt x="20" y="67"/>
                        <a:pt x="20" y="67"/>
                      </a:cubicBezTo>
                      <a:cubicBezTo>
                        <a:pt x="50" y="37"/>
                        <a:pt x="50" y="37"/>
                        <a:pt x="50" y="37"/>
                      </a:cubicBezTo>
                      <a:cubicBezTo>
                        <a:pt x="50" y="37"/>
                        <a:pt x="34" y="22"/>
                        <a:pt x="45" y="0"/>
                      </a:cubicBezTo>
                      <a:close/>
                    </a:path>
                  </a:pathLst>
                </a:custGeom>
                <a:solidFill>
                  <a:srgbClr val="F90201"/>
                </a:solidFill>
                <a:ln w="3175">
                  <a:noFill/>
                  <a:round/>
                </a:ln>
              </p:spPr>
              <p:txBody>
                <a:bodyPr vert="horz" wrap="square" lIns="77724" tIns="38862" rIns="77724" bIns="3886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2" name="Freeform 257"/>
                <p:cNvSpPr/>
                <p:nvPr/>
              </p:nvSpPr>
              <p:spPr bwMode="auto">
                <a:xfrm rot="10779957" flipV="1">
                  <a:off x="4991732" y="2749070"/>
                  <a:ext cx="483041" cy="366572"/>
                </a:xfrm>
                <a:custGeom>
                  <a:avLst/>
                  <a:gdLst>
                    <a:gd name="T0" fmla="*/ 67 w 67"/>
                    <a:gd name="T1" fmla="*/ 5 h 51"/>
                    <a:gd name="T2" fmla="*/ 21 w 67"/>
                    <a:gd name="T3" fmla="*/ 51 h 51"/>
                    <a:gd name="T4" fmla="*/ 0 w 67"/>
                    <a:gd name="T5" fmla="*/ 30 h 51"/>
                    <a:gd name="T6" fmla="*/ 30 w 67"/>
                    <a:gd name="T7" fmla="*/ 0 h 51"/>
                    <a:gd name="T8" fmla="*/ 67 w 67"/>
                    <a:gd name="T9" fmla="*/ 5 h 51"/>
                  </a:gdLst>
                  <a:ahLst/>
                  <a:cxnLst>
                    <a:cxn ang="0">
                      <a:pos x="T0" y="T1"/>
                    </a:cxn>
                    <a:cxn ang="0">
                      <a:pos x="T2" y="T3"/>
                    </a:cxn>
                    <a:cxn ang="0">
                      <a:pos x="T4" y="T5"/>
                    </a:cxn>
                    <a:cxn ang="0">
                      <a:pos x="T6" y="T7"/>
                    </a:cxn>
                    <a:cxn ang="0">
                      <a:pos x="T8" y="T9"/>
                    </a:cxn>
                  </a:cxnLst>
                  <a:rect l="0" t="0" r="r" b="b"/>
                  <a:pathLst>
                    <a:path w="67" h="51">
                      <a:moveTo>
                        <a:pt x="67" y="5"/>
                      </a:moveTo>
                      <a:cubicBezTo>
                        <a:pt x="21" y="51"/>
                        <a:pt x="21" y="51"/>
                        <a:pt x="21" y="51"/>
                      </a:cubicBezTo>
                      <a:cubicBezTo>
                        <a:pt x="0" y="30"/>
                        <a:pt x="0" y="30"/>
                        <a:pt x="0" y="30"/>
                      </a:cubicBezTo>
                      <a:cubicBezTo>
                        <a:pt x="30" y="0"/>
                        <a:pt x="30" y="0"/>
                        <a:pt x="30" y="0"/>
                      </a:cubicBezTo>
                      <a:cubicBezTo>
                        <a:pt x="30" y="0"/>
                        <a:pt x="45" y="16"/>
                        <a:pt x="67" y="5"/>
                      </a:cubicBezTo>
                      <a:close/>
                    </a:path>
                  </a:pathLst>
                </a:custGeom>
                <a:solidFill>
                  <a:srgbClr val="FEABAB"/>
                </a:solidFill>
                <a:ln w="3175">
                  <a:noFill/>
                  <a:round/>
                </a:ln>
              </p:spPr>
              <p:txBody>
                <a:bodyPr vert="horz" wrap="square" lIns="77724" tIns="38862" rIns="77724" bIns="3886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3" name="Freeform 267"/>
                <p:cNvSpPr/>
                <p:nvPr/>
              </p:nvSpPr>
              <p:spPr bwMode="auto">
                <a:xfrm rot="10779957" flipV="1">
                  <a:off x="6607486" y="3035552"/>
                  <a:ext cx="473988" cy="475645"/>
                </a:xfrm>
                <a:custGeom>
                  <a:avLst/>
                  <a:gdLst>
                    <a:gd name="T0" fmla="*/ 157 w 157"/>
                    <a:gd name="T1" fmla="*/ 110 h 157"/>
                    <a:gd name="T2" fmla="*/ 107 w 157"/>
                    <a:gd name="T3" fmla="*/ 157 h 157"/>
                    <a:gd name="T4" fmla="*/ 0 w 157"/>
                    <a:gd name="T5" fmla="*/ 50 h 157"/>
                    <a:gd name="T6" fmla="*/ 50 w 157"/>
                    <a:gd name="T7" fmla="*/ 0 h 157"/>
                    <a:gd name="T8" fmla="*/ 157 w 157"/>
                    <a:gd name="T9" fmla="*/ 110 h 157"/>
                  </a:gdLst>
                  <a:ahLst/>
                  <a:cxnLst>
                    <a:cxn ang="0">
                      <a:pos x="T0" y="T1"/>
                    </a:cxn>
                    <a:cxn ang="0">
                      <a:pos x="T2" y="T3"/>
                    </a:cxn>
                    <a:cxn ang="0">
                      <a:pos x="T4" y="T5"/>
                    </a:cxn>
                    <a:cxn ang="0">
                      <a:pos x="T6" y="T7"/>
                    </a:cxn>
                    <a:cxn ang="0">
                      <a:pos x="T8" y="T9"/>
                    </a:cxn>
                  </a:cxnLst>
                  <a:rect l="0" t="0" r="r" b="b"/>
                  <a:pathLst>
                    <a:path w="157" h="157">
                      <a:moveTo>
                        <a:pt x="157" y="110"/>
                      </a:moveTo>
                      <a:lnTo>
                        <a:pt x="107" y="157"/>
                      </a:lnTo>
                      <a:lnTo>
                        <a:pt x="0" y="50"/>
                      </a:lnTo>
                      <a:lnTo>
                        <a:pt x="50" y="0"/>
                      </a:lnTo>
                      <a:lnTo>
                        <a:pt x="157" y="110"/>
                      </a:lnTo>
                      <a:close/>
                    </a:path>
                  </a:pathLst>
                </a:custGeom>
                <a:solidFill>
                  <a:srgbClr val="FFFFFF"/>
                </a:solidFill>
                <a:ln w="3175">
                  <a:solidFill>
                    <a:srgbClr val="000000"/>
                  </a:solid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4" name="Freeform 269"/>
                <p:cNvSpPr/>
                <p:nvPr/>
              </p:nvSpPr>
              <p:spPr bwMode="auto">
                <a:xfrm rot="10779957" flipV="1">
                  <a:off x="6306177" y="4003260"/>
                  <a:ext cx="214345" cy="460490"/>
                </a:xfrm>
                <a:custGeom>
                  <a:avLst/>
                  <a:gdLst>
                    <a:gd name="T0" fmla="*/ 71 w 71"/>
                    <a:gd name="T1" fmla="*/ 152 h 152"/>
                    <a:gd name="T2" fmla="*/ 0 w 71"/>
                    <a:gd name="T3" fmla="*/ 152 h 152"/>
                    <a:gd name="T4" fmla="*/ 0 w 71"/>
                    <a:gd name="T5" fmla="*/ 3 h 152"/>
                    <a:gd name="T6" fmla="*/ 69 w 71"/>
                    <a:gd name="T7" fmla="*/ 0 h 152"/>
                    <a:gd name="T8" fmla="*/ 71 w 71"/>
                    <a:gd name="T9" fmla="*/ 152 h 152"/>
                  </a:gdLst>
                  <a:ahLst/>
                  <a:cxnLst>
                    <a:cxn ang="0">
                      <a:pos x="T0" y="T1"/>
                    </a:cxn>
                    <a:cxn ang="0">
                      <a:pos x="T2" y="T3"/>
                    </a:cxn>
                    <a:cxn ang="0">
                      <a:pos x="T4" y="T5"/>
                    </a:cxn>
                    <a:cxn ang="0">
                      <a:pos x="T6" y="T7"/>
                    </a:cxn>
                    <a:cxn ang="0">
                      <a:pos x="T8" y="T9"/>
                    </a:cxn>
                  </a:cxnLst>
                  <a:rect l="0" t="0" r="r" b="b"/>
                  <a:pathLst>
                    <a:path w="71" h="152">
                      <a:moveTo>
                        <a:pt x="71" y="152"/>
                      </a:moveTo>
                      <a:lnTo>
                        <a:pt x="0" y="152"/>
                      </a:lnTo>
                      <a:lnTo>
                        <a:pt x="0" y="3"/>
                      </a:lnTo>
                      <a:lnTo>
                        <a:pt x="69" y="0"/>
                      </a:lnTo>
                      <a:lnTo>
                        <a:pt x="71" y="152"/>
                      </a:lnTo>
                      <a:close/>
                    </a:path>
                  </a:pathLst>
                </a:custGeom>
                <a:solidFill>
                  <a:srgbClr val="FFC00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5" name="Freeform 271"/>
                <p:cNvSpPr/>
                <p:nvPr/>
              </p:nvSpPr>
              <p:spPr bwMode="auto">
                <a:xfrm rot="10779957" flipV="1">
                  <a:off x="5979897" y="4004696"/>
                  <a:ext cx="217366" cy="460490"/>
                </a:xfrm>
                <a:custGeom>
                  <a:avLst/>
                  <a:gdLst>
                    <a:gd name="T0" fmla="*/ 72 w 72"/>
                    <a:gd name="T1" fmla="*/ 152 h 152"/>
                    <a:gd name="T2" fmla="*/ 3 w 72"/>
                    <a:gd name="T3" fmla="*/ 152 h 152"/>
                    <a:gd name="T4" fmla="*/ 0 w 72"/>
                    <a:gd name="T5" fmla="*/ 3 h 152"/>
                    <a:gd name="T6" fmla="*/ 72 w 72"/>
                    <a:gd name="T7" fmla="*/ 0 h 152"/>
                    <a:gd name="T8" fmla="*/ 72 w 72"/>
                    <a:gd name="T9" fmla="*/ 152 h 152"/>
                  </a:gdLst>
                  <a:ahLst/>
                  <a:cxnLst>
                    <a:cxn ang="0">
                      <a:pos x="T0" y="T1"/>
                    </a:cxn>
                    <a:cxn ang="0">
                      <a:pos x="T2" y="T3"/>
                    </a:cxn>
                    <a:cxn ang="0">
                      <a:pos x="T4" y="T5"/>
                    </a:cxn>
                    <a:cxn ang="0">
                      <a:pos x="T6" y="T7"/>
                    </a:cxn>
                    <a:cxn ang="0">
                      <a:pos x="T8" y="T9"/>
                    </a:cxn>
                  </a:cxnLst>
                  <a:rect l="0" t="0" r="r" b="b"/>
                  <a:pathLst>
                    <a:path w="72" h="152">
                      <a:moveTo>
                        <a:pt x="72" y="152"/>
                      </a:moveTo>
                      <a:lnTo>
                        <a:pt x="3" y="152"/>
                      </a:lnTo>
                      <a:lnTo>
                        <a:pt x="0" y="3"/>
                      </a:lnTo>
                      <a:lnTo>
                        <a:pt x="72" y="0"/>
                      </a:lnTo>
                      <a:lnTo>
                        <a:pt x="72" y="152"/>
                      </a:lnTo>
                      <a:close/>
                    </a:path>
                  </a:pathLst>
                </a:custGeom>
                <a:solidFill>
                  <a:srgbClr val="FFC00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6" name="Freeform 273"/>
                <p:cNvSpPr/>
                <p:nvPr/>
              </p:nvSpPr>
              <p:spPr bwMode="auto">
                <a:xfrm rot="10779957" flipV="1">
                  <a:off x="5399058" y="3040913"/>
                  <a:ext cx="473988" cy="475645"/>
                </a:xfrm>
                <a:custGeom>
                  <a:avLst/>
                  <a:gdLst>
                    <a:gd name="T0" fmla="*/ 50 w 157"/>
                    <a:gd name="T1" fmla="*/ 157 h 157"/>
                    <a:gd name="T2" fmla="*/ 0 w 157"/>
                    <a:gd name="T3" fmla="*/ 107 h 157"/>
                    <a:gd name="T4" fmla="*/ 107 w 157"/>
                    <a:gd name="T5" fmla="*/ 0 h 157"/>
                    <a:gd name="T6" fmla="*/ 157 w 157"/>
                    <a:gd name="T7" fmla="*/ 50 h 157"/>
                    <a:gd name="T8" fmla="*/ 50 w 157"/>
                    <a:gd name="T9" fmla="*/ 157 h 157"/>
                  </a:gdLst>
                  <a:ahLst/>
                  <a:cxnLst>
                    <a:cxn ang="0">
                      <a:pos x="T0" y="T1"/>
                    </a:cxn>
                    <a:cxn ang="0">
                      <a:pos x="T2" y="T3"/>
                    </a:cxn>
                    <a:cxn ang="0">
                      <a:pos x="T4" y="T5"/>
                    </a:cxn>
                    <a:cxn ang="0">
                      <a:pos x="T6" y="T7"/>
                    </a:cxn>
                    <a:cxn ang="0">
                      <a:pos x="T8" y="T9"/>
                    </a:cxn>
                  </a:cxnLst>
                  <a:rect l="0" t="0" r="r" b="b"/>
                  <a:pathLst>
                    <a:path w="157" h="157">
                      <a:moveTo>
                        <a:pt x="50" y="157"/>
                      </a:moveTo>
                      <a:lnTo>
                        <a:pt x="0" y="107"/>
                      </a:lnTo>
                      <a:lnTo>
                        <a:pt x="107" y="0"/>
                      </a:lnTo>
                      <a:lnTo>
                        <a:pt x="157" y="50"/>
                      </a:lnTo>
                      <a:lnTo>
                        <a:pt x="50" y="157"/>
                      </a:lnTo>
                      <a:close/>
                    </a:path>
                  </a:pathLst>
                </a:custGeom>
                <a:solidFill>
                  <a:srgbClr val="FFFFFF"/>
                </a:solidFill>
                <a:ln w="3175">
                  <a:solidFill>
                    <a:srgbClr val="000000"/>
                  </a:solid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7" name="Freeform 285"/>
                <p:cNvSpPr/>
                <p:nvPr/>
              </p:nvSpPr>
              <p:spPr bwMode="auto">
                <a:xfrm rot="10779957" flipV="1">
                  <a:off x="6403706" y="2842690"/>
                  <a:ext cx="477009" cy="481695"/>
                </a:xfrm>
                <a:custGeom>
                  <a:avLst/>
                  <a:gdLst>
                    <a:gd name="T0" fmla="*/ 158 w 158"/>
                    <a:gd name="T1" fmla="*/ 109 h 159"/>
                    <a:gd name="T2" fmla="*/ 105 w 158"/>
                    <a:gd name="T3" fmla="*/ 159 h 159"/>
                    <a:gd name="T4" fmla="*/ 0 w 158"/>
                    <a:gd name="T5" fmla="*/ 50 h 159"/>
                    <a:gd name="T6" fmla="*/ 50 w 158"/>
                    <a:gd name="T7" fmla="*/ 0 h 159"/>
                    <a:gd name="T8" fmla="*/ 158 w 158"/>
                    <a:gd name="T9" fmla="*/ 109 h 159"/>
                  </a:gdLst>
                  <a:ahLst/>
                  <a:cxnLst>
                    <a:cxn ang="0">
                      <a:pos x="T0" y="T1"/>
                    </a:cxn>
                    <a:cxn ang="0">
                      <a:pos x="T2" y="T3"/>
                    </a:cxn>
                    <a:cxn ang="0">
                      <a:pos x="T4" y="T5"/>
                    </a:cxn>
                    <a:cxn ang="0">
                      <a:pos x="T6" y="T7"/>
                    </a:cxn>
                    <a:cxn ang="0">
                      <a:pos x="T8" y="T9"/>
                    </a:cxn>
                  </a:cxnLst>
                  <a:rect l="0" t="0" r="r" b="b"/>
                  <a:pathLst>
                    <a:path w="158" h="159">
                      <a:moveTo>
                        <a:pt x="158" y="109"/>
                      </a:moveTo>
                      <a:lnTo>
                        <a:pt x="105" y="159"/>
                      </a:lnTo>
                      <a:lnTo>
                        <a:pt x="0" y="50"/>
                      </a:lnTo>
                      <a:lnTo>
                        <a:pt x="50" y="0"/>
                      </a:lnTo>
                      <a:lnTo>
                        <a:pt x="158" y="109"/>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8" name="Freeform 287"/>
                <p:cNvSpPr/>
                <p:nvPr/>
              </p:nvSpPr>
              <p:spPr bwMode="auto">
                <a:xfrm rot="10779957" flipV="1">
                  <a:off x="5590969" y="2840253"/>
                  <a:ext cx="473988" cy="475645"/>
                </a:xfrm>
                <a:custGeom>
                  <a:avLst/>
                  <a:gdLst>
                    <a:gd name="T0" fmla="*/ 47 w 157"/>
                    <a:gd name="T1" fmla="*/ 157 h 157"/>
                    <a:gd name="T2" fmla="*/ 0 w 157"/>
                    <a:gd name="T3" fmla="*/ 107 h 157"/>
                    <a:gd name="T4" fmla="*/ 107 w 157"/>
                    <a:gd name="T5" fmla="*/ 0 h 157"/>
                    <a:gd name="T6" fmla="*/ 157 w 157"/>
                    <a:gd name="T7" fmla="*/ 50 h 157"/>
                    <a:gd name="T8" fmla="*/ 47 w 157"/>
                    <a:gd name="T9" fmla="*/ 157 h 157"/>
                  </a:gdLst>
                  <a:ahLst/>
                  <a:cxnLst>
                    <a:cxn ang="0">
                      <a:pos x="T0" y="T1"/>
                    </a:cxn>
                    <a:cxn ang="0">
                      <a:pos x="T2" y="T3"/>
                    </a:cxn>
                    <a:cxn ang="0">
                      <a:pos x="T4" y="T5"/>
                    </a:cxn>
                    <a:cxn ang="0">
                      <a:pos x="T6" y="T7"/>
                    </a:cxn>
                    <a:cxn ang="0">
                      <a:pos x="T8" y="T9"/>
                    </a:cxn>
                  </a:cxnLst>
                  <a:rect l="0" t="0" r="r" b="b"/>
                  <a:pathLst>
                    <a:path w="157" h="157">
                      <a:moveTo>
                        <a:pt x="47" y="157"/>
                      </a:moveTo>
                      <a:lnTo>
                        <a:pt x="0" y="107"/>
                      </a:lnTo>
                      <a:lnTo>
                        <a:pt x="107" y="0"/>
                      </a:lnTo>
                      <a:lnTo>
                        <a:pt x="157" y="50"/>
                      </a:lnTo>
                      <a:lnTo>
                        <a:pt x="47" y="157"/>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79" name="Freeform 289"/>
                <p:cNvSpPr/>
                <p:nvPr/>
              </p:nvSpPr>
              <p:spPr bwMode="auto">
                <a:xfrm rot="10779957" flipV="1">
                  <a:off x="6302019" y="3428048"/>
                  <a:ext cx="214345" cy="460490"/>
                </a:xfrm>
                <a:custGeom>
                  <a:avLst/>
                  <a:gdLst>
                    <a:gd name="T0" fmla="*/ 71 w 71"/>
                    <a:gd name="T1" fmla="*/ 152 h 152"/>
                    <a:gd name="T2" fmla="*/ 0 w 71"/>
                    <a:gd name="T3" fmla="*/ 152 h 152"/>
                    <a:gd name="T4" fmla="*/ 0 w 71"/>
                    <a:gd name="T5" fmla="*/ 0 h 152"/>
                    <a:gd name="T6" fmla="*/ 69 w 71"/>
                    <a:gd name="T7" fmla="*/ 0 h 152"/>
                    <a:gd name="T8" fmla="*/ 71 w 71"/>
                    <a:gd name="T9" fmla="*/ 152 h 152"/>
                  </a:gdLst>
                  <a:ahLst/>
                  <a:cxnLst>
                    <a:cxn ang="0">
                      <a:pos x="T0" y="T1"/>
                    </a:cxn>
                    <a:cxn ang="0">
                      <a:pos x="T2" y="T3"/>
                    </a:cxn>
                    <a:cxn ang="0">
                      <a:pos x="T4" y="T5"/>
                    </a:cxn>
                    <a:cxn ang="0">
                      <a:pos x="T6" y="T7"/>
                    </a:cxn>
                    <a:cxn ang="0">
                      <a:pos x="T8" y="T9"/>
                    </a:cxn>
                  </a:cxnLst>
                  <a:rect l="0" t="0" r="r" b="b"/>
                  <a:pathLst>
                    <a:path w="71" h="152">
                      <a:moveTo>
                        <a:pt x="71" y="152"/>
                      </a:moveTo>
                      <a:lnTo>
                        <a:pt x="0" y="152"/>
                      </a:lnTo>
                      <a:lnTo>
                        <a:pt x="0" y="0"/>
                      </a:lnTo>
                      <a:lnTo>
                        <a:pt x="69" y="0"/>
                      </a:lnTo>
                      <a:lnTo>
                        <a:pt x="71" y="152"/>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80" name="Freeform 291"/>
                <p:cNvSpPr/>
                <p:nvPr/>
              </p:nvSpPr>
              <p:spPr bwMode="auto">
                <a:xfrm rot="10779957" flipV="1">
                  <a:off x="5975755" y="3429476"/>
                  <a:ext cx="217366" cy="460490"/>
                </a:xfrm>
                <a:custGeom>
                  <a:avLst/>
                  <a:gdLst>
                    <a:gd name="T0" fmla="*/ 72 w 72"/>
                    <a:gd name="T1" fmla="*/ 152 h 152"/>
                    <a:gd name="T2" fmla="*/ 3 w 72"/>
                    <a:gd name="T3" fmla="*/ 152 h 152"/>
                    <a:gd name="T4" fmla="*/ 0 w 72"/>
                    <a:gd name="T5" fmla="*/ 0 h 152"/>
                    <a:gd name="T6" fmla="*/ 72 w 72"/>
                    <a:gd name="T7" fmla="*/ 0 h 152"/>
                    <a:gd name="T8" fmla="*/ 72 w 72"/>
                    <a:gd name="T9" fmla="*/ 152 h 152"/>
                  </a:gdLst>
                  <a:ahLst/>
                  <a:cxnLst>
                    <a:cxn ang="0">
                      <a:pos x="T0" y="T1"/>
                    </a:cxn>
                    <a:cxn ang="0">
                      <a:pos x="T2" y="T3"/>
                    </a:cxn>
                    <a:cxn ang="0">
                      <a:pos x="T4" y="T5"/>
                    </a:cxn>
                    <a:cxn ang="0">
                      <a:pos x="T6" y="T7"/>
                    </a:cxn>
                    <a:cxn ang="0">
                      <a:pos x="T8" y="T9"/>
                    </a:cxn>
                  </a:cxnLst>
                  <a:rect l="0" t="0" r="r" b="b"/>
                  <a:pathLst>
                    <a:path w="72" h="152">
                      <a:moveTo>
                        <a:pt x="72" y="152"/>
                      </a:moveTo>
                      <a:lnTo>
                        <a:pt x="3" y="152"/>
                      </a:lnTo>
                      <a:lnTo>
                        <a:pt x="0" y="0"/>
                      </a:lnTo>
                      <a:lnTo>
                        <a:pt x="72" y="0"/>
                      </a:lnTo>
                      <a:lnTo>
                        <a:pt x="72" y="152"/>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895"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57" name="文本框 56"/>
              <p:cNvSpPr txBox="1"/>
              <p:nvPr/>
            </p:nvSpPr>
            <p:spPr>
              <a:xfrm>
                <a:off x="6596609" y="3144521"/>
                <a:ext cx="884255" cy="315288"/>
              </a:xfrm>
              <a:prstGeom prst="rect">
                <a:avLst/>
              </a:prstGeom>
              <a:noFill/>
            </p:spPr>
            <p:txBody>
              <a:bodyPr wrap="square" rtlCol="0">
                <a:spAutoFit/>
              </a:bodyPr>
              <a:lstStyle/>
              <a:p>
                <a:pPr algn="ctr"/>
                <a:r>
                  <a:rPr kumimoji="1" lang="en-US" altLang="zh-CN" sz="1200" b="1" dirty="0"/>
                  <a:t>CTLA-4</a:t>
                </a:r>
                <a:endParaRPr kumimoji="1" lang="zh-CN" altLang="en-US" sz="1200" b="1" dirty="0"/>
              </a:p>
            </p:txBody>
          </p:sp>
        </p:grpSp>
        <p:sp>
          <p:nvSpPr>
            <p:cNvPr id="81" name="加号 80"/>
            <p:cNvSpPr/>
            <p:nvPr/>
          </p:nvSpPr>
          <p:spPr>
            <a:xfrm>
              <a:off x="5032176" y="2402886"/>
              <a:ext cx="584518" cy="584518"/>
            </a:xfrm>
            <a:prstGeom prst="mathPlus">
              <a:avLst>
                <a:gd name="adj1" fmla="val 1011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85" name="矩形 84"/>
          <p:cNvSpPr/>
          <p:nvPr/>
        </p:nvSpPr>
        <p:spPr>
          <a:xfrm>
            <a:off x="5440853" y="1344705"/>
            <a:ext cx="2712685" cy="242052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6" name="矩形 85"/>
          <p:cNvSpPr/>
          <p:nvPr/>
        </p:nvSpPr>
        <p:spPr>
          <a:xfrm>
            <a:off x="5440853" y="1344705"/>
            <a:ext cx="2712685" cy="4308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chemeClr val="accent2"/>
                </a:solidFill>
                <a:latin typeface="微软雅黑" panose="020B0503020204020204" pitchFamily="34" charset="-122"/>
                <a:ea typeface="微软雅黑" panose="020B0503020204020204" pitchFamily="34" charset="-122"/>
              </a:rPr>
              <a:t>两药联合</a:t>
            </a:r>
            <a:r>
              <a:rPr kumimoji="1" lang="zh-CN" altLang="en-US" b="1" dirty="0">
                <a:latin typeface="微软雅黑" panose="020B0503020204020204" pitchFamily="34" charset="-122"/>
                <a:ea typeface="微软雅黑" panose="020B0503020204020204" pitchFamily="34" charset="-122"/>
              </a:rPr>
              <a:t>疗法</a:t>
            </a:r>
            <a:endParaRPr kumimoji="1" lang="zh-CN" altLang="en-US" b="1" dirty="0">
              <a:latin typeface="微软雅黑" panose="020B0503020204020204" pitchFamily="34" charset="-122"/>
              <a:ea typeface="微软雅黑" panose="020B0503020204020204" pitchFamily="34" charset="-122"/>
            </a:endParaRPr>
          </a:p>
        </p:txBody>
      </p:sp>
      <p:sp>
        <p:nvSpPr>
          <p:cNvPr id="87" name="文本框 86"/>
          <p:cNvSpPr txBox="1"/>
          <p:nvPr/>
        </p:nvSpPr>
        <p:spPr>
          <a:xfrm>
            <a:off x="8460209" y="2390392"/>
            <a:ext cx="779930" cy="460375"/>
          </a:xfrm>
          <a:prstGeom prst="rect">
            <a:avLst/>
          </a:prstGeom>
          <a:noFill/>
        </p:spPr>
        <p:txBody>
          <a:bodyPr wrap="square" rtlCol="0">
            <a:spAutoFit/>
          </a:bodyPr>
          <a:lstStyle/>
          <a:p>
            <a:r>
              <a:rPr kumimoji="1" lang="zh-CN" altLang="en-US" sz="2400" b="1" dirty="0">
                <a:latin typeface="微软雅黑" panose="020B0503020204020204" pitchFamily="34" charset="-122"/>
                <a:ea typeface="微软雅黑" panose="020B0503020204020204" pitchFamily="34" charset="-122"/>
              </a:rPr>
              <a:t>或</a:t>
            </a:r>
            <a:endParaRPr kumimoji="1" lang="zh-CN" altLang="en-US" sz="2400" b="1" dirty="0">
              <a:latin typeface="微软雅黑" panose="020B0503020204020204" pitchFamily="34" charset="-122"/>
              <a:ea typeface="微软雅黑" panose="020B0503020204020204" pitchFamily="34" charset="-122"/>
            </a:endParaRPr>
          </a:p>
        </p:txBody>
      </p:sp>
      <p:sp>
        <p:nvSpPr>
          <p:cNvPr id="88" name="矩形 87"/>
          <p:cNvSpPr/>
          <p:nvPr/>
        </p:nvSpPr>
        <p:spPr>
          <a:xfrm>
            <a:off x="9385261" y="1309196"/>
            <a:ext cx="2093924" cy="242052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90" name="组合 89"/>
          <p:cNvGrpSpPr/>
          <p:nvPr/>
        </p:nvGrpSpPr>
        <p:grpSpPr>
          <a:xfrm>
            <a:off x="9914374" y="1701547"/>
            <a:ext cx="994548" cy="1987878"/>
            <a:chOff x="8755936" y="2720461"/>
            <a:chExt cx="1339735" cy="2677829"/>
          </a:xfrm>
        </p:grpSpPr>
        <p:grpSp>
          <p:nvGrpSpPr>
            <p:cNvPr id="91" name="组合 90"/>
            <p:cNvGrpSpPr/>
            <p:nvPr/>
          </p:nvGrpSpPr>
          <p:grpSpPr>
            <a:xfrm>
              <a:off x="8755936" y="2720461"/>
              <a:ext cx="1339735" cy="2677829"/>
              <a:chOff x="8755936" y="2720461"/>
              <a:chExt cx="1339735" cy="2677829"/>
            </a:xfrm>
          </p:grpSpPr>
          <p:pic>
            <p:nvPicPr>
              <p:cNvPr id="9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69" t="32593" r="47778" b="27926"/>
              <a:stretch>
                <a:fillRect/>
              </a:stretch>
            </p:blipFill>
            <p:spPr bwMode="auto">
              <a:xfrm>
                <a:off x="8755936" y="2720461"/>
                <a:ext cx="1339735" cy="2677829"/>
              </a:xfrm>
              <a:prstGeom prst="rect">
                <a:avLst/>
              </a:prstGeom>
              <a:noFill/>
              <a:extLst>
                <a:ext uri="{909E8E84-426E-40DD-AFC4-6F175D3DCCD1}">
                  <a14:hiddenFill xmlns:a14="http://schemas.microsoft.com/office/drawing/2010/main">
                    <a:solidFill>
                      <a:srgbClr val="FFFFFF"/>
                    </a:solidFill>
                  </a14:hiddenFill>
                </a:ext>
              </a:extLst>
            </p:spPr>
          </p:pic>
          <p:grpSp>
            <p:nvGrpSpPr>
              <p:cNvPr id="96" name="组合 27"/>
              <p:cNvGrpSpPr/>
              <p:nvPr/>
            </p:nvGrpSpPr>
            <p:grpSpPr>
              <a:xfrm>
                <a:off x="9061362" y="4481726"/>
                <a:ext cx="728881" cy="596204"/>
                <a:chOff x="4991732" y="2414330"/>
                <a:chExt cx="2507247" cy="2050856"/>
              </a:xfrm>
            </p:grpSpPr>
            <p:sp>
              <p:nvSpPr>
                <p:cNvPr id="120" name="Freeform 275"/>
                <p:cNvSpPr/>
                <p:nvPr/>
              </p:nvSpPr>
              <p:spPr bwMode="auto">
                <a:xfrm rot="10779957" flipV="1">
                  <a:off x="6406117" y="2836382"/>
                  <a:ext cx="477009" cy="1166388"/>
                </a:xfrm>
                <a:custGeom>
                  <a:avLst/>
                  <a:gdLst>
                    <a:gd name="T0" fmla="*/ 0 w 66"/>
                    <a:gd name="T1" fmla="*/ 0 h 162"/>
                    <a:gd name="T2" fmla="*/ 55 w 66"/>
                    <a:gd name="T3" fmla="*/ 57 h 162"/>
                    <a:gd name="T4" fmla="*/ 66 w 66"/>
                    <a:gd name="T5" fmla="*/ 82 h 162"/>
                    <a:gd name="T6" fmla="*/ 66 w 66"/>
                    <a:gd name="T7" fmla="*/ 162 h 162"/>
                  </a:gdLst>
                  <a:ahLst/>
                  <a:cxnLst>
                    <a:cxn ang="0">
                      <a:pos x="T0" y="T1"/>
                    </a:cxn>
                    <a:cxn ang="0">
                      <a:pos x="T2" y="T3"/>
                    </a:cxn>
                    <a:cxn ang="0">
                      <a:pos x="T4" y="T5"/>
                    </a:cxn>
                    <a:cxn ang="0">
                      <a:pos x="T6" y="T7"/>
                    </a:cxn>
                  </a:cxnLst>
                  <a:rect l="0" t="0" r="r" b="b"/>
                  <a:pathLst>
                    <a:path w="66" h="162">
                      <a:moveTo>
                        <a:pt x="0" y="0"/>
                      </a:moveTo>
                      <a:cubicBezTo>
                        <a:pt x="55" y="57"/>
                        <a:pt x="55" y="57"/>
                        <a:pt x="55" y="57"/>
                      </a:cubicBezTo>
                      <a:cubicBezTo>
                        <a:pt x="55" y="57"/>
                        <a:pt x="66" y="66"/>
                        <a:pt x="66" y="82"/>
                      </a:cubicBezTo>
                      <a:cubicBezTo>
                        <a:pt x="66" y="101"/>
                        <a:pt x="66" y="162"/>
                        <a:pt x="66" y="162"/>
                      </a:cubicBezTo>
                    </a:path>
                  </a:pathLst>
                </a:custGeom>
                <a:noFill/>
                <a:ln w="3175" cap="flat">
                  <a:solidFill>
                    <a:srgbClr val="1D1D1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1" name="Freeform 276"/>
                <p:cNvSpPr/>
                <p:nvPr/>
              </p:nvSpPr>
              <p:spPr bwMode="auto">
                <a:xfrm rot="10779957" flipV="1">
                  <a:off x="5599504" y="2839944"/>
                  <a:ext cx="489073" cy="1166388"/>
                </a:xfrm>
                <a:custGeom>
                  <a:avLst/>
                  <a:gdLst>
                    <a:gd name="T0" fmla="*/ 68 w 68"/>
                    <a:gd name="T1" fmla="*/ 0 h 162"/>
                    <a:gd name="T2" fmla="*/ 11 w 68"/>
                    <a:gd name="T3" fmla="*/ 57 h 162"/>
                    <a:gd name="T4" fmla="*/ 0 w 68"/>
                    <a:gd name="T5" fmla="*/ 82 h 162"/>
                    <a:gd name="T6" fmla="*/ 0 w 68"/>
                    <a:gd name="T7" fmla="*/ 162 h 162"/>
                  </a:gdLst>
                  <a:ahLst/>
                  <a:cxnLst>
                    <a:cxn ang="0">
                      <a:pos x="T0" y="T1"/>
                    </a:cxn>
                    <a:cxn ang="0">
                      <a:pos x="T2" y="T3"/>
                    </a:cxn>
                    <a:cxn ang="0">
                      <a:pos x="T4" y="T5"/>
                    </a:cxn>
                    <a:cxn ang="0">
                      <a:pos x="T6" y="T7"/>
                    </a:cxn>
                  </a:cxnLst>
                  <a:rect l="0" t="0" r="r" b="b"/>
                  <a:pathLst>
                    <a:path w="68" h="162">
                      <a:moveTo>
                        <a:pt x="68" y="0"/>
                      </a:moveTo>
                      <a:cubicBezTo>
                        <a:pt x="11" y="57"/>
                        <a:pt x="11" y="57"/>
                        <a:pt x="11" y="57"/>
                      </a:cubicBezTo>
                      <a:cubicBezTo>
                        <a:pt x="11" y="57"/>
                        <a:pt x="0" y="66"/>
                        <a:pt x="0" y="82"/>
                      </a:cubicBezTo>
                      <a:cubicBezTo>
                        <a:pt x="0" y="101"/>
                        <a:pt x="0" y="162"/>
                        <a:pt x="0" y="162"/>
                      </a:cubicBezTo>
                    </a:path>
                  </a:pathLst>
                </a:custGeom>
                <a:noFill/>
                <a:ln w="3175" cap="flat">
                  <a:solidFill>
                    <a:srgbClr val="1D1D1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2" name="Line 277"/>
                <p:cNvSpPr>
                  <a:spLocks noChangeShapeType="1"/>
                </p:cNvSpPr>
                <p:nvPr/>
              </p:nvSpPr>
              <p:spPr bwMode="auto">
                <a:xfrm rot="10779957" flipV="1">
                  <a:off x="7001606" y="3019675"/>
                  <a:ext cx="78487" cy="87859"/>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3" name="Line 278"/>
                <p:cNvSpPr>
                  <a:spLocks noChangeShapeType="1"/>
                </p:cNvSpPr>
                <p:nvPr/>
              </p:nvSpPr>
              <p:spPr bwMode="auto">
                <a:xfrm rot="10779957" flipH="1" flipV="1">
                  <a:off x="5403428" y="3026770"/>
                  <a:ext cx="78487" cy="8180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4" name="Line 279"/>
                <p:cNvSpPr>
                  <a:spLocks noChangeShapeType="1"/>
                </p:cNvSpPr>
                <p:nvPr/>
              </p:nvSpPr>
              <p:spPr bwMode="auto">
                <a:xfrm rot="10779957" flipV="1">
                  <a:off x="6067040" y="3325981"/>
                  <a:ext cx="359256" cy="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5" name="Line 280"/>
                <p:cNvSpPr>
                  <a:spLocks noChangeShapeType="1"/>
                </p:cNvSpPr>
                <p:nvPr/>
              </p:nvSpPr>
              <p:spPr bwMode="auto">
                <a:xfrm rot="10779957" flipV="1">
                  <a:off x="6082504" y="3377455"/>
                  <a:ext cx="323027" cy="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6" name="Freeform 251"/>
                <p:cNvSpPr/>
                <p:nvPr/>
              </p:nvSpPr>
              <p:spPr bwMode="auto">
                <a:xfrm rot="10779957" flipV="1">
                  <a:off x="6796415" y="2414330"/>
                  <a:ext cx="353224" cy="505947"/>
                </a:xfrm>
                <a:custGeom>
                  <a:avLst/>
                  <a:gdLst>
                    <a:gd name="T0" fmla="*/ 0 w 117"/>
                    <a:gd name="T1" fmla="*/ 0 h 167"/>
                    <a:gd name="T2" fmla="*/ 117 w 117"/>
                    <a:gd name="T3" fmla="*/ 115 h 167"/>
                    <a:gd name="T4" fmla="*/ 57 w 117"/>
                    <a:gd name="T5" fmla="*/ 167 h 167"/>
                    <a:gd name="T6" fmla="*/ 0 w 117"/>
                    <a:gd name="T7" fmla="*/ 112 h 167"/>
                    <a:gd name="T8" fmla="*/ 0 w 117"/>
                    <a:gd name="T9" fmla="*/ 0 h 167"/>
                  </a:gdLst>
                  <a:ahLst/>
                  <a:cxnLst>
                    <a:cxn ang="0">
                      <a:pos x="T0" y="T1"/>
                    </a:cxn>
                    <a:cxn ang="0">
                      <a:pos x="T2" y="T3"/>
                    </a:cxn>
                    <a:cxn ang="0">
                      <a:pos x="T4" y="T5"/>
                    </a:cxn>
                    <a:cxn ang="0">
                      <a:pos x="T6" y="T7"/>
                    </a:cxn>
                    <a:cxn ang="0">
                      <a:pos x="T8" y="T9"/>
                    </a:cxn>
                  </a:cxnLst>
                  <a:rect l="0" t="0" r="r" b="b"/>
                  <a:pathLst>
                    <a:path w="117" h="167">
                      <a:moveTo>
                        <a:pt x="0" y="0"/>
                      </a:moveTo>
                      <a:lnTo>
                        <a:pt x="117" y="115"/>
                      </a:lnTo>
                      <a:lnTo>
                        <a:pt x="57" y="167"/>
                      </a:lnTo>
                      <a:lnTo>
                        <a:pt x="0" y="112"/>
                      </a:lnTo>
                      <a:lnTo>
                        <a:pt x="0" y="0"/>
                      </a:lnTo>
                      <a:close/>
                    </a:path>
                  </a:pathLst>
                </a:custGeom>
                <a:solidFill>
                  <a:srgbClr val="FE0000"/>
                </a:solidFill>
                <a:ln w="3175">
                  <a:noFill/>
                  <a:round/>
                </a:ln>
              </p:spPr>
              <p:txBody>
                <a:bodyPr vert="horz" wrap="square" lIns="77724" tIns="38862" rIns="77724" bIns="3886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7" name="Freeform 253"/>
                <p:cNvSpPr/>
                <p:nvPr/>
              </p:nvSpPr>
              <p:spPr bwMode="auto">
                <a:xfrm rot="10779957" flipV="1">
                  <a:off x="7006877" y="2767375"/>
                  <a:ext cx="492102" cy="339309"/>
                </a:xfrm>
                <a:custGeom>
                  <a:avLst/>
                  <a:gdLst>
                    <a:gd name="T0" fmla="*/ 0 w 163"/>
                    <a:gd name="T1" fmla="*/ 0 h 112"/>
                    <a:gd name="T2" fmla="*/ 110 w 163"/>
                    <a:gd name="T3" fmla="*/ 112 h 112"/>
                    <a:gd name="T4" fmla="*/ 163 w 163"/>
                    <a:gd name="T5" fmla="*/ 60 h 112"/>
                    <a:gd name="T6" fmla="*/ 103 w 163"/>
                    <a:gd name="T7" fmla="*/ 0 h 112"/>
                    <a:gd name="T8" fmla="*/ 0 w 163"/>
                    <a:gd name="T9" fmla="*/ 0 h 112"/>
                  </a:gdLst>
                  <a:ahLst/>
                  <a:cxnLst>
                    <a:cxn ang="0">
                      <a:pos x="T0" y="T1"/>
                    </a:cxn>
                    <a:cxn ang="0">
                      <a:pos x="T2" y="T3"/>
                    </a:cxn>
                    <a:cxn ang="0">
                      <a:pos x="T4" y="T5"/>
                    </a:cxn>
                    <a:cxn ang="0">
                      <a:pos x="T6" y="T7"/>
                    </a:cxn>
                    <a:cxn ang="0">
                      <a:pos x="T8" y="T9"/>
                    </a:cxn>
                  </a:cxnLst>
                  <a:rect l="0" t="0" r="r" b="b"/>
                  <a:pathLst>
                    <a:path w="163" h="112">
                      <a:moveTo>
                        <a:pt x="0" y="0"/>
                      </a:moveTo>
                      <a:lnTo>
                        <a:pt x="110" y="112"/>
                      </a:lnTo>
                      <a:lnTo>
                        <a:pt x="163" y="60"/>
                      </a:lnTo>
                      <a:lnTo>
                        <a:pt x="103" y="0"/>
                      </a:lnTo>
                      <a:lnTo>
                        <a:pt x="0" y="0"/>
                      </a:lnTo>
                      <a:close/>
                    </a:path>
                  </a:pathLst>
                </a:custGeom>
                <a:solidFill>
                  <a:srgbClr val="FEABAB"/>
                </a:solidFill>
                <a:ln w="3175">
                  <a:noFill/>
                  <a:round/>
                </a:ln>
              </p:spPr>
              <p:txBody>
                <a:bodyPr vert="horz" wrap="square" lIns="77724" tIns="38862" rIns="77724" bIns="3886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8" name="Freeform 255"/>
                <p:cNvSpPr/>
                <p:nvPr/>
              </p:nvSpPr>
              <p:spPr bwMode="auto">
                <a:xfrm rot="10779957" flipV="1">
                  <a:off x="5292024" y="2445244"/>
                  <a:ext cx="359256" cy="481695"/>
                </a:xfrm>
                <a:custGeom>
                  <a:avLst/>
                  <a:gdLst>
                    <a:gd name="T0" fmla="*/ 45 w 50"/>
                    <a:gd name="T1" fmla="*/ 0 h 67"/>
                    <a:gd name="T2" fmla="*/ 0 w 50"/>
                    <a:gd name="T3" fmla="*/ 46 h 67"/>
                    <a:gd name="T4" fmla="*/ 20 w 50"/>
                    <a:gd name="T5" fmla="*/ 67 h 67"/>
                    <a:gd name="T6" fmla="*/ 50 w 50"/>
                    <a:gd name="T7" fmla="*/ 37 h 67"/>
                    <a:gd name="T8" fmla="*/ 45 w 50"/>
                    <a:gd name="T9" fmla="*/ 0 h 67"/>
                  </a:gdLst>
                  <a:ahLst/>
                  <a:cxnLst>
                    <a:cxn ang="0">
                      <a:pos x="T0" y="T1"/>
                    </a:cxn>
                    <a:cxn ang="0">
                      <a:pos x="T2" y="T3"/>
                    </a:cxn>
                    <a:cxn ang="0">
                      <a:pos x="T4" y="T5"/>
                    </a:cxn>
                    <a:cxn ang="0">
                      <a:pos x="T6" y="T7"/>
                    </a:cxn>
                    <a:cxn ang="0">
                      <a:pos x="T8" y="T9"/>
                    </a:cxn>
                  </a:cxnLst>
                  <a:rect l="0" t="0" r="r" b="b"/>
                  <a:pathLst>
                    <a:path w="50" h="67">
                      <a:moveTo>
                        <a:pt x="45" y="0"/>
                      </a:moveTo>
                      <a:cubicBezTo>
                        <a:pt x="0" y="46"/>
                        <a:pt x="0" y="46"/>
                        <a:pt x="0" y="46"/>
                      </a:cubicBezTo>
                      <a:cubicBezTo>
                        <a:pt x="20" y="67"/>
                        <a:pt x="20" y="67"/>
                        <a:pt x="20" y="67"/>
                      </a:cubicBezTo>
                      <a:cubicBezTo>
                        <a:pt x="50" y="37"/>
                        <a:pt x="50" y="37"/>
                        <a:pt x="50" y="37"/>
                      </a:cubicBezTo>
                      <a:cubicBezTo>
                        <a:pt x="50" y="37"/>
                        <a:pt x="34" y="22"/>
                        <a:pt x="45" y="0"/>
                      </a:cubicBezTo>
                      <a:close/>
                    </a:path>
                  </a:pathLst>
                </a:custGeom>
                <a:solidFill>
                  <a:srgbClr val="F90201"/>
                </a:solidFill>
                <a:ln w="3175">
                  <a:noFill/>
                  <a:round/>
                </a:ln>
              </p:spPr>
              <p:txBody>
                <a:bodyPr vert="horz" wrap="square" lIns="77724" tIns="38862" rIns="77724" bIns="3886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29" name="Freeform 257"/>
                <p:cNvSpPr/>
                <p:nvPr/>
              </p:nvSpPr>
              <p:spPr bwMode="auto">
                <a:xfrm rot="10779957" flipV="1">
                  <a:off x="4991732" y="2749070"/>
                  <a:ext cx="483041" cy="366572"/>
                </a:xfrm>
                <a:custGeom>
                  <a:avLst/>
                  <a:gdLst>
                    <a:gd name="T0" fmla="*/ 67 w 67"/>
                    <a:gd name="T1" fmla="*/ 5 h 51"/>
                    <a:gd name="T2" fmla="*/ 21 w 67"/>
                    <a:gd name="T3" fmla="*/ 51 h 51"/>
                    <a:gd name="T4" fmla="*/ 0 w 67"/>
                    <a:gd name="T5" fmla="*/ 30 h 51"/>
                    <a:gd name="T6" fmla="*/ 30 w 67"/>
                    <a:gd name="T7" fmla="*/ 0 h 51"/>
                    <a:gd name="T8" fmla="*/ 67 w 67"/>
                    <a:gd name="T9" fmla="*/ 5 h 51"/>
                  </a:gdLst>
                  <a:ahLst/>
                  <a:cxnLst>
                    <a:cxn ang="0">
                      <a:pos x="T0" y="T1"/>
                    </a:cxn>
                    <a:cxn ang="0">
                      <a:pos x="T2" y="T3"/>
                    </a:cxn>
                    <a:cxn ang="0">
                      <a:pos x="T4" y="T5"/>
                    </a:cxn>
                    <a:cxn ang="0">
                      <a:pos x="T6" y="T7"/>
                    </a:cxn>
                    <a:cxn ang="0">
                      <a:pos x="T8" y="T9"/>
                    </a:cxn>
                  </a:cxnLst>
                  <a:rect l="0" t="0" r="r" b="b"/>
                  <a:pathLst>
                    <a:path w="67" h="51">
                      <a:moveTo>
                        <a:pt x="67" y="5"/>
                      </a:moveTo>
                      <a:cubicBezTo>
                        <a:pt x="21" y="51"/>
                        <a:pt x="21" y="51"/>
                        <a:pt x="21" y="51"/>
                      </a:cubicBezTo>
                      <a:cubicBezTo>
                        <a:pt x="0" y="30"/>
                        <a:pt x="0" y="30"/>
                        <a:pt x="0" y="30"/>
                      </a:cubicBezTo>
                      <a:cubicBezTo>
                        <a:pt x="30" y="0"/>
                        <a:pt x="30" y="0"/>
                        <a:pt x="30" y="0"/>
                      </a:cubicBezTo>
                      <a:cubicBezTo>
                        <a:pt x="30" y="0"/>
                        <a:pt x="45" y="16"/>
                        <a:pt x="67" y="5"/>
                      </a:cubicBezTo>
                      <a:close/>
                    </a:path>
                  </a:pathLst>
                </a:custGeom>
                <a:solidFill>
                  <a:srgbClr val="FEABAB"/>
                </a:solidFill>
                <a:ln w="3175">
                  <a:noFill/>
                  <a:round/>
                </a:ln>
              </p:spPr>
              <p:txBody>
                <a:bodyPr vert="horz" wrap="square" lIns="77724" tIns="38862" rIns="77724" bIns="3886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0" name="Freeform 267"/>
                <p:cNvSpPr/>
                <p:nvPr/>
              </p:nvSpPr>
              <p:spPr bwMode="auto">
                <a:xfrm rot="10779957" flipV="1">
                  <a:off x="6607486" y="3035552"/>
                  <a:ext cx="473988" cy="475645"/>
                </a:xfrm>
                <a:custGeom>
                  <a:avLst/>
                  <a:gdLst>
                    <a:gd name="T0" fmla="*/ 157 w 157"/>
                    <a:gd name="T1" fmla="*/ 110 h 157"/>
                    <a:gd name="T2" fmla="*/ 107 w 157"/>
                    <a:gd name="T3" fmla="*/ 157 h 157"/>
                    <a:gd name="T4" fmla="*/ 0 w 157"/>
                    <a:gd name="T5" fmla="*/ 50 h 157"/>
                    <a:gd name="T6" fmla="*/ 50 w 157"/>
                    <a:gd name="T7" fmla="*/ 0 h 157"/>
                    <a:gd name="T8" fmla="*/ 157 w 157"/>
                    <a:gd name="T9" fmla="*/ 110 h 157"/>
                  </a:gdLst>
                  <a:ahLst/>
                  <a:cxnLst>
                    <a:cxn ang="0">
                      <a:pos x="T0" y="T1"/>
                    </a:cxn>
                    <a:cxn ang="0">
                      <a:pos x="T2" y="T3"/>
                    </a:cxn>
                    <a:cxn ang="0">
                      <a:pos x="T4" y="T5"/>
                    </a:cxn>
                    <a:cxn ang="0">
                      <a:pos x="T6" y="T7"/>
                    </a:cxn>
                    <a:cxn ang="0">
                      <a:pos x="T8" y="T9"/>
                    </a:cxn>
                  </a:cxnLst>
                  <a:rect l="0" t="0" r="r" b="b"/>
                  <a:pathLst>
                    <a:path w="157" h="157">
                      <a:moveTo>
                        <a:pt x="157" y="110"/>
                      </a:moveTo>
                      <a:lnTo>
                        <a:pt x="107" y="157"/>
                      </a:lnTo>
                      <a:lnTo>
                        <a:pt x="0" y="50"/>
                      </a:lnTo>
                      <a:lnTo>
                        <a:pt x="50" y="0"/>
                      </a:lnTo>
                      <a:lnTo>
                        <a:pt x="157" y="110"/>
                      </a:lnTo>
                      <a:close/>
                    </a:path>
                  </a:pathLst>
                </a:custGeom>
                <a:solidFill>
                  <a:srgbClr val="FFFFFF"/>
                </a:solidFill>
                <a:ln w="3175">
                  <a:solidFill>
                    <a:srgbClr val="000000"/>
                  </a:solid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1" name="Freeform 269"/>
                <p:cNvSpPr/>
                <p:nvPr/>
              </p:nvSpPr>
              <p:spPr bwMode="auto">
                <a:xfrm rot="10779957" flipV="1">
                  <a:off x="6306177" y="4003260"/>
                  <a:ext cx="214345" cy="460490"/>
                </a:xfrm>
                <a:custGeom>
                  <a:avLst/>
                  <a:gdLst>
                    <a:gd name="T0" fmla="*/ 71 w 71"/>
                    <a:gd name="T1" fmla="*/ 152 h 152"/>
                    <a:gd name="T2" fmla="*/ 0 w 71"/>
                    <a:gd name="T3" fmla="*/ 152 h 152"/>
                    <a:gd name="T4" fmla="*/ 0 w 71"/>
                    <a:gd name="T5" fmla="*/ 3 h 152"/>
                    <a:gd name="T6" fmla="*/ 69 w 71"/>
                    <a:gd name="T7" fmla="*/ 0 h 152"/>
                    <a:gd name="T8" fmla="*/ 71 w 71"/>
                    <a:gd name="T9" fmla="*/ 152 h 152"/>
                  </a:gdLst>
                  <a:ahLst/>
                  <a:cxnLst>
                    <a:cxn ang="0">
                      <a:pos x="T0" y="T1"/>
                    </a:cxn>
                    <a:cxn ang="0">
                      <a:pos x="T2" y="T3"/>
                    </a:cxn>
                    <a:cxn ang="0">
                      <a:pos x="T4" y="T5"/>
                    </a:cxn>
                    <a:cxn ang="0">
                      <a:pos x="T6" y="T7"/>
                    </a:cxn>
                    <a:cxn ang="0">
                      <a:pos x="T8" y="T9"/>
                    </a:cxn>
                  </a:cxnLst>
                  <a:rect l="0" t="0" r="r" b="b"/>
                  <a:pathLst>
                    <a:path w="71" h="152">
                      <a:moveTo>
                        <a:pt x="71" y="152"/>
                      </a:moveTo>
                      <a:lnTo>
                        <a:pt x="0" y="152"/>
                      </a:lnTo>
                      <a:lnTo>
                        <a:pt x="0" y="3"/>
                      </a:lnTo>
                      <a:lnTo>
                        <a:pt x="69" y="0"/>
                      </a:lnTo>
                      <a:lnTo>
                        <a:pt x="71" y="152"/>
                      </a:lnTo>
                      <a:close/>
                    </a:path>
                  </a:pathLst>
                </a:custGeom>
                <a:solidFill>
                  <a:srgbClr val="FFC00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2" name="Freeform 271"/>
                <p:cNvSpPr/>
                <p:nvPr/>
              </p:nvSpPr>
              <p:spPr bwMode="auto">
                <a:xfrm rot="10779957" flipV="1">
                  <a:off x="5979897" y="4004696"/>
                  <a:ext cx="217366" cy="460490"/>
                </a:xfrm>
                <a:custGeom>
                  <a:avLst/>
                  <a:gdLst>
                    <a:gd name="T0" fmla="*/ 72 w 72"/>
                    <a:gd name="T1" fmla="*/ 152 h 152"/>
                    <a:gd name="T2" fmla="*/ 3 w 72"/>
                    <a:gd name="T3" fmla="*/ 152 h 152"/>
                    <a:gd name="T4" fmla="*/ 0 w 72"/>
                    <a:gd name="T5" fmla="*/ 3 h 152"/>
                    <a:gd name="T6" fmla="*/ 72 w 72"/>
                    <a:gd name="T7" fmla="*/ 0 h 152"/>
                    <a:gd name="T8" fmla="*/ 72 w 72"/>
                    <a:gd name="T9" fmla="*/ 152 h 152"/>
                  </a:gdLst>
                  <a:ahLst/>
                  <a:cxnLst>
                    <a:cxn ang="0">
                      <a:pos x="T0" y="T1"/>
                    </a:cxn>
                    <a:cxn ang="0">
                      <a:pos x="T2" y="T3"/>
                    </a:cxn>
                    <a:cxn ang="0">
                      <a:pos x="T4" y="T5"/>
                    </a:cxn>
                    <a:cxn ang="0">
                      <a:pos x="T6" y="T7"/>
                    </a:cxn>
                    <a:cxn ang="0">
                      <a:pos x="T8" y="T9"/>
                    </a:cxn>
                  </a:cxnLst>
                  <a:rect l="0" t="0" r="r" b="b"/>
                  <a:pathLst>
                    <a:path w="72" h="152">
                      <a:moveTo>
                        <a:pt x="72" y="152"/>
                      </a:moveTo>
                      <a:lnTo>
                        <a:pt x="3" y="152"/>
                      </a:lnTo>
                      <a:lnTo>
                        <a:pt x="0" y="3"/>
                      </a:lnTo>
                      <a:lnTo>
                        <a:pt x="72" y="0"/>
                      </a:lnTo>
                      <a:lnTo>
                        <a:pt x="72" y="152"/>
                      </a:lnTo>
                      <a:close/>
                    </a:path>
                  </a:pathLst>
                </a:custGeom>
                <a:solidFill>
                  <a:srgbClr val="FFC00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3" name="Freeform 273"/>
                <p:cNvSpPr/>
                <p:nvPr/>
              </p:nvSpPr>
              <p:spPr bwMode="auto">
                <a:xfrm rot="10779957" flipV="1">
                  <a:off x="5399058" y="3040913"/>
                  <a:ext cx="473988" cy="475645"/>
                </a:xfrm>
                <a:custGeom>
                  <a:avLst/>
                  <a:gdLst>
                    <a:gd name="T0" fmla="*/ 50 w 157"/>
                    <a:gd name="T1" fmla="*/ 157 h 157"/>
                    <a:gd name="T2" fmla="*/ 0 w 157"/>
                    <a:gd name="T3" fmla="*/ 107 h 157"/>
                    <a:gd name="T4" fmla="*/ 107 w 157"/>
                    <a:gd name="T5" fmla="*/ 0 h 157"/>
                    <a:gd name="T6" fmla="*/ 157 w 157"/>
                    <a:gd name="T7" fmla="*/ 50 h 157"/>
                    <a:gd name="T8" fmla="*/ 50 w 157"/>
                    <a:gd name="T9" fmla="*/ 157 h 157"/>
                  </a:gdLst>
                  <a:ahLst/>
                  <a:cxnLst>
                    <a:cxn ang="0">
                      <a:pos x="T0" y="T1"/>
                    </a:cxn>
                    <a:cxn ang="0">
                      <a:pos x="T2" y="T3"/>
                    </a:cxn>
                    <a:cxn ang="0">
                      <a:pos x="T4" y="T5"/>
                    </a:cxn>
                    <a:cxn ang="0">
                      <a:pos x="T6" y="T7"/>
                    </a:cxn>
                    <a:cxn ang="0">
                      <a:pos x="T8" y="T9"/>
                    </a:cxn>
                  </a:cxnLst>
                  <a:rect l="0" t="0" r="r" b="b"/>
                  <a:pathLst>
                    <a:path w="157" h="157">
                      <a:moveTo>
                        <a:pt x="50" y="157"/>
                      </a:moveTo>
                      <a:lnTo>
                        <a:pt x="0" y="107"/>
                      </a:lnTo>
                      <a:lnTo>
                        <a:pt x="107" y="0"/>
                      </a:lnTo>
                      <a:lnTo>
                        <a:pt x="157" y="50"/>
                      </a:lnTo>
                      <a:lnTo>
                        <a:pt x="50" y="157"/>
                      </a:lnTo>
                      <a:close/>
                    </a:path>
                  </a:pathLst>
                </a:custGeom>
                <a:solidFill>
                  <a:srgbClr val="FFFFFF"/>
                </a:solidFill>
                <a:ln w="3175">
                  <a:solidFill>
                    <a:srgbClr val="000000"/>
                  </a:solid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4" name="Freeform 285"/>
                <p:cNvSpPr/>
                <p:nvPr/>
              </p:nvSpPr>
              <p:spPr bwMode="auto">
                <a:xfrm rot="10779957" flipV="1">
                  <a:off x="6403706" y="2842690"/>
                  <a:ext cx="477009" cy="481695"/>
                </a:xfrm>
                <a:custGeom>
                  <a:avLst/>
                  <a:gdLst>
                    <a:gd name="T0" fmla="*/ 158 w 158"/>
                    <a:gd name="T1" fmla="*/ 109 h 159"/>
                    <a:gd name="T2" fmla="*/ 105 w 158"/>
                    <a:gd name="T3" fmla="*/ 159 h 159"/>
                    <a:gd name="T4" fmla="*/ 0 w 158"/>
                    <a:gd name="T5" fmla="*/ 50 h 159"/>
                    <a:gd name="T6" fmla="*/ 50 w 158"/>
                    <a:gd name="T7" fmla="*/ 0 h 159"/>
                    <a:gd name="T8" fmla="*/ 158 w 158"/>
                    <a:gd name="T9" fmla="*/ 109 h 159"/>
                  </a:gdLst>
                  <a:ahLst/>
                  <a:cxnLst>
                    <a:cxn ang="0">
                      <a:pos x="T0" y="T1"/>
                    </a:cxn>
                    <a:cxn ang="0">
                      <a:pos x="T2" y="T3"/>
                    </a:cxn>
                    <a:cxn ang="0">
                      <a:pos x="T4" y="T5"/>
                    </a:cxn>
                    <a:cxn ang="0">
                      <a:pos x="T6" y="T7"/>
                    </a:cxn>
                    <a:cxn ang="0">
                      <a:pos x="T8" y="T9"/>
                    </a:cxn>
                  </a:cxnLst>
                  <a:rect l="0" t="0" r="r" b="b"/>
                  <a:pathLst>
                    <a:path w="158" h="159">
                      <a:moveTo>
                        <a:pt x="158" y="109"/>
                      </a:moveTo>
                      <a:lnTo>
                        <a:pt x="105" y="159"/>
                      </a:lnTo>
                      <a:lnTo>
                        <a:pt x="0" y="50"/>
                      </a:lnTo>
                      <a:lnTo>
                        <a:pt x="50" y="0"/>
                      </a:lnTo>
                      <a:lnTo>
                        <a:pt x="158" y="109"/>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5" name="Freeform 287"/>
                <p:cNvSpPr/>
                <p:nvPr/>
              </p:nvSpPr>
              <p:spPr bwMode="auto">
                <a:xfrm rot="10779957" flipV="1">
                  <a:off x="5590969" y="2840253"/>
                  <a:ext cx="473988" cy="475645"/>
                </a:xfrm>
                <a:custGeom>
                  <a:avLst/>
                  <a:gdLst>
                    <a:gd name="T0" fmla="*/ 47 w 157"/>
                    <a:gd name="T1" fmla="*/ 157 h 157"/>
                    <a:gd name="T2" fmla="*/ 0 w 157"/>
                    <a:gd name="T3" fmla="*/ 107 h 157"/>
                    <a:gd name="T4" fmla="*/ 107 w 157"/>
                    <a:gd name="T5" fmla="*/ 0 h 157"/>
                    <a:gd name="T6" fmla="*/ 157 w 157"/>
                    <a:gd name="T7" fmla="*/ 50 h 157"/>
                    <a:gd name="T8" fmla="*/ 47 w 157"/>
                    <a:gd name="T9" fmla="*/ 157 h 157"/>
                  </a:gdLst>
                  <a:ahLst/>
                  <a:cxnLst>
                    <a:cxn ang="0">
                      <a:pos x="T0" y="T1"/>
                    </a:cxn>
                    <a:cxn ang="0">
                      <a:pos x="T2" y="T3"/>
                    </a:cxn>
                    <a:cxn ang="0">
                      <a:pos x="T4" y="T5"/>
                    </a:cxn>
                    <a:cxn ang="0">
                      <a:pos x="T6" y="T7"/>
                    </a:cxn>
                    <a:cxn ang="0">
                      <a:pos x="T8" y="T9"/>
                    </a:cxn>
                  </a:cxnLst>
                  <a:rect l="0" t="0" r="r" b="b"/>
                  <a:pathLst>
                    <a:path w="157" h="157">
                      <a:moveTo>
                        <a:pt x="47" y="157"/>
                      </a:moveTo>
                      <a:lnTo>
                        <a:pt x="0" y="107"/>
                      </a:lnTo>
                      <a:lnTo>
                        <a:pt x="107" y="0"/>
                      </a:lnTo>
                      <a:lnTo>
                        <a:pt x="157" y="50"/>
                      </a:lnTo>
                      <a:lnTo>
                        <a:pt x="47" y="157"/>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6" name="Freeform 289"/>
                <p:cNvSpPr/>
                <p:nvPr/>
              </p:nvSpPr>
              <p:spPr bwMode="auto">
                <a:xfrm rot="10779957" flipV="1">
                  <a:off x="6302019" y="3428048"/>
                  <a:ext cx="214345" cy="460490"/>
                </a:xfrm>
                <a:custGeom>
                  <a:avLst/>
                  <a:gdLst>
                    <a:gd name="T0" fmla="*/ 71 w 71"/>
                    <a:gd name="T1" fmla="*/ 152 h 152"/>
                    <a:gd name="T2" fmla="*/ 0 w 71"/>
                    <a:gd name="T3" fmla="*/ 152 h 152"/>
                    <a:gd name="T4" fmla="*/ 0 w 71"/>
                    <a:gd name="T5" fmla="*/ 0 h 152"/>
                    <a:gd name="T6" fmla="*/ 69 w 71"/>
                    <a:gd name="T7" fmla="*/ 0 h 152"/>
                    <a:gd name="T8" fmla="*/ 71 w 71"/>
                    <a:gd name="T9" fmla="*/ 152 h 152"/>
                  </a:gdLst>
                  <a:ahLst/>
                  <a:cxnLst>
                    <a:cxn ang="0">
                      <a:pos x="T0" y="T1"/>
                    </a:cxn>
                    <a:cxn ang="0">
                      <a:pos x="T2" y="T3"/>
                    </a:cxn>
                    <a:cxn ang="0">
                      <a:pos x="T4" y="T5"/>
                    </a:cxn>
                    <a:cxn ang="0">
                      <a:pos x="T6" y="T7"/>
                    </a:cxn>
                    <a:cxn ang="0">
                      <a:pos x="T8" y="T9"/>
                    </a:cxn>
                  </a:cxnLst>
                  <a:rect l="0" t="0" r="r" b="b"/>
                  <a:pathLst>
                    <a:path w="71" h="152">
                      <a:moveTo>
                        <a:pt x="71" y="152"/>
                      </a:moveTo>
                      <a:lnTo>
                        <a:pt x="0" y="152"/>
                      </a:lnTo>
                      <a:lnTo>
                        <a:pt x="0" y="0"/>
                      </a:lnTo>
                      <a:lnTo>
                        <a:pt x="69" y="0"/>
                      </a:lnTo>
                      <a:lnTo>
                        <a:pt x="71" y="152"/>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37" name="Freeform 291"/>
                <p:cNvSpPr/>
                <p:nvPr/>
              </p:nvSpPr>
              <p:spPr bwMode="auto">
                <a:xfrm rot="10779957" flipV="1">
                  <a:off x="5975755" y="3429476"/>
                  <a:ext cx="217366" cy="460490"/>
                </a:xfrm>
                <a:custGeom>
                  <a:avLst/>
                  <a:gdLst>
                    <a:gd name="T0" fmla="*/ 72 w 72"/>
                    <a:gd name="T1" fmla="*/ 152 h 152"/>
                    <a:gd name="T2" fmla="*/ 3 w 72"/>
                    <a:gd name="T3" fmla="*/ 152 h 152"/>
                    <a:gd name="T4" fmla="*/ 0 w 72"/>
                    <a:gd name="T5" fmla="*/ 0 h 152"/>
                    <a:gd name="T6" fmla="*/ 72 w 72"/>
                    <a:gd name="T7" fmla="*/ 0 h 152"/>
                    <a:gd name="T8" fmla="*/ 72 w 72"/>
                    <a:gd name="T9" fmla="*/ 152 h 152"/>
                  </a:gdLst>
                  <a:ahLst/>
                  <a:cxnLst>
                    <a:cxn ang="0">
                      <a:pos x="T0" y="T1"/>
                    </a:cxn>
                    <a:cxn ang="0">
                      <a:pos x="T2" y="T3"/>
                    </a:cxn>
                    <a:cxn ang="0">
                      <a:pos x="T4" y="T5"/>
                    </a:cxn>
                    <a:cxn ang="0">
                      <a:pos x="T6" y="T7"/>
                    </a:cxn>
                    <a:cxn ang="0">
                      <a:pos x="T8" y="T9"/>
                    </a:cxn>
                  </a:cxnLst>
                  <a:rect l="0" t="0" r="r" b="b"/>
                  <a:pathLst>
                    <a:path w="72" h="152">
                      <a:moveTo>
                        <a:pt x="72" y="152"/>
                      </a:moveTo>
                      <a:lnTo>
                        <a:pt x="3" y="152"/>
                      </a:lnTo>
                      <a:lnTo>
                        <a:pt x="0" y="0"/>
                      </a:lnTo>
                      <a:lnTo>
                        <a:pt x="72" y="0"/>
                      </a:lnTo>
                      <a:lnTo>
                        <a:pt x="72" y="152"/>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grpSp>
          <p:grpSp>
            <p:nvGrpSpPr>
              <p:cNvPr id="97" name="组合 8"/>
              <p:cNvGrpSpPr/>
              <p:nvPr/>
            </p:nvGrpSpPr>
            <p:grpSpPr>
              <a:xfrm>
                <a:off x="9066424" y="3667498"/>
                <a:ext cx="717978" cy="587285"/>
                <a:chOff x="8254631" y="2364907"/>
                <a:chExt cx="2507247" cy="2050856"/>
              </a:xfrm>
            </p:grpSpPr>
            <p:sp>
              <p:nvSpPr>
                <p:cNvPr id="102" name="Freeform 275"/>
                <p:cNvSpPr/>
                <p:nvPr/>
              </p:nvSpPr>
              <p:spPr bwMode="auto">
                <a:xfrm rot="10779957" flipV="1">
                  <a:off x="9669016" y="2786959"/>
                  <a:ext cx="477009" cy="1166388"/>
                </a:xfrm>
                <a:custGeom>
                  <a:avLst/>
                  <a:gdLst>
                    <a:gd name="T0" fmla="*/ 0 w 66"/>
                    <a:gd name="T1" fmla="*/ 0 h 162"/>
                    <a:gd name="T2" fmla="*/ 55 w 66"/>
                    <a:gd name="T3" fmla="*/ 57 h 162"/>
                    <a:gd name="T4" fmla="*/ 66 w 66"/>
                    <a:gd name="T5" fmla="*/ 82 h 162"/>
                    <a:gd name="T6" fmla="*/ 66 w 66"/>
                    <a:gd name="T7" fmla="*/ 162 h 162"/>
                  </a:gdLst>
                  <a:ahLst/>
                  <a:cxnLst>
                    <a:cxn ang="0">
                      <a:pos x="T0" y="T1"/>
                    </a:cxn>
                    <a:cxn ang="0">
                      <a:pos x="T2" y="T3"/>
                    </a:cxn>
                    <a:cxn ang="0">
                      <a:pos x="T4" y="T5"/>
                    </a:cxn>
                    <a:cxn ang="0">
                      <a:pos x="T6" y="T7"/>
                    </a:cxn>
                  </a:cxnLst>
                  <a:rect l="0" t="0" r="r" b="b"/>
                  <a:pathLst>
                    <a:path w="66" h="162">
                      <a:moveTo>
                        <a:pt x="0" y="0"/>
                      </a:moveTo>
                      <a:cubicBezTo>
                        <a:pt x="55" y="57"/>
                        <a:pt x="55" y="57"/>
                        <a:pt x="55" y="57"/>
                      </a:cubicBezTo>
                      <a:cubicBezTo>
                        <a:pt x="55" y="57"/>
                        <a:pt x="66" y="66"/>
                        <a:pt x="66" y="82"/>
                      </a:cubicBezTo>
                      <a:cubicBezTo>
                        <a:pt x="66" y="101"/>
                        <a:pt x="66" y="162"/>
                        <a:pt x="66" y="162"/>
                      </a:cubicBezTo>
                    </a:path>
                  </a:pathLst>
                </a:custGeom>
                <a:noFill/>
                <a:ln w="3175" cap="flat">
                  <a:solidFill>
                    <a:srgbClr val="1D1D1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03" name="Freeform 276"/>
                <p:cNvSpPr/>
                <p:nvPr/>
              </p:nvSpPr>
              <p:spPr bwMode="auto">
                <a:xfrm rot="10779957" flipV="1">
                  <a:off x="8862403" y="2790521"/>
                  <a:ext cx="489073" cy="1166388"/>
                </a:xfrm>
                <a:custGeom>
                  <a:avLst/>
                  <a:gdLst>
                    <a:gd name="T0" fmla="*/ 68 w 68"/>
                    <a:gd name="T1" fmla="*/ 0 h 162"/>
                    <a:gd name="T2" fmla="*/ 11 w 68"/>
                    <a:gd name="T3" fmla="*/ 57 h 162"/>
                    <a:gd name="T4" fmla="*/ 0 w 68"/>
                    <a:gd name="T5" fmla="*/ 82 h 162"/>
                    <a:gd name="T6" fmla="*/ 0 w 68"/>
                    <a:gd name="T7" fmla="*/ 162 h 162"/>
                  </a:gdLst>
                  <a:ahLst/>
                  <a:cxnLst>
                    <a:cxn ang="0">
                      <a:pos x="T0" y="T1"/>
                    </a:cxn>
                    <a:cxn ang="0">
                      <a:pos x="T2" y="T3"/>
                    </a:cxn>
                    <a:cxn ang="0">
                      <a:pos x="T4" y="T5"/>
                    </a:cxn>
                    <a:cxn ang="0">
                      <a:pos x="T6" y="T7"/>
                    </a:cxn>
                  </a:cxnLst>
                  <a:rect l="0" t="0" r="r" b="b"/>
                  <a:pathLst>
                    <a:path w="68" h="162">
                      <a:moveTo>
                        <a:pt x="68" y="0"/>
                      </a:moveTo>
                      <a:cubicBezTo>
                        <a:pt x="11" y="57"/>
                        <a:pt x="11" y="57"/>
                        <a:pt x="11" y="57"/>
                      </a:cubicBezTo>
                      <a:cubicBezTo>
                        <a:pt x="11" y="57"/>
                        <a:pt x="0" y="66"/>
                        <a:pt x="0" y="82"/>
                      </a:cubicBezTo>
                      <a:cubicBezTo>
                        <a:pt x="0" y="101"/>
                        <a:pt x="0" y="162"/>
                        <a:pt x="0" y="162"/>
                      </a:cubicBezTo>
                    </a:path>
                  </a:pathLst>
                </a:custGeom>
                <a:noFill/>
                <a:ln w="3175" cap="flat">
                  <a:solidFill>
                    <a:srgbClr val="1D1D1B"/>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04" name="Line 277"/>
                <p:cNvSpPr>
                  <a:spLocks noChangeShapeType="1"/>
                </p:cNvSpPr>
                <p:nvPr/>
              </p:nvSpPr>
              <p:spPr bwMode="auto">
                <a:xfrm rot="10779957" flipV="1">
                  <a:off x="10264505" y="2970252"/>
                  <a:ext cx="78487" cy="87859"/>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05" name="Line 278"/>
                <p:cNvSpPr>
                  <a:spLocks noChangeShapeType="1"/>
                </p:cNvSpPr>
                <p:nvPr/>
              </p:nvSpPr>
              <p:spPr bwMode="auto">
                <a:xfrm rot="10779957" flipH="1" flipV="1">
                  <a:off x="8666327" y="2977347"/>
                  <a:ext cx="78487" cy="8180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06" name="Line 279"/>
                <p:cNvSpPr>
                  <a:spLocks noChangeShapeType="1"/>
                </p:cNvSpPr>
                <p:nvPr/>
              </p:nvSpPr>
              <p:spPr bwMode="auto">
                <a:xfrm rot="10779957" flipV="1">
                  <a:off x="9329939" y="3276558"/>
                  <a:ext cx="359256" cy="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07" name="Line 280"/>
                <p:cNvSpPr>
                  <a:spLocks noChangeShapeType="1"/>
                </p:cNvSpPr>
                <p:nvPr/>
              </p:nvSpPr>
              <p:spPr bwMode="auto">
                <a:xfrm rot="10779957" flipV="1">
                  <a:off x="9345403" y="3328033"/>
                  <a:ext cx="323028" cy="0"/>
                </a:xfrm>
                <a:prstGeom prst="line">
                  <a:avLst/>
                </a:prstGeom>
                <a:noFill/>
                <a:ln w="3175" cap="flat">
                  <a:solidFill>
                    <a:srgbClr val="1D1D1B"/>
                  </a:solidFill>
                  <a:prstDash val="solid"/>
                  <a:miter lim="800000"/>
                </a:ln>
                <a:extLst>
                  <a:ext uri="{909E8E84-426E-40DD-AFC4-6F175D3DCCD1}">
                    <a14:hiddenFill xmlns:a14="http://schemas.microsoft.com/office/drawing/2010/main">
                      <a:noFill/>
                    </a14:hiddenFill>
                  </a:ext>
                </a:extLst>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08" name="Freeform 251"/>
                <p:cNvSpPr/>
                <p:nvPr/>
              </p:nvSpPr>
              <p:spPr bwMode="auto">
                <a:xfrm rot="10779957" flipV="1">
                  <a:off x="10059314" y="2364907"/>
                  <a:ext cx="353224" cy="505947"/>
                </a:xfrm>
                <a:custGeom>
                  <a:avLst/>
                  <a:gdLst>
                    <a:gd name="T0" fmla="*/ 0 w 117"/>
                    <a:gd name="T1" fmla="*/ 0 h 167"/>
                    <a:gd name="T2" fmla="*/ 117 w 117"/>
                    <a:gd name="T3" fmla="*/ 115 h 167"/>
                    <a:gd name="T4" fmla="*/ 57 w 117"/>
                    <a:gd name="T5" fmla="*/ 167 h 167"/>
                    <a:gd name="T6" fmla="*/ 0 w 117"/>
                    <a:gd name="T7" fmla="*/ 112 h 167"/>
                    <a:gd name="T8" fmla="*/ 0 w 117"/>
                    <a:gd name="T9" fmla="*/ 0 h 167"/>
                  </a:gdLst>
                  <a:ahLst/>
                  <a:cxnLst>
                    <a:cxn ang="0">
                      <a:pos x="T0" y="T1"/>
                    </a:cxn>
                    <a:cxn ang="0">
                      <a:pos x="T2" y="T3"/>
                    </a:cxn>
                    <a:cxn ang="0">
                      <a:pos x="T4" y="T5"/>
                    </a:cxn>
                    <a:cxn ang="0">
                      <a:pos x="T6" y="T7"/>
                    </a:cxn>
                    <a:cxn ang="0">
                      <a:pos x="T8" y="T9"/>
                    </a:cxn>
                  </a:cxnLst>
                  <a:rect l="0" t="0" r="r" b="b"/>
                  <a:pathLst>
                    <a:path w="117" h="167">
                      <a:moveTo>
                        <a:pt x="0" y="0"/>
                      </a:moveTo>
                      <a:lnTo>
                        <a:pt x="117" y="115"/>
                      </a:lnTo>
                      <a:lnTo>
                        <a:pt x="57" y="167"/>
                      </a:lnTo>
                      <a:lnTo>
                        <a:pt x="0" y="112"/>
                      </a:lnTo>
                      <a:lnTo>
                        <a:pt x="0" y="0"/>
                      </a:lnTo>
                      <a:close/>
                    </a:path>
                  </a:pathLst>
                </a:custGeom>
                <a:solidFill>
                  <a:srgbClr val="008CE1"/>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09" name="Freeform 253"/>
                <p:cNvSpPr/>
                <p:nvPr/>
              </p:nvSpPr>
              <p:spPr bwMode="auto">
                <a:xfrm rot="10779957" flipV="1">
                  <a:off x="10269776" y="2717952"/>
                  <a:ext cx="492102" cy="339309"/>
                </a:xfrm>
                <a:custGeom>
                  <a:avLst/>
                  <a:gdLst>
                    <a:gd name="T0" fmla="*/ 0 w 163"/>
                    <a:gd name="T1" fmla="*/ 0 h 112"/>
                    <a:gd name="T2" fmla="*/ 110 w 163"/>
                    <a:gd name="T3" fmla="*/ 112 h 112"/>
                    <a:gd name="T4" fmla="*/ 163 w 163"/>
                    <a:gd name="T5" fmla="*/ 60 h 112"/>
                    <a:gd name="T6" fmla="*/ 103 w 163"/>
                    <a:gd name="T7" fmla="*/ 0 h 112"/>
                    <a:gd name="T8" fmla="*/ 0 w 163"/>
                    <a:gd name="T9" fmla="*/ 0 h 112"/>
                  </a:gdLst>
                  <a:ahLst/>
                  <a:cxnLst>
                    <a:cxn ang="0">
                      <a:pos x="T0" y="T1"/>
                    </a:cxn>
                    <a:cxn ang="0">
                      <a:pos x="T2" y="T3"/>
                    </a:cxn>
                    <a:cxn ang="0">
                      <a:pos x="T4" y="T5"/>
                    </a:cxn>
                    <a:cxn ang="0">
                      <a:pos x="T6" y="T7"/>
                    </a:cxn>
                    <a:cxn ang="0">
                      <a:pos x="T8" y="T9"/>
                    </a:cxn>
                  </a:cxnLst>
                  <a:rect l="0" t="0" r="r" b="b"/>
                  <a:pathLst>
                    <a:path w="163" h="112">
                      <a:moveTo>
                        <a:pt x="0" y="0"/>
                      </a:moveTo>
                      <a:lnTo>
                        <a:pt x="110" y="112"/>
                      </a:lnTo>
                      <a:lnTo>
                        <a:pt x="163" y="60"/>
                      </a:lnTo>
                      <a:lnTo>
                        <a:pt x="103" y="0"/>
                      </a:lnTo>
                      <a:lnTo>
                        <a:pt x="0" y="0"/>
                      </a:lnTo>
                      <a:close/>
                    </a:path>
                  </a:pathLst>
                </a:custGeom>
                <a:solidFill>
                  <a:srgbClr val="8DD3FD"/>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0" name="Freeform 255"/>
                <p:cNvSpPr/>
                <p:nvPr/>
              </p:nvSpPr>
              <p:spPr bwMode="auto">
                <a:xfrm rot="10779957" flipV="1">
                  <a:off x="8554923" y="2395821"/>
                  <a:ext cx="359256" cy="481695"/>
                </a:xfrm>
                <a:custGeom>
                  <a:avLst/>
                  <a:gdLst>
                    <a:gd name="T0" fmla="*/ 45 w 50"/>
                    <a:gd name="T1" fmla="*/ 0 h 67"/>
                    <a:gd name="T2" fmla="*/ 0 w 50"/>
                    <a:gd name="T3" fmla="*/ 46 h 67"/>
                    <a:gd name="T4" fmla="*/ 20 w 50"/>
                    <a:gd name="T5" fmla="*/ 67 h 67"/>
                    <a:gd name="T6" fmla="*/ 50 w 50"/>
                    <a:gd name="T7" fmla="*/ 37 h 67"/>
                    <a:gd name="T8" fmla="*/ 45 w 50"/>
                    <a:gd name="T9" fmla="*/ 0 h 67"/>
                  </a:gdLst>
                  <a:ahLst/>
                  <a:cxnLst>
                    <a:cxn ang="0">
                      <a:pos x="T0" y="T1"/>
                    </a:cxn>
                    <a:cxn ang="0">
                      <a:pos x="T2" y="T3"/>
                    </a:cxn>
                    <a:cxn ang="0">
                      <a:pos x="T4" y="T5"/>
                    </a:cxn>
                    <a:cxn ang="0">
                      <a:pos x="T6" y="T7"/>
                    </a:cxn>
                    <a:cxn ang="0">
                      <a:pos x="T8" y="T9"/>
                    </a:cxn>
                  </a:cxnLst>
                  <a:rect l="0" t="0" r="r" b="b"/>
                  <a:pathLst>
                    <a:path w="50" h="67">
                      <a:moveTo>
                        <a:pt x="45" y="0"/>
                      </a:moveTo>
                      <a:cubicBezTo>
                        <a:pt x="0" y="46"/>
                        <a:pt x="0" y="46"/>
                        <a:pt x="0" y="46"/>
                      </a:cubicBezTo>
                      <a:cubicBezTo>
                        <a:pt x="20" y="67"/>
                        <a:pt x="20" y="67"/>
                        <a:pt x="20" y="67"/>
                      </a:cubicBezTo>
                      <a:cubicBezTo>
                        <a:pt x="50" y="37"/>
                        <a:pt x="50" y="37"/>
                        <a:pt x="50" y="37"/>
                      </a:cubicBezTo>
                      <a:cubicBezTo>
                        <a:pt x="50" y="37"/>
                        <a:pt x="34" y="22"/>
                        <a:pt x="45" y="0"/>
                      </a:cubicBezTo>
                      <a:close/>
                    </a:path>
                  </a:pathLst>
                </a:custGeom>
                <a:solidFill>
                  <a:srgbClr val="008CE1"/>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1" name="Freeform 257"/>
                <p:cNvSpPr/>
                <p:nvPr/>
              </p:nvSpPr>
              <p:spPr bwMode="auto">
                <a:xfrm rot="10779957" flipV="1">
                  <a:off x="8254631" y="2699647"/>
                  <a:ext cx="483041" cy="366572"/>
                </a:xfrm>
                <a:custGeom>
                  <a:avLst/>
                  <a:gdLst>
                    <a:gd name="T0" fmla="*/ 67 w 67"/>
                    <a:gd name="T1" fmla="*/ 5 h 51"/>
                    <a:gd name="T2" fmla="*/ 21 w 67"/>
                    <a:gd name="T3" fmla="*/ 51 h 51"/>
                    <a:gd name="T4" fmla="*/ 0 w 67"/>
                    <a:gd name="T5" fmla="*/ 30 h 51"/>
                    <a:gd name="T6" fmla="*/ 30 w 67"/>
                    <a:gd name="T7" fmla="*/ 0 h 51"/>
                    <a:gd name="T8" fmla="*/ 67 w 67"/>
                    <a:gd name="T9" fmla="*/ 5 h 51"/>
                  </a:gdLst>
                  <a:ahLst/>
                  <a:cxnLst>
                    <a:cxn ang="0">
                      <a:pos x="T0" y="T1"/>
                    </a:cxn>
                    <a:cxn ang="0">
                      <a:pos x="T2" y="T3"/>
                    </a:cxn>
                    <a:cxn ang="0">
                      <a:pos x="T4" y="T5"/>
                    </a:cxn>
                    <a:cxn ang="0">
                      <a:pos x="T6" y="T7"/>
                    </a:cxn>
                    <a:cxn ang="0">
                      <a:pos x="T8" y="T9"/>
                    </a:cxn>
                  </a:cxnLst>
                  <a:rect l="0" t="0" r="r" b="b"/>
                  <a:pathLst>
                    <a:path w="67" h="51">
                      <a:moveTo>
                        <a:pt x="67" y="5"/>
                      </a:moveTo>
                      <a:cubicBezTo>
                        <a:pt x="21" y="51"/>
                        <a:pt x="21" y="51"/>
                        <a:pt x="21" y="51"/>
                      </a:cubicBezTo>
                      <a:cubicBezTo>
                        <a:pt x="0" y="30"/>
                        <a:pt x="0" y="30"/>
                        <a:pt x="0" y="30"/>
                      </a:cubicBezTo>
                      <a:cubicBezTo>
                        <a:pt x="30" y="0"/>
                        <a:pt x="30" y="0"/>
                        <a:pt x="30" y="0"/>
                      </a:cubicBezTo>
                      <a:cubicBezTo>
                        <a:pt x="30" y="0"/>
                        <a:pt x="45" y="16"/>
                        <a:pt x="67" y="5"/>
                      </a:cubicBezTo>
                      <a:close/>
                    </a:path>
                  </a:pathLst>
                </a:custGeom>
                <a:solidFill>
                  <a:srgbClr val="8DD3FD"/>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2" name="Freeform 267"/>
                <p:cNvSpPr/>
                <p:nvPr/>
              </p:nvSpPr>
              <p:spPr bwMode="auto">
                <a:xfrm rot="10779957" flipV="1">
                  <a:off x="9870385" y="2986129"/>
                  <a:ext cx="473988" cy="475645"/>
                </a:xfrm>
                <a:custGeom>
                  <a:avLst/>
                  <a:gdLst>
                    <a:gd name="T0" fmla="*/ 157 w 157"/>
                    <a:gd name="T1" fmla="*/ 110 h 157"/>
                    <a:gd name="T2" fmla="*/ 107 w 157"/>
                    <a:gd name="T3" fmla="*/ 157 h 157"/>
                    <a:gd name="T4" fmla="*/ 0 w 157"/>
                    <a:gd name="T5" fmla="*/ 50 h 157"/>
                    <a:gd name="T6" fmla="*/ 50 w 157"/>
                    <a:gd name="T7" fmla="*/ 0 h 157"/>
                    <a:gd name="T8" fmla="*/ 157 w 157"/>
                    <a:gd name="T9" fmla="*/ 110 h 157"/>
                  </a:gdLst>
                  <a:ahLst/>
                  <a:cxnLst>
                    <a:cxn ang="0">
                      <a:pos x="T0" y="T1"/>
                    </a:cxn>
                    <a:cxn ang="0">
                      <a:pos x="T2" y="T3"/>
                    </a:cxn>
                    <a:cxn ang="0">
                      <a:pos x="T4" y="T5"/>
                    </a:cxn>
                    <a:cxn ang="0">
                      <a:pos x="T6" y="T7"/>
                    </a:cxn>
                    <a:cxn ang="0">
                      <a:pos x="T8" y="T9"/>
                    </a:cxn>
                  </a:cxnLst>
                  <a:rect l="0" t="0" r="r" b="b"/>
                  <a:pathLst>
                    <a:path w="157" h="157">
                      <a:moveTo>
                        <a:pt x="157" y="110"/>
                      </a:moveTo>
                      <a:lnTo>
                        <a:pt x="107" y="157"/>
                      </a:lnTo>
                      <a:lnTo>
                        <a:pt x="0" y="50"/>
                      </a:lnTo>
                      <a:lnTo>
                        <a:pt x="50" y="0"/>
                      </a:lnTo>
                      <a:lnTo>
                        <a:pt x="157" y="110"/>
                      </a:lnTo>
                      <a:close/>
                    </a:path>
                  </a:pathLst>
                </a:custGeom>
                <a:solidFill>
                  <a:srgbClr val="FFFFFF"/>
                </a:solidFill>
                <a:ln w="3175">
                  <a:solidFill>
                    <a:srgbClr val="000000"/>
                  </a:solid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3" name="Freeform 269"/>
                <p:cNvSpPr/>
                <p:nvPr/>
              </p:nvSpPr>
              <p:spPr bwMode="auto">
                <a:xfrm rot="10779957" flipV="1">
                  <a:off x="9569076" y="3953837"/>
                  <a:ext cx="214345" cy="460490"/>
                </a:xfrm>
                <a:custGeom>
                  <a:avLst/>
                  <a:gdLst>
                    <a:gd name="T0" fmla="*/ 71 w 71"/>
                    <a:gd name="T1" fmla="*/ 152 h 152"/>
                    <a:gd name="T2" fmla="*/ 0 w 71"/>
                    <a:gd name="T3" fmla="*/ 152 h 152"/>
                    <a:gd name="T4" fmla="*/ 0 w 71"/>
                    <a:gd name="T5" fmla="*/ 3 h 152"/>
                    <a:gd name="T6" fmla="*/ 69 w 71"/>
                    <a:gd name="T7" fmla="*/ 0 h 152"/>
                    <a:gd name="T8" fmla="*/ 71 w 71"/>
                    <a:gd name="T9" fmla="*/ 152 h 152"/>
                  </a:gdLst>
                  <a:ahLst/>
                  <a:cxnLst>
                    <a:cxn ang="0">
                      <a:pos x="T0" y="T1"/>
                    </a:cxn>
                    <a:cxn ang="0">
                      <a:pos x="T2" y="T3"/>
                    </a:cxn>
                    <a:cxn ang="0">
                      <a:pos x="T4" y="T5"/>
                    </a:cxn>
                    <a:cxn ang="0">
                      <a:pos x="T6" y="T7"/>
                    </a:cxn>
                    <a:cxn ang="0">
                      <a:pos x="T8" y="T9"/>
                    </a:cxn>
                  </a:cxnLst>
                  <a:rect l="0" t="0" r="r" b="b"/>
                  <a:pathLst>
                    <a:path w="71" h="152">
                      <a:moveTo>
                        <a:pt x="71" y="152"/>
                      </a:moveTo>
                      <a:lnTo>
                        <a:pt x="0" y="152"/>
                      </a:lnTo>
                      <a:lnTo>
                        <a:pt x="0" y="3"/>
                      </a:lnTo>
                      <a:lnTo>
                        <a:pt x="69" y="0"/>
                      </a:lnTo>
                      <a:lnTo>
                        <a:pt x="71" y="152"/>
                      </a:lnTo>
                      <a:close/>
                    </a:path>
                  </a:pathLst>
                </a:custGeom>
                <a:solidFill>
                  <a:srgbClr val="FFC00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4" name="Freeform 271"/>
                <p:cNvSpPr/>
                <p:nvPr/>
              </p:nvSpPr>
              <p:spPr bwMode="auto">
                <a:xfrm rot="10779957" flipV="1">
                  <a:off x="9242796" y="3955273"/>
                  <a:ext cx="217366" cy="460490"/>
                </a:xfrm>
                <a:custGeom>
                  <a:avLst/>
                  <a:gdLst>
                    <a:gd name="T0" fmla="*/ 72 w 72"/>
                    <a:gd name="T1" fmla="*/ 152 h 152"/>
                    <a:gd name="T2" fmla="*/ 3 w 72"/>
                    <a:gd name="T3" fmla="*/ 152 h 152"/>
                    <a:gd name="T4" fmla="*/ 0 w 72"/>
                    <a:gd name="T5" fmla="*/ 3 h 152"/>
                    <a:gd name="T6" fmla="*/ 72 w 72"/>
                    <a:gd name="T7" fmla="*/ 0 h 152"/>
                    <a:gd name="T8" fmla="*/ 72 w 72"/>
                    <a:gd name="T9" fmla="*/ 152 h 152"/>
                  </a:gdLst>
                  <a:ahLst/>
                  <a:cxnLst>
                    <a:cxn ang="0">
                      <a:pos x="T0" y="T1"/>
                    </a:cxn>
                    <a:cxn ang="0">
                      <a:pos x="T2" y="T3"/>
                    </a:cxn>
                    <a:cxn ang="0">
                      <a:pos x="T4" y="T5"/>
                    </a:cxn>
                    <a:cxn ang="0">
                      <a:pos x="T6" y="T7"/>
                    </a:cxn>
                    <a:cxn ang="0">
                      <a:pos x="T8" y="T9"/>
                    </a:cxn>
                  </a:cxnLst>
                  <a:rect l="0" t="0" r="r" b="b"/>
                  <a:pathLst>
                    <a:path w="72" h="152">
                      <a:moveTo>
                        <a:pt x="72" y="152"/>
                      </a:moveTo>
                      <a:lnTo>
                        <a:pt x="3" y="152"/>
                      </a:lnTo>
                      <a:lnTo>
                        <a:pt x="0" y="3"/>
                      </a:lnTo>
                      <a:lnTo>
                        <a:pt x="72" y="0"/>
                      </a:lnTo>
                      <a:lnTo>
                        <a:pt x="72" y="152"/>
                      </a:lnTo>
                      <a:close/>
                    </a:path>
                  </a:pathLst>
                </a:custGeom>
                <a:solidFill>
                  <a:srgbClr val="FFC00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5" name="Freeform 273"/>
                <p:cNvSpPr/>
                <p:nvPr/>
              </p:nvSpPr>
              <p:spPr bwMode="auto">
                <a:xfrm rot="10779957" flipV="1">
                  <a:off x="8661957" y="2991490"/>
                  <a:ext cx="473988" cy="475645"/>
                </a:xfrm>
                <a:custGeom>
                  <a:avLst/>
                  <a:gdLst>
                    <a:gd name="T0" fmla="*/ 50 w 157"/>
                    <a:gd name="T1" fmla="*/ 157 h 157"/>
                    <a:gd name="T2" fmla="*/ 0 w 157"/>
                    <a:gd name="T3" fmla="*/ 107 h 157"/>
                    <a:gd name="T4" fmla="*/ 107 w 157"/>
                    <a:gd name="T5" fmla="*/ 0 h 157"/>
                    <a:gd name="T6" fmla="*/ 157 w 157"/>
                    <a:gd name="T7" fmla="*/ 50 h 157"/>
                    <a:gd name="T8" fmla="*/ 50 w 157"/>
                    <a:gd name="T9" fmla="*/ 157 h 157"/>
                  </a:gdLst>
                  <a:ahLst/>
                  <a:cxnLst>
                    <a:cxn ang="0">
                      <a:pos x="T0" y="T1"/>
                    </a:cxn>
                    <a:cxn ang="0">
                      <a:pos x="T2" y="T3"/>
                    </a:cxn>
                    <a:cxn ang="0">
                      <a:pos x="T4" y="T5"/>
                    </a:cxn>
                    <a:cxn ang="0">
                      <a:pos x="T6" y="T7"/>
                    </a:cxn>
                    <a:cxn ang="0">
                      <a:pos x="T8" y="T9"/>
                    </a:cxn>
                  </a:cxnLst>
                  <a:rect l="0" t="0" r="r" b="b"/>
                  <a:pathLst>
                    <a:path w="157" h="157">
                      <a:moveTo>
                        <a:pt x="50" y="157"/>
                      </a:moveTo>
                      <a:lnTo>
                        <a:pt x="0" y="107"/>
                      </a:lnTo>
                      <a:lnTo>
                        <a:pt x="107" y="0"/>
                      </a:lnTo>
                      <a:lnTo>
                        <a:pt x="157" y="50"/>
                      </a:lnTo>
                      <a:lnTo>
                        <a:pt x="50" y="157"/>
                      </a:lnTo>
                      <a:close/>
                    </a:path>
                  </a:pathLst>
                </a:custGeom>
                <a:solidFill>
                  <a:srgbClr val="FFFFFF"/>
                </a:solidFill>
                <a:ln w="3175">
                  <a:solidFill>
                    <a:srgbClr val="000000"/>
                  </a:solid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6" name="Freeform 285"/>
                <p:cNvSpPr/>
                <p:nvPr/>
              </p:nvSpPr>
              <p:spPr bwMode="auto">
                <a:xfrm rot="10779957" flipV="1">
                  <a:off x="9666605" y="2793267"/>
                  <a:ext cx="477009" cy="481695"/>
                </a:xfrm>
                <a:custGeom>
                  <a:avLst/>
                  <a:gdLst>
                    <a:gd name="T0" fmla="*/ 158 w 158"/>
                    <a:gd name="T1" fmla="*/ 109 h 159"/>
                    <a:gd name="T2" fmla="*/ 105 w 158"/>
                    <a:gd name="T3" fmla="*/ 159 h 159"/>
                    <a:gd name="T4" fmla="*/ 0 w 158"/>
                    <a:gd name="T5" fmla="*/ 50 h 159"/>
                    <a:gd name="T6" fmla="*/ 50 w 158"/>
                    <a:gd name="T7" fmla="*/ 0 h 159"/>
                    <a:gd name="T8" fmla="*/ 158 w 158"/>
                    <a:gd name="T9" fmla="*/ 109 h 159"/>
                  </a:gdLst>
                  <a:ahLst/>
                  <a:cxnLst>
                    <a:cxn ang="0">
                      <a:pos x="T0" y="T1"/>
                    </a:cxn>
                    <a:cxn ang="0">
                      <a:pos x="T2" y="T3"/>
                    </a:cxn>
                    <a:cxn ang="0">
                      <a:pos x="T4" y="T5"/>
                    </a:cxn>
                    <a:cxn ang="0">
                      <a:pos x="T6" y="T7"/>
                    </a:cxn>
                    <a:cxn ang="0">
                      <a:pos x="T8" y="T9"/>
                    </a:cxn>
                  </a:cxnLst>
                  <a:rect l="0" t="0" r="r" b="b"/>
                  <a:pathLst>
                    <a:path w="158" h="159">
                      <a:moveTo>
                        <a:pt x="158" y="109"/>
                      </a:moveTo>
                      <a:lnTo>
                        <a:pt x="105" y="159"/>
                      </a:lnTo>
                      <a:lnTo>
                        <a:pt x="0" y="50"/>
                      </a:lnTo>
                      <a:lnTo>
                        <a:pt x="50" y="0"/>
                      </a:lnTo>
                      <a:lnTo>
                        <a:pt x="158" y="109"/>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7" name="Freeform 287"/>
                <p:cNvSpPr/>
                <p:nvPr/>
              </p:nvSpPr>
              <p:spPr bwMode="auto">
                <a:xfrm rot="10779957" flipV="1">
                  <a:off x="8853868" y="2790830"/>
                  <a:ext cx="473988" cy="475645"/>
                </a:xfrm>
                <a:custGeom>
                  <a:avLst/>
                  <a:gdLst>
                    <a:gd name="T0" fmla="*/ 47 w 157"/>
                    <a:gd name="T1" fmla="*/ 157 h 157"/>
                    <a:gd name="T2" fmla="*/ 0 w 157"/>
                    <a:gd name="T3" fmla="*/ 107 h 157"/>
                    <a:gd name="T4" fmla="*/ 107 w 157"/>
                    <a:gd name="T5" fmla="*/ 0 h 157"/>
                    <a:gd name="T6" fmla="*/ 157 w 157"/>
                    <a:gd name="T7" fmla="*/ 50 h 157"/>
                    <a:gd name="T8" fmla="*/ 47 w 157"/>
                    <a:gd name="T9" fmla="*/ 157 h 157"/>
                  </a:gdLst>
                  <a:ahLst/>
                  <a:cxnLst>
                    <a:cxn ang="0">
                      <a:pos x="T0" y="T1"/>
                    </a:cxn>
                    <a:cxn ang="0">
                      <a:pos x="T2" y="T3"/>
                    </a:cxn>
                    <a:cxn ang="0">
                      <a:pos x="T4" y="T5"/>
                    </a:cxn>
                    <a:cxn ang="0">
                      <a:pos x="T6" y="T7"/>
                    </a:cxn>
                    <a:cxn ang="0">
                      <a:pos x="T8" y="T9"/>
                    </a:cxn>
                  </a:cxnLst>
                  <a:rect l="0" t="0" r="r" b="b"/>
                  <a:pathLst>
                    <a:path w="157" h="157">
                      <a:moveTo>
                        <a:pt x="47" y="157"/>
                      </a:moveTo>
                      <a:lnTo>
                        <a:pt x="0" y="107"/>
                      </a:lnTo>
                      <a:lnTo>
                        <a:pt x="107" y="0"/>
                      </a:lnTo>
                      <a:lnTo>
                        <a:pt x="157" y="50"/>
                      </a:lnTo>
                      <a:lnTo>
                        <a:pt x="47" y="157"/>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8" name="Freeform 289"/>
                <p:cNvSpPr/>
                <p:nvPr/>
              </p:nvSpPr>
              <p:spPr bwMode="auto">
                <a:xfrm rot="10779957" flipV="1">
                  <a:off x="9564918" y="3378625"/>
                  <a:ext cx="214345" cy="460490"/>
                </a:xfrm>
                <a:custGeom>
                  <a:avLst/>
                  <a:gdLst>
                    <a:gd name="T0" fmla="*/ 71 w 71"/>
                    <a:gd name="T1" fmla="*/ 152 h 152"/>
                    <a:gd name="T2" fmla="*/ 0 w 71"/>
                    <a:gd name="T3" fmla="*/ 152 h 152"/>
                    <a:gd name="T4" fmla="*/ 0 w 71"/>
                    <a:gd name="T5" fmla="*/ 0 h 152"/>
                    <a:gd name="T6" fmla="*/ 69 w 71"/>
                    <a:gd name="T7" fmla="*/ 0 h 152"/>
                    <a:gd name="T8" fmla="*/ 71 w 71"/>
                    <a:gd name="T9" fmla="*/ 152 h 152"/>
                  </a:gdLst>
                  <a:ahLst/>
                  <a:cxnLst>
                    <a:cxn ang="0">
                      <a:pos x="T0" y="T1"/>
                    </a:cxn>
                    <a:cxn ang="0">
                      <a:pos x="T2" y="T3"/>
                    </a:cxn>
                    <a:cxn ang="0">
                      <a:pos x="T4" y="T5"/>
                    </a:cxn>
                    <a:cxn ang="0">
                      <a:pos x="T6" y="T7"/>
                    </a:cxn>
                    <a:cxn ang="0">
                      <a:pos x="T8" y="T9"/>
                    </a:cxn>
                  </a:cxnLst>
                  <a:rect l="0" t="0" r="r" b="b"/>
                  <a:pathLst>
                    <a:path w="71" h="152">
                      <a:moveTo>
                        <a:pt x="71" y="152"/>
                      </a:moveTo>
                      <a:lnTo>
                        <a:pt x="0" y="152"/>
                      </a:lnTo>
                      <a:lnTo>
                        <a:pt x="0" y="0"/>
                      </a:lnTo>
                      <a:lnTo>
                        <a:pt x="69" y="0"/>
                      </a:lnTo>
                      <a:lnTo>
                        <a:pt x="71" y="152"/>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sp>
              <p:nvSpPr>
                <p:cNvPr id="119" name="Freeform 291"/>
                <p:cNvSpPr/>
                <p:nvPr/>
              </p:nvSpPr>
              <p:spPr bwMode="auto">
                <a:xfrm rot="10779957" flipV="1">
                  <a:off x="9238654" y="3380053"/>
                  <a:ext cx="217366" cy="460490"/>
                </a:xfrm>
                <a:custGeom>
                  <a:avLst/>
                  <a:gdLst>
                    <a:gd name="T0" fmla="*/ 72 w 72"/>
                    <a:gd name="T1" fmla="*/ 152 h 152"/>
                    <a:gd name="T2" fmla="*/ 3 w 72"/>
                    <a:gd name="T3" fmla="*/ 152 h 152"/>
                    <a:gd name="T4" fmla="*/ 0 w 72"/>
                    <a:gd name="T5" fmla="*/ 0 h 152"/>
                    <a:gd name="T6" fmla="*/ 72 w 72"/>
                    <a:gd name="T7" fmla="*/ 0 h 152"/>
                    <a:gd name="T8" fmla="*/ 72 w 72"/>
                    <a:gd name="T9" fmla="*/ 152 h 152"/>
                  </a:gdLst>
                  <a:ahLst/>
                  <a:cxnLst>
                    <a:cxn ang="0">
                      <a:pos x="T0" y="T1"/>
                    </a:cxn>
                    <a:cxn ang="0">
                      <a:pos x="T2" y="T3"/>
                    </a:cxn>
                    <a:cxn ang="0">
                      <a:pos x="T4" y="T5"/>
                    </a:cxn>
                    <a:cxn ang="0">
                      <a:pos x="T6" y="T7"/>
                    </a:cxn>
                    <a:cxn ang="0">
                      <a:pos x="T8" y="T9"/>
                    </a:cxn>
                  </a:cxnLst>
                  <a:rect l="0" t="0" r="r" b="b"/>
                  <a:pathLst>
                    <a:path w="72" h="152">
                      <a:moveTo>
                        <a:pt x="72" y="152"/>
                      </a:moveTo>
                      <a:lnTo>
                        <a:pt x="3" y="152"/>
                      </a:lnTo>
                      <a:lnTo>
                        <a:pt x="0" y="0"/>
                      </a:lnTo>
                      <a:lnTo>
                        <a:pt x="72" y="0"/>
                      </a:lnTo>
                      <a:lnTo>
                        <a:pt x="72" y="152"/>
                      </a:lnTo>
                      <a:close/>
                    </a:path>
                  </a:pathLst>
                </a:custGeom>
                <a:solidFill>
                  <a:srgbClr val="808080"/>
                </a:solidFill>
                <a:ln w="3175">
                  <a:noFill/>
                  <a:round/>
                </a:ln>
              </p:spPr>
              <p:txBody>
                <a:bodyPr vert="horz" wrap="square" lIns="77724" tIns="38862" rIns="77724" bIns="38862" numCol="1" anchor="t" anchorCtr="0" compatLnSpc="1"/>
                <a:lstStyle/>
                <a:p>
                  <a:pPr marL="0" marR="0" lvl="0" indent="0" algn="l" defTabSz="1036320" rtl="0" eaLnBrk="1" fontAlgn="auto" latinLnBrk="0" hangingPunct="1">
                    <a:lnSpc>
                      <a:spcPct val="100000"/>
                    </a:lnSpc>
                    <a:spcBef>
                      <a:spcPts val="0"/>
                    </a:spcBef>
                    <a:spcAft>
                      <a:spcPts val="0"/>
                    </a:spcAft>
                    <a:buClrTx/>
                    <a:buSzTx/>
                    <a:buFontTx/>
                    <a:buNone/>
                    <a:defRPr/>
                  </a:pPr>
                  <a:endParaRPr kumimoji="0" lang="en-US" sz="700" b="1" i="0" u="none" strike="noStrike" kern="1200" cap="none" spc="0" normalizeH="0" baseline="0" noProof="0" dirty="0">
                    <a:ln>
                      <a:noFill/>
                    </a:ln>
                    <a:solidFill>
                      <a:prstClr val="black"/>
                    </a:solidFill>
                    <a:effectLst/>
                    <a:uLnTx/>
                    <a:uFillTx/>
                    <a:latin typeface="Arial" panose="020B0604020202020204"/>
                    <a:ea typeface="微软雅黑" panose="020B0503020204020204" pitchFamily="34" charset="-122"/>
                    <a:cs typeface="+mn-cs"/>
                  </a:endParaRPr>
                </a:p>
              </p:txBody>
            </p:sp>
          </p:grpSp>
          <p:sp>
            <p:nvSpPr>
              <p:cNvPr id="98" name="文本框 97"/>
              <p:cNvSpPr txBox="1"/>
              <p:nvPr/>
            </p:nvSpPr>
            <p:spPr>
              <a:xfrm>
                <a:off x="9059455" y="4198154"/>
                <a:ext cx="784524" cy="334653"/>
              </a:xfrm>
              <a:prstGeom prst="rect">
                <a:avLst/>
              </a:prstGeom>
              <a:noFill/>
            </p:spPr>
            <p:txBody>
              <a:bodyPr wrap="square" rtlCol="0">
                <a:spAutoFit/>
              </a:bodyPr>
              <a:lstStyle>
                <a:defPPr>
                  <a:defRPr lang="zh-CN"/>
                </a:defPPr>
                <a:lvl1pPr algn="ctr">
                  <a:defRPr kumimoji="1" sz="1600" b="1"/>
                </a:lvl1pPr>
              </a:lstStyle>
              <a:p>
                <a:r>
                  <a:rPr lang="en-US" altLang="zh-CN" sz="1200" dirty="0"/>
                  <a:t>PD-1</a:t>
                </a:r>
                <a:endParaRPr lang="zh-CN" altLang="en-US" sz="1200" dirty="0"/>
              </a:p>
            </p:txBody>
          </p:sp>
          <p:sp>
            <p:nvSpPr>
              <p:cNvPr id="99" name="文本框 98"/>
              <p:cNvSpPr txBox="1"/>
              <p:nvPr/>
            </p:nvSpPr>
            <p:spPr>
              <a:xfrm>
                <a:off x="8919440" y="4973396"/>
                <a:ext cx="1101835" cy="373140"/>
              </a:xfrm>
              <a:prstGeom prst="rect">
                <a:avLst/>
              </a:prstGeom>
              <a:noFill/>
            </p:spPr>
            <p:txBody>
              <a:bodyPr wrap="square" rtlCol="0">
                <a:spAutoFit/>
              </a:bodyPr>
              <a:lstStyle/>
              <a:p>
                <a:pPr algn="ctr"/>
                <a:r>
                  <a:rPr kumimoji="1" lang="en-US" altLang="zh-CN" sz="1200" b="1" dirty="0"/>
                  <a:t>CTLA-4</a:t>
                </a:r>
                <a:endParaRPr kumimoji="1" lang="zh-CN" altLang="en-US" sz="1200" b="1" dirty="0"/>
              </a:p>
            </p:txBody>
          </p:sp>
        </p:grpSp>
        <p:sp>
          <p:nvSpPr>
            <p:cNvPr id="92" name="文本框 91"/>
            <p:cNvSpPr txBox="1"/>
            <p:nvPr/>
          </p:nvSpPr>
          <p:spPr>
            <a:xfrm>
              <a:off x="9519243" y="4002864"/>
              <a:ext cx="566469" cy="316061"/>
            </a:xfrm>
            <a:prstGeom prst="rect">
              <a:avLst/>
            </a:prstGeom>
            <a:noFill/>
          </p:spPr>
          <p:txBody>
            <a:bodyPr wrap="square" rtlCol="0">
              <a:spAutoFit/>
            </a:bodyPr>
            <a:lstStyle/>
            <a:p>
              <a:r>
                <a:rPr kumimoji="1" lang="en-US" altLang="zh-CN" sz="1050" dirty="0"/>
                <a:t>×2</a:t>
              </a:r>
              <a:endParaRPr kumimoji="1" lang="zh-CN" altLang="en-US" sz="1050" dirty="0"/>
            </a:p>
          </p:txBody>
        </p:sp>
      </p:grpSp>
      <p:sp>
        <p:nvSpPr>
          <p:cNvPr id="89" name="矩形 88"/>
          <p:cNvSpPr/>
          <p:nvPr/>
        </p:nvSpPr>
        <p:spPr>
          <a:xfrm>
            <a:off x="9385261" y="1309196"/>
            <a:ext cx="2093924" cy="43082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chemeClr val="accent2"/>
                </a:solidFill>
                <a:latin typeface="微软雅黑" panose="020B0503020204020204" pitchFamily="34" charset="-122"/>
                <a:ea typeface="微软雅黑" panose="020B0503020204020204" pitchFamily="34" charset="-122"/>
              </a:rPr>
              <a:t>两药组合</a:t>
            </a:r>
            <a:r>
              <a:rPr kumimoji="1" lang="zh-CN" altLang="en-US" b="1" dirty="0">
                <a:latin typeface="微软雅黑" panose="020B0503020204020204" pitchFamily="34" charset="-122"/>
                <a:ea typeface="微软雅黑" panose="020B0503020204020204" pitchFamily="34" charset="-122"/>
              </a:rPr>
              <a:t>抗体</a:t>
            </a:r>
            <a:endParaRPr kumimoji="1" lang="zh-CN" altLang="en-US" b="1" dirty="0">
              <a:latin typeface="微软雅黑" panose="020B0503020204020204" pitchFamily="34" charset="-122"/>
              <a:ea typeface="微软雅黑" panose="020B0503020204020204" pitchFamily="34" charset="-122"/>
            </a:endParaRPr>
          </a:p>
        </p:txBody>
      </p:sp>
      <p:graphicFrame>
        <p:nvGraphicFramePr>
          <p:cNvPr id="2" name="表格 1"/>
          <p:cNvGraphicFramePr>
            <a:graphicFrameLocks noGrp="1"/>
          </p:cNvGraphicFramePr>
          <p:nvPr/>
        </p:nvGraphicFramePr>
        <p:xfrm>
          <a:off x="6471285" y="3940175"/>
          <a:ext cx="5551805" cy="2639568"/>
        </p:xfrm>
        <a:graphic>
          <a:graphicData uri="http://schemas.openxmlformats.org/drawingml/2006/table">
            <a:tbl>
              <a:tblPr firstRow="1" bandRow="1">
                <a:tableStyleId>{5A111915-BE36-4E01-A7E5-04B1672EAD32}</a:tableStyleId>
              </a:tblPr>
              <a:tblGrid>
                <a:gridCol w="5551805"/>
              </a:tblGrid>
              <a:tr h="396240">
                <a:tc>
                  <a:txBody>
                    <a:bodyPr/>
                    <a:lstStyle/>
                    <a:p>
                      <a:pPr algn="ctr"/>
                      <a:r>
                        <a:rPr lang="zh-CN" altLang="en-US" sz="2000" dirty="0">
                          <a:latin typeface="微软雅黑" panose="020B0503020204020204" pitchFamily="34" charset="-122"/>
                          <a:ea typeface="微软雅黑" panose="020B0503020204020204" pitchFamily="34" charset="-122"/>
                        </a:rPr>
                        <a:t>该创新带来的疗效或安全性优势</a:t>
                      </a:r>
                      <a:endParaRPr lang="zh-CN" alt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r>
              <a:tr h="2145030">
                <a:tc>
                  <a:txBody>
                    <a:bodyPr/>
                    <a:lstStyle/>
                    <a:p>
                      <a:pPr marL="285750" indent="-285750" fontAlgn="auto">
                        <a:lnSpc>
                          <a:spcPct val="130000"/>
                        </a:lnSpc>
                        <a:spcAft>
                          <a:spcPts val="600"/>
                        </a:spcAft>
                        <a:buFont typeface="Wingdings" panose="05000000000000000000" pitchFamily="2" charset="2"/>
                        <a:buChar char="Ø"/>
                      </a:pPr>
                      <a:r>
                        <a:rPr lang="zh-CN" altLang="en-US" sz="1600" dirty="0">
                          <a:solidFill>
                            <a:srgbClr val="FF0000"/>
                          </a:solidFill>
                          <a:latin typeface="微软雅黑" panose="020B0503020204020204" pitchFamily="34" charset="-122"/>
                          <a:ea typeface="微软雅黑" panose="020B0503020204020204" pitchFamily="34" charset="-122"/>
                          <a:sym typeface="+mn-ea"/>
                        </a:rPr>
                        <a:t>突破</a:t>
                      </a:r>
                      <a:r>
                        <a:rPr lang="en-US" altLang="zh-CN" sz="1600" dirty="0">
                          <a:solidFill>
                            <a:srgbClr val="FF0000"/>
                          </a:solidFill>
                          <a:latin typeface="微软雅黑" panose="020B0503020204020204" pitchFamily="34" charset="-122"/>
                          <a:ea typeface="微软雅黑" panose="020B0503020204020204" pitchFamily="34" charset="-122"/>
                          <a:sym typeface="+mn-ea"/>
                        </a:rPr>
                        <a:t>PD-1</a:t>
                      </a:r>
                      <a:r>
                        <a:rPr lang="zh-CN" altLang="en-US" sz="1600" dirty="0">
                          <a:solidFill>
                            <a:srgbClr val="FF0000"/>
                          </a:solidFill>
                          <a:latin typeface="微软雅黑" panose="020B0503020204020204" pitchFamily="34" charset="-122"/>
                          <a:ea typeface="微软雅黑" panose="020B0503020204020204" pitchFamily="34" charset="-122"/>
                          <a:sym typeface="+mn-ea"/>
                        </a:rPr>
                        <a:t>单抗有效人群的局限性</a:t>
                      </a:r>
                      <a:r>
                        <a:rPr lang="zh-CN" altLang="en-US" sz="1600" dirty="0">
                          <a:latin typeface="微软雅黑" panose="020B0503020204020204" pitchFamily="34" charset="-122"/>
                          <a:ea typeface="微软雅黑" panose="020B0503020204020204" pitchFamily="34" charset="-122"/>
                          <a:sym typeface="+mn-ea"/>
                        </a:rPr>
                        <a:t>，本品无论</a:t>
                      </a:r>
                      <a:r>
                        <a:rPr lang="en-US" altLang="zh-CN" sz="1600" dirty="0">
                          <a:latin typeface="微软雅黑" panose="020B0503020204020204" pitchFamily="34" charset="-122"/>
                          <a:ea typeface="微软雅黑" panose="020B0503020204020204" pitchFamily="34" charset="-122"/>
                          <a:sym typeface="+mn-ea"/>
                        </a:rPr>
                        <a:t>PD-L1</a:t>
                      </a:r>
                      <a:r>
                        <a:rPr lang="zh-CN" altLang="en-US" sz="1600" dirty="0">
                          <a:latin typeface="微软雅黑" panose="020B0503020204020204" pitchFamily="34" charset="-122"/>
                          <a:ea typeface="微软雅黑" panose="020B0503020204020204" pitchFamily="34" charset="-122"/>
                          <a:sym typeface="+mn-ea"/>
                        </a:rPr>
                        <a:t>表达状态，在胃癌和宫颈癌中均显示全人群显著获益</a:t>
                      </a:r>
                      <a:endParaRPr lang="zh-CN" altLang="en-US" sz="1600" dirty="0">
                        <a:latin typeface="微软雅黑" panose="020B0503020204020204" pitchFamily="34" charset="-122"/>
                        <a:ea typeface="微软雅黑" panose="020B0503020204020204" pitchFamily="34" charset="-122"/>
                        <a:sym typeface="+mn-ea"/>
                      </a:endParaRPr>
                    </a:p>
                    <a:p>
                      <a:pPr marL="285750" indent="-285750" fontAlgn="auto">
                        <a:lnSpc>
                          <a:spcPct val="130000"/>
                        </a:lnSpc>
                        <a:spcAft>
                          <a:spcPts val="600"/>
                        </a:spcAft>
                        <a:buFont typeface="Wingdings" panose="05000000000000000000" pitchFamily="2" charset="2"/>
                        <a:buChar char="Ø"/>
                      </a:pPr>
                      <a:r>
                        <a:rPr lang="zh-CN" altLang="en-US" sz="1600" dirty="0">
                          <a:solidFill>
                            <a:srgbClr val="FF0000"/>
                          </a:solidFill>
                          <a:latin typeface="微软雅黑" panose="020B0503020204020204" pitchFamily="34" charset="-122"/>
                          <a:ea typeface="微软雅黑" panose="020B0503020204020204" pitchFamily="34" charset="-122"/>
                          <a:sym typeface="+mn-ea"/>
                        </a:rPr>
                        <a:t>突破</a:t>
                      </a:r>
                      <a:r>
                        <a:rPr lang="en-US" altLang="zh-CN" sz="1600" dirty="0">
                          <a:solidFill>
                            <a:srgbClr val="FF0000"/>
                          </a:solidFill>
                          <a:latin typeface="微软雅黑" panose="020B0503020204020204" pitchFamily="34" charset="-122"/>
                          <a:ea typeface="微软雅黑" panose="020B0503020204020204" pitchFamily="34" charset="-122"/>
                          <a:sym typeface="+mn-ea"/>
                        </a:rPr>
                        <a:t>CTLA-4</a:t>
                      </a:r>
                      <a:r>
                        <a:rPr lang="zh-CN" altLang="en-US" sz="1600" dirty="0">
                          <a:solidFill>
                            <a:srgbClr val="FF0000"/>
                          </a:solidFill>
                          <a:latin typeface="微软雅黑" panose="020B0503020204020204" pitchFamily="34" charset="-122"/>
                          <a:ea typeface="微软雅黑" panose="020B0503020204020204" pitchFamily="34" charset="-122"/>
                          <a:sym typeface="+mn-ea"/>
                        </a:rPr>
                        <a:t>高毒性导致的治疗局限性</a:t>
                      </a:r>
                      <a:r>
                        <a:rPr lang="zh-CN" altLang="en-US" sz="1600" dirty="0">
                          <a:latin typeface="微软雅黑" panose="020B0503020204020204" pitchFamily="34" charset="-122"/>
                          <a:ea typeface="微软雅黑" panose="020B0503020204020204" pitchFamily="34" charset="-122"/>
                          <a:sym typeface="+mn-ea"/>
                        </a:rPr>
                        <a:t>，联合化疗耐受性好，依从性高</a:t>
                      </a:r>
                      <a:endParaRPr lang="zh-CN" altLang="en-US" sz="1600" dirty="0">
                        <a:latin typeface="微软雅黑" panose="020B0503020204020204" pitchFamily="34" charset="-122"/>
                        <a:ea typeface="微软雅黑" panose="020B0503020204020204" pitchFamily="34" charset="-122"/>
                        <a:sym typeface="+mn-ea"/>
                      </a:endParaRPr>
                    </a:p>
                    <a:p>
                      <a:pPr marL="285750" indent="-285750">
                        <a:spcAft>
                          <a:spcPts val="600"/>
                        </a:spcAft>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sym typeface="+mn-ea"/>
                        </a:rPr>
                        <a:t>中国一线宫颈癌人群中唯一经过Ⅲ期临床研究验证的免疫疗法，</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肿瘤</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完全缓解率达</a:t>
                      </a:r>
                      <a:r>
                        <a:rPr lang="en-US" altLang="zh-CN" sz="1600" dirty="0">
                          <a:latin typeface="微软雅黑" panose="020B0503020204020204" pitchFamily="34" charset="-122"/>
                          <a:ea typeface="微软雅黑" panose="020B0503020204020204" pitchFamily="34" charset="-122"/>
                          <a:sym typeface="+mn-ea"/>
                        </a:rPr>
                        <a:t>35.6%</a:t>
                      </a:r>
                      <a:r>
                        <a:rPr lang="zh-CN" altLang="en-US" sz="1600" dirty="0">
                          <a:latin typeface="微软雅黑" panose="020B0503020204020204" pitchFamily="34" charset="-122"/>
                          <a:ea typeface="微软雅黑" panose="020B0503020204020204" pitchFamily="34" charset="-122"/>
                          <a:sym typeface="+mn-ea"/>
                        </a:rPr>
                        <a:t>，</a:t>
                      </a:r>
                      <a:r>
                        <a:rPr lang="en-US" altLang="zh-CN" sz="16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6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lang="en-US" altLang="zh-CN" sz="16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OS</a:t>
                      </a:r>
                      <a:r>
                        <a:rPr lang="zh-CN" altLang="en-US" sz="16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率达</a:t>
                      </a:r>
                      <a:r>
                        <a:rPr lang="en-US" altLang="zh-CN" sz="1600" dirty="0">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62.2%</a:t>
                      </a:r>
                      <a:endParaRPr lang="zh-CN" altLang="en-US" sz="1600" strike="sngStrike" dirty="0">
                        <a:solidFill>
                          <a:srgbClr val="FF0000"/>
                        </a:solidFill>
                        <a:highlight>
                          <a:srgbClr val="000000">
                            <a:alpha val="0"/>
                          </a:srgbClr>
                        </a:highlight>
                        <a:latin typeface="微软雅黑" panose="020B0503020204020204" pitchFamily="34" charset="-122"/>
                        <a:ea typeface="微软雅黑" panose="020B0503020204020204" pitchFamily="34" charset="-122"/>
                        <a:sym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69" t="32593" r="47778" b="26420"/>
          <a:stretch>
            <a:fillRect/>
          </a:stretch>
        </p:blipFill>
        <p:spPr bwMode="auto">
          <a:xfrm>
            <a:off x="1668145" y="1510030"/>
            <a:ext cx="1773555" cy="2155190"/>
          </a:xfrm>
          <a:prstGeom prst="rect">
            <a:avLst/>
          </a:prstGeom>
          <a:noFill/>
          <a:extLst>
            <a:ext uri="{909E8E84-426E-40DD-AFC4-6F175D3DCCD1}">
              <a14:hiddenFill xmlns:a14="http://schemas.microsoft.com/office/drawing/2010/main">
                <a:solidFill>
                  <a:srgbClr val="FFFFFF"/>
                </a:solidFill>
              </a14:hiddenFill>
            </a:ext>
          </a:extLst>
        </p:spPr>
      </p:pic>
      <p:pic>
        <p:nvPicPr>
          <p:cNvPr id="67" name="图片 66"/>
          <p:cNvPicPr>
            <a:picLocks noChangeAspect="1"/>
          </p:cNvPicPr>
          <p:nvPr/>
        </p:nvPicPr>
        <p:blipFill>
          <a:blip r:embed="rId3"/>
          <a:stretch>
            <a:fillRect/>
          </a:stretch>
        </p:blipFill>
        <p:spPr>
          <a:xfrm>
            <a:off x="2040890" y="2263140"/>
            <a:ext cx="1085850" cy="1181100"/>
          </a:xfrm>
          <a:prstGeom prst="rect">
            <a:avLst/>
          </a:prstGeom>
        </p:spPr>
      </p:pic>
      <p:sp>
        <p:nvSpPr>
          <p:cNvPr id="84" name="矩形 83"/>
          <p:cNvSpPr/>
          <p:nvPr/>
        </p:nvSpPr>
        <p:spPr>
          <a:xfrm>
            <a:off x="1354455" y="1134745"/>
            <a:ext cx="2495550" cy="2759710"/>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4" name="矩形 93"/>
          <p:cNvSpPr/>
          <p:nvPr/>
        </p:nvSpPr>
        <p:spPr>
          <a:xfrm>
            <a:off x="1354455" y="1134745"/>
            <a:ext cx="2495550" cy="3759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zh-CN" altLang="en-US" b="1" dirty="0">
                <a:solidFill>
                  <a:schemeClr val="accent2"/>
                </a:solidFill>
                <a:latin typeface="微软雅黑" panose="020B0503020204020204" pitchFamily="34" charset="-122"/>
                <a:ea typeface="微软雅黑" panose="020B0503020204020204" pitchFamily="34" charset="-122"/>
              </a:rPr>
              <a:t>单药</a:t>
            </a:r>
            <a:r>
              <a:rPr kumimoji="1" lang="zh-CN" altLang="en-US" b="1" dirty="0">
                <a:latin typeface="微软雅黑" panose="020B0503020204020204" pitchFamily="34" charset="-122"/>
                <a:ea typeface="微软雅黑" panose="020B0503020204020204" pitchFamily="34" charset="-122"/>
              </a:rPr>
              <a:t>治疗</a:t>
            </a:r>
            <a:endParaRPr kumimoji="1"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创新性</a:t>
            </a:r>
            <a:endParaRPr kumimoji="1" lang="zh-CN" altLang="en-US" b="1"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文本框 27"/>
          <p:cNvSpPr txBox="1"/>
          <p:nvPr/>
        </p:nvSpPr>
        <p:spPr>
          <a:xfrm>
            <a:off x="597535" y="266065"/>
            <a:ext cx="10456545" cy="829945"/>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defPPr>
              <a:defRPr lang="zh-CN"/>
            </a:defPPr>
            <a:lvl1pPr algn="just" defTabSz="898525">
              <a:defRPr sz="2800" b="1">
                <a:solidFill>
                  <a:srgbClr val="0096E9"/>
                </a:solidFill>
                <a:latin typeface="微软雅黑" panose="020B0503020204020204" pitchFamily="34" charset="-122"/>
                <a:ea typeface="微软雅黑" panose="020B0503020204020204" pitchFamily="34" charset="-122"/>
              </a:defRPr>
            </a:lvl1pPr>
          </a:lstStyle>
          <a:p>
            <a:r>
              <a:rPr lang="zh-CN" altLang="en-US" sz="2400" dirty="0">
                <a:solidFill>
                  <a:schemeClr val="accent1"/>
                </a:solidFill>
                <a:sym typeface="+mn-ea"/>
              </a:rPr>
              <a:t>中美药品审评机构授予的</a:t>
            </a:r>
            <a:r>
              <a:rPr lang="zh-CN" altLang="en-US" sz="2400" dirty="0">
                <a:solidFill>
                  <a:srgbClr val="FF0000"/>
                </a:solidFill>
                <a:sym typeface="+mn-ea"/>
              </a:rPr>
              <a:t>特审资格</a:t>
            </a:r>
            <a:r>
              <a:rPr lang="zh-CN" altLang="en-US" sz="2400" dirty="0">
                <a:solidFill>
                  <a:schemeClr val="accent1"/>
                </a:solidFill>
                <a:sym typeface="+mn-ea"/>
              </a:rPr>
              <a:t>，</a:t>
            </a:r>
            <a:r>
              <a:rPr lang="zh-CN" altLang="en-US" sz="2400" dirty="0">
                <a:solidFill>
                  <a:srgbClr val="FF0000"/>
                </a:solidFill>
                <a:sym typeface="+mn-ea"/>
              </a:rPr>
              <a:t>国家科技重大专项</a:t>
            </a:r>
            <a:r>
              <a:rPr lang="zh-CN" altLang="en-US" sz="2400" dirty="0">
                <a:solidFill>
                  <a:schemeClr val="accent1"/>
                </a:solidFill>
                <a:sym typeface="+mn-ea"/>
              </a:rPr>
              <a:t>支持，入选</a:t>
            </a:r>
            <a:r>
              <a:rPr lang="zh-CN" altLang="en-US" sz="2400" dirty="0">
                <a:solidFill>
                  <a:srgbClr val="FF0000"/>
                </a:solidFill>
                <a:sym typeface="+mn-ea"/>
              </a:rPr>
              <a:t>行业年度十大进展</a:t>
            </a:r>
            <a:r>
              <a:rPr lang="zh-CN" altLang="en-US" sz="2400" dirty="0">
                <a:solidFill>
                  <a:schemeClr val="accent1"/>
                </a:solidFill>
                <a:sym typeface="+mn-ea"/>
              </a:rPr>
              <a:t>，国家、省级</a:t>
            </a:r>
            <a:r>
              <a:rPr lang="en-US" altLang="zh-CN" sz="2400" dirty="0">
                <a:solidFill>
                  <a:schemeClr val="accent1"/>
                </a:solidFill>
                <a:sym typeface="+mn-ea"/>
              </a:rPr>
              <a:t>“</a:t>
            </a:r>
            <a:r>
              <a:rPr lang="zh-CN" altLang="en-US" sz="2400" dirty="0">
                <a:solidFill>
                  <a:schemeClr val="accent1"/>
                </a:solidFill>
                <a:sym typeface="+mn-ea"/>
              </a:rPr>
              <a:t>专利金奖</a:t>
            </a:r>
            <a:r>
              <a:rPr lang="en-US" altLang="zh-CN" sz="2400" dirty="0">
                <a:solidFill>
                  <a:schemeClr val="accent1"/>
                </a:solidFill>
                <a:sym typeface="+mn-ea"/>
              </a:rPr>
              <a:t>”</a:t>
            </a:r>
            <a:r>
              <a:rPr lang="zh-CN" altLang="en-US" sz="2400" dirty="0">
                <a:solidFill>
                  <a:schemeClr val="accent1"/>
                </a:solidFill>
                <a:sym typeface="+mn-ea"/>
              </a:rPr>
              <a:t>和</a:t>
            </a:r>
            <a:r>
              <a:rPr lang="en-US" altLang="zh-CN" sz="2400" dirty="0">
                <a:solidFill>
                  <a:schemeClr val="accent1"/>
                </a:solidFill>
                <a:sym typeface="+mn-ea"/>
              </a:rPr>
              <a:t>“</a:t>
            </a:r>
            <a:r>
              <a:rPr lang="zh-CN" altLang="en-US" sz="2400" dirty="0">
                <a:solidFill>
                  <a:schemeClr val="accent1"/>
                </a:solidFill>
                <a:sym typeface="+mn-ea"/>
              </a:rPr>
              <a:t>名优产品奖</a:t>
            </a:r>
            <a:r>
              <a:rPr lang="en-US" altLang="zh-CN" sz="2400" dirty="0">
                <a:solidFill>
                  <a:schemeClr val="accent1"/>
                </a:solidFill>
                <a:sym typeface="+mn-ea"/>
              </a:rPr>
              <a:t>”</a:t>
            </a:r>
            <a:endParaRPr lang="en-US" altLang="zh-CN" sz="2400" dirty="0">
              <a:solidFill>
                <a:schemeClr val="accent1"/>
              </a:solidFill>
              <a:sym typeface="+mn-ea"/>
            </a:endParaRPr>
          </a:p>
        </p:txBody>
      </p:sp>
      <p:graphicFrame>
        <p:nvGraphicFramePr>
          <p:cNvPr id="3" name="表格 2"/>
          <p:cNvGraphicFramePr>
            <a:graphicFrameLocks noGrp="1"/>
          </p:cNvGraphicFramePr>
          <p:nvPr>
            <p:custDataLst>
              <p:tags r:id="rId1"/>
            </p:custDataLst>
          </p:nvPr>
        </p:nvGraphicFramePr>
        <p:xfrm>
          <a:off x="603250" y="1202055"/>
          <a:ext cx="6729730" cy="4782947"/>
        </p:xfrm>
        <a:graphic>
          <a:graphicData uri="http://schemas.openxmlformats.org/drawingml/2006/table">
            <a:tbl>
              <a:tblPr firstRow="1" bandRow="1">
                <a:tableStyleId>{5DA37D80-6434-44D0-A028-1B22A696006F}</a:tableStyleId>
              </a:tblPr>
              <a:tblGrid>
                <a:gridCol w="6729730"/>
              </a:tblGrid>
              <a:tr h="1570355">
                <a:tc>
                  <a:txBody>
                    <a:bodyPr/>
                    <a:lstStyle/>
                    <a:p>
                      <a:pPr marL="342900" indent="-342900">
                        <a:lnSpc>
                          <a:spcPct val="150000"/>
                        </a:lnSpc>
                        <a:buFont typeface="Arial" panose="020B0604020202020204" pitchFamily="34" charset="0"/>
                        <a:buChar char="•"/>
                      </a:pPr>
                      <a:r>
                        <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en-US" altLang="zh-CN"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NMPA</a:t>
                      </a:r>
                      <a:r>
                        <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纳入“突破性治疗品种”名单（</a:t>
                      </a:r>
                      <a:r>
                        <a:rPr lang="en-US" altLang="zh-CN"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BTD</a:t>
                      </a:r>
                      <a:r>
                        <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50000"/>
                        </a:lnSpc>
                        <a:buFont typeface="Arial" panose="020B0604020202020204" pitchFamily="34" charset="0"/>
                        <a:buChar char="•"/>
                      </a:pPr>
                      <a:r>
                        <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美国</a:t>
                      </a:r>
                      <a:r>
                        <a:rPr lang="en-US" altLang="zh-CN"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FDA</a:t>
                      </a:r>
                      <a:r>
                        <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授予“快速审批通道”资格（</a:t>
                      </a:r>
                      <a:r>
                        <a:rPr lang="en-US" altLang="zh-CN"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FTD</a:t>
                      </a:r>
                      <a:r>
                        <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50000"/>
                        </a:lnSpc>
                        <a:buFont typeface="Arial" panose="020B0604020202020204" pitchFamily="34" charset="0"/>
                        <a:buChar char="•"/>
                      </a:pPr>
                      <a:r>
                        <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美国</a:t>
                      </a:r>
                      <a:r>
                        <a:rPr lang="en-US" altLang="zh-CN"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FDA</a:t>
                      </a:r>
                      <a:r>
                        <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授予“孤儿药”资格认定（</a:t>
                      </a:r>
                      <a:r>
                        <a:rPr lang="en-US" altLang="zh-CN"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ODD</a:t>
                      </a:r>
                      <a:r>
                        <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617220">
                <a:tc>
                  <a:txBody>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en-US" altLang="zh-CN"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2019</a:t>
                      </a:r>
                      <a:r>
                        <a:rPr lang="zh-CN" altLang="en-US"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年，国家十三五</a:t>
                      </a:r>
                      <a:r>
                        <a:rPr lang="en-US" altLang="zh-CN" sz="2000" b="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重大新药创制”专项</a:t>
                      </a:r>
                      <a:endParaRPr lang="en-US" altLang="zh-CN" sz="2000" b="0" dirty="0" err="1">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r>
              <a:tr h="1186180">
                <a:tc>
                  <a:txBody>
                    <a:bodyPr/>
                    <a:lstStyle/>
                    <a:p>
                      <a:pPr marL="342900" indent="-342900">
                        <a:lnSpc>
                          <a:spcPct val="150000"/>
                        </a:lnSpc>
                        <a:buFont typeface="Arial" panose="020B0604020202020204" pitchFamily="34" charset="0"/>
                        <a:buChar char="•"/>
                      </a:pPr>
                      <a:r>
                        <a:rPr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2017</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年入选“中国医药生物技术十大进展”</a:t>
                      </a:r>
                      <a:endParaRPr kumimoji="1" lang="en-US" altLang="zh-CN"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342900" indent="-342900">
                        <a:lnSpc>
                          <a:spcPct val="150000"/>
                        </a:lnSpc>
                        <a:buFont typeface="Arial" panose="020B0604020202020204" pitchFamily="34" charset="0"/>
                        <a:buChar char="•"/>
                      </a:pPr>
                      <a:r>
                        <a:rPr lang="en-US" altLang="zh-CN" sz="2000" dirty="0">
                          <a:solidFill>
                            <a:schemeClr val="tx1"/>
                          </a:solidFill>
                          <a:latin typeface="微软雅黑" panose="020B0503020204020204" pitchFamily="34" charset="-122"/>
                          <a:ea typeface="微软雅黑" panose="020B0503020204020204" pitchFamily="34" charset="-122"/>
                        </a:rPr>
                        <a:t>2022</a:t>
                      </a:r>
                      <a:r>
                        <a:rPr lang="zh-CN" altLang="en-US" sz="2000" dirty="0">
                          <a:solidFill>
                            <a:schemeClr val="tx1"/>
                          </a:solidFill>
                          <a:latin typeface="微软雅黑" panose="020B0503020204020204" pitchFamily="34" charset="-122"/>
                          <a:ea typeface="微软雅黑" panose="020B0503020204020204" pitchFamily="34" charset="-122"/>
                        </a:rPr>
                        <a:t>年</a:t>
                      </a:r>
                      <a:r>
                        <a:rPr lang="zh-CN" altLang="en-US" sz="2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入选“</a:t>
                      </a:r>
                      <a:r>
                        <a:rPr lang="zh-CN" altLang="en-US" sz="2000" dirty="0">
                          <a:solidFill>
                            <a:schemeClr val="tx1"/>
                          </a:solidFill>
                          <a:latin typeface="微软雅黑" panose="020B0503020204020204" pitchFamily="34" charset="-122"/>
                          <a:ea typeface="微软雅黑" panose="020B0503020204020204" pitchFamily="34" charset="-122"/>
                        </a:rPr>
                        <a:t>中国医药生物技术十大进展”</a:t>
                      </a:r>
                      <a:endParaRPr lang="zh-CN" altLang="en-US" sz="2000" dirty="0">
                        <a:solidFill>
                          <a:schemeClr val="tx1"/>
                        </a:solidFill>
                        <a:latin typeface="微软雅黑" panose="020B0503020204020204" pitchFamily="34" charset="-122"/>
                        <a:ea typeface="微软雅黑" panose="020B0503020204020204" pitchFamily="34" charset="-122"/>
                      </a:endParaRPr>
                    </a:p>
                  </a:txBody>
                  <a:tcPr anchor="ctr">
                    <a:lnT w="12700" cap="flat" cmpd="sng" algn="ctr">
                      <a:solidFill>
                        <a:schemeClr val="accent2"/>
                      </a:solidFill>
                      <a:prstDash val="solid"/>
                      <a:round/>
                      <a:headEnd type="none" w="med" len="med"/>
                      <a:tailEnd type="none" w="med" len="med"/>
                    </a:lnT>
                  </a:tcPr>
                </a:tc>
              </a:tr>
              <a:tr h="1186180">
                <a:tc>
                  <a:txBody>
                    <a:bodyPr/>
                    <a:lstStyle/>
                    <a:p>
                      <a:pPr marL="342900" indent="-342900">
                        <a:lnSpc>
                          <a:spcPct val="150000"/>
                        </a:lnSpc>
                        <a:buFont typeface="Arial" panose="020B0604020202020204" pitchFamily="34" charset="0"/>
                        <a:buChar char="•"/>
                      </a:pPr>
                      <a:r>
                        <a:rPr lang="en-US" altLang="zh-CN" sz="2000" dirty="0">
                          <a:solidFill>
                            <a:schemeClr val="tx1"/>
                          </a:solidFill>
                          <a:latin typeface="微软雅黑" panose="020B0503020204020204" pitchFamily="34" charset="-122"/>
                          <a:ea typeface="微软雅黑" panose="020B0503020204020204" pitchFamily="34" charset="-122"/>
                        </a:rPr>
                        <a:t>2023</a:t>
                      </a:r>
                      <a:r>
                        <a:rPr lang="zh-CN" altLang="en-US" sz="2000" dirty="0">
                          <a:solidFill>
                            <a:schemeClr val="tx1"/>
                          </a:solidFill>
                          <a:latin typeface="微软雅黑" panose="020B0503020204020204" pitchFamily="34" charset="-122"/>
                          <a:ea typeface="微软雅黑" panose="020B0503020204020204" pitchFamily="34" charset="-122"/>
                        </a:rPr>
                        <a:t>年 </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广东专利金奖</a:t>
                      </a:r>
                      <a:r>
                        <a:rPr lang="en-US" altLang="zh-CN" sz="2000" dirty="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en-US" altLang="zh-CN" sz="2000" dirty="0">
                          <a:solidFill>
                            <a:schemeClr val="tx1"/>
                          </a:solidFill>
                          <a:latin typeface="微软雅黑" panose="020B0503020204020204" pitchFamily="34" charset="-122"/>
                          <a:ea typeface="微软雅黑" panose="020B0503020204020204" pitchFamily="34" charset="-122"/>
                        </a:rPr>
                        <a:t>2023</a:t>
                      </a:r>
                      <a:r>
                        <a:rPr lang="zh-CN" altLang="en-US" sz="2000" dirty="0">
                          <a:solidFill>
                            <a:schemeClr val="tx1"/>
                          </a:solidFill>
                          <a:latin typeface="微软雅黑" panose="020B0503020204020204" pitchFamily="34" charset="-122"/>
                          <a:ea typeface="微软雅黑" panose="020B0503020204020204" pitchFamily="34" charset="-122"/>
                        </a:rPr>
                        <a:t>年 </a:t>
                      </a:r>
                      <a:r>
                        <a:rPr lang="en-US" altLang="zh-CN" sz="2000" dirty="0">
                          <a:solidFill>
                            <a:schemeClr val="tx1"/>
                          </a:solidFill>
                          <a:latin typeface="微软雅黑" panose="020B0503020204020204" pitchFamily="34" charset="-122"/>
                          <a:ea typeface="微软雅黑" panose="020B0503020204020204" pitchFamily="34" charset="-122"/>
                        </a:rPr>
                        <a:t>“</a:t>
                      </a:r>
                      <a:r>
                        <a:rPr lang="zh-CN" altLang="en-US" sz="2000" dirty="0">
                          <a:solidFill>
                            <a:schemeClr val="tx1"/>
                          </a:solidFill>
                          <a:latin typeface="微软雅黑" panose="020B0503020204020204" pitchFamily="34" charset="-122"/>
                          <a:ea typeface="微软雅黑" panose="020B0503020204020204" pitchFamily="34" charset="-122"/>
                        </a:rPr>
                        <a:t>广东省名优高新技术产品</a:t>
                      </a:r>
                      <a:r>
                        <a:rPr lang="en-US" altLang="zh-CN" sz="2000" dirty="0">
                          <a:solidFill>
                            <a:schemeClr val="tx1"/>
                          </a:solidFill>
                          <a:latin typeface="微软雅黑" panose="020B0503020204020204" pitchFamily="34" charset="-122"/>
                          <a:ea typeface="微软雅黑" panose="020B0503020204020204" pitchFamily="34" charset="-122"/>
                        </a:rPr>
                        <a:t>”</a:t>
                      </a:r>
                      <a:endParaRPr lang="en-US" altLang="zh-CN" sz="2000" dirty="0">
                        <a:solidFill>
                          <a:schemeClr val="tx1"/>
                        </a:solidFill>
                        <a:latin typeface="微软雅黑" panose="020B0503020204020204" pitchFamily="34" charset="-122"/>
                        <a:ea typeface="微软雅黑" panose="020B0503020204020204" pitchFamily="34" charset="-122"/>
                      </a:endParaRPr>
                    </a:p>
                    <a:p>
                      <a:pPr marL="342900" indent="-342900">
                        <a:lnSpc>
                          <a:spcPct val="150000"/>
                        </a:lnSpc>
                        <a:buFont typeface="Arial" panose="020B0604020202020204" pitchFamily="34" charset="0"/>
                        <a:buChar char="•"/>
                      </a:pP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2024</a:t>
                      </a:r>
                      <a:r>
                        <a:rPr lang="zh-CN" altLang="en-US"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年</a:t>
                      </a:r>
                      <a:r>
                        <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rPr>
                        <a:t> “第二十五届中国专利金奖”</a:t>
                      </a:r>
                      <a:endParaRPr lang="en-US" altLang="zh-CN" sz="2000" dirty="0">
                        <a:solidFill>
                          <a:schemeClr val="tx1"/>
                        </a:solidFill>
                        <a:latin typeface="微软雅黑" panose="020B0503020204020204" pitchFamily="34" charset="-122"/>
                        <a:ea typeface="微软雅黑" panose="020B0503020204020204" pitchFamily="34" charset="-122"/>
                        <a:cs typeface="Arial" panose="020B0604020202020204" pitchFamily="34" charset="0"/>
                        <a:sym typeface="+mn-ea"/>
                      </a:endParaRPr>
                    </a:p>
                  </a:txBody>
                  <a:tcPr anchor="ctr"/>
                </a:tc>
              </a:tr>
            </a:tbl>
          </a:graphicData>
        </a:graphic>
      </p:graphicFrame>
      <p:pic>
        <p:nvPicPr>
          <p:cNvPr id="2" name="图片 1"/>
          <p:cNvPicPr>
            <a:picLocks noChangeAspect="1"/>
          </p:cNvPicPr>
          <p:nvPr/>
        </p:nvPicPr>
        <p:blipFill>
          <a:blip r:embed="rId2"/>
          <a:stretch>
            <a:fillRect/>
          </a:stretch>
        </p:blipFill>
        <p:spPr>
          <a:xfrm>
            <a:off x="7392035" y="1326515"/>
            <a:ext cx="4683125" cy="1951990"/>
          </a:xfrm>
          <a:prstGeom prst="rect">
            <a:avLst/>
          </a:prstGeom>
        </p:spPr>
      </p:pic>
      <p:pic>
        <p:nvPicPr>
          <p:cNvPr id="6" name="图片 5"/>
          <p:cNvPicPr>
            <a:picLocks noChangeAspect="1"/>
          </p:cNvPicPr>
          <p:nvPr/>
        </p:nvPicPr>
        <p:blipFill>
          <a:blip r:embed="rId3"/>
          <a:stretch>
            <a:fillRect/>
          </a:stretch>
        </p:blipFill>
        <p:spPr>
          <a:xfrm>
            <a:off x="7454900" y="3314065"/>
            <a:ext cx="4668520" cy="324485"/>
          </a:xfrm>
          <a:prstGeom prst="rect">
            <a:avLst/>
          </a:prstGeom>
        </p:spPr>
      </p:pic>
      <p:pic>
        <p:nvPicPr>
          <p:cNvPr id="7" name="图片 6"/>
          <p:cNvPicPr>
            <a:picLocks noChangeAspect="1"/>
          </p:cNvPicPr>
          <p:nvPr/>
        </p:nvPicPr>
        <p:blipFill>
          <a:blip r:embed="rId4"/>
          <a:stretch>
            <a:fillRect/>
          </a:stretch>
        </p:blipFill>
        <p:spPr>
          <a:xfrm>
            <a:off x="7462520" y="3619500"/>
            <a:ext cx="4649470" cy="460375"/>
          </a:xfrm>
          <a:prstGeom prst="rect">
            <a:avLst/>
          </a:prstGeom>
        </p:spPr>
      </p:pic>
      <p:graphicFrame>
        <p:nvGraphicFramePr>
          <p:cNvPr id="39" name="表格 38"/>
          <p:cNvGraphicFramePr>
            <a:graphicFrameLocks noGrp="1"/>
          </p:cNvGraphicFramePr>
          <p:nvPr/>
        </p:nvGraphicFramePr>
        <p:xfrm>
          <a:off x="7477760" y="4208145"/>
          <a:ext cx="4639310" cy="2239440"/>
        </p:xfrm>
        <a:graphic>
          <a:graphicData uri="http://schemas.openxmlformats.org/drawingml/2006/table">
            <a:tbl>
              <a:tblPr firstRow="1" bandRow="1">
                <a:tableStyleId>{72833802-FEF1-4C79-8D5D-14CF1EAF98D9}</a:tableStyleId>
              </a:tblPr>
              <a:tblGrid>
                <a:gridCol w="1867535"/>
                <a:gridCol w="2771775"/>
              </a:tblGrid>
              <a:tr h="396240">
                <a:tc gridSpan="2">
                  <a:txBody>
                    <a:bodyPr/>
                    <a:lstStyle/>
                    <a:p>
                      <a:pPr lvl="0" algn="ctr"/>
                      <a:r>
                        <a:rPr lang="en-US" altLang="zh-CN" sz="2000" dirty="0">
                          <a:latin typeface="微软雅黑" panose="020B0503020204020204" pitchFamily="34" charset="-122"/>
                          <a:ea typeface="微软雅黑" panose="020B0503020204020204" pitchFamily="34" charset="-122"/>
                        </a:rPr>
                        <a:t>9</a:t>
                      </a:r>
                      <a:r>
                        <a:rPr lang="zh-CN" altLang="en-US" sz="2000">
                          <a:latin typeface="微软雅黑" panose="020B0503020204020204" pitchFamily="34" charset="-122"/>
                          <a:ea typeface="微软雅黑" panose="020B0503020204020204" pitchFamily="34" charset="-122"/>
                        </a:rPr>
                        <a:t>项</a:t>
                      </a:r>
                      <a:r>
                        <a:rPr lang="zh-CN" altLang="en-US" sz="2000" dirty="0">
                          <a:latin typeface="微软雅黑" panose="020B0503020204020204" pitchFamily="34" charset="-122"/>
                          <a:ea typeface="微软雅黑" panose="020B0503020204020204" pitchFamily="34" charset="-122"/>
                        </a:rPr>
                        <a:t>专利授权，主要专利如下</a:t>
                      </a:r>
                      <a:endParaRPr lang="zh-CN" altLang="en-US" sz="2000" dirty="0">
                        <a:latin typeface="微软雅黑" panose="020B0503020204020204" pitchFamily="34" charset="-122"/>
                        <a:ea typeface="微软雅黑" panose="020B0503020204020204" pitchFamily="34" charset="-122"/>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hMerge="1">
                  <a:tcP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230400">
                <a:tc>
                  <a:txBody>
                    <a:bodyPr/>
                    <a:lstStyle/>
                    <a:p>
                      <a:r>
                        <a:rPr lang="en-GB" altLang="zh-CN" sz="900" dirty="0">
                          <a:latin typeface="微软雅黑" panose="020B0503020204020204" pitchFamily="34" charset="-122"/>
                          <a:ea typeface="微软雅黑" panose="020B0503020204020204" pitchFamily="34" charset="-122"/>
                        </a:rPr>
                        <a:t>CN106967172A</a:t>
                      </a:r>
                      <a:endParaRPr lang="en-GB" altLang="zh-CN" sz="9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r>
                        <a:rPr lang="zh-CN" altLang="en-US" sz="900" dirty="0">
                          <a:latin typeface="微软雅黑" panose="020B0503020204020204" pitchFamily="34" charset="-122"/>
                          <a:ea typeface="微软雅黑" panose="020B0503020204020204" pitchFamily="34" charset="-122"/>
                        </a:rPr>
                        <a:t>抗</a:t>
                      </a:r>
                      <a:r>
                        <a:rPr lang="en-GB" altLang="zh-CN" sz="900" dirty="0">
                          <a:latin typeface="微软雅黑" panose="020B0503020204020204" pitchFamily="34" charset="-122"/>
                          <a:ea typeface="微软雅黑" panose="020B0503020204020204" pitchFamily="34" charset="-122"/>
                        </a:rPr>
                        <a:t>CTLA4-</a:t>
                      </a:r>
                      <a:r>
                        <a:rPr lang="zh-CN" altLang="en-US" sz="900" dirty="0">
                          <a:latin typeface="微软雅黑" panose="020B0503020204020204" pitchFamily="34" charset="-122"/>
                          <a:ea typeface="微软雅黑" panose="020B0503020204020204" pitchFamily="34" charset="-122"/>
                        </a:rPr>
                        <a:t>抗</a:t>
                      </a:r>
                      <a:r>
                        <a:rPr lang="en-GB" altLang="zh-CN" sz="900" dirty="0">
                          <a:latin typeface="微软雅黑" panose="020B0503020204020204" pitchFamily="34" charset="-122"/>
                          <a:ea typeface="微软雅黑" panose="020B0503020204020204" pitchFamily="34" charset="-122"/>
                        </a:rPr>
                        <a:t>PD-1</a:t>
                      </a:r>
                      <a:r>
                        <a:rPr lang="zh-CN" altLang="en-US" sz="900" dirty="0">
                          <a:latin typeface="微软雅黑" panose="020B0503020204020204" pitchFamily="34" charset="-122"/>
                          <a:ea typeface="微软雅黑" panose="020B0503020204020204" pitchFamily="34" charset="-122"/>
                        </a:rPr>
                        <a:t>双功能抗体、其药物组合物及其用途</a:t>
                      </a:r>
                      <a:endParaRPr lang="en-US" altLang="zh-CN" sz="900" dirty="0">
                        <a:latin typeface="微软雅黑" panose="020B0503020204020204" pitchFamily="34" charset="-122"/>
                        <a:ea typeface="微软雅黑" panose="020B0503020204020204" pitchFamily="34" charset="-122"/>
                      </a:endParaRPr>
                    </a:p>
                    <a:p>
                      <a:r>
                        <a:rPr lang="en-GB" altLang="zh-CN" sz="900" dirty="0">
                          <a:latin typeface="微软雅黑" panose="020B0503020204020204" pitchFamily="34" charset="-122"/>
                          <a:ea typeface="微软雅黑" panose="020B0503020204020204" pitchFamily="34" charset="-122"/>
                        </a:rPr>
                        <a:t>ANTI-CTLA4 AND ANTI-PD-1 BIFUNCTIONAL ANTIBODY, PHARMACEUTICAL COMPOSITION THEREOF AND USE THEREOF</a:t>
                      </a:r>
                      <a:endParaRPr lang="en-GB" altLang="zh-CN" sz="9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230400">
                <a:tc>
                  <a:txBody>
                    <a:bodyPr/>
                    <a:lstStyle/>
                    <a:p>
                      <a:r>
                        <a:rPr lang="en-GB" altLang="zh-CN" sz="900" dirty="0">
                          <a:latin typeface="微软雅黑" panose="020B0503020204020204" pitchFamily="34" charset="-122"/>
                          <a:ea typeface="微软雅黑" panose="020B0503020204020204" pitchFamily="34" charset="-122"/>
                        </a:rPr>
                        <a:t>WO2018036473A1</a:t>
                      </a:r>
                      <a:endParaRPr lang="en-GB" altLang="zh-CN" sz="9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vMerge="1">
                  <a:tcPr/>
                </a:tc>
              </a:tr>
              <a:tr h="230400">
                <a:tc>
                  <a:txBody>
                    <a:bodyPr/>
                    <a:lstStyle/>
                    <a:p>
                      <a:r>
                        <a:rPr lang="en-GB" altLang="zh-CN" sz="900" dirty="0">
                          <a:latin typeface="微软雅黑" panose="020B0503020204020204" pitchFamily="34" charset="-122"/>
                          <a:ea typeface="微软雅黑" panose="020B0503020204020204" pitchFamily="34" charset="-122"/>
                        </a:rPr>
                        <a:t>US20190185569A1</a:t>
                      </a:r>
                      <a:endParaRPr lang="en-GB" altLang="zh-CN" sz="9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vMerge="1">
                  <a:tcPr/>
                </a:tc>
              </a:tr>
              <a:tr h="230400">
                <a:tc>
                  <a:txBody>
                    <a:bodyPr/>
                    <a:lstStyle/>
                    <a:p>
                      <a:r>
                        <a:rPr lang="en-GB" altLang="zh-CN" sz="900" dirty="0">
                          <a:latin typeface="微软雅黑" panose="020B0503020204020204" pitchFamily="34" charset="-122"/>
                          <a:ea typeface="微软雅黑" panose="020B0503020204020204" pitchFamily="34" charset="-122"/>
                        </a:rPr>
                        <a:t>EP3511346A1</a:t>
                      </a:r>
                      <a:endParaRPr lang="en-GB" altLang="zh-CN" sz="9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vMerge="1">
                  <a:tcPr/>
                </a:tc>
              </a:tr>
              <a:tr h="230400">
                <a:tc>
                  <a:txBody>
                    <a:bodyPr/>
                    <a:lstStyle/>
                    <a:p>
                      <a:r>
                        <a:rPr lang="en-GB" altLang="zh-CN" sz="900" dirty="0">
                          <a:latin typeface="微软雅黑" panose="020B0503020204020204" pitchFamily="34" charset="-122"/>
                          <a:ea typeface="微软雅黑" panose="020B0503020204020204" pitchFamily="34" charset="-122"/>
                        </a:rPr>
                        <a:t>CN112300286A</a:t>
                      </a:r>
                      <a:endParaRPr lang="en-GB" altLang="zh-CN" sz="9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r>
                        <a:rPr lang="zh-CN" altLang="en-US" sz="900" dirty="0">
                          <a:latin typeface="微软雅黑" panose="020B0503020204020204" pitchFamily="34" charset="-122"/>
                          <a:ea typeface="微软雅黑" panose="020B0503020204020204" pitchFamily="34" charset="-122"/>
                        </a:rPr>
                        <a:t>抗</a:t>
                      </a:r>
                      <a:r>
                        <a:rPr lang="en-GB" altLang="zh-CN" sz="900" dirty="0">
                          <a:latin typeface="微软雅黑" panose="020B0503020204020204" pitchFamily="34" charset="-122"/>
                          <a:ea typeface="微软雅黑" panose="020B0503020204020204" pitchFamily="34" charset="-122"/>
                        </a:rPr>
                        <a:t>CTLA4-</a:t>
                      </a:r>
                      <a:r>
                        <a:rPr lang="zh-CN" altLang="en-US" sz="900" dirty="0">
                          <a:latin typeface="微软雅黑" panose="020B0503020204020204" pitchFamily="34" charset="-122"/>
                          <a:ea typeface="微软雅黑" panose="020B0503020204020204" pitchFamily="34" charset="-122"/>
                        </a:rPr>
                        <a:t>抗</a:t>
                      </a:r>
                      <a:r>
                        <a:rPr lang="en-GB" altLang="zh-CN" sz="900" dirty="0">
                          <a:latin typeface="微软雅黑" panose="020B0503020204020204" pitchFamily="34" charset="-122"/>
                          <a:ea typeface="微软雅黑" panose="020B0503020204020204" pitchFamily="34" charset="-122"/>
                        </a:rPr>
                        <a:t>PD-1</a:t>
                      </a:r>
                      <a:r>
                        <a:rPr lang="zh-CN" altLang="en-US" sz="900" dirty="0">
                          <a:latin typeface="微软雅黑" panose="020B0503020204020204" pitchFamily="34" charset="-122"/>
                          <a:ea typeface="微软雅黑" panose="020B0503020204020204" pitchFamily="34" charset="-122"/>
                        </a:rPr>
                        <a:t>双特异性抗体及其用途</a:t>
                      </a:r>
                      <a:endParaRPr lang="en-US" altLang="zh-CN" sz="900" dirty="0">
                        <a:latin typeface="微软雅黑" panose="020B0503020204020204" pitchFamily="34" charset="-122"/>
                        <a:ea typeface="微软雅黑" panose="020B0503020204020204" pitchFamily="34" charset="-122"/>
                      </a:endParaRPr>
                    </a:p>
                    <a:p>
                      <a:r>
                        <a:rPr lang="en-GB" altLang="zh-CN" sz="900" dirty="0">
                          <a:latin typeface="微软雅黑" panose="020B0503020204020204" pitchFamily="34" charset="-122"/>
                          <a:ea typeface="微软雅黑" panose="020B0503020204020204" pitchFamily="34" charset="-122"/>
                        </a:rPr>
                        <a:t>ANTI-CTLA4-ANTI-PD-1 BISPECIFIC ANTIBODY AND USES THEREOF</a:t>
                      </a:r>
                      <a:endParaRPr lang="en-GB" altLang="zh-CN" sz="900" dirty="0">
                        <a:latin typeface="微软雅黑" panose="020B0503020204020204" pitchFamily="34" charset="-122"/>
                        <a:ea typeface="微软雅黑" panose="020B0503020204020204" pitchFamily="34" charset="-122"/>
                      </a:endParaRPr>
                    </a:p>
                    <a:p>
                      <a:pPr indent="0">
                        <a:lnSpc>
                          <a:spcPct val="150000"/>
                        </a:lnSpc>
                        <a:buFont typeface="Arial" panose="020B0604020202020204" pitchFamily="34" charset="0"/>
                        <a:buNone/>
                      </a:pPr>
                      <a:endParaRPr lang="en-GB" altLang="zh-CN" sz="9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r>
              <a:tr h="230400">
                <a:tc>
                  <a:txBody>
                    <a:bodyPr/>
                    <a:lstStyle/>
                    <a:p>
                      <a:r>
                        <a:rPr lang="en-GB" altLang="zh-CN" sz="900" dirty="0">
                          <a:latin typeface="微软雅黑" panose="020B0503020204020204" pitchFamily="34" charset="-122"/>
                          <a:ea typeface="微软雅黑" panose="020B0503020204020204" pitchFamily="34" charset="-122"/>
                        </a:rPr>
                        <a:t>WO2021023117A1</a:t>
                      </a:r>
                      <a:endParaRPr lang="en-GB" altLang="zh-CN" sz="9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vMerge="1">
                  <a:tcPr/>
                </a:tc>
              </a:tr>
              <a:tr h="230400">
                <a:tc>
                  <a:txBody>
                    <a:bodyPr/>
                    <a:lstStyle/>
                    <a:p>
                      <a:r>
                        <a:rPr lang="en-GB" altLang="zh-CN" sz="900" dirty="0">
                          <a:latin typeface="微软雅黑" panose="020B0503020204020204" pitchFamily="34" charset="-122"/>
                          <a:ea typeface="微软雅黑" panose="020B0503020204020204" pitchFamily="34" charset="-122"/>
                        </a:rPr>
                        <a:t>US20220275089A1</a:t>
                      </a:r>
                      <a:endParaRPr lang="en-GB" altLang="zh-CN" sz="9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vMerge="1">
                  <a:tcPr/>
                </a:tc>
              </a:tr>
              <a:tr h="230400">
                <a:tc>
                  <a:txBody>
                    <a:bodyPr/>
                    <a:lstStyle/>
                    <a:p>
                      <a:r>
                        <a:rPr lang="en-GB" altLang="zh-CN" sz="900" dirty="0">
                          <a:latin typeface="微软雅黑" panose="020B0503020204020204" pitchFamily="34" charset="-122"/>
                          <a:ea typeface="微软雅黑" panose="020B0503020204020204" pitchFamily="34" charset="-122"/>
                        </a:rPr>
                        <a:t>EP4008730A1</a:t>
                      </a:r>
                      <a:endParaRPr lang="en-GB" altLang="zh-CN" sz="900" dirty="0">
                        <a:latin typeface="微软雅黑" panose="020B0503020204020204" pitchFamily="34" charset="-122"/>
                        <a:ea typeface="微软雅黑" panose="020B0503020204020204" pitchFamily="34" charset="-122"/>
                        <a:cs typeface="Arial" panose="020B0604020202020204" pitchFamily="34" charset="0"/>
                      </a:endParaRPr>
                    </a:p>
                  </a:txBody>
                  <a:tcPr anchor="ctr">
                    <a:lnL w="12700" cap="flat" cmpd="sng" algn="ctr">
                      <a:solidFill>
                        <a:schemeClr val="accent2">
                          <a:lumMod val="75000"/>
                        </a:schemeClr>
                      </a:solidFill>
                      <a:prstDash val="solid"/>
                      <a:round/>
                      <a:headEnd type="none" w="med" len="med"/>
                      <a:tailEnd type="none" w="med" len="med"/>
                    </a:lnL>
                    <a:lnR w="12700" cap="flat" cmpd="sng" algn="ctr">
                      <a:solidFill>
                        <a:schemeClr val="accent2">
                          <a:lumMod val="75000"/>
                        </a:schemeClr>
                      </a:solidFill>
                      <a:prstDash val="solid"/>
                      <a:round/>
                      <a:headEnd type="none" w="med" len="med"/>
                      <a:tailEnd type="none" w="med" len="med"/>
                    </a:lnR>
                    <a:lnT w="12700" cap="flat" cmpd="sng" algn="ctr">
                      <a:solidFill>
                        <a:schemeClr val="accent2">
                          <a:lumMod val="75000"/>
                        </a:schemeClr>
                      </a:solidFill>
                      <a:prstDash val="solid"/>
                      <a:round/>
                      <a:headEnd type="none" w="med" len="med"/>
                      <a:tailEnd type="none" w="med" len="med"/>
                    </a:lnT>
                    <a:lnB w="12700" cap="flat" cmpd="sng" algn="ctr">
                      <a:solidFill>
                        <a:schemeClr val="accent2">
                          <a:lumMod val="75000"/>
                        </a:schemeClr>
                      </a:solidFill>
                      <a:prstDash val="solid"/>
                      <a:round/>
                      <a:headEnd type="none" w="med" len="med"/>
                      <a:tailEnd type="none" w="med" len="med"/>
                    </a:lnB>
                    <a:lnTlToBr w="12700" cmpd="sng">
                      <a:noFill/>
                      <a:prstDash val="solid"/>
                    </a:lnTlToBr>
                    <a:lnBlToTr w="12700" cmpd="sng">
                      <a:noFill/>
                      <a:prstDash val="solid"/>
                    </a:lnBlToTr>
                  </a:tcPr>
                </a:tc>
                <a:tc vMerge="1">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公平性</a:t>
            </a:r>
            <a:endParaRPr kumimoji="1" lang="zh-CN" altLang="en-US" b="1"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55" name="表格 54"/>
          <p:cNvGraphicFramePr>
            <a:graphicFrameLocks noGrp="1"/>
          </p:cNvGraphicFramePr>
          <p:nvPr>
            <p:custDataLst>
              <p:tags r:id="rId1"/>
            </p:custDataLst>
          </p:nvPr>
        </p:nvGraphicFramePr>
        <p:xfrm>
          <a:off x="6186170" y="1181735"/>
          <a:ext cx="5400040" cy="2167890"/>
        </p:xfrm>
        <a:graphic>
          <a:graphicData uri="http://schemas.openxmlformats.org/drawingml/2006/table">
            <a:tbl>
              <a:tblPr firstRow="1" bandRow="1">
                <a:tableStyleId>{69012ECD-51FC-41F1-AA8D-1B2483CD663E}</a:tableStyleId>
              </a:tblPr>
              <a:tblGrid>
                <a:gridCol w="5400040"/>
              </a:tblGrid>
              <a:tr h="459740">
                <a:tc>
                  <a:txBody>
                    <a:bodyPr/>
                    <a:lstStyle/>
                    <a:p>
                      <a:pPr algn="ctr" fontAlgn="auto">
                        <a:spcAft>
                          <a:spcPts val="600"/>
                        </a:spcAft>
                      </a:pPr>
                      <a:r>
                        <a:rPr lang="zh-CN" altLang="en-US" sz="2000" b="1" dirty="0">
                          <a:solidFill>
                            <a:schemeClr val="bg1"/>
                          </a:solidFill>
                          <a:latin typeface="微软雅黑" panose="020B0503020204020204" pitchFamily="34" charset="-122"/>
                          <a:ea typeface="微软雅黑" panose="020B0503020204020204" pitchFamily="34" charset="-122"/>
                        </a:rPr>
                        <a:t>临床管理难度小</a:t>
                      </a:r>
                      <a:endParaRPr lang="zh-CN" altLang="en-US" sz="2000" b="1" dirty="0">
                        <a:solidFill>
                          <a:schemeClr val="bg1"/>
                        </a:solidFill>
                        <a:latin typeface="微软雅黑" panose="020B0503020204020204" pitchFamily="34" charset="-122"/>
                        <a:ea typeface="微软雅黑" panose="020B0503020204020204" pitchFamily="34" charset="-122"/>
                      </a:endParaRPr>
                    </a:p>
                  </a:txBody>
                  <a:tcPr anchor="ctr"/>
                </a:tc>
              </a:tr>
              <a:tr h="1708150">
                <a:tc>
                  <a:txBody>
                    <a:bodyPr/>
                    <a:lstStyle/>
                    <a:p>
                      <a:pPr marL="285750" indent="-285750" algn="just" fontAlgn="auto">
                        <a:spcAft>
                          <a:spcPts val="600"/>
                        </a:spcAft>
                        <a:buFont typeface="Arial" panose="020B0604020202020204" pitchFamily="34" charset="0"/>
                        <a:buChar cha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本品靶点精准，治疗指征明确，诊疗路径清晰</a:t>
                      </a:r>
                      <a:endPar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285750" indent="-285750" algn="just" fontAlgn="auto">
                        <a:spcAft>
                          <a:spcPts val="600"/>
                        </a:spcAft>
                        <a:buFont typeface="Arial" panose="020B0604020202020204" pitchFamily="34" charset="0"/>
                        <a:buChar char="•"/>
                      </a:pP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本品已上市</a:t>
                      </a:r>
                      <a:r>
                        <a:rPr lang="en-US" altLang="zh-CN"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3</a:t>
                      </a: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sym typeface="+mn-ea"/>
                        </a:rPr>
                        <a:t>年，医患均积累了丰富的临床经验，</a:t>
                      </a:r>
                      <a:r>
                        <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rPr>
                        <a:t>使用剂量明确、严格，不存在临床滥用风险，超适应症用药风险低，有利于用药管理</a:t>
                      </a:r>
                      <a:endParaRPr lang="zh-CN" altLang="en-US" sz="1800" kern="100" dirty="0">
                        <a:latin typeface="微软雅黑" panose="020B0503020204020204" pitchFamily="34" charset="-122"/>
                        <a:ea typeface="微软雅黑" panose="020B0503020204020204" pitchFamily="34" charset="-122"/>
                        <a:cs typeface="Times New Roman" panose="02020603050405020304" pitchFamily="18" charset="0"/>
                      </a:endParaRPr>
                    </a:p>
                  </a:txBody>
                  <a:tcPr/>
                </a:tc>
              </a:tr>
            </a:tbl>
          </a:graphicData>
        </a:graphic>
      </p:graphicFrame>
      <p:sp>
        <p:nvSpPr>
          <p:cNvPr id="35" name="文本框 34"/>
          <p:cNvSpPr txBox="1"/>
          <p:nvPr/>
        </p:nvSpPr>
        <p:spPr>
          <a:xfrm>
            <a:off x="571863" y="184487"/>
            <a:ext cx="10435771" cy="829945"/>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defPPr>
              <a:defRPr lang="zh-CN"/>
            </a:defPPr>
            <a:lvl1pPr algn="just" defTabSz="898525">
              <a:defRPr sz="2800" b="1">
                <a:solidFill>
                  <a:srgbClr val="0096E9"/>
                </a:solidFill>
                <a:latin typeface="微软雅黑" panose="020B0503020204020204" pitchFamily="34" charset="-122"/>
                <a:ea typeface="微软雅黑" panose="020B0503020204020204" pitchFamily="34" charset="-122"/>
              </a:defRPr>
            </a:lvl1pPr>
          </a:lstStyle>
          <a:p>
            <a:pPr algn="just" defTabSz="898525"/>
            <a:r>
              <a:rPr lang="zh-CN" altLang="en-US" sz="2400" dirty="0">
                <a:solidFill>
                  <a:schemeClr val="accent1"/>
                </a:solidFill>
                <a:sym typeface="+mn-ea"/>
              </a:rPr>
              <a:t>填补</a:t>
            </a:r>
            <a:r>
              <a:rPr lang="zh-CN" altLang="en-US" sz="2400" dirty="0">
                <a:solidFill>
                  <a:srgbClr val="FF0000"/>
                </a:solidFill>
                <a:sym typeface="+mn-ea"/>
              </a:rPr>
              <a:t>一线胃癌</a:t>
            </a:r>
            <a:r>
              <a:rPr lang="en-US" altLang="zh-CN" sz="2400" dirty="0">
                <a:solidFill>
                  <a:srgbClr val="FF0000"/>
                </a:solidFill>
                <a:sym typeface="+mn-ea"/>
              </a:rPr>
              <a:t>PD-L1</a:t>
            </a:r>
            <a:r>
              <a:rPr lang="zh-CN" altLang="en-US" sz="2400" dirty="0">
                <a:solidFill>
                  <a:srgbClr val="FF0000"/>
                </a:solidFill>
                <a:sym typeface="+mn-ea"/>
              </a:rPr>
              <a:t>低表达及阴性人群</a:t>
            </a:r>
            <a:r>
              <a:rPr lang="zh-CN" altLang="en-US" sz="2400" dirty="0">
                <a:solidFill>
                  <a:schemeClr val="accent1"/>
                </a:solidFill>
                <a:sym typeface="+mn-ea"/>
              </a:rPr>
              <a:t>免疫治疗空白、</a:t>
            </a:r>
            <a:r>
              <a:rPr lang="zh-CN" altLang="en-US" sz="2400" dirty="0">
                <a:solidFill>
                  <a:srgbClr val="FF0000"/>
                </a:solidFill>
                <a:sym typeface="+mn-ea"/>
              </a:rPr>
              <a:t>首个且唯一</a:t>
            </a:r>
            <a:r>
              <a:rPr lang="zh-CN" altLang="en-US" sz="2400" dirty="0">
                <a:solidFill>
                  <a:schemeClr val="accent1"/>
                </a:solidFill>
                <a:sym typeface="+mn-ea"/>
              </a:rPr>
              <a:t>获批复发</a:t>
            </a:r>
            <a:r>
              <a:rPr lang="en-US" altLang="zh-CN" sz="2400" dirty="0">
                <a:solidFill>
                  <a:schemeClr val="accent1"/>
                </a:solidFill>
                <a:sym typeface="+mn-ea"/>
              </a:rPr>
              <a:t>/</a:t>
            </a:r>
            <a:r>
              <a:rPr lang="zh-CN" altLang="en-US" sz="2400" dirty="0">
                <a:solidFill>
                  <a:schemeClr val="accent1"/>
                </a:solidFill>
                <a:sym typeface="+mn-ea"/>
              </a:rPr>
              <a:t>转移性一线宫颈癌的免疫检查点治疗方案，填补</a:t>
            </a:r>
            <a:r>
              <a:rPr lang="zh-CN" altLang="en-US" sz="2400" dirty="0">
                <a:solidFill>
                  <a:srgbClr val="FF0000"/>
                </a:solidFill>
                <a:sym typeface="+mn-ea"/>
              </a:rPr>
              <a:t>宫颈癌免疫治疗</a:t>
            </a:r>
            <a:r>
              <a:rPr lang="zh-CN" altLang="en-US" sz="2400" dirty="0">
                <a:solidFill>
                  <a:schemeClr val="accent1"/>
                </a:solidFill>
                <a:sym typeface="+mn-ea"/>
              </a:rPr>
              <a:t>空白</a:t>
            </a:r>
            <a:endParaRPr lang="zh-CN" altLang="en-US" sz="2400" dirty="0">
              <a:solidFill>
                <a:schemeClr val="accent1"/>
              </a:solidFill>
              <a:sym typeface="+mn-ea"/>
            </a:endParaRPr>
          </a:p>
        </p:txBody>
      </p:sp>
      <p:graphicFrame>
        <p:nvGraphicFramePr>
          <p:cNvPr id="34" name="表格 33"/>
          <p:cNvGraphicFramePr>
            <a:graphicFrameLocks noGrp="1"/>
          </p:cNvGraphicFramePr>
          <p:nvPr>
            <p:custDataLst>
              <p:tags r:id="rId2"/>
            </p:custDataLst>
          </p:nvPr>
        </p:nvGraphicFramePr>
        <p:xfrm>
          <a:off x="676275" y="1181735"/>
          <a:ext cx="5374005" cy="2174240"/>
        </p:xfrm>
        <a:graphic>
          <a:graphicData uri="http://schemas.openxmlformats.org/drawingml/2006/table">
            <a:tbl>
              <a:tblPr firstRow="1" bandRow="1">
                <a:tableStyleId>{69012ECD-51FC-41F1-AA8D-1B2483CD663E}</a:tableStyleId>
              </a:tblPr>
              <a:tblGrid>
                <a:gridCol w="5374005"/>
              </a:tblGrid>
              <a:tr h="483870">
                <a:tc>
                  <a:txBody>
                    <a:bodyPr/>
                    <a:lstStyle/>
                    <a:p>
                      <a:pPr algn="ctr" fontAlgn="auto">
                        <a:spcAft>
                          <a:spcPts val="600"/>
                        </a:spcAft>
                      </a:pPr>
                      <a:r>
                        <a:rPr lang="zh-CN" altLang="en-US" sz="2000" b="1" dirty="0">
                          <a:solidFill>
                            <a:schemeClr val="bg1"/>
                          </a:solidFill>
                          <a:latin typeface="微软雅黑" panose="020B0503020204020204" pitchFamily="34" charset="-122"/>
                          <a:ea typeface="微软雅黑" panose="020B0503020204020204" pitchFamily="34" charset="-122"/>
                        </a:rPr>
                        <a:t>弥补药品目录短板</a:t>
                      </a:r>
                      <a:endParaRPr lang="zh-CN" altLang="en-US" sz="2000" b="1" dirty="0">
                        <a:solidFill>
                          <a:schemeClr val="bg1"/>
                        </a:solidFill>
                        <a:latin typeface="微软雅黑" panose="020B0503020204020204" pitchFamily="34" charset="-122"/>
                        <a:ea typeface="微软雅黑" panose="020B0503020204020204" pitchFamily="34" charset="-122"/>
                      </a:endParaRPr>
                    </a:p>
                  </a:txBody>
                  <a:tcPr anchor="ctr"/>
                </a:tc>
              </a:tr>
              <a:tr h="1690370">
                <a:tc>
                  <a:txBody>
                    <a:bodyPr/>
                    <a:lstStyle/>
                    <a:p>
                      <a:pPr marL="285750" indent="-285750" fontAlgn="auto">
                        <a:spcAft>
                          <a:spcPts val="600"/>
                        </a:spcAft>
                        <a:buClr>
                          <a:schemeClr val="tx1"/>
                        </a:buClr>
                        <a:buFont typeface="Arial" panose="020B0604020202020204" pitchFamily="34" charset="0"/>
                        <a:buChar char="•"/>
                      </a:pPr>
                      <a:r>
                        <a:rPr lang="zh-CN"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唯一</a:t>
                      </a:r>
                      <a:r>
                        <a:rPr 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在</a:t>
                      </a:r>
                      <a:r>
                        <a:rPr lang="zh-CN" sz="1800" dirty="0">
                          <a:solidFill>
                            <a:schemeClr val="tx1"/>
                          </a:solidFill>
                          <a:highlight>
                            <a:srgbClr val="000000">
                              <a:alpha val="0"/>
                            </a:srgbClr>
                          </a:highlight>
                          <a:latin typeface="微软雅黑" panose="020B0503020204020204" pitchFamily="34" charset="-122"/>
                          <a:ea typeface="微软雅黑" panose="020B0503020204020204" pitchFamily="34" charset="-122"/>
                          <a:cs typeface="微软雅黑" panose="020B0503020204020204" pitchFamily="34" charset="-122"/>
                          <a:sym typeface="+mn-ea"/>
                        </a:rPr>
                        <a:t>胃癌</a:t>
                      </a:r>
                      <a:r>
                        <a:rPr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PD-L1低表达及阴性人群</a:t>
                      </a:r>
                      <a:r>
                        <a:rPr 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有明确临床</a:t>
                      </a:r>
                      <a:r>
                        <a:rPr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获益的疗法，</a:t>
                      </a:r>
                      <a:r>
                        <a:rPr lang="zh-CN" altLang="zh-CN" sz="18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rPr>
                        <a:t>可有效弥补目录内药品治疗短板</a:t>
                      </a:r>
                      <a:endParaRPr lang="zh-CN" altLang="zh-CN" sz="180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fontAlgn="auto">
                        <a:spcAft>
                          <a:spcPts val="600"/>
                        </a:spcAft>
                        <a:buClr>
                          <a:schemeClr val="tx1"/>
                        </a:buClr>
                        <a:buFont typeface="Arial" panose="020B0604020202020204" pitchFamily="34" charset="0"/>
                        <a:buChar char="•"/>
                      </a:pP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首个且唯一</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获批复发</a:t>
                      </a:r>
                      <a:r>
                        <a:rPr lang="en-US" altLang="zh-CN"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8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转移性</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一线宫颈癌的</a:t>
                      </a:r>
                      <a:r>
                        <a:rPr lang="zh-CN" altLang="en-US" sz="18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免疫检查点治疗方案</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mn-ea"/>
                        </a:rPr>
                        <a:t>，填补目录内免疫治疗空白</a:t>
                      </a:r>
                      <a:endParaRPr lang="zh-CN" altLang="en-US" sz="1800" b="0"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mn-ea"/>
                      </a:endParaRPr>
                    </a:p>
                  </a:txBody>
                  <a:tcPr/>
                </a:tc>
              </a:tr>
            </a:tbl>
          </a:graphicData>
        </a:graphic>
      </p:graphicFrame>
      <p:graphicFrame>
        <p:nvGraphicFramePr>
          <p:cNvPr id="36" name="表格 35"/>
          <p:cNvGraphicFramePr>
            <a:graphicFrameLocks noGrp="1"/>
          </p:cNvGraphicFramePr>
          <p:nvPr>
            <p:custDataLst>
              <p:tags r:id="rId3"/>
            </p:custDataLst>
          </p:nvPr>
        </p:nvGraphicFramePr>
        <p:xfrm>
          <a:off x="649605" y="3443605"/>
          <a:ext cx="5400000" cy="2924175"/>
        </p:xfrm>
        <a:graphic>
          <a:graphicData uri="http://schemas.openxmlformats.org/drawingml/2006/table">
            <a:tbl>
              <a:tblPr firstRow="1" bandRow="1">
                <a:tableStyleId>{69012ECD-51FC-41F1-AA8D-1B2483CD663E}</a:tableStyleId>
              </a:tblPr>
              <a:tblGrid>
                <a:gridCol w="5400000"/>
              </a:tblGrid>
              <a:tr h="396240">
                <a:tc>
                  <a:txBody>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符合“保基本”原则</a:t>
                      </a:r>
                      <a:endParaRPr lang="zh-CN" altLang="en-US" sz="2000" b="1" dirty="0">
                        <a:solidFill>
                          <a:schemeClr val="bg1"/>
                        </a:solidFill>
                        <a:latin typeface="微软雅黑" panose="020B0503020204020204" pitchFamily="34" charset="-122"/>
                        <a:ea typeface="微软雅黑" panose="020B0503020204020204" pitchFamily="34" charset="-122"/>
                      </a:endParaRPr>
                    </a:p>
                  </a:txBody>
                  <a:tcPr anchor="ctr"/>
                </a:tc>
              </a:tr>
              <a:tr h="2527935">
                <a:tc>
                  <a:txBody>
                    <a:bodyPr/>
                    <a:lstStyle/>
                    <a:p>
                      <a:pPr marL="285750" indent="-285750" algn="just">
                        <a:spcAft>
                          <a:spcPts val="600"/>
                        </a:spcAft>
                        <a:buFont typeface="Arial" panose="020B0604020202020204" pitchFamily="34" charset="0"/>
                        <a:buChar char="•"/>
                      </a:pPr>
                      <a:r>
                        <a:rPr lang="zh-CN" altLang="en-US" sz="1600" dirty="0">
                          <a:solidFill>
                            <a:srgbClr val="000000"/>
                          </a:solidFill>
                          <a:latin typeface="微软雅黑" panose="020B0503020204020204" pitchFamily="34" charset="-122"/>
                          <a:ea typeface="微软雅黑" panose="020B0503020204020204" pitchFamily="34" charset="-122"/>
                          <a:sym typeface="+mn-ea"/>
                        </a:rPr>
                        <a:t>胃癌是我国高发恶性肿瘤，每年新发患者数约</a:t>
                      </a:r>
                      <a:r>
                        <a:rPr lang="en-US" altLang="zh-CN" sz="1600" dirty="0">
                          <a:solidFill>
                            <a:srgbClr val="000000"/>
                          </a:solidFill>
                          <a:latin typeface="微软雅黑" panose="020B0503020204020204" pitchFamily="34" charset="-122"/>
                          <a:ea typeface="微软雅黑" panose="020B0503020204020204" pitchFamily="34" charset="-122"/>
                          <a:sym typeface="+mn-ea"/>
                        </a:rPr>
                        <a:t>36</a:t>
                      </a:r>
                      <a:r>
                        <a:rPr lang="zh-CN" altLang="en-US" sz="1600" dirty="0">
                          <a:solidFill>
                            <a:srgbClr val="000000"/>
                          </a:solidFill>
                          <a:latin typeface="微软雅黑" panose="020B0503020204020204" pitchFamily="34" charset="-122"/>
                          <a:ea typeface="微软雅黑" panose="020B0503020204020204" pitchFamily="34" charset="-122"/>
                          <a:sym typeface="+mn-ea"/>
                        </a:rPr>
                        <a:t>万，</a:t>
                      </a:r>
                      <a:r>
                        <a:rPr lang="zh-CN" altLang="en-US" sz="1600" dirty="0">
                          <a:latin typeface="微软雅黑" panose="020B0503020204020204" pitchFamily="34" charset="-122"/>
                          <a:ea typeface="微软雅黑" panose="020B0503020204020204" pitchFamily="34" charset="-122"/>
                          <a:sym typeface="+mn-ea"/>
                        </a:rPr>
                        <a:t>大约</a:t>
                      </a:r>
                      <a:r>
                        <a:rPr lang="en-US" altLang="zh-CN" sz="1600" dirty="0">
                          <a:latin typeface="微软雅黑" panose="020B0503020204020204" pitchFamily="34" charset="-122"/>
                          <a:ea typeface="微软雅黑" panose="020B0503020204020204" pitchFamily="34" charset="-122"/>
                          <a:sym typeface="+mn-ea"/>
                        </a:rPr>
                        <a:t>60%</a:t>
                      </a:r>
                      <a:r>
                        <a:rPr lang="zh-CN" altLang="en-US" sz="1600" dirty="0">
                          <a:latin typeface="微软雅黑" panose="020B0503020204020204" pitchFamily="34" charset="-122"/>
                          <a:ea typeface="微软雅黑" panose="020B0503020204020204" pitchFamily="34" charset="-122"/>
                          <a:sym typeface="+mn-ea"/>
                        </a:rPr>
                        <a:t>的胃癌患者确诊时已处于晚期。</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宫颈癌是我国女性三大恶性肿瘤之首，有年轻化趋势。胃癌与宫颈癌的</a:t>
                      </a:r>
                      <a:r>
                        <a:rPr lang="zh-CN" altLang="en-US" sz="16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发病率与经济条件成反比</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rPr>
                        <a:t>本品的广泛应用可为经济条件差的患者带来基本保障，提升健康水平</a:t>
                      </a:r>
                      <a:endParaRPr lang="zh-CN" altLang="en-US" sz="1600" kern="100" dirty="0">
                        <a:solidFill>
                          <a:schemeClr val="tx1"/>
                        </a:solidFill>
                        <a:latin typeface="微软雅黑" panose="020B0503020204020204" pitchFamily="34" charset="-122"/>
                        <a:ea typeface="微软雅黑" panose="020B0503020204020204" pitchFamily="34" charset="-122"/>
                        <a:cs typeface="Times New Roman" panose="02020603050405020304" pitchFamily="18" charset="0"/>
                        <a:sym typeface="+mn-ea"/>
                      </a:endParaRPr>
                    </a:p>
                    <a:p>
                      <a:pPr marL="285750" indent="-285750" algn="just">
                        <a:spcAft>
                          <a:spcPts val="600"/>
                        </a:spcAft>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mn-ea"/>
                        </a:rPr>
                        <a:t>本品</a:t>
                      </a:r>
                      <a:r>
                        <a:rPr lang="zh-CN" altLang="en-US" sz="1600" dirty="0">
                          <a:solidFill>
                            <a:srgbClr val="FF0000"/>
                          </a:solidFill>
                          <a:latin typeface="微软雅黑" panose="020B0503020204020204" pitchFamily="34" charset="-122"/>
                          <a:ea typeface="微软雅黑" panose="020B0503020204020204" pitchFamily="34" charset="-122"/>
                          <a:sym typeface="+mn-ea"/>
                        </a:rPr>
                        <a:t>无论</a:t>
                      </a:r>
                      <a:r>
                        <a:rPr lang="en-US" altLang="zh-CN" sz="1600" dirty="0">
                          <a:solidFill>
                            <a:srgbClr val="FF0000"/>
                          </a:solidFill>
                          <a:latin typeface="微软雅黑" panose="020B0503020204020204" pitchFamily="34" charset="-122"/>
                          <a:ea typeface="微软雅黑" panose="020B0503020204020204" pitchFamily="34" charset="-122"/>
                          <a:sym typeface="+mn-ea"/>
                        </a:rPr>
                        <a:t>PD-L1</a:t>
                      </a:r>
                      <a:r>
                        <a:rPr lang="zh-CN" altLang="en-US" sz="1600" dirty="0">
                          <a:solidFill>
                            <a:srgbClr val="FF0000"/>
                          </a:solidFill>
                          <a:latin typeface="微软雅黑" panose="020B0503020204020204" pitchFamily="34" charset="-122"/>
                          <a:ea typeface="微软雅黑" panose="020B0503020204020204" pitchFamily="34" charset="-122"/>
                          <a:sym typeface="+mn-ea"/>
                        </a:rPr>
                        <a:t>表达状态</a:t>
                      </a:r>
                      <a:r>
                        <a:rPr lang="zh-CN" altLang="en-US" sz="1600" dirty="0">
                          <a:latin typeface="微软雅黑" panose="020B0503020204020204" pitchFamily="34" charset="-122"/>
                          <a:ea typeface="微软雅黑" panose="020B0503020204020204" pitchFamily="34" charset="-122"/>
                          <a:sym typeface="+mn-ea"/>
                        </a:rPr>
                        <a:t>，在</a:t>
                      </a:r>
                      <a:r>
                        <a:rPr lang="zh-CN" altLang="en-US" sz="1600" dirty="0">
                          <a:solidFill>
                            <a:srgbClr val="FF0000"/>
                          </a:solidFill>
                          <a:latin typeface="微软雅黑" panose="020B0503020204020204" pitchFamily="34" charset="-122"/>
                          <a:ea typeface="微软雅黑" panose="020B0503020204020204" pitchFamily="34" charset="-122"/>
                          <a:sym typeface="+mn-ea"/>
                        </a:rPr>
                        <a:t>胃癌和宫颈癌</a:t>
                      </a:r>
                      <a:r>
                        <a:rPr lang="zh-CN" altLang="en-US" sz="1600" dirty="0">
                          <a:latin typeface="微软雅黑" panose="020B0503020204020204" pitchFamily="34" charset="-122"/>
                          <a:ea typeface="微软雅黑" panose="020B0503020204020204" pitchFamily="34" charset="-122"/>
                          <a:sym typeface="+mn-ea"/>
                        </a:rPr>
                        <a:t>中均显示</a:t>
                      </a:r>
                      <a:r>
                        <a:rPr lang="zh-CN" altLang="en-US" sz="1600" dirty="0">
                          <a:solidFill>
                            <a:srgbClr val="FF0000"/>
                          </a:solidFill>
                          <a:latin typeface="微软雅黑" panose="020B0503020204020204" pitchFamily="34" charset="-122"/>
                          <a:ea typeface="微软雅黑" panose="020B0503020204020204" pitchFamily="34" charset="-122"/>
                          <a:sym typeface="+mn-ea"/>
                        </a:rPr>
                        <a:t>全人群显著获益</a:t>
                      </a:r>
                      <a:endParaRPr lang="zh-CN" altLang="en-US" sz="1600" dirty="0">
                        <a:solidFill>
                          <a:srgbClr val="FF0000"/>
                        </a:solidFill>
                        <a:latin typeface="微软雅黑" panose="020B0503020204020204" pitchFamily="34" charset="-122"/>
                        <a:ea typeface="微软雅黑" panose="020B0503020204020204" pitchFamily="34" charset="-122"/>
                        <a:sym typeface="+mn-ea"/>
                      </a:endParaRPr>
                    </a:p>
                    <a:p>
                      <a:pPr marL="285750" indent="-285750" algn="just">
                        <a:spcAft>
                          <a:spcPts val="600"/>
                        </a:spcAft>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sym typeface="+mn-ea"/>
                        </a:rPr>
                        <a:t>宫颈癌患者临床中约</a:t>
                      </a:r>
                      <a:r>
                        <a:rPr lang="en-US" altLang="zh-CN" sz="1600" dirty="0">
                          <a:solidFill>
                            <a:srgbClr val="FF0000"/>
                          </a:solidFill>
                          <a:latin typeface="微软雅黑" panose="020B0503020204020204" pitchFamily="34" charset="-122"/>
                          <a:ea typeface="微软雅黑" panose="020B0503020204020204" pitchFamily="34" charset="-122"/>
                          <a:sym typeface="+mn-ea"/>
                        </a:rPr>
                        <a:t>50%</a:t>
                      </a:r>
                      <a:r>
                        <a:rPr lang="zh-CN" altLang="en-US" sz="1600" dirty="0">
                          <a:solidFill>
                            <a:srgbClr val="FF0000"/>
                          </a:solidFill>
                          <a:latin typeface="微软雅黑" panose="020B0503020204020204" pitchFamily="34" charset="-122"/>
                          <a:ea typeface="微软雅黑" panose="020B0503020204020204" pitchFamily="34" charset="-122"/>
                          <a:sym typeface="+mn-ea"/>
                        </a:rPr>
                        <a:t>患者无法使用贝伐珠单抗</a:t>
                      </a:r>
                      <a:r>
                        <a:rPr lang="zh-CN" altLang="en-US" sz="1600" dirty="0">
                          <a:latin typeface="微软雅黑" panose="020B0503020204020204" pitchFamily="34" charset="-122"/>
                          <a:ea typeface="微软雅黑" panose="020B0503020204020204" pitchFamily="34" charset="-122"/>
                          <a:sym typeface="+mn-ea"/>
                        </a:rPr>
                        <a:t>，本品为此类患者带来</a:t>
                      </a:r>
                      <a:r>
                        <a:rPr lang="zh-CN" altLang="en-US" sz="1600" dirty="0">
                          <a:solidFill>
                            <a:srgbClr val="FF0000"/>
                          </a:solidFill>
                          <a:latin typeface="微软雅黑" panose="020B0503020204020204" pitchFamily="34" charset="-122"/>
                          <a:ea typeface="微软雅黑" panose="020B0503020204020204" pitchFamily="34" charset="-122"/>
                          <a:sym typeface="+mn-ea"/>
                        </a:rPr>
                        <a:t>全新的治疗方案</a:t>
                      </a:r>
                      <a:endParaRPr lang="zh-CN" altLang="en-US" sz="1600" dirty="0">
                        <a:solidFill>
                          <a:srgbClr val="FF0000"/>
                        </a:solidFill>
                        <a:latin typeface="微软雅黑" panose="020B0503020204020204" pitchFamily="34" charset="-122"/>
                        <a:ea typeface="微软雅黑" panose="020B0503020204020204" pitchFamily="34" charset="-122"/>
                        <a:sym typeface="+mn-ea"/>
                      </a:endParaRPr>
                    </a:p>
                  </a:txBody>
                  <a:tcPr>
                    <a:solidFill>
                      <a:schemeClr val="bg1"/>
                    </a:solidFill>
                  </a:tcPr>
                </a:tc>
              </a:tr>
            </a:tbl>
          </a:graphicData>
        </a:graphic>
      </p:graphicFrame>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1524000" y="1122363"/>
            <a:ext cx="91440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1" lang="zh-CN" altLang="en-US"/>
              <a:t>单击此处编辑母版标题样式</a:t>
            </a:r>
            <a:endParaRPr kumimoji="1" lang="zh-CN" altLang="en-US"/>
          </a:p>
        </p:txBody>
      </p:sp>
      <p:sp>
        <p:nvSpPr>
          <p:cNvPr id="5" name="副标题 2"/>
          <p:cNvSpPr txBox="1"/>
          <p:nvPr/>
        </p:nvSpPr>
        <p:spPr>
          <a:xfrm>
            <a:off x="1524000" y="3602038"/>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kumimoji="1" lang="zh-CN" altLang="en-US"/>
              <a:t>单击此处编辑母版副标题样式</a:t>
            </a:r>
            <a:endParaRPr kumimoji="1" lang="zh-CN" altLang="en-US"/>
          </a:p>
        </p:txBody>
      </p:sp>
      <p:sp>
        <p:nvSpPr>
          <p:cNvPr id="6" name="日期占位符 3"/>
          <p:cNvSpPr>
            <a:spLocks noGrp="1"/>
          </p:cNvSpPr>
          <p:nvPr>
            <p:ph type="dt" sz="half" idx="10"/>
          </p:nvPr>
        </p:nvSpPr>
        <p:spPr>
          <a:xfrm>
            <a:off x="838200" y="6356350"/>
            <a:ext cx="2743200" cy="365125"/>
          </a:xfrm>
        </p:spPr>
        <p:txBody>
          <a:bodyPr/>
          <a:lstStyle/>
          <a:p>
            <a:fld id="{1DC3D36C-529B-F546-840B-88568869DD3A}" type="datetimeFigureOut">
              <a:rPr kumimoji="1" lang="zh-CN" altLang="en-US" smtClean="0"/>
            </a:fld>
            <a:endParaRPr kumimoji="1" lang="zh-CN" altLang="en-US"/>
          </a:p>
        </p:txBody>
      </p:sp>
      <p:sp>
        <p:nvSpPr>
          <p:cNvPr id="7" name="页脚占位符 4"/>
          <p:cNvSpPr>
            <a:spLocks noGrp="1"/>
          </p:cNvSpPr>
          <p:nvPr>
            <p:ph type="ftr" sz="quarter" idx="11"/>
          </p:nvPr>
        </p:nvSpPr>
        <p:spPr>
          <a:xfrm>
            <a:off x="4038600" y="6356350"/>
            <a:ext cx="4114800" cy="365125"/>
          </a:xfrm>
        </p:spPr>
        <p:txBody>
          <a:bodyPr/>
          <a:lstStyle/>
          <a:p>
            <a:endParaRPr kumimoji="1" lang="zh-CN" altLang="en-US"/>
          </a:p>
        </p:txBody>
      </p:sp>
      <p:sp>
        <p:nvSpPr>
          <p:cNvPr id="8" name="灯片编号占位符 5"/>
          <p:cNvSpPr>
            <a:spLocks noGrp="1"/>
          </p:cNvSpPr>
          <p:nvPr>
            <p:ph type="sldNum" sz="quarter" idx="12"/>
          </p:nvPr>
        </p:nvSpPr>
        <p:spPr>
          <a:xfrm>
            <a:off x="8610600" y="6356350"/>
            <a:ext cx="2743200" cy="365125"/>
          </a:xfrm>
        </p:spPr>
        <p:txBody>
          <a:bodyPr/>
          <a:lstStyle/>
          <a:p>
            <a:fld id="{F807FA0B-DF63-7742-AFC5-B5C04C2B8232}" type="slidenum">
              <a:rPr kumimoji="1" lang="zh-CN" altLang="en-US" smtClean="0"/>
            </a:fld>
            <a:endParaRPr kumimoji="1" lang="zh-CN" altLang="en-US"/>
          </a:p>
        </p:txBody>
      </p:sp>
      <p:sp>
        <p:nvSpPr>
          <p:cNvPr id="9" name="矩形 8"/>
          <p:cNvSpPr/>
          <p:nvPr/>
        </p:nvSpPr>
        <p:spPr>
          <a:xfrm>
            <a:off x="0" y="0"/>
            <a:ext cx="12192000" cy="69580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p:cNvSpPr/>
          <p:nvPr/>
        </p:nvSpPr>
        <p:spPr>
          <a:xfrm>
            <a:off x="118110" y="0"/>
            <a:ext cx="12192000" cy="6958013"/>
          </a:xfrm>
          <a:prstGeom prst="rect">
            <a:avLst/>
          </a:prstGeom>
          <a:gradFill flip="none" rotWithShape="1">
            <a:gsLst>
              <a:gs pos="0">
                <a:schemeClr val="bg1">
                  <a:alpha val="36067"/>
                </a:schemeClr>
              </a:gs>
              <a:gs pos="100000">
                <a:srgbClr val="0096E9">
                  <a:alpha val="43028"/>
                </a:srgbClr>
              </a:gs>
            </a:gsLst>
            <a:lin ang="3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1" name="图片 10"/>
          <p:cNvPicPr>
            <a:picLocks noChangeAspect="1"/>
          </p:cNvPicPr>
          <p:nvPr/>
        </p:nvPicPr>
        <p:blipFill>
          <a:blip r:embed="rId1"/>
          <a:stretch>
            <a:fillRect/>
          </a:stretch>
        </p:blipFill>
        <p:spPr>
          <a:xfrm>
            <a:off x="9846809" y="4550571"/>
            <a:ext cx="1642382" cy="1916112"/>
          </a:xfrm>
          <a:prstGeom prst="rect">
            <a:avLst/>
          </a:prstGeom>
          <a:effectLst>
            <a:outerShdw blurRad="76200" dist="12700" dir="2700000" sy="-23000" kx="-800400" algn="bl" rotWithShape="0">
              <a:prstClr val="black">
                <a:alpha val="20000"/>
              </a:prstClr>
            </a:outerShdw>
          </a:effectLst>
        </p:spPr>
      </p:pic>
      <p:pic>
        <p:nvPicPr>
          <p:cNvPr id="12" name="图片 11"/>
          <p:cNvPicPr>
            <a:picLocks noChangeAspect="1"/>
          </p:cNvPicPr>
          <p:nvPr/>
        </p:nvPicPr>
        <p:blipFill>
          <a:blip r:embed="rId2"/>
          <a:stretch>
            <a:fillRect/>
          </a:stretch>
        </p:blipFill>
        <p:spPr>
          <a:xfrm>
            <a:off x="1566864" y="304419"/>
            <a:ext cx="1781455" cy="627033"/>
          </a:xfrm>
          <a:prstGeom prst="rect">
            <a:avLst/>
          </a:prstGeom>
        </p:spPr>
      </p:pic>
      <p:cxnSp>
        <p:nvCxnSpPr>
          <p:cNvPr id="13" name="直线连接符 12"/>
          <p:cNvCxnSpPr/>
          <p:nvPr/>
        </p:nvCxnSpPr>
        <p:spPr>
          <a:xfrm>
            <a:off x="1495424" y="304419"/>
            <a:ext cx="0" cy="627033"/>
          </a:xfrm>
          <a:prstGeom prst="line">
            <a:avLst/>
          </a:prstGeom>
          <a:ln w="19050">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a:stretch>
            <a:fillRect/>
          </a:stretch>
        </p:blipFill>
        <p:spPr>
          <a:xfrm>
            <a:off x="519116" y="304419"/>
            <a:ext cx="862512" cy="627033"/>
          </a:xfrm>
          <a:prstGeom prst="rect">
            <a:avLst/>
          </a:prstGeom>
        </p:spPr>
      </p:pic>
      <p:sp>
        <p:nvSpPr>
          <p:cNvPr id="15" name="文本框 14"/>
          <p:cNvSpPr txBox="1"/>
          <p:nvPr/>
        </p:nvSpPr>
        <p:spPr>
          <a:xfrm>
            <a:off x="1933575" y="686435"/>
            <a:ext cx="7561580" cy="1133475"/>
          </a:xfrm>
          <a:prstGeom prst="rect">
            <a:avLst/>
          </a:prstGeom>
          <a:noFill/>
        </p:spPr>
        <p:txBody>
          <a:bodyPr wrap="square" rtlCol="0" anchor="ctr" anchorCtr="0">
            <a:noAutofit/>
          </a:bodyPr>
          <a:lstStyle/>
          <a:p>
            <a:pPr lvl="1" algn="ctr">
              <a:lnSpc>
                <a:spcPct val="150000"/>
              </a:lnSpc>
            </a:pPr>
            <a:endParaRPr lang="zh-CN" altLang="en-US" sz="4800" b="1">
              <a:solidFill>
                <a:srgbClr val="002060"/>
              </a:solidFill>
              <a:latin typeface="微软雅黑" panose="020B0503020204020204" pitchFamily="34" charset="-122"/>
              <a:ea typeface="微软雅黑" panose="020B0503020204020204" pitchFamily="34" charset="-122"/>
              <a:sym typeface="+mn-ea"/>
            </a:endParaRPr>
          </a:p>
          <a:p>
            <a:pPr lvl="1" algn="ctr">
              <a:lnSpc>
                <a:spcPct val="150000"/>
              </a:lnSpc>
            </a:pPr>
            <a:endParaRPr lang="zh-CN" altLang="en-US" sz="4800" b="1">
              <a:solidFill>
                <a:srgbClr val="002060"/>
              </a:solidFill>
              <a:latin typeface="微软雅黑" panose="020B0503020204020204" pitchFamily="34" charset="-122"/>
              <a:ea typeface="微软雅黑" panose="020B0503020204020204" pitchFamily="34" charset="-122"/>
              <a:sym typeface="+mn-ea"/>
            </a:endParaRPr>
          </a:p>
          <a:p>
            <a:pPr lvl="1" algn="ctr">
              <a:lnSpc>
                <a:spcPct val="150000"/>
              </a:lnSpc>
            </a:pPr>
            <a:endParaRPr lang="zh-CN" altLang="en-US" sz="4800" b="1">
              <a:solidFill>
                <a:srgbClr val="002060"/>
              </a:solidFill>
              <a:latin typeface="微软雅黑" panose="020B0503020204020204" pitchFamily="34" charset="-122"/>
              <a:ea typeface="微软雅黑" panose="020B0503020204020204" pitchFamily="34" charset="-122"/>
              <a:sym typeface="+mn-ea"/>
            </a:endParaRPr>
          </a:p>
          <a:p>
            <a:pPr lvl="1" algn="ctr">
              <a:lnSpc>
                <a:spcPct val="150000"/>
              </a:lnSpc>
            </a:pPr>
            <a:endParaRPr lang="zh-CN" altLang="en-US" sz="4800" b="1">
              <a:solidFill>
                <a:srgbClr val="002060"/>
              </a:solidFill>
              <a:latin typeface="微软雅黑" panose="020B0503020204020204" pitchFamily="34" charset="-122"/>
              <a:ea typeface="微软雅黑" panose="020B0503020204020204" pitchFamily="34" charset="-122"/>
              <a:sym typeface="+mn-ea"/>
            </a:endParaRPr>
          </a:p>
          <a:p>
            <a:pPr lvl="1" algn="ctr">
              <a:lnSpc>
                <a:spcPct val="150000"/>
              </a:lnSpc>
            </a:pPr>
            <a:endParaRPr lang="zh-CN" altLang="en-US" sz="4800" b="1">
              <a:solidFill>
                <a:srgbClr val="002060"/>
              </a:solidFill>
              <a:latin typeface="微软雅黑" panose="020B0503020204020204" pitchFamily="34" charset="-122"/>
              <a:ea typeface="微软雅黑" panose="020B0503020204020204" pitchFamily="34" charset="-122"/>
              <a:sym typeface="+mn-ea"/>
            </a:endParaRPr>
          </a:p>
          <a:p>
            <a:pPr lvl="1" algn="ctr">
              <a:lnSpc>
                <a:spcPct val="150000"/>
              </a:lnSpc>
            </a:pPr>
            <a:r>
              <a:rPr lang="zh-CN" altLang="en-US" sz="4800" b="1">
                <a:solidFill>
                  <a:srgbClr val="FF0000"/>
                </a:solidFill>
                <a:latin typeface="微软雅黑" panose="020B0503020204020204" pitchFamily="34" charset="-122"/>
                <a:ea typeface="微软雅黑" panose="020B0503020204020204" pitchFamily="34" charset="-122"/>
                <a:sym typeface="+mn-ea"/>
              </a:rPr>
              <a:t>中国创新、全球首创</a:t>
            </a:r>
            <a:endParaRPr lang="zh-CN" altLang="en-US" sz="4800" b="1">
              <a:solidFill>
                <a:srgbClr val="FF0000"/>
              </a:solidFill>
              <a:latin typeface="微软雅黑" panose="020B0503020204020204" pitchFamily="34" charset="-122"/>
              <a:ea typeface="微软雅黑" panose="020B0503020204020204" pitchFamily="34" charset="-122"/>
              <a:sym typeface="+mn-ea"/>
            </a:endParaRPr>
          </a:p>
          <a:p>
            <a:pPr lvl="1" algn="ctr">
              <a:lnSpc>
                <a:spcPct val="150000"/>
              </a:lnSpc>
            </a:pPr>
            <a:r>
              <a:rPr lang="zh-CN" altLang="en-US" sz="4800" b="1">
                <a:solidFill>
                  <a:srgbClr val="002060"/>
                </a:solidFill>
                <a:latin typeface="微软雅黑" panose="020B0503020204020204" pitchFamily="34" charset="-122"/>
                <a:ea typeface="微软雅黑" panose="020B0503020204020204" pitchFamily="34" charset="-122"/>
                <a:sym typeface="+mn-ea"/>
              </a:rPr>
              <a:t>首个肿瘤免疫双抗</a:t>
            </a:r>
            <a:endParaRPr lang="zh-CN" altLang="en-US" sz="4800" b="1">
              <a:solidFill>
                <a:srgbClr val="002060"/>
              </a:solidFill>
              <a:latin typeface="微软雅黑" panose="020B0503020204020204" pitchFamily="34" charset="-122"/>
              <a:ea typeface="微软雅黑" panose="020B0503020204020204" pitchFamily="34" charset="-122"/>
            </a:endParaRPr>
          </a:p>
          <a:p>
            <a:pPr lvl="1" algn="ctr">
              <a:lnSpc>
                <a:spcPct val="150000"/>
              </a:lnSpc>
            </a:pPr>
            <a:endParaRPr lang="zh-CN" altLang="en-US" sz="4800" b="1">
              <a:solidFill>
                <a:srgbClr val="002060"/>
              </a:solidFill>
              <a:latin typeface="微软雅黑" panose="020B0503020204020204" pitchFamily="34" charset="-122"/>
              <a:ea typeface="微软雅黑" panose="020B0503020204020204" pitchFamily="34" charset="-122"/>
            </a:endParaRPr>
          </a:p>
          <a:p>
            <a:pPr lvl="1" algn="ctr">
              <a:lnSpc>
                <a:spcPct val="150000"/>
              </a:lnSpc>
            </a:pPr>
            <a:r>
              <a:rPr lang="zh-CN" altLang="en-US" sz="4800" b="1">
                <a:solidFill>
                  <a:srgbClr val="002060"/>
                </a:solidFill>
                <a:latin typeface="微软雅黑" panose="020B0503020204020204" pitchFamily="34" charset="-122"/>
                <a:ea typeface="微软雅黑" panose="020B0503020204020204" pitchFamily="34" charset="-122"/>
              </a:rPr>
              <a:t>期待您的支持，谢谢</a:t>
            </a:r>
            <a:endParaRPr lang="zh-CN" altLang="en-US" sz="3200" b="1">
              <a:solidFill>
                <a:srgbClr val="00206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4748" y="247141"/>
            <a:ext cx="461665" cy="2388415"/>
          </a:xfrm>
          <a:prstGeom prst="rect">
            <a:avLst/>
          </a:prstGeom>
          <a:noFill/>
        </p:spPr>
        <p:txBody>
          <a:bodyPr vert="eaVert" wrap="square" rtlCol="0">
            <a:spAutoFit/>
          </a:bodyPr>
          <a:lstStyle/>
          <a:p>
            <a:r>
              <a:rPr kumimoji="1"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rPr>
              <a:t>目 录 </a:t>
            </a:r>
            <a:r>
              <a:rPr kumimoji="1" lang="en-US" altLang="zh-CN"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CONTENT</a:t>
            </a:r>
            <a:endParaRPr kumimoji="1" lang="zh-CN" altLang="en-US" b="1">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1849900" y="488940"/>
            <a:ext cx="8492197" cy="2461260"/>
          </a:xfrm>
          <a:prstGeom prst="rect">
            <a:avLst/>
          </a:prstGeom>
          <a:noFill/>
        </p:spPr>
        <p:txBody>
          <a:bodyPr wrap="square" rtlCol="0">
            <a:spAutoFit/>
          </a:bodyPr>
          <a:lstStyle/>
          <a:p>
            <a:pPr algn="ctr">
              <a:lnSpc>
                <a:spcPts val="4620"/>
              </a:lnSpc>
            </a:pPr>
            <a:r>
              <a:rPr lang="zh-CN" altLang="en-US"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中国</a:t>
            </a:r>
            <a:r>
              <a:rPr lang="en-US" altLang="zh-CN" sz="36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NMPA</a:t>
            </a:r>
            <a:r>
              <a:rPr kumimoji="1" lang="zh-CN" altLang="en-US" sz="3600" b="1" dirty="0">
                <a:latin typeface="微软雅黑" panose="020B0503020204020204" pitchFamily="34" charset="-122"/>
                <a:ea typeface="微软雅黑" panose="020B0503020204020204" pitchFamily="34" charset="-122"/>
              </a:rPr>
              <a:t>“</a:t>
            </a:r>
            <a:r>
              <a:rPr kumimoji="1" lang="zh-CN" altLang="en-US" sz="3600" b="1" dirty="0">
                <a:solidFill>
                  <a:srgbClr val="FF0000"/>
                </a:solidFill>
                <a:latin typeface="微软雅黑" panose="020B0503020204020204" pitchFamily="34" charset="-122"/>
                <a:ea typeface="微软雅黑" panose="020B0503020204020204" pitchFamily="34" charset="-122"/>
              </a:rPr>
              <a:t>突破性疗法</a:t>
            </a:r>
            <a:r>
              <a:rPr kumimoji="1" lang="zh-CN" altLang="en-US" sz="3600" b="1" dirty="0">
                <a:latin typeface="微软雅黑" panose="020B0503020204020204" pitchFamily="34" charset="-122"/>
                <a:ea typeface="微软雅黑" panose="020B0503020204020204" pitchFamily="34" charset="-122"/>
              </a:rPr>
              <a:t>”</a:t>
            </a:r>
            <a:endParaRPr kumimoji="1" lang="en-US" altLang="zh-CN" sz="3600" b="1" dirty="0">
              <a:latin typeface="微软雅黑" panose="020B0503020204020204" pitchFamily="34" charset="-122"/>
              <a:ea typeface="微软雅黑" panose="020B0503020204020204" pitchFamily="34" charset="-122"/>
            </a:endParaRPr>
          </a:p>
          <a:p>
            <a:pPr algn="ctr">
              <a:lnSpc>
                <a:spcPts val="4620"/>
              </a:lnSpc>
            </a:pPr>
            <a:r>
              <a:rPr kumimoji="1" lang="zh-CN" altLang="en-US" sz="3600" b="1" dirty="0">
                <a:latin typeface="微软雅黑" panose="020B0503020204020204" pitchFamily="34" charset="-122"/>
                <a:ea typeface="微软雅黑" panose="020B0503020204020204" pitchFamily="34" charset="-122"/>
              </a:rPr>
              <a:t>国家“</a:t>
            </a:r>
            <a:r>
              <a:rPr kumimoji="1" lang="zh-CN" altLang="en-US" sz="3600" b="1" dirty="0">
                <a:solidFill>
                  <a:srgbClr val="FF0000"/>
                </a:solidFill>
                <a:latin typeface="微软雅黑" panose="020B0503020204020204" pitchFamily="34" charset="-122"/>
                <a:ea typeface="微软雅黑" panose="020B0503020204020204" pitchFamily="34" charset="-122"/>
              </a:rPr>
              <a:t>重大新药创制</a:t>
            </a:r>
            <a:r>
              <a:rPr kumimoji="1" lang="zh-CN" altLang="en-US" sz="3600" b="1" dirty="0">
                <a:latin typeface="微软雅黑" panose="020B0503020204020204" pitchFamily="34" charset="-122"/>
                <a:ea typeface="微软雅黑" panose="020B0503020204020204" pitchFamily="34" charset="-122"/>
              </a:rPr>
              <a:t>”科技重大专项</a:t>
            </a:r>
            <a:endParaRPr kumimoji="1" lang="en-US" altLang="zh-CN" sz="3600" b="1" dirty="0">
              <a:latin typeface="微软雅黑" panose="020B0503020204020204" pitchFamily="34" charset="-122"/>
              <a:ea typeface="微软雅黑" panose="020B0503020204020204" pitchFamily="34" charset="-122"/>
            </a:endParaRPr>
          </a:p>
          <a:p>
            <a:pPr algn="ctr">
              <a:lnSpc>
                <a:spcPts val="4620"/>
              </a:lnSpc>
            </a:pPr>
            <a:r>
              <a:rPr kumimoji="1" lang="zh-CN" altLang="en-US" sz="3600" b="1" dirty="0">
                <a:solidFill>
                  <a:srgbClr val="FF0000"/>
                </a:solidFill>
                <a:latin typeface="微软雅黑" panose="020B0503020204020204" pitchFamily="34" charset="-122"/>
                <a:ea typeface="微软雅黑" panose="020B0503020204020204" pitchFamily="34" charset="-122"/>
              </a:rPr>
              <a:t>全球首个</a:t>
            </a:r>
            <a:r>
              <a:rPr lang="zh-CN" altLang="en-US" sz="3600" b="1" dirty="0">
                <a:solidFill>
                  <a:schemeClr val="tx1"/>
                </a:solidFill>
                <a:latin typeface="微软雅黑" panose="020B0503020204020204" pitchFamily="34" charset="-122"/>
                <a:ea typeface="微软雅黑" panose="020B0503020204020204" pitchFamily="34" charset="-122"/>
                <a:sym typeface="+mn-ea"/>
              </a:rPr>
              <a:t>肿瘤免疫双抗</a:t>
            </a:r>
            <a:endParaRPr lang="zh-CN" altLang="en-US" sz="3600" b="1" dirty="0">
              <a:solidFill>
                <a:schemeClr val="tx1"/>
              </a:solidFill>
              <a:latin typeface="微软雅黑" panose="020B0503020204020204" pitchFamily="34" charset="-122"/>
              <a:ea typeface="微软雅黑" panose="020B0503020204020204" pitchFamily="34" charset="-122"/>
              <a:sym typeface="+mn-ea"/>
            </a:endParaRPr>
          </a:p>
          <a:p>
            <a:pPr algn="ctr">
              <a:lnSpc>
                <a:spcPts val="4620"/>
              </a:lnSpc>
            </a:pPr>
            <a:endParaRPr kumimoji="1" lang="zh-CN" altLang="en-US" sz="3600" b="1" dirty="0">
              <a:solidFill>
                <a:schemeClr val="tx1"/>
              </a:solidFill>
              <a:latin typeface="微软雅黑" panose="020B0503020204020204" pitchFamily="34" charset="-122"/>
              <a:ea typeface="微软雅黑" panose="020B0503020204020204" pitchFamily="34" charset="-122"/>
              <a:sym typeface="+mn-ea"/>
            </a:endParaRPr>
          </a:p>
        </p:txBody>
      </p:sp>
      <p:grpSp>
        <p:nvGrpSpPr>
          <p:cNvPr id="13" name="组合 12"/>
          <p:cNvGrpSpPr/>
          <p:nvPr>
            <p:custDataLst>
              <p:tags r:id="rId1"/>
            </p:custDataLst>
          </p:nvPr>
        </p:nvGrpSpPr>
        <p:grpSpPr>
          <a:xfrm>
            <a:off x="745037" y="3266453"/>
            <a:ext cx="10701925" cy="2475912"/>
            <a:chOff x="645553" y="3088529"/>
            <a:chExt cx="10701925" cy="2475912"/>
          </a:xfrm>
        </p:grpSpPr>
        <p:sp>
          <p:nvSpPr>
            <p:cNvPr id="7" name="圆角矩形 6"/>
            <p:cNvSpPr/>
            <p:nvPr>
              <p:custDataLst>
                <p:tags r:id="rId2"/>
              </p:custDataLst>
            </p:nvPr>
          </p:nvSpPr>
          <p:spPr>
            <a:xfrm>
              <a:off x="645553" y="3088529"/>
              <a:ext cx="2010761" cy="2475912"/>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8" name="圆角矩形 7"/>
            <p:cNvSpPr/>
            <p:nvPr>
              <p:custDataLst>
                <p:tags r:id="rId3"/>
              </p:custDataLst>
            </p:nvPr>
          </p:nvSpPr>
          <p:spPr>
            <a:xfrm>
              <a:off x="2818344" y="3088529"/>
              <a:ext cx="2010761" cy="2475912"/>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dirty="0"/>
            </a:p>
          </p:txBody>
        </p:sp>
        <p:sp>
          <p:nvSpPr>
            <p:cNvPr id="10" name="圆角矩形 9"/>
            <p:cNvSpPr/>
            <p:nvPr>
              <p:custDataLst>
                <p:tags r:id="rId4"/>
              </p:custDataLst>
            </p:nvPr>
          </p:nvSpPr>
          <p:spPr>
            <a:xfrm>
              <a:off x="4991135" y="3088529"/>
              <a:ext cx="2010761" cy="2475912"/>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11" name="圆角矩形 10"/>
            <p:cNvSpPr/>
            <p:nvPr>
              <p:custDataLst>
                <p:tags r:id="rId5"/>
              </p:custDataLst>
            </p:nvPr>
          </p:nvSpPr>
          <p:spPr>
            <a:xfrm>
              <a:off x="7163926" y="3088529"/>
              <a:ext cx="2010761" cy="2475912"/>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sp>
          <p:nvSpPr>
            <p:cNvPr id="12" name="圆角矩形 11"/>
            <p:cNvSpPr/>
            <p:nvPr>
              <p:custDataLst>
                <p:tags r:id="rId6"/>
              </p:custDataLst>
            </p:nvPr>
          </p:nvSpPr>
          <p:spPr>
            <a:xfrm>
              <a:off x="9336717" y="3088529"/>
              <a:ext cx="2010761" cy="2475912"/>
            </a:xfrm>
            <a:prstGeom prst="roundRect">
              <a:avLst/>
            </a:prstGeom>
            <a:ln w="76200">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zh-CN" altLang="en-US"/>
            </a:p>
          </p:txBody>
        </p:sp>
      </p:grpSp>
      <p:sp>
        <p:nvSpPr>
          <p:cNvPr id="15" name="文本框 14"/>
          <p:cNvSpPr txBox="1"/>
          <p:nvPr>
            <p:custDataLst>
              <p:tags r:id="rId7"/>
            </p:custDataLst>
          </p:nvPr>
        </p:nvSpPr>
        <p:spPr>
          <a:xfrm>
            <a:off x="1284416" y="3796523"/>
            <a:ext cx="957943" cy="707886"/>
          </a:xfrm>
          <a:prstGeom prst="rect">
            <a:avLst/>
          </a:prstGeom>
          <a:noFill/>
        </p:spPr>
        <p:txBody>
          <a:bodyPr wrap="square" rtlCol="0">
            <a:spAutoFit/>
          </a:bodyPr>
          <a:lstStyle/>
          <a:p>
            <a:pPr algn="ctr"/>
            <a:r>
              <a:rPr kumimoji="1" lang="en-US" altLang="zh-CN" sz="40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01</a:t>
            </a:r>
            <a:endParaRPr kumimoji="1" lang="zh-CN" altLang="en-US" sz="40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文本框 15"/>
          <p:cNvSpPr txBox="1"/>
          <p:nvPr>
            <p:custDataLst>
              <p:tags r:id="rId8"/>
            </p:custDataLst>
          </p:nvPr>
        </p:nvSpPr>
        <p:spPr>
          <a:xfrm>
            <a:off x="608948" y="4591612"/>
            <a:ext cx="2308880" cy="584775"/>
          </a:xfrm>
          <a:prstGeom prst="rect">
            <a:avLst/>
          </a:prstGeom>
          <a:noFill/>
        </p:spPr>
        <p:txBody>
          <a:bodyPr wrap="square" rtlCol="0">
            <a:spAutoFit/>
          </a:bodyPr>
          <a:lstStyle/>
          <a:p>
            <a:pPr algn="ctr"/>
            <a:r>
              <a:rPr kumimoji="1" lang="zh-CN" altLang="en-US" sz="32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基本信息</a:t>
            </a:r>
            <a:endParaRPr kumimoji="1" lang="zh-CN" altLang="en-US" sz="32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文本框 16"/>
          <p:cNvSpPr txBox="1"/>
          <p:nvPr>
            <p:custDataLst>
              <p:tags r:id="rId9"/>
            </p:custDataLst>
          </p:nvPr>
        </p:nvSpPr>
        <p:spPr>
          <a:xfrm>
            <a:off x="3457207" y="3796523"/>
            <a:ext cx="957943" cy="707886"/>
          </a:xfrm>
          <a:prstGeom prst="rect">
            <a:avLst/>
          </a:prstGeom>
          <a:noFill/>
        </p:spPr>
        <p:txBody>
          <a:bodyPr wrap="square" rtlCol="0">
            <a:spAutoFit/>
          </a:bodyPr>
          <a:lstStyle/>
          <a:p>
            <a:pPr algn="ctr"/>
            <a:r>
              <a:rPr kumimoji="1" lang="en-US" altLang="zh-CN" sz="40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02</a:t>
            </a:r>
            <a:endParaRPr kumimoji="1" lang="zh-CN" altLang="en-US" sz="40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文本框 17"/>
          <p:cNvSpPr txBox="1"/>
          <p:nvPr>
            <p:custDataLst>
              <p:tags r:id="rId10"/>
            </p:custDataLst>
          </p:nvPr>
        </p:nvSpPr>
        <p:spPr>
          <a:xfrm>
            <a:off x="2781739" y="4591612"/>
            <a:ext cx="2308880" cy="584775"/>
          </a:xfrm>
          <a:prstGeom prst="rect">
            <a:avLst/>
          </a:prstGeom>
          <a:noFill/>
        </p:spPr>
        <p:txBody>
          <a:bodyPr wrap="square" rtlCol="0">
            <a:spAutoFit/>
          </a:bodyPr>
          <a:lstStyle/>
          <a:p>
            <a:pPr algn="ctr"/>
            <a:r>
              <a:rPr kumimoji="1" lang="zh-CN" altLang="en-US" sz="32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安全性</a:t>
            </a:r>
            <a:endParaRPr kumimoji="1" lang="zh-CN" altLang="en-US" sz="32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文本框 18"/>
          <p:cNvSpPr txBox="1"/>
          <p:nvPr>
            <p:custDataLst>
              <p:tags r:id="rId11"/>
            </p:custDataLst>
          </p:nvPr>
        </p:nvSpPr>
        <p:spPr>
          <a:xfrm>
            <a:off x="5617028" y="3796523"/>
            <a:ext cx="957943" cy="707886"/>
          </a:xfrm>
          <a:prstGeom prst="rect">
            <a:avLst/>
          </a:prstGeom>
          <a:noFill/>
        </p:spPr>
        <p:txBody>
          <a:bodyPr wrap="square" rtlCol="0">
            <a:spAutoFit/>
          </a:bodyPr>
          <a:lstStyle/>
          <a:p>
            <a:pPr algn="ctr"/>
            <a:r>
              <a:rPr kumimoji="1" lang="en-US" altLang="zh-CN" sz="40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03</a:t>
            </a:r>
            <a:endParaRPr kumimoji="1" lang="zh-CN" altLang="en-US" sz="40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p:custDataLst>
              <p:tags r:id="rId12"/>
            </p:custDataLst>
          </p:nvPr>
        </p:nvSpPr>
        <p:spPr>
          <a:xfrm>
            <a:off x="4941560" y="4591612"/>
            <a:ext cx="2308880" cy="584775"/>
          </a:xfrm>
          <a:prstGeom prst="rect">
            <a:avLst/>
          </a:prstGeom>
          <a:noFill/>
        </p:spPr>
        <p:txBody>
          <a:bodyPr wrap="square" rtlCol="0">
            <a:spAutoFit/>
          </a:bodyPr>
          <a:lstStyle/>
          <a:p>
            <a:pPr algn="ctr"/>
            <a:r>
              <a:rPr kumimoji="1" lang="zh-CN" altLang="en-US" sz="32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有效性</a:t>
            </a:r>
            <a:endParaRPr kumimoji="1" lang="zh-CN" altLang="en-US" sz="32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1" name="文本框 20"/>
          <p:cNvSpPr txBox="1"/>
          <p:nvPr>
            <p:custDataLst>
              <p:tags r:id="rId13"/>
            </p:custDataLst>
          </p:nvPr>
        </p:nvSpPr>
        <p:spPr>
          <a:xfrm>
            <a:off x="7802789" y="3801028"/>
            <a:ext cx="957943" cy="707886"/>
          </a:xfrm>
          <a:prstGeom prst="rect">
            <a:avLst/>
          </a:prstGeom>
          <a:noFill/>
        </p:spPr>
        <p:txBody>
          <a:bodyPr wrap="square" rtlCol="0">
            <a:spAutoFit/>
          </a:bodyPr>
          <a:lstStyle/>
          <a:p>
            <a:pPr algn="ctr"/>
            <a:r>
              <a:rPr kumimoji="1" lang="en-US" altLang="zh-CN" sz="40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04</a:t>
            </a:r>
            <a:endParaRPr kumimoji="1" lang="zh-CN" altLang="en-US" sz="40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22" name="文本框 21"/>
          <p:cNvSpPr txBox="1"/>
          <p:nvPr>
            <p:custDataLst>
              <p:tags r:id="rId14"/>
            </p:custDataLst>
          </p:nvPr>
        </p:nvSpPr>
        <p:spPr>
          <a:xfrm>
            <a:off x="7127321" y="4596117"/>
            <a:ext cx="2308880" cy="584775"/>
          </a:xfrm>
          <a:prstGeom prst="rect">
            <a:avLst/>
          </a:prstGeom>
          <a:noFill/>
        </p:spPr>
        <p:txBody>
          <a:bodyPr wrap="square" rtlCol="0">
            <a:spAutoFit/>
          </a:bodyPr>
          <a:lstStyle/>
          <a:p>
            <a:pPr algn="ctr"/>
            <a:r>
              <a:rPr kumimoji="1" lang="zh-CN" altLang="en-US" sz="32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创新性</a:t>
            </a:r>
            <a:endParaRPr kumimoji="1" lang="zh-CN" altLang="en-US" sz="32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文本框 28"/>
          <p:cNvSpPr txBox="1"/>
          <p:nvPr>
            <p:custDataLst>
              <p:tags r:id="rId15"/>
            </p:custDataLst>
          </p:nvPr>
        </p:nvSpPr>
        <p:spPr>
          <a:xfrm>
            <a:off x="9975579" y="3801028"/>
            <a:ext cx="957943" cy="707886"/>
          </a:xfrm>
          <a:prstGeom prst="rect">
            <a:avLst/>
          </a:prstGeom>
          <a:noFill/>
        </p:spPr>
        <p:txBody>
          <a:bodyPr wrap="square" rtlCol="0">
            <a:spAutoFit/>
          </a:bodyPr>
          <a:lstStyle/>
          <a:p>
            <a:pPr algn="ctr"/>
            <a:r>
              <a:rPr kumimoji="1" lang="en-US" altLang="zh-CN" sz="40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05</a:t>
            </a:r>
            <a:endParaRPr kumimoji="1" lang="zh-CN" altLang="en-US" sz="40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p:cNvSpPr txBox="1"/>
          <p:nvPr>
            <p:custDataLst>
              <p:tags r:id="rId16"/>
            </p:custDataLst>
          </p:nvPr>
        </p:nvSpPr>
        <p:spPr>
          <a:xfrm>
            <a:off x="9300111" y="4596117"/>
            <a:ext cx="2308880" cy="584775"/>
          </a:xfrm>
          <a:prstGeom prst="rect">
            <a:avLst/>
          </a:prstGeom>
          <a:noFill/>
        </p:spPr>
        <p:txBody>
          <a:bodyPr wrap="square" rtlCol="0">
            <a:spAutoFit/>
          </a:bodyPr>
          <a:lstStyle/>
          <a:p>
            <a:pPr algn="ctr"/>
            <a:r>
              <a:rPr kumimoji="1" lang="zh-CN" altLang="en-US" sz="32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rPr>
              <a:t>公平性</a:t>
            </a:r>
            <a:endParaRPr kumimoji="1" lang="zh-CN" altLang="en-US" sz="3200" b="1" dirty="0">
              <a:solidFill>
                <a:schemeClr val="accent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药品基本信息</a:t>
            </a:r>
            <a:endParaRPr kumimoji="1" lang="zh-CN" altLang="en-US"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7" name="文本框 66"/>
          <p:cNvSpPr txBox="1"/>
          <p:nvPr/>
        </p:nvSpPr>
        <p:spPr>
          <a:xfrm>
            <a:off x="640715" y="0"/>
            <a:ext cx="10910570" cy="828675"/>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noAutofit/>
          </a:bodyPr>
          <a:lstStyle/>
          <a:p>
            <a:pPr algn="just" defTabSz="898525"/>
            <a:r>
              <a:rPr lang="en-US" altLang="zh-CN" sz="2000" b="1" dirty="0">
                <a:solidFill>
                  <a:schemeClr val="accent1"/>
                </a:solidFill>
                <a:latin typeface="微软雅黑" panose="020B0503020204020204" pitchFamily="34" charset="-122"/>
                <a:ea typeface="微软雅黑" panose="020B0503020204020204" pitchFamily="34" charset="-122"/>
                <a:sym typeface="+mn-ea"/>
              </a:rPr>
              <a:t> </a:t>
            </a:r>
            <a:r>
              <a:rPr lang="zh-CN" altLang="en-US" sz="2400" b="1" dirty="0">
                <a:solidFill>
                  <a:schemeClr val="accent1"/>
                </a:solidFill>
                <a:latin typeface="微软雅黑" panose="020B0503020204020204" pitchFamily="34" charset="-122"/>
                <a:ea typeface="微软雅黑" panose="020B0503020204020204" pitchFamily="34" charset="-122"/>
                <a:sym typeface="+mn-ea"/>
              </a:rPr>
              <a:t>全球首个肿瘤免疫双抗</a:t>
            </a:r>
            <a:endParaRPr lang="en-US" altLang="zh-CN" sz="2400" b="1" dirty="0">
              <a:solidFill>
                <a:schemeClr val="accent1"/>
              </a:solidFill>
              <a:latin typeface="微软雅黑" panose="020B0503020204020204" pitchFamily="34" charset="-122"/>
              <a:ea typeface="微软雅黑" panose="020B0503020204020204" pitchFamily="34" charset="-122"/>
              <a:sym typeface="+mn-ea"/>
            </a:endParaRPr>
          </a:p>
          <a:p>
            <a:pPr algn="just" defTabSz="898525"/>
            <a:r>
              <a:rPr lang="en-US" altLang="zh-CN" sz="2400" b="1" dirty="0">
                <a:solidFill>
                  <a:schemeClr val="accent1"/>
                </a:solidFill>
                <a:latin typeface="微软雅黑" panose="020B0503020204020204" pitchFamily="34" charset="-122"/>
                <a:ea typeface="微软雅黑" panose="020B0503020204020204" pitchFamily="34" charset="-122"/>
                <a:sym typeface="+mn-ea"/>
              </a:rPr>
              <a:t>        </a:t>
            </a:r>
            <a:r>
              <a:rPr lang="zh-CN" altLang="en-US" sz="2400" b="1" dirty="0">
                <a:solidFill>
                  <a:schemeClr val="accent1"/>
                </a:solidFill>
                <a:latin typeface="微软雅黑" panose="020B0503020204020204" pitchFamily="34" charset="-122"/>
                <a:ea typeface="微软雅黑" panose="020B0503020204020204" pitchFamily="34" charset="-122"/>
                <a:sym typeface="+mn-ea"/>
              </a:rPr>
              <a:t>胃癌无论PD-L1表达状态全人群获益，填补一线宫颈癌免疫治疗空白</a:t>
            </a:r>
            <a:endParaRPr lang="zh-CN" altLang="en-US" sz="2400" b="1" dirty="0">
              <a:solidFill>
                <a:schemeClr val="accent1"/>
              </a:solidFill>
              <a:latin typeface="微软雅黑" panose="020B0503020204020204" pitchFamily="34" charset="-122"/>
              <a:ea typeface="微软雅黑" panose="020B0503020204020204" pitchFamily="34" charset="-122"/>
              <a:sym typeface="+mn-ea"/>
            </a:endParaRPr>
          </a:p>
          <a:p>
            <a:pPr algn="just" defTabSz="898525"/>
            <a:r>
              <a:rPr lang="en-US" altLang="zh-CN" sz="2800" b="1" dirty="0">
                <a:solidFill>
                  <a:schemeClr val="accent1"/>
                </a:solidFill>
                <a:latin typeface="微软雅黑" panose="020B0503020204020204" pitchFamily="34" charset="-122"/>
                <a:ea typeface="微软雅黑" panose="020B0503020204020204" pitchFamily="34" charset="-122"/>
              </a:rPr>
              <a:t>                                          </a:t>
            </a:r>
            <a:endParaRPr lang="zh-CN" altLang="en-US" sz="2800" b="1" dirty="0">
              <a:solidFill>
                <a:schemeClr val="accent1"/>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custDataLst>
              <p:tags r:id="rId1"/>
            </p:custDataLst>
          </p:nvPr>
        </p:nvGraphicFramePr>
        <p:xfrm>
          <a:off x="446917" y="828675"/>
          <a:ext cx="5721985" cy="5994846"/>
        </p:xfrm>
        <a:graphic>
          <a:graphicData uri="http://schemas.openxmlformats.org/drawingml/2006/table">
            <a:tbl>
              <a:tblPr firstRow="1" bandRow="1">
                <a:tableStyleId>{3B4B98B0-60AC-42C2-AFA5-B58CD77FA1E5}</a:tableStyleId>
              </a:tblPr>
              <a:tblGrid>
                <a:gridCol w="1400175"/>
                <a:gridCol w="1635125"/>
                <a:gridCol w="1793875"/>
                <a:gridCol w="892810"/>
              </a:tblGrid>
              <a:tr h="404639">
                <a:tc>
                  <a:txBody>
                    <a:bodyPr/>
                    <a:lstStyle/>
                    <a:p>
                      <a:r>
                        <a:rPr lang="zh-CN" altLang="en-US" sz="1400" b="1" dirty="0">
                          <a:solidFill>
                            <a:schemeClr val="tx1"/>
                          </a:solidFill>
                          <a:latin typeface="微软雅黑" panose="020B0503020204020204" pitchFamily="34" charset="-122"/>
                          <a:ea typeface="微软雅黑" panose="020B0503020204020204" pitchFamily="34" charset="-122"/>
                        </a:rPr>
                        <a:t>申报目录类别</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zh-CN" altLang="en-US" sz="1400" b="0" dirty="0">
                          <a:solidFill>
                            <a:schemeClr val="tx1"/>
                          </a:solidFill>
                          <a:latin typeface="微软雅黑" panose="020B0503020204020204" pitchFamily="34" charset="-122"/>
                          <a:ea typeface="微软雅黑" panose="020B0503020204020204" pitchFamily="34" charset="-122"/>
                        </a:rPr>
                        <a:t>基本目录（调整医保支付范围）</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tc>
                <a:tc hMerge="1">
                  <a:tcPr/>
                </a:tc>
              </a:tr>
              <a:tr h="404639">
                <a:tc>
                  <a:txBody>
                    <a:bodyPr/>
                    <a:lstStyle/>
                    <a:p>
                      <a:r>
                        <a:rPr lang="zh-CN" altLang="en-US" sz="1400" b="1" dirty="0">
                          <a:solidFill>
                            <a:schemeClr val="tx1"/>
                          </a:solidFill>
                          <a:latin typeface="微软雅黑" panose="020B0503020204020204" pitchFamily="34" charset="-122"/>
                          <a:ea typeface="微软雅黑" panose="020B0503020204020204" pitchFamily="34" charset="-122"/>
                        </a:rPr>
                        <a:t>通用名</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zh-CN" altLang="en-US" sz="1400" b="0" dirty="0">
                          <a:solidFill>
                            <a:schemeClr val="tx1"/>
                          </a:solidFill>
                          <a:latin typeface="微软雅黑" panose="020B0503020204020204" pitchFamily="34" charset="-122"/>
                          <a:ea typeface="微软雅黑" panose="020B0503020204020204" pitchFamily="34" charset="-122"/>
                        </a:rPr>
                        <a:t>卡度尼利单抗注射液 </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04014">
                <a:tc>
                  <a:txBody>
                    <a:bodyPr/>
                    <a:lstStyle/>
                    <a:p>
                      <a:r>
                        <a:rPr lang="zh-CN" altLang="en-US" sz="1400" b="1" dirty="0">
                          <a:solidFill>
                            <a:schemeClr val="tx1"/>
                          </a:solidFill>
                          <a:latin typeface="微软雅黑" panose="020B0503020204020204" pitchFamily="34" charset="-122"/>
                          <a:ea typeface="微软雅黑" panose="020B0503020204020204" pitchFamily="34" charset="-122"/>
                        </a:rPr>
                        <a:t>商品名</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zh-CN" altLang="en-US" sz="1400" b="0" dirty="0">
                          <a:solidFill>
                            <a:schemeClr val="tx1"/>
                          </a:solidFill>
                          <a:latin typeface="微软雅黑" panose="020B0503020204020204" pitchFamily="34" charset="-122"/>
                          <a:ea typeface="微软雅黑" panose="020B0503020204020204" pitchFamily="34" charset="-122"/>
                        </a:rPr>
                        <a:t>开坦尼</a:t>
                      </a:r>
                      <a:r>
                        <a:rPr lang="zh-CN" altLang="en-US" sz="1400" baseline="30000" dirty="0">
                          <a:latin typeface="微软雅黑" panose="020B0503020204020204" pitchFamily="34" charset="-122"/>
                          <a:ea typeface="微软雅黑" panose="020B0503020204020204" pitchFamily="34" charset="-122"/>
                          <a:sym typeface="+mn-ea"/>
                        </a:rPr>
                        <a:t>®</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10333">
                <a:tc>
                  <a:txBody>
                    <a:bodyPr/>
                    <a:lstStyle/>
                    <a:p>
                      <a:r>
                        <a:rPr lang="zh-CN" altLang="en-US" sz="1400" b="1" dirty="0">
                          <a:solidFill>
                            <a:schemeClr val="tx1"/>
                          </a:solidFill>
                          <a:latin typeface="微软雅黑" panose="020B0503020204020204" pitchFamily="34" charset="-122"/>
                          <a:ea typeface="微软雅黑" panose="020B0503020204020204" pitchFamily="34" charset="-122"/>
                        </a:rPr>
                        <a:t>现行医保目录支付范围</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zh-CN" altLang="en-US" sz="1400" b="0" dirty="0">
                          <a:solidFill>
                            <a:schemeClr val="tx1"/>
                          </a:solidFill>
                          <a:latin typeface="微软雅黑" panose="020B0503020204020204" pitchFamily="34" charset="-122"/>
                          <a:ea typeface="微软雅黑" panose="020B0503020204020204" pitchFamily="34" charset="-122"/>
                        </a:rPr>
                        <a:t>既往接受含铂化疗治疗失败的复发或转移性宫颈癌患者的治疗。</a:t>
                      </a:r>
                      <a:endParaRPr lang="en-US" altLang="zh-CN"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140745">
                <a:tc>
                  <a:txBody>
                    <a:bodyPr/>
                    <a:lstStyle/>
                    <a:p>
                      <a:r>
                        <a:rPr lang="en-US" altLang="zh-CN" sz="1400" b="1" dirty="0">
                          <a:solidFill>
                            <a:schemeClr val="tx1"/>
                          </a:solidFill>
                          <a:latin typeface="微软雅黑" panose="020B0503020204020204" pitchFamily="34" charset="-122"/>
                          <a:ea typeface="微软雅黑" panose="020B0503020204020204" pitchFamily="34" charset="-122"/>
                        </a:rPr>
                        <a:t>2025</a:t>
                      </a:r>
                      <a:r>
                        <a:rPr lang="zh-CN" altLang="en-US" sz="1400" b="1" dirty="0">
                          <a:solidFill>
                            <a:schemeClr val="tx1"/>
                          </a:solidFill>
                          <a:latin typeface="微软雅黑" panose="020B0503020204020204" pitchFamily="34" charset="-122"/>
                          <a:ea typeface="微软雅黑" panose="020B0503020204020204" pitchFamily="34" charset="-122"/>
                        </a:rPr>
                        <a:t>年申报</a:t>
                      </a:r>
                      <a:endParaRPr lang="en-US" altLang="zh-CN" sz="1400" b="1" dirty="0">
                        <a:solidFill>
                          <a:schemeClr val="tx1"/>
                        </a:solidFill>
                        <a:latin typeface="微软雅黑" panose="020B0503020204020204" pitchFamily="34" charset="-122"/>
                        <a:ea typeface="微软雅黑" panose="020B0503020204020204" pitchFamily="34" charset="-122"/>
                      </a:endParaRPr>
                    </a:p>
                    <a:p>
                      <a:r>
                        <a:rPr lang="zh-CN" altLang="en-US" sz="1400" b="1" dirty="0">
                          <a:solidFill>
                            <a:schemeClr val="tx1"/>
                          </a:solidFill>
                          <a:latin typeface="微软雅黑" panose="020B0503020204020204" pitchFamily="34" charset="-122"/>
                          <a:ea typeface="微软雅黑" panose="020B0503020204020204" pitchFamily="34" charset="-122"/>
                        </a:rPr>
                        <a:t>新增适应症</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400" b="0" dirty="0">
                          <a:solidFill>
                            <a:schemeClr val="tx1"/>
                          </a:solidFill>
                          <a:latin typeface="微软雅黑" panose="020B0503020204020204" pitchFamily="34" charset="-122"/>
                          <a:ea typeface="微软雅黑" panose="020B0503020204020204" pitchFamily="34" charset="-122"/>
                        </a:rPr>
                        <a:t>1</a:t>
                      </a:r>
                      <a:r>
                        <a:rPr lang="zh-CN" altLang="en-US" sz="1400" b="0" dirty="0">
                          <a:solidFill>
                            <a:schemeClr val="tx1"/>
                          </a:solidFill>
                          <a:latin typeface="微软雅黑" panose="020B0503020204020204" pitchFamily="34" charset="-122"/>
                          <a:ea typeface="微软雅黑" panose="020B0503020204020204" pitchFamily="34" charset="-122"/>
                        </a:rPr>
                        <a:t>、联合含氟尿嘧啶类和铂类药物化疗用于局部晚期不可切除或转移性胃或胃食管结合部（G/GEJ）腺癌患者的一线治疗</a:t>
                      </a:r>
                      <a:endParaRPr lang="zh-CN" altLang="en-US" sz="1400" b="0" dirty="0">
                        <a:solidFill>
                          <a:schemeClr val="tx1"/>
                        </a:solidFill>
                        <a:latin typeface="微软雅黑" panose="020B0503020204020204" pitchFamily="34" charset="-122"/>
                        <a:ea typeface="微软雅黑" panose="020B0503020204020204" pitchFamily="34" charset="-122"/>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400" b="0" dirty="0">
                          <a:solidFill>
                            <a:schemeClr val="tx1"/>
                          </a:solidFill>
                          <a:latin typeface="微软雅黑" panose="020B0503020204020204" pitchFamily="34" charset="-122"/>
                          <a:ea typeface="微软雅黑" panose="020B0503020204020204" pitchFamily="34" charset="-122"/>
                        </a:rPr>
                        <a:t>2</a:t>
                      </a:r>
                      <a:r>
                        <a:rPr lang="zh-CN" altLang="en-US" sz="1400" b="0" dirty="0">
                          <a:solidFill>
                            <a:schemeClr val="tx1"/>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sym typeface="+mn-ea"/>
                        </a:rPr>
                        <a:t>联合紫杉醇和铂类化疗药物联合或不联合贝伐珠单抗用于持续、复发或转移性宫颈癌的一线治疗</a:t>
                      </a:r>
                      <a:endParaRPr lang="zh-CN" altLang="en-US" sz="1400" b="0" dirty="0">
                        <a:solidFill>
                          <a:schemeClr val="tx1"/>
                        </a:solidFill>
                        <a:latin typeface="微软雅黑" panose="020B0503020204020204" pitchFamily="34" charset="-122"/>
                        <a:ea typeface="微软雅黑" panose="020B0503020204020204" pitchFamily="34" charset="-122"/>
                        <a:sym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cPr/>
                </a:tc>
                <a:tc hMerge="1">
                  <a:tcPr/>
                </a:tc>
              </a:tr>
              <a:tr h="404639">
                <a:tc>
                  <a:txBody>
                    <a:bodyPr/>
                    <a:lstStyle/>
                    <a:p>
                      <a:r>
                        <a:rPr lang="zh-CN" altLang="en-US" sz="1400" b="1" dirty="0">
                          <a:solidFill>
                            <a:schemeClr val="tx1"/>
                          </a:solidFill>
                          <a:latin typeface="微软雅黑" panose="020B0503020204020204" pitchFamily="34" charset="-122"/>
                          <a:ea typeface="微软雅黑" panose="020B0503020204020204" pitchFamily="34" charset="-122"/>
                        </a:rPr>
                        <a:t>注册规格</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en-US" altLang="zh-CN" sz="1400" b="0" dirty="0">
                          <a:solidFill>
                            <a:schemeClr val="tx1"/>
                          </a:solidFill>
                          <a:latin typeface="微软雅黑" panose="020B0503020204020204" pitchFamily="34" charset="-122"/>
                          <a:ea typeface="微软雅黑" panose="020B0503020204020204" pitchFamily="34" charset="-122"/>
                        </a:rPr>
                        <a:t>125mg</a:t>
                      </a:r>
                      <a:r>
                        <a:rPr lang="zh-CN" altLang="en-US" sz="1400" b="0" dirty="0">
                          <a:solidFill>
                            <a:schemeClr val="tx1"/>
                          </a:solidFill>
                          <a:latin typeface="微软雅黑" panose="020B0503020204020204" pitchFamily="34" charset="-122"/>
                          <a:ea typeface="微软雅黑" panose="020B0503020204020204" pitchFamily="34" charset="-122"/>
                        </a:rPr>
                        <a:t> </a:t>
                      </a:r>
                      <a:r>
                        <a:rPr lang="en-US" altLang="zh-CN" sz="1400" b="0" dirty="0">
                          <a:solidFill>
                            <a:schemeClr val="tx1"/>
                          </a:solidFill>
                          <a:latin typeface="微软雅黑" panose="020B0503020204020204" pitchFamily="34" charset="-122"/>
                          <a:ea typeface="微软雅黑" panose="020B0503020204020204" pitchFamily="34" charset="-122"/>
                        </a:rPr>
                        <a:t>(10mL)</a:t>
                      </a:r>
                      <a:r>
                        <a:rPr lang="zh-CN" altLang="en-US" sz="1400" b="0" dirty="0">
                          <a:solidFill>
                            <a:schemeClr val="tx1"/>
                          </a:solidFill>
                          <a:latin typeface="微软雅黑" panose="020B0503020204020204" pitchFamily="34" charset="-122"/>
                          <a:ea typeface="微软雅黑" panose="020B0503020204020204" pitchFamily="34" charset="-122"/>
                        </a:rPr>
                        <a:t> </a:t>
                      </a:r>
                      <a:r>
                        <a:rPr lang="en-US" altLang="zh-CN" sz="1400" b="0" dirty="0">
                          <a:solidFill>
                            <a:schemeClr val="tx1"/>
                          </a:solidFill>
                          <a:latin typeface="微软雅黑" panose="020B0503020204020204" pitchFamily="34" charset="-122"/>
                          <a:ea typeface="微软雅黑" panose="020B0503020204020204" pitchFamily="34" charset="-122"/>
                        </a:rPr>
                        <a:t>/</a:t>
                      </a:r>
                      <a:r>
                        <a:rPr lang="zh-CN" altLang="en-US" sz="1400" b="0" dirty="0">
                          <a:solidFill>
                            <a:schemeClr val="tx1"/>
                          </a:solidFill>
                          <a:latin typeface="微软雅黑" panose="020B0503020204020204" pitchFamily="34" charset="-122"/>
                          <a:ea typeface="微软雅黑" panose="020B0503020204020204" pitchFamily="34" charset="-122"/>
                        </a:rPr>
                        <a:t>瓶</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cPr/>
                </a:tc>
                <a:tc hMerge="1">
                  <a:tcPr/>
                </a:tc>
              </a:tr>
              <a:tr h="404014">
                <a:tc>
                  <a:txBody>
                    <a:bodyPr/>
                    <a:lstStyle/>
                    <a:p>
                      <a:r>
                        <a:rPr lang="zh-CN" altLang="en-US" sz="1400" b="1" dirty="0">
                          <a:solidFill>
                            <a:schemeClr val="tx1"/>
                          </a:solidFill>
                          <a:latin typeface="微软雅黑" panose="020B0503020204020204" pitchFamily="34" charset="-122"/>
                          <a:ea typeface="微软雅黑" panose="020B0503020204020204" pitchFamily="34" charset="-122"/>
                        </a:rPr>
                        <a:t>用法用量</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r>
                        <a:rPr lang="en-US" altLang="zh-CN" sz="1400" b="0" dirty="0">
                          <a:solidFill>
                            <a:schemeClr val="tx1"/>
                          </a:solidFill>
                          <a:latin typeface="微软雅黑" panose="020B0503020204020204" pitchFamily="34" charset="-122"/>
                          <a:ea typeface="微软雅黑" panose="020B0503020204020204" pitchFamily="34" charset="-122"/>
                        </a:rPr>
                        <a:t>10mg/kg</a:t>
                      </a:r>
                      <a:r>
                        <a:rPr lang="zh-CN" altLang="en-US" sz="1400" b="0" dirty="0">
                          <a:solidFill>
                            <a:schemeClr val="tx1"/>
                          </a:solidFill>
                          <a:latin typeface="微软雅黑" panose="020B0503020204020204" pitchFamily="34" charset="-122"/>
                          <a:ea typeface="微软雅黑" panose="020B0503020204020204" pitchFamily="34" charset="-122"/>
                        </a:rPr>
                        <a:t> 每</a:t>
                      </a:r>
                      <a:r>
                        <a:rPr lang="en-US" altLang="zh-CN" sz="1400" b="0" dirty="0">
                          <a:solidFill>
                            <a:schemeClr val="tx1"/>
                          </a:solidFill>
                          <a:latin typeface="微软雅黑" panose="020B0503020204020204" pitchFamily="34" charset="-122"/>
                          <a:ea typeface="微软雅黑" panose="020B0503020204020204" pitchFamily="34" charset="-122"/>
                        </a:rPr>
                        <a:t>3</a:t>
                      </a:r>
                      <a:r>
                        <a:rPr lang="zh-CN" altLang="en-US" sz="1400" b="0" dirty="0">
                          <a:solidFill>
                            <a:schemeClr val="tx1"/>
                          </a:solidFill>
                          <a:latin typeface="微软雅黑" panose="020B0503020204020204" pitchFamily="34" charset="-122"/>
                          <a:ea typeface="微软雅黑" panose="020B0503020204020204" pitchFamily="34" charset="-122"/>
                        </a:rPr>
                        <a:t>周静脉输注一次</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18529">
                <a:tc>
                  <a:txBody>
                    <a:bodyPr/>
                    <a:lstStyle/>
                    <a:p>
                      <a:r>
                        <a:rPr lang="zh-CN" altLang="en-US" sz="1400" b="1" dirty="0">
                          <a:solidFill>
                            <a:schemeClr val="tx1"/>
                          </a:solidFill>
                          <a:latin typeface="微软雅黑" panose="020B0503020204020204" pitchFamily="34" charset="-122"/>
                          <a:ea typeface="微软雅黑" panose="020B0503020204020204" pitchFamily="34" charset="-122"/>
                        </a:rPr>
                        <a:t>中国大陆首次上市时间</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a:txBody>
                    <a:bodyPr/>
                    <a:lstStyle/>
                    <a:p>
                      <a:r>
                        <a:rPr lang="en-US" altLang="zh-CN" sz="1400" b="0" dirty="0">
                          <a:solidFill>
                            <a:schemeClr val="tx1"/>
                          </a:solidFill>
                          <a:latin typeface="微软雅黑" panose="020B0503020204020204" pitchFamily="34" charset="-122"/>
                          <a:ea typeface="微软雅黑" panose="020B0503020204020204" pitchFamily="34" charset="-122"/>
                        </a:rPr>
                        <a:t>2022</a:t>
                      </a:r>
                      <a:r>
                        <a:rPr lang="zh-CN" altLang="en-US" sz="1400" b="0" dirty="0">
                          <a:solidFill>
                            <a:schemeClr val="tx1"/>
                          </a:solidFill>
                          <a:latin typeface="微软雅黑" panose="020B0503020204020204" pitchFamily="34" charset="-122"/>
                          <a:ea typeface="微软雅黑" panose="020B0503020204020204" pitchFamily="34" charset="-122"/>
                        </a:rPr>
                        <a:t>年</a:t>
                      </a:r>
                      <a:r>
                        <a:rPr lang="en-US" altLang="zh-CN" sz="1400" b="0" dirty="0">
                          <a:solidFill>
                            <a:schemeClr val="tx1"/>
                          </a:solidFill>
                          <a:latin typeface="微软雅黑" panose="020B0503020204020204" pitchFamily="34" charset="-122"/>
                          <a:ea typeface="微软雅黑" panose="020B0503020204020204" pitchFamily="34" charset="-122"/>
                        </a:rPr>
                        <a:t>6</a:t>
                      </a:r>
                      <a:r>
                        <a:rPr lang="zh-CN" altLang="en-US" sz="1400" b="0" dirty="0">
                          <a:solidFill>
                            <a:schemeClr val="tx1"/>
                          </a:solidFill>
                          <a:latin typeface="微软雅黑" panose="020B0503020204020204" pitchFamily="34" charset="-122"/>
                          <a:ea typeface="微软雅黑" panose="020B0503020204020204" pitchFamily="34" charset="-122"/>
                        </a:rPr>
                        <a:t>月</a:t>
                      </a:r>
                      <a:r>
                        <a:rPr lang="en-US" altLang="zh-CN" sz="1400" b="0" dirty="0">
                          <a:solidFill>
                            <a:schemeClr val="tx1"/>
                          </a:solidFill>
                          <a:latin typeface="微软雅黑" panose="020B0503020204020204" pitchFamily="34" charset="-122"/>
                          <a:ea typeface="微软雅黑" panose="020B0503020204020204" pitchFamily="34" charset="-122"/>
                        </a:rPr>
                        <a:t>28</a:t>
                      </a:r>
                      <a:r>
                        <a:rPr lang="zh-CN" altLang="en-US" sz="1400" b="0" dirty="0">
                          <a:solidFill>
                            <a:schemeClr val="tx1"/>
                          </a:solidFill>
                          <a:latin typeface="微软雅黑" panose="020B0503020204020204" pitchFamily="34" charset="-122"/>
                          <a:ea typeface="微软雅黑" panose="020B0503020204020204" pitchFamily="34" charset="-122"/>
                        </a:rPr>
                        <a:t>日 </a:t>
                      </a:r>
                      <a:endParaRPr lang="zh-CN" altLang="en-US" sz="1400" b="0" dirty="0">
                        <a:solidFill>
                          <a:srgbClr val="FF0000"/>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buClrTx/>
                        <a:buSzTx/>
                        <a:buFontTx/>
                        <a:buNone/>
                      </a:pPr>
                      <a:r>
                        <a:rPr lang="zh-CN" altLang="en-US" sz="1400" b="1" dirty="0">
                          <a:solidFill>
                            <a:schemeClr val="tx1"/>
                          </a:solidFill>
                          <a:latin typeface="微软雅黑" panose="020B0503020204020204" pitchFamily="34" charset="-122"/>
                          <a:ea typeface="微软雅黑" panose="020B0503020204020204" pitchFamily="34" charset="-122"/>
                        </a:rPr>
                        <a:t>目前大陆地区同通用名药品的上市情况</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a:txBody>
                    <a:bodyPr/>
                    <a:lstStyle/>
                    <a:p>
                      <a:pPr algn="ctr">
                        <a:buNone/>
                      </a:pPr>
                      <a:r>
                        <a:rPr lang="zh-CN" altLang="en-US" sz="1400" b="0" dirty="0">
                          <a:solidFill>
                            <a:srgbClr val="FF0000"/>
                          </a:solidFill>
                          <a:latin typeface="微软雅黑" panose="020B0503020204020204" pitchFamily="34" charset="-122"/>
                          <a:ea typeface="微软雅黑" panose="020B0503020204020204" pitchFamily="34" charset="-122"/>
                        </a:rPr>
                        <a:t>无</a:t>
                      </a:r>
                      <a:r>
                        <a:rPr lang="en-US" altLang="zh-CN" sz="1400" b="0" dirty="0">
                          <a:solidFill>
                            <a:srgbClr val="FF0000"/>
                          </a:solidFill>
                          <a:latin typeface="微软雅黑" panose="020B0503020204020204" pitchFamily="34" charset="-122"/>
                          <a:ea typeface="微软雅黑" panose="020B0503020204020204" pitchFamily="34" charset="-122"/>
                        </a:rPr>
                        <a:t> </a:t>
                      </a:r>
                      <a:r>
                        <a:rPr lang="en-US" altLang="zh-CN" sz="1400" b="0" dirty="0">
                          <a:solidFill>
                            <a:schemeClr val="tx1"/>
                          </a:solidFill>
                          <a:latin typeface="微软雅黑" panose="020B0503020204020204" pitchFamily="34" charset="-122"/>
                          <a:ea typeface="微软雅黑" panose="020B0503020204020204" pitchFamily="34" charset="-122"/>
                        </a:rPr>
                        <a:t> </a:t>
                      </a:r>
                      <a:endParaRPr lang="en-US" altLang="zh-CN"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833670">
                <a:tc>
                  <a:txBody>
                    <a:bodyPr/>
                    <a:lstStyle/>
                    <a:p>
                      <a:pPr>
                        <a:buNone/>
                      </a:pPr>
                      <a:r>
                        <a:rPr lang="zh-CN" altLang="en-US" sz="1400" b="1" dirty="0">
                          <a:solidFill>
                            <a:schemeClr val="tx1"/>
                          </a:solidFill>
                          <a:latin typeface="微软雅黑" panose="020B0503020204020204" pitchFamily="34" charset="-122"/>
                          <a:ea typeface="微软雅黑" panose="020B0503020204020204" pitchFamily="34" charset="-122"/>
                        </a:rPr>
                        <a:t>全球首个上市国家/地区及上市时间</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a:txBody>
                    <a:bodyPr/>
                    <a:lstStyle/>
                    <a:p>
                      <a:pPr>
                        <a:buNone/>
                      </a:pPr>
                      <a:r>
                        <a:rPr lang="zh-CN" altLang="en-US" sz="1400" b="0" dirty="0">
                          <a:solidFill>
                            <a:schemeClr val="tx1"/>
                          </a:solidFill>
                          <a:latin typeface="微软雅黑" panose="020B0503020204020204" pitchFamily="34" charset="-122"/>
                          <a:ea typeface="微软雅黑" panose="020B0503020204020204" pitchFamily="34" charset="-122"/>
                          <a:sym typeface="+mn-ea"/>
                        </a:rPr>
                        <a:t>2022年6月2</a:t>
                      </a:r>
                      <a:r>
                        <a:rPr lang="en-US" altLang="zh-CN" sz="1400" b="0" dirty="0">
                          <a:solidFill>
                            <a:schemeClr val="tx1"/>
                          </a:solidFill>
                          <a:latin typeface="微软雅黑" panose="020B0503020204020204" pitchFamily="34" charset="-122"/>
                          <a:ea typeface="微软雅黑" panose="020B0503020204020204" pitchFamily="34" charset="-122"/>
                          <a:sym typeface="+mn-ea"/>
                        </a:rPr>
                        <a:t>8</a:t>
                      </a:r>
                      <a:r>
                        <a:rPr lang="zh-CN" altLang="en-US" sz="1400" b="0" dirty="0">
                          <a:solidFill>
                            <a:schemeClr val="tx1"/>
                          </a:solidFill>
                          <a:latin typeface="微软雅黑" panose="020B0503020204020204" pitchFamily="34" charset="-122"/>
                          <a:ea typeface="微软雅黑" panose="020B0503020204020204" pitchFamily="34" charset="-122"/>
                          <a:sym typeface="+mn-ea"/>
                        </a:rPr>
                        <a:t>日 </a:t>
                      </a:r>
                      <a:endParaRPr lang="zh-CN" altLang="en-US" sz="1400" b="0" dirty="0">
                        <a:solidFill>
                          <a:schemeClr val="tx1"/>
                        </a:solidFill>
                        <a:latin typeface="微软雅黑" panose="020B0503020204020204" pitchFamily="34" charset="-122"/>
                        <a:ea typeface="微软雅黑" panose="020B0503020204020204" pitchFamily="34" charset="-122"/>
                      </a:endParaRPr>
                    </a:p>
                    <a:p>
                      <a:pPr>
                        <a:buNone/>
                      </a:pPr>
                      <a:r>
                        <a:rPr lang="zh-CN" altLang="en-US" sz="1400" dirty="0">
                          <a:solidFill>
                            <a:srgbClr val="FF0000"/>
                          </a:solidFill>
                          <a:latin typeface="微软雅黑" panose="020B0503020204020204" pitchFamily="34" charset="-122"/>
                          <a:ea typeface="微软雅黑" panose="020B0503020204020204" pitchFamily="34" charset="-122"/>
                          <a:sym typeface="+mn-ea"/>
                        </a:rPr>
                        <a:t>全球</a:t>
                      </a:r>
                      <a:r>
                        <a:rPr lang="en-US" altLang="zh-CN" sz="1400" dirty="0">
                          <a:solidFill>
                            <a:srgbClr val="FF0000"/>
                          </a:solidFill>
                          <a:latin typeface="微软雅黑" panose="020B0503020204020204" pitchFamily="34" charset="-122"/>
                          <a:ea typeface="微软雅黑" panose="020B0503020204020204" pitchFamily="34" charset="-122"/>
                          <a:sym typeface="+mn-ea"/>
                        </a:rPr>
                        <a:t>(</a:t>
                      </a:r>
                      <a:r>
                        <a:rPr lang="zh-CN" altLang="en-US" sz="1400" dirty="0">
                          <a:solidFill>
                            <a:srgbClr val="FF0000"/>
                          </a:solidFill>
                          <a:latin typeface="微软雅黑" panose="020B0503020204020204" pitchFamily="34" charset="-122"/>
                          <a:ea typeface="微软雅黑" panose="020B0503020204020204" pitchFamily="34" charset="-122"/>
                          <a:sym typeface="+mn-ea"/>
                        </a:rPr>
                        <a:t>中国</a:t>
                      </a:r>
                      <a:r>
                        <a:rPr lang="en-US" altLang="zh-CN" sz="1400" dirty="0">
                          <a:solidFill>
                            <a:srgbClr val="FF0000"/>
                          </a:solidFill>
                          <a:latin typeface="微软雅黑" panose="020B0503020204020204" pitchFamily="34" charset="-122"/>
                          <a:ea typeface="微软雅黑" panose="020B0503020204020204" pitchFamily="34" charset="-122"/>
                          <a:sym typeface="+mn-ea"/>
                        </a:rPr>
                        <a:t>)</a:t>
                      </a:r>
                      <a:r>
                        <a:rPr lang="zh-CN" altLang="en-US" sz="1400" dirty="0">
                          <a:solidFill>
                            <a:srgbClr val="FF0000"/>
                          </a:solidFill>
                          <a:latin typeface="微软雅黑" panose="020B0503020204020204" pitchFamily="34" charset="-122"/>
                          <a:ea typeface="微软雅黑" panose="020B0503020204020204" pitchFamily="34" charset="-122"/>
                          <a:sym typeface="+mn-ea"/>
                        </a:rPr>
                        <a:t>首发</a:t>
                      </a:r>
                      <a:endParaRPr lang="zh-CN" altLang="en-US" sz="14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buNone/>
                      </a:pPr>
                      <a:r>
                        <a:rPr lang="zh-CN" altLang="en-US" sz="1400" b="1" dirty="0">
                          <a:solidFill>
                            <a:schemeClr val="tx1"/>
                          </a:solidFill>
                          <a:latin typeface="微软雅黑" panose="020B0503020204020204" pitchFamily="34" charset="-122"/>
                          <a:ea typeface="微软雅黑" panose="020B0503020204020204" pitchFamily="34" charset="-122"/>
                        </a:rPr>
                        <a:t>是否为 OTC 药品</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a:txBody>
                    <a:bodyPr/>
                    <a:lstStyle/>
                    <a:p>
                      <a:pPr marL="0" algn="ctr" defTabSz="914400" rtl="0" eaLnBrk="1" latinLnBrk="0" hangingPunct="1">
                        <a:buNone/>
                      </a:pPr>
                      <a:r>
                        <a:rPr lang="zh-CN" altLang="en-US" sz="1400" b="0" kern="1200" dirty="0">
                          <a:solidFill>
                            <a:srgbClr val="FF0000"/>
                          </a:solidFill>
                          <a:latin typeface="微软雅黑" panose="020B0503020204020204" pitchFamily="34" charset="-122"/>
                          <a:ea typeface="微软雅黑" panose="020B0503020204020204" pitchFamily="34" charset="-122"/>
                          <a:cs typeface="+mn-cs"/>
                        </a:rPr>
                        <a:t>否</a:t>
                      </a:r>
                      <a:endParaRPr lang="zh-CN" altLang="en-US" sz="1400" b="0" kern="1200" dirty="0">
                        <a:solidFill>
                          <a:srgbClr val="FF0000"/>
                        </a:solidFill>
                        <a:latin typeface="微软雅黑" panose="020B0503020204020204" pitchFamily="34" charset="-122"/>
                        <a:ea typeface="微软雅黑" panose="020B0503020204020204" pitchFamily="34" charset="-122"/>
                        <a:cs typeface="+mn-cs"/>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r>
              <a:tr h="844302">
                <a:tc>
                  <a:txBody>
                    <a:bodyPr/>
                    <a:lstStyle/>
                    <a:p>
                      <a:r>
                        <a:rPr lang="zh-CN" altLang="en-US" sz="1400" b="1" dirty="0">
                          <a:solidFill>
                            <a:schemeClr val="tx1"/>
                          </a:solidFill>
                          <a:latin typeface="微软雅黑" panose="020B0503020204020204" pitchFamily="34" charset="-122"/>
                          <a:ea typeface="微软雅黑" panose="020B0503020204020204" pitchFamily="34" charset="-122"/>
                        </a:rPr>
                        <a:t>疾病现状</a:t>
                      </a:r>
                      <a:endParaRPr lang="zh-CN" altLang="en-US" sz="1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8B9AD"/>
                    </a:solidFill>
                  </a:tcPr>
                </a:tc>
                <a:tc gridSpan="3">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200" dirty="0">
                          <a:solidFill>
                            <a:srgbClr val="000000"/>
                          </a:solidFill>
                          <a:latin typeface="微软雅黑" panose="020B0503020204020204" pitchFamily="34" charset="-122"/>
                          <a:ea typeface="微软雅黑" panose="020B0503020204020204" pitchFamily="34" charset="-122"/>
                          <a:sym typeface="+mn-ea"/>
                        </a:rPr>
                        <a:t>胃癌</a:t>
                      </a:r>
                      <a:r>
                        <a:rPr lang="zh-CN" altLang="en-US" sz="1200" dirty="0">
                          <a:solidFill>
                            <a:srgbClr val="000000"/>
                          </a:solidFill>
                          <a:latin typeface="微软雅黑" panose="020B0503020204020204" pitchFamily="34" charset="-122"/>
                          <a:ea typeface="微软雅黑" panose="020B0503020204020204" pitchFamily="34" charset="-122"/>
                          <a:sym typeface="+mn-ea"/>
                        </a:rPr>
                        <a:t>是我国发病率第五，死亡率第三的恶性肿瘤；每年新发患者数约</a:t>
                      </a:r>
                      <a:r>
                        <a:rPr lang="en-US" altLang="zh-CN" sz="1200" dirty="0">
                          <a:solidFill>
                            <a:srgbClr val="000000"/>
                          </a:solidFill>
                          <a:latin typeface="微软雅黑" panose="020B0503020204020204" pitchFamily="34" charset="-122"/>
                          <a:ea typeface="微软雅黑" panose="020B0503020204020204" pitchFamily="34" charset="-122"/>
                          <a:sym typeface="+mn-ea"/>
                        </a:rPr>
                        <a:t>36</a:t>
                      </a:r>
                      <a:r>
                        <a:rPr lang="zh-CN" altLang="en-US" sz="1200" dirty="0">
                          <a:solidFill>
                            <a:srgbClr val="000000"/>
                          </a:solidFill>
                          <a:latin typeface="微软雅黑" panose="020B0503020204020204" pitchFamily="34" charset="-122"/>
                          <a:ea typeface="微软雅黑" panose="020B0503020204020204" pitchFamily="34" charset="-122"/>
                          <a:sym typeface="+mn-ea"/>
                        </a:rPr>
                        <a:t>万</a:t>
                      </a:r>
                      <a:r>
                        <a:rPr lang="en-US" altLang="zh-CN" sz="1200" baseline="30000" dirty="0">
                          <a:solidFill>
                            <a:srgbClr val="000000"/>
                          </a:solidFill>
                          <a:latin typeface="微软雅黑" panose="020B0503020204020204" pitchFamily="34" charset="-122"/>
                          <a:ea typeface="微软雅黑" panose="020B0503020204020204" pitchFamily="34" charset="-122"/>
                          <a:sym typeface="+mn-ea"/>
                        </a:rPr>
                        <a:t>1</a:t>
                      </a:r>
                      <a:r>
                        <a:rPr lang="zh-CN" altLang="en-US" sz="1200" dirty="0">
                          <a:solidFill>
                            <a:srgbClr val="000000"/>
                          </a:solidFill>
                          <a:latin typeface="微软雅黑" panose="020B0503020204020204" pitchFamily="34" charset="-122"/>
                          <a:ea typeface="微软雅黑" panose="020B0503020204020204" pitchFamily="34" charset="-122"/>
                          <a:sym typeface="+mn-ea"/>
                        </a:rPr>
                        <a:t>，</a:t>
                      </a:r>
                      <a:r>
                        <a:rPr lang="en-US" altLang="zh-CN" sz="1200" dirty="0">
                          <a:solidFill>
                            <a:srgbClr val="000000"/>
                          </a:solidFill>
                          <a:latin typeface="微软雅黑" panose="020B0503020204020204" pitchFamily="34" charset="-122"/>
                          <a:ea typeface="微软雅黑" panose="020B0503020204020204" pitchFamily="34" charset="-122"/>
                          <a:sym typeface="+mn-ea"/>
                        </a:rPr>
                        <a:t>5</a:t>
                      </a:r>
                      <a:r>
                        <a:rPr lang="zh-CN" altLang="en-US" sz="1200" dirty="0">
                          <a:solidFill>
                            <a:srgbClr val="000000"/>
                          </a:solidFill>
                          <a:latin typeface="微软雅黑" panose="020B0503020204020204" pitchFamily="34" charset="-122"/>
                          <a:ea typeface="微软雅黑" panose="020B0503020204020204" pitchFamily="34" charset="-122"/>
                          <a:sym typeface="+mn-ea"/>
                        </a:rPr>
                        <a:t>年生存率不足</a:t>
                      </a:r>
                      <a:r>
                        <a:rPr lang="en-US" altLang="zh-CN" sz="1200" dirty="0">
                          <a:solidFill>
                            <a:srgbClr val="000000"/>
                          </a:solidFill>
                          <a:latin typeface="微软雅黑" panose="020B0503020204020204" pitchFamily="34" charset="-122"/>
                          <a:ea typeface="微软雅黑" panose="020B0503020204020204" pitchFamily="34" charset="-122"/>
                          <a:sym typeface="+mn-ea"/>
                        </a:rPr>
                        <a:t>20%</a:t>
                      </a:r>
                      <a:r>
                        <a:rPr lang="en-US" altLang="zh-CN" sz="1200" baseline="30000" dirty="0">
                          <a:solidFill>
                            <a:srgbClr val="000000"/>
                          </a:solidFill>
                          <a:latin typeface="微软雅黑" panose="020B0503020204020204" pitchFamily="34" charset="-122"/>
                          <a:ea typeface="微软雅黑" panose="020B0503020204020204" pitchFamily="34" charset="-122"/>
                          <a:sym typeface="+mn-ea"/>
                        </a:rPr>
                        <a:t>2</a:t>
                      </a:r>
                      <a:endParaRPr lang="en-US" altLang="zh-CN" sz="1200" kern="1200" baseline="30000" dirty="0">
                        <a:solidFill>
                          <a:srgbClr val="000000"/>
                        </a:solidFill>
                        <a:latin typeface="微软雅黑" panose="020B0503020204020204" pitchFamily="34" charset="-122"/>
                        <a:ea typeface="微软雅黑" panose="020B0503020204020204" pitchFamily="34" charset="-122"/>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r>
                        <a:rPr lang="zh-CN" altLang="en-US" sz="1200" dirty="0">
                          <a:solidFill>
                            <a:srgbClr val="000000"/>
                          </a:solidFill>
                          <a:latin typeface="微软雅黑" panose="020B0503020204020204" pitchFamily="34" charset="-122"/>
                          <a:ea typeface="微软雅黑" panose="020B0503020204020204" pitchFamily="34" charset="-122"/>
                          <a:sym typeface="+mn-ea"/>
                        </a:rPr>
                        <a:t>宫颈癌发病率是妇科肿瘤之首，每年新发患者约</a:t>
                      </a:r>
                      <a:r>
                        <a:rPr lang="en-US" altLang="zh-CN" sz="1200" dirty="0">
                          <a:solidFill>
                            <a:srgbClr val="000000"/>
                          </a:solidFill>
                          <a:latin typeface="微软雅黑" panose="020B0503020204020204" pitchFamily="34" charset="-122"/>
                          <a:ea typeface="微软雅黑" panose="020B0503020204020204" pitchFamily="34" charset="-122"/>
                          <a:sym typeface="+mn-ea"/>
                        </a:rPr>
                        <a:t>15</a:t>
                      </a:r>
                      <a:r>
                        <a:rPr lang="zh-CN" altLang="en-US" sz="1200" dirty="0">
                          <a:solidFill>
                            <a:srgbClr val="000000"/>
                          </a:solidFill>
                          <a:latin typeface="微软雅黑" panose="020B0503020204020204" pitchFamily="34" charset="-122"/>
                          <a:ea typeface="微软雅黑" panose="020B0503020204020204" pitchFamily="34" charset="-122"/>
                          <a:sym typeface="+mn-ea"/>
                        </a:rPr>
                        <a:t>万人；复发/转移性宫颈癌5年生存率不足17%</a:t>
                      </a:r>
                      <a:r>
                        <a:rPr lang="en-US" altLang="zh-CN" sz="1200" baseline="30000" dirty="0">
                          <a:solidFill>
                            <a:srgbClr val="000000"/>
                          </a:solidFill>
                          <a:latin typeface="微软雅黑" panose="020B0503020204020204" pitchFamily="34" charset="-122"/>
                          <a:ea typeface="微软雅黑" panose="020B0503020204020204" pitchFamily="34" charset="-122"/>
                          <a:sym typeface="+mn-ea"/>
                        </a:rPr>
                        <a:t>3</a:t>
                      </a:r>
                      <a:endParaRPr lang="en-US" altLang="zh-CN" sz="1200" b="0" kern="1200" baseline="30000" dirty="0">
                        <a:solidFill>
                          <a:srgbClr val="000000"/>
                        </a:solidFill>
                        <a:latin typeface="微软雅黑" panose="020B0503020204020204" pitchFamily="34" charset="-122"/>
                        <a:ea typeface="微软雅黑" panose="020B0503020204020204" pitchFamily="34" charset="-122"/>
                        <a:sym typeface="+mn-ea"/>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custDataLst>
              <p:tags r:id="rId2"/>
            </p:custDataLst>
          </p:nvPr>
        </p:nvGraphicFramePr>
        <p:xfrm>
          <a:off x="6322695" y="898525"/>
          <a:ext cx="5561965" cy="2037715"/>
        </p:xfrm>
        <a:graphic>
          <a:graphicData uri="http://schemas.openxmlformats.org/drawingml/2006/table">
            <a:tbl>
              <a:tblPr firstRow="1" bandRow="1">
                <a:tableStyleId>{3B4B98B0-60AC-42C2-AFA5-B58CD77FA1E5}</a:tableStyleId>
              </a:tblPr>
              <a:tblGrid>
                <a:gridCol w="5561965"/>
              </a:tblGrid>
              <a:tr h="541655">
                <a:tc>
                  <a:txBody>
                    <a:bodyPr/>
                    <a:lstStyle/>
                    <a:p>
                      <a:r>
                        <a:rPr lang="zh-CN" altLang="en-US" sz="2000" b="1" dirty="0">
                          <a:solidFill>
                            <a:schemeClr val="tx1"/>
                          </a:solidFill>
                          <a:latin typeface="微软雅黑" panose="020B0503020204020204" pitchFamily="34" charset="-122"/>
                          <a:ea typeface="微软雅黑" panose="020B0503020204020204" pitchFamily="34" charset="-122"/>
                        </a:rPr>
                        <a:t>参照药品建议：</a:t>
                      </a:r>
                      <a:r>
                        <a:rPr lang="zh-CN" altLang="en-US" sz="2000" b="0" dirty="0">
                          <a:solidFill>
                            <a:schemeClr val="tx1"/>
                          </a:solidFill>
                          <a:latin typeface="微软雅黑" panose="020B0503020204020204" pitchFamily="34" charset="-122"/>
                          <a:ea typeface="微软雅黑" panose="020B0503020204020204" pitchFamily="34" charset="-122"/>
                        </a:rPr>
                        <a:t>信迪利单抗联合含铂化疗（胃癌）</a:t>
                      </a:r>
                      <a:endParaRPr lang="zh-CN" altLang="en-US" sz="2000" b="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1496060">
                <a:tc>
                  <a:txBody>
                    <a:bodyPr/>
                    <a:lstStyle/>
                    <a:p>
                      <a:pPr fontAlgn="auto">
                        <a:lnSpc>
                          <a:spcPct val="120000"/>
                        </a:lnSpc>
                      </a:pPr>
                      <a:r>
                        <a:rPr lang="zh-CN" altLang="en-US" sz="1800" b="0" dirty="0">
                          <a:solidFill>
                            <a:schemeClr val="tx1"/>
                          </a:solidFill>
                          <a:latin typeface="微软雅黑" panose="020B0503020204020204" pitchFamily="34" charset="-122"/>
                          <a:ea typeface="微软雅黑" panose="020B0503020204020204" pitchFamily="34" charset="-122"/>
                        </a:rPr>
                        <a:t>参照药选择理由：</a:t>
                      </a:r>
                      <a:endParaRPr lang="en-US" altLang="zh-CN" sz="1800" b="0" dirty="0">
                        <a:solidFill>
                          <a:schemeClr val="tx1"/>
                        </a:solidFill>
                        <a:latin typeface="微软雅黑" panose="020B0503020204020204" pitchFamily="34" charset="-122"/>
                        <a:ea typeface="微软雅黑" panose="020B0503020204020204" pitchFamily="34" charset="-122"/>
                      </a:endParaRPr>
                    </a:p>
                    <a:p>
                      <a:pPr marL="457200" indent="-457200" fontAlgn="auto">
                        <a:lnSpc>
                          <a:spcPct val="120000"/>
                        </a:lnSpc>
                        <a:buFont typeface="+mj-ea"/>
                        <a:buAutoNum type="circleNumDbPlain"/>
                      </a:pPr>
                      <a:r>
                        <a:rPr lang="zh-CN" altLang="en-US" sz="1800" b="0" dirty="0">
                          <a:solidFill>
                            <a:schemeClr val="tx1"/>
                          </a:solidFill>
                          <a:latin typeface="微软雅黑" panose="020B0503020204020204" pitchFamily="34" charset="-122"/>
                          <a:ea typeface="微软雅黑" panose="020B0503020204020204" pitchFamily="34" charset="-122"/>
                        </a:rPr>
                        <a:t>医保目录内适应症相似的治疗方案</a:t>
                      </a:r>
                      <a:endParaRPr lang="en-US" altLang="zh-CN" sz="1800" b="0" dirty="0">
                        <a:solidFill>
                          <a:schemeClr val="tx1"/>
                        </a:solidFill>
                        <a:latin typeface="微软雅黑" panose="020B0503020204020204" pitchFamily="34" charset="-122"/>
                        <a:ea typeface="微软雅黑" panose="020B0503020204020204" pitchFamily="34" charset="-122"/>
                      </a:endParaRPr>
                    </a:p>
                    <a:p>
                      <a:pPr marL="457200" indent="-457200" fontAlgn="auto">
                        <a:lnSpc>
                          <a:spcPct val="120000"/>
                        </a:lnSpc>
                        <a:buClr>
                          <a:schemeClr val="tx1"/>
                        </a:buClr>
                        <a:buFont typeface="+mj-ea"/>
                        <a:buAutoNum type="circleNumDbPlain"/>
                      </a:pPr>
                      <a:r>
                        <a:rPr lang="zh-CN" altLang="en-US" sz="1800" b="0" dirty="0">
                          <a:solidFill>
                            <a:schemeClr val="tx1"/>
                          </a:solidFill>
                          <a:latin typeface="微软雅黑" panose="020B0503020204020204" pitchFamily="34" charset="-122"/>
                          <a:ea typeface="微软雅黑" panose="020B0503020204020204" pitchFamily="34" charset="-122"/>
                          <a:sym typeface="+mn-ea"/>
                        </a:rPr>
                        <a:t>此方案获</a:t>
                      </a:r>
                      <a:r>
                        <a:rPr lang="en-US" altLang="zh-CN" sz="1800" b="0" dirty="0">
                          <a:solidFill>
                            <a:schemeClr val="tx1"/>
                          </a:solidFill>
                          <a:latin typeface="微软雅黑" panose="020B0503020204020204" pitchFamily="34" charset="-122"/>
                          <a:ea typeface="微软雅黑" panose="020B0503020204020204" pitchFamily="34" charset="-122"/>
                          <a:sym typeface="+mn-ea"/>
                        </a:rPr>
                        <a:t>CSCO</a:t>
                      </a:r>
                      <a:r>
                        <a:rPr lang="zh-CN" altLang="en-US" sz="1800" b="0" dirty="0">
                          <a:solidFill>
                            <a:schemeClr val="tx1"/>
                          </a:solidFill>
                          <a:latin typeface="微软雅黑" panose="020B0503020204020204" pitchFamily="34" charset="-122"/>
                          <a:ea typeface="微软雅黑" panose="020B0503020204020204" pitchFamily="34" charset="-122"/>
                          <a:sym typeface="+mn-ea"/>
                        </a:rPr>
                        <a:t>指南推荐</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a:p>
                      <a:pPr marL="457200" indent="-457200" fontAlgn="auto">
                        <a:lnSpc>
                          <a:spcPct val="120000"/>
                        </a:lnSpc>
                        <a:buClr>
                          <a:schemeClr val="tx1"/>
                        </a:buClr>
                        <a:buFont typeface="+mj-ea"/>
                        <a:buAutoNum type="circleNumDbPlain"/>
                      </a:pPr>
                      <a:r>
                        <a:rPr lang="zh-CN" altLang="en-US" sz="1800" b="0" dirty="0">
                          <a:solidFill>
                            <a:schemeClr val="tx1"/>
                          </a:solidFill>
                          <a:latin typeface="微软雅黑" panose="020B0503020204020204" pitchFamily="34" charset="-122"/>
                          <a:ea typeface="微软雅黑" panose="020B0503020204020204" pitchFamily="34" charset="-122"/>
                          <a:sym typeface="+mn-ea"/>
                        </a:rPr>
                        <a:t>临床应用最广泛的治疗方案之一</a:t>
                      </a:r>
                      <a:endParaRPr lang="zh-CN" altLang="en-US" sz="1800" b="0" dirty="0">
                        <a:solidFill>
                          <a:schemeClr val="tx1"/>
                        </a:solidFill>
                        <a:latin typeface="微软雅黑" panose="020B0503020204020204" pitchFamily="34" charset="-122"/>
                        <a:ea typeface="微软雅黑" panose="020B0503020204020204" pitchFamily="34" charset="-122"/>
                        <a:sym typeface="+mn-ea"/>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18" name="表格 17"/>
          <p:cNvGraphicFramePr>
            <a:graphicFrameLocks noGrp="1"/>
          </p:cNvGraphicFramePr>
          <p:nvPr>
            <p:custDataLst>
              <p:tags r:id="rId3"/>
            </p:custDataLst>
          </p:nvPr>
        </p:nvGraphicFramePr>
        <p:xfrm>
          <a:off x="6350000" y="3107690"/>
          <a:ext cx="5506085" cy="3101521"/>
        </p:xfrm>
        <a:graphic>
          <a:graphicData uri="http://schemas.openxmlformats.org/drawingml/2006/table">
            <a:tbl>
              <a:tblPr firstRow="1" bandRow="1">
                <a:tableStyleId>{3B4B98B0-60AC-42C2-AFA5-B58CD77FA1E5}</a:tableStyleId>
              </a:tblPr>
              <a:tblGrid>
                <a:gridCol w="5506085"/>
              </a:tblGrid>
              <a:tr h="499496">
                <a:tc>
                  <a:txBody>
                    <a:bodyPr/>
                    <a:lstStyle/>
                    <a:p>
                      <a:r>
                        <a:rPr lang="zh-CN" altLang="en-US" sz="2000" b="1" dirty="0">
                          <a:solidFill>
                            <a:schemeClr val="tx1"/>
                          </a:solidFill>
                          <a:latin typeface="微软雅黑" panose="020B0503020204020204" pitchFamily="34" charset="-122"/>
                          <a:ea typeface="微软雅黑" panose="020B0503020204020204" pitchFamily="34" charset="-122"/>
                        </a:rPr>
                        <a:t>与参照药品对比</a:t>
                      </a:r>
                      <a:r>
                        <a:rPr lang="zh-CN" altLang="en-US" sz="2000" b="1" dirty="0">
                          <a:solidFill>
                            <a:srgbClr val="FF0000"/>
                          </a:solidFill>
                          <a:latin typeface="微软雅黑" panose="020B0503020204020204" pitchFamily="34" charset="-122"/>
                          <a:ea typeface="微软雅黑" panose="020B0503020204020204" pitchFamily="34" charset="-122"/>
                        </a:rPr>
                        <a:t>主要优势</a:t>
                      </a:r>
                      <a:r>
                        <a:rPr lang="zh-CN" altLang="en-US" sz="2000" b="1" dirty="0">
                          <a:solidFill>
                            <a:schemeClr val="tx1"/>
                          </a:solidFill>
                          <a:latin typeface="微软雅黑" panose="020B0503020204020204" pitchFamily="34" charset="-122"/>
                          <a:ea typeface="微软雅黑" panose="020B0503020204020204" pitchFamily="34" charset="-122"/>
                        </a:rPr>
                        <a:t>：</a:t>
                      </a:r>
                      <a:endParaRPr lang="zh-CN" altLang="en-US" sz="20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2602025">
                <a:tc>
                  <a:txBody>
                    <a:bodyPr/>
                    <a:lstStyle/>
                    <a:p>
                      <a:pPr marL="457200" indent="-457200">
                        <a:lnSpc>
                          <a:spcPct val="150000"/>
                        </a:lnSpc>
                        <a:buClr>
                          <a:schemeClr val="tx1"/>
                        </a:buClr>
                        <a:buFont typeface="+mj-ea"/>
                        <a:buAutoNum type="circleNumDbPlain"/>
                      </a:pPr>
                      <a:r>
                        <a:rPr lang="zh-CN" altLang="en-US" sz="1800" b="0" dirty="0">
                          <a:solidFill>
                            <a:srgbClr val="FF0000"/>
                          </a:solidFill>
                          <a:latin typeface="微软雅黑" panose="020B0503020204020204" pitchFamily="34" charset="-122"/>
                          <a:ea typeface="微软雅黑" panose="020B0503020204020204" pitchFamily="34" charset="-122"/>
                        </a:rPr>
                        <a:t>双靶向免疫检查点</a:t>
                      </a:r>
                      <a:r>
                        <a:rPr lang="zh-CN" altLang="en-US" sz="1800" b="0" dirty="0">
                          <a:solidFill>
                            <a:schemeClr val="tx1"/>
                          </a:solidFill>
                          <a:latin typeface="微软雅黑" panose="020B0503020204020204" pitchFamily="34" charset="-122"/>
                          <a:ea typeface="微软雅黑" panose="020B0503020204020204" pitchFamily="34" charset="-122"/>
                        </a:rPr>
                        <a:t>通路的全新作用机制</a:t>
                      </a:r>
                      <a:endParaRPr lang="zh-CN" altLang="en-US" sz="1800" b="0" dirty="0">
                        <a:solidFill>
                          <a:schemeClr val="tx1"/>
                        </a:solidFill>
                        <a:latin typeface="微软雅黑" panose="020B0503020204020204" pitchFamily="34" charset="-122"/>
                        <a:ea typeface="微软雅黑" panose="020B0503020204020204" pitchFamily="34" charset="-122"/>
                      </a:endParaRPr>
                    </a:p>
                    <a:p>
                      <a:pPr marL="457200" indent="-457200">
                        <a:lnSpc>
                          <a:spcPct val="150000"/>
                        </a:lnSpc>
                        <a:buClr>
                          <a:schemeClr val="tx1"/>
                        </a:buClr>
                        <a:buFont typeface="+mj-ea"/>
                        <a:buAutoNum type="circleNumDbPlain"/>
                      </a:pPr>
                      <a:r>
                        <a:rPr lang="zh-CN" altLang="en-US" sz="1800" b="0" dirty="0">
                          <a:solidFill>
                            <a:srgbClr val="FF0000"/>
                          </a:solidFill>
                          <a:latin typeface="微软雅黑" panose="020B0503020204020204" pitchFamily="34" charset="-122"/>
                          <a:ea typeface="微软雅黑" panose="020B0503020204020204" pitchFamily="34" charset="-122"/>
                        </a:rPr>
                        <a:t>不论PD-L1表达水平</a:t>
                      </a:r>
                      <a:r>
                        <a:rPr lang="zh-CN" altLang="en-US" sz="1800" b="0" dirty="0">
                          <a:solidFill>
                            <a:schemeClr val="tx1"/>
                          </a:solidFill>
                          <a:latin typeface="微软雅黑" panose="020B0503020204020204" pitchFamily="34" charset="-122"/>
                          <a:ea typeface="微软雅黑" panose="020B0503020204020204" pitchFamily="34" charset="-122"/>
                        </a:rPr>
                        <a:t>如何，均显著提高胃癌患者</a:t>
                      </a:r>
                      <a:r>
                        <a:rPr lang="zh-CN" altLang="en-US" sz="1800" b="0" dirty="0">
                          <a:solidFill>
                            <a:srgbClr val="FF0000"/>
                          </a:solidFill>
                          <a:latin typeface="微软雅黑" panose="020B0503020204020204" pitchFamily="34" charset="-122"/>
                          <a:ea typeface="微软雅黑" panose="020B0503020204020204" pitchFamily="34" charset="-122"/>
                        </a:rPr>
                        <a:t>肿瘤缓解持续时间、无进展生存期和总生存期</a:t>
                      </a:r>
                      <a:r>
                        <a:rPr lang="zh-CN" altLang="en-US" sz="1800" b="0" dirty="0">
                          <a:solidFill>
                            <a:schemeClr val="tx1"/>
                          </a:solidFill>
                          <a:latin typeface="微软雅黑" panose="020B0503020204020204" pitchFamily="34" charset="-122"/>
                          <a:ea typeface="微软雅黑" panose="020B0503020204020204" pitchFamily="34" charset="-122"/>
                        </a:rPr>
                        <a:t>，</a:t>
                      </a:r>
                      <a:endParaRPr lang="zh-CN" altLang="en-US" sz="1800" b="0" dirty="0">
                        <a:solidFill>
                          <a:schemeClr val="tx1"/>
                        </a:solidFill>
                        <a:latin typeface="微软雅黑" panose="020B0503020204020204" pitchFamily="34" charset="-122"/>
                        <a:ea typeface="微软雅黑" panose="020B0503020204020204" pitchFamily="34" charset="-122"/>
                      </a:endParaRPr>
                    </a:p>
                    <a:p>
                      <a:pPr lvl="1" indent="0">
                        <a:lnSpc>
                          <a:spcPct val="150000"/>
                        </a:lnSpc>
                        <a:buClr>
                          <a:schemeClr val="tx1"/>
                        </a:buClr>
                        <a:buFont typeface="+mj-lt"/>
                        <a:buNone/>
                      </a:pPr>
                      <a:r>
                        <a:rPr lang="zh-CN" altLang="en-US" sz="1800" dirty="0">
                          <a:latin typeface="微软雅黑" panose="020B0503020204020204" pitchFamily="34" charset="-122"/>
                          <a:ea typeface="微软雅黑" panose="020B0503020204020204" pitchFamily="34" charset="-122"/>
                          <a:sym typeface="+mn-ea"/>
                        </a:rPr>
                        <a:t>参照治疗方案</a:t>
                      </a:r>
                      <a:r>
                        <a:rPr lang="en-US" altLang="zh-CN" sz="1800" dirty="0">
                          <a:latin typeface="微软雅黑" panose="020B0503020204020204" pitchFamily="34" charset="-122"/>
                          <a:ea typeface="微软雅黑" panose="020B0503020204020204" pitchFamily="34" charset="-122"/>
                          <a:sym typeface="+mn-ea"/>
                        </a:rPr>
                        <a:t>PD-L1</a:t>
                      </a:r>
                      <a:r>
                        <a:rPr lang="zh-CN" altLang="en-US" sz="1800" dirty="0">
                          <a:latin typeface="微软雅黑" panose="020B0503020204020204" pitchFamily="34" charset="-122"/>
                          <a:ea typeface="微软雅黑" panose="020B0503020204020204" pitchFamily="34" charset="-122"/>
                          <a:sym typeface="+mn-ea"/>
                        </a:rPr>
                        <a:t>低表达人群无获益证据</a:t>
                      </a:r>
                      <a:endParaRPr lang="zh-CN" altLang="en-US" sz="1800" b="0" dirty="0">
                        <a:solidFill>
                          <a:schemeClr val="tx1"/>
                        </a:solidFill>
                        <a:latin typeface="微软雅黑" panose="020B0503020204020204" pitchFamily="34" charset="-122"/>
                        <a:ea typeface="微软雅黑" panose="020B0503020204020204" pitchFamily="34" charset="-122"/>
                      </a:endParaRPr>
                    </a:p>
                    <a:p>
                      <a:pPr marL="457200" indent="-457200">
                        <a:lnSpc>
                          <a:spcPct val="150000"/>
                        </a:lnSpc>
                        <a:buClr>
                          <a:schemeClr val="tx1"/>
                        </a:buClr>
                        <a:buFont typeface="+mj-ea"/>
                        <a:buAutoNum type="circleNumDbPlain"/>
                      </a:pPr>
                      <a:r>
                        <a:rPr lang="zh-CN" altLang="en-US" sz="1800" b="0" dirty="0">
                          <a:solidFill>
                            <a:schemeClr val="tx1"/>
                          </a:solidFill>
                          <a:latin typeface="微软雅黑" panose="020B0503020204020204" pitchFamily="34" charset="-122"/>
                          <a:ea typeface="微软雅黑" panose="020B0503020204020204" pitchFamily="34" charset="-122"/>
                        </a:rPr>
                        <a:t>本品在</a:t>
                      </a:r>
                      <a:r>
                        <a:rPr lang="zh-CN" altLang="en-US" sz="1800" b="0" dirty="0">
                          <a:solidFill>
                            <a:srgbClr val="FF0000"/>
                          </a:solidFill>
                          <a:latin typeface="微软雅黑" panose="020B0503020204020204" pitchFamily="34" charset="-122"/>
                          <a:ea typeface="微软雅黑" panose="020B0503020204020204" pitchFamily="34" charset="-122"/>
                        </a:rPr>
                        <a:t>肝转移</a:t>
                      </a:r>
                      <a:r>
                        <a:rPr lang="zh-CN" altLang="en-US" sz="1800" b="0" dirty="0">
                          <a:solidFill>
                            <a:schemeClr val="tx1"/>
                          </a:solidFill>
                          <a:latin typeface="微软雅黑" panose="020B0503020204020204" pitchFamily="34" charset="-122"/>
                          <a:ea typeface="微软雅黑" panose="020B0503020204020204" pitchFamily="34" charset="-122"/>
                        </a:rPr>
                        <a:t>患者中有</a:t>
                      </a:r>
                      <a:r>
                        <a:rPr lang="zh-CN" altLang="en-US" sz="1800" b="0" dirty="0">
                          <a:solidFill>
                            <a:srgbClr val="FF0000"/>
                          </a:solidFill>
                          <a:latin typeface="微软雅黑" panose="020B0503020204020204" pitchFamily="34" charset="-122"/>
                          <a:ea typeface="微软雅黑" panose="020B0503020204020204" pitchFamily="34" charset="-122"/>
                        </a:rPr>
                        <a:t>明确生存获益</a:t>
                      </a:r>
                      <a:endParaRPr lang="zh-CN" altLang="en-US" sz="1800" b="0" dirty="0">
                        <a:solidFill>
                          <a:schemeClr val="tx1"/>
                        </a:solidFill>
                        <a:latin typeface="微软雅黑" panose="020B0503020204020204" pitchFamily="34" charset="-122"/>
                        <a:ea typeface="微软雅黑" panose="020B0503020204020204" pitchFamily="34" charset="-122"/>
                      </a:endParaRPr>
                    </a:p>
                    <a:p>
                      <a:pPr marL="457200" indent="-457200">
                        <a:lnSpc>
                          <a:spcPct val="150000"/>
                        </a:lnSpc>
                        <a:buClr>
                          <a:schemeClr val="tx1"/>
                        </a:buClr>
                        <a:buFont typeface="+mj-ea"/>
                        <a:buAutoNum type="circleNumDbPlain"/>
                      </a:pPr>
                      <a:r>
                        <a:rPr lang="zh-CN" altLang="en-US" sz="1800" b="0" dirty="0">
                          <a:solidFill>
                            <a:srgbClr val="FF0000"/>
                          </a:solidFill>
                          <a:latin typeface="微软雅黑" panose="020B0503020204020204" pitchFamily="34" charset="-122"/>
                          <a:ea typeface="微软雅黑" panose="020B0503020204020204" pitchFamily="34" charset="-122"/>
                        </a:rPr>
                        <a:t>无需检测PD-L1表达</a:t>
                      </a:r>
                      <a:r>
                        <a:rPr lang="zh-CN" altLang="en-US" sz="1800" b="0" dirty="0">
                          <a:solidFill>
                            <a:schemeClr val="tx1"/>
                          </a:solidFill>
                          <a:latin typeface="微软雅黑" panose="020B0503020204020204" pitchFamily="34" charset="-122"/>
                          <a:ea typeface="微软雅黑" panose="020B0503020204020204" pitchFamily="34" charset="-122"/>
                        </a:rPr>
                        <a:t>，减少医疗费用支出</a:t>
                      </a:r>
                      <a:endParaRPr lang="zh-CN" altLang="en-US" sz="1800" b="0"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2" name="文本框 1"/>
          <p:cNvSpPr txBox="1"/>
          <p:nvPr/>
        </p:nvSpPr>
        <p:spPr>
          <a:xfrm>
            <a:off x="6322695" y="6380661"/>
            <a:ext cx="7496810" cy="365760"/>
          </a:xfrm>
          <a:prstGeom prst="rect">
            <a:avLst/>
          </a:prstGeom>
          <a:noFill/>
        </p:spPr>
        <p:txBody>
          <a:bodyPr wrap="square" rtlCol="0" anchor="t">
            <a:noAutofit/>
          </a:bodyPr>
          <a:lstStyle/>
          <a:p>
            <a:r>
              <a:rPr lang="zh-CN" altLang="en-US" sz="700" dirty="0">
                <a:solidFill>
                  <a:srgbClr val="000000"/>
                </a:solidFill>
                <a:latin typeface="微软雅黑" panose="020B0503020204020204" pitchFamily="34" charset="-122"/>
                <a:ea typeface="微软雅黑" panose="020B0503020204020204" pitchFamily="34" charset="-122"/>
                <a:sym typeface="+mn-ea"/>
              </a:rPr>
              <a:t>[1] Cancer incidence and mortality in China, 2022</a:t>
            </a:r>
            <a:endParaRPr lang="zh-CN" altLang="en-US" sz="700" dirty="0">
              <a:solidFill>
                <a:srgbClr val="000000"/>
              </a:solidFill>
              <a:latin typeface="微软雅黑" panose="020B0503020204020204" pitchFamily="34" charset="-122"/>
              <a:ea typeface="微软雅黑" panose="020B0503020204020204" pitchFamily="34" charset="-122"/>
              <a:sym typeface="+mn-ea"/>
            </a:endParaRPr>
          </a:p>
          <a:p>
            <a:r>
              <a:rPr lang="zh-CN" altLang="en-US" sz="700" dirty="0">
                <a:solidFill>
                  <a:srgbClr val="000000"/>
                </a:solidFill>
                <a:latin typeface="微软雅黑" panose="020B0503020204020204" pitchFamily="34" charset="-122"/>
                <a:ea typeface="微软雅黑" panose="020B0503020204020204" pitchFamily="34" charset="-122"/>
                <a:sym typeface="+mn-ea"/>
              </a:rPr>
              <a:t>[2] Treatment algorithm for patients with gastric adenocarcinoma：an austrian consensus on systemic therapy</a:t>
            </a:r>
            <a:endParaRPr lang="zh-CN" altLang="en-US" sz="700" dirty="0">
              <a:solidFill>
                <a:srgbClr val="000000"/>
              </a:solidFill>
              <a:latin typeface="微软雅黑" panose="020B0503020204020204" pitchFamily="34" charset="-122"/>
              <a:ea typeface="微软雅黑" panose="020B0503020204020204" pitchFamily="34" charset="-122"/>
              <a:sym typeface="+mn-ea"/>
            </a:endParaRPr>
          </a:p>
          <a:p>
            <a:r>
              <a:rPr lang="en-US" altLang="zh-CN" sz="700" dirty="0">
                <a:solidFill>
                  <a:srgbClr val="000000"/>
                </a:solidFill>
                <a:latin typeface="微软雅黑" panose="020B0503020204020204" pitchFamily="34" charset="-122"/>
                <a:ea typeface="微软雅黑" panose="020B0503020204020204" pitchFamily="34" charset="-122"/>
                <a:sym typeface="+mn-ea"/>
              </a:rPr>
              <a:t>[3] Investigational drugs for recurrent or primary advanced metastatic cervical cancer: what is in the clinical development pipeline?</a:t>
            </a:r>
            <a:endParaRPr lang="en-US" altLang="zh-CN" sz="700" dirty="0">
              <a:solidFill>
                <a:srgbClr val="000000"/>
              </a:solidFill>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998855" y="1633855"/>
            <a:ext cx="5322570" cy="246062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药品基本信息</a:t>
            </a:r>
            <a:endParaRPr kumimoji="1" lang="zh-CN" altLang="en-US"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7" name="表格 6"/>
          <p:cNvGraphicFramePr>
            <a:graphicFrameLocks noGrp="1"/>
          </p:cNvGraphicFramePr>
          <p:nvPr>
            <p:custDataLst>
              <p:tags r:id="rId1"/>
            </p:custDataLst>
          </p:nvPr>
        </p:nvGraphicFramePr>
        <p:xfrm>
          <a:off x="614045" y="872490"/>
          <a:ext cx="5506085" cy="611505"/>
        </p:xfrm>
        <a:graphic>
          <a:graphicData uri="http://schemas.openxmlformats.org/drawingml/2006/table">
            <a:tbl>
              <a:tblPr firstRow="1" bandRow="1">
                <a:tableStyleId>{3B4B98B0-60AC-42C2-AFA5-B58CD77FA1E5}</a:tableStyleId>
              </a:tblPr>
              <a:tblGrid>
                <a:gridCol w="5506085"/>
              </a:tblGrid>
              <a:tr h="611505">
                <a:tc>
                  <a:txBody>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疾病基本情况</a:t>
                      </a:r>
                      <a:endParaRPr lang="zh-CN" altLang="en-US" sz="2400" b="1"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graphicFrame>
        <p:nvGraphicFramePr>
          <p:cNvPr id="18" name="表格 17"/>
          <p:cNvGraphicFramePr>
            <a:graphicFrameLocks noGrp="1"/>
          </p:cNvGraphicFramePr>
          <p:nvPr>
            <p:custDataLst>
              <p:tags r:id="rId2"/>
            </p:custDataLst>
          </p:nvPr>
        </p:nvGraphicFramePr>
        <p:xfrm>
          <a:off x="7282434" y="872744"/>
          <a:ext cx="4693285" cy="612140"/>
        </p:xfrm>
        <a:graphic>
          <a:graphicData uri="http://schemas.openxmlformats.org/drawingml/2006/table">
            <a:tbl>
              <a:tblPr firstRow="1" bandRow="1">
                <a:tableStyleId>{3B4B98B0-60AC-42C2-AFA5-B58CD77FA1E5}</a:tableStyleId>
              </a:tblPr>
              <a:tblGrid>
                <a:gridCol w="4693285"/>
              </a:tblGrid>
              <a:tr h="612140">
                <a:tc>
                  <a:txBody>
                    <a:bodyPr/>
                    <a:lstStyle/>
                    <a:p>
                      <a:pPr algn="ctr"/>
                      <a:r>
                        <a:rPr lang="zh-CN" altLang="en-US" sz="2400" b="1" dirty="0">
                          <a:latin typeface="微软雅黑" panose="020B0503020204020204" pitchFamily="34" charset="-122"/>
                          <a:ea typeface="微软雅黑" panose="020B0503020204020204" pitchFamily="34" charset="-122"/>
                        </a:rPr>
                        <a:t>弥补未满足的治疗需求情况</a:t>
                      </a:r>
                      <a:endParaRPr lang="zh-CN" altLang="en-US" sz="2400" b="1" dirty="0">
                        <a:latin typeface="微软雅黑" panose="020B0503020204020204" pitchFamily="34" charset="-122"/>
                        <a:ea typeface="微软雅黑" panose="020B0503020204020204" pitchFamily="34" charset="-122"/>
                      </a:endParaRP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11" name="圆角矩形 10"/>
          <p:cNvSpPr/>
          <p:nvPr/>
        </p:nvSpPr>
        <p:spPr>
          <a:xfrm>
            <a:off x="627380" y="1632585"/>
            <a:ext cx="795655" cy="2462530"/>
          </a:xfrm>
          <a:prstGeom prst="roundRect">
            <a:avLst/>
          </a:prstGeom>
          <a:solidFill>
            <a:srgbClr val="0096E9"/>
          </a:solidFill>
          <a:ln>
            <a:solidFill>
              <a:srgbClr val="F5F5F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indent="0" algn="l">
              <a:buFont typeface="+mj-lt"/>
              <a:buNone/>
            </a:pPr>
            <a:endParaRPr lang="en-US" altLang="zh-CN"/>
          </a:p>
        </p:txBody>
      </p:sp>
      <p:sp>
        <p:nvSpPr>
          <p:cNvPr id="15" name="文本框 14"/>
          <p:cNvSpPr txBox="1"/>
          <p:nvPr/>
        </p:nvSpPr>
        <p:spPr>
          <a:xfrm>
            <a:off x="659765" y="1732280"/>
            <a:ext cx="600075" cy="2382520"/>
          </a:xfrm>
          <a:prstGeom prst="rect">
            <a:avLst/>
          </a:prstGeom>
          <a:noFill/>
        </p:spPr>
        <p:txBody>
          <a:bodyPr vert="eaVert" wrap="square" rtlCol="0">
            <a:no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胃</a:t>
            </a:r>
            <a:r>
              <a:rPr lang="en-US" altLang="zh-CN" sz="2400" b="1" dirty="0">
                <a:solidFill>
                  <a:schemeClr val="bg1"/>
                </a:solidFill>
                <a:latin typeface="微软雅黑" panose="020B0503020204020204" pitchFamily="34" charset="-122"/>
                <a:ea typeface="微软雅黑" panose="020B0503020204020204" pitchFamily="34" charset="-122"/>
              </a:rPr>
              <a:t>   </a:t>
            </a:r>
            <a:r>
              <a:rPr lang="zh-CN" altLang="en-US" sz="2400" b="1" dirty="0">
                <a:solidFill>
                  <a:schemeClr val="bg1"/>
                </a:solidFill>
                <a:latin typeface="微软雅黑" panose="020B0503020204020204" pitchFamily="34" charset="-122"/>
                <a:ea typeface="微软雅黑" panose="020B0503020204020204" pitchFamily="34" charset="-122"/>
              </a:rPr>
              <a:t>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423035" y="1750412"/>
            <a:ext cx="4826635" cy="2371090"/>
          </a:xfrm>
          <a:prstGeom prst="rect">
            <a:avLst/>
          </a:prstGeom>
          <a:noFill/>
        </p:spPr>
        <p:txBody>
          <a:bodyPr wrap="square" rtlCol="0">
            <a:noAutofit/>
          </a:bodyPr>
          <a:lstStyle/>
          <a:p>
            <a:pPr marL="285750" indent="-285750" algn="just">
              <a:lnSpc>
                <a:spcPct val="120000"/>
              </a:lnSpc>
              <a:spcAft>
                <a:spcPts val="600"/>
              </a:spcAft>
              <a:buFont typeface="Wingdings" panose="05000000000000000000" charset="0"/>
              <a:buChar char="Ø"/>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我国胃癌疾病负担</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居全球首位：</a:t>
            </a:r>
            <a:r>
              <a:rPr lang="zh-CN" altLang="en-US" sz="1400" dirty="0">
                <a:solidFill>
                  <a:srgbClr val="000000"/>
                </a:solidFill>
                <a:latin typeface="微软雅黑" panose="020B0503020204020204" pitchFamily="34" charset="-122"/>
                <a:ea typeface="微软雅黑" panose="020B0503020204020204" pitchFamily="34" charset="-122"/>
                <a:sym typeface="+mn-ea"/>
              </a:rPr>
              <a:t>胃癌是我国发病率第五、死亡率第三的恶性肿瘤，</a:t>
            </a:r>
            <a:r>
              <a:rPr lang="en-US" altLang="zh-CN" sz="1400" dirty="0">
                <a:solidFill>
                  <a:srgbClr val="000000"/>
                </a:solidFill>
                <a:latin typeface="微软雅黑" panose="020B0503020204020204" pitchFamily="34" charset="-122"/>
                <a:ea typeface="微软雅黑" panose="020B0503020204020204" pitchFamily="34" charset="-122"/>
                <a:sym typeface="+mn-ea"/>
              </a:rPr>
              <a:t>5</a:t>
            </a:r>
            <a:r>
              <a:rPr lang="zh-CN" altLang="en-US" sz="1400" dirty="0">
                <a:solidFill>
                  <a:srgbClr val="000000"/>
                </a:solidFill>
                <a:latin typeface="微软雅黑" panose="020B0503020204020204" pitchFamily="34" charset="-122"/>
                <a:ea typeface="微软雅黑" panose="020B0503020204020204" pitchFamily="34" charset="-122"/>
                <a:sym typeface="+mn-ea"/>
              </a:rPr>
              <a:t>年生存率不足</a:t>
            </a:r>
            <a:r>
              <a:rPr lang="en-US" altLang="zh-CN" sz="1400" dirty="0">
                <a:solidFill>
                  <a:srgbClr val="000000"/>
                </a:solidFill>
                <a:latin typeface="微软雅黑" panose="020B0503020204020204" pitchFamily="34" charset="-122"/>
                <a:ea typeface="微软雅黑" panose="020B0503020204020204" pitchFamily="34" charset="-122"/>
                <a:sym typeface="+mn-ea"/>
              </a:rPr>
              <a:t>20%</a:t>
            </a:r>
            <a:r>
              <a:rPr lang="zh-CN" altLang="en-US" sz="1400" dirty="0">
                <a:solidFill>
                  <a:srgbClr val="000000"/>
                </a:solidFill>
                <a:latin typeface="微软雅黑" panose="020B0503020204020204" pitchFamily="34" charset="-122"/>
                <a:ea typeface="微软雅黑" panose="020B0503020204020204" pitchFamily="34" charset="-122"/>
                <a:sym typeface="+mn-ea"/>
              </a:rPr>
              <a:t>，</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农村发病及死亡率高于城市</a:t>
            </a:r>
            <a:r>
              <a:rPr lang="en-US" altLang="zh-CN" sz="1400" baseline="30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a:t>
            </a:r>
            <a:endParaRPr lang="en-US" altLang="zh-CN" sz="1400" dirty="0">
              <a:solidFill>
                <a:srgbClr val="000000"/>
              </a:solidFill>
              <a:latin typeface="微软雅黑" panose="020B0503020204020204" pitchFamily="34" charset="-122"/>
              <a:ea typeface="微软雅黑" panose="020B0503020204020204" pitchFamily="34" charset="-122"/>
              <a:sym typeface="+mn-ea"/>
            </a:endParaRPr>
          </a:p>
          <a:p>
            <a:pPr marL="285750" indent="-285750" algn="just">
              <a:lnSpc>
                <a:spcPct val="120000"/>
              </a:lnSpc>
              <a:spcAft>
                <a:spcPts val="600"/>
              </a:spcAft>
              <a:buFont typeface="Wingdings" panose="05000000000000000000" charset="0"/>
              <a:buChar char="Ø"/>
            </a:pP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一线标准治疗为</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PD-1</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联合化疗，但该治疗方案对</a:t>
            </a:r>
            <a:r>
              <a:rPr lang="en-US" altLang="zh-CN"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PD-L1</a:t>
            </a:r>
            <a:r>
              <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低表达或阴性患者</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无获益</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20000"/>
              </a:lnSpc>
              <a:spcAft>
                <a:spcPts val="600"/>
              </a:spcAft>
              <a:buFont typeface="Wingdings" panose="05000000000000000000" charset="0"/>
              <a:buChar char="Ø"/>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FDA批准的胃癌适应症免疫</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抑制剂药物（</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帕博利珠单抗、纳武利尤单抗及替雷利珠单抗</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已于</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2025</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年被</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FDA</a:t>
            </a: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修改药品说明书，</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限制其仅在</a:t>
            </a:r>
            <a:r>
              <a:rPr lang="en-US" altLang="zh-CN"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PD-L1</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阳性人群中使用</a:t>
            </a:r>
            <a:endPar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just">
              <a:spcAft>
                <a:spcPts val="600"/>
              </a:spcAft>
            </a:pPr>
            <a:endParaRPr lang="zh-CN" altLang="en-US" sz="14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1" name="圆角矩形 20"/>
          <p:cNvSpPr/>
          <p:nvPr/>
        </p:nvSpPr>
        <p:spPr>
          <a:xfrm>
            <a:off x="999490" y="4355465"/>
            <a:ext cx="5322570" cy="173736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596900" y="4364608"/>
            <a:ext cx="790575" cy="1755649"/>
          </a:xfrm>
          <a:prstGeom prst="roundRect">
            <a:avLst/>
          </a:prstGeom>
          <a:solidFill>
            <a:srgbClr val="0096E9"/>
          </a:solidFill>
          <a:ln>
            <a:solidFill>
              <a:srgbClr val="F5F5F5"/>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indent="0" algn="l">
              <a:buFont typeface="+mj-lt"/>
              <a:buNone/>
            </a:pPr>
            <a:endParaRPr lang="en-US" altLang="zh-CN" sz="1100"/>
          </a:p>
        </p:txBody>
      </p:sp>
      <p:sp>
        <p:nvSpPr>
          <p:cNvPr id="23" name="文本框 22"/>
          <p:cNvSpPr txBox="1"/>
          <p:nvPr/>
        </p:nvSpPr>
        <p:spPr>
          <a:xfrm>
            <a:off x="638556" y="4202176"/>
            <a:ext cx="595630" cy="1978025"/>
          </a:xfrm>
          <a:prstGeom prst="rect">
            <a:avLst/>
          </a:prstGeom>
          <a:noFill/>
        </p:spPr>
        <p:txBody>
          <a:bodyPr vert="eaVert" wrap="square" rtlCol="0">
            <a:no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宫</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颈</a:t>
            </a:r>
            <a:r>
              <a:rPr lang="en-US" altLang="zh-CN" sz="2000" b="1" dirty="0">
                <a:solidFill>
                  <a:schemeClr val="bg1"/>
                </a:solidFill>
                <a:latin typeface="微软雅黑" panose="020B0503020204020204" pitchFamily="34" charset="-122"/>
                <a:ea typeface="微软雅黑" panose="020B0503020204020204" pitchFamily="34" charset="-122"/>
              </a:rPr>
              <a:t>  </a:t>
            </a:r>
            <a:r>
              <a:rPr lang="zh-CN" altLang="en-US" sz="2000" b="1" dirty="0">
                <a:solidFill>
                  <a:schemeClr val="bg1"/>
                </a:solidFill>
                <a:latin typeface="微软雅黑" panose="020B0503020204020204" pitchFamily="34" charset="-122"/>
                <a:ea typeface="微软雅黑" panose="020B0503020204020204" pitchFamily="34" charset="-122"/>
              </a:rPr>
              <a:t>癌</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386205" y="4388485"/>
            <a:ext cx="5014595" cy="2001520"/>
          </a:xfrm>
          <a:prstGeom prst="rect">
            <a:avLst/>
          </a:prstGeom>
          <a:noFill/>
        </p:spPr>
        <p:txBody>
          <a:bodyPr wrap="square" rtlCol="0">
            <a:noAutofit/>
          </a:bodyPr>
          <a:lstStyle/>
          <a:p>
            <a:pPr marL="285750" indent="-285750" algn="just">
              <a:lnSpc>
                <a:spcPct val="150000"/>
              </a:lnSpc>
              <a:buFont typeface="Wingdings" panose="05000000000000000000" charset="0"/>
              <a:buChar char="Ø"/>
            </a:pP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sym typeface="+mn-ea"/>
              </a:rPr>
              <a:t>我国宫颈癌新发例数全球第一</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2022</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年新发病例约</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15</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万，死亡病例数</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rPr>
              <a:t>5.6</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万，女性健康的主要危害之一</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285750" indent="-285750" algn="just">
              <a:lnSpc>
                <a:spcPct val="150000"/>
              </a:lnSpc>
              <a:buFont typeface="Wingdings" panose="05000000000000000000" charset="0"/>
              <a:buChar char="Ø"/>
            </a:pPr>
            <a:r>
              <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晚期一线标准治疗为化疗</a:t>
            </a:r>
            <a:r>
              <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sym typeface="+mn-ea"/>
              </a:rPr>
              <a:t>贝伐，</a:t>
            </a:r>
            <a:r>
              <a:rPr lang="zh-CN" altLang="en-US" sz="1400"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存在</a:t>
            </a:r>
            <a:r>
              <a:rPr lang="zh-CN" altLang="en-US" sz="1400" dirty="0">
                <a:solidFill>
                  <a:srgbClr val="FF0000"/>
                </a:solidFill>
                <a:latin typeface="微软雅黑" panose="020B0503020204020204" pitchFamily="34" charset="-122"/>
                <a:ea typeface="微软雅黑" panose="020B0503020204020204" pitchFamily="34" charset="-122"/>
                <a:sym typeface="+mn-ea"/>
              </a:rPr>
              <a:t>出血等安全隐患</a:t>
            </a:r>
            <a:r>
              <a:rPr lang="en-US" altLang="zh-CN" sz="1400" baseline="30000" dirty="0">
                <a:solidFill>
                  <a:srgbClr val="FF0000"/>
                </a:solidFill>
                <a:latin typeface="微软雅黑" panose="020B0503020204020204" pitchFamily="34" charset="-122"/>
                <a:ea typeface="微软雅黑" panose="020B0503020204020204" pitchFamily="34" charset="-122"/>
                <a:sym typeface="+mn-ea"/>
              </a:rPr>
              <a:t>2</a:t>
            </a:r>
            <a:r>
              <a:rPr lang="zh-CN" altLang="en-US" sz="1400" dirty="0">
                <a:solidFill>
                  <a:srgbClr val="FF0000"/>
                </a:solidFill>
                <a:latin typeface="微软雅黑" panose="020B0503020204020204" pitchFamily="34" charset="-122"/>
                <a:ea typeface="微软雅黑" panose="020B0503020204020204" pitchFamily="34" charset="-122"/>
                <a:sym typeface="+mn-ea"/>
              </a:rPr>
              <a:t>。</a:t>
            </a:r>
            <a:r>
              <a:rPr lang="zh-CN" altLang="en-US" sz="1400" dirty="0">
                <a:latin typeface="微软雅黑" panose="020B0503020204020204" pitchFamily="34" charset="-122"/>
                <a:ea typeface="微软雅黑" panose="020B0503020204020204" pitchFamily="34" charset="-122"/>
                <a:sym typeface="+mn-ea"/>
              </a:rPr>
              <a:t>临床约</a:t>
            </a:r>
            <a:r>
              <a:rPr lang="en-US" altLang="zh-CN" sz="1400" dirty="0">
                <a:latin typeface="微软雅黑" panose="020B0503020204020204" pitchFamily="34" charset="-122"/>
                <a:ea typeface="微软雅黑" panose="020B0503020204020204" pitchFamily="34" charset="-122"/>
                <a:sym typeface="+mn-ea"/>
              </a:rPr>
              <a:t>50%</a:t>
            </a:r>
            <a:r>
              <a:rPr lang="zh-CN" altLang="en-US" sz="1400" dirty="0">
                <a:latin typeface="微软雅黑" panose="020B0503020204020204" pitchFamily="34" charset="-122"/>
                <a:ea typeface="微软雅黑" panose="020B0503020204020204" pitchFamily="34" charset="-122"/>
                <a:sym typeface="+mn-ea"/>
              </a:rPr>
              <a:t>患者无法使用贝伐珠单抗，</a:t>
            </a:r>
            <a:r>
              <a:rPr lang="zh-CN" altLang="en-US" sz="1400" b="1" dirty="0">
                <a:solidFill>
                  <a:schemeClr val="tx1"/>
                </a:solidFill>
                <a:latin typeface="微软雅黑" panose="020B0503020204020204" pitchFamily="34" charset="-122"/>
                <a:ea typeface="微软雅黑" panose="020B0503020204020204" pitchFamily="34" charset="-122"/>
                <a:sym typeface="+mn-ea"/>
              </a:rPr>
              <a:t>化疗治疗疗效不足</a:t>
            </a:r>
            <a:r>
              <a:rPr lang="zh-CN" altLang="en-US" sz="1400" dirty="0">
                <a:latin typeface="微软雅黑" panose="020B0503020204020204" pitchFamily="34" charset="-122"/>
                <a:ea typeface="微软雅黑" panose="020B0503020204020204" pitchFamily="34" charset="-122"/>
                <a:sym typeface="+mn-ea"/>
              </a:rPr>
              <a:t>（</a:t>
            </a:r>
            <a:r>
              <a:rPr lang="en-US" altLang="zh-CN" sz="1400" dirty="0" err="1">
                <a:latin typeface="微软雅黑" panose="020B0503020204020204" pitchFamily="34" charset="-122"/>
                <a:ea typeface="微软雅黑" panose="020B0503020204020204" pitchFamily="34" charset="-122"/>
                <a:sym typeface="+mn-ea"/>
              </a:rPr>
              <a:t>mPFS</a:t>
            </a:r>
            <a:r>
              <a:rPr lang="zh-CN" altLang="en-US" sz="1400" dirty="0">
                <a:latin typeface="微软雅黑" panose="020B0503020204020204" pitchFamily="34" charset="-122"/>
                <a:ea typeface="微软雅黑" panose="020B0503020204020204" pitchFamily="34" charset="-122"/>
                <a:sym typeface="+mn-ea"/>
              </a:rPr>
              <a:t>仅</a:t>
            </a:r>
            <a:r>
              <a:rPr lang="en-US" altLang="zh-CN" sz="1400" dirty="0">
                <a:latin typeface="微软雅黑" panose="020B0503020204020204" pitchFamily="34" charset="-122"/>
                <a:ea typeface="微软雅黑" panose="020B0503020204020204" pitchFamily="34" charset="-122"/>
                <a:sym typeface="+mn-ea"/>
              </a:rPr>
              <a:t>6</a:t>
            </a:r>
            <a:r>
              <a:rPr lang="zh-CN" altLang="en-US" sz="1400" dirty="0">
                <a:latin typeface="微软雅黑" panose="020B0503020204020204" pitchFamily="34" charset="-122"/>
                <a:ea typeface="微软雅黑" panose="020B0503020204020204" pitchFamily="34" charset="-122"/>
                <a:sym typeface="+mn-ea"/>
              </a:rPr>
              <a:t>个月，</a:t>
            </a:r>
            <a:r>
              <a:rPr lang="en-US" altLang="zh-CN" sz="1400" dirty="0">
                <a:latin typeface="微软雅黑" panose="020B0503020204020204" pitchFamily="34" charset="-122"/>
                <a:ea typeface="微软雅黑" panose="020B0503020204020204" pitchFamily="34" charset="-122"/>
                <a:sym typeface="+mn-ea"/>
              </a:rPr>
              <a:t>mOS&lt;1.5</a:t>
            </a:r>
            <a:r>
              <a:rPr lang="zh-CN" altLang="en-US" sz="1400" dirty="0">
                <a:latin typeface="微软雅黑" panose="020B0503020204020204" pitchFamily="34" charset="-122"/>
                <a:ea typeface="微软雅黑" panose="020B0503020204020204" pitchFamily="34" charset="-122"/>
                <a:sym typeface="+mn-ea"/>
              </a:rPr>
              <a:t>年）</a:t>
            </a:r>
            <a:r>
              <a:rPr lang="en-US" altLang="zh-CN" sz="1400" baseline="30000" dirty="0">
                <a:latin typeface="微软雅黑" panose="020B0503020204020204" pitchFamily="34" charset="-122"/>
                <a:ea typeface="微软雅黑" panose="020B0503020204020204" pitchFamily="34" charset="-122"/>
                <a:sym typeface="+mn-ea"/>
              </a:rPr>
              <a:t>3</a:t>
            </a:r>
            <a:endParaRPr lang="zh-CN" altLang="en-US" sz="1400" dirty="0">
              <a:latin typeface="微软雅黑" panose="020B0503020204020204" pitchFamily="34" charset="-122"/>
              <a:ea typeface="微软雅黑" panose="020B0503020204020204" pitchFamily="34" charset="-122"/>
              <a:sym typeface="+mn-ea"/>
            </a:endParaRPr>
          </a:p>
          <a:p>
            <a:pPr marL="285750" indent="-285750" algn="just">
              <a:lnSpc>
                <a:spcPct val="150000"/>
              </a:lnSpc>
              <a:buFont typeface="Wingdings" panose="05000000000000000000" charset="0"/>
              <a:buChar char="Ø"/>
            </a:pPr>
            <a:endParaRPr lang="en-US" altLang="zh-CN"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8" name="文本框 27"/>
          <p:cNvSpPr txBox="1"/>
          <p:nvPr/>
        </p:nvSpPr>
        <p:spPr>
          <a:xfrm>
            <a:off x="7253605" y="1681480"/>
            <a:ext cx="4750435" cy="2305685"/>
          </a:xfrm>
          <a:prstGeom prst="rect">
            <a:avLst/>
          </a:prstGeom>
          <a:noFill/>
          <a:ln>
            <a:solidFill>
              <a:schemeClr val="accent1"/>
            </a:solidFill>
          </a:ln>
        </p:spPr>
        <p:txBody>
          <a:bodyPr wrap="square" rtlCol="0">
            <a:noAutofit/>
          </a:bodyPr>
          <a:lstStyle/>
          <a:p>
            <a:pPr marL="285750" indent="-285750" algn="just" fontAlgn="auto">
              <a:lnSpc>
                <a:spcPct val="120000"/>
              </a:lnSpc>
              <a:spcAft>
                <a:spcPts val="600"/>
              </a:spcAft>
              <a:buFont typeface="Wingdings" panose="05000000000000000000" charset="0"/>
              <a:buChar char="Ø"/>
            </a:pPr>
            <a:r>
              <a:rPr lang="zh-CN" sz="1600" dirty="0">
                <a:solidFill>
                  <a:srgbClr val="FF0000"/>
                </a:solidFill>
                <a:latin typeface="微软雅黑" panose="020B0503020204020204" pitchFamily="34" charset="-122"/>
                <a:ea typeface="微软雅黑" panose="020B0503020204020204" pitchFamily="34" charset="-122"/>
                <a:sym typeface="+mn-ea"/>
              </a:rPr>
              <a:t>全人群</a:t>
            </a:r>
            <a:r>
              <a:rPr lang="zh-CN" altLang="en-US" sz="1600" dirty="0">
                <a:solidFill>
                  <a:srgbClr val="FF0000"/>
                </a:solidFill>
                <a:latin typeface="微软雅黑" panose="020B0503020204020204" pitchFamily="34" charset="-122"/>
                <a:ea typeface="微软雅黑" panose="020B0503020204020204" pitchFamily="34" charset="-122"/>
                <a:sym typeface="+mn-ea"/>
              </a:rPr>
              <a:t>显著</a:t>
            </a:r>
            <a:r>
              <a:rPr lang="zh-CN" sz="1600" dirty="0">
                <a:solidFill>
                  <a:srgbClr val="FF0000"/>
                </a:solidFill>
                <a:latin typeface="微软雅黑" panose="020B0503020204020204" pitchFamily="34" charset="-122"/>
                <a:ea typeface="微软雅黑" panose="020B0503020204020204" pitchFamily="34" charset="-122"/>
                <a:sym typeface="+mn-ea"/>
              </a:rPr>
              <a:t>生存获益，</a:t>
            </a:r>
            <a:r>
              <a:rPr sz="1600" dirty="0" err="1">
                <a:solidFill>
                  <a:srgbClr val="FF0000"/>
                </a:solidFill>
                <a:latin typeface="微软雅黑" panose="020B0503020204020204" pitchFamily="34" charset="-122"/>
                <a:ea typeface="微软雅黑" panose="020B0503020204020204" pitchFamily="34" charset="-122"/>
                <a:sym typeface="+mn-ea"/>
              </a:rPr>
              <a:t>无需</a:t>
            </a:r>
            <a:r>
              <a:rPr lang="zh-CN" altLang="en-US" sz="1600" dirty="0">
                <a:solidFill>
                  <a:srgbClr val="FF0000"/>
                </a:solidFill>
                <a:latin typeface="微软雅黑" panose="020B0503020204020204" pitchFamily="34" charset="-122"/>
                <a:ea typeface="微软雅黑" panose="020B0503020204020204" pitchFamily="34" charset="-122"/>
                <a:sym typeface="+mn-ea"/>
              </a:rPr>
              <a:t>检测</a:t>
            </a:r>
            <a:r>
              <a:rPr sz="1600" dirty="0">
                <a:solidFill>
                  <a:srgbClr val="FF0000"/>
                </a:solidFill>
                <a:latin typeface="微软雅黑" panose="020B0503020204020204" pitchFamily="34" charset="-122"/>
                <a:ea typeface="微软雅黑" panose="020B0503020204020204" pitchFamily="34" charset="-122"/>
                <a:sym typeface="+mn-ea"/>
              </a:rPr>
              <a:t>PD-L1，</a:t>
            </a:r>
            <a:r>
              <a:rPr sz="1600" dirty="0" err="1">
                <a:latin typeface="微软雅黑" panose="020B0503020204020204" pitchFamily="34" charset="-122"/>
                <a:ea typeface="微软雅黑" panose="020B0503020204020204" pitchFamily="34" charset="-122"/>
                <a:sym typeface="+mn-ea"/>
              </a:rPr>
              <a:t>减少</a:t>
            </a:r>
            <a:r>
              <a:rPr lang="zh-CN" altLang="en-US" sz="1600" dirty="0">
                <a:latin typeface="微软雅黑" panose="020B0503020204020204" pitchFamily="34" charset="-122"/>
                <a:ea typeface="微软雅黑" panose="020B0503020204020204" pitchFamily="34" charset="-122"/>
                <a:sym typeface="+mn-ea"/>
              </a:rPr>
              <a:t>额外高昂的检测</a:t>
            </a:r>
            <a:r>
              <a:rPr sz="1600" dirty="0" err="1">
                <a:latin typeface="微软雅黑" panose="020B0503020204020204" pitchFamily="34" charset="-122"/>
                <a:ea typeface="微软雅黑" panose="020B0503020204020204" pitchFamily="34" charset="-122"/>
                <a:sym typeface="+mn-ea"/>
              </a:rPr>
              <a:t>费用支出</a:t>
            </a:r>
            <a:endParaRPr lang="en-US" altLang="zh-CN" sz="1600" dirty="0" err="1">
              <a:ln>
                <a:solidFill>
                  <a:srgbClr val="0432FF"/>
                </a:solidFill>
              </a:ln>
              <a:latin typeface="微软雅黑" panose="020B0503020204020204" pitchFamily="34" charset="-122"/>
              <a:ea typeface="微软雅黑" panose="020B0503020204020204" pitchFamily="34" charset="-122"/>
              <a:sym typeface="+mn-ea"/>
            </a:endParaRPr>
          </a:p>
          <a:p>
            <a:pPr marL="285750" indent="-285750" algn="just" fontAlgn="auto">
              <a:lnSpc>
                <a:spcPct val="120000"/>
              </a:lnSpc>
              <a:spcAft>
                <a:spcPts val="600"/>
              </a:spcAft>
              <a:buFont typeface="Wingdings" panose="05000000000000000000" charset="0"/>
              <a:buChar char="Ø"/>
            </a:pPr>
            <a:r>
              <a:rPr lang="zh-CN" altLang="en-US" sz="1600" dirty="0">
                <a:solidFill>
                  <a:srgbClr val="FF0000"/>
                </a:solidFill>
                <a:latin typeface="微软雅黑" panose="020B0503020204020204" pitchFamily="34" charset="-122"/>
                <a:ea typeface="微软雅黑" panose="020B0503020204020204" pitchFamily="34" charset="-122"/>
                <a:sym typeface="+mn-ea"/>
              </a:rPr>
              <a:t>在</a:t>
            </a:r>
            <a:r>
              <a:rPr lang="en-US" altLang="zh-CN" sz="1600" dirty="0">
                <a:solidFill>
                  <a:srgbClr val="FF0000"/>
                </a:solidFill>
                <a:latin typeface="微软雅黑" panose="020B0503020204020204" pitchFamily="34" charset="-122"/>
                <a:ea typeface="微软雅黑" panose="020B0503020204020204" pitchFamily="34" charset="-122"/>
                <a:sym typeface="+mn-ea"/>
              </a:rPr>
              <a:t>PD-L1</a:t>
            </a:r>
            <a:r>
              <a:rPr lang="zh-CN" altLang="en-US" sz="1600" dirty="0">
                <a:solidFill>
                  <a:srgbClr val="FF0000"/>
                </a:solidFill>
                <a:latin typeface="微软雅黑" panose="020B0503020204020204" pitchFamily="34" charset="-122"/>
                <a:ea typeface="微软雅黑" panose="020B0503020204020204" pitchFamily="34" charset="-122"/>
                <a:sym typeface="+mn-ea"/>
              </a:rPr>
              <a:t>低表达（</a:t>
            </a:r>
            <a:r>
              <a:rPr lang="en-US" altLang="zh-CN" sz="1600" dirty="0">
                <a:solidFill>
                  <a:srgbClr val="FF0000"/>
                </a:solidFill>
                <a:latin typeface="微软雅黑" panose="020B0503020204020204" pitchFamily="34" charset="-122"/>
                <a:ea typeface="微软雅黑" panose="020B0503020204020204" pitchFamily="34" charset="-122"/>
                <a:sym typeface="+mn-ea"/>
              </a:rPr>
              <a:t>CPS</a:t>
            </a:r>
            <a:r>
              <a:rPr lang="zh-CN" altLang="en-US" sz="1600" dirty="0">
                <a:solidFill>
                  <a:srgbClr val="FF0000"/>
                </a:solidFill>
                <a:latin typeface="微软雅黑" panose="020B0503020204020204" pitchFamily="34" charset="-122"/>
                <a:ea typeface="微软雅黑" panose="020B0503020204020204" pitchFamily="34" charset="-122"/>
                <a:sym typeface="+mn-ea"/>
              </a:rPr>
              <a:t>＜</a:t>
            </a:r>
            <a:r>
              <a:rPr lang="en-US" altLang="zh-CN" sz="1600" dirty="0">
                <a:solidFill>
                  <a:srgbClr val="FF0000"/>
                </a:solidFill>
                <a:latin typeface="微软雅黑" panose="020B0503020204020204" pitchFamily="34" charset="-122"/>
                <a:ea typeface="微软雅黑" panose="020B0503020204020204" pitchFamily="34" charset="-122"/>
                <a:sym typeface="+mn-ea"/>
              </a:rPr>
              <a:t>10</a:t>
            </a:r>
            <a:r>
              <a:rPr lang="zh-CN" altLang="en-US" sz="1600" dirty="0">
                <a:solidFill>
                  <a:srgbClr val="FF0000"/>
                </a:solidFill>
                <a:latin typeface="微软雅黑" panose="020B0503020204020204" pitchFamily="34" charset="-122"/>
                <a:ea typeface="微软雅黑" panose="020B0503020204020204" pitchFamily="34" charset="-122"/>
                <a:sym typeface="+mn-ea"/>
              </a:rPr>
              <a:t>）及阴性人群中，</a:t>
            </a:r>
            <a:r>
              <a:rPr lang="zh-CN" altLang="en-US" sz="1600" dirty="0">
                <a:latin typeface="微软雅黑" panose="020B0503020204020204" pitchFamily="34" charset="-122"/>
                <a:ea typeface="微软雅黑" panose="020B0503020204020204" pitchFamily="34" charset="-122"/>
                <a:sym typeface="+mn-ea"/>
              </a:rPr>
              <a:t>卡度尼利单抗联合化疗是</a:t>
            </a:r>
            <a:r>
              <a:rPr lang="zh-CN" altLang="en-US" sz="1600" dirty="0">
                <a:solidFill>
                  <a:srgbClr val="FF0000"/>
                </a:solidFill>
                <a:latin typeface="微软雅黑" panose="020B0503020204020204" pitchFamily="34" charset="-122"/>
                <a:ea typeface="微软雅黑" panose="020B0503020204020204" pitchFamily="34" charset="-122"/>
                <a:sym typeface="+mn-ea"/>
              </a:rPr>
              <a:t>唯一显示出生存获益的免疫治疗疗法</a:t>
            </a:r>
            <a:r>
              <a:rPr lang="zh-CN" altLang="en-US" sz="1600" dirty="0">
                <a:latin typeface="微软雅黑" panose="020B0503020204020204" pitchFamily="34" charset="-122"/>
                <a:ea typeface="微软雅黑" panose="020B0503020204020204" pitchFamily="34" charset="-122"/>
                <a:sym typeface="+mn-ea"/>
              </a:rPr>
              <a:t>，填补治疗空白</a:t>
            </a:r>
            <a:endParaRPr lang="zh-CN" altLang="en-US" sz="1600" b="0" dirty="0">
              <a:solidFill>
                <a:schemeClr val="tx1"/>
              </a:solidFill>
              <a:latin typeface="微软雅黑" panose="020B0503020204020204" pitchFamily="34" charset="-122"/>
              <a:ea typeface="微软雅黑" panose="020B0503020204020204" pitchFamily="34" charset="-122"/>
              <a:sym typeface="+mn-ea"/>
            </a:endParaRPr>
          </a:p>
          <a:p>
            <a:pPr marL="285750" indent="-285750" algn="just" fontAlgn="auto">
              <a:lnSpc>
                <a:spcPct val="120000"/>
              </a:lnSpc>
              <a:spcAft>
                <a:spcPts val="600"/>
              </a:spcAft>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sym typeface="+mn-ea"/>
              </a:rPr>
              <a:t>胃癌</a:t>
            </a:r>
            <a:r>
              <a:rPr sz="1600" dirty="0" err="1">
                <a:solidFill>
                  <a:srgbClr val="FF0000"/>
                </a:solidFill>
                <a:latin typeface="微软雅黑" panose="020B0503020204020204" pitchFamily="34" charset="-122"/>
                <a:ea typeface="微软雅黑" panose="020B0503020204020204" pitchFamily="34" charset="-122"/>
                <a:sym typeface="+mn-ea"/>
              </a:rPr>
              <a:t>肝转移患者</a:t>
            </a:r>
            <a:r>
              <a:rPr lang="zh-CN" altLang="en-US" sz="1600" dirty="0">
                <a:solidFill>
                  <a:srgbClr val="FF0000"/>
                </a:solidFill>
                <a:latin typeface="微软雅黑" panose="020B0503020204020204" pitchFamily="34" charset="-122"/>
                <a:ea typeface="微软雅黑" panose="020B0503020204020204" pitchFamily="34" charset="-122"/>
                <a:sym typeface="+mn-ea"/>
              </a:rPr>
              <a:t>预后差，卡度尼利单抗较现有治疗方案具有更明确的</a:t>
            </a:r>
            <a:r>
              <a:rPr sz="1600" dirty="0" err="1">
                <a:latin typeface="微软雅黑" panose="020B0503020204020204" pitchFamily="34" charset="-122"/>
                <a:ea typeface="微软雅黑" panose="020B0503020204020204" pitchFamily="34" charset="-122"/>
                <a:sym typeface="+mn-ea"/>
              </a:rPr>
              <a:t>生存获益</a:t>
            </a:r>
            <a:endParaRPr sz="1600" dirty="0">
              <a:solidFill>
                <a:schemeClr val="tx1"/>
              </a:solidFill>
              <a:latin typeface="微软雅黑" panose="020B0503020204020204" pitchFamily="34" charset="-122"/>
              <a:ea typeface="微软雅黑" panose="020B0503020204020204" pitchFamily="34" charset="-122"/>
              <a:sym typeface="+mn-ea"/>
            </a:endParaRPr>
          </a:p>
          <a:p>
            <a:pPr marL="285750" indent="-285750" algn="just" fontAlgn="auto">
              <a:lnSpc>
                <a:spcPct val="120000"/>
              </a:lnSpc>
              <a:spcAft>
                <a:spcPts val="600"/>
              </a:spcAft>
              <a:buFont typeface="Wingdings" panose="05000000000000000000" charset="0"/>
              <a:buChar char="Ø"/>
            </a:pPr>
            <a:endParaRPr lang="en-US" altLang="zh-CN" sz="1600" dirty="0" err="1">
              <a:ln>
                <a:solidFill>
                  <a:srgbClr val="0432FF"/>
                </a:solidFill>
              </a:ln>
              <a:latin typeface="微软雅黑" panose="020B0503020204020204" pitchFamily="34" charset="-122"/>
              <a:ea typeface="微软雅黑" panose="020B0503020204020204" pitchFamily="34" charset="-122"/>
              <a:sym typeface="+mn-ea"/>
            </a:endParaRPr>
          </a:p>
        </p:txBody>
      </p:sp>
      <p:sp>
        <p:nvSpPr>
          <p:cNvPr id="29" name="文本框 28"/>
          <p:cNvSpPr txBox="1"/>
          <p:nvPr/>
        </p:nvSpPr>
        <p:spPr>
          <a:xfrm>
            <a:off x="7205980" y="4355465"/>
            <a:ext cx="4704715" cy="2202815"/>
          </a:xfrm>
          <a:prstGeom prst="rect">
            <a:avLst/>
          </a:prstGeom>
          <a:noFill/>
          <a:ln>
            <a:solidFill>
              <a:schemeClr val="accent1"/>
            </a:solidFill>
          </a:ln>
        </p:spPr>
        <p:txBody>
          <a:bodyPr wrap="square" rtlCol="0">
            <a:noAutofit/>
          </a:bodyPr>
          <a:lstStyle/>
          <a:p>
            <a:pPr marL="285750" indent="-285750" algn="just" fontAlgn="auto">
              <a:lnSpc>
                <a:spcPct val="120000"/>
              </a:lnSpc>
              <a:spcBef>
                <a:spcPts val="0"/>
              </a:spcBef>
              <a:spcAft>
                <a:spcPts val="0"/>
              </a:spcAft>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sym typeface="+mn-ea"/>
              </a:rPr>
              <a:t>卡度尼利单抗是国内</a:t>
            </a:r>
            <a:r>
              <a:rPr lang="zh-CN" altLang="en-US" sz="1600" dirty="0">
                <a:solidFill>
                  <a:srgbClr val="FF0000"/>
                </a:solidFill>
                <a:latin typeface="微软雅黑" panose="020B0503020204020204" pitchFamily="34" charset="-122"/>
                <a:ea typeface="微软雅黑" panose="020B0503020204020204" pitchFamily="34" charset="-122"/>
                <a:sym typeface="+mn-ea"/>
              </a:rPr>
              <a:t>唯一</a:t>
            </a:r>
            <a:r>
              <a:rPr lang="zh-CN" altLang="en-US" sz="1600" dirty="0">
                <a:latin typeface="微软雅黑" panose="020B0503020204020204" pitchFamily="34" charset="-122"/>
                <a:ea typeface="微软雅黑" panose="020B0503020204020204" pitchFamily="34" charset="-122"/>
                <a:sym typeface="+mn-ea"/>
              </a:rPr>
              <a:t>获批一线宫颈癌治疗的免疫检查点抑制剂</a:t>
            </a:r>
            <a:endParaRPr lang="zh-CN" altLang="en-US" sz="1600" dirty="0">
              <a:latin typeface="微软雅黑" panose="020B0503020204020204" pitchFamily="34" charset="-122"/>
              <a:ea typeface="微软雅黑" panose="020B0503020204020204" pitchFamily="34" charset="-122"/>
              <a:sym typeface="+mn-ea"/>
            </a:endParaRPr>
          </a:p>
          <a:p>
            <a:pPr marL="285750" indent="-285750" algn="just" fontAlgn="auto">
              <a:lnSpc>
                <a:spcPct val="120000"/>
              </a:lnSpc>
              <a:spcBef>
                <a:spcPts val="0"/>
              </a:spcBef>
              <a:spcAft>
                <a:spcPts val="0"/>
              </a:spcAft>
              <a:buFont typeface="Wingdings" panose="05000000000000000000" charset="0"/>
              <a:buChar char="Ø"/>
            </a:pPr>
            <a:r>
              <a:rPr lang="zh-CN" sz="1600" dirty="0">
                <a:solidFill>
                  <a:srgbClr val="FF0000"/>
                </a:solidFill>
                <a:latin typeface="微软雅黑" panose="020B0503020204020204" pitchFamily="34" charset="-122"/>
                <a:ea typeface="微软雅黑" panose="020B0503020204020204" pitchFamily="34" charset="-122"/>
                <a:sym typeface="+mn-ea"/>
              </a:rPr>
              <a:t>全人群</a:t>
            </a:r>
            <a:r>
              <a:rPr lang="zh-CN" altLang="en-US" sz="1600" dirty="0">
                <a:solidFill>
                  <a:srgbClr val="FF0000"/>
                </a:solidFill>
                <a:latin typeface="微软雅黑" panose="020B0503020204020204" pitchFamily="34" charset="-122"/>
                <a:ea typeface="微软雅黑" panose="020B0503020204020204" pitchFamily="34" charset="-122"/>
                <a:sym typeface="+mn-ea"/>
              </a:rPr>
              <a:t>显著</a:t>
            </a:r>
            <a:r>
              <a:rPr lang="zh-CN" sz="1600" dirty="0">
                <a:solidFill>
                  <a:srgbClr val="FF0000"/>
                </a:solidFill>
                <a:latin typeface="微软雅黑" panose="020B0503020204020204" pitchFamily="34" charset="-122"/>
                <a:ea typeface="微软雅黑" panose="020B0503020204020204" pitchFamily="34" charset="-122"/>
                <a:sym typeface="+mn-ea"/>
              </a:rPr>
              <a:t>生存获益，</a:t>
            </a:r>
            <a:r>
              <a:rPr sz="1600" dirty="0" err="1">
                <a:solidFill>
                  <a:srgbClr val="FF0000"/>
                </a:solidFill>
                <a:latin typeface="微软雅黑" panose="020B0503020204020204" pitchFamily="34" charset="-122"/>
                <a:ea typeface="微软雅黑" panose="020B0503020204020204" pitchFamily="34" charset="-122"/>
                <a:sym typeface="+mn-ea"/>
              </a:rPr>
              <a:t>无需</a:t>
            </a:r>
            <a:r>
              <a:rPr lang="zh-CN" altLang="en-US" sz="1600" dirty="0">
                <a:solidFill>
                  <a:srgbClr val="FF0000"/>
                </a:solidFill>
                <a:latin typeface="微软雅黑" panose="020B0503020204020204" pitchFamily="34" charset="-122"/>
                <a:ea typeface="微软雅黑" panose="020B0503020204020204" pitchFamily="34" charset="-122"/>
                <a:sym typeface="+mn-ea"/>
              </a:rPr>
              <a:t>检测</a:t>
            </a:r>
            <a:r>
              <a:rPr sz="1600" dirty="0">
                <a:solidFill>
                  <a:srgbClr val="FF0000"/>
                </a:solidFill>
                <a:latin typeface="微软雅黑" panose="020B0503020204020204" pitchFamily="34" charset="-122"/>
                <a:ea typeface="微软雅黑" panose="020B0503020204020204" pitchFamily="34" charset="-122"/>
                <a:sym typeface="+mn-ea"/>
              </a:rPr>
              <a:t>PD-L1，</a:t>
            </a:r>
            <a:r>
              <a:rPr sz="1600" dirty="0" err="1">
                <a:latin typeface="微软雅黑" panose="020B0503020204020204" pitchFamily="34" charset="-122"/>
                <a:ea typeface="微软雅黑" panose="020B0503020204020204" pitchFamily="34" charset="-122"/>
                <a:sym typeface="+mn-ea"/>
              </a:rPr>
              <a:t>减少</a:t>
            </a:r>
            <a:r>
              <a:rPr lang="zh-CN" altLang="en-US" sz="1600" dirty="0">
                <a:latin typeface="微软雅黑" panose="020B0503020204020204" pitchFamily="34" charset="-122"/>
                <a:ea typeface="微软雅黑" panose="020B0503020204020204" pitchFamily="34" charset="-122"/>
                <a:sym typeface="+mn-ea"/>
              </a:rPr>
              <a:t>额外高昂的检测</a:t>
            </a:r>
            <a:r>
              <a:rPr sz="1600" dirty="0" err="1">
                <a:latin typeface="微软雅黑" panose="020B0503020204020204" pitchFamily="34" charset="-122"/>
                <a:ea typeface="微软雅黑" panose="020B0503020204020204" pitchFamily="34" charset="-122"/>
                <a:sym typeface="+mn-ea"/>
              </a:rPr>
              <a:t>费用支出</a:t>
            </a:r>
            <a:endParaRPr lang="en-US" altLang="zh-CN" sz="1600" dirty="0" err="1">
              <a:ln>
                <a:solidFill>
                  <a:srgbClr val="0432FF"/>
                </a:solidFill>
              </a:ln>
              <a:latin typeface="微软雅黑" panose="020B0503020204020204" pitchFamily="34" charset="-122"/>
              <a:ea typeface="微软雅黑" panose="020B0503020204020204" pitchFamily="34" charset="-122"/>
              <a:sym typeface="+mn-ea"/>
            </a:endParaRPr>
          </a:p>
          <a:p>
            <a:pPr marL="285750" indent="-285750" algn="just" fontAlgn="auto">
              <a:lnSpc>
                <a:spcPct val="120000"/>
              </a:lnSpc>
              <a:spcBef>
                <a:spcPts val="0"/>
              </a:spcBef>
              <a:spcAft>
                <a:spcPts val="0"/>
              </a:spcAft>
              <a:buFont typeface="Wingdings" panose="05000000000000000000" charset="0"/>
              <a:buChar char="Ø"/>
            </a:pPr>
            <a:r>
              <a:rPr lang="zh-CN" altLang="en-US" sz="1600" dirty="0">
                <a:solidFill>
                  <a:srgbClr val="FF0000"/>
                </a:solidFill>
                <a:latin typeface="微软雅黑" panose="020B0503020204020204" pitchFamily="34" charset="-122"/>
                <a:ea typeface="微软雅黑" panose="020B0503020204020204" pitchFamily="34" charset="-122"/>
                <a:sym typeface="+mn-ea"/>
              </a:rPr>
              <a:t>肿瘤完全缓解（</a:t>
            </a:r>
            <a:r>
              <a:rPr lang="en-US" altLang="zh-CN" sz="1600" dirty="0">
                <a:solidFill>
                  <a:srgbClr val="FF0000"/>
                </a:solidFill>
                <a:latin typeface="微软雅黑" panose="020B0503020204020204" pitchFamily="34" charset="-122"/>
                <a:ea typeface="微软雅黑" panose="020B0503020204020204" pitchFamily="34" charset="-122"/>
                <a:sym typeface="+mn-ea"/>
              </a:rPr>
              <a:t>CR</a:t>
            </a:r>
            <a:r>
              <a:rPr lang="zh-CN" altLang="en-US" sz="1600" dirty="0">
                <a:solidFill>
                  <a:srgbClr val="FF0000"/>
                </a:solidFill>
                <a:latin typeface="微软雅黑" panose="020B0503020204020204" pitchFamily="34" charset="-122"/>
                <a:ea typeface="微软雅黑" panose="020B0503020204020204" pitchFamily="34" charset="-122"/>
                <a:sym typeface="+mn-ea"/>
              </a:rPr>
              <a:t>）率达</a:t>
            </a:r>
            <a:r>
              <a:rPr lang="en-US" altLang="zh-CN" sz="1600" dirty="0">
                <a:solidFill>
                  <a:srgbClr val="FF0000"/>
                </a:solidFill>
                <a:latin typeface="微软雅黑" panose="020B0503020204020204" pitchFamily="34" charset="-122"/>
                <a:ea typeface="微软雅黑" panose="020B0503020204020204" pitchFamily="34" charset="-122"/>
                <a:sym typeface="+mn-ea"/>
              </a:rPr>
              <a:t>36%</a:t>
            </a:r>
            <a:r>
              <a:rPr lang="zh-CN" altLang="en-US" sz="1600" dirty="0">
                <a:solidFill>
                  <a:srgbClr val="FF0000"/>
                </a:solidFill>
                <a:latin typeface="微软雅黑" panose="020B0503020204020204" pitchFamily="34" charset="-122"/>
                <a:ea typeface="微软雅黑" panose="020B0503020204020204" pitchFamily="34" charset="-122"/>
                <a:sym typeface="+mn-ea"/>
              </a:rPr>
              <a:t>，</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OS</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率达</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sym typeface="+mn-ea"/>
              </a:rPr>
              <a:t>62.2%</a:t>
            </a:r>
            <a:endParaRPr lang="zh-CN" altLang="en-US" sz="1600" strike="sngStrike" dirty="0">
              <a:latin typeface="微软雅黑" panose="020B0503020204020204" pitchFamily="34" charset="-122"/>
              <a:ea typeface="微软雅黑" panose="020B0503020204020204" pitchFamily="34" charset="-122"/>
              <a:sym typeface="+mn-ea"/>
            </a:endParaRPr>
          </a:p>
          <a:p>
            <a:pPr marL="285750" indent="-285750" algn="just" fontAlgn="auto">
              <a:lnSpc>
                <a:spcPct val="120000"/>
              </a:lnSpc>
              <a:spcBef>
                <a:spcPts val="0"/>
              </a:spcBef>
              <a:spcAft>
                <a:spcPts val="0"/>
              </a:spcAft>
              <a:buFont typeface="Wingdings" panose="05000000000000000000" charset="0"/>
              <a:buChar char="Ø"/>
            </a:pPr>
            <a:r>
              <a:rPr lang="zh-CN" altLang="en-US" sz="1600" dirty="0">
                <a:latin typeface="微软雅黑" panose="020B0503020204020204" pitchFamily="34" charset="-122"/>
                <a:ea typeface="微软雅黑" panose="020B0503020204020204" pitchFamily="34" charset="-122"/>
                <a:sym typeface="+mn-ea"/>
              </a:rPr>
              <a:t>是无法使用贝伐珠单抗患者的</a:t>
            </a:r>
            <a:r>
              <a:rPr lang="zh-CN" altLang="en-US" sz="1600" dirty="0">
                <a:solidFill>
                  <a:srgbClr val="FF0000"/>
                </a:solidFill>
                <a:latin typeface="微软雅黑" panose="020B0503020204020204" pitchFamily="34" charset="-122"/>
                <a:ea typeface="微软雅黑" panose="020B0503020204020204" pitchFamily="34" charset="-122"/>
                <a:sym typeface="+mn-ea"/>
              </a:rPr>
              <a:t>最优选择</a:t>
            </a:r>
            <a:endParaRPr lang="zh-CN" altLang="en-US" sz="1600" dirty="0">
              <a:solidFill>
                <a:srgbClr val="FF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940560" y="6353175"/>
            <a:ext cx="3905885" cy="506730"/>
          </a:xfrm>
          <a:prstGeom prst="rect">
            <a:avLst/>
          </a:prstGeom>
          <a:noFill/>
        </p:spPr>
        <p:txBody>
          <a:bodyPr wrap="square" rtlCol="0" anchor="t">
            <a:spAutoFit/>
          </a:bodyPr>
          <a:lstStyle/>
          <a:p>
            <a:r>
              <a:rPr lang="zh-CN" altLang="en-US" sz="900" dirty="0">
                <a:solidFill>
                  <a:srgbClr val="000000"/>
                </a:solidFill>
                <a:latin typeface="微软雅黑" panose="020B0503020204020204" pitchFamily="34" charset="-122"/>
                <a:ea typeface="微软雅黑" panose="020B0503020204020204" pitchFamily="34" charset="-122"/>
                <a:sym typeface="+mn-ea"/>
              </a:rPr>
              <a:t>[1] Cancer incidence and mortality in China, 2022</a:t>
            </a:r>
            <a:endParaRPr lang="zh-CN" altLang="en-US" sz="900" dirty="0">
              <a:solidFill>
                <a:srgbClr val="000000"/>
              </a:solidFill>
              <a:latin typeface="微软雅黑" panose="020B0503020204020204" pitchFamily="34" charset="-122"/>
              <a:ea typeface="微软雅黑" panose="020B0503020204020204" pitchFamily="34" charset="-122"/>
              <a:sym typeface="+mn-ea"/>
            </a:endParaRPr>
          </a:p>
          <a:p>
            <a:r>
              <a:rPr lang="en-US" altLang="zh-CN" sz="900" dirty="0">
                <a:solidFill>
                  <a:srgbClr val="000000"/>
                </a:solidFill>
                <a:latin typeface="微软雅黑" panose="020B0503020204020204" pitchFamily="34" charset="-122"/>
                <a:ea typeface="微软雅黑" panose="020B0503020204020204" pitchFamily="34" charset="-122"/>
                <a:sym typeface="+mn-ea"/>
              </a:rPr>
              <a:t>[2] </a:t>
            </a:r>
            <a:r>
              <a:rPr lang="zh-CN" altLang="en-US" sz="900" dirty="0">
                <a:solidFill>
                  <a:srgbClr val="000000"/>
                </a:solidFill>
                <a:latin typeface="微软雅黑" panose="020B0503020204020204" pitchFamily="34" charset="-122"/>
                <a:ea typeface="微软雅黑" panose="020B0503020204020204" pitchFamily="34" charset="-122"/>
                <a:sym typeface="+mn-ea"/>
              </a:rPr>
              <a:t>宫颈癌诊疗指南（2022 年版）      </a:t>
            </a:r>
            <a:endParaRPr lang="zh-CN" altLang="en-US" sz="900" dirty="0">
              <a:solidFill>
                <a:srgbClr val="000000"/>
              </a:solidFill>
              <a:latin typeface="微软雅黑" panose="020B0503020204020204" pitchFamily="34" charset="-122"/>
              <a:ea typeface="微软雅黑" panose="020B0503020204020204" pitchFamily="34" charset="-122"/>
              <a:sym typeface="+mn-ea"/>
            </a:endParaRPr>
          </a:p>
          <a:p>
            <a:r>
              <a:rPr lang="zh-CN" altLang="en-US" sz="900" dirty="0">
                <a:solidFill>
                  <a:srgbClr val="000000"/>
                </a:solidFill>
                <a:latin typeface="微软雅黑" panose="020B0503020204020204" pitchFamily="34" charset="-122"/>
                <a:ea typeface="微软雅黑" panose="020B0503020204020204" pitchFamily="34" charset="-122"/>
                <a:sym typeface="+mn-ea"/>
              </a:rPr>
              <a:t>[</a:t>
            </a:r>
            <a:r>
              <a:rPr lang="en-US" altLang="zh-CN" sz="900" dirty="0">
                <a:solidFill>
                  <a:srgbClr val="000000"/>
                </a:solidFill>
                <a:latin typeface="微软雅黑" panose="020B0503020204020204" pitchFamily="34" charset="-122"/>
                <a:ea typeface="微软雅黑" panose="020B0503020204020204" pitchFamily="34" charset="-122"/>
                <a:sym typeface="+mn-ea"/>
              </a:rPr>
              <a:t>3</a:t>
            </a:r>
            <a:r>
              <a:rPr lang="zh-CN" altLang="en-US" sz="900" dirty="0">
                <a:solidFill>
                  <a:srgbClr val="000000"/>
                </a:solidFill>
                <a:latin typeface="微软雅黑" panose="020B0503020204020204" pitchFamily="34" charset="-122"/>
                <a:ea typeface="微软雅黑" panose="020B0503020204020204" pitchFamily="34" charset="-122"/>
                <a:sym typeface="+mn-ea"/>
              </a:rPr>
              <a:t>]</a:t>
            </a:r>
            <a:r>
              <a:rPr lang="en-US" altLang="zh-CN" sz="900" dirty="0">
                <a:solidFill>
                  <a:srgbClr val="000000"/>
                </a:solidFill>
                <a:latin typeface="微软雅黑" panose="020B0503020204020204" pitchFamily="34" charset="-122"/>
                <a:ea typeface="微软雅黑" panose="020B0503020204020204" pitchFamily="34" charset="-122"/>
                <a:sym typeface="+mn-ea"/>
              </a:rPr>
              <a:t> </a:t>
            </a:r>
            <a:r>
              <a:rPr lang="zh-CN" altLang="en-US" sz="900" dirty="0">
                <a:solidFill>
                  <a:srgbClr val="000000"/>
                </a:solidFill>
                <a:latin typeface="微软雅黑" panose="020B0503020204020204" pitchFamily="34" charset="-122"/>
                <a:ea typeface="微软雅黑" panose="020B0503020204020204" pitchFamily="34" charset="-122"/>
                <a:sym typeface="+mn-ea"/>
              </a:rPr>
              <a:t>Keynote-826,2023ESGO</a:t>
            </a:r>
            <a:endParaRPr lang="zh-CN" altLang="en-US" sz="900" dirty="0">
              <a:solidFill>
                <a:srgbClr val="000000"/>
              </a:solidFill>
              <a:latin typeface="微软雅黑" panose="020B0503020204020204" pitchFamily="34" charset="-122"/>
              <a:ea typeface="微软雅黑" panose="020B0503020204020204" pitchFamily="34" charset="-122"/>
              <a:sym typeface="+mn-ea"/>
            </a:endParaRPr>
          </a:p>
        </p:txBody>
      </p:sp>
      <p:sp>
        <p:nvSpPr>
          <p:cNvPr id="2" name="等腰三角形 1"/>
          <p:cNvSpPr/>
          <p:nvPr/>
        </p:nvSpPr>
        <p:spPr>
          <a:xfrm rot="5400000">
            <a:off x="6094095" y="2484120"/>
            <a:ext cx="1423670" cy="666750"/>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
        <p:nvSpPr>
          <p:cNvPr id="4" name="等腰三角形 3"/>
          <p:cNvSpPr/>
          <p:nvPr/>
        </p:nvSpPr>
        <p:spPr>
          <a:xfrm rot="5400000">
            <a:off x="6091555" y="4858385"/>
            <a:ext cx="1423670" cy="666750"/>
          </a:xfrm>
          <a:prstGeom prst="triangl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安全性</a:t>
            </a:r>
            <a:endParaRPr kumimoji="1" lang="zh-CN" altLang="en-US" b="1"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圆角 13"/>
          <p:cNvSpPr/>
          <p:nvPr/>
        </p:nvSpPr>
        <p:spPr>
          <a:xfrm>
            <a:off x="684530" y="1803400"/>
            <a:ext cx="5421630" cy="3971925"/>
          </a:xfrm>
          <a:prstGeom prst="round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554990" y="243205"/>
            <a:ext cx="10276840" cy="1016635"/>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noAutofit/>
          </a:bodyPr>
          <a:lstStyle>
            <a:defPPr>
              <a:defRPr lang="zh-CN"/>
            </a:defPPr>
            <a:lvl1pPr algn="just" defTabSz="898525">
              <a:defRPr sz="2400" b="1">
                <a:solidFill>
                  <a:srgbClr val="0096E9"/>
                </a:solidFill>
                <a:latin typeface="微软雅黑" panose="020B0503020204020204" pitchFamily="34" charset="-122"/>
                <a:ea typeface="微软雅黑" panose="020B0503020204020204" pitchFamily="34" charset="-122"/>
              </a:defRPr>
            </a:lvl1pPr>
          </a:lstStyle>
          <a:p>
            <a:pPr algn="just">
              <a:buClrTx/>
              <a:buSzTx/>
              <a:buFontTx/>
            </a:pPr>
            <a:r>
              <a:rPr lang="en-US" altLang="zh-CN" sz="2400" dirty="0">
                <a:solidFill>
                  <a:schemeClr val="accent1"/>
                </a:solidFill>
                <a:sym typeface="+mn-ea"/>
              </a:rPr>
              <a:t>卡度尼利总体安全耐受,与信迪利单抗相比，整体不良反应发生率</a:t>
            </a:r>
            <a:r>
              <a:rPr lang="zh-CN" altLang="en-US" sz="2400" dirty="0">
                <a:solidFill>
                  <a:schemeClr val="accent1"/>
                </a:solidFill>
                <a:sym typeface="+mn-ea"/>
              </a:rPr>
              <a:t>相当</a:t>
            </a:r>
            <a:r>
              <a:rPr lang="en-US" altLang="zh-CN" sz="2400" dirty="0">
                <a:solidFill>
                  <a:schemeClr val="accent1"/>
                </a:solidFill>
                <a:sym typeface="+mn-ea"/>
              </a:rPr>
              <a:t>；</a:t>
            </a:r>
            <a:endParaRPr lang="en-US" altLang="zh-CN" sz="2400" dirty="0">
              <a:solidFill>
                <a:schemeClr val="accent1"/>
              </a:solidFill>
              <a:sym typeface="+mn-ea"/>
            </a:endParaRPr>
          </a:p>
          <a:p>
            <a:pPr algn="just">
              <a:buClrTx/>
              <a:buSzTx/>
              <a:buFontTx/>
            </a:pPr>
            <a:r>
              <a:rPr lang="en-US" altLang="zh-CN" sz="2400" dirty="0" err="1">
                <a:solidFill>
                  <a:schemeClr val="accent1"/>
                </a:solidFill>
                <a:sym typeface="+mn-ea"/>
              </a:rPr>
              <a:t>自上市以来未发现任何新的安全性风险</a:t>
            </a:r>
            <a:endParaRPr lang="en-US" altLang="zh-CN" sz="2400" b="1" dirty="0">
              <a:solidFill>
                <a:schemeClr val="accent1"/>
              </a:solidFill>
              <a:latin typeface="微软雅黑" panose="020B0503020204020204" pitchFamily="34" charset="-122"/>
              <a:ea typeface="微软雅黑" panose="020B0503020204020204" pitchFamily="34" charset="-122"/>
              <a:sym typeface="+mn-ea"/>
            </a:endParaRPr>
          </a:p>
          <a:p>
            <a:endParaRPr lang="en-US" altLang="zh-CN" sz="2800" dirty="0">
              <a:solidFill>
                <a:schemeClr val="accent1"/>
              </a:solidFill>
              <a:sym typeface="等线" panose="02010600030101010101" charset="-122"/>
            </a:endParaRPr>
          </a:p>
        </p:txBody>
      </p:sp>
      <p:sp>
        <p:nvSpPr>
          <p:cNvPr id="7" name="文本框 6"/>
          <p:cNvSpPr txBox="1"/>
          <p:nvPr/>
        </p:nvSpPr>
        <p:spPr>
          <a:xfrm>
            <a:off x="2161540" y="1590675"/>
            <a:ext cx="2646045" cy="398780"/>
          </a:xfrm>
          <a:prstGeom prst="rect">
            <a:avLst/>
          </a:prstGeom>
          <a:solidFill>
            <a:schemeClr val="bg1"/>
          </a:solidFill>
          <a:ln>
            <a:solidFill>
              <a:schemeClr val="bg1"/>
            </a:solidFill>
          </a:ln>
        </p:spPr>
        <p:txBody>
          <a:bodyPr wrap="square" rtlCol="0">
            <a:spAutoFit/>
          </a:bodyPr>
          <a:lstStyle/>
          <a:p>
            <a:pPr algn="ctr"/>
            <a:r>
              <a:rPr lang="zh-CN" altLang="en-US" sz="2000" b="1">
                <a:latin typeface="微软雅黑" panose="020B0503020204020204" pitchFamily="34" charset="-122"/>
                <a:ea typeface="微软雅黑" panose="020B0503020204020204" pitchFamily="34" charset="-122"/>
              </a:rPr>
              <a:t>说明书安全性信息</a:t>
            </a:r>
            <a:endParaRPr lang="zh-CN" altLang="en-US" sz="2000" b="1">
              <a:latin typeface="微软雅黑" panose="020B0503020204020204" pitchFamily="34" charset="-122"/>
              <a:ea typeface="微软雅黑" panose="020B0503020204020204" pitchFamily="34" charset="-122"/>
            </a:endParaRPr>
          </a:p>
        </p:txBody>
      </p:sp>
      <p:sp>
        <p:nvSpPr>
          <p:cNvPr id="8" name="文本框 7"/>
          <p:cNvSpPr txBox="1"/>
          <p:nvPr/>
        </p:nvSpPr>
        <p:spPr>
          <a:xfrm>
            <a:off x="958215" y="1989455"/>
            <a:ext cx="4907280" cy="3545205"/>
          </a:xfrm>
          <a:prstGeom prst="rect">
            <a:avLst/>
          </a:prstGeom>
          <a:noFill/>
        </p:spPr>
        <p:txBody>
          <a:bodyPr wrap="square" rtlCol="0">
            <a:noAutofit/>
          </a:bodyPr>
          <a:lstStyle/>
          <a:p>
            <a:pPr marL="285750" indent="-285750">
              <a:lnSpc>
                <a:spcPct val="150000"/>
              </a:lnSpc>
              <a:buFont typeface="Wingdings" panose="05000000000000000000" charset="0"/>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与化疗联合治疗的安全性信息：基于</a:t>
            </a:r>
            <a:r>
              <a:rPr lang="en-US" altLang="zh-CN" dirty="0">
                <a:latin typeface="微软雅黑" panose="020B0503020204020204" pitchFamily="34" charset="-122"/>
                <a:ea typeface="微软雅黑" panose="020B0503020204020204" pitchFamily="34" charset="-122"/>
                <a:cs typeface="微软雅黑" panose="020B0503020204020204" pitchFamily="34" charset="-122"/>
              </a:rPr>
              <a:t>305</a:t>
            </a:r>
            <a:r>
              <a:rPr lang="zh-CN" altLang="en-US" dirty="0">
                <a:latin typeface="微软雅黑" panose="020B0503020204020204" pitchFamily="34" charset="-122"/>
                <a:ea typeface="微软雅黑" panose="020B0503020204020204" pitchFamily="34" charset="-122"/>
                <a:cs typeface="微软雅黑" panose="020B0503020204020204" pitchFamily="34" charset="-122"/>
              </a:rPr>
              <a:t>例临床研究患者信息，卡度尼利单抗</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整体安全性良好</a:t>
            </a:r>
            <a:r>
              <a:rPr lang="en-US" altLang="zh-CN" b="1"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，与信迪利单抗等</a:t>
            </a:r>
            <a:r>
              <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PD-1</a:t>
            </a:r>
            <a:r>
              <a:rPr lang="zh-CN" altLang="en-US"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不良反应发生率相当</a:t>
            </a:r>
            <a:endParaRPr lang="en-US" altLang="zh-CN" kern="1200" baseline="300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nSpc>
                <a:spcPct val="150000"/>
              </a:lnSpc>
              <a:buFont typeface="Wingdings" panose="05000000000000000000" charset="0"/>
              <a:buChar char="Ø"/>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主要的不良反应包括：血小板计数降低、中性粒细胞计数降低、贫血、白细胞计数降低、天门冬氨酸氨基转移酶升高、发热、低蛋白血症</a:t>
            </a:r>
            <a:endParaRPr lang="zh-CN" altLang="en-US"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矩形: 圆角 13"/>
          <p:cNvSpPr/>
          <p:nvPr/>
        </p:nvSpPr>
        <p:spPr>
          <a:xfrm>
            <a:off x="7031990" y="1781810"/>
            <a:ext cx="4700905" cy="3993515"/>
          </a:xfrm>
          <a:prstGeom prst="roundRect">
            <a:avLst/>
          </a:prstGeom>
          <a:noFill/>
          <a:ln w="28575">
            <a:solidFill>
              <a:schemeClr val="accent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8014335" y="1626870"/>
            <a:ext cx="2862580" cy="362585"/>
          </a:xfrm>
          <a:prstGeom prst="rect">
            <a:avLst/>
          </a:prstGeom>
          <a:solidFill>
            <a:schemeClr val="bg1"/>
          </a:solidFill>
          <a:ln>
            <a:solidFill>
              <a:schemeClr val="bg1"/>
            </a:solidFill>
          </a:ln>
        </p:spPr>
        <p:txBody>
          <a:bodyPr wrap="square" rtlCol="0">
            <a:noAutofit/>
          </a:bodyPr>
          <a:lstStyle/>
          <a:p>
            <a:pPr algn="ctr"/>
            <a:r>
              <a:rPr lang="zh-CN" altLang="en-US" sz="2000" b="1">
                <a:latin typeface="微软雅黑" panose="020B0503020204020204" pitchFamily="34" charset="-122"/>
                <a:ea typeface="微软雅黑" panose="020B0503020204020204" pitchFamily="34" charset="-122"/>
              </a:rPr>
              <a:t>药品不良反应监测情况</a:t>
            </a:r>
            <a:endParaRPr lang="zh-CN" altLang="en-US" sz="2000" b="1">
              <a:latin typeface="微软雅黑" panose="020B0503020204020204" pitchFamily="34" charset="-122"/>
              <a:ea typeface="微软雅黑" panose="020B0503020204020204" pitchFamily="34" charset="-122"/>
            </a:endParaRPr>
          </a:p>
        </p:txBody>
      </p:sp>
      <p:sp>
        <p:nvSpPr>
          <p:cNvPr id="11" name="文本框 10"/>
          <p:cNvSpPr txBox="1"/>
          <p:nvPr/>
        </p:nvSpPr>
        <p:spPr>
          <a:xfrm>
            <a:off x="7365364" y="2080260"/>
            <a:ext cx="4142105" cy="3460115"/>
          </a:xfrm>
          <a:prstGeom prst="rect">
            <a:avLst/>
          </a:prstGeom>
          <a:noFill/>
        </p:spPr>
        <p:txBody>
          <a:bodyPr wrap="square" rtlCol="0">
            <a:noAutofit/>
          </a:bodyPr>
          <a:lstStyle/>
          <a:p>
            <a:pPr marL="285750" indent="-285750" algn="just">
              <a:lnSpc>
                <a:spcPct val="120000"/>
              </a:lnSpc>
              <a:spcBef>
                <a:spcPts val="0"/>
              </a:spcBef>
              <a:spcAft>
                <a:spcPts val="0"/>
              </a:spcAft>
              <a:buFont typeface="Wingdings" panose="05000000000000000000" charset="0"/>
              <a:buChar char="Ø"/>
            </a:pPr>
            <a:r>
              <a:rPr dirty="0">
                <a:latin typeface="微软雅黑" panose="020B0503020204020204" pitchFamily="34" charset="-122"/>
                <a:ea typeface="微软雅黑" panose="020B0503020204020204" pitchFamily="34" charset="-122"/>
                <a:cs typeface="微软雅黑" panose="020B0503020204020204" pitchFamily="34" charset="-122"/>
              </a:rPr>
              <a:t>自</a:t>
            </a:r>
            <a:r>
              <a:rPr lang="en-US" dirty="0">
                <a:latin typeface="微软雅黑" panose="020B0503020204020204" pitchFamily="34" charset="-122"/>
                <a:ea typeface="微软雅黑" panose="020B0503020204020204" pitchFamily="34" charset="-122"/>
                <a:cs typeface="微软雅黑" panose="020B0503020204020204" pitchFamily="34" charset="-122"/>
              </a:rPr>
              <a:t>2022</a:t>
            </a:r>
            <a:r>
              <a:rPr dirty="0">
                <a:latin typeface="微软雅黑" panose="020B0503020204020204" pitchFamily="34" charset="-122"/>
                <a:ea typeface="微软雅黑" panose="020B0503020204020204" pitchFamily="34" charset="-122"/>
                <a:cs typeface="微软雅黑" panose="020B0503020204020204" pitchFamily="34" charset="-122"/>
              </a:rPr>
              <a:t>年</a:t>
            </a:r>
            <a:r>
              <a:rPr lang="en-US" dirty="0">
                <a:latin typeface="微软雅黑" panose="020B0503020204020204" pitchFamily="34" charset="-122"/>
                <a:ea typeface="微软雅黑" panose="020B0503020204020204" pitchFamily="34" charset="-122"/>
                <a:cs typeface="微软雅黑" panose="020B0503020204020204" pitchFamily="34" charset="-122"/>
              </a:rPr>
              <a:t>6</a:t>
            </a:r>
            <a:r>
              <a:rPr dirty="0">
                <a:latin typeface="微软雅黑" panose="020B0503020204020204" pitchFamily="34" charset="-122"/>
                <a:ea typeface="微软雅黑" panose="020B0503020204020204" pitchFamily="34" charset="-122"/>
                <a:cs typeface="微软雅黑" panose="020B0503020204020204" pitchFamily="34" charset="-122"/>
              </a:rPr>
              <a:t>月2</a:t>
            </a:r>
            <a:r>
              <a:rPr lang="en-US" dirty="0">
                <a:latin typeface="微软雅黑" panose="020B0503020204020204" pitchFamily="34" charset="-122"/>
                <a:ea typeface="微软雅黑" panose="020B0503020204020204" pitchFamily="34" charset="-122"/>
                <a:cs typeface="微软雅黑" panose="020B0503020204020204" pitchFamily="34" charset="-122"/>
              </a:rPr>
              <a:t>8</a:t>
            </a:r>
            <a:r>
              <a:rPr dirty="0">
                <a:latin typeface="微软雅黑" panose="020B0503020204020204" pitchFamily="34" charset="-122"/>
                <a:ea typeface="微软雅黑" panose="020B0503020204020204" pitchFamily="34" charset="-122"/>
                <a:cs typeface="微软雅黑" panose="020B0503020204020204" pitchFamily="34" charset="-122"/>
              </a:rPr>
              <a:t>日中国获得首次上市以来</a:t>
            </a:r>
            <a:r>
              <a:rPr lang="zh-CN" dirty="0">
                <a:latin typeface="微软雅黑" panose="020B0503020204020204" pitchFamily="34" charset="-122"/>
                <a:ea typeface="微软雅黑" panose="020B0503020204020204" pitchFamily="34" charset="-122"/>
                <a:cs typeface="微软雅黑" panose="020B0503020204020204" pitchFamily="34" charset="-122"/>
              </a:rPr>
              <a:t>，</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真实世界中已</a:t>
            </a:r>
            <a:r>
              <a:rPr 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超</a:t>
            </a:r>
            <a:r>
              <a:rPr lang="en-US"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万</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患者使用</a:t>
            </a:r>
            <a:r>
              <a:rPr lang="zh-CN"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dirty="0" err="1">
                <a:latin typeface="微软雅黑" panose="020B0503020204020204" pitchFamily="34" charset="-122"/>
                <a:ea typeface="微软雅黑" panose="020B0503020204020204" pitchFamily="34" charset="-122"/>
                <a:cs typeface="微软雅黑" panose="020B0503020204020204" pitchFamily="34" charset="-122"/>
              </a:rPr>
              <a:t>未收到药监部门的安全警告，黑框警告和撤市信息</a:t>
            </a:r>
            <a:endParaRPr dirty="0">
              <a:latin typeface="微软雅黑" panose="020B0503020204020204" pitchFamily="34" charset="-122"/>
              <a:ea typeface="微软雅黑" panose="020B0503020204020204" pitchFamily="34" charset="-122"/>
              <a:cs typeface="微软雅黑" panose="020B0503020204020204" pitchFamily="34" charset="-122"/>
            </a:endParaRPr>
          </a:p>
          <a:p>
            <a:pPr marL="285750" indent="-285750" algn="just">
              <a:lnSpc>
                <a:spcPct val="120000"/>
              </a:lnSpc>
              <a:spcBef>
                <a:spcPts val="0"/>
              </a:spcBef>
              <a:spcAft>
                <a:spcPts val="0"/>
              </a:spcAft>
              <a:buFont typeface="Wingdings" panose="05000000000000000000" charset="0"/>
              <a:buChar char="Ø"/>
            </a:pPr>
            <a:r>
              <a:rPr dirty="0" err="1">
                <a:latin typeface="微软雅黑" panose="020B0503020204020204" pitchFamily="34" charset="-122"/>
                <a:ea typeface="微软雅黑" panose="020B0503020204020204" pitchFamily="34" charset="-122"/>
                <a:cs typeface="微软雅黑" panose="020B0503020204020204" pitchFamily="34" charset="-122"/>
                <a:sym typeface="+mn-ea"/>
              </a:rPr>
              <a:t>与说明书中描述的不良反应相比，上市后持续进行的药物常规安全信息监测（包括真实世界研究</a:t>
            </a:r>
            <a:r>
              <a:rPr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中</a:t>
            </a:r>
            <a:r>
              <a:rPr lang="zh-CN" altLang="en-US" dirty="0">
                <a:solidFill>
                  <a:srgbClr val="FF0000"/>
                </a:solidFill>
                <a:latin typeface="微软雅黑" panose="020B0503020204020204" pitchFamily="34" charset="-122"/>
                <a:ea typeface="微软雅黑" panose="020B0503020204020204" pitchFamily="34" charset="-122"/>
                <a:sym typeface="+mn-ea"/>
              </a:rPr>
              <a:t>未发现任何新的药物安全信号</a:t>
            </a:r>
            <a:endParaRPr dirty="0">
              <a:latin typeface="微软雅黑" panose="020B0503020204020204" pitchFamily="34" charset="-122"/>
              <a:ea typeface="微软雅黑" panose="020B0503020204020204" pitchFamily="34" charset="-122"/>
              <a:cs typeface="微软雅黑" panose="020B0503020204020204" pitchFamily="34" charset="-122"/>
            </a:endParaRPr>
          </a:p>
          <a:p>
            <a:endParaRPr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022350" y="6031865"/>
            <a:ext cx="6096000" cy="22987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9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1.卡度尼利单抗药品说明书</a:t>
            </a:r>
            <a:endParaRPr lang="zh-CN" altLang="en-US" sz="900" noProof="0" dirty="0">
              <a:ln>
                <a:noFill/>
              </a:ln>
              <a:solidFill>
                <a:prstClr val="black"/>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48" y="266217"/>
            <a:ext cx="461665" cy="1814285"/>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rPr>
              <a:t>有效性</a:t>
            </a:r>
            <a:endParaRPr kumimoji="1" lang="zh-CN" altLang="en-US" sz="1800" b="1" i="0" u="none" strike="noStrike" kern="1200" cap="none" spc="300" normalizeH="0" baseline="0" noProof="0">
              <a:ln>
                <a:noFill/>
              </a:ln>
              <a:solidFill>
                <a:prstClr val="white"/>
              </a:solidFill>
              <a:effectLst/>
              <a:uLnTx/>
              <a:uFillTx/>
              <a:latin typeface="微软雅黑" panose="020B0503020204020204" pitchFamily="34" charset="-122"/>
              <a:ea typeface="微软雅黑" panose="020B0503020204020204" pitchFamily="34" charset="-122"/>
              <a:cs typeface="Arial" panose="020B0604020202020204" pitchFamily="34" charset="0"/>
            </a:endParaRPr>
          </a:p>
        </p:txBody>
      </p:sp>
      <p:sp>
        <p:nvSpPr>
          <p:cNvPr id="440" name="文本框 439"/>
          <p:cNvSpPr txBox="1"/>
          <p:nvPr/>
        </p:nvSpPr>
        <p:spPr>
          <a:xfrm>
            <a:off x="653415" y="848360"/>
            <a:ext cx="11355070" cy="1993900"/>
          </a:xfrm>
          <a:prstGeom prst="rect">
            <a:avLst/>
          </a:prstGeom>
          <a:noFill/>
          <a:ln w="19050">
            <a:solidFill>
              <a:schemeClr val="tx1"/>
            </a:solidFill>
            <a:prstDash val="sysDash"/>
          </a:ln>
        </p:spPr>
        <p:txBody>
          <a:bodyPr wrap="square" rtlCol="0">
            <a:noAutofit/>
          </a:bodyPr>
          <a:lstStyle/>
          <a:p>
            <a:pPr marL="285750" marR="0" lvl="0" indent="-285750" algn="l" defTabSz="914400" rtl="0" eaLnBrk="1" fontAlgn="auto" latinLnBrk="0" hangingPunct="1">
              <a:lnSpc>
                <a:spcPct val="120000"/>
              </a:lnSpc>
              <a:spcBef>
                <a:spcPct val="0"/>
              </a:spcBef>
              <a:spcAft>
                <a:spcPct val="0"/>
              </a:spcAft>
              <a:buClrTx/>
              <a:buSzTx/>
              <a:buFont typeface="Wingdings" panose="05000000000000000000" pitchFamily="2" charset="2"/>
              <a:buChar char="u"/>
              <a:defRPr/>
            </a:pPr>
            <a:r>
              <a:rPr lang="zh-CN" altLang="en-US" b="1" noProof="0" dirty="0">
                <a:ln>
                  <a:noFill/>
                </a:ln>
                <a:effectLst/>
                <a:uLnTx/>
                <a:uFillTx/>
                <a:latin typeface="微软雅黑" panose="020B0503020204020204" pitchFamily="34" charset="-122"/>
                <a:ea typeface="微软雅黑" panose="020B0503020204020204" pitchFamily="34" charset="-122"/>
                <a:sym typeface="+mn-ea"/>
              </a:rPr>
              <a:t>卡度尼利联合化疗一线治疗胃癌，</a:t>
            </a:r>
            <a:r>
              <a:rPr lang="zh-CN" altLang="en-US" noProof="0" dirty="0">
                <a:ln>
                  <a:noFill/>
                </a:ln>
                <a:effectLst/>
                <a:uLnTx/>
                <a:uFillTx/>
                <a:latin typeface="微软雅黑" panose="020B0503020204020204" pitchFamily="34" charset="-122"/>
                <a:ea typeface="微软雅黑" panose="020B0503020204020204" pitchFamily="34" charset="-122"/>
                <a:sym typeface="+mn-ea"/>
              </a:rPr>
              <a:t>较</a:t>
            </a:r>
            <a:r>
              <a:rPr lang="zh-CN" altLang="en-US" dirty="0">
                <a:latin typeface="微软雅黑" panose="020B0503020204020204" pitchFamily="34" charset="-122"/>
                <a:ea typeface="微软雅黑" panose="020B0503020204020204" pitchFamily="34" charset="-122"/>
                <a:sym typeface="+mn-ea"/>
              </a:rPr>
              <a:t>现有治疗方案</a:t>
            </a:r>
            <a:r>
              <a:rPr lang="zh-CN" altLang="en-US" b="1" noProof="0" dirty="0">
                <a:ln>
                  <a:noFill/>
                </a:ln>
                <a:solidFill>
                  <a:srgbClr val="FF0000"/>
                </a:solidFill>
                <a:effectLst/>
                <a:uLnTx/>
                <a:uFillTx/>
                <a:latin typeface="微软雅黑" panose="020B0503020204020204" pitchFamily="34" charset="-122"/>
                <a:ea typeface="微软雅黑" panose="020B0503020204020204" pitchFamily="34" charset="-122"/>
                <a:sym typeface="+mn-ea"/>
              </a:rPr>
              <a:t>生存获益显著，</a:t>
            </a:r>
            <a:r>
              <a:rPr kumimoji="0" lang="zh-CN" altLang="en-US" sz="1800" b="1" i="0"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降低疾病进展与死亡风险，临床获益显著</a:t>
            </a:r>
            <a:endParaRPr kumimoji="0" lang="en-US" altLang="zh-CN" sz="1800" b="1" i="0"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a:p>
            <a:pPr marR="0" lvl="0" algn="l" defTabSz="914400" rtl="0" eaLnBrk="1" fontAlgn="auto" latinLnBrk="0" hangingPunct="1">
              <a:lnSpc>
                <a:spcPct val="120000"/>
              </a:lnSpc>
              <a:spcBef>
                <a:spcPct val="0"/>
              </a:spcBef>
              <a:spcAft>
                <a:spcPct val="0"/>
              </a:spcAft>
              <a:buClrTx/>
              <a:buSzTx/>
              <a:defRPr/>
            </a:pPr>
            <a:r>
              <a:rPr kumimoji="0" lang="zh-CN" altLang="en-US" i="0"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rPr>
              <a:t>与参照药相比：</a:t>
            </a:r>
            <a:endParaRPr kumimoji="0" lang="zh-CN" altLang="en-US" i="0"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auto" latinLnBrk="0" hangingPunct="1">
              <a:lnSpc>
                <a:spcPct val="120000"/>
              </a:lnSpc>
              <a:spcBef>
                <a:spcPct val="0"/>
              </a:spcBef>
              <a:spcAft>
                <a:spcPct val="0"/>
              </a:spcAft>
              <a:buClrTx/>
              <a:buSzTx/>
              <a:buFont typeface="Arial" panose="020B0604020202020204" pitchFamily="34" charset="0"/>
              <a:buChar char="•"/>
              <a:defRPr/>
            </a:pPr>
            <a:r>
              <a:rPr kumimoji="0" lang="zh-CN" altLang="en-US" sz="1600" i="0"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无论</a:t>
            </a:r>
            <a:r>
              <a:rPr kumimoji="0" lang="en-US" altLang="zh-CN" sz="1600" i="0"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PD-L1</a:t>
            </a:r>
            <a:r>
              <a:rPr kumimoji="0" lang="zh-CN" altLang="en-US" sz="1600" i="0"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表达均显著获益</a:t>
            </a:r>
            <a:r>
              <a:rPr kumimoji="0" lang="zh-CN" altLang="en-US" sz="1600" b="1" i="0"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a:t>
            </a:r>
            <a:r>
              <a:rPr lang="zh-CN" altLang="en-US" sz="1600" dirty="0">
                <a:solidFill>
                  <a:schemeClr val="tx1"/>
                </a:solidFill>
                <a:latin typeface="微软雅黑" panose="020B0503020204020204" pitchFamily="34" charset="-122"/>
                <a:ea typeface="微软雅黑" panose="020B0503020204020204" pitchFamily="34" charset="-122"/>
              </a:rPr>
              <a:t>死亡风险降低 </a:t>
            </a:r>
            <a:r>
              <a:rPr lang="en-US" altLang="zh-CN" sz="1600" dirty="0">
                <a:solidFill>
                  <a:srgbClr val="FF0000"/>
                </a:solidFill>
                <a:latin typeface="微软雅黑" panose="020B0503020204020204" pitchFamily="34" charset="-122"/>
                <a:ea typeface="微软雅黑" panose="020B0503020204020204" pitchFamily="34" charset="-122"/>
              </a:rPr>
              <a:t>34% vs 23%</a:t>
            </a:r>
            <a:endParaRPr lang="zh-CN" altLang="en-US" sz="1600" dirty="0">
              <a:solidFill>
                <a:schemeClr val="tx1"/>
              </a:solidFill>
              <a:latin typeface="微软雅黑" panose="020B0503020204020204" pitchFamily="34" charset="-122"/>
              <a:ea typeface="微软雅黑" panose="020B0503020204020204" pitchFamily="34" charset="-122"/>
            </a:endParaRPr>
          </a:p>
          <a:p>
            <a:pPr marL="742950" lvl="1" indent="-285750">
              <a:lnSpc>
                <a:spcPct val="120000"/>
              </a:lnSpc>
              <a:spcBef>
                <a:spcPct val="0"/>
              </a:spcBef>
              <a:spcAft>
                <a:spcPct val="0"/>
              </a:spcAft>
              <a:buFont typeface="Arial" panose="020B0604020202020204" pitchFamily="34" charset="0"/>
              <a:buChar char="•"/>
              <a:defRPr/>
            </a:pPr>
            <a:r>
              <a:rPr lang="en-US" altLang="zh-CN" sz="1600" dirty="0">
                <a:solidFill>
                  <a:schemeClr val="tx1"/>
                </a:solidFill>
                <a:latin typeface="微软雅黑" panose="020B0503020204020204" pitchFamily="34" charset="-122"/>
                <a:ea typeface="微软雅黑" panose="020B0503020204020204" pitchFamily="34" charset="-122"/>
              </a:rPr>
              <a:t>CPS</a:t>
            </a:r>
            <a:r>
              <a:rPr lang="zh-CN" altLang="en-US" sz="1600" dirty="0">
                <a:solidFill>
                  <a:schemeClr val="tx1"/>
                </a:solidFill>
                <a:latin typeface="微软雅黑" panose="020B0503020204020204" pitchFamily="34" charset="-122"/>
                <a:ea typeface="微软雅黑" panose="020B0503020204020204" pitchFamily="34" charset="-122"/>
              </a:rPr>
              <a:t>＜</a:t>
            </a:r>
            <a:r>
              <a:rPr lang="en-US" altLang="zh-CN" sz="1600" dirty="0">
                <a:solidFill>
                  <a:schemeClr val="tx1"/>
                </a:solidFill>
                <a:latin typeface="微软雅黑" panose="020B0503020204020204" pitchFamily="34" charset="-122"/>
                <a:ea typeface="微软雅黑" panose="020B0503020204020204" pitchFamily="34" charset="-122"/>
              </a:rPr>
              <a:t>10</a:t>
            </a:r>
            <a:r>
              <a:rPr lang="zh-CN" altLang="en-US" sz="1600" dirty="0">
                <a:solidFill>
                  <a:schemeClr val="tx1"/>
                </a:solidFill>
                <a:latin typeface="微软雅黑" panose="020B0503020204020204" pitchFamily="34" charset="-122"/>
                <a:ea typeface="微软雅黑" panose="020B0503020204020204" pitchFamily="34" charset="-122"/>
              </a:rPr>
              <a:t>人群，死亡风险降低 </a:t>
            </a:r>
            <a:r>
              <a:rPr lang="en-US" altLang="zh-CN" sz="1600" dirty="0">
                <a:solidFill>
                  <a:srgbClr val="FF0000"/>
                </a:solidFill>
                <a:latin typeface="微软雅黑" panose="020B0503020204020204" pitchFamily="34" charset="-122"/>
                <a:ea typeface="微软雅黑" panose="020B0503020204020204" pitchFamily="34" charset="-122"/>
              </a:rPr>
              <a:t>28% vs 6%</a:t>
            </a:r>
            <a:endParaRPr lang="en-US" altLang="zh-CN" sz="1600" dirty="0">
              <a:solidFill>
                <a:srgbClr val="FF0000"/>
              </a:solidFill>
              <a:latin typeface="微软雅黑" panose="020B0503020204020204" pitchFamily="34" charset="-122"/>
              <a:ea typeface="微软雅黑" panose="020B0503020204020204" pitchFamily="34" charset="-122"/>
            </a:endParaRPr>
          </a:p>
          <a:p>
            <a:pPr marL="742950" lvl="1" indent="-285750">
              <a:lnSpc>
                <a:spcPct val="120000"/>
              </a:lnSpc>
              <a:spcBef>
                <a:spcPct val="0"/>
              </a:spcBef>
              <a:spcAft>
                <a:spcPct val="0"/>
              </a:spcAft>
              <a:buFont typeface="Arial" panose="020B0604020202020204" pitchFamily="34" charset="0"/>
              <a:buChar char="•"/>
              <a:defRPr/>
            </a:pPr>
            <a:r>
              <a:rPr kumimoji="0" lang="zh-CN" altLang="en-US" sz="1600" i="0"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肝转移患者</a:t>
            </a:r>
            <a:r>
              <a:rPr lang="zh-CN" altLang="en-US" sz="1600" dirty="0">
                <a:solidFill>
                  <a:schemeClr val="tx1"/>
                </a:solidFill>
                <a:latin typeface="微软雅黑" panose="020B0503020204020204" pitchFamily="34" charset="-122"/>
                <a:ea typeface="微软雅黑" panose="020B0503020204020204" pitchFamily="34" charset="-122"/>
                <a:sym typeface="+mn-ea"/>
              </a:rPr>
              <a:t>死亡风险降低 </a:t>
            </a:r>
            <a:r>
              <a:rPr lang="en-US" altLang="zh-CN" sz="1600" dirty="0">
                <a:solidFill>
                  <a:srgbClr val="FF0000"/>
                </a:solidFill>
                <a:latin typeface="微软雅黑" panose="020B0503020204020204" pitchFamily="34" charset="-122"/>
                <a:ea typeface="微软雅黑" panose="020B0503020204020204" pitchFamily="34" charset="-122"/>
                <a:sym typeface="+mn-ea"/>
              </a:rPr>
              <a:t>47% vs 25%</a:t>
            </a:r>
            <a:endParaRPr lang="en-US" altLang="zh-CN" sz="1600" dirty="0">
              <a:solidFill>
                <a:srgbClr val="FF0000"/>
              </a:solidFill>
              <a:latin typeface="微软雅黑" panose="020B0503020204020204" pitchFamily="34" charset="-122"/>
              <a:ea typeface="微软雅黑" panose="020B0503020204020204" pitchFamily="34" charset="-122"/>
              <a:sym typeface="+mn-ea"/>
            </a:endParaRPr>
          </a:p>
          <a:p>
            <a:pPr marL="742950" lvl="1" indent="-285750">
              <a:lnSpc>
                <a:spcPct val="120000"/>
              </a:lnSpc>
              <a:spcBef>
                <a:spcPct val="0"/>
              </a:spcBef>
              <a:spcAft>
                <a:spcPct val="0"/>
              </a:spcAft>
              <a:buFont typeface="Arial" panose="020B0604020202020204" pitchFamily="34" charset="0"/>
              <a:buChar char="•"/>
              <a:defRPr/>
            </a:pPr>
            <a:r>
              <a:rPr lang="zh-CN" altLang="en-US" sz="1600" dirty="0">
                <a:solidFill>
                  <a:schemeClr val="tx1"/>
                </a:solidFill>
                <a:latin typeface="微软雅黑" panose="020B0503020204020204" pitchFamily="34" charset="-122"/>
                <a:ea typeface="微软雅黑" panose="020B0503020204020204" pitchFamily="34" charset="-122"/>
                <a:sym typeface="+mn-ea"/>
              </a:rPr>
              <a:t>肿瘤持续缓解时间提升幅度远高于参照药</a:t>
            </a:r>
            <a:r>
              <a:rPr lang="en-US" altLang="zh-CN" sz="1600" dirty="0">
                <a:solidFill>
                  <a:schemeClr val="tx1"/>
                </a:solidFill>
                <a:latin typeface="微软雅黑" panose="020B0503020204020204" pitchFamily="34" charset="-122"/>
                <a:ea typeface="微软雅黑" panose="020B0503020204020204" pitchFamily="34" charset="-122"/>
                <a:sym typeface="+mn-ea"/>
              </a:rPr>
              <a:t> </a:t>
            </a:r>
            <a:r>
              <a:rPr lang="en-US" altLang="zh-CN" sz="1600" dirty="0">
                <a:solidFill>
                  <a:srgbClr val="FF0000"/>
                </a:solidFill>
                <a:latin typeface="微软雅黑" panose="020B0503020204020204" pitchFamily="34" charset="-122"/>
                <a:ea typeface="微软雅黑" panose="020B0503020204020204" pitchFamily="34" charset="-122"/>
                <a:sym typeface="+mn-ea"/>
              </a:rPr>
              <a:t>4.4</a:t>
            </a:r>
            <a:r>
              <a:rPr lang="zh-CN" altLang="en-US" sz="1600" dirty="0">
                <a:solidFill>
                  <a:srgbClr val="FF0000"/>
                </a:solidFill>
                <a:latin typeface="微软雅黑" panose="020B0503020204020204" pitchFamily="34" charset="-122"/>
                <a:ea typeface="微软雅黑" panose="020B0503020204020204" pitchFamily="34" charset="-122"/>
                <a:sym typeface="+mn-ea"/>
              </a:rPr>
              <a:t>个月 </a:t>
            </a:r>
            <a:r>
              <a:rPr lang="en-US" altLang="zh-CN" sz="1600" dirty="0">
                <a:solidFill>
                  <a:srgbClr val="FF0000"/>
                </a:solidFill>
                <a:latin typeface="微软雅黑" panose="020B0503020204020204" pitchFamily="34" charset="-122"/>
                <a:ea typeface="微软雅黑" panose="020B0503020204020204" pitchFamily="34" charset="-122"/>
                <a:sym typeface="+mn-ea"/>
              </a:rPr>
              <a:t>VS 2.8</a:t>
            </a:r>
            <a:r>
              <a:rPr lang="zh-CN" altLang="en-US" sz="1600" dirty="0">
                <a:solidFill>
                  <a:srgbClr val="FF0000"/>
                </a:solidFill>
                <a:latin typeface="微软雅黑" panose="020B0503020204020204" pitchFamily="34" charset="-122"/>
                <a:ea typeface="微软雅黑" panose="020B0503020204020204" pitchFamily="34" charset="-122"/>
                <a:sym typeface="+mn-ea"/>
              </a:rPr>
              <a:t>个月</a:t>
            </a:r>
            <a:endParaRPr kumimoji="0" lang="zh-CN" altLang="en-US" sz="1600" i="0" u="sng"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1600" i="0" u="sng"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aphicFrame>
        <p:nvGraphicFramePr>
          <p:cNvPr id="2" name="图表 1"/>
          <p:cNvGraphicFramePr/>
          <p:nvPr/>
        </p:nvGraphicFramePr>
        <p:xfrm>
          <a:off x="553085" y="3042178"/>
          <a:ext cx="6160135" cy="3906520"/>
        </p:xfrm>
        <a:graphic>
          <a:graphicData uri="http://schemas.openxmlformats.org/drawingml/2006/chart">
            <c:chart xmlns:c="http://schemas.openxmlformats.org/drawingml/2006/chart" xmlns:r="http://schemas.openxmlformats.org/officeDocument/2006/relationships" r:id="rId1"/>
          </a:graphicData>
        </a:graphic>
      </p:graphicFrame>
      <p:sp>
        <p:nvSpPr>
          <p:cNvPr id="10" name="文本框 9"/>
          <p:cNvSpPr txBox="1"/>
          <p:nvPr/>
        </p:nvSpPr>
        <p:spPr>
          <a:xfrm>
            <a:off x="553085" y="240666"/>
            <a:ext cx="10708640" cy="476250"/>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noAutofit/>
          </a:bodyPr>
          <a:lstStyle>
            <a:defPPr>
              <a:defRPr lang="zh-CN"/>
            </a:defPPr>
            <a:lvl1pPr algn="just" defTabSz="898525">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2400" dirty="0"/>
              <a:t>疗效优于现有治疗方案，显著提升患者疾病客观缓解率和生存获益</a:t>
            </a:r>
            <a:endParaRPr lang="zh-CN" altLang="en-US" sz="2400" dirty="0"/>
          </a:p>
        </p:txBody>
      </p:sp>
      <p:sp>
        <p:nvSpPr>
          <p:cNvPr id="3" name="文本框 2"/>
          <p:cNvSpPr txBox="1"/>
          <p:nvPr/>
        </p:nvSpPr>
        <p:spPr>
          <a:xfrm>
            <a:off x="7821283" y="5964430"/>
            <a:ext cx="2974352" cy="837565"/>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p>
            <a:pPr marL="228600" indent="-228600" fontAlgn="auto">
              <a:lnSpc>
                <a:spcPct val="90000"/>
              </a:lnSpc>
              <a:buFont typeface="+mj-lt"/>
              <a:buAutoNum type="arabicPeriod"/>
            </a:pPr>
            <a:r>
              <a:rPr lang="en-US" altLang="zh-CN" sz="900" dirty="0">
                <a:latin typeface="微软雅黑" panose="020B0503020204020204" pitchFamily="34" charset="-122"/>
                <a:ea typeface="微软雅黑" panose="020B0503020204020204" pitchFamily="34" charset="-122"/>
                <a:cs typeface="Arial" panose="020B0604020202020204" pitchFamily="34" charset="0"/>
                <a:sym typeface="+mn-ea"/>
              </a:rPr>
              <a:t>Nat Med (2025). </a:t>
            </a:r>
            <a:endParaRPr lang="en-US" altLang="zh-CN" sz="9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228600" indent="-228600" fontAlgn="auto">
              <a:lnSpc>
                <a:spcPct val="90000"/>
              </a:lnSpc>
              <a:buFont typeface="+mj-lt"/>
              <a:buAutoNum type="arabicPeriod"/>
            </a:pPr>
            <a:r>
              <a:rPr lang="en-US" altLang="zh-CN" sz="900" dirty="0">
                <a:latin typeface="微软雅黑" panose="020B0503020204020204" pitchFamily="34" charset="-122"/>
                <a:ea typeface="微软雅黑" panose="020B0503020204020204" pitchFamily="34" charset="-122"/>
                <a:cs typeface="Arial" panose="020B0604020202020204" pitchFamily="34" charset="0"/>
                <a:sym typeface="+mn-ea"/>
              </a:rPr>
              <a:t>JAMA. 2023;330(21):2064-2074. </a:t>
            </a:r>
            <a:endParaRPr lang="en-US" altLang="zh-CN" sz="9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228600" indent="-228600" fontAlgn="auto">
              <a:lnSpc>
                <a:spcPct val="90000"/>
              </a:lnSpc>
              <a:buFont typeface="+mj-lt"/>
              <a:buAutoNum type="arabicPeriod"/>
            </a:pPr>
            <a:r>
              <a:rPr lang="en-US" altLang="zh-CN" sz="900" dirty="0">
                <a:latin typeface="微软雅黑" panose="020B0503020204020204" pitchFamily="34" charset="-122"/>
                <a:ea typeface="微软雅黑" panose="020B0503020204020204" pitchFamily="34" charset="-122"/>
                <a:cs typeface="Arial" panose="020B0604020202020204" pitchFamily="34" charset="0"/>
                <a:sym typeface="+mn-ea"/>
              </a:rPr>
              <a:t>Cancer Res (2023) 83 (8_Supplement): CT078.</a:t>
            </a:r>
            <a:endParaRPr lang="en-US" altLang="zh-CN" sz="9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228600" indent="-228600" fontAlgn="auto">
              <a:lnSpc>
                <a:spcPct val="90000"/>
              </a:lnSpc>
              <a:buFont typeface="+mj-lt"/>
              <a:buAutoNum type="arabicPeriod"/>
            </a:pPr>
            <a:r>
              <a:rPr lang="en-US" altLang="zh-CN" sz="900" dirty="0">
                <a:latin typeface="微软雅黑" panose="020B0503020204020204" pitchFamily="34" charset="-122"/>
                <a:ea typeface="微软雅黑" panose="020B0503020204020204" pitchFamily="34" charset="-122"/>
                <a:cs typeface="Arial" panose="020B0604020202020204" pitchFamily="34" charset="0"/>
                <a:sym typeface="+mn-ea"/>
              </a:rPr>
              <a:t>BMJ2024;385:e078876</a:t>
            </a:r>
            <a:endParaRPr lang="en-US" altLang="zh-CN" sz="900" dirty="0">
              <a:latin typeface="微软雅黑" panose="020B0503020204020204" pitchFamily="34" charset="-122"/>
              <a:ea typeface="微软雅黑" panose="020B0503020204020204" pitchFamily="34" charset="-122"/>
              <a:cs typeface="Arial" panose="020B0604020202020204" pitchFamily="34" charset="0"/>
              <a:sym typeface="+mn-ea"/>
            </a:endParaRPr>
          </a:p>
          <a:p>
            <a:pPr marL="228600" indent="-228600" fontAlgn="auto">
              <a:lnSpc>
                <a:spcPct val="90000"/>
              </a:lnSpc>
              <a:buFont typeface="+mj-lt"/>
              <a:buAutoNum type="arabicPeriod"/>
            </a:pPr>
            <a:r>
              <a:rPr lang="en-US" altLang="zh-CN" sz="900" strike="noStrike" noProof="1">
                <a:latin typeface="微软雅黑" panose="020B0503020204020204" pitchFamily="34" charset="-122"/>
                <a:ea typeface="微软雅黑" panose="020B0503020204020204" pitchFamily="34" charset="-122"/>
                <a:cs typeface="Arial" panose="020B0604020202020204" pitchFamily="34" charset="0"/>
                <a:sym typeface="+mn-ea"/>
              </a:rPr>
              <a:t>Lancet. 2021;398(10294):27-40. </a:t>
            </a:r>
            <a:endParaRPr lang="en-US" altLang="zh-CN" sz="900" strike="noStrike" noProof="1">
              <a:latin typeface="微软雅黑" panose="020B0503020204020204" pitchFamily="34" charset="-122"/>
              <a:ea typeface="微软雅黑" panose="020B0503020204020204" pitchFamily="34" charset="-122"/>
              <a:cs typeface="Arial" panose="020B0604020202020204" pitchFamily="34" charset="0"/>
              <a:sym typeface="+mn-ea"/>
            </a:endParaRPr>
          </a:p>
          <a:p>
            <a:pPr marL="228600" indent="-228600" fontAlgn="auto">
              <a:lnSpc>
                <a:spcPct val="90000"/>
              </a:lnSpc>
              <a:buFont typeface="+mj-lt"/>
              <a:buAutoNum type="arabicPeriod"/>
            </a:pPr>
            <a:r>
              <a:rPr lang="en-US" altLang="zh-CN" sz="900" dirty="0">
                <a:latin typeface="微软雅黑" panose="020B0503020204020204" pitchFamily="34" charset="-122"/>
                <a:ea typeface="微软雅黑" panose="020B0503020204020204" pitchFamily="34" charset="-122"/>
                <a:cs typeface="Arial" panose="020B0604020202020204" pitchFamily="34" charset="0"/>
                <a:sym typeface="+mn-ea"/>
              </a:rPr>
              <a:t>Lancet Oncol 2023; 24: 1181–95.</a:t>
            </a:r>
            <a:endParaRPr lang="en-US" altLang="zh-CN" sz="900" dirty="0">
              <a:latin typeface="微软雅黑" panose="020B0503020204020204" pitchFamily="34" charset="-122"/>
              <a:ea typeface="微软雅黑" panose="020B0503020204020204" pitchFamily="34" charset="-122"/>
              <a:cs typeface="Arial" panose="020B0604020202020204" pitchFamily="34" charset="0"/>
              <a:sym typeface="+mn-ea"/>
            </a:endParaRPr>
          </a:p>
        </p:txBody>
      </p:sp>
      <p:pic>
        <p:nvPicPr>
          <p:cNvPr id="17" name="图片 16"/>
          <p:cNvPicPr>
            <a:picLocks noChangeAspect="1"/>
          </p:cNvPicPr>
          <p:nvPr/>
        </p:nvPicPr>
        <p:blipFill>
          <a:blip r:embed="rId2"/>
          <a:stretch>
            <a:fillRect/>
          </a:stretch>
        </p:blipFill>
        <p:spPr>
          <a:xfrm rot="11238565" flipH="1">
            <a:off x="1243413" y="3991380"/>
            <a:ext cx="1137920" cy="974725"/>
          </a:xfrm>
          <a:prstGeom prst="rect">
            <a:avLst/>
          </a:prstGeom>
        </p:spPr>
      </p:pic>
      <p:pic>
        <p:nvPicPr>
          <p:cNvPr id="5" name="图片 4"/>
          <p:cNvPicPr>
            <a:picLocks noChangeAspect="1"/>
          </p:cNvPicPr>
          <p:nvPr/>
        </p:nvPicPr>
        <p:blipFill>
          <a:blip r:embed="rId2"/>
          <a:stretch>
            <a:fillRect/>
          </a:stretch>
        </p:blipFill>
        <p:spPr>
          <a:xfrm rot="12558565" flipH="1">
            <a:off x="4274030" y="3602820"/>
            <a:ext cx="913765" cy="783590"/>
          </a:xfrm>
          <a:prstGeom prst="rect">
            <a:avLst/>
          </a:prstGeom>
        </p:spPr>
      </p:pic>
      <p:pic>
        <p:nvPicPr>
          <p:cNvPr id="6" name="图片 5"/>
          <p:cNvPicPr>
            <a:picLocks noChangeAspect="1"/>
          </p:cNvPicPr>
          <p:nvPr/>
        </p:nvPicPr>
        <p:blipFill>
          <a:blip r:embed="rId2"/>
          <a:stretch>
            <a:fillRect/>
          </a:stretch>
        </p:blipFill>
        <p:spPr>
          <a:xfrm rot="11718565" flipH="1">
            <a:off x="2728867" y="4652356"/>
            <a:ext cx="1135380" cy="972820"/>
          </a:xfrm>
          <a:prstGeom prst="rect">
            <a:avLst/>
          </a:prstGeom>
        </p:spPr>
      </p:pic>
      <p:pic>
        <p:nvPicPr>
          <p:cNvPr id="18" name="图片 17" descr="upload_post_object_v2_1165876559"/>
          <p:cNvPicPr>
            <a:picLocks noChangeAspect="1"/>
          </p:cNvPicPr>
          <p:nvPr/>
        </p:nvPicPr>
        <p:blipFill>
          <a:blip r:embed="rId3"/>
          <a:stretch>
            <a:fillRect/>
          </a:stretch>
        </p:blipFill>
        <p:spPr>
          <a:xfrm>
            <a:off x="10546331" y="3725375"/>
            <a:ext cx="1550419" cy="890281"/>
          </a:xfrm>
          <a:prstGeom prst="rect">
            <a:avLst/>
          </a:prstGeom>
        </p:spPr>
      </p:pic>
      <p:pic>
        <p:nvPicPr>
          <p:cNvPr id="24" name="图片 23" descr="upload_post_object_v2_1211199568"/>
          <p:cNvPicPr>
            <a:picLocks noChangeAspect="1"/>
          </p:cNvPicPr>
          <p:nvPr/>
        </p:nvPicPr>
        <p:blipFill>
          <a:blip r:embed="rId4"/>
          <a:stretch>
            <a:fillRect/>
          </a:stretch>
        </p:blipFill>
        <p:spPr>
          <a:xfrm>
            <a:off x="6264727" y="3341686"/>
            <a:ext cx="5743666" cy="2535555"/>
          </a:xfrm>
          <a:prstGeom prst="rect">
            <a:avLst/>
          </a:prstGeom>
        </p:spPr>
      </p:pic>
      <p:sp>
        <p:nvSpPr>
          <p:cNvPr id="7" name="文本框 6"/>
          <p:cNvSpPr txBox="1"/>
          <p:nvPr/>
        </p:nvSpPr>
        <p:spPr>
          <a:xfrm>
            <a:off x="183607" y="3698240"/>
            <a:ext cx="338554" cy="1401236"/>
          </a:xfrm>
          <a:prstGeom prst="rect">
            <a:avLst/>
          </a:prstGeom>
          <a:noFill/>
        </p:spPr>
        <p:txBody>
          <a:bodyPr vert="eaVert" wrap="square" rtlCol="0">
            <a:spAutoFit/>
          </a:bodyPr>
          <a:lstStyle/>
          <a:p>
            <a:r>
              <a:rPr lang="zh-CN" altLang="en-US" sz="1000" b="1" dirty="0">
                <a:latin typeface="微软雅黑" panose="020B0503020204020204" pitchFamily="34" charset="-122"/>
                <a:ea typeface="微软雅黑" panose="020B0503020204020204" pitchFamily="34" charset="-122"/>
              </a:rPr>
              <a:t>降低死亡风险（</a:t>
            </a:r>
            <a:r>
              <a:rPr lang="en-US" altLang="zh-CN" sz="1000" b="1" dirty="0">
                <a:latin typeface="微软雅黑" panose="020B0503020204020204" pitchFamily="34" charset="-122"/>
                <a:ea typeface="微软雅黑" panose="020B0503020204020204" pitchFamily="34" charset="-122"/>
              </a:rPr>
              <a:t>%</a:t>
            </a:r>
            <a:r>
              <a:rPr lang="zh-CN" altLang="en-US" sz="1000" b="1" dirty="0">
                <a:latin typeface="微软雅黑" panose="020B0503020204020204" pitchFamily="34" charset="-122"/>
                <a:ea typeface="微软雅黑" panose="020B0503020204020204" pitchFamily="34" charset="-122"/>
              </a:rPr>
              <a:t>）</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有效性</a:t>
            </a:r>
            <a:endParaRPr kumimoji="1" lang="zh-CN" altLang="en-US" b="1"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文本框 1"/>
          <p:cNvSpPr txBox="1"/>
          <p:nvPr/>
        </p:nvSpPr>
        <p:spPr>
          <a:xfrm>
            <a:off x="447040" y="106045"/>
            <a:ext cx="6650990" cy="549275"/>
          </a:xfrm>
          <a:prstGeom prst="rect">
            <a:avLst/>
          </a:prstGeom>
          <a:noFill/>
        </p:spPr>
        <p:txBody>
          <a:bodyPr wrap="square" rtlCol="0" anchor="t">
            <a:noAutofit/>
          </a:bodyPr>
          <a:lstStyle/>
          <a:p>
            <a:endParaRPr lang="zh-CN" altLang="en-US">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40" name="文本框 439"/>
          <p:cNvSpPr txBox="1"/>
          <p:nvPr/>
        </p:nvSpPr>
        <p:spPr>
          <a:xfrm>
            <a:off x="957580" y="1226820"/>
            <a:ext cx="10028555" cy="1550035"/>
          </a:xfrm>
          <a:prstGeom prst="rect">
            <a:avLst/>
          </a:prstGeom>
          <a:noFill/>
          <a:ln w="19050">
            <a:solidFill>
              <a:schemeClr val="tx1"/>
            </a:solidFill>
            <a:prstDash val="sysDash"/>
          </a:ln>
        </p:spPr>
        <p:txBody>
          <a:bodyPr wrap="square" rtlCol="0">
            <a:noAutofit/>
          </a:bodyPr>
          <a:lstStyle/>
          <a:p>
            <a:pPr marL="285750" indent="-285750">
              <a:lnSpc>
                <a:spcPct val="120000"/>
              </a:lnSpc>
              <a:spcBef>
                <a:spcPts val="0"/>
              </a:spcBef>
              <a:spcAft>
                <a:spcPts val="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卡度尼利单抗是中国一线宫颈癌人群</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唯一</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经过</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Ⅲ</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期临床研究验证的免疫疗法</a:t>
            </a:r>
            <a:endPar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742950" lvl="1" indent="-285750">
              <a:lnSpc>
                <a:spcPct val="12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肿瘤</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完全缓解率达</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35.6%</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，较当前标准疗法（含铂化疗±贝伐珠单抗）提高</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12.7%</a:t>
            </a:r>
            <a:endParaRPr lang="en-US" altLang="zh-CN"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gn="l">
              <a:lnSpc>
                <a:spcPct val="120000"/>
              </a:lnSpc>
              <a:spcBef>
                <a:spcPts val="0"/>
              </a:spcBef>
              <a:spcAft>
                <a:spcPts val="0"/>
              </a:spcAft>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IIT</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人群中死亡风险</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36%</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24</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OS</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率达</a:t>
            </a:r>
            <a:r>
              <a:rPr lang="en-US" altLang="zh-CN" dirty="0">
                <a:latin typeface="微软雅黑" panose="020B0503020204020204" pitchFamily="34" charset="-122"/>
                <a:ea typeface="微软雅黑" panose="020B0503020204020204" pitchFamily="34" charset="-122"/>
                <a:cs typeface="微软雅黑" panose="020B0503020204020204" pitchFamily="34" charset="-122"/>
                <a:sym typeface="+mn-ea"/>
              </a:rPr>
              <a:t>62.2%</a:t>
            </a:r>
            <a:endParaRPr lang="en-US" altLang="zh-CN" strike="sngStrike" dirty="0">
              <a:latin typeface="微软雅黑" panose="020B0503020204020204" pitchFamily="34" charset="-122"/>
              <a:ea typeface="微软雅黑" panose="020B0503020204020204" pitchFamily="34" charset="-122"/>
              <a:cs typeface="微软雅黑" panose="020B0503020204020204" pitchFamily="34" charset="-122"/>
            </a:endParaRPr>
          </a:p>
          <a:p>
            <a:pPr marL="742950" lvl="1" indent="-285750" algn="l">
              <a:lnSpc>
                <a:spcPct val="120000"/>
              </a:lnSpc>
              <a:spcBef>
                <a:spcPts val="0"/>
              </a:spcBef>
              <a:spcAft>
                <a:spcPts val="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不适用贝伐珠单抗的人群，</a:t>
            </a:r>
            <a:r>
              <a:rPr lang="en-US" altLang="zh-CN" dirty="0" err="1">
                <a:latin typeface="微软雅黑" panose="020B0503020204020204" pitchFamily="34" charset="-122"/>
                <a:ea typeface="微软雅黑" panose="020B0503020204020204" pitchFamily="34" charset="-122"/>
                <a:cs typeface="微软雅黑" panose="020B0503020204020204" pitchFamily="34" charset="-122"/>
                <a:sym typeface="+mn-ea"/>
              </a:rPr>
              <a:t>mOS</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达到</a:t>
            </a:r>
            <a:r>
              <a:rPr lang="en-US" altLang="zh-CN"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28.2</a:t>
            </a:r>
            <a:r>
              <a:rPr lang="zh-CN" altLang="en-US"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个月</a:t>
            </a:r>
            <a:r>
              <a:rPr lang="zh-CN" altLang="en-US" dirty="0">
                <a:latin typeface="微软雅黑" panose="020B0503020204020204" pitchFamily="34" charset="-122"/>
                <a:ea typeface="微软雅黑" panose="020B0503020204020204" pitchFamily="34" charset="-122"/>
                <a:cs typeface="微软雅黑" panose="020B0503020204020204" pitchFamily="34" charset="-122"/>
                <a:sym typeface="+mn-ea"/>
              </a:rPr>
              <a:t>，死亡风险</a:t>
            </a:r>
            <a:r>
              <a:rPr lang="zh-CN" altLang="en-US"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降低</a:t>
            </a:r>
            <a:r>
              <a:rPr lang="en-US" altLang="zh-CN"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50%</a:t>
            </a:r>
            <a:endParaRPr kumimoji="0" lang="en-US" altLang="zh-CN" sz="1800" b="1" i="0" u="sng"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文本框 2"/>
          <p:cNvSpPr txBox="1"/>
          <p:nvPr/>
        </p:nvSpPr>
        <p:spPr>
          <a:xfrm>
            <a:off x="670762" y="387502"/>
            <a:ext cx="10139287" cy="460375"/>
          </a:xfrm>
          <a:prstGeom prst="rect">
            <a:avLst/>
          </a:prstGeom>
          <a:noFill/>
          <a:ln>
            <a:noFill/>
          </a:ln>
          <a:effectLst/>
        </p:spPr>
        <p:style>
          <a:lnRef idx="0">
            <a:scrgbClr r="0" g="0" b="0"/>
          </a:lnRef>
          <a:fillRef idx="0">
            <a:scrgbClr r="0" g="0" b="0"/>
          </a:fillRef>
          <a:effectRef idx="0">
            <a:scrgbClr r="0" g="0" b="0"/>
          </a:effectRef>
          <a:fontRef idx="minor">
            <a:schemeClr val="tx1"/>
          </a:fontRef>
        </p:style>
        <p:txBody>
          <a:bodyPr wrap="square">
            <a:spAutoFit/>
          </a:bodyPr>
          <a:lstStyle>
            <a:defPPr>
              <a:defRPr lang="zh-CN"/>
            </a:defPPr>
            <a:lvl1pPr algn="just" defTabSz="898525">
              <a:defRPr sz="2800" b="1">
                <a:solidFill>
                  <a:schemeClr val="accent1"/>
                </a:solidFill>
                <a:latin typeface="微软雅黑" panose="020B0503020204020204" pitchFamily="34" charset="-122"/>
                <a:ea typeface="微软雅黑" panose="020B0503020204020204" pitchFamily="34" charset="-122"/>
              </a:defRPr>
            </a:lvl1pPr>
          </a:lstStyle>
          <a:p>
            <a:r>
              <a:rPr lang="zh-CN" altLang="en-US" sz="2400" dirty="0"/>
              <a:t>卡度尼利单抗显著降低一线宫颈癌患者死亡风险、提高肿瘤完全缓解比例</a:t>
            </a:r>
            <a:endParaRPr lang="zh-CN" altLang="en-US" sz="2400" dirty="0"/>
          </a:p>
        </p:txBody>
      </p:sp>
      <p:pic>
        <p:nvPicPr>
          <p:cNvPr id="20" name="图片 19"/>
          <p:cNvPicPr>
            <a:picLocks noChangeAspect="1"/>
          </p:cNvPicPr>
          <p:nvPr/>
        </p:nvPicPr>
        <p:blipFill>
          <a:blip r:embed="rId1"/>
          <a:stretch>
            <a:fillRect/>
          </a:stretch>
        </p:blipFill>
        <p:spPr>
          <a:xfrm>
            <a:off x="763905" y="3335020"/>
            <a:ext cx="5048250" cy="2552700"/>
          </a:xfrm>
          <a:prstGeom prst="rect">
            <a:avLst/>
          </a:prstGeom>
        </p:spPr>
      </p:pic>
      <p:pic>
        <p:nvPicPr>
          <p:cNvPr id="22" name="图片 21"/>
          <p:cNvPicPr>
            <a:picLocks noChangeAspect="1"/>
          </p:cNvPicPr>
          <p:nvPr/>
        </p:nvPicPr>
        <p:blipFill>
          <a:blip r:embed="rId2"/>
          <a:stretch>
            <a:fillRect/>
          </a:stretch>
        </p:blipFill>
        <p:spPr>
          <a:xfrm>
            <a:off x="6152515" y="3439160"/>
            <a:ext cx="5048250" cy="2517146"/>
          </a:xfrm>
          <a:prstGeom prst="rect">
            <a:avLst/>
          </a:prstGeom>
        </p:spPr>
      </p:pic>
      <p:sp>
        <p:nvSpPr>
          <p:cNvPr id="5" name="文本框 4"/>
          <p:cNvSpPr txBox="1"/>
          <p:nvPr/>
        </p:nvSpPr>
        <p:spPr>
          <a:xfrm>
            <a:off x="2464435" y="2975610"/>
            <a:ext cx="1677670" cy="306705"/>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p>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IIT人群中总生存期</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7533005" y="2975610"/>
            <a:ext cx="3227070" cy="306705"/>
          </a:xfrm>
          <a:prstGeom prst="rect">
            <a:avLst/>
          </a:prstGeom>
          <a:noFill/>
          <a:extLst>
            <a:ext uri="{909E8E84-426E-40DD-AFC4-6F175D3DCCD1}">
              <a14:hiddenFill xmlns:a14="http://schemas.microsoft.com/office/drawing/2010/main">
                <a:solidFill>
                  <a:srgbClr val="FF0000"/>
                </a:solidFill>
              </a14:hiddenFill>
            </a:ext>
          </a:extLst>
        </p:spPr>
        <p:txBody>
          <a:bodyPr wrap="square" rtlCol="0">
            <a:spAutoFit/>
          </a:bodyPr>
          <a:p>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不适用贝伐珠单抗人群</a:t>
            </a:r>
            <a:r>
              <a:rPr lang="zh-CN" altLang="en-US" sz="1400" b="1" dirty="0">
                <a:latin typeface="微软雅黑" panose="020B0503020204020204" pitchFamily="34" charset="-122"/>
                <a:ea typeface="微软雅黑" panose="020B0503020204020204" pitchFamily="34" charset="-122"/>
                <a:cs typeface="微软雅黑" panose="020B0503020204020204" pitchFamily="34" charset="-122"/>
              </a:rPr>
              <a:t>中总生存期</a:t>
            </a:r>
            <a:endParaRPr lang="zh-CN" altLang="en-US" sz="1400" b="1"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有效性</a:t>
            </a:r>
            <a:endParaRPr kumimoji="1" lang="zh-CN" altLang="en-US" b="1"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圆角矩形 8"/>
          <p:cNvSpPr/>
          <p:nvPr/>
        </p:nvSpPr>
        <p:spPr>
          <a:xfrm>
            <a:off x="5551170" y="824865"/>
            <a:ext cx="6029325" cy="5422265"/>
          </a:xfrm>
          <a:prstGeom prst="roundRect">
            <a:avLst>
              <a:gd name="adj" fmla="val 1598"/>
            </a:avLst>
          </a:prstGeom>
          <a:gradFill>
            <a:gsLst>
              <a:gs pos="0">
                <a:schemeClr val="accent5">
                  <a:lumMod val="20000"/>
                  <a:lumOff val="80000"/>
                </a:schemeClr>
              </a:gs>
              <a:gs pos="75000">
                <a:srgbClr val="FCFEFF"/>
              </a:gs>
            </a:gsLst>
            <a:lin ang="16200000" scaled="1"/>
          </a:gradFill>
          <a:ln>
            <a:solidFill>
              <a:srgbClr val="083EAD"/>
            </a:solidFill>
            <a:prstDash val="dash"/>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gradFill>
                <a:gsLst>
                  <a:gs pos="0">
                    <a:schemeClr val="bg1"/>
                  </a:gs>
                  <a:gs pos="42000">
                    <a:srgbClr val="6ACCF2"/>
                  </a:gs>
                  <a:gs pos="100000">
                    <a:srgbClr val="2497EA"/>
                  </a:gs>
                </a:gsLst>
                <a:lin ang="8100000" scaled="1"/>
              </a:gradFill>
            </a:endParaRPr>
          </a:p>
        </p:txBody>
      </p:sp>
      <p:sp>
        <p:nvSpPr>
          <p:cNvPr id="7" name="圆角矩形 6"/>
          <p:cNvSpPr/>
          <p:nvPr/>
        </p:nvSpPr>
        <p:spPr>
          <a:xfrm>
            <a:off x="716915" y="821690"/>
            <a:ext cx="4489450" cy="5406390"/>
          </a:xfrm>
          <a:prstGeom prst="roundRect">
            <a:avLst>
              <a:gd name="adj" fmla="val 2541"/>
            </a:avLst>
          </a:prstGeom>
          <a:gradFill>
            <a:gsLst>
              <a:gs pos="0">
                <a:schemeClr val="accent5">
                  <a:lumMod val="20000"/>
                  <a:lumOff val="80000"/>
                </a:schemeClr>
              </a:gs>
              <a:gs pos="75000">
                <a:srgbClr val="FCFEFF"/>
              </a:gs>
            </a:gsLst>
            <a:lin ang="16200000" scaled="1"/>
          </a:gradFill>
          <a:ln>
            <a:solidFill>
              <a:srgbClr val="083EAD"/>
            </a:solidFill>
            <a:prstDash val="dash"/>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678815" y="4098925"/>
            <a:ext cx="7511415" cy="499110"/>
          </a:xfrm>
          <a:prstGeom prst="rect">
            <a:avLst/>
          </a:prstGeom>
          <a:noFill/>
        </p:spPr>
        <p:txBody>
          <a:bodyPr wrap="square" rtlCol="0">
            <a:noAutofit/>
          </a:bodyPr>
          <a:lstStyle/>
          <a:p>
            <a:endParaRPr lang="zh-CN" altLang="en-US"/>
          </a:p>
        </p:txBody>
      </p:sp>
      <p:sp>
        <p:nvSpPr>
          <p:cNvPr id="27" name="文本框 26"/>
          <p:cNvSpPr txBox="1"/>
          <p:nvPr>
            <p:custDataLst>
              <p:tags r:id="rId1"/>
            </p:custDataLst>
          </p:nvPr>
        </p:nvSpPr>
        <p:spPr>
          <a:xfrm>
            <a:off x="1410335" y="2908935"/>
            <a:ext cx="3491230" cy="521970"/>
          </a:xfrm>
          <a:prstGeom prst="rect">
            <a:avLst/>
          </a:prstGeom>
          <a:noFill/>
        </p:spPr>
        <p:txBody>
          <a:bodyPr wrap="square" rtlCol="0" anchor="t">
            <a:spAutoFit/>
          </a:bodyPr>
          <a:lstStyle/>
          <a:p>
            <a:pPr indent="0">
              <a:buClr>
                <a:srgbClr val="F26B19"/>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卡度尼利单抗联合XELOX（</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无论 PD-L1 表达状态</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Ⅰ</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级推荐</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1A类证据</a:t>
            </a:r>
            <a:endPar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9" name="文本框 78"/>
          <p:cNvSpPr txBox="1"/>
          <p:nvPr/>
        </p:nvSpPr>
        <p:spPr>
          <a:xfrm>
            <a:off x="6488430" y="5624195"/>
            <a:ext cx="5569585" cy="306705"/>
          </a:xfrm>
          <a:prstGeom prst="rect">
            <a:avLst/>
          </a:prstGeom>
          <a:noFill/>
        </p:spPr>
        <p:txBody>
          <a:bodyPr wrap="square" rtlCol="0" anchor="t">
            <a:spAutoFit/>
          </a:bodyPr>
          <a:lstStyle/>
          <a:p>
            <a:pPr indent="0">
              <a:buClr>
                <a:srgbClr val="F26B19"/>
              </a:buClr>
              <a:buFont typeface="Arial" panose="020B0604020202020204" pitchFamily="34" charset="0"/>
              <a:buNone/>
            </a:pPr>
            <a:r>
              <a:rPr sz="1400">
                <a:latin typeface="微软雅黑" panose="020B0503020204020204" pitchFamily="34" charset="-122"/>
                <a:ea typeface="微软雅黑" panose="020B0503020204020204" pitchFamily="34" charset="-122"/>
                <a:cs typeface="微软雅黑" panose="020B0503020204020204" pitchFamily="34" charset="-122"/>
              </a:rPr>
              <a:t>化疗联合基于PD-1靶点的双特异性抗体(弱推荐)</a:t>
            </a:r>
            <a:endParaRPr sz="14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5" name="组合 24"/>
          <p:cNvGrpSpPr/>
          <p:nvPr>
            <p:custDataLst>
              <p:tags r:id="rId2"/>
            </p:custDataLst>
          </p:nvPr>
        </p:nvGrpSpPr>
        <p:grpSpPr>
          <a:xfrm>
            <a:off x="1007374" y="2255520"/>
            <a:ext cx="3834501" cy="518102"/>
            <a:chOff x="1505" y="1685"/>
            <a:chExt cx="6407" cy="1001"/>
          </a:xfrm>
        </p:grpSpPr>
        <p:sp>
          <p:nvSpPr>
            <p:cNvPr id="97" name="Round Same Side Corner Rectangle 96"/>
            <p:cNvSpPr/>
            <p:nvPr>
              <p:custDataLst>
                <p:tags r:id="rId3"/>
              </p:custDataLst>
            </p:nvPr>
          </p:nvSpPr>
          <p:spPr>
            <a:xfrm flipH="1">
              <a:off x="1547" y="1685"/>
              <a:ext cx="6365" cy="624"/>
            </a:xfrm>
            <a:prstGeom prst="roundRect">
              <a:avLst>
                <a:gd name="adj" fmla="val 50000"/>
              </a:avLst>
            </a:prstGeom>
            <a:gradFill>
              <a:gsLst>
                <a:gs pos="0">
                  <a:srgbClr val="2586C0">
                    <a:alpha val="100000"/>
                  </a:srgbClr>
                </a:gs>
                <a:gs pos="0">
                  <a:srgbClr val="3F9DD5"/>
                </a:gs>
                <a:gs pos="78000">
                  <a:srgbClr val="083EAD"/>
                </a:gs>
              </a:gsLst>
              <a:lin ang="0" scaled="0"/>
            </a:gradFill>
            <a:ln w="19050">
              <a:noFill/>
            </a:ln>
            <a:effectLst>
              <a:outerShdw blurRad="127000" dist="635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defTabSz="673735">
                <a:lnSpc>
                  <a:spcPct val="70000"/>
                </a:lnSpc>
                <a:spcBef>
                  <a:spcPts val="400"/>
                </a:spcBef>
                <a:spcAft>
                  <a:spcPts val="0"/>
                </a:spcAft>
                <a:buClrTx/>
                <a:buSzTx/>
                <a:buFontTx/>
                <a:defRPr/>
              </a:pPr>
              <a:endParaRPr lang="en-US" sz="2000" b="1" noProof="0" dirty="0">
                <a:ln>
                  <a:noFill/>
                </a:ln>
                <a:solidFill>
                  <a:prstClr val="white"/>
                </a:solidFill>
                <a:effectLst/>
                <a:uLnTx/>
                <a:uFillTx/>
                <a:latin typeface="Arial" panose="020B0604020202020204" pitchFamily="34" charset="0"/>
                <a:ea typeface="楷体" panose="02010609060101010101" pitchFamily="49" charset="-122"/>
                <a:cs typeface="Arial" panose="020B0604020202020204" pitchFamily="34" charset="0"/>
                <a:sym typeface="+mn-ea"/>
              </a:endParaRPr>
            </a:p>
          </p:txBody>
        </p:sp>
        <p:sp>
          <p:nvSpPr>
            <p:cNvPr id="26" name="文本框 25"/>
            <p:cNvSpPr txBox="1"/>
            <p:nvPr>
              <p:custDataLst>
                <p:tags r:id="rId4"/>
              </p:custDataLst>
            </p:nvPr>
          </p:nvSpPr>
          <p:spPr>
            <a:xfrm>
              <a:off x="1505" y="1686"/>
              <a:ext cx="5994" cy="1000"/>
            </a:xfrm>
            <a:prstGeom prst="rect">
              <a:avLst/>
            </a:prstGeom>
            <a:noFill/>
          </p:spPr>
          <p:txBody>
            <a:bodyPr wrap="square" rtlCol="0">
              <a:noAutofit/>
            </a:bodyPr>
            <a:lstStyle/>
            <a:p>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CSCO免疫检查点抑制剂指南》</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46" name="文本框 45"/>
          <p:cNvSpPr txBox="1"/>
          <p:nvPr>
            <p:custDataLst>
              <p:tags r:id="rId5"/>
            </p:custDataLst>
          </p:nvPr>
        </p:nvSpPr>
        <p:spPr>
          <a:xfrm>
            <a:off x="1422400" y="2610485"/>
            <a:ext cx="3479165" cy="306705"/>
          </a:xfrm>
          <a:prstGeom prst="rect">
            <a:avLst/>
          </a:prstGeom>
          <a:noFill/>
        </p:spPr>
        <p:txBody>
          <a:bodyPr wrap="square" rtlCol="0" anchor="t">
            <a:spAutoFit/>
          </a:bodyPr>
          <a:lstStyle/>
          <a:p>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晚期胃癌(HER2 阴性)一线治疗：</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28" name="组合 27"/>
          <p:cNvGrpSpPr/>
          <p:nvPr>
            <p:custDataLst>
              <p:tags r:id="rId6"/>
            </p:custDataLst>
          </p:nvPr>
        </p:nvGrpSpPr>
        <p:grpSpPr>
          <a:xfrm>
            <a:off x="1093470" y="2652395"/>
            <a:ext cx="236855" cy="440690"/>
            <a:chOff x="1648" y="2615"/>
            <a:chExt cx="396" cy="850"/>
          </a:xfrm>
        </p:grpSpPr>
        <p:pic>
          <p:nvPicPr>
            <p:cNvPr id="42" name="图片 41" descr="完成"/>
            <p:cNvPicPr>
              <a:picLocks noChangeAspect="1"/>
            </p:cNvPicPr>
            <p:nvPr>
              <p:custDataLst>
                <p:tags r:id="rId7"/>
              </p:custDataLst>
            </p:nvPr>
          </p:nvPicPr>
          <p:blipFill>
            <a:blip r:embed="rId8">
              <a:extLst>
                <a:ext uri="{96DAC541-7B7A-43D3-8B79-37D633B846F1}">
                  <asvg:svgBlip xmlns:asvg="http://schemas.microsoft.com/office/drawing/2016/SVG/main" r:embed="rId9"/>
                </a:ext>
              </a:extLst>
            </a:blip>
            <a:stretch>
              <a:fillRect/>
            </a:stretch>
          </p:blipFill>
          <p:spPr>
            <a:xfrm>
              <a:off x="1648" y="2615"/>
              <a:ext cx="397" cy="397"/>
            </a:xfrm>
            <a:prstGeom prst="rect">
              <a:avLst/>
            </a:prstGeom>
          </p:spPr>
        </p:pic>
        <p:pic>
          <p:nvPicPr>
            <p:cNvPr id="48" name="图片 47" descr="点"/>
            <p:cNvPicPr>
              <a:picLocks noChangeAspect="1"/>
            </p:cNvPicPr>
            <p:nvPr>
              <p:custDataLst>
                <p:tags r:id="rId10"/>
              </p:custDataLst>
            </p:nvPr>
          </p:nvPicPr>
          <p:blipFill>
            <a:blip r:embed="rId11">
              <a:extLst>
                <a:ext uri="{96DAC541-7B7A-43D3-8B79-37D633B846F1}">
                  <asvg:svgBlip xmlns:asvg="http://schemas.microsoft.com/office/drawing/2016/SVG/main" r:embed="rId12"/>
                </a:ext>
              </a:extLst>
            </a:blip>
            <a:stretch>
              <a:fillRect/>
            </a:stretch>
          </p:blipFill>
          <p:spPr>
            <a:xfrm>
              <a:off x="1766" y="3295"/>
              <a:ext cx="170" cy="170"/>
            </a:xfrm>
            <a:prstGeom prst="rect">
              <a:avLst/>
            </a:prstGeom>
          </p:spPr>
        </p:pic>
      </p:grpSp>
      <p:sp>
        <p:nvSpPr>
          <p:cNvPr id="59" name="文本框 58"/>
          <p:cNvSpPr txBox="1"/>
          <p:nvPr>
            <p:custDataLst>
              <p:tags r:id="rId13"/>
            </p:custDataLst>
          </p:nvPr>
        </p:nvSpPr>
        <p:spPr>
          <a:xfrm>
            <a:off x="1458595" y="4622165"/>
            <a:ext cx="3458210" cy="521970"/>
          </a:xfrm>
          <a:prstGeom prst="rect">
            <a:avLst/>
          </a:prstGeom>
          <a:noFill/>
        </p:spPr>
        <p:txBody>
          <a:bodyPr wrap="square" rtlCol="0" anchor="t">
            <a:spAutoFit/>
          </a:bodyPr>
          <a:lstStyle/>
          <a:p>
            <a:pPr indent="0">
              <a:buClr>
                <a:srgbClr val="F26B19"/>
              </a:buClr>
              <a:buFont typeface="Arial" panose="020B0604020202020204" pitchFamily="34" charset="0"/>
              <a:buNone/>
            </a:pP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卡度尼利单抗联合XELOX（</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无论 PD-L1 表达状态</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cs typeface="微软雅黑" panose="020B0503020204020204" pitchFamily="34" charset="-122"/>
              </a:rPr>
              <a:t> Ⅰ</a:t>
            </a:r>
            <a:r>
              <a:rPr lang="zh-CN" altLang="en-US" sz="1400" dirty="0">
                <a:latin typeface="微软雅黑" panose="020B0503020204020204" pitchFamily="34" charset="-122"/>
                <a:ea typeface="微软雅黑" panose="020B0503020204020204" pitchFamily="34" charset="-122"/>
                <a:cs typeface="微软雅黑" panose="020B0503020204020204" pitchFamily="34" charset="-122"/>
              </a:rPr>
              <a:t>级推荐</a:t>
            </a:r>
            <a:r>
              <a:rPr lang="zh-CN" altLang="en-US" sz="1400" b="1" dirty="0">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1A类证据</a:t>
            </a:r>
            <a:endParaRPr lang="en-US" altLang="zh-CN" sz="14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4" name="文本框 63"/>
          <p:cNvSpPr txBox="1"/>
          <p:nvPr>
            <p:custDataLst>
              <p:tags r:id="rId14"/>
            </p:custDataLst>
          </p:nvPr>
        </p:nvSpPr>
        <p:spPr>
          <a:xfrm>
            <a:off x="1458595" y="4342130"/>
            <a:ext cx="3093085" cy="306705"/>
          </a:xfrm>
          <a:prstGeom prst="rect">
            <a:avLst/>
          </a:prstGeom>
          <a:noFill/>
        </p:spPr>
        <p:txBody>
          <a:bodyPr wrap="square" rtlCol="0" anchor="t">
            <a:spAutoFit/>
          </a:bodyPr>
          <a:lstStyle/>
          <a:p>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晚期胃癌(HER2 阴性)一线治疗：</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67" name="文本框 66"/>
          <p:cNvSpPr txBox="1"/>
          <p:nvPr/>
        </p:nvSpPr>
        <p:spPr>
          <a:xfrm>
            <a:off x="6488430" y="4288155"/>
            <a:ext cx="4273550" cy="306705"/>
          </a:xfrm>
          <a:prstGeom prst="rect">
            <a:avLst/>
          </a:prstGeom>
          <a:noFill/>
        </p:spPr>
        <p:txBody>
          <a:bodyPr wrap="square" rtlCol="0" anchor="t">
            <a:spAutoFit/>
          </a:bodyPr>
          <a:lstStyle/>
          <a:p>
            <a:pPr indent="0">
              <a:buClr>
                <a:srgbClr val="F26B19"/>
              </a:buClr>
              <a:buFont typeface="Arial" panose="020B0604020202020204" pitchFamily="34" charset="0"/>
              <a:buNone/>
            </a:pPr>
            <a:r>
              <a:rPr sz="1400">
                <a:latin typeface="微软雅黑" panose="020B0503020204020204" pitchFamily="34" charset="-122"/>
                <a:ea typeface="微软雅黑" panose="020B0503020204020204" pitchFamily="34" charset="-122"/>
                <a:cs typeface="微软雅黑" panose="020B0503020204020204" pitchFamily="34" charset="-122"/>
              </a:rPr>
              <a:t>化疗联合基于PD-1靶点的免疫治疗方案(</a:t>
            </a:r>
            <a:r>
              <a:rPr sz="1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强推荐</a:t>
            </a:r>
            <a:r>
              <a:rPr sz="1400">
                <a:latin typeface="微软雅黑" panose="020B0503020204020204" pitchFamily="34" charset="-122"/>
                <a:ea typeface="微软雅黑" panose="020B0503020204020204" pitchFamily="34" charset="-122"/>
                <a:cs typeface="微软雅黑" panose="020B0503020204020204" pitchFamily="34" charset="-122"/>
              </a:rPr>
              <a:t>)</a:t>
            </a:r>
            <a:endParaRPr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2" name="文本框 71"/>
          <p:cNvSpPr txBox="1"/>
          <p:nvPr/>
        </p:nvSpPr>
        <p:spPr>
          <a:xfrm>
            <a:off x="6488430" y="4010660"/>
            <a:ext cx="4609465" cy="306705"/>
          </a:xfrm>
          <a:prstGeom prst="rect">
            <a:avLst/>
          </a:prstGeom>
          <a:noFill/>
        </p:spPr>
        <p:txBody>
          <a:bodyPr wrap="square" rtlCol="0" anchor="t">
            <a:spAutoFit/>
          </a:bodyPr>
          <a:lstStyle/>
          <a:p>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晚期胃癌一线</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PD-L1 CPS</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5</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治疗:</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74" name="文本框 73"/>
          <p:cNvSpPr txBox="1"/>
          <p:nvPr/>
        </p:nvSpPr>
        <p:spPr>
          <a:xfrm>
            <a:off x="6488430" y="4910455"/>
            <a:ext cx="5036185" cy="521970"/>
          </a:xfrm>
          <a:prstGeom prst="rect">
            <a:avLst/>
          </a:prstGeom>
          <a:noFill/>
        </p:spPr>
        <p:txBody>
          <a:bodyPr wrap="square" rtlCol="0" anchor="t">
            <a:spAutoFit/>
          </a:bodyPr>
          <a:lstStyle/>
          <a:p>
            <a:pPr indent="0">
              <a:buClr>
                <a:srgbClr val="F26B19"/>
              </a:buClr>
              <a:buFont typeface="Arial" panose="020B0604020202020204" pitchFamily="34" charset="0"/>
              <a:buNone/>
            </a:pPr>
            <a:r>
              <a:rPr sz="1400">
                <a:latin typeface="微软雅黑" panose="020B0503020204020204" pitchFamily="34" charset="-122"/>
                <a:ea typeface="微软雅黑" panose="020B0503020204020204" pitchFamily="34" charset="-122"/>
                <a:cs typeface="微软雅黑" panose="020B0503020204020204" pitchFamily="34" charset="-122"/>
              </a:rPr>
              <a:t>化疗联合基于PD-1靶点的双特异性抗体(如卡度尼利单抗)进行治疗(弱推荐)</a:t>
            </a:r>
            <a:endParaRPr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76" name="文本框 75"/>
          <p:cNvSpPr txBox="1"/>
          <p:nvPr/>
        </p:nvSpPr>
        <p:spPr>
          <a:xfrm>
            <a:off x="6488430" y="4629785"/>
            <a:ext cx="4609465" cy="306705"/>
          </a:xfrm>
          <a:prstGeom prst="rect">
            <a:avLst/>
          </a:prstGeom>
          <a:noFill/>
        </p:spPr>
        <p:txBody>
          <a:bodyPr wrap="square" rtlCol="0" anchor="t">
            <a:spAutoFit/>
          </a:bodyPr>
          <a:lstStyle/>
          <a:p>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晚期胃癌一线</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PD-L1CPS＜5或阴性</a:t>
            </a:r>
            <a:r>
              <a:rPr lang="en-US" altLang="zh-CN" sz="1400">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治疗:</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81" name="文本框 80"/>
          <p:cNvSpPr txBox="1"/>
          <p:nvPr/>
        </p:nvSpPr>
        <p:spPr>
          <a:xfrm>
            <a:off x="6488430" y="5346700"/>
            <a:ext cx="4609465" cy="306705"/>
          </a:xfrm>
          <a:prstGeom prst="rect">
            <a:avLst/>
          </a:prstGeom>
          <a:noFill/>
        </p:spPr>
        <p:txBody>
          <a:bodyPr wrap="square" rtlCol="0" anchor="t">
            <a:spAutoFit/>
          </a:bodyPr>
          <a:lstStyle/>
          <a:p>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晚期胃癌二线及以上免疫治疗进展后治疗:</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18" name="组合 17"/>
          <p:cNvGrpSpPr/>
          <p:nvPr>
            <p:custDataLst>
              <p:tags r:id="rId15"/>
            </p:custDataLst>
          </p:nvPr>
        </p:nvGrpSpPr>
        <p:grpSpPr>
          <a:xfrm>
            <a:off x="985125" y="3893820"/>
            <a:ext cx="5046842" cy="322971"/>
            <a:chOff x="1756" y="4953"/>
            <a:chExt cx="8432" cy="624"/>
          </a:xfrm>
        </p:grpSpPr>
        <p:sp>
          <p:nvSpPr>
            <p:cNvPr id="5" name="Round Same Side Corner Rectangle 96"/>
            <p:cNvSpPr/>
            <p:nvPr>
              <p:custDataLst>
                <p:tags r:id="rId16"/>
              </p:custDataLst>
            </p:nvPr>
          </p:nvSpPr>
          <p:spPr>
            <a:xfrm flipH="1">
              <a:off x="1780" y="4953"/>
              <a:ext cx="6365" cy="624"/>
            </a:xfrm>
            <a:prstGeom prst="roundRect">
              <a:avLst>
                <a:gd name="adj" fmla="val 50000"/>
              </a:avLst>
            </a:prstGeom>
            <a:gradFill>
              <a:gsLst>
                <a:gs pos="0">
                  <a:srgbClr val="3F9DD5"/>
                </a:gs>
                <a:gs pos="22000">
                  <a:srgbClr val="246EC1">
                    <a:alpha val="100000"/>
                  </a:srgbClr>
                </a:gs>
                <a:gs pos="82000">
                  <a:srgbClr val="083EAD"/>
                </a:gs>
              </a:gsLst>
              <a:lin ang="0" scaled="0"/>
            </a:gradFill>
            <a:ln w="19050">
              <a:noFill/>
            </a:ln>
            <a:effectLst>
              <a:outerShdw blurRad="127000" dist="635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defTabSz="673735">
                <a:lnSpc>
                  <a:spcPct val="70000"/>
                </a:lnSpc>
                <a:spcBef>
                  <a:spcPts val="400"/>
                </a:spcBef>
                <a:spcAft>
                  <a:spcPts val="0"/>
                </a:spcAft>
                <a:buClrTx/>
                <a:buSzTx/>
                <a:buFontTx/>
                <a:defRPr/>
              </a:pPr>
              <a:endParaRPr lang="en-US" sz="2000" b="1" noProof="0" dirty="0">
                <a:ln>
                  <a:noFill/>
                </a:ln>
                <a:solidFill>
                  <a:prstClr val="white"/>
                </a:solidFill>
                <a:effectLst/>
                <a:uLnTx/>
                <a:uFillTx/>
                <a:latin typeface="Arial" panose="020B0604020202020204" pitchFamily="34" charset="0"/>
                <a:ea typeface="楷体" panose="02010609060101010101" pitchFamily="49" charset="-122"/>
                <a:cs typeface="Arial" panose="020B0604020202020204" pitchFamily="34" charset="0"/>
                <a:sym typeface="+mn-ea"/>
              </a:endParaRPr>
            </a:p>
          </p:txBody>
        </p:sp>
        <p:sp>
          <p:nvSpPr>
            <p:cNvPr id="63" name="文本框 62"/>
            <p:cNvSpPr txBox="1"/>
            <p:nvPr>
              <p:custDataLst>
                <p:tags r:id="rId17"/>
              </p:custDataLst>
            </p:nvPr>
          </p:nvSpPr>
          <p:spPr>
            <a:xfrm>
              <a:off x="1756" y="4965"/>
              <a:ext cx="8432" cy="592"/>
            </a:xfrm>
            <a:prstGeom prst="rect">
              <a:avLst/>
            </a:prstGeom>
            <a:noFill/>
          </p:spPr>
          <p:txBody>
            <a:bodyPr wrap="square" rtlCol="0">
              <a:spAutoFit/>
            </a:bodyPr>
            <a:lstStyle/>
            <a:p>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CSCO胃癌诊疗指南》</a:t>
              </a:r>
              <a:r>
                <a:rPr lang="en-US" altLang="zh-CN"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4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1" name="组合 20"/>
          <p:cNvGrpSpPr/>
          <p:nvPr/>
        </p:nvGrpSpPr>
        <p:grpSpPr>
          <a:xfrm>
            <a:off x="6035623" y="3544570"/>
            <a:ext cx="4825417" cy="364252"/>
            <a:chOff x="1589" y="6482"/>
            <a:chExt cx="8062" cy="703"/>
          </a:xfrm>
        </p:grpSpPr>
        <p:sp>
          <p:nvSpPr>
            <p:cNvPr id="6" name="Round Same Side Corner Rectangle 96"/>
            <p:cNvSpPr/>
            <p:nvPr/>
          </p:nvSpPr>
          <p:spPr>
            <a:xfrm flipH="1">
              <a:off x="1605" y="6482"/>
              <a:ext cx="8046" cy="624"/>
            </a:xfrm>
            <a:prstGeom prst="roundRect">
              <a:avLst>
                <a:gd name="adj" fmla="val 50000"/>
              </a:avLst>
            </a:prstGeom>
            <a:gradFill>
              <a:gsLst>
                <a:gs pos="0">
                  <a:srgbClr val="3F9DD5"/>
                </a:gs>
                <a:gs pos="19000">
                  <a:srgbClr val="246EC1">
                    <a:alpha val="100000"/>
                  </a:srgbClr>
                </a:gs>
                <a:gs pos="77000">
                  <a:srgbClr val="083EAD"/>
                </a:gs>
              </a:gsLst>
              <a:lin ang="0" scaled="0"/>
            </a:gradFill>
            <a:ln w="19050">
              <a:noFill/>
            </a:ln>
            <a:effectLst>
              <a:outerShdw blurRad="127000" dist="635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defTabSz="673735">
                <a:lnSpc>
                  <a:spcPct val="70000"/>
                </a:lnSpc>
                <a:spcBef>
                  <a:spcPts val="400"/>
                </a:spcBef>
                <a:spcAft>
                  <a:spcPts val="0"/>
                </a:spcAft>
                <a:buClrTx/>
                <a:buSzTx/>
                <a:buFontTx/>
                <a:defRPr/>
              </a:pPr>
              <a:endParaRPr lang="en-US" sz="2000" b="1" noProof="0" dirty="0">
                <a:ln>
                  <a:noFill/>
                </a:ln>
                <a:solidFill>
                  <a:prstClr val="white"/>
                </a:solidFill>
                <a:effectLst/>
                <a:uLnTx/>
                <a:uFillTx/>
                <a:latin typeface="Arial" panose="020B0604020202020204" pitchFamily="34" charset="0"/>
                <a:ea typeface="楷体" panose="02010609060101010101" pitchFamily="49" charset="-122"/>
                <a:cs typeface="Arial" panose="020B0604020202020204" pitchFamily="34" charset="0"/>
                <a:sym typeface="+mn-ea"/>
              </a:endParaRPr>
            </a:p>
          </p:txBody>
        </p:sp>
        <p:sp>
          <p:nvSpPr>
            <p:cNvPr id="20" name="文本框 19"/>
            <p:cNvSpPr txBox="1"/>
            <p:nvPr/>
          </p:nvSpPr>
          <p:spPr>
            <a:xfrm>
              <a:off x="1589" y="6507"/>
              <a:ext cx="7725" cy="678"/>
            </a:xfrm>
            <a:prstGeom prst="rect">
              <a:avLst/>
            </a:prstGeom>
            <a:noFill/>
          </p:spPr>
          <p:txBody>
            <a:bodyPr wrap="square" rtlCol="0" anchor="t">
              <a:noAutofit/>
            </a:bodyPr>
            <a:lstStyle/>
            <a:p>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《基于PD-L1蛋白表达水平的胃癌免疫治疗专家共识》</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9" name="组合 28"/>
          <p:cNvGrpSpPr/>
          <p:nvPr>
            <p:custDataLst>
              <p:tags r:id="rId18"/>
            </p:custDataLst>
          </p:nvPr>
        </p:nvGrpSpPr>
        <p:grpSpPr>
          <a:xfrm>
            <a:off x="1060450" y="4375785"/>
            <a:ext cx="236855" cy="440690"/>
            <a:chOff x="1648" y="2615"/>
            <a:chExt cx="396" cy="850"/>
          </a:xfrm>
        </p:grpSpPr>
        <p:pic>
          <p:nvPicPr>
            <p:cNvPr id="30" name="图片 29" descr="完成"/>
            <p:cNvPicPr>
              <a:picLocks noChangeAspect="1"/>
            </p:cNvPicPr>
            <p:nvPr>
              <p:custDataLst>
                <p:tags r:id="rId19"/>
              </p:custDataLst>
            </p:nvPr>
          </p:nvPicPr>
          <p:blipFill>
            <a:blip r:embed="rId8">
              <a:extLst>
                <a:ext uri="{96DAC541-7B7A-43D3-8B79-37D633B846F1}">
                  <asvg:svgBlip xmlns:asvg="http://schemas.microsoft.com/office/drawing/2016/SVG/main" r:embed="rId9"/>
                </a:ext>
              </a:extLst>
            </a:blip>
            <a:stretch>
              <a:fillRect/>
            </a:stretch>
          </p:blipFill>
          <p:spPr>
            <a:xfrm>
              <a:off x="1648" y="2615"/>
              <a:ext cx="397" cy="397"/>
            </a:xfrm>
            <a:prstGeom prst="rect">
              <a:avLst/>
            </a:prstGeom>
          </p:spPr>
        </p:pic>
        <p:pic>
          <p:nvPicPr>
            <p:cNvPr id="31" name="图片 30" descr="点"/>
            <p:cNvPicPr>
              <a:picLocks noChangeAspect="1"/>
            </p:cNvPicPr>
            <p:nvPr>
              <p:custDataLst>
                <p:tags r:id="rId20"/>
              </p:custDataLst>
            </p:nvPr>
          </p:nvPicPr>
          <p:blipFill>
            <a:blip r:embed="rId11">
              <a:extLst>
                <a:ext uri="{96DAC541-7B7A-43D3-8B79-37D633B846F1}">
                  <asvg:svgBlip xmlns:asvg="http://schemas.microsoft.com/office/drawing/2016/SVG/main" r:embed="rId12"/>
                </a:ext>
              </a:extLst>
            </a:blip>
            <a:stretch>
              <a:fillRect/>
            </a:stretch>
          </p:blipFill>
          <p:spPr>
            <a:xfrm>
              <a:off x="1766" y="3295"/>
              <a:ext cx="170" cy="170"/>
            </a:xfrm>
            <a:prstGeom prst="rect">
              <a:avLst/>
            </a:prstGeom>
          </p:spPr>
        </p:pic>
      </p:grpSp>
      <p:grpSp>
        <p:nvGrpSpPr>
          <p:cNvPr id="45" name="组合 44"/>
          <p:cNvGrpSpPr/>
          <p:nvPr/>
        </p:nvGrpSpPr>
        <p:grpSpPr>
          <a:xfrm>
            <a:off x="6149975" y="4064000"/>
            <a:ext cx="236855" cy="440690"/>
            <a:chOff x="1648" y="2615"/>
            <a:chExt cx="396" cy="850"/>
          </a:xfrm>
        </p:grpSpPr>
        <p:pic>
          <p:nvPicPr>
            <p:cNvPr id="47" name="图片 46" descr="完成"/>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48" y="2615"/>
              <a:ext cx="397" cy="397"/>
            </a:xfrm>
            <a:prstGeom prst="rect">
              <a:avLst/>
            </a:prstGeom>
          </p:spPr>
        </p:pic>
        <p:pic>
          <p:nvPicPr>
            <p:cNvPr id="49" name="图片 48" descr="点"/>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66" y="3295"/>
              <a:ext cx="170" cy="170"/>
            </a:xfrm>
            <a:prstGeom prst="rect">
              <a:avLst/>
            </a:prstGeom>
          </p:spPr>
        </p:pic>
      </p:grpSp>
      <p:grpSp>
        <p:nvGrpSpPr>
          <p:cNvPr id="50" name="组合 49"/>
          <p:cNvGrpSpPr/>
          <p:nvPr/>
        </p:nvGrpSpPr>
        <p:grpSpPr>
          <a:xfrm>
            <a:off x="6149975" y="4693920"/>
            <a:ext cx="236855" cy="440690"/>
            <a:chOff x="1648" y="2615"/>
            <a:chExt cx="396" cy="850"/>
          </a:xfrm>
        </p:grpSpPr>
        <p:pic>
          <p:nvPicPr>
            <p:cNvPr id="51" name="图片 50" descr="完成"/>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48" y="2615"/>
              <a:ext cx="397" cy="397"/>
            </a:xfrm>
            <a:prstGeom prst="rect">
              <a:avLst/>
            </a:prstGeom>
          </p:spPr>
        </p:pic>
        <p:pic>
          <p:nvPicPr>
            <p:cNvPr id="52" name="图片 51" descr="点"/>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66" y="3295"/>
              <a:ext cx="170" cy="170"/>
            </a:xfrm>
            <a:prstGeom prst="rect">
              <a:avLst/>
            </a:prstGeom>
          </p:spPr>
        </p:pic>
      </p:grpSp>
      <p:grpSp>
        <p:nvGrpSpPr>
          <p:cNvPr id="53" name="组合 52"/>
          <p:cNvGrpSpPr/>
          <p:nvPr/>
        </p:nvGrpSpPr>
        <p:grpSpPr>
          <a:xfrm>
            <a:off x="6149975" y="5403215"/>
            <a:ext cx="236855" cy="440690"/>
            <a:chOff x="1648" y="2615"/>
            <a:chExt cx="396" cy="850"/>
          </a:xfrm>
        </p:grpSpPr>
        <p:pic>
          <p:nvPicPr>
            <p:cNvPr id="54" name="图片 53" descr="完成"/>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48" y="2615"/>
              <a:ext cx="397" cy="397"/>
            </a:xfrm>
            <a:prstGeom prst="rect">
              <a:avLst/>
            </a:prstGeom>
          </p:spPr>
        </p:pic>
        <p:pic>
          <p:nvPicPr>
            <p:cNvPr id="55" name="图片 54" descr="点"/>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66" y="3295"/>
              <a:ext cx="170" cy="170"/>
            </a:xfrm>
            <a:prstGeom prst="rect">
              <a:avLst/>
            </a:prstGeom>
          </p:spPr>
        </p:pic>
      </p:grpSp>
      <p:sp>
        <p:nvSpPr>
          <p:cNvPr id="38" name="文本框 37"/>
          <p:cNvSpPr txBox="1"/>
          <p:nvPr>
            <p:custDataLst>
              <p:tags r:id="rId21"/>
            </p:custDataLst>
          </p:nvPr>
        </p:nvSpPr>
        <p:spPr>
          <a:xfrm>
            <a:off x="6465570" y="2976880"/>
            <a:ext cx="5013325" cy="306705"/>
          </a:xfrm>
          <a:prstGeom prst="rect">
            <a:avLst/>
          </a:prstGeom>
          <a:noFill/>
        </p:spPr>
        <p:txBody>
          <a:bodyPr wrap="square" rtlCol="0" anchor="t">
            <a:spAutoFit/>
          </a:bodyPr>
          <a:lstStyle/>
          <a:p>
            <a:pPr indent="0">
              <a:buClr>
                <a:srgbClr val="F26B19"/>
              </a:buClr>
              <a:buFont typeface="Arial" panose="020B0604020202020204" pitchFamily="34" charset="0"/>
              <a:buNone/>
            </a:pPr>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优先推荐</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卡度尼利单抗联合XELOX（</a:t>
            </a:r>
            <a:r>
              <a:rPr lang="zh-CN" altLang="en-US" sz="1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rPr>
              <a:t>唯一不限PD-L1表达状态</a:t>
            </a:r>
            <a:r>
              <a:rPr lang="zh-CN" altLang="en-US" sz="140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4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9" name="文本框 38"/>
          <p:cNvSpPr txBox="1"/>
          <p:nvPr>
            <p:custDataLst>
              <p:tags r:id="rId22"/>
            </p:custDataLst>
          </p:nvPr>
        </p:nvSpPr>
        <p:spPr>
          <a:xfrm>
            <a:off x="6465570" y="2684780"/>
            <a:ext cx="3093085" cy="306705"/>
          </a:xfrm>
          <a:prstGeom prst="rect">
            <a:avLst/>
          </a:prstGeom>
          <a:noFill/>
        </p:spPr>
        <p:txBody>
          <a:bodyPr wrap="square" rtlCol="0" anchor="t">
            <a:spAutoFit/>
          </a:bodyPr>
          <a:lstStyle/>
          <a:p>
            <a:r>
              <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rPr>
              <a:t>晚期胃癌(HER2 阴性)一线治疗：</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nvGrpSpPr>
          <p:cNvPr id="40" name="组合 39"/>
          <p:cNvGrpSpPr/>
          <p:nvPr>
            <p:custDataLst>
              <p:tags r:id="rId23"/>
            </p:custDataLst>
          </p:nvPr>
        </p:nvGrpSpPr>
        <p:grpSpPr>
          <a:xfrm>
            <a:off x="6006465" y="2236470"/>
            <a:ext cx="5085148" cy="322971"/>
            <a:chOff x="1780" y="4953"/>
            <a:chExt cx="8496" cy="624"/>
          </a:xfrm>
        </p:grpSpPr>
        <p:sp>
          <p:nvSpPr>
            <p:cNvPr id="41" name="Round Same Side Corner Rectangle 96"/>
            <p:cNvSpPr/>
            <p:nvPr>
              <p:custDataLst>
                <p:tags r:id="rId24"/>
              </p:custDataLst>
            </p:nvPr>
          </p:nvSpPr>
          <p:spPr>
            <a:xfrm flipH="1">
              <a:off x="1780" y="4953"/>
              <a:ext cx="6365" cy="624"/>
            </a:xfrm>
            <a:prstGeom prst="roundRect">
              <a:avLst>
                <a:gd name="adj" fmla="val 50000"/>
              </a:avLst>
            </a:prstGeom>
            <a:gradFill>
              <a:gsLst>
                <a:gs pos="0">
                  <a:srgbClr val="3F9DD5"/>
                </a:gs>
                <a:gs pos="22000">
                  <a:srgbClr val="246EC1">
                    <a:alpha val="100000"/>
                  </a:srgbClr>
                </a:gs>
                <a:gs pos="82000">
                  <a:srgbClr val="083EAD"/>
                </a:gs>
              </a:gsLst>
              <a:lin ang="0" scaled="0"/>
            </a:gradFill>
            <a:ln w="19050">
              <a:noFill/>
            </a:ln>
            <a:effectLst>
              <a:outerShdw blurRad="127000" dist="63500" dir="2700000" algn="tl" rotWithShape="0">
                <a:schemeClr val="accent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lvl="0" algn="ctr" defTabSz="673735">
                <a:lnSpc>
                  <a:spcPct val="70000"/>
                </a:lnSpc>
                <a:spcBef>
                  <a:spcPts val="400"/>
                </a:spcBef>
                <a:spcAft>
                  <a:spcPts val="0"/>
                </a:spcAft>
                <a:buClrTx/>
                <a:buSzTx/>
                <a:buFontTx/>
                <a:defRPr/>
              </a:pPr>
              <a:endParaRPr lang="en-US" sz="2000" b="1" noProof="0" dirty="0">
                <a:ln>
                  <a:noFill/>
                </a:ln>
                <a:solidFill>
                  <a:prstClr val="white"/>
                </a:solidFill>
                <a:effectLst/>
                <a:uLnTx/>
                <a:uFillTx/>
                <a:latin typeface="Arial" panose="020B0604020202020204" pitchFamily="34" charset="0"/>
                <a:ea typeface="楷体" panose="02010609060101010101" pitchFamily="49" charset="-122"/>
                <a:cs typeface="Arial" panose="020B0604020202020204" pitchFamily="34" charset="0"/>
                <a:sym typeface="+mn-ea"/>
              </a:endParaRPr>
            </a:p>
          </p:txBody>
        </p:sp>
        <p:sp>
          <p:nvSpPr>
            <p:cNvPr id="43" name="文本框 42"/>
            <p:cNvSpPr txBox="1"/>
            <p:nvPr>
              <p:custDataLst>
                <p:tags r:id="rId25"/>
              </p:custDataLst>
            </p:nvPr>
          </p:nvSpPr>
          <p:spPr>
            <a:xfrm>
              <a:off x="1844" y="4977"/>
              <a:ext cx="8432" cy="593"/>
            </a:xfrm>
            <a:prstGeom prst="rect">
              <a:avLst/>
            </a:prstGeom>
            <a:noFill/>
          </p:spPr>
          <p:txBody>
            <a:bodyPr wrap="square" rtlCol="0">
              <a:spAutoFit/>
            </a:bodyPr>
            <a:lstStyle/>
            <a:p>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CACA</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胃癌整合诊治指南》</a:t>
              </a:r>
              <a:r>
                <a:rPr lang="en-US" altLang="zh-CN"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2025</a:t>
              </a:r>
              <a:r>
                <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版</a:t>
              </a:r>
              <a:endParaRPr lang="zh-CN" altLang="en-US" sz="14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4" name="组合 43"/>
          <p:cNvGrpSpPr/>
          <p:nvPr>
            <p:custDataLst>
              <p:tags r:id="rId26"/>
            </p:custDataLst>
          </p:nvPr>
        </p:nvGrpSpPr>
        <p:grpSpPr>
          <a:xfrm>
            <a:off x="6066790" y="2730500"/>
            <a:ext cx="236855" cy="440690"/>
            <a:chOff x="1648" y="2615"/>
            <a:chExt cx="396" cy="850"/>
          </a:xfrm>
        </p:grpSpPr>
        <p:pic>
          <p:nvPicPr>
            <p:cNvPr id="56" name="图片 55" descr="完成"/>
            <p:cNvPicPr>
              <a:picLocks noChangeAspect="1"/>
            </p:cNvPicPr>
            <p:nvPr>
              <p:custDataLst>
                <p:tags r:id="rId27"/>
              </p:custDataLst>
            </p:nvPr>
          </p:nvPicPr>
          <p:blipFill>
            <a:blip r:embed="rId8">
              <a:extLst>
                <a:ext uri="{96DAC541-7B7A-43D3-8B79-37D633B846F1}">
                  <asvg:svgBlip xmlns:asvg="http://schemas.microsoft.com/office/drawing/2016/SVG/main" r:embed="rId9"/>
                </a:ext>
              </a:extLst>
            </a:blip>
            <a:stretch>
              <a:fillRect/>
            </a:stretch>
          </p:blipFill>
          <p:spPr>
            <a:xfrm>
              <a:off x="1648" y="2615"/>
              <a:ext cx="397" cy="397"/>
            </a:xfrm>
            <a:prstGeom prst="rect">
              <a:avLst/>
            </a:prstGeom>
          </p:spPr>
        </p:pic>
        <p:pic>
          <p:nvPicPr>
            <p:cNvPr id="57" name="图片 56" descr="点"/>
            <p:cNvPicPr>
              <a:picLocks noChangeAspect="1"/>
            </p:cNvPicPr>
            <p:nvPr>
              <p:custDataLst>
                <p:tags r:id="rId28"/>
              </p:custDataLst>
            </p:nvPr>
          </p:nvPicPr>
          <p:blipFill>
            <a:blip r:embed="rId11">
              <a:extLst>
                <a:ext uri="{96DAC541-7B7A-43D3-8B79-37D633B846F1}">
                  <asvg:svgBlip xmlns:asvg="http://schemas.microsoft.com/office/drawing/2016/SVG/main" r:embed="rId12"/>
                </a:ext>
              </a:extLst>
            </a:blip>
            <a:stretch>
              <a:fillRect/>
            </a:stretch>
          </p:blipFill>
          <p:spPr>
            <a:xfrm>
              <a:off x="1766" y="3295"/>
              <a:ext cx="170" cy="170"/>
            </a:xfrm>
            <a:prstGeom prst="rect">
              <a:avLst/>
            </a:prstGeom>
          </p:spPr>
        </p:pic>
      </p:grpSp>
      <p:pic>
        <p:nvPicPr>
          <p:cNvPr id="8" name="图片 7"/>
          <p:cNvPicPr>
            <a:picLocks noChangeAspect="1"/>
          </p:cNvPicPr>
          <p:nvPr/>
        </p:nvPicPr>
        <p:blipFill>
          <a:blip r:embed="rId29"/>
          <a:stretch>
            <a:fillRect/>
          </a:stretch>
        </p:blipFill>
        <p:spPr>
          <a:xfrm>
            <a:off x="8112760" y="972185"/>
            <a:ext cx="1104900" cy="1104900"/>
          </a:xfrm>
          <a:prstGeom prst="rect">
            <a:avLst/>
          </a:prstGeom>
          <a:effectLst>
            <a:outerShdw blurRad="50800" dist="38100" dir="2700000" algn="tl" rotWithShape="0">
              <a:prstClr val="black">
                <a:alpha val="40000"/>
              </a:prstClr>
            </a:outerShdw>
          </a:effectLst>
        </p:spPr>
      </p:pic>
      <p:pic>
        <p:nvPicPr>
          <p:cNvPr id="10" name="图片 9"/>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936881" y="960120"/>
            <a:ext cx="1703070" cy="781685"/>
          </a:xfrm>
          <a:prstGeom prst="rect">
            <a:avLst/>
          </a:prstGeom>
          <a:effectLst>
            <a:outerShdw blurRad="50800" dist="38100" dir="2700000" algn="tl" rotWithShape="0">
              <a:prstClr val="black">
                <a:alpha val="40000"/>
              </a:prstClr>
            </a:outerShdw>
          </a:effectLst>
        </p:spPr>
      </p:pic>
      <p:sp>
        <p:nvSpPr>
          <p:cNvPr id="11" name="标题 10"/>
          <p:cNvSpPr>
            <a:spLocks noGrp="1"/>
          </p:cNvSpPr>
          <p:nvPr>
            <p:ph type="title"/>
          </p:nvPr>
        </p:nvSpPr>
        <p:spPr>
          <a:xfrm>
            <a:off x="678815" y="223520"/>
            <a:ext cx="6847205" cy="382270"/>
          </a:xfrm>
        </p:spPr>
        <p:txBody>
          <a:bodyPr>
            <a:noAutofit/>
          </a:bodyPr>
          <a:lstStyle/>
          <a:p>
            <a:r>
              <a:rPr kumimoji="1" lang="zh-CN" altLang="en-US" sz="2400" b="1" dirty="0">
                <a:solidFill>
                  <a:srgbClr val="0070C0"/>
                </a:solidFill>
                <a:latin typeface="微软雅黑" panose="020B0503020204020204" pitchFamily="34" charset="-122"/>
                <a:ea typeface="微软雅黑" panose="020B0503020204020204" pitchFamily="34" charset="-122"/>
                <a:cs typeface="+mn-cs"/>
              </a:rPr>
              <a:t>卡度尼利单抗获多部胃癌指南/专家共识推荐</a:t>
            </a:r>
            <a:endParaRPr kumimoji="1" lang="zh-CN" altLang="en-US" sz="2400" b="1" dirty="0">
              <a:solidFill>
                <a:srgbClr val="0070C0"/>
              </a:solidFill>
              <a:latin typeface="微软雅黑" panose="020B0503020204020204" pitchFamily="34" charset="-122"/>
              <a:ea typeface="微软雅黑" panose="020B0503020204020204" pitchFamily="34" charset="-122"/>
              <a:cs typeface="+mn-cs"/>
            </a:endParaRPr>
          </a:p>
        </p:txBody>
      </p:sp>
      <p:pic>
        <p:nvPicPr>
          <p:cNvPr id="2" name="图片 1"/>
          <p:cNvPicPr>
            <a:picLocks noChangeAspect="1"/>
          </p:cNvPicPr>
          <p:nvPr/>
        </p:nvPicPr>
        <p:blipFill>
          <a:blip r:embed="rId31"/>
          <a:stretch>
            <a:fillRect/>
          </a:stretch>
        </p:blipFill>
        <p:spPr>
          <a:xfrm>
            <a:off x="2659001" y="1084967"/>
            <a:ext cx="2404745" cy="576580"/>
          </a:xfrm>
          <a:prstGeom prst="rect">
            <a:avLst/>
          </a:prstGeom>
          <a:effectLst>
            <a:outerShdw blurRad="50800" dist="38100" dir="10800000" algn="r" rotWithShape="0">
              <a:srgbClr val="083EAD">
                <a:alpha val="4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4748" y="266217"/>
            <a:ext cx="461665" cy="1814285"/>
          </a:xfrm>
          <a:prstGeom prst="rect">
            <a:avLst/>
          </a:prstGeom>
          <a:noFill/>
        </p:spPr>
        <p:txBody>
          <a:bodyPr vert="eaVert" wrap="square" rtlCol="0">
            <a:spAutoFit/>
          </a:bodyPr>
          <a:lstStyle/>
          <a:p>
            <a:pPr algn="ctr"/>
            <a:r>
              <a:rPr kumimoji="1" lang="zh-CN" altLang="en-US" b="1" spc="300">
                <a:solidFill>
                  <a:schemeClr val="bg1"/>
                </a:solidFill>
                <a:latin typeface="微软雅黑" panose="020B0503020204020204" pitchFamily="34" charset="-122"/>
                <a:ea typeface="微软雅黑" panose="020B0503020204020204" pitchFamily="34" charset="-122"/>
                <a:cs typeface="Arial" panose="020B0604020202020204" pitchFamily="34" charset="0"/>
              </a:rPr>
              <a:t>有效性</a:t>
            </a:r>
            <a:endParaRPr kumimoji="1" lang="zh-CN" altLang="en-US" b="1" spc="30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圆角矩形 6"/>
          <p:cNvSpPr/>
          <p:nvPr/>
        </p:nvSpPr>
        <p:spPr>
          <a:xfrm>
            <a:off x="757555" y="896620"/>
            <a:ext cx="10955020" cy="5406390"/>
          </a:xfrm>
          <a:prstGeom prst="roundRect">
            <a:avLst>
              <a:gd name="adj" fmla="val 2541"/>
            </a:avLst>
          </a:prstGeom>
          <a:gradFill>
            <a:gsLst>
              <a:gs pos="0">
                <a:schemeClr val="accent5">
                  <a:lumMod val="20000"/>
                  <a:lumOff val="80000"/>
                </a:schemeClr>
              </a:gs>
              <a:gs pos="75000">
                <a:srgbClr val="FCFEFF"/>
              </a:gs>
            </a:gsLst>
            <a:lin ang="16200000" scaled="1"/>
          </a:gradFill>
          <a:ln>
            <a:solidFill>
              <a:srgbClr val="083EAD"/>
            </a:solidFill>
            <a:prstDash val="dash"/>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3" name="文本框 2"/>
          <p:cNvSpPr txBox="1"/>
          <p:nvPr/>
        </p:nvSpPr>
        <p:spPr>
          <a:xfrm>
            <a:off x="678815" y="4098925"/>
            <a:ext cx="7511415" cy="499110"/>
          </a:xfrm>
          <a:prstGeom prst="rect">
            <a:avLst/>
          </a:prstGeom>
          <a:noFill/>
        </p:spPr>
        <p:txBody>
          <a:bodyPr wrap="square" rtlCol="0">
            <a:noAutofit/>
          </a:bodyPr>
          <a:lstStyle/>
          <a:p>
            <a:endParaRPr lang="zh-CN" altLang="en-US"/>
          </a:p>
        </p:txBody>
      </p:sp>
      <p:sp>
        <p:nvSpPr>
          <p:cNvPr id="11" name="标题 10"/>
          <p:cNvSpPr>
            <a:spLocks noGrp="1"/>
          </p:cNvSpPr>
          <p:nvPr>
            <p:ph type="title"/>
          </p:nvPr>
        </p:nvSpPr>
        <p:spPr>
          <a:xfrm>
            <a:off x="678815" y="223520"/>
            <a:ext cx="6847205" cy="382270"/>
          </a:xfrm>
        </p:spPr>
        <p:txBody>
          <a:bodyPr>
            <a:noAutofit/>
          </a:bodyPr>
          <a:lstStyle/>
          <a:p>
            <a:r>
              <a:rPr kumimoji="1" lang="zh-CN" altLang="en-US" sz="2400" b="1" dirty="0">
                <a:solidFill>
                  <a:srgbClr val="0070C0"/>
                </a:solidFill>
                <a:latin typeface="微软雅黑" panose="020B0503020204020204" pitchFamily="34" charset="-122"/>
                <a:ea typeface="微软雅黑" panose="020B0503020204020204" pitchFamily="34" charset="-122"/>
                <a:cs typeface="+mn-cs"/>
              </a:rPr>
              <a:t>卡度尼利单抗获多部宫颈癌指南/专家共识推荐</a:t>
            </a:r>
            <a:endParaRPr kumimoji="1" lang="zh-CN" altLang="en-US" sz="2400" b="1" dirty="0">
              <a:solidFill>
                <a:srgbClr val="0070C0"/>
              </a:solidFill>
              <a:latin typeface="微软雅黑" panose="020B0503020204020204" pitchFamily="34" charset="-122"/>
              <a:ea typeface="微软雅黑" panose="020B0503020204020204" pitchFamily="34" charset="-122"/>
              <a:cs typeface="+mn-cs"/>
            </a:endParaRPr>
          </a:p>
        </p:txBody>
      </p:sp>
      <p:graphicFrame>
        <p:nvGraphicFramePr>
          <p:cNvPr id="2" name="表格 5"/>
          <p:cNvGraphicFramePr>
            <a:graphicFrameLocks noGrp="1"/>
          </p:cNvGraphicFramePr>
          <p:nvPr>
            <p:custDataLst>
              <p:tags r:id="rId1"/>
            </p:custDataLst>
          </p:nvPr>
        </p:nvGraphicFramePr>
        <p:xfrm>
          <a:off x="850265" y="909955"/>
          <a:ext cx="10678795" cy="5393055"/>
        </p:xfrm>
        <a:graphic>
          <a:graphicData uri="http://schemas.openxmlformats.org/drawingml/2006/table">
            <a:tbl>
              <a:tblPr firstRow="1" bandRow="1">
                <a:tableStyleId>{5C22544A-7EE6-4342-B048-85BDC9FD1C3A}</a:tableStyleId>
              </a:tblPr>
              <a:tblGrid>
                <a:gridCol w="1367155"/>
                <a:gridCol w="1163955"/>
                <a:gridCol w="1163955"/>
                <a:gridCol w="1163955"/>
                <a:gridCol w="1163955"/>
                <a:gridCol w="1163955"/>
                <a:gridCol w="1163955"/>
                <a:gridCol w="1163955"/>
                <a:gridCol w="1163955"/>
              </a:tblGrid>
              <a:tr h="710565">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endParaRPr lang="en-US" altLang="zh-CN"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endParaRPr lang="zh-CN" altLang="en-US" sz="1100" b="1" dirty="0">
                        <a:solidFill>
                          <a:schemeClr val="tx1"/>
                        </a:solidFill>
                        <a:highlight>
                          <a:srgbClr val="000000">
                            <a:alpha val="0"/>
                          </a:srgbClr>
                        </a:highlight>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endParaRPr lang="en-US" altLang="zh-CN"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r>
              <a:tr h="817880">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r>
                        <a:rPr lang="zh-CN" altLang="en-US"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妇科肿瘤免疫检查点抑制剂临床应用指南（</a:t>
                      </a:r>
                      <a:r>
                        <a:rPr lang="en-US" altLang="zh-CN"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2025</a:t>
                      </a:r>
                      <a:r>
                        <a:rPr lang="zh-CN" altLang="en-US"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版）</a:t>
                      </a: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复发转移性宫颈癌诊疗指南</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1218565" rtl="0" eaLnBrk="1" fontAlgn="auto" latinLnBrk="0" hangingPunct="1">
                        <a:lnSpc>
                          <a:spcPct val="10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2025</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版）</a:t>
                      </a: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r>
                        <a:rPr lang="en-GB" altLang="zh-CN"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CSCO</a:t>
                      </a:r>
                      <a:r>
                        <a:rPr lang="zh-CN" altLang="en-US"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免疫检查点抑制剂临床应用指南（</a:t>
                      </a:r>
                      <a:r>
                        <a:rPr lang="en-US" altLang="zh-CN"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2025</a:t>
                      </a:r>
                      <a:r>
                        <a:rPr lang="zh-CN" altLang="en-US"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版）</a:t>
                      </a:r>
                      <a:endParaRPr lang="en-US" altLang="zh-CN"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中国妇科肿瘤临床实践指南</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1218565" rtl="0" eaLnBrk="1" fontAlgn="auto" latinLnBrk="0" hangingPunct="1">
                        <a:lnSpc>
                          <a:spcPct val="10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2024</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版）</a:t>
                      </a: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子宫颈癌免疫检查点抑制剂临床应用指南（</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2024</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版）</a:t>
                      </a: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r>
                        <a:rPr lang="en-GB" altLang="zh-CN"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CSCO</a:t>
                      </a:r>
                      <a:r>
                        <a:rPr lang="zh-CN" altLang="en-US"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宫颈癌诊疗指南（</a:t>
                      </a:r>
                      <a:r>
                        <a:rPr lang="en-US" altLang="zh-CN"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2024</a:t>
                      </a:r>
                      <a:r>
                        <a:rPr lang="zh-CN" altLang="en-US"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i="0" u="none" strike="noStrike" baseline="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妇科恶性肿瘤免疫治疗中国专家共识（</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2023</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版）</a:t>
                      </a: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r>
                        <a:rPr lang="en-GB"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NCCN </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宫颈癌指南中国版</a:t>
                      </a: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1218565" rtl="0" eaLnBrk="1" fontAlgn="auto" latinLnBrk="0" hangingPunct="1">
                        <a:lnSpc>
                          <a:spcPct val="100000"/>
                        </a:lnSpc>
                        <a:spcBef>
                          <a:spcPts val="0"/>
                        </a:spcBef>
                        <a:spcAft>
                          <a:spcPts val="0"/>
                        </a:spcAft>
                        <a:buClrTx/>
                        <a:buSzTx/>
                        <a:buFontTx/>
                        <a:buNone/>
                        <a:defRPr/>
                      </a:pPr>
                      <a:r>
                        <a:rPr lang="en-US" altLang="zh-CN" sz="1100" b="1" dirty="0">
                          <a:solidFill>
                            <a:schemeClr val="tx1"/>
                          </a:solidFill>
                          <a:highlight>
                            <a:srgbClr val="000000">
                              <a:alpha val="0"/>
                            </a:srgbClr>
                          </a:highlight>
                          <a:latin typeface="Arial" panose="020B0604020202020204" pitchFamily="34" charset="0"/>
                          <a:ea typeface="微软雅黑" panose="020B0503020204020204" pitchFamily="34" charset="-122"/>
                          <a:sym typeface="Arial" panose="020B0604020202020204" pitchFamily="34" charset="0"/>
                        </a:rPr>
                        <a:t>（2023.V1）</a:t>
                      </a:r>
                      <a:endParaRPr lang="en-US" altLang="zh-CN" sz="1100" b="1" dirty="0">
                        <a:solidFill>
                          <a:schemeClr val="tx1"/>
                        </a:solidFill>
                        <a:highlight>
                          <a:srgbClr val="000000">
                            <a:alpha val="0"/>
                          </a:srgbClr>
                        </a:highlight>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1218565" rtl="0" eaLnBrk="1" fontAlgn="auto" latinLnBrk="0" hangingPunct="1">
                        <a:lnSpc>
                          <a:spcPct val="10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新型抗肿瘤药物临床应用指导原则（</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2024</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年版）</a:t>
                      </a: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9580">
                <a:tc gridSpan="8">
                  <a:txBody>
                    <a:bodyPr/>
                    <a:lstStyle/>
                    <a:p>
                      <a:pPr algn="ctr">
                        <a:lnSpc>
                          <a:spcPct val="150000"/>
                        </a:lnSpc>
                      </a:pPr>
                      <a:r>
                        <a:rPr lang="zh-CN" altLang="en-US" sz="1400" b="1" spc="300" dirty="0">
                          <a:solidFill>
                            <a:schemeClr val="tx1"/>
                          </a:solidFill>
                          <a:latin typeface="Arial" panose="020B0604020202020204" pitchFamily="34" charset="0"/>
                          <a:ea typeface="微软雅黑" panose="020B0503020204020204" pitchFamily="34" charset="-122"/>
                          <a:sym typeface="Arial" panose="020B0604020202020204" pitchFamily="34" charset="0"/>
                        </a:rPr>
                        <a:t>持续、复发或转移性子宫颈癌的一线治疗</a:t>
                      </a:r>
                      <a:endParaRPr lang="zh-CN" altLang="en-US" sz="1400" b="1" spc="3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rowSpan="6">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无需靶点检测</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全人群可用的免疫检查点抑制剂</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r>
              <a:tr h="963295">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卡度尼利单抗联合化疗</a:t>
                      </a:r>
                      <a:r>
                        <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贝伐（</a:t>
                      </a:r>
                      <a:r>
                        <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1</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类）</a:t>
                      </a:r>
                      <a:endPar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卡度尼利单抗联合化疗</a:t>
                      </a:r>
                      <a:r>
                        <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贝伐（</a:t>
                      </a:r>
                      <a:r>
                        <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1</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类）</a:t>
                      </a:r>
                      <a:endPar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50000"/>
                        </a:lnSpc>
                      </a:pP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卡度尼利单抗联合化疗</a:t>
                      </a:r>
                      <a:r>
                        <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贝伐</a:t>
                      </a:r>
                      <a:endPar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algn="ctr">
                        <a:lnSpc>
                          <a:spcPct val="150000"/>
                        </a:lnSpc>
                      </a:pP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I</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级推荐）</a:t>
                      </a:r>
                      <a:endPar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卡度尼利单抗联合化疗</a:t>
                      </a:r>
                      <a:r>
                        <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贝伐（</a:t>
                      </a:r>
                      <a:r>
                        <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3</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类）</a:t>
                      </a:r>
                      <a:endPar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卡度尼利单抗联合化疗</a:t>
                      </a:r>
                      <a:r>
                        <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贝伐（</a:t>
                      </a:r>
                      <a:r>
                        <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3</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类）</a:t>
                      </a:r>
                      <a:endParaRPr lang="en-US" altLang="zh-CN" sz="10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685800" rtl="0" eaLnBrk="1" fontAlgn="auto" latinLnBrk="0" hangingPunct="1">
                        <a:lnSpc>
                          <a:spcPct val="150000"/>
                        </a:lnSpc>
                        <a:spcBef>
                          <a:spcPts val="0"/>
                        </a:spcBef>
                        <a:spcAft>
                          <a:spcPts val="0"/>
                        </a:spcAft>
                        <a:buClrTx/>
                        <a:buSzTx/>
                        <a:buFontTx/>
                        <a:buNone/>
                        <a:defRPr/>
                      </a:pP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685800" rtl="0" eaLnBrk="1" fontAlgn="auto" latinLnBrk="0" hangingPunct="1">
                        <a:lnSpc>
                          <a:spcPct val="150000"/>
                        </a:lnSpc>
                        <a:spcBef>
                          <a:spcPts val="0"/>
                        </a:spcBef>
                        <a:spcAft>
                          <a:spcPts val="0"/>
                        </a:spcAft>
                        <a:buClrTx/>
                        <a:buSzTx/>
                        <a:buFontTx/>
                        <a:buNone/>
                        <a:defRPr/>
                      </a:pP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449580">
                <a:tc gridSpan="8">
                  <a:txBody>
                    <a:bodyPr/>
                    <a:lstStyle/>
                    <a:p>
                      <a:pPr algn="ctr">
                        <a:lnSpc>
                          <a:spcPct val="150000"/>
                        </a:lnSpc>
                      </a:pPr>
                      <a:r>
                        <a:rPr lang="zh-CN" altLang="en-US" sz="1400" b="1" spc="600" dirty="0">
                          <a:solidFill>
                            <a:schemeClr val="tx1"/>
                          </a:solidFill>
                          <a:latin typeface="Arial" panose="020B0604020202020204" pitchFamily="34" charset="0"/>
                          <a:ea typeface="微软雅黑" panose="020B0503020204020204" pitchFamily="34" charset="-122"/>
                          <a:sym typeface="Arial" panose="020B0604020202020204" pitchFamily="34" charset="0"/>
                        </a:rPr>
                        <a:t>复发、转移性子宫颈癌的二线治疗</a:t>
                      </a:r>
                      <a:endParaRPr lang="zh-CN" altLang="en-US" sz="1400" b="1" spc="6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8BB2E1"/>
                    </a:solidFill>
                  </a:tcPr>
                </a:tc>
                <a:tc vMerge="1">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070C0"/>
                    </a:solidFill>
                  </a:tcPr>
                </a:tc>
              </a:tr>
              <a:tr h="681355">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2A</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类）</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2A</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类）</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2A</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类）</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highlight>
                            <a:srgbClr val="000000">
                              <a:alpha val="0"/>
                            </a:srgbClr>
                          </a:highlight>
                          <a:latin typeface="Arial" panose="020B0604020202020204" pitchFamily="34" charset="0"/>
                          <a:ea typeface="微软雅黑" panose="020B0503020204020204" pitchFamily="34" charset="-122"/>
                          <a:sym typeface="Arial" panose="020B0604020202020204" pitchFamily="34" charset="0"/>
                        </a:rPr>
                        <a:t>（</a:t>
                      </a:r>
                      <a:r>
                        <a:rPr lang="en-US" altLang="zh-CN" sz="1100" b="1" dirty="0">
                          <a:solidFill>
                            <a:schemeClr val="tx1"/>
                          </a:solidFill>
                          <a:highlight>
                            <a:srgbClr val="000000">
                              <a:alpha val="0"/>
                            </a:srgbClr>
                          </a:highlight>
                          <a:latin typeface="Arial" panose="020B0604020202020204" pitchFamily="34" charset="0"/>
                          <a:ea typeface="微软雅黑" panose="020B0503020204020204" pitchFamily="34" charset="-122"/>
                          <a:sym typeface="Arial" panose="020B0604020202020204" pitchFamily="34" charset="0"/>
                        </a:rPr>
                        <a:t>2A</a:t>
                      </a:r>
                      <a:r>
                        <a:rPr lang="zh-CN" altLang="en-US" sz="1100" b="1" dirty="0">
                          <a:solidFill>
                            <a:schemeClr val="tx1"/>
                          </a:solidFill>
                          <a:highlight>
                            <a:srgbClr val="000000">
                              <a:alpha val="0"/>
                            </a:srgbClr>
                          </a:highlight>
                          <a:latin typeface="Arial" panose="020B0604020202020204" pitchFamily="34" charset="0"/>
                          <a:ea typeface="微软雅黑" panose="020B0503020204020204" pitchFamily="34" charset="-122"/>
                          <a:sym typeface="Arial" panose="020B0604020202020204" pitchFamily="34" charset="0"/>
                        </a:rPr>
                        <a:t>类）</a:t>
                      </a:r>
                      <a:endParaRPr lang="zh-CN" altLang="en-US" sz="1100" b="1" dirty="0">
                        <a:solidFill>
                          <a:schemeClr val="tx1"/>
                        </a:solidFill>
                        <a:highlight>
                          <a:srgbClr val="000000">
                            <a:alpha val="0"/>
                          </a:srgbClr>
                        </a:highlight>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2A</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类）</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II</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级推荐）</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a:t>
                      </a:r>
                      <a:r>
                        <a:rPr lang="zh-CN" altLang="en-US" sz="1000" b="1" dirty="0">
                          <a:solidFill>
                            <a:schemeClr val="tx1"/>
                          </a:solidFill>
                          <a:latin typeface="Arial" panose="020B0604020202020204" pitchFamily="34" charset="0"/>
                          <a:ea typeface="微软雅黑" panose="020B0503020204020204" pitchFamily="34" charset="-122"/>
                          <a:sym typeface="Arial" panose="020B0604020202020204" pitchFamily="34" charset="0"/>
                        </a:rPr>
                        <a:t>专家共识度：强</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(2A</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级推荐</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cPr marL="121920" marR="121920" marT="60960" marB="609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r>
              <a:tr h="449580">
                <a:tc gridSpan="8">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400" b="1" spc="300" dirty="0">
                          <a:solidFill>
                            <a:schemeClr val="tx1"/>
                          </a:solidFill>
                          <a:latin typeface="Arial" panose="020B0604020202020204" pitchFamily="34" charset="0"/>
                          <a:ea typeface="微软雅黑" panose="020B0503020204020204" pitchFamily="34" charset="-122"/>
                          <a:sym typeface="Arial" panose="020B0604020202020204" pitchFamily="34" charset="0"/>
                        </a:rPr>
                        <a:t>局部晚期子宫颈癌（</a:t>
                      </a:r>
                      <a:r>
                        <a:rPr lang="en-US" altLang="zh-CN" sz="1400" b="1" spc="300" dirty="0">
                          <a:solidFill>
                            <a:schemeClr val="tx1"/>
                          </a:solidFill>
                          <a:latin typeface="Arial" panose="020B0604020202020204" pitchFamily="34" charset="0"/>
                          <a:ea typeface="微软雅黑" panose="020B0503020204020204" pitchFamily="34" charset="-122"/>
                          <a:sym typeface="Arial" panose="020B0604020202020204" pitchFamily="34" charset="0"/>
                        </a:rPr>
                        <a:t>FIGO2018 III-IVA</a:t>
                      </a:r>
                      <a:r>
                        <a:rPr lang="zh-CN" altLang="en-US" sz="1400" b="1" spc="300" dirty="0">
                          <a:solidFill>
                            <a:schemeClr val="tx1"/>
                          </a:solidFill>
                          <a:latin typeface="Arial" panose="020B0604020202020204" pitchFamily="34" charset="0"/>
                          <a:ea typeface="微软雅黑" panose="020B0503020204020204" pitchFamily="34" charset="-122"/>
                          <a:sym typeface="Arial" panose="020B0604020202020204" pitchFamily="34" charset="0"/>
                        </a:rPr>
                        <a:t>期）的初始治疗</a:t>
                      </a:r>
                      <a:endParaRPr lang="zh-CN" altLang="en-US" sz="1400" b="1" spc="3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vMerge="1">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871220">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卡度尼利单抗</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同步放化疗（</a:t>
                      </a: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3</a:t>
                      </a:r>
                      <a:r>
                        <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类）</a:t>
                      </a:r>
                      <a:endParaRPr lang="zh-CN" altLang="en-US"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en-US" altLang="zh-CN" sz="1100" b="1" dirty="0">
                          <a:solidFill>
                            <a:schemeClr val="tx1"/>
                          </a:solidFill>
                          <a:highlight>
                            <a:srgbClr val="000000">
                              <a:alpha val="0"/>
                            </a:srgbClr>
                          </a:highlight>
                          <a:latin typeface="Arial" panose="020B0604020202020204" pitchFamily="34" charset="0"/>
                          <a:ea typeface="微软雅黑" panose="020B0503020204020204" pitchFamily="34" charset="-122"/>
                          <a:sym typeface="Arial" panose="020B0604020202020204" pitchFamily="34" charset="0"/>
                        </a:rPr>
                        <a:t>-</a:t>
                      </a:r>
                      <a:endParaRPr lang="zh-CN" altLang="en-US" sz="1100" b="1" dirty="0">
                        <a:solidFill>
                          <a:schemeClr val="tx1"/>
                        </a:solidFill>
                        <a:highlight>
                          <a:srgbClr val="000000">
                            <a:alpha val="0"/>
                          </a:srgbClr>
                        </a:highlight>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50000"/>
                        </a:lnSpc>
                        <a:spcBef>
                          <a:spcPts val="0"/>
                        </a:spcBef>
                        <a:spcAft>
                          <a:spcPts val="0"/>
                        </a:spcAft>
                        <a:buClrTx/>
                        <a:buSzTx/>
                        <a:buFontTx/>
                        <a:buNone/>
                        <a:defRPr/>
                      </a:pPr>
                      <a:r>
                        <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rPr>
                        <a:t>-</a:t>
                      </a:r>
                      <a:endParaRPr lang="en-US" altLang="zh-CN" sz="1100" b="1"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a:txBody>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noFill/>
                  </a:tcPr>
                </a:tc>
                <a:tc vMerge="1">
                  <a:tcPr marL="121920" marR="121920" marT="60960" marB="609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95000"/>
                      </a:schemeClr>
                    </a:solidFill>
                  </a:tcPr>
                </a:tc>
              </a:tr>
            </a:tbl>
          </a:graphicData>
        </a:graphic>
      </p:graphicFrame>
      <p:pic>
        <p:nvPicPr>
          <p:cNvPr id="12" name="图片 11" descr="徽标, 公司名称&#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11588" b="27031"/>
          <a:stretch>
            <a:fillRect/>
          </a:stretch>
        </p:blipFill>
        <p:spPr>
          <a:xfrm>
            <a:off x="3522307" y="1112238"/>
            <a:ext cx="889564" cy="470943"/>
          </a:xfrm>
          <a:prstGeom prst="rect">
            <a:avLst/>
          </a:prstGeom>
        </p:spPr>
      </p:pic>
      <p:pic>
        <p:nvPicPr>
          <p:cNvPr id="13" name="图片 12" descr="徽标, 公司名称&#10;&#10;描述已自动生成"/>
          <p:cNvPicPr>
            <a:picLocks noChangeAspect="1"/>
          </p:cNvPicPr>
          <p:nvPr/>
        </p:nvPicPr>
        <p:blipFill rotWithShape="1">
          <a:blip r:embed="rId2" cstate="print">
            <a:extLst>
              <a:ext uri="{28A0092B-C50C-407E-A947-70E740481C1C}">
                <a14:useLocalDpi xmlns:a14="http://schemas.microsoft.com/office/drawing/2010/main" val="0"/>
              </a:ext>
            </a:extLst>
          </a:blip>
          <a:srcRect t="11588" b="27031"/>
          <a:stretch>
            <a:fillRect/>
          </a:stretch>
        </p:blipFill>
        <p:spPr>
          <a:xfrm>
            <a:off x="6988178" y="1112238"/>
            <a:ext cx="889564" cy="470943"/>
          </a:xfrm>
          <a:prstGeom prst="rect">
            <a:avLst/>
          </a:prstGeom>
        </p:spPr>
      </p:pic>
      <p:pic>
        <p:nvPicPr>
          <p:cNvPr id="14" name="图片 13" descr="图片包含 徽标&#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957" y="1102404"/>
            <a:ext cx="546023" cy="470944"/>
          </a:xfrm>
          <a:prstGeom prst="rect">
            <a:avLst/>
          </a:prstGeom>
        </p:spPr>
      </p:pic>
      <p:pic>
        <p:nvPicPr>
          <p:cNvPr id="15" name="图片 14" descr="图片包含 徽标&#10;&#10;描述已自动生成"/>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990" y="1102403"/>
            <a:ext cx="546023" cy="470944"/>
          </a:xfrm>
          <a:prstGeom prst="rect">
            <a:avLst/>
          </a:prstGeom>
        </p:spPr>
      </p:pic>
      <p:pic>
        <p:nvPicPr>
          <p:cNvPr id="16" name="图片 15" descr="徽标&#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198" y="1102402"/>
            <a:ext cx="546023" cy="470944"/>
          </a:xfrm>
          <a:prstGeom prst="rect">
            <a:avLst/>
          </a:prstGeom>
        </p:spPr>
      </p:pic>
      <p:pic>
        <p:nvPicPr>
          <p:cNvPr id="17" name="图片 16" descr="徽标&#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2525" y="1102402"/>
            <a:ext cx="546023" cy="470944"/>
          </a:xfrm>
          <a:prstGeom prst="rect">
            <a:avLst/>
          </a:prstGeom>
        </p:spPr>
      </p:pic>
      <p:pic>
        <p:nvPicPr>
          <p:cNvPr id="19" name="图片 18" descr="徽标&#10;&#10;描述已自动生成"/>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24333" y="1102401"/>
            <a:ext cx="546023" cy="470944"/>
          </a:xfrm>
          <a:prstGeom prst="rect">
            <a:avLst/>
          </a:prstGeom>
        </p:spPr>
      </p:pic>
      <p:pic>
        <p:nvPicPr>
          <p:cNvPr id="22" name="图片 21" descr="图片包含 徽标&#10;&#10;描述已自动生成"/>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20063" y="1102401"/>
            <a:ext cx="546022" cy="470944"/>
          </a:xfrm>
          <a:prstGeom prst="rect">
            <a:avLst/>
          </a:prstGeom>
        </p:spPr>
      </p:pic>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88637" y="1385250"/>
            <a:ext cx="1040071" cy="1228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ags/tag1.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10.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11.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12.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13.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14.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15.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16.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17.xml><?xml version="1.0" encoding="utf-8"?>
<p:tagLst xmlns:p="http://schemas.openxmlformats.org/presentationml/2006/main">
  <p:tag name="TABLE_ENDDRAG_ORIGIN_RECT" val="437*160"/>
  <p:tag name="TABLE_ENDDRAG_RECT" val="494*64*437*160"/>
</p:tagLst>
</file>

<file path=ppt/tags/tag18.xml><?xml version="1.0" encoding="utf-8"?>
<p:tagLst xmlns:p="http://schemas.openxmlformats.org/presentationml/2006/main">
  <p:tag name="TABLE_ENDDRAG_ORIGIN_RECT" val="433*206"/>
  <p:tag name="TABLE_ENDDRAG_RECT" val="496*89*433*206"/>
</p:tagLst>
</file>

<file path=ppt/tags/tag19.xml><?xml version="1.0" encoding="utf-8"?>
<p:tagLst xmlns:p="http://schemas.openxmlformats.org/presentationml/2006/main">
  <p:tag name="TABLE_ENDDRAG_ORIGIN_RECT" val="433*162"/>
  <p:tag name="TABLE_ENDDRAG_RECT" val="496*311*433*162"/>
</p:tagLst>
</file>

<file path=ppt/tags/tag2.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20.xml><?xml version="1.0" encoding="utf-8"?>
<p:tagLst xmlns:p="http://schemas.openxmlformats.org/presentationml/2006/main">
  <p:tag name="TABLE_ENDDRAG_ORIGIN_RECT" val="369*48"/>
  <p:tag name="TABLE_ENDDRAG_RECT" val="559*83*369*48"/>
</p:tagLst>
</file>

<file path=ppt/tags/tag21.xml><?xml version="1.0" encoding="utf-8"?>
<p:tagLst xmlns:p="http://schemas.openxmlformats.org/presentationml/2006/main">
  <p:tag name="TABLE_ENDDRAG_ORIGIN_RECT" val="433*388"/>
  <p:tag name="TABLE_ENDDRAG_RECT" val="498*64*433*388"/>
</p:tagLst>
</file>

<file path=ppt/tags/tag22.xml><?xml version="1.0" encoding="utf-8"?>
<p:tagLst xmlns:p="http://schemas.openxmlformats.org/presentationml/2006/main">
  <p:tag name="KSO_WM_DIAGRAM_VIRTUALLY_FRAME" val="{&quot;height&quot;:590.6,&quot;left&quot;:57.1,&quot;top&quot;:77.75,&quot;width&quot;:846.75}"/>
</p:tagLst>
</file>

<file path=ppt/tags/tag23.xml><?xml version="1.0" encoding="utf-8"?>
<p:tagLst xmlns:p="http://schemas.openxmlformats.org/presentationml/2006/main">
  <p:tag name="KSO_WM_DIAGRAM_VIRTUALLY_FRAME" val="{&quot;height&quot;:590.6,&quot;left&quot;:57.1,&quot;top&quot;:77.75,&quot;width&quot;:788.55}"/>
</p:tagLst>
</file>

<file path=ppt/tags/tag24.xml><?xml version="1.0" encoding="utf-8"?>
<p:tagLst xmlns:p="http://schemas.openxmlformats.org/presentationml/2006/main">
  <p:tag name="KSO_WM_DIAGRAM_VIRTUALLY_FRAME" val="{&quot;height&quot;:590.6,&quot;left&quot;:57.1,&quot;top&quot;:77.75,&quot;width&quot;:846.75}"/>
</p:tagLst>
</file>

<file path=ppt/tags/tag25.xml><?xml version="1.0" encoding="utf-8"?>
<p:tagLst xmlns:p="http://schemas.openxmlformats.org/presentationml/2006/main">
  <p:tag name="KSO_WM_DIAGRAM_VIRTUALLY_FRAME" val="{&quot;height&quot;:590.6,&quot;left&quot;:57.1,&quot;top&quot;:77.75,&quot;width&quot;:846.75}"/>
</p:tagLst>
</file>

<file path=ppt/tags/tag26.xml><?xml version="1.0" encoding="utf-8"?>
<p:tagLst xmlns:p="http://schemas.openxmlformats.org/presentationml/2006/main">
  <p:tag name="KSO_WM_DIAGRAM_VIRTUALLY_FRAME" val="{&quot;height&quot;:590.6,&quot;left&quot;:57.1,&quot;top&quot;:77.75,&quot;width&quot;:846.75}"/>
</p:tagLst>
</file>

<file path=ppt/tags/tag27.xml><?xml version="1.0" encoding="utf-8"?>
<p:tagLst xmlns:p="http://schemas.openxmlformats.org/presentationml/2006/main">
  <p:tag name="KSO_WM_DIAGRAM_VIRTUALLY_FRAME" val="{&quot;height&quot;:590.6,&quot;left&quot;:57.1,&quot;top&quot;:77.75,&quot;width&quot;:788.55}"/>
</p:tagLst>
</file>

<file path=ppt/tags/tag28.xml><?xml version="1.0" encoding="utf-8"?>
<p:tagLst xmlns:p="http://schemas.openxmlformats.org/presentationml/2006/main">
  <p:tag name="KSO_WM_DIAGRAM_VIRTUALLY_FRAME" val="{&quot;height&quot;:590.6,&quot;left&quot;:57.1,&quot;top&quot;:77.75,&quot;width&quot;:846.75}"/>
</p:tagLst>
</file>

<file path=ppt/tags/tag29.xml><?xml version="1.0" encoding="utf-8"?>
<p:tagLst xmlns:p="http://schemas.openxmlformats.org/presentationml/2006/main">
  <p:tag name="KSO_WM_DIAGRAM_VIRTUALLY_FRAME" val="{&quot;height&quot;:590.6,&quot;left&quot;:57.1,&quot;top&quot;:77.75,&quot;width&quot;:846.75}"/>
</p:tagLst>
</file>

<file path=ppt/tags/tag3.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30.xml><?xml version="1.0" encoding="utf-8"?>
<p:tagLst xmlns:p="http://schemas.openxmlformats.org/presentationml/2006/main">
  <p:tag name="KSO_WM_DIAGRAM_VIRTUALLY_FRAME" val="{&quot;height&quot;:590.6,&quot;left&quot;:57.1,&quot;top&quot;:77.75,&quot;width&quot;:846.75}"/>
</p:tagLst>
</file>

<file path=ppt/tags/tag31.xml><?xml version="1.0" encoding="utf-8"?>
<p:tagLst xmlns:p="http://schemas.openxmlformats.org/presentationml/2006/main">
  <p:tag name="KSO_WM_DIAGRAM_VIRTUALLY_FRAME" val="{&quot;height&quot;:590.6,&quot;left&quot;:57.1,&quot;top&quot;:77.75,&quot;width&quot;:846.75}"/>
</p:tagLst>
</file>

<file path=ppt/tags/tag32.xml><?xml version="1.0" encoding="utf-8"?>
<p:tagLst xmlns:p="http://schemas.openxmlformats.org/presentationml/2006/main">
  <p:tag name="KSO_WM_DIAGRAM_VIRTUALLY_FRAME" val="{&quot;height&quot;:590.6,&quot;left&quot;:57.1,&quot;top&quot;:77.75,&quot;width&quot;:788.55}"/>
</p:tagLst>
</file>

<file path=ppt/tags/tag33.xml><?xml version="1.0" encoding="utf-8"?>
<p:tagLst xmlns:p="http://schemas.openxmlformats.org/presentationml/2006/main">
  <p:tag name="KSO_WM_DIAGRAM_VIRTUALLY_FRAME" val="{&quot;height&quot;:590.6,&quot;left&quot;:57.1,&quot;top&quot;:77.75,&quot;width&quot;:846.75}"/>
</p:tagLst>
</file>

<file path=ppt/tags/tag34.xml><?xml version="1.0" encoding="utf-8"?>
<p:tagLst xmlns:p="http://schemas.openxmlformats.org/presentationml/2006/main">
  <p:tag name="KSO_WM_DIAGRAM_VIRTUALLY_FRAME" val="{&quot;height&quot;:590.6,&quot;left&quot;:57.1,&quot;top&quot;:77.75,&quot;width&quot;:846.75}"/>
</p:tagLst>
</file>

<file path=ppt/tags/tag35.xml><?xml version="1.0" encoding="utf-8"?>
<p:tagLst xmlns:p="http://schemas.openxmlformats.org/presentationml/2006/main">
  <p:tag name="KSO_WM_DIAGRAM_VIRTUALLY_FRAME" val="{&quot;height&quot;:590.6,&quot;left&quot;:57.1,&quot;top&quot;:77.75,&quot;width&quot;:788.55}"/>
</p:tagLst>
</file>

<file path=ppt/tags/tag36.xml><?xml version="1.0" encoding="utf-8"?>
<p:tagLst xmlns:p="http://schemas.openxmlformats.org/presentationml/2006/main">
  <p:tag name="KSO_WM_DIAGRAM_VIRTUALLY_FRAME" val="{&quot;height&quot;:590.6,&quot;left&quot;:57.1,&quot;top&quot;:77.75,&quot;width&quot;:846.75}"/>
</p:tagLst>
</file>

<file path=ppt/tags/tag37.xml><?xml version="1.0" encoding="utf-8"?>
<p:tagLst xmlns:p="http://schemas.openxmlformats.org/presentationml/2006/main">
  <p:tag name="KSO_WM_DIAGRAM_VIRTUALLY_FRAME" val="{&quot;height&quot;:590.6,&quot;left&quot;:57.1,&quot;top&quot;:77.75,&quot;width&quot;:846.75}"/>
</p:tagLst>
</file>

<file path=ppt/tags/tag38.xml><?xml version="1.0" encoding="utf-8"?>
<p:tagLst xmlns:p="http://schemas.openxmlformats.org/presentationml/2006/main">
  <p:tag name="KSO_WM_DIAGRAM_VIRTUALLY_FRAME" val="{&quot;height&quot;:590.6,&quot;left&quot;:57.1,&quot;top&quot;:77.75,&quot;width&quot;:846.75}"/>
</p:tagLst>
</file>

<file path=ppt/tags/tag39.xml><?xml version="1.0" encoding="utf-8"?>
<p:tagLst xmlns:p="http://schemas.openxmlformats.org/presentationml/2006/main">
  <p:tag name="KSO_WM_DIAGRAM_VIRTUALLY_FRAME" val="{&quot;height&quot;:590.6,&quot;left&quot;:57.1,&quot;top&quot;:77.75,&quot;width&quot;:846.75}"/>
</p:tagLst>
</file>

<file path=ppt/tags/tag4.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40.xml><?xml version="1.0" encoding="utf-8"?>
<p:tagLst xmlns:p="http://schemas.openxmlformats.org/presentationml/2006/main">
  <p:tag name="KSO_WM_DIAGRAM_VIRTUALLY_FRAME" val="{&quot;height&quot;:590.6,&quot;left&quot;:57.1,&quot;top&quot;:77.75,&quot;width&quot;:788.55}"/>
</p:tagLst>
</file>

<file path=ppt/tags/tag41.xml><?xml version="1.0" encoding="utf-8"?>
<p:tagLst xmlns:p="http://schemas.openxmlformats.org/presentationml/2006/main">
  <p:tag name="KSO_WM_DIAGRAM_VIRTUALLY_FRAME" val="{&quot;height&quot;:590.6,&quot;left&quot;:57.1,&quot;top&quot;:77.75,&quot;width&quot;:846.75}"/>
</p:tagLst>
</file>

<file path=ppt/tags/tag42.xml><?xml version="1.0" encoding="utf-8"?>
<p:tagLst xmlns:p="http://schemas.openxmlformats.org/presentationml/2006/main">
  <p:tag name="KSO_WM_DIAGRAM_VIRTUALLY_FRAME" val="{&quot;height&quot;:590.6,&quot;left&quot;:57.1,&quot;top&quot;:77.75,&quot;width&quot;:846.75}"/>
</p:tagLst>
</file>

<file path=ppt/tags/tag43.xml><?xml version="1.0" encoding="utf-8"?>
<p:tagLst xmlns:p="http://schemas.openxmlformats.org/presentationml/2006/main">
  <p:tag name="KSO_WM_DIAGRAM_VIRTUALLY_FRAME" val="{&quot;height&quot;:590.6,&quot;left&quot;:57.1,&quot;top&quot;:77.75,&quot;width&quot;:788.55}"/>
</p:tagLst>
</file>

<file path=ppt/tags/tag44.xml><?xml version="1.0" encoding="utf-8"?>
<p:tagLst xmlns:p="http://schemas.openxmlformats.org/presentationml/2006/main">
  <p:tag name="KSO_WM_DIAGRAM_VIRTUALLY_FRAME" val="{&quot;height&quot;:590.6,&quot;left&quot;:57.1,&quot;top&quot;:77.75,&quot;width&quot;:846.75}"/>
</p:tagLst>
</file>

<file path=ppt/tags/tag45.xml><?xml version="1.0" encoding="utf-8"?>
<p:tagLst xmlns:p="http://schemas.openxmlformats.org/presentationml/2006/main">
  <p:tag name="KSO_WM_DIAGRAM_VIRTUALLY_FRAME" val="{&quot;height&quot;:590.6,&quot;left&quot;:57.1,&quot;top&quot;:77.75,&quot;width&quot;:846.75}"/>
</p:tagLst>
</file>

<file path=ppt/tags/tag46.xml><?xml version="1.0" encoding="utf-8"?>
<p:tagLst xmlns:p="http://schemas.openxmlformats.org/presentationml/2006/main">
  <p:tag name="TABLE_ENDDRAG_ORIGIN_RECT" val="840*424"/>
  <p:tag name="TABLE_ENDDRAG_RECT" val="66*71*840*424"/>
</p:tagLst>
</file>

<file path=ppt/tags/tag47.xml><?xml version="1.0" encoding="utf-8"?>
<p:tagLst xmlns:p="http://schemas.openxmlformats.org/presentationml/2006/main">
  <p:tag name="TABLE_ENDDRAG_ORIGIN_RECT" val="437*196"/>
  <p:tag name="TABLE_ENDDRAG_RECT" val="509*310*437*196"/>
</p:tagLst>
</file>

<file path=ppt/tags/tag48.xml><?xml version="1.0" encoding="utf-8"?>
<p:tagLst xmlns:p="http://schemas.openxmlformats.org/presentationml/2006/main">
  <p:tag name="TABLE_ENDDRAG_ORIGIN_RECT" val="365*225"/>
  <p:tag name="TABLE_ENDDRAG_RECT" val="587*143*365*225"/>
</p:tagLst>
</file>

<file path=ppt/tags/tag49.xml><?xml version="1.0" encoding="utf-8"?>
<p:tagLst xmlns:p="http://schemas.openxmlformats.org/presentationml/2006/main">
  <p:tag name="TABLE_ENDDRAG_ORIGIN_RECT" val="425*170"/>
  <p:tag name="TABLE_ENDDRAG_RECT" val="487*94*425*170"/>
</p:tagLst>
</file>

<file path=ppt/tags/tag5.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50.xml><?xml version="1.0" encoding="utf-8"?>
<p:tagLst xmlns:p="http://schemas.openxmlformats.org/presentationml/2006/main">
  <p:tag name="TABLE_ENDDRAG_ORIGIN_RECT" val="442*243"/>
  <p:tag name="TABLE_ENDDRAG_RECT" val="45*273*442*243"/>
</p:tagLst>
</file>

<file path=ppt/tags/tag51.xml><?xml version="1.0" encoding="utf-8"?>
<p:tagLst xmlns:p="http://schemas.openxmlformats.org/presentationml/2006/main">
  <p:tag name="TABLE_ENDDRAG_ORIGIN_RECT" val="426*210"/>
  <p:tag name="TABLE_ENDDRAG_RECT" val="45*274*426*210"/>
</p:tagLst>
</file>

<file path=ppt/tags/tag52.xml><?xml version="1.0" encoding="utf-8"?>
<p:tagLst xmlns:p="http://schemas.openxmlformats.org/presentationml/2006/main">
  <p:tag name="COMMONDATA" val="eyJoZGlkIjoiNjQzYjBmYjE2NTZiNDY3NzQ0NjYwOTlhY2ZiMTQxMmUifQ=="/>
</p:tagLst>
</file>

<file path=ppt/tags/tag6.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7.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8.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ags/tag9.xml><?xml version="1.0" encoding="utf-8"?>
<p:tagLst xmlns:p="http://schemas.openxmlformats.org/presentationml/2006/main">
  <p:tag name="KSO_WM_DIAGRAM_VIRTUALLY_FRAME" val="{&quot;height&quot;:194.95370078740152,&quot;left&quot;:47.94866141732284,&quot;top&quot;:241.47692913385828,&quot;width&quot;:866.145118110236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6851</Words>
  <Application>WPS 演示</Application>
  <PresentationFormat>宽屏</PresentationFormat>
  <Paragraphs>554</Paragraphs>
  <Slides>13</Slides>
  <Notes>2</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宋体</vt:lpstr>
      <vt:lpstr>Wingdings</vt:lpstr>
      <vt:lpstr>微软雅黑 Light</vt:lpstr>
      <vt:lpstr>微软雅黑</vt:lpstr>
      <vt:lpstr>等线</vt:lpstr>
      <vt:lpstr>Wingdings</vt:lpstr>
      <vt:lpstr>楷体</vt:lpstr>
      <vt:lpstr>Arial</vt:lpstr>
      <vt:lpstr>Times New Roman</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卡度尼利单抗获多部胃癌指南/专家共识推荐</vt:lpstr>
      <vt:lpstr>卡度尼利单抗获多部宫颈癌指南/专家共识推荐</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Leo Hu</dc:creator>
  <cp:lastModifiedBy>michael</cp:lastModifiedBy>
  <cp:revision>57</cp:revision>
  <dcterms:created xsi:type="dcterms:W3CDTF">2025-03-26T09:50:00Z</dcterms:created>
  <dcterms:modified xsi:type="dcterms:W3CDTF">2025-07-19T12:01:03Z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F957B68654594FCB81181D3FE8F50A93</vt:lpwstr>
  </property>
  <property fmtid="{D5CDD505-2E9C-101B-9397-08002B2CF9AE}" pid="3" name="KSOProductBuildVer">
    <vt:lpwstr>2052-12.1.0.21915</vt:lpwstr>
  </property>
</Properties>
</file>