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15371122" r:id="rId5"/>
    <p:sldId id="15371166" r:id="rId6"/>
    <p:sldId id="15371193" r:id="rId7"/>
    <p:sldId id="15371194" r:id="rId8"/>
    <p:sldId id="15371195" r:id="rId9"/>
    <p:sldId id="15371196" r:id="rId10"/>
    <p:sldId id="15371147" r:id="rId11"/>
    <p:sldId id="15371197" r:id="rId12"/>
    <p:sldId id="15371172" r:id="rId13"/>
    <p:sldId id="15371173" r:id="rId14"/>
    <p:sldId id="15371099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黄书悦" initials="黄书悦" lastIdx="9" clrIdx="0"/>
  <p:cmAuthor id="1" name="肖嘉盈" initials="肖嘉盈" lastIdx="6" clrIdx="1"/>
  <p:cmAuthor id="2" name="Leo" initials="Leo" lastIdx="2" clrIdx="1"/>
  <p:cmAuthor id="3" name="yi.ling" initials="yl" lastIdx="2" clrIdx="2"/>
  <p:cmAuthor id="4" name="hongru.zhao" initials="h" lastIdx="3" clrIdx="3"/>
  <p:cmAuthor id="5" name="Xiaoping Jin" initials="X" lastIdx="1" clrIdx="0"/>
  <p:cmAuthor id="6" name="huilin.huang" initials="h" lastIdx="6" clrIdx="16"/>
  <p:cmAuthor id="14" name="wei.wu" initials="w" lastIdx="3" clrIdx="13"/>
  <p:cmAuthor id="16" name="Author" initials="A" lastIdx="0" clrIdx="15"/>
  <p:cmAuthor id="17" name="XiaoJin" initials="JX" lastIdx="1" clrIdx="16"/>
  <p:cmAuthor id="18" name="崔 超宇" initials="崔" lastIdx="1" clrIdx="17"/>
  <p:cmAuthor id="21" name="作者" initials="A" lastIdx="0" clrIdx="20"/>
  <p:cmAuthor id="318272817" name="inging" initials="i" lastIdx="2" clrIdx="12"/>
  <p:cmAuthor id="22" name="YL" initials="YL" lastIdx="3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00FDFF"/>
    <a:srgbClr val="0096E9"/>
    <a:srgbClr val="4396E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"/>
    <p:restoredTop sz="96405"/>
  </p:normalViewPr>
  <p:slideViewPr>
    <p:cSldViewPr snapToGrid="0">
      <p:cViewPr varScale="1">
        <p:scale>
          <a:sx n="96" d="100"/>
          <a:sy n="96" d="100"/>
        </p:scale>
        <p:origin x="2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80461729015"/>
          <c:y val="0.026245870467911"/>
          <c:w val="0.874798188739356"/>
          <c:h val="0.853746439055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Sheet2!$G$21</c:f>
              <c:strCache>
                <c:ptCount val="1"/>
                <c:pt idx="0">
                  <c:v>依沃西单抗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Sheet2!$F$22:$F$26</c:f>
              <c:strCache>
                <c:ptCount val="5"/>
                <c:pt idx="0">
                  <c:v>全人群</c:v>
                </c:pt>
                <c:pt idx="1">
                  <c:v>鳞癌</c:v>
                </c:pt>
                <c:pt idx="2">
                  <c:v>非鳞癌</c:v>
                </c:pt>
                <c:pt idx="3">
                  <c:v>脑转移</c:v>
                </c:pt>
                <c:pt idx="4">
                  <c:v>肝转移</c:v>
                </c:pt>
              </c:strCache>
            </c:strRef>
          </c:cat>
          <c:val>
            <c:numRef>
              <c:f>Sheet2!$G$22:$G$26</c:f>
              <c:numCache>
                <c:formatCode>General</c:formatCode>
                <c:ptCount val="5"/>
                <c:pt idx="0">
                  <c:v>11.1</c:v>
                </c:pt>
                <c:pt idx="1">
                  <c:v>9.7</c:v>
                </c:pt>
                <c:pt idx="2">
                  <c:v>11.1</c:v>
                </c:pt>
                <c:pt idx="3">
                  <c:v>8</c:v>
                </c:pt>
                <c:pt idx="4">
                  <c:v>7.1</c:v>
                </c:pt>
              </c:numCache>
            </c:numRef>
          </c:val>
        </c:ser>
        <c:ser>
          <c:idx val="1"/>
          <c:order val="1"/>
          <c:tx>
            <c:strRef>
              <c:f>Sheet2!$H$21</c:f>
              <c:strCache>
                <c:ptCount val="1"/>
                <c:pt idx="0">
                  <c:v>帕博利珠单抗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Sheet2!$F$22:$F$26</c:f>
              <c:strCache>
                <c:ptCount val="5"/>
                <c:pt idx="0">
                  <c:v>全人群</c:v>
                </c:pt>
                <c:pt idx="1">
                  <c:v>鳞癌</c:v>
                </c:pt>
                <c:pt idx="2">
                  <c:v>非鳞癌</c:v>
                </c:pt>
                <c:pt idx="3">
                  <c:v>脑转移</c:v>
                </c:pt>
                <c:pt idx="4">
                  <c:v>肝转移</c:v>
                </c:pt>
              </c:strCache>
            </c:strRef>
          </c:cat>
          <c:val>
            <c:numRef>
              <c:f>Sheet2!$H$22:$H$26</c:f>
              <c:numCache>
                <c:formatCode>General</c:formatCode>
                <c:ptCount val="5"/>
                <c:pt idx="0">
                  <c:v>5.8</c:v>
                </c:pt>
                <c:pt idx="1">
                  <c:v>5.8</c:v>
                </c:pt>
                <c:pt idx="2">
                  <c:v>6.7</c:v>
                </c:pt>
                <c:pt idx="3">
                  <c:v>5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57801136"/>
        <c:axId val="1157796336"/>
      </c:barChart>
      <c:catAx>
        <c:axId val="115780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</a:p>
        </c:txPr>
        <c:crossAx val="1157796336"/>
        <c:crosses val="autoZero"/>
        <c:auto val="1"/>
        <c:lblAlgn val="ctr"/>
        <c:lblOffset val="100"/>
        <c:noMultiLvlLbl val="0"/>
      </c:catAx>
      <c:valAx>
        <c:axId val="1157796336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pPr>
                <a:r>
                  <a:rPr lang="zh-CN" altLang="en-US" sz="1400" b="1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中位无进展生存期（月）</a:t>
                </a:r>
                <a:endParaRPr lang="zh-CN" altLang="en-US" sz="1400" b="1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c:rich>
          </c:tx>
          <c:layout>
            <c:manualLayout>
              <c:xMode val="edge"/>
              <c:yMode val="edge"/>
              <c:x val="0"/>
              <c:y val="0.2387768848926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1578011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72443262766815"/>
          <c:y val="0.0378755018492035"/>
          <c:w val="0.325473563405284"/>
          <c:h val="0.237207709118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62eb155e-7900-4298-880a-662bfdb513e2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08A32-514B-2945-B653-8E25A7CBD7C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F319-4663-9645-9483-D6112C50A0D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9F319-4663-9645-9483-D6112C50A0D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9F319-4663-9645-9483-D6112C50A0D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9F319-4663-9645-9483-D6112C50A0D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9580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6067"/>
                </a:schemeClr>
              </a:gs>
              <a:gs pos="100000">
                <a:srgbClr val="0096E9">
                  <a:alpha val="43028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连接符 14"/>
          <p:cNvCxnSpPr/>
          <p:nvPr userDrawn="1"/>
        </p:nvCxnSpPr>
        <p:spPr>
          <a:xfrm>
            <a:off x="1495424" y="304419"/>
            <a:ext cx="0" cy="62703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116" y="304419"/>
            <a:ext cx="862512" cy="6270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3700" y="5142517"/>
            <a:ext cx="1143000" cy="1329117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6"/>
          <p:cNvSpPr>
            <a:spLocks noGrp="1"/>
          </p:cNvSpPr>
          <p:nvPr>
            <p:ph type="body" idx="13"/>
          </p:nvPr>
        </p:nvSpPr>
        <p:spPr>
          <a:xfrm>
            <a:off x="780415" y="913765"/>
            <a:ext cx="9683750" cy="4356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568E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72160" y="447040"/>
            <a:ext cx="9683750" cy="423545"/>
          </a:xfrm>
        </p:spPr>
        <p:txBody>
          <a:bodyPr anchor="b">
            <a:spAutoFit/>
          </a:bodyPr>
          <a:lstStyle>
            <a:lvl1pPr>
              <a:defRPr sz="2400" b="1">
                <a:solidFill>
                  <a:srgbClr val="00568E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灯片编号占位符 5"/>
          <p:cNvSpPr>
            <a:spLocks noGrp="1"/>
          </p:cNvSpPr>
          <p:nvPr userDrawn="1"/>
        </p:nvSpPr>
        <p:spPr>
          <a:xfrm>
            <a:off x="9323070" y="6407150"/>
            <a:ext cx="2743200" cy="31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772160" y="1430020"/>
            <a:ext cx="10714990" cy="473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1pPr>
            <a:lvl2pPr>
              <a:defRPr sz="18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2pPr>
            <a:lvl3pPr>
              <a:defRPr sz="16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3pPr>
            <a:lvl4pPr>
              <a:defRPr sz="14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4pPr>
            <a:lvl5pPr>
              <a:defRPr sz="1200">
                <a:solidFill>
                  <a:srgbClr val="3E3A39"/>
                </a:solidFill>
                <a:latin typeface="+mj-ea"/>
                <a:ea typeface="+mj-ea"/>
                <a:cs typeface="+mj-ea"/>
              </a:defRPr>
            </a:lvl5pPr>
          </a:lstStyle>
          <a:p>
            <a:pPr lvl="0"/>
            <a:r>
              <a:rPr lang="zh-CN" altLang="en-US" dirty="0"/>
              <a:t>微软雅黑 CN N</a:t>
            </a:r>
            <a:r>
              <a:rPr lang="en-US" altLang="zh-CN" dirty="0"/>
              <a:t>ormal 20</a:t>
            </a:r>
            <a:endParaRPr lang="zh-CN" altLang="en-US" dirty="0"/>
          </a:p>
          <a:p>
            <a:pPr lvl="1"/>
            <a:r>
              <a:rPr lang="zh-CN" altLang="en-US" dirty="0"/>
              <a:t>18</a:t>
            </a:r>
            <a:endParaRPr lang="zh-CN" altLang="en-US" dirty="0"/>
          </a:p>
          <a:p>
            <a:pPr lvl="2"/>
            <a:r>
              <a:rPr lang="zh-CN" altLang="en-US" dirty="0"/>
              <a:t>16</a:t>
            </a:r>
            <a:endParaRPr lang="zh-CN" altLang="en-US" dirty="0"/>
          </a:p>
          <a:p>
            <a:pPr lvl="3"/>
            <a:r>
              <a:rPr lang="zh-CN" altLang="en-US" dirty="0"/>
              <a:t>14</a:t>
            </a:r>
            <a:endParaRPr lang="zh-CN" altLang="en-US" dirty="0"/>
          </a:p>
          <a:p>
            <a:pPr lvl="4"/>
            <a:r>
              <a:rPr lang="zh-CN" altLang="en-US" dirty="0"/>
              <a:t>12</a:t>
            </a:r>
            <a:endParaRPr lang="zh-CN" altLang="en-US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4826000" y="626110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Confidential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+mj-ea"/>
            </a:endParaRPr>
          </a:p>
          <a:p>
            <a:pPr lvl="0" algn="ctr"/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版权所有© 2022 康方生物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69" name="圆角矩形 68"/>
          <p:cNvSpPr/>
          <p:nvPr userDrawn="1"/>
        </p:nvSpPr>
        <p:spPr>
          <a:xfrm rot="16200000">
            <a:off x="-609282" y="4594860"/>
            <a:ext cx="762000" cy="329565"/>
          </a:xfrm>
          <a:prstGeom prst="roundRect">
            <a:avLst/>
          </a:prstGeom>
          <a:gradFill>
            <a:gsLst>
              <a:gs pos="100000">
                <a:srgbClr val="3F9DD5"/>
              </a:gs>
              <a:gs pos="0">
                <a:srgbClr val="006EB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00568E"/>
              </a:solidFill>
            </a:endParaRPr>
          </a:p>
        </p:txBody>
      </p:sp>
      <p:sp>
        <p:nvSpPr>
          <p:cNvPr id="80" name="圆角矩形 79"/>
          <p:cNvSpPr/>
          <p:nvPr userDrawn="1"/>
        </p:nvSpPr>
        <p:spPr>
          <a:xfrm rot="16200000">
            <a:off x="-608965" y="5429885"/>
            <a:ext cx="761365" cy="329565"/>
          </a:xfrm>
          <a:prstGeom prst="roundRect">
            <a:avLst/>
          </a:prstGeom>
          <a:gradFill>
            <a:gsLst>
              <a:gs pos="99000">
                <a:srgbClr val="F9C602"/>
              </a:gs>
              <a:gs pos="0">
                <a:srgbClr val="ED740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81" name="圆角矩形 80"/>
          <p:cNvSpPr/>
          <p:nvPr userDrawn="1"/>
        </p:nvSpPr>
        <p:spPr>
          <a:xfrm rot="16200000">
            <a:off x="-608647" y="6300470"/>
            <a:ext cx="760730" cy="333375"/>
          </a:xfrm>
          <a:prstGeom prst="roundRect">
            <a:avLst/>
          </a:prstGeom>
          <a:gradFill>
            <a:gsLst>
              <a:gs pos="99000">
                <a:srgbClr val="F5F6FA"/>
              </a:gs>
              <a:gs pos="0">
                <a:srgbClr val="CEE1F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4" name="圆角矩形 103"/>
          <p:cNvSpPr/>
          <p:nvPr userDrawn="1"/>
        </p:nvSpPr>
        <p:spPr>
          <a:xfrm>
            <a:off x="-394652" y="3807460"/>
            <a:ext cx="332740" cy="333375"/>
          </a:xfrm>
          <a:prstGeom prst="roundRect">
            <a:avLst/>
          </a:prstGeom>
          <a:solidFill>
            <a:srgbClr val="3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1" name="圆角矩形 130"/>
          <p:cNvSpPr/>
          <p:nvPr userDrawn="1"/>
        </p:nvSpPr>
        <p:spPr>
          <a:xfrm>
            <a:off x="-393065" y="2952750"/>
            <a:ext cx="329565" cy="330200"/>
          </a:xfrm>
          <a:prstGeom prst="roundRect">
            <a:avLst/>
          </a:prstGeom>
          <a:solidFill>
            <a:srgbClr val="F39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5" name="圆角矩形 114"/>
          <p:cNvSpPr/>
          <p:nvPr userDrawn="1"/>
        </p:nvSpPr>
        <p:spPr>
          <a:xfrm>
            <a:off x="-393065" y="411480"/>
            <a:ext cx="329565" cy="330200"/>
          </a:xfrm>
          <a:prstGeom prst="round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19" name="圆角矩形 118"/>
          <p:cNvSpPr/>
          <p:nvPr userDrawn="1"/>
        </p:nvSpPr>
        <p:spPr>
          <a:xfrm>
            <a:off x="-393065" y="820420"/>
            <a:ext cx="329565" cy="330200"/>
          </a:xfrm>
          <a:prstGeom prst="roundRect">
            <a:avLst/>
          </a:prstGeom>
          <a:solidFill>
            <a:srgbClr val="3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3" name="圆角矩形 122"/>
          <p:cNvSpPr/>
          <p:nvPr userDrawn="1"/>
        </p:nvSpPr>
        <p:spPr>
          <a:xfrm>
            <a:off x="-393065" y="1236980"/>
            <a:ext cx="329565" cy="330200"/>
          </a:xfrm>
          <a:prstGeom prst="roundRect">
            <a:avLst/>
          </a:prstGeom>
          <a:solidFill>
            <a:srgbClr val="7DC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7" name="圆角矩形 126"/>
          <p:cNvSpPr/>
          <p:nvPr userDrawn="1"/>
        </p:nvSpPr>
        <p:spPr>
          <a:xfrm>
            <a:off x="-393065" y="1663700"/>
            <a:ext cx="329565" cy="330200"/>
          </a:xfrm>
          <a:prstGeom prst="roundRect">
            <a:avLst/>
          </a:prstGeom>
          <a:solidFill>
            <a:srgbClr val="ABE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34" name="圆角矩形 133"/>
          <p:cNvSpPr/>
          <p:nvPr userDrawn="1"/>
        </p:nvSpPr>
        <p:spPr>
          <a:xfrm>
            <a:off x="-393065" y="11430"/>
            <a:ext cx="329565" cy="330200"/>
          </a:xfrm>
          <a:prstGeom prst="roundRect">
            <a:avLst/>
          </a:prstGeom>
          <a:solidFill>
            <a:srgbClr val="005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00568E"/>
              </a:solidFill>
            </a:endParaRPr>
          </a:p>
        </p:txBody>
      </p:sp>
      <p:sp>
        <p:nvSpPr>
          <p:cNvPr id="137" name="圆角矩形 136"/>
          <p:cNvSpPr/>
          <p:nvPr userDrawn="1"/>
        </p:nvSpPr>
        <p:spPr>
          <a:xfrm>
            <a:off x="-393065" y="2536190"/>
            <a:ext cx="329565" cy="330200"/>
          </a:xfrm>
          <a:prstGeom prst="roundRect">
            <a:avLst/>
          </a:prstGeom>
          <a:solidFill>
            <a:srgbClr val="ED7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40" name="圆角矩形 139"/>
          <p:cNvSpPr/>
          <p:nvPr userDrawn="1"/>
        </p:nvSpPr>
        <p:spPr>
          <a:xfrm>
            <a:off x="-393065" y="3378835"/>
            <a:ext cx="329565" cy="330200"/>
          </a:xfrm>
          <a:prstGeom prst="roundRect">
            <a:avLst/>
          </a:prstGeom>
          <a:solidFill>
            <a:srgbClr val="F9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43" name="圆角矩形 142"/>
          <p:cNvSpPr/>
          <p:nvPr userDrawn="1"/>
        </p:nvSpPr>
        <p:spPr>
          <a:xfrm>
            <a:off x="-393065" y="2092960"/>
            <a:ext cx="329565" cy="330200"/>
          </a:xfrm>
          <a:prstGeom prst="roundRect">
            <a:avLst/>
          </a:prstGeom>
          <a:solidFill>
            <a:srgbClr val="CEE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同侧圆角矩形 6"/>
          <p:cNvSpPr/>
          <p:nvPr userDrawn="1"/>
        </p:nvSpPr>
        <p:spPr>
          <a:xfrm rot="5400000">
            <a:off x="-854529" y="941614"/>
            <a:ext cx="2133600" cy="424543"/>
          </a:xfrm>
          <a:prstGeom prst="round2SameRect">
            <a:avLst>
              <a:gd name="adj1" fmla="val 24394"/>
              <a:gd name="adj2" fmla="val 0"/>
            </a:avLst>
          </a:prstGeom>
          <a:solidFill>
            <a:srgbClr val="4396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863" y="252152"/>
            <a:ext cx="972329" cy="504305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832599"/>
            <a:ext cx="12192000" cy="136525"/>
          </a:xfrm>
          <a:prstGeom prst="rect">
            <a:avLst/>
          </a:prstGeom>
          <a:solidFill>
            <a:srgbClr val="4396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pic>
        <p:nvPicPr>
          <p:cNvPr id="62" name="图片 6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2896" y="6275613"/>
            <a:ext cx="1323524" cy="7080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1055" y="6106505"/>
            <a:ext cx="554365" cy="6031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821" y="354803"/>
            <a:ext cx="1745115" cy="4989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69480" y="2884127"/>
            <a:ext cx="3453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zh-CN" altLang="en-US" dirty="0">
                <a:solidFill>
                  <a:srgbClr val="FF0000"/>
                </a:solidFill>
              </a:rPr>
              <a:t>依达方</a:t>
            </a:r>
            <a:r>
              <a:rPr lang="zh-CN" altLang="en-US" dirty="0">
                <a:solidFill>
                  <a:schemeClr val="tx1"/>
                </a:solidFill>
              </a:rPr>
              <a:t>   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96385" y="5072489"/>
            <a:ext cx="619922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hangingPunct="0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康方生物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集团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康方赛诺医药有限公司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1097280" y="3777615"/>
            <a:ext cx="9997440" cy="22358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noAutofit/>
          </a:bodyPr>
          <a:lstStyle/>
          <a:p>
            <a:pPr algn="ctr" hangingPunct="0">
              <a:lnSpc>
                <a:spcPct val="150000"/>
              </a:lnSpc>
            </a:pPr>
            <a:r>
              <a:rPr kumimoji="0" lang="zh-CN" altLang="en-US" sz="200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全球首个获批上市的肿瘤免疫</a:t>
            </a:r>
            <a:r>
              <a:rPr kumimoji="0" lang="en-US" altLang="zh-CN" sz="200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/</a:t>
            </a:r>
            <a:r>
              <a:rPr kumimoji="0" lang="zh-CN" altLang="en-US" sz="200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抗血管生成双特异性抗体</a:t>
            </a:r>
            <a:endParaRPr kumimoji="0" lang="zh-CN" altLang="en-US" sz="2000" u="none" strike="noStrike" cap="none" spc="0" normalizeH="0" baseline="0" dirty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  <a:p>
            <a:pPr algn="ctr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首个且唯一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与帕博利珠单抗头对头研究中取得成功的创新药</a:t>
            </a:r>
            <a:endParaRPr lang="zh-CN" sz="2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hangingPunct="0">
              <a:lnSpc>
                <a:spcPct val="150000"/>
              </a:lnSpc>
            </a:pPr>
            <a:r>
              <a:rPr kumimoji="0" lang="zh-CN" altLang="en-US" sz="2000" u="none" strike="noStrike" cap="none" spc="0" normalizeH="0" baseline="0" dirty="0">
                <a:ln>
                  <a:noFill/>
                </a:ln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 </a:t>
            </a:r>
            <a:endParaRPr kumimoji="0" lang="en-US" altLang="zh-CN" sz="2000" i="1" u="none" strike="noStrike" cap="none" spc="0" normalizeH="0" baseline="0" dirty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  <a:p>
            <a:pPr marR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kumimoji="0" lang="zh-CN" altLang="en-US" sz="2000" i="1" u="none" strike="noStrike" cap="none" spc="0" normalizeH="0" baseline="0" dirty="0">
              <a:ln>
                <a:noFill/>
              </a:ln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37373" y="1465501"/>
            <a:ext cx="9117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依沃西单抗</a:t>
            </a:r>
            <a:r>
              <a:rPr kumimoji="1"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注射液</a:t>
            </a:r>
            <a:endParaRPr kumimoji="1" lang="zh-CN" alt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6633154" y="2884127"/>
            <a:ext cx="557533" cy="6455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  <a:endParaRPr kumimoji="1" lang="zh-CN" altLang="en-US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5130" y="358403"/>
            <a:ext cx="10989072" cy="47815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algn="just" defTabSz="898525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三项肺癌突破性疗法、刷新创新药出海</a:t>
            </a:r>
            <a:r>
              <a:rPr lang="zh-CN" altLang="en-US" dirty="0"/>
              <a:t>纪录，三期头对头打败</a:t>
            </a:r>
            <a:r>
              <a:rPr lang="en-US" altLang="zh-CN" dirty="0"/>
              <a:t>K</a:t>
            </a:r>
            <a:r>
              <a:rPr lang="zh-CN" altLang="en-US" dirty="0"/>
              <a:t>药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08355" y="837565"/>
          <a:ext cx="10989310" cy="57697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8931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国际创新：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重磅出海，</a:t>
                      </a: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生物制药中的</a:t>
                      </a:r>
                      <a:r>
                        <a:rPr lang="en-US" altLang="zh-CN" sz="2000" b="1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DeepSeek</a:t>
                      </a:r>
                      <a:endParaRPr lang="en-US" altLang="zh-CN" sz="20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11680">
                <a:tc>
                  <a:txBody>
                    <a:bodyPr/>
                    <a:lstStyle/>
                    <a:p>
                      <a:pPr marL="285750" indent="-285750" defTabSz="1492885">
                        <a:lnSpc>
                          <a:spcPct val="10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altLang="zh-CN" sz="1600" b="0" i="0" u="non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临床创新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：已获得</a:t>
                      </a:r>
                      <a:r>
                        <a:rPr lang="en-GB" altLang="zh-CN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CD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授予三项突破性疗法，目前已获批的两个适应症均为优先审评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66470">
                <a:tc>
                  <a:txBody>
                    <a:bodyPr/>
                    <a:lstStyle/>
                    <a:p>
                      <a:pPr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突破性疗法：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9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依沃西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联合化疗治疗</a:t>
                      </a: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EGFR-TKI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耐药的</a:t>
                      </a: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EGFR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突变的局部晚期或转移性非鳞状非小细胞肺癌（</a:t>
                      </a: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NSCLC</a:t>
                      </a:r>
                      <a:r>
                        <a:rPr lang="zh-CN" alt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en-US" altLang="zh-CN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defTabSz="149288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AK112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一线治疗</a:t>
                      </a: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PD-L1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表达阳性（</a:t>
                      </a:r>
                      <a:r>
                        <a:rPr lang="en-US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TPS≧1%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）的局部晚期或转移性</a:t>
                      </a: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NSCLC</a:t>
                      </a:r>
                      <a:endParaRPr lang="en-US" altLang="zh-CN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defTabSz="149288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AK112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联合多西他赛治疗既往</a:t>
                      </a: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PD-(L)1</a:t>
                      </a:r>
                      <a:r>
                        <a:rPr lang="zh-CN" alt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抑制剂和含铂化疗治疗失败的局部晚期或转移性</a:t>
                      </a:r>
                      <a:r>
                        <a:rPr lang="en-GB" altLang="zh-CN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NSCLC</a:t>
                      </a:r>
                      <a:endParaRPr lang="en-GB" altLang="zh-CN" sz="9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研发创新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：科技重大专项支持，及国内外多项专利授权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641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获得国家“重大新药创制”科技重大专项资助，课题编号：</a:t>
                      </a:r>
                      <a:r>
                        <a:rPr lang="en-US" altLang="zh-CN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en-GB" altLang="zh-CN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ZX09302010004005 </a:t>
                      </a:r>
                      <a:endParaRPr lang="en-GB" altLang="zh-CN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CN109053895A、WO2020043184A1、US20210340239A1、EP3882275A1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CN112830972A、WO2021104302A1、US20230027029A1、EP4067387A1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08355" y="1383665"/>
            <a:ext cx="6344285" cy="1969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defTabSz="149288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创造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中国自主研发新药</a:t>
            </a:r>
            <a:r>
              <a:rPr lang="en-US" altLang="zh-CN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对外授权最高交易金额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纪录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50.7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亿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美金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两位数比例销售分成）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 defTabSz="1492885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全球著名媒体（</a:t>
            </a:r>
            <a:r>
              <a:rPr lang="en-US" altLang="zh-CN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CNN</a:t>
            </a:r>
            <a:r>
              <a:rPr lang="zh-CN" altLang="en-US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）评价：</a:t>
            </a:r>
            <a:r>
              <a:rPr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依沃西单抗堪比Deepseek</a:t>
            </a:r>
            <a:r>
              <a:rPr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，是我国创新药领域突破的高光时刻</a:t>
            </a:r>
            <a:endParaRPr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640" y="2304607"/>
            <a:ext cx="4423375" cy="10743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39663" y="1382471"/>
            <a:ext cx="4423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年两会期间委员通道上，介绍了“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一家中国企业生产的新药击败了全世界最畅销的抗癌药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58560" y="3985895"/>
            <a:ext cx="558165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14928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2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优先审评：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285750" marR="0" lvl="0" indent="-285750" defTabSz="14928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AK112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联合化疗治疗</a:t>
            </a:r>
            <a:r>
              <a: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EGFR-TKI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耐药的</a:t>
            </a:r>
            <a:r>
              <a: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EGFR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突变的局部晚期或转移性非鳞状非小细胞肺癌（</a:t>
            </a:r>
            <a:r>
              <a: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NSCLC</a:t>
            </a:r>
            <a:r>
              <a:rPr lang="zh-CN" alt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marR="0" lvl="0" indent="-285750" defTabSz="14928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AK112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一线治疗</a:t>
            </a:r>
            <a:r>
              <a: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PD-L1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表达阳性（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TPS≧1%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）的局部晚期或转移性</a:t>
            </a:r>
            <a:r>
              <a:rPr lang="en-GB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NSCLC</a:t>
            </a:r>
            <a:endParaRPr lang="en-GB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公平性</a:t>
            </a:r>
            <a:endParaRPr kumimoji="1" lang="zh-CN" altLang="en-US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>
            <p:custDataLst>
              <p:tags r:id="rId1"/>
            </p:custDataLst>
          </p:nvPr>
        </p:nvSpPr>
        <p:spPr>
          <a:xfrm>
            <a:off x="1645695" y="1679968"/>
            <a:ext cx="4691544" cy="167065"/>
          </a:xfrm>
        </p:spPr>
        <p:txBody>
          <a:bodyPr/>
          <a:lstStyle>
            <a:defPPr>
              <a:defRPr lang="en-US"/>
            </a:defPPr>
            <a:lvl1pPr marL="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27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54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445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715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985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255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616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430" algn="l" defTabSz="101854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93065"/>
            <a:endParaRPr lang="en-US" sz="1080" dirty="0">
              <a:solidFill>
                <a:srgbClr val="000000"/>
              </a:solidFill>
              <a:latin typeface="微软雅黑" panose="020B0503020204020204" pitchFamily="34" charset="-122"/>
              <a:ea typeface="LF_Kai" panose="03000509000000000000" pitchFamily="65" charset="-12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0117" y="266217"/>
            <a:ext cx="10148289" cy="5219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algn="just" defTabSz="898525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依沃西方案可覆盖</a:t>
            </a:r>
            <a:r>
              <a:rPr lang="en-US" altLang="zh-CN" dirty="0">
                <a:sym typeface="+mn-ea"/>
              </a:rPr>
              <a:t>NSCLC</a:t>
            </a:r>
            <a:r>
              <a:rPr lang="zh-CN" altLang="en-US" dirty="0">
                <a:sym typeface="+mn-ea"/>
              </a:rPr>
              <a:t>更广泛人群的未满足临床需求</a:t>
            </a:r>
            <a:endParaRPr lang="zh-CN" altLang="en-US" dirty="0">
              <a:sym typeface="+mn-ea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83565" y="909954"/>
          <a:ext cx="5410835" cy="23410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10835"/>
              </a:tblGrid>
              <a:tr h="4774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弥补药品目录短板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86363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目录内无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单药用于PD-L1阳性的EGFR基因突变阴性和ALK阴性的局部晚期或转移性NSCLC的一线治疗药物，依沃西单抗填补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空白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填补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目录内尚无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抗血管生成药物治疗肺鳞癌空白：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依沃西单抗突破了肺鳞癌使用抗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VEGF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治疗的安全性壁垒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583565" y="3365500"/>
          <a:ext cx="5410835" cy="31680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10835"/>
              </a:tblGrid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符合“保基本”原则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236220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PD-L1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表达阳性、晚期驱动基因阴性的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NSCLC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约占所有</a:t>
                      </a: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NSCLC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四分之一，本品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无论</a:t>
                      </a:r>
                      <a:r>
                        <a:rPr lang="en-US" altLang="zh-CN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PD-L1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表达强度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、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覆盖所有病理类型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、尤其针对预后差的肝转移、脑转移患者，具有明确疗效，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且均优于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帕博利珠单抗</a:t>
                      </a:r>
                      <a:endParaRPr lang="zh-CN" altLang="en-US" sz="1600" kern="1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帕博利珠单抗价格昂贵（年治疗费用约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62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万），未纳入医保，患者可及性差。</a:t>
                      </a:r>
                      <a:r>
                        <a:rPr lang="zh-CN" alt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本品在</a:t>
                      </a:r>
                      <a:r>
                        <a:rPr lang="en-US" altLang="zh-CN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2024</a:t>
                      </a:r>
                      <a:r>
                        <a:rPr lang="zh-CN" alt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年进入医保目录时已经大幅降价，若广泛应用可为经济条件差的患者带来基本保障，提升健康水平</a:t>
                      </a:r>
                      <a:endParaRPr lang="zh-CN" altLang="en-US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本品单药使用，无需与其他药物联用，</a:t>
                      </a: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对于化疗不耐受或联合治疗方案不耐受患者</a:t>
                      </a:r>
                      <a:r>
                        <a:rPr lang="zh-CN" altLang="en-US" sz="16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，提供有效的治疗方案</a:t>
                      </a:r>
                      <a:endParaRPr lang="zh-CN" altLang="en-US" sz="1600" kern="1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表格 5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197749" y="909954"/>
          <a:ext cx="5410835" cy="23410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10835"/>
              </a:tblGrid>
              <a:tr h="4948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临床管理难度小</a:t>
                      </a:r>
                      <a:endParaRPr lang="zh-CN" altLang="en-US" sz="20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846199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本品靶点精准，患者人群指征明确，诊疗路径清晰，说明书规定的使用剂量明确、严格，不存在临床滥用风险</a:t>
                      </a:r>
                      <a:endParaRPr lang="zh-CN" altLang="en-US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单药使用</a:t>
                      </a:r>
                      <a:r>
                        <a:rPr lang="zh-CN" altLang="en-US" sz="16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，配伍方便、安全性更好，更便于临床管理，降低医疗资源占用</a:t>
                      </a:r>
                      <a:endParaRPr lang="zh-CN" altLang="en-US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5" name="副标题 2"/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DC3D36C-529B-F546-840B-88568869DD3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807FA0B-DF63-7742-AFC5-B5C04C2B8232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12192000" cy="695801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6067"/>
                </a:schemeClr>
              </a:gs>
              <a:gs pos="100000">
                <a:srgbClr val="0096E9">
                  <a:alpha val="43028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6809" y="4550571"/>
            <a:ext cx="1642382" cy="191611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13" name="直线连接符 12"/>
          <p:cNvCxnSpPr/>
          <p:nvPr/>
        </p:nvCxnSpPr>
        <p:spPr>
          <a:xfrm>
            <a:off x="1495424" y="304419"/>
            <a:ext cx="0" cy="627033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6" y="304419"/>
            <a:ext cx="862512" cy="6270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21" y="354803"/>
            <a:ext cx="1745115" cy="4989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0" y="3286125"/>
            <a:ext cx="12192635" cy="1224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中国创新、全球首创</a:t>
            </a:r>
            <a:endParaRPr lang="zh-CN" altLang="en-US" sz="3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algn="ctr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首个</a:t>
            </a:r>
            <a:r>
              <a:rPr lang="en-US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肿瘤免疫</a:t>
            </a:r>
            <a:r>
              <a:rPr lang="en-US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抗血管生成</a:t>
            </a:r>
            <a:r>
              <a:rPr lang="en-US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双抗</a:t>
            </a:r>
            <a:endParaRPr lang="zh-CN" altLang="en-US" sz="3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首个且唯一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与帕博利珠单抗头对头研究中取得成功的创新药</a:t>
            </a:r>
            <a:endParaRPr lang="zh-CN" altLang="en-US" sz="36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endParaRPr lang="zh-CN" altLang="en-US" sz="4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期待您的支持，谢谢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4748" y="247141"/>
            <a:ext cx="461665" cy="23884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 录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CONTENT</a:t>
            </a:r>
            <a:endParaRPr kumimoji="1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9890" y="617855"/>
            <a:ext cx="11412855" cy="305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NMPA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突破性疗法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国家“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重大新药创制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”科技重大专项</a:t>
            </a:r>
            <a:endParaRPr kumimoji="1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全球首个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PD-1/VEGF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双抗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首个且唯一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与帕博利珠单抗头对头研究中取得成功的创新药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9807" y="3513797"/>
            <a:ext cx="10701925" cy="2475912"/>
            <a:chOff x="645553" y="3088529"/>
            <a:chExt cx="10701925" cy="2475912"/>
          </a:xfrm>
        </p:grpSpPr>
        <p:sp>
          <p:nvSpPr>
            <p:cNvPr id="7" name="圆角矩形 6"/>
            <p:cNvSpPr/>
            <p:nvPr/>
          </p:nvSpPr>
          <p:spPr>
            <a:xfrm>
              <a:off x="645553" y="3088529"/>
              <a:ext cx="2010761" cy="2475912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818344" y="3088529"/>
              <a:ext cx="2010761" cy="2475912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991135" y="3088529"/>
              <a:ext cx="2010761" cy="2475912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163926" y="3088529"/>
              <a:ext cx="2010761" cy="2475912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9336717" y="3088529"/>
              <a:ext cx="2010761" cy="2475912"/>
            </a:xfrm>
            <a:prstGeom prst="roundRect">
              <a:avLst/>
            </a:prstGeom>
            <a:ln w="76200"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284416" y="3871147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8948" y="4666236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基本信息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7207" y="3871147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81739" y="4666236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17028" y="3871147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41560" y="4666236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02789" y="3875652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27321" y="4670741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975579" y="3875652"/>
            <a:ext cx="95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05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00111" y="4670741"/>
            <a:ext cx="23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公平性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药品基本信息</a:t>
            </a:r>
            <a:endParaRPr kumimoji="1"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423025" y="803275"/>
          <a:ext cx="5506085" cy="277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085"/>
              </a:tblGrid>
              <a:tr h="38227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参照药品建议：无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10"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参照药选择理由：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57200" indent="-457200" algn="just" fontAlgn="auto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ea"/>
                        <a:buAutoNum type="circleNumDbPlain"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依沃西单抗作为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First-in-class: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全球首个获批的PD-1/VEGF双特异性抗体，全新分子结构及作用机制，目前并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无同类药品上市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457200" indent="-457200" algn="just" fontAlgn="auto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ea"/>
                        <a:buAutoNum type="circleNumDbPlain"/>
                      </a:pPr>
                      <a:r>
                        <a:rPr 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注册临床研究对照药为帕博利珠单抗，但帕博利珠单抗并未纳入医保目录</a:t>
                      </a:r>
                      <a:endParaRPr lang="zh-CN" sz="16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457200" indent="-457200" algn="just" fontAlgn="auto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+mj-ea"/>
                        <a:buAutoNum type="circleNumDbPlain"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医保目录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暂未纳入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针对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该</a:t>
                      </a:r>
                      <a:r>
                        <a:rPr lang="zh-CN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适应症的药物</a:t>
                      </a:r>
                      <a:endParaRPr lang="zh-CN" sz="16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433820" y="3653790"/>
          <a:ext cx="5506085" cy="277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085"/>
              </a:tblGrid>
              <a:tr h="402413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本品主要优势：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267">
                <a:tc>
                  <a:txBody>
                    <a:bodyPr/>
                    <a:lstStyle/>
                    <a:p>
                      <a:pPr marL="457200" marR="0" indent="-457200" algn="just" defTabSz="914400" rtl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全新的双功能四价对称抗体结构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独创作用机制，使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靶点亲和力指数级提升</a:t>
                      </a: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实现免疫和抗血管生成高效协同，双重杀伤肿瘤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457200" marR="0" indent="-457200" algn="just" defTabSz="914400" rtl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疗效显著优于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全球最畅销的抗癌药物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帕博利珠单抗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(K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药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），</a:t>
                      </a: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中位无进展生存期翻倍（</a:t>
                      </a: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11.1 VS 5.8 )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；是</a:t>
                      </a: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首个且唯一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与帕博利珠单抗头对头研究中取得成功的创新药</a:t>
                      </a:r>
                      <a:r>
                        <a:rPr lang="en-US" altLang="zh-CN" sz="16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</a:t>
                      </a:r>
                      <a:endParaRPr lang="zh-CN" sz="1600" b="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457200" marR="0" indent="-457200" algn="just" defTabSz="914400" rtl="0" fontAlgn="auto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1"/>
                        </a:buClr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突破了肺鳞癌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无法应用抗血管生成药物治疗的壁垒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91185" y="266217"/>
            <a:ext cx="10630535" cy="5219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algn="just" defTabSz="898525">
              <a:buClrTx/>
              <a:buSzTx/>
              <a:buFontTx/>
            </a:pP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First-in-class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，全球首个获批的</a:t>
            </a:r>
            <a:r>
              <a:rPr lang="en-US" altLang="zh-CN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PD-1/VEGF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双特异性抗体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46917" y="803275"/>
          <a:ext cx="5763232" cy="56268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0268"/>
                <a:gridCol w="1646912"/>
                <a:gridCol w="1806806"/>
                <a:gridCol w="899246"/>
              </a:tblGrid>
              <a:tr h="336818"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申报目录类别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基本目录（调整医保支付范围）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36818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依沃西单抗注射液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98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商品名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依达方</a:t>
                      </a:r>
                      <a:r>
                        <a:rPr lang="zh-CN" altLang="en-US" sz="1400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®</a:t>
                      </a:r>
                      <a:endParaRPr lang="zh-CN" altLang="en-US" sz="14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05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100mg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(10mL)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瓶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556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现行医保目录支付范围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限经表皮生长因子受体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(EGFR)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酪氨酸激酶抑制剂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(TKI)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治疗后进展的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EGFR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基因突变阳性的局部晚期或转移性非鳞状非小细胞肺癌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(NSCLC)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患者的治疗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987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2025</a:t>
                      </a: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年申报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新增适应症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本品单药用于经国家药品监督管理局批准的检测评估为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PD-L1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肿瘤比例分数（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TPS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）≥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1%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的表皮生长因子受体（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EGFR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）基因突变阴性和间变性淋巴瘤激酶（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ALK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）阴性的局部晚期或转移性非小细胞肺癌一线治疗</a:t>
                      </a:r>
                      <a:endParaRPr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98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20mg/kg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每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周静脉输注一次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82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2024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首发</a:t>
                      </a:r>
                      <a:endParaRPr lang="zh-CN" altLang="en-US" sz="14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目前大陆地区同通用名药品的上市情况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39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全球首个上市国家/地区及上市时间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2024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 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 OTC 药品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196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疾病现状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B9A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中国肺癌发病率75.13/10万人，全球第一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2024年新发患者达106万,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NSCLC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约占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85%</a:t>
                      </a:r>
                      <a:r>
                        <a:rPr lang="en-US" altLang="zh-CN" sz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晚期转移患者标准治疗为免疫联合化疗，总生存不足两年</a:t>
                      </a:r>
                      <a:r>
                        <a:rPr lang="en-US" altLang="zh-CN" sz="12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endParaRPr lang="en-US" altLang="zh-CN" sz="12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398905" y="6445885"/>
            <a:ext cx="8781415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 J Natl Cancer Cent, 2024, 4(1):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47-53. 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2.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IV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期原发性肺癌中国治疗指南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(2024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版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 Natl Cancer Cent. 2024 Jun 22;4(3):203-213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Phase 3 Study of </a:t>
            </a:r>
            <a:r>
              <a:rPr lang="en-US" altLang="zh-CN" sz="7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Ivonescimab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(AK112) vs. Pembrolizumab as First-line Treatment for PD-L1-positive Advanced NSCLC: Primary Analysis of HARMONi-2</a:t>
            </a:r>
            <a:endParaRPr lang="en-US" altLang="zh-CN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药品基本信息</a:t>
            </a:r>
            <a:endParaRPr kumimoji="1"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29920" y="832485"/>
          <a:ext cx="5506085" cy="53312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08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疾病基本情况</a:t>
                      </a:r>
                      <a:endParaRPr lang="zh-CN" altLang="en-US" sz="2400" b="1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675">
                <a:tc>
                  <a:txBody>
                    <a:bodyPr/>
                    <a:lstStyle/>
                    <a:p>
                      <a:pPr marL="285750" indent="-285750" algn="just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charset="0"/>
                        <a:buChar char="Ø"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中国肺癌发病率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75.13/10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万人，位居全球第一</a:t>
                      </a:r>
                      <a:r>
                        <a:rPr 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国家癌症中心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2022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年数据显示，我国当年新增肺癌病例约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106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万例，约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60%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的患者初诊已发生远处转移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,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年生存率仅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28.7%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。平均发病年龄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65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岁，非小细胞肺癌（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NSCLC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）患者占比约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85%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800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其中</a:t>
                      </a:r>
                      <a:r>
                        <a:rPr lang="en-US" altLang="zh-CN" sz="1800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55%</a:t>
                      </a:r>
                      <a:r>
                        <a:rPr lang="zh-CN" altLang="en-US" sz="1800" strike="noStrik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为驱动基因阴性</a:t>
                      </a:r>
                      <a:r>
                        <a:rPr lang="en-US" altLang="zh-CN" sz="1800" strike="noStrike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1-5</a:t>
                      </a:r>
                      <a:endParaRPr lang="en-US" altLang="zh-CN" sz="1800" strike="noStrik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 algn="just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charset="0"/>
                        <a:buChar char="Ø"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现有化疗或化疗联合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PD-1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的治疗方案，对于老年、体力状态差、体重轻等患者存在无法耐受的情况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 algn="just" fontAlgn="auto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charset="0"/>
                        <a:buChar char="Ø"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帕博利珠单抗是在本品获批前唯一在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中国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获批的用于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PD-L1阳性</a:t>
                      </a:r>
                      <a:r>
                        <a:rPr 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驱动基因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阴性的局部晚期或转移性NSCLC一线治疗</a:t>
                      </a:r>
                      <a:r>
                        <a:rPr 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适应症的药物</a:t>
                      </a:r>
                      <a:endParaRPr lang="en-US" altLang="zh-CN" sz="1800" baseline="30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318885" y="832486"/>
          <a:ext cx="5506085" cy="53312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06085"/>
              </a:tblGrid>
              <a:tr h="4978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弥补未满足的治疗需求情况</a:t>
                      </a:r>
                      <a:endParaRPr lang="zh-CN" altLang="en-US" sz="2400" b="1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4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charset="0"/>
                        <a:buChar char="Ø"/>
                        <a:defRPr/>
                      </a:pPr>
                      <a:r>
                        <a:rPr 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该适应症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单药治疗方案</a:t>
                      </a:r>
                      <a:r>
                        <a:rPr 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仅帕博利珠单抗获批，疗效有限，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本品单药疗效远超帕博利珠单抗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中位无进展生存期（mPFS）约为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帕博利珠单抗</a:t>
                      </a:r>
                      <a:r>
                        <a:rPr lang="zh-CN" altLang="en-US" sz="18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的2倍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（11.1个月 vs. 5.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个月）</a:t>
                      </a:r>
                      <a:r>
                        <a:rPr lang="en-US" altLang="zh-CN" sz="180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帕博利珠单抗价格昂贵，未纳入医保，患者可负担性差；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本品在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2024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年进入医保目录时已经大幅降价，</a:t>
                      </a:r>
                      <a:r>
                        <a:rPr lang="zh-CN" altLang="en-US" sz="1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治疗费用约</a:t>
                      </a:r>
                      <a:r>
                        <a:rPr lang="en-US" altLang="zh-CN" sz="1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15</a:t>
                      </a:r>
                      <a:r>
                        <a:rPr lang="zh-CN" altLang="en-US" sz="1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万</a:t>
                      </a:r>
                      <a:r>
                        <a:rPr lang="en-US" altLang="zh-CN" sz="1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18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年，若广泛应用可大幅降低患者负担，提高患者健康水平</a:t>
                      </a:r>
                      <a:endParaRPr lang="en-US" alt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1800" kern="1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本品单药使用耐受性好，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为化疗或</a:t>
                      </a:r>
                      <a:r>
                        <a:rPr lang="en-US" altLang="zh-CN" sz="18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PD-1</a:t>
                      </a:r>
                      <a:r>
                        <a:rPr lang="zh-CN" altLang="en-US" sz="1800" kern="1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联合化疗不耐受患者提供优效的治疗方案</a:t>
                      </a:r>
                      <a:endParaRPr lang="zh-CN" altLang="en-US" sz="1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charset="0"/>
                        <a:buNone/>
                      </a:pPr>
                      <a:endParaRPr lang="zh-CN" altLang="en-US" sz="18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547495" y="6211570"/>
            <a:ext cx="34734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rPr>
              <a:t>. J Natl Cancer Cent, 2024, 4(1):</a:t>
            </a:r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rPr>
              <a:t>47-53. </a:t>
            </a:r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rPr>
              <a:t>期原发性肺癌中国治疗指南</a:t>
            </a:r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(2024</a:t>
            </a: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rPr>
              <a:t>J Natl Cancer Cent. 2024 Jun 22;4(3):203-213. </a:t>
            </a:r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驱动基因阳性晚期非小细胞肺癌免疫治疗专家共识(2023 版).</a:t>
            </a:r>
            <a:endParaRPr lang="en-US" altLang="zh-CN" sz="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8080" y="6185443"/>
            <a:ext cx="58928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 The Pain Prevalence, Characteristics and Related Factors of Non-Small Cell Lung Cancer (NSCLC) Referral to Palliative Care Service[J]. 2020.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 Phase 3 Study of 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Ivonescimab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(AK112) vs. Pembrolizumab as First-line Treatment for PD-L1-positive Advanced NSCLC: Primary Analysis of HARMONi-2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安全性</a:t>
            </a:r>
            <a:endParaRPr kumimoji="1" lang="zh-CN" altLang="en-US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213" y="266217"/>
            <a:ext cx="10515600" cy="68199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依沃西单抗安全性优于</a:t>
            </a:r>
            <a:r>
              <a: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帕博利珠单抗</a:t>
            </a:r>
            <a:endParaRPr 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8324" y="1073316"/>
            <a:ext cx="10575352" cy="16300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导致停药的</a:t>
            </a:r>
            <a:r>
              <a:rPr kumimoji="1"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TRAE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）显著低于帕博利珠单抗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三级及以上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免疫不良反应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发生率（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irAE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）低于帕博利珠单抗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肺鳞癌治疗中</a:t>
            </a:r>
            <a:r>
              <a:rPr kumimoji="1"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级以上出血事件</a:t>
            </a:r>
            <a:r>
              <a:rPr kumimoji="1"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1"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</a:t>
            </a:r>
            <a:endParaRPr kumimoji="1"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04" y="3064223"/>
            <a:ext cx="4699000" cy="3289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r="44836"/>
          <a:stretch>
            <a:fillRect/>
          </a:stretch>
        </p:blipFill>
        <p:spPr>
          <a:xfrm>
            <a:off x="7359650" y="3488055"/>
            <a:ext cx="2740025" cy="2889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48384"/>
          <a:stretch>
            <a:fillRect/>
          </a:stretch>
        </p:blipFill>
        <p:spPr>
          <a:xfrm>
            <a:off x="4515579" y="3655366"/>
            <a:ext cx="2089025" cy="269815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590280" y="4486910"/>
            <a:ext cx="1144270" cy="693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无出血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58565" flipH="1">
            <a:off x="2490875" y="4056780"/>
            <a:ext cx="952842" cy="81670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19503" y="3661804"/>
            <a:ext cx="481174" cy="81670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93265" y="6539865"/>
            <a:ext cx="9199245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Phase 3 Study of Ivonescimab (AK112) vs. Pembrolizumab as First-line Treatment for PD-L1-positive Advanced NSCLC: Primary Analysis of HARMONi-2</a:t>
            </a:r>
            <a:endParaRPr lang="en-US" altLang="zh-CN" sz="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1"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8160" y="1046624"/>
            <a:ext cx="240764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HARMONi-2(AK112-303)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7750" y="1356738"/>
            <a:ext cx="6859576" cy="37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首个且唯一成功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的与帕博利珠单抗进行单药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头对头比较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全球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III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期注册临床研究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767750" y="1385178"/>
            <a:ext cx="652739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340005" y="6490090"/>
            <a:ext cx="2115228" cy="25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050" i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Lancet </a:t>
            </a:r>
            <a:r>
              <a:rPr lang="en-GB" altLang="zh-CN" sz="105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2025; 405: 839–49 </a:t>
            </a:r>
            <a:endParaRPr lang="en-GB" altLang="zh-CN" sz="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0400" y="296134"/>
            <a:ext cx="11314430" cy="681990"/>
          </a:xfrm>
        </p:spPr>
        <p:txBody>
          <a:bodyPr>
            <a:no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依沃西单抗一线治疗</a:t>
            </a: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PD-L1</a:t>
            </a:r>
            <a:r>
              <a:rPr lang="zh-CN" altLang="en-US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阳性NSCLC的疗效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显著优于</a:t>
            </a:r>
            <a:r>
              <a:rPr lang="zh-CN" altLang="en-US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“药王”</a:t>
            </a: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帕博利珠单抗</a:t>
            </a:r>
            <a:endParaRPr lang="en-US" altLang="zh-CN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83020" y="2410460"/>
            <a:ext cx="5704205" cy="32261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/>
          </a:p>
        </p:txBody>
      </p:sp>
      <p:sp>
        <p:nvSpPr>
          <p:cNvPr id="12" name="圆角矩形 11"/>
          <p:cNvSpPr/>
          <p:nvPr/>
        </p:nvSpPr>
        <p:spPr>
          <a:xfrm>
            <a:off x="6715125" y="2235835"/>
            <a:ext cx="5239385" cy="9150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已递交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临床试验报告</a:t>
            </a:r>
            <a:r>
              <a:rPr kumimoji="1"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kumimoji="1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中有效性描述节选</a:t>
            </a:r>
            <a:endParaRPr kumimoji="1"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CDE尚未发布上市审评报告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28740" y="3086099"/>
            <a:ext cx="5583555" cy="26480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依沃西单抗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单药用于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PD-L1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肿瘤比例评分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(TPS)&gt;1%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的EGFR基因突变阴性和ALK阴性的局部晚期或转移性非小细胞肺癌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患者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人群中显示出</a:t>
            </a:r>
            <a:r>
              <a:rPr lang="zh-CN" altLang="en-US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显著的临床获益，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具有突出的疗效和</a:t>
            </a:r>
            <a:r>
              <a:rPr lang="zh-CN" altLang="en-US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良好的安全性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入组人群符合当前临床实践</a:t>
            </a:r>
            <a:r>
              <a:rPr lang="zh-CN" altLang="en-US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充分满足了临床上该目标适应症人群的治疗需求。</a:t>
            </a:r>
            <a:endParaRPr lang="zh-CN" altLang="en-US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1120" y="1791970"/>
            <a:ext cx="6038850" cy="4238625"/>
            <a:chOff x="332" y="2731"/>
            <a:chExt cx="9510" cy="66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l="13220"/>
            <a:stretch>
              <a:fillRect/>
            </a:stretch>
          </p:blipFill>
          <p:spPr>
            <a:xfrm>
              <a:off x="1040" y="2822"/>
              <a:ext cx="7654" cy="652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929" y="3796"/>
              <a:ext cx="1631" cy="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依沃西单抗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95" y="4089"/>
              <a:ext cx="1631" cy="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帕博利珠单抗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9" y="2731"/>
              <a:ext cx="1455" cy="100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32" y="7588"/>
              <a:ext cx="9510" cy="18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lvl="0" algn="ctr">
                <a:lnSpc>
                  <a:spcPct val="100000"/>
                </a:lnSpc>
                <a:defRPr/>
              </a:pPr>
              <a:endParaRPr lang="zh-CN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主要终点</a:t>
              </a:r>
              <a:r>
                <a:rPr lang="en-US" altLang="zh-CN" sz="1600" b="1" dirty="0" err="1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mPFS</a:t>
              </a:r>
              <a:r>
                <a:rPr lang="zh-CN" altLang="en-US" sz="1600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长达</a:t>
              </a:r>
              <a:r>
                <a:rPr lang="en-US" altLang="zh-CN" sz="2400" b="1" dirty="0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11.1</a:t>
              </a:r>
              <a:r>
                <a:rPr lang="zh-CN" altLang="en-US" sz="2400" b="1" dirty="0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个月</a:t>
              </a:r>
              <a:r>
                <a:rPr lang="zh-CN" altLang="en-US" sz="1600" b="1" dirty="0">
                  <a:solidFill>
                    <a:srgbClr val="00206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，</a:t>
              </a:r>
              <a:r>
                <a:rPr lang="zh-CN" altLang="en-US" sz="1600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无进展生存期延长</a:t>
              </a:r>
              <a:r>
                <a:rPr lang="en-US" altLang="zh-CN" sz="2400" b="1" dirty="0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5.3个月</a:t>
              </a:r>
              <a:r>
                <a:rPr lang="zh-CN" altLang="en-US" sz="1600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几乎是帕博利珠单抗（</a:t>
              </a:r>
              <a:r>
                <a:rPr lang="en-US" altLang="zh-CN" sz="1600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K</a:t>
              </a:r>
              <a:r>
                <a:rPr lang="zh-CN" altLang="en-US" sz="1600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药）的</a:t>
              </a:r>
              <a:r>
                <a:rPr lang="en-US" altLang="zh-CN" sz="2400" b="1" dirty="0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倍</a:t>
              </a:r>
              <a:endParaRPr lang="zh-CN" altLang="en-US" sz="2400" b="1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降低疾病进展或死亡风险</a:t>
              </a:r>
              <a:r>
                <a:rPr kumimoji="1" lang="zh-CN" altLang="en-US" sz="2000" dirty="0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Times New Roman" panose="02020603050405020304" pitchFamily="18" charset="0"/>
                  <a:ea typeface="微软雅黑" panose="020B0503020204020204" pitchFamily="34" charset="-122"/>
                  <a:sym typeface="+mn-ea"/>
                </a:rPr>
                <a:t>49%</a:t>
              </a:r>
              <a:endParaRPr lang="en-US" altLang="zh-CN" sz="2400" b="1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1" lang="zh-CN" altLang="en-US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8160" y="1046624"/>
            <a:ext cx="240764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HARMONi-2(AK112-303)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7750" y="1356738"/>
            <a:ext cx="6859576" cy="37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首个且唯一成功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的与帕博利珠单抗进行单药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头对头比较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的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全球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III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期注册临床研究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7840" y="1989795"/>
            <a:ext cx="10648286" cy="4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全亚组获益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：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无论</a:t>
            </a:r>
            <a:r>
              <a:rPr lang="zh-CN" altLang="en-US" sz="16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鳞癌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或</a:t>
            </a:r>
            <a:r>
              <a:rPr lang="zh-CN" altLang="en-US" sz="16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非鳞癌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，基线是否伴有脑转移、肝转移，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依沃西单抗均强阳性获益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767750" y="1385178"/>
            <a:ext cx="652739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0400" y="296134"/>
            <a:ext cx="11314430" cy="681990"/>
          </a:xfrm>
        </p:spPr>
        <p:txBody>
          <a:bodyPr>
            <a:noAutofit/>
          </a:bodyPr>
          <a:lstStyle/>
          <a:p>
            <a:r>
              <a:rPr lang="zh-CN" altLang="en-US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依沃西单抗一线治疗</a:t>
            </a: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PD-L1</a:t>
            </a:r>
            <a:r>
              <a:rPr lang="zh-CN" altLang="en-US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阳性NSCLC的疗效显著优于“药王”</a:t>
            </a:r>
            <a:r>
              <a:rPr lang="en-US" altLang="zh-CN" sz="23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帕博利珠单抗</a:t>
            </a:r>
            <a:endParaRPr lang="en-US" altLang="zh-CN" sz="23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40005" y="6490090"/>
            <a:ext cx="2115228" cy="25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050" i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Lancet </a:t>
            </a:r>
            <a:r>
              <a:rPr lang="en-GB" altLang="zh-CN" sz="105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2025; 405: 839–49 </a:t>
            </a:r>
            <a:endParaRPr lang="en-GB" altLang="zh-CN" sz="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6751983" y="2675971"/>
          <a:ext cx="5222847" cy="375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85420" y="3006090"/>
          <a:ext cx="6401435" cy="2570480"/>
        </p:xfrm>
        <a:graphic>
          <a:graphicData uri="http://schemas.openxmlformats.org/drawingml/2006/table">
            <a:tbl>
              <a:tblPr/>
              <a:tblGrid>
                <a:gridCol w="882015"/>
                <a:gridCol w="968375"/>
                <a:gridCol w="1479550"/>
                <a:gridCol w="1337945"/>
                <a:gridCol w="1733550"/>
              </a:tblGrid>
              <a:tr h="346710">
                <a:tc rowSpan="2" gridSpan="2"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 hMerge="1"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mPFS(</a:t>
                      </a:r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月）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降低疾病进展或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死亡风险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486410">
                <a:tc vMerge="1" gridSpan="2">
                  <a:tcPr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依沃西单抗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1" i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帕博利珠单抗</a:t>
                      </a:r>
                      <a:endParaRPr lang="zh-CN" altLang="en-US" sz="1400" b="1" i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 gridSpan="2"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全人群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11.1</a:t>
                      </a:r>
                      <a:endParaRPr lang="en-US" altLang="zh-CN" sz="1400" b="1" i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5.8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49%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60045">
                <a:tc rowSpan="4"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亚组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鳞癌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9.7</a:t>
                      </a:r>
                      <a:endParaRPr lang="en-US" altLang="zh-CN" sz="1400" b="1" i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5.8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50%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5">
                <a:tc vMerge="1">
                  <a:tcPr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非鳞癌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11.1</a:t>
                      </a:r>
                      <a:endParaRPr lang="en-US" altLang="zh-CN" sz="1400" b="1" i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6.7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45%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60045">
                <a:tc vMerge="1">
                  <a:tcPr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脑转移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400" b="1" i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45%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5">
                <a:tc vMerge="1">
                  <a:tcPr>
                    <a:lnL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肝转移</a:t>
                      </a:r>
                      <a:endParaRPr lang="zh-CN" altLang="en-US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7.1</a:t>
                      </a:r>
                      <a:endParaRPr lang="en-US" altLang="zh-CN" sz="1400" b="1" i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4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53%</a:t>
                      </a:r>
                      <a:endParaRPr lang="en-US" altLang="zh-CN" sz="14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50" marR="4550" marT="4550" marB="0" anchor="ctr" anchorCtr="0">
                    <a:lnL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A6A6A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472C4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620" y="341818"/>
            <a:ext cx="10079990" cy="478155"/>
          </a:xfr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algn="just" defTabSz="898525"/>
            <a:r>
              <a:rPr lang="zh-CN" altLang="en-US" sz="2800" b="1" dirty="0">
                <a:solidFill>
                  <a:schemeClr val="accent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依沃西单抗获众多权威指南及专家共识</a:t>
            </a:r>
            <a:r>
              <a:rPr lang="zh-CN" altLang="en-US" sz="2800" b="1" dirty="0">
                <a:solidFill>
                  <a:schemeClr val="accent1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推荐</a:t>
            </a:r>
            <a:endParaRPr lang="zh-CN" altLang="en-US" sz="2800" b="1" dirty="0">
              <a:solidFill>
                <a:schemeClr val="accent1"/>
              </a:solidFill>
              <a:highlight>
                <a:srgbClr val="000000">
                  <a:alpha val="0"/>
                </a:srgbClr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748" y="295240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有效性</a:t>
            </a:r>
            <a:endParaRPr kumimoji="1"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950595" y="975995"/>
          <a:ext cx="10046970" cy="297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485"/>
                <a:gridCol w="5023485"/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指南</a:t>
                      </a:r>
                      <a:endParaRPr lang="zh-CN" altLang="en-US" sz="160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协会</a:t>
                      </a:r>
                      <a:endParaRPr lang="zh-CN" altLang="en-US" sz="160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《CSCO非小细胞肺癌诊疗指南(202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)》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中国临床肿瘤协会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《CACA肺癌指南2024》预热版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中国抗癌协会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《CSCO非小细胞肺癌诊疗指南(2024)》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中国临床肿瘤协会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《IV期原发性肺癌中国治疗指南(2024版)》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中国医师协会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《中国肺癌免疫治疗规范化应用指南2024版》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中国医师协会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《中国驱动基因阳性非小细胞肺癌脑转移临床诊疗指南(2025版)》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中国医药教育协会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950595" y="4136475"/>
          <a:ext cx="10046970" cy="248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485"/>
                <a:gridCol w="5023485"/>
              </a:tblGrid>
              <a:tr h="3746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共识</a:t>
                      </a:r>
                      <a:r>
                        <a:rPr lang="en-US" altLang="zh-CN" sz="160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报告</a:t>
                      </a:r>
                      <a:endParaRPr lang="zh-CN" altLang="en-US" sz="160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092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《新型抗肿瘤药物临床应用指导原则(2024年版)》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中华人民共和国国家卫生健康委员会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《驱动基因阳性晚期非小细胞肺癌免疫治疗专家共识（2023版）》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中国抗癌协会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第三代EGFR-TKI耐药后诊疗策略专家共识（2023版）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重庆肺癌精准治疗协作组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2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中国恶性肿瘤学科发展报告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——</a:t>
                      </a: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肺癌未来展望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+mn-ea"/>
                        </a:rPr>
                        <a:t>中国抗癌协会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9" t="32593" r="47778" b="26420"/>
          <a:stretch>
            <a:fillRect/>
          </a:stretch>
        </p:blipFill>
        <p:spPr bwMode="auto">
          <a:xfrm>
            <a:off x="1976755" y="1489710"/>
            <a:ext cx="1773555" cy="21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-14748" y="266217"/>
            <a:ext cx="461665" cy="1814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创新性</a:t>
            </a:r>
            <a:endParaRPr kumimoji="1" lang="zh-CN" altLang="en-US" sz="1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4990" y="243205"/>
            <a:ext cx="9789849" cy="13849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algn="just" defTabSz="898525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ym typeface="+mn-ea"/>
              </a:rPr>
              <a:t>First-in-class(</a:t>
            </a:r>
            <a:r>
              <a:rPr lang="zh-CN" altLang="en-US" dirty="0">
                <a:sym typeface="+mn-ea"/>
              </a:rPr>
              <a:t>同类首创</a:t>
            </a:r>
            <a:r>
              <a:rPr lang="en-US" altLang="zh-CN" dirty="0">
                <a:sym typeface="+mn-ea"/>
              </a:rPr>
              <a:t>)</a:t>
            </a:r>
            <a:r>
              <a:rPr lang="zh-CN" altLang="en-US" dirty="0">
                <a:sym typeface="+mn-ea"/>
              </a:rPr>
              <a:t>：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一药双靶、全新独创的四价结构带来</a:t>
            </a:r>
            <a:r>
              <a:rPr lang="zh-CN" altLang="en-US" dirty="0">
                <a:solidFill>
                  <a:schemeClr val="tx1"/>
                </a:solidFill>
              </a:rPr>
              <a:t>免疫治疗与抗血管生成作用的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高效</a:t>
            </a:r>
            <a:r>
              <a:rPr lang="zh-CN" altLang="en-US" dirty="0">
                <a:solidFill>
                  <a:schemeClr val="tx1"/>
                </a:solidFill>
              </a:rPr>
              <a:t>协同</a:t>
            </a:r>
            <a:endParaRPr lang="en-US" altLang="zh-CN" dirty="0">
              <a:solidFill>
                <a:srgbClr val="FF0000"/>
              </a:solidFill>
              <a:sym typeface="等线" panose="02010600030101010101" charset="-122"/>
            </a:endParaRPr>
          </a:p>
          <a:p>
            <a:endParaRPr lang="en-US" altLang="zh-CN" dirty="0">
              <a:sym typeface="等线" panose="02010600030101010101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2880" y="3931905"/>
          <a:ext cx="6254115" cy="26666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254115"/>
              </a:tblGrid>
              <a:tr h="4969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主要创新点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6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600" b="0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全新独创的双功能四价抗体机制</a:t>
                      </a:r>
                      <a:r>
                        <a:rPr lang="zh-CN" altLang="en-US" sz="16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，与联合用药相比，四价抗体药物与靶点亲和力指数级提升</a:t>
                      </a:r>
                      <a:endParaRPr lang="zh-CN" altLang="en-US" sz="1600" b="0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6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通过</a:t>
                      </a:r>
                      <a:r>
                        <a:rPr lang="zh-CN" altLang="en-US" sz="1600" b="0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单个分子的双功能</a:t>
                      </a:r>
                      <a:r>
                        <a:rPr lang="zh-CN" altLang="en-US" sz="16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设计，可利用PD-1和VEGF在肿瘤组织与正常组织间的分布差异，实现</a:t>
                      </a:r>
                      <a:r>
                        <a:rPr lang="zh-CN" altLang="en-US" sz="1600" b="0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疗效与安全性的同步提升</a:t>
                      </a:r>
                      <a:endParaRPr lang="zh-CN" altLang="en-US" sz="1600" b="0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zh-CN" altLang="en-US" sz="1600" b="0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全球第一个</a:t>
                      </a:r>
                      <a:r>
                        <a:rPr lang="zh-CN" altLang="en-US" sz="16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获批上市的“</a:t>
                      </a:r>
                      <a:r>
                        <a:rPr lang="zh-CN" altLang="en-US" sz="1600" b="0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肿瘤免疫+抗血管生成</a:t>
                      </a:r>
                      <a:r>
                        <a:rPr lang="zh-CN" altLang="en-US" sz="1600" b="0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”机制的双特异性抗体新药</a:t>
                      </a:r>
                      <a:endParaRPr lang="zh-CN" altLang="en-US" sz="1600" b="0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623774" y="3922030"/>
          <a:ext cx="5533390" cy="288480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533390"/>
              </a:tblGrid>
              <a:tr h="4159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该创新带来的疗效或安全性优势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39268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强效：单药一线治疗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PD-L1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阳性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NSCLC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取得史上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最长无进展生存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              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期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全面获益：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charset="0"/>
                        <a:buChar char="ü"/>
                      </a:pPr>
                      <a:r>
                        <a:rPr lang="zh-CN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无论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PD-L1表达强度</a:t>
                      </a:r>
                      <a:r>
                        <a:rPr lang="zh-CN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均全面获益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PD-L1 TPS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≥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1%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11.1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个月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vs 5.8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个月），降低疾病进展或死亡风险</a:t>
                      </a:r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49%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charset="0"/>
                        <a:buChar char="ü"/>
                      </a:pP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病理类型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无论是</a:t>
                      </a:r>
                      <a:r>
                        <a:rPr sz="1400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鳞癌或非鳞癌</a:t>
                      </a:r>
                      <a:endParaRPr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Wingdings" panose="05000000000000000000" charset="0"/>
                        <a:buChar char="ü"/>
                      </a:pPr>
                      <a:r>
                        <a:rPr 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远处转移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是否有</a:t>
                      </a:r>
                      <a:r>
                        <a:rPr sz="1400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脑转移或肝转移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均可显著获益</a:t>
                      </a:r>
                      <a:endParaRPr sz="1400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panose="05000000000000000000" charset="0"/>
                        <a:buChar char="Ø"/>
                      </a:pPr>
                      <a:r>
                        <a:rPr lang="en-US" altLang="zh-CN" sz="1400" b="1" u="non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突破禁忌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：</a:t>
                      </a:r>
                      <a:endParaRPr lang="en-US" altLang="zh-CN" sz="140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依沃西单抗半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衰期</a:t>
                      </a:r>
                      <a:r>
                        <a:rPr lang="zh-CN"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短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，有利于肿瘤侵犯血管的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修复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sz="14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避免严重出血</a:t>
                      </a:r>
                      <a:r>
                        <a:rPr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突破</a:t>
                      </a:r>
                      <a:r>
                        <a:rPr sz="1400" dirty="0" err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了肺鳞癌患者使用抗VEGF治疗的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壁垒</a:t>
                      </a:r>
                      <a:endParaRPr lang="zh-CN" altLang="en-US" sz="1400" u="none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文本框 40"/>
          <p:cNvSpPr txBox="1"/>
          <p:nvPr/>
        </p:nvSpPr>
        <p:spPr>
          <a:xfrm>
            <a:off x="2009140" y="3564890"/>
            <a:ext cx="2132965" cy="249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依沃西单抗，</a:t>
            </a:r>
            <a:r>
              <a:rPr kumimoji="1"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PD-1</a:t>
            </a:r>
            <a:r>
              <a:rPr kumimoji="1"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/VEGF</a:t>
            </a:r>
            <a:endParaRPr kumimoji="1"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不等于号 4"/>
          <p:cNvSpPr/>
          <p:nvPr/>
        </p:nvSpPr>
        <p:spPr>
          <a:xfrm>
            <a:off x="4844415" y="2080895"/>
            <a:ext cx="1572260" cy="938530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42910" y="2060575"/>
            <a:ext cx="838835" cy="139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9" t="32593" r="47778" b="26420"/>
          <a:stretch>
            <a:fillRect/>
          </a:stretch>
        </p:blipFill>
        <p:spPr bwMode="auto">
          <a:xfrm>
            <a:off x="7256880" y="1551542"/>
            <a:ext cx="1067724" cy="22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8"/>
          <p:cNvGrpSpPr/>
          <p:nvPr/>
        </p:nvGrpSpPr>
        <p:grpSpPr>
          <a:xfrm>
            <a:off x="7420953" y="2438537"/>
            <a:ext cx="733685" cy="600133"/>
            <a:chOff x="8254631" y="2364907"/>
            <a:chExt cx="2507247" cy="2050856"/>
          </a:xfrm>
        </p:grpSpPr>
        <p:sp>
          <p:nvSpPr>
            <p:cNvPr id="12" name="Freeform 275"/>
            <p:cNvSpPr/>
            <p:nvPr/>
          </p:nvSpPr>
          <p:spPr bwMode="auto">
            <a:xfrm rot="10779957" flipV="1">
              <a:off x="9669016" y="2786959"/>
              <a:ext cx="477009" cy="1166388"/>
            </a:xfrm>
            <a:custGeom>
              <a:avLst/>
              <a:gdLst>
                <a:gd name="T0" fmla="*/ 0 w 66"/>
                <a:gd name="T1" fmla="*/ 0 h 162"/>
                <a:gd name="T2" fmla="*/ 55 w 66"/>
                <a:gd name="T3" fmla="*/ 57 h 162"/>
                <a:gd name="T4" fmla="*/ 66 w 66"/>
                <a:gd name="T5" fmla="*/ 82 h 162"/>
                <a:gd name="T6" fmla="*/ 66 w 66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62">
                  <a:moveTo>
                    <a:pt x="0" y="0"/>
                  </a:move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66" y="66"/>
                    <a:pt x="66" y="82"/>
                  </a:cubicBezTo>
                  <a:cubicBezTo>
                    <a:pt x="66" y="101"/>
                    <a:pt x="66" y="162"/>
                    <a:pt x="66" y="162"/>
                  </a:cubicBezTo>
                </a:path>
              </a:pathLst>
            </a:custGeom>
            <a:noFill/>
            <a:ln w="3175" cap="flat">
              <a:solidFill>
                <a:srgbClr val="1D1D1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 276"/>
            <p:cNvSpPr/>
            <p:nvPr/>
          </p:nvSpPr>
          <p:spPr bwMode="auto">
            <a:xfrm rot="10779957" flipV="1">
              <a:off x="8862403" y="2790521"/>
              <a:ext cx="489073" cy="1166388"/>
            </a:xfrm>
            <a:custGeom>
              <a:avLst/>
              <a:gdLst>
                <a:gd name="T0" fmla="*/ 68 w 68"/>
                <a:gd name="T1" fmla="*/ 0 h 162"/>
                <a:gd name="T2" fmla="*/ 11 w 68"/>
                <a:gd name="T3" fmla="*/ 57 h 162"/>
                <a:gd name="T4" fmla="*/ 0 w 68"/>
                <a:gd name="T5" fmla="*/ 82 h 162"/>
                <a:gd name="T6" fmla="*/ 0 w 68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2">
                  <a:moveTo>
                    <a:pt x="68" y="0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1" y="57"/>
                    <a:pt x="0" y="66"/>
                    <a:pt x="0" y="82"/>
                  </a:cubicBezTo>
                  <a:cubicBezTo>
                    <a:pt x="0" y="101"/>
                    <a:pt x="0" y="162"/>
                    <a:pt x="0" y="162"/>
                  </a:cubicBezTo>
                </a:path>
              </a:pathLst>
            </a:custGeom>
            <a:noFill/>
            <a:ln w="3175" cap="flat">
              <a:solidFill>
                <a:srgbClr val="1D1D1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Line 277"/>
            <p:cNvSpPr>
              <a:spLocks noChangeShapeType="1"/>
            </p:cNvSpPr>
            <p:nvPr/>
          </p:nvSpPr>
          <p:spPr bwMode="auto">
            <a:xfrm rot="10779957" flipV="1">
              <a:off x="10264505" y="2970252"/>
              <a:ext cx="78487" cy="87859"/>
            </a:xfrm>
            <a:prstGeom prst="line">
              <a:avLst/>
            </a:prstGeom>
            <a:noFill/>
            <a:ln w="3175" cap="flat">
              <a:solidFill>
                <a:srgbClr val="1D1D1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Line 278"/>
            <p:cNvSpPr>
              <a:spLocks noChangeShapeType="1"/>
            </p:cNvSpPr>
            <p:nvPr/>
          </p:nvSpPr>
          <p:spPr bwMode="auto">
            <a:xfrm rot="10779957" flipH="1" flipV="1">
              <a:off x="8666327" y="2977347"/>
              <a:ext cx="78487" cy="81800"/>
            </a:xfrm>
            <a:prstGeom prst="line">
              <a:avLst/>
            </a:prstGeom>
            <a:noFill/>
            <a:ln w="3175" cap="flat">
              <a:solidFill>
                <a:srgbClr val="1D1D1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Line 279"/>
            <p:cNvSpPr>
              <a:spLocks noChangeShapeType="1"/>
            </p:cNvSpPr>
            <p:nvPr/>
          </p:nvSpPr>
          <p:spPr bwMode="auto">
            <a:xfrm rot="10779957" flipV="1">
              <a:off x="9329939" y="3276558"/>
              <a:ext cx="359256" cy="0"/>
            </a:xfrm>
            <a:prstGeom prst="line">
              <a:avLst/>
            </a:prstGeom>
            <a:noFill/>
            <a:ln w="3175" cap="flat">
              <a:solidFill>
                <a:srgbClr val="1D1D1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Line 280"/>
            <p:cNvSpPr>
              <a:spLocks noChangeShapeType="1"/>
            </p:cNvSpPr>
            <p:nvPr/>
          </p:nvSpPr>
          <p:spPr bwMode="auto">
            <a:xfrm rot="10779957" flipV="1">
              <a:off x="9345403" y="3328033"/>
              <a:ext cx="323028" cy="0"/>
            </a:xfrm>
            <a:prstGeom prst="line">
              <a:avLst/>
            </a:prstGeom>
            <a:noFill/>
            <a:ln w="3175" cap="flat">
              <a:solidFill>
                <a:srgbClr val="1D1D1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251"/>
            <p:cNvSpPr/>
            <p:nvPr/>
          </p:nvSpPr>
          <p:spPr bwMode="auto">
            <a:xfrm rot="10779957" flipV="1">
              <a:off x="10059314" y="2364907"/>
              <a:ext cx="353224" cy="505947"/>
            </a:xfrm>
            <a:custGeom>
              <a:avLst/>
              <a:gdLst>
                <a:gd name="T0" fmla="*/ 0 w 117"/>
                <a:gd name="T1" fmla="*/ 0 h 167"/>
                <a:gd name="T2" fmla="*/ 117 w 117"/>
                <a:gd name="T3" fmla="*/ 115 h 167"/>
                <a:gd name="T4" fmla="*/ 57 w 117"/>
                <a:gd name="T5" fmla="*/ 167 h 167"/>
                <a:gd name="T6" fmla="*/ 0 w 117"/>
                <a:gd name="T7" fmla="*/ 112 h 167"/>
                <a:gd name="T8" fmla="*/ 0 w 117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67">
                  <a:moveTo>
                    <a:pt x="0" y="0"/>
                  </a:moveTo>
                  <a:lnTo>
                    <a:pt x="117" y="115"/>
                  </a:lnTo>
                  <a:lnTo>
                    <a:pt x="57" y="167"/>
                  </a:lnTo>
                  <a:lnTo>
                    <a:pt x="0" y="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E1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253"/>
            <p:cNvSpPr/>
            <p:nvPr/>
          </p:nvSpPr>
          <p:spPr bwMode="auto">
            <a:xfrm rot="10779957" flipV="1">
              <a:off x="10269776" y="2717952"/>
              <a:ext cx="492102" cy="339309"/>
            </a:xfrm>
            <a:custGeom>
              <a:avLst/>
              <a:gdLst>
                <a:gd name="T0" fmla="*/ 0 w 163"/>
                <a:gd name="T1" fmla="*/ 0 h 112"/>
                <a:gd name="T2" fmla="*/ 110 w 163"/>
                <a:gd name="T3" fmla="*/ 112 h 112"/>
                <a:gd name="T4" fmla="*/ 163 w 163"/>
                <a:gd name="T5" fmla="*/ 60 h 112"/>
                <a:gd name="T6" fmla="*/ 103 w 163"/>
                <a:gd name="T7" fmla="*/ 0 h 112"/>
                <a:gd name="T8" fmla="*/ 0 w 16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12">
                  <a:moveTo>
                    <a:pt x="0" y="0"/>
                  </a:moveTo>
                  <a:lnTo>
                    <a:pt x="110" y="112"/>
                  </a:lnTo>
                  <a:lnTo>
                    <a:pt x="163" y="60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D3FD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255"/>
            <p:cNvSpPr/>
            <p:nvPr/>
          </p:nvSpPr>
          <p:spPr bwMode="auto">
            <a:xfrm rot="10779957" flipV="1">
              <a:off x="8554923" y="2395821"/>
              <a:ext cx="359256" cy="481695"/>
            </a:xfrm>
            <a:custGeom>
              <a:avLst/>
              <a:gdLst>
                <a:gd name="T0" fmla="*/ 45 w 50"/>
                <a:gd name="T1" fmla="*/ 0 h 67"/>
                <a:gd name="T2" fmla="*/ 0 w 50"/>
                <a:gd name="T3" fmla="*/ 46 h 67"/>
                <a:gd name="T4" fmla="*/ 20 w 50"/>
                <a:gd name="T5" fmla="*/ 67 h 67"/>
                <a:gd name="T6" fmla="*/ 50 w 50"/>
                <a:gd name="T7" fmla="*/ 37 h 67"/>
                <a:gd name="T8" fmla="*/ 45 w 5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7">
                  <a:moveTo>
                    <a:pt x="45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34" y="22"/>
                    <a:pt x="45" y="0"/>
                  </a:cubicBezTo>
                  <a:close/>
                </a:path>
              </a:pathLst>
            </a:custGeom>
            <a:solidFill>
              <a:srgbClr val="008CE1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257"/>
            <p:cNvSpPr/>
            <p:nvPr/>
          </p:nvSpPr>
          <p:spPr bwMode="auto">
            <a:xfrm rot="10779957" flipV="1">
              <a:off x="8254631" y="2699647"/>
              <a:ext cx="483041" cy="366572"/>
            </a:xfrm>
            <a:custGeom>
              <a:avLst/>
              <a:gdLst>
                <a:gd name="T0" fmla="*/ 67 w 67"/>
                <a:gd name="T1" fmla="*/ 5 h 51"/>
                <a:gd name="T2" fmla="*/ 21 w 67"/>
                <a:gd name="T3" fmla="*/ 51 h 51"/>
                <a:gd name="T4" fmla="*/ 0 w 67"/>
                <a:gd name="T5" fmla="*/ 30 h 51"/>
                <a:gd name="T6" fmla="*/ 30 w 67"/>
                <a:gd name="T7" fmla="*/ 0 h 51"/>
                <a:gd name="T8" fmla="*/ 67 w 67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1">
                  <a:moveTo>
                    <a:pt x="67" y="5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45" y="16"/>
                    <a:pt x="67" y="5"/>
                  </a:cubicBezTo>
                  <a:close/>
                </a:path>
              </a:pathLst>
            </a:custGeom>
            <a:solidFill>
              <a:srgbClr val="8DD3FD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267"/>
            <p:cNvSpPr/>
            <p:nvPr/>
          </p:nvSpPr>
          <p:spPr bwMode="auto">
            <a:xfrm rot="10779957" flipV="1">
              <a:off x="9870385" y="2986129"/>
              <a:ext cx="473988" cy="475645"/>
            </a:xfrm>
            <a:custGeom>
              <a:avLst/>
              <a:gdLst>
                <a:gd name="T0" fmla="*/ 157 w 157"/>
                <a:gd name="T1" fmla="*/ 110 h 157"/>
                <a:gd name="T2" fmla="*/ 107 w 157"/>
                <a:gd name="T3" fmla="*/ 157 h 157"/>
                <a:gd name="T4" fmla="*/ 0 w 157"/>
                <a:gd name="T5" fmla="*/ 50 h 157"/>
                <a:gd name="T6" fmla="*/ 50 w 157"/>
                <a:gd name="T7" fmla="*/ 0 h 157"/>
                <a:gd name="T8" fmla="*/ 157 w 157"/>
                <a:gd name="T9" fmla="*/ 1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157" y="110"/>
                  </a:moveTo>
                  <a:lnTo>
                    <a:pt x="107" y="157"/>
                  </a:lnTo>
                  <a:lnTo>
                    <a:pt x="0" y="50"/>
                  </a:lnTo>
                  <a:lnTo>
                    <a:pt x="50" y="0"/>
                  </a:lnTo>
                  <a:lnTo>
                    <a:pt x="157" y="11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269"/>
            <p:cNvSpPr/>
            <p:nvPr/>
          </p:nvSpPr>
          <p:spPr bwMode="auto">
            <a:xfrm rot="10779957" flipV="1">
              <a:off x="9569076" y="3953837"/>
              <a:ext cx="214345" cy="460490"/>
            </a:xfrm>
            <a:custGeom>
              <a:avLst/>
              <a:gdLst>
                <a:gd name="T0" fmla="*/ 71 w 71"/>
                <a:gd name="T1" fmla="*/ 152 h 152"/>
                <a:gd name="T2" fmla="*/ 0 w 71"/>
                <a:gd name="T3" fmla="*/ 152 h 152"/>
                <a:gd name="T4" fmla="*/ 0 w 71"/>
                <a:gd name="T5" fmla="*/ 3 h 152"/>
                <a:gd name="T6" fmla="*/ 69 w 71"/>
                <a:gd name="T7" fmla="*/ 0 h 152"/>
                <a:gd name="T8" fmla="*/ 71 w 7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52">
                  <a:moveTo>
                    <a:pt x="71" y="152"/>
                  </a:moveTo>
                  <a:lnTo>
                    <a:pt x="0" y="152"/>
                  </a:lnTo>
                  <a:lnTo>
                    <a:pt x="0" y="3"/>
                  </a:lnTo>
                  <a:lnTo>
                    <a:pt x="69" y="0"/>
                  </a:lnTo>
                  <a:lnTo>
                    <a:pt x="71" y="152"/>
                  </a:lnTo>
                  <a:close/>
                </a:path>
              </a:pathLst>
            </a:custGeom>
            <a:solidFill>
              <a:srgbClr val="FFC000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271"/>
            <p:cNvSpPr/>
            <p:nvPr/>
          </p:nvSpPr>
          <p:spPr bwMode="auto">
            <a:xfrm rot="10779957" flipV="1">
              <a:off x="9242796" y="3955273"/>
              <a:ext cx="217366" cy="460490"/>
            </a:xfrm>
            <a:custGeom>
              <a:avLst/>
              <a:gdLst>
                <a:gd name="T0" fmla="*/ 72 w 72"/>
                <a:gd name="T1" fmla="*/ 152 h 152"/>
                <a:gd name="T2" fmla="*/ 3 w 72"/>
                <a:gd name="T3" fmla="*/ 152 h 152"/>
                <a:gd name="T4" fmla="*/ 0 w 72"/>
                <a:gd name="T5" fmla="*/ 3 h 152"/>
                <a:gd name="T6" fmla="*/ 72 w 72"/>
                <a:gd name="T7" fmla="*/ 0 h 152"/>
                <a:gd name="T8" fmla="*/ 72 w 7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52">
                  <a:moveTo>
                    <a:pt x="72" y="152"/>
                  </a:moveTo>
                  <a:lnTo>
                    <a:pt x="3" y="152"/>
                  </a:lnTo>
                  <a:lnTo>
                    <a:pt x="0" y="3"/>
                  </a:lnTo>
                  <a:lnTo>
                    <a:pt x="72" y="0"/>
                  </a:lnTo>
                  <a:lnTo>
                    <a:pt x="72" y="152"/>
                  </a:lnTo>
                  <a:close/>
                </a:path>
              </a:pathLst>
            </a:custGeom>
            <a:solidFill>
              <a:srgbClr val="FFC000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273"/>
            <p:cNvSpPr/>
            <p:nvPr/>
          </p:nvSpPr>
          <p:spPr bwMode="auto">
            <a:xfrm rot="10779957" flipV="1">
              <a:off x="8661957" y="2991490"/>
              <a:ext cx="473988" cy="475645"/>
            </a:xfrm>
            <a:custGeom>
              <a:avLst/>
              <a:gdLst>
                <a:gd name="T0" fmla="*/ 50 w 157"/>
                <a:gd name="T1" fmla="*/ 157 h 157"/>
                <a:gd name="T2" fmla="*/ 0 w 157"/>
                <a:gd name="T3" fmla="*/ 107 h 157"/>
                <a:gd name="T4" fmla="*/ 107 w 157"/>
                <a:gd name="T5" fmla="*/ 0 h 157"/>
                <a:gd name="T6" fmla="*/ 157 w 157"/>
                <a:gd name="T7" fmla="*/ 50 h 157"/>
                <a:gd name="T8" fmla="*/ 50 w 157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50" y="157"/>
                  </a:moveTo>
                  <a:lnTo>
                    <a:pt x="0" y="107"/>
                  </a:lnTo>
                  <a:lnTo>
                    <a:pt x="107" y="0"/>
                  </a:lnTo>
                  <a:lnTo>
                    <a:pt x="157" y="50"/>
                  </a:lnTo>
                  <a:lnTo>
                    <a:pt x="50" y="15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 285"/>
            <p:cNvSpPr/>
            <p:nvPr/>
          </p:nvSpPr>
          <p:spPr bwMode="auto">
            <a:xfrm rot="10779957" flipV="1">
              <a:off x="9666605" y="2793267"/>
              <a:ext cx="477009" cy="481695"/>
            </a:xfrm>
            <a:custGeom>
              <a:avLst/>
              <a:gdLst>
                <a:gd name="T0" fmla="*/ 158 w 158"/>
                <a:gd name="T1" fmla="*/ 109 h 159"/>
                <a:gd name="T2" fmla="*/ 105 w 158"/>
                <a:gd name="T3" fmla="*/ 159 h 159"/>
                <a:gd name="T4" fmla="*/ 0 w 158"/>
                <a:gd name="T5" fmla="*/ 50 h 159"/>
                <a:gd name="T6" fmla="*/ 50 w 158"/>
                <a:gd name="T7" fmla="*/ 0 h 159"/>
                <a:gd name="T8" fmla="*/ 158 w 158"/>
                <a:gd name="T9" fmla="*/ 10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9">
                  <a:moveTo>
                    <a:pt x="158" y="109"/>
                  </a:moveTo>
                  <a:lnTo>
                    <a:pt x="105" y="159"/>
                  </a:lnTo>
                  <a:lnTo>
                    <a:pt x="0" y="50"/>
                  </a:lnTo>
                  <a:lnTo>
                    <a:pt x="50" y="0"/>
                  </a:lnTo>
                  <a:lnTo>
                    <a:pt x="158" y="109"/>
                  </a:lnTo>
                  <a:close/>
                </a:path>
              </a:pathLst>
            </a:custGeom>
            <a:solidFill>
              <a:srgbClr val="808080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287"/>
            <p:cNvSpPr/>
            <p:nvPr/>
          </p:nvSpPr>
          <p:spPr bwMode="auto">
            <a:xfrm rot="10779957" flipV="1">
              <a:off x="8853868" y="2790830"/>
              <a:ext cx="473988" cy="475645"/>
            </a:xfrm>
            <a:custGeom>
              <a:avLst/>
              <a:gdLst>
                <a:gd name="T0" fmla="*/ 47 w 157"/>
                <a:gd name="T1" fmla="*/ 157 h 157"/>
                <a:gd name="T2" fmla="*/ 0 w 157"/>
                <a:gd name="T3" fmla="*/ 107 h 157"/>
                <a:gd name="T4" fmla="*/ 107 w 157"/>
                <a:gd name="T5" fmla="*/ 0 h 157"/>
                <a:gd name="T6" fmla="*/ 157 w 157"/>
                <a:gd name="T7" fmla="*/ 50 h 157"/>
                <a:gd name="T8" fmla="*/ 47 w 157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47" y="157"/>
                  </a:moveTo>
                  <a:lnTo>
                    <a:pt x="0" y="107"/>
                  </a:lnTo>
                  <a:lnTo>
                    <a:pt x="107" y="0"/>
                  </a:lnTo>
                  <a:lnTo>
                    <a:pt x="157" y="50"/>
                  </a:lnTo>
                  <a:lnTo>
                    <a:pt x="47" y="157"/>
                  </a:lnTo>
                  <a:close/>
                </a:path>
              </a:pathLst>
            </a:custGeom>
            <a:solidFill>
              <a:srgbClr val="808080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289"/>
            <p:cNvSpPr/>
            <p:nvPr/>
          </p:nvSpPr>
          <p:spPr bwMode="auto">
            <a:xfrm rot="10779957" flipV="1">
              <a:off x="9564918" y="3378625"/>
              <a:ext cx="214345" cy="460490"/>
            </a:xfrm>
            <a:custGeom>
              <a:avLst/>
              <a:gdLst>
                <a:gd name="T0" fmla="*/ 71 w 71"/>
                <a:gd name="T1" fmla="*/ 152 h 152"/>
                <a:gd name="T2" fmla="*/ 0 w 71"/>
                <a:gd name="T3" fmla="*/ 152 h 152"/>
                <a:gd name="T4" fmla="*/ 0 w 71"/>
                <a:gd name="T5" fmla="*/ 0 h 152"/>
                <a:gd name="T6" fmla="*/ 69 w 71"/>
                <a:gd name="T7" fmla="*/ 0 h 152"/>
                <a:gd name="T8" fmla="*/ 71 w 71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52">
                  <a:moveTo>
                    <a:pt x="71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69" y="0"/>
                  </a:lnTo>
                  <a:lnTo>
                    <a:pt x="71" y="152"/>
                  </a:lnTo>
                  <a:close/>
                </a:path>
              </a:pathLst>
            </a:custGeom>
            <a:solidFill>
              <a:srgbClr val="808080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291"/>
            <p:cNvSpPr/>
            <p:nvPr/>
          </p:nvSpPr>
          <p:spPr bwMode="auto">
            <a:xfrm rot="10779957" flipV="1">
              <a:off x="9238654" y="3380053"/>
              <a:ext cx="217366" cy="460490"/>
            </a:xfrm>
            <a:custGeom>
              <a:avLst/>
              <a:gdLst>
                <a:gd name="T0" fmla="*/ 72 w 72"/>
                <a:gd name="T1" fmla="*/ 152 h 152"/>
                <a:gd name="T2" fmla="*/ 3 w 72"/>
                <a:gd name="T3" fmla="*/ 152 h 152"/>
                <a:gd name="T4" fmla="*/ 0 w 72"/>
                <a:gd name="T5" fmla="*/ 0 h 152"/>
                <a:gd name="T6" fmla="*/ 72 w 72"/>
                <a:gd name="T7" fmla="*/ 0 h 152"/>
                <a:gd name="T8" fmla="*/ 72 w 7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52">
                  <a:moveTo>
                    <a:pt x="72" y="152"/>
                  </a:moveTo>
                  <a:lnTo>
                    <a:pt x="3" y="15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52"/>
                  </a:lnTo>
                  <a:close/>
                </a:path>
              </a:pathLst>
            </a:custGeom>
            <a:solidFill>
              <a:srgbClr val="808080"/>
            </a:solidFill>
            <a:ln w="3175">
              <a:noFill/>
              <a:round/>
            </a:ln>
          </p:spPr>
          <p:txBody>
            <a:bodyPr vert="horz" wrap="square" lIns="77724" tIns="38862" rIns="77724" bIns="38862" numCol="1" anchor="t" anchorCtr="0" compatLnSpc="1"/>
            <a:lstStyle/>
            <a:p>
              <a:pPr marL="0" marR="0" lvl="0" indent="0" algn="l" defTabSz="10363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7338590" y="3144520"/>
            <a:ext cx="901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1600" b="1"/>
            </a:lvl1pPr>
          </a:lstStyle>
          <a:p>
            <a:r>
              <a:rPr lang="en-US" altLang="zh-CN" sz="1400" dirty="0"/>
              <a:t>VEGF</a:t>
            </a:r>
            <a:endParaRPr lang="zh-CN" altLang="en-US" sz="1400" dirty="0"/>
          </a:p>
        </p:txBody>
      </p:sp>
      <p:grpSp>
        <p:nvGrpSpPr>
          <p:cNvPr id="80" name="组合 79"/>
          <p:cNvGrpSpPr/>
          <p:nvPr/>
        </p:nvGrpSpPr>
        <p:grpSpPr>
          <a:xfrm>
            <a:off x="9239326" y="1551542"/>
            <a:ext cx="1067724" cy="2215525"/>
            <a:chOff x="6488778" y="1551542"/>
            <a:chExt cx="1067724" cy="221552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69" t="32593" r="47778" b="26420"/>
            <a:stretch>
              <a:fillRect/>
            </a:stretch>
          </p:blipFill>
          <p:spPr bwMode="auto">
            <a:xfrm>
              <a:off x="6488778" y="1551542"/>
              <a:ext cx="1067724" cy="2215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6" name="组合 27"/>
            <p:cNvGrpSpPr/>
            <p:nvPr/>
          </p:nvGrpSpPr>
          <p:grpSpPr>
            <a:xfrm>
              <a:off x="6672247" y="2438236"/>
              <a:ext cx="733764" cy="600197"/>
              <a:chOff x="4991732" y="2414330"/>
              <a:chExt cx="2507247" cy="2050856"/>
            </a:xfrm>
          </p:grpSpPr>
          <p:sp>
            <p:nvSpPr>
              <p:cNvPr id="47" name="Freeform 275"/>
              <p:cNvSpPr/>
              <p:nvPr/>
            </p:nvSpPr>
            <p:spPr bwMode="auto">
              <a:xfrm rot="10779957" flipV="1">
                <a:off x="6406117" y="2836382"/>
                <a:ext cx="477009" cy="1166388"/>
              </a:xfrm>
              <a:custGeom>
                <a:avLst/>
                <a:gdLst>
                  <a:gd name="T0" fmla="*/ 0 w 66"/>
                  <a:gd name="T1" fmla="*/ 0 h 162"/>
                  <a:gd name="T2" fmla="*/ 55 w 66"/>
                  <a:gd name="T3" fmla="*/ 57 h 162"/>
                  <a:gd name="T4" fmla="*/ 66 w 66"/>
                  <a:gd name="T5" fmla="*/ 82 h 162"/>
                  <a:gd name="T6" fmla="*/ 66 w 66"/>
                  <a:gd name="T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62">
                    <a:moveTo>
                      <a:pt x="0" y="0"/>
                    </a:move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66" y="66"/>
                      <a:pt x="66" y="82"/>
                    </a:cubicBezTo>
                    <a:cubicBezTo>
                      <a:pt x="66" y="101"/>
                      <a:pt x="66" y="162"/>
                      <a:pt x="66" y="162"/>
                    </a:cubicBezTo>
                  </a:path>
                </a:pathLst>
              </a:custGeom>
              <a:noFill/>
              <a:ln w="3175" cap="flat">
                <a:solidFill>
                  <a:srgbClr val="1D1D1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 276"/>
              <p:cNvSpPr/>
              <p:nvPr/>
            </p:nvSpPr>
            <p:spPr bwMode="auto">
              <a:xfrm rot="10779957" flipV="1">
                <a:off x="5599504" y="2839944"/>
                <a:ext cx="489073" cy="1166388"/>
              </a:xfrm>
              <a:custGeom>
                <a:avLst/>
                <a:gdLst>
                  <a:gd name="T0" fmla="*/ 68 w 68"/>
                  <a:gd name="T1" fmla="*/ 0 h 162"/>
                  <a:gd name="T2" fmla="*/ 11 w 68"/>
                  <a:gd name="T3" fmla="*/ 57 h 162"/>
                  <a:gd name="T4" fmla="*/ 0 w 68"/>
                  <a:gd name="T5" fmla="*/ 82 h 162"/>
                  <a:gd name="T6" fmla="*/ 0 w 68"/>
                  <a:gd name="T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62">
                    <a:moveTo>
                      <a:pt x="68" y="0"/>
                    </a:move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0" y="66"/>
                      <a:pt x="0" y="82"/>
                    </a:cubicBezTo>
                    <a:cubicBezTo>
                      <a:pt x="0" y="101"/>
                      <a:pt x="0" y="162"/>
                      <a:pt x="0" y="162"/>
                    </a:cubicBezTo>
                  </a:path>
                </a:pathLst>
              </a:custGeom>
              <a:noFill/>
              <a:ln w="3175" cap="flat">
                <a:solidFill>
                  <a:srgbClr val="1D1D1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Line 277"/>
              <p:cNvSpPr>
                <a:spLocks noChangeShapeType="1"/>
              </p:cNvSpPr>
              <p:nvPr/>
            </p:nvSpPr>
            <p:spPr bwMode="auto">
              <a:xfrm rot="10779957" flipV="1">
                <a:off x="7001606" y="3019675"/>
                <a:ext cx="78487" cy="87859"/>
              </a:xfrm>
              <a:prstGeom prst="line">
                <a:avLst/>
              </a:prstGeom>
              <a:noFill/>
              <a:ln w="3175" cap="flat">
                <a:solidFill>
                  <a:srgbClr val="1D1D1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Line 278"/>
              <p:cNvSpPr>
                <a:spLocks noChangeShapeType="1"/>
              </p:cNvSpPr>
              <p:nvPr/>
            </p:nvSpPr>
            <p:spPr bwMode="auto">
              <a:xfrm rot="10779957" flipH="1" flipV="1">
                <a:off x="5403428" y="3026770"/>
                <a:ext cx="78487" cy="81800"/>
              </a:xfrm>
              <a:prstGeom prst="line">
                <a:avLst/>
              </a:prstGeom>
              <a:noFill/>
              <a:ln w="3175" cap="flat">
                <a:solidFill>
                  <a:srgbClr val="1D1D1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Line 279"/>
              <p:cNvSpPr>
                <a:spLocks noChangeShapeType="1"/>
              </p:cNvSpPr>
              <p:nvPr/>
            </p:nvSpPr>
            <p:spPr bwMode="auto">
              <a:xfrm rot="10779957" flipV="1">
                <a:off x="6067040" y="3325981"/>
                <a:ext cx="359256" cy="0"/>
              </a:xfrm>
              <a:prstGeom prst="line">
                <a:avLst/>
              </a:prstGeom>
              <a:noFill/>
              <a:ln w="3175" cap="flat">
                <a:solidFill>
                  <a:srgbClr val="1D1D1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Line 280"/>
              <p:cNvSpPr>
                <a:spLocks noChangeShapeType="1"/>
              </p:cNvSpPr>
              <p:nvPr/>
            </p:nvSpPr>
            <p:spPr bwMode="auto">
              <a:xfrm rot="10779957" flipV="1">
                <a:off x="6082504" y="3377456"/>
                <a:ext cx="323028" cy="0"/>
              </a:xfrm>
              <a:prstGeom prst="line">
                <a:avLst/>
              </a:prstGeom>
              <a:noFill/>
              <a:ln w="3175" cap="flat">
                <a:solidFill>
                  <a:srgbClr val="1D1D1B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Freeform 251"/>
              <p:cNvSpPr/>
              <p:nvPr/>
            </p:nvSpPr>
            <p:spPr bwMode="auto">
              <a:xfrm rot="10779957" flipV="1">
                <a:off x="6796415" y="2414330"/>
                <a:ext cx="353224" cy="505947"/>
              </a:xfrm>
              <a:custGeom>
                <a:avLst/>
                <a:gdLst>
                  <a:gd name="T0" fmla="*/ 0 w 117"/>
                  <a:gd name="T1" fmla="*/ 0 h 167"/>
                  <a:gd name="T2" fmla="*/ 117 w 117"/>
                  <a:gd name="T3" fmla="*/ 115 h 167"/>
                  <a:gd name="T4" fmla="*/ 57 w 117"/>
                  <a:gd name="T5" fmla="*/ 167 h 167"/>
                  <a:gd name="T6" fmla="*/ 0 w 117"/>
                  <a:gd name="T7" fmla="*/ 112 h 167"/>
                  <a:gd name="T8" fmla="*/ 0 w 117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67">
                    <a:moveTo>
                      <a:pt x="0" y="0"/>
                    </a:moveTo>
                    <a:lnTo>
                      <a:pt x="117" y="115"/>
                    </a:lnTo>
                    <a:lnTo>
                      <a:pt x="57" y="167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0000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 253"/>
              <p:cNvSpPr/>
              <p:nvPr/>
            </p:nvSpPr>
            <p:spPr bwMode="auto">
              <a:xfrm rot="10779957" flipV="1">
                <a:off x="7006877" y="2767375"/>
                <a:ext cx="492102" cy="339309"/>
              </a:xfrm>
              <a:custGeom>
                <a:avLst/>
                <a:gdLst>
                  <a:gd name="T0" fmla="*/ 0 w 163"/>
                  <a:gd name="T1" fmla="*/ 0 h 112"/>
                  <a:gd name="T2" fmla="*/ 110 w 163"/>
                  <a:gd name="T3" fmla="*/ 112 h 112"/>
                  <a:gd name="T4" fmla="*/ 163 w 163"/>
                  <a:gd name="T5" fmla="*/ 60 h 112"/>
                  <a:gd name="T6" fmla="*/ 103 w 163"/>
                  <a:gd name="T7" fmla="*/ 0 h 112"/>
                  <a:gd name="T8" fmla="*/ 0 w 163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12">
                    <a:moveTo>
                      <a:pt x="0" y="0"/>
                    </a:moveTo>
                    <a:lnTo>
                      <a:pt x="110" y="112"/>
                    </a:lnTo>
                    <a:lnTo>
                      <a:pt x="163" y="60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BAB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Freeform 255"/>
              <p:cNvSpPr/>
              <p:nvPr/>
            </p:nvSpPr>
            <p:spPr bwMode="auto">
              <a:xfrm rot="10779957" flipV="1">
                <a:off x="5292024" y="2445244"/>
                <a:ext cx="359256" cy="481695"/>
              </a:xfrm>
              <a:custGeom>
                <a:avLst/>
                <a:gdLst>
                  <a:gd name="T0" fmla="*/ 45 w 50"/>
                  <a:gd name="T1" fmla="*/ 0 h 67"/>
                  <a:gd name="T2" fmla="*/ 0 w 50"/>
                  <a:gd name="T3" fmla="*/ 46 h 67"/>
                  <a:gd name="T4" fmla="*/ 20 w 50"/>
                  <a:gd name="T5" fmla="*/ 67 h 67"/>
                  <a:gd name="T6" fmla="*/ 50 w 50"/>
                  <a:gd name="T7" fmla="*/ 37 h 67"/>
                  <a:gd name="T8" fmla="*/ 45 w 50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7">
                    <a:moveTo>
                      <a:pt x="45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34" y="22"/>
                      <a:pt x="45" y="0"/>
                    </a:cubicBezTo>
                    <a:close/>
                  </a:path>
                </a:pathLst>
              </a:custGeom>
              <a:solidFill>
                <a:srgbClr val="F90201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Freeform 257"/>
              <p:cNvSpPr/>
              <p:nvPr/>
            </p:nvSpPr>
            <p:spPr bwMode="auto">
              <a:xfrm rot="10779957" flipV="1">
                <a:off x="4991732" y="2749070"/>
                <a:ext cx="483041" cy="366572"/>
              </a:xfrm>
              <a:custGeom>
                <a:avLst/>
                <a:gdLst>
                  <a:gd name="T0" fmla="*/ 67 w 67"/>
                  <a:gd name="T1" fmla="*/ 5 h 51"/>
                  <a:gd name="T2" fmla="*/ 21 w 67"/>
                  <a:gd name="T3" fmla="*/ 51 h 51"/>
                  <a:gd name="T4" fmla="*/ 0 w 67"/>
                  <a:gd name="T5" fmla="*/ 30 h 51"/>
                  <a:gd name="T6" fmla="*/ 30 w 67"/>
                  <a:gd name="T7" fmla="*/ 0 h 51"/>
                  <a:gd name="T8" fmla="*/ 67 w 67"/>
                  <a:gd name="T9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1">
                    <a:moveTo>
                      <a:pt x="67" y="5"/>
                    </a:moveTo>
                    <a:cubicBezTo>
                      <a:pt x="21" y="51"/>
                      <a:pt x="21" y="51"/>
                      <a:pt x="21" y="5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45" y="16"/>
                      <a:pt x="67" y="5"/>
                    </a:cubicBezTo>
                    <a:close/>
                  </a:path>
                </a:pathLst>
              </a:custGeom>
              <a:solidFill>
                <a:srgbClr val="FEABAB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Freeform 267"/>
              <p:cNvSpPr/>
              <p:nvPr/>
            </p:nvSpPr>
            <p:spPr bwMode="auto">
              <a:xfrm rot="10779957" flipV="1">
                <a:off x="6607486" y="3035552"/>
                <a:ext cx="473988" cy="475645"/>
              </a:xfrm>
              <a:custGeom>
                <a:avLst/>
                <a:gdLst>
                  <a:gd name="T0" fmla="*/ 157 w 157"/>
                  <a:gd name="T1" fmla="*/ 110 h 157"/>
                  <a:gd name="T2" fmla="*/ 107 w 157"/>
                  <a:gd name="T3" fmla="*/ 157 h 157"/>
                  <a:gd name="T4" fmla="*/ 0 w 157"/>
                  <a:gd name="T5" fmla="*/ 50 h 157"/>
                  <a:gd name="T6" fmla="*/ 50 w 157"/>
                  <a:gd name="T7" fmla="*/ 0 h 157"/>
                  <a:gd name="T8" fmla="*/ 157 w 157"/>
                  <a:gd name="T9" fmla="*/ 11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7">
                    <a:moveTo>
                      <a:pt x="157" y="110"/>
                    </a:moveTo>
                    <a:lnTo>
                      <a:pt x="107" y="157"/>
                    </a:lnTo>
                    <a:lnTo>
                      <a:pt x="0" y="50"/>
                    </a:lnTo>
                    <a:lnTo>
                      <a:pt x="50" y="0"/>
                    </a:lnTo>
                    <a:lnTo>
                      <a:pt x="157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Freeform 269"/>
              <p:cNvSpPr/>
              <p:nvPr/>
            </p:nvSpPr>
            <p:spPr bwMode="auto">
              <a:xfrm rot="10779957" flipV="1">
                <a:off x="6306177" y="4003260"/>
                <a:ext cx="214345" cy="460490"/>
              </a:xfrm>
              <a:custGeom>
                <a:avLst/>
                <a:gdLst>
                  <a:gd name="T0" fmla="*/ 71 w 71"/>
                  <a:gd name="T1" fmla="*/ 152 h 152"/>
                  <a:gd name="T2" fmla="*/ 0 w 71"/>
                  <a:gd name="T3" fmla="*/ 152 h 152"/>
                  <a:gd name="T4" fmla="*/ 0 w 71"/>
                  <a:gd name="T5" fmla="*/ 3 h 152"/>
                  <a:gd name="T6" fmla="*/ 69 w 71"/>
                  <a:gd name="T7" fmla="*/ 0 h 152"/>
                  <a:gd name="T8" fmla="*/ 71 w 7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52">
                    <a:moveTo>
                      <a:pt x="71" y="152"/>
                    </a:moveTo>
                    <a:lnTo>
                      <a:pt x="0" y="152"/>
                    </a:lnTo>
                    <a:lnTo>
                      <a:pt x="0" y="3"/>
                    </a:lnTo>
                    <a:lnTo>
                      <a:pt x="69" y="0"/>
                    </a:lnTo>
                    <a:lnTo>
                      <a:pt x="71" y="152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Freeform 271"/>
              <p:cNvSpPr/>
              <p:nvPr/>
            </p:nvSpPr>
            <p:spPr bwMode="auto">
              <a:xfrm rot="10779957" flipV="1">
                <a:off x="5979897" y="4004696"/>
                <a:ext cx="217366" cy="460490"/>
              </a:xfrm>
              <a:custGeom>
                <a:avLst/>
                <a:gdLst>
                  <a:gd name="T0" fmla="*/ 72 w 72"/>
                  <a:gd name="T1" fmla="*/ 152 h 152"/>
                  <a:gd name="T2" fmla="*/ 3 w 72"/>
                  <a:gd name="T3" fmla="*/ 152 h 152"/>
                  <a:gd name="T4" fmla="*/ 0 w 72"/>
                  <a:gd name="T5" fmla="*/ 3 h 152"/>
                  <a:gd name="T6" fmla="*/ 72 w 72"/>
                  <a:gd name="T7" fmla="*/ 0 h 152"/>
                  <a:gd name="T8" fmla="*/ 72 w 72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52">
                    <a:moveTo>
                      <a:pt x="72" y="152"/>
                    </a:moveTo>
                    <a:lnTo>
                      <a:pt x="3" y="152"/>
                    </a:lnTo>
                    <a:lnTo>
                      <a:pt x="0" y="3"/>
                    </a:lnTo>
                    <a:lnTo>
                      <a:pt x="72" y="0"/>
                    </a:lnTo>
                    <a:lnTo>
                      <a:pt x="72" y="152"/>
                    </a:ln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1" name="Freeform 273"/>
              <p:cNvSpPr/>
              <p:nvPr/>
            </p:nvSpPr>
            <p:spPr bwMode="auto">
              <a:xfrm rot="10779957" flipV="1">
                <a:off x="5399058" y="3040913"/>
                <a:ext cx="473988" cy="475645"/>
              </a:xfrm>
              <a:custGeom>
                <a:avLst/>
                <a:gdLst>
                  <a:gd name="T0" fmla="*/ 50 w 157"/>
                  <a:gd name="T1" fmla="*/ 157 h 157"/>
                  <a:gd name="T2" fmla="*/ 0 w 157"/>
                  <a:gd name="T3" fmla="*/ 107 h 157"/>
                  <a:gd name="T4" fmla="*/ 107 w 157"/>
                  <a:gd name="T5" fmla="*/ 0 h 157"/>
                  <a:gd name="T6" fmla="*/ 157 w 157"/>
                  <a:gd name="T7" fmla="*/ 50 h 157"/>
                  <a:gd name="T8" fmla="*/ 50 w 157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7">
                    <a:moveTo>
                      <a:pt x="50" y="157"/>
                    </a:moveTo>
                    <a:lnTo>
                      <a:pt x="0" y="107"/>
                    </a:lnTo>
                    <a:lnTo>
                      <a:pt x="107" y="0"/>
                    </a:lnTo>
                    <a:lnTo>
                      <a:pt x="157" y="50"/>
                    </a:lnTo>
                    <a:lnTo>
                      <a:pt x="50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 285"/>
              <p:cNvSpPr/>
              <p:nvPr/>
            </p:nvSpPr>
            <p:spPr bwMode="auto">
              <a:xfrm rot="10779957" flipV="1">
                <a:off x="6403706" y="2842690"/>
                <a:ext cx="477009" cy="481695"/>
              </a:xfrm>
              <a:custGeom>
                <a:avLst/>
                <a:gdLst>
                  <a:gd name="T0" fmla="*/ 158 w 158"/>
                  <a:gd name="T1" fmla="*/ 109 h 159"/>
                  <a:gd name="T2" fmla="*/ 105 w 158"/>
                  <a:gd name="T3" fmla="*/ 159 h 159"/>
                  <a:gd name="T4" fmla="*/ 0 w 158"/>
                  <a:gd name="T5" fmla="*/ 50 h 159"/>
                  <a:gd name="T6" fmla="*/ 50 w 158"/>
                  <a:gd name="T7" fmla="*/ 0 h 159"/>
                  <a:gd name="T8" fmla="*/ 158 w 158"/>
                  <a:gd name="T9" fmla="*/ 10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158" y="109"/>
                    </a:moveTo>
                    <a:lnTo>
                      <a:pt x="105" y="159"/>
                    </a:lnTo>
                    <a:lnTo>
                      <a:pt x="0" y="50"/>
                    </a:lnTo>
                    <a:lnTo>
                      <a:pt x="50" y="0"/>
                    </a:lnTo>
                    <a:lnTo>
                      <a:pt x="158" y="109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Freeform 287"/>
              <p:cNvSpPr/>
              <p:nvPr/>
            </p:nvSpPr>
            <p:spPr bwMode="auto">
              <a:xfrm rot="10779957" flipV="1">
                <a:off x="5590969" y="2840253"/>
                <a:ext cx="473988" cy="475645"/>
              </a:xfrm>
              <a:custGeom>
                <a:avLst/>
                <a:gdLst>
                  <a:gd name="T0" fmla="*/ 47 w 157"/>
                  <a:gd name="T1" fmla="*/ 157 h 157"/>
                  <a:gd name="T2" fmla="*/ 0 w 157"/>
                  <a:gd name="T3" fmla="*/ 107 h 157"/>
                  <a:gd name="T4" fmla="*/ 107 w 157"/>
                  <a:gd name="T5" fmla="*/ 0 h 157"/>
                  <a:gd name="T6" fmla="*/ 157 w 157"/>
                  <a:gd name="T7" fmla="*/ 50 h 157"/>
                  <a:gd name="T8" fmla="*/ 47 w 157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7">
                    <a:moveTo>
                      <a:pt x="47" y="157"/>
                    </a:moveTo>
                    <a:lnTo>
                      <a:pt x="0" y="107"/>
                    </a:lnTo>
                    <a:lnTo>
                      <a:pt x="107" y="0"/>
                    </a:lnTo>
                    <a:lnTo>
                      <a:pt x="157" y="50"/>
                    </a:lnTo>
                    <a:lnTo>
                      <a:pt x="47" y="157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Freeform 289"/>
              <p:cNvSpPr/>
              <p:nvPr/>
            </p:nvSpPr>
            <p:spPr bwMode="auto">
              <a:xfrm rot="10779957" flipV="1">
                <a:off x="6302019" y="3428048"/>
                <a:ext cx="214345" cy="460490"/>
              </a:xfrm>
              <a:custGeom>
                <a:avLst/>
                <a:gdLst>
                  <a:gd name="T0" fmla="*/ 71 w 71"/>
                  <a:gd name="T1" fmla="*/ 152 h 152"/>
                  <a:gd name="T2" fmla="*/ 0 w 71"/>
                  <a:gd name="T3" fmla="*/ 152 h 152"/>
                  <a:gd name="T4" fmla="*/ 0 w 71"/>
                  <a:gd name="T5" fmla="*/ 0 h 152"/>
                  <a:gd name="T6" fmla="*/ 69 w 71"/>
                  <a:gd name="T7" fmla="*/ 0 h 152"/>
                  <a:gd name="T8" fmla="*/ 71 w 71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52">
                    <a:moveTo>
                      <a:pt x="71" y="152"/>
                    </a:moveTo>
                    <a:lnTo>
                      <a:pt x="0" y="152"/>
                    </a:lnTo>
                    <a:lnTo>
                      <a:pt x="0" y="0"/>
                    </a:lnTo>
                    <a:lnTo>
                      <a:pt x="69" y="0"/>
                    </a:lnTo>
                    <a:lnTo>
                      <a:pt x="71" y="152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Freeform 291"/>
              <p:cNvSpPr/>
              <p:nvPr/>
            </p:nvSpPr>
            <p:spPr bwMode="auto">
              <a:xfrm rot="10779957" flipV="1">
                <a:off x="5975755" y="3429476"/>
                <a:ext cx="217366" cy="460490"/>
              </a:xfrm>
              <a:custGeom>
                <a:avLst/>
                <a:gdLst>
                  <a:gd name="T0" fmla="*/ 72 w 72"/>
                  <a:gd name="T1" fmla="*/ 152 h 152"/>
                  <a:gd name="T2" fmla="*/ 3 w 72"/>
                  <a:gd name="T3" fmla="*/ 152 h 152"/>
                  <a:gd name="T4" fmla="*/ 0 w 72"/>
                  <a:gd name="T5" fmla="*/ 0 h 152"/>
                  <a:gd name="T6" fmla="*/ 72 w 72"/>
                  <a:gd name="T7" fmla="*/ 0 h 152"/>
                  <a:gd name="T8" fmla="*/ 72 w 72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52">
                    <a:moveTo>
                      <a:pt x="72" y="152"/>
                    </a:moveTo>
                    <a:lnTo>
                      <a:pt x="3" y="15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52"/>
                    </a:lnTo>
                    <a:close/>
                  </a:path>
                </a:pathLst>
              </a:custGeom>
              <a:solidFill>
                <a:srgbClr val="808080"/>
              </a:solidFill>
              <a:ln w="3175">
                <a:noFill/>
                <a:round/>
              </a:ln>
            </p:spPr>
            <p:txBody>
              <a:bodyPr vert="horz" wrap="square" lIns="77724" tIns="38862" rIns="77724" bIns="38862" numCol="1" anchor="t" anchorCtr="0" compatLnSpc="1"/>
              <a:lstStyle/>
              <a:p>
                <a:pPr marL="0" marR="0" lvl="0" indent="0" algn="l" defTabSz="10363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89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6596609" y="3144521"/>
              <a:ext cx="884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b="1" dirty="0"/>
                <a:t>PD-1</a:t>
              </a:r>
              <a:endParaRPr kumimoji="1" lang="zh-CN" altLang="en-US" sz="1400" b="1" dirty="0"/>
            </a:p>
          </p:txBody>
        </p:sp>
      </p:grpSp>
      <p:sp>
        <p:nvSpPr>
          <p:cNvPr id="81" name="加号 80"/>
          <p:cNvSpPr/>
          <p:nvPr/>
        </p:nvSpPr>
        <p:spPr>
          <a:xfrm>
            <a:off x="8515271" y="2494597"/>
            <a:ext cx="584518" cy="584518"/>
          </a:xfrm>
          <a:prstGeom prst="mathPlus">
            <a:avLst>
              <a:gd name="adj1" fmla="val 101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43960" y="1176097"/>
            <a:ext cx="3552341" cy="2590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7043960" y="1176097"/>
            <a:ext cx="3552341" cy="3581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两药联合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疗法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242820"/>
            <a:ext cx="1085850" cy="1181100"/>
          </a:xfrm>
          <a:prstGeom prst="rect">
            <a:avLst/>
          </a:prstGeom>
        </p:spPr>
      </p:pic>
      <p:sp>
        <p:nvSpPr>
          <p:cNvPr id="129" name="矩形 128"/>
          <p:cNvSpPr/>
          <p:nvPr/>
        </p:nvSpPr>
        <p:spPr>
          <a:xfrm>
            <a:off x="1786890" y="1114425"/>
            <a:ext cx="2246630" cy="2759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1786890" y="1114425"/>
            <a:ext cx="2245995" cy="3759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单药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endParaRPr kumimoji="1"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33*205"/>
  <p:tag name="TABLE_ENDDRAG_RECT" val="506*287*433*205"/>
</p:tagLst>
</file>

<file path=ppt/tags/tag10.xml><?xml version="1.0" encoding="utf-8"?>
<p:tagLst xmlns:p="http://schemas.openxmlformats.org/presentationml/2006/main">
  <p:tag name="TABLE_ENDDRAG_ORIGIN_RECT" val="865*473"/>
  <p:tag name="TABLE_ENDDRAG_RECT" val="63*34*865*473"/>
</p:tagLst>
</file>

<file path=ppt/tags/tag11.xml><?xml version="1.0" encoding="utf-8"?>
<p:tagLst xmlns:p="http://schemas.openxmlformats.org/presentationml/2006/main">
  <p:tag name="LAYOUTPLACEHOLDERNAME" val="Slide - Sub-Title"/>
</p:tagLst>
</file>

<file path=ppt/tags/tag12.xml><?xml version="1.0" encoding="utf-8"?>
<p:tagLst xmlns:p="http://schemas.openxmlformats.org/presentationml/2006/main">
  <p:tag name="TABLE_ENDDRAG_ORIGIN_RECT" val="426*222"/>
  <p:tag name="TABLE_ENDDRAG_RECT" val="488*265*426*222"/>
</p:tagLst>
</file>

<file path=ppt/tags/tag13.xml><?xml version="1.0" encoding="utf-8"?>
<p:tagLst xmlns:p="http://schemas.openxmlformats.org/presentationml/2006/main">
  <p:tag name="TABLE_ENDDRAG_ORIGIN_RECT" val="426*179"/>
  <p:tag name="TABLE_ENDDRAG_RECT" val="488*83*426*179"/>
</p:tagLst>
</file>

<file path=ppt/tags/tag14.xml><?xml version="1.0" encoding="utf-8"?>
<p:tagLst xmlns:p="http://schemas.openxmlformats.org/presentationml/2006/main">
  <p:tag name="COMMONDATA" val="eyJoZGlkIjoiNjQzYjBmYjE2NTZiNDY3NzQ0NjYwOTlhY2ZiMTQxMmUifQ=="/>
</p:tagLst>
</file>

<file path=ppt/tags/tag2.xml><?xml version="1.0" encoding="utf-8"?>
<p:tagLst xmlns:p="http://schemas.openxmlformats.org/presentationml/2006/main">
  <p:tag name="TABLE_ENDDRAG_ORIGIN_RECT" val="433*291"/>
  <p:tag name="TABLE_ENDDRAG_RECT" val="506*245*433*292"/>
</p:tagLst>
</file>

<file path=ppt/tags/tag3.xml><?xml version="1.0" encoding="utf-8"?>
<p:tagLst xmlns:p="http://schemas.openxmlformats.org/presentationml/2006/main">
  <p:tag name="TABLE_ENDDRAG_ORIGIN_RECT" val="450*384"/>
  <p:tag name="TABLE_ENDDRAG_RECT" val="35*89*450*384"/>
</p:tagLst>
</file>

<file path=ppt/tags/tag4.xml><?xml version="1.0" encoding="utf-8"?>
<p:tagLst xmlns:p="http://schemas.openxmlformats.org/presentationml/2006/main">
  <p:tag name="TABLE_ENDDRAG_ORIGIN_RECT" val="433*423"/>
  <p:tag name="TABLE_ENDDRAG_RECT" val="497*65*433*423"/>
</p:tagLst>
</file>

<file path=ppt/tags/tag5.xml><?xml version="1.0" encoding="utf-8"?>
<p:tagLst xmlns:p="http://schemas.openxmlformats.org/presentationml/2006/main">
  <p:tag name="TABLE_ENDDRAG_ORIGIN_RECT" val="433*432"/>
  <p:tag name="TABLE_ENDDRAG_RECT" val="497*65*433*432"/>
</p:tagLst>
</file>

<file path=ppt/tags/tag6.xml><?xml version="1.0" encoding="utf-8"?>
<p:tagLst xmlns:p="http://schemas.openxmlformats.org/presentationml/2006/main">
  <p:tag name="TABLE_ENDDRAG_ORIGIN_RECT" val="504*202"/>
  <p:tag name="TABLE_ENDDRAG_RECT" val="14*231*504*202"/>
</p:tagLst>
</file>

<file path=ppt/tags/tag7.xml><?xml version="1.0" encoding="utf-8"?>
<p:tagLst xmlns:p="http://schemas.openxmlformats.org/presentationml/2006/main">
  <p:tag name="TABLE_ENDDRAG_ORIGIN_RECT" val="791*336"/>
  <p:tag name="TABLE_ENDDRAG_RECT" val="75*306*791*336"/>
</p:tagLst>
</file>

<file path=ppt/tags/tag8.xml><?xml version="1.0" encoding="utf-8"?>
<p:tagLst xmlns:p="http://schemas.openxmlformats.org/presentationml/2006/main">
  <p:tag name="TABLE_ENDDRAG_ORIGIN_RECT" val="791*336"/>
  <p:tag name="TABLE_ENDDRAG_RECT" val="75*306*791*336"/>
</p:tagLst>
</file>

<file path=ppt/tags/tag9.xml><?xml version="1.0" encoding="utf-8"?>
<p:tagLst xmlns:p="http://schemas.openxmlformats.org/presentationml/2006/main">
  <p:tag name="TABLE_ENDDRAG_ORIGIN_RECT" val="435*209"/>
  <p:tag name="TABLE_ENDDRAG_RECT" val="524*319*435*20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5709</Words>
  <Application>WPS 演示</Application>
  <PresentationFormat>宽屏</PresentationFormat>
  <Paragraphs>438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等线</vt:lpstr>
      <vt:lpstr>Wingdings</vt:lpstr>
      <vt:lpstr>Times New Roman</vt:lpstr>
      <vt:lpstr>微软雅黑 Light</vt:lpstr>
      <vt:lpstr>Arial</vt:lpstr>
      <vt:lpstr>LF_Kai</vt:lpstr>
      <vt:lpstr>Arial Unicode MS</vt:lpstr>
      <vt:lpstr>等线 Light</vt:lpstr>
      <vt:lpstr>Calibri</vt:lpstr>
      <vt:lpstr>MingLiU-ExtB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依沃西单抗安全性优于帕博利珠单抗</vt:lpstr>
      <vt:lpstr>依沃西单抗一线治疗PD-L1阳性NSCLC的疗效显著优于“药王”帕博利珠单抗</vt:lpstr>
      <vt:lpstr>依沃西单抗一线治疗PD-L1阳性NSCLC的疗效显著优于“药王”帕博利珠单抗</vt:lpstr>
      <vt:lpstr>依沃西单抗获众多权威指南及专家共识推荐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Leo Hu</dc:creator>
  <cp:lastModifiedBy>michael</cp:lastModifiedBy>
  <cp:revision>204</cp:revision>
  <dcterms:created xsi:type="dcterms:W3CDTF">2022-09-30T14:19:00Z</dcterms:created>
  <dcterms:modified xsi:type="dcterms:W3CDTF">2025-07-19T10:22:21Z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51D038BB20F14602974E9F10318D1F78</vt:lpwstr>
  </property>
  <property fmtid="{D5CDD505-2E9C-101B-9397-08002B2CF9AE}" pid="3" name="KSOProductBuildVer">
    <vt:lpwstr>2052-12.1.0.21915</vt:lpwstr>
  </property>
</Properties>
</file>