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67" r:id="rId4"/>
    <p:sldId id="268" r:id="rId5"/>
    <p:sldId id="269" r:id="rId6"/>
    <p:sldId id="270" r:id="rId7"/>
    <p:sldId id="263" r:id="rId8"/>
    <p:sldId id="271" r:id="rId9"/>
    <p:sldId id="285" r:id="rId10"/>
    <p:sldId id="272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60"/>
      </p:cViewPr>
      <p:guideLst>
        <p:guide orient="horz" pos="216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二级</a:t>
            </a:r>
            <a:endParaRPr lang="zh-CN" altLang="en-US" noProof="1"/>
          </a:p>
          <a:p>
            <a:pPr lvl="2"/>
            <a:r>
              <a:rPr lang="zh-CN" altLang="en-US" noProof="1"/>
              <a:t>三级</a:t>
            </a:r>
            <a:endParaRPr lang="zh-CN" altLang="en-US" noProof="1"/>
          </a:p>
          <a:p>
            <a:pPr lvl="3"/>
            <a:r>
              <a:rPr lang="zh-CN" altLang="en-US" noProof="1"/>
              <a:t>四级</a:t>
            </a:r>
            <a:endParaRPr lang="zh-CN" altLang="en-US" noProof="1"/>
          </a:p>
          <a:p>
            <a:pPr lvl="4"/>
            <a:r>
              <a:rPr lang="zh-CN" altLang="en-US" noProof="1"/>
              <a:t>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defRPr sz="1200" noProof="1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6280439-06ED-47FD-A6DB-4CB0233DB0F3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defRPr sz="12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zh-CN" altLang="en-US" dirty="0">
                <a:latin typeface="等线" panose="02010600030101010101" pitchFamily="2" charset="-122"/>
              </a:rPr>
            </a:fld>
            <a:endParaRPr lang="zh-CN" altLang="en-US" dirty="0">
              <a:latin typeface="等线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65488" y="904875"/>
            <a:ext cx="4694237" cy="37496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文本框 4"/>
          <p:cNvSpPr txBox="1"/>
          <p:nvPr/>
        </p:nvSpPr>
        <p:spPr>
          <a:xfrm>
            <a:off x="3848100" y="5308600"/>
            <a:ext cx="3248025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3600" b="1" dirty="0"/>
              <a:t>唐草片</a:t>
            </a:r>
            <a:endParaRPr lang="zh-CN" altLang="en-US" sz="3600" b="1" dirty="0"/>
          </a:p>
        </p:txBody>
      </p:sp>
      <p:sp>
        <p:nvSpPr>
          <p:cNvPr id="2052" name="文本框 5"/>
          <p:cNvSpPr txBox="1"/>
          <p:nvPr/>
        </p:nvSpPr>
        <p:spPr>
          <a:xfrm>
            <a:off x="2449513" y="6064250"/>
            <a:ext cx="6046787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 dirty="0"/>
              <a:t>上海百岁行药业有限公司</a:t>
            </a:r>
            <a:endParaRPr lang="zh-CN" altLang="en-US" sz="2000" b="1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药品基本信息</a:t>
            </a:r>
            <a:endParaRPr kumimoji="0" lang="en-US" altLang="zh-CN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Basic Information</a:t>
            </a:r>
            <a:endParaRPr kumimoji="0" lang="zh-CN" altLang="en-US" sz="20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098" name="文本框 3"/>
          <p:cNvSpPr txBox="1">
            <a:spLocks noChangeArrowheads="1"/>
          </p:cNvSpPr>
          <p:nvPr/>
        </p:nvSpPr>
        <p:spPr bwMode="auto">
          <a:xfrm>
            <a:off x="1150938" y="941388"/>
            <a:ext cx="10563225" cy="60023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通用名：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</a:t>
            </a: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注册规格：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0.4g/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片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适应证：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清热解毒，活血益气。用于艾滋病毒感染者以及艾滋病患者（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CD4</a:t>
            </a:r>
            <a:r>
              <a:rPr kumimoji="0" lang="en-US" altLang="zh-CN" sz="2400" kern="1200" cap="none" spc="0" normalizeH="0" baseline="3000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+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T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淋巴细胞在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100-400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个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/mm</a:t>
            </a:r>
            <a:r>
              <a:rPr kumimoji="0" lang="en-US" altLang="zh-CN" sz="2400" kern="1200" cap="none" spc="0" normalizeH="0" baseline="3000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之间），有提高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CD4</a:t>
            </a:r>
            <a:r>
              <a:rPr kumimoji="0" lang="en-US" altLang="zh-CN" sz="2400" kern="1200" cap="none" spc="0" normalizeH="0" baseline="3000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+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T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淋巴细胞计数作用，可改善乏力，脱发、食欲减退和腹泻等症状，改善活动功能状况。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用量用法：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口服。一次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8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片，一日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次；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个月为一疗程。</a:t>
            </a:r>
            <a:endParaRPr kumimoji="0" lang="zh-CN" altLang="en-US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中国大陆首次上市时间：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2005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年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月</a:t>
            </a: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。</a:t>
            </a: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目前大陆地区同通用名药品的上市情况：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唐草片为独家品种，无同通用名药品上市。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药品基本信息</a:t>
            </a: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2" name="文本框 2"/>
          <p:cNvSpPr txBox="1">
            <a:spLocks noChangeArrowheads="1"/>
          </p:cNvSpPr>
          <p:nvPr/>
        </p:nvSpPr>
        <p:spPr bwMode="auto">
          <a:xfrm>
            <a:off x="1155700" y="941388"/>
            <a:ext cx="10801350" cy="538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全球首个上市国家</a:t>
            </a:r>
            <a:r>
              <a:rPr kumimoji="0" lang="en-US" altLang="zh-CN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/</a:t>
            </a: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地区及上市时间：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中国，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2005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年。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0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是否为</a:t>
            </a:r>
            <a:r>
              <a:rPr kumimoji="0" lang="en-US" altLang="zh-CN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OTC</a:t>
            </a: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药品：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否。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0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参照药品建议：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无。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0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疾病基本情况：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艾滋病（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AIDS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），全称是“获得性免疫缺陷综合征”。 它是由艾滋病病毒即人类免疫缺陷病毒（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）引起的一种恶性传染病。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病毒侵入人体，能破坏人体的免疫系统，令感染者逐渐丧失对各种疾病的抵抗能力，导致多种机会性感染，甚至死亡。目前，国际通用治疗方案为抗病毒药物的鸡尾酒疗法，由于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的多样快速变异性，所以很容易产生耐药，从而降低或者失去疗效。四十多年来，虽然开发出了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30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多种抗病毒药物，但是还不能根治艾滋病。艾滋病的治疗已经成为终生服药的慢性疾病，这正是中医药治疗的优势所在。由于艾滋病传播的根本原因是人的不良生活方式引起，人性的弱点是杜绝艾滋病传播的最大障碍，所以包括我国在内，艾滋病还处在不断增加的过程中。同时，由于病毒的变异性，所以没有有效的疫苗用于预防，也没有治愈这种疾病的特效药物或方法。我国目前发病率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7.838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/100000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人，年发病患者总数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110491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人。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安全性</a:t>
            </a:r>
            <a:endParaRPr kumimoji="0" lang="en-US" altLang="zh-CN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Security</a:t>
            </a: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46" name="文本框 3"/>
          <p:cNvSpPr txBox="1">
            <a:spLocks noChangeArrowheads="1"/>
          </p:cNvSpPr>
          <p:nvPr/>
        </p:nvSpPr>
        <p:spPr bwMode="auto">
          <a:xfrm>
            <a:off x="787898" y="1064218"/>
            <a:ext cx="10717213" cy="4892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 smtClean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 smtClean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药品说明书</a:t>
            </a: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收载的安全性信息：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不良反应情况：服药后可能出现恶心、消化不良、失眠，一般不需要停药可自行缓解。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唐草片在国内外不良反应发生情况：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唐草片自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2005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年上市以来至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2025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年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月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30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日仅有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例药品不良反应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/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事件，死亡病例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0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例。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与目录内同类药品安全性方面的主要优势和不足：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当前目录内无相应治疗艾滋病的中成药。目前治疗艾滋病一般采用抗病毒药物，及治疗机会性感染的西药，这些抗病毒药物都有一定的副作用，如药物性肝损伤、骨髓抑制和肠道损伤、脱发、腹泻、高乳酸血症、周围神经损伤、糖尿病、胰腺炎、脂肪代谢异常综合征等。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唐草片在临床上使用近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20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年，遍布全国各地，医生患者普遍反映安全有效。</a:t>
            </a:r>
            <a:endParaRPr kumimoji="0" lang="zh-CN" altLang="en-US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有效性</a:t>
            </a:r>
            <a:endParaRPr kumimoji="0" lang="en-US" altLang="zh-CN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Validity</a:t>
            </a: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170" name="文本框 2"/>
          <p:cNvSpPr txBox="1">
            <a:spLocks noChangeArrowheads="1"/>
          </p:cNvSpPr>
          <p:nvPr/>
        </p:nvSpPr>
        <p:spPr bwMode="auto">
          <a:xfrm>
            <a:off x="823913" y="1071563"/>
            <a:ext cx="9888538" cy="575437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285750" marR="0" indent="-285750" defTabSz="914400" eaLnBrk="1" hangingPunct="1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与对照药品疗效方面优势和不足：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无参照药品</a:t>
            </a:r>
            <a:r>
              <a:rPr kumimoji="0" lang="zh-CN" altLang="en-US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。</a:t>
            </a:r>
            <a:endParaRPr kumimoji="0" lang="en-US" altLang="zh-CN" sz="16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1600" kern="1200" cap="none" spc="0" normalizeH="0" baseline="0" noProof="0" dirty="0">
              <a:solidFill>
                <a:schemeClr val="accent1"/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L="285750" marR="0" indent="-285750" defTabSz="914400" eaLnBrk="1" hangingPunct="1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唐草片治疗</a:t>
            </a:r>
            <a:r>
              <a:rPr kumimoji="0" lang="en-US" altLang="zh-CN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HIV/AIDS</a:t>
            </a:r>
            <a:r>
              <a:rPr kumimoji="0" lang="zh-CN" altLang="en-US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有效性和安全性临床研究报告（ </a:t>
            </a:r>
            <a:r>
              <a:rPr kumimoji="0" lang="en-US" altLang="zh-CN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Ⅲ </a:t>
            </a:r>
            <a:r>
              <a:rPr kumimoji="0" lang="zh-CN" altLang="en-US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期临床）：</a:t>
            </a:r>
            <a:endParaRPr kumimoji="0" lang="en-US" altLang="zh-CN" sz="16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主要疗效（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CD4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计数）：治疗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个月后，疗效分级评定，唐草片组有效率明显高于安慰剂组，按中心分层的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CMH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检验结果显示，两组疗效差异有统计学意义。</a:t>
            </a:r>
            <a:endParaRPr kumimoji="0" lang="en-US" altLang="zh-CN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次级疗效：</a:t>
            </a:r>
            <a:endParaRPr kumimoji="0" lang="en-US" altLang="zh-CN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1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病毒载量（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log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）：治疗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个月后，唐草片组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载量与治疗前相当，安慰剂组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载量上升，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载量变化差异有统计学意义；</a:t>
            </a:r>
            <a:endParaRPr kumimoji="0" lang="en-US" altLang="zh-CN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2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CD4/CD8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比值，治疗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个月后，唐草片组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CD4/CD8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比值增加，安慰剂组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CD4/CD8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比值降低，变化差异有统计学意义；</a:t>
            </a:r>
            <a:endParaRPr kumimoji="0" lang="en-US" altLang="zh-CN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3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）中医证候体征：治疗后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6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个月，唐草片组患者腹泻、食欲不振、乏力、脱发、功能分级等各项临床症状明显改善，与安慰剂组比较，差异均有统计学差异（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P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均为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0.000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）。</a:t>
            </a:r>
            <a:endParaRPr kumimoji="0" lang="en-US" altLang="zh-CN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16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L="285750" marR="0" indent="-285750" defTabSz="914400" eaLnBrk="1" hangingPunct="1"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唐草片联合抗病毒药物治疗艾滋病有效性：</a:t>
            </a:r>
            <a:endParaRPr kumimoji="0" lang="en-US" altLang="zh-CN" sz="16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 1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）唐草片在上海市公共卫生临床中心参加了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Ⅳ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期临床试验，试验结果表明：唐草片与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ART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联用具有较好的免疫学治疗效果和安全性。</a:t>
            </a:r>
            <a:endParaRPr kumimoji="0" lang="en-US" altLang="zh-CN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 2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）对于已经开始服用抗病毒药物的患者，可增强抗病毒药物的疗效，辅助细胞免疫功能的重建，一定程度上提高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CD4</a:t>
            </a:r>
            <a:r>
              <a:rPr kumimoji="0" lang="en-US" altLang="zh-CN" sz="1600" kern="1200" cap="none" spc="0" normalizeH="0" baseline="3000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+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T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淋巴细胞计数。</a:t>
            </a:r>
            <a:endParaRPr kumimoji="0" lang="zh-CN" altLang="en-US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 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）减轻抗病毒药物的不良反应：</a:t>
            </a:r>
            <a:endParaRPr kumimoji="0" lang="zh-CN" altLang="en-US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       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A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、改善由抗病毒药物骨髓抑制所导致的白细胞下降。</a:t>
            </a:r>
            <a:endParaRPr kumimoji="0" lang="zh-CN" altLang="en-US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       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B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、修复受损肠粘膜。</a:t>
            </a:r>
            <a:endParaRPr kumimoji="0" lang="zh-CN" altLang="en-US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         </a:t>
            </a:r>
            <a:r>
              <a:rPr kumimoji="0" lang="en-US" altLang="zh-CN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C</a:t>
            </a:r>
            <a:r>
              <a:rPr kumimoji="0" lang="zh-CN" altLang="en-US" sz="16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、改善抗病毒药物引起的肝损伤、皮疹、甘油三酯升高、转氨酶升高等。</a:t>
            </a:r>
            <a:endParaRPr kumimoji="0" lang="zh-CN" altLang="en-US" sz="16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16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唐草联合抗病毒药物可以作为临床治疗艾滋病的固定用药方案，即治疗艾滋病的中国鸡尾酒方案，增效减毒。</a:t>
            </a:r>
            <a:endParaRPr kumimoji="0" lang="zh-CN" altLang="en-US" sz="16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有效性</a:t>
            </a:r>
            <a:endParaRPr kumimoji="0" lang="zh-CN" altLang="en-US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08025" y="1453152"/>
          <a:ext cx="11147425" cy="5324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819"/>
                <a:gridCol w="3595899"/>
                <a:gridCol w="1221357"/>
                <a:gridCol w="5051350"/>
              </a:tblGrid>
              <a:tr h="640115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国家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地区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诊疗指南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规范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经典名方名称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指南发布年份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推荐内容描述</a:t>
                      </a:r>
                      <a:endParaRPr lang="en-US" altLang="zh-CN" sz="1800" dirty="0"/>
                    </a:p>
                    <a:p>
                      <a:endParaRPr lang="zh-CN" altLang="en-US" sz="1800" dirty="0"/>
                    </a:p>
                  </a:txBody>
                  <a:tcPr marL="91441" marR="91441" marT="45723" marB="45723"/>
                </a:tc>
              </a:tr>
              <a:tr h="914450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中国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《</a:t>
                      </a:r>
                      <a:r>
                        <a:rPr lang="zh-CN" altLang="en-US" sz="1800" dirty="0"/>
                        <a:t>艾滋病中医药治疗手册</a:t>
                      </a:r>
                      <a:r>
                        <a:rPr lang="en-US" altLang="zh-CN" sz="1800" dirty="0"/>
                        <a:t>》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2014</a:t>
                      </a:r>
                      <a:r>
                        <a:rPr lang="zh-CN" altLang="en-US" sz="1800" dirty="0"/>
                        <a:t>年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艾滋病的中医临床诊治：湿热壅滞证 治法：清热祛湿、通利化浊（</a:t>
                      </a:r>
                      <a:r>
                        <a:rPr lang="en-US" altLang="zh-CN" sz="1800" dirty="0"/>
                        <a:t>p56</a:t>
                      </a:r>
                      <a:r>
                        <a:rPr lang="zh-CN" altLang="en-US" sz="1800" dirty="0"/>
                        <a:t>）；中药制剂，推荐强度</a:t>
                      </a:r>
                      <a:r>
                        <a:rPr lang="en-US" altLang="zh-CN" sz="1800" dirty="0"/>
                        <a:t>A</a:t>
                      </a:r>
                      <a:r>
                        <a:rPr lang="zh-CN" altLang="en-US" sz="1800" dirty="0"/>
                        <a:t>（</a:t>
                      </a:r>
                      <a:r>
                        <a:rPr lang="en-US" altLang="zh-CN" sz="1800" dirty="0"/>
                        <a:t>p160</a:t>
                      </a:r>
                      <a:r>
                        <a:rPr lang="zh-CN" altLang="en-US" sz="1800" dirty="0"/>
                        <a:t>）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</a:tr>
              <a:tr h="914450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中国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《</a:t>
                      </a:r>
                      <a:r>
                        <a:rPr lang="zh-CN" altLang="en-US" sz="1800" dirty="0"/>
                        <a:t>艾滋病及其相关疾病临床路径</a:t>
                      </a:r>
                      <a:r>
                        <a:rPr lang="en-US" altLang="zh-CN" sz="1800" dirty="0"/>
                        <a:t>》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2011</a:t>
                      </a:r>
                      <a:r>
                        <a:rPr lang="zh-CN" altLang="en-US" sz="1800" dirty="0"/>
                        <a:t>年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辨证施治：</a:t>
                      </a:r>
                      <a:r>
                        <a:rPr lang="en-US" altLang="zh-CN" sz="1800" dirty="0"/>
                        <a:t>1</a:t>
                      </a:r>
                      <a:r>
                        <a:rPr lang="zh-CN" altLang="en-US" sz="1800" dirty="0"/>
                        <a:t>）风热型</a:t>
                      </a:r>
                      <a:r>
                        <a:rPr lang="en-US" altLang="zh-CN" sz="1800" dirty="0"/>
                        <a:t>2</a:t>
                      </a:r>
                      <a:r>
                        <a:rPr lang="zh-CN" altLang="en-US" sz="1800" dirty="0"/>
                        <a:t>）痰热内扰型</a:t>
                      </a:r>
                      <a:r>
                        <a:rPr lang="en-US" altLang="zh-CN" sz="1800" dirty="0"/>
                        <a:t>3</a:t>
                      </a:r>
                      <a:r>
                        <a:rPr lang="zh-CN" altLang="en-US" sz="1800" dirty="0"/>
                        <a:t>）肝经风火，湿毒蕴结型</a:t>
                      </a:r>
                      <a:r>
                        <a:rPr lang="en-US" altLang="zh-CN" sz="1800" dirty="0"/>
                        <a:t>4</a:t>
                      </a:r>
                      <a:r>
                        <a:rPr lang="zh-CN" altLang="en-US" sz="1800" dirty="0"/>
                        <a:t>）脾肾亏虚，湿邪阻滞型，推荐服用唐草片（</a:t>
                      </a:r>
                      <a:r>
                        <a:rPr lang="en-US" altLang="zh-CN" sz="1800" dirty="0"/>
                        <a:t>p288-290</a:t>
                      </a:r>
                      <a:r>
                        <a:rPr lang="zh-CN" altLang="en-US" sz="1800" dirty="0"/>
                        <a:t>）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</a:tr>
              <a:tr h="705103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北京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《</a:t>
                      </a:r>
                      <a:r>
                        <a:rPr lang="zh-CN" altLang="en-US" sz="1800" dirty="0"/>
                        <a:t>北京地区中医药治疗艾滋病项目临床技术方案</a:t>
                      </a:r>
                      <a:r>
                        <a:rPr lang="en-US" altLang="zh-CN" sz="1800" dirty="0"/>
                        <a:t>》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2016</a:t>
                      </a:r>
                      <a:r>
                        <a:rPr lang="zh-CN" altLang="en-US" sz="1800" dirty="0"/>
                        <a:t>年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中药治疗：热毒内蕴证，治法：清热解毒，宣散透邪。推荐中成药：唐草片（</a:t>
                      </a:r>
                      <a:r>
                        <a:rPr lang="en-US" altLang="zh-CN" sz="1800" dirty="0"/>
                        <a:t>p7</a:t>
                      </a:r>
                      <a:r>
                        <a:rPr lang="zh-CN" altLang="en-US" sz="1800" dirty="0"/>
                        <a:t>）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</a:tr>
              <a:tr h="1463121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北京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《</a:t>
                      </a:r>
                      <a:r>
                        <a:rPr lang="zh-CN" altLang="en-US" sz="1800" dirty="0"/>
                        <a:t>中国中医科学院中医药防治艾滋病研究中心推荐函</a:t>
                      </a:r>
                      <a:r>
                        <a:rPr lang="en-US" altLang="zh-CN" sz="1800" dirty="0"/>
                        <a:t>》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2019</a:t>
                      </a:r>
                      <a:r>
                        <a:rPr lang="zh-CN" altLang="en-US" sz="1800" dirty="0"/>
                        <a:t>年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唐草片与</a:t>
                      </a:r>
                      <a:r>
                        <a:rPr lang="en-US" altLang="zh-CN" sz="1800" dirty="0"/>
                        <a:t>ART</a:t>
                      </a:r>
                      <a:r>
                        <a:rPr lang="zh-CN" altLang="en-US" sz="1800" dirty="0"/>
                        <a:t>合用的临床观察表明：两者合用具有增加疗效、改善抗病毒药物引起的肝损伤、骨髓抑制及肠胃损伤等副作用，并且具有提高患者白细胞之作用；建议尽量使用该药进行治疗以保证临床疗效。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</a:tr>
              <a:tr h="686909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中国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《</a:t>
                      </a:r>
                      <a:r>
                        <a:rPr lang="zh-CN" altLang="en-US" sz="1800" dirty="0"/>
                        <a:t>艾滋病免疫功能重建不良中西医协同治疗专家共识</a:t>
                      </a:r>
                      <a:r>
                        <a:rPr lang="en-US" altLang="zh-CN" sz="1800" dirty="0"/>
                        <a:t>》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2020</a:t>
                      </a:r>
                      <a:r>
                        <a:rPr lang="zh-CN" altLang="en-US" sz="1800" dirty="0"/>
                        <a:t>年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中医治疗：中药制剂：唐草片（</a:t>
                      </a:r>
                      <a:r>
                        <a:rPr lang="en-US" altLang="zh-CN" sz="1800" dirty="0"/>
                        <a:t>Ⅰ-2</a:t>
                      </a:r>
                      <a:r>
                        <a:rPr lang="zh-CN" altLang="en-US" sz="1800" dirty="0"/>
                        <a:t>级证据）（</a:t>
                      </a:r>
                      <a:r>
                        <a:rPr lang="en-US" altLang="zh-CN" sz="1800" dirty="0"/>
                        <a:t>p283</a:t>
                      </a:r>
                      <a:r>
                        <a:rPr lang="zh-CN" altLang="en-US" sz="1800" dirty="0"/>
                        <a:t>）</a:t>
                      </a:r>
                      <a:endParaRPr lang="zh-CN" altLang="en-US" sz="1800" dirty="0"/>
                    </a:p>
                  </a:txBody>
                  <a:tcPr marL="91441" marR="91441" marT="45723" marB="45723"/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04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创新性</a:t>
            </a:r>
            <a:endParaRPr kumimoji="0" lang="en-US" altLang="zh-CN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Innovativeness</a:t>
            </a: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290" name="文本框 2"/>
          <p:cNvSpPr txBox="1">
            <a:spLocks noChangeArrowheads="1"/>
          </p:cNvSpPr>
          <p:nvPr/>
        </p:nvSpPr>
        <p:spPr bwMode="auto">
          <a:xfrm>
            <a:off x="725890" y="1226820"/>
            <a:ext cx="10452100" cy="563118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主要创新点：</a:t>
            </a:r>
            <a:endParaRPr kumimoji="0" lang="en-US" altLang="zh-CN" sz="20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1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）唐草片的组方特点为：于太阴固本培元，执少阴之枢促一气周流，梳厥阴调节气机与情志，从而达致活血益气，清热解毒。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）唐草片是第一个被批准用于治疗艾滋病的中成药，常应用于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感染的无症状期或与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ART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联合应用于艾滋病期的治疗，可以降低抗病毒药物的副作用，改善患者的症状体征，提高患者的生存质量。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ART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联合唐草片治疗具有良好的安全性，其不良反应发生率低于抗病毒治疗一线方案的不良反应。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3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）理法方药遵从中医理论，生产制作、品质控制依靠现代化的仪器设施，做到药品安全、有效、均一、稳定、可控、方便。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（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4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）唐草片</a:t>
            </a:r>
            <a:r>
              <a:rPr kumimoji="0" lang="en-US" altLang="zh-CN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+ART</a:t>
            </a:r>
            <a:r>
              <a:rPr kumimoji="0" lang="zh-CN" altLang="en-US" sz="20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是治疗艾滋病的可推广、普及、安全有效的中国方案。</a:t>
            </a: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0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唐草片被纳入了 国家</a:t>
            </a:r>
            <a:r>
              <a:rPr kumimoji="0" lang="en-US" altLang="zh-CN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863</a:t>
            </a: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计划、国家科技部“十一五、十二五”科技重大专项、上海市科技进步三等奖、上海市青浦区科技进步二等奖、上海市重点新产品、北京市发明专利奖、上海市高新技术成果转化项目。</a:t>
            </a:r>
            <a:endParaRPr kumimoji="0" lang="en-US" altLang="zh-CN" sz="20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0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唐草片是唯一获得</a:t>
            </a:r>
            <a:r>
              <a:rPr kumimoji="0" lang="en-US" altLang="zh-CN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NMPA</a:t>
            </a:r>
            <a:r>
              <a:rPr kumimoji="0" lang="zh-CN" altLang="en-US" sz="20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新药证书和批准上市，具有自主知识产权、用于艾滋病治疗的中成药，其处方、工艺、质量控制、功能主治等已获得多国专利：中国、美国、韩国、澳大利亚、英国等国专利。</a:t>
            </a:r>
            <a:endParaRPr kumimoji="0" lang="zh-CN" altLang="en-US" sz="20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04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创新性</a:t>
            </a:r>
            <a:endParaRPr kumimoji="0" lang="en-US" altLang="zh-CN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Innovativeness</a:t>
            </a: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90525" y="1605280"/>
            <a:ext cx="987742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药品注册分类：</a:t>
            </a:r>
            <a:r>
              <a:rPr lang="zh-CN" altLang="en-US" sz="2400">
                <a:solidFill>
                  <a:schemeClr val="accent1">
                    <a:lumMod val="75000"/>
                  </a:schemeClr>
                </a:solidFill>
              </a:rPr>
              <a:t>中药第三类</a:t>
            </a:r>
            <a:endParaRPr lang="zh-CN" altLang="en-US" sz="2400">
              <a:solidFill>
                <a:srgbClr val="00B0F0"/>
              </a:solidFill>
            </a:endParaRPr>
          </a:p>
          <a:p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传承性情况：</a:t>
            </a:r>
            <a:r>
              <a:rPr lang="zh-CN" altLang="en-US" sz="2400">
                <a:solidFill>
                  <a:schemeClr val="accent1">
                    <a:lumMod val="75000"/>
                  </a:schemeClr>
                </a:solidFill>
              </a:rPr>
              <a:t>唐草片处方来自于赖祖琴医师的临床经验方，遵从中医传统理论，用药重在太阴阳明，立论于后天之本，益气健脾；从少阴之枢，臣以活血养血；佐在厥阴之阖，疏肝解郁。打通三阴三阳，再施以清热解毒。故，本方标本兼顾，益气活血以固本，清热解毒以除邪。</a:t>
            </a:r>
            <a:endParaRPr lang="zh-CN" altLang="en-US" sz="24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0" y="122238"/>
            <a:ext cx="3001963" cy="8191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 </a:t>
            </a:r>
            <a:r>
              <a:rPr kumimoji="0" lang="zh-CN" altLang="en-US" sz="28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公平性</a:t>
            </a:r>
            <a:endParaRPr kumimoji="0" lang="en-US" altLang="zh-CN" sz="28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0" i="0" u="none" strike="noStrike" kern="1200" cap="none" spc="0" normalizeH="0" baseline="0" noProof="1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Fairness</a:t>
            </a: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14" name="文本框 2"/>
          <p:cNvSpPr txBox="1">
            <a:spLocks noChangeArrowheads="1"/>
          </p:cNvSpPr>
          <p:nvPr/>
        </p:nvSpPr>
        <p:spPr bwMode="auto">
          <a:xfrm>
            <a:off x="1282700" y="1243013"/>
            <a:ext cx="8729663" cy="41544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弥补药品目录短板：</a:t>
            </a: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目前医保目录只有抗病毒药物用于艾滋病的治疗，而单纯的抗病毒药物既不能治愈艾滋病，同时还有不可避免的副作用，严重影响患者的依从性和治疗效果。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唐草片是目前唯一批准用于治疗艾滋病的中成药，可有效地应用于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HIV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感染者及艾滋病患者的治疗，或与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ART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联合应用，可以降低抗病毒药物的副作用，改善患者的症状体征，提高患者的生存质量，填补了中成药治疗艾滋病的空白。</a:t>
            </a:r>
            <a:endParaRPr kumimoji="0" lang="zh-CN" altLang="en-US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提供了：唐草片</a:t>
            </a:r>
            <a:r>
              <a:rPr kumimoji="0" lang="en-US" altLang="zh-CN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+ART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治疗艾滋病的中国模式，增效减毒。</a:t>
            </a:r>
            <a:endParaRPr kumimoji="0" lang="en-US" altLang="zh-CN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endParaRPr kumimoji="0" lang="en-US" altLang="zh-CN" sz="2400" kern="1200" cap="none" spc="0" normalizeH="0" baseline="0" noProof="0" dirty="0"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2400" kern="1200" cap="none" spc="0" normalizeH="0" baseline="0" noProof="0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临床管理难度：</a:t>
            </a:r>
            <a:r>
              <a:rPr kumimoji="0" lang="zh-CN" altLang="en-US" sz="2400" kern="1200" cap="none" spc="0" normalizeH="0" baseline="0" noProof="0" dirty="0">
                <a:solidFill>
                  <a:schemeClr val="accent1">
                    <a:lumMod val="7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因安全有效，患者服药依从性高，临床使用便利。</a:t>
            </a:r>
            <a:endParaRPr kumimoji="0" lang="zh-CN" altLang="en-US" sz="2400" kern="1200" cap="none" spc="0" normalizeH="0" baseline="0" noProof="0" dirty="0">
              <a:solidFill>
                <a:schemeClr val="accent1">
                  <a:lumMod val="75000"/>
                </a:schemeClr>
              </a:solidFill>
              <a:latin typeface="等线" panose="02010600030101010101" pitchFamily="2" charset="-122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646" y="122830"/>
            <a:ext cx="2085581" cy="1330322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d59c0f96-e496-45c3-85a5-09c4094a24f0"/>
  <p:tag name="COMMONDATA" val="eyJoZGlkIjoiYTc2ZGZiNzZiNDVlOGViOWVmM2JhOTY0NGJkNjUyYz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3020</Words>
  <Application>WPS 演示</Application>
  <PresentationFormat>宽屏</PresentationFormat>
  <Paragraphs>145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等线</vt:lpstr>
      <vt:lpstr>等线 Light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ShineWan Diamond</dc:creator>
  <cp:lastModifiedBy>文静1417402229</cp:lastModifiedBy>
  <cp:revision>48</cp:revision>
  <dcterms:created xsi:type="dcterms:W3CDTF">2022-07-05T07:05:00Z</dcterms:created>
  <dcterms:modified xsi:type="dcterms:W3CDTF">2025-07-15T02:12:02Z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A7692BA26B8F47DC91B7A3BA5FA21541_13</vt:lpwstr>
  </property>
  <property fmtid="{D5CDD505-2E9C-101B-9397-08002B2CF9AE}" pid="3" name="KSOProductBuildVer">
    <vt:lpwstr>2052-12.1.0.21915</vt:lpwstr>
  </property>
</Properties>
</file>