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52" r:id="rId2"/>
    <p:sldId id="1808" r:id="rId3"/>
    <p:sldId id="1814" r:id="rId4"/>
    <p:sldId id="1835" r:id="rId5"/>
    <p:sldId id="1836" r:id="rId6"/>
    <p:sldId id="1817" r:id="rId7"/>
    <p:sldId id="1818" r:id="rId8"/>
    <p:sldId id="1811" r:id="rId9"/>
    <p:sldId id="1813" r:id="rId10"/>
    <p:sldId id="791" r:id="rId11"/>
  </p:sldIdLst>
  <p:sldSz cx="12192000" cy="6858000"/>
  <p:notesSz cx="9144000" cy="6858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6" userDrawn="1">
          <p15:clr>
            <a:srgbClr val="A4A3A4"/>
          </p15:clr>
        </p15:guide>
        <p15:guide id="3" pos="400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M" initials="S" lastIdx="11" clrIdx="0"/>
  <p:cmAuthor id="7" name="CJ" initials="C" lastIdx="1" clrIdx="6"/>
  <p:cmAuthor id="1" name="50281" initials="5" lastIdx="4" clrIdx="0"/>
  <p:cmAuthor id="8" name="tian" initials="田" lastIdx="24" clrIdx="7"/>
  <p:cmAuthor id="2" name="LENOVO" initials="L" lastIdx="1" clrIdx="1"/>
  <p:cmAuthor id="9" name="tx" initials="t" lastIdx="5" clrIdx="8"/>
  <p:cmAuthor id="259443249" name="婷子" initials="婷" lastIdx="1" clrIdx="9"/>
  <p:cmAuthor id="3" name="dell" initials="d" lastIdx="1" clrIdx="2"/>
  <p:cmAuthor id="4" name="Administrator" initials="A" lastIdx="1" clrIdx="3"/>
  <p:cmAuthor id="5" name="lrx" initials="l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4FA"/>
    <a:srgbClr val="EE0000"/>
    <a:srgbClr val="D91515"/>
    <a:srgbClr val="18B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5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836" y="592"/>
      </p:cViewPr>
      <p:guideLst>
        <p:guide orient="horz" pos="2126"/>
        <p:guide pos="40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0F9B84EA-7D68-4D60-9CB1-D50884785D1C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B73C-FE37-48BC-8A31-84F8B5A9398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181583" y="162128"/>
            <a:ext cx="11815864" cy="6533744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5304817" y="1"/>
            <a:ext cx="1569396" cy="173152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5304817" y="6634265"/>
            <a:ext cx="1569396" cy="22373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 userDrawn="1"/>
        </p:nvGrpSpPr>
        <p:grpSpPr>
          <a:xfrm>
            <a:off x="10798227" y="5070856"/>
            <a:ext cx="1197659" cy="1389113"/>
            <a:chOff x="-1356283" y="1212273"/>
            <a:chExt cx="1599245" cy="1854896"/>
          </a:xfrm>
        </p:grpSpPr>
        <p:sp>
          <p:nvSpPr>
            <p:cNvPr id="28" name="等腰三角形 27"/>
            <p:cNvSpPr/>
            <p:nvPr/>
          </p:nvSpPr>
          <p:spPr>
            <a:xfrm rot="5400000">
              <a:off x="-865849" y="2182484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等腰三角形 28"/>
            <p:cNvSpPr/>
            <p:nvPr/>
          </p:nvSpPr>
          <p:spPr>
            <a:xfrm rot="16200000" flipH="1">
              <a:off x="-865848" y="1873296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等腰三角形 29"/>
            <p:cNvSpPr/>
            <p:nvPr/>
          </p:nvSpPr>
          <p:spPr>
            <a:xfrm rot="5400000">
              <a:off x="-332767" y="1873297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等腰三角形 30"/>
            <p:cNvSpPr/>
            <p:nvPr/>
          </p:nvSpPr>
          <p:spPr>
            <a:xfrm rot="5400000">
              <a:off x="-332767" y="1873297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等腰三角形 31"/>
            <p:cNvSpPr/>
            <p:nvPr/>
          </p:nvSpPr>
          <p:spPr>
            <a:xfrm rot="16200000" flipH="1">
              <a:off x="-336771" y="2182254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6200000" flipH="1">
              <a:off x="-332767" y="1564109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等腰三角形 33"/>
            <p:cNvSpPr/>
            <p:nvPr/>
          </p:nvSpPr>
          <p:spPr>
            <a:xfrm rot="16200000" flipH="1">
              <a:off x="-1398930" y="1564108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等腰三角形 34"/>
            <p:cNvSpPr/>
            <p:nvPr/>
          </p:nvSpPr>
          <p:spPr>
            <a:xfrm rot="5400000">
              <a:off x="-334769" y="2491441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等腰三角形 35"/>
            <p:cNvSpPr/>
            <p:nvPr/>
          </p:nvSpPr>
          <p:spPr>
            <a:xfrm rot="16200000" flipH="1">
              <a:off x="-861591" y="1254920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7" name="组合 36"/>
          <p:cNvGrpSpPr/>
          <p:nvPr userDrawn="1"/>
        </p:nvGrpSpPr>
        <p:grpSpPr>
          <a:xfrm>
            <a:off x="194553" y="193560"/>
            <a:ext cx="2019597" cy="1884355"/>
            <a:chOff x="214742" y="270164"/>
            <a:chExt cx="2661150" cy="2482947"/>
          </a:xfrm>
        </p:grpSpPr>
        <p:grpSp>
          <p:nvGrpSpPr>
            <p:cNvPr id="38" name="组合 37"/>
            <p:cNvGrpSpPr/>
            <p:nvPr/>
          </p:nvGrpSpPr>
          <p:grpSpPr>
            <a:xfrm>
              <a:off x="214745" y="270164"/>
              <a:ext cx="2661147" cy="1854896"/>
              <a:chOff x="-531648" y="-111394"/>
              <a:chExt cx="4186764" cy="2918295"/>
            </a:xfrm>
          </p:grpSpPr>
          <p:sp>
            <p:nvSpPr>
              <p:cNvPr id="42" name="等腰三角形 41"/>
              <p:cNvSpPr/>
              <p:nvPr/>
            </p:nvSpPr>
            <p:spPr>
              <a:xfrm rot="5400000">
                <a:off x="239949" y="1415033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" name="等腰三角形 42"/>
              <p:cNvSpPr/>
              <p:nvPr/>
            </p:nvSpPr>
            <p:spPr>
              <a:xfrm rot="16200000" flipH="1">
                <a:off x="239950" y="928589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" name="等腰三角形 43"/>
              <p:cNvSpPr/>
              <p:nvPr/>
            </p:nvSpPr>
            <p:spPr>
              <a:xfrm rot="5400000">
                <a:off x="1078643" y="928590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等腰三角形 44"/>
              <p:cNvSpPr/>
              <p:nvPr/>
            </p:nvSpPr>
            <p:spPr>
              <a:xfrm rot="5400000">
                <a:off x="1078643" y="928591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6" name="等腰三角形 45"/>
              <p:cNvSpPr/>
              <p:nvPr/>
            </p:nvSpPr>
            <p:spPr>
              <a:xfrm rot="16200000" flipH="1">
                <a:off x="1072343" y="1414670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等腰三角形 46"/>
              <p:cNvSpPr/>
              <p:nvPr/>
            </p:nvSpPr>
            <p:spPr>
              <a:xfrm rot="16200000" flipH="1">
                <a:off x="1078643" y="442147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等腰三角形 47"/>
              <p:cNvSpPr/>
              <p:nvPr/>
            </p:nvSpPr>
            <p:spPr>
              <a:xfrm rot="5400000">
                <a:off x="1910636" y="1414670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等腰三角形 48"/>
              <p:cNvSpPr/>
              <p:nvPr/>
            </p:nvSpPr>
            <p:spPr>
              <a:xfrm rot="16200000" flipH="1">
                <a:off x="-598744" y="442146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0" name="等腰三角形 49"/>
              <p:cNvSpPr/>
              <p:nvPr/>
            </p:nvSpPr>
            <p:spPr>
              <a:xfrm rot="5400000">
                <a:off x="1917335" y="435695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1" name="等腰三角形 50"/>
              <p:cNvSpPr/>
              <p:nvPr/>
            </p:nvSpPr>
            <p:spPr>
              <a:xfrm rot="5400000">
                <a:off x="1075493" y="1901112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2" name="等腰三角形 51"/>
              <p:cNvSpPr/>
              <p:nvPr/>
            </p:nvSpPr>
            <p:spPr>
              <a:xfrm rot="5400000">
                <a:off x="2749326" y="909958"/>
                <a:ext cx="972885" cy="838694"/>
              </a:xfrm>
              <a:prstGeom prst="triangle">
                <a:avLst/>
              </a:prstGeom>
              <a:solidFill>
                <a:srgbClr val="F0F4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" name="等腰三角形 52"/>
              <p:cNvSpPr/>
              <p:nvPr/>
            </p:nvSpPr>
            <p:spPr>
              <a:xfrm rot="16200000" flipH="1">
                <a:off x="246647" y="-44298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9" name="等腰三角形 38"/>
            <p:cNvSpPr/>
            <p:nvPr/>
          </p:nvSpPr>
          <p:spPr>
            <a:xfrm rot="5400000">
              <a:off x="172095" y="2177383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等腰三角形 39"/>
            <p:cNvSpPr/>
            <p:nvPr/>
          </p:nvSpPr>
          <p:spPr>
            <a:xfrm rot="5400000">
              <a:off x="175400" y="1549099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1" name="等腰三角形 40"/>
            <p:cNvSpPr/>
            <p:nvPr/>
          </p:nvSpPr>
          <p:spPr>
            <a:xfrm rot="5400000">
              <a:off x="705178" y="1858288"/>
              <a:ext cx="618375" cy="533082"/>
            </a:xfrm>
            <a:prstGeom prst="triangle">
              <a:avLst/>
            </a:prstGeom>
            <a:solidFill>
              <a:srgbClr val="F0F4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B73C-FE37-48BC-8A31-84F8B5A9398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B73C-FE37-48BC-8A31-84F8B5A9398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24" name="组合 23"/>
          <p:cNvGrpSpPr/>
          <p:nvPr userDrawn="1"/>
        </p:nvGrpSpPr>
        <p:grpSpPr>
          <a:xfrm>
            <a:off x="10994341" y="5268976"/>
            <a:ext cx="1197659" cy="1389113"/>
            <a:chOff x="-1356283" y="1212273"/>
            <a:chExt cx="1599245" cy="1854896"/>
          </a:xfrm>
        </p:grpSpPr>
        <p:sp>
          <p:nvSpPr>
            <p:cNvPr id="25" name="等腰三角形 24"/>
            <p:cNvSpPr/>
            <p:nvPr/>
          </p:nvSpPr>
          <p:spPr>
            <a:xfrm rot="5400000">
              <a:off x="-865849" y="2182484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等腰三角形 25"/>
            <p:cNvSpPr/>
            <p:nvPr/>
          </p:nvSpPr>
          <p:spPr>
            <a:xfrm rot="16200000" flipH="1">
              <a:off x="-865848" y="1873296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等腰三角形 26"/>
            <p:cNvSpPr/>
            <p:nvPr/>
          </p:nvSpPr>
          <p:spPr>
            <a:xfrm rot="5400000">
              <a:off x="-332767" y="1873297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等腰三角形 27"/>
            <p:cNvSpPr/>
            <p:nvPr/>
          </p:nvSpPr>
          <p:spPr>
            <a:xfrm rot="5400000">
              <a:off x="-332767" y="1873297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等腰三角形 28"/>
            <p:cNvSpPr/>
            <p:nvPr/>
          </p:nvSpPr>
          <p:spPr>
            <a:xfrm rot="16200000" flipH="1">
              <a:off x="-336771" y="2182254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等腰三角形 29"/>
            <p:cNvSpPr/>
            <p:nvPr/>
          </p:nvSpPr>
          <p:spPr>
            <a:xfrm rot="16200000" flipH="1">
              <a:off x="-332767" y="1564109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等腰三角形 30"/>
            <p:cNvSpPr/>
            <p:nvPr/>
          </p:nvSpPr>
          <p:spPr>
            <a:xfrm rot="16200000" flipH="1">
              <a:off x="-1398930" y="1564108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等腰三角形 31"/>
            <p:cNvSpPr/>
            <p:nvPr/>
          </p:nvSpPr>
          <p:spPr>
            <a:xfrm rot="5400000">
              <a:off x="-334769" y="2491441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6200000" flipH="1">
              <a:off x="-861591" y="1254920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34" name="直接连接符 33"/>
          <p:cNvCxnSpPr/>
          <p:nvPr userDrawn="1"/>
        </p:nvCxnSpPr>
        <p:spPr>
          <a:xfrm flipH="1">
            <a:off x="533400" y="6507480"/>
            <a:ext cx="1063752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灯片编号占位符 5"/>
          <p:cNvSpPr txBox="1"/>
          <p:nvPr userDrawn="1"/>
        </p:nvSpPr>
        <p:spPr>
          <a:xfrm>
            <a:off x="11217390" y="6324917"/>
            <a:ext cx="524423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015B73C-FE37-48BC-8A31-84F8B5A93988}" type="slidenum">
              <a:rPr lang="zh-CN" altLang="en-US" sz="1600" smtClean="0">
                <a:solidFill>
                  <a:schemeClr val="accent1">
                    <a:lumMod val="50000"/>
                  </a:schemeClr>
                </a:solidFill>
              </a:rPr>
              <a:t>‹#›</a:t>
            </a:fld>
            <a:endParaRPr lang="zh-CN" alt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6" name="组合 35"/>
          <p:cNvGrpSpPr/>
          <p:nvPr userDrawn="1"/>
        </p:nvGrpSpPr>
        <p:grpSpPr>
          <a:xfrm>
            <a:off x="-14298" y="155435"/>
            <a:ext cx="2957239" cy="2759208"/>
            <a:chOff x="214742" y="270164"/>
            <a:chExt cx="2661150" cy="2482947"/>
          </a:xfrm>
        </p:grpSpPr>
        <p:grpSp>
          <p:nvGrpSpPr>
            <p:cNvPr id="37" name="组合 36"/>
            <p:cNvGrpSpPr/>
            <p:nvPr/>
          </p:nvGrpSpPr>
          <p:grpSpPr>
            <a:xfrm>
              <a:off x="214745" y="270164"/>
              <a:ext cx="2661147" cy="1854896"/>
              <a:chOff x="-531648" y="-111394"/>
              <a:chExt cx="4186764" cy="2918295"/>
            </a:xfrm>
          </p:grpSpPr>
          <p:sp>
            <p:nvSpPr>
              <p:cNvPr id="41" name="等腰三角形 40"/>
              <p:cNvSpPr/>
              <p:nvPr/>
            </p:nvSpPr>
            <p:spPr>
              <a:xfrm rot="5400000">
                <a:off x="239949" y="1415033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" name="等腰三角形 41"/>
              <p:cNvSpPr/>
              <p:nvPr/>
            </p:nvSpPr>
            <p:spPr>
              <a:xfrm rot="16200000" flipH="1">
                <a:off x="239950" y="928589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" name="等腰三角形 42"/>
              <p:cNvSpPr/>
              <p:nvPr/>
            </p:nvSpPr>
            <p:spPr>
              <a:xfrm rot="5400000">
                <a:off x="1078643" y="928590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" name="等腰三角形 43"/>
              <p:cNvSpPr/>
              <p:nvPr/>
            </p:nvSpPr>
            <p:spPr>
              <a:xfrm rot="5400000">
                <a:off x="1078643" y="928591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等腰三角形 44"/>
              <p:cNvSpPr/>
              <p:nvPr/>
            </p:nvSpPr>
            <p:spPr>
              <a:xfrm rot="16200000" flipH="1">
                <a:off x="1072343" y="1414670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6" name="等腰三角形 45"/>
              <p:cNvSpPr/>
              <p:nvPr/>
            </p:nvSpPr>
            <p:spPr>
              <a:xfrm rot="16200000" flipH="1">
                <a:off x="1078643" y="442147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等腰三角形 46"/>
              <p:cNvSpPr/>
              <p:nvPr/>
            </p:nvSpPr>
            <p:spPr>
              <a:xfrm rot="5400000">
                <a:off x="1910636" y="1414670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等腰三角形 47"/>
              <p:cNvSpPr/>
              <p:nvPr/>
            </p:nvSpPr>
            <p:spPr>
              <a:xfrm rot="16200000" flipH="1">
                <a:off x="-598744" y="442146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等腰三角形 48"/>
              <p:cNvSpPr/>
              <p:nvPr/>
            </p:nvSpPr>
            <p:spPr>
              <a:xfrm rot="5400000">
                <a:off x="1917335" y="435695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0" name="等腰三角形 49"/>
              <p:cNvSpPr/>
              <p:nvPr/>
            </p:nvSpPr>
            <p:spPr>
              <a:xfrm rot="5400000">
                <a:off x="1075493" y="1901112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1" name="等腰三角形 50"/>
              <p:cNvSpPr/>
              <p:nvPr/>
            </p:nvSpPr>
            <p:spPr>
              <a:xfrm rot="5400000">
                <a:off x="2749326" y="909958"/>
                <a:ext cx="972885" cy="838694"/>
              </a:xfrm>
              <a:prstGeom prst="triangle">
                <a:avLst/>
              </a:prstGeom>
              <a:solidFill>
                <a:srgbClr val="F0F4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2" name="等腰三角形 51"/>
              <p:cNvSpPr/>
              <p:nvPr/>
            </p:nvSpPr>
            <p:spPr>
              <a:xfrm rot="16200000" flipH="1">
                <a:off x="246647" y="-44298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8" name="等腰三角形 37"/>
            <p:cNvSpPr/>
            <p:nvPr/>
          </p:nvSpPr>
          <p:spPr>
            <a:xfrm rot="5400000">
              <a:off x="172095" y="2177383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等腰三角形 38"/>
            <p:cNvSpPr/>
            <p:nvPr/>
          </p:nvSpPr>
          <p:spPr>
            <a:xfrm rot="5400000">
              <a:off x="175400" y="1549099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0" name="等腰三角形 39"/>
            <p:cNvSpPr/>
            <p:nvPr/>
          </p:nvSpPr>
          <p:spPr>
            <a:xfrm rot="5400000">
              <a:off x="705178" y="1858288"/>
              <a:ext cx="618375" cy="533082"/>
            </a:xfrm>
            <a:prstGeom prst="triangle">
              <a:avLst/>
            </a:prstGeom>
            <a:solidFill>
              <a:srgbClr val="F0F4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B73C-FE37-48BC-8A31-84F8B5A9398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B73C-FE37-48BC-8A31-84F8B5A9398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B73C-FE37-48BC-8A31-84F8B5A9398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B73C-FE37-48BC-8A31-84F8B5A9398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 flipH="1">
            <a:off x="464127" y="6507480"/>
            <a:ext cx="10706793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灯片编号占位符 5"/>
          <p:cNvSpPr txBox="1"/>
          <p:nvPr userDrawn="1"/>
        </p:nvSpPr>
        <p:spPr>
          <a:xfrm>
            <a:off x="11217390" y="6324917"/>
            <a:ext cx="524423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015B73C-FE37-48BC-8A31-84F8B5A93988}" type="slidenum">
              <a:rPr lang="zh-CN" altLang="en-US" sz="1600" smtClean="0">
                <a:solidFill>
                  <a:schemeClr val="accent1">
                    <a:lumMod val="50000"/>
                  </a:schemeClr>
                </a:solidFill>
              </a:rPr>
              <a:t>‹#›</a:t>
            </a:fld>
            <a:endParaRPr lang="zh-CN" alt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11452916" y="5846548"/>
            <a:ext cx="739084" cy="971841"/>
            <a:chOff x="-1164737" y="1521462"/>
            <a:chExt cx="1407699" cy="1851021"/>
          </a:xfrm>
        </p:grpSpPr>
        <p:sp>
          <p:nvSpPr>
            <p:cNvPr id="9" name="等腰三角形 8"/>
            <p:cNvSpPr/>
            <p:nvPr/>
          </p:nvSpPr>
          <p:spPr>
            <a:xfrm rot="5400000">
              <a:off x="-865849" y="2182484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/>
          </p:nvSpPr>
          <p:spPr>
            <a:xfrm rot="16200000" flipH="1">
              <a:off x="-865848" y="1873296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-332767" y="1873297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-332767" y="1873297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等腰三角形 12"/>
            <p:cNvSpPr/>
            <p:nvPr/>
          </p:nvSpPr>
          <p:spPr>
            <a:xfrm rot="16200000" flipH="1">
              <a:off x="-336771" y="2182254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/>
            <p:cNvSpPr/>
            <p:nvPr/>
          </p:nvSpPr>
          <p:spPr>
            <a:xfrm rot="16200000" flipH="1">
              <a:off x="-332767" y="1564109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14"/>
            <p:cNvSpPr/>
            <p:nvPr/>
          </p:nvSpPr>
          <p:spPr>
            <a:xfrm rot="16200000" flipH="1">
              <a:off x="-340775" y="2796755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/>
          </p:nvSpPr>
          <p:spPr>
            <a:xfrm rot="5400000">
              <a:off x="-334769" y="2491441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/>
          </p:nvSpPr>
          <p:spPr>
            <a:xfrm rot="16200000" flipH="1">
              <a:off x="-1192059" y="2894582"/>
              <a:ext cx="396178" cy="341533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B73C-FE37-48BC-8A31-84F8B5A93988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0"/>
            <a:ext cx="3581400" cy="3341572"/>
            <a:chOff x="214742" y="270164"/>
            <a:chExt cx="2661150" cy="2482947"/>
          </a:xfrm>
        </p:grpSpPr>
        <p:grpSp>
          <p:nvGrpSpPr>
            <p:cNvPr id="6" name="组合 5"/>
            <p:cNvGrpSpPr/>
            <p:nvPr/>
          </p:nvGrpSpPr>
          <p:grpSpPr>
            <a:xfrm>
              <a:off x="214745" y="270164"/>
              <a:ext cx="2661147" cy="1854896"/>
              <a:chOff x="-531648" y="-111394"/>
              <a:chExt cx="4186764" cy="2918295"/>
            </a:xfrm>
          </p:grpSpPr>
          <p:sp>
            <p:nvSpPr>
              <p:cNvPr id="10" name="等腰三角形 9"/>
              <p:cNvSpPr/>
              <p:nvPr/>
            </p:nvSpPr>
            <p:spPr>
              <a:xfrm rot="5400000">
                <a:off x="239949" y="1415033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等腰三角形 10"/>
              <p:cNvSpPr/>
              <p:nvPr/>
            </p:nvSpPr>
            <p:spPr>
              <a:xfrm rot="16200000" flipH="1">
                <a:off x="239950" y="928589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等腰三角形 11"/>
              <p:cNvSpPr/>
              <p:nvPr/>
            </p:nvSpPr>
            <p:spPr>
              <a:xfrm rot="5400000">
                <a:off x="1078643" y="928590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等腰三角形 12"/>
              <p:cNvSpPr/>
              <p:nvPr/>
            </p:nvSpPr>
            <p:spPr>
              <a:xfrm rot="5400000">
                <a:off x="1078643" y="928591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等腰三角形 13"/>
              <p:cNvSpPr/>
              <p:nvPr/>
            </p:nvSpPr>
            <p:spPr>
              <a:xfrm rot="16200000" flipH="1">
                <a:off x="1072343" y="1414670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等腰三角形 14"/>
              <p:cNvSpPr/>
              <p:nvPr/>
            </p:nvSpPr>
            <p:spPr>
              <a:xfrm rot="16200000" flipH="1">
                <a:off x="1078643" y="442147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等腰三角形 15"/>
              <p:cNvSpPr/>
              <p:nvPr/>
            </p:nvSpPr>
            <p:spPr>
              <a:xfrm rot="5400000">
                <a:off x="1910636" y="1414670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等腰三角形 16"/>
              <p:cNvSpPr/>
              <p:nvPr/>
            </p:nvSpPr>
            <p:spPr>
              <a:xfrm rot="16200000" flipH="1">
                <a:off x="-598744" y="442146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等腰三角形 17"/>
              <p:cNvSpPr/>
              <p:nvPr/>
            </p:nvSpPr>
            <p:spPr>
              <a:xfrm rot="5400000">
                <a:off x="1917335" y="435695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等腰三角形 18"/>
              <p:cNvSpPr/>
              <p:nvPr/>
            </p:nvSpPr>
            <p:spPr>
              <a:xfrm rot="5400000">
                <a:off x="1075493" y="1901112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等腰三角形 19"/>
              <p:cNvSpPr/>
              <p:nvPr/>
            </p:nvSpPr>
            <p:spPr>
              <a:xfrm rot="5400000">
                <a:off x="2749326" y="909958"/>
                <a:ext cx="972885" cy="838694"/>
              </a:xfrm>
              <a:prstGeom prst="triangle">
                <a:avLst/>
              </a:prstGeom>
              <a:solidFill>
                <a:srgbClr val="F0F4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等腰三角形 20"/>
              <p:cNvSpPr/>
              <p:nvPr/>
            </p:nvSpPr>
            <p:spPr>
              <a:xfrm rot="16200000" flipH="1">
                <a:off x="246647" y="-44298"/>
                <a:ext cx="972885" cy="838694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等腰三角形 31"/>
              <p:cNvSpPr/>
              <p:nvPr userDrawn="1"/>
            </p:nvSpPr>
            <p:spPr>
              <a:xfrm rot="5400000">
                <a:off x="2749326" y="-43017"/>
                <a:ext cx="972885" cy="838693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  <a:alpha val="3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" name="等腰三角形 6"/>
            <p:cNvSpPr/>
            <p:nvPr/>
          </p:nvSpPr>
          <p:spPr>
            <a:xfrm rot="5400000">
              <a:off x="172095" y="2177383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等腰三角形 7"/>
            <p:cNvSpPr/>
            <p:nvPr/>
          </p:nvSpPr>
          <p:spPr>
            <a:xfrm rot="5400000">
              <a:off x="175400" y="1549099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" name="等腰三角形 8"/>
            <p:cNvSpPr/>
            <p:nvPr/>
          </p:nvSpPr>
          <p:spPr>
            <a:xfrm rot="5400000">
              <a:off x="705178" y="1858288"/>
              <a:ext cx="618375" cy="533082"/>
            </a:xfrm>
            <a:prstGeom prst="triangle">
              <a:avLst/>
            </a:prstGeom>
            <a:solidFill>
              <a:srgbClr val="F0F4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 userDrawn="1"/>
        </p:nvGrpSpPr>
        <p:grpSpPr>
          <a:xfrm>
            <a:off x="11352349" y="5684214"/>
            <a:ext cx="839651" cy="973875"/>
            <a:chOff x="-1356283" y="1212273"/>
            <a:chExt cx="1599245" cy="1854896"/>
          </a:xfrm>
        </p:grpSpPr>
        <p:sp>
          <p:nvSpPr>
            <p:cNvPr id="23" name="等腰三角形 22"/>
            <p:cNvSpPr/>
            <p:nvPr/>
          </p:nvSpPr>
          <p:spPr>
            <a:xfrm rot="5400000">
              <a:off x="-865849" y="2182484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等腰三角形 23"/>
            <p:cNvSpPr/>
            <p:nvPr/>
          </p:nvSpPr>
          <p:spPr>
            <a:xfrm rot="16200000" flipH="1">
              <a:off x="-865848" y="1873296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等腰三角形 24"/>
            <p:cNvSpPr/>
            <p:nvPr/>
          </p:nvSpPr>
          <p:spPr>
            <a:xfrm rot="5400000">
              <a:off x="-332767" y="1873297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-332767" y="1873297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等腰三角形 26"/>
            <p:cNvSpPr/>
            <p:nvPr/>
          </p:nvSpPr>
          <p:spPr>
            <a:xfrm rot="16200000" flipH="1">
              <a:off x="-336771" y="2182254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等腰三角形 27"/>
            <p:cNvSpPr/>
            <p:nvPr/>
          </p:nvSpPr>
          <p:spPr>
            <a:xfrm rot="16200000" flipH="1">
              <a:off x="-332767" y="1564109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等腰三角形 28"/>
            <p:cNvSpPr/>
            <p:nvPr/>
          </p:nvSpPr>
          <p:spPr>
            <a:xfrm rot="16200000" flipH="1">
              <a:off x="-1398930" y="1564108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等腰三角形 29"/>
            <p:cNvSpPr/>
            <p:nvPr/>
          </p:nvSpPr>
          <p:spPr>
            <a:xfrm rot="5400000">
              <a:off x="-334769" y="2491441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等腰三角形 30"/>
            <p:cNvSpPr/>
            <p:nvPr/>
          </p:nvSpPr>
          <p:spPr>
            <a:xfrm rot="16200000" flipH="1">
              <a:off x="-861591" y="1254920"/>
              <a:ext cx="618375" cy="533082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B73C-FE37-48BC-8A31-84F8B5A9398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B73C-FE37-48BC-8A31-84F8B5A9398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8E6D3-EC10-435A-83A8-4CF3748666BF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B73C-FE37-48BC-8A31-84F8B5A9398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2053590" y="2192655"/>
            <a:ext cx="8221980" cy="1309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sz="6600" b="1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复方比那甫西颗粒</a:t>
            </a:r>
          </a:p>
        </p:txBody>
      </p:sp>
      <p:sp>
        <p:nvSpPr>
          <p:cNvPr id="21" name="矩形 20"/>
          <p:cNvSpPr/>
          <p:nvPr/>
        </p:nvSpPr>
        <p:spPr>
          <a:xfrm>
            <a:off x="3592830" y="5348605"/>
            <a:ext cx="54902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       </a:t>
            </a:r>
            <a:r>
              <a:rPr lang="zh-CN" altLang="en-US" sz="2400" b="1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新疆银朵兰药业股份有限公司</a:t>
            </a:r>
          </a:p>
        </p:txBody>
      </p:sp>
      <p:sp>
        <p:nvSpPr>
          <p:cNvPr id="23" name="矩形 22"/>
          <p:cNvSpPr/>
          <p:nvPr/>
        </p:nvSpPr>
        <p:spPr>
          <a:xfrm>
            <a:off x="2328923" y="823493"/>
            <a:ext cx="7425690" cy="866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2800" b="1" dirty="0">
                <a:solidFill>
                  <a:srgbClr val="EE0000"/>
                </a:solidFill>
                <a:cs typeface="+mn-ea"/>
                <a:sym typeface="+mn-lt"/>
              </a:rPr>
              <a:t>首个且唯一获批的 </a:t>
            </a:r>
            <a:r>
              <a:rPr lang="en-US" altLang="zh-CN" sz="2800" b="1" dirty="0">
                <a:solidFill>
                  <a:srgbClr val="EE0000"/>
                </a:solidFill>
                <a:cs typeface="+mn-ea"/>
                <a:sym typeface="+mn-lt"/>
              </a:rPr>
              <a:t>1.1</a:t>
            </a:r>
            <a:r>
              <a:rPr lang="zh-CN" altLang="en-US" sz="2800" b="1" dirty="0">
                <a:solidFill>
                  <a:srgbClr val="EE0000"/>
                </a:solidFill>
                <a:cs typeface="+mn-ea"/>
                <a:sym typeface="+mn-lt"/>
              </a:rPr>
              <a:t>类中药创新  </a:t>
            </a:r>
            <a:r>
              <a:rPr lang="zh-CN" altLang="en-US" sz="3600" b="1" dirty="0">
                <a:solidFill>
                  <a:srgbClr val="EE0000"/>
                </a:solidFill>
                <a:cs typeface="+mn-ea"/>
                <a:sym typeface="+mn-lt"/>
              </a:rPr>
              <a:t>维吾尔药</a:t>
            </a:r>
            <a:endParaRPr lang="zh-CN" altLang="en-US" sz="3200" b="1" dirty="0">
              <a:solidFill>
                <a:srgbClr val="EE0000"/>
              </a:solidFill>
              <a:cs typeface="+mn-ea"/>
              <a:sym typeface="+mn-lt"/>
            </a:endParaRPr>
          </a:p>
        </p:txBody>
      </p:sp>
      <p:pic>
        <p:nvPicPr>
          <p:cNvPr id="26" name="图片 2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lum contrast="6000"/>
          </a:blip>
          <a:stretch>
            <a:fillRect/>
          </a:stretch>
        </p:blipFill>
        <p:spPr>
          <a:xfrm>
            <a:off x="10275570" y="0"/>
            <a:ext cx="1916430" cy="111153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048000" y="3538220"/>
            <a:ext cx="6096000" cy="8235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auto">
              <a:lnSpc>
                <a:spcPct val="170000"/>
              </a:lnSpc>
              <a:buClrTx/>
              <a:buSzTx/>
              <a:buFontTx/>
            </a:pPr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申报目录类别：基本医保目录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5315" y="3013710"/>
            <a:ext cx="11338560" cy="1445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8800" b="1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请各位专家给予指导！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86563" y="699917"/>
            <a:ext cx="15872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>
                <a:solidFill>
                  <a:schemeClr val="accent1">
                    <a:lumMod val="50000"/>
                  </a:schemeClr>
                </a:solidFill>
              </a:rPr>
              <a:t>目 录</a:t>
            </a:r>
            <a:endParaRPr lang="zh-CN" alt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474720" y="2001520"/>
            <a:ext cx="5194935" cy="1068070"/>
            <a:chOff x="1361440" y="1780887"/>
            <a:chExt cx="4429760" cy="560070"/>
          </a:xfrm>
        </p:grpSpPr>
        <p:sp>
          <p:nvSpPr>
            <p:cNvPr id="18" name="矩形 17"/>
            <p:cNvSpPr/>
            <p:nvPr/>
          </p:nvSpPr>
          <p:spPr>
            <a:xfrm>
              <a:off x="2258164" y="1904875"/>
              <a:ext cx="3323589" cy="327703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r>
                <a:rPr lang="zh-CN" altLang="en-US" sz="3600" b="1" dirty="0">
                  <a:solidFill>
                    <a:schemeClr val="accent1">
                      <a:lumMod val="50000"/>
                    </a:schemeClr>
                  </a:solidFill>
                  <a:sym typeface="+mn-ea"/>
                </a:rPr>
                <a:t>药品基本信息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1409700" y="1830092"/>
              <a:ext cx="680720" cy="4648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01600" dist="101600" dir="2700000" algn="tl" rotWithShape="0">
                <a:schemeClr val="accent1">
                  <a:lumMod val="50000"/>
                  <a:alpha val="1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21" name="矩形 20"/>
            <p:cNvSpPr/>
            <p:nvPr/>
          </p:nvSpPr>
          <p:spPr>
            <a:xfrm>
              <a:off x="1361440" y="1780887"/>
              <a:ext cx="4429760" cy="560070"/>
            </a:xfrm>
            <a:prstGeom prst="rect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23" name="矩形 22"/>
            <p:cNvSpPr/>
            <p:nvPr/>
          </p:nvSpPr>
          <p:spPr>
            <a:xfrm>
              <a:off x="1486504" y="1903757"/>
              <a:ext cx="523220" cy="3060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b="1" spc="-150" dirty="0">
                  <a:solidFill>
                    <a:schemeClr val="bg1"/>
                  </a:solidFill>
                </a:rPr>
                <a:t>01</a:t>
              </a:r>
            </a:p>
          </p:txBody>
        </p:sp>
        <p:sp>
          <p:nvSpPr>
            <p:cNvPr id="24" name="等腰三角形 23"/>
            <p:cNvSpPr/>
            <p:nvPr/>
          </p:nvSpPr>
          <p:spPr>
            <a:xfrm>
              <a:off x="5692140" y="2232484"/>
              <a:ext cx="68580" cy="74509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</p:grpSp>
      <p:sp>
        <p:nvSpPr>
          <p:cNvPr id="25" name="矩形 24"/>
          <p:cNvSpPr/>
          <p:nvPr/>
        </p:nvSpPr>
        <p:spPr>
          <a:xfrm>
            <a:off x="460375" y="4193540"/>
            <a:ext cx="60198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spc="-150" dirty="0">
                <a:solidFill>
                  <a:schemeClr val="bg1"/>
                </a:solidFill>
              </a:rPr>
              <a:t>03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1148080" y="3297555"/>
            <a:ext cx="4635500" cy="1325880"/>
            <a:chOff x="9840" y="2950"/>
            <a:chExt cx="6976" cy="2530"/>
          </a:xfrm>
        </p:grpSpPr>
        <p:grpSp>
          <p:nvGrpSpPr>
            <p:cNvPr id="27" name="组合 26"/>
            <p:cNvGrpSpPr/>
            <p:nvPr/>
          </p:nvGrpSpPr>
          <p:grpSpPr>
            <a:xfrm>
              <a:off x="9840" y="2950"/>
              <a:ext cx="6976" cy="2038"/>
              <a:chOff x="1361440" y="1780887"/>
              <a:chExt cx="4429760" cy="56007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2188417" y="1892234"/>
                <a:ext cx="3393439" cy="291963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l"/>
                <a:r>
                  <a:rPr lang="zh-CN" altLang="en-US" sz="3600" b="1" dirty="0">
                    <a:solidFill>
                      <a:schemeClr val="accent1">
                        <a:lumMod val="50000"/>
                      </a:schemeClr>
                    </a:solidFill>
                  </a:rPr>
                  <a:t>安全性</a:t>
                </a: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1361440" y="1780887"/>
                <a:ext cx="4429760" cy="560070"/>
              </a:xfrm>
              <a:prstGeom prst="rect">
                <a:avLst/>
              </a:prstGeom>
              <a:noFill/>
              <a:ln w="952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/>
              </a:p>
            </p:txBody>
          </p:sp>
          <p:sp>
            <p:nvSpPr>
              <p:cNvPr id="30" name="等腰三角形 29"/>
              <p:cNvSpPr/>
              <p:nvPr/>
            </p:nvSpPr>
            <p:spPr>
              <a:xfrm>
                <a:off x="5692140" y="2232484"/>
                <a:ext cx="68580" cy="74509"/>
              </a:xfrm>
              <a:prstGeom prst="triangle">
                <a:avLst>
                  <a:gd name="adj" fmla="val 100000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/>
              </a:p>
            </p:txBody>
          </p:sp>
        </p:grpSp>
        <p:sp>
          <p:nvSpPr>
            <p:cNvPr id="31" name="矩形 30"/>
            <p:cNvSpPr/>
            <p:nvPr>
              <p:custDataLst>
                <p:tags r:id="rId6"/>
              </p:custDataLst>
            </p:nvPr>
          </p:nvSpPr>
          <p:spPr>
            <a:xfrm>
              <a:off x="9897" y="3129"/>
              <a:ext cx="1072" cy="16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01600" dist="101600" dir="2700000" algn="tl" rotWithShape="0">
                <a:schemeClr val="accent1">
                  <a:lumMod val="50000"/>
                  <a:alpha val="1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32" name="矩形 31"/>
            <p:cNvSpPr/>
            <p:nvPr>
              <p:custDataLst>
                <p:tags r:id="rId7"/>
              </p:custDataLst>
            </p:nvPr>
          </p:nvSpPr>
          <p:spPr>
            <a:xfrm>
              <a:off x="9962" y="3426"/>
              <a:ext cx="910" cy="2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b="1" spc="-150" dirty="0">
                  <a:solidFill>
                    <a:schemeClr val="bg1"/>
                  </a:solidFill>
                </a:rPr>
                <a:t>02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133475" y="4618990"/>
            <a:ext cx="4650105" cy="1066800"/>
            <a:chOff x="9840" y="6330"/>
            <a:chExt cx="6976" cy="2036"/>
          </a:xfrm>
        </p:grpSpPr>
        <p:grpSp>
          <p:nvGrpSpPr>
            <p:cNvPr id="34" name="组合 33"/>
            <p:cNvGrpSpPr/>
            <p:nvPr/>
          </p:nvGrpSpPr>
          <p:grpSpPr>
            <a:xfrm>
              <a:off x="9840" y="6330"/>
              <a:ext cx="6976" cy="2036"/>
              <a:chOff x="1361440" y="1780887"/>
              <a:chExt cx="4429760" cy="560070"/>
            </a:xfrm>
          </p:grpSpPr>
          <p:sp>
            <p:nvSpPr>
              <p:cNvPr id="35" name="矩形 34"/>
              <p:cNvSpPr/>
              <p:nvPr/>
            </p:nvSpPr>
            <p:spPr>
              <a:xfrm>
                <a:off x="2188082" y="1895308"/>
                <a:ext cx="3602895" cy="311907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r>
                  <a:rPr lang="zh-CN" altLang="en-US" sz="3600" b="1" dirty="0">
                    <a:solidFill>
                      <a:schemeClr val="accent1">
                        <a:lumMod val="50000"/>
                      </a:schemeClr>
                    </a:solidFill>
                  </a:rPr>
                  <a:t>有效性</a:t>
                </a: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1361440" y="1780887"/>
                <a:ext cx="4429760" cy="560070"/>
              </a:xfrm>
              <a:prstGeom prst="rect">
                <a:avLst/>
              </a:prstGeom>
              <a:noFill/>
              <a:ln w="952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/>
              </a:p>
            </p:txBody>
          </p:sp>
          <p:sp>
            <p:nvSpPr>
              <p:cNvPr id="40" name="等腰三角形 39"/>
              <p:cNvSpPr/>
              <p:nvPr/>
            </p:nvSpPr>
            <p:spPr>
              <a:xfrm>
                <a:off x="5692140" y="2232484"/>
                <a:ext cx="68580" cy="74509"/>
              </a:xfrm>
              <a:prstGeom prst="triangle">
                <a:avLst>
                  <a:gd name="adj" fmla="val 100000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/>
              </a:p>
            </p:txBody>
          </p:sp>
        </p:grpSp>
        <p:sp>
          <p:nvSpPr>
            <p:cNvPr id="44" name="矩形 43"/>
            <p:cNvSpPr/>
            <p:nvPr>
              <p:custDataLst>
                <p:tags r:id="rId4"/>
              </p:custDataLst>
            </p:nvPr>
          </p:nvSpPr>
          <p:spPr>
            <a:xfrm>
              <a:off x="9897" y="6510"/>
              <a:ext cx="1072" cy="16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01600" dist="101600" dir="2700000" algn="tl" rotWithShape="0">
                <a:schemeClr val="accent1">
                  <a:lumMod val="50000"/>
                  <a:alpha val="1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46" name="矩形 45"/>
            <p:cNvSpPr/>
            <p:nvPr>
              <p:custDataLst>
                <p:tags r:id="rId5"/>
              </p:custDataLst>
            </p:nvPr>
          </p:nvSpPr>
          <p:spPr>
            <a:xfrm>
              <a:off x="10001" y="6831"/>
              <a:ext cx="852" cy="11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b="1" spc="-150" dirty="0">
                  <a:solidFill>
                    <a:schemeClr val="bg1"/>
                  </a:solidFill>
                </a:rPr>
                <a:t>03</a:t>
              </a: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6325235" y="3296920"/>
            <a:ext cx="4717415" cy="1301117"/>
            <a:chOff x="1361440" y="1780887"/>
            <a:chExt cx="4429760" cy="682274"/>
          </a:xfrm>
        </p:grpSpPr>
        <p:sp>
          <p:nvSpPr>
            <p:cNvPr id="50" name="矩形 49"/>
            <p:cNvSpPr/>
            <p:nvPr/>
          </p:nvSpPr>
          <p:spPr>
            <a:xfrm>
              <a:off x="2258164" y="1904875"/>
              <a:ext cx="3323589" cy="327703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r>
                <a:rPr lang="zh-CN" altLang="en-US" sz="3600" b="1" dirty="0">
                  <a:solidFill>
                    <a:schemeClr val="accent1">
                      <a:lumMod val="50000"/>
                    </a:schemeClr>
                  </a:solidFill>
                  <a:sym typeface="+mn-ea"/>
                </a:rPr>
                <a:t>创新性</a:t>
              </a:r>
            </a:p>
          </p:txBody>
        </p:sp>
        <p:sp>
          <p:nvSpPr>
            <p:cNvPr id="51" name="矩形 50"/>
            <p:cNvSpPr/>
            <p:nvPr/>
          </p:nvSpPr>
          <p:spPr>
            <a:xfrm>
              <a:off x="1409700" y="1830092"/>
              <a:ext cx="680720" cy="4648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01600" dist="101600" dir="2700000" algn="tl" rotWithShape="0">
                <a:schemeClr val="accent1">
                  <a:lumMod val="50000"/>
                  <a:alpha val="1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52" name="矩形 51"/>
            <p:cNvSpPr/>
            <p:nvPr/>
          </p:nvSpPr>
          <p:spPr>
            <a:xfrm>
              <a:off x="1361440" y="1780887"/>
              <a:ext cx="4429760" cy="560070"/>
            </a:xfrm>
            <a:prstGeom prst="rect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53" name="矩形 52"/>
            <p:cNvSpPr/>
            <p:nvPr/>
          </p:nvSpPr>
          <p:spPr>
            <a:xfrm>
              <a:off x="1470470" y="1898762"/>
              <a:ext cx="564884" cy="5643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b="1" spc="-150" dirty="0">
                  <a:solidFill>
                    <a:schemeClr val="bg1"/>
                  </a:solidFill>
                </a:rPr>
                <a:t>04</a:t>
              </a:r>
            </a:p>
          </p:txBody>
        </p:sp>
        <p:sp>
          <p:nvSpPr>
            <p:cNvPr id="54" name="等腰三角形 53"/>
            <p:cNvSpPr/>
            <p:nvPr/>
          </p:nvSpPr>
          <p:spPr>
            <a:xfrm>
              <a:off x="5692140" y="2232484"/>
              <a:ext cx="68580" cy="74509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</p:grpSp>
      <p:sp>
        <p:nvSpPr>
          <p:cNvPr id="55" name="矩形 54"/>
          <p:cNvSpPr/>
          <p:nvPr/>
        </p:nvSpPr>
        <p:spPr>
          <a:xfrm>
            <a:off x="6254115" y="4193540"/>
            <a:ext cx="60198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spc="-150" dirty="0">
                <a:solidFill>
                  <a:schemeClr val="bg1"/>
                </a:solidFill>
              </a:rPr>
              <a:t>03</a:t>
            </a:r>
          </a:p>
        </p:txBody>
      </p:sp>
      <p:grpSp>
        <p:nvGrpSpPr>
          <p:cNvPr id="56" name="组合 55"/>
          <p:cNvGrpSpPr/>
          <p:nvPr/>
        </p:nvGrpSpPr>
        <p:grpSpPr>
          <a:xfrm>
            <a:off x="6334760" y="4602480"/>
            <a:ext cx="4655820" cy="1068070"/>
            <a:chOff x="9840" y="2950"/>
            <a:chExt cx="6976" cy="2038"/>
          </a:xfrm>
        </p:grpSpPr>
        <p:grpSp>
          <p:nvGrpSpPr>
            <p:cNvPr id="57" name="组合 56"/>
            <p:cNvGrpSpPr/>
            <p:nvPr/>
          </p:nvGrpSpPr>
          <p:grpSpPr>
            <a:xfrm>
              <a:off x="9840" y="2950"/>
              <a:ext cx="6976" cy="2038"/>
              <a:chOff x="1361440" y="1780887"/>
              <a:chExt cx="4429760" cy="560070"/>
            </a:xfrm>
          </p:grpSpPr>
          <p:sp>
            <p:nvSpPr>
              <p:cNvPr id="58" name="矩形 57"/>
              <p:cNvSpPr/>
              <p:nvPr/>
            </p:nvSpPr>
            <p:spPr>
              <a:xfrm>
                <a:off x="2267025" y="1892234"/>
                <a:ext cx="3393439" cy="291963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l"/>
                <a:r>
                  <a:rPr lang="zh-CN" altLang="en-US" sz="3600" b="1" dirty="0">
                    <a:solidFill>
                      <a:schemeClr val="accent1">
                        <a:lumMod val="50000"/>
                      </a:schemeClr>
                    </a:solidFill>
                  </a:rPr>
                  <a:t>公平性</a:t>
                </a:r>
              </a:p>
            </p:txBody>
          </p:sp>
          <p:sp>
            <p:nvSpPr>
              <p:cNvPr id="59" name="矩形 58"/>
              <p:cNvSpPr/>
              <p:nvPr/>
            </p:nvSpPr>
            <p:spPr>
              <a:xfrm>
                <a:off x="1361440" y="1780887"/>
                <a:ext cx="4429760" cy="560070"/>
              </a:xfrm>
              <a:prstGeom prst="rect">
                <a:avLst/>
              </a:prstGeom>
              <a:noFill/>
              <a:ln w="952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/>
              </a:p>
            </p:txBody>
          </p:sp>
          <p:sp>
            <p:nvSpPr>
              <p:cNvPr id="60" name="等腰三角形 59"/>
              <p:cNvSpPr/>
              <p:nvPr/>
            </p:nvSpPr>
            <p:spPr>
              <a:xfrm>
                <a:off x="5692140" y="2232484"/>
                <a:ext cx="68580" cy="74509"/>
              </a:xfrm>
              <a:prstGeom prst="triangle">
                <a:avLst>
                  <a:gd name="adj" fmla="val 100000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/>
              </a:p>
            </p:txBody>
          </p:sp>
        </p:grpSp>
        <p:sp>
          <p:nvSpPr>
            <p:cNvPr id="61" name="矩形 60"/>
            <p:cNvSpPr/>
            <p:nvPr>
              <p:custDataLst>
                <p:tags r:id="rId2"/>
              </p:custDataLst>
            </p:nvPr>
          </p:nvSpPr>
          <p:spPr>
            <a:xfrm>
              <a:off x="9897" y="3129"/>
              <a:ext cx="1072" cy="16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01600" dist="101600" dir="2700000" algn="tl" rotWithShape="0">
                <a:schemeClr val="accent1">
                  <a:lumMod val="50000"/>
                  <a:alpha val="1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62" name="矩形 61"/>
            <p:cNvSpPr/>
            <p:nvPr>
              <p:custDataLst>
                <p:tags r:id="rId3"/>
              </p:custDataLst>
            </p:nvPr>
          </p:nvSpPr>
          <p:spPr>
            <a:xfrm>
              <a:off x="9967" y="3426"/>
              <a:ext cx="910" cy="11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b="1" spc="-150" dirty="0">
                  <a:solidFill>
                    <a:schemeClr val="bg1"/>
                  </a:solidFill>
                </a:rPr>
                <a:t>05</a:t>
              </a:r>
            </a:p>
          </p:txBody>
        </p:sp>
      </p:grpSp>
      <p:pic>
        <p:nvPicPr>
          <p:cNvPr id="71" name="图片 7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lum contrast="6000"/>
          </a:blip>
          <a:stretch>
            <a:fillRect/>
          </a:stretch>
        </p:blipFill>
        <p:spPr>
          <a:xfrm>
            <a:off x="10985500" y="0"/>
            <a:ext cx="1206500" cy="6997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481488" y="422953"/>
            <a:ext cx="397168" cy="311888"/>
            <a:chOff x="377024" y="308837"/>
            <a:chExt cx="463343" cy="363854"/>
          </a:xfrm>
        </p:grpSpPr>
        <p:sp>
          <p:nvSpPr>
            <p:cNvPr id="17" name="等腰三角形 16"/>
            <p:cNvSpPr/>
            <p:nvPr/>
          </p:nvSpPr>
          <p:spPr>
            <a:xfrm rot="5400000">
              <a:off x="501606" y="333930"/>
              <a:ext cx="363854" cy="313668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/>
          </p:nvSpPr>
          <p:spPr>
            <a:xfrm rot="5400000">
              <a:off x="356429" y="362045"/>
              <a:ext cx="298630" cy="257440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矩形 18"/>
          <p:cNvSpPr/>
          <p:nvPr/>
        </p:nvSpPr>
        <p:spPr>
          <a:xfrm>
            <a:off x="1006955" y="343659"/>
            <a:ext cx="251968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</a:rPr>
              <a:t>01  </a:t>
            </a:r>
            <a:r>
              <a:rPr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药品</a:t>
            </a:r>
            <a:r>
              <a:rPr lang="zh-CN" sz="2400" b="1" dirty="0">
                <a:solidFill>
                  <a:schemeClr val="accent1">
                    <a:lumMod val="50000"/>
                  </a:schemeClr>
                </a:solidFill>
              </a:rPr>
              <a:t>基本信息</a:t>
            </a:r>
          </a:p>
        </p:txBody>
      </p:sp>
      <p:sp>
        <p:nvSpPr>
          <p:cNvPr id="52" name="矩形 51"/>
          <p:cNvSpPr/>
          <p:nvPr/>
        </p:nvSpPr>
        <p:spPr>
          <a:xfrm>
            <a:off x="481330" y="989965"/>
            <a:ext cx="11097260" cy="53289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 fontAlgn="auto">
              <a:lnSpc>
                <a:spcPct val="170000"/>
              </a:lnSpc>
              <a:buClrTx/>
              <a:buSzTx/>
              <a:buFontTx/>
            </a:pPr>
            <a:r>
              <a:rPr lang="zh-CN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通用名称</a:t>
            </a:r>
            <a:r>
              <a:rPr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：</a:t>
            </a:r>
            <a:r>
              <a:rPr 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复方比那甫西颗粒</a:t>
            </a:r>
          </a:p>
          <a:p>
            <a:pPr algn="l" fontAlgn="auto">
              <a:lnSpc>
                <a:spcPct val="170000"/>
              </a:lnSpc>
              <a:buClrTx/>
              <a:buSzTx/>
              <a:buFontTx/>
            </a:pPr>
            <a:r>
              <a:rPr lang="zh-CN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药品批准文号：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国药准字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Z20250003  </a:t>
            </a:r>
          </a:p>
          <a:p>
            <a:pPr algn="l" fontAlgn="auto">
              <a:lnSpc>
                <a:spcPct val="170000"/>
              </a:lnSpc>
              <a:buClrTx/>
              <a:buSzTx/>
              <a:buFontTx/>
            </a:pPr>
            <a:r>
              <a:rPr lang="zh-CN" altLang="en-US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注册规格：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每袋相当于饮片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2.67g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，含甘草浸膏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649mg</a:t>
            </a:r>
          </a:p>
          <a:p>
            <a:pPr algn="l" fontAlgn="auto">
              <a:lnSpc>
                <a:spcPct val="170000"/>
              </a:lnSpc>
              <a:buClrTx/>
              <a:buSzTx/>
              <a:buFontTx/>
            </a:pPr>
            <a:r>
              <a:rPr lang="zh-CN" altLang="en-US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功能主治</a:t>
            </a:r>
            <a:r>
              <a:rPr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：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清除体内异常体液质。用于热性感冒，症见发热、鼻塞、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流涕、咽痛、头痛、口干等。</a:t>
            </a:r>
          </a:p>
          <a:p>
            <a:pPr>
              <a:lnSpc>
                <a:spcPct val="170000"/>
              </a:lnSpc>
            </a:pPr>
            <a:r>
              <a:rPr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用法用量：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开水冲服。一次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1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袋，一日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2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次。疗程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3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天。</a:t>
            </a:r>
          </a:p>
          <a:p>
            <a:pPr fontAlgn="auto">
              <a:lnSpc>
                <a:spcPct val="170000"/>
              </a:lnSpc>
              <a:buClrTx/>
              <a:buSzTx/>
              <a:buFontTx/>
            </a:pPr>
            <a:r>
              <a:rPr lang="zh-CN" altLang="en-US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中国大陆首次上市时间：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2025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年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02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月</a:t>
            </a:r>
            <a:endParaRPr lang="en-US" altLang="zh-CN" sz="2000" dirty="0"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  <a:sym typeface="+mn-lt"/>
            </a:endParaRPr>
          </a:p>
          <a:p>
            <a:pPr algn="l" fontAlgn="auto">
              <a:lnSpc>
                <a:spcPct val="170000"/>
              </a:lnSpc>
              <a:buClrTx/>
              <a:buSzTx/>
              <a:buFontTx/>
            </a:pPr>
            <a:r>
              <a:rPr lang="zh-CN" altLang="en-US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目前大陆地区同通用名称药品的上市情况：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无</a:t>
            </a:r>
          </a:p>
          <a:p>
            <a:pPr indent="0" fontAlgn="auto">
              <a:lnSpc>
                <a:spcPct val="170000"/>
              </a:lnSpc>
            </a:pPr>
            <a:r>
              <a:rPr lang="zh-CN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全球首个上市国家</a:t>
            </a:r>
            <a:r>
              <a:rPr lang="en-US" altLang="zh-CN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/</a:t>
            </a:r>
            <a:r>
              <a:rPr lang="zh-CN" altLang="en-US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地区及上市时间：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中国，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2025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年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02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月</a:t>
            </a:r>
          </a:p>
          <a:p>
            <a:pPr indent="0" fontAlgn="auto">
              <a:lnSpc>
                <a:spcPct val="170000"/>
              </a:lnSpc>
            </a:pPr>
            <a:r>
              <a:rPr lang="zh-CN" altLang="en-US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是否为</a:t>
            </a:r>
            <a:r>
              <a:rPr lang="en-US" altLang="zh-CN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OTC</a:t>
            </a:r>
            <a:r>
              <a:rPr lang="zh-CN" altLang="en-US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药品：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否</a:t>
            </a:r>
            <a:endParaRPr lang="en-US" altLang="zh-CN" sz="2000" dirty="0"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ct val="170000"/>
              </a:lnSpc>
            </a:pPr>
            <a:r>
              <a:rPr lang="en-US" altLang="zh-CN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CDE</a:t>
            </a:r>
            <a:r>
              <a:rPr lang="zh-CN" altLang="en-US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注册分类：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中药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1.1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lt"/>
              </a:rPr>
              <a:t>类</a:t>
            </a:r>
            <a:endParaRPr lang="zh-CN" alt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lum contrast="6000"/>
          </a:blip>
          <a:stretch>
            <a:fillRect/>
          </a:stretch>
        </p:blipFill>
        <p:spPr>
          <a:xfrm>
            <a:off x="10985500" y="0"/>
            <a:ext cx="1206500" cy="6997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lum contrast="6000"/>
          </a:blip>
          <a:stretch>
            <a:fillRect/>
          </a:stretch>
        </p:blipFill>
        <p:spPr>
          <a:xfrm>
            <a:off x="10985500" y="0"/>
            <a:ext cx="1206500" cy="69977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81330" y="1051560"/>
            <a:ext cx="11080115" cy="52152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所治疗疾病的基本情况：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3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维吾尔医辨证为热性感冒者，与胆液质和血液质的异常变化有关，临床症见有发热、鼻塞、流涕、咽痛、咳嗽、头痛、口干口渴、出汗、肢体酸痛等。</a:t>
            </a:r>
          </a:p>
          <a:p>
            <a:pPr marL="285750" indent="-285750">
              <a:lnSpc>
                <a:spcPct val="130000"/>
              </a:lnSpc>
              <a:buFont typeface="Wingdings" panose="05000000000000000000" charset="0"/>
              <a:buChar char="l"/>
            </a:pP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成人每年患普通感冒平均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2-6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次，感冒的中医证候规律研究表明风热感冒占</a:t>
            </a:r>
            <a:r>
              <a:rPr lang="en-US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71.6-88.5%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2000"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000" dirty="0"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弥补未满足的治疗需求：</a:t>
            </a:r>
          </a:p>
          <a:p>
            <a:pPr marL="285750" indent="-285750">
              <a:lnSpc>
                <a:spcPct val="130000"/>
              </a:lnSpc>
              <a:buFont typeface="Wingdings" panose="05000000000000000000" charset="0"/>
              <a:buChar char="l"/>
            </a:pPr>
            <a:r>
              <a:rPr lang="zh-CN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本品是目前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唯一在维吾尔医药</a:t>
            </a:r>
          </a:p>
          <a:p>
            <a:pPr indent="0">
              <a:lnSpc>
                <a:spcPct val="130000"/>
              </a:lnSpc>
              <a:buFont typeface="Wingdings" panose="05000000000000000000" charset="0"/>
              <a:buNone/>
            </a:pP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理论体系下</a:t>
            </a:r>
            <a:r>
              <a:rPr lang="zh-CN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上市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的</a:t>
            </a:r>
            <a:r>
              <a:rPr lang="zh-CN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清除体内异常</a:t>
            </a:r>
          </a:p>
          <a:p>
            <a:pPr indent="0">
              <a:lnSpc>
                <a:spcPct val="130000"/>
              </a:lnSpc>
              <a:buFont typeface="Wingdings" panose="05000000000000000000" charset="0"/>
              <a:buNone/>
            </a:pPr>
            <a:r>
              <a:rPr lang="zh-CN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体液质的感冒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治疗药品</a:t>
            </a:r>
            <a:r>
              <a:rPr lang="zh-CN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，填补目</a:t>
            </a:r>
          </a:p>
          <a:p>
            <a:pPr indent="0">
              <a:lnSpc>
                <a:spcPct val="130000"/>
              </a:lnSpc>
              <a:buFont typeface="Wingdings" panose="05000000000000000000" charset="0"/>
              <a:buNone/>
            </a:pPr>
            <a:r>
              <a:rPr lang="zh-CN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录空白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2000" dirty="0"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charset="0"/>
              <a:buChar char="l"/>
            </a:pP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本品</a:t>
            </a:r>
            <a:r>
              <a:rPr lang="zh-CN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开展了严谨的临床试验，</a:t>
            </a:r>
          </a:p>
          <a:p>
            <a:pPr indent="0">
              <a:lnSpc>
                <a:spcPct val="130000"/>
              </a:lnSpc>
              <a:buFont typeface="Wingdings" panose="05000000000000000000" charset="0"/>
              <a:buNone/>
            </a:pP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是</a:t>
            </a:r>
            <a:r>
              <a:rPr lang="zh-CN" altLang="zh-CN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具有高质量的循证证据的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1.1</a:t>
            </a:r>
            <a:r>
              <a:rPr lang="zh-CN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类</a:t>
            </a:r>
          </a:p>
          <a:p>
            <a:pPr indent="0">
              <a:lnSpc>
                <a:spcPct val="130000"/>
              </a:lnSpc>
              <a:buFont typeface="Wingdings" panose="05000000000000000000" charset="0"/>
              <a:buNone/>
            </a:pPr>
            <a:r>
              <a:rPr lang="zh-CN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创新</a:t>
            </a:r>
            <a:r>
              <a:rPr lang="zh-CN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维吾尔药</a:t>
            </a:r>
            <a:r>
              <a:rPr lang="zh-CN" altLang="en-US" sz="200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2000" dirty="0"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1805" y="2936240"/>
            <a:ext cx="7910195" cy="3235325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481488" y="422953"/>
            <a:ext cx="397168" cy="311888"/>
            <a:chOff x="377024" y="308837"/>
            <a:chExt cx="463343" cy="363854"/>
          </a:xfrm>
        </p:grpSpPr>
        <p:sp>
          <p:nvSpPr>
            <p:cNvPr id="4" name="等腰三角形 3"/>
            <p:cNvSpPr/>
            <p:nvPr/>
          </p:nvSpPr>
          <p:spPr>
            <a:xfrm rot="5400000">
              <a:off x="501606" y="333930"/>
              <a:ext cx="363854" cy="313668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等腰三角形 4"/>
            <p:cNvSpPr/>
            <p:nvPr/>
          </p:nvSpPr>
          <p:spPr>
            <a:xfrm rot="5400000">
              <a:off x="356429" y="362045"/>
              <a:ext cx="298630" cy="257440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矩形 6"/>
          <p:cNvSpPr/>
          <p:nvPr/>
        </p:nvSpPr>
        <p:spPr>
          <a:xfrm>
            <a:off x="1006955" y="334134"/>
            <a:ext cx="251968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</a:rPr>
              <a:t>01  </a:t>
            </a:r>
            <a:r>
              <a:rPr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药品</a:t>
            </a:r>
            <a:r>
              <a:rPr lang="zh-CN" sz="2400" b="1" dirty="0">
                <a:solidFill>
                  <a:schemeClr val="accent1">
                    <a:lumMod val="50000"/>
                  </a:schemeClr>
                </a:solidFill>
              </a:rPr>
              <a:t>基本信息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lum contrast="6000"/>
          </a:blip>
          <a:stretch>
            <a:fillRect/>
          </a:stretch>
        </p:blipFill>
        <p:spPr>
          <a:xfrm>
            <a:off x="10985500" y="0"/>
            <a:ext cx="1206500" cy="699770"/>
          </a:xfrm>
          <a:prstGeom prst="rect">
            <a:avLst/>
          </a:prstGeom>
        </p:spPr>
      </p:pic>
      <p:sp>
        <p:nvSpPr>
          <p:cNvPr id="2" name="文本框 61"/>
          <p:cNvSpPr txBox="1"/>
          <p:nvPr/>
        </p:nvSpPr>
        <p:spPr>
          <a:xfrm>
            <a:off x="2679700" y="3380105"/>
            <a:ext cx="8828405" cy="30067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lvl="1" indent="-285750" algn="l">
              <a:lnSpc>
                <a:spcPct val="13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20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本品的优势：</a:t>
            </a:r>
            <a:endParaRPr lang="en-US" altLang="zh-CN" sz="2000" kern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742950" lvl="2" indent="-285750">
              <a:lnSpc>
                <a:spcPct val="14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疗效确切、安全性高。根据最新版</a:t>
            </a:r>
            <a:r>
              <a:rPr lang="en-US" altLang="zh-CN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药品注册管理办法</a:t>
            </a:r>
            <a:r>
              <a:rPr lang="en-US" altLang="zh-CN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要求开展高质量的随机对照临床试验，</a:t>
            </a:r>
            <a:r>
              <a:rPr lang="zh-CN" altLang="en-US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批准上市唯一的</a:t>
            </a:r>
            <a:r>
              <a:rPr lang="en-US" altLang="zh-CN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1.1</a:t>
            </a:r>
            <a:r>
              <a:rPr lang="zh-CN" altLang="en-US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类创新维吾尔药</a:t>
            </a:r>
            <a:r>
              <a:rPr lang="zh-CN" altLang="en-US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kern="0" dirty="0">
              <a:effectLst/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</a:endParaRPr>
          </a:p>
          <a:p>
            <a:pPr marL="742950" lvl="2" indent="-28575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源自维吾尔医经典</a:t>
            </a:r>
            <a:r>
              <a:rPr lang="zh-CN" altLang="en-US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、组方合理、临床历史悠久。本品组方记载于不同年代的维吾尔医药学文献古籍，</a:t>
            </a:r>
            <a:r>
              <a:rPr lang="zh-CN" altLang="en-US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有近</a:t>
            </a:r>
            <a:r>
              <a:rPr lang="en-US" altLang="zh-CN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400</a:t>
            </a:r>
            <a:r>
              <a:rPr lang="zh-CN" altLang="en-US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年的用药历史，</a:t>
            </a:r>
            <a:r>
              <a:rPr lang="zh-CN" altLang="en-US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且在新疆维吾尔医院作为院内制剂，有</a:t>
            </a:r>
            <a:r>
              <a:rPr lang="en-US" altLang="zh-CN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20</a:t>
            </a:r>
            <a:r>
              <a:rPr lang="zh-CN" altLang="en-US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多年的临床人用经验；</a:t>
            </a:r>
            <a:endParaRPr lang="en-US" altLang="zh-CN" kern="0" dirty="0">
              <a:effectLst/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</a:endParaRPr>
          </a:p>
          <a:p>
            <a:pPr marL="742950" lvl="2" indent="-28575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组方</a:t>
            </a:r>
            <a:r>
              <a:rPr lang="zh-CN" altLang="en-US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不含</a:t>
            </a:r>
            <a:r>
              <a:rPr lang="zh-CN" altLang="en-US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中药民族药类感冒药中常有的</a:t>
            </a:r>
            <a:r>
              <a:rPr lang="zh-CN" altLang="en-US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罂粟壳等成分</a:t>
            </a:r>
            <a:r>
              <a:rPr lang="zh-CN" altLang="en-US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，安全性更高且无成瘾性。</a:t>
            </a:r>
            <a:endParaRPr lang="zh-CN" altLang="en-US" dirty="0"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62"/>
          <p:cNvSpPr txBox="1"/>
          <p:nvPr/>
        </p:nvSpPr>
        <p:spPr>
          <a:xfrm>
            <a:off x="556895" y="3932555"/>
            <a:ext cx="20523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zh-CN" sz="2000" kern="0" dirty="0">
                <a:solidFill>
                  <a:srgbClr val="000000"/>
                </a:solidFill>
                <a:effectLst/>
                <a:ea typeface="微软雅黑" panose="020B0503020204020204" pitchFamily="34" charset="-122"/>
                <a:cs typeface="宋体" panose="02010600030101010101" pitchFamily="2" charset="-122"/>
              </a:rPr>
              <a:t>同疾病治疗领域内或同药理作用药品上市情况</a:t>
            </a:r>
            <a:endParaRPr lang="zh-CN" altLang="zh-CN" sz="2000" kern="0" dirty="0">
              <a:solidFill>
                <a:srgbClr val="000000"/>
              </a:solidFill>
              <a:effectLst/>
              <a:latin typeface="+mn-ea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4017" y="5081997"/>
            <a:ext cx="2014220" cy="134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7" name="文本框 65"/>
          <p:cNvSpPr txBox="1"/>
          <p:nvPr/>
        </p:nvSpPr>
        <p:spPr>
          <a:xfrm>
            <a:off x="2689225" y="961390"/>
            <a:ext cx="8766810" cy="22053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参照药品建议：</a:t>
            </a:r>
            <a:r>
              <a:rPr lang="zh-CN" altLang="en-US" sz="20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祖卡木颗粒、银翘清热片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祖卡木颗粒是</a:t>
            </a:r>
            <a:r>
              <a:rPr lang="zh-CN" altLang="en-US" kern="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医保目录中唯一的用于感冒</a:t>
            </a:r>
            <a:r>
              <a:rPr lang="zh-CN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的维吾尔药，功能主治与本品相近，已上市近</a:t>
            </a:r>
            <a:r>
              <a:rPr lang="en-US" altLang="zh-CN" kern="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30</a:t>
            </a:r>
            <a:r>
              <a:rPr lang="zh-CN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年，临床应用广泛。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银翘清热片是目前国家医保谈判目录内</a:t>
            </a:r>
            <a:r>
              <a:rPr lang="zh-CN" altLang="en-US" kern="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唯一的</a:t>
            </a:r>
            <a:r>
              <a:rPr lang="en-US" altLang="zh-CN" kern="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1.1</a:t>
            </a:r>
            <a:r>
              <a:rPr lang="zh-CN" altLang="en-US" kern="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类风热感冒创新药</a:t>
            </a:r>
            <a:r>
              <a:rPr lang="zh-CN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。与本品功能主治相近，</a:t>
            </a:r>
            <a:r>
              <a:rPr lang="zh-CN" altLang="en-US" kern="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给药途径、疗程一致</a:t>
            </a:r>
            <a:r>
              <a:rPr lang="zh-CN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9" name="矩形 39"/>
          <p:cNvSpPr/>
          <p:nvPr/>
        </p:nvSpPr>
        <p:spPr>
          <a:xfrm>
            <a:off x="556895" y="2159035"/>
            <a:ext cx="2014220" cy="134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10" name="文本框 60"/>
          <p:cNvSpPr txBox="1"/>
          <p:nvPr/>
        </p:nvSpPr>
        <p:spPr>
          <a:xfrm>
            <a:off x="591823" y="1761750"/>
            <a:ext cx="18995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latin typeface="+mn-ea"/>
              </a:rPr>
              <a:t>参照药建议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2705100" y="3253105"/>
            <a:ext cx="8785860" cy="9525"/>
          </a:xfrm>
          <a:prstGeom prst="line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dashDot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481488" y="422953"/>
            <a:ext cx="397168" cy="311888"/>
            <a:chOff x="377024" y="308837"/>
            <a:chExt cx="463343" cy="363854"/>
          </a:xfrm>
        </p:grpSpPr>
        <p:sp>
          <p:nvSpPr>
            <p:cNvPr id="8" name="等腰三角形 7"/>
            <p:cNvSpPr/>
            <p:nvPr/>
          </p:nvSpPr>
          <p:spPr>
            <a:xfrm rot="5400000">
              <a:off x="501606" y="333930"/>
              <a:ext cx="363854" cy="313668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56429" y="362045"/>
              <a:ext cx="298630" cy="257440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1006955" y="334134"/>
            <a:ext cx="251968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</a:rPr>
              <a:t>01  </a:t>
            </a:r>
            <a:r>
              <a:rPr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药品</a:t>
            </a:r>
            <a:r>
              <a:rPr lang="zh-CN" sz="2400" b="1" dirty="0">
                <a:solidFill>
                  <a:schemeClr val="accent1">
                    <a:lumMod val="50000"/>
                  </a:schemeClr>
                </a:solidFill>
              </a:rPr>
              <a:t>基本信息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481488" y="420413"/>
            <a:ext cx="397168" cy="311888"/>
            <a:chOff x="377024" y="308837"/>
            <a:chExt cx="463343" cy="363854"/>
          </a:xfrm>
        </p:grpSpPr>
        <p:sp>
          <p:nvSpPr>
            <p:cNvPr id="17" name="等腰三角形 16"/>
            <p:cNvSpPr/>
            <p:nvPr/>
          </p:nvSpPr>
          <p:spPr>
            <a:xfrm rot="5400000">
              <a:off x="501606" y="333930"/>
              <a:ext cx="363854" cy="313668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/>
          </p:nvSpPr>
          <p:spPr>
            <a:xfrm rot="5400000">
              <a:off x="356429" y="362045"/>
              <a:ext cx="298630" cy="257440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268" name="矩形 18"/>
          <p:cNvSpPr/>
          <p:nvPr>
            <p:custDataLst>
              <p:tags r:id="rId1"/>
            </p:custDataLst>
          </p:nvPr>
        </p:nvSpPr>
        <p:spPr>
          <a:xfrm>
            <a:off x="1006475" y="350838"/>
            <a:ext cx="16052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rgbClr val="203864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02  </a:t>
            </a:r>
            <a:r>
              <a:rPr lang="zh-CN" altLang="en-US" sz="2400" b="1" dirty="0">
                <a:solidFill>
                  <a:srgbClr val="203864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安全性</a:t>
            </a:r>
            <a:endParaRPr lang="zh-CN" altLang="en-US" sz="2400" b="1" dirty="0">
              <a:solidFill>
                <a:srgbClr val="203864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lum contrast="6000"/>
          </a:blip>
          <a:stretch>
            <a:fillRect/>
          </a:stretch>
        </p:blipFill>
        <p:spPr>
          <a:xfrm>
            <a:off x="10985500" y="0"/>
            <a:ext cx="1206500" cy="6997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501380" y="1323340"/>
            <a:ext cx="3777615" cy="450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endParaRPr lang="zh-CN" altLang="en-US"/>
          </a:p>
        </p:txBody>
      </p:sp>
      <p:sp>
        <p:nvSpPr>
          <p:cNvPr id="9" name="矩形 39"/>
          <p:cNvSpPr/>
          <p:nvPr/>
        </p:nvSpPr>
        <p:spPr>
          <a:xfrm>
            <a:off x="415649" y="3164686"/>
            <a:ext cx="2014220" cy="134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1" name="文本框 60"/>
          <p:cNvSpPr txBox="1"/>
          <p:nvPr/>
        </p:nvSpPr>
        <p:spPr>
          <a:xfrm>
            <a:off x="383540" y="1075055"/>
            <a:ext cx="20135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060"/>
                </a:solidFill>
                <a:latin typeface="+mn-ea"/>
              </a:rPr>
              <a:t>不良反应情况</a:t>
            </a:r>
          </a:p>
        </p:txBody>
      </p:sp>
      <p:sp>
        <p:nvSpPr>
          <p:cNvPr id="12" name="文本框 62"/>
          <p:cNvSpPr txBox="1"/>
          <p:nvPr/>
        </p:nvSpPr>
        <p:spPr>
          <a:xfrm>
            <a:off x="436604" y="2433616"/>
            <a:ext cx="201422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000" dirty="0">
                <a:solidFill>
                  <a:srgbClr val="002060"/>
                </a:solidFill>
                <a:latin typeface="+mn-ea"/>
                <a:sym typeface="+mn-ea"/>
              </a:rPr>
              <a:t>说明书收载的</a:t>
            </a:r>
          </a:p>
          <a:p>
            <a:pPr algn="ctr">
              <a:lnSpc>
                <a:spcPct val="110000"/>
              </a:lnSpc>
            </a:pPr>
            <a:r>
              <a:rPr lang="zh-CN" altLang="en-US" sz="2000" dirty="0">
                <a:solidFill>
                  <a:srgbClr val="002060"/>
                </a:solidFill>
                <a:latin typeface="+mn-ea"/>
                <a:sym typeface="+mn-ea"/>
              </a:rPr>
              <a:t>安全性信息描述</a:t>
            </a:r>
            <a:endParaRPr lang="zh-CN" altLang="en-US" sz="20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3" name="文本框 64"/>
          <p:cNvSpPr txBox="1"/>
          <p:nvPr/>
        </p:nvSpPr>
        <p:spPr>
          <a:xfrm>
            <a:off x="327025" y="4954270"/>
            <a:ext cx="20135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060"/>
                </a:solidFill>
                <a:latin typeface="+mn-ea"/>
                <a:sym typeface="+mn-ea"/>
              </a:rPr>
              <a:t>安全性方面</a:t>
            </a:r>
            <a:endParaRPr lang="en-US" altLang="zh-CN" sz="2000" dirty="0">
              <a:solidFill>
                <a:srgbClr val="002060"/>
              </a:solidFill>
              <a:latin typeface="+mn-ea"/>
              <a:sym typeface="+mn-ea"/>
            </a:endParaRPr>
          </a:p>
          <a:p>
            <a:pPr algn="ctr"/>
            <a:r>
              <a:rPr lang="zh-CN" altLang="en-US" sz="2000" dirty="0">
                <a:solidFill>
                  <a:srgbClr val="002060"/>
                </a:solidFill>
                <a:latin typeface="+mn-ea"/>
                <a:sym typeface="+mn-ea"/>
              </a:rPr>
              <a:t>优势</a:t>
            </a:r>
          </a:p>
        </p:txBody>
      </p:sp>
      <p:sp>
        <p:nvSpPr>
          <p:cNvPr id="14" name="矩形 2"/>
          <p:cNvSpPr/>
          <p:nvPr/>
        </p:nvSpPr>
        <p:spPr>
          <a:xfrm>
            <a:off x="326438" y="5625323"/>
            <a:ext cx="2014220" cy="134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5" name="矩形 4"/>
          <p:cNvSpPr/>
          <p:nvPr/>
        </p:nvSpPr>
        <p:spPr>
          <a:xfrm>
            <a:off x="383178" y="1477417"/>
            <a:ext cx="2014220" cy="134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9" name="文本框 6"/>
          <p:cNvSpPr txBox="1"/>
          <p:nvPr/>
        </p:nvSpPr>
        <p:spPr>
          <a:xfrm>
            <a:off x="2611755" y="1141095"/>
            <a:ext cx="9154795" cy="423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  <a:sym typeface="+mn-ea"/>
              </a:rPr>
              <a:t>2025</a:t>
            </a: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  <a:sym typeface="+mn-ea"/>
              </a:rPr>
              <a:t>年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  <a:sym typeface="+mn-ea"/>
              </a:rPr>
              <a:t>2</a:t>
            </a: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  <a:sym typeface="+mn-ea"/>
              </a:rPr>
              <a:t>月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  <a:sym typeface="+mn-ea"/>
              </a:rPr>
              <a:t>26</a:t>
            </a: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  <a:sym typeface="+mn-ea"/>
              </a:rPr>
              <a:t>日批准上市，尚未在临床广泛使用，也未监测到任何不良反应事件及报道。</a:t>
            </a:r>
          </a:p>
        </p:txBody>
      </p:sp>
      <p:sp>
        <p:nvSpPr>
          <p:cNvPr id="20" name="矩形 5"/>
          <p:cNvSpPr/>
          <p:nvPr>
            <p:custDataLst>
              <p:tags r:id="rId3"/>
            </p:custDataLst>
          </p:nvPr>
        </p:nvSpPr>
        <p:spPr>
          <a:xfrm>
            <a:off x="2611755" y="4255977"/>
            <a:ext cx="9023350" cy="2064385"/>
          </a:xfrm>
          <a:prstGeom prst="rect">
            <a:avLst/>
          </a:prstGeom>
          <a:noFill/>
        </p:spPr>
        <p:txBody>
          <a:bodyPr wrap="square" lIns="91440" tIns="45720" rIns="91440" bIns="45720"/>
          <a:lstStyle/>
          <a:p>
            <a:pPr marL="285750" lvl="1" indent="-2857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本品作为维吾尔医古方、院内制剂，</a:t>
            </a:r>
            <a:r>
              <a:rPr lang="zh-CN" altLang="en-US" kern="0" dirty="0">
                <a:solidFill>
                  <a:srgbClr val="FF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临床应用数百年，故具有较好的安全性</a:t>
            </a: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。</a:t>
            </a:r>
            <a:endParaRPr lang="en-US" altLang="zh-CN" kern="0" dirty="0">
              <a:solidFill>
                <a:srgbClr val="000000"/>
              </a:solidFill>
              <a:latin typeface="等线" panose="02010600030101010101" pitchFamily="2" charset="-122"/>
              <a:ea typeface="仿宋_GB2312" panose="02010609030101010101" pitchFamily="49" charset="-122"/>
            </a:endParaRPr>
          </a:p>
          <a:p>
            <a:pPr marL="285750" lvl="1" indent="-2857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本品临床试验期间</a:t>
            </a:r>
            <a:r>
              <a:rPr lang="zh-CN" altLang="en-US" kern="0" dirty="0">
                <a:solidFill>
                  <a:srgbClr val="FF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未发生严重不良事件</a:t>
            </a: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，已发生的不良事件多为胃肠系统不适（泻下属于复方比那甫西颗粒对疾病治疗的作用之一），</a:t>
            </a:r>
            <a:r>
              <a:rPr lang="zh-CN" altLang="en-US" kern="0" dirty="0">
                <a:latin typeface="等线" panose="02010600030101010101" pitchFamily="2" charset="-122"/>
                <a:ea typeface="仿宋_GB2312" panose="02010609030101010101" pitchFamily="49" charset="-122"/>
              </a:rPr>
              <a:t>严重程度以1级为主，大部分患者未给予处理措施，治疗期间或治疗结束后</a:t>
            </a:r>
            <a:r>
              <a:rPr lang="zh-CN" altLang="en-US" kern="0" dirty="0">
                <a:solidFill>
                  <a:srgbClr val="FF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自行消失</a:t>
            </a:r>
            <a:r>
              <a:rPr lang="zh-CN" altLang="en-US" kern="0" dirty="0">
                <a:latin typeface="等线" panose="02010600030101010101" pitchFamily="2" charset="-122"/>
                <a:ea typeface="仿宋_GB2312" panose="02010609030101010101" pitchFamily="49" charset="-122"/>
              </a:rPr>
              <a:t>。</a:t>
            </a:r>
            <a:endParaRPr lang="en-US" altLang="zh-CN" kern="0" dirty="0">
              <a:solidFill>
                <a:srgbClr val="000000"/>
              </a:solidFill>
              <a:latin typeface="等线" panose="02010600030101010101" pitchFamily="2" charset="-122"/>
              <a:ea typeface="仿宋_GB2312" panose="02010609030101010101" pitchFamily="49" charset="-122"/>
            </a:endParaRPr>
          </a:p>
          <a:p>
            <a:pPr marL="285750" lvl="1" indent="-2857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本品说明书中</a:t>
            </a:r>
            <a:r>
              <a:rPr lang="zh-CN" altLang="en-US" kern="0" dirty="0">
                <a:solidFill>
                  <a:srgbClr val="FF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安全性信息完整、明确</a:t>
            </a: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，临床定位及适用人群清晰，使用时可规避大部分安全性风险。</a:t>
            </a:r>
          </a:p>
          <a:p>
            <a:pPr marL="285750" lvl="1" indent="-2857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组方中</a:t>
            </a:r>
            <a:r>
              <a:rPr lang="zh-CN" altLang="en-US" kern="0" dirty="0">
                <a:solidFill>
                  <a:srgbClr val="FF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不含罂粟壳等特殊管理药材</a:t>
            </a: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，安全性良好。</a:t>
            </a:r>
          </a:p>
        </p:txBody>
      </p:sp>
      <p:sp>
        <p:nvSpPr>
          <p:cNvPr id="21" name="文本框 6"/>
          <p:cNvSpPr txBox="1"/>
          <p:nvPr/>
        </p:nvSpPr>
        <p:spPr>
          <a:xfrm>
            <a:off x="2691548" y="1599322"/>
            <a:ext cx="8827172" cy="2635250"/>
          </a:xfrm>
          <a:prstGeom prst="rect">
            <a:avLst/>
          </a:prstGeom>
          <a:noFill/>
          <a:ln w="6350">
            <a:solidFill>
              <a:srgbClr val="18B0FC"/>
            </a:solidFill>
          </a:ln>
        </p:spPr>
        <p:txBody>
          <a:bodyPr wrap="square" rtlCol="0">
            <a:spAutoFit/>
          </a:bodyPr>
          <a:lstStyle/>
          <a:p>
            <a:pPr indent="-720090" algn="just" fontAlgn="t">
              <a:lnSpc>
                <a:spcPct val="115000"/>
              </a:lnSpc>
            </a:pPr>
            <a:r>
              <a:rPr lang="en-US" altLang="zh-CN" b="1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【</a:t>
            </a:r>
            <a:r>
              <a:rPr lang="zh-CN" altLang="en-US" b="1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不良反应</a:t>
            </a:r>
            <a:r>
              <a:rPr lang="en-US" altLang="zh-CN" b="1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】</a:t>
            </a:r>
            <a:r>
              <a:rPr lang="zh-CN" altLang="en-US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临床试验期间受试者用药后出现：腹泻、腹痛、腹部不适、恶心、胃肠气胀、紧急排便感、斑丘疹等。</a:t>
            </a:r>
            <a:r>
              <a:rPr lang="zh-CN" altLang="en-US" kern="0" dirty="0">
                <a:solidFill>
                  <a:srgbClr val="FF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个别</a:t>
            </a:r>
            <a:r>
              <a:rPr lang="zh-CN" altLang="en-US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受试者用药后出现肝生化指标异常、尿微量白蛋白升高。</a:t>
            </a:r>
            <a:endParaRPr lang="en-US" altLang="zh-CN" kern="0" dirty="0">
              <a:solidFill>
                <a:srgbClr val="000000"/>
              </a:solidFill>
              <a:effectLst/>
              <a:latin typeface="等线" panose="02010600030101010101" pitchFamily="2" charset="-122"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indent="-720090" algn="just" fontAlgn="t">
              <a:lnSpc>
                <a:spcPct val="115000"/>
              </a:lnSpc>
            </a:pPr>
            <a:r>
              <a:rPr lang="en-US" altLang="zh-CN" b="1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【</a:t>
            </a:r>
            <a:r>
              <a:rPr lang="zh-CN" altLang="en-US" b="1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禁忌</a:t>
            </a:r>
            <a:r>
              <a:rPr lang="en-US" altLang="zh-CN" b="1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】</a:t>
            </a:r>
            <a:r>
              <a:rPr lang="zh-CN" altLang="en-US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1.孕妇、哺乳期妇女、年老体弱者、肝功能异常者禁用。2.伴有急慢性腹泻等胃肠道不适者禁用。溃疡性结肠炎患者禁用。3.对本品及所含成份过敏者禁用。</a:t>
            </a:r>
            <a:endParaRPr lang="en-US" altLang="zh-CN" kern="0" dirty="0">
              <a:solidFill>
                <a:srgbClr val="000000"/>
              </a:solidFill>
              <a:effectLst/>
              <a:latin typeface="等线" panose="02010600030101010101" pitchFamily="2" charset="-122"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indent="-720090" algn="just" fontAlgn="t">
              <a:lnSpc>
                <a:spcPct val="115000"/>
              </a:lnSpc>
            </a:pPr>
            <a:r>
              <a:rPr lang="zh-CN" altLang="zh-CN" b="1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【注意事项】</a:t>
            </a:r>
            <a:r>
              <a:rPr lang="en-US" altLang="zh-CN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1.</a:t>
            </a:r>
            <a:r>
              <a:rPr lang="zh-CN" altLang="en-US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脾虚便溏者慎用，服药过程中出现严重腹泻应及时停药。使用过程中若出现乏力、心率加快等电解质紊乱相关症状时，应立即停药并及时就医。</a:t>
            </a:r>
            <a:r>
              <a:rPr lang="en-US" altLang="zh-CN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2.</a:t>
            </a:r>
            <a:r>
              <a:rPr lang="zh-CN" altLang="en-US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糖尿病患者慎用。</a:t>
            </a:r>
            <a:endParaRPr lang="en-US" altLang="zh-CN" kern="0" dirty="0">
              <a:solidFill>
                <a:srgbClr val="000000"/>
              </a:solidFill>
              <a:effectLst/>
              <a:latin typeface="等线" panose="02010600030101010101" pitchFamily="2" charset="-122"/>
              <a:ea typeface="仿宋_GB2312" panose="02010609030101010101" pitchFamily="49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481488" y="429938"/>
            <a:ext cx="397168" cy="311888"/>
            <a:chOff x="377024" y="308837"/>
            <a:chExt cx="463343" cy="363854"/>
          </a:xfrm>
        </p:grpSpPr>
        <p:sp>
          <p:nvSpPr>
            <p:cNvPr id="17" name="等腰三角形 16"/>
            <p:cNvSpPr/>
            <p:nvPr/>
          </p:nvSpPr>
          <p:spPr>
            <a:xfrm rot="5400000">
              <a:off x="501606" y="333930"/>
              <a:ext cx="363854" cy="313668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/>
          </p:nvSpPr>
          <p:spPr>
            <a:xfrm rot="5400000">
              <a:off x="356429" y="362045"/>
              <a:ext cx="298630" cy="257440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268" name="矩形 18"/>
          <p:cNvSpPr/>
          <p:nvPr>
            <p:custDataLst>
              <p:tags r:id="rId1"/>
            </p:custDataLst>
          </p:nvPr>
        </p:nvSpPr>
        <p:spPr>
          <a:xfrm>
            <a:off x="1006475" y="350838"/>
            <a:ext cx="16052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rgbClr val="203864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03  </a:t>
            </a:r>
            <a:r>
              <a:rPr lang="zh-CN" altLang="en-US" sz="2400" b="1" dirty="0">
                <a:solidFill>
                  <a:srgbClr val="203864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有效性</a:t>
            </a:r>
            <a:endParaRPr lang="zh-CN" altLang="en-US" sz="2400" b="1" dirty="0">
              <a:solidFill>
                <a:srgbClr val="203864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>
            <a:lum contrast="6000"/>
          </a:blip>
          <a:stretch>
            <a:fillRect/>
          </a:stretch>
        </p:blipFill>
        <p:spPr>
          <a:xfrm>
            <a:off x="10985500" y="0"/>
            <a:ext cx="1206500" cy="699770"/>
          </a:xfrm>
          <a:prstGeom prst="rect">
            <a:avLst/>
          </a:prstGeom>
        </p:spPr>
      </p:pic>
      <p:sp>
        <p:nvSpPr>
          <p:cNvPr id="7" name="文本框 60"/>
          <p:cNvSpPr txBox="1"/>
          <p:nvPr/>
        </p:nvSpPr>
        <p:spPr>
          <a:xfrm>
            <a:off x="581976" y="1602205"/>
            <a:ext cx="201422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000" dirty="0">
                <a:solidFill>
                  <a:srgbClr val="002060"/>
                </a:solidFill>
                <a:latin typeface="+mn-ea"/>
              </a:rPr>
              <a:t>临床试验及技术审评报告</a:t>
            </a:r>
          </a:p>
        </p:txBody>
      </p:sp>
      <p:sp>
        <p:nvSpPr>
          <p:cNvPr id="11" name="文本框 64"/>
          <p:cNvSpPr txBox="1"/>
          <p:nvPr/>
        </p:nvSpPr>
        <p:spPr>
          <a:xfrm>
            <a:off x="447039" y="4247842"/>
            <a:ext cx="228409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000" dirty="0">
                <a:solidFill>
                  <a:srgbClr val="002060"/>
                </a:solidFill>
                <a:latin typeface="+mn-ea"/>
                <a:sym typeface="+mn-ea"/>
              </a:rPr>
              <a:t>组方合理性及发挥中成药治疗优势</a:t>
            </a:r>
          </a:p>
        </p:txBody>
      </p:sp>
      <p:sp>
        <p:nvSpPr>
          <p:cNvPr id="12" name="矩形 2"/>
          <p:cNvSpPr/>
          <p:nvPr/>
        </p:nvSpPr>
        <p:spPr>
          <a:xfrm>
            <a:off x="556895" y="4996349"/>
            <a:ext cx="2014220" cy="134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3" name="矩形 4"/>
          <p:cNvSpPr/>
          <p:nvPr/>
        </p:nvSpPr>
        <p:spPr>
          <a:xfrm>
            <a:off x="556895" y="2341958"/>
            <a:ext cx="2014220" cy="134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4" name="文本框 6"/>
          <p:cNvSpPr txBox="1"/>
          <p:nvPr/>
        </p:nvSpPr>
        <p:spPr>
          <a:xfrm>
            <a:off x="2672080" y="937260"/>
            <a:ext cx="9121775" cy="24612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285750" lvl="1" indent="-285750">
              <a:lnSpc>
                <a:spcPct val="146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zh-CN" kern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支持本品上市申请的Ⅲ期临床试验采用多中心、随机、双盲、安慰剂对照试验设计</a:t>
            </a:r>
            <a:endParaRPr lang="en-US" altLang="zh-CN" kern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742950" lvl="2" indent="-285750">
              <a:lnSpc>
                <a:spcPct val="146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zh-CN" sz="1600" kern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主要有效性结果：</a:t>
            </a:r>
            <a:r>
              <a:rPr lang="zh-CN" altLang="en-US" sz="1600" kern="0" dirty="0">
                <a:ea typeface="仿宋_GB2312" panose="02010609030101010101" pitchFamily="49" charset="-122"/>
                <a:cs typeface="宋体" panose="02010600030101010101" pitchFamily="2" charset="-122"/>
              </a:rPr>
              <a:t>主要疗效指标为</a:t>
            </a:r>
            <a:r>
              <a:rPr lang="zh-CN" altLang="en-US" sz="1600" kern="0" dirty="0">
                <a:solidFill>
                  <a:srgbClr val="FF0000"/>
                </a:solidFill>
                <a:ea typeface="仿宋_GB2312" panose="02010609030101010101" pitchFamily="49" charset="-122"/>
                <a:cs typeface="宋体" panose="02010600030101010101" pitchFamily="2" charset="-122"/>
              </a:rPr>
              <a:t>服药3天</a:t>
            </a:r>
            <a:r>
              <a:rPr lang="zh-CN" altLang="en-US" sz="1600" kern="0" dirty="0">
                <a:ea typeface="仿宋_GB2312" panose="02010609030101010101" pitchFamily="49" charset="-122"/>
                <a:cs typeface="宋体" panose="02010600030101010101" pitchFamily="2" charset="-122"/>
              </a:rPr>
              <a:t>发热、鼻塞、流涕、咽痛、咳嗽、头痛、口干口渴、出汗、肢体酸痛等9项</a:t>
            </a:r>
            <a:r>
              <a:rPr lang="zh-CN" altLang="en-US" sz="1600" kern="0" dirty="0">
                <a:solidFill>
                  <a:srgbClr val="FF0000"/>
                </a:solidFill>
                <a:ea typeface="仿宋_GB2312" panose="02010609030101010101" pitchFamily="49" charset="-122"/>
                <a:cs typeface="宋体" panose="02010600030101010101" pitchFamily="2" charset="-122"/>
              </a:rPr>
              <a:t>症状全部消失率</a:t>
            </a:r>
            <a:r>
              <a:rPr lang="zh-CN" altLang="en-US" sz="1600" kern="0" dirty="0">
                <a:ea typeface="仿宋_GB2312" panose="02010609030101010101" pitchFamily="49" charset="-122"/>
                <a:cs typeface="宋体" panose="02010600030101010101" pitchFamily="2" charset="-122"/>
              </a:rPr>
              <a:t>，</a:t>
            </a:r>
            <a:r>
              <a:rPr lang="zh-CN" altLang="en-US" sz="1600" kern="0" dirty="0">
                <a:solidFill>
                  <a:srgbClr val="FF0000"/>
                </a:solidFill>
                <a:ea typeface="仿宋_GB2312" panose="02010609030101010101" pitchFamily="49" charset="-122"/>
                <a:cs typeface="宋体" panose="02010600030101010101" pitchFamily="2" charset="-122"/>
              </a:rPr>
              <a:t>试验组</a:t>
            </a:r>
            <a:r>
              <a:rPr lang="zh-CN" altLang="en-US" sz="1600" kern="0" dirty="0">
                <a:solidFill>
                  <a:srgbClr val="FF0000"/>
                </a:solidFill>
                <a:ea typeface="仿宋_GB2312" panose="02010609030101010101" pitchFamily="49" charset="-122"/>
                <a:cs typeface="宋体" panose="02010600030101010101" pitchFamily="2" charset="-122"/>
                <a:sym typeface="+mn-ea"/>
              </a:rPr>
              <a:t>消失率</a:t>
            </a:r>
            <a:r>
              <a:rPr lang="zh-CN" altLang="en-US" sz="1600" kern="0" dirty="0">
                <a:solidFill>
                  <a:srgbClr val="FF0000"/>
                </a:solidFill>
                <a:ea typeface="仿宋_GB2312" panose="02010609030101010101" pitchFamily="49" charset="-122"/>
                <a:cs typeface="宋体" panose="02010600030101010101" pitchFamily="2" charset="-122"/>
              </a:rPr>
              <a:t> 42.9%优于</a:t>
            </a:r>
            <a:r>
              <a:rPr lang="zh-CN" altLang="en-US" sz="1600" kern="0" dirty="0">
                <a:solidFill>
                  <a:srgbClr val="FF0000"/>
                </a:solidFill>
                <a:ea typeface="仿宋_GB2312" panose="02010609030101010101" pitchFamily="49" charset="-122"/>
                <a:cs typeface="宋体" panose="02010600030101010101" pitchFamily="2" charset="-122"/>
                <a:sym typeface="+mn-ea"/>
              </a:rPr>
              <a:t>安慰剂组</a:t>
            </a:r>
            <a:r>
              <a:rPr lang="zh-CN" altLang="en-US" sz="1600" kern="0" dirty="0">
                <a:solidFill>
                  <a:srgbClr val="FF0000"/>
                </a:solidFill>
                <a:ea typeface="仿宋_GB2312" panose="02010609030101010101" pitchFamily="49" charset="-122"/>
                <a:cs typeface="宋体" panose="02010600030101010101" pitchFamily="2" charset="-122"/>
              </a:rPr>
              <a:t>22.6%（P&lt;0.05）</a:t>
            </a:r>
            <a:r>
              <a:rPr lang="zh-CN" altLang="en-US" sz="1600" kern="0" dirty="0">
                <a:ea typeface="仿宋_GB2312" panose="02010609030101010101" pitchFamily="49" charset="-122"/>
                <a:cs typeface="宋体" panose="02010600030101010101" pitchFamily="2" charset="-122"/>
              </a:rPr>
              <a:t>，且</a:t>
            </a:r>
            <a:r>
              <a:rPr lang="zh-CN" altLang="en-US" sz="1600" kern="0" dirty="0">
                <a:solidFill>
                  <a:srgbClr val="FF0000"/>
                </a:solidFill>
                <a:ea typeface="仿宋_GB2312" panose="02010609030101010101" pitchFamily="49" charset="-122"/>
                <a:cs typeface="宋体" panose="02010600030101010101" pitchFamily="2" charset="-122"/>
              </a:rPr>
              <a:t>持续24小时以上无</a:t>
            </a:r>
            <a:r>
              <a:rPr lang="zh-CN" altLang="en-US" sz="1600" kern="0">
                <a:solidFill>
                  <a:srgbClr val="FF0000"/>
                </a:solidFill>
                <a:ea typeface="仿宋_GB2312" panose="02010609030101010101" pitchFamily="49" charset="-122"/>
                <a:cs typeface="宋体" panose="02010600030101010101" pitchFamily="2" charset="-122"/>
              </a:rPr>
              <a:t>反复</a:t>
            </a:r>
            <a:r>
              <a:rPr lang="zh-CN" altLang="en-US" sz="1600" kern="0">
                <a:ea typeface="仿宋_GB2312" panose="02010609030101010101" pitchFamily="49" charset="-122"/>
                <a:cs typeface="宋体" panose="02010600030101010101" pitchFamily="2" charset="-122"/>
              </a:rPr>
              <a:t>；试验组中位解热时间、退热起效时间的</a:t>
            </a:r>
            <a:r>
              <a:rPr lang="zh-CN" altLang="en-US" sz="1600" kern="0">
                <a:solidFill>
                  <a:srgbClr val="FF0000"/>
                </a:solidFill>
                <a:ea typeface="仿宋_GB2312" panose="02010609030101010101" pitchFamily="49" charset="-122"/>
                <a:cs typeface="宋体" panose="02010600030101010101" pitchFamily="2" charset="-122"/>
              </a:rPr>
              <a:t>均优于</a:t>
            </a:r>
            <a:r>
              <a:rPr lang="zh-CN" altLang="en-US" sz="1600" kern="0">
                <a:ea typeface="仿宋_GB2312" panose="02010609030101010101" pitchFamily="49" charset="-122"/>
                <a:cs typeface="宋体" panose="02010600030101010101" pitchFamily="2" charset="-122"/>
              </a:rPr>
              <a:t>安慰剂组。</a:t>
            </a:r>
            <a:endParaRPr lang="zh-CN" altLang="en-US" sz="1600" kern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742950" lvl="2" indent="-285750" algn="l">
              <a:lnSpc>
                <a:spcPct val="146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zh-CN" altLang="en-US" sz="16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维医证候疗效结果：</a:t>
            </a:r>
            <a:r>
              <a:rPr lang="zh-CN" altLang="en-US" sz="1600" kern="0" dirty="0">
                <a:ea typeface="仿宋_GB2312" panose="02010609030101010101" pitchFamily="49" charset="-122"/>
                <a:cs typeface="宋体" panose="02010600030101010101" pitchFamily="2" charset="-122"/>
              </a:rPr>
              <a:t>治疗前后</a:t>
            </a:r>
            <a:r>
              <a:rPr lang="zh-CN" altLang="en-US" sz="1600" kern="0" dirty="0">
                <a:solidFill>
                  <a:srgbClr val="FF0000"/>
                </a:solidFill>
                <a:ea typeface="仿宋_GB2312" panose="02010609030101010101" pitchFamily="49" charset="-122"/>
                <a:cs typeface="宋体" panose="02010600030101010101" pitchFamily="2" charset="-122"/>
              </a:rPr>
              <a:t>试验组维医证候积分总分变化显著优于安慰剂组</a:t>
            </a:r>
            <a:r>
              <a:rPr lang="zh-CN" altLang="en-US" sz="1600" kern="0" dirty="0">
                <a:ea typeface="仿宋_GB2312" panose="02010609030101010101" pitchFamily="49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15" name="文本框 12"/>
          <p:cNvSpPr txBox="1"/>
          <p:nvPr/>
        </p:nvSpPr>
        <p:spPr>
          <a:xfrm>
            <a:off x="2671445" y="3429000"/>
            <a:ext cx="9111615" cy="30822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kern="0" dirty="0">
                <a:solidFill>
                  <a:schemeClr val="tx1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本品按照维吾尔医药理论组方，天山堇菜为主药，盒果藤根、司卡摩尼亚脂、阿里红为辅药，玫瑰花、甘草浸膏为矫正调味药。</a:t>
            </a:r>
            <a:endParaRPr lang="en-US" altLang="zh-CN" sz="1600" kern="0" dirty="0">
              <a:solidFill>
                <a:schemeClr val="tx1"/>
              </a:solidFill>
              <a:effectLst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kern="0" dirty="0">
                <a:solidFill>
                  <a:schemeClr val="tx1"/>
                </a:solidFill>
                <a:ea typeface="仿宋_GB2312" panose="02010609030101010101" pitchFamily="49" charset="-122"/>
                <a:sym typeface="Arial" panose="020B0604020202020204" pitchFamily="34" charset="0"/>
              </a:rPr>
              <a:t>基于维吾尔医药理论，</a:t>
            </a:r>
            <a:r>
              <a:rPr lang="zh-CN" altLang="en-US" sz="1600" kern="0" dirty="0">
                <a:solidFill>
                  <a:srgbClr val="FF0000"/>
                </a:solidFill>
                <a:ea typeface="仿宋_GB2312" panose="02010609030101010101" pitchFamily="49" charset="-122"/>
                <a:sym typeface="Arial" panose="020B0604020202020204" pitchFamily="34" charset="0"/>
              </a:rPr>
              <a:t>处方主药的药理机制明确，天山堇菜中所含七叶内酯</a:t>
            </a:r>
            <a:r>
              <a:rPr lang="zh-CN" altLang="en-US" sz="1600" kern="0" dirty="0">
                <a:solidFill>
                  <a:schemeClr val="tx1"/>
                </a:solidFill>
                <a:ea typeface="仿宋_GB2312" panose="02010609030101010101" pitchFamily="49" charset="-122"/>
                <a:sym typeface="Arial" panose="020B0604020202020204" pitchFamily="34" charset="0"/>
              </a:rPr>
              <a:t>具有较好的解热、抗炎作用。</a:t>
            </a:r>
            <a:r>
              <a:rPr lang="zh-CN" altLang="en-US" sz="1600" kern="0" dirty="0">
                <a:solidFill>
                  <a:srgbClr val="FF0000"/>
                </a:solidFill>
                <a:ea typeface="仿宋_GB2312" panose="02010609030101010101" pitchFamily="49" charset="-122"/>
                <a:sym typeface="Arial" panose="020B0604020202020204" pitchFamily="34" charset="0"/>
              </a:rPr>
              <a:t>抑制内生致热炎性因子产生，</a:t>
            </a:r>
            <a:r>
              <a:rPr lang="zh-CN" altLang="en-US" sz="1600" kern="0" dirty="0">
                <a:solidFill>
                  <a:schemeClr val="tx1"/>
                </a:solidFill>
                <a:ea typeface="仿宋_GB2312" panose="02010609030101010101" pitchFamily="49" charset="-122"/>
                <a:sym typeface="Arial" panose="020B0604020202020204" pitchFamily="34" charset="0"/>
              </a:rPr>
              <a:t>减轻神经元损伤，发挥解热作用。本品可清除体内异常体液质，具有改善感冒症状，解决普通感冒所致的发热等特殊表现。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kern="0" dirty="0">
                <a:solidFill>
                  <a:schemeClr val="tx1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组方中天山堇菜和司卡摩尼亚脂，消除异常体液，发汗退烧；阿里红清泻复合性异常粘液质，解毒通滞；盒果藤根可起清除异常粘液质，止咳平喘，除寒解郁等作用；玫瑰花起到滋补肠胃，改善消化，芳香开窍，安神止痛等作用；甘草根调节脓性体液，滋补胸肺，润肺化痰，定喘止咳，散风退热，调和以上药材药性作用。</a:t>
            </a:r>
            <a:r>
              <a:rPr lang="zh-CN" altLang="en-US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诸药合用，</a:t>
            </a:r>
            <a:r>
              <a:rPr lang="zh-CN" altLang="en-US" sz="1600" kern="0" dirty="0">
                <a:solidFill>
                  <a:schemeClr val="tx1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可起清泻复合性异常体液质，调节气质，清脑，止痛、化痰止咳，除烦安神等作用，</a:t>
            </a:r>
            <a:r>
              <a:rPr lang="zh-CN" altLang="en-US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最终起清除体内异常体液质，退热，止咳之功效。</a:t>
            </a:r>
            <a:endParaRPr lang="en-US" altLang="zh-CN" sz="1600" kern="0" dirty="0">
              <a:solidFill>
                <a:srgbClr val="FF0000"/>
              </a:solidFill>
              <a:effectLst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chemeClr val="tx1"/>
              </a:solidFill>
              <a:effectLst/>
              <a:ea typeface="仿宋_GB2312" panose="02010609030101010101" pitchFamily="49" charset="-122"/>
              <a:cs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26490" y="654113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481488" y="420413"/>
            <a:ext cx="397168" cy="311888"/>
            <a:chOff x="377024" y="308837"/>
            <a:chExt cx="463343" cy="363854"/>
          </a:xfrm>
        </p:grpSpPr>
        <p:sp>
          <p:nvSpPr>
            <p:cNvPr id="17" name="等腰三角形 16"/>
            <p:cNvSpPr/>
            <p:nvPr/>
          </p:nvSpPr>
          <p:spPr>
            <a:xfrm rot="5400000">
              <a:off x="501606" y="333930"/>
              <a:ext cx="363854" cy="313668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/>
          </p:nvSpPr>
          <p:spPr>
            <a:xfrm rot="5400000">
              <a:off x="356429" y="362045"/>
              <a:ext cx="298630" cy="257440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268" name="矩形 18"/>
          <p:cNvSpPr/>
          <p:nvPr>
            <p:custDataLst>
              <p:tags r:id="rId1"/>
            </p:custDataLst>
          </p:nvPr>
        </p:nvSpPr>
        <p:spPr>
          <a:xfrm>
            <a:off x="1006475" y="350838"/>
            <a:ext cx="16052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rgbClr val="203864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04  </a:t>
            </a:r>
            <a:r>
              <a:rPr lang="zh-CN" altLang="en-US" sz="2400" b="1" dirty="0">
                <a:solidFill>
                  <a:srgbClr val="203864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创新性</a:t>
            </a: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>
            <a:lum contrast="6000"/>
          </a:blip>
          <a:stretch>
            <a:fillRect/>
          </a:stretch>
        </p:blipFill>
        <p:spPr>
          <a:xfrm>
            <a:off x="10985500" y="0"/>
            <a:ext cx="1206500" cy="699770"/>
          </a:xfrm>
          <a:prstGeom prst="rect">
            <a:avLst/>
          </a:prstGeom>
        </p:spPr>
      </p:pic>
      <p:sp>
        <p:nvSpPr>
          <p:cNvPr id="8" name="文本框 60"/>
          <p:cNvSpPr txBox="1"/>
          <p:nvPr/>
        </p:nvSpPr>
        <p:spPr>
          <a:xfrm>
            <a:off x="603886" y="1858719"/>
            <a:ext cx="1861982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060"/>
                </a:solidFill>
                <a:latin typeface="+mn-ea"/>
              </a:rPr>
              <a:t>创新程度及</a:t>
            </a:r>
          </a:p>
          <a:p>
            <a:pPr algn="ctr"/>
            <a:r>
              <a:rPr lang="zh-CN" altLang="en-US" sz="2000" dirty="0">
                <a:solidFill>
                  <a:srgbClr val="002060"/>
                </a:solidFill>
                <a:latin typeface="+mn-ea"/>
              </a:rPr>
              <a:t>应用创新</a:t>
            </a:r>
          </a:p>
        </p:txBody>
      </p:sp>
      <p:sp>
        <p:nvSpPr>
          <p:cNvPr id="20" name="文本框 64"/>
          <p:cNvSpPr txBox="1"/>
          <p:nvPr/>
        </p:nvSpPr>
        <p:spPr>
          <a:xfrm>
            <a:off x="683896" y="4980313"/>
            <a:ext cx="18395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060"/>
                </a:solidFill>
                <a:latin typeface="+mn-ea"/>
                <a:sym typeface="+mn-ea"/>
              </a:rPr>
              <a:t>传承性</a:t>
            </a:r>
          </a:p>
        </p:txBody>
      </p:sp>
      <p:sp>
        <p:nvSpPr>
          <p:cNvPr id="21" name="矩形 2"/>
          <p:cNvSpPr/>
          <p:nvPr/>
        </p:nvSpPr>
        <p:spPr>
          <a:xfrm>
            <a:off x="603886" y="5351943"/>
            <a:ext cx="1919605" cy="134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22" name="矩形 4"/>
          <p:cNvSpPr/>
          <p:nvPr/>
        </p:nvSpPr>
        <p:spPr>
          <a:xfrm>
            <a:off x="556895" y="2574398"/>
            <a:ext cx="1919605" cy="1428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23" name="文本框 8"/>
          <p:cNvSpPr txBox="1"/>
          <p:nvPr/>
        </p:nvSpPr>
        <p:spPr>
          <a:xfrm>
            <a:off x="2476500" y="4473575"/>
            <a:ext cx="9004300" cy="20389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sz="1700" dirty="0"/>
              <a:t>（1）源自维吾尔医经典方。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本品处方记载于不同年代的维吾尔医药学文献中，与维吾尔医古籍《卡拉巴丁 艾再木》（1785-1875年）、《药物宝库大全》（公元20世纪初）中的</a:t>
            </a:r>
            <a:r>
              <a:rPr lang="zh-CN" altLang="en-US" sz="17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处方、功能主治、用法用量基本一致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。</a:t>
            </a:r>
          </a:p>
          <a:p>
            <a:pPr marL="285750" indent="-285750" algn="just">
              <a:lnSpc>
                <a:spcPct val="130000"/>
              </a:lnSpc>
              <a:buClrTx/>
              <a:buSzTx/>
              <a:buFont typeface="Wingdings" panose="05000000000000000000" pitchFamily="2" charset="2"/>
              <a:buChar char="Ø"/>
            </a:pPr>
            <a:r>
              <a:rPr sz="1700" dirty="0"/>
              <a:t>（2）临床应用历史悠久。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维吾尔医院的相关制剂，处方组成及功能主治等与古籍出处一致，与本品的</a:t>
            </a:r>
            <a:r>
              <a:rPr lang="zh-CN" altLang="en-US" sz="17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处方药味和剂量，功能主治基本一致，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20多年医院制剂的临床应用验证了产品的疗效。</a:t>
            </a:r>
          </a:p>
        </p:txBody>
      </p:sp>
      <p:sp>
        <p:nvSpPr>
          <p:cNvPr id="24" name="文本框 6"/>
          <p:cNvSpPr txBox="1"/>
          <p:nvPr/>
        </p:nvSpPr>
        <p:spPr>
          <a:xfrm>
            <a:off x="2523491" y="792782"/>
            <a:ext cx="8957442" cy="37218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全疆首个具有自主知识产权的1.1类创新维吾尔药，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并获得发明专利，</a:t>
            </a:r>
            <a:r>
              <a:rPr lang="zh-CN" altLang="en-US" sz="17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填补了维药目前无1.1类创新药的空白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，亦可</a:t>
            </a:r>
            <a:r>
              <a:rPr lang="zh-CN" altLang="en-US" sz="17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填补目录中无清除体内异常体液机制的感冒药的空白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。</a:t>
            </a:r>
            <a:r>
              <a:rPr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秉承维医古籍，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结合西医诊断和维医辩证的临床研究保证了临床有效性，为目前</a:t>
            </a:r>
            <a:r>
              <a:rPr lang="zh-CN" altLang="en-US" sz="17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唯一以清除体内异常体液机制用于治疗感冒的产品。</a:t>
            </a:r>
            <a:endParaRPr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机制明确。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基于</a:t>
            </a:r>
            <a:r>
              <a:rPr lang="zh-CN" altLang="en-US" sz="17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维吾尔医药理论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组方，处方主药天山堇菜中所含七叶内酯具有较好的解热、抗炎作用，通过调控信号通路，抑制内生致热炎性因子，减轻神经元损伤，发挥解热作用。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17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剂型更合理。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处方原剂型为汤剂，院内制剂为丸剂、片剂，改进为</a:t>
            </a:r>
            <a:r>
              <a:rPr lang="zh-CN" altLang="en-US" sz="17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颗粒剂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，在</a:t>
            </a:r>
            <a:r>
              <a:rPr lang="zh-CN" altLang="en-US" sz="17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体内能快速发挥药效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，缓解患者感冒症状，提高患者依从性和临床适用性。</a:t>
            </a:r>
            <a:endParaRPr lang="en-US" altLang="zh-CN" sz="1700" kern="100" dirty="0">
              <a:effectLst/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17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生产工艺更合理。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在日服生药量不变的前提下采用一步制粒</a:t>
            </a:r>
            <a:r>
              <a:rPr lang="zh-CN" altLang="en-US" sz="17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现代工艺改进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为颗粒剂，实现</a:t>
            </a:r>
            <a:r>
              <a:rPr lang="zh-CN" altLang="en-US" sz="17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质量可控和均一稳定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，便于携带和贮运使用；本品在常温下可保存</a:t>
            </a:r>
            <a:r>
              <a:rPr lang="en-US" altLang="zh-CN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24</a:t>
            </a:r>
            <a:r>
              <a:rPr lang="zh-CN" altLang="en-US" sz="1700" kern="100" dirty="0"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个月，降低药品管理、贮存转运和使用成本。</a:t>
            </a:r>
            <a:endParaRPr lang="zh-CN" altLang="zh-CN" sz="1700" kern="100" dirty="0">
              <a:effectLst/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2457450" y="4443730"/>
            <a:ext cx="9233535" cy="13335"/>
          </a:xfrm>
          <a:prstGeom prst="line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dashDot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481488" y="420413"/>
            <a:ext cx="397168" cy="311888"/>
            <a:chOff x="377024" y="308837"/>
            <a:chExt cx="463343" cy="363854"/>
          </a:xfrm>
        </p:grpSpPr>
        <p:sp>
          <p:nvSpPr>
            <p:cNvPr id="17" name="等腰三角形 16"/>
            <p:cNvSpPr/>
            <p:nvPr/>
          </p:nvSpPr>
          <p:spPr>
            <a:xfrm rot="5400000">
              <a:off x="501606" y="333930"/>
              <a:ext cx="363854" cy="313668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/>
          </p:nvSpPr>
          <p:spPr>
            <a:xfrm rot="5400000">
              <a:off x="356429" y="362045"/>
              <a:ext cx="298630" cy="257440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268" name="矩形 18"/>
          <p:cNvSpPr/>
          <p:nvPr>
            <p:custDataLst>
              <p:tags r:id="rId1"/>
            </p:custDataLst>
          </p:nvPr>
        </p:nvSpPr>
        <p:spPr>
          <a:xfrm>
            <a:off x="1006475" y="322263"/>
            <a:ext cx="2544286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rgbClr val="203864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05  </a:t>
            </a:r>
            <a:r>
              <a:rPr lang="zh-CN" altLang="en-US" sz="2400" b="1" dirty="0">
                <a:solidFill>
                  <a:srgbClr val="203864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公平性（一）</a:t>
            </a:r>
            <a:endParaRPr lang="zh-CN" altLang="en-US" sz="2400" b="1" dirty="0">
              <a:solidFill>
                <a:srgbClr val="203864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lum contrast="6000"/>
          </a:blip>
          <a:stretch>
            <a:fillRect/>
          </a:stretch>
        </p:blipFill>
        <p:spPr>
          <a:xfrm>
            <a:off x="10985500" y="0"/>
            <a:ext cx="1206500" cy="699770"/>
          </a:xfrm>
          <a:prstGeom prst="rect">
            <a:avLst/>
          </a:prstGeom>
        </p:spPr>
      </p:pic>
      <p:sp>
        <p:nvSpPr>
          <p:cNvPr id="6" name="矩形 39"/>
          <p:cNvSpPr/>
          <p:nvPr/>
        </p:nvSpPr>
        <p:spPr>
          <a:xfrm>
            <a:off x="556895" y="3809442"/>
            <a:ext cx="2014220" cy="134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21" name="文本框 60"/>
          <p:cNvSpPr txBox="1"/>
          <p:nvPr/>
        </p:nvSpPr>
        <p:spPr>
          <a:xfrm>
            <a:off x="437215" y="1345313"/>
            <a:ext cx="2272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kern="0" dirty="0">
                <a:solidFill>
                  <a:srgbClr val="000000"/>
                </a:solidFill>
                <a:effectLst/>
                <a:ea typeface="微软雅黑" panose="020B0503020204020204" pitchFamily="34" charset="-122"/>
                <a:cs typeface="宋体" panose="02010600030101010101" pitchFamily="2" charset="-122"/>
              </a:rPr>
              <a:t>公共健康</a:t>
            </a:r>
            <a:r>
              <a:rPr lang="zh-CN" altLang="en-US" sz="2000" kern="0" dirty="0">
                <a:solidFill>
                  <a:srgbClr val="000000"/>
                </a:solidFill>
                <a:effectLst/>
                <a:ea typeface="微软雅黑" panose="020B0503020204020204" pitchFamily="34" charset="-122"/>
                <a:cs typeface="宋体" panose="02010600030101010101" pitchFamily="2" charset="-122"/>
              </a:rPr>
              <a:t>、保基本</a:t>
            </a:r>
            <a:endParaRPr lang="zh-CN" altLang="en-US" sz="2000" dirty="0"/>
          </a:p>
        </p:txBody>
      </p:sp>
      <p:sp>
        <p:nvSpPr>
          <p:cNvPr id="22" name="文本框 62"/>
          <p:cNvSpPr txBox="1"/>
          <p:nvPr/>
        </p:nvSpPr>
        <p:spPr>
          <a:xfrm>
            <a:off x="458470" y="3405734"/>
            <a:ext cx="2272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060"/>
                </a:solidFill>
                <a:latin typeface="+mn-ea"/>
                <a:sym typeface="+mn-ea"/>
              </a:rPr>
              <a:t>弥补药品目录短板</a:t>
            </a:r>
          </a:p>
        </p:txBody>
      </p:sp>
      <p:sp>
        <p:nvSpPr>
          <p:cNvPr id="23" name="文本框 64"/>
          <p:cNvSpPr txBox="1"/>
          <p:nvPr/>
        </p:nvSpPr>
        <p:spPr>
          <a:xfrm>
            <a:off x="458470" y="5272320"/>
            <a:ext cx="21247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060"/>
                </a:solidFill>
                <a:latin typeface="+mn-ea"/>
                <a:sym typeface="+mn-ea"/>
              </a:rPr>
              <a:t>临床管理便利</a:t>
            </a:r>
          </a:p>
        </p:txBody>
      </p:sp>
      <p:sp>
        <p:nvSpPr>
          <p:cNvPr id="24" name="矩形 2"/>
          <p:cNvSpPr/>
          <p:nvPr/>
        </p:nvSpPr>
        <p:spPr>
          <a:xfrm>
            <a:off x="556895" y="5647578"/>
            <a:ext cx="2014220" cy="134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25" name="矩形 4"/>
          <p:cNvSpPr/>
          <p:nvPr/>
        </p:nvSpPr>
        <p:spPr>
          <a:xfrm>
            <a:off x="556895" y="1749021"/>
            <a:ext cx="2014220" cy="134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26" name="文本框 12"/>
          <p:cNvSpPr txBox="1"/>
          <p:nvPr/>
        </p:nvSpPr>
        <p:spPr>
          <a:xfrm>
            <a:off x="2830195" y="4690745"/>
            <a:ext cx="9081770" cy="15570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algn="just">
              <a:lnSpc>
                <a:spcPct val="115000"/>
              </a:lnSpc>
              <a:buFont typeface="Wingdings" panose="05000000000000000000" pitchFamily="2" charset="2"/>
              <a:buNone/>
            </a:pPr>
            <a:endParaRPr lang="en-US" altLang="zh-CN" sz="1800" kern="0" dirty="0">
              <a:solidFill>
                <a:srgbClr val="000000"/>
              </a:solidFill>
              <a:effectLst/>
              <a:latin typeface="等线" panose="02010600030101010101" pitchFamily="2" charset="-122"/>
              <a:ea typeface="仿宋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7" name="矩形 30"/>
          <p:cNvSpPr/>
          <p:nvPr>
            <p:custDataLst>
              <p:tags r:id="rId3"/>
            </p:custDataLst>
          </p:nvPr>
        </p:nvSpPr>
        <p:spPr>
          <a:xfrm>
            <a:off x="2830303" y="4916786"/>
            <a:ext cx="8819515" cy="758501"/>
          </a:xfrm>
          <a:prstGeom prst="rect">
            <a:avLst/>
          </a:prstGeom>
        </p:spPr>
        <p:txBody>
          <a:bodyPr wrap="square" lIns="91440" tIns="45720" rIns="91440" bIns="45720">
            <a:noAutofit/>
          </a:bodyPr>
          <a:lstStyle/>
          <a:p>
            <a:pPr algn="l">
              <a:lnSpc>
                <a:spcPct val="120000"/>
              </a:lnSpc>
            </a:pPr>
            <a:endParaRPr lang="zh-CN" altLang="zh-CN" sz="2000" spc="150" dirty="0">
              <a:solidFill>
                <a:srgbClr val="0070C0"/>
              </a:solidFill>
              <a:latin typeface="+mn-ea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8" name="文本框 5"/>
          <p:cNvSpPr txBox="1"/>
          <p:nvPr>
            <p:custDataLst>
              <p:tags r:id="rId4"/>
            </p:custDataLst>
          </p:nvPr>
        </p:nvSpPr>
        <p:spPr>
          <a:xfrm>
            <a:off x="2848610" y="866140"/>
            <a:ext cx="8935085" cy="22720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lvl="1" indent="-285750">
              <a:lnSpc>
                <a:spcPts val="2700"/>
              </a:lnSpc>
              <a:buSzPct val="100000"/>
              <a:buFont typeface="Wingdings" panose="05000000000000000000" pitchFamily="2" charset="2"/>
              <a:buChar char="Ø"/>
            </a:pPr>
            <a:r>
              <a:rPr lang="zh-CN" altLang="en-US" kern="0" dirty="0"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ea"/>
              </a:rPr>
              <a:t>普通感冒是最常见的急性呼吸道感染性疾病，在季节交替和冬春季节发病，起病较急。普通感冒易造成较大的经济负担及旷工等社会压力。此外，感冒可加重支气管哮喘、慢性阻塞性肺疾病等原有疾病，出现严重并发症，甚至威胁生命。</a:t>
            </a:r>
            <a:endParaRPr lang="en-US" altLang="zh-CN" kern="0" dirty="0"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  <a:sym typeface="+mn-ea"/>
            </a:endParaRPr>
          </a:p>
          <a:p>
            <a:pPr marL="285750" lvl="1" indent="-285750">
              <a:lnSpc>
                <a:spcPts val="2700"/>
              </a:lnSpc>
              <a:buSzPct val="100000"/>
              <a:buFont typeface="Wingdings" panose="05000000000000000000" pitchFamily="2" charset="2"/>
              <a:buChar char="Ø"/>
            </a:pPr>
            <a:r>
              <a:rPr lang="zh-CN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ea"/>
              </a:rPr>
              <a:t>感冒是属于最基本的医疗卫生服务需求。本品</a:t>
            </a:r>
            <a:r>
              <a:rPr lang="zh-CN" altLang="en-US" kern="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ea"/>
              </a:rPr>
              <a:t>非长期慢性病用药</a:t>
            </a:r>
            <a:r>
              <a:rPr lang="zh-CN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ea"/>
              </a:rPr>
              <a:t>，仅需短期针对性治疗，药品费用对医保基金影响有限。</a:t>
            </a:r>
            <a:r>
              <a:rPr lang="zh-CN" altLang="en-US" kern="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ea"/>
              </a:rPr>
              <a:t>本品治疗高效快速（疗程</a:t>
            </a:r>
            <a:r>
              <a:rPr lang="en-US" altLang="zh-CN" kern="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kern="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ea"/>
              </a:rPr>
              <a:t>天），并能缩短病程，</a:t>
            </a:r>
            <a:r>
              <a:rPr lang="zh-CN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  <a:sym typeface="+mn-ea"/>
              </a:rPr>
              <a:t>报销后费用较低，参保人可承受。</a:t>
            </a:r>
            <a:endParaRPr lang="en-US" altLang="zh-CN" kern="0" dirty="0">
              <a:solidFill>
                <a:srgbClr val="000000"/>
              </a:solidFill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830195" y="4709160"/>
            <a:ext cx="8953500" cy="1725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zh-CN" altLang="en-US" sz="1700" kern="0" dirty="0">
                <a:solidFill>
                  <a:srgbClr val="000000"/>
                </a:solidFill>
                <a:effectLst/>
                <a:latin typeface="仿宋_GB2312" panose="02010609030101010101" pitchFamily="49" charset="-122"/>
                <a:ea typeface="仿宋_GB2312" panose="02010609030101010101" pitchFamily="49" charset="-122"/>
                <a:cs typeface="宋体" panose="02010600030101010101" pitchFamily="2" charset="-122"/>
              </a:rPr>
              <a:t>本品开展了严谨的</a:t>
            </a:r>
            <a:r>
              <a:rPr lang="en-US" altLang="zh-CN" sz="1700" kern="0" dirty="0">
                <a:solidFill>
                  <a:srgbClr val="000000"/>
                </a:solidFill>
                <a:effectLst/>
                <a:latin typeface="仿宋_GB2312" panose="02010609030101010101" pitchFamily="49" charset="-122"/>
                <a:ea typeface="仿宋_GB2312" panose="02010609030101010101" pitchFamily="49" charset="-122"/>
                <a:cs typeface="宋体" panose="02010600030101010101" pitchFamily="2" charset="-122"/>
              </a:rPr>
              <a:t>Ⅱ</a:t>
            </a:r>
            <a:r>
              <a:rPr lang="zh-CN" altLang="en-US" sz="1700" kern="0" dirty="0">
                <a:solidFill>
                  <a:srgbClr val="000000"/>
                </a:solidFill>
                <a:effectLst/>
                <a:latin typeface="仿宋_GB2312" panose="02010609030101010101" pitchFamily="49" charset="-122"/>
                <a:ea typeface="仿宋_GB2312" panose="02010609030101010101" pitchFamily="49" charset="-122"/>
                <a:cs typeface="宋体" panose="02010600030101010101" pitchFamily="2" charset="-122"/>
              </a:rPr>
              <a:t>、</a:t>
            </a:r>
            <a:r>
              <a:rPr lang="en-US" altLang="zh-CN" sz="1700" kern="0" dirty="0">
                <a:solidFill>
                  <a:srgbClr val="000000"/>
                </a:solidFill>
                <a:effectLst/>
                <a:latin typeface="仿宋_GB2312" panose="02010609030101010101" pitchFamily="49" charset="-122"/>
                <a:ea typeface="仿宋_GB2312" panose="02010609030101010101" pitchFamily="49" charset="-122"/>
                <a:cs typeface="宋体" panose="02010600030101010101" pitchFamily="2" charset="-122"/>
              </a:rPr>
              <a:t>Ⅲ</a:t>
            </a:r>
            <a:r>
              <a:rPr lang="zh-CN" altLang="en-US" sz="1700" kern="0" dirty="0">
                <a:solidFill>
                  <a:srgbClr val="000000"/>
                </a:solidFill>
                <a:effectLst/>
                <a:latin typeface="仿宋_GB2312" panose="02010609030101010101" pitchFamily="49" charset="-122"/>
                <a:ea typeface="仿宋_GB2312" panose="02010609030101010101" pitchFamily="49" charset="-122"/>
                <a:cs typeface="宋体" panose="02010600030101010101" pitchFamily="2" charset="-122"/>
              </a:rPr>
              <a:t>期临床试验，按最新的新药审评审批办法批准，说明书中</a:t>
            </a:r>
            <a:r>
              <a:rPr lang="zh-CN" altLang="en-US" sz="1700" kern="0" dirty="0">
                <a:solidFill>
                  <a:srgbClr val="FF0000"/>
                </a:solidFill>
                <a:effectLst/>
                <a:latin typeface="仿宋_GB2312" panose="02010609030101010101" pitchFamily="49" charset="-122"/>
                <a:ea typeface="仿宋_GB2312" panose="02010609030101010101" pitchFamily="49" charset="-122"/>
                <a:cs typeface="宋体" panose="02010600030101010101" pitchFamily="2" charset="-122"/>
              </a:rPr>
              <a:t>功能主治及适应症明确，用法用量及疗程清晰</a:t>
            </a:r>
            <a:r>
              <a:rPr lang="zh-CN" altLang="en-US" sz="1700" kern="0" dirty="0">
                <a:solidFill>
                  <a:srgbClr val="000000"/>
                </a:solidFill>
                <a:effectLst/>
                <a:latin typeface="仿宋_GB2312" panose="02010609030101010101" pitchFamily="49" charset="-122"/>
                <a:ea typeface="仿宋_GB2312" panose="02010609030101010101" pitchFamily="49" charset="-122"/>
                <a:cs typeface="宋体" panose="02010600030101010101" pitchFamily="2" charset="-122"/>
              </a:rPr>
              <a:t>，注意事项、不良反应、禁忌等内容描述完整，便于临床医生合理、规范的用药，临床管理难度低，经办审核难度低，</a:t>
            </a:r>
            <a:r>
              <a:rPr lang="zh-CN" altLang="en-US" sz="1700" kern="0" dirty="0">
                <a:solidFill>
                  <a:srgbClr val="FF0000"/>
                </a:solidFill>
                <a:effectLst/>
                <a:latin typeface="仿宋_GB2312" panose="02010609030101010101" pitchFamily="49" charset="-122"/>
                <a:ea typeface="仿宋_GB2312" panose="02010609030101010101" pitchFamily="49" charset="-122"/>
                <a:cs typeface="宋体" panose="02010600030101010101" pitchFamily="2" charset="-122"/>
              </a:rPr>
              <a:t>疗程短且降热等康复情况患者自知性好，无滥用风险</a:t>
            </a:r>
            <a:r>
              <a:rPr lang="zh-CN" altLang="en-US" sz="1700" kern="0" dirty="0">
                <a:solidFill>
                  <a:srgbClr val="000000"/>
                </a:solidFill>
                <a:effectLst/>
                <a:latin typeface="仿宋_GB2312" panose="02010609030101010101" pitchFamily="49" charset="-122"/>
                <a:ea typeface="仿宋_GB2312" panose="02010609030101010101" pitchFamily="49" charset="-122"/>
                <a:cs typeface="宋体" panose="02010600030101010101" pitchFamily="2" charset="-122"/>
              </a:rPr>
              <a:t>。本品处方</a:t>
            </a:r>
            <a:r>
              <a:rPr lang="zh-CN" altLang="en-US" sz="1700" kern="0" dirty="0">
                <a:solidFill>
                  <a:srgbClr val="FF0000"/>
                </a:solidFill>
                <a:effectLst/>
                <a:latin typeface="仿宋_GB2312" panose="02010609030101010101" pitchFamily="49" charset="-122"/>
                <a:ea typeface="仿宋_GB2312" panose="02010609030101010101" pitchFamily="49" charset="-122"/>
                <a:cs typeface="宋体" panose="02010600030101010101" pitchFamily="2" charset="-122"/>
              </a:rPr>
              <a:t>不含罂粟壳、罂粟子等国家特殊管控药材，无需特殊临床管理，</a:t>
            </a:r>
            <a:r>
              <a:rPr lang="zh-CN" altLang="en-US" sz="1700" kern="0" dirty="0">
                <a:solidFill>
                  <a:srgbClr val="000000"/>
                </a:solidFill>
                <a:effectLst/>
                <a:latin typeface="仿宋_GB2312" panose="02010609030101010101" pitchFamily="49" charset="-122"/>
                <a:ea typeface="仿宋_GB2312" panose="02010609030101010101" pitchFamily="49" charset="-122"/>
                <a:cs typeface="宋体" panose="02010600030101010101" pitchFamily="2" charset="-122"/>
              </a:rPr>
              <a:t>不额外增加临床管理难度。</a:t>
            </a:r>
            <a:endParaRPr lang="zh-CN" altLang="zh-CN" sz="1700" b="1" kern="100" dirty="0">
              <a:solidFill>
                <a:srgbClr val="FF0000"/>
              </a:solidFill>
              <a:effectLst/>
              <a:latin typeface="仿宋_GB2312" panose="02010609030101010101" pitchFamily="49" charset="-122"/>
              <a:ea typeface="仿宋_GB2312" panose="0201060903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2"/>
          <p:cNvSpPr txBox="1"/>
          <p:nvPr/>
        </p:nvSpPr>
        <p:spPr>
          <a:xfrm>
            <a:off x="2830195" y="3256915"/>
            <a:ext cx="8953500" cy="112331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noAutofit/>
          </a:bodyPr>
          <a:lstStyle/>
          <a:p>
            <a:pPr marL="285750" indent="-285750" algn="just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zh-CN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本品是目前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唯一在维吾尔医药理论体系下</a:t>
            </a:r>
            <a:r>
              <a:rPr lang="zh-CN" altLang="zh-CN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上市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的</a:t>
            </a:r>
            <a:r>
              <a:rPr lang="zh-CN" altLang="zh-CN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清除体内异常体液质的感冒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治疗药品</a:t>
            </a:r>
            <a:r>
              <a:rPr lang="zh-CN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，可有效填补目录中的空白；开展了严谨的临床试验，是具有高质量的循证学证据的</a:t>
            </a:r>
            <a:r>
              <a:rPr lang="en-US" altLang="zh-CN" kern="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1.1</a:t>
            </a:r>
            <a:r>
              <a:rPr lang="zh-CN" altLang="en-US" kern="0" dirty="0">
                <a:solidFill>
                  <a:srgbClr val="FF0000"/>
                </a:solidFill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类创新维吾尔药</a:t>
            </a:r>
            <a:r>
              <a:rPr lang="zh-CN" altLang="en-US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kern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仿宋_GB2312" panose="0201060903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/>
    </mc:Choice>
    <mc:Fallback xmlns="">
      <p:transition spd="med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3b7ace46-0c2f-428c-bf40-1dfab33e54e2"/>
  <p:tag name="COMMONDATA" val="eyJoZGlkIjoiMDljYzUzMWQ4OWI0YzBkYjYzMDRhZTY5ZjZkYmFmYTgifQ=="/>
  <p:tag name="RESOURCE_RECORD_KEY" val="{&quot;19&quot;:[20341962],&quot;70&quot;:[3321904]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5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076_3_1"/>
  <p:tag name="KSO_WM_UNIT_ID" val="diagram634_3*l_h_f*1076_3_1"/>
  <p:tag name="KSO_WM_TEMPLATE_CATEGORY" val="diagram"/>
  <p:tag name="KSO_WM_TEMPLATE_INDEX" val="634"/>
  <p:tag name="KSO_WM_UNIT_LAYERLEVEL" val="1_1_1"/>
  <p:tag name="KSO_WM_TAG_VERSION" val="1.0"/>
  <p:tag name="KSO_WM_BEAUTIFY_FLAG" val=""/>
  <p:tag name="KSO_WM_UNIT_PRESET_TEXT" val="单击此处添加文本具体内容，简明扼要的阐述您的观点。"/>
  <p:tag name="KSO_WM_UNIT_TEXT_FILL_FORE_SCHEMECOLOR_INDEX" val="13"/>
  <p:tag name="KSO_WM_UNIT_TEXT_FILL_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5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076_3_1"/>
  <p:tag name="KSO_WM_UNIT_ID" val="diagram634_3*l_h_f*1076_3_1"/>
  <p:tag name="KSO_WM_TEMPLATE_CATEGORY" val="diagram"/>
  <p:tag name="KSO_WM_TEMPLATE_INDEX" val="634"/>
  <p:tag name="KSO_WM_UNIT_LAYERLEVEL" val="1_1_1"/>
  <p:tag name="KSO_WM_TAG_VERSION" val="1.0"/>
  <p:tag name="KSO_WM_BEAUTIFY_FLAG" val=""/>
  <p:tag name="KSO_WM_UNIT_PRESET_TEXT" val="单击此处添加文本具体内容，简明扼要的阐述您的观点。"/>
  <p:tag name="KSO_WM_UNIT_TEXT_FILL_FORE_SCHEMECOLOR_INDEX" val="13"/>
  <p:tag name="KSO_WM_UNIT_TEXT_FILL_TYP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q1ayxfd3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solidFill>
            <a:srgbClr val="18B0FC"/>
          </a:solidFill>
        </a:ln>
      </a:spPr>
      <a:bodyPr wrap="square" rtlCol="0">
        <a:noAutofit/>
      </a:bodyPr>
      <a:lstStyle>
        <a:defPPr marL="285750" lvl="1" indent="-285750" algn="l">
          <a:lnSpc>
            <a:spcPct val="150000"/>
          </a:lnSpc>
          <a:spcBef>
            <a:spcPts val="600"/>
          </a:spcBef>
          <a:buClrTx/>
          <a:buSzTx/>
          <a:buFont typeface="Arial" panose="020B0604020202020204" pitchFamily="34" charset="0"/>
          <a:buChar char="•"/>
          <a:defRPr lang="zh-CN" altLang="en-US" kern="0" dirty="0">
            <a:solidFill>
              <a:srgbClr val="000000"/>
            </a:solidFill>
            <a:ea typeface="仿宋_GB2312" panose="02010609030101010101" pitchFamily="49" charset="-122"/>
            <a:sym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1845</Words>
  <Application>Microsoft Office PowerPoint</Application>
  <PresentationFormat>宽屏</PresentationFormat>
  <Paragraphs>94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等线</vt:lpstr>
      <vt:lpstr>仿宋_GB2312</vt:lpstr>
      <vt:lpstr>微软雅黑</vt:lpstr>
      <vt:lpstr>Arial</vt:lpstr>
      <vt:lpstr>Calibri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Wei Wei</cp:lastModifiedBy>
  <cp:revision>1</cp:revision>
  <dcterms:created xsi:type="dcterms:W3CDTF">2025-07-10T03:08:00Z</dcterms:created>
  <dcterms:modified xsi:type="dcterms:W3CDTF">2025-07-15T10:49:44Z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DD72FB1734354CB69693AAFFCDFF5E04_13</vt:lpwstr>
  </property>
  <property fmtid="{D5CDD505-2E9C-101B-9397-08002B2CF9AE}" pid="3" name="KSOProductBuildVer">
    <vt:lpwstr>2052-12.1.0.17133</vt:lpwstr>
  </property>
</Properties>
</file>