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1" r:id="rId6"/>
    <p:sldId id="258" r:id="rId7"/>
    <p:sldId id="262" r:id="rId8"/>
    <p:sldId id="265" r:id="rId9"/>
    <p:sldId id="260" r:id="rId10"/>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278255" y="413385"/>
            <a:ext cx="8984615" cy="443230"/>
          </a:xfrm>
        </p:spPr>
        <p:txBody>
          <a:bodyPr>
            <a:normAutofit fontScale="90000"/>
          </a:bodyPr>
          <a:p>
            <a:r>
              <a:rPr lang="zh-CN" altLang="en-US" sz="2665"/>
              <a:t>（一）基本信息</a:t>
            </a:r>
            <a:endParaRPr lang="zh-CN" altLang="en-US" sz="2665"/>
          </a:p>
        </p:txBody>
      </p:sp>
      <p:sp>
        <p:nvSpPr>
          <p:cNvPr id="3" name="副标题 2"/>
          <p:cNvSpPr>
            <a:spLocks noGrp="1"/>
          </p:cNvSpPr>
          <p:nvPr>
            <p:ph type="subTitle" idx="1"/>
          </p:nvPr>
        </p:nvSpPr>
        <p:spPr>
          <a:xfrm>
            <a:off x="568325" y="900430"/>
            <a:ext cx="11157585" cy="5349240"/>
          </a:xfrm>
        </p:spPr>
        <p:txBody>
          <a:bodyPr>
            <a:noAutofit/>
          </a:bodyPr>
          <a:p>
            <a:pPr algn="l" fontAlgn="auto">
              <a:lnSpc>
                <a:spcPct val="150000"/>
              </a:lnSpc>
            </a:pPr>
            <a:r>
              <a:rPr lang="zh-CN" altLang="en-US" sz="1700"/>
              <a:t>申报企业：黑龙江天宏药业股份有限公司</a:t>
            </a:r>
            <a:endParaRPr lang="zh-CN" altLang="en-US" sz="1700"/>
          </a:p>
          <a:p>
            <a:pPr algn="l" fontAlgn="auto">
              <a:lnSpc>
                <a:spcPct val="150000"/>
              </a:lnSpc>
            </a:pPr>
            <a:r>
              <a:rPr lang="zh-CN" altLang="en-US" sz="1700"/>
              <a:t>药品通用名称：盐酸阿那格雷胶囊</a:t>
            </a:r>
            <a:r>
              <a:rPr lang="en-US" altLang="zh-CN" sz="1700"/>
              <a:t>   </a:t>
            </a:r>
            <a:r>
              <a:rPr lang="zh-CN" altLang="en-US" sz="1700"/>
              <a:t>商品名：安泽宁</a:t>
            </a:r>
            <a:r>
              <a:rPr lang="en-US" altLang="zh-CN" sz="1700"/>
              <a:t>  </a:t>
            </a:r>
            <a:r>
              <a:rPr lang="zh-CN" altLang="en-US" sz="1700"/>
              <a:t>英文名称：Anagrelide Hydrochloride Capsules</a:t>
            </a:r>
            <a:r>
              <a:rPr lang="en-US" altLang="zh-CN" sz="1700"/>
              <a:t> </a:t>
            </a:r>
            <a:endParaRPr lang="zh-CN" altLang="en-US" sz="1700"/>
          </a:p>
          <a:p>
            <a:pPr algn="l" fontAlgn="auto">
              <a:lnSpc>
                <a:spcPct val="150000"/>
              </a:lnSpc>
            </a:pPr>
            <a:r>
              <a:rPr lang="zh-CN" altLang="en-US" sz="1700"/>
              <a:t>注册规格：0.5mg（按C10H7Cl2N3O计）</a:t>
            </a:r>
            <a:endParaRPr lang="zh-CN" altLang="en-US" sz="1700"/>
          </a:p>
          <a:p>
            <a:pPr algn="l" fontAlgn="auto">
              <a:lnSpc>
                <a:spcPct val="150000"/>
              </a:lnSpc>
            </a:pPr>
            <a:r>
              <a:rPr lang="zh-CN" altLang="en-US" sz="1700"/>
              <a:t>说明书适应症/功能主治(概述)：作为降血小板治疗药物，适用于对现有治疗不耐受或现有治疗不能将血小板计数降低至目标水平的原发性血小板增多症成人患者。</a:t>
            </a:r>
            <a:endParaRPr lang="zh-CN" altLang="en-US" sz="1700"/>
          </a:p>
          <a:p>
            <a:pPr algn="l" fontAlgn="auto">
              <a:lnSpc>
                <a:spcPct val="150000"/>
              </a:lnSpc>
            </a:pPr>
            <a:r>
              <a:rPr lang="zh-CN" altLang="en-US" sz="1700"/>
              <a:t>用法用量：成人患者推荐初始剂量为1mg一日两次（即每日两次，每次服用两粒0.5mg的胶囊），以上初始剂量至少需要维持一周，每周调整1次剂量，每次增加量为0.5 mg/日，最大单次给药量为2.5 mg/次，每日最大给药量为10 mg，直至血小板计数减少至≤400×109/L，理想的血小板计数范围为100~400×109/L。维持血小板在100~400×109/L 1个月后，逐渐减量（临床医师依据具体情况决定），血小板数量若上升至500×109/L时可以酌情增加剂量0.5 mg/日。</a:t>
            </a:r>
            <a:endParaRPr lang="zh-CN" altLang="en-US" sz="1700"/>
          </a:p>
          <a:p>
            <a:pPr algn="l" fontAlgn="auto">
              <a:lnSpc>
                <a:spcPct val="150000"/>
              </a:lnSpc>
            </a:pPr>
            <a:r>
              <a:rPr lang="zh-CN" altLang="en-US" sz="1700"/>
              <a:t>中国大陆首次上市时间：2024年2月23日</a:t>
            </a:r>
            <a:endParaRPr lang="zh-CN" altLang="en-US" sz="1700"/>
          </a:p>
          <a:p>
            <a:pPr algn="l" fontAlgn="auto">
              <a:lnSpc>
                <a:spcPct val="150000"/>
              </a:lnSpc>
            </a:pPr>
            <a:r>
              <a:rPr lang="zh-CN" altLang="en-US" sz="1700"/>
              <a:t>目前大陆地区同通用名药品的上市情况：全球首个上市国家/ 地区及上市时间：美国/1997年（罕见病用药）。</a:t>
            </a:r>
            <a:endParaRPr lang="zh-CN" altLang="en-US" sz="17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278255" y="413385"/>
            <a:ext cx="8984615" cy="443230"/>
          </a:xfrm>
        </p:spPr>
        <p:txBody>
          <a:bodyPr>
            <a:normAutofit fontScale="90000"/>
          </a:bodyPr>
          <a:p>
            <a:r>
              <a:rPr lang="zh-CN" altLang="en-US" sz="2665"/>
              <a:t>（一）基本信息</a:t>
            </a:r>
            <a:endParaRPr lang="zh-CN" altLang="en-US" sz="2665"/>
          </a:p>
        </p:txBody>
      </p:sp>
      <p:sp>
        <p:nvSpPr>
          <p:cNvPr id="3" name="副标题 2"/>
          <p:cNvSpPr>
            <a:spLocks noGrp="1"/>
          </p:cNvSpPr>
          <p:nvPr>
            <p:ph type="subTitle" idx="1"/>
          </p:nvPr>
        </p:nvSpPr>
        <p:spPr>
          <a:xfrm>
            <a:off x="568325" y="1181735"/>
            <a:ext cx="11157585" cy="4868545"/>
          </a:xfrm>
        </p:spPr>
        <p:txBody>
          <a:bodyPr>
            <a:normAutofit lnSpcReduction="20000"/>
          </a:bodyPr>
          <a:p>
            <a:pPr algn="l" fontAlgn="auto">
              <a:lnSpc>
                <a:spcPct val="150000"/>
              </a:lnSpc>
            </a:pPr>
            <a:r>
              <a:rPr lang="zh-CN" altLang="en-US" sz="1800"/>
              <a:t>参照药品建议、与参照药品或已上市的同类药品相比的优势和不足：</a:t>
            </a:r>
            <a:endParaRPr lang="zh-CN" altLang="en-US" sz="1800"/>
          </a:p>
          <a:p>
            <a:pPr algn="l" fontAlgn="auto">
              <a:lnSpc>
                <a:spcPct val="150000"/>
              </a:lnSpc>
            </a:pPr>
            <a:r>
              <a:rPr lang="zh-CN" altLang="en-US" sz="1800"/>
              <a:t>盐酸阿那格雷胶囊是目前唯一一个在说明书适应症上明确指出可以用来治疗血小板增多症的药物，是该疾病的专业治疗药物。该药不影响其他正常血细胞生成，不影响血小板寿命，不致DNA损伤，无致第二肿瘤风险。耐受性好，长期毒性观察未发现特异性、不可逆性病理特征改变，临床使用具有高有效性及安全性。被认为是目前治疗血小板增多症的最理想药物。</a:t>
            </a:r>
            <a:endParaRPr lang="zh-CN" altLang="en-US" sz="1800"/>
          </a:p>
          <a:p>
            <a:pPr algn="l" fontAlgn="auto">
              <a:lnSpc>
                <a:spcPct val="150000"/>
              </a:lnSpc>
            </a:pPr>
            <a:r>
              <a:rPr lang="zh-CN" altLang="en-US" sz="1800"/>
              <a:t>弥补未满足的治疗需求情况：可以很好弥补为满足治疗需求，对现有治疗不耐受的患者或者疗效不佳的患者，都可以使用盐酸阿那格雷胶囊。</a:t>
            </a:r>
            <a:endParaRPr lang="zh-CN" altLang="en-US" sz="1800"/>
          </a:p>
          <a:p>
            <a:pPr algn="l" fontAlgn="auto">
              <a:lnSpc>
                <a:spcPct val="150000"/>
              </a:lnSpc>
            </a:pPr>
            <a:r>
              <a:rPr lang="zh-CN" altLang="en-US" sz="1800"/>
              <a:t>大陆地区发病率 ：1-2.5/10万</a:t>
            </a:r>
            <a:endParaRPr lang="zh-CN" altLang="en-US" sz="1800"/>
          </a:p>
          <a:p>
            <a:pPr algn="l" fontAlgn="auto">
              <a:lnSpc>
                <a:spcPct val="150000"/>
              </a:lnSpc>
            </a:pPr>
            <a:r>
              <a:rPr lang="zh-CN" altLang="en-US" sz="1800"/>
              <a:t>年发病患者总数：1.4万-3.5万</a:t>
            </a:r>
            <a:endParaRPr lang="zh-CN" altLang="en-US"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278255" y="413385"/>
            <a:ext cx="8984615" cy="443230"/>
          </a:xfrm>
        </p:spPr>
        <p:txBody>
          <a:bodyPr>
            <a:normAutofit fontScale="90000"/>
          </a:bodyPr>
          <a:p>
            <a:r>
              <a:rPr lang="zh-CN" altLang="en-US" sz="2665">
                <a:sym typeface="+mn-ea"/>
              </a:rPr>
              <a:t>(二)安全性</a:t>
            </a:r>
            <a:endParaRPr lang="zh-CN" altLang="en-US" sz="2665"/>
          </a:p>
        </p:txBody>
      </p:sp>
      <p:sp>
        <p:nvSpPr>
          <p:cNvPr id="3" name="副标题 2"/>
          <p:cNvSpPr>
            <a:spLocks noGrp="1"/>
          </p:cNvSpPr>
          <p:nvPr>
            <p:ph type="subTitle" idx="1"/>
          </p:nvPr>
        </p:nvSpPr>
        <p:spPr>
          <a:xfrm>
            <a:off x="517525" y="1277620"/>
            <a:ext cx="11157585" cy="4892675"/>
          </a:xfrm>
        </p:spPr>
        <p:txBody>
          <a:bodyPr>
            <a:normAutofit/>
          </a:bodyPr>
          <a:p>
            <a:pPr algn="l" fontAlgn="auto">
              <a:lnSpc>
                <a:spcPct val="200000"/>
              </a:lnSpc>
            </a:pPr>
            <a:r>
              <a:rPr lang="en-US" altLang="zh-CN" sz="1800"/>
              <a:t>         </a:t>
            </a:r>
            <a:r>
              <a:rPr lang="zh-CN" altLang="en-US" sz="1800"/>
              <a:t>用于支持美国FDA批准上市的3个临床试验，总共942例患者，不良反应发生率排名前8位的分别是头痛、心悸、腹泻、虚弱、水肿、恶心、腹痛和头晕。国产盐酸阿那格雷胶囊的验证性临床试验表明，阿那格雷相关的最常见不良反应为约</a:t>
            </a:r>
            <a:r>
              <a:rPr lang="en-US" altLang="zh-CN" sz="1800"/>
              <a:t>14%</a:t>
            </a:r>
            <a:r>
              <a:rPr lang="zh-CN" altLang="en-US" sz="1800"/>
              <a:t>的患者出现头痛症状，约</a:t>
            </a:r>
            <a:r>
              <a:rPr lang="en-US" altLang="zh-CN" sz="1800"/>
              <a:t>9%</a:t>
            </a:r>
            <a:r>
              <a:rPr lang="zh-CN" altLang="en-US" sz="1800"/>
              <a:t>的患者出现心悸症状，约</a:t>
            </a:r>
            <a:r>
              <a:rPr lang="en-US" altLang="zh-CN" sz="1800"/>
              <a:t>6%</a:t>
            </a:r>
            <a:r>
              <a:rPr lang="zh-CN" altLang="en-US" sz="1800"/>
              <a:t>的患者出现液体潴留和恶心症状，</a:t>
            </a:r>
            <a:r>
              <a:rPr lang="en-US" altLang="zh-CN" sz="1800"/>
              <a:t>5%</a:t>
            </a:r>
            <a:r>
              <a:rPr lang="zh-CN" altLang="en-US" sz="1800"/>
              <a:t>的患者出现腹泻症状。逐步的剂量调整可能有助于缓解这些不良反应。</a:t>
            </a:r>
            <a:endParaRPr lang="zh-CN" altLang="en-US" sz="1800"/>
          </a:p>
          <a:p>
            <a:pPr algn="l" fontAlgn="auto">
              <a:lnSpc>
                <a:spcPct val="200000"/>
              </a:lnSpc>
            </a:pPr>
            <a:r>
              <a:rPr lang="en-US" altLang="zh-CN" sz="1800"/>
              <a:t>         </a:t>
            </a:r>
            <a:r>
              <a:rPr lang="zh-CN" altLang="en-US" sz="1800"/>
              <a:t>患者所出现的不良反应为Ⅰ-Ⅱ级，是一种安全性很高的药物。大部分不良反应随着用药频率的增加，会有明显减轻或消失。另多项研究表明，经盐酸阿那格雷胶囊治疗的血小板增多症患者，在治疗期间，未见白细胞减少、红细胞减少等血液学不良反应。无明显血液学毒性，安全性好。 其他药品多为骨髓抑制剂，长期服用毒性较大，有导致第二肿瘤风险。</a:t>
            </a:r>
            <a:endParaRPr lang="zh-CN" alt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278255" y="413385"/>
            <a:ext cx="8984615" cy="443230"/>
          </a:xfrm>
        </p:spPr>
        <p:txBody>
          <a:bodyPr>
            <a:normAutofit fontScale="90000"/>
          </a:bodyPr>
          <a:p>
            <a:r>
              <a:rPr lang="zh-CN" altLang="en-US" sz="2665">
                <a:sym typeface="+mn-ea"/>
              </a:rPr>
              <a:t>(二)安全性</a:t>
            </a:r>
            <a:endParaRPr lang="zh-CN" altLang="en-US" sz="2665"/>
          </a:p>
        </p:txBody>
      </p:sp>
      <p:sp>
        <p:nvSpPr>
          <p:cNvPr id="3" name="副标题 2"/>
          <p:cNvSpPr>
            <a:spLocks noGrp="1"/>
          </p:cNvSpPr>
          <p:nvPr>
            <p:ph type="subTitle" idx="1"/>
          </p:nvPr>
        </p:nvSpPr>
        <p:spPr>
          <a:xfrm>
            <a:off x="568325" y="1134110"/>
            <a:ext cx="11157585" cy="5457190"/>
          </a:xfrm>
        </p:spPr>
        <p:txBody>
          <a:bodyPr>
            <a:normAutofit lnSpcReduction="20000"/>
          </a:bodyPr>
          <a:p>
            <a:pPr algn="l" fontAlgn="auto">
              <a:lnSpc>
                <a:spcPct val="200000"/>
              </a:lnSpc>
            </a:pPr>
            <a:r>
              <a:rPr lang="en-US" altLang="zh-CN" sz="1800"/>
              <a:t>         </a:t>
            </a:r>
            <a:r>
              <a:rPr lang="zh-CN" altLang="en-US" sz="1800"/>
              <a:t>对比羟基脲：羟基脲是一种核糖核苷还原酶抑制剂，会阻止</a:t>
            </a:r>
            <a:r>
              <a:rPr lang="en-US" altLang="zh-CN" sz="1800"/>
              <a:t>DNA</a:t>
            </a:r>
            <a:r>
              <a:rPr lang="zh-CN" altLang="en-US" sz="1800"/>
              <a:t>合成。属于骨髓抑制剂，化疗药物。该药毒副作用明显，常表现为白细胞减少，肢体严重溃疡，指甲脱落、发黑，恶心，呕吐等。长期服用还会有加重疾病进展的风险，如急性白血病，骨髓增生异常综合征等。</a:t>
            </a:r>
            <a:endParaRPr lang="zh-CN" altLang="en-US" sz="1800"/>
          </a:p>
          <a:p>
            <a:pPr algn="l" fontAlgn="auto">
              <a:lnSpc>
                <a:spcPct val="200000"/>
              </a:lnSpc>
            </a:pPr>
            <a:r>
              <a:rPr lang="en-US" altLang="zh-CN" sz="1800"/>
              <a:t>         </a:t>
            </a:r>
            <a:r>
              <a:rPr lang="zh-CN" altLang="en-US" sz="1800"/>
              <a:t>对比干扰素：干扰素有免疫调节、抗病毒作用，属于细胞增殖抑制剂，使用时对全血细胞进行无差别的降低，常导致患者正常的白细胞计数、红细胞计数也大幅下降。产生严重的血液学毒性，患者难以坚持长期用药。同时为纠正其可能产生的发热，用药前需用非甾体类消炎药来控制流感症状。还有脱发、皮疹、红肿、嗜睡、肝损伤、精神损伤等多种不良反应。</a:t>
            </a:r>
            <a:endParaRPr lang="zh-CN" altLang="en-US" sz="1800"/>
          </a:p>
          <a:p>
            <a:pPr algn="l" fontAlgn="auto">
              <a:lnSpc>
                <a:spcPct val="200000"/>
              </a:lnSpc>
            </a:pPr>
            <a:r>
              <a:rPr lang="en-US" altLang="zh-CN" sz="1800"/>
              <a:t>          </a:t>
            </a:r>
            <a:r>
              <a:rPr lang="zh-CN" altLang="en-US" sz="1800"/>
              <a:t>阿那格雷相比以上</a:t>
            </a:r>
            <a:r>
              <a:rPr lang="en-US" altLang="zh-CN" sz="1800"/>
              <a:t>2</a:t>
            </a:r>
            <a:r>
              <a:rPr lang="zh-CN" altLang="en-US" sz="1800"/>
              <a:t>种药物，安全性优势明显。表现为无致畸致癌风险，不会诱导疾病发生急性白血病，骨髓纤维化的进展。使用后副作用等级较轻，且通常容易缓解。</a:t>
            </a:r>
            <a:endParaRPr lang="zh-CN" altLang="en-US"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278255" y="413385"/>
            <a:ext cx="8984615" cy="443230"/>
          </a:xfrm>
        </p:spPr>
        <p:txBody>
          <a:bodyPr>
            <a:normAutofit fontScale="90000"/>
          </a:bodyPr>
          <a:p>
            <a:r>
              <a:rPr lang="zh-CN" altLang="en-US" sz="2665">
                <a:sym typeface="+mn-ea"/>
              </a:rPr>
              <a:t>(三)有效性 </a:t>
            </a:r>
            <a:endParaRPr lang="zh-CN" altLang="en-US" sz="2665">
              <a:sym typeface="+mn-ea"/>
            </a:endParaRPr>
          </a:p>
        </p:txBody>
      </p:sp>
      <p:sp>
        <p:nvSpPr>
          <p:cNvPr id="3" name="副标题 2"/>
          <p:cNvSpPr>
            <a:spLocks noGrp="1"/>
          </p:cNvSpPr>
          <p:nvPr>
            <p:ph type="subTitle" idx="1"/>
          </p:nvPr>
        </p:nvSpPr>
        <p:spPr>
          <a:xfrm>
            <a:off x="568325" y="857250"/>
            <a:ext cx="11157585" cy="5734050"/>
          </a:xfrm>
        </p:spPr>
        <p:txBody>
          <a:bodyPr>
            <a:normAutofit lnSpcReduction="20000"/>
          </a:bodyPr>
          <a:p>
            <a:pPr algn="l" fontAlgn="auto">
              <a:lnSpc>
                <a:spcPct val="200000"/>
              </a:lnSpc>
            </a:pPr>
            <a:r>
              <a:rPr lang="en-US" altLang="zh-CN" sz="1800"/>
              <a:t>         </a:t>
            </a:r>
            <a:r>
              <a:rPr lang="zh-CN" altLang="en-US" sz="1800"/>
              <a:t>在验证性临床试验中，盐酸阿那格雷胶囊的临床血液学缓解率为87.63%，表现出较高的疗效。中位起效时间为7天，并改善血小板增多而引起的相关症状。国外研究表明，盐酸阿那格雷还可降低疾病的转化风险，如急性粒细胞白血病等，延长患者的总生存期及无进展生存期。</a:t>
            </a:r>
            <a:endParaRPr lang="zh-CN" altLang="en-US" sz="1800"/>
          </a:p>
          <a:p>
            <a:pPr algn="l" fontAlgn="auto">
              <a:lnSpc>
                <a:spcPct val="200000"/>
              </a:lnSpc>
            </a:pPr>
            <a:r>
              <a:rPr lang="en-US" altLang="zh-CN" sz="1800"/>
              <a:t>        </a:t>
            </a:r>
            <a:r>
              <a:rPr lang="zh-CN" altLang="en-US" sz="1800"/>
              <a:t>生物等效性试验，结果是自制样品与原研参比制剂等效（空腹、餐后）</a:t>
            </a:r>
            <a:endParaRPr lang="zh-CN" altLang="en-US" sz="1800"/>
          </a:p>
          <a:p>
            <a:pPr algn="l" fontAlgn="auto">
              <a:lnSpc>
                <a:spcPct val="200000"/>
              </a:lnSpc>
            </a:pPr>
            <a:r>
              <a:rPr lang="zh-CN" altLang="en-US" sz="1800"/>
              <a:t>指南推荐：</a:t>
            </a:r>
            <a:endParaRPr lang="zh-CN" altLang="en-US" sz="1800"/>
          </a:p>
          <a:p>
            <a:pPr algn="l" fontAlgn="auto">
              <a:lnSpc>
                <a:spcPct val="200000"/>
              </a:lnSpc>
            </a:pPr>
            <a:r>
              <a:rPr lang="en-US" altLang="zh-CN" sz="1800"/>
              <a:t>1</a:t>
            </a:r>
            <a:r>
              <a:rPr lang="zh-CN" altLang="en-US" sz="1800"/>
              <a:t>、美国</a:t>
            </a:r>
            <a:r>
              <a:rPr lang="en-US" altLang="zh-CN" sz="1800"/>
              <a:t>2024NCCN</a:t>
            </a:r>
            <a:r>
              <a:rPr lang="zh-CN" altLang="en-US" sz="1800"/>
              <a:t>指南中表明，在原发性血小板增多症的治疗中，阿那格雷被列为一线推荐用药，特别是高危人群的治疗中，可联合阿司匹林作为首选推荐用药。</a:t>
            </a:r>
            <a:endParaRPr lang="zh-CN" altLang="en-US" sz="1800"/>
          </a:p>
          <a:p>
            <a:pPr algn="l" fontAlgn="auto">
              <a:lnSpc>
                <a:spcPct val="200000"/>
              </a:lnSpc>
            </a:pPr>
            <a:r>
              <a:rPr lang="en-US" altLang="zh-CN" sz="1800"/>
              <a:t>2</a:t>
            </a:r>
            <a:r>
              <a:rPr lang="zh-CN" altLang="en-US" sz="1800"/>
              <a:t>、意大利</a:t>
            </a:r>
            <a:r>
              <a:rPr lang="en-US" altLang="zh-CN" sz="1800"/>
              <a:t>2003</a:t>
            </a:r>
            <a:r>
              <a:rPr lang="zh-CN" altLang="en-US" sz="1800"/>
              <a:t>血液学会（</a:t>
            </a:r>
            <a:r>
              <a:rPr lang="en-US" altLang="zh-CN" sz="1800"/>
              <a:t>SIE)</a:t>
            </a:r>
            <a:r>
              <a:rPr lang="zh-CN" altLang="en-US" sz="1800"/>
              <a:t>、意大利实验血液学学会（</a:t>
            </a:r>
            <a:r>
              <a:rPr lang="en-US" altLang="zh-CN" sz="1800"/>
              <a:t>SIES)</a:t>
            </a:r>
            <a:r>
              <a:rPr lang="zh-CN" altLang="en-US" sz="1800"/>
              <a:t>意大利骨髓移植学会（</a:t>
            </a:r>
            <a:r>
              <a:rPr lang="en-US" altLang="zh-CN" sz="1800"/>
              <a:t>GITMO)ET</a:t>
            </a:r>
            <a:r>
              <a:rPr lang="zh-CN" altLang="en-US" sz="1800"/>
              <a:t>治疗指南中表明：</a:t>
            </a:r>
            <a:r>
              <a:rPr lang="en-US" altLang="zh-CN" sz="1800"/>
              <a:t>1</a:t>
            </a:r>
            <a:r>
              <a:rPr lang="zh-CN" altLang="en-US" sz="1800"/>
              <a:t>）年龄</a:t>
            </a:r>
            <a:r>
              <a:rPr lang="en-US" altLang="zh-CN" sz="1800"/>
              <a:t>&lt;40</a:t>
            </a:r>
            <a:r>
              <a:rPr lang="zh-CN" altLang="en-US" sz="1800"/>
              <a:t>岁一线治疗为阿那格雷。</a:t>
            </a:r>
            <a:r>
              <a:rPr lang="en-US" altLang="zh-CN" sz="1800"/>
              <a:t>2</a:t>
            </a:r>
            <a:r>
              <a:rPr lang="zh-CN" altLang="en-US" sz="1800"/>
              <a:t>）年龄</a:t>
            </a:r>
            <a:r>
              <a:rPr lang="en-US" altLang="zh-CN" sz="1800"/>
              <a:t>40-60</a:t>
            </a:r>
            <a:r>
              <a:rPr lang="zh-CN" altLang="en-US" sz="1800"/>
              <a:t>岁，无血栓史：一线治疗阿那格雷。</a:t>
            </a:r>
            <a:endParaRPr lang="zh-CN" altLang="en-US" sz="1800"/>
          </a:p>
          <a:p>
            <a:pPr algn="l" fontAlgn="auto">
              <a:lnSpc>
                <a:spcPct val="200000"/>
              </a:lnSpc>
            </a:pPr>
            <a:r>
              <a:rPr lang="en-US" altLang="zh-CN" sz="1800"/>
              <a:t>3</a:t>
            </a:r>
            <a:r>
              <a:rPr lang="zh-CN" altLang="en-US" sz="1800"/>
              <a:t>、</a:t>
            </a:r>
            <a:r>
              <a:rPr lang="en-US" altLang="zh-CN" sz="1800"/>
              <a:t>2025</a:t>
            </a:r>
            <a:r>
              <a:rPr lang="zh-CN" sz="1800"/>
              <a:t>中国临床肿瘤学会（</a:t>
            </a:r>
            <a:r>
              <a:rPr lang="en-US" altLang="zh-CN" sz="1800"/>
              <a:t>CSCO</a:t>
            </a:r>
            <a:r>
              <a:rPr lang="zh-CN" altLang="en-US" sz="1800"/>
              <a:t>）恶性血液病诊疗指南，将阿那格雷列为降细胞治疗的</a:t>
            </a:r>
            <a:r>
              <a:rPr lang="zh-CN" altLang="en-US" sz="1800">
                <a:sym typeface="+mn-ea"/>
              </a:rPr>
              <a:t>Ⅰ级推荐</a:t>
            </a:r>
            <a:r>
              <a:rPr lang="zh-CN" altLang="en-US" sz="1800"/>
              <a:t>药物。</a:t>
            </a:r>
            <a:endParaRPr lang="zh-CN" altLang="en-US"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278255" y="413385"/>
            <a:ext cx="8984615" cy="443230"/>
          </a:xfrm>
        </p:spPr>
        <p:txBody>
          <a:bodyPr>
            <a:normAutofit fontScale="90000"/>
          </a:bodyPr>
          <a:p>
            <a:r>
              <a:rPr lang="zh-CN" altLang="en-US" sz="2665">
                <a:sym typeface="+mn-ea"/>
              </a:rPr>
              <a:t>(三)有效性 </a:t>
            </a:r>
            <a:endParaRPr lang="zh-CN" altLang="en-US" sz="2665">
              <a:sym typeface="+mn-ea"/>
            </a:endParaRPr>
          </a:p>
        </p:txBody>
      </p:sp>
      <p:sp>
        <p:nvSpPr>
          <p:cNvPr id="3" name="副标题 2"/>
          <p:cNvSpPr>
            <a:spLocks noGrp="1"/>
          </p:cNvSpPr>
          <p:nvPr>
            <p:ph type="subTitle" idx="1"/>
          </p:nvPr>
        </p:nvSpPr>
        <p:spPr>
          <a:xfrm>
            <a:off x="568325" y="857250"/>
            <a:ext cx="11157585" cy="5734050"/>
          </a:xfrm>
        </p:spPr>
        <p:txBody>
          <a:bodyPr>
            <a:normAutofit lnSpcReduction="20000"/>
          </a:bodyPr>
          <a:p>
            <a:pPr algn="l" fontAlgn="auto">
              <a:lnSpc>
                <a:spcPct val="200000"/>
              </a:lnSpc>
            </a:pPr>
            <a:r>
              <a:rPr lang="en-US" altLang="zh-CN" sz="1800"/>
              <a:t>         </a:t>
            </a:r>
            <a:r>
              <a:rPr lang="zh-CN" altLang="en-US" sz="1800"/>
              <a:t>一项以羟基脲片为对照的多中心、随机、开放、平行、阳性药对照临床试验，评价了盐酸阿那格雷胶囊持续治疗原发性血小板增多症的有效性和安全性。</a:t>
            </a:r>
            <a:endParaRPr lang="zh-CN" altLang="en-US" sz="1800"/>
          </a:p>
          <a:p>
            <a:pPr algn="l" fontAlgn="auto">
              <a:lnSpc>
                <a:spcPct val="200000"/>
              </a:lnSpc>
            </a:pPr>
            <a:r>
              <a:rPr lang="zh-CN" altLang="en-US" sz="1800"/>
              <a:t>结论：</a:t>
            </a:r>
            <a:endParaRPr lang="zh-CN" altLang="en-US" sz="1800"/>
          </a:p>
          <a:p>
            <a:pPr algn="l" fontAlgn="auto">
              <a:lnSpc>
                <a:spcPct val="200000"/>
              </a:lnSpc>
            </a:pPr>
            <a:r>
              <a:rPr lang="en-US" altLang="zh-CN" sz="1800"/>
              <a:t>         1</a:t>
            </a:r>
            <a:r>
              <a:rPr lang="zh-CN" altLang="en-US" sz="1800"/>
              <a:t>、盐酸阿那格雷胶囊的临床血液学缓解率非劣于羟基脲，治疗</a:t>
            </a:r>
            <a:r>
              <a:rPr lang="en-US" altLang="zh-CN" sz="1800"/>
              <a:t>ET</a:t>
            </a:r>
            <a:r>
              <a:rPr lang="zh-CN" altLang="en-US" sz="1800"/>
              <a:t>，起效快，治疗</a:t>
            </a:r>
            <a:r>
              <a:rPr lang="en-US" altLang="zh-CN" sz="1800"/>
              <a:t>12</a:t>
            </a:r>
            <a:r>
              <a:rPr lang="zh-CN" altLang="en-US" sz="1800"/>
              <a:t>周疗效持续。</a:t>
            </a:r>
            <a:endParaRPr lang="zh-CN" altLang="en-US" sz="1800"/>
          </a:p>
          <a:p>
            <a:pPr algn="l" fontAlgn="auto">
              <a:lnSpc>
                <a:spcPct val="200000"/>
              </a:lnSpc>
            </a:pPr>
            <a:r>
              <a:rPr lang="en-US" altLang="zh-CN" sz="1800"/>
              <a:t>         2</a:t>
            </a:r>
            <a:r>
              <a:rPr lang="zh-CN" altLang="en-US" sz="1800"/>
              <a:t>、盐酸阿那格雷胶囊常见的不良反应为头痛、心悸、腹泻及液体潴留，多为轻至中度，未观察到严重的血液学不良反应。</a:t>
            </a:r>
            <a:endParaRPr lang="zh-CN" altLang="en-US" sz="1800"/>
          </a:p>
          <a:p>
            <a:pPr algn="l" fontAlgn="auto">
              <a:lnSpc>
                <a:spcPct val="200000"/>
              </a:lnSpc>
            </a:pPr>
            <a:r>
              <a:rPr lang="en-US" altLang="zh-CN" sz="1800"/>
              <a:t>         3</a:t>
            </a:r>
            <a:r>
              <a:rPr lang="zh-CN" altLang="en-US" sz="1800"/>
              <a:t>、盐酸阿那格雷胶囊有效性和安全性与文献报告相似，是治疗</a:t>
            </a:r>
            <a:r>
              <a:rPr lang="en-US" altLang="zh-CN" sz="1800"/>
              <a:t>ET</a:t>
            </a:r>
            <a:r>
              <a:rPr lang="zh-CN" altLang="en-US" sz="1800"/>
              <a:t>的一个安全有效的选择。</a:t>
            </a:r>
            <a:endParaRPr lang="zh-CN" altLang="en-US" sz="1800"/>
          </a:p>
          <a:p>
            <a:pPr algn="l" fontAlgn="auto">
              <a:lnSpc>
                <a:spcPct val="200000"/>
              </a:lnSpc>
            </a:pPr>
            <a:r>
              <a:rPr lang="en-US" altLang="zh-CN" sz="1800"/>
              <a:t>         </a:t>
            </a:r>
            <a:r>
              <a:rPr lang="zh-CN" altLang="en-US" sz="1800"/>
              <a:t>相比于其他药物，盐酸阿那格雷的起效时间更快。对血栓，出血等可能的并发症同样有着稳定的防治率。国外研究还表明，在其他药物治疗无效时，换用盐酸阿那格雷后，总有效率在</a:t>
            </a:r>
            <a:r>
              <a:rPr lang="en-US" altLang="zh-CN" sz="1800"/>
              <a:t>93%</a:t>
            </a:r>
            <a:r>
              <a:rPr lang="zh-CN" altLang="en-US" sz="1800"/>
              <a:t>。</a:t>
            </a:r>
            <a:endParaRPr lang="zh-CN" altLang="en-US" sz="1800"/>
          </a:p>
          <a:p>
            <a:pPr algn="l" fontAlgn="auto">
              <a:lnSpc>
                <a:spcPct val="200000"/>
              </a:lnSpc>
            </a:pPr>
            <a:endParaRPr lang="zh-CN" altLang="en-US"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278255" y="413385"/>
            <a:ext cx="8984615" cy="443230"/>
          </a:xfrm>
        </p:spPr>
        <p:txBody>
          <a:bodyPr>
            <a:normAutofit fontScale="90000"/>
          </a:bodyPr>
          <a:p>
            <a:r>
              <a:rPr lang="zh-CN" altLang="en-US" sz="2665">
                <a:sym typeface="+mn-ea"/>
              </a:rPr>
              <a:t>(四)创新性 </a:t>
            </a:r>
            <a:endParaRPr lang="zh-CN" altLang="en-US" sz="2665">
              <a:sym typeface="+mn-ea"/>
            </a:endParaRPr>
          </a:p>
        </p:txBody>
      </p:sp>
      <p:sp>
        <p:nvSpPr>
          <p:cNvPr id="3" name="副标题 2"/>
          <p:cNvSpPr>
            <a:spLocks noGrp="1"/>
          </p:cNvSpPr>
          <p:nvPr>
            <p:ph type="subTitle" idx="1"/>
          </p:nvPr>
        </p:nvSpPr>
        <p:spPr>
          <a:xfrm>
            <a:off x="568325" y="857250"/>
            <a:ext cx="11157585" cy="5734050"/>
          </a:xfrm>
        </p:spPr>
        <p:txBody>
          <a:bodyPr>
            <a:normAutofit lnSpcReduction="20000"/>
          </a:bodyPr>
          <a:p>
            <a:pPr algn="l" fontAlgn="auto">
              <a:lnSpc>
                <a:spcPct val="200000"/>
              </a:lnSpc>
            </a:pPr>
            <a:r>
              <a:rPr lang="en-US" altLang="zh-CN" sz="1800"/>
              <a:t>1</a:t>
            </a:r>
            <a:r>
              <a:rPr lang="zh-CN" altLang="en-US" sz="1800"/>
              <a:t>、创新程度：</a:t>
            </a:r>
            <a:endParaRPr lang="zh-CN" altLang="en-US" sz="1800"/>
          </a:p>
          <a:p>
            <a:pPr algn="l" fontAlgn="auto">
              <a:lnSpc>
                <a:spcPct val="200000"/>
              </a:lnSpc>
            </a:pPr>
            <a:r>
              <a:rPr lang="en-US" altLang="zh-CN" sz="1800"/>
              <a:t>         </a:t>
            </a:r>
            <a:r>
              <a:rPr lang="zh-CN" altLang="en-US" sz="1800"/>
              <a:t>盐酸阿那格雷采用全新的合成路线，技术含量高，并获发明专利，专利名称：一种用于工业化放大生产盐酸阿那格雷原料药的制备方法；专利号：</a:t>
            </a:r>
            <a:r>
              <a:rPr lang="en-US" altLang="zh-CN" sz="1800"/>
              <a:t>ZL201210279101.8</a:t>
            </a:r>
            <a:r>
              <a:rPr lang="zh-CN" altLang="en-US" sz="1800"/>
              <a:t>。</a:t>
            </a:r>
            <a:endParaRPr lang="zh-CN" altLang="en-US" sz="1800"/>
          </a:p>
          <a:p>
            <a:pPr algn="l" fontAlgn="auto">
              <a:lnSpc>
                <a:spcPct val="200000"/>
              </a:lnSpc>
            </a:pPr>
            <a:r>
              <a:rPr lang="en-US" altLang="zh-CN" sz="1800"/>
              <a:t>         </a:t>
            </a:r>
            <a:r>
              <a:rPr lang="zh-CN" altLang="en-US" sz="1800"/>
              <a:t>盐酸阿那格雷胶囊在研究过程中完全按</a:t>
            </a:r>
            <a:r>
              <a:rPr lang="en-US" altLang="zh-CN" sz="1800"/>
              <a:t>ICH</a:t>
            </a:r>
            <a:r>
              <a:rPr lang="zh-CN" altLang="en-US" sz="1800"/>
              <a:t>和国家药品监督管理局最新指导原则进行相关研究，如遗传毒性杂质警示结构分析、遗传毒性杂质定量研究、重金属元素的定量研究等。</a:t>
            </a:r>
            <a:endParaRPr lang="zh-CN" altLang="en-US" sz="1800"/>
          </a:p>
          <a:p>
            <a:pPr algn="l" fontAlgn="auto">
              <a:lnSpc>
                <a:spcPct val="200000"/>
              </a:lnSpc>
            </a:pPr>
            <a:r>
              <a:rPr lang="en-US" altLang="zh-CN" sz="1800"/>
              <a:t>2</a:t>
            </a:r>
            <a:r>
              <a:rPr lang="zh-CN" altLang="en-US" sz="1800"/>
              <a:t>、应用创新：</a:t>
            </a:r>
            <a:endParaRPr lang="zh-CN" altLang="en-US" sz="1800"/>
          </a:p>
          <a:p>
            <a:pPr algn="l" fontAlgn="auto">
              <a:lnSpc>
                <a:spcPct val="200000"/>
              </a:lnSpc>
            </a:pPr>
            <a:r>
              <a:rPr lang="en-US" altLang="zh-CN" sz="1800"/>
              <a:t>         </a:t>
            </a:r>
            <a:r>
              <a:rPr lang="zh-CN" altLang="en-US" sz="1800"/>
              <a:t>由于盐酸阿那格雷胶囊规格较小（</a:t>
            </a:r>
            <a:r>
              <a:rPr lang="en-US" altLang="zh-CN" sz="1800"/>
              <a:t>0.5mg</a:t>
            </a:r>
            <a:r>
              <a:rPr lang="zh-CN" altLang="en-US" sz="1800"/>
              <a:t>），胶囊的填充量如果变化较大，有可能使疗效产生变化，所以我公司采用了国内最新的生产线的自动化重量检测设备（山东西泰克</a:t>
            </a:r>
            <a:r>
              <a:rPr lang="en-US" altLang="zh-CN" sz="1800"/>
              <a:t>C1800</a:t>
            </a:r>
            <a:r>
              <a:rPr lang="zh-CN" altLang="en-US" sz="1800"/>
              <a:t>胶囊检重秤），能够在生产流水线动态情况下对产品进行称重，实现对生产线中超重、欠重的不合格产品自动剔除。</a:t>
            </a:r>
            <a:endParaRPr lang="zh-CN" altLang="en-US"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278255" y="413385"/>
            <a:ext cx="8984615" cy="443230"/>
          </a:xfrm>
        </p:spPr>
        <p:txBody>
          <a:bodyPr>
            <a:normAutofit fontScale="90000"/>
          </a:bodyPr>
          <a:p>
            <a:r>
              <a:rPr lang="zh-CN" altLang="en-US" sz="2665">
                <a:sym typeface="+mn-ea"/>
              </a:rPr>
              <a:t>(五)公平性</a:t>
            </a:r>
            <a:endParaRPr lang="zh-CN" altLang="en-US" sz="2665">
              <a:sym typeface="+mn-ea"/>
            </a:endParaRPr>
          </a:p>
        </p:txBody>
      </p:sp>
      <p:sp>
        <p:nvSpPr>
          <p:cNvPr id="3" name="副标题 2"/>
          <p:cNvSpPr>
            <a:spLocks noGrp="1"/>
          </p:cNvSpPr>
          <p:nvPr>
            <p:ph type="subTitle" idx="1"/>
          </p:nvPr>
        </p:nvSpPr>
        <p:spPr>
          <a:xfrm>
            <a:off x="568325" y="857250"/>
            <a:ext cx="11157585" cy="5734050"/>
          </a:xfrm>
        </p:spPr>
        <p:txBody>
          <a:bodyPr>
            <a:noAutofit/>
          </a:bodyPr>
          <a:p>
            <a:pPr algn="l" fontAlgn="auto">
              <a:lnSpc>
                <a:spcPct val="200000"/>
              </a:lnSpc>
            </a:pPr>
            <a:r>
              <a:rPr lang="en-US" altLang="zh-CN" sz="1800"/>
              <a:t>1</a:t>
            </a:r>
            <a:r>
              <a:rPr lang="zh-CN" altLang="en-US" sz="1800"/>
              <a:t>、所治疗疾病对公共健康的影响：原发性血小板增多症是一种致命的血液病。该病导致不正常的血栓高发生率，死亡的危险度远高</a:t>
            </a:r>
            <a:r>
              <a:rPr lang="zh-CN" altLang="en-US" sz="1800"/>
              <a:t>于同龄健康人。</a:t>
            </a:r>
            <a:endParaRPr lang="zh-CN" altLang="en-US" sz="1800"/>
          </a:p>
          <a:p>
            <a:pPr algn="l" fontAlgn="auto">
              <a:lnSpc>
                <a:spcPct val="200000"/>
              </a:lnSpc>
            </a:pPr>
            <a:r>
              <a:rPr lang="en-US" altLang="zh-CN" sz="1800"/>
              <a:t>2</a:t>
            </a:r>
            <a:r>
              <a:rPr lang="zh-CN" altLang="en-US" sz="1800"/>
              <a:t>、符合</a:t>
            </a:r>
            <a:r>
              <a:rPr lang="en-US" altLang="zh-CN" sz="1800"/>
              <a:t>“</a:t>
            </a:r>
            <a:r>
              <a:rPr lang="zh-CN" altLang="en-US" sz="1800"/>
              <a:t>保基本</a:t>
            </a:r>
            <a:r>
              <a:rPr lang="en-US" altLang="zh-CN" sz="1800"/>
              <a:t>”</a:t>
            </a:r>
            <a:r>
              <a:rPr lang="zh-CN" altLang="en-US" sz="1800"/>
              <a:t>原则：阿那格雷对原发性血小板增多症疗效确切。使用方法简便，便于患者遵医嘱使用。药品在市场上有稳定的供应渠道，确保患者能够及时获得所需的药品。</a:t>
            </a:r>
            <a:endParaRPr lang="zh-CN" altLang="en-US" sz="1800"/>
          </a:p>
          <a:p>
            <a:pPr algn="l" fontAlgn="auto">
              <a:lnSpc>
                <a:spcPct val="200000"/>
              </a:lnSpc>
            </a:pPr>
            <a:r>
              <a:rPr lang="en-US" altLang="zh-CN" sz="1800"/>
              <a:t>3</a:t>
            </a:r>
            <a:r>
              <a:rPr lang="zh-CN" altLang="en-US" sz="1800"/>
              <a:t>、弥补目录短板：目前治疗血小板增多症在医保目录中空白，盐酸阿那格雷胶囊将为血小板增多症患者提供一种安全稳定的治疗途径。</a:t>
            </a:r>
            <a:endParaRPr lang="zh-CN" altLang="en-US" sz="1800"/>
          </a:p>
          <a:p>
            <a:pPr algn="l" fontAlgn="auto">
              <a:lnSpc>
                <a:spcPct val="200000"/>
              </a:lnSpc>
            </a:pPr>
            <a:r>
              <a:rPr lang="en-US" altLang="zh-CN" sz="1800"/>
              <a:t>4</a:t>
            </a:r>
            <a:r>
              <a:rPr lang="zh-CN" altLang="en-US" sz="1800"/>
              <a:t>、降低临床管理难度：</a:t>
            </a:r>
            <a:endParaRPr lang="zh-CN" altLang="en-US" sz="1800"/>
          </a:p>
          <a:p>
            <a:pPr algn="l" fontAlgn="auto">
              <a:lnSpc>
                <a:spcPct val="200000"/>
              </a:lnSpc>
            </a:pPr>
            <a:r>
              <a:rPr lang="en-US" altLang="zh-CN" sz="1800"/>
              <a:t>1.</a:t>
            </a:r>
            <a:r>
              <a:rPr lang="zh-CN" altLang="en-US" sz="1800"/>
              <a:t>阿那格雷在国外应用近</a:t>
            </a:r>
            <a:r>
              <a:rPr lang="en-US" altLang="zh-CN" sz="1800"/>
              <a:t>30</a:t>
            </a:r>
            <a:r>
              <a:rPr lang="zh-CN" altLang="en-US" sz="1800"/>
              <a:t>年，有效性安全性已在真实世界的研究中得到证实，便于医生使用。</a:t>
            </a:r>
            <a:endParaRPr lang="zh-CN" altLang="en-US" sz="1800"/>
          </a:p>
          <a:p>
            <a:pPr algn="l" fontAlgn="auto">
              <a:lnSpc>
                <a:spcPct val="200000"/>
              </a:lnSpc>
            </a:pPr>
            <a:r>
              <a:rPr lang="en-US" altLang="zh-CN" sz="1800"/>
              <a:t>2.</a:t>
            </a:r>
            <a:r>
              <a:rPr lang="zh-CN" altLang="en-US" sz="1800"/>
              <a:t>口服剂型，患者依从性好，定期检查并依据医生评判服用合适剂量就能够达到预期目标。</a:t>
            </a:r>
            <a:endParaRPr lang="zh-CN" altLang="en-US" sz="1800"/>
          </a:p>
          <a:p>
            <a:pPr algn="l" fontAlgn="auto">
              <a:lnSpc>
                <a:spcPct val="200000"/>
              </a:lnSpc>
            </a:pPr>
            <a:endParaRPr lang="zh-CN" altLang="en-US" sz="1800"/>
          </a:p>
        </p:txBody>
      </p:sp>
    </p:spTree>
  </p:cSld>
  <p:clrMapOvr>
    <a:masterClrMapping/>
  </p:clrMapOvr>
</p:sld>
</file>

<file path=ppt/tags/tag1.xml><?xml version="1.0" encoding="utf-8"?>
<p:tagLst xmlns:p="http://schemas.openxmlformats.org/presentationml/2006/main">
  <p:tag name="commondata" val="eyJoZGlkIjoiMzgwOGU5OTVhNzI5ZWUzODY4MmUwZTAyYWFiYjYzN2I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2961</Words>
  <Application>WPS 演示</Application>
  <PresentationFormat>宽屏</PresentationFormat>
  <Paragraphs>66</Paragraphs>
  <Slides>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Arial</vt:lpstr>
      <vt:lpstr>宋体</vt:lpstr>
      <vt:lpstr>Wingdings</vt:lpstr>
      <vt:lpstr>微软雅黑</vt:lpstr>
      <vt:lpstr>Calibri</vt:lpstr>
      <vt:lpstr>Arial Unicode MS</vt:lpstr>
      <vt:lpstr>WPS</vt:lpstr>
      <vt:lpstr>（一）基本信息</vt:lpstr>
      <vt:lpstr>（一）基本信息</vt:lpstr>
      <vt:lpstr>(二)安全性</vt:lpstr>
      <vt:lpstr>(二)安全性</vt:lpstr>
      <vt:lpstr>(三)有效性 </vt:lpstr>
      <vt:lpstr>(三)有效性 </vt:lpstr>
      <vt:lpstr>(四)创新性 </vt:lpstr>
      <vt:lpstr>(五)公平性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红</cp:lastModifiedBy>
  <cp:revision>13</cp:revision>
  <dcterms:created xsi:type="dcterms:W3CDTF">2023-08-09T12:44:00Z</dcterms:created>
  <dcterms:modified xsi:type="dcterms:W3CDTF">2025-07-15T07:30:10Z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2052-12.1.0.21915</vt:lpwstr>
  </property>
</Properties>
</file>