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4" r:id="rId4"/>
    <p:sldMasterId id="2147483672" r:id="rId5"/>
  </p:sldMasterIdLst>
  <p:notesMasterIdLst>
    <p:notesMasterId r:id="rId7"/>
  </p:notesMasterIdLst>
  <p:handoutMasterIdLst>
    <p:handoutMasterId r:id="rId17"/>
  </p:handoutMasterIdLst>
  <p:sldIdLst>
    <p:sldId id="352" r:id="rId6"/>
    <p:sldId id="365" r:id="rId8"/>
    <p:sldId id="354" r:id="rId9"/>
    <p:sldId id="355" r:id="rId10"/>
    <p:sldId id="391" r:id="rId11"/>
    <p:sldId id="392" r:id="rId12"/>
    <p:sldId id="375" r:id="rId13"/>
    <p:sldId id="376" r:id="rId14"/>
    <p:sldId id="378" r:id="rId15"/>
    <p:sldId id="36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9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~~" initials="~" lastIdx="1" clrIdx="0"/>
  <p:cmAuthor id="2" name="作者" initials="A" lastIdx="0" clrIdx="1"/>
  <p:cmAuthor id="3" name="lhx" initials="l" lastIdx="3" clrIdx="2"/>
  <p:cmAuthor id="4" name="Microsoft 帐户" initials="M帐" lastIdx="4" clrIdx="3"/>
  <p:cmAuthor id="5" name="zhouxiaomei" initials="z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FF"/>
    <a:srgbClr val="376FFF"/>
    <a:srgbClr val="F5F7FF"/>
    <a:srgbClr val="FFFFFF"/>
    <a:srgbClr val="7F6FFF"/>
    <a:srgbClr val="007ADD"/>
    <a:srgbClr val="D10101"/>
    <a:srgbClr val="3B3E4D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1" autoAdjust="0"/>
    <p:restoredTop sz="96512"/>
  </p:normalViewPr>
  <p:slideViewPr>
    <p:cSldViewPr snapToGrid="0" showGuides="1">
      <p:cViewPr varScale="1">
        <p:scale>
          <a:sx n="124" d="100"/>
          <a:sy n="124" d="100"/>
        </p:scale>
        <p:origin x="192" y="328"/>
      </p:cViewPr>
      <p:guideLst>
        <p:guide orient="horz" pos="2205"/>
        <p:guide pos="396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6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&#24037;&#20316;&#31807;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[工作簿1]Sheet1!$A$30</c:f>
              <c:strCache>
                <c:ptCount val="1"/>
                <c:pt idx="0">
                  <c:v>本品</c:v>
                </c:pt>
              </c:strCache>
            </c:strRef>
          </c:tx>
          <c:spPr>
            <a:ln w="28575" cap="rnd" cmpd="sng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  <a:sp3d contourW="28575"/>
          </c:spPr>
          <c:marker>
            <c:symbol val="none"/>
          </c:marker>
          <c:dLbls>
            <c:dLbl>
              <c:idx val="0"/>
              <c:layout>
                <c:manualLayout>
                  <c:x val="-0.097305919886565"/>
                  <c:y val="-0.1006140765233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2017015242822"/>
                  <c:y val="-0.16863486065186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97305919886565"/>
                  <c:y val="-0.12328767123287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97483161999291"/>
                  <c:y val="-0.090694378837978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[工作簿1]Sheet1!$B$29:$E$29</c:f>
              <c:strCache>
                <c:ptCount val="4"/>
                <c:pt idx="0">
                  <c:v>2周</c:v>
                </c:pt>
                <c:pt idx="1">
                  <c:v>4周</c:v>
                </c:pt>
                <c:pt idx="2">
                  <c:v>6周</c:v>
                </c:pt>
                <c:pt idx="3">
                  <c:v>8周</c:v>
                </c:pt>
              </c:strCache>
            </c:strRef>
          </c:cat>
          <c:val>
            <c:numRef>
              <c:f>[工作簿1]Sheet1!$B$30:$E$30</c:f>
              <c:numCache>
                <c:formatCode>0.0%</c:formatCode>
                <c:ptCount val="4"/>
                <c:pt idx="0">
                  <c:v>0.123</c:v>
                </c:pt>
                <c:pt idx="1">
                  <c:v>0.341</c:v>
                </c:pt>
                <c:pt idx="2">
                  <c:v>0.509</c:v>
                </c:pt>
                <c:pt idx="3">
                  <c:v>0.706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[工作簿1]Sheet1!$A$31</c:f>
              <c:strCache>
                <c:ptCount val="1"/>
                <c:pt idx="0">
                  <c:v>安慰剂</c:v>
                </c:pt>
              </c:strCache>
            </c:strRef>
          </c:tx>
          <c:spPr>
            <a:ln w="28575" cap="rnd" cmpd="sng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  <a:sp3d contourW="28575"/>
          </c:spPr>
          <c:marker>
            <c:symbol val="none"/>
          </c:marker>
          <c:dLbls>
            <c:dLbl>
              <c:idx val="0"/>
              <c:layout>
                <c:manualLayout>
                  <c:x val="0.160581354129741"/>
                  <c:y val="0.05526688710439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460829493087558"/>
                  <c:y val="0.025980160604629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726692662176533"/>
                  <c:y val="0.0779404818138876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[工作簿1]Sheet1!$B$29:$E$29</c:f>
              <c:strCache>
                <c:ptCount val="4"/>
                <c:pt idx="0">
                  <c:v>2周</c:v>
                </c:pt>
                <c:pt idx="1">
                  <c:v>4周</c:v>
                </c:pt>
                <c:pt idx="2">
                  <c:v>6周</c:v>
                </c:pt>
                <c:pt idx="3">
                  <c:v>8周</c:v>
                </c:pt>
              </c:strCache>
            </c:strRef>
          </c:cat>
          <c:val>
            <c:numRef>
              <c:f>[工作簿1]Sheet1!$B$31:$E$31</c:f>
              <c:numCache>
                <c:formatCode>0.0%</c:formatCode>
                <c:ptCount val="4"/>
                <c:pt idx="0">
                  <c:v>0.13</c:v>
                </c:pt>
                <c:pt idx="1">
                  <c:v>0.228</c:v>
                </c:pt>
                <c:pt idx="2">
                  <c:v>0.413</c:v>
                </c:pt>
                <c:pt idx="3">
                  <c:v>0.424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1"/>
        <c:axId val="256251854"/>
        <c:axId val="504357109"/>
      </c:lineChart>
      <c:catAx>
        <c:axId val="2562518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04357109"/>
        <c:crosses val="autoZero"/>
        <c:auto val="1"/>
        <c:lblAlgn val="ctr"/>
        <c:lblOffset val="100"/>
        <c:noMultiLvlLbl val="0"/>
      </c:catAx>
      <c:valAx>
        <c:axId val="50435710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625185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1ec57c1-2078-4855-9bdd-f9118fccba06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[工作簿1]Sheet1!$A$25</c:f>
              <c:strCache>
                <c:ptCount val="1"/>
                <c:pt idx="0">
                  <c:v>本品</c:v>
                </c:pt>
              </c:strCache>
            </c:strRef>
          </c:tx>
          <c:spPr>
            <a:ln w="28575" cap="rnd" cmpd="sng">
              <a:solidFill>
                <a:schemeClr val="accent5">
                  <a:lumMod val="75000"/>
                </a:schemeClr>
              </a:solidFill>
              <a:prstDash val="solid"/>
              <a:round/>
            </a:ln>
            <a:effectLst/>
            <a:sp3d contourW="28575"/>
          </c:spPr>
          <c:marker>
            <c:symbol val="none"/>
          </c:marker>
          <c:dLbls>
            <c:dLbl>
              <c:idx val="0"/>
              <c:layout>
                <c:manualLayout>
                  <c:x val="-0.137633907778295"/>
                  <c:y val="-0.11875874941670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11.9%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5607824871914"/>
                  <c:y val="-0.10895940270648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31.5%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1774569166279"/>
                  <c:y val="-0.15398973401773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45.7%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926874708896134"/>
                  <c:y val="-0.060895940270648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62.5%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[工作簿1]Sheet1!$B$24:$E$24</c:f>
              <c:strCache>
                <c:ptCount val="4"/>
                <c:pt idx="0">
                  <c:v>2周</c:v>
                </c:pt>
                <c:pt idx="1">
                  <c:v>4周</c:v>
                </c:pt>
                <c:pt idx="2">
                  <c:v>6周</c:v>
                </c:pt>
                <c:pt idx="3">
                  <c:v>8周</c:v>
                </c:pt>
              </c:strCache>
            </c:strRef>
          </c:cat>
          <c:val>
            <c:numRef>
              <c:f>[工作簿1]Sheet1!$B$25:$E$25</c:f>
              <c:numCache>
                <c:formatCode>0.00%</c:formatCode>
                <c:ptCount val="4"/>
                <c:pt idx="0">
                  <c:v>0.119</c:v>
                </c:pt>
                <c:pt idx="1">
                  <c:v>0.315</c:v>
                </c:pt>
                <c:pt idx="2">
                  <c:v>0.457</c:v>
                </c:pt>
                <c:pt idx="3">
                  <c:v>0.625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[工作簿1]Sheet1!$A$26</c:f>
              <c:strCache>
                <c:ptCount val="1"/>
                <c:pt idx="0">
                  <c:v>安慰剂</c:v>
                </c:pt>
              </c:strCache>
            </c:strRef>
          </c:tx>
          <c:spPr>
            <a:ln w="28575" cap="rnd" cmpd="sng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  <a:sp3d contourW="28575"/>
          </c:spPr>
          <c:marker>
            <c:symbol val="none"/>
          </c:marker>
          <c:dLbls>
            <c:dLbl>
              <c:idx val="0"/>
              <c:layout>
                <c:manualLayout>
                  <c:x val="0.188635305076851"/>
                  <c:y val="0.080027998133457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12.1%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20.7%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628784350256171"/>
                  <c:y val="0.083527764815679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36.2%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36.2%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[工作簿1]Sheet1!$B$24:$E$24</c:f>
              <c:strCache>
                <c:ptCount val="4"/>
                <c:pt idx="0">
                  <c:v>2周</c:v>
                </c:pt>
                <c:pt idx="1">
                  <c:v>4周</c:v>
                </c:pt>
                <c:pt idx="2">
                  <c:v>6周</c:v>
                </c:pt>
                <c:pt idx="3">
                  <c:v>8周</c:v>
                </c:pt>
              </c:strCache>
            </c:strRef>
          </c:cat>
          <c:val>
            <c:numRef>
              <c:f>[工作簿1]Sheet1!$B$26:$E$26</c:f>
              <c:numCache>
                <c:formatCode>0.00%</c:formatCode>
                <c:ptCount val="4"/>
                <c:pt idx="0">
                  <c:v>0.121</c:v>
                </c:pt>
                <c:pt idx="1">
                  <c:v>0.207</c:v>
                </c:pt>
                <c:pt idx="2">
                  <c:v>0.362</c:v>
                </c:pt>
                <c:pt idx="3">
                  <c:v>0.362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1"/>
        <c:axId val="360593651"/>
        <c:axId val="223614595"/>
      </c:lineChart>
      <c:catAx>
        <c:axId val="3605936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3614595"/>
        <c:crosses val="autoZero"/>
        <c:auto val="1"/>
        <c:lblAlgn val="ctr"/>
        <c:lblOffset val="100"/>
        <c:noMultiLvlLbl val="0"/>
      </c:catAx>
      <c:valAx>
        <c:axId val="22361459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605936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9ef20fd-9096-40ac-8ae1-958a99aa6185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07312001848"/>
          <c:y val="0.152022983002155"/>
          <c:w val="0.871479727388241"/>
          <c:h val="0.725975580560211"/>
        </c:manualLayout>
      </c:layout>
      <c:lineChart>
        <c:grouping val="standard"/>
        <c:varyColors val="0"/>
        <c:ser>
          <c:idx val="0"/>
          <c:order val="0"/>
          <c:tx>
            <c:strRef>
              <c:f>[工作簿1]Sheet1!$A$37</c:f>
              <c:strCache>
                <c:ptCount val="1"/>
                <c:pt idx="0">
                  <c:v>本品</c:v>
                </c:pt>
              </c:strCache>
            </c:strRef>
          </c:tx>
          <c:spPr>
            <a:ln w="28575" cap="rnd" cmpd="sng">
              <a:solidFill>
                <a:srgbClr val="C00000"/>
              </a:solidFill>
              <a:prstDash val="solid"/>
              <a:round/>
            </a:ln>
            <a:effectLst/>
            <a:sp3d contourW="28575"/>
          </c:spPr>
          <c:marker>
            <c:symbol val="none"/>
          </c:marker>
          <c:dLbls>
            <c:dLbl>
              <c:idx val="0"/>
              <c:layout>
                <c:manualLayout>
                  <c:x val="-0.0946420393833003"/>
                  <c:y val="-0.09215731905980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57945351854679"/>
                  <c:y val="-0.0993716546427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6180735765532"/>
                  <c:y val="-0.07703048638585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44237520989162"/>
                  <c:y val="-0.1417267861298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[工作簿1]Sheet1!$B$36:$E$36</c:f>
              <c:strCache>
                <c:ptCount val="4"/>
                <c:pt idx="0">
                  <c:v>2周</c:v>
                </c:pt>
                <c:pt idx="1">
                  <c:v>4周</c:v>
                </c:pt>
                <c:pt idx="2">
                  <c:v>6周</c:v>
                </c:pt>
                <c:pt idx="3">
                  <c:v>8周</c:v>
                </c:pt>
              </c:strCache>
            </c:strRef>
          </c:cat>
          <c:val>
            <c:numRef>
              <c:f>[工作簿1]Sheet1!$B$37:$E$37</c:f>
              <c:numCache>
                <c:formatCode>0.0%</c:formatCode>
                <c:ptCount val="4"/>
                <c:pt idx="0">
                  <c:v>0.313</c:v>
                </c:pt>
                <c:pt idx="1">
                  <c:v>0.566</c:v>
                </c:pt>
                <c:pt idx="2">
                  <c:v>0.704</c:v>
                </c:pt>
                <c:pt idx="3">
                  <c:v>0.829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[工作簿1]Sheet1!$A$38</c:f>
              <c:strCache>
                <c:ptCount val="1"/>
                <c:pt idx="0">
                  <c:v>安慰剂</c:v>
                </c:pt>
              </c:strCache>
            </c:strRef>
          </c:tx>
          <c:spPr>
            <a:ln w="28575" cap="rnd" cmpd="sng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  <a:sp3d contourW="28575"/>
          </c:spPr>
          <c:marker>
            <c:symbol val="none"/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[工作簿1]Sheet1!$B$36:$E$36</c:f>
              <c:strCache>
                <c:ptCount val="4"/>
                <c:pt idx="0">
                  <c:v>2周</c:v>
                </c:pt>
                <c:pt idx="1">
                  <c:v>4周</c:v>
                </c:pt>
                <c:pt idx="2">
                  <c:v>6周</c:v>
                </c:pt>
                <c:pt idx="3">
                  <c:v>8周</c:v>
                </c:pt>
              </c:strCache>
            </c:strRef>
          </c:cat>
          <c:val>
            <c:numRef>
              <c:f>[工作簿1]Sheet1!$B$38:$E$38</c:f>
              <c:numCache>
                <c:formatCode>0.0%</c:formatCode>
                <c:ptCount val="4"/>
                <c:pt idx="0">
                  <c:v>0.234</c:v>
                </c:pt>
                <c:pt idx="1">
                  <c:v>0.431</c:v>
                </c:pt>
                <c:pt idx="2">
                  <c:v>0.616</c:v>
                </c:pt>
                <c:pt idx="3">
                  <c:v>0.705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0"/>
        <c:smooth val="1"/>
        <c:axId val="895943472"/>
        <c:axId val="59004118"/>
      </c:lineChart>
      <c:catAx>
        <c:axId val="8959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9004118"/>
        <c:crosses val="autoZero"/>
        <c:auto val="1"/>
        <c:lblAlgn val="ctr"/>
        <c:lblOffset val="100"/>
        <c:noMultiLvlLbl val="0"/>
      </c:catAx>
      <c:valAx>
        <c:axId val="5900411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59434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602009b-7a39-4139-acd4-4107e23951df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gradFill>
          <a:gsLst>
            <a:gs pos="100000">
              <a:schemeClr val="phClr"/>
            </a:gs>
            <a:gs pos="0">
              <a:schemeClr val="phClr">
                <a:hueOff val="-1670000"/>
              </a:schemeClr>
            </a:gs>
          </a:gsLst>
          <a:lin ang="0" scaled="1"/>
        </a:gra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gradFill>
          <a:gsLst>
            <a:gs pos="100000">
              <a:schemeClr val="phClr"/>
            </a:gs>
            <a:gs pos="0">
              <a:schemeClr val="phClr">
                <a:hueOff val="-1670000"/>
              </a:schemeClr>
            </a:gs>
          </a:gsLst>
          <a:lin ang="0" scaled="1"/>
        </a:gra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28575" cap="rnd">
        <a:gradFill>
          <a:gsLst>
            <a:gs pos="100000">
              <a:schemeClr val="phClr"/>
            </a:gs>
            <a:gs pos="0">
              <a:schemeClr val="phClr">
                <a:hueOff val="-1670000"/>
              </a:schemeClr>
            </a:gs>
          </a:gsLst>
          <a:lin ang="0" scaled="1"/>
        </a:gra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更多精美模板请访问卡卡办公网：</a:t>
            </a:r>
            <a:r>
              <a:rPr lang="en-US" altLang="zh-CN"/>
              <a:t>https://www.kakappt.com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更多精美模板请访问卡卡办公网：</a:t>
            </a:r>
            <a:r>
              <a:rPr lang="en-US" altLang="zh-CN"/>
              <a:t>https://www.kakappt.com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5350" y="-2665350"/>
            <a:ext cx="68613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b="39931"/>
          <a:stretch>
            <a:fillRect/>
          </a:stretch>
        </p:blipFill>
        <p:spPr>
          <a:xfrm>
            <a:off x="0" y="0"/>
            <a:ext cx="12192000" cy="2670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62823"/>
          <a:stretch>
            <a:fillRect/>
          </a:stretch>
        </p:blipFill>
        <p:spPr>
          <a:xfrm>
            <a:off x="0" y="5205476"/>
            <a:ext cx="12192000" cy="1652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39394" r="36869"/>
          <a:stretch>
            <a:fillRect/>
          </a:stretch>
        </p:blipFill>
        <p:spPr>
          <a:xfrm>
            <a:off x="0" y="2670047"/>
            <a:ext cx="12192000" cy="25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31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/>
          <a:srcRect r="44234"/>
          <a:stretch>
            <a:fillRect/>
          </a:stretch>
        </p:blipFill>
        <p:spPr>
          <a:xfrm>
            <a:off x="-1" y="0"/>
            <a:ext cx="7048501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5350" y="-2665350"/>
            <a:ext cx="68613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b="39931"/>
          <a:stretch>
            <a:fillRect/>
          </a:stretch>
        </p:blipFill>
        <p:spPr>
          <a:xfrm>
            <a:off x="0" y="0"/>
            <a:ext cx="12192000" cy="2670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62823"/>
          <a:stretch>
            <a:fillRect/>
          </a:stretch>
        </p:blipFill>
        <p:spPr>
          <a:xfrm>
            <a:off x="0" y="5205476"/>
            <a:ext cx="12192000" cy="1652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39394" r="36869"/>
          <a:stretch>
            <a:fillRect/>
          </a:stretch>
        </p:blipFill>
        <p:spPr>
          <a:xfrm>
            <a:off x="0" y="2670047"/>
            <a:ext cx="12192000" cy="25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31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/>
          <a:srcRect r="44234"/>
          <a:stretch>
            <a:fillRect/>
          </a:stretch>
        </p:blipFill>
        <p:spPr>
          <a:xfrm>
            <a:off x="-1" y="0"/>
            <a:ext cx="7048501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 userDrawn="1">
            <p:custDataLst>
              <p:tags r:id="rId2"/>
            </p:custDataLst>
          </p:nvPr>
        </p:nvSpPr>
        <p:spPr>
          <a:xfrm>
            <a:off x="7398385" y="1868805"/>
            <a:ext cx="1788795" cy="3098800"/>
          </a:xfrm>
          <a:custGeom>
            <a:avLst/>
            <a:gdLst>
              <a:gd name="connsiteX0" fmla="*/ 549501 w 1674041"/>
              <a:gd name="connsiteY0" fmla="*/ 2899649 h 2899649"/>
              <a:gd name="connsiteX1" fmla="*/ 1674041 w 1674041"/>
              <a:gd name="connsiteY1" fmla="*/ 1615795 h 2899649"/>
              <a:gd name="connsiteX2" fmla="*/ 1124476 w 1674041"/>
              <a:gd name="connsiteY2" fmla="*/ 0 h 2899649"/>
              <a:gd name="connsiteX3" fmla="*/ 0 w 1674041"/>
              <a:gd name="connsiteY3" fmla="*/ 1283854 h 28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41" h="2899649">
                <a:moveTo>
                  <a:pt x="549501" y="2899649"/>
                </a:moveTo>
                <a:lnTo>
                  <a:pt x="1674041" y="1615795"/>
                </a:lnTo>
                <a:lnTo>
                  <a:pt x="1124476" y="0"/>
                </a:lnTo>
                <a:lnTo>
                  <a:pt x="0" y="1283854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3"/>
            </p:custDataLst>
          </p:nvPr>
        </p:nvSpPr>
        <p:spPr>
          <a:xfrm>
            <a:off x="7985760" y="3596640"/>
            <a:ext cx="2990850" cy="1726565"/>
          </a:xfrm>
          <a:custGeom>
            <a:avLst/>
            <a:gdLst>
              <a:gd name="connsiteX0" fmla="*/ 2798710 w 2798710"/>
              <a:gd name="connsiteY0" fmla="*/ 331941 h 1615794"/>
              <a:gd name="connsiteX1" fmla="*/ 1124541 w 2798710"/>
              <a:gd name="connsiteY1" fmla="*/ 0 h 1615794"/>
              <a:gd name="connsiteX2" fmla="*/ 0 w 2798710"/>
              <a:gd name="connsiteY2" fmla="*/ 1283854 h 1615794"/>
              <a:gd name="connsiteX3" fmla="*/ 1674106 w 2798710"/>
              <a:gd name="connsiteY3" fmla="*/ 1615795 h 161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710" h="1615794">
                <a:moveTo>
                  <a:pt x="2798710" y="331941"/>
                </a:moveTo>
                <a:lnTo>
                  <a:pt x="1124541" y="0"/>
                </a:lnTo>
                <a:lnTo>
                  <a:pt x="0" y="1283854"/>
                </a:lnTo>
                <a:lnTo>
                  <a:pt x="1674106" y="1615795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 userDrawn="1">
            <p:custDataLst>
              <p:tags r:id="rId4"/>
            </p:custDataLst>
          </p:nvPr>
        </p:nvSpPr>
        <p:spPr>
          <a:xfrm>
            <a:off x="8600440" y="1868805"/>
            <a:ext cx="2376170" cy="2081530"/>
          </a:xfrm>
          <a:custGeom>
            <a:avLst/>
            <a:gdLst>
              <a:gd name="connsiteX0" fmla="*/ 0 w 2223734"/>
              <a:gd name="connsiteY0" fmla="*/ 0 h 1947735"/>
              <a:gd name="connsiteX1" fmla="*/ 549629 w 2223734"/>
              <a:gd name="connsiteY1" fmla="*/ 1615795 h 1947735"/>
              <a:gd name="connsiteX2" fmla="*/ 2223735 w 2223734"/>
              <a:gd name="connsiteY2" fmla="*/ 1947736 h 1947735"/>
              <a:gd name="connsiteX3" fmla="*/ 1674106 w 2223734"/>
              <a:gd name="connsiteY3" fmla="*/ 331941 h 19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34" h="1947735">
                <a:moveTo>
                  <a:pt x="0" y="0"/>
                </a:moveTo>
                <a:lnTo>
                  <a:pt x="549629" y="1615795"/>
                </a:lnTo>
                <a:lnTo>
                  <a:pt x="2223735" y="1947736"/>
                </a:lnTo>
                <a:lnTo>
                  <a:pt x="1674106" y="331941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5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28" name="任意多边形: 形状 27"/>
          <p:cNvSpPr/>
          <p:nvPr userDrawn="1">
            <p:custDataLst>
              <p:tags r:id="rId6"/>
            </p:custDataLst>
          </p:nvPr>
        </p:nvSpPr>
        <p:spPr>
          <a:xfrm>
            <a:off x="173990" y="3023870"/>
            <a:ext cx="831850" cy="83185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29" name="任意多边形: 形状 28"/>
          <p:cNvSpPr/>
          <p:nvPr userDrawn="1">
            <p:custDataLst>
              <p:tags r:id="rId7"/>
            </p:custDataLst>
          </p:nvPr>
        </p:nvSpPr>
        <p:spPr>
          <a:xfrm>
            <a:off x="64135" y="3041650"/>
            <a:ext cx="332105" cy="41402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0" name="任意多边形: 形状 29"/>
          <p:cNvSpPr/>
          <p:nvPr userDrawn="1">
            <p:custDataLst>
              <p:tags r:id="rId8"/>
            </p:custDataLst>
          </p:nvPr>
        </p:nvSpPr>
        <p:spPr>
          <a:xfrm>
            <a:off x="109855" y="3439795"/>
            <a:ext cx="136525" cy="6731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solidFill>
            <a:schemeClr val="bg2"/>
          </a:solidFill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2" name="任意多边形: 形状 31"/>
          <p:cNvSpPr/>
          <p:nvPr userDrawn="1">
            <p:custDataLst>
              <p:tags r:id="rId9"/>
            </p:custDataLst>
          </p:nvPr>
        </p:nvSpPr>
        <p:spPr>
          <a:xfrm rot="21420000">
            <a:off x="379730" y="403860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 rot="3087979">
            <a:off x="1239520" y="30988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4" name="任意多边形: 形状 33"/>
          <p:cNvSpPr/>
          <p:nvPr userDrawn="1">
            <p:custDataLst>
              <p:tags r:id="rId11"/>
            </p:custDataLst>
          </p:nvPr>
        </p:nvSpPr>
        <p:spPr>
          <a:xfrm rot="3087979">
            <a:off x="327660" y="103505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solidFill>
            <a:schemeClr val="bg2"/>
          </a:solidFill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2"/>
            </p:custDataLst>
          </p:nvPr>
        </p:nvSpPr>
        <p:spPr>
          <a:xfrm>
            <a:off x="1698625" y="2019935"/>
            <a:ext cx="5642610" cy="2793365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DB0C882E-835C-3F45-9C9B-FA006200D4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9065260" y="6456680"/>
            <a:ext cx="2743200" cy="365125"/>
          </a:xfrm>
        </p:spPr>
        <p:txBody>
          <a:bodyPr wrap="square">
            <a:normAutofit/>
          </a:bodyPr>
          <a:lstStyle>
            <a:lvl1pPr>
              <a:defRPr sz="1050"/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1696233" y="125033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公司名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696085" y="5072380"/>
            <a:ext cx="2880995" cy="504190"/>
          </a:xfrm>
          <a:prstGeom prst="roundRect">
            <a:avLst>
              <a:gd name="adj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A77CA8D1-BB57-324C-8962-3CAF2B1DE9A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65260" y="6456680"/>
            <a:ext cx="2743200" cy="365125"/>
          </a:xfrm>
        </p:spPr>
        <p:txBody>
          <a:bodyPr wrap="square">
            <a:normAutofit/>
          </a:bodyPr>
          <a:lstStyle>
            <a:lvl1pPr>
              <a:defRPr sz="1050"/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85944" y="2419699"/>
            <a:ext cx="1501831" cy="2042097"/>
          </a:xfrm>
        </p:spPr>
        <p:txBody>
          <a:bodyPr vert="eaVert" wrap="square" anchor="ctr"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3E37C3EE-531C-8943-8173-FC34160D05C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6"/>
            </p:custDataLst>
          </p:nvPr>
        </p:nvSpPr>
        <p:spPr>
          <a:xfrm>
            <a:off x="2675745" y="380365"/>
            <a:ext cx="9106046" cy="6120130"/>
          </a:xfrm>
          <a:prstGeom prst="rect">
            <a:avLst/>
          </a:pr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407035" y="379730"/>
            <a:ext cx="2059651" cy="6122035"/>
          </a:xfrm>
          <a:prstGeom prst="rect">
            <a:avLst/>
          </a:pr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 useBgFill="1">
        <p:nvSpPr>
          <p:cNvPr id="12" name="任意多边形: 形状 11"/>
          <p:cNvSpPr/>
          <p:nvPr userDrawn="1">
            <p:custDataLst>
              <p:tags r:id="rId8"/>
            </p:custDataLst>
          </p:nvPr>
        </p:nvSpPr>
        <p:spPr>
          <a:xfrm flipH="1">
            <a:off x="10976610" y="1824355"/>
            <a:ext cx="1041400" cy="104140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3" name="任意多边形: 形状 12"/>
          <p:cNvSpPr/>
          <p:nvPr userDrawn="1">
            <p:custDataLst>
              <p:tags r:id="rId9"/>
            </p:custDataLst>
          </p:nvPr>
        </p:nvSpPr>
        <p:spPr>
          <a:xfrm flipH="1">
            <a:off x="11791950" y="1847215"/>
            <a:ext cx="309245" cy="51816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solidFill>
            <a:schemeClr val="bg2"/>
          </a:solidFill>
          <a:ln w="64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14" name="任意多边形: 形状 13"/>
          <p:cNvSpPr/>
          <p:nvPr userDrawn="1">
            <p:custDataLst>
              <p:tags r:id="rId10"/>
            </p:custDataLst>
          </p:nvPr>
        </p:nvSpPr>
        <p:spPr>
          <a:xfrm flipH="1">
            <a:off x="11931015" y="2345055"/>
            <a:ext cx="170815" cy="84455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任意多边形: 形状 10"/>
          <p:cNvSpPr/>
          <p:nvPr userDrawn="1">
            <p:custDataLst>
              <p:tags r:id="rId2"/>
            </p:custDataLst>
          </p:nvPr>
        </p:nvSpPr>
        <p:spPr>
          <a:xfrm>
            <a:off x="4616450" y="2002155"/>
            <a:ext cx="2938145" cy="94107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4576445" y="1965325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>
            <a:off x="4576445" y="2896235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7518400" y="1974850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6"/>
            </p:custDataLst>
          </p:nvPr>
        </p:nvSpPr>
        <p:spPr>
          <a:xfrm>
            <a:off x="7518400" y="2905760"/>
            <a:ext cx="76200" cy="76835"/>
          </a:xfrm>
          <a:custGeom>
            <a:avLst/>
            <a:gdLst>
              <a:gd name="connsiteX0" fmla="*/ 0 w 140815"/>
              <a:gd name="connsiteY0" fmla="*/ 0 h 140815"/>
              <a:gd name="connsiteX1" fmla="*/ 140816 w 140815"/>
              <a:gd name="connsiteY1" fmla="*/ 0 h 140815"/>
              <a:gd name="connsiteX2" fmla="*/ 140816 w 140815"/>
              <a:gd name="connsiteY2" fmla="*/ 140816 h 140815"/>
              <a:gd name="connsiteX3" fmla="*/ 0 w 140815"/>
              <a:gd name="connsiteY3" fmla="*/ 140816 h 1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15" h="140815">
                <a:moveTo>
                  <a:pt x="0" y="0"/>
                </a:moveTo>
                <a:lnTo>
                  <a:pt x="140816" y="0"/>
                </a:lnTo>
                <a:lnTo>
                  <a:pt x="140816" y="140816"/>
                </a:lnTo>
                <a:lnTo>
                  <a:pt x="0" y="140816"/>
                </a:lnTo>
                <a:close/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7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18" name="任意多边形: 形状 17"/>
          <p:cNvSpPr/>
          <p:nvPr userDrawn="1">
            <p:custDataLst>
              <p:tags r:id="rId8"/>
            </p:custDataLst>
          </p:nvPr>
        </p:nvSpPr>
        <p:spPr>
          <a:xfrm>
            <a:off x="231775" y="1906270"/>
            <a:ext cx="753110" cy="75311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19" name="任意多边形: 形状 18"/>
          <p:cNvSpPr/>
          <p:nvPr userDrawn="1">
            <p:custDataLst>
              <p:tags r:id="rId9"/>
            </p:custDataLst>
          </p:nvPr>
        </p:nvSpPr>
        <p:spPr>
          <a:xfrm>
            <a:off x="94615" y="1922780"/>
            <a:ext cx="300355" cy="37465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640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20" name="任意多边形: 形状 19"/>
          <p:cNvSpPr/>
          <p:nvPr userDrawn="1">
            <p:custDataLst>
              <p:tags r:id="rId10"/>
            </p:custDataLst>
          </p:nvPr>
        </p:nvSpPr>
        <p:spPr>
          <a:xfrm>
            <a:off x="170815" y="2282825"/>
            <a:ext cx="123825" cy="6096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solidFill>
            <a:schemeClr val="bg2"/>
          </a:solidFill>
          <a:ln w="25601" cap="flat">
            <a:solidFill>
              <a:schemeClr val="accent1">
                <a:alpha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 userDrawn="1">
            <p:custDataLst>
              <p:tags r:id="rId11"/>
            </p:custDataLst>
          </p:nvPr>
        </p:nvSpPr>
        <p:spPr>
          <a:xfrm rot="20146393">
            <a:off x="11054080" y="5657215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3" name="任意多边形: 形状 22"/>
          <p:cNvSpPr/>
          <p:nvPr userDrawn="1">
            <p:custDataLst>
              <p:tags r:id="rId12"/>
            </p:custDataLst>
          </p:nvPr>
        </p:nvSpPr>
        <p:spPr>
          <a:xfrm rot="1814371">
            <a:off x="11751310" y="5422265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5602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 useBgFill="1">
        <p:nvSpPr>
          <p:cNvPr id="24" name="任意多边形: 形状 23"/>
          <p:cNvSpPr/>
          <p:nvPr userDrawn="1">
            <p:custDataLst>
              <p:tags r:id="rId13"/>
            </p:custDataLst>
          </p:nvPr>
        </p:nvSpPr>
        <p:spPr>
          <a:xfrm rot="1814371">
            <a:off x="11164570" y="642874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5602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526400" y="3034854"/>
            <a:ext cx="9144000" cy="1152000"/>
          </a:xfrm>
        </p:spPr>
        <p:txBody>
          <a:bodyPr wrap="square"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5"/>
            </p:custDataLst>
          </p:nvPr>
        </p:nvSpPr>
        <p:spPr>
          <a:xfrm>
            <a:off x="1526400" y="4294854"/>
            <a:ext cx="9144000" cy="936000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4616607" y="2002070"/>
            <a:ext cx="2938425" cy="940883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/>
          <a:p>
            <a:fld id="{D50FD803-6707-A543-B39B-04541150C6E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0EE2D657-FC03-1441-A14A-48CFBE55615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A11037EC-2F92-E64B-9367-59752B09583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0F600B10-FB9C-B34B-B193-50D9B74DB1C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91C7D30D-9367-EE41-8E38-2EB45E6D0BF4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665350" y="-2665350"/>
            <a:ext cx="6861300" cy="121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046B0163-D144-434E-B374-1811F437639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C66A9250-0198-244E-B22C-928306C6242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33"/>
          <p:cNvSpPr/>
          <p:nvPr userDrawn="1">
            <p:custDataLst>
              <p:tags r:id="rId2"/>
            </p:custDataLst>
          </p:nvPr>
        </p:nvSpPr>
        <p:spPr>
          <a:xfrm>
            <a:off x="7398385" y="1868805"/>
            <a:ext cx="1788795" cy="3098800"/>
          </a:xfrm>
          <a:custGeom>
            <a:avLst/>
            <a:gdLst>
              <a:gd name="connsiteX0" fmla="*/ 549501 w 1674041"/>
              <a:gd name="connsiteY0" fmla="*/ 2899649 h 2899649"/>
              <a:gd name="connsiteX1" fmla="*/ 1674041 w 1674041"/>
              <a:gd name="connsiteY1" fmla="*/ 1615795 h 2899649"/>
              <a:gd name="connsiteX2" fmla="*/ 1124476 w 1674041"/>
              <a:gd name="connsiteY2" fmla="*/ 0 h 2899649"/>
              <a:gd name="connsiteX3" fmla="*/ 0 w 1674041"/>
              <a:gd name="connsiteY3" fmla="*/ 1283854 h 28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41" h="2899649">
                <a:moveTo>
                  <a:pt x="549501" y="2899649"/>
                </a:moveTo>
                <a:lnTo>
                  <a:pt x="1674041" y="1615795"/>
                </a:lnTo>
                <a:lnTo>
                  <a:pt x="1124476" y="0"/>
                </a:lnTo>
                <a:lnTo>
                  <a:pt x="0" y="1283854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34"/>
          <p:cNvSpPr/>
          <p:nvPr userDrawn="1">
            <p:custDataLst>
              <p:tags r:id="rId3"/>
            </p:custDataLst>
          </p:nvPr>
        </p:nvSpPr>
        <p:spPr>
          <a:xfrm>
            <a:off x="7985760" y="3596640"/>
            <a:ext cx="2990850" cy="1726565"/>
          </a:xfrm>
          <a:custGeom>
            <a:avLst/>
            <a:gdLst>
              <a:gd name="connsiteX0" fmla="*/ 2798710 w 2798710"/>
              <a:gd name="connsiteY0" fmla="*/ 331941 h 1615794"/>
              <a:gd name="connsiteX1" fmla="*/ 1124541 w 2798710"/>
              <a:gd name="connsiteY1" fmla="*/ 0 h 1615794"/>
              <a:gd name="connsiteX2" fmla="*/ 0 w 2798710"/>
              <a:gd name="connsiteY2" fmla="*/ 1283854 h 1615794"/>
              <a:gd name="connsiteX3" fmla="*/ 1674106 w 2798710"/>
              <a:gd name="connsiteY3" fmla="*/ 1615795 h 161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710" h="1615794">
                <a:moveTo>
                  <a:pt x="2798710" y="331941"/>
                </a:moveTo>
                <a:lnTo>
                  <a:pt x="1124541" y="0"/>
                </a:lnTo>
                <a:lnTo>
                  <a:pt x="0" y="1283854"/>
                </a:lnTo>
                <a:lnTo>
                  <a:pt x="1674106" y="1615795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35"/>
          <p:cNvSpPr/>
          <p:nvPr userDrawn="1">
            <p:custDataLst>
              <p:tags r:id="rId4"/>
            </p:custDataLst>
          </p:nvPr>
        </p:nvSpPr>
        <p:spPr>
          <a:xfrm>
            <a:off x="8600440" y="1868805"/>
            <a:ext cx="2376170" cy="2081530"/>
          </a:xfrm>
          <a:custGeom>
            <a:avLst/>
            <a:gdLst>
              <a:gd name="connsiteX0" fmla="*/ 0 w 2223734"/>
              <a:gd name="connsiteY0" fmla="*/ 0 h 1947735"/>
              <a:gd name="connsiteX1" fmla="*/ 549629 w 2223734"/>
              <a:gd name="connsiteY1" fmla="*/ 1615795 h 1947735"/>
              <a:gd name="connsiteX2" fmla="*/ 2223735 w 2223734"/>
              <a:gd name="connsiteY2" fmla="*/ 1947736 h 1947735"/>
              <a:gd name="connsiteX3" fmla="*/ 1674106 w 2223734"/>
              <a:gd name="connsiteY3" fmla="*/ 331941 h 194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734" h="1947735">
                <a:moveTo>
                  <a:pt x="0" y="0"/>
                </a:moveTo>
                <a:lnTo>
                  <a:pt x="549629" y="1615795"/>
                </a:lnTo>
                <a:lnTo>
                  <a:pt x="2223735" y="1947736"/>
                </a:lnTo>
                <a:lnTo>
                  <a:pt x="1674106" y="331941"/>
                </a:lnTo>
                <a:close/>
              </a:path>
            </a:pathLst>
          </a:custGeom>
          <a:noFill/>
          <a:ln w="44450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106"/>
          <p:cNvSpPr/>
          <p:nvPr userDrawn="1">
            <p:custDataLst>
              <p:tags r:id="rId5"/>
            </p:custDataLst>
          </p:nvPr>
        </p:nvSpPr>
        <p:spPr>
          <a:xfrm>
            <a:off x="407670" y="379730"/>
            <a:ext cx="11389360" cy="6121400"/>
          </a:xfrm>
          <a:custGeom>
            <a:avLst/>
            <a:gdLst>
              <a:gd name="connsiteX0" fmla="*/ 0 w 10881206"/>
              <a:gd name="connsiteY0" fmla="*/ 0 h 5595308"/>
              <a:gd name="connsiteX1" fmla="*/ 10881207 w 10881206"/>
              <a:gd name="connsiteY1" fmla="*/ 0 h 5595308"/>
              <a:gd name="connsiteX2" fmla="*/ 10881207 w 10881206"/>
              <a:gd name="connsiteY2" fmla="*/ 5595309 h 5595308"/>
              <a:gd name="connsiteX3" fmla="*/ 0 w 10881206"/>
              <a:gd name="connsiteY3" fmla="*/ 5595309 h 559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206" h="5595308">
                <a:moveTo>
                  <a:pt x="0" y="0"/>
                </a:moveTo>
                <a:lnTo>
                  <a:pt x="10881207" y="0"/>
                </a:lnTo>
                <a:lnTo>
                  <a:pt x="10881207" y="5595309"/>
                </a:lnTo>
                <a:lnTo>
                  <a:pt x="0" y="5595309"/>
                </a:lnTo>
                <a:close/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6"/>
            </p:custDataLst>
          </p:nvPr>
        </p:nvSpPr>
        <p:spPr>
          <a:xfrm rot="21420000">
            <a:off x="379730" y="403860"/>
            <a:ext cx="948055" cy="676910"/>
          </a:xfrm>
          <a:custGeom>
            <a:avLst/>
            <a:gdLst>
              <a:gd name="connsiteX0" fmla="*/ 948073 w 948073"/>
              <a:gd name="connsiteY0" fmla="*/ 0 h 677067"/>
              <a:gd name="connsiteX1" fmla="*/ 0 w 948073"/>
              <a:gd name="connsiteY1" fmla="*/ 677067 h 6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48073" h="677067">
                <a:moveTo>
                  <a:pt x="948073" y="0"/>
                </a:moveTo>
                <a:lnTo>
                  <a:pt x="0" y="677067"/>
                </a:lnTo>
              </a:path>
            </a:pathLst>
          </a:custGeom>
          <a:noFill/>
          <a:ln w="12700" cmpd="sng">
            <a:solidFill>
              <a:schemeClr val="accent1"/>
            </a:solidFill>
            <a:prstDash val="lg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 useBgFill="1">
        <p:nvSpPr>
          <p:cNvPr id="29" name="任意多边形: 形状 28"/>
          <p:cNvSpPr/>
          <p:nvPr userDrawn="1">
            <p:custDataLst>
              <p:tags r:id="rId7"/>
            </p:custDataLst>
          </p:nvPr>
        </p:nvSpPr>
        <p:spPr>
          <a:xfrm rot="3087979">
            <a:off x="1239520" y="30988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 useBgFill="1">
        <p:nvSpPr>
          <p:cNvPr id="30" name="任意多边形: 形状 29"/>
          <p:cNvSpPr/>
          <p:nvPr userDrawn="1">
            <p:custDataLst>
              <p:tags r:id="rId8"/>
            </p:custDataLst>
          </p:nvPr>
        </p:nvSpPr>
        <p:spPr>
          <a:xfrm rot="3087979">
            <a:off x="327660" y="1035050"/>
            <a:ext cx="140970" cy="140970"/>
          </a:xfrm>
          <a:custGeom>
            <a:avLst/>
            <a:gdLst>
              <a:gd name="connsiteX0" fmla="*/ 0 w 140820"/>
              <a:gd name="connsiteY0" fmla="*/ 0 h 140820"/>
              <a:gd name="connsiteX1" fmla="*/ 140820 w 140820"/>
              <a:gd name="connsiteY1" fmla="*/ 0 h 140820"/>
              <a:gd name="connsiteX2" fmla="*/ 140820 w 140820"/>
              <a:gd name="connsiteY2" fmla="*/ 140820 h 140820"/>
              <a:gd name="connsiteX3" fmla="*/ 0 w 140820"/>
              <a:gd name="connsiteY3" fmla="*/ 140820 h 14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820" h="140820">
                <a:moveTo>
                  <a:pt x="0" y="0"/>
                </a:moveTo>
                <a:lnTo>
                  <a:pt x="140820" y="0"/>
                </a:lnTo>
                <a:lnTo>
                  <a:pt x="140820" y="140820"/>
                </a:lnTo>
                <a:lnTo>
                  <a:pt x="0" y="140820"/>
                </a:ln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 useBgFill="1">
        <p:nvSpPr>
          <p:cNvPr id="32" name="任意多边形: 形状 38"/>
          <p:cNvSpPr/>
          <p:nvPr userDrawn="1">
            <p:custDataLst>
              <p:tags r:id="rId9"/>
            </p:custDataLst>
          </p:nvPr>
        </p:nvSpPr>
        <p:spPr>
          <a:xfrm>
            <a:off x="173990" y="3023870"/>
            <a:ext cx="831850" cy="831850"/>
          </a:xfrm>
          <a:custGeom>
            <a:avLst/>
            <a:gdLst>
              <a:gd name="connsiteX0" fmla="*/ 832092 w 832092"/>
              <a:gd name="connsiteY0" fmla="*/ 416046 h 832092"/>
              <a:gd name="connsiteX1" fmla="*/ 416046 w 832092"/>
              <a:gd name="connsiteY1" fmla="*/ 832092 h 832092"/>
              <a:gd name="connsiteX2" fmla="*/ 0 w 832092"/>
              <a:gd name="connsiteY2" fmla="*/ 416046 h 832092"/>
              <a:gd name="connsiteX3" fmla="*/ 416046 w 832092"/>
              <a:gd name="connsiteY3" fmla="*/ 0 h 832092"/>
              <a:gd name="connsiteX4" fmla="*/ 832092 w 832092"/>
              <a:gd name="connsiteY4" fmla="*/ 416046 h 83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092" h="832092">
                <a:moveTo>
                  <a:pt x="832092" y="416046"/>
                </a:moveTo>
                <a:cubicBezTo>
                  <a:pt x="832092" y="645822"/>
                  <a:pt x="645822" y="832092"/>
                  <a:pt x="416046" y="832092"/>
                </a:cubicBezTo>
                <a:cubicBezTo>
                  <a:pt x="186270" y="832092"/>
                  <a:pt x="0" y="645822"/>
                  <a:pt x="0" y="416046"/>
                </a:cubicBezTo>
                <a:cubicBezTo>
                  <a:pt x="0" y="186270"/>
                  <a:pt x="186270" y="0"/>
                  <a:pt x="416046" y="0"/>
                </a:cubicBezTo>
                <a:cubicBezTo>
                  <a:pt x="645822" y="0"/>
                  <a:pt x="832092" y="186270"/>
                  <a:pt x="832092" y="416046"/>
                </a:cubicBezTo>
                <a:close/>
              </a:path>
            </a:pathLst>
          </a:custGeom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 useBgFill="1">
        <p:nvSpPr>
          <p:cNvPr id="33" name="任意多边形: 形状 39"/>
          <p:cNvSpPr/>
          <p:nvPr userDrawn="1">
            <p:custDataLst>
              <p:tags r:id="rId10"/>
            </p:custDataLst>
          </p:nvPr>
        </p:nvSpPr>
        <p:spPr>
          <a:xfrm>
            <a:off x="64135" y="3041650"/>
            <a:ext cx="332105" cy="414020"/>
          </a:xfrm>
          <a:custGeom>
            <a:avLst/>
            <a:gdLst>
              <a:gd name="connsiteX0" fmla="*/ 0 w 352999"/>
              <a:gd name="connsiteY0" fmla="*/ 0 h 365608"/>
              <a:gd name="connsiteX1" fmla="*/ 352999 w 352999"/>
              <a:gd name="connsiteY1" fmla="*/ 0 h 365608"/>
              <a:gd name="connsiteX2" fmla="*/ 352999 w 352999"/>
              <a:gd name="connsiteY2" fmla="*/ 365609 h 365608"/>
              <a:gd name="connsiteX3" fmla="*/ 0 w 352999"/>
              <a:gd name="connsiteY3" fmla="*/ 365609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999" h="365608">
                <a:moveTo>
                  <a:pt x="0" y="0"/>
                </a:moveTo>
                <a:lnTo>
                  <a:pt x="352999" y="0"/>
                </a:lnTo>
                <a:lnTo>
                  <a:pt x="352999" y="365609"/>
                </a:lnTo>
                <a:lnTo>
                  <a:pt x="0" y="365609"/>
                </a:lnTo>
                <a:close/>
              </a:path>
            </a:pathLst>
          </a:custGeom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34" name="任意多边形: 形状 40"/>
          <p:cNvSpPr/>
          <p:nvPr userDrawn="1">
            <p:custDataLst>
              <p:tags r:id="rId11"/>
            </p:custDataLst>
          </p:nvPr>
        </p:nvSpPr>
        <p:spPr>
          <a:xfrm>
            <a:off x="109855" y="3439795"/>
            <a:ext cx="136525" cy="67310"/>
          </a:xfrm>
          <a:custGeom>
            <a:avLst/>
            <a:gdLst>
              <a:gd name="connsiteX0" fmla="*/ 0 w 136591"/>
              <a:gd name="connsiteY0" fmla="*/ 67272 h 67271"/>
              <a:gd name="connsiteX1" fmla="*/ 67271 w 136591"/>
              <a:gd name="connsiteY1" fmla="*/ 0 h 67271"/>
              <a:gd name="connsiteX2" fmla="*/ 136591 w 136591"/>
              <a:gd name="connsiteY2" fmla="*/ 67272 h 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1" h="67271">
                <a:moveTo>
                  <a:pt x="0" y="67272"/>
                </a:moveTo>
                <a:lnTo>
                  <a:pt x="67271" y="0"/>
                </a:lnTo>
                <a:lnTo>
                  <a:pt x="136591" y="67272"/>
                </a:lnTo>
              </a:path>
            </a:pathLst>
          </a:custGeom>
          <a:noFill/>
          <a:ln w="22225" cap="flat">
            <a:solidFill>
              <a:schemeClr val="accent1">
                <a:alpha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1749777" y="3214516"/>
            <a:ext cx="5915302" cy="1078138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1749777" y="2239604"/>
            <a:ext cx="5915302" cy="832092"/>
          </a:xfrm>
        </p:spPr>
        <p:txBody>
          <a:bodyPr wrap="square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AB5D56CC-09D9-C542-8C4C-46A73FBDA65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1749777" y="1132095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公司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8"/>
            </p:custDataLst>
          </p:nvPr>
        </p:nvSpPr>
        <p:spPr>
          <a:xfrm>
            <a:off x="1750060" y="5038090"/>
            <a:ext cx="2879090" cy="504190"/>
          </a:xfrm>
          <a:prstGeom prst="roundRect">
            <a:avLst>
              <a:gd name="adj" fmla="val 50000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b="39931"/>
          <a:stretch>
            <a:fillRect/>
          </a:stretch>
        </p:blipFill>
        <p:spPr>
          <a:xfrm>
            <a:off x="0" y="0"/>
            <a:ext cx="12192000" cy="26700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62823"/>
          <a:stretch>
            <a:fillRect/>
          </a:stretch>
        </p:blipFill>
        <p:spPr>
          <a:xfrm>
            <a:off x="0" y="5205476"/>
            <a:ext cx="12192000" cy="1652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39394" r="36869"/>
          <a:stretch>
            <a:fillRect/>
          </a:stretch>
        </p:blipFill>
        <p:spPr>
          <a:xfrm>
            <a:off x="0" y="2670047"/>
            <a:ext cx="12192000" cy="25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40000"/>
            <a:ext cx="12192000" cy="431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/>
          <a:srcRect r="44234"/>
          <a:stretch>
            <a:fillRect/>
          </a:stretch>
        </p:blipFill>
        <p:spPr>
          <a:xfrm>
            <a:off x="-1" y="0"/>
            <a:ext cx="7048501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t="1000" b="1000"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kappt.com_bq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2" Type="http://schemas.openxmlformats.org/officeDocument/2006/relationships/theme" Target="../theme/theme4.xml"/><Relationship Id="rId21" Type="http://schemas.openxmlformats.org/officeDocument/2006/relationships/tags" Target="../tags/tag104.xml"/><Relationship Id="rId20" Type="http://schemas.openxmlformats.org/officeDocument/2006/relationships/tags" Target="../tags/tag103.xml"/><Relationship Id="rId2" Type="http://schemas.openxmlformats.org/officeDocument/2006/relationships/slideLayout" Target="../slideLayouts/slideLayout23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5D76-3C22-484B-A8F3-A4FF770CBC8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A387-5927-9248-9F83-20D3E54C4A5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7856-F483-9640-BFAA-44A45DEFC94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图形 7"/>
          <p:cNvGrpSpPr/>
          <p:nvPr userDrawn="1">
            <p:custDataLst>
              <p:tags r:id="rId12"/>
            </p:custDataLst>
          </p:nvPr>
        </p:nvGrpSpPr>
        <p:grpSpPr>
          <a:xfrm flipH="1">
            <a:off x="10695940" y="391160"/>
            <a:ext cx="1125461" cy="1041400"/>
            <a:chOff x="374327" y="-3935993"/>
            <a:chExt cx="899363" cy="832092"/>
          </a:xfrm>
          <a:solidFill>
            <a:schemeClr val="bg2"/>
          </a:solidFill>
        </p:grpSpPr>
        <p:sp useBgFill="1">
          <p:nvSpPr>
            <p:cNvPr id="12" name="任意多边形: 形状 11"/>
            <p:cNvSpPr/>
            <p:nvPr>
              <p:custDataLst>
                <p:tags r:id="rId13"/>
              </p:custDataLst>
            </p:nvPr>
          </p:nvSpPr>
          <p:spPr>
            <a:xfrm>
              <a:off x="441598" y="-3935993"/>
              <a:ext cx="832092" cy="832092"/>
            </a:xfrm>
            <a:custGeom>
              <a:avLst/>
              <a:gdLst>
                <a:gd name="connsiteX0" fmla="*/ 832092 w 832092"/>
                <a:gd name="connsiteY0" fmla="*/ 416046 h 832092"/>
                <a:gd name="connsiteX1" fmla="*/ 416046 w 832092"/>
                <a:gd name="connsiteY1" fmla="*/ 832092 h 832092"/>
                <a:gd name="connsiteX2" fmla="*/ 0 w 832092"/>
                <a:gd name="connsiteY2" fmla="*/ 416046 h 832092"/>
                <a:gd name="connsiteX3" fmla="*/ 416046 w 832092"/>
                <a:gd name="connsiteY3" fmla="*/ 0 h 832092"/>
                <a:gd name="connsiteX4" fmla="*/ 832092 w 832092"/>
                <a:gd name="connsiteY4" fmla="*/ 416046 h 832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092" h="832092">
                  <a:moveTo>
                    <a:pt x="832092" y="416046"/>
                  </a:moveTo>
                  <a:cubicBezTo>
                    <a:pt x="832092" y="645822"/>
                    <a:pt x="645822" y="832092"/>
                    <a:pt x="416046" y="832092"/>
                  </a:cubicBezTo>
                  <a:cubicBezTo>
                    <a:pt x="186270" y="832092"/>
                    <a:pt x="0" y="645822"/>
                    <a:pt x="0" y="416046"/>
                  </a:cubicBezTo>
                  <a:cubicBezTo>
                    <a:pt x="0" y="186270"/>
                    <a:pt x="186270" y="0"/>
                    <a:pt x="416046" y="0"/>
                  </a:cubicBezTo>
                  <a:cubicBezTo>
                    <a:pt x="645822" y="0"/>
                    <a:pt x="832092" y="186270"/>
                    <a:pt x="832092" y="416046"/>
                  </a:cubicBezTo>
                  <a:close/>
                </a:path>
              </a:pathLst>
            </a:custGeom>
            <a:ln w="25601" cap="flat">
              <a:solidFill>
                <a:schemeClr val="accent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 useBgFill="1">
          <p:nvSpPr>
            <p:cNvPr id="13" name="任意多边形: 形状 12"/>
            <p:cNvSpPr/>
            <p:nvPr>
              <p:custDataLst>
                <p:tags r:id="rId14"/>
              </p:custDataLst>
            </p:nvPr>
          </p:nvSpPr>
          <p:spPr>
            <a:xfrm>
              <a:off x="375027" y="-3917728"/>
              <a:ext cx="247120" cy="414017"/>
            </a:xfrm>
            <a:custGeom>
              <a:avLst/>
              <a:gdLst>
                <a:gd name="connsiteX0" fmla="*/ 0 w 352999"/>
                <a:gd name="connsiteY0" fmla="*/ 0 h 365608"/>
                <a:gd name="connsiteX1" fmla="*/ 352999 w 352999"/>
                <a:gd name="connsiteY1" fmla="*/ 0 h 365608"/>
                <a:gd name="connsiteX2" fmla="*/ 352999 w 352999"/>
                <a:gd name="connsiteY2" fmla="*/ 365609 h 365608"/>
                <a:gd name="connsiteX3" fmla="*/ 0 w 352999"/>
                <a:gd name="connsiteY3" fmla="*/ 365609 h 36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999" h="365608">
                  <a:moveTo>
                    <a:pt x="0" y="0"/>
                  </a:moveTo>
                  <a:lnTo>
                    <a:pt x="352999" y="0"/>
                  </a:lnTo>
                  <a:lnTo>
                    <a:pt x="352999" y="365609"/>
                  </a:lnTo>
                  <a:lnTo>
                    <a:pt x="0" y="365609"/>
                  </a:lnTo>
                  <a:close/>
                </a:path>
              </a:pathLst>
            </a:custGeom>
            <a:ln w="6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>
              <p:custDataLst>
                <p:tags r:id="rId15"/>
              </p:custDataLst>
            </p:nvPr>
          </p:nvSpPr>
          <p:spPr>
            <a:xfrm>
              <a:off x="374327" y="-3519947"/>
              <a:ext cx="136591" cy="67271"/>
            </a:xfrm>
            <a:custGeom>
              <a:avLst/>
              <a:gdLst>
                <a:gd name="connsiteX0" fmla="*/ 0 w 136591"/>
                <a:gd name="connsiteY0" fmla="*/ 67272 h 67271"/>
                <a:gd name="connsiteX1" fmla="*/ 67271 w 136591"/>
                <a:gd name="connsiteY1" fmla="*/ 0 h 67271"/>
                <a:gd name="connsiteX2" fmla="*/ 136591 w 136591"/>
                <a:gd name="connsiteY2" fmla="*/ 67272 h 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591" h="67271">
                  <a:moveTo>
                    <a:pt x="0" y="67272"/>
                  </a:moveTo>
                  <a:lnTo>
                    <a:pt x="67271" y="0"/>
                  </a:lnTo>
                  <a:lnTo>
                    <a:pt x="136591" y="67272"/>
                  </a:lnTo>
                </a:path>
              </a:pathLst>
            </a:custGeom>
            <a:grpFill/>
            <a:ln w="25601" cap="flat">
              <a:solidFill>
                <a:schemeClr val="accent1">
                  <a:alpha val="8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95960" y="3981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E2D7-1ADE-5D46-B4FA-8ED6F200C8A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tags" Target="../tags/tag110.xml"/><Relationship Id="rId7" Type="http://schemas.openxmlformats.org/officeDocument/2006/relationships/image" Target="../media/image10.png"/><Relationship Id="rId6" Type="http://schemas.openxmlformats.org/officeDocument/2006/relationships/tags" Target="../tags/tag109.xml"/><Relationship Id="rId5" Type="http://schemas.openxmlformats.org/officeDocument/2006/relationships/image" Target="../media/image9.png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0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64.xml"/><Relationship Id="rId2" Type="http://schemas.openxmlformats.org/officeDocument/2006/relationships/image" Target="../media/image10.png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24.xml"/><Relationship Id="rId20" Type="http://schemas.openxmlformats.org/officeDocument/2006/relationships/tags" Target="../tags/tag129.xml"/><Relationship Id="rId2" Type="http://schemas.openxmlformats.org/officeDocument/2006/relationships/tags" Target="../tags/tag112.xml"/><Relationship Id="rId19" Type="http://schemas.openxmlformats.org/officeDocument/2006/relationships/image" Target="../media/image10.png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35.xml"/><Relationship Id="rId6" Type="http://schemas.openxmlformats.org/officeDocument/2006/relationships/image" Target="../media/image10.png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51.xml"/><Relationship Id="rId16" Type="http://schemas.openxmlformats.org/officeDocument/2006/relationships/tags" Target="../tags/tag150.xml"/><Relationship Id="rId15" Type="http://schemas.openxmlformats.org/officeDocument/2006/relationships/image" Target="../media/image10.png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53.xml"/><Relationship Id="rId2" Type="http://schemas.openxmlformats.org/officeDocument/2006/relationships/image" Target="../media/image10.png"/><Relationship Id="rId1" Type="http://schemas.openxmlformats.org/officeDocument/2006/relationships/tags" Target="../tags/tag1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3.xml"/><Relationship Id="rId6" Type="http://schemas.openxmlformats.org/officeDocument/2006/relationships/tags" Target="../tags/tag155.xml"/><Relationship Id="rId5" Type="http://schemas.openxmlformats.org/officeDocument/2006/relationships/image" Target="../media/image10.png"/><Relationship Id="rId4" Type="http://schemas.openxmlformats.org/officeDocument/2006/relationships/tags" Target="../tags/tag15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tags" Target="../tags/tag157.xml"/><Relationship Id="rId3" Type="http://schemas.openxmlformats.org/officeDocument/2006/relationships/image" Target="../media/image10.png"/><Relationship Id="rId2" Type="http://schemas.openxmlformats.org/officeDocument/2006/relationships/tags" Target="../tags/tag156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image" Target="../media/image10.png"/><Relationship Id="rId3" Type="http://schemas.openxmlformats.org/officeDocument/2006/relationships/tags" Target="../tags/tag158.xml"/><Relationship Id="rId2" Type="http://schemas.openxmlformats.org/officeDocument/2006/relationships/image" Target="../media/image17.svg"/><Relationship Id="rId11" Type="http://schemas.openxmlformats.org/officeDocument/2006/relationships/slideLayout" Target="../slideLayouts/slideLayout23.xml"/><Relationship Id="rId10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62.xml"/><Relationship Id="rId2" Type="http://schemas.openxmlformats.org/officeDocument/2006/relationships/image" Target="../media/image10.png"/><Relationship Id="rId1" Type="http://schemas.openxmlformats.org/officeDocument/2006/relationships/tags" Target="../tags/tag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94855" y="1301750"/>
            <a:ext cx="4549775" cy="4502150"/>
          </a:xfrm>
          <a:prstGeom prst="rect">
            <a:avLst/>
          </a:prstGeom>
          <a:solidFill>
            <a:srgbClr val="F5F7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公司名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222490" y="1796156"/>
            <a:ext cx="3585845" cy="50419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5F5F5F">
                    <a:alpha val="70000"/>
                  </a:srgbClr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400" b="1" dirty="0">
                <a:solidFill>
                  <a:schemeClr val="tx1">
                    <a:alpha val="70196"/>
                  </a:schemeClr>
                </a:solidFill>
              </a:rPr>
              <a:t>上市许可持有人：广东思济药业有限公司</a:t>
            </a:r>
            <a:endParaRPr lang="zh-CN" altLang="en-US" sz="1400" b="1" dirty="0">
              <a:solidFill>
                <a:schemeClr val="tx1">
                  <a:alpha val="70196"/>
                </a:schemeClr>
              </a:solidFill>
            </a:endParaRPr>
          </a:p>
        </p:txBody>
      </p:sp>
      <p:sp>
        <p:nvSpPr>
          <p:cNvPr id="51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22490" y="982345"/>
            <a:ext cx="5642610" cy="805180"/>
          </a:xfrm>
        </p:spPr>
        <p:txBody>
          <a:bodyPr>
            <a:normAutofit fontScale="90000"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dirty="0" err="1"/>
              <a:t>参郁宁神片</a:t>
            </a:r>
            <a:endParaRPr altLang="en-US" dirty="0"/>
          </a:p>
        </p:txBody>
      </p:sp>
      <p:sp>
        <p:nvSpPr>
          <p:cNvPr id="52" name="副标题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114945" y="2651876"/>
            <a:ext cx="10385394" cy="3341370"/>
          </a:xfrm>
        </p:spPr>
        <p:txBody>
          <a:bodyPr>
            <a:noAutofit/>
          </a:bodyPr>
          <a:lstStyle/>
          <a:p>
            <a:pPr marL="366395" indent="-342900" algn="l" rtl="0" eaLnBrk="0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ern="0" spc="-120" dirty="0">
                <a:solidFill>
                  <a:srgbClr val="190C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</a:t>
            </a:r>
            <a:r>
              <a:rPr kern="100" dirty="0">
                <a:solidFill>
                  <a:srgbClr val="190C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球首创, </a:t>
            </a:r>
            <a:r>
              <a:rPr kern="100" dirty="0">
                <a:solidFill>
                  <a:srgbClr val="2701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中药</a:t>
            </a:r>
            <a:r>
              <a:rPr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1.1类新药</a:t>
            </a:r>
            <a:endParaRPr kern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0840" indent="-342900" algn="l" rtl="0" eaLnBrk="0" fontAlgn="auto">
              <a:lnSpc>
                <a:spcPct val="2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kern="100" dirty="0">
                <a:solidFill>
                  <a:srgbClr val="55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</a:t>
            </a:r>
            <a:r>
              <a:rPr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中药保护</a:t>
            </a:r>
            <a:r>
              <a:rPr kern="100" dirty="0">
                <a:solidFill>
                  <a:srgbClr val="55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品种 </a:t>
            </a:r>
            <a:r>
              <a:rPr kern="100" dirty="0">
                <a:solidFill>
                  <a:srgbClr val="1509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(编号: </a:t>
            </a:r>
            <a:r>
              <a:rPr kern="100" dirty="0">
                <a:solidFill>
                  <a:srgbClr val="0D08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2024100)</a:t>
            </a:r>
            <a:endParaRPr kern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5600" indent="-342900" eaLnBrk="0">
              <a:lnSpc>
                <a:spcPct val="200000"/>
              </a:lnSpc>
              <a:spcBef>
                <a:spcPts val="735"/>
              </a:spcBef>
              <a:buFont typeface="Arial" panose="020B0604020202020204" pitchFamily="34" charset="0"/>
              <a:buChar char="•"/>
            </a:pPr>
            <a:r>
              <a:rPr lang="zh-CN" altLang="en-US" kern="100" dirty="0">
                <a:solidFill>
                  <a:srgbClr val="07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科技部 </a:t>
            </a:r>
            <a:r>
              <a:rPr lang="zh-CN" altLang="en-US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十三五国家重大新药创制 </a:t>
            </a:r>
            <a:r>
              <a:rPr lang="zh-CN" altLang="en-US" kern="100" dirty="0">
                <a:solidFill>
                  <a:srgbClr val="B5454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kern="100" dirty="0">
                <a:solidFill>
                  <a:srgbClr val="1E04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科技重大专项支持</a:t>
            </a:r>
            <a:r>
              <a:rPr lang="en-US" altLang="zh-CN" kern="0" spc="130" dirty="0">
                <a:solidFill>
                  <a:srgbClr val="470E00">
                    <a:alpha val="100000"/>
                  </a:srgbClr>
                </a:solidFill>
                <a:ea typeface="Arial" panose="020B0604020202020204"/>
                <a:cs typeface="Arial" panose="020B0604020202020204"/>
                <a:sym typeface="+mn-ea"/>
              </a:rPr>
              <a:t>(2019</a:t>
            </a:r>
            <a:r>
              <a:rPr lang="en-CA" altLang="zh-CN" kern="0" dirty="0">
                <a:solidFill>
                  <a:srgbClr val="470E00">
                    <a:alpha val="100000"/>
                  </a:srgbClr>
                </a:solidFill>
                <a:ea typeface="Arial" panose="020B0604020202020204"/>
                <a:cs typeface="Arial" panose="020B0604020202020204"/>
                <a:sym typeface="+mn-ea"/>
              </a:rPr>
              <a:t>ZX</a:t>
            </a:r>
            <a:r>
              <a:rPr lang="en-CA" altLang="zh-CN" kern="0" spc="130" dirty="0">
                <a:solidFill>
                  <a:srgbClr val="470E00">
                    <a:alpha val="100000"/>
                  </a:srgbClr>
                </a:solidFill>
                <a:ea typeface="Arial" panose="020B0604020202020204"/>
                <a:cs typeface="Arial" panose="020B0604020202020204"/>
                <a:sym typeface="+mn-ea"/>
              </a:rPr>
              <a:t>09301-00</a:t>
            </a:r>
            <a:r>
              <a:rPr lang="en-CA" altLang="zh-CN" kern="0" spc="120" dirty="0">
                <a:solidFill>
                  <a:srgbClr val="470E00">
                    <a:alpha val="100000"/>
                  </a:srgbClr>
                </a:solidFill>
                <a:ea typeface="Arial" panose="020B0604020202020204"/>
                <a:cs typeface="Arial" panose="020B0604020202020204"/>
                <a:sym typeface="+mn-ea"/>
              </a:rPr>
              <a:t>5)</a:t>
            </a:r>
            <a:endParaRPr lang="en-CA" altLang="zh-CN" kern="100" dirty="0">
              <a:solidFill>
                <a:srgbClr val="2E170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eaLnBrk="0">
              <a:lnSpc>
                <a:spcPct val="200000"/>
              </a:lnSpc>
              <a:spcBef>
                <a:spcPts val="735"/>
              </a:spcBef>
              <a:buFont typeface="Arial" panose="020B0604020202020204" pitchFamily="34" charset="0"/>
              <a:buChar char="•"/>
            </a:pPr>
            <a:r>
              <a:rPr kern="100" dirty="0" err="1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中华中医药学会</a:t>
            </a:r>
            <a:r>
              <a:rPr kern="100" dirty="0" err="1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《抑郁障碍治未病干预指南</a:t>
            </a:r>
            <a:r>
              <a:rPr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“既病防变”</a:t>
            </a:r>
            <a:r>
              <a:rPr lang="zh-CN" altLang="en-US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唯一强推荐</a:t>
            </a:r>
            <a:r>
              <a:rPr lang="en-US" altLang="zh-CN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CA" altLang="zh-CN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级证据</a:t>
            </a:r>
            <a:endParaRPr kern="100" dirty="0">
              <a:solidFill>
                <a:srgbClr val="0C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5760" indent="-342900" algn="l" rtl="0" eaLnBrk="0" fontAlgn="auto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" dirty="0" err="1">
                <a:solidFill>
                  <a:srgbClr val="2E17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已获</a:t>
            </a:r>
            <a:r>
              <a:rPr kern="100" dirty="0" err="1">
                <a:solidFill>
                  <a:srgbClr val="2E17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国内外多项发明</a:t>
            </a:r>
            <a:r>
              <a:rPr b="1" kern="100" dirty="0" err="1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专利</a:t>
            </a:r>
            <a:endParaRPr lang="zh-CN" altLang="en-US" b="1" dirty="0"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6F2F3">
                  <a:alpha val="99608"/>
                </a:srgbClr>
              </a:clrFrom>
              <a:clrTo>
                <a:srgbClr val="F6F2F3">
                  <a:alpha val="99608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8128" y="1536995"/>
            <a:ext cx="3943723" cy="2907719"/>
          </a:xfrm>
          <a:prstGeom prst="rect">
            <a:avLst/>
          </a:prstGeom>
        </p:spPr>
      </p:pic>
      <p:pic>
        <p:nvPicPr>
          <p:cNvPr id="161" name="图片 1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0202" y="579756"/>
            <a:ext cx="2465338" cy="80517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</p:spTree>
    <p:custDataLst>
      <p:tags r:id="rId8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56120" y="1367790"/>
            <a:ext cx="4329430" cy="4195445"/>
          </a:xfrm>
          <a:prstGeom prst="rect">
            <a:avLst/>
          </a:prstGeom>
          <a:solidFill>
            <a:srgbClr val="F5F7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1050787" y="745313"/>
            <a:ext cx="5915302" cy="1078138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参郁宁神片</a:t>
            </a:r>
            <a:endParaRPr lang="zh-CN" altLang="en-US" sz="4800" dirty="0"/>
          </a:p>
        </p:txBody>
      </p:sp>
      <p:sp>
        <p:nvSpPr>
          <p:cNvPr id="8" name="文本框 7"/>
          <p:cNvSpPr txBox="1"/>
          <p:nvPr/>
        </p:nvSpPr>
        <p:spPr>
          <a:xfrm>
            <a:off x="1058178" y="1516339"/>
            <a:ext cx="10611665" cy="486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1.1类创新</a:t>
            </a:r>
            <a:r>
              <a:rPr lang="zh-CN" altLang="en-US" sz="1800" dirty="0">
                <a:sym typeface="+mn-ea"/>
              </a:rPr>
              <a:t>中成药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800" dirty="0">
                <a:sym typeface="+mn-ea"/>
              </a:rPr>
              <a:t>国家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中药保护品种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（编号：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2024100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科技部“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十三五 国家重大新药创制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”科技重大专项支持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中华中医药学会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《抑郁障碍治未病干预指南》</a:t>
            </a:r>
            <a:r>
              <a:rPr lang="zh-CN" altLang="en-US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“既病防变”治疗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唯一强推荐</a:t>
            </a:r>
            <a:r>
              <a:rPr lang="en-US" altLang="zh-CN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CA" altLang="zh-CN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级证据</a:t>
            </a:r>
            <a:endParaRPr lang="zh-CN" altLang="en-US" b="1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800" dirty="0">
                <a:ln>
                  <a:noFill/>
                </a:ln>
                <a:cs typeface="微软雅黑" panose="020B0503020204020204" charset="-122"/>
                <a:sym typeface="+mn-ea"/>
              </a:rPr>
              <a:t>国家级国医大师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亲书《方解》</a:t>
            </a:r>
            <a:endParaRPr lang="zh-CN" altLang="en-US" sz="1800" b="1" dirty="0">
              <a:solidFill>
                <a:srgbClr val="FF0000"/>
              </a:solidFill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sz="1800" dirty="0">
                <a:ln>
                  <a:noFill/>
                </a:ln>
                <a:cs typeface="微软雅黑" panose="020B0503020204020204" charset="-122"/>
                <a:sym typeface="+mn-ea"/>
              </a:rPr>
              <a:t>临床控制率和总显效率均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显著优于安慰剂组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0.05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，与阳性对照组（盐酸氟西汀）相当</a:t>
            </a:r>
            <a:r>
              <a:rPr lang="zh-CN" altLang="en-US" sz="1600" spc="1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cs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en-US" altLang="zh-CN" sz="1600" spc="1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cs typeface="微软雅黑" panose="020B0503020204020204" charset="-122"/>
                <a:sym typeface="微软雅黑" panose="020B0503020204020204" charset="-122"/>
              </a:rPr>
              <a:t>P&gt;0.05</a:t>
            </a:r>
            <a:r>
              <a:rPr lang="zh-CN" altLang="en-US" sz="1600" spc="100" dirty="0">
                <a:solidFill>
                  <a:schemeClr val="tx1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cs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Ⅲ期临床试验期间</a:t>
            </a:r>
            <a:r>
              <a:rPr lang="zh-CN" altLang="en-US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未发生与药物相关的不良事件，无需进行用药期间肝功能监测</a:t>
            </a:r>
            <a:endParaRPr lang="zh-CN" altLang="en-US" dirty="0">
              <a:solidFill>
                <a:schemeClr val="tx1"/>
              </a:solidFill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dirty="0">
                <a:solidFill>
                  <a:schemeClr val="tx1"/>
                </a:solidFill>
                <a:sym typeface="+mn-ea"/>
              </a:rPr>
              <a:t>组方的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西洋参、五味子和炒酸枣仁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分别被列入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既是食品又是药品的物品名单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、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可用于保健食品的物品名单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18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属药食同源</a:t>
            </a:r>
            <a:endParaRPr lang="en-US" altLang="zh-CN" sz="1800" b="1" dirty="0">
              <a:solidFill>
                <a:srgbClr val="FF0000"/>
              </a:solidFill>
              <a:cs typeface="微软雅黑" panose="020B0503020204020204" charset="-122"/>
              <a:sym typeface="+mn-ea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600"/>
              </a:spcBef>
              <a:buFont typeface="Wingdings" panose="05000000000000000000" charset="0"/>
              <a:buChar char="Ø"/>
            </a:pPr>
            <a:r>
              <a:rPr lang="zh-CN" altLang="en-US" dirty="0">
                <a:cs typeface="微软雅黑" panose="020B0503020204020204" charset="-122"/>
                <a:sym typeface="+mn-ea"/>
              </a:rPr>
              <a:t>参郁宁神片</a:t>
            </a:r>
            <a:r>
              <a:rPr lang="zh-CN" altLang="en-US" b="1" dirty="0">
                <a:ln>
                  <a:noFill/>
                </a:ln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历时</a:t>
            </a:r>
            <a:r>
              <a:rPr lang="en-US" altLang="zh-CN" b="1" dirty="0">
                <a:ln>
                  <a:noFill/>
                </a:ln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18</a:t>
            </a:r>
            <a:r>
              <a:rPr lang="zh-CN" altLang="en-US" b="1" dirty="0">
                <a:ln>
                  <a:noFill/>
                </a:ln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年研发，自主创新，全球首发定价，计划海外上市</a:t>
            </a:r>
            <a:endParaRPr lang="zh-CN" altLang="en-US" b="1" dirty="0">
              <a:ln>
                <a:noFill/>
              </a:ln>
              <a:solidFill>
                <a:srgbClr val="FF0000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项标题"/>
          <p:cNvSpPr txBox="1"/>
          <p:nvPr>
            <p:custDataLst>
              <p:tags r:id="rId1"/>
            </p:custDataLst>
          </p:nvPr>
        </p:nvSpPr>
        <p:spPr>
          <a:xfrm>
            <a:off x="3641108" y="763905"/>
            <a:ext cx="2167255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基本信息</a:t>
            </a:r>
            <a:endParaRPr lang="zh-CN" altLang="en-US" sz="26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6" name="项标题"/>
          <p:cNvSpPr txBox="1"/>
          <p:nvPr>
            <p:custDataLst>
              <p:tags r:id="rId2"/>
            </p:custDataLst>
          </p:nvPr>
        </p:nvSpPr>
        <p:spPr>
          <a:xfrm>
            <a:off x="3642378" y="3697271"/>
            <a:ext cx="2167255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安全性</a:t>
            </a:r>
            <a:endParaRPr lang="zh-CN" altLang="en-US" sz="26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7" name="项标题"/>
          <p:cNvSpPr txBox="1"/>
          <p:nvPr>
            <p:custDataLst>
              <p:tags r:id="rId3"/>
            </p:custDataLst>
          </p:nvPr>
        </p:nvSpPr>
        <p:spPr>
          <a:xfrm>
            <a:off x="3641108" y="1604010"/>
            <a:ext cx="2167255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有效性</a:t>
            </a:r>
            <a:endParaRPr lang="zh-CN" altLang="en-US" sz="26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8" name="项标题"/>
          <p:cNvSpPr txBox="1"/>
          <p:nvPr>
            <p:custDataLst>
              <p:tags r:id="rId4"/>
            </p:custDataLst>
          </p:nvPr>
        </p:nvSpPr>
        <p:spPr>
          <a:xfrm>
            <a:off x="3641108" y="4730115"/>
            <a:ext cx="2167255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创新性</a:t>
            </a:r>
            <a:endParaRPr lang="zh-CN" altLang="en-US" sz="26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9" name="项标题"/>
          <p:cNvSpPr txBox="1"/>
          <p:nvPr>
            <p:custDataLst>
              <p:tags r:id="rId5"/>
            </p:custDataLst>
          </p:nvPr>
        </p:nvSpPr>
        <p:spPr>
          <a:xfrm>
            <a:off x="3641108" y="5588635"/>
            <a:ext cx="2167255" cy="50419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6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公平性</a:t>
            </a:r>
            <a:endParaRPr lang="zh-CN" altLang="en-US" sz="2600" b="1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4" name="标题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5052" y="2166016"/>
            <a:ext cx="1501831" cy="2042097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dirty="0"/>
              <a:t>目  录</a:t>
            </a:r>
            <a:endParaRPr lang="zh-CN" altLang="en-US" sz="6600" dirty="0"/>
          </a:p>
        </p:txBody>
      </p:sp>
      <p:sp>
        <p:nvSpPr>
          <p:cNvPr id="45" name="序号"/>
          <p:cNvSpPr txBox="1"/>
          <p:nvPr>
            <p:custDataLst>
              <p:tags r:id="rId7"/>
            </p:custDataLst>
          </p:nvPr>
        </p:nvSpPr>
        <p:spPr>
          <a:xfrm>
            <a:off x="2814476" y="679041"/>
            <a:ext cx="680789" cy="6699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ea typeface="+mj-ea"/>
              </a:rPr>
              <a:t>01</a:t>
            </a:r>
            <a:endParaRPr lang="en-US" sz="3600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46" name="项标题"/>
          <p:cNvSpPr txBox="1"/>
          <p:nvPr>
            <p:custDataLst>
              <p:tags r:id="rId8"/>
            </p:custDataLst>
          </p:nvPr>
        </p:nvSpPr>
        <p:spPr>
          <a:xfrm>
            <a:off x="5368503" y="870585"/>
            <a:ext cx="5843565" cy="5937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 </a:t>
            </a:r>
            <a:r>
              <a:rPr lang="zh-CN"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轻、</a:t>
            </a:r>
            <a:r>
              <a:rPr sz="16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中度抑郁症中医辨证属</a:t>
            </a:r>
            <a:r>
              <a:rPr lang="zh-CN" altLang="en-US" sz="16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气阴两虚证</a:t>
            </a:r>
            <a:r>
              <a:rPr lang="zh-CN" altLang="en-US"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的创新中成药</a:t>
            </a:r>
            <a:endParaRPr lang="zh-CN" altLang="en-US" sz="1600" spc="300" dirty="0">
              <a:solidFill>
                <a:schemeClr val="tx1"/>
              </a:solidFill>
              <a:effectLst/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47" name="序号"/>
          <p:cNvSpPr txBox="1"/>
          <p:nvPr>
            <p:custDataLst>
              <p:tags r:id="rId9"/>
            </p:custDataLst>
          </p:nvPr>
        </p:nvSpPr>
        <p:spPr>
          <a:xfrm>
            <a:off x="2813202" y="1562694"/>
            <a:ext cx="680789" cy="6699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ea typeface="+mj-ea"/>
              </a:rPr>
              <a:t>02</a:t>
            </a:r>
            <a:endParaRPr lang="en-US" sz="3600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48" name="项标题"/>
          <p:cNvSpPr txBox="1"/>
          <p:nvPr>
            <p:custDataLst>
              <p:tags r:id="rId10"/>
            </p:custDataLst>
          </p:nvPr>
        </p:nvSpPr>
        <p:spPr>
          <a:xfrm>
            <a:off x="5321512" y="3641961"/>
            <a:ext cx="5651286" cy="7071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285750" algn="l" rtl="0" eaLnBrk="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Ⅲ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期临床试验期间</a:t>
            </a:r>
            <a:r>
              <a:rPr lang="zh-CN" altLang="en-US" sz="16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不良反应发生率为</a:t>
            </a:r>
            <a:r>
              <a:rPr lang="en-US" altLang="zh-CN" sz="16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“0”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用药中</a:t>
            </a:r>
            <a:r>
              <a:rPr lang="zh-CN" sz="16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无需进行肝功能监测</a:t>
            </a:r>
            <a:endParaRPr lang="zh-CN" sz="1600" b="1" kern="0" spc="7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" name="序号"/>
          <p:cNvSpPr txBox="1"/>
          <p:nvPr>
            <p:custDataLst>
              <p:tags r:id="rId11"/>
            </p:custDataLst>
          </p:nvPr>
        </p:nvSpPr>
        <p:spPr>
          <a:xfrm>
            <a:off x="2813839" y="3631334"/>
            <a:ext cx="680789" cy="6699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ea typeface="+mj-ea"/>
              </a:rPr>
              <a:t>03</a:t>
            </a:r>
            <a:endParaRPr lang="en-US" sz="3600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50" name="项标题"/>
          <p:cNvSpPr txBox="1"/>
          <p:nvPr>
            <p:custDataLst>
              <p:tags r:id="rId12"/>
            </p:custDataLst>
          </p:nvPr>
        </p:nvSpPr>
        <p:spPr>
          <a:xfrm>
            <a:off x="5369137" y="1682115"/>
            <a:ext cx="5651286" cy="17644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450" indent="-285750" algn="just" rtl="0" eaLnBrk="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调节</a:t>
            </a:r>
            <a:r>
              <a:rPr lang="en-US" altLang="zh-CN" sz="16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TLR4/NLRP3</a:t>
            </a:r>
            <a:r>
              <a:rPr lang="zh-CN" altLang="en-US" sz="16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炎症信号通路</a:t>
            </a:r>
            <a:r>
              <a:rPr lang="zh-CN" altLang="en-US"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，降低炎症因子水平，改善</a:t>
            </a:r>
            <a:r>
              <a:rPr lang="zh-CN" altLang="en-US" sz="16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前额叶皮质、海马区神经元损伤</a:t>
            </a:r>
            <a:r>
              <a:rPr lang="zh-CN" altLang="en-US"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，缓解抑郁行为。</a:t>
            </a:r>
            <a:endParaRPr lang="zh-CN" altLang="en-US" sz="1600" kern="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0" indent="-285750" algn="just" rtl="0" eaLnBrk="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总显效率</a:t>
            </a:r>
            <a:r>
              <a:rPr sz="1600" b="1" kern="0" spc="8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77.7%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，临床试验研究有效率高于安慰剂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</a:t>
            </a:r>
            <a:r>
              <a:rPr sz="1600" b="1" kern="0" spc="7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26.3%</a:t>
            </a:r>
            <a:r>
              <a:rPr lang="zh-CN" altLang="en-US" sz="1600" b="1" kern="0" spc="7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，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与盐酸氟西汀疗效相当</a:t>
            </a:r>
            <a:r>
              <a:rPr lang="zh-CN"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600" kern="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98450" indent="-285750" algn="just" eaLnBrk="0">
              <a:lnSpc>
                <a:spcPct val="101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中华中医药学会</a:t>
            </a:r>
            <a:r>
              <a:rPr lang="en-US" altLang="zh-CN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抑郁障碍治未病干预指南</a:t>
            </a:r>
            <a:r>
              <a:rPr lang="en-US" altLang="zh-CN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“既病防变”治疗中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唯一强推荐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CA" altLang="zh-CN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级证据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sp>
        <p:nvSpPr>
          <p:cNvPr id="51" name="序号"/>
          <p:cNvSpPr txBox="1"/>
          <p:nvPr>
            <p:custDataLst>
              <p:tags r:id="rId13"/>
            </p:custDataLst>
          </p:nvPr>
        </p:nvSpPr>
        <p:spPr>
          <a:xfrm>
            <a:off x="2812566" y="4689896"/>
            <a:ext cx="680789" cy="6699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ea typeface="+mj-ea"/>
              </a:rPr>
              <a:t>04</a:t>
            </a:r>
            <a:endParaRPr lang="en-US" sz="3600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52" name="项标题"/>
          <p:cNvSpPr txBox="1"/>
          <p:nvPr>
            <p:custDataLst>
              <p:tags r:id="rId14"/>
            </p:custDataLst>
          </p:nvPr>
        </p:nvSpPr>
        <p:spPr>
          <a:xfrm>
            <a:off x="5367868" y="4730115"/>
            <a:ext cx="5652749" cy="7073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中药</a:t>
            </a:r>
            <a:r>
              <a:rPr sz="1600" b="1" kern="0" spc="8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1.1</a:t>
            </a:r>
            <a:r>
              <a:rPr sz="1600" b="1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新药</a:t>
            </a:r>
            <a:r>
              <a:rPr sz="16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创新靶点，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科技部</a:t>
            </a:r>
            <a:r>
              <a:rPr sz="16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sz="1600" b="1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十三五”国家重大新药创制</a:t>
            </a:r>
            <a:r>
              <a:rPr sz="16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sz="16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科技重大专项支持 （</a:t>
            </a:r>
            <a:r>
              <a:rPr sz="16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16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2019</a:t>
            </a:r>
            <a:r>
              <a:rPr sz="16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ZX</a:t>
            </a:r>
            <a:r>
              <a:rPr sz="16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09301-</a:t>
            </a:r>
            <a:r>
              <a:rPr sz="16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005</a:t>
            </a:r>
            <a:r>
              <a:rPr sz="16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）。</a:t>
            </a:r>
            <a:endParaRPr lang="zh-CN" alt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3" name="序号"/>
          <p:cNvSpPr txBox="1"/>
          <p:nvPr>
            <p:custDataLst>
              <p:tags r:id="rId15"/>
            </p:custDataLst>
          </p:nvPr>
        </p:nvSpPr>
        <p:spPr>
          <a:xfrm>
            <a:off x="2812566" y="5563715"/>
            <a:ext cx="680789" cy="66993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3600" b="1" dirty="0">
                <a:solidFill>
                  <a:schemeClr val="accent1"/>
                </a:solidFill>
                <a:ea typeface="+mj-ea"/>
              </a:rPr>
              <a:t>05</a:t>
            </a:r>
            <a:endParaRPr lang="en-US" sz="3600" b="1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54" name="项标题"/>
          <p:cNvSpPr txBox="1"/>
          <p:nvPr>
            <p:custDataLst>
              <p:tags r:id="rId16"/>
            </p:custDataLst>
          </p:nvPr>
        </p:nvSpPr>
        <p:spPr>
          <a:xfrm>
            <a:off x="5367655" y="5728335"/>
            <a:ext cx="5968365" cy="668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dk1"/>
                </a:solidFill>
              </a:rPr>
              <a:t>适应症、</a:t>
            </a:r>
            <a:r>
              <a:rPr lang="zh-CN" altLang="en-US" sz="1600" b="1" dirty="0">
                <a:solidFill>
                  <a:srgbClr val="FF0000"/>
                </a:solidFill>
              </a:rPr>
              <a:t>用法用量明确，不易出现滥用</a:t>
            </a:r>
            <a:r>
              <a:rPr lang="zh-CN" altLang="en-US" sz="1600" dirty="0">
                <a:solidFill>
                  <a:schemeClr val="dk1"/>
                </a:solidFill>
              </a:rPr>
              <a:t>或超说明书用药，便于临床处方管理 </a:t>
            </a:r>
            <a:endParaRPr lang="zh-CN" altLang="en-US" sz="1600" dirty="0">
              <a:solidFill>
                <a:schemeClr val="dk1"/>
              </a:solidFill>
            </a:endParaRPr>
          </a:p>
        </p:txBody>
      </p:sp>
      <p:sp>
        <p:nvSpPr>
          <p:cNvPr id="43" name="任意多边形: 形状 11"/>
          <p:cNvSpPr/>
          <p:nvPr userDrawn="1">
            <p:custDataLst>
              <p:tags r:id="rId17"/>
            </p:custDataLst>
          </p:nvPr>
        </p:nvSpPr>
        <p:spPr>
          <a:xfrm>
            <a:off x="569194" y="4568280"/>
            <a:ext cx="1693545" cy="237490"/>
          </a:xfrm>
          <a:custGeom>
            <a:avLst/>
            <a:gdLst/>
            <a:ahLst/>
            <a:cxnLst/>
            <a:rect l="l" t="t" r="r" b="b"/>
            <a:pathLst>
              <a:path w="4207743" h="596057">
                <a:moveTo>
                  <a:pt x="789087" y="106413"/>
                </a:moveTo>
                <a:cubicBezTo>
                  <a:pt x="740966" y="106413"/>
                  <a:pt x="703077" y="124272"/>
                  <a:pt x="675419" y="159991"/>
                </a:cubicBezTo>
                <a:cubicBezTo>
                  <a:pt x="647762" y="195709"/>
                  <a:pt x="633933" y="241970"/>
                  <a:pt x="633933" y="298773"/>
                </a:cubicBezTo>
                <a:cubicBezTo>
                  <a:pt x="633933" y="354831"/>
                  <a:pt x="647452" y="400658"/>
                  <a:pt x="674489" y="436253"/>
                </a:cubicBezTo>
                <a:cubicBezTo>
                  <a:pt x="701526" y="471848"/>
                  <a:pt x="738609" y="489645"/>
                  <a:pt x="785738" y="489645"/>
                </a:cubicBezTo>
                <a:cubicBezTo>
                  <a:pt x="833859" y="489645"/>
                  <a:pt x="871314" y="472592"/>
                  <a:pt x="898103" y="438485"/>
                </a:cubicBezTo>
                <a:cubicBezTo>
                  <a:pt x="924893" y="404379"/>
                  <a:pt x="938287" y="358552"/>
                  <a:pt x="938287" y="301005"/>
                </a:cubicBezTo>
                <a:cubicBezTo>
                  <a:pt x="938287" y="240978"/>
                  <a:pt x="925264" y="193539"/>
                  <a:pt x="899220" y="158688"/>
                </a:cubicBezTo>
                <a:cubicBezTo>
                  <a:pt x="873175" y="123838"/>
                  <a:pt x="836464" y="106413"/>
                  <a:pt x="789087" y="106413"/>
                </a:cubicBezTo>
                <a:close/>
                <a:moveTo>
                  <a:pt x="3315891" y="9674"/>
                </a:moveTo>
                <a:lnTo>
                  <a:pt x="3767584" y="9674"/>
                </a:lnTo>
                <a:lnTo>
                  <a:pt x="3767584" y="110133"/>
                </a:lnTo>
                <a:lnTo>
                  <a:pt x="3603129" y="110133"/>
                </a:lnTo>
                <a:lnTo>
                  <a:pt x="3603129" y="586011"/>
                </a:lnTo>
                <a:lnTo>
                  <a:pt x="3479974" y="586011"/>
                </a:lnTo>
                <a:lnTo>
                  <a:pt x="3479974" y="110133"/>
                </a:lnTo>
                <a:lnTo>
                  <a:pt x="3315891" y="110133"/>
                </a:lnTo>
                <a:close/>
                <a:moveTo>
                  <a:pt x="2722141" y="9674"/>
                </a:moveTo>
                <a:lnTo>
                  <a:pt x="2856086" y="9674"/>
                </a:lnTo>
                <a:lnTo>
                  <a:pt x="3091234" y="372071"/>
                </a:lnTo>
                <a:cubicBezTo>
                  <a:pt x="3106861" y="396131"/>
                  <a:pt x="3116411" y="411386"/>
                  <a:pt x="3119884" y="417835"/>
                </a:cubicBezTo>
                <a:lnTo>
                  <a:pt x="3121744" y="417835"/>
                </a:lnTo>
                <a:cubicBezTo>
                  <a:pt x="3119264" y="403945"/>
                  <a:pt x="3118024" y="377404"/>
                  <a:pt x="3118024" y="338212"/>
                </a:cubicBezTo>
                <a:lnTo>
                  <a:pt x="3118024" y="9674"/>
                </a:lnTo>
                <a:lnTo>
                  <a:pt x="3234482" y="9674"/>
                </a:lnTo>
                <a:lnTo>
                  <a:pt x="3234482" y="586011"/>
                </a:lnTo>
                <a:lnTo>
                  <a:pt x="3108722" y="586011"/>
                </a:lnTo>
                <a:lnTo>
                  <a:pt x="2864644" y="213197"/>
                </a:lnTo>
                <a:cubicBezTo>
                  <a:pt x="2851993" y="193849"/>
                  <a:pt x="2842815" y="178222"/>
                  <a:pt x="2837110" y="166316"/>
                </a:cubicBezTo>
                <a:lnTo>
                  <a:pt x="2835250" y="166316"/>
                </a:lnTo>
                <a:cubicBezTo>
                  <a:pt x="2837483" y="186160"/>
                  <a:pt x="2838599" y="216793"/>
                  <a:pt x="2838599" y="258217"/>
                </a:cubicBezTo>
                <a:lnTo>
                  <a:pt x="2838599" y="586011"/>
                </a:lnTo>
                <a:lnTo>
                  <a:pt x="2722141" y="586011"/>
                </a:lnTo>
                <a:close/>
                <a:moveTo>
                  <a:pt x="2283991" y="9674"/>
                </a:moveTo>
                <a:lnTo>
                  <a:pt x="2611785" y="9674"/>
                </a:lnTo>
                <a:lnTo>
                  <a:pt x="2611785" y="110133"/>
                </a:lnTo>
                <a:lnTo>
                  <a:pt x="2406774" y="110133"/>
                </a:lnTo>
                <a:lnTo>
                  <a:pt x="2406774" y="245939"/>
                </a:lnTo>
                <a:lnTo>
                  <a:pt x="2597274" y="245939"/>
                </a:lnTo>
                <a:lnTo>
                  <a:pt x="2597274" y="346026"/>
                </a:lnTo>
                <a:lnTo>
                  <a:pt x="2406774" y="346026"/>
                </a:lnTo>
                <a:lnTo>
                  <a:pt x="2406774" y="485552"/>
                </a:lnTo>
                <a:lnTo>
                  <a:pt x="2625179" y="485552"/>
                </a:lnTo>
                <a:lnTo>
                  <a:pt x="2625179" y="586011"/>
                </a:lnTo>
                <a:lnTo>
                  <a:pt x="2283991" y="586011"/>
                </a:lnTo>
                <a:close/>
                <a:moveTo>
                  <a:pt x="1753791" y="9674"/>
                </a:moveTo>
                <a:lnTo>
                  <a:pt x="2205484" y="9674"/>
                </a:lnTo>
                <a:lnTo>
                  <a:pt x="2205484" y="110133"/>
                </a:lnTo>
                <a:lnTo>
                  <a:pt x="2041029" y="110133"/>
                </a:lnTo>
                <a:lnTo>
                  <a:pt x="2041029" y="586011"/>
                </a:lnTo>
                <a:lnTo>
                  <a:pt x="1917874" y="586011"/>
                </a:lnTo>
                <a:lnTo>
                  <a:pt x="1917874" y="110133"/>
                </a:lnTo>
                <a:lnTo>
                  <a:pt x="1753791" y="110133"/>
                </a:lnTo>
                <a:close/>
                <a:moveTo>
                  <a:pt x="1160041" y="9674"/>
                </a:moveTo>
                <a:lnTo>
                  <a:pt x="1293986" y="9674"/>
                </a:lnTo>
                <a:lnTo>
                  <a:pt x="1529135" y="372071"/>
                </a:lnTo>
                <a:cubicBezTo>
                  <a:pt x="1544761" y="396131"/>
                  <a:pt x="1554311" y="411386"/>
                  <a:pt x="1557784" y="417835"/>
                </a:cubicBezTo>
                <a:lnTo>
                  <a:pt x="1559644" y="417835"/>
                </a:lnTo>
                <a:cubicBezTo>
                  <a:pt x="1557164" y="403945"/>
                  <a:pt x="1555924" y="377404"/>
                  <a:pt x="1555924" y="338212"/>
                </a:cubicBezTo>
                <a:lnTo>
                  <a:pt x="1555924" y="9674"/>
                </a:lnTo>
                <a:lnTo>
                  <a:pt x="1672382" y="9674"/>
                </a:lnTo>
                <a:lnTo>
                  <a:pt x="1672382" y="586011"/>
                </a:lnTo>
                <a:lnTo>
                  <a:pt x="1546622" y="586011"/>
                </a:lnTo>
                <a:lnTo>
                  <a:pt x="1302544" y="213197"/>
                </a:lnTo>
                <a:cubicBezTo>
                  <a:pt x="1289893" y="193849"/>
                  <a:pt x="1280716" y="178222"/>
                  <a:pt x="1275011" y="166316"/>
                </a:cubicBezTo>
                <a:lnTo>
                  <a:pt x="1273150" y="166316"/>
                </a:lnTo>
                <a:cubicBezTo>
                  <a:pt x="1275383" y="186160"/>
                  <a:pt x="1276499" y="216793"/>
                  <a:pt x="1276499" y="258217"/>
                </a:cubicBezTo>
                <a:lnTo>
                  <a:pt x="1276499" y="586011"/>
                </a:lnTo>
                <a:lnTo>
                  <a:pt x="1160041" y="586011"/>
                </a:lnTo>
                <a:close/>
                <a:moveTo>
                  <a:pt x="4040683" y="0"/>
                </a:moveTo>
                <a:cubicBezTo>
                  <a:pt x="4096990" y="0"/>
                  <a:pt x="4144243" y="7318"/>
                  <a:pt x="4182442" y="21953"/>
                </a:cubicBezTo>
                <a:lnTo>
                  <a:pt x="4182442" y="137294"/>
                </a:lnTo>
                <a:cubicBezTo>
                  <a:pt x="4143747" y="111001"/>
                  <a:pt x="4098478" y="97855"/>
                  <a:pt x="4046637" y="97855"/>
                </a:cubicBezTo>
                <a:cubicBezTo>
                  <a:pt x="4016375" y="97855"/>
                  <a:pt x="3992191" y="103374"/>
                  <a:pt x="3974083" y="114412"/>
                </a:cubicBezTo>
                <a:cubicBezTo>
                  <a:pt x="3955975" y="125450"/>
                  <a:pt x="3946922" y="140271"/>
                  <a:pt x="3946922" y="158874"/>
                </a:cubicBezTo>
                <a:cubicBezTo>
                  <a:pt x="3946922" y="173757"/>
                  <a:pt x="3953123" y="187462"/>
                  <a:pt x="3965525" y="199988"/>
                </a:cubicBezTo>
                <a:cubicBezTo>
                  <a:pt x="3977927" y="212515"/>
                  <a:pt x="4008562" y="229444"/>
                  <a:pt x="4057427" y="250776"/>
                </a:cubicBezTo>
                <a:cubicBezTo>
                  <a:pt x="4114725" y="275332"/>
                  <a:pt x="4154103" y="301253"/>
                  <a:pt x="4175559" y="328539"/>
                </a:cubicBezTo>
                <a:cubicBezTo>
                  <a:pt x="4197015" y="355824"/>
                  <a:pt x="4207743" y="388318"/>
                  <a:pt x="4207743" y="426021"/>
                </a:cubicBezTo>
                <a:cubicBezTo>
                  <a:pt x="4207743" y="481335"/>
                  <a:pt x="4188147" y="523503"/>
                  <a:pt x="4148956" y="552525"/>
                </a:cubicBezTo>
                <a:cubicBezTo>
                  <a:pt x="4109765" y="581546"/>
                  <a:pt x="4054078" y="596057"/>
                  <a:pt x="3981896" y="596057"/>
                </a:cubicBezTo>
                <a:cubicBezTo>
                  <a:pt x="3915916" y="596057"/>
                  <a:pt x="3861841" y="585391"/>
                  <a:pt x="3819674" y="564059"/>
                </a:cubicBezTo>
                <a:lnTo>
                  <a:pt x="3819674" y="440904"/>
                </a:lnTo>
                <a:cubicBezTo>
                  <a:pt x="3866059" y="479351"/>
                  <a:pt x="3918768" y="498575"/>
                  <a:pt x="3977804" y="498575"/>
                </a:cubicBezTo>
                <a:cubicBezTo>
                  <a:pt x="4011290" y="498575"/>
                  <a:pt x="4036467" y="492808"/>
                  <a:pt x="4053334" y="481273"/>
                </a:cubicBezTo>
                <a:cubicBezTo>
                  <a:pt x="4070201" y="469739"/>
                  <a:pt x="4078635" y="454918"/>
                  <a:pt x="4078635" y="436811"/>
                </a:cubicBezTo>
                <a:cubicBezTo>
                  <a:pt x="4078635" y="421184"/>
                  <a:pt x="4071937" y="406425"/>
                  <a:pt x="4058543" y="392535"/>
                </a:cubicBezTo>
                <a:cubicBezTo>
                  <a:pt x="4045148" y="378644"/>
                  <a:pt x="4009802" y="359792"/>
                  <a:pt x="3952503" y="335980"/>
                </a:cubicBezTo>
                <a:cubicBezTo>
                  <a:pt x="3862462" y="297781"/>
                  <a:pt x="3817441" y="242218"/>
                  <a:pt x="3817441" y="169292"/>
                </a:cubicBezTo>
                <a:cubicBezTo>
                  <a:pt x="3817441" y="115714"/>
                  <a:pt x="3837843" y="74104"/>
                  <a:pt x="3878647" y="44463"/>
                </a:cubicBezTo>
                <a:cubicBezTo>
                  <a:pt x="3919451" y="14821"/>
                  <a:pt x="3973463" y="0"/>
                  <a:pt x="4040683" y="0"/>
                </a:cubicBezTo>
                <a:close/>
                <a:moveTo>
                  <a:pt x="792807" y="0"/>
                </a:moveTo>
                <a:cubicBezTo>
                  <a:pt x="875159" y="0"/>
                  <a:pt x="941450" y="27410"/>
                  <a:pt x="991679" y="82228"/>
                </a:cubicBezTo>
                <a:cubicBezTo>
                  <a:pt x="1041909" y="137046"/>
                  <a:pt x="1067023" y="207492"/>
                  <a:pt x="1067023" y="293564"/>
                </a:cubicBezTo>
                <a:cubicBezTo>
                  <a:pt x="1067023" y="383357"/>
                  <a:pt x="1040916" y="456221"/>
                  <a:pt x="988702" y="512155"/>
                </a:cubicBezTo>
                <a:cubicBezTo>
                  <a:pt x="936489" y="568090"/>
                  <a:pt x="868090" y="596057"/>
                  <a:pt x="783506" y="596057"/>
                </a:cubicBezTo>
                <a:cubicBezTo>
                  <a:pt x="700906" y="596057"/>
                  <a:pt x="633809" y="568958"/>
                  <a:pt x="582216" y="514760"/>
                </a:cubicBezTo>
                <a:cubicBezTo>
                  <a:pt x="530622" y="460561"/>
                  <a:pt x="504825" y="390798"/>
                  <a:pt x="504825" y="305470"/>
                </a:cubicBezTo>
                <a:cubicBezTo>
                  <a:pt x="504825" y="215181"/>
                  <a:pt x="531180" y="141697"/>
                  <a:pt x="583890" y="85018"/>
                </a:cubicBezTo>
                <a:cubicBezTo>
                  <a:pt x="636600" y="28340"/>
                  <a:pt x="706239" y="0"/>
                  <a:pt x="792807" y="0"/>
                </a:cubicBezTo>
                <a:close/>
                <a:moveTo>
                  <a:pt x="305842" y="0"/>
                </a:moveTo>
                <a:cubicBezTo>
                  <a:pt x="362148" y="0"/>
                  <a:pt x="409278" y="7318"/>
                  <a:pt x="447229" y="21953"/>
                </a:cubicBezTo>
                <a:lnTo>
                  <a:pt x="447229" y="140643"/>
                </a:lnTo>
                <a:cubicBezTo>
                  <a:pt x="408285" y="117823"/>
                  <a:pt x="364133" y="106413"/>
                  <a:pt x="314771" y="106413"/>
                </a:cubicBezTo>
                <a:cubicBezTo>
                  <a:pt x="258465" y="106413"/>
                  <a:pt x="213444" y="124396"/>
                  <a:pt x="179710" y="160363"/>
                </a:cubicBezTo>
                <a:cubicBezTo>
                  <a:pt x="145976" y="196329"/>
                  <a:pt x="129108" y="243334"/>
                  <a:pt x="129108" y="301377"/>
                </a:cubicBezTo>
                <a:cubicBezTo>
                  <a:pt x="129108" y="357932"/>
                  <a:pt x="145107" y="403449"/>
                  <a:pt x="177105" y="437927"/>
                </a:cubicBezTo>
                <a:cubicBezTo>
                  <a:pt x="209104" y="472406"/>
                  <a:pt x="252388" y="489645"/>
                  <a:pt x="306958" y="489645"/>
                </a:cubicBezTo>
                <a:cubicBezTo>
                  <a:pt x="358304" y="489645"/>
                  <a:pt x="405061" y="477243"/>
                  <a:pt x="447229" y="452438"/>
                </a:cubicBezTo>
                <a:lnTo>
                  <a:pt x="447229" y="565175"/>
                </a:lnTo>
                <a:cubicBezTo>
                  <a:pt x="405309" y="585763"/>
                  <a:pt x="350614" y="596057"/>
                  <a:pt x="283145" y="596057"/>
                </a:cubicBezTo>
                <a:cubicBezTo>
                  <a:pt x="196329" y="596057"/>
                  <a:pt x="127434" y="570074"/>
                  <a:pt x="76460" y="518108"/>
                </a:cubicBezTo>
                <a:cubicBezTo>
                  <a:pt x="25487" y="466142"/>
                  <a:pt x="0" y="396875"/>
                  <a:pt x="0" y="310307"/>
                </a:cubicBezTo>
                <a:cubicBezTo>
                  <a:pt x="0" y="219274"/>
                  <a:pt x="28464" y="144798"/>
                  <a:pt x="85390" y="86879"/>
                </a:cubicBezTo>
                <a:cubicBezTo>
                  <a:pt x="142317" y="28960"/>
                  <a:pt x="215801" y="0"/>
                  <a:pt x="3058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7"/>
            <a:ext cx="1983698" cy="358534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sp>
        <p:nvSpPr>
          <p:cNvPr id="6" name="矩形 5"/>
          <p:cNvSpPr/>
          <p:nvPr/>
        </p:nvSpPr>
        <p:spPr>
          <a:xfrm>
            <a:off x="10613036" y="169021"/>
            <a:ext cx="1326629" cy="543012"/>
          </a:xfrm>
          <a:prstGeom prst="rect">
            <a:avLst/>
          </a:prstGeom>
          <a:solidFill>
            <a:srgbClr val="F5F8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algn="ctr">
              <a:buClrTx/>
              <a:buSzTx/>
              <a:buFontTx/>
            </a:pPr>
            <a:endParaRPr kumimoji="1"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78"/>
    </mc:Choice>
    <mc:Fallback>
      <p:transition advTm="80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 descr="7b0a20202020227461726765744d6f64756c65223a202270726f636573734f6e6c696e65466f6e7473220a7d0a"/>
          <p:cNvSpPr txBox="1"/>
          <p:nvPr>
            <p:custDataLst>
              <p:tags r:id="rId1"/>
            </p:custDataLst>
          </p:nvPr>
        </p:nvSpPr>
        <p:spPr>
          <a:xfrm>
            <a:off x="6342047" y="1396409"/>
            <a:ext cx="5263884" cy="4874216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rmAutofit/>
          </a:bodyPr>
          <a:lstStyle/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600" b="1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" name="TextBox 43" descr="7b0a20202020227461726765744d6f64756c65223a202270726f636573734f6e6c696e65466f6e7473220a7d0a"/>
          <p:cNvSpPr txBox="1"/>
          <p:nvPr>
            <p:custDataLst>
              <p:tags r:id="rId3"/>
            </p:custDataLst>
          </p:nvPr>
        </p:nvSpPr>
        <p:spPr>
          <a:xfrm>
            <a:off x="498452" y="1396409"/>
            <a:ext cx="5364805" cy="4874216"/>
          </a:xfrm>
          <a:prstGeom prst="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rmAutofit fontScale="90000"/>
          </a:bodyPr>
          <a:lstStyle/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通用名称</a:t>
            </a: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参郁宁神片</a:t>
            </a:r>
            <a:endParaRPr lang="zh-CN" altLang="en-US" sz="1600" b="1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1" dirty="0">
                <a:ln>
                  <a:noFill/>
                </a:ln>
                <a:cs typeface="微软雅黑" panose="020B0503020204020204" charset="-122"/>
                <a:sym typeface="+mn-ea"/>
              </a:rPr>
              <a:t>注册分类</a:t>
            </a: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cs typeface="微软雅黑" panose="020B0503020204020204" charset="-122"/>
                <a:sym typeface="+mn-ea"/>
              </a:rPr>
              <a:t>】</a:t>
            </a:r>
            <a:r>
              <a:rPr lang="zh-CN" sz="1600" b="1" spc="-70" dirty="0">
                <a:ln w="3175" cap="flat" cmpd="sng">
                  <a:noFill/>
                  <a:prstDash val="solid"/>
                  <a:miter lim="0"/>
                </a:ln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cs typeface="微软雅黑" panose="020B0503020204020204" charset="-122"/>
                <a:sym typeface="+mn-ea"/>
              </a:rPr>
              <a:t>中药</a:t>
            </a:r>
            <a:r>
              <a:rPr lang="en-US" altLang="zh-CN" sz="1600" b="1" spc="-70" dirty="0">
                <a:ln w="3175" cap="flat" cmpd="sng">
                  <a:noFill/>
                  <a:prstDash val="solid"/>
                  <a:miter lim="0"/>
                </a:ln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cs typeface="微软雅黑" panose="020B0503020204020204" charset="-122"/>
                <a:sym typeface="+mn-ea"/>
              </a:rPr>
              <a:t>1.1</a:t>
            </a:r>
            <a:r>
              <a:rPr lang="zh-CN" altLang="en-US" sz="1600" b="1" spc="-70" dirty="0">
                <a:ln w="3175" cap="flat" cmpd="sng">
                  <a:noFill/>
                  <a:prstDash val="solid"/>
                  <a:miter lim="0"/>
                </a:ln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cs typeface="微软雅黑" panose="020B0503020204020204" charset="-122"/>
                <a:sym typeface="+mn-ea"/>
              </a:rPr>
              <a:t>类新药</a:t>
            </a:r>
            <a:endParaRPr sz="1600" b="1" spc="-70" dirty="0">
              <a:ln w="3175" cap="flat" cmpd="sng">
                <a:noFill/>
                <a:prstDash val="solid"/>
                <a:miter lim="0"/>
              </a:ln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规格</a:t>
            </a: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</a:rPr>
              <a:t>每片重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</a:rPr>
              <a:t> 0.62g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</a:rPr>
              <a:t>（相当于饮片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</a:rPr>
              <a:t> 3.76g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</a:rPr>
              <a:t>）</a:t>
            </a:r>
            <a:endParaRPr lang="zh-CN" altLang="en-US" sz="1600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功能主治</a:t>
            </a: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dirty="0">
                <a:ln>
                  <a:noFill/>
                </a:ln>
                <a:solidFill>
                  <a:schemeClr val="dk1"/>
                </a:solidFill>
                <a:cs typeface="微软雅黑" panose="020B0503020204020204" charset="-122"/>
                <a:sym typeface="+mn-ea"/>
              </a:rPr>
              <a:t>益气养阴、宁神解郁。用于</a:t>
            </a:r>
            <a:r>
              <a:rPr lang="zh-CN" altLang="en-US" sz="1600" b="1" dirty="0">
                <a:ln>
                  <a:noFill/>
                </a:ln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轻、中度抑郁症</a:t>
            </a:r>
            <a:r>
              <a:rPr lang="zh-CN" altLang="en-US" sz="1600" dirty="0">
                <a:ln>
                  <a:noFill/>
                </a:ln>
                <a:solidFill>
                  <a:schemeClr val="dk1"/>
                </a:solidFill>
                <a:cs typeface="微软雅黑" panose="020B0503020204020204" charset="-122"/>
                <a:sym typeface="+mn-ea"/>
              </a:rPr>
              <a:t>中医辨证属</a:t>
            </a:r>
            <a:r>
              <a:rPr lang="zh-CN" altLang="en-US" sz="1600" b="1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微软雅黑" panose="020B0503020204020204" charset="-122"/>
                <a:sym typeface="+mn-ea"/>
              </a:rPr>
              <a:t>气阴两虚证者</a:t>
            </a:r>
            <a:r>
              <a:rPr lang="zh-CN" altLang="en-US" sz="1600" dirty="0">
                <a:ln>
                  <a:noFill/>
                </a:ln>
                <a:solidFill>
                  <a:schemeClr val="dk1"/>
                </a:solidFill>
                <a:cs typeface="微软雅黑" panose="020B0503020204020204" charset="-122"/>
                <a:sym typeface="+mn-ea"/>
              </a:rPr>
              <a:t>，症见失眠多梦、多疑善惊、口咽干燥，舌淡红或红、苔薄白少津、脉细或沉细等。</a:t>
            </a:r>
            <a:endParaRPr lang="zh-CN" altLang="en-US" sz="1600" dirty="0">
              <a:ln>
                <a:noFill/>
              </a:ln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【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用法用量</a:t>
            </a:r>
            <a:r>
              <a:rPr sz="1600" spc="-70" dirty="0">
                <a:ln w="3175" cap="flat" cmpd="sng">
                  <a:noFill/>
                  <a:prstDash val="solid"/>
                  <a:miter lim="0"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】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口服。一次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片，一日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次，疗程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周。</a:t>
            </a:r>
            <a:endParaRPr lang="zh-CN" altLang="en-US" sz="1600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中国大陆首次上市时间：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日</a:t>
            </a:r>
            <a:endParaRPr lang="zh-CN" altLang="en-US" sz="1600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目前大陆地区同通用名称药品的上市情况：</a:t>
            </a: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无</a:t>
            </a:r>
            <a:endParaRPr lang="en-US" altLang="zh-CN" sz="1600" b="1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全球首个上市国家</a:t>
            </a: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地区及上市时间：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中国，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年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6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8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日</a:t>
            </a:r>
            <a:endParaRPr lang="zh-CN" altLang="en-US" sz="1600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</a:endParaRPr>
          </a:p>
          <a:p>
            <a:pPr indent="0"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是否OTC：</a:t>
            </a:r>
            <a:r>
              <a:rPr lang="zh-CN" altLang="en-US" sz="1600" dirty="0">
                <a:ln>
                  <a:noFill/>
                </a:ln>
                <a:solidFill>
                  <a:schemeClr val="tx1"/>
                </a:solidFill>
                <a:cs typeface="微软雅黑" panose="020B0503020204020204" charset="-122"/>
                <a:sym typeface="+mn-ea"/>
              </a:rPr>
              <a:t>否</a:t>
            </a:r>
            <a:endParaRPr lang="zh-CN" altLang="en-US" sz="1600" b="1" dirty="0">
              <a:ln>
                <a:noFill/>
              </a:ln>
              <a:solidFill>
                <a:schemeClr val="tx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90870" y="67112"/>
            <a:ext cx="3441681" cy="72000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1.1 药品基本信息</a:t>
            </a:r>
            <a:endParaRPr lang="zh-CN" altLang="en-US"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3332" y="1644502"/>
            <a:ext cx="4958302" cy="4451498"/>
          </a:xfrm>
          <a:prstGeom prst="rect">
            <a:avLst/>
          </a:prstGeom>
          <a:ln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en-US" sz="1600" b="1" dirty="0">
                <a:cs typeface="微软雅黑" panose="020B0503020204020204" charset="-122"/>
              </a:rPr>
              <a:t>建议参照方案------</a:t>
            </a:r>
            <a:r>
              <a:rPr lang="zh-CN" altLang="en-US" b="1" dirty="0">
                <a:solidFill>
                  <a:srgbClr val="FF0000"/>
                </a:solidFill>
              </a:rPr>
              <a:t>无参照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微软雅黑" panose="020B0503020204020204" charset="-122"/>
              </a:rPr>
              <a:t>全球首创，</a:t>
            </a:r>
            <a:r>
              <a:rPr lang="zh-CN" altLang="en-US" sz="1400" b="1" dirty="0">
                <a:solidFill>
                  <a:srgbClr val="FF0000"/>
                </a:solidFill>
                <a:cs typeface="微软雅黑" panose="020B0503020204020204" charset="-122"/>
              </a:rPr>
              <a:t>1.1类新药</a:t>
            </a:r>
            <a:endParaRPr lang="zh-CN" altLang="en-US" sz="1400" b="1" dirty="0">
              <a:solidFill>
                <a:srgbClr val="FF0000"/>
              </a:solidFill>
              <a:cs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微软雅黑" panose="020B0503020204020204" charset="-122"/>
              </a:rPr>
              <a:t>中华中医学会</a:t>
            </a:r>
            <a:r>
              <a:rPr lang="zh-CN" altLang="en-US" sz="1400" dirty="0">
                <a:cs typeface="微软雅黑" panose="020B0503020204020204" charset="-122"/>
              </a:rPr>
              <a:t>《抑郁障碍治未病干预指南》</a:t>
            </a:r>
            <a:r>
              <a:rPr lang="zh-CN" altLang="en-US" sz="14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既病防变”</a:t>
            </a:r>
            <a:r>
              <a:rPr lang="zh-CN" altLang="en-US" sz="1400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治疗</a:t>
            </a:r>
            <a:r>
              <a:rPr lang="zh-CN" altLang="en-US" sz="1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唯一强推荐</a:t>
            </a:r>
            <a:r>
              <a:rPr lang="en-US" altLang="zh-CN" sz="1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CA" altLang="zh-CN" sz="1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4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级证据</a:t>
            </a:r>
            <a:endParaRPr sz="1400" kern="100" dirty="0">
              <a:solidFill>
                <a:srgbClr val="0C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  <a:cs typeface="微软雅黑" panose="020B0503020204020204" charset="-122"/>
              </a:rPr>
              <a:t>参郁宁神片</a:t>
            </a:r>
            <a:r>
              <a:rPr lang="zh-CN" altLang="en-US" sz="1400" dirty="0">
                <a:cs typeface="微软雅黑" panose="020B0503020204020204" charset="-122"/>
              </a:rPr>
              <a:t>作用机制明确，医保目录内</a:t>
            </a:r>
            <a:r>
              <a:rPr lang="zh-CN" altLang="en-US" sz="1400" b="1" dirty="0">
                <a:solidFill>
                  <a:srgbClr val="FF0000"/>
                </a:solidFill>
                <a:cs typeface="微软雅黑" panose="020B0503020204020204" charset="-122"/>
              </a:rPr>
              <a:t>尚无同靶点</a:t>
            </a:r>
            <a:r>
              <a:rPr lang="zh-CN" altLang="en-US" sz="1400" b="1" dirty="0">
                <a:solidFill>
                  <a:srgbClr val="FF0000"/>
                </a:solidFill>
                <a:cs typeface="微软雅黑" panose="020B0503020204020204" charset="-122"/>
              </a:rPr>
              <a:t>药物，填补了临床空白</a:t>
            </a:r>
            <a:r>
              <a:rPr lang="zh-CN" altLang="en-US" sz="1400" dirty="0">
                <a:solidFill>
                  <a:schemeClr val="tx1"/>
                </a:solidFill>
                <a:cs typeface="微软雅黑" panose="020B0503020204020204" charset="-122"/>
              </a:rPr>
              <a:t>，弥补未满足的治疗需求。</a:t>
            </a:r>
            <a:endParaRPr lang="zh-CN" altLang="en-US" sz="1400" dirty="0">
              <a:solidFill>
                <a:schemeClr val="tx1"/>
              </a:solidFill>
              <a:cs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微软雅黑" panose="020B0503020204020204" charset="-122"/>
                <a:sym typeface="+mn-ea"/>
              </a:rPr>
              <a:t>创新靶点，主要作用于</a:t>
            </a:r>
            <a:r>
              <a:rPr lang="zh-CN" altLang="en-US" sz="14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前额叶皮质、海马体，修复神经元损伤</a:t>
            </a:r>
            <a:r>
              <a:rPr lang="zh-CN" altLang="en-US" sz="1400" b="1" dirty="0">
                <a:cs typeface="微软雅黑" panose="020B0503020204020204" charset="-122"/>
                <a:sym typeface="+mn-ea"/>
              </a:rPr>
              <a:t>。</a:t>
            </a:r>
            <a:endParaRPr lang="zh-CN" altLang="en-US" sz="1400" dirty="0">
              <a:solidFill>
                <a:schemeClr val="tx1"/>
              </a:solidFill>
              <a:cs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微软雅黑" panose="020B0503020204020204" charset="-122"/>
                <a:sym typeface="+mn-ea"/>
              </a:rPr>
              <a:t>抑制</a:t>
            </a:r>
            <a:r>
              <a:rPr lang="zh-CN" altLang="en-US" sz="1400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TLR4/NLRP3炎症小体通路，降低促炎因子（IL-6、TNF-α）水平，上调海马BDNF表达</a:t>
            </a:r>
            <a:r>
              <a:rPr lang="zh-CN" altLang="en-US" sz="1400" b="1" dirty="0">
                <a:solidFill>
                  <a:schemeClr val="accent1"/>
                </a:solidFill>
                <a:cs typeface="微软雅黑" panose="020B0503020204020204" charset="-122"/>
                <a:sym typeface="+mn-ea"/>
              </a:rPr>
              <a:t>‌</a:t>
            </a:r>
            <a:endParaRPr lang="zh-CN" altLang="en-US" sz="1400" b="1" dirty="0">
              <a:solidFill>
                <a:schemeClr val="accent1"/>
              </a:solidFill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400" b="1" dirty="0">
              <a:solidFill>
                <a:schemeClr val="tx1"/>
              </a:solidFill>
              <a:cs typeface="微软雅黑" panose="020B0503020204020204" charset="-122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435205" y="65989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dk1"/>
              </a:solidFill>
            </a:endParaRPr>
          </a:p>
        </p:txBody>
      </p:sp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333375" y="1033856"/>
            <a:ext cx="5563235" cy="5474335"/>
            <a:chOff x="930" y="6860"/>
            <a:chExt cx="16702" cy="1767"/>
          </a:xfrm>
        </p:grpSpPr>
        <p:sp>
          <p:nvSpPr>
            <p:cNvPr id="10" name="矩形: 剪去对角 26"/>
            <p:cNvSpPr/>
            <p:nvPr>
              <p:custDataLst>
                <p:tags r:id="rId3"/>
              </p:custDataLst>
            </p:nvPr>
          </p:nvSpPr>
          <p:spPr>
            <a:xfrm>
              <a:off x="930" y="6860"/>
              <a:ext cx="16702" cy="1767"/>
            </a:xfrm>
            <a:prstGeom prst="snip2Diag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  <a:sym typeface="思源黑体 CN Normal" panose="020B0400000000000000" charset="-122"/>
              </a:endParaRPr>
            </a:p>
          </p:txBody>
        </p:sp>
        <p:sp>
          <p:nvSpPr>
            <p:cNvPr id="30" name="直角三角形 29"/>
            <p:cNvSpPr/>
            <p:nvPr>
              <p:custDataLst>
                <p:tags r:id="rId4"/>
              </p:custDataLst>
            </p:nvPr>
          </p:nvSpPr>
          <p:spPr>
            <a:xfrm rot="10800000">
              <a:off x="17239" y="6860"/>
              <a:ext cx="393" cy="185"/>
            </a:xfrm>
            <a:prstGeom prst="rtTriangle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31" name="直角三角形 30"/>
            <p:cNvSpPr/>
            <p:nvPr>
              <p:custDataLst>
                <p:tags r:id="rId5"/>
              </p:custDataLst>
            </p:nvPr>
          </p:nvSpPr>
          <p:spPr>
            <a:xfrm>
              <a:off x="930" y="8442"/>
              <a:ext cx="393" cy="185"/>
            </a:xfrm>
            <a:prstGeom prst="rtTriangle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6"/>
              </p:custDataLst>
            </p:nvPr>
          </p:nvSpPr>
          <p:spPr>
            <a:xfrm>
              <a:off x="1624" y="6937"/>
              <a:ext cx="11911" cy="163"/>
            </a:xfrm>
            <a:prstGeom prst="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cs typeface="思源黑体 CN Normal" panose="020B0400000000000000" charset="-122"/>
                </a:rPr>
                <a:t>所治疗疾病基本情况</a:t>
              </a:r>
              <a:endParaRPr lang="en-US" altLang="zh-CN" baseline="30000" dirty="0">
                <a:solidFill>
                  <a:schemeClr val="tx1"/>
                </a:solidFill>
                <a:highlight>
                  <a:srgbClr val="C0C0C0"/>
                </a:highlight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7"/>
              </p:custDataLst>
            </p:nvPr>
          </p:nvSpPr>
          <p:spPr>
            <a:xfrm>
              <a:off x="1582" y="7163"/>
              <a:ext cx="16050" cy="1368"/>
            </a:xfrm>
            <a:prstGeom prst="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/>
            <a:lstStyle>
              <a:defPPr>
                <a:defRPr lang="zh-CN"/>
              </a:defPPr>
              <a:lvl1pPr>
                <a:lnSpc>
                  <a:spcPct val="150000"/>
                </a:lnSpc>
                <a:defRPr sz="1050">
                  <a:solidFill>
                    <a:srgbClr val="FFFFFF"/>
                  </a:solidFill>
                  <a:latin typeface="思源黑体 CN Normal" panose="020B0400000000000000" charset="-122"/>
                  <a:cs typeface="思源黑体 CN Normal" panose="020B0400000000000000" charset="-122"/>
                </a:defRPr>
              </a:lvl1pPr>
            </a:lstStyle>
            <a:p>
              <a:pPr marL="171450" indent="-171450" algn="l" fontAlgn="auto">
                <a:lnSpc>
                  <a:spcPct val="20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 中国精神卫生调查显示，我国成人抑郁症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终生患病率为3.4%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，其中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可能自杀的抑郁症患者约为10%到15%，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抑郁症复发率高达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72%。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每年大约有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28万人自杀，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其中</a:t>
              </a:r>
              <a:r>
                <a:rPr lang="en-US" altLang="zh-CN" sz="18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40%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患有抑郁症。</a:t>
              </a:r>
              <a:endParaRPr lang="zh-CN" altLang="en-US" sz="1800" b="1" dirty="0">
                <a:solidFill>
                  <a:schemeClr val="accent1"/>
                </a:solidFill>
                <a:latin typeface="+mn-lt"/>
                <a:cs typeface="微软雅黑" panose="020B0503020204020204" charset="-122"/>
                <a:sym typeface="+mn-ea"/>
              </a:endParaRPr>
            </a:p>
            <a:p>
              <a:pPr marL="171450" indent="-171450" algn="l" fontAlgn="auto">
                <a:lnSpc>
                  <a:spcPct val="20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目前我国患抑郁症人数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9500万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，女性占比高达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68%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，发病群体趋于年轻化，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50%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的患者为在校学生。</a:t>
              </a:r>
              <a:endParaRPr lang="zh-CN" altLang="en-US" sz="1600" dirty="0">
                <a:solidFill>
                  <a:schemeClr val="tx1"/>
                </a:solidFill>
                <a:latin typeface="+mn-lt"/>
                <a:cs typeface="微软雅黑" panose="020B0503020204020204" charset="-122"/>
                <a:sym typeface="+mn-ea"/>
              </a:endParaRPr>
            </a:p>
            <a:p>
              <a:pPr marL="171450" indent="-171450" algn="l" fontAlgn="auto">
                <a:lnSpc>
                  <a:spcPct val="20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地市级以上医院对抑郁症的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识别率不到</a:t>
              </a:r>
              <a:r>
                <a:rPr lang="en-US" altLang="zh-CN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20%</a:t>
              </a:r>
              <a:r>
                <a:rPr lang="en-US" altLang="zh-CN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,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在现有的抑郁症患者中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接受相关药物治疗的人不到</a:t>
              </a:r>
              <a:r>
                <a:rPr lang="en-US" altLang="zh-CN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10%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。</a:t>
              </a:r>
              <a:endParaRPr lang="zh-CN" altLang="en-US" sz="1800" b="1" dirty="0">
                <a:solidFill>
                  <a:schemeClr val="accent1"/>
                </a:solidFill>
                <a:latin typeface="+mn-lt"/>
                <a:cs typeface="微软雅黑" panose="020B0503020204020204" charset="-122"/>
                <a:sym typeface="+mn-ea"/>
              </a:endParaRPr>
            </a:p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chemeClr val="tx1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6096000" y="972896"/>
            <a:ext cx="5585460" cy="5535295"/>
            <a:chOff x="1487" y="4965"/>
            <a:chExt cx="17217" cy="2821"/>
          </a:xfrm>
        </p:grpSpPr>
        <p:sp>
          <p:nvSpPr>
            <p:cNvPr id="8" name="矩形: 剪去对角 1"/>
            <p:cNvSpPr/>
            <p:nvPr>
              <p:custDataLst>
                <p:tags r:id="rId9"/>
              </p:custDataLst>
            </p:nvPr>
          </p:nvSpPr>
          <p:spPr>
            <a:xfrm>
              <a:off x="1566" y="5004"/>
              <a:ext cx="17138" cy="2782"/>
            </a:xfrm>
            <a:prstGeom prst="snip2Diag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28" name="直角三角形 27"/>
            <p:cNvSpPr/>
            <p:nvPr>
              <p:custDataLst>
                <p:tags r:id="rId10"/>
              </p:custDataLst>
            </p:nvPr>
          </p:nvSpPr>
          <p:spPr>
            <a:xfrm rot="10800000">
              <a:off x="18192" y="4965"/>
              <a:ext cx="403" cy="305"/>
            </a:xfrm>
            <a:prstGeom prst="rtTriangle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29" name="直角三角形 28"/>
            <p:cNvSpPr/>
            <p:nvPr>
              <p:custDataLst>
                <p:tags r:id="rId11"/>
              </p:custDataLst>
            </p:nvPr>
          </p:nvSpPr>
          <p:spPr>
            <a:xfrm>
              <a:off x="1487" y="7406"/>
              <a:ext cx="403" cy="305"/>
            </a:xfrm>
            <a:prstGeom prst="rtTriangle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>
                    <a:lumMod val="75000"/>
                    <a:lumOff val="25000"/>
                  </a:srgbClr>
                </a:solidFill>
                <a:cs typeface="思源黑体 CN Normal" panose="020B04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2"/>
              </p:custDataLst>
            </p:nvPr>
          </p:nvSpPr>
          <p:spPr>
            <a:xfrm>
              <a:off x="2279" y="5130"/>
              <a:ext cx="10379" cy="245"/>
            </a:xfrm>
            <a:prstGeom prst="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rm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cs typeface="思源黑体 CN Normal" panose="020B0400000000000000" charset="-122"/>
                </a:rPr>
                <a:t>弥补未满足的治疗需求</a:t>
              </a:r>
              <a:endParaRPr lang="en-US" altLang="zh-CN" baseline="30000" dirty="0">
                <a:solidFill>
                  <a:schemeClr val="tx1"/>
                </a:solidFill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13"/>
              </p:custDataLst>
            </p:nvPr>
          </p:nvSpPr>
          <p:spPr>
            <a:xfrm>
              <a:off x="2237" y="5472"/>
              <a:ext cx="16465" cy="2162"/>
            </a:xfrm>
            <a:prstGeom prst="rect">
              <a:avLst/>
            </a:prstGeom>
          </p:spPr>
          <p:style>
            <a:lnRef idx="3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050">
                  <a:solidFill>
                    <a:srgbClr val="FFFFFF"/>
                  </a:solidFill>
                  <a:latin typeface="思源黑体 CN Normal" panose="020B0400000000000000" charset="-122"/>
                  <a:cs typeface="思源黑体 CN Normal" panose="020B0400000000000000" charset="-122"/>
                </a:defRPr>
              </a:lvl1pPr>
            </a:lstStyle>
            <a:p>
              <a:pPr marL="171450" indent="-171450" algn="l">
                <a:lnSpc>
                  <a:spcPct val="15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抑郁症已成为伤残调整生命年十大病因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最主要的病因 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。</a:t>
              </a:r>
              <a:endParaRPr lang="zh-CN" altLang="en-US" sz="1600" dirty="0">
                <a:solidFill>
                  <a:schemeClr val="tx1"/>
                </a:solidFill>
                <a:latin typeface="+mn-lt"/>
                <a:cs typeface="微软雅黑" panose="020B0503020204020204" charset="-122"/>
              </a:endParaRPr>
            </a:p>
            <a:p>
              <a:pPr marL="171450" indent="-171450" algn="l">
                <a:lnSpc>
                  <a:spcPct val="15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中医辨证轻、中度抑郁症中分类较多，本品属于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气阴两虚证者，症见失眠多梦、多疑善惊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、口咽干燥，舌淡红或红、苔薄白少津、脉细或沉细等目前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目录内尚无</a:t>
              </a: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同类抑郁症中成药。</a:t>
              </a:r>
              <a:endParaRPr lang="en-US" altLang="zh-CN" sz="1600" dirty="0">
                <a:solidFill>
                  <a:schemeClr val="tx1"/>
                </a:solidFill>
                <a:latin typeface="+mn-lt"/>
                <a:cs typeface="微软雅黑" panose="020B0503020204020204" charset="-122"/>
                <a:sym typeface="+mn-ea"/>
              </a:endParaRPr>
            </a:p>
            <a:p>
              <a:pPr marL="171450" indent="-171450" algn="l">
                <a:lnSpc>
                  <a:spcPct val="15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我国80%医院无精神科（心理科），抑郁症患者病耻感强，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难以获得有效治疗。</a:t>
              </a:r>
              <a:endParaRPr lang="zh-CN" altLang="en-US" sz="1600" dirty="0">
                <a:solidFill>
                  <a:schemeClr val="tx1"/>
                </a:solidFill>
                <a:latin typeface="+mn-lt"/>
                <a:cs typeface="微软雅黑" panose="020B0503020204020204" charset="-122"/>
                <a:sym typeface="+mn-ea"/>
              </a:endParaRPr>
            </a:p>
            <a:p>
              <a:pPr marL="171450" indent="-171450" algn="l">
                <a:lnSpc>
                  <a:spcPct val="150000"/>
                </a:lnSpc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tx1"/>
                  </a:solidFill>
                  <a:latin typeface="+mn-lt"/>
                  <a:cs typeface="微软雅黑" panose="020B0503020204020204" charset="-122"/>
                  <a:sym typeface="+mn-ea"/>
                </a:rPr>
                <a:t>传统治疗药物</a:t>
              </a:r>
              <a:r>
                <a:rPr lang="zh-CN" altLang="en-US" sz="1600" b="1" dirty="0">
                  <a:solidFill>
                    <a:srgbClr val="FF0000"/>
                  </a:solidFill>
                  <a:latin typeface="+mn-lt"/>
                  <a:cs typeface="微软雅黑" panose="020B0503020204020204" charset="-122"/>
                  <a:sym typeface="+mn-ea"/>
                </a:rPr>
                <a:t>副反应严重（如神经失调、头痛、焦虑、神经质、失眠、），服药依从性差，成为抑郁症复发的首位因素。</a:t>
              </a:r>
              <a:endParaRPr lang="zh-CN" altLang="en-US" sz="1800" b="1" dirty="0">
                <a:solidFill>
                  <a:schemeClr val="accent1"/>
                </a:solidFill>
                <a:latin typeface="+mn-lt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  <p:sp>
        <p:nvSpPr>
          <p:cNvPr id="14" name="标题 20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290870" y="67112"/>
            <a:ext cx="4311110" cy="72000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1.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 临床未满足需求</a:t>
            </a:r>
            <a:endParaRPr lang="zh-CN" altLang="en-US" dirty="0"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299720" y="1499235"/>
            <a:ext cx="11516360" cy="14179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1600" b="1" dirty="0" err="1">
                <a:cs typeface="微软雅黑" panose="020B0503020204020204" charset="-122"/>
              </a:rPr>
              <a:t>脏腑协同调治：西洋参调心肺肾，郁金疏肝胆，炒酸枣仁养肝胆心，五味子补肾，覆盖了郁证的核心脏腑（心、肝、肾），</a:t>
            </a:r>
            <a:r>
              <a:rPr lang="zh-CN" b="1" dirty="0" err="1">
                <a:solidFill>
                  <a:srgbClr val="FF0000"/>
                </a:solidFill>
                <a:cs typeface="微软雅黑" panose="020B0503020204020204" charset="-122"/>
              </a:rPr>
              <a:t>体现了中医</a:t>
            </a:r>
            <a:r>
              <a:rPr lang="en-US" altLang="zh-CN" b="1" dirty="0" err="1">
                <a:solidFill>
                  <a:srgbClr val="FF0000"/>
                </a:solidFill>
                <a:cs typeface="微软雅黑" panose="020B0503020204020204" charset="-122"/>
              </a:rPr>
              <a:t>“</a:t>
            </a:r>
            <a:r>
              <a:rPr lang="zh-CN" altLang="en-US" b="1" dirty="0" err="1">
                <a:solidFill>
                  <a:srgbClr val="FF0000"/>
                </a:solidFill>
                <a:cs typeface="微软雅黑" panose="020B0503020204020204" charset="-122"/>
              </a:rPr>
              <a:t>整体观</a:t>
            </a:r>
            <a:r>
              <a:rPr lang="en-US" altLang="zh-CN" b="1" dirty="0" err="1">
                <a:solidFill>
                  <a:srgbClr val="FF0000"/>
                </a:solidFill>
                <a:cs typeface="微软雅黑" panose="020B0503020204020204" charset="-122"/>
              </a:rPr>
              <a:t>”</a:t>
            </a:r>
            <a:r>
              <a:rPr lang="zh-CN" altLang="en-US" sz="1600" b="1" dirty="0" err="1">
                <a:cs typeface="微软雅黑" panose="020B0503020204020204" charset="-122"/>
              </a:rPr>
              <a:t>，</a:t>
            </a:r>
            <a:r>
              <a:rPr lang="zh-CN" altLang="en-US" sz="2000" b="1" dirty="0" err="1">
                <a:solidFill>
                  <a:srgbClr val="FF0000"/>
                </a:solidFill>
                <a:cs typeface="微软雅黑" panose="020B0503020204020204" charset="-122"/>
              </a:rPr>
              <a:t>优于</a:t>
            </a:r>
            <a:r>
              <a:rPr lang="zh-CN" altLang="en-US" sz="1600" b="1" dirty="0" err="1">
                <a:cs typeface="微软雅黑" panose="020B0503020204020204" charset="-122"/>
              </a:rPr>
              <a:t>目录内任何疏肝解郁剂</a:t>
            </a:r>
            <a:endParaRPr lang="zh-CN" altLang="en-US" sz="1600" b="1" dirty="0" err="1"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err="1">
                <a:cs typeface="微软雅黑" panose="020B0503020204020204" charset="-122"/>
              </a:rPr>
              <a:t>组方契合《景岳全书》</a:t>
            </a:r>
            <a:r>
              <a:rPr lang="en-US" altLang="zh-CN" sz="1600" b="1" dirty="0" err="1">
                <a:cs typeface="微软雅黑" panose="020B0503020204020204" charset="-122"/>
              </a:rPr>
              <a:t>“</a:t>
            </a:r>
            <a:r>
              <a:rPr lang="zh-CN" altLang="en-US" b="1" dirty="0" err="1">
                <a:solidFill>
                  <a:srgbClr val="FF0000"/>
                </a:solidFill>
                <a:cs typeface="微软雅黑" panose="020B0503020204020204" charset="-122"/>
              </a:rPr>
              <a:t>郁久必虚，虚则宜补</a:t>
            </a:r>
            <a:r>
              <a:rPr lang="en-US" altLang="zh-CN" sz="1600" b="1" dirty="0" err="1">
                <a:cs typeface="微软雅黑" panose="020B0503020204020204" charset="-122"/>
              </a:rPr>
              <a:t>”</a:t>
            </a:r>
            <a:r>
              <a:rPr lang="zh-CN" altLang="en-US" sz="1600" b="1" dirty="0" err="1">
                <a:cs typeface="微软雅黑" panose="020B0503020204020204" charset="-122"/>
              </a:rPr>
              <a:t>的治疗原则</a:t>
            </a:r>
            <a:endParaRPr lang="zh-CN" altLang="en-US" sz="1600" b="1" dirty="0" err="1"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0830" y="3400425"/>
            <a:ext cx="5464175" cy="29984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73470" y="3400425"/>
            <a:ext cx="5399405" cy="29978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2464" y="1010926"/>
            <a:ext cx="1178078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err="1">
                <a:cs typeface="微软雅黑" panose="020B0503020204020204" charset="-122"/>
              </a:rPr>
              <a:t>组方包含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更直接的活化细胞成分（西洋参）和安神成分（炒酸枣仁、郁金），</a:t>
            </a:r>
            <a:r>
              <a:rPr lang="en-US" altLang="zh-CN" sz="1600" b="1" dirty="0">
                <a:cs typeface="微软雅黑" panose="020B0503020204020204" charset="-122"/>
              </a:rPr>
              <a:t>快速作用中枢神经系统，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起效快，疗效稳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35" y="6605905"/>
            <a:ext cx="1842770" cy="302895"/>
          </a:xfrm>
        </p:spPr>
        <p:txBody>
          <a:bodyPr>
            <a:normAutofit lnSpcReduction="10000"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  <p:sp>
        <p:nvSpPr>
          <p:cNvPr id="23" name="标题 20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90830" y="67310"/>
            <a:ext cx="5267960" cy="72009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 有效性</a:t>
            </a:r>
            <a:r>
              <a:rPr lang="en-US" altLang="zh-CN" dirty="0">
                <a:sym typeface="+mn-ea"/>
              </a:rPr>
              <a:t>-III</a:t>
            </a:r>
            <a:r>
              <a:rPr lang="zh-CN" altLang="en-US" dirty="0">
                <a:sym typeface="+mn-ea"/>
              </a:rPr>
              <a:t>期临床试验</a:t>
            </a:r>
            <a:r>
              <a:rPr lang="en-US" altLang="zh-CN" dirty="0">
                <a:sym typeface="+mn-ea"/>
              </a:rPr>
              <a:t>-1</a:t>
            </a:r>
            <a:endParaRPr lang="zh-CN" altLang="en-US" dirty="0"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83630" y="3020695"/>
            <a:ext cx="5400040" cy="3578336"/>
            <a:chOff x="9738" y="3664"/>
            <a:chExt cx="9154" cy="6801"/>
          </a:xfrm>
        </p:grpSpPr>
        <p:sp>
          <p:nvSpPr>
            <p:cNvPr id="9" name="内容占位符 2"/>
            <p:cNvSpPr txBox="1"/>
            <p:nvPr/>
          </p:nvSpPr>
          <p:spPr>
            <a:xfrm>
              <a:off x="10041" y="4449"/>
              <a:ext cx="8676" cy="158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第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周起，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HAMD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减分值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对比安慰剂：减分显著更多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P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＜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0.05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</a:t>
              </a:r>
              <a:endParaRPr lang="en-US" altLang="zh-CN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对比盐酸氟西汀（阳性对照药）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：减分相当</a:t>
              </a:r>
              <a:r>
                <a:rPr lang="zh-CN" altLang="en-US" sz="1400" b="1" spc="100" dirty="0">
                  <a:solidFill>
                    <a:schemeClr val="tx1"/>
                  </a:solidFill>
                  <a:effectLst/>
                  <a:highlight>
                    <a:srgbClr val="000000">
                      <a:alpha val="0"/>
                    </a:srgbClr>
                  </a:highlight>
                  <a:uFillTx/>
                  <a:cs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1400" b="1" spc="100" dirty="0">
                  <a:solidFill>
                    <a:schemeClr val="tx1"/>
                  </a:solidFill>
                  <a:effectLst/>
                  <a:highlight>
                    <a:srgbClr val="000000">
                      <a:alpha val="0"/>
                    </a:srgbClr>
                  </a:highlight>
                  <a:uFillTx/>
                  <a:cs typeface="微软雅黑" panose="020B0503020204020204" charset="-122"/>
                  <a:sym typeface="微软雅黑" panose="020B0503020204020204" charset="-122"/>
                </a:rPr>
                <a:t>P&gt;0.05</a:t>
              </a:r>
              <a:r>
                <a:rPr lang="zh-CN" altLang="en-US" sz="1400" b="1" spc="100" dirty="0">
                  <a:solidFill>
                    <a:schemeClr val="tx1"/>
                  </a:solidFill>
                  <a:effectLst/>
                  <a:highlight>
                    <a:srgbClr val="000000">
                      <a:alpha val="0"/>
                    </a:srgbClr>
                  </a:highlight>
                  <a:uFillTx/>
                  <a:cs typeface="微软雅黑" panose="020B0503020204020204" charset="-122"/>
                  <a:sym typeface="微软雅黑" panose="020B0503020204020204" charset="-122"/>
                </a:rPr>
                <a:t>）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676" y="9590"/>
              <a:ext cx="5486" cy="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/>
                <a:t>汉密尔顿抑郁量表总分实测值历时性变化趋势图</a:t>
              </a:r>
              <a:endParaRPr lang="zh-CN" altLang="en-US" sz="1200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38" y="3664"/>
              <a:ext cx="9154" cy="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汉密尔顿抑郁量表（</a:t>
              </a:r>
              <a:r>
                <a:rPr lang="en-US" altLang="zh-CN" sz="1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HAMD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）总分实测值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13" y="6034"/>
              <a:ext cx="8476" cy="362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90830" y="3037205"/>
            <a:ext cx="5772785" cy="3463925"/>
            <a:chOff x="458" y="3654"/>
            <a:chExt cx="9787" cy="6584"/>
          </a:xfrm>
        </p:grpSpPr>
        <p:sp>
          <p:nvSpPr>
            <p:cNvPr id="3" name="内容占位符 2"/>
            <p:cNvSpPr txBox="1"/>
            <p:nvPr/>
          </p:nvSpPr>
          <p:spPr>
            <a:xfrm>
              <a:off x="1075" y="9593"/>
              <a:ext cx="3585" cy="64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图一：符合方案（</a:t>
              </a:r>
              <a:r>
                <a:rPr lang="en-US" altLang="zh-CN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PPS</a:t>
              </a: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）分析集</a:t>
              </a:r>
              <a:endPara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" name="内容占位符 2"/>
            <p:cNvSpPr txBox="1"/>
            <p:nvPr/>
          </p:nvSpPr>
          <p:spPr>
            <a:xfrm>
              <a:off x="5883" y="9594"/>
              <a:ext cx="2639" cy="64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图二：全分析（</a:t>
              </a:r>
              <a:r>
                <a:rPr lang="en-US" altLang="zh-CN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FAS</a:t>
              </a: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）集</a:t>
              </a:r>
              <a:endPara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内容占位符 2"/>
            <p:cNvSpPr txBox="1"/>
            <p:nvPr/>
          </p:nvSpPr>
          <p:spPr>
            <a:xfrm>
              <a:off x="669" y="4458"/>
              <a:ext cx="8676" cy="1181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对比安慰剂：显著有效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＜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0.05</a:t>
              </a: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对比盐酸氟西汀（阳性对照药）：疗效相当</a:t>
              </a:r>
              <a:r>
                <a:rPr lang="zh-CN" altLang="en-US" sz="1400" b="1" spc="100" dirty="0">
                  <a:solidFill>
                    <a:schemeClr val="tx1"/>
                  </a:solidFill>
                  <a:effectLst/>
                  <a:highlight>
                    <a:srgbClr val="000000">
                      <a:alpha val="0"/>
                    </a:srgbClr>
                  </a:highlight>
                  <a:uFillTx/>
                  <a:cs typeface="微软雅黑" panose="020B0503020204020204" charset="-122"/>
                  <a:sym typeface="微软雅黑" panose="020B0503020204020204" charset="-122"/>
                </a:rPr>
                <a:t>（</a:t>
              </a:r>
              <a:r>
                <a:rPr lang="en-US" altLang="zh-CN" sz="1400" b="1" spc="100" dirty="0">
                  <a:solidFill>
                    <a:schemeClr val="tx1"/>
                  </a:solidFill>
                  <a:effectLst/>
                  <a:highlight>
                    <a:srgbClr val="000000">
                      <a:alpha val="0"/>
                    </a:srgbClr>
                  </a:highlight>
                  <a:uFillTx/>
                  <a:cs typeface="微软雅黑" panose="020B0503020204020204" charset="-122"/>
                  <a:sym typeface="微软雅黑" panose="020B0503020204020204" charset="-122"/>
                </a:rPr>
                <a:t>P&gt;0.05</a:t>
              </a:r>
              <a:r>
                <a:rPr lang="zh-CN" altLang="en-US" sz="1400" b="1" spc="100" dirty="0">
                  <a:solidFill>
                    <a:schemeClr val="tx1"/>
                  </a:solidFill>
                  <a:effectLst/>
                  <a:highlight>
                    <a:srgbClr val="000000">
                      <a:alpha val="0"/>
                    </a:srgbClr>
                  </a:highlight>
                  <a:uFillTx/>
                  <a:cs typeface="微软雅黑" panose="020B0503020204020204" charset="-122"/>
                  <a:sym typeface="微软雅黑" panose="020B0503020204020204" charset="-122"/>
                </a:rPr>
                <a:t>）</a:t>
              </a:r>
              <a:endPara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58" y="3654"/>
              <a:ext cx="9263" cy="6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临床控制率和总显效率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0" y="6190"/>
              <a:ext cx="5125" cy="322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" y="6190"/>
              <a:ext cx="4840" cy="31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299720" y="1793240"/>
            <a:ext cx="11238230" cy="3060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b="1" dirty="0" err="1">
                <a:cs typeface="微软雅黑" panose="020B0503020204020204" charset="-122"/>
              </a:rPr>
              <a:t>Ⅲ期临床试验研究</a:t>
            </a:r>
            <a:r>
              <a:rPr lang="zh-CN" altLang="en-US" sz="1600" b="1" dirty="0" err="1">
                <a:cs typeface="微软雅黑" panose="020B0503020204020204" charset="-122"/>
              </a:rPr>
              <a:t>显示</a:t>
            </a:r>
            <a:r>
              <a:rPr lang="en-US" altLang="zh-CN" sz="1600" dirty="0"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 b="1" dirty="0">
                <a:cs typeface="微软雅黑" panose="020B0503020204020204" charset="-122"/>
                <a:sym typeface="+mn-ea"/>
              </a:rPr>
              <a:t>临床总体印象量表改善率</a:t>
            </a:r>
            <a:r>
              <a:rPr lang="zh-CN" altLang="en-US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明显高于安慰剂</a:t>
            </a:r>
            <a:r>
              <a:rPr lang="zh-CN" altLang="en-US" sz="1600" dirty="0"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1600" b="1" dirty="0">
                <a:cs typeface="微软雅黑" panose="020B0503020204020204" charset="-122"/>
                <a:sym typeface="+mn-ea"/>
              </a:rPr>
              <a:t>HAMD </a:t>
            </a:r>
            <a:r>
              <a:rPr lang="zh-CN" altLang="en-US" sz="1600" b="1" dirty="0">
                <a:cs typeface="微软雅黑" panose="020B0503020204020204" charset="-122"/>
                <a:sym typeface="+mn-ea"/>
              </a:rPr>
              <a:t>对比安慰剂</a:t>
            </a:r>
            <a:r>
              <a:rPr lang="zh-CN" altLang="en-US" b="1" dirty="0">
                <a:solidFill>
                  <a:srgbClr val="FF0000"/>
                </a:solidFill>
                <a:cs typeface="微软雅黑" panose="020B0503020204020204" charset="-122"/>
                <a:sym typeface="+mn-ea"/>
              </a:rPr>
              <a:t>减分显著更多</a:t>
            </a:r>
            <a:endParaRPr lang="zh-CN" altLang="en-US" b="1" dirty="0">
              <a:solidFill>
                <a:srgbClr val="FF0000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448310" y="2964180"/>
            <a:ext cx="3811270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临床总体印象量表改善率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明显高于安慰剂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6376035" y="2958465"/>
            <a:ext cx="5509260" cy="3727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对比安慰剂：减分显著更多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＜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0.05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Shape 23283"/>
          <p:cNvSpPr/>
          <p:nvPr/>
        </p:nvSpPr>
        <p:spPr>
          <a:xfrm>
            <a:off x="12440285" y="4027805"/>
            <a:ext cx="511175" cy="514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68" extrusionOk="0">
                <a:moveTo>
                  <a:pt x="5572" y="8"/>
                </a:moveTo>
                <a:cubicBezTo>
                  <a:pt x="5171" y="48"/>
                  <a:pt x="4793" y="244"/>
                  <a:pt x="4517" y="580"/>
                </a:cubicBezTo>
                <a:lnTo>
                  <a:pt x="355" y="5652"/>
                </a:lnTo>
                <a:cubicBezTo>
                  <a:pt x="-195" y="6323"/>
                  <a:pt x="-95" y="7316"/>
                  <a:pt x="577" y="7865"/>
                </a:cubicBezTo>
                <a:cubicBezTo>
                  <a:pt x="577" y="7865"/>
                  <a:pt x="1372" y="8510"/>
                  <a:pt x="1372" y="8510"/>
                </a:cubicBezTo>
                <a:cubicBezTo>
                  <a:pt x="2045" y="9059"/>
                  <a:pt x="3042" y="8961"/>
                  <a:pt x="3592" y="8289"/>
                </a:cubicBezTo>
                <a:lnTo>
                  <a:pt x="7755" y="3217"/>
                </a:lnTo>
                <a:cubicBezTo>
                  <a:pt x="8305" y="2545"/>
                  <a:pt x="8206" y="1570"/>
                  <a:pt x="7533" y="1022"/>
                </a:cubicBezTo>
                <a:lnTo>
                  <a:pt x="6737" y="358"/>
                </a:lnTo>
                <a:cubicBezTo>
                  <a:pt x="6401" y="84"/>
                  <a:pt x="5973" y="-32"/>
                  <a:pt x="5572" y="8"/>
                </a:cubicBezTo>
                <a:close/>
                <a:moveTo>
                  <a:pt x="14563" y="8"/>
                </a:moveTo>
                <a:cubicBezTo>
                  <a:pt x="14161" y="37"/>
                  <a:pt x="13774" y="215"/>
                  <a:pt x="13490" y="543"/>
                </a:cubicBezTo>
                <a:lnTo>
                  <a:pt x="12824" y="1336"/>
                </a:lnTo>
                <a:cubicBezTo>
                  <a:pt x="12256" y="1992"/>
                  <a:pt x="12313" y="2982"/>
                  <a:pt x="12972" y="3549"/>
                </a:cubicBezTo>
                <a:lnTo>
                  <a:pt x="17948" y="7828"/>
                </a:lnTo>
                <a:cubicBezTo>
                  <a:pt x="18607" y="8396"/>
                  <a:pt x="19600" y="8318"/>
                  <a:pt x="20168" y="7662"/>
                </a:cubicBezTo>
                <a:lnTo>
                  <a:pt x="20834" y="6887"/>
                </a:lnTo>
                <a:cubicBezTo>
                  <a:pt x="21405" y="6233"/>
                  <a:pt x="21344" y="5241"/>
                  <a:pt x="20686" y="4674"/>
                </a:cubicBezTo>
                <a:lnTo>
                  <a:pt x="15710" y="395"/>
                </a:lnTo>
                <a:cubicBezTo>
                  <a:pt x="15381" y="111"/>
                  <a:pt x="14965" y="-21"/>
                  <a:pt x="14563" y="8"/>
                </a:cubicBezTo>
                <a:close/>
                <a:moveTo>
                  <a:pt x="12398" y="4176"/>
                </a:moveTo>
                <a:cubicBezTo>
                  <a:pt x="12157" y="4081"/>
                  <a:pt x="11866" y="4193"/>
                  <a:pt x="11769" y="4434"/>
                </a:cubicBezTo>
                <a:cubicBezTo>
                  <a:pt x="11766" y="4442"/>
                  <a:pt x="11475" y="5148"/>
                  <a:pt x="10789" y="5246"/>
                </a:cubicBezTo>
                <a:cubicBezTo>
                  <a:pt x="10634" y="5269"/>
                  <a:pt x="10432" y="5266"/>
                  <a:pt x="10197" y="5264"/>
                </a:cubicBezTo>
                <a:cubicBezTo>
                  <a:pt x="9161" y="5257"/>
                  <a:pt x="7431" y="5249"/>
                  <a:pt x="5960" y="7459"/>
                </a:cubicBezTo>
                <a:cubicBezTo>
                  <a:pt x="5368" y="8347"/>
                  <a:pt x="5158" y="8982"/>
                  <a:pt x="5294" y="9525"/>
                </a:cubicBezTo>
                <a:cubicBezTo>
                  <a:pt x="5396" y="9930"/>
                  <a:pt x="5662" y="10292"/>
                  <a:pt x="6164" y="10521"/>
                </a:cubicBezTo>
                <a:cubicBezTo>
                  <a:pt x="6690" y="10757"/>
                  <a:pt x="7775" y="10541"/>
                  <a:pt x="8883" y="8953"/>
                </a:cubicBezTo>
                <a:cubicBezTo>
                  <a:pt x="9655" y="9587"/>
                  <a:pt x="11336" y="10748"/>
                  <a:pt x="13083" y="10631"/>
                </a:cubicBezTo>
                <a:cubicBezTo>
                  <a:pt x="13988" y="10571"/>
                  <a:pt x="14770" y="10185"/>
                  <a:pt x="15432" y="9469"/>
                </a:cubicBezTo>
                <a:lnTo>
                  <a:pt x="18688" y="11978"/>
                </a:lnTo>
                <a:lnTo>
                  <a:pt x="17504" y="13361"/>
                </a:lnTo>
                <a:lnTo>
                  <a:pt x="17486" y="13361"/>
                </a:lnTo>
                <a:lnTo>
                  <a:pt x="14840" y="11166"/>
                </a:lnTo>
                <a:lnTo>
                  <a:pt x="14193" y="11941"/>
                </a:lnTo>
                <a:lnTo>
                  <a:pt x="16857" y="14154"/>
                </a:lnTo>
                <a:lnTo>
                  <a:pt x="15710" y="15500"/>
                </a:lnTo>
                <a:lnTo>
                  <a:pt x="11880" y="12180"/>
                </a:lnTo>
                <a:lnTo>
                  <a:pt x="11214" y="12937"/>
                </a:lnTo>
                <a:lnTo>
                  <a:pt x="15062" y="16275"/>
                </a:lnTo>
                <a:lnTo>
                  <a:pt x="13582" y="18027"/>
                </a:lnTo>
                <a:lnTo>
                  <a:pt x="4906" y="10926"/>
                </a:lnTo>
                <a:cubicBezTo>
                  <a:pt x="4890" y="10915"/>
                  <a:pt x="4884" y="10917"/>
                  <a:pt x="4869" y="10908"/>
                </a:cubicBezTo>
                <a:cubicBezTo>
                  <a:pt x="4864" y="10902"/>
                  <a:pt x="4856" y="10895"/>
                  <a:pt x="4850" y="10889"/>
                </a:cubicBezTo>
                <a:cubicBezTo>
                  <a:pt x="4643" y="10711"/>
                  <a:pt x="4328" y="10738"/>
                  <a:pt x="4147" y="10945"/>
                </a:cubicBezTo>
                <a:lnTo>
                  <a:pt x="725" y="14910"/>
                </a:lnTo>
                <a:cubicBezTo>
                  <a:pt x="546" y="15117"/>
                  <a:pt x="556" y="15413"/>
                  <a:pt x="762" y="15592"/>
                </a:cubicBezTo>
                <a:lnTo>
                  <a:pt x="7459" y="21439"/>
                </a:lnTo>
                <a:cubicBezTo>
                  <a:pt x="7552" y="21520"/>
                  <a:pt x="7676" y="21568"/>
                  <a:pt x="7792" y="21568"/>
                </a:cubicBezTo>
                <a:cubicBezTo>
                  <a:pt x="7928" y="21568"/>
                  <a:pt x="8064" y="21509"/>
                  <a:pt x="8162" y="21402"/>
                </a:cubicBezTo>
                <a:lnTo>
                  <a:pt x="11085" y="18193"/>
                </a:lnTo>
                <a:cubicBezTo>
                  <a:pt x="11099" y="18180"/>
                  <a:pt x="11111" y="18151"/>
                  <a:pt x="11122" y="18138"/>
                </a:cubicBezTo>
                <a:lnTo>
                  <a:pt x="11418" y="17806"/>
                </a:lnTo>
                <a:lnTo>
                  <a:pt x="13194" y="19263"/>
                </a:lnTo>
                <a:cubicBezTo>
                  <a:pt x="13403" y="19438"/>
                  <a:pt x="13721" y="19417"/>
                  <a:pt x="13897" y="19207"/>
                </a:cubicBezTo>
                <a:lnTo>
                  <a:pt x="19835" y="12144"/>
                </a:lnTo>
                <a:cubicBezTo>
                  <a:pt x="19923" y="12040"/>
                  <a:pt x="19961" y="11909"/>
                  <a:pt x="19946" y="11775"/>
                </a:cubicBezTo>
                <a:cubicBezTo>
                  <a:pt x="19931" y="11640"/>
                  <a:pt x="19869" y="11524"/>
                  <a:pt x="19761" y="11443"/>
                </a:cubicBezTo>
                <a:lnTo>
                  <a:pt x="15876" y="8473"/>
                </a:lnTo>
                <a:cubicBezTo>
                  <a:pt x="15445" y="8216"/>
                  <a:pt x="15248" y="8311"/>
                  <a:pt x="14951" y="8584"/>
                </a:cubicBezTo>
                <a:cubicBezTo>
                  <a:pt x="14405" y="9284"/>
                  <a:pt x="13766" y="9639"/>
                  <a:pt x="13009" y="9691"/>
                </a:cubicBezTo>
                <a:cubicBezTo>
                  <a:pt x="11105" y="9818"/>
                  <a:pt x="9125" y="7903"/>
                  <a:pt x="9105" y="7883"/>
                </a:cubicBezTo>
                <a:cubicBezTo>
                  <a:pt x="9002" y="7781"/>
                  <a:pt x="8845" y="7734"/>
                  <a:pt x="8698" y="7754"/>
                </a:cubicBezTo>
                <a:cubicBezTo>
                  <a:pt x="8553" y="7776"/>
                  <a:pt x="8437" y="7866"/>
                  <a:pt x="8365" y="7994"/>
                </a:cubicBezTo>
                <a:cubicBezTo>
                  <a:pt x="7644" y="9283"/>
                  <a:pt x="6759" y="9800"/>
                  <a:pt x="6497" y="9617"/>
                </a:cubicBezTo>
                <a:cubicBezTo>
                  <a:pt x="6282" y="9478"/>
                  <a:pt x="6236" y="9357"/>
                  <a:pt x="6219" y="9285"/>
                </a:cubicBezTo>
                <a:cubicBezTo>
                  <a:pt x="6174" y="9111"/>
                  <a:pt x="6221" y="8750"/>
                  <a:pt x="6737" y="7975"/>
                </a:cubicBezTo>
                <a:cubicBezTo>
                  <a:pt x="7926" y="6189"/>
                  <a:pt x="9173" y="6197"/>
                  <a:pt x="10178" y="6205"/>
                </a:cubicBezTo>
                <a:cubicBezTo>
                  <a:pt x="10443" y="6207"/>
                  <a:pt x="10709" y="6220"/>
                  <a:pt x="10937" y="6186"/>
                </a:cubicBezTo>
                <a:cubicBezTo>
                  <a:pt x="12169" y="6008"/>
                  <a:pt x="12637" y="4835"/>
                  <a:pt x="12657" y="4785"/>
                </a:cubicBezTo>
                <a:cubicBezTo>
                  <a:pt x="12753" y="4544"/>
                  <a:pt x="12641" y="4271"/>
                  <a:pt x="12398" y="4176"/>
                </a:cubicBezTo>
                <a:close/>
                <a:moveTo>
                  <a:pt x="4647" y="11922"/>
                </a:moveTo>
                <a:lnTo>
                  <a:pt x="10715" y="16957"/>
                </a:lnTo>
                <a:cubicBezTo>
                  <a:pt x="10715" y="16957"/>
                  <a:pt x="7699" y="20332"/>
                  <a:pt x="7699" y="20332"/>
                </a:cubicBezTo>
                <a:lnTo>
                  <a:pt x="6349" y="19115"/>
                </a:lnTo>
                <a:lnTo>
                  <a:pt x="8643" y="16533"/>
                </a:lnTo>
                <a:lnTo>
                  <a:pt x="7903" y="15851"/>
                </a:lnTo>
                <a:lnTo>
                  <a:pt x="5609" y="18414"/>
                </a:lnTo>
                <a:lnTo>
                  <a:pt x="4258" y="17215"/>
                </a:lnTo>
                <a:lnTo>
                  <a:pt x="6460" y="14781"/>
                </a:lnTo>
                <a:lnTo>
                  <a:pt x="5720" y="14099"/>
                </a:lnTo>
                <a:lnTo>
                  <a:pt x="3537" y="16570"/>
                </a:lnTo>
                <a:lnTo>
                  <a:pt x="1742" y="15076"/>
                </a:lnTo>
                <a:lnTo>
                  <a:pt x="4647" y="1192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1" tIns="19051" rIns="19051" bIns="1905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14260" y="6216015"/>
            <a:ext cx="850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PPS</a:t>
            </a:r>
            <a:r>
              <a:rPr lang="zh-CN" altLang="en-US" sz="1200" b="1" dirty="0"/>
              <a:t>集</a:t>
            </a:r>
            <a:endParaRPr lang="zh-CN" altLang="en-US" sz="1200" b="1" dirty="0"/>
          </a:p>
        </p:txBody>
      </p:sp>
      <p:sp>
        <p:nvSpPr>
          <p:cNvPr id="20" name="矩形 19"/>
          <p:cNvSpPr/>
          <p:nvPr/>
        </p:nvSpPr>
        <p:spPr>
          <a:xfrm>
            <a:off x="290830" y="2914015"/>
            <a:ext cx="5019675" cy="36182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10505" y="2914015"/>
            <a:ext cx="6675120" cy="361759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0870" y="2447133"/>
            <a:ext cx="58820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临床总体印象量表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63640" y="2512695"/>
            <a:ext cx="52743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第二周起，汉密尔顿抑郁量表（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HAMD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）总分改善情况</a:t>
            </a:r>
            <a:endParaRPr lang="zh-CN" altLang="en-US" sz="16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  <p:sp>
        <p:nvSpPr>
          <p:cNvPr id="23" name="标题 2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90830" y="67310"/>
            <a:ext cx="7123430" cy="72009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 有效性</a:t>
            </a:r>
            <a:r>
              <a:rPr lang="en-US" altLang="zh-CN" dirty="0">
                <a:sym typeface="+mn-ea"/>
              </a:rPr>
              <a:t>-III</a:t>
            </a:r>
            <a:r>
              <a:rPr lang="zh-CN" altLang="en-US" dirty="0">
                <a:sym typeface="+mn-ea"/>
              </a:rPr>
              <a:t>期临床试验</a:t>
            </a:r>
            <a:r>
              <a:rPr lang="en-US" altLang="zh-CN" dirty="0">
                <a:sym typeface="+mn-ea"/>
              </a:rPr>
              <a:t> 2</a:t>
            </a:r>
            <a:endParaRPr lang="en-US" altLang="zh-CN" dirty="0">
              <a:sym typeface="+mn-ea"/>
            </a:endParaRPr>
          </a:p>
        </p:txBody>
      </p:sp>
      <p:graphicFrame>
        <p:nvGraphicFramePr>
          <p:cNvPr id="16" name="图表 15" descr="7b0a202020202263686172745265734964223a20223230343731343133220a7d0a"/>
          <p:cNvGraphicFramePr/>
          <p:nvPr/>
        </p:nvGraphicFramePr>
        <p:xfrm>
          <a:off x="5497830" y="3480435"/>
          <a:ext cx="3268980" cy="26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7" name="图表 16" descr="7b0a202020202263686172745265734964223a20223230343731343133220a7d0a"/>
          <p:cNvGraphicFramePr/>
          <p:nvPr/>
        </p:nvGraphicFramePr>
        <p:xfrm>
          <a:off x="9180830" y="3402330"/>
          <a:ext cx="2726690" cy="272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10267315" y="6218555"/>
            <a:ext cx="850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 dirty="0"/>
              <a:t>FAS</a:t>
            </a:r>
            <a:r>
              <a:rPr lang="zh-CN" altLang="en-US" sz="1200" b="1" dirty="0"/>
              <a:t>集</a:t>
            </a:r>
            <a:endParaRPr lang="zh-CN" altLang="en-US" sz="1200" b="1" dirty="0"/>
          </a:p>
        </p:txBody>
      </p:sp>
      <p:graphicFrame>
        <p:nvGraphicFramePr>
          <p:cNvPr id="28" name="图表 27" descr="7b0a202020202263686172745265734964223a20223230343736353335220a7d0a"/>
          <p:cNvGraphicFramePr/>
          <p:nvPr/>
        </p:nvGraphicFramePr>
        <p:xfrm>
          <a:off x="448310" y="3481070"/>
          <a:ext cx="4159885" cy="272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233680" y="939165"/>
            <a:ext cx="11780520" cy="892175"/>
          </a:xfrm>
          <a:prstGeom prst="rect">
            <a:avLst/>
          </a:prstGeom>
        </p:spPr>
        <p:txBody>
          <a:bodyPr wrap="square">
            <a:noAutofit/>
          </a:bodyPr>
          <a:p>
            <a:pPr indent="0" algn="just" defTabSz="266700" fontAlgn="auto">
              <a:spcBef>
                <a:spcPts val="1200"/>
              </a:spcBef>
              <a:spcAft>
                <a:spcPct val="0"/>
              </a:spcAft>
            </a:pPr>
            <a:r>
              <a:rPr lang="en-US" altLang="zh-CN" sz="1600" b="1" dirty="0" err="1">
                <a:cs typeface="微软雅黑" panose="020B0503020204020204" charset="-122"/>
              </a:rPr>
              <a:t>组方包含更直接的活化细胞成分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（西洋参）</a:t>
            </a:r>
            <a:r>
              <a:rPr lang="en-US" altLang="zh-CN" sz="1600" b="1" dirty="0" err="1">
                <a:cs typeface="微软雅黑" panose="020B0503020204020204" charset="-122"/>
              </a:rPr>
              <a:t>和安神成分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（炒酸枣仁、郁金），</a:t>
            </a:r>
            <a:r>
              <a:rPr lang="en-US" altLang="zh-CN" sz="1600" b="1" dirty="0">
                <a:cs typeface="微软雅黑" panose="020B0503020204020204" charset="-122"/>
              </a:rPr>
              <a:t>快速作用中枢神经系统，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起效快，疗效稳</a:t>
            </a:r>
            <a:endParaRPr lang="en-US" altLang="zh-CN" sz="1600" b="1" dirty="0">
              <a:cs typeface="微软雅黑" panose="020B0503020204020204" charset="-122"/>
            </a:endParaRPr>
          </a:p>
          <a:p>
            <a:pPr indent="0" algn="just" defTabSz="266700" fontAlgn="auto">
              <a:spcBef>
                <a:spcPts val="1200"/>
              </a:spcBef>
              <a:spcAft>
                <a:spcPct val="0"/>
              </a:spcAft>
            </a:pPr>
            <a:r>
              <a:rPr lang="en-US" altLang="zh-CN" sz="1600" b="1" dirty="0" err="1">
                <a:cs typeface="微软雅黑" panose="020B0503020204020204" charset="-122"/>
              </a:rPr>
              <a:t>组方思路深植中医“</a:t>
            </a:r>
            <a:r>
              <a:rPr lang="en-US" altLang="zh-CN" b="1" dirty="0" err="1">
                <a:solidFill>
                  <a:srgbClr val="FF0000"/>
                </a:solidFill>
                <a:cs typeface="微软雅黑" panose="020B0503020204020204" charset="-122"/>
              </a:rPr>
              <a:t>调神先调气、养神先养阴</a:t>
            </a:r>
            <a:r>
              <a:rPr lang="en-US" altLang="zh-CN" sz="1600" b="1" dirty="0" err="1">
                <a:cs typeface="微软雅黑" panose="020B0503020204020204" charset="-122"/>
              </a:rPr>
              <a:t>”的传统理念，其精简而精准的配伍，为神志病的治疗提供</a:t>
            </a:r>
            <a:r>
              <a:rPr lang="en-US" altLang="zh-CN" b="1" dirty="0" err="1">
                <a:solidFill>
                  <a:srgbClr val="FF0000"/>
                </a:solidFill>
                <a:cs typeface="微软雅黑" panose="020B0503020204020204" charset="-122"/>
              </a:rPr>
              <a:t>可借鉴范式</a:t>
            </a:r>
            <a:endParaRPr lang="en-US" altLang="zh-CN" b="1" dirty="0" err="1">
              <a:solidFill>
                <a:srgbClr val="FF0000"/>
              </a:solidFill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" y="5132705"/>
            <a:ext cx="4876800" cy="130937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0">
            <a:off x="427990" y="4943475"/>
            <a:ext cx="5515610" cy="1555750"/>
            <a:chOff x="8063348" y="936010"/>
            <a:chExt cx="3751294" cy="1555989"/>
          </a:xfrm>
        </p:grpSpPr>
        <p:sp>
          <p:nvSpPr>
            <p:cNvPr id="15" name="圆角矩形 14"/>
            <p:cNvSpPr/>
            <p:nvPr/>
          </p:nvSpPr>
          <p:spPr>
            <a:xfrm>
              <a:off x="8063348" y="1120677"/>
              <a:ext cx="3751294" cy="1371322"/>
            </a:xfrm>
            <a:prstGeom prst="roundRect">
              <a:avLst>
                <a:gd name="adj" fmla="val 11201"/>
              </a:avLst>
            </a:prstGeom>
            <a:noFill/>
            <a:ln cmpd="thickThin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dk1"/>
                </a:solidFill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29464" y="936010"/>
              <a:ext cx="3219062" cy="3683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说明书收载安全性信息</a:t>
              </a:r>
              <a:endParaRPr lang="zh-CN" altLang="en-US" b="1" dirty="0">
                <a:solidFill>
                  <a:srgbClr val="3959B9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8625" y="1478280"/>
            <a:ext cx="11308080" cy="3348355"/>
            <a:chOff x="453390" y="1202359"/>
            <a:chExt cx="3751294" cy="3279218"/>
          </a:xfrm>
        </p:grpSpPr>
        <p:grpSp>
          <p:nvGrpSpPr>
            <p:cNvPr id="21" name="组合 20"/>
            <p:cNvGrpSpPr/>
            <p:nvPr/>
          </p:nvGrpSpPr>
          <p:grpSpPr>
            <a:xfrm>
              <a:off x="453390" y="1202359"/>
              <a:ext cx="3751294" cy="3279218"/>
              <a:chOff x="8063348" y="936010"/>
              <a:chExt cx="3751294" cy="3279218"/>
            </a:xfrm>
          </p:grpSpPr>
          <p:sp>
            <p:nvSpPr>
              <p:cNvPr id="23" name="圆角矩形 14"/>
              <p:cNvSpPr/>
              <p:nvPr/>
            </p:nvSpPr>
            <p:spPr>
              <a:xfrm>
                <a:off x="8063348" y="1120676"/>
                <a:ext cx="3751294" cy="3094552"/>
              </a:xfrm>
              <a:prstGeom prst="roundRect">
                <a:avLst>
                  <a:gd name="adj" fmla="val 4079"/>
                </a:avLst>
              </a:prstGeom>
              <a:noFill/>
              <a:ln cmpd="thickThin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solidFill>
                    <a:schemeClr val="dk1"/>
                  </a:solidFill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329464" y="936010"/>
                <a:ext cx="3219062" cy="3606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/>
                  <a:t>临床试验数据</a:t>
                </a:r>
                <a:endParaRPr lang="zh-CN" altLang="en-US" b="1" dirty="0"/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8329896" y="936010"/>
                <a:ext cx="3219062" cy="3606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b="1" dirty="0"/>
                  <a:t>临床试验数据</a:t>
                </a:r>
                <a:endParaRPr lang="zh-CN" altLang="en-US" b="1" dirty="0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31128" y="1688498"/>
              <a:ext cx="1865714" cy="25734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0" algn="just" fontAlgn="auto">
                <a:lnSpc>
                  <a:spcPct val="190000"/>
                </a:lnSpc>
                <a:spcBef>
                  <a:spcPts val="600"/>
                </a:spcBef>
              </a:pPr>
              <a:r>
                <a:rPr lang="en-US" altLang="zh-CN" sz="1600" b="1" dirty="0">
                  <a:cs typeface="微软雅黑" panose="020B0503020204020204" charset="-122"/>
                  <a:sym typeface="+mn-ea"/>
                </a:rPr>
                <a:t>III</a:t>
              </a:r>
              <a:r>
                <a:rPr lang="zh-CN" altLang="en-US" sz="1600" b="1" dirty="0">
                  <a:cs typeface="微软雅黑" panose="020B0503020204020204" charset="-122"/>
                  <a:sym typeface="+mn-ea"/>
                </a:rPr>
                <a:t>期临床</a:t>
              </a:r>
              <a:r>
                <a:rPr lang="en-US" altLang="zh-CN" sz="1600" b="1" dirty="0">
                  <a:cs typeface="微软雅黑" panose="020B0503020204020204" charset="-122"/>
                  <a:sym typeface="+mn-ea"/>
                </a:rPr>
                <a:t>600</a:t>
              </a:r>
              <a:r>
                <a:rPr lang="zh-CN" altLang="en-US" sz="1600" b="1" dirty="0">
                  <a:cs typeface="微软雅黑" panose="020B0503020204020204" charset="-122"/>
                  <a:sym typeface="+mn-ea"/>
                </a:rPr>
                <a:t>位受试者</a:t>
              </a:r>
              <a:r>
                <a:rPr lang="zh-CN" sz="1600" b="1" dirty="0">
                  <a:cs typeface="微软雅黑" panose="020B0503020204020204" charset="-122"/>
                  <a:sym typeface="+mn-ea"/>
                </a:rPr>
                <a:t>结果显示：</a:t>
              </a:r>
              <a:endParaRPr lang="zh-CN" altLang="en-US" sz="1600" dirty="0">
                <a:solidFill>
                  <a:schemeClr val="tx1"/>
                </a:solidFill>
                <a:cs typeface="微软雅黑" panose="020B0503020204020204" charset="-122"/>
                <a:sym typeface="+mn-ea"/>
              </a:endParaRPr>
            </a:p>
            <a:p>
              <a:pPr marL="285750" indent="-285750" algn="just">
                <a:lnSpc>
                  <a:spcPct val="19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不良事件发生率为</a:t>
              </a:r>
              <a:r>
                <a:rPr lang="en-US" altLang="zh-CN" sz="1600" b="1" dirty="0">
                  <a:solidFill>
                    <a:srgbClr val="FF0000"/>
                  </a:solidFill>
                  <a:cs typeface="微软雅黑" panose="020B0503020204020204" charset="-122"/>
                  <a:sym typeface="+mn-ea"/>
                </a:rPr>
                <a:t>4.7%</a:t>
              </a:r>
              <a:r>
                <a:rPr lang="zh-CN" altLang="en-US" sz="1600" b="1" dirty="0">
                  <a:solidFill>
                    <a:srgbClr val="FF0000"/>
                  </a:solidFill>
                  <a:cs typeface="微软雅黑" panose="020B0503020204020204" charset="-122"/>
                  <a:sym typeface="+mn-ea"/>
                </a:rPr>
                <a:t>，显著低于</a:t>
              </a:r>
              <a:r>
                <a:rPr lang="zh-CN" altLang="en-US" sz="1600" dirty="0">
                  <a:sym typeface="+mn-ea"/>
                </a:rPr>
                <a:t>阳性对照组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（15.8%）及安慰剂组（10.6%），</a:t>
              </a:r>
              <a:r>
                <a:rPr lang="en-US" altLang="zh-CN" sz="1600" dirty="0">
                  <a:cs typeface="微软雅黑" panose="020B0503020204020204" charset="-122"/>
                  <a:sym typeface="+mn-ea"/>
                </a:rPr>
                <a:t>P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值均＜</a:t>
              </a:r>
              <a:r>
                <a:rPr lang="en-US" altLang="zh-CN" sz="1600" dirty="0">
                  <a:cs typeface="微软雅黑" panose="020B0503020204020204" charset="-122"/>
                  <a:sym typeface="+mn-ea"/>
                </a:rPr>
                <a:t>0.05</a:t>
              </a:r>
              <a:endParaRPr lang="zh-CN" altLang="en-US" sz="1600" dirty="0">
                <a:solidFill>
                  <a:schemeClr val="tx1"/>
                </a:solidFill>
                <a:cs typeface="微软雅黑" panose="020B0503020204020204" charset="-122"/>
                <a:sym typeface="+mn-ea"/>
              </a:endParaRPr>
            </a:p>
            <a:p>
              <a:pPr marL="285750" indent="-285750" algn="just">
                <a:lnSpc>
                  <a:spcPct val="19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本品</a:t>
              </a:r>
              <a:r>
                <a:rPr lang="en-US" altLang="zh-CN" sz="1600" b="1" dirty="0" err="1">
                  <a:solidFill>
                    <a:srgbClr val="FF0000"/>
                  </a:solidFill>
                  <a:cs typeface="微软雅黑" panose="020B0503020204020204" charset="-122"/>
                  <a:sym typeface="+mn-ea"/>
                </a:rPr>
                <a:t>不良反应</a:t>
              </a:r>
              <a:r>
                <a:rPr lang="zh-CN" altLang="en-US" sz="1600" b="1" dirty="0" err="1">
                  <a:solidFill>
                    <a:srgbClr val="FF0000"/>
                  </a:solidFill>
                  <a:cs typeface="微软雅黑" panose="020B0503020204020204" charset="-122"/>
                  <a:sym typeface="+mn-ea"/>
                </a:rPr>
                <a:t>发生率为</a:t>
              </a:r>
              <a:r>
                <a:rPr lang="en-US" altLang="zh-CN" sz="1600" b="1" dirty="0" err="1">
                  <a:solidFill>
                    <a:srgbClr val="FF0000"/>
                  </a:solidFill>
                  <a:cs typeface="微软雅黑" panose="020B0503020204020204" charset="-122"/>
                  <a:sym typeface="+mn-ea"/>
                </a:rPr>
                <a:t>“0”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，</a:t>
              </a:r>
              <a:r>
                <a:rPr lang="zh-CN" altLang="en-US" sz="1600" b="1" dirty="0">
                  <a:solidFill>
                    <a:srgbClr val="FF0000"/>
                  </a:solidFill>
                  <a:cs typeface="微软雅黑" panose="020B0503020204020204" charset="-122"/>
                  <a:sym typeface="+mn-ea"/>
                </a:rPr>
                <a:t>显著优于</a:t>
              </a:r>
              <a:r>
                <a:rPr lang="zh-CN" altLang="en-US" sz="1600" dirty="0">
                  <a:sym typeface="+mn-ea"/>
                </a:rPr>
                <a:t>阳性对照组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（</a:t>
              </a:r>
              <a:r>
                <a:rPr lang="en-US" altLang="zh-CN" sz="1600" dirty="0">
                  <a:cs typeface="微软雅黑" panose="020B0503020204020204" charset="-122"/>
                  <a:sym typeface="+mn-ea"/>
                </a:rPr>
                <a:t>8.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8%）</a:t>
              </a:r>
              <a:r>
                <a:rPr lang="zh-CN" altLang="en-US" sz="1600" dirty="0">
                  <a:solidFill>
                    <a:schemeClr val="tx1"/>
                  </a:solidFill>
                  <a:cs typeface="微软雅黑" panose="020B0503020204020204" charset="-122"/>
                  <a:sym typeface="+mn-ea"/>
                </a:rPr>
                <a:t>及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安慰剂组（1.8%</a:t>
              </a:r>
              <a:r>
                <a:rPr lang="zh-CN" altLang="en-US" sz="1600" dirty="0">
                  <a:sym typeface="+mn-ea"/>
                </a:rPr>
                <a:t>），</a:t>
              </a:r>
              <a:r>
                <a:rPr lang="en-US" altLang="zh-CN" sz="1600" dirty="0">
                  <a:cs typeface="微软雅黑" panose="020B0503020204020204" charset="-122"/>
                  <a:sym typeface="+mn-ea"/>
                </a:rPr>
                <a:t> P</a:t>
              </a:r>
              <a:r>
                <a:rPr lang="zh-CN" altLang="en-US" sz="1600" dirty="0">
                  <a:cs typeface="微软雅黑" panose="020B0503020204020204" charset="-122"/>
                  <a:sym typeface="+mn-ea"/>
                </a:rPr>
                <a:t>值均＜</a:t>
              </a:r>
              <a:r>
                <a:rPr lang="en-US" altLang="zh-CN" sz="1600" dirty="0">
                  <a:cs typeface="微软雅黑" panose="020B0503020204020204" charset="-122"/>
                  <a:sym typeface="+mn-ea"/>
                </a:rPr>
                <a:t>0.05</a:t>
              </a:r>
              <a:endParaRPr lang="en-US" altLang="zh-CN" sz="1600" dirty="0"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365075" y="4943716"/>
            <a:ext cx="5371349" cy="1555750"/>
            <a:chOff x="453390" y="1202359"/>
            <a:chExt cx="3751294" cy="1555989"/>
          </a:xfrm>
        </p:grpSpPr>
        <p:grpSp>
          <p:nvGrpSpPr>
            <p:cNvPr id="32" name="组合 31"/>
            <p:cNvGrpSpPr/>
            <p:nvPr/>
          </p:nvGrpSpPr>
          <p:grpSpPr>
            <a:xfrm>
              <a:off x="453390" y="1202359"/>
              <a:ext cx="3751294" cy="1555989"/>
              <a:chOff x="8063348" y="936010"/>
              <a:chExt cx="3751294" cy="1555989"/>
            </a:xfrm>
          </p:grpSpPr>
          <p:sp>
            <p:nvSpPr>
              <p:cNvPr id="34" name="圆角矩形 14"/>
              <p:cNvSpPr/>
              <p:nvPr/>
            </p:nvSpPr>
            <p:spPr>
              <a:xfrm>
                <a:off x="8063348" y="1120677"/>
                <a:ext cx="3751294" cy="1371322"/>
              </a:xfrm>
              <a:prstGeom prst="roundRect">
                <a:avLst>
                  <a:gd name="adj" fmla="val 12294"/>
                </a:avLst>
              </a:prstGeom>
              <a:noFill/>
              <a:ln cmpd="thickThin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solidFill>
                    <a:schemeClr val="dk1"/>
                  </a:solidFill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329464" y="936010"/>
                <a:ext cx="3219062" cy="3683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/>
                  <a:t>组方安全性</a:t>
                </a:r>
                <a:endParaRPr lang="zh-CN" altLang="en-US" b="1" dirty="0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525262" y="1651674"/>
              <a:ext cx="3679421" cy="1051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CN" altLang="en-US" sz="1600" dirty="0">
                  <a:solidFill>
                    <a:schemeClr val="tx1"/>
                  </a:solidFill>
                </a:rPr>
                <a:t>组方中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西洋参、五味子</a:t>
              </a:r>
              <a:r>
                <a:rPr lang="zh-CN" altLang="en-US" sz="1600" dirty="0">
                  <a:solidFill>
                    <a:schemeClr val="tx1"/>
                  </a:solidFill>
                </a:rPr>
                <a:t>和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炒酸枣仁</a:t>
              </a:r>
              <a:r>
                <a:rPr lang="zh-CN" altLang="en-US" sz="1600" dirty="0">
                  <a:solidFill>
                    <a:schemeClr val="tx1"/>
                  </a:solidFill>
                </a:rPr>
                <a:t>分别被列入</a:t>
              </a:r>
              <a:r>
                <a:rPr lang="en-US" altLang="zh-CN" sz="1600" dirty="0">
                  <a:solidFill>
                    <a:schemeClr val="tx1"/>
                  </a:solidFill>
                </a:rPr>
                <a:t>《</a:t>
              </a:r>
              <a:r>
                <a:rPr lang="zh-CN" altLang="en-US" sz="1600" dirty="0">
                  <a:solidFill>
                    <a:schemeClr val="tx1"/>
                  </a:solidFill>
                </a:rPr>
                <a:t>既是食品又是药品的物品名单</a:t>
              </a:r>
              <a:r>
                <a:rPr lang="en-US" altLang="zh-CN" sz="1600" dirty="0">
                  <a:solidFill>
                    <a:schemeClr val="tx1"/>
                  </a:solidFill>
                </a:rPr>
                <a:t>》《</a:t>
              </a:r>
              <a:r>
                <a:rPr lang="zh-CN" altLang="en-US" sz="1600" dirty="0">
                  <a:solidFill>
                    <a:schemeClr val="tx1"/>
                  </a:solidFill>
                </a:rPr>
                <a:t>可用于保健食品的物品名单</a:t>
              </a:r>
              <a:r>
                <a:rPr lang="en-US" altLang="zh-CN" sz="1600" dirty="0">
                  <a:solidFill>
                    <a:schemeClr val="tx1"/>
                  </a:solidFill>
                </a:rPr>
                <a:t>》</a:t>
              </a:r>
              <a:r>
                <a:rPr lang="zh-CN" altLang="en-US" sz="1600" dirty="0">
                  <a:solidFill>
                    <a:schemeClr val="tx1"/>
                  </a:solidFill>
                </a:rPr>
                <a:t>，属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药食同源</a:t>
              </a:r>
              <a:r>
                <a:rPr lang="zh-CN" altLang="en-US" sz="1600" b="1" dirty="0">
                  <a:solidFill>
                    <a:schemeClr val="accent1"/>
                  </a:solidFill>
                </a:rPr>
                <a:t>。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21409" y="905222"/>
            <a:ext cx="99726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ym typeface="+mn-ea"/>
              </a:rPr>
              <a:t>参郁宁神片，具有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更优化的代谢途径</a:t>
            </a:r>
            <a:r>
              <a:rPr lang="zh-CN" altLang="en-US" b="1" dirty="0">
                <a:sym typeface="+mn-ea"/>
              </a:rPr>
              <a:t>，有利于活性成分快速达到有效血药浓度</a:t>
            </a:r>
            <a:endParaRPr lang="zh-CN" altLang="en-US" b="1" dirty="0">
              <a:sym typeface="+mn-ea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  <p:sp>
        <p:nvSpPr>
          <p:cNvPr id="9" name="标题 2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90870" y="67112"/>
            <a:ext cx="4311110" cy="72000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 安全性</a:t>
            </a:r>
            <a:endParaRPr lang="zh-CN" altLang="en-US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120" y="2127885"/>
            <a:ext cx="4374515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 descr="7b0a202020202262756c6c6574223a20227b5c2263617465676f727949645c223a5c225c222c5c2274656d706c61746549645c223a32303233313634357d220a7d0a"/>
          <p:cNvGrpSpPr/>
          <p:nvPr/>
        </p:nvGrpSpPr>
        <p:grpSpPr>
          <a:xfrm>
            <a:off x="140103" y="4250931"/>
            <a:ext cx="3926205" cy="2254884"/>
            <a:chOff x="7907255" y="936010"/>
            <a:chExt cx="3907387" cy="1412772"/>
          </a:xfrm>
        </p:grpSpPr>
        <p:sp>
          <p:nvSpPr>
            <p:cNvPr id="23" name="圆角矩形 14"/>
            <p:cNvSpPr/>
            <p:nvPr/>
          </p:nvSpPr>
          <p:spPr>
            <a:xfrm>
              <a:off x="8063348" y="1051785"/>
              <a:ext cx="3751294" cy="1279094"/>
            </a:xfrm>
            <a:prstGeom prst="roundRect">
              <a:avLst>
                <a:gd name="adj" fmla="val 3817"/>
              </a:avLst>
            </a:prstGeom>
            <a:noFill/>
            <a:ln cmpd="thickThin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dk1"/>
                </a:solidFill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29464" y="936010"/>
              <a:ext cx="3219062" cy="2391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rtl="0" eaLnBrk="0">
                <a:lnSpc>
                  <a:spcPct val="113000"/>
                </a:lnSpc>
              </a:pPr>
              <a:r>
                <a:rPr b="1" kern="0" spc="80" dirty="0" err="1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中药传承</a:t>
              </a:r>
              <a:r>
                <a:rPr lang="en-US" b="1" kern="0" spc="80" dirty="0" err="1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与</a:t>
              </a:r>
              <a:r>
                <a:rPr lang="zh-CN" altLang="en-US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组方创新</a:t>
              </a:r>
              <a:endParaRPr lang="zh-CN" altLang="en-US" b="1" dirty="0">
                <a:solidFill>
                  <a:srgbClr val="3959B9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907255" y="1182280"/>
              <a:ext cx="3907387" cy="116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70535" indent="-285750" algn="l" rtl="0" eaLnBrk="0">
                <a:lnSpc>
                  <a:spcPct val="137000"/>
                </a:lnSpc>
                <a:spcBef>
                  <a:spcPts val="5"/>
                </a:spcBef>
                <a:buFont typeface="Arial" panose="020B0604020202020204" pitchFamily="34" charset="0"/>
                <a:buBlip>
                  <a:blip r:embed="rId1">
                    <a:extLst>
                      <a:ext uri="{96DAC541-7B7A-43D3-8B79-37D633B846F1}">
                        <asvg:svgBlip xmlns:asvg="http://schemas.microsoft.com/office/drawing/2016/SVG/main" r:embed="rId2"/>
                      </a:ext>
                    </a:extLst>
                  </a:blip>
                </a:buBlip>
              </a:pP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在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中医经典方剂〈归脾汤</a:t>
              </a:r>
              <a:r>
                <a:rPr sz="1400" b="1" kern="0" spc="8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〉</a:t>
              </a:r>
              <a:r>
                <a:rPr sz="14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及其类方基础上</a:t>
              </a:r>
              <a:r>
                <a:rPr sz="1400" kern="0" spc="-1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，结合北京中医药大学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图娅教授临床经验改进。</a:t>
              </a:r>
              <a:endPara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70535" indent="-285750" algn="l" rtl="0" eaLnBrk="0">
                <a:lnSpc>
                  <a:spcPct val="137000"/>
                </a:lnSpc>
                <a:spcBef>
                  <a:spcPts val="5"/>
                </a:spcBef>
                <a:buFont typeface="Arial" panose="020B0604020202020204" pitchFamily="34" charset="0"/>
                <a:buBlip>
                  <a:blip r:embed="rId1">
                    <a:extLst>
                      <a:ext uri="{96DAC541-7B7A-43D3-8B79-37D633B846F1}">
                        <asvg:svgBlip xmlns:asvg="http://schemas.microsoft.com/office/drawing/2016/SVG/main" r:embed="rId2"/>
                      </a:ext>
                    </a:extLst>
                  </a:blip>
                </a:buBlip>
              </a:pP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组方科学</a:t>
              </a:r>
              <a:r>
                <a:rPr sz="1400" kern="0" spc="-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1400" b="1" kern="0" spc="6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西洋参、</a:t>
              </a:r>
              <a:r>
                <a:rPr sz="1400" b="1" kern="0" spc="-26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b="1" kern="0" spc="6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郁金、</a:t>
              </a:r>
              <a:r>
                <a:rPr sz="1400" b="1" kern="0" spc="-32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b="1" kern="0" spc="6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炒酸枣仁、</a:t>
              </a:r>
              <a:r>
                <a:rPr sz="1400" b="1" kern="0" spc="8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五味子</a:t>
              </a:r>
              <a:r>
                <a:rPr sz="1400" b="1" kern="0" spc="-21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b="1" kern="0" spc="8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lang="zh-CN" sz="14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其中</a:t>
              </a:r>
              <a:r>
                <a:rPr sz="1400" kern="0" spc="-3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kern="0" spc="90" dirty="0" err="1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原材料采</a:t>
              </a:r>
              <a:r>
                <a:rPr sz="1400" kern="0" spc="80" dirty="0" err="1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取道地药材</a:t>
              </a:r>
              <a:r>
                <a:rPr sz="1400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1400" kern="0" spc="-3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</a:t>
              </a:r>
              <a:r>
                <a:rPr sz="14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主要原料</a:t>
              </a:r>
              <a:r>
                <a:rPr sz="1400" b="1" kern="0" spc="8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炒</a:t>
              </a:r>
              <a:r>
                <a:rPr sz="1400" b="1" kern="0" spc="7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酸枣仁价格昂</a:t>
              </a:r>
              <a:r>
                <a:rPr sz="1400" b="1" kern="0" spc="3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贵。</a:t>
              </a:r>
              <a:endParaRPr lang="zh-CN" altLang="en-US" sz="1400" b="1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60838" y="4249249"/>
            <a:ext cx="3984625" cy="2226945"/>
            <a:chOff x="7899518" y="936010"/>
            <a:chExt cx="3984625" cy="2226945"/>
          </a:xfrm>
        </p:grpSpPr>
        <p:sp>
          <p:nvSpPr>
            <p:cNvPr id="27" name="圆角矩形 14"/>
            <p:cNvSpPr/>
            <p:nvPr/>
          </p:nvSpPr>
          <p:spPr>
            <a:xfrm>
              <a:off x="8063348" y="1120795"/>
              <a:ext cx="3751580" cy="2042160"/>
            </a:xfrm>
            <a:prstGeom prst="roundRect">
              <a:avLst>
                <a:gd name="adj" fmla="val 4922"/>
              </a:avLst>
            </a:prstGeom>
            <a:noFill/>
            <a:ln cmpd="thickThin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dk1"/>
                </a:solidFill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329464" y="936010"/>
              <a:ext cx="321906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作用通路及靶点创新</a:t>
              </a:r>
              <a:endParaRPr lang="zh-CN" altLang="en-US" b="1" dirty="0">
                <a:solidFill>
                  <a:srgbClr val="3959B9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899518" y="1327686"/>
              <a:ext cx="3984625" cy="18129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470535" indent="-285750" algn="l" rtl="0" eaLnBrk="0">
                <a:lnSpc>
                  <a:spcPct val="137000"/>
                </a:lnSpc>
                <a:spcBef>
                  <a:spcPts val="5"/>
                </a:spcBef>
                <a:buClrTx/>
                <a:buSzTx/>
                <a:buFont typeface="Arial" panose="020B0604020202020204" pitchFamily="34" charset="0"/>
                <a:buBlip>
                  <a:blip r:embed="rId1">
                    <a:extLst>
                      <a:ext uri="{96DAC541-7B7A-43D3-8B79-37D633B846F1}">
                        <asvg:svgBlip xmlns:asvg="http://schemas.microsoft.com/office/drawing/2016/SVG/main" r:embed="rId2"/>
                      </a:ext>
                    </a:extLst>
                  </a:blip>
                </a:buBlip>
              </a:pP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主要作用于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前额叶皮质、 海马体 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修 复神经元损伤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70535" indent="-285750" algn="l" rtl="0" eaLnBrk="0">
                <a:lnSpc>
                  <a:spcPct val="137000"/>
                </a:lnSpc>
                <a:spcBef>
                  <a:spcPts val="5"/>
                </a:spcBef>
                <a:buClrTx/>
                <a:buSzTx/>
                <a:buFont typeface="Arial" panose="020B0604020202020204" pitchFamily="34" charset="0"/>
                <a:buBlip>
                  <a:blip r:embed="rId1">
                    <a:extLst>
                      <a:ext uri="{96DAC541-7B7A-43D3-8B79-37D633B846F1}">
                        <asvg:svgBlip xmlns:asvg="http://schemas.microsoft.com/office/drawing/2016/SVG/main" r:embed="rId2"/>
                      </a:ext>
                    </a:extLst>
                  </a:blip>
                </a:buBlip>
              </a:pP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抑制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TLR4/NLRP3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炎症小体通路 ， 降 低促炎因子（ IL-6、 TNF-α)  水平 ，  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上调海马BDNF表达</a:t>
              </a:r>
              <a:endPara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endParaRPr lang="zh-CN" altLang="en-US" sz="1600" b="1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微软雅黑" panose="020B0503020204020204" charset="-122"/>
              </a:endParaRPr>
            </a:p>
          </p:txBody>
        </p:sp>
      </p:grpSp>
      <p:grpSp>
        <p:nvGrpSpPr>
          <p:cNvPr id="3" name="组合 2" descr="7b0a202020202262756c6c6574223a20227b5c2263617465676f727949645c223a5c225c222c5c2274656d706c61746549645c223a32303233313634357d220a7d0a"/>
          <p:cNvGrpSpPr/>
          <p:nvPr/>
        </p:nvGrpSpPr>
        <p:grpSpPr>
          <a:xfrm>
            <a:off x="7993046" y="4250931"/>
            <a:ext cx="3853902" cy="2226945"/>
            <a:chOff x="7923797" y="936010"/>
            <a:chExt cx="3893959" cy="1394869"/>
          </a:xfrm>
        </p:grpSpPr>
        <p:sp>
          <p:nvSpPr>
            <p:cNvPr id="5" name="圆角矩形 14"/>
            <p:cNvSpPr/>
            <p:nvPr/>
          </p:nvSpPr>
          <p:spPr>
            <a:xfrm>
              <a:off x="8063348" y="1052150"/>
              <a:ext cx="3751294" cy="1278729"/>
            </a:xfrm>
            <a:prstGeom prst="roundRect">
              <a:avLst>
                <a:gd name="adj" fmla="val 4919"/>
              </a:avLst>
            </a:prstGeom>
            <a:noFill/>
            <a:ln cmpd="thickThin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solidFill>
                  <a:schemeClr val="dk1"/>
                </a:solidFill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329464" y="936010"/>
              <a:ext cx="3219062" cy="230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工艺创新</a:t>
              </a:r>
              <a:endParaRPr lang="zh-CN" altLang="en-US" b="1" dirty="0">
                <a:solidFill>
                  <a:srgbClr val="3959B9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923797" y="1195619"/>
              <a:ext cx="3893959" cy="981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70535" indent="-285750" algn="l" rtl="0" eaLnBrk="0">
                <a:lnSpc>
                  <a:spcPct val="137000"/>
                </a:lnSpc>
                <a:spcBef>
                  <a:spcPts val="5"/>
                </a:spcBef>
                <a:buClrTx/>
                <a:buSzTx/>
                <a:buFont typeface="Arial" panose="020B0604020202020204" pitchFamily="34" charset="0"/>
                <a:buBlip>
                  <a:blip r:embed="rId1">
                    <a:extLst>
                      <a:ext uri="{96DAC541-7B7A-43D3-8B79-37D633B846F1}">
                        <asvg:svgBlip xmlns:asvg="http://schemas.microsoft.com/office/drawing/2016/SVG/main" r:embed="rId2"/>
                      </a:ext>
                    </a:extLst>
                  </a:blip>
                </a:buBlip>
              </a:pP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工艺流程融合了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传统中药炮制经验与现代提取工艺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，提高生物利用度。</a:t>
              </a:r>
              <a:endPara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70535" indent="-285750" algn="l" rtl="0" eaLnBrk="0">
                <a:lnSpc>
                  <a:spcPct val="137000"/>
                </a:lnSpc>
                <a:spcBef>
                  <a:spcPts val="5"/>
                </a:spcBef>
                <a:buClrTx/>
                <a:buSzTx/>
                <a:buFont typeface="Arial" panose="020B0604020202020204" pitchFamily="34" charset="0"/>
                <a:buBlip>
                  <a:blip r:embed="rId1">
                    <a:extLst>
                      <a:ext uri="{96DAC541-7B7A-43D3-8B79-37D633B846F1}">
                        <asvg:svgBlip xmlns:asvg="http://schemas.microsoft.com/office/drawing/2016/SVG/main" r:embed="rId2"/>
                      </a:ext>
                    </a:extLst>
                  </a:blip>
                </a:buBlip>
              </a:pP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组方优化和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药食同源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原料的合理应用，为抑郁症治疗提供了</a:t>
              </a:r>
              <a:r>
                <a:rPr sz="1400" b="1" kern="0" spc="90" dirty="0">
                  <a:solidFill>
                    <a:srgbClr val="FF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安全有效</a:t>
              </a:r>
              <a:r>
                <a:rPr sz="14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的中药选择</a:t>
              </a:r>
              <a:endPara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  <p:sp>
        <p:nvSpPr>
          <p:cNvPr id="35" name="副标题"/>
          <p:cNvSpPr txBox="1"/>
          <p:nvPr>
            <p:custDataLst>
              <p:tags r:id="rId5"/>
            </p:custDataLst>
          </p:nvPr>
        </p:nvSpPr>
        <p:spPr>
          <a:xfrm>
            <a:off x="297180" y="887095"/>
            <a:ext cx="7484745" cy="3261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480" indent="-2063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98830" indent="-1619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0605" indent="-14922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35075" indent="-1270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395" indent="-342900" eaLnBrk="0">
              <a:lnSpc>
                <a:spcPct val="150000"/>
              </a:lnSpc>
            </a:pPr>
            <a:r>
              <a:rPr lang="zh-CN" altLang="en-US" sz="1600" kern="0" spc="-120" dirty="0">
                <a:solidFill>
                  <a:srgbClr val="190C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</a:t>
            </a:r>
            <a:r>
              <a:rPr lang="zh-CN" altLang="en-US" sz="1600" kern="100" dirty="0">
                <a:solidFill>
                  <a:srgbClr val="190C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球首创</a:t>
            </a:r>
            <a:r>
              <a:rPr lang="en-US" altLang="zh-CN" sz="1600" kern="100" dirty="0">
                <a:solidFill>
                  <a:srgbClr val="190C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</a:t>
            </a:r>
            <a:r>
              <a:rPr lang="zh-CN" altLang="en-US" sz="1600" kern="100" dirty="0">
                <a:solidFill>
                  <a:srgbClr val="2701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中药</a:t>
            </a:r>
            <a:r>
              <a:rPr lang="en-US" altLang="zh-CN" sz="1600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1.1</a:t>
            </a:r>
            <a:r>
              <a:rPr lang="zh-CN" altLang="en-US" sz="1600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类新药</a:t>
            </a:r>
            <a:endParaRPr lang="zh-CN" altLang="en-US" sz="1600" kern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0840" indent="-342900" eaLnBrk="0">
              <a:lnSpc>
                <a:spcPct val="150000"/>
              </a:lnSpc>
              <a:spcBef>
                <a:spcPts val="700"/>
              </a:spcBef>
            </a:pPr>
            <a:r>
              <a:rPr lang="zh-CN" altLang="en-US" sz="1600" kern="100" dirty="0">
                <a:solidFill>
                  <a:srgbClr val="55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</a:t>
            </a:r>
            <a:r>
              <a:rPr lang="zh-CN" altLang="en-US" sz="1600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中药保护</a:t>
            </a:r>
            <a:r>
              <a:rPr lang="zh-CN" altLang="en-US" sz="1600" kern="100" dirty="0">
                <a:solidFill>
                  <a:srgbClr val="55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品种 </a:t>
            </a:r>
            <a:r>
              <a:rPr lang="en-US" altLang="zh-CN" sz="1600" kern="100" dirty="0">
                <a:solidFill>
                  <a:srgbClr val="1509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1600" kern="100" dirty="0">
                <a:solidFill>
                  <a:srgbClr val="1509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编号</a:t>
            </a:r>
            <a:r>
              <a:rPr lang="en-US" altLang="zh-CN" sz="1600" kern="100" dirty="0">
                <a:solidFill>
                  <a:srgbClr val="1509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</a:t>
            </a:r>
            <a:r>
              <a:rPr lang="en-US" altLang="zh-CN" sz="1600" kern="100" dirty="0">
                <a:solidFill>
                  <a:srgbClr val="0D0803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2024100)</a:t>
            </a:r>
            <a:endParaRPr lang="en-US" altLang="zh-CN" sz="1600" kern="100" dirty="0">
              <a:solidFill>
                <a:srgbClr val="0D0803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370840" indent="-342900" eaLnBrk="0">
              <a:lnSpc>
                <a:spcPct val="150000"/>
              </a:lnSpc>
              <a:spcBef>
                <a:spcPts val="700"/>
              </a:spcBef>
            </a:pPr>
            <a:r>
              <a:rPr lang="zh-CN" altLang="en-US" sz="1600" kern="100" dirty="0">
                <a:solidFill>
                  <a:srgbClr val="190C0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国家级国医大师</a:t>
            </a:r>
            <a:r>
              <a:rPr lang="zh-CN" altLang="en-US" sz="1800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亲书《方解》</a:t>
            </a:r>
            <a:endParaRPr lang="zh-CN" altLang="en-US" sz="1600" kern="100" dirty="0">
              <a:solidFill>
                <a:srgbClr val="190C08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eaLnBrk="0">
              <a:lnSpc>
                <a:spcPct val="150000"/>
              </a:lnSpc>
              <a:spcBef>
                <a:spcPts val="735"/>
              </a:spcBef>
            </a:pPr>
            <a:r>
              <a:rPr lang="zh-CN" altLang="en-US" sz="16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中华中医药学会</a:t>
            </a:r>
            <a:r>
              <a:rPr lang="en-US" altLang="zh-CN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抑郁障碍治未病干预指南</a:t>
            </a:r>
            <a:r>
              <a:rPr lang="en-US" altLang="zh-CN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1600" kern="100" dirty="0">
              <a:solidFill>
                <a:srgbClr val="2714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indent="0" eaLnBrk="0">
              <a:lnSpc>
                <a:spcPct val="150000"/>
              </a:lnSpc>
              <a:spcBef>
                <a:spcPts val="735"/>
              </a:spcBef>
              <a:buNone/>
            </a:pPr>
            <a:r>
              <a:rPr lang="en-US" altLang="zh-CN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16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“既病防变”治疗中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唯一强推荐</a:t>
            </a:r>
            <a:r>
              <a:rPr lang="en-US" altLang="zh-CN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CA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级证据  </a:t>
            </a:r>
            <a:endParaRPr lang="zh-CN" altLang="en-US" sz="16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eaLnBrk="0">
              <a:lnSpc>
                <a:spcPct val="150000"/>
              </a:lnSpc>
              <a:spcBef>
                <a:spcPts val="735"/>
              </a:spcBef>
            </a:pPr>
            <a:r>
              <a:rPr lang="zh-CN" altLang="en-US" sz="1600" kern="100" dirty="0">
                <a:solidFill>
                  <a:srgbClr val="07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科技部 </a:t>
            </a:r>
            <a:r>
              <a:rPr lang="zh-CN" altLang="en-US" sz="1600" b="1" kern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十三五国家重大新药创制 </a:t>
            </a:r>
            <a:r>
              <a:rPr lang="zh-CN" altLang="en-US" sz="1600" kern="100" dirty="0">
                <a:solidFill>
                  <a:srgbClr val="1E04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科技重大专项</a:t>
            </a:r>
            <a:r>
              <a:rPr lang="en-US" altLang="zh-CN" sz="1400" kern="0" spc="130" dirty="0">
                <a:solidFill>
                  <a:srgbClr val="470E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(2019</a:t>
            </a:r>
            <a:r>
              <a:rPr lang="en-CA" sz="1400" kern="0" dirty="0">
                <a:solidFill>
                  <a:srgbClr val="470E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ZX</a:t>
            </a:r>
            <a:r>
              <a:rPr lang="en-CA" sz="1400" kern="0" spc="130" dirty="0">
                <a:solidFill>
                  <a:srgbClr val="470E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09301-00</a:t>
            </a:r>
            <a:r>
              <a:rPr lang="en-CA" sz="1400" kern="0" spc="120" dirty="0">
                <a:solidFill>
                  <a:srgbClr val="470E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5)</a:t>
            </a:r>
            <a:endParaRPr lang="en-CA" sz="1400" kern="100" dirty="0">
              <a:solidFill>
                <a:srgbClr val="2E170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eaLnBrk="0">
              <a:lnSpc>
                <a:spcPct val="150000"/>
              </a:lnSpc>
              <a:spcBef>
                <a:spcPts val="735"/>
              </a:spcBef>
            </a:pPr>
            <a:r>
              <a:rPr lang="zh-CN" altLang="en-US" sz="16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已获</a:t>
            </a:r>
            <a:r>
              <a:rPr lang="zh-CN" altLang="en-US" sz="16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国内外多项发明专利</a:t>
            </a:r>
            <a:endParaRPr lang="zh-CN" altLang="en-US" sz="16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标题 20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90870" y="67112"/>
            <a:ext cx="4311110" cy="72000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4.</a:t>
            </a:r>
            <a:r>
              <a:rPr lang="zh-CN" altLang="en-US" dirty="0">
                <a:sym typeface="+mn-ea"/>
              </a:rPr>
              <a:t> 创新性</a:t>
            </a:r>
            <a:endParaRPr lang="zh-CN" altLang="en-US" dirty="0">
              <a:sym typeface="+mn-ea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755" y="829945"/>
            <a:ext cx="1814830" cy="2465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3705" y="2644140"/>
            <a:ext cx="1645285" cy="652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7355" y="880745"/>
            <a:ext cx="1645285" cy="1729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文本框 42"/>
          <p:cNvSpPr txBox="1"/>
          <p:nvPr/>
        </p:nvSpPr>
        <p:spPr>
          <a:xfrm>
            <a:off x="7903210" y="3420110"/>
            <a:ext cx="1933575" cy="806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 eaLnBrk="0">
              <a:spcBef>
                <a:spcPts val="300"/>
              </a:spcBef>
            </a:pPr>
            <a:r>
              <a:rPr lang="zh-CN" altLang="en-US" sz="11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中华中医药学会</a:t>
            </a:r>
            <a:r>
              <a:rPr lang="en-US" altLang="zh-CN" sz="11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1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抑郁障碍治未病干预指南</a:t>
            </a:r>
            <a:r>
              <a:rPr lang="en-US" altLang="zh-CN" sz="11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en-US" altLang="zh-CN" sz="1100" kern="100" dirty="0">
              <a:solidFill>
                <a:srgbClr val="2714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55600" indent="-342900" eaLnBrk="0">
              <a:spcBef>
                <a:spcPts val="300"/>
              </a:spcBef>
            </a:pPr>
            <a:r>
              <a:rPr lang="zh-CN" altLang="en-US" sz="1100" kern="100" dirty="0">
                <a:solidFill>
                  <a:srgbClr val="2714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“既病防变”治疗中</a:t>
            </a:r>
            <a:r>
              <a:rPr lang="zh-CN" altLang="en-US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唯一强推荐</a:t>
            </a:r>
            <a:r>
              <a:rPr lang="en-US" altLang="zh-CN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en-CA" altLang="zh-CN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级证据  </a:t>
            </a:r>
            <a:endParaRPr lang="zh-CN" altLang="en-US" sz="11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533820" y="3500636"/>
            <a:ext cx="2910617" cy="467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 algn="ctr" eaLnBrk="0">
              <a:spcBef>
                <a:spcPts val="300"/>
              </a:spcBef>
            </a:pPr>
            <a:r>
              <a:rPr lang="zh-CN" altLang="en-US" sz="11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全国名中医、国医大师  </a:t>
            </a:r>
            <a:r>
              <a:rPr lang="en-US" altLang="zh-CN" sz="11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***</a:t>
            </a:r>
            <a:r>
              <a:rPr lang="zh-CN" altLang="en-US" sz="1100" kern="100" dirty="0">
                <a:solidFill>
                  <a:srgbClr val="09040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教授</a:t>
            </a:r>
            <a:endParaRPr lang="en-US" altLang="zh-CN" sz="1100" kern="100" dirty="0">
              <a:solidFill>
                <a:srgbClr val="090401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55600" indent="-342900" algn="ctr" eaLnBrk="0">
              <a:spcBef>
                <a:spcPts val="300"/>
              </a:spcBef>
            </a:pPr>
            <a:r>
              <a:rPr lang="zh-CN" altLang="en-US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亲书</a:t>
            </a:r>
            <a:r>
              <a:rPr lang="en-US" altLang="zh-CN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参郁宁神片方解</a:t>
            </a:r>
            <a:r>
              <a:rPr lang="en-US" altLang="zh-CN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11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1985" y="828040"/>
            <a:ext cx="1951355" cy="25736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029325" y="3631565"/>
            <a:ext cx="1373505" cy="3473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100" b="1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国家中药保护品种</a:t>
            </a:r>
            <a:endParaRPr lang="zh-CN" altLang="en-US" sz="1100" b="1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5872" y="1213357"/>
            <a:ext cx="11012952" cy="5214620"/>
            <a:chOff x="552542" y="3048588"/>
            <a:chExt cx="11012952" cy="5214620"/>
          </a:xfrm>
        </p:grpSpPr>
        <p:sp>
          <p:nvSpPr>
            <p:cNvPr id="3" name="矩形: 圆角 10"/>
            <p:cNvSpPr/>
            <p:nvPr/>
          </p:nvSpPr>
          <p:spPr>
            <a:xfrm>
              <a:off x="8908507" y="3915998"/>
              <a:ext cx="2642235" cy="4333875"/>
            </a:xfrm>
            <a:prstGeom prst="roundRect">
              <a:avLst>
                <a:gd name="adj" fmla="val 54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6118952" y="3915998"/>
              <a:ext cx="2685415" cy="4344670"/>
            </a:xfrm>
            <a:prstGeom prst="roundRect">
              <a:avLst>
                <a:gd name="adj" fmla="val 54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8"/>
            <p:cNvSpPr/>
            <p:nvPr/>
          </p:nvSpPr>
          <p:spPr>
            <a:xfrm>
              <a:off x="3341462" y="3915998"/>
              <a:ext cx="2644775" cy="4347210"/>
            </a:xfrm>
            <a:prstGeom prst="roundRect">
              <a:avLst>
                <a:gd name="adj" fmla="val 54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7"/>
            <p:cNvSpPr/>
            <p:nvPr/>
          </p:nvSpPr>
          <p:spPr>
            <a:xfrm>
              <a:off x="552542" y="3915998"/>
              <a:ext cx="2656205" cy="4341495"/>
            </a:xfrm>
            <a:prstGeom prst="roundRect">
              <a:avLst>
                <a:gd name="adj" fmla="val 54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ï$ḷîdé"/>
            <p:cNvSpPr/>
            <p:nvPr/>
          </p:nvSpPr>
          <p:spPr bwMode="auto">
            <a:xfrm>
              <a:off x="556510" y="3048588"/>
              <a:ext cx="11008984" cy="6326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Number1"/>
            <p:cNvSpPr txBox="1"/>
            <p:nvPr/>
          </p:nvSpPr>
          <p:spPr bwMode="auto">
            <a:xfrm>
              <a:off x="673860" y="3048588"/>
              <a:ext cx="2523535" cy="6326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en-US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 i="0" u="none" strike="noStrike" baseline="0">
                  <a:latin typeface="微软雅黑" panose="020B0503020204020204" charset="-122"/>
                  <a:ea typeface="微软雅黑" panose="020B0503020204020204" charset="-122"/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弥补目录短板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0" name="Number2"/>
            <p:cNvSpPr txBox="1"/>
            <p:nvPr/>
          </p:nvSpPr>
          <p:spPr bwMode="auto">
            <a:xfrm>
              <a:off x="3341646" y="3048588"/>
              <a:ext cx="2523535" cy="632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800" b="1" i="0" u="none" strike="noStrike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符合保基本原则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Number3"/>
            <p:cNvSpPr txBox="1"/>
            <p:nvPr/>
          </p:nvSpPr>
          <p:spPr bwMode="auto">
            <a:xfrm>
              <a:off x="6130750" y="3048588"/>
              <a:ext cx="2523535" cy="6326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社会获益</a:t>
              </a:r>
              <a:r>
                <a:rPr lang="zh-CN" altLang="en-US" sz="1800" b="1" i="0" u="none" strike="noStrike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显著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Number4"/>
            <p:cNvSpPr txBox="1"/>
            <p:nvPr/>
          </p:nvSpPr>
          <p:spPr bwMode="auto">
            <a:xfrm>
              <a:off x="8920641" y="3048588"/>
              <a:ext cx="2523535" cy="632616"/>
            </a:xfrm>
            <a:prstGeom prst="roundRect">
              <a:avLst>
                <a:gd name="adj" fmla="val 3683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800" b="1" i="0" u="none" strike="noStrike" baseline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临床管理难度低</a:t>
              </a:r>
              <a:endParaRPr lang="en-US" altLang="zh-CN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27685" y="2306891"/>
            <a:ext cx="2623185" cy="4213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参郁宁神片</a:t>
            </a: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组方针对性强，作用机制明确</a:t>
            </a:r>
            <a:r>
              <a:rPr lang="zh-CN" altLang="en-US" sz="1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医保目录内尚无同等药物，填补了</a:t>
            </a:r>
            <a:r>
              <a:rPr sz="16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气阴两虚证</a:t>
            </a:r>
            <a:r>
              <a:rPr lang="zh-CN" sz="16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6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症见失眠多梦、多疑善惊</a:t>
            </a:r>
            <a:r>
              <a:rPr lang="zh-CN" altLang="en-US"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轻、中度抑郁症治疗的</a:t>
            </a:r>
            <a:r>
              <a:rPr lang="zh-CN" sz="1600" b="1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临床空白</a:t>
            </a:r>
            <a:endParaRPr lang="zh-CN" sz="1600" b="1" kern="0" spc="9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用药前后无需监控肝功能，</a:t>
            </a:r>
            <a:r>
              <a:rPr sz="16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唯一对肝功能无损伤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的中成药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无</a:t>
            </a:r>
            <a:r>
              <a:rPr lang="zh-CN" altLang="en-US" sz="1600" b="1" dirty="0">
                <a:solidFill>
                  <a:srgbClr val="FF0000"/>
                </a:solidFill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精神</a:t>
            </a: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类处方限制，</a:t>
            </a:r>
            <a:r>
              <a:rPr sz="16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继发性抑郁处方方便</a:t>
            </a:r>
            <a:endParaRPr kumimoji="0" sz="1600" i="0" u="none" strike="noStrike" kern="0" cap="none" spc="-10" normalizeH="0" baseline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92116" y="2339041"/>
            <a:ext cx="2535432" cy="305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价格合理， 临床显效率高， </a:t>
            </a: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降低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后续治疗成本，</a:t>
            </a: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减少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基本医疗保险基金负担</a:t>
            </a:r>
            <a:endParaRPr lang="zh-CN" altLang="en-US" sz="160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160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药品水平与基本医疗保险基金和参保人承受能力相适应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84090" y="2340970"/>
            <a:ext cx="2535432" cy="344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社会价值显著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：推动心理健康意识普及；支持促进社会整体稳定发展</a:t>
            </a:r>
            <a:endParaRPr lang="zh-CN" altLang="en-US" sz="160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160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可为抑郁症患者改善个体健康与生活质量，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生活质量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，帮助患者回归社会；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减轻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家庭与社会负担，</a:t>
            </a:r>
            <a:r>
              <a:rPr lang="zh-CN" altLang="en-US" sz="16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预计降低社会间接损失数百亿元</a:t>
            </a:r>
            <a:r>
              <a:rPr lang="zh-CN" altLang="en-US" sz="160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958580" y="2323401"/>
            <a:ext cx="2535555" cy="2766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本品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适应症、用法用量明确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不易出现滥用或超说明书用药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，便于临床处方管理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患者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依从性高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微软雅黑" panose="020B0503020204020204" charset="-122"/>
              </a:rPr>
              <a:t>，便于临床用药管理；贮藏难度低，降低药品管理难度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147974" y="6499466"/>
            <a:ext cx="1983698" cy="365125"/>
          </a:xfrm>
        </p:spPr>
        <p:txBody>
          <a:bodyPr>
            <a:normAutofit/>
          </a:bodyPr>
          <a:lstStyle/>
          <a:p>
            <a:fld id="{BE5F26B5-172A-4DC2-B0B7-181CFC56B87C}" type="slidenum">
              <a:rPr lang="zh-CN" altLang="en-US" sz="1400" b="1" smtClean="0"/>
            </a:fld>
            <a:endParaRPr lang="zh-CN" altLang="en-US" sz="1400" b="1" dirty="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548" y="169021"/>
            <a:ext cx="1580476" cy="516183"/>
          </a:xfrm>
          <a:prstGeom prst="rect">
            <a:avLst/>
          </a:prstGeom>
        </p:spPr>
      </p:pic>
      <p:sp>
        <p:nvSpPr>
          <p:cNvPr id="12" name="标题 20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90870" y="67112"/>
            <a:ext cx="4311110" cy="720000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5.</a:t>
            </a:r>
            <a:r>
              <a:rPr lang="zh-CN" altLang="en-US" dirty="0">
                <a:sym typeface="+mn-ea"/>
              </a:rPr>
              <a:t> 公平性</a:t>
            </a:r>
            <a:r>
              <a:rPr lang="en-US" altLang="zh-CN" dirty="0">
                <a:sym typeface="+mn-ea"/>
              </a:rPr>
              <a:t> 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6352"/>
</p:tagLst>
</file>

<file path=ppt/tags/tag10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352"/>
  <p:tag name="KSO_WM_TEMPLATE_CATEGORY" val="custom"/>
  <p:tag name="KSO_WM_TEMPLATE_MASTER_TYPE" val="0"/>
</p:tagLst>
</file>

<file path=ppt/tags/tag105.xml><?xml version="1.0" encoding="utf-8"?>
<p:tagLst xmlns:p="http://schemas.openxmlformats.org/presentationml/2006/main">
  <p:tag name="KSO_WM_UNIT_TYPE" val="f"/>
  <p:tag name="KSO_WM_UNIT_SUBTYPE" val="g"/>
  <p:tag name="KSO_WM_UNIT_INDEX" val="4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92"/>
  <p:tag name="KSO_WM_TEMPLATE_CATEGORY" val="custom"/>
  <p:tag name="KSO_WM_UNIT_VALUE" val="30"/>
</p:tagLst>
</file>

<file path=ppt/tags/tag10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8"/>
  <p:tag name="KSO_WM_TEMPLATE_CATEGORY" val="custom"/>
  <p:tag name="KSO_WM_UNIT_ISCONTENTSTITLE" val="0"/>
  <p:tag name="KSO_WM_UNIT_VALUE" val="8"/>
  <p:tag name="KSO_WM_UNIT_TEXT_TYPE" val="1"/>
  <p:tag name="KSO_WM_UNIT_PRESET_TEXT" val="添加文档标题"/>
</p:tagLst>
</file>

<file path=ppt/tags/tag107.xml><?xml version="1.0" encoding="utf-8"?>
<p:tagLst xmlns:p="http://schemas.openxmlformats.org/presentationml/2006/main">
  <p:tag name="KSO_WM_UNIT_TYPE" val="b"/>
  <p:tag name="KSO_WM_UNIT_INDEX" val="12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8"/>
  <p:tag name="KSO_WM_TEMPLATE_CATEGORY" val="custom"/>
  <p:tag name="KSO_WM_UNIT_ISCONTENTSTITLE" val="0"/>
  <p:tag name="KSO_WM_UNIT_VALUE" val="22"/>
  <p:tag name="KSO_WM_UNIT_TEXT_TYPE" val="1"/>
  <p:tag name="KSO_WM_UNIT_PRESET_TEXT" val="WPS,a click to unlimited possibilities"/>
</p:tagLst>
</file>

<file path=ppt/tags/tag108.xml><?xml version="1.0" encoding="utf-8"?>
<p:tagLst xmlns:p="http://schemas.openxmlformats.org/presentationml/2006/main">
  <p:tag name="KSO_WM_UNIT_INDEX" val="2"/>
  <p:tag name="KSO_WM_UNIT_TYPE" val="j"/>
  <p:tag name="KSO_WM_BEAUTIFY_FLAG" val="#wm#"/>
</p:tagLst>
</file>

<file path=ppt/tags/tag109.xml><?xml version="1.0" encoding="utf-8"?>
<p:tagLst xmlns:p="http://schemas.openxmlformats.org/presentationml/2006/main">
  <p:tag name="KSO_WM_UNIT_INDEX" val="3"/>
  <p:tag name="KSO_WM_UNIT_TYPE" val="j"/>
  <p:tag name="KSO_WM_BEAUTIFY_FLAG" val="#wm#"/>
</p:tagLst>
</file>

<file path=ppt/tags/tag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110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352"/>
  <p:tag name="KSO_WM_TEMPLATE_CATEGORY" val="custom"/>
  <p:tag name="KSO_WM_SLIDE_INDEX" val="8"/>
  <p:tag name="KSO_WM_SLIDE_ID" val="custom20236352_8"/>
  <p:tag name="KSO_WM_TEMPLATE_MASTER_TYPE" val="0"/>
  <p:tag name="KSO_WM_SLIDE_LAYOUT" val="a_f"/>
  <p:tag name="KSO_WM_SLIDE_LAYOUT_CNT" val="1_1"/>
  <p:tag name="KSO_WM_SLIDE_THEME_ID" val="3332012"/>
  <p:tag name="KSO_WM_SLIDE_THEME_NAME" val="蓝白简约风线性职场办公"/>
  <p:tag name="KSO_WM_SLIDE_SIZE" val="850*454"/>
  <p:tag name="KSO_WM_SLIDE_POSITION" val="54*31"/>
</p:tagLst>
</file>

<file path=ppt/tags/tag111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16"/>
  <p:tag name="KSO_WM_TEMPLATE_CATEGORY" val="custom"/>
  <p:tag name="KSO_WM_UNIT_SUBTYPE" val="a"/>
  <p:tag name="KSO_WM_UNIT_TEXT_LAYER_COUNT" val="1"/>
  <p:tag name="KSO_WM_UNIT_PRESET_TEXT" val="单击添加目录项标题"/>
  <p:tag name="KSO_WM_UNIT_TEXT_TYPE" val="1"/>
  <p:tag name="KSO_WM_DIAGRAM_MAX_ITEMCNT" val="6"/>
  <p:tag name="KSO_WM_DIAGRAM_MIN_ITEMCNT" val="2"/>
  <p:tag name="KSO_WM_DIAGRAM_VIRTUALLY_FRAME" val="{&quot;height&quot;:464.29638671875,&quot;left&quot;:227.35,&quot;top&quot;:37.876806640625,&quot;width&quot;:68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2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16"/>
  <p:tag name="KSO_WM_TEMPLATE_CATEGORY" val="custom"/>
  <p:tag name="KSO_WM_UNIT_SUBTYPE" val="a"/>
  <p:tag name="KSO_WM_UNIT_TEXT_LAYER_COUNT" val="1"/>
  <p:tag name="KSO_WM_UNIT_PRESET_TEXT" val="单击添加目录项标题"/>
  <p:tag name="KSO_WM_UNIT_TEXT_TYPE" val="1"/>
  <p:tag name="KSO_WM_DIAGRAM_MAX_ITEMCNT" val="6"/>
  <p:tag name="KSO_WM_DIAGRAM_MIN_ITEMCNT" val="2"/>
  <p:tag name="KSO_WM_DIAGRAM_VIRTUALLY_FRAME" val="{&quot;height&quot;:464.29638671875,&quot;left&quot;:227.35,&quot;top&quot;:37.876806640625,&quot;width&quot;:68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3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16"/>
  <p:tag name="KSO_WM_TEMPLATE_CATEGORY" val="custom"/>
  <p:tag name="KSO_WM_UNIT_SUBTYPE" val="a"/>
  <p:tag name="KSO_WM_UNIT_TEXT_LAYER_COUNT" val="1"/>
  <p:tag name="KSO_WM_UNIT_PRESET_TEXT" val="单击添加目录项标题"/>
  <p:tag name="KSO_WM_UNIT_TEXT_TYPE" val="1"/>
  <p:tag name="KSO_WM_DIAGRAM_MAX_ITEMCNT" val="6"/>
  <p:tag name="KSO_WM_DIAGRAM_MIN_ITEMCNT" val="2"/>
  <p:tag name="KSO_WM_DIAGRAM_VIRTUALLY_FRAME" val="{&quot;height&quot;:464.29638671875,&quot;left&quot;:227.35,&quot;top&quot;:37.876806640625,&quot;width&quot;:68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4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16"/>
  <p:tag name="KSO_WM_TEMPLATE_CATEGORY" val="custom"/>
  <p:tag name="KSO_WM_UNIT_SUBTYPE" val="a"/>
  <p:tag name="KSO_WM_UNIT_TEXT_LAYER_COUNT" val="1"/>
  <p:tag name="KSO_WM_UNIT_PRESET_TEXT" val="单击添加目录项标题"/>
  <p:tag name="KSO_WM_UNIT_TEXT_TYPE" val="1"/>
  <p:tag name="KSO_WM_DIAGRAM_MAX_ITEMCNT" val="6"/>
  <p:tag name="KSO_WM_DIAGRAM_MIN_ITEMCNT" val="2"/>
  <p:tag name="KSO_WM_DIAGRAM_VIRTUALLY_FRAME" val="{&quot;height&quot;:464.29638671875,&quot;left&quot;:227.35,&quot;top&quot;:37.876806640625,&quot;width&quot;:68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5.xml><?xml version="1.0" encoding="utf-8"?>
<p:tagLst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8616"/>
  <p:tag name="KSO_WM_TEMPLATE_CATEGORY" val="custom"/>
  <p:tag name="KSO_WM_UNIT_SUBTYPE" val="a"/>
  <p:tag name="KSO_WM_UNIT_TEXT_LAYER_COUNT" val="1"/>
  <p:tag name="KSO_WM_UNIT_PRESET_TEXT" val="单击添加目录项标题"/>
  <p:tag name="KSO_WM_UNIT_TEXT_TYPE" val="1"/>
  <p:tag name="KSO_WM_DIAGRAM_MAX_ITEMCNT" val="6"/>
  <p:tag name="KSO_WM_DIAGRAM_MIN_ITEMCNT" val="2"/>
  <p:tag name="KSO_WM_DIAGRAM_VIRTUALLY_FRAME" val="{&quot;height&quot;:464.29638671875,&quot;left&quot;:227.35,&quot;top&quot;:37.876806640625,&quot;width&quot;:68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SCONTENTSTITLE" val="1"/>
  <p:tag name="KSO_WM_DIAGRAM_GROUP_CODE" val="l1-1"/>
  <p:tag name="KSO_WM_DIAGRAM_COLOR_TRICK" val="1"/>
  <p:tag name="KSO_WM_DIAGRAM_COLOR_TEXT_CAN_REMOVE" val="n"/>
  <p:tag name="KSO_WM_UNIT_ID" val="custom20236352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</p:tagLst>
</file>

<file path=ppt/tags/tag117.xml><?xml version="1.0" encoding="utf-8"?>
<p:tagLst xmlns:p="http://schemas.openxmlformats.org/presentationml/2006/main">
  <p:tag name="KSO_WM_UNIT_TYPE" val="l_h_i"/>
  <p:tag name="KSO_WM_UNIT_SUBTYPE" val="d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i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18.xml><?xml version="1.0" encoding="utf-8"?>
<p:tagLst xmlns:p="http://schemas.openxmlformats.org/presentationml/2006/main">
  <p:tag name="KSO_WM_UNIT_TYPE" val="l_h_f"/>
  <p:tag name="KSO_WM_UNIT_INDEX" val="1_1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f*1_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19.xml><?xml version="1.0" encoding="utf-8"?>
<p:tagLst xmlns:p="http://schemas.openxmlformats.org/presentationml/2006/main">
  <p:tag name="KSO_WM_UNIT_TYPE" val="l_h_i"/>
  <p:tag name="KSO_WM_UNIT_SUBTYPE" val="d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i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TYPE" val="l_h_f"/>
  <p:tag name="KSO_WM_UNIT_INDEX" val="1_2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f*1_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21.xml><?xml version="1.0" encoding="utf-8"?>
<p:tagLst xmlns:p="http://schemas.openxmlformats.org/presentationml/2006/main">
  <p:tag name="KSO_WM_UNIT_TYPE" val="l_h_i"/>
  <p:tag name="KSO_WM_UNIT_SUBTYPE" val="d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i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2.xml><?xml version="1.0" encoding="utf-8"?>
<p:tagLst xmlns:p="http://schemas.openxmlformats.org/presentationml/2006/main">
  <p:tag name="KSO_WM_UNIT_TYPE" val="l_h_f"/>
  <p:tag name="KSO_WM_UNIT_INDEX" val="1_3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f*1_3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23.xml><?xml version="1.0" encoding="utf-8"?>
<p:tagLst xmlns:p="http://schemas.openxmlformats.org/presentationml/2006/main">
  <p:tag name="KSO_WM_UNIT_TYPE" val="l_h_i"/>
  <p:tag name="KSO_WM_UNIT_SUBTYPE" val="d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i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4.xml><?xml version="1.0" encoding="utf-8"?>
<p:tagLst xmlns:p="http://schemas.openxmlformats.org/presentationml/2006/main">
  <p:tag name="KSO_WM_UNIT_TYPE" val="l_h_f"/>
  <p:tag name="KSO_WM_UNIT_INDEX" val="1_4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f*1_4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UNIT_SUBTYPE" val="a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25.xml><?xml version="1.0" encoding="utf-8"?>
<p:tagLst xmlns:p="http://schemas.openxmlformats.org/presentationml/2006/main">
  <p:tag name="KSO_WM_UNIT_TYPE" val="l_h_i"/>
  <p:tag name="KSO_WM_UNIT_SUBTYPE" val="d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i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126.xml><?xml version="1.0" encoding="utf-8"?>
<p:tagLst xmlns:p="http://schemas.openxmlformats.org/presentationml/2006/main">
  <p:tag name="KSO_WM_UNIT_TYPE" val="l_h_f"/>
  <p:tag name="KSO_WM_UNIT_INDEX" val="1_5_1"/>
  <p:tag name="KSO_WM_BEAUTIFY_FLAG" val="#wm#"/>
  <p:tag name="KSO_WM_TAG_VERSION" val="3.0"/>
  <p:tag name="KSO_WM_DIAGRAM_VERSION" val="3"/>
  <p:tag name="KSO_WM_DIAGRAM_GROUP_CODE" val="l1-1"/>
  <p:tag name="KSO_WM_DIAGRAM_COLOR_TRICK" val="1"/>
  <p:tag name="KSO_WM_DIAGRAM_COLOR_TEXT_CAN_REMOVE" val="n"/>
  <p:tag name="KSO_WM_UNIT_ID" val="custom20236352_5*l_h_f*1_5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_1"/>
  <p:tag name="KSO_WM_TEMPLATE_INDEX" val="20236352"/>
  <p:tag name="KSO_WM_TEMPLATE_CATEGORY" val="custom"/>
  <p:tag name="KSO_WM_UNIT_SUBTYPE" val="a"/>
  <p:tag name="KSO_WM_UNIT_VALUE" val="12"/>
  <p:tag name="KSO_WM_DIAGRAM_MAX_ITEMCNT" val="6"/>
  <p:tag name="KSO_WM_DIAGRAM_MIN_ITEMCNT" val="2"/>
  <p:tag name="KSO_WM_DIAGRAM_VIRTUALLY_FRAME" val="{&quot;height&quot;:473.6000732421875,&quot;left&quot;:221.46188976377954,&quot;top&quot;:34.00393975685902,&quot;width&quot;:693.138110236220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单击添加目录项标题"/>
</p:tagLst>
</file>

<file path=ppt/tags/tag1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DIAGRAM_GROUP_CODE" val="l1-1"/>
  <p:tag name="KSO_WM_DIAGRAM_COLOR_TRICK" val="1"/>
  <p:tag name="KSO_WM_DIAGRAM_COLOR_TEXT_CAN_REMOVE" val="n"/>
  <p:tag name="KSO_WM_UNIT_ID" val="custom20236352_5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352"/>
  <p:tag name="KSO_WM_TEMPLATE_CATEGORY" val="custom"/>
</p:tagLst>
</file>

<file path=ppt/tags/tag128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29.xml><?xml version="1.0" encoding="utf-8"?>
<p:tagLst xmlns:p="http://schemas.openxmlformats.org/presentationml/2006/main">
  <p:tag name="KSO_WM_SLIDE_TYPE" val="contents"/>
  <p:tag name="KSO_WM_TEMPLATE_SUBCATEGORY" val="29"/>
  <p:tag name="KSO_WM_TEMPLATE_COLOR_TYPE" val="0"/>
  <p:tag name="KSO_WM_TAG_VERSION" val="3.0"/>
  <p:tag name="KSO_WM_SLIDE_SUBTYPE" val="diag"/>
  <p:tag name="KSO_WM_SLIDE_ITEM_CNT" val="5"/>
  <p:tag name="KSO_WM_DIAGRAM_GROUP_CODE" val="l1-1"/>
  <p:tag name="KSO_WM_BEAUTIFY_FLAG" val="#wm#"/>
  <p:tag name="KSO_WM_TEMPLATE_INDEX" val="20236352"/>
  <p:tag name="KSO_WM_TEMPLATE_CATEGORY" val="custom"/>
  <p:tag name="KSO_WM_SLIDE_INDEX" val="5"/>
  <p:tag name="KSO_WM_SLIDE_ID" val="custom20236352_5"/>
  <p:tag name="KSO_WM_TEMPLATE_MASTER_TYPE" val="0"/>
  <p:tag name="KSO_WM_SLIDE_LAYOUT" val="a_l"/>
  <p:tag name="KSO_WM_SLIDE_LAYOUT_CNT" val="1_1"/>
  <p:tag name="KSO_WM_SLIDE_DIAGTYPE" val="l"/>
  <p:tag name="KSO_WM_SLIDE_THEME_ID" val="3332012"/>
  <p:tag name="KSO_WM_SLIDE_THEME_NAME" val="蓝白简约风线性职场办公"/>
</p:tagLst>
</file>

<file path=ppt/tags/tag1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UNIT_INDEX" val="38"/>
  <p:tag name="KSO_WM_UNIT_TYPE" val="f"/>
  <p:tag name="KSO_WM_UNIT_SUBTYPE" val="a"/>
</p:tagLst>
</file>

<file path=ppt/tags/tag1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BEAUTIFY_FLAG" val="#wm#"/>
  <p:tag name="KSO_WM_UNIT_INDEX" val="38"/>
  <p:tag name="KSO_WM_UNIT_TYPE" val="f"/>
  <p:tag name="KSO_WM_UNIT_SUBTYPE" val="a"/>
</p:tagLst>
</file>

<file path=ppt/tags/tag133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34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3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352"/>
  <p:tag name="KSO_WM_TEMPLATE_CATEGORY" val="custom"/>
  <p:tag name="KSO_WM_SLIDE_INDEX" val="8"/>
  <p:tag name="KSO_WM_SLIDE_ID" val="custom20236352_8"/>
  <p:tag name="KSO_WM_TEMPLATE_MASTER_TYPE" val="0"/>
  <p:tag name="KSO_WM_SLIDE_LAYOUT" val="a_f"/>
  <p:tag name="KSO_WM_SLIDE_LAYOUT_CNT" val="1_1"/>
  <p:tag name="KSO_WM_SLIDE_SIZE" val="850*454"/>
  <p:tag name="KSO_WM_SLIDE_POSITION" val="54*31"/>
  <p:tag name="KSO_WM_SPECIAL_SOURCE" val="bdnull"/>
  <p:tag name="KSO_WM_SLIDE_LAYOUT_NAME" val="标题和内容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DIAGRAM_VIRTUALLY_FRAME" val="{&quot;height&quot;:189.51188976377952,&quot;left&quot;:49.95,&quot;top&quot;:343.8807874015747,&quot;width&quot;:881.601968503937}"/>
</p:tagLst>
</file>

<file path=ppt/tags/tag138.xml><?xml version="1.0" encoding="utf-8"?>
<p:tagLst xmlns:p="http://schemas.openxmlformats.org/presentationml/2006/main">
  <p:tag name="KSO_WM_UNIT_TYPE" val="l_h_i"/>
  <p:tag name="KSO_WM_UNIT_INDEX" val="1_2_1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39.xml><?xml version="1.0" encoding="utf-8"?>
<p:tagLst xmlns:p="http://schemas.openxmlformats.org/presentationml/2006/main">
  <p:tag name="KSO_WM_UNIT_TYPE" val="l_h_x"/>
  <p:tag name="KSO_WM_UNIT_INDEX" val="1_2_2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l_h_x"/>
  <p:tag name="KSO_WM_UNIT_INDEX" val="1_2_1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1.xml><?xml version="1.0" encoding="utf-8"?>
<p:tagLst xmlns:p="http://schemas.openxmlformats.org/presentationml/2006/main">
  <p:tag name="KSO_WM_UNIT_TYPE" val="l_h_f"/>
  <p:tag name="KSO_WM_UNIT_INDEX" val="1_2_1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2.xml><?xml version="1.0" encoding="utf-8"?>
<p:tagLst xmlns:p="http://schemas.openxmlformats.org/presentationml/2006/main">
  <p:tag name="KSO_WM_UNIT_TYPE" val="l_h_f"/>
  <p:tag name="KSO_WM_UNIT_INDEX" val="1_2_2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3.xml><?xml version="1.0" encoding="utf-8"?>
<p:tagLst xmlns:p="http://schemas.openxmlformats.org/presentationml/2006/main">
  <p:tag name="KSO_WM_DIAGRAM_VIRTUALLY_FRAME" val="{&quot;height&quot;:189.51188976377952,&quot;left&quot;:49.95,&quot;top&quot;:343.8807874015747,&quot;width&quot;:881.601968503937}"/>
</p:tagLst>
</file>

<file path=ppt/tags/tag144.xml><?xml version="1.0" encoding="utf-8"?>
<p:tagLst xmlns:p="http://schemas.openxmlformats.org/presentationml/2006/main">
  <p:tag name="KSO_WM_UNIT_TYPE" val="l_h_i"/>
  <p:tag name="KSO_WM_UNIT_INDEX" val="1_1_1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5.xml><?xml version="1.0" encoding="utf-8"?>
<p:tagLst xmlns:p="http://schemas.openxmlformats.org/presentationml/2006/main">
  <p:tag name="KSO_WM_UNIT_TYPE" val="l_h_x"/>
  <p:tag name="KSO_WM_UNIT_INDEX" val="1_1_2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6.xml><?xml version="1.0" encoding="utf-8"?>
<p:tagLst xmlns:p="http://schemas.openxmlformats.org/presentationml/2006/main">
  <p:tag name="KSO_WM_UNIT_TYPE" val="l_h_x"/>
  <p:tag name="KSO_WM_UNIT_INDEX" val="1_1_1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7.xml><?xml version="1.0" encoding="utf-8"?>
<p:tagLst xmlns:p="http://schemas.openxmlformats.org/presentationml/2006/main">
  <p:tag name="KSO_WM_UNIT_TYPE" val="l_h_f"/>
  <p:tag name="KSO_WM_UNIT_INDEX" val="1_1_1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8.xml><?xml version="1.0" encoding="utf-8"?>
<p:tagLst xmlns:p="http://schemas.openxmlformats.org/presentationml/2006/main">
  <p:tag name="KSO_WM_UNIT_TYPE" val="l_h_f"/>
  <p:tag name="KSO_WM_UNIT_INDEX" val="1_1_2"/>
  <p:tag name="KSO_WM_TEMPLATE_INDEX" val="19882022"/>
  <p:tag name="KSO_WM_TAG_VERSION" val="2.0"/>
  <p:tag name="KSO_WM_DIAGRAM_GROUP_CODE" val="l1-1"/>
  <p:tag name="KSO_WM_DIAGRAM_VIRTUALLY_FRAME" val="{&quot;height&quot;:189.51188976377952,&quot;left&quot;:49.95,&quot;top&quot;:343.8807874015747,&quot;width&quot;:881.601968503937}"/>
</p:tagLst>
</file>

<file path=ppt/tags/tag149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5.xml><?xml version="1.0" encoding="utf-8"?>
<p:tagLst xmlns:p="http://schemas.openxmlformats.org/presentationml/2006/main">
  <p:tag name="KSO_WM_UNIT_TYPE" val="f"/>
  <p:tag name="KSO_WM_UNIT_SUBTYPE" val="g"/>
  <p:tag name="KSO_WM_UNIT_INDEX" val="1"/>
  <p:tag name="KSO_WM_BEAUTIFY_FLAG" val="#wm#"/>
  <p:tag name="KSO_WM_TAG_VERSION" val="3.0"/>
  <p:tag name="KSO_WM_UNIT_PRESET_TEXT" val="公司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150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5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352"/>
  <p:tag name="KSO_WM_TEMPLATE_CATEGORY" val="custom"/>
  <p:tag name="KSO_WM_SLIDE_INDEX" val="8"/>
  <p:tag name="KSO_WM_SLIDE_ID" val="custom20236352_8"/>
  <p:tag name="KSO_WM_TEMPLATE_MASTER_TYPE" val="0"/>
  <p:tag name="KSO_WM_SLIDE_LAYOUT" val="a_f"/>
  <p:tag name="KSO_WM_SLIDE_LAYOUT_CNT" val="1_1"/>
  <p:tag name="KSO_WM_SLIDE_SIZE" val="850*454"/>
  <p:tag name="KSO_WM_SLIDE_POSITION" val="54*31"/>
  <p:tag name="KSO_WM_SPECIAL_SOURCE" val="bdnull"/>
  <p:tag name="KSO_WM_SLIDE_LAYOUT_NAME" val="标题和内容"/>
</p:tagLst>
</file>

<file path=ppt/tags/tag152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53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54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55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56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57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58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59.xml><?xml version="1.0" encoding="utf-8"?>
<p:tagLst xmlns:p="http://schemas.openxmlformats.org/presentationml/2006/main">
  <p:tag name="KSO_WM_UNIT_TYPE" val="b"/>
  <p:tag name="KSO_WM_UNIT_INDEX" val="12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78"/>
  <p:tag name="KSO_WM_TEMPLATE_CATEGORY" val="custom"/>
  <p:tag name="KSO_WM_UNIT_ISCONTENTSTITLE" val="0"/>
  <p:tag name="KSO_WM_UNIT_VALUE" val="22"/>
  <p:tag name="KSO_WM_UNIT_TEXT_TYPE" val="1"/>
  <p:tag name="KSO_WM_UNIT_PRESET_TEXT" val="WPS,a click to unlimited possibilities"/>
</p:tagLst>
</file>

<file path=ppt/tags/tag16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160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61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62.xml><?xml version="1.0" encoding="utf-8"?>
<p:tagLst xmlns:p="http://schemas.openxmlformats.org/presentationml/2006/main">
  <p:tag name="KSO_WM_BEAUTIFY_FLAG" val="#wm#"/>
  <p:tag name="KSO_WM_UNIT_INDEX" val="2"/>
  <p:tag name="KSO_WM_UNIT_TYPE" val="a"/>
</p:tagLst>
</file>

<file path=ppt/tags/tag163.xml><?xml version="1.0" encoding="utf-8"?>
<p:tagLst xmlns:p="http://schemas.openxmlformats.org/presentationml/2006/main">
  <p:tag name="KSO_WM_UNIT_INDEX" val="1"/>
  <p:tag name="KSO_WM_UNIT_TYPE" val="j"/>
  <p:tag name="KSO_WM_BEAUTIFY_FLAG" val="#wm#"/>
</p:tagLst>
</file>

<file path=ppt/tags/tag164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352"/>
  <p:tag name="KSO_WM_TEMPLATE_CATEGORY" val="custom"/>
  <p:tag name="KSO_WM_SLIDE_INDEX" val="8"/>
  <p:tag name="KSO_WM_SLIDE_ID" val="custom20236352_8"/>
  <p:tag name="KSO_WM_TEMPLATE_MASTER_TYPE" val="0"/>
  <p:tag name="KSO_WM_SLIDE_LAYOUT" val="a_f"/>
  <p:tag name="KSO_WM_SLIDE_LAYOUT_CNT" val="1_1"/>
  <p:tag name="KSO_WM_SLIDE_THEME_ID" val="3331892"/>
  <p:tag name="KSO_WM_SLIDE_THEME_NAME" val="蓝色立方职场办公简约风"/>
  <p:tag name="KSO_WM_SLIDE_SIZE" val="850*454"/>
  <p:tag name="KSO_WM_SLIDE_POSITION" val="54*31"/>
</p:tagLst>
</file>

<file path=ppt/tags/tag165.xml><?xml version="1.0" encoding="utf-8"?>
<p:tagLst xmlns:p="http://schemas.openxmlformats.org/presentationml/2006/main">
  <p:tag name="COMMONDATA" val="eyJoZGlkIjoiYjQwNWZlZjg2NTQxMzFhYzdmMjQ2MzRjOWVlZTg1YTQifQ=="/>
  <p:tag name="KSO_WPP_MARK_KEY" val="d0c8f841-2fca-4a2e-a1e7-cab4f87d0ca0"/>
  <p:tag name="FULLTEXTBEAUTIFYED" val="1"/>
  <p:tag name="RESOURCE_RECORD_KEY" val="{&quot;29&quot;:[50000090],&quot;65&quot;:[20236352],&quot;70&quot;:[3312417,3313621,3322061],&quot;71&quot;:[76235680044]}"/>
</p:tagLst>
</file>

<file path=ppt/tags/tag1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0"/>
  <p:tag name="KSO_WM_UNIT_PRESET_TEXT_LEN" val="0"/>
  <p:tag name="KSO_WM_UNIT_VALUE" val="36"/>
</p:tagLst>
</file>

<file path=ppt/tags/tag3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4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5"/>
</p:tagLst>
</file>

<file path=ppt/tags/tag4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5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6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7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8"/>
</p:tagLst>
</file>

<file path=ppt/tags/tag8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2"/>
</p:tagLst>
</file>

<file path=ppt/tags/tag9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f"/>
  <p:tag name="KSO_WM_UNIT_SUBTYPE" val="g"/>
  <p:tag name="KSO_WM_UNIT_INDEX" val="2"/>
  <p:tag name="KSO_WM_BEAUTIFY_FLAG" val="#wm#"/>
  <p:tag name="KSO_WM_TAG_VERSION" val="3.0"/>
  <p:tag name="KSO_WM_UNIT_PRESET_TEXT" val="公司"/>
  <p:tag name="KSO_WM_UNIT_ID" val="_1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94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6352"/>
</p:tagLst>
</file>

<file path=ppt/theme/theme1.xml><?xml version="1.0" encoding="utf-8"?>
<a:theme xmlns:a="http://schemas.openxmlformats.org/drawingml/2006/main" name="www.kaka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kakappt.com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ww.kakappt.com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蓝白线性职场办公简约风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376FFF"/>
      </a:accent1>
      <a:accent2>
        <a:srgbClr val="FF7429"/>
      </a:accent2>
      <a:accent3>
        <a:srgbClr val="8830FE"/>
      </a:accent3>
      <a:accent4>
        <a:srgbClr val="17D594"/>
      </a:accent4>
      <a:accent5>
        <a:srgbClr val="F84949"/>
      </a:accent5>
      <a:accent6>
        <a:srgbClr val="FFC000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vertOverflow="overflow" horzOverflow="overflow" vert="horz" wrap="square" numCol="1" spcCol="0" rtlCol="0" fromWordArt="0" anchor="ctr" anchorCtr="0" compatLnSpc="1">
        <a:noAutofit/>
      </a:bodyPr>
      <a:lstStyle>
        <a:defPPr lvl="0" algn="ctr">
          <a:buClrTx/>
          <a:buSzTx/>
          <a:buFontTx/>
          <a:defRPr lang="zh-CN" altLang="en-US">
            <a:sym typeface="+mn-ea"/>
          </a:defRPr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3280</Words>
  <Application>WPS 演示</Application>
  <PresentationFormat>宽屏</PresentationFormat>
  <Paragraphs>240</Paragraphs>
  <Slides>10</Slides>
  <Notes>12</Notes>
  <HiddenSlides>9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</vt:lpstr>
      <vt:lpstr>思源黑体 CN Normal</vt:lpstr>
      <vt:lpstr>黑体</vt:lpstr>
      <vt:lpstr>Gill Sans</vt:lpstr>
      <vt:lpstr>Calibri</vt:lpstr>
      <vt:lpstr>Wingdings</vt:lpstr>
      <vt:lpstr>Arial Unicode MS</vt:lpstr>
      <vt:lpstr>Segoe Print</vt:lpstr>
      <vt:lpstr>www.kakappt.com</vt:lpstr>
      <vt:lpstr>1_www.kakappt.com</vt:lpstr>
      <vt:lpstr>2_www.kakappt.com</vt:lpstr>
      <vt:lpstr>Office 主题​​</vt:lpstr>
      <vt:lpstr>参郁宁神片</vt:lpstr>
      <vt:lpstr>目  录</vt:lpstr>
      <vt:lpstr>1.1 药品基本信息</vt:lpstr>
      <vt:lpstr>1.2 临床未满足需求</vt:lpstr>
      <vt:lpstr>2. 有效性-III期临床试验-1</vt:lpstr>
      <vt:lpstr>2. 有效性-III期临床试验 2</vt:lpstr>
      <vt:lpstr>3. 安全性</vt:lpstr>
      <vt:lpstr>4. 创新性</vt:lpstr>
      <vt:lpstr>5. 公平性 </vt:lpstr>
      <vt:lpstr>参郁宁神片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马俊坤 市场部</cp:lastModifiedBy>
  <cp:revision>499</cp:revision>
  <dcterms:created xsi:type="dcterms:W3CDTF">2019-06-19T02:08:00Z</dcterms:created>
  <dcterms:modified xsi:type="dcterms:W3CDTF">2025-07-16T03:07:45Z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1564DBAD02A84231BEE6E7D0111E8978_13</vt:lpwstr>
  </property>
</Properties>
</file>