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4"/>
  </p:notesMasterIdLst>
  <p:sldIdLst>
    <p:sldId id="257" r:id="rId3"/>
    <p:sldId id="258" r:id="rId4"/>
    <p:sldId id="259" r:id="rId5"/>
    <p:sldId id="260" r:id="rId6"/>
    <p:sldId id="272" r:id="rId7"/>
    <p:sldId id="261" r:id="rId8"/>
    <p:sldId id="267" r:id="rId9"/>
    <p:sldId id="268" r:id="rId10"/>
    <p:sldId id="270" r:id="rId11"/>
    <p:sldId id="264" r:id="rId12"/>
    <p:sldId id="271"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43" userDrawn="1">
          <p15:clr>
            <a:srgbClr val="A4A3A4"/>
          </p15:clr>
        </p15:guide>
        <p15:guide id="2" pos="3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p:scale>
          <a:sx n="123" d="100"/>
          <a:sy n="123" d="100"/>
        </p:scale>
        <p:origin x="-42" y="504"/>
      </p:cViewPr>
      <p:guideLst>
        <p:guide orient="horz" pos="2243"/>
        <p:guide pos="382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2025/7/16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63930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TxTwoObj">
  <p:cSld name="1_比较">
    <p:bg>
      <p:bgPr>
        <a:noFill/>
        <a:effectLst/>
      </p:bgPr>
    </p:bg>
    <p:spTree>
      <p:nvGrpSpPr>
        <p:cNvPr id="1" name=""/>
        <p:cNvGrpSpPr/>
        <p:nvPr/>
      </p:nvGrpSpPr>
      <p:grpSpPr>
        <a:xfrm>
          <a:off x="0" y="0"/>
          <a:ext cx="0" cy="0"/>
          <a:chOff x="0" y="0"/>
          <a:chExt cx="0" cy="0"/>
        </a:xfrm>
      </p:grpSpPr>
      <p:cxnSp>
        <p:nvCxnSpPr>
          <p:cNvPr id="26" name="i$ļíḑè"/>
          <p:cNvCxnSpPr/>
          <p:nvPr userDrawn="1">
            <p:custDataLst>
              <p:tags r:id="rId1"/>
            </p:custDataLst>
          </p:nvPr>
        </p:nvCxnSpPr>
        <p:spPr>
          <a:xfrm flipV="1">
            <a:off x="382270" y="692785"/>
            <a:ext cx="11402060" cy="31115"/>
          </a:xfrm>
          <a:prstGeom prst="line">
            <a:avLst/>
          </a:prstGeom>
          <a:ln w="508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
          <p:cNvSpPr/>
          <p:nvPr userDrawn="1">
            <p:custDataLst>
              <p:tags r:id="rId2"/>
            </p:custDataLst>
          </p:nvPr>
        </p:nvSpPr>
        <p:spPr>
          <a:xfrm>
            <a:off x="9" y="254993"/>
            <a:ext cx="126523" cy="336219"/>
          </a:xfrm>
          <a:prstGeom prst="rect">
            <a:avLst/>
          </a:prstGeom>
          <a:solidFill>
            <a:srgbClr val="328AC9"/>
          </a:solidFill>
          <a:ln cap="flat">
            <a:noFill/>
            <a:prstDash val="solid"/>
            <a:miter lim="0"/>
          </a:ln>
        </p:spPr>
        <p:txBody>
          <a:bodyPr rtlCol="0"/>
          <a:lstStyle/>
          <a:p>
            <a:pPr algn="ctr"/>
            <a:endParaRPr lang="zh-CN" altLang="en-US" sz="65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889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84817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2943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14548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6592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9287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0244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494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653029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22150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81226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TxTwoObj">
  <p:cSld name="1_比较">
    <p:bg>
      <p:bgPr>
        <a:noFill/>
        <a:effectLst/>
      </p:bgPr>
    </p:bg>
    <p:spTree>
      <p:nvGrpSpPr>
        <p:cNvPr id="1" name=""/>
        <p:cNvGrpSpPr/>
        <p:nvPr/>
      </p:nvGrpSpPr>
      <p:grpSpPr>
        <a:xfrm>
          <a:off x="0" y="0"/>
          <a:ext cx="0" cy="0"/>
          <a:chOff x="0" y="0"/>
          <a:chExt cx="0" cy="0"/>
        </a:xfrm>
      </p:grpSpPr>
      <p:cxnSp>
        <p:nvCxnSpPr>
          <p:cNvPr id="26" name="i$ļíḑè"/>
          <p:cNvCxnSpPr/>
          <p:nvPr userDrawn="1">
            <p:custDataLst>
              <p:tags r:id="rId1"/>
            </p:custDataLst>
          </p:nvPr>
        </p:nvCxnSpPr>
        <p:spPr>
          <a:xfrm flipV="1">
            <a:off x="382270" y="692785"/>
            <a:ext cx="11402060" cy="31115"/>
          </a:xfrm>
          <a:prstGeom prst="line">
            <a:avLst/>
          </a:prstGeom>
          <a:ln w="508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
          <p:cNvSpPr/>
          <p:nvPr userDrawn="1">
            <p:custDataLst>
              <p:tags r:id="rId2"/>
            </p:custDataLst>
          </p:nvPr>
        </p:nvSpPr>
        <p:spPr>
          <a:xfrm>
            <a:off x="9" y="254993"/>
            <a:ext cx="126523" cy="336219"/>
          </a:xfrm>
          <a:prstGeom prst="rect">
            <a:avLst/>
          </a:prstGeom>
          <a:solidFill>
            <a:srgbClr val="328AC9"/>
          </a:solidFill>
          <a:ln cap="flat">
            <a:noFill/>
            <a:prstDash val="solid"/>
            <a:miter lim="0"/>
          </a:ln>
        </p:spPr>
        <p:txBody>
          <a:bodyPr rtlCol="0"/>
          <a:lstStyle/>
          <a:p>
            <a:pPr algn="ctr"/>
            <a:endParaRPr lang="zh-CN" altLang="en-US" sz="650">
              <a:solidFill>
                <a:prstClr val="black"/>
              </a:solidFill>
            </a:endParaRPr>
          </a:p>
        </p:txBody>
      </p:sp>
    </p:spTree>
    <p:extLst>
      <p:ext uri="{BB962C8B-B14F-4D97-AF65-F5344CB8AC3E}">
        <p14:creationId xmlns:p14="http://schemas.microsoft.com/office/powerpoint/2010/main" val="42318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471779-E953-4BC6-8F0B-DB569E65BBF3}" type="datetimeFigureOut">
              <a:rPr lang="zh-CN" altLang="en-US" smtClean="0"/>
              <a:t>2025/7/16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t>2025/7/16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solidFill>
                  <a:prstClr val="black">
                    <a:tint val="75000"/>
                  </a:prstClr>
                </a:solidFill>
              </a:rPr>
              <a:pPr/>
              <a:t>2025/7/16</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260002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2.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tags" Target="../tags/tag23.xml"/><Relationship Id="rId26" Type="http://schemas.openxmlformats.org/officeDocument/2006/relationships/notesSlide" Target="../notesSlides/notesSlide1.xml"/><Relationship Id="rId3" Type="http://schemas.openxmlformats.org/officeDocument/2006/relationships/tags" Target="../tags/tag8.xml"/><Relationship Id="rId21" Type="http://schemas.openxmlformats.org/officeDocument/2006/relationships/tags" Target="../tags/tag26.xml"/><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slideLayout" Target="../slideLayouts/slideLayout7.xml"/><Relationship Id="rId2" Type="http://schemas.openxmlformats.org/officeDocument/2006/relationships/tags" Target="../tags/tag7.xml"/><Relationship Id="rId16" Type="http://schemas.openxmlformats.org/officeDocument/2006/relationships/tags" Target="../tags/tag21.xml"/><Relationship Id="rId20" Type="http://schemas.openxmlformats.org/officeDocument/2006/relationships/tags" Target="../tags/tag25.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24" Type="http://schemas.openxmlformats.org/officeDocument/2006/relationships/tags" Target="../tags/tag29.xml"/><Relationship Id="rId5" Type="http://schemas.openxmlformats.org/officeDocument/2006/relationships/tags" Target="../tags/tag10.xml"/><Relationship Id="rId15" Type="http://schemas.openxmlformats.org/officeDocument/2006/relationships/tags" Target="../tags/tag20.xml"/><Relationship Id="rId23" Type="http://schemas.openxmlformats.org/officeDocument/2006/relationships/tags" Target="../tags/tag28.xml"/><Relationship Id="rId10" Type="http://schemas.openxmlformats.org/officeDocument/2006/relationships/tags" Target="../tags/tag15.xml"/><Relationship Id="rId19" Type="http://schemas.openxmlformats.org/officeDocument/2006/relationships/tags" Target="../tags/tag24.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tags" Target="../tags/tag19.xml"/><Relationship Id="rId22" Type="http://schemas.openxmlformats.org/officeDocument/2006/relationships/tags" Target="../tags/tag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6000">
              <a:schemeClr val="accent5">
                <a:lumMod val="5000"/>
                <a:lumOff val="95000"/>
              </a:schemeClr>
            </a:gs>
            <a:gs pos="0">
              <a:schemeClr val="accent1">
                <a:lumMod val="20000"/>
                <a:lumOff val="80000"/>
              </a:schemeClr>
            </a:gs>
            <a:gs pos="100000">
              <a:schemeClr val="accent1">
                <a:lumMod val="20000"/>
                <a:lumOff val="80000"/>
              </a:schemeClr>
            </a:gs>
            <a:gs pos="85000">
              <a:schemeClr val="bg1"/>
            </a:gs>
          </a:gsLst>
          <a:lin ang="5400000" scaled="1"/>
          <a:tileRect/>
        </a:gradFill>
        <a:effectLst/>
      </p:bgPr>
    </p:bg>
    <p:spTree>
      <p:nvGrpSpPr>
        <p:cNvPr id="1" name=""/>
        <p:cNvGrpSpPr/>
        <p:nvPr/>
      </p:nvGrpSpPr>
      <p:grpSpPr>
        <a:xfrm>
          <a:off x="0" y="0"/>
          <a:ext cx="0" cy="0"/>
          <a:chOff x="0" y="0"/>
          <a:chExt cx="0" cy="0"/>
        </a:xfrm>
      </p:grpSpPr>
      <p:sp>
        <p:nvSpPr>
          <p:cNvPr id="9" name="矩形: 圆角 8"/>
          <p:cNvSpPr/>
          <p:nvPr/>
        </p:nvSpPr>
        <p:spPr>
          <a:xfrm>
            <a:off x="2967925" y="5366386"/>
            <a:ext cx="6354306" cy="91043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260090" y="237490"/>
            <a:ext cx="5671820" cy="1198880"/>
          </a:xfrm>
          <a:prstGeom prst="rect">
            <a:avLst/>
          </a:prstGeom>
          <a:noFill/>
        </p:spPr>
        <p:txBody>
          <a:bodyPr wrap="square" rtlCol="0">
            <a:spAutoFit/>
          </a:bodyPr>
          <a:lstStyle/>
          <a:p>
            <a:pPr algn="ctr">
              <a:lnSpc>
                <a:spcPct val="100000"/>
              </a:lnSpc>
            </a:pPr>
            <a:r>
              <a:rPr lang="zh-CN" altLang="en-US" sz="3600" dirty="0" smtClean="0">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rPr>
              <a:t>帕拉米韦注射液</a:t>
            </a:r>
            <a:r>
              <a:rPr lang="en-US" altLang="zh-CN" sz="3600" dirty="0" smtClean="0">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rPr>
              <a:t>   </a:t>
            </a:r>
          </a:p>
          <a:p>
            <a:pPr algn="ctr">
              <a:lnSpc>
                <a:spcPct val="100000"/>
              </a:lnSpc>
            </a:pPr>
            <a:r>
              <a:rPr lang="zh-CN" altLang="en-US" sz="3600" dirty="0" smtClean="0">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rPr>
              <a:t>力柯</a:t>
            </a:r>
            <a:r>
              <a:rPr lang="zh-CN" altLang="en-US" sz="3600" baseline="30000"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微软雅黑" panose="020B0503020204020204" charset="-122"/>
                <a:cs typeface="Arial" panose="020B0604020202020204" pitchFamily="34" charset="0"/>
              </a:rPr>
              <a:t>®</a:t>
            </a:r>
          </a:p>
        </p:txBody>
      </p:sp>
      <p:sp>
        <p:nvSpPr>
          <p:cNvPr id="8" name="文本框 7"/>
          <p:cNvSpPr txBox="1"/>
          <p:nvPr/>
        </p:nvSpPr>
        <p:spPr>
          <a:xfrm>
            <a:off x="2477107" y="5366385"/>
            <a:ext cx="7179628" cy="738664"/>
          </a:xfrm>
          <a:prstGeom prst="rect">
            <a:avLst/>
          </a:prstGeom>
          <a:noFill/>
        </p:spPr>
        <p:txBody>
          <a:bodyPr wrap="square" rtlCol="0">
            <a:spAutoFit/>
          </a:bodyPr>
          <a:lstStyle/>
          <a:p>
            <a:pPr algn="ctr">
              <a:lnSpc>
                <a:spcPct val="150000"/>
              </a:lnSpc>
            </a:pPr>
            <a:r>
              <a:rPr lang="zh-CN" altLang="en-US" sz="2800" dirty="0" smtClean="0">
                <a:solidFill>
                  <a:schemeClr val="bg1"/>
                </a:solidFill>
                <a:latin typeface="微软雅黑" panose="020B0503020204020204" charset="-122"/>
                <a:ea typeface="微软雅黑" panose="020B0503020204020204" charset="-122"/>
              </a:rPr>
              <a:t>陕西博森生物制药股份集团有限公司</a:t>
            </a:r>
            <a:endParaRPr lang="zh-CN" altLang="en-US" sz="2800" dirty="0">
              <a:solidFill>
                <a:schemeClr val="bg1"/>
              </a:solidFill>
              <a:latin typeface="微软雅黑" panose="020B0503020204020204" charset="-122"/>
              <a:ea typeface="微软雅黑" panose="020B0503020204020204" charset="-122"/>
            </a:endParaRPr>
          </a:p>
        </p:txBody>
      </p:sp>
      <p:pic>
        <p:nvPicPr>
          <p:cNvPr id="4" name="图片 3" descr="帕拉米韦照片2"/>
          <p:cNvPicPr>
            <a:picLocks noChangeAspect="1"/>
          </p:cNvPicPr>
          <p:nvPr/>
        </p:nvPicPr>
        <p:blipFill>
          <a:blip r:embed="rId2"/>
          <a:srcRect l="14821" t="9824" r="52469" b="47111"/>
          <a:stretch>
            <a:fillRect/>
          </a:stretch>
        </p:blipFill>
        <p:spPr>
          <a:xfrm>
            <a:off x="3561048" y="1494898"/>
            <a:ext cx="4591060" cy="33121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3"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2070"/>
          </a:xfrm>
          <a:prstGeom prst="rect">
            <a:avLst/>
          </a:prstGeom>
          <a:noFill/>
        </p:spPr>
        <p:txBody>
          <a:bodyPr wrap="square" rtlCol="0">
            <a:spAutoFit/>
          </a:bodyPr>
          <a:lstStyle/>
          <a:p>
            <a:pPr algn="dist"/>
            <a:r>
              <a:rPr lang="en-US" altLang="zh-CN" sz="8000" b="1" dirty="0" smtClean="0">
                <a:solidFill>
                  <a:schemeClr val="bg1"/>
                </a:solidFill>
                <a:latin typeface="微软雅黑" panose="020B0503020204020204" charset="-122"/>
                <a:ea typeface="微软雅黑" panose="020B0503020204020204" charset="-122"/>
              </a:rPr>
              <a:t>05</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830973"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公平性</a:t>
            </a:r>
          </a:p>
        </p:txBody>
      </p:sp>
      <p:sp>
        <p:nvSpPr>
          <p:cNvPr id="12" name="文本框 11"/>
          <p:cNvSpPr txBox="1"/>
          <p:nvPr/>
        </p:nvSpPr>
        <p:spPr>
          <a:xfrm>
            <a:off x="1070505" y="3561939"/>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Fairness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6" name="文本框 15"/>
          <p:cNvSpPr txBox="1"/>
          <p:nvPr/>
        </p:nvSpPr>
        <p:spPr>
          <a:xfrm>
            <a:off x="3084163" y="466998"/>
            <a:ext cx="8779789" cy="5746750"/>
          </a:xfrm>
          <a:prstGeom prst="rect">
            <a:avLst/>
          </a:prstGeom>
          <a:noFill/>
          <a:ln w="19050" cmpd="sng">
            <a:solidFill>
              <a:schemeClr val="accent1"/>
            </a:solidFill>
            <a:prstDash val="lgDashDot"/>
          </a:ln>
        </p:spPr>
        <p:txBody>
          <a:bodyPr wrap="square">
            <a:spAutoFit/>
          </a:bodyPr>
          <a:lstStyle/>
          <a:p>
            <a:pPr marL="12700" lvl="0">
              <a:lnSpc>
                <a:spcPts val="2100"/>
              </a:lnSpc>
              <a:spcBef>
                <a:spcPts val="0"/>
              </a:spcBef>
              <a:spcAft>
                <a:spcPts val="0"/>
              </a:spcAft>
            </a:pPr>
            <a:r>
              <a:rPr lang="zh-CN" altLang="en-US" sz="1600" b="1" spc="30" dirty="0">
                <a:solidFill>
                  <a:schemeClr val="accent1">
                    <a:lumMod val="75000"/>
                  </a:schemeClr>
                </a:solidFill>
                <a:latin typeface="微软雅黑" panose="020B0503020204020204" charset="-122"/>
                <a:ea typeface="微软雅黑" panose="020B0503020204020204" charset="-122"/>
                <a:cs typeface="微软雅黑" panose="020B0503020204020204" charset="-122"/>
              </a:rPr>
              <a:t>所治疗疾病对公共健康的影响</a:t>
            </a:r>
            <a:r>
              <a:rPr lang="zh-CN" altLang="en-US" sz="1600" b="1" spc="10" dirty="0">
                <a:solidFill>
                  <a:schemeClr val="accent1">
                    <a:lumMod val="75000"/>
                  </a:schemeClr>
                </a:solidFill>
                <a:latin typeface="微软雅黑" panose="020B0503020204020204" charset="-122"/>
                <a:ea typeface="微软雅黑" panose="020B0503020204020204" charset="-122"/>
                <a:cs typeface="微软雅黑" panose="020B0503020204020204" charset="-122"/>
              </a:rPr>
              <a:t>：</a:t>
            </a:r>
          </a:p>
          <a:p>
            <a:pPr marL="298450" lvl="0" indent="-285750">
              <a:lnSpc>
                <a:spcPts val="2100"/>
              </a:lnSpc>
              <a:spcBef>
                <a:spcPts val="0"/>
              </a:spcBef>
              <a:spcAft>
                <a:spcPts val="0"/>
              </a:spcAft>
              <a:buFont typeface="Wingdings" panose="05000000000000000000" charset="0"/>
              <a:buChar char="Ø"/>
            </a:pPr>
            <a:r>
              <a:rPr lang="zh-CN" altLang="en-US" sz="1400" b="1" dirty="0">
                <a:solidFill>
                  <a:prstClr val="black"/>
                </a:solidFill>
                <a:latin typeface="微软雅黑" panose="020B0503020204020204" charset="-122"/>
                <a:ea typeface="微软雅黑" panose="020B0503020204020204" charset="-122"/>
              </a:rPr>
              <a:t>流感年发病患者总数约</a:t>
            </a:r>
            <a:r>
              <a:rPr lang="en-US" altLang="zh-CN" sz="1400" b="1" dirty="0">
                <a:solidFill>
                  <a:prstClr val="black"/>
                </a:solidFill>
                <a:latin typeface="微软雅黑" panose="020B0503020204020204" charset="-122"/>
                <a:ea typeface="微软雅黑" panose="020B0503020204020204" charset="-122"/>
              </a:rPr>
              <a:t>1</a:t>
            </a:r>
            <a:r>
              <a:rPr lang="zh-CN" altLang="en-US" sz="1400" b="1" dirty="0">
                <a:solidFill>
                  <a:prstClr val="black"/>
                </a:solidFill>
                <a:latin typeface="微软雅黑" panose="020B0503020204020204" charset="-122"/>
                <a:ea typeface="微软雅黑" panose="020B0503020204020204" charset="-122"/>
              </a:rPr>
              <a:t>亿人，覆盖人群范围广，社会危害性大。</a:t>
            </a:r>
          </a:p>
          <a:p>
            <a:pPr marL="298450" lvl="0" indent="-285750">
              <a:lnSpc>
                <a:spcPts val="2100"/>
              </a:lnSpc>
              <a:spcBef>
                <a:spcPts val="0"/>
              </a:spcBef>
              <a:spcAft>
                <a:spcPts val="0"/>
              </a:spcAft>
              <a:buFont typeface="Wingdings" panose="05000000000000000000" charset="0"/>
              <a:buChar char="Ø"/>
            </a:pPr>
            <a:r>
              <a:rPr lang="zh-CN" altLang="en-US" sz="1400" b="1" dirty="0">
                <a:solidFill>
                  <a:prstClr val="black"/>
                </a:solidFill>
                <a:latin typeface="微软雅黑" panose="020B0503020204020204" charset="-122"/>
                <a:ea typeface="微软雅黑" panose="020B0503020204020204" charset="-122"/>
              </a:rPr>
              <a:t>流感的流行病学最显著特点为：突然暴发，迅速扩散，发病率高。</a:t>
            </a:r>
            <a:r>
              <a:rPr lang="zh-CN" altLang="en-US" sz="1400" dirty="0">
                <a:solidFill>
                  <a:prstClr val="black"/>
                </a:solidFill>
                <a:latin typeface="微软雅黑" panose="020B0503020204020204" charset="-122"/>
                <a:ea typeface="微软雅黑" panose="020B0503020204020204" charset="-122"/>
              </a:rPr>
              <a:t>虽然多为自限性，但部分患者因出现肺炎等并发症或因基础疾病加重发展成重症病例，少数危重症病例病情进展快，可因急性呼吸窘迫综合征、急性坏死性脑病或多器官功能不全等并发症而死亡。</a:t>
            </a:r>
          </a:p>
          <a:p>
            <a:pPr marL="298450" lvl="0" indent="-285750">
              <a:lnSpc>
                <a:spcPts val="2100"/>
              </a:lnSpc>
              <a:spcBef>
                <a:spcPts val="0"/>
              </a:spcBef>
              <a:spcAft>
                <a:spcPts val="0"/>
              </a:spcAft>
              <a:buFont typeface="Wingdings" panose="05000000000000000000" charset="0"/>
              <a:buChar char="Ø"/>
            </a:pPr>
            <a:r>
              <a:rPr lang="zh-CN" altLang="en-US" sz="1400" b="1" dirty="0">
                <a:solidFill>
                  <a:prstClr val="black"/>
                </a:solidFill>
                <a:latin typeface="微软雅黑" panose="020B0503020204020204" charset="-122"/>
                <a:ea typeface="微软雅黑" panose="020B0503020204020204" charset="-122"/>
              </a:rPr>
              <a:t>重症流感主要发生在老年人、年幼儿童、肥胖、孕产妇和有慢性基础疾病者等高危人群。</a:t>
            </a:r>
            <a:r>
              <a:rPr lang="zh-CN" altLang="en-US" sz="1400" dirty="0">
                <a:solidFill>
                  <a:prstClr val="black"/>
                </a:solidFill>
                <a:latin typeface="微软雅黑" panose="020B0503020204020204" charset="-122"/>
                <a:ea typeface="微软雅黑" panose="020B0503020204020204" charset="-122"/>
                <a:sym typeface="+mn-ea"/>
              </a:rPr>
              <a:t>平均每年约有 </a:t>
            </a:r>
            <a:r>
              <a:rPr lang="en-US" altLang="zh-CN" sz="1400" dirty="0">
                <a:solidFill>
                  <a:prstClr val="black"/>
                </a:solidFill>
                <a:latin typeface="微软雅黑" panose="020B0503020204020204" charset="-122"/>
                <a:ea typeface="微软雅黑" panose="020B0503020204020204" charset="-122"/>
                <a:sym typeface="+mn-ea"/>
              </a:rPr>
              <a:t>8.81 </a:t>
            </a:r>
            <a:r>
              <a:rPr lang="zh-CN" altLang="en-US" sz="1400" dirty="0">
                <a:solidFill>
                  <a:prstClr val="black"/>
                </a:solidFill>
                <a:latin typeface="微软雅黑" panose="020B0503020204020204" charset="-122"/>
                <a:ea typeface="微软雅黑" panose="020B0503020204020204" charset="-122"/>
                <a:sym typeface="+mn-ea"/>
              </a:rPr>
              <a:t>万</a:t>
            </a:r>
            <a:r>
              <a:rPr lang="zh-CN" altLang="en-US" sz="1400" dirty="0" smtClean="0">
                <a:solidFill>
                  <a:prstClr val="black"/>
                </a:solidFill>
                <a:latin typeface="微软雅黑" panose="020B0503020204020204" charset="-122"/>
                <a:ea typeface="微软雅黑" panose="020B0503020204020204" charset="-122"/>
                <a:sym typeface="+mn-ea"/>
              </a:rPr>
              <a:t>（</a:t>
            </a:r>
            <a:r>
              <a:rPr lang="en-US" altLang="zh-CN" sz="1400" dirty="0" smtClean="0">
                <a:solidFill>
                  <a:prstClr val="black"/>
                </a:solidFill>
                <a:latin typeface="微软雅黑" panose="020B0503020204020204" charset="-122"/>
                <a:ea typeface="微软雅黑" panose="020B0503020204020204" charset="-122"/>
                <a:sym typeface="+mn-ea"/>
              </a:rPr>
              <a:t>95%CI</a:t>
            </a:r>
            <a:r>
              <a:rPr lang="en-US" altLang="zh-CN" sz="1400" dirty="0">
                <a:solidFill>
                  <a:prstClr val="black"/>
                </a:solidFill>
                <a:latin typeface="微软雅黑" panose="020B0503020204020204" charset="-122"/>
                <a:ea typeface="微软雅黑" panose="020B0503020204020204" charset="-122"/>
                <a:sym typeface="+mn-ea"/>
              </a:rPr>
              <a:t>: </a:t>
            </a:r>
            <a:r>
              <a:rPr lang="en-US" altLang="zh-CN" sz="1400" dirty="0" smtClean="0">
                <a:solidFill>
                  <a:prstClr val="black"/>
                </a:solidFill>
                <a:latin typeface="微软雅黑" panose="020B0503020204020204" charset="-122"/>
                <a:ea typeface="微软雅黑" panose="020B0503020204020204" charset="-122"/>
                <a:sym typeface="+mn-ea"/>
              </a:rPr>
              <a:t>8.42</a:t>
            </a:r>
            <a:r>
              <a:rPr lang="zh-CN" altLang="en-US" sz="1400" dirty="0" smtClean="0">
                <a:solidFill>
                  <a:prstClr val="black"/>
                </a:solidFill>
                <a:latin typeface="微软雅黑" panose="020B0503020204020204" charset="-122"/>
                <a:ea typeface="微软雅黑" panose="020B0503020204020204" charset="-122"/>
                <a:sym typeface="+mn-ea"/>
              </a:rPr>
              <a:t>万</a:t>
            </a:r>
            <a:r>
              <a:rPr lang="en-US" altLang="zh-CN" sz="1400" dirty="0" smtClean="0">
                <a:solidFill>
                  <a:prstClr val="black"/>
                </a:solidFill>
                <a:latin typeface="微软雅黑" panose="020B0503020204020204" charset="-122"/>
                <a:ea typeface="微软雅黑" panose="020B0503020204020204" charset="-122"/>
                <a:sym typeface="+mn-ea"/>
              </a:rPr>
              <a:t>~9.20</a:t>
            </a:r>
            <a:r>
              <a:rPr lang="zh-CN" altLang="en-US" sz="1400" dirty="0" smtClean="0">
                <a:solidFill>
                  <a:prstClr val="black"/>
                </a:solidFill>
                <a:latin typeface="微软雅黑" panose="020B0503020204020204" charset="-122"/>
                <a:ea typeface="微软雅黑" panose="020B0503020204020204" charset="-122"/>
                <a:sym typeface="+mn-ea"/>
              </a:rPr>
              <a:t>万</a:t>
            </a:r>
            <a:r>
              <a:rPr lang="zh-CN" altLang="en-US" sz="1400" dirty="0">
                <a:solidFill>
                  <a:prstClr val="black"/>
                </a:solidFill>
                <a:latin typeface="微软雅黑" panose="020B0503020204020204" charset="-122"/>
                <a:ea typeface="微软雅黑" panose="020B0503020204020204" charset="-122"/>
                <a:sym typeface="+mn-ea"/>
              </a:rPr>
              <a:t>）例流感相关呼吸系统疾病导致死亡，占呼吸系统疾病死亡的 </a:t>
            </a:r>
            <a:r>
              <a:rPr lang="en-US" altLang="zh-CN" sz="1400" dirty="0">
                <a:solidFill>
                  <a:prstClr val="black"/>
                </a:solidFill>
                <a:latin typeface="微软雅黑" panose="020B0503020204020204" charset="-122"/>
                <a:ea typeface="微软雅黑" panose="020B0503020204020204" charset="-122"/>
                <a:sym typeface="+mn-ea"/>
              </a:rPr>
              <a:t>8.2%</a:t>
            </a:r>
            <a:r>
              <a:rPr lang="zh-CN" altLang="en-US" sz="1400" dirty="0">
                <a:solidFill>
                  <a:prstClr val="black"/>
                </a:solidFill>
                <a:latin typeface="微软雅黑" panose="020B0503020204020204" charset="-122"/>
                <a:ea typeface="微软雅黑" panose="020B0503020204020204" charset="-122"/>
                <a:sym typeface="+mn-ea"/>
              </a:rPr>
              <a:t>。</a:t>
            </a:r>
            <a:endParaRPr lang="zh-CN" altLang="en-US" sz="1400" dirty="0">
              <a:solidFill>
                <a:prstClr val="black"/>
              </a:solidFill>
              <a:latin typeface="微软雅黑" panose="020B0503020204020204" charset="-122"/>
              <a:ea typeface="微软雅黑" panose="020B0503020204020204" charset="-122"/>
            </a:endParaRPr>
          </a:p>
          <a:p>
            <a:pPr marL="298450" lvl="0" indent="-285750">
              <a:lnSpc>
                <a:spcPts val="2100"/>
              </a:lnSpc>
              <a:spcBef>
                <a:spcPts val="0"/>
              </a:spcBef>
              <a:spcAft>
                <a:spcPts val="0"/>
              </a:spcAft>
              <a:buFont typeface="Wingdings" panose="05000000000000000000" charset="0"/>
              <a:buChar char="Ø"/>
            </a:pPr>
            <a:r>
              <a:rPr lang="zh-CN" altLang="en-US" sz="1400" b="1" dirty="0">
                <a:solidFill>
                  <a:prstClr val="black"/>
                </a:solidFill>
                <a:latin typeface="微软雅黑" panose="020B0503020204020204" charset="-122"/>
                <a:ea typeface="微软雅黑" panose="020B0503020204020204" charset="-122"/>
                <a:sym typeface="+mn-ea"/>
              </a:rPr>
              <a:t>儿童为流感高发人群，</a:t>
            </a:r>
            <a:r>
              <a:rPr lang="zh-CN" altLang="en-US" sz="1400" dirty="0">
                <a:solidFill>
                  <a:prstClr val="black"/>
                </a:solidFill>
                <a:latin typeface="微软雅黑" panose="020B0503020204020204" charset="-122"/>
                <a:ea typeface="微软雅黑" panose="020B0503020204020204" charset="-122"/>
                <a:sym typeface="+mn-ea"/>
              </a:rPr>
              <a:t>世卫组织数据显示，全球每年约</a:t>
            </a:r>
            <a:r>
              <a:rPr lang="en-US" altLang="zh-CN" sz="1400" dirty="0" smtClean="0">
                <a:solidFill>
                  <a:prstClr val="black"/>
                </a:solidFill>
                <a:latin typeface="微软雅黑" panose="020B0503020204020204" charset="-122"/>
                <a:ea typeface="微软雅黑" panose="020B0503020204020204" charset="-122"/>
                <a:sym typeface="+mn-ea"/>
              </a:rPr>
              <a:t>20-30</a:t>
            </a:r>
            <a:r>
              <a:rPr lang="en-US" altLang="zh-CN" sz="1400" dirty="0">
                <a:solidFill>
                  <a:prstClr val="black"/>
                </a:solidFill>
                <a:latin typeface="微软雅黑" panose="020B0503020204020204" charset="-122"/>
                <a:ea typeface="微软雅黑" panose="020B0503020204020204" charset="-122"/>
                <a:sym typeface="+mn-ea"/>
              </a:rPr>
              <a:t>%</a:t>
            </a:r>
            <a:r>
              <a:rPr lang="zh-CN" altLang="en-US" sz="1400" dirty="0">
                <a:solidFill>
                  <a:prstClr val="black"/>
                </a:solidFill>
                <a:latin typeface="微软雅黑" panose="020B0503020204020204" charset="-122"/>
                <a:ea typeface="微软雅黑" panose="020B0503020204020204" charset="-122"/>
                <a:sym typeface="+mn-ea"/>
              </a:rPr>
              <a:t>儿童罹患流感，在某些高流行季节，儿童流感年感染率可达</a:t>
            </a:r>
            <a:r>
              <a:rPr lang="en-US" altLang="zh-CN" sz="1400" dirty="0">
                <a:solidFill>
                  <a:prstClr val="black"/>
                </a:solidFill>
                <a:latin typeface="微软雅黑" panose="020B0503020204020204" charset="-122"/>
                <a:ea typeface="微软雅黑" panose="020B0503020204020204" charset="-122"/>
                <a:sym typeface="+mn-ea"/>
              </a:rPr>
              <a:t>50%</a:t>
            </a:r>
            <a:r>
              <a:rPr lang="zh-CN" altLang="en-US" sz="1400" dirty="0">
                <a:solidFill>
                  <a:prstClr val="black"/>
                </a:solidFill>
                <a:latin typeface="微软雅黑" panose="020B0503020204020204" charset="-122"/>
                <a:ea typeface="微软雅黑" panose="020B0503020204020204" charset="-122"/>
                <a:sym typeface="+mn-ea"/>
              </a:rPr>
              <a:t>。其中重症和死亡病例常发生在</a:t>
            </a:r>
            <a:r>
              <a:rPr lang="en-US" altLang="zh-CN" sz="1400" dirty="0">
                <a:solidFill>
                  <a:prstClr val="black"/>
                </a:solidFill>
                <a:latin typeface="微软雅黑" panose="020B0503020204020204" charset="-122"/>
                <a:ea typeface="微软雅黑" panose="020B0503020204020204" charset="-122"/>
                <a:sym typeface="+mn-ea"/>
              </a:rPr>
              <a:t>2</a:t>
            </a:r>
            <a:r>
              <a:rPr lang="zh-CN" altLang="en-US" sz="1400" dirty="0">
                <a:solidFill>
                  <a:prstClr val="black"/>
                </a:solidFill>
                <a:latin typeface="微软雅黑" panose="020B0503020204020204" charset="-122"/>
                <a:ea typeface="微软雅黑" panose="020B0503020204020204" charset="-122"/>
                <a:sym typeface="+mn-ea"/>
              </a:rPr>
              <a:t>岁以下儿童。</a:t>
            </a:r>
            <a:endParaRPr lang="zh-CN" altLang="en-US" sz="1400" dirty="0">
              <a:solidFill>
                <a:prstClr val="black"/>
              </a:solidFill>
              <a:latin typeface="微软雅黑" panose="020B0503020204020204" charset="-122"/>
              <a:ea typeface="微软雅黑" panose="020B0503020204020204" charset="-122"/>
            </a:endParaRPr>
          </a:p>
          <a:p>
            <a:pPr marL="298450" marR="5080" lvl="0" indent="-285750">
              <a:lnSpc>
                <a:spcPts val="2100"/>
              </a:lnSpc>
              <a:spcBef>
                <a:spcPts val="0"/>
              </a:spcBef>
              <a:spcAft>
                <a:spcPts val="0"/>
              </a:spcAft>
            </a:pPr>
            <a:r>
              <a:rPr lang="zh-CN" altLang="en-US" sz="1600" b="1" spc="30" dirty="0">
                <a:solidFill>
                  <a:schemeClr val="accent1">
                    <a:lumMod val="75000"/>
                  </a:schemeClr>
                </a:solidFill>
                <a:latin typeface="微软雅黑" panose="020B0503020204020204" charset="-122"/>
                <a:ea typeface="微软雅黑" panose="020B0503020204020204" charset="-122"/>
                <a:cs typeface="微软雅黑" panose="020B0503020204020204" charset="-122"/>
              </a:rPr>
              <a:t>弥补药品目录短板：</a:t>
            </a:r>
          </a:p>
          <a:p>
            <a:pPr marL="298450" marR="5080" lvl="0" indent="-285750">
              <a:lnSpc>
                <a:spcPts val="2100"/>
              </a:lnSpc>
              <a:spcBef>
                <a:spcPts val="0"/>
              </a:spcBef>
              <a:spcAft>
                <a:spcPts val="0"/>
              </a:spcAft>
              <a:buFont typeface="Wingdings" panose="05000000000000000000" charset="0"/>
              <a:buChar char="Ø"/>
            </a:pPr>
            <a:r>
              <a:rPr lang="zh-CN" altLang="en-US" sz="1400" b="1" spc="10" dirty="0">
                <a:solidFill>
                  <a:prstClr val="black"/>
                </a:solidFill>
                <a:latin typeface="微软雅黑" panose="020B0503020204020204" charset="-122"/>
                <a:ea typeface="微软雅黑" panose="020B0503020204020204" charset="-122"/>
                <a:cs typeface="微软雅黑" panose="020B0503020204020204" charset="-122"/>
                <a:sym typeface="+mn-ea"/>
              </a:rPr>
              <a:t>应用年龄更广泛：</a:t>
            </a:r>
            <a:r>
              <a:rPr lang="zh-CN" altLang="en-US" sz="1400" spc="10" dirty="0">
                <a:solidFill>
                  <a:prstClr val="black"/>
                </a:solidFill>
                <a:latin typeface="微软雅黑" panose="020B0503020204020204" charset="-122"/>
                <a:ea typeface="微软雅黑" panose="020B0503020204020204" charset="-122"/>
                <a:cs typeface="微软雅黑" panose="020B0503020204020204" charset="-122"/>
                <a:sym typeface="+mn-ea"/>
              </a:rPr>
              <a:t>本品可安全应用于全年龄段人群，</a:t>
            </a:r>
            <a:r>
              <a:rPr lang="zh-CN" altLang="en-US" sz="1400" dirty="0">
                <a:solidFill>
                  <a:prstClr val="black"/>
                </a:solidFill>
                <a:latin typeface="微软雅黑" panose="020B0503020204020204" charset="-122"/>
                <a:ea typeface="微软雅黑" panose="020B0503020204020204" charset="-122"/>
              </a:rPr>
              <a:t>根据</a:t>
            </a:r>
            <a:r>
              <a:rPr lang="en-US" altLang="zh-CN" sz="1400" dirty="0">
                <a:solidFill>
                  <a:prstClr val="black"/>
                </a:solidFill>
                <a:latin typeface="微软雅黑" panose="020B0503020204020204" charset="-122"/>
                <a:ea typeface="微软雅黑" panose="020B0503020204020204" charset="-122"/>
              </a:rPr>
              <a:t>《</a:t>
            </a:r>
            <a:r>
              <a:rPr lang="zh-CN" altLang="en-US" sz="1400" dirty="0">
                <a:solidFill>
                  <a:prstClr val="black"/>
                </a:solidFill>
                <a:latin typeface="微软雅黑" panose="020B0503020204020204" charset="-122"/>
                <a:ea typeface="微软雅黑" panose="020B0503020204020204" charset="-122"/>
              </a:rPr>
              <a:t>流行性感冒诊疗方案</a:t>
            </a:r>
            <a:r>
              <a:rPr lang="en-US" altLang="zh-CN" sz="1400" dirty="0">
                <a:solidFill>
                  <a:prstClr val="black"/>
                </a:solidFill>
                <a:latin typeface="微软雅黑" panose="020B0503020204020204" charset="-122"/>
                <a:ea typeface="微软雅黑" panose="020B0503020204020204" charset="-122"/>
              </a:rPr>
              <a:t>》</a:t>
            </a:r>
            <a:r>
              <a:rPr lang="en-US" altLang="zh-CN" sz="1400" baseline="30000" dirty="0">
                <a:solidFill>
                  <a:schemeClr val="tx1"/>
                </a:solidFill>
                <a:latin typeface="微软雅黑" panose="020B0503020204020204" charset="-122"/>
                <a:ea typeface="微软雅黑" panose="020B0503020204020204" charset="-122"/>
              </a:rPr>
              <a:t>1</a:t>
            </a:r>
            <a:r>
              <a:rPr lang="zh-CN" altLang="en-US" sz="1400" spc="10" dirty="0">
                <a:solidFill>
                  <a:prstClr val="black"/>
                </a:solidFill>
                <a:latin typeface="微软雅黑" panose="020B0503020204020204" charset="-122"/>
                <a:ea typeface="微软雅黑" panose="020B0503020204020204" charset="-122"/>
                <a:cs typeface="微软雅黑" panose="020B0503020204020204" charset="-122"/>
                <a:sym typeface="+mn-ea"/>
              </a:rPr>
              <a:t>可</a:t>
            </a:r>
            <a:r>
              <a:rPr lang="zh-CN" altLang="en-US" sz="1400" dirty="0">
                <a:solidFill>
                  <a:prstClr val="black"/>
                </a:solidFill>
                <a:latin typeface="微软雅黑" panose="020B0503020204020204" charset="-122"/>
                <a:ea typeface="微软雅黑" panose="020B0503020204020204" charset="-122"/>
                <a:sym typeface="+mn-ea"/>
              </a:rPr>
              <a:t>弥补国内新生儿无合适流感药可用的短板。</a:t>
            </a:r>
          </a:p>
          <a:p>
            <a:pPr marL="298450" marR="5080" lvl="0" indent="-285750">
              <a:lnSpc>
                <a:spcPts val="2100"/>
              </a:lnSpc>
              <a:spcBef>
                <a:spcPts val="0"/>
              </a:spcBef>
              <a:spcAft>
                <a:spcPts val="0"/>
              </a:spcAft>
              <a:buFont typeface="Wingdings" panose="05000000000000000000" charset="0"/>
              <a:buChar char="Ø"/>
            </a:pPr>
            <a:r>
              <a:rPr lang="zh-CN" altLang="en-US" sz="1400" b="1" dirty="0">
                <a:solidFill>
                  <a:prstClr val="black"/>
                </a:solidFill>
                <a:latin typeface="微软雅黑" panose="020B0503020204020204" charset="-122"/>
                <a:ea typeface="微软雅黑" panose="020B0503020204020204" charset="-122"/>
                <a:sym typeface="+mn-ea"/>
              </a:rPr>
              <a:t>重症患者起效快：</a:t>
            </a:r>
            <a:r>
              <a:rPr lang="zh-CN" altLang="en-US" sz="1400" dirty="0">
                <a:solidFill>
                  <a:prstClr val="black"/>
                </a:solidFill>
                <a:latin typeface="微软雅黑" panose="020B0503020204020204" charset="-122"/>
                <a:ea typeface="微软雅黑" panose="020B0503020204020204" charset="-122"/>
                <a:sym typeface="+mn-ea"/>
              </a:rPr>
              <a:t>本品为静脉给药，相较于其它剂型起效更快，生物利用度更高，疗效显著。</a:t>
            </a:r>
          </a:p>
          <a:p>
            <a:pPr marL="12700" marR="5080" lvl="0">
              <a:lnSpc>
                <a:spcPts val="2100"/>
              </a:lnSpc>
              <a:spcBef>
                <a:spcPts val="0"/>
              </a:spcBef>
              <a:spcAft>
                <a:spcPts val="0"/>
              </a:spcAft>
            </a:pPr>
            <a:r>
              <a:rPr lang="zh-CN" altLang="en-US" sz="1600" b="1" dirty="0">
                <a:solidFill>
                  <a:schemeClr val="accent1">
                    <a:lumMod val="75000"/>
                  </a:schemeClr>
                </a:solidFill>
                <a:latin typeface="微软雅黑" panose="020B0503020204020204" charset="-122"/>
                <a:ea typeface="微软雅黑" panose="020B0503020204020204" charset="-122"/>
              </a:rPr>
              <a:t>符合“保基本”原则： </a:t>
            </a:r>
          </a:p>
          <a:p>
            <a:pPr marL="298450" marR="5080" lvl="0" indent="-285750">
              <a:lnSpc>
                <a:spcPts val="2100"/>
              </a:lnSpc>
              <a:spcBef>
                <a:spcPts val="0"/>
              </a:spcBef>
              <a:spcAft>
                <a:spcPts val="0"/>
              </a:spcAft>
              <a:buFont typeface="Wingdings" panose="05000000000000000000" pitchFamily="2" charset="2"/>
              <a:buChar char="Ø"/>
            </a:pPr>
            <a:r>
              <a:rPr lang="zh-CN" altLang="en-US" sz="1400" b="1" dirty="0">
                <a:solidFill>
                  <a:prstClr val="black"/>
                </a:solidFill>
                <a:latin typeface="微软雅黑" panose="020B0503020204020204" charset="-122"/>
                <a:ea typeface="微软雅黑" panose="020B0503020204020204" charset="-122"/>
              </a:rPr>
              <a:t>帕拉米韦纳入</a:t>
            </a:r>
            <a:r>
              <a:rPr lang="en-US" altLang="zh-CN" sz="1400" b="1" dirty="0">
                <a:solidFill>
                  <a:prstClr val="black"/>
                </a:solidFill>
                <a:latin typeface="微软雅黑" panose="020B0503020204020204" charset="-122"/>
                <a:ea typeface="微软雅黑" panose="020B0503020204020204" charset="-122"/>
              </a:rPr>
              <a:t>2020</a:t>
            </a:r>
            <a:r>
              <a:rPr lang="zh-CN" altLang="en-US" sz="1400" b="1" dirty="0">
                <a:solidFill>
                  <a:prstClr val="black"/>
                </a:solidFill>
                <a:latin typeface="微软雅黑" panose="020B0503020204020204" charset="-122"/>
                <a:ea typeface="微软雅黑" panose="020B0503020204020204" charset="-122"/>
              </a:rPr>
              <a:t>年版</a:t>
            </a:r>
            <a:r>
              <a:rPr lang="en-US" altLang="zh-CN" sz="1400" b="1" dirty="0">
                <a:solidFill>
                  <a:prstClr val="black"/>
                </a:solidFill>
                <a:latin typeface="微软雅黑" panose="020B0503020204020204" charset="-122"/>
                <a:ea typeface="微软雅黑" panose="020B0503020204020204" charset="-122"/>
              </a:rPr>
              <a:t>《</a:t>
            </a:r>
            <a:r>
              <a:rPr lang="zh-CN" altLang="en-US" sz="1400" b="1" dirty="0">
                <a:solidFill>
                  <a:prstClr val="black"/>
                </a:solidFill>
                <a:latin typeface="微软雅黑" panose="020B0503020204020204" charset="-122"/>
                <a:ea typeface="微软雅黑" panose="020B0503020204020204" charset="-122"/>
              </a:rPr>
              <a:t>流行性感冒诊疗方案</a:t>
            </a:r>
            <a:r>
              <a:rPr lang="en-US" altLang="zh-CN" sz="1400" b="1" dirty="0">
                <a:solidFill>
                  <a:prstClr val="black"/>
                </a:solidFill>
                <a:latin typeface="微软雅黑" panose="020B0503020204020204" charset="-122"/>
                <a:ea typeface="微软雅黑" panose="020B0503020204020204" charset="-122"/>
              </a:rPr>
              <a:t>》</a:t>
            </a:r>
            <a:r>
              <a:rPr lang="zh-CN" altLang="en-US" sz="1400" baseline="30000" dirty="0">
                <a:solidFill>
                  <a:prstClr val="black"/>
                </a:solidFill>
                <a:latin typeface="微软雅黑" panose="020B0503020204020204" charset="-122"/>
                <a:ea typeface="微软雅黑" panose="020B0503020204020204" charset="-122"/>
              </a:rPr>
              <a:t> </a:t>
            </a:r>
            <a:r>
              <a:rPr lang="en-US" altLang="zh-CN" sz="1400" baseline="30000" dirty="0">
                <a:solidFill>
                  <a:schemeClr val="tx1"/>
                </a:solidFill>
                <a:latin typeface="微软雅黑" panose="020B0503020204020204" charset="-122"/>
                <a:ea typeface="微软雅黑" panose="020B0503020204020204" charset="-122"/>
              </a:rPr>
              <a:t>2</a:t>
            </a:r>
            <a:r>
              <a:rPr lang="en-US" altLang="zh-CN" sz="1400" baseline="30000" dirty="0">
                <a:solidFill>
                  <a:prstClr val="black"/>
                </a:solidFill>
                <a:latin typeface="微软雅黑" panose="020B0503020204020204" charset="-122"/>
                <a:ea typeface="微软雅黑" panose="020B0503020204020204" charset="-122"/>
              </a:rPr>
              <a:t> </a:t>
            </a:r>
            <a:r>
              <a:rPr lang="zh-CN" altLang="en-US" sz="1400" b="1" dirty="0">
                <a:solidFill>
                  <a:prstClr val="black"/>
                </a:solidFill>
                <a:latin typeface="微软雅黑" panose="020B0503020204020204" charset="-122"/>
                <a:ea typeface="微软雅黑" panose="020B0503020204020204" charset="-122"/>
              </a:rPr>
              <a:t>，</a:t>
            </a:r>
            <a:r>
              <a:rPr lang="zh-CN" altLang="en-US" sz="1400" dirty="0">
                <a:solidFill>
                  <a:prstClr val="black"/>
                </a:solidFill>
                <a:latin typeface="微软雅黑" panose="020B0503020204020204" charset="-122"/>
                <a:ea typeface="微软雅黑" panose="020B0503020204020204" charset="-122"/>
              </a:rPr>
              <a:t>该方案指出：发病 </a:t>
            </a:r>
            <a:r>
              <a:rPr lang="en-US" altLang="zh-CN" sz="1400" dirty="0">
                <a:solidFill>
                  <a:prstClr val="black"/>
                </a:solidFill>
                <a:latin typeface="微软雅黑" panose="020B0503020204020204" charset="-122"/>
                <a:ea typeface="微软雅黑" panose="020B0503020204020204" charset="-122"/>
              </a:rPr>
              <a:t>48 </a:t>
            </a:r>
            <a:r>
              <a:rPr lang="zh-CN" altLang="en-US" sz="1400" dirty="0">
                <a:solidFill>
                  <a:prstClr val="black"/>
                </a:solidFill>
                <a:latin typeface="微软雅黑" panose="020B0503020204020204" charset="-122"/>
                <a:ea typeface="微软雅黑" panose="020B0503020204020204" charset="-122"/>
              </a:rPr>
              <a:t>小时内进行抗病毒治疗可减少并发症、降低病死率 、缩短住院时间 ； 发病时间超过 </a:t>
            </a:r>
            <a:r>
              <a:rPr lang="en-US" altLang="zh-CN" sz="1400" dirty="0">
                <a:solidFill>
                  <a:prstClr val="black"/>
                </a:solidFill>
                <a:latin typeface="微软雅黑" panose="020B0503020204020204" charset="-122"/>
                <a:ea typeface="微软雅黑" panose="020B0503020204020204" charset="-122"/>
              </a:rPr>
              <a:t>48 </a:t>
            </a:r>
            <a:r>
              <a:rPr lang="zh-CN" altLang="en-US" sz="1400" dirty="0">
                <a:solidFill>
                  <a:prstClr val="black"/>
                </a:solidFill>
                <a:latin typeface="微软雅黑" panose="020B0503020204020204" charset="-122"/>
                <a:ea typeface="微软雅黑" panose="020B0503020204020204" charset="-122"/>
              </a:rPr>
              <a:t>小时的重症患者依然可从抗病毒治疗中获益。其中神经氨酸酶抑制剂对甲型、乙型流感均有效。</a:t>
            </a:r>
          </a:p>
          <a:p>
            <a:pPr marL="298450" marR="5080" lvl="0" indent="-285750">
              <a:lnSpc>
                <a:spcPts val="2100"/>
              </a:lnSpc>
              <a:spcBef>
                <a:spcPts val="0"/>
              </a:spcBef>
              <a:spcAft>
                <a:spcPts val="0"/>
              </a:spcAft>
              <a:buFont typeface="Wingdings" panose="05000000000000000000" pitchFamily="2" charset="2"/>
              <a:buChar char="Ø"/>
            </a:pPr>
            <a:r>
              <a:rPr lang="zh-CN" altLang="en-US" sz="1400" b="1" dirty="0">
                <a:solidFill>
                  <a:srgbClr val="000000"/>
                </a:solidFill>
                <a:latin typeface="微软雅黑" panose="020B0503020204020204" charset="-122"/>
                <a:ea typeface="微软雅黑" panose="020B0503020204020204" charset="-122"/>
              </a:rPr>
              <a:t>帕拉米韦按说明书使用范围纳入国家医保目录，可满足患者合理用药需求，提供多元化选择方案；可弥补临床新生儿抗流感药物的欠缺，为这些患者提供新的治疗选择。</a:t>
            </a:r>
          </a:p>
          <a:p>
            <a:pPr marL="12700" marR="5080" lvl="0" indent="0">
              <a:lnSpc>
                <a:spcPts val="2100"/>
              </a:lnSpc>
              <a:spcBef>
                <a:spcPts val="0"/>
              </a:spcBef>
              <a:spcAft>
                <a:spcPts val="0"/>
              </a:spcAft>
              <a:buFont typeface="Wingdings" panose="05000000000000000000" pitchFamily="2" charset="2"/>
              <a:buNone/>
            </a:pPr>
            <a:r>
              <a:rPr lang="zh-CN" altLang="en-US" sz="1600" b="1" dirty="0">
                <a:solidFill>
                  <a:schemeClr val="accent1">
                    <a:lumMod val="75000"/>
                  </a:schemeClr>
                </a:solidFill>
                <a:latin typeface="微软雅黑" panose="020B0503020204020204" charset="-122"/>
                <a:ea typeface="微软雅黑" panose="020B0503020204020204" charset="-122"/>
                <a:sym typeface="+mn-ea"/>
              </a:rPr>
              <a:t>临床管理难度：</a:t>
            </a:r>
            <a:endParaRPr lang="zh-CN" altLang="en-US" sz="1600" b="1" dirty="0">
              <a:solidFill>
                <a:schemeClr val="accent1">
                  <a:lumMod val="75000"/>
                </a:schemeClr>
              </a:solidFill>
              <a:latin typeface="微软雅黑" panose="020B0503020204020204" charset="-122"/>
              <a:ea typeface="微软雅黑" panose="020B0503020204020204" charset="-122"/>
            </a:endParaRPr>
          </a:p>
          <a:p>
            <a:pPr marL="298450" marR="5080" lvl="0" indent="-285750">
              <a:lnSpc>
                <a:spcPts val="2100"/>
              </a:lnSpc>
              <a:spcBef>
                <a:spcPts val="0"/>
              </a:spcBef>
              <a:spcAft>
                <a:spcPts val="0"/>
              </a:spcAft>
              <a:buFont typeface="Wingdings" panose="05000000000000000000" pitchFamily="2" charset="2"/>
              <a:buChar char="Ø"/>
            </a:pPr>
            <a:r>
              <a:rPr lang="zh-CN" altLang="en-US" sz="1400" b="1" spc="30" dirty="0">
                <a:solidFill>
                  <a:prstClr val="black"/>
                </a:solidFill>
                <a:latin typeface="微软雅黑" panose="020B0503020204020204" charset="-122"/>
                <a:ea typeface="微软雅黑" panose="020B0503020204020204" charset="-122"/>
                <a:cs typeface="微软雅黑" panose="020B0503020204020204" charset="-122"/>
                <a:sym typeface="+mn-ea"/>
              </a:rPr>
              <a:t>无</a:t>
            </a:r>
            <a:r>
              <a:rPr lang="zh-CN" altLang="en-US" sz="1400" spc="30" dirty="0">
                <a:solidFill>
                  <a:prstClr val="black"/>
                </a:solidFill>
                <a:latin typeface="微软雅黑" panose="020B0503020204020204" charset="-122"/>
                <a:ea typeface="微软雅黑" panose="020B0503020204020204" charset="-122"/>
                <a:cs typeface="微软雅黑" panose="020B0503020204020204" charset="-122"/>
                <a:sym typeface="+mn-ea"/>
              </a:rPr>
              <a:t>，本药物质量稳定，无特殊储存要求，临床应用</a:t>
            </a:r>
            <a:r>
              <a:rPr lang="zh-CN" altLang="en-US" sz="1400" spc="30" dirty="0" smtClean="0">
                <a:solidFill>
                  <a:prstClr val="black"/>
                </a:solidFill>
                <a:latin typeface="微软雅黑" panose="020B0503020204020204" charset="-122"/>
                <a:ea typeface="微软雅黑" panose="020B0503020204020204" charset="-122"/>
                <a:cs typeface="微软雅黑" panose="020B0503020204020204" charset="-122"/>
                <a:sym typeface="+mn-ea"/>
              </a:rPr>
              <a:t>方便</a:t>
            </a:r>
            <a:r>
              <a:rPr lang="zh-CN" altLang="en-US" sz="1400" spc="30" dirty="0">
                <a:solidFill>
                  <a:prstClr val="black"/>
                </a:solidFill>
                <a:latin typeface="微软雅黑" panose="020B0503020204020204" charset="-122"/>
                <a:ea typeface="微软雅黑" panose="020B0503020204020204" charset="-122"/>
                <a:cs typeface="微软雅黑" panose="020B0503020204020204" charset="-122"/>
                <a:sym typeface="+mn-ea"/>
              </a:rPr>
              <a:t>，患者用药依从性高</a:t>
            </a:r>
            <a:r>
              <a:rPr lang="zh-CN" altLang="en-US" sz="1400" spc="30" dirty="0" smtClean="0">
                <a:solidFill>
                  <a:prstClr val="black"/>
                </a:solidFill>
                <a:latin typeface="微软雅黑" panose="020B0503020204020204" charset="-122"/>
                <a:ea typeface="微软雅黑" panose="020B0503020204020204" charset="-122"/>
                <a:cs typeface="微软雅黑" panose="020B0503020204020204" charset="-122"/>
                <a:sym typeface="+mn-ea"/>
              </a:rPr>
              <a:t>。</a:t>
            </a:r>
            <a:endParaRPr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9" name="文本框 1"/>
          <p:cNvSpPr txBox="1"/>
          <p:nvPr/>
        </p:nvSpPr>
        <p:spPr>
          <a:xfrm>
            <a:off x="1408292" y="6398493"/>
            <a:ext cx="8890332" cy="220573"/>
          </a:xfrm>
          <a:prstGeom prst="rect">
            <a:avLst/>
          </a:prstGeom>
          <a:noFill/>
        </p:spPr>
        <p:txBody>
          <a:bodyPr wrap="square" rtlCol="0" anchor="t">
            <a:spAutoFit/>
          </a:bodyPr>
          <a:lstStyle/>
          <a:p>
            <a:pPr>
              <a:lnSpc>
                <a:spcPts val="1000"/>
              </a:lnSpc>
            </a:pPr>
            <a:r>
              <a:rPr lang="en-US" altLang="zh-CN" sz="900" dirty="0">
                <a:solidFill>
                  <a:schemeClr val="bg2">
                    <a:lumMod val="50000"/>
                  </a:schemeClr>
                </a:solidFill>
                <a:latin typeface="微软雅黑" panose="020B0503020204020204" charset="-122"/>
                <a:ea typeface="微软雅黑" panose="020B0503020204020204" charset="-122"/>
              </a:rPr>
              <a:t>1.《</a:t>
            </a:r>
            <a:r>
              <a:rPr lang="zh-CN" altLang="en-US" sz="900" dirty="0">
                <a:solidFill>
                  <a:schemeClr val="bg2">
                    <a:lumMod val="50000"/>
                  </a:schemeClr>
                </a:solidFill>
                <a:latin typeface="微软雅黑" panose="020B0503020204020204" charset="-122"/>
                <a:ea typeface="微软雅黑" panose="020B0503020204020204" charset="-122"/>
              </a:rPr>
              <a:t>流行性感冒诊疗方案</a:t>
            </a:r>
            <a:r>
              <a:rPr lang="en-US" altLang="zh-CN" sz="900" dirty="0">
                <a:solidFill>
                  <a:schemeClr val="bg2">
                    <a:lumMod val="50000"/>
                  </a:schemeClr>
                </a:solidFill>
                <a:latin typeface="微软雅黑" panose="020B0503020204020204" charset="-122"/>
                <a:ea typeface="微软雅黑" panose="020B0503020204020204" charset="-122"/>
              </a:rPr>
              <a:t>》       2</a:t>
            </a:r>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.流行性感冒诊疗方案（2020年版）[J].中国病毒病杂志,2021,(第1期).</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5">
                <a:lumMod val="5000"/>
                <a:lumOff val="95000"/>
              </a:schemeClr>
            </a:gs>
            <a:gs pos="0">
              <a:schemeClr val="accent1">
                <a:lumMod val="20000"/>
                <a:lumOff val="80000"/>
              </a:schemeClr>
            </a:gs>
            <a:gs pos="100000">
              <a:schemeClr val="accent1">
                <a:lumMod val="20000"/>
                <a:lumOff val="80000"/>
              </a:schemeClr>
            </a:gs>
            <a:gs pos="91000">
              <a:schemeClr val="bg1"/>
            </a:gs>
          </a:gsLst>
          <a:lin ang="5400000" scaled="1"/>
          <a:tileRect/>
        </a:gradFill>
        <a:effectLst/>
      </p:bgPr>
    </p:bg>
    <p:spTree>
      <p:nvGrpSpPr>
        <p:cNvPr id="1" name=""/>
        <p:cNvGrpSpPr/>
        <p:nvPr/>
      </p:nvGrpSpPr>
      <p:grpSpPr>
        <a:xfrm>
          <a:off x="0" y="0"/>
          <a:ext cx="0" cy="0"/>
          <a:chOff x="0" y="0"/>
          <a:chExt cx="0" cy="0"/>
        </a:xfrm>
      </p:grpSpPr>
      <p:sp>
        <p:nvSpPr>
          <p:cNvPr id="2" name="流程图: 延期 1"/>
          <p:cNvSpPr/>
          <p:nvPr/>
        </p:nvSpPr>
        <p:spPr>
          <a:xfrm>
            <a:off x="-13063" y="322217"/>
            <a:ext cx="1380307" cy="857798"/>
          </a:xfrm>
          <a:prstGeom prst="flowChartDelay">
            <a:avLst/>
          </a:prstGeom>
          <a:solidFill>
            <a:srgbClr val="006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51314" y="406470"/>
            <a:ext cx="780503" cy="645160"/>
          </a:xfrm>
          <a:prstGeom prst="rect">
            <a:avLst/>
          </a:prstGeom>
          <a:noFill/>
        </p:spPr>
        <p:txBody>
          <a:bodyPr wrap="square" rtlCol="0">
            <a:spAutoFit/>
          </a:bodyPr>
          <a:lstStyle/>
          <a:p>
            <a:pPr algn="dist"/>
            <a:r>
              <a:rPr lang="en-US" altLang="zh-CN" sz="3600" b="1" dirty="0" smtClean="0">
                <a:solidFill>
                  <a:schemeClr val="bg1"/>
                </a:solidFill>
                <a:latin typeface="微软雅黑" panose="020B0503020204020204" charset="-122"/>
                <a:ea typeface="微软雅黑" panose="020B0503020204020204" charset="-122"/>
              </a:rPr>
              <a:t>05</a:t>
            </a:r>
            <a:endParaRPr lang="zh-CN" altLang="en-US" sz="36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1177290" y="123825"/>
            <a:ext cx="2261235" cy="664210"/>
          </a:xfrm>
          <a:prstGeom prst="rect">
            <a:avLst/>
          </a:prstGeom>
          <a:noFill/>
        </p:spPr>
        <p:txBody>
          <a:bodyPr wrap="square" rtlCol="0">
            <a:noAutofit/>
          </a:bodyPr>
          <a:lstStyle/>
          <a:p>
            <a:pPr algn="ctr">
              <a:lnSpc>
                <a:spcPct val="150000"/>
              </a:lnSpc>
            </a:pPr>
            <a:r>
              <a:rPr lang="zh-CN" altLang="en-US" sz="3200" b="1" dirty="0">
                <a:solidFill>
                  <a:srgbClr val="006494"/>
                </a:solidFill>
                <a:latin typeface="微软雅黑" panose="020B0503020204020204" charset="-122"/>
                <a:ea typeface="微软雅黑" panose="020B0503020204020204" charset="-122"/>
              </a:rPr>
              <a:t>公平性</a:t>
            </a:r>
          </a:p>
        </p:txBody>
      </p:sp>
      <p:sp>
        <p:nvSpPr>
          <p:cNvPr id="6" name="文本框 5"/>
          <p:cNvSpPr txBox="1"/>
          <p:nvPr/>
        </p:nvSpPr>
        <p:spPr>
          <a:xfrm>
            <a:off x="1507842" y="722854"/>
            <a:ext cx="1598730" cy="553085"/>
          </a:xfrm>
          <a:prstGeom prst="rect">
            <a:avLst/>
          </a:prstGeom>
          <a:noFill/>
        </p:spPr>
        <p:txBody>
          <a:bodyPr wrap="square" rtlCol="0">
            <a:spAutoFit/>
          </a:bodyPr>
          <a:lstStyle/>
          <a:p>
            <a:pPr algn="dist">
              <a:lnSpc>
                <a:spcPct val="150000"/>
              </a:lnSpc>
            </a:pPr>
            <a:r>
              <a:rPr lang="en-US" altLang="zh-CN" sz="2000" b="1" dirty="0">
                <a:solidFill>
                  <a:schemeClr val="bg1">
                    <a:lumMod val="50000"/>
                  </a:schemeClr>
                </a:solidFill>
                <a:latin typeface="微软雅黑" panose="020B0503020204020204" charset="-122"/>
                <a:ea typeface="微软雅黑" panose="020B0503020204020204" charset="-122"/>
              </a:rPr>
              <a:t>Validity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graphicFrame>
        <p:nvGraphicFramePr>
          <p:cNvPr id="11" name="表格 10"/>
          <p:cNvGraphicFramePr>
            <a:graphicFrameLocks noGrp="1"/>
          </p:cNvGraphicFramePr>
          <p:nvPr>
            <p:custDataLst>
              <p:tags r:id="rId1"/>
            </p:custDataLst>
          </p:nvPr>
        </p:nvGraphicFramePr>
        <p:xfrm>
          <a:off x="794172" y="1853650"/>
          <a:ext cx="10603499" cy="3446362"/>
        </p:xfrm>
        <a:graphic>
          <a:graphicData uri="http://schemas.openxmlformats.org/drawingml/2006/table">
            <a:tbl>
              <a:tblPr>
                <a:tableStyleId>{5C22544A-7EE6-4342-B048-85BDC9FD1C3A}</a:tableStyleId>
              </a:tblPr>
              <a:tblGrid>
                <a:gridCol w="3181350"/>
                <a:gridCol w="2694331"/>
                <a:gridCol w="4727818"/>
              </a:tblGrid>
              <a:tr h="537097">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对比项目名称</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帕拉米韦注射液</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帕拉米韦氯化钠注射液（</a:t>
                      </a:r>
                      <a:r>
                        <a:rPr lang="zh-CN" sz="1600" b="1" dirty="0">
                          <a:solidFill>
                            <a:schemeClr val="accent1">
                              <a:lumMod val="50000"/>
                            </a:schemeClr>
                          </a:solidFill>
                          <a:effectLst/>
                          <a:latin typeface="微软雅黑" panose="020B0503020204020204" charset="-122"/>
                          <a:ea typeface="微软雅黑" panose="020B0503020204020204" charset="-122"/>
                          <a:sym typeface="+mn-ea"/>
                        </a:rPr>
                        <a:t>参照药品</a:t>
                      </a:r>
                      <a:r>
                        <a:rPr lang="zh-CN" sz="1600" b="1" dirty="0">
                          <a:solidFill>
                            <a:schemeClr val="accent1">
                              <a:lumMod val="50000"/>
                            </a:schemeClr>
                          </a:solidFill>
                          <a:effectLst/>
                          <a:latin typeface="微软雅黑" panose="020B0503020204020204" charset="-122"/>
                          <a:ea typeface="微软雅黑" panose="020B0503020204020204" charset="-122"/>
                        </a:rPr>
                        <a:t>）</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814400">
                <a:tc>
                  <a:txBody>
                    <a:bodyPr/>
                    <a:lstStyle/>
                    <a:p>
                      <a:pPr algn="ctr">
                        <a:lnSpc>
                          <a:spcPts val="1500"/>
                        </a:lnSpc>
                        <a:spcAft>
                          <a:spcPts val="0"/>
                        </a:spcAft>
                      </a:pPr>
                      <a:r>
                        <a:rPr sz="1600" dirty="0">
                          <a:latin typeface="微软雅黑" panose="020B0503020204020204" charset="-122"/>
                          <a:ea typeface="微软雅黑" panose="020B0503020204020204" charset="-122"/>
                        </a:rPr>
                        <a:t>产品</a:t>
                      </a:r>
                      <a:r>
                        <a:rPr lang="zh-CN" sz="1600" dirty="0">
                          <a:latin typeface="微软雅黑" panose="020B0503020204020204" charset="-122"/>
                          <a:ea typeface="微软雅黑" panose="020B0503020204020204" charset="-122"/>
                        </a:rPr>
                        <a:t>单价</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lang="en-US" sz="1600" dirty="0">
                          <a:solidFill>
                            <a:srgbClr val="000000"/>
                          </a:solidFill>
                          <a:effectLst/>
                          <a:latin typeface="微软雅黑" panose="020B0503020204020204" charset="-122"/>
                          <a:ea typeface="微软雅黑" panose="020B0503020204020204" charset="-122"/>
                          <a:cs typeface="黑体" panose="02010609060101010101" charset="-122"/>
                        </a:rPr>
                        <a:t>5.99</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元</a:t>
                      </a:r>
                      <a:r>
                        <a:rPr lang="en-US" altLang="zh-CN" sz="1600" dirty="0">
                          <a:solidFill>
                            <a:srgbClr val="000000"/>
                          </a:solidFill>
                          <a:effectLst/>
                          <a:latin typeface="微软雅黑" panose="020B0503020204020204" charset="-122"/>
                          <a:ea typeface="微软雅黑" panose="020B0503020204020204" charset="-122"/>
                          <a:cs typeface="黑体" panose="02010609060101010101" charset="-122"/>
                        </a:rPr>
                        <a:t>/</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支</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lang="en-US" altLang="zh-CN" sz="1600" dirty="0">
                          <a:effectLst/>
                          <a:latin typeface="微软雅黑" panose="020B0503020204020204" charset="-122"/>
                          <a:ea typeface="微软雅黑" panose="020B0503020204020204" charset="-122"/>
                        </a:rPr>
                        <a:t>115.19</a:t>
                      </a:r>
                      <a:r>
                        <a:rPr lang="zh-CN" altLang="en-US" sz="1600" dirty="0">
                          <a:effectLst/>
                          <a:latin typeface="微软雅黑" panose="020B0503020204020204" charset="-122"/>
                          <a:ea typeface="微软雅黑" panose="020B0503020204020204" charset="-122"/>
                        </a:rPr>
                        <a:t>元</a:t>
                      </a:r>
                      <a:r>
                        <a:rPr lang="en-US" altLang="zh-CN" sz="1600" dirty="0">
                          <a:effectLst/>
                          <a:latin typeface="微软雅黑" panose="020B0503020204020204" charset="-122"/>
                          <a:ea typeface="微软雅黑" panose="020B0503020204020204" charset="-122"/>
                        </a:rPr>
                        <a:t>/</a:t>
                      </a:r>
                      <a:r>
                        <a:rPr lang="zh-CN" altLang="en-US" sz="1600" dirty="0">
                          <a:effectLst/>
                          <a:latin typeface="微软雅黑" panose="020B0503020204020204" charset="-122"/>
                          <a:ea typeface="微软雅黑" panose="020B0503020204020204" charset="-122"/>
                        </a:rPr>
                        <a:t>瓶（</a:t>
                      </a:r>
                      <a:r>
                        <a:rPr lang="en-US" altLang="zh-CN" sz="1600" dirty="0">
                          <a:effectLst/>
                          <a:latin typeface="微软雅黑" panose="020B0503020204020204" charset="-122"/>
                          <a:ea typeface="微软雅黑" panose="020B0503020204020204" charset="-122"/>
                        </a:rPr>
                        <a:t>2025</a:t>
                      </a:r>
                      <a:r>
                        <a:rPr lang="zh-CN" altLang="en-US" sz="1600" dirty="0">
                          <a:effectLst/>
                          <a:latin typeface="微软雅黑" panose="020B0503020204020204" charset="-122"/>
                          <a:ea typeface="微软雅黑" panose="020B0503020204020204" charset="-122"/>
                        </a:rPr>
                        <a:t>年最低中标价）</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280160">
                <a:tc>
                  <a:txBody>
                    <a:bodyPr/>
                    <a:lstStyle/>
                    <a:p>
                      <a:pPr algn="ctr">
                        <a:lnSpc>
                          <a:spcPts val="1500"/>
                        </a:lnSpc>
                        <a:spcAft>
                          <a:spcPts val="0"/>
                        </a:spcAft>
                        <a:buNone/>
                      </a:pPr>
                      <a:r>
                        <a:rPr lang="zh-CN" sz="1600" dirty="0">
                          <a:latin typeface="微软雅黑" panose="020B0503020204020204" charset="-122"/>
                          <a:ea typeface="微软雅黑" panose="020B0503020204020204" charset="-122"/>
                          <a:sym typeface="+mn-ea"/>
                        </a:rPr>
                        <a:t>日均用药费用</a:t>
                      </a:r>
                      <a:endParaRPr lang="zh-CN" sz="1600" baseline="30000" dirty="0">
                        <a:latin typeface="微软雅黑" panose="020B0503020204020204" charset="-122"/>
                        <a:ea typeface="微软雅黑" panose="020B0503020204020204" charset="-122"/>
                        <a:sym typeface="+mn-ea"/>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buNone/>
                      </a:pPr>
                      <a:r>
                        <a:rPr lang="en-US" sz="1600" dirty="0">
                          <a:solidFill>
                            <a:srgbClr val="000000"/>
                          </a:solidFill>
                          <a:effectLst/>
                          <a:latin typeface="微软雅黑" panose="020B0503020204020204" charset="-122"/>
                          <a:ea typeface="微软雅黑" panose="020B0503020204020204" charset="-122"/>
                          <a:cs typeface="黑体" panose="02010609060101010101" charset="-122"/>
                        </a:rPr>
                        <a:t>11.98</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元</a:t>
                      </a:r>
                      <a:r>
                        <a:rPr lang="en-US" altLang="zh-CN" sz="1600" dirty="0">
                          <a:solidFill>
                            <a:srgbClr val="000000"/>
                          </a:solidFill>
                          <a:effectLst/>
                          <a:latin typeface="微软雅黑" panose="020B0503020204020204" charset="-122"/>
                          <a:ea typeface="微软雅黑" panose="020B0503020204020204" charset="-122"/>
                          <a:cs typeface="黑体" panose="02010609060101010101" charset="-122"/>
                        </a:rPr>
                        <a:t>/</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日</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buNone/>
                      </a:pPr>
                      <a:r>
                        <a:rPr lang="en-US" sz="1600" dirty="0">
                          <a:effectLst/>
                          <a:latin typeface="微软雅黑" panose="020B0503020204020204" charset="-122"/>
                          <a:ea typeface="微软雅黑" panose="020B0503020204020204" charset="-122"/>
                        </a:rPr>
                        <a:t>230.38</a:t>
                      </a:r>
                      <a:r>
                        <a:rPr lang="zh-CN" altLang="en-US" sz="1600" dirty="0">
                          <a:effectLst/>
                          <a:latin typeface="微软雅黑" panose="020B0503020204020204" charset="-122"/>
                          <a:ea typeface="微软雅黑" panose="020B0503020204020204" charset="-122"/>
                        </a:rPr>
                        <a:t>元</a:t>
                      </a:r>
                      <a:r>
                        <a:rPr lang="en-US" altLang="zh-CN" sz="1600" dirty="0">
                          <a:effectLst/>
                          <a:latin typeface="微软雅黑" panose="020B0503020204020204" charset="-122"/>
                          <a:ea typeface="微软雅黑" panose="020B0503020204020204" charset="-122"/>
                        </a:rPr>
                        <a:t>/</a:t>
                      </a:r>
                      <a:r>
                        <a:rPr lang="zh-CN" altLang="en-US" sz="1600" dirty="0">
                          <a:effectLst/>
                          <a:latin typeface="微软雅黑" panose="020B0503020204020204" charset="-122"/>
                          <a:ea typeface="微软雅黑" panose="020B0503020204020204" charset="-122"/>
                        </a:rPr>
                        <a:t>日</a:t>
                      </a:r>
                      <a:endParaRPr lang="zh-CN" altLang="en-US" sz="1600" b="1" dirty="0">
                        <a:effectLst/>
                        <a:latin typeface="微软雅黑" panose="020B0503020204020204" charset="-122"/>
                        <a:ea typeface="微软雅黑" panose="020B050302020402020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814705">
                <a:tc>
                  <a:txBody>
                    <a:bodyPr/>
                    <a:lstStyle/>
                    <a:p>
                      <a:pPr algn="ctr">
                        <a:lnSpc>
                          <a:spcPts val="1500"/>
                        </a:lnSpc>
                        <a:spcAft>
                          <a:spcPts val="0"/>
                        </a:spcAft>
                      </a:pPr>
                      <a:r>
                        <a:rPr lang="zh-CN" sz="1600" dirty="0">
                          <a:latin typeface="微软雅黑" panose="020B0503020204020204" charset="-122"/>
                          <a:ea typeface="微软雅黑" panose="020B0503020204020204" charset="-122"/>
                          <a:sym typeface="+mn-ea"/>
                        </a:rPr>
                        <a:t>疗程用药费用（疗程以</a:t>
                      </a:r>
                      <a:r>
                        <a:rPr lang="en-US" altLang="zh-CN" sz="1600" dirty="0">
                          <a:latin typeface="微软雅黑" panose="020B0503020204020204" charset="-122"/>
                          <a:ea typeface="微软雅黑" panose="020B0503020204020204" charset="-122"/>
                          <a:sym typeface="+mn-ea"/>
                        </a:rPr>
                        <a:t>3</a:t>
                      </a:r>
                      <a:r>
                        <a:rPr lang="zh-CN" altLang="en-US" sz="1600" dirty="0">
                          <a:latin typeface="微软雅黑" panose="020B0503020204020204" charset="-122"/>
                          <a:ea typeface="微软雅黑" panose="020B0503020204020204" charset="-122"/>
                          <a:sym typeface="+mn-ea"/>
                        </a:rPr>
                        <a:t>日计</a:t>
                      </a:r>
                      <a:r>
                        <a:rPr lang="zh-CN" sz="1600" dirty="0">
                          <a:latin typeface="微软雅黑" panose="020B0503020204020204" charset="-122"/>
                          <a:ea typeface="微软雅黑" panose="020B0503020204020204" charset="-122"/>
                          <a:sym typeface="+mn-ea"/>
                        </a:rPr>
                        <a:t>）</a:t>
                      </a:r>
                      <a:endParaRPr lang="zh-CN" sz="1600" baseline="30000" dirty="0">
                        <a:solidFill>
                          <a:srgbClr val="000000"/>
                        </a:solidFill>
                        <a:effectLst/>
                        <a:latin typeface="微软雅黑" panose="020B0503020204020204" charset="-122"/>
                        <a:ea typeface="微软雅黑" panose="020B0503020204020204" charset="-122"/>
                        <a:cs typeface="黑体" panose="02010609060101010101" charset="-122"/>
                        <a:sym typeface="+mn-ea"/>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lang="en-US" sz="1600" dirty="0">
                          <a:latin typeface="微软雅黑" panose="020B0503020204020204" charset="-122"/>
                          <a:ea typeface="微软雅黑" panose="020B0503020204020204" charset="-122"/>
                        </a:rPr>
                        <a:t>35.94</a:t>
                      </a:r>
                      <a:r>
                        <a:rPr lang="zh-CN" altLang="en-US" sz="1600" dirty="0">
                          <a:latin typeface="微软雅黑" panose="020B0503020204020204" charset="-122"/>
                          <a:ea typeface="微软雅黑" panose="020B0503020204020204" charset="-122"/>
                        </a:rPr>
                        <a:t>元</a:t>
                      </a:r>
                      <a:r>
                        <a:rPr lang="en-US" altLang="zh-CN" sz="1600" dirty="0">
                          <a:latin typeface="微软雅黑" panose="020B0503020204020204" charset="-122"/>
                          <a:ea typeface="微软雅黑" panose="020B0503020204020204" charset="-122"/>
                        </a:rPr>
                        <a:t>/</a:t>
                      </a:r>
                      <a:r>
                        <a:rPr lang="zh-CN" altLang="en-US" sz="1600" dirty="0">
                          <a:latin typeface="微软雅黑" panose="020B0503020204020204" charset="-122"/>
                          <a:ea typeface="微软雅黑" panose="020B0503020204020204" charset="-122"/>
                        </a:rPr>
                        <a:t>疗程</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lang="en-US" altLang="zh-CN" sz="1600" dirty="0">
                          <a:solidFill>
                            <a:srgbClr val="000000"/>
                          </a:solidFill>
                          <a:effectLst/>
                          <a:latin typeface="微软雅黑" panose="020B0503020204020204" charset="-122"/>
                          <a:ea typeface="微软雅黑" panose="020B0503020204020204" charset="-122"/>
                          <a:cs typeface="黑体" panose="02010609060101010101" charset="-122"/>
                        </a:rPr>
                        <a:t>691.14</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元</a:t>
                      </a:r>
                      <a:r>
                        <a:rPr lang="en-US" altLang="zh-CN" sz="1600" dirty="0">
                          <a:solidFill>
                            <a:srgbClr val="000000"/>
                          </a:solidFill>
                          <a:effectLst/>
                          <a:latin typeface="微软雅黑" panose="020B0503020204020204" charset="-122"/>
                          <a:ea typeface="微软雅黑" panose="020B0503020204020204" charset="-122"/>
                          <a:cs typeface="黑体" panose="02010609060101010101" charset="-122"/>
                        </a:rPr>
                        <a:t>/</a:t>
                      </a:r>
                      <a:r>
                        <a:rPr lang="zh-CN" altLang="en-US" sz="1600" dirty="0">
                          <a:solidFill>
                            <a:srgbClr val="000000"/>
                          </a:solidFill>
                          <a:effectLst/>
                          <a:latin typeface="微软雅黑" panose="020B0503020204020204" charset="-122"/>
                          <a:ea typeface="微软雅黑" panose="020B0503020204020204" charset="-122"/>
                          <a:cs typeface="黑体" panose="02010609060101010101" charset="-122"/>
                        </a:rPr>
                        <a:t>疗程</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4" name="ïṣľîḓè"/>
          <p:cNvSpPr/>
          <p:nvPr/>
        </p:nvSpPr>
        <p:spPr>
          <a:xfrm>
            <a:off x="3683000" y="1051560"/>
            <a:ext cx="498411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b="1" dirty="0">
                <a:solidFill>
                  <a:schemeClr val="bg1"/>
                </a:solidFill>
                <a:latin typeface="微软雅黑" panose="020B0503020204020204" charset="-122"/>
                <a:ea typeface="微软雅黑" panose="020B0503020204020204" charset="-122"/>
              </a:rPr>
              <a:t>价格费用信息对比（按照成人一般用量计）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006494"/>
          </a:solidFill>
          <a:ln>
            <a:noFill/>
          </a:ln>
          <a:effectLst>
            <a:outerShdw blurRad="63500" algn="ctr" rotWithShape="0">
              <a:prstClr val="black">
                <a:alpha val="40000"/>
              </a:prstClr>
            </a:outerShdw>
          </a:effectLst>
        </p:spPr>
        <p:txBody>
          <a:bodyPr/>
          <a:lstStyle/>
          <a:p>
            <a:endParaRPr lang="zh-CN" altLang="en-US" sz="1800"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400">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目录</a:t>
            </a: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400">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5" name="Freeform 11"/>
          <p:cNvSpPr/>
          <p:nvPr/>
        </p:nvSpPr>
        <p:spPr bwMode="auto">
          <a:xfrm>
            <a:off x="5461682" y="1351505"/>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6" name="Freeform 10"/>
          <p:cNvSpPr/>
          <p:nvPr>
            <p:custDataLst>
              <p:tags r:id="rId1"/>
            </p:custDataLst>
          </p:nvPr>
        </p:nvSpPr>
        <p:spPr bwMode="auto">
          <a:xfrm>
            <a:off x="5298233" y="915861"/>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7" name="Rectangle 12"/>
          <p:cNvSpPr>
            <a:spLocks noChangeArrowheads="1"/>
          </p:cNvSpPr>
          <p:nvPr>
            <p:custDataLst>
              <p:tags r:id="rId2"/>
            </p:custDataLst>
          </p:nvPr>
        </p:nvSpPr>
        <p:spPr bwMode="auto">
          <a:xfrm>
            <a:off x="5547373" y="826995"/>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8" name="Freeform 11"/>
          <p:cNvSpPr/>
          <p:nvPr>
            <p:custDataLst>
              <p:tags r:id="rId3"/>
            </p:custDataLst>
          </p:nvPr>
        </p:nvSpPr>
        <p:spPr bwMode="auto">
          <a:xfrm>
            <a:off x="5461682" y="1847359"/>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9" name="Freeform 10"/>
          <p:cNvSpPr/>
          <p:nvPr>
            <p:custDataLst>
              <p:tags r:id="rId4"/>
            </p:custDataLst>
          </p:nvPr>
        </p:nvSpPr>
        <p:spPr bwMode="auto">
          <a:xfrm>
            <a:off x="5298233" y="1936224"/>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0" name="Rectangle 12"/>
          <p:cNvSpPr>
            <a:spLocks noChangeArrowheads="1"/>
          </p:cNvSpPr>
          <p:nvPr>
            <p:custDataLst>
              <p:tags r:id="rId5"/>
            </p:custDataLst>
          </p:nvPr>
        </p:nvSpPr>
        <p:spPr bwMode="auto">
          <a:xfrm>
            <a:off x="5547373" y="1847358"/>
            <a:ext cx="720444" cy="737900"/>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1" name="Freeform 11"/>
          <p:cNvSpPr/>
          <p:nvPr>
            <p:custDataLst>
              <p:tags r:id="rId6"/>
            </p:custDataLst>
          </p:nvPr>
        </p:nvSpPr>
        <p:spPr bwMode="auto">
          <a:xfrm>
            <a:off x="5461682" y="2845507"/>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2" name="Freeform 10"/>
          <p:cNvSpPr/>
          <p:nvPr>
            <p:custDataLst>
              <p:tags r:id="rId7"/>
            </p:custDataLst>
          </p:nvPr>
        </p:nvSpPr>
        <p:spPr bwMode="auto">
          <a:xfrm>
            <a:off x="5298233" y="2932785"/>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3" name="Rectangle 12"/>
          <p:cNvSpPr>
            <a:spLocks noChangeArrowheads="1"/>
          </p:cNvSpPr>
          <p:nvPr>
            <p:custDataLst>
              <p:tags r:id="rId8"/>
            </p:custDataLst>
          </p:nvPr>
        </p:nvSpPr>
        <p:spPr bwMode="auto">
          <a:xfrm>
            <a:off x="5547373" y="2845507"/>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custDataLst>
              <p:tags r:id="rId9"/>
            </p:custDataLst>
          </p:nvPr>
        </p:nvSpPr>
        <p:spPr bwMode="auto">
          <a:xfrm>
            <a:off x="5461682" y="3854762"/>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5" name="Freeform 10"/>
          <p:cNvSpPr/>
          <p:nvPr>
            <p:custDataLst>
              <p:tags r:id="rId10"/>
            </p:custDataLst>
          </p:nvPr>
        </p:nvSpPr>
        <p:spPr bwMode="auto">
          <a:xfrm>
            <a:off x="5298233" y="3942041"/>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6" name="Rectangle 12"/>
          <p:cNvSpPr>
            <a:spLocks noChangeArrowheads="1"/>
          </p:cNvSpPr>
          <p:nvPr>
            <p:custDataLst>
              <p:tags r:id="rId11"/>
            </p:custDataLst>
          </p:nvPr>
        </p:nvSpPr>
        <p:spPr bwMode="auto">
          <a:xfrm>
            <a:off x="5547373" y="3854763"/>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7" name="Freeform 11"/>
          <p:cNvSpPr/>
          <p:nvPr>
            <p:custDataLst>
              <p:tags r:id="rId12"/>
            </p:custDataLst>
          </p:nvPr>
        </p:nvSpPr>
        <p:spPr bwMode="auto">
          <a:xfrm>
            <a:off x="5461682" y="4898929"/>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8" name="Freeform 10"/>
          <p:cNvSpPr/>
          <p:nvPr>
            <p:custDataLst>
              <p:tags r:id="rId13"/>
            </p:custDataLst>
          </p:nvPr>
        </p:nvSpPr>
        <p:spPr bwMode="auto">
          <a:xfrm>
            <a:off x="5298232" y="4806924"/>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9" name="Rectangle 12"/>
          <p:cNvSpPr>
            <a:spLocks noChangeArrowheads="1"/>
          </p:cNvSpPr>
          <p:nvPr>
            <p:custDataLst>
              <p:tags r:id="rId14"/>
            </p:custDataLst>
          </p:nvPr>
        </p:nvSpPr>
        <p:spPr bwMode="auto">
          <a:xfrm>
            <a:off x="5608797" y="4806924"/>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TextBox 105"/>
          <p:cNvSpPr txBox="1">
            <a:spLocks noChangeArrowheads="1"/>
          </p:cNvSpPr>
          <p:nvPr>
            <p:custDataLst>
              <p:tags r:id="rId15"/>
            </p:custDataLst>
          </p:nvPr>
        </p:nvSpPr>
        <p:spPr bwMode="auto">
          <a:xfrm>
            <a:off x="6477284" y="977748"/>
            <a:ext cx="249299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a:solidFill>
                  <a:srgbClr val="006494"/>
                </a:solidFill>
                <a:latin typeface="微软雅黑" panose="020B0503020204020204" charset="-122"/>
                <a:cs typeface="+mn-ea"/>
                <a:sym typeface="+mn-lt"/>
              </a:rPr>
              <a:t>药品基本信息</a:t>
            </a:r>
          </a:p>
        </p:txBody>
      </p:sp>
      <p:sp>
        <p:nvSpPr>
          <p:cNvPr id="21" name="TextBox 106"/>
          <p:cNvSpPr txBox="1">
            <a:spLocks noChangeArrowheads="1"/>
          </p:cNvSpPr>
          <p:nvPr>
            <p:custDataLst>
              <p:tags r:id="rId16"/>
            </p:custDataLst>
          </p:nvPr>
        </p:nvSpPr>
        <p:spPr bwMode="auto">
          <a:xfrm>
            <a:off x="5752769" y="869841"/>
            <a:ext cx="304892"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1</a:t>
            </a:r>
            <a:endParaRPr lang="zh-CN" altLang="en-US" sz="4000" b="1" dirty="0">
              <a:solidFill>
                <a:srgbClr val="FFFFFF"/>
              </a:solidFill>
              <a:latin typeface="+mn-lt"/>
              <a:ea typeface="+mn-ea"/>
              <a:cs typeface="+mn-ea"/>
              <a:sym typeface="+mn-lt"/>
            </a:endParaRPr>
          </a:p>
        </p:txBody>
      </p:sp>
      <p:sp>
        <p:nvSpPr>
          <p:cNvPr id="22" name="TextBox 108"/>
          <p:cNvSpPr txBox="1">
            <a:spLocks noChangeArrowheads="1"/>
          </p:cNvSpPr>
          <p:nvPr>
            <p:custDataLst>
              <p:tags r:id="rId17"/>
            </p:custDataLst>
          </p:nvPr>
        </p:nvSpPr>
        <p:spPr bwMode="auto">
          <a:xfrm>
            <a:off x="6477284" y="2028263"/>
            <a:ext cx="1338828"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安全性</a:t>
            </a:r>
          </a:p>
        </p:txBody>
      </p:sp>
      <p:sp>
        <p:nvSpPr>
          <p:cNvPr id="23" name="TextBox 109"/>
          <p:cNvSpPr txBox="1">
            <a:spLocks noChangeArrowheads="1"/>
          </p:cNvSpPr>
          <p:nvPr>
            <p:custDataLst>
              <p:tags r:id="rId18"/>
            </p:custDataLst>
          </p:nvPr>
        </p:nvSpPr>
        <p:spPr bwMode="auto">
          <a:xfrm>
            <a:off x="5677428" y="1867989"/>
            <a:ext cx="455574"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2</a:t>
            </a:r>
            <a:endParaRPr lang="zh-CN" altLang="en-US" sz="4000" b="1">
              <a:solidFill>
                <a:srgbClr val="FFFFFF"/>
              </a:solidFill>
              <a:latin typeface="+mn-lt"/>
              <a:ea typeface="+mn-ea"/>
              <a:cs typeface="+mn-ea"/>
              <a:sym typeface="+mn-lt"/>
            </a:endParaRPr>
          </a:p>
        </p:txBody>
      </p:sp>
      <p:sp>
        <p:nvSpPr>
          <p:cNvPr id="24" name="TextBox 115"/>
          <p:cNvSpPr txBox="1">
            <a:spLocks noChangeArrowheads="1"/>
          </p:cNvSpPr>
          <p:nvPr>
            <p:custDataLst>
              <p:tags r:id="rId19"/>
            </p:custDataLst>
          </p:nvPr>
        </p:nvSpPr>
        <p:spPr bwMode="auto">
          <a:xfrm>
            <a:off x="6477284" y="2972457"/>
            <a:ext cx="1338828"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有效性</a:t>
            </a:r>
          </a:p>
        </p:txBody>
      </p:sp>
      <p:sp>
        <p:nvSpPr>
          <p:cNvPr id="25" name="TextBox 116"/>
          <p:cNvSpPr txBox="1">
            <a:spLocks noChangeArrowheads="1"/>
          </p:cNvSpPr>
          <p:nvPr>
            <p:custDataLst>
              <p:tags r:id="rId20"/>
            </p:custDataLst>
          </p:nvPr>
        </p:nvSpPr>
        <p:spPr bwMode="auto">
          <a:xfrm>
            <a:off x="5679833" y="2864549"/>
            <a:ext cx="450764"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3</a:t>
            </a:r>
            <a:endParaRPr lang="zh-CN" altLang="en-US" sz="4000" b="1">
              <a:solidFill>
                <a:srgbClr val="FFFFFF"/>
              </a:solidFill>
              <a:latin typeface="+mn-lt"/>
              <a:ea typeface="+mn-ea"/>
              <a:cs typeface="+mn-ea"/>
              <a:sym typeface="+mn-lt"/>
            </a:endParaRPr>
          </a:p>
        </p:txBody>
      </p:sp>
      <p:sp>
        <p:nvSpPr>
          <p:cNvPr id="26" name="TextBox 117"/>
          <p:cNvSpPr txBox="1">
            <a:spLocks noChangeArrowheads="1"/>
          </p:cNvSpPr>
          <p:nvPr>
            <p:custDataLst>
              <p:tags r:id="rId21"/>
            </p:custDataLst>
          </p:nvPr>
        </p:nvSpPr>
        <p:spPr bwMode="auto">
          <a:xfrm>
            <a:off x="6477284" y="4004250"/>
            <a:ext cx="1325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创新</a:t>
            </a:r>
            <a:r>
              <a:rPr lang="zh-CN" altLang="en-US" sz="3000" dirty="0" smtClean="0">
                <a:solidFill>
                  <a:srgbClr val="006494"/>
                </a:solidFill>
                <a:latin typeface="微软雅黑" panose="020B0503020204020204" charset="-122"/>
                <a:cs typeface="+mn-ea"/>
                <a:sym typeface="+mn-lt"/>
              </a:rPr>
              <a:t>性</a:t>
            </a:r>
            <a:endParaRPr lang="zh-CN" altLang="en-US" sz="3000" dirty="0">
              <a:solidFill>
                <a:srgbClr val="006494"/>
              </a:solidFill>
              <a:latin typeface="微软雅黑" panose="020B0503020204020204" charset="-122"/>
              <a:cs typeface="+mn-ea"/>
              <a:sym typeface="+mn-lt"/>
            </a:endParaRPr>
          </a:p>
        </p:txBody>
      </p:sp>
      <p:sp>
        <p:nvSpPr>
          <p:cNvPr id="27" name="TextBox 118"/>
          <p:cNvSpPr txBox="1">
            <a:spLocks noChangeArrowheads="1"/>
          </p:cNvSpPr>
          <p:nvPr>
            <p:custDataLst>
              <p:tags r:id="rId22"/>
            </p:custDataLst>
          </p:nvPr>
        </p:nvSpPr>
        <p:spPr bwMode="auto">
          <a:xfrm>
            <a:off x="5668612" y="3884913"/>
            <a:ext cx="473206"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4</a:t>
            </a:r>
            <a:endParaRPr lang="zh-CN" altLang="en-US" sz="4000" b="1" dirty="0">
              <a:solidFill>
                <a:srgbClr val="FFFFFF"/>
              </a:solidFill>
              <a:latin typeface="+mn-lt"/>
              <a:ea typeface="+mn-ea"/>
              <a:cs typeface="+mn-ea"/>
              <a:sym typeface="+mn-lt"/>
            </a:endParaRPr>
          </a:p>
        </p:txBody>
      </p:sp>
      <p:sp>
        <p:nvSpPr>
          <p:cNvPr id="28" name="TextBox 119"/>
          <p:cNvSpPr txBox="1">
            <a:spLocks noChangeArrowheads="1"/>
          </p:cNvSpPr>
          <p:nvPr>
            <p:custDataLst>
              <p:tags r:id="rId23"/>
            </p:custDataLst>
          </p:nvPr>
        </p:nvSpPr>
        <p:spPr bwMode="auto">
          <a:xfrm>
            <a:off x="6527599" y="4905454"/>
            <a:ext cx="1325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smtClean="0">
                <a:solidFill>
                  <a:srgbClr val="006494"/>
                </a:solidFill>
                <a:latin typeface="微软雅黑" panose="020B0503020204020204" charset="-122"/>
                <a:cs typeface="+mn-ea"/>
                <a:sym typeface="+mn-lt"/>
              </a:rPr>
              <a:t>公平性</a:t>
            </a:r>
            <a:endParaRPr lang="zh-CN" altLang="en-US" sz="3000" dirty="0">
              <a:solidFill>
                <a:srgbClr val="006494"/>
              </a:solidFill>
              <a:latin typeface="微软雅黑" panose="020B0503020204020204" charset="-122"/>
              <a:cs typeface="+mn-ea"/>
              <a:sym typeface="+mn-lt"/>
            </a:endParaRPr>
          </a:p>
        </p:txBody>
      </p:sp>
      <p:sp>
        <p:nvSpPr>
          <p:cNvPr id="29" name="TextBox 120"/>
          <p:cNvSpPr txBox="1">
            <a:spLocks noChangeArrowheads="1"/>
          </p:cNvSpPr>
          <p:nvPr>
            <p:custDataLst>
              <p:tags r:id="rId24"/>
            </p:custDataLst>
          </p:nvPr>
        </p:nvSpPr>
        <p:spPr bwMode="auto">
          <a:xfrm>
            <a:off x="5656012" y="4823549"/>
            <a:ext cx="457177"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5</a:t>
            </a:r>
            <a:endParaRPr lang="zh-CN" altLang="en-US" sz="4000" b="1" dirty="0">
              <a:solidFill>
                <a:srgbClr val="FFFFFF"/>
              </a:solidFill>
              <a:latin typeface="+mn-lt"/>
              <a:ea typeface="+mn-ea"/>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1540337" y="164311"/>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3" name="文本框 2"/>
          <p:cNvSpPr txBox="1"/>
          <p:nvPr/>
        </p:nvSpPr>
        <p:spPr>
          <a:xfrm>
            <a:off x="1884320" y="679403"/>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01</a:t>
            </a:r>
            <a:endParaRPr lang="zh-CN" altLang="en-US" sz="80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677091" y="2960510"/>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药品基本信息</a:t>
            </a:r>
          </a:p>
        </p:txBody>
      </p:sp>
      <p:sp>
        <p:nvSpPr>
          <p:cNvPr id="11" name="文本框 10"/>
          <p:cNvSpPr txBox="1"/>
          <p:nvPr/>
        </p:nvSpPr>
        <p:spPr>
          <a:xfrm>
            <a:off x="4981794" y="1023573"/>
            <a:ext cx="6413863" cy="3681730"/>
          </a:xfrm>
          <a:prstGeom prst="rect">
            <a:avLst/>
          </a:prstGeom>
          <a:noFill/>
        </p:spPr>
        <p:txBody>
          <a:bodyPr wrap="square" rtlCol="0">
            <a:spAutoFit/>
          </a:bodyPr>
          <a:lstStyle/>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rPr>
              <a:t>通  用 名</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帕拉米韦注射液</a:t>
            </a:r>
            <a:endParaRPr lang="en-US" altLang="zh-CN" sz="2000" dirty="0">
              <a:latin typeface="微软雅黑" panose="020B0503020204020204" charset="-122"/>
              <a:ea typeface="微软雅黑" panose="020B0503020204020204" charset="-122"/>
            </a:endParaRPr>
          </a:p>
          <a:p>
            <a:pPr>
              <a:lnSpc>
                <a:spcPts val="3500"/>
              </a:lnSpc>
            </a:pPr>
            <a:r>
              <a:rPr lang="zh-CN" altLang="en-US" sz="2000" dirty="0" smtClean="0">
                <a:solidFill>
                  <a:schemeClr val="accent5">
                    <a:lumMod val="50000"/>
                  </a:schemeClr>
                </a:solidFill>
                <a:latin typeface="微软雅黑" panose="020B0503020204020204" charset="-122"/>
                <a:ea typeface="微软雅黑" panose="020B0503020204020204" charset="-122"/>
              </a:rPr>
              <a:t>注册</a:t>
            </a:r>
            <a:r>
              <a:rPr lang="zh-CN" altLang="en-US" sz="2000" dirty="0">
                <a:solidFill>
                  <a:schemeClr val="accent5">
                    <a:lumMod val="50000"/>
                  </a:schemeClr>
                </a:solidFill>
                <a:latin typeface="微软雅黑" panose="020B0503020204020204" charset="-122"/>
                <a:ea typeface="微软雅黑" panose="020B0503020204020204" charset="-122"/>
              </a:rPr>
              <a:t>规格</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en-US" altLang="zh-CN" sz="2000" dirty="0" smtClean="0">
                <a:latin typeface="微软雅黑" panose="020B0503020204020204" charset="-122"/>
                <a:ea typeface="微软雅黑" panose="020B0503020204020204" charset="-122"/>
              </a:rPr>
              <a:t>15ml:0.15g</a:t>
            </a:r>
          </a:p>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rPr>
              <a:t>批准文号</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国药准</a:t>
            </a:r>
            <a:r>
              <a:rPr lang="zh-CN" altLang="en-US" sz="2000" dirty="0" smtClean="0">
                <a:latin typeface="微软雅黑" panose="020B0503020204020204" charset="-122"/>
                <a:ea typeface="微软雅黑" panose="020B0503020204020204" charset="-122"/>
              </a:rPr>
              <a:t>字</a:t>
            </a:r>
            <a:r>
              <a:rPr lang="en-US" altLang="zh-CN" sz="2000" dirty="0" smtClean="0">
                <a:latin typeface="微软雅黑" panose="020B0503020204020204" charset="-122"/>
                <a:ea typeface="微软雅黑" panose="020B0503020204020204" charset="-122"/>
              </a:rPr>
              <a:t>H20249216</a:t>
            </a:r>
            <a:endParaRPr lang="en-US" altLang="zh-CN" sz="2000" dirty="0">
              <a:latin typeface="微软雅黑" panose="020B0503020204020204" charset="-122"/>
              <a:ea typeface="微软雅黑" panose="020B0503020204020204" charset="-122"/>
            </a:endParaRPr>
          </a:p>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rPr>
              <a:t>中国大陆首次上市时间</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en-US" altLang="zh-CN" sz="2000" dirty="0" smtClean="0">
                <a:latin typeface="微软雅黑" panose="020B0503020204020204" charset="-122"/>
                <a:ea typeface="微软雅黑" panose="020B0503020204020204" charset="-122"/>
              </a:rPr>
              <a:t>2024</a:t>
            </a:r>
            <a:r>
              <a:rPr lang="zh-CN" altLang="en-US" sz="2000" dirty="0" smtClean="0">
                <a:latin typeface="微软雅黑" panose="020B0503020204020204" charset="-122"/>
                <a:ea typeface="微软雅黑" panose="020B0503020204020204" charset="-122"/>
              </a:rPr>
              <a:t>年</a:t>
            </a:r>
            <a:r>
              <a:rPr lang="en-US" altLang="zh-CN" sz="2000" dirty="0" smtClean="0">
                <a:latin typeface="微软雅黑" panose="020B0503020204020204" charset="-122"/>
                <a:ea typeface="微软雅黑" panose="020B0503020204020204" charset="-122"/>
              </a:rPr>
              <a:t>10</a:t>
            </a:r>
            <a:r>
              <a:rPr lang="zh-CN" altLang="en-US" sz="2000" dirty="0" smtClean="0">
                <a:latin typeface="微软雅黑" panose="020B0503020204020204" charset="-122"/>
                <a:ea typeface="微软雅黑" panose="020B0503020204020204" charset="-122"/>
              </a:rPr>
              <a:t>月</a:t>
            </a:r>
            <a:r>
              <a:rPr lang="en-US" altLang="zh-CN" sz="2000" dirty="0" smtClean="0">
                <a:latin typeface="微软雅黑" panose="020B0503020204020204" charset="-122"/>
                <a:ea typeface="微软雅黑" panose="020B0503020204020204" charset="-122"/>
              </a:rPr>
              <a:t>29</a:t>
            </a:r>
            <a:r>
              <a:rPr lang="zh-CN" altLang="en-US" sz="2000" dirty="0" smtClean="0">
                <a:latin typeface="微软雅黑" panose="020B0503020204020204" charset="-122"/>
                <a:ea typeface="微软雅黑" panose="020B0503020204020204" charset="-122"/>
              </a:rPr>
              <a:t>日</a:t>
            </a:r>
          </a:p>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sym typeface="+mn-ea"/>
              </a:rPr>
              <a:t>中国目前大陆同通用名药品的上市情况：</a:t>
            </a:r>
            <a:r>
              <a:rPr lang="zh-CN" altLang="en-US" sz="2000" dirty="0">
                <a:latin typeface="微软雅黑" panose="020B0503020204020204" charset="-122"/>
                <a:ea typeface="微软雅黑" panose="020B0503020204020204" charset="-122"/>
                <a:sym typeface="+mn-ea"/>
              </a:rPr>
              <a:t>共</a:t>
            </a:r>
            <a:r>
              <a:rPr lang="en-US" altLang="zh-CN" sz="2000" dirty="0">
                <a:latin typeface="微软雅黑" panose="020B0503020204020204" charset="-122"/>
                <a:ea typeface="微软雅黑" panose="020B0503020204020204" charset="-122"/>
                <a:sym typeface="+mn-ea"/>
              </a:rPr>
              <a:t>39</a:t>
            </a:r>
            <a:r>
              <a:rPr lang="zh-CN" altLang="en-US" sz="2000" dirty="0">
                <a:latin typeface="微软雅黑" panose="020B0503020204020204" charset="-122"/>
                <a:ea typeface="微软雅黑" panose="020B0503020204020204" charset="-122"/>
                <a:sym typeface="+mn-ea"/>
              </a:rPr>
              <a:t>家</a:t>
            </a:r>
            <a:endParaRPr lang="en-US" altLang="zh-CN" sz="2000" dirty="0">
              <a:latin typeface="微软雅黑" panose="020B0503020204020204" charset="-122"/>
              <a:ea typeface="微软雅黑" panose="020B0503020204020204" charset="-122"/>
            </a:endParaRPr>
          </a:p>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rPr>
              <a:t>全球首个上市国家</a:t>
            </a:r>
            <a:r>
              <a:rPr lang="en-US" altLang="zh-CN" sz="2000" dirty="0">
                <a:solidFill>
                  <a:schemeClr val="accent5">
                    <a:lumMod val="50000"/>
                  </a:schemeClr>
                </a:solidFill>
                <a:latin typeface="微软雅黑" panose="020B0503020204020204" charset="-122"/>
                <a:ea typeface="微软雅黑" panose="020B0503020204020204" charset="-122"/>
              </a:rPr>
              <a:t>/</a:t>
            </a:r>
            <a:r>
              <a:rPr lang="zh-CN" altLang="en-US" sz="2000" dirty="0">
                <a:solidFill>
                  <a:schemeClr val="accent5">
                    <a:lumMod val="50000"/>
                  </a:schemeClr>
                </a:solidFill>
                <a:latin typeface="微软雅黑" panose="020B0503020204020204" charset="-122"/>
                <a:ea typeface="微软雅黑" panose="020B0503020204020204" charset="-122"/>
              </a:rPr>
              <a:t>地区及上市时间</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zh-CN" altLang="en-US" sz="2000" dirty="0" smtClean="0">
                <a:latin typeface="微软雅黑" panose="020B0503020204020204" charset="-122"/>
                <a:ea typeface="微软雅黑" panose="020B0503020204020204" charset="-122"/>
              </a:rPr>
              <a:t>日本，</a:t>
            </a:r>
            <a:r>
              <a:rPr lang="en-US" altLang="zh-CN" sz="2000" dirty="0" smtClean="0">
                <a:latin typeface="微软雅黑" panose="020B0503020204020204" charset="-122"/>
                <a:ea typeface="微软雅黑" panose="020B0503020204020204" charset="-122"/>
              </a:rPr>
              <a:t>2010</a:t>
            </a:r>
            <a:r>
              <a:rPr lang="zh-CN" altLang="en-US" sz="2000" dirty="0" smtClean="0">
                <a:latin typeface="微软雅黑" panose="020B0503020204020204" charset="-122"/>
                <a:ea typeface="微软雅黑" panose="020B0503020204020204" charset="-122"/>
              </a:rPr>
              <a:t>年</a:t>
            </a:r>
            <a:r>
              <a:rPr lang="en-US" altLang="zh-CN" sz="2000" dirty="0" smtClean="0">
                <a:latin typeface="微软雅黑" panose="020B0503020204020204" charset="-122"/>
                <a:ea typeface="微软雅黑" panose="020B0503020204020204" charset="-122"/>
              </a:rPr>
              <a:t>1</a:t>
            </a:r>
            <a:r>
              <a:rPr lang="zh-CN" altLang="en-US" sz="2000" dirty="0" smtClean="0">
                <a:latin typeface="微软雅黑" panose="020B0503020204020204" charset="-122"/>
                <a:ea typeface="微软雅黑" panose="020B0503020204020204" charset="-122"/>
              </a:rPr>
              <a:t>月</a:t>
            </a:r>
            <a:endParaRPr lang="en-US" altLang="zh-CN" sz="2000" dirty="0" smtClean="0">
              <a:latin typeface="微软雅黑" panose="020B0503020204020204" charset="-122"/>
              <a:ea typeface="微软雅黑" panose="020B0503020204020204" charset="-122"/>
            </a:endParaRPr>
          </a:p>
          <a:p>
            <a:pPr>
              <a:lnSpc>
                <a:spcPts val="3500"/>
              </a:lnSpc>
            </a:pPr>
            <a:r>
              <a:rPr lang="zh-CN" altLang="en-US" sz="2000" dirty="0" smtClean="0">
                <a:solidFill>
                  <a:schemeClr val="accent5">
                    <a:lumMod val="50000"/>
                  </a:schemeClr>
                </a:solidFill>
                <a:latin typeface="微软雅黑" panose="020B0503020204020204" charset="-122"/>
                <a:ea typeface="微软雅黑" panose="020B0503020204020204" charset="-122"/>
              </a:rPr>
              <a:t>是否</a:t>
            </a:r>
            <a:r>
              <a:rPr lang="zh-CN" altLang="en-US" sz="2000" dirty="0">
                <a:solidFill>
                  <a:schemeClr val="accent5">
                    <a:lumMod val="50000"/>
                  </a:schemeClr>
                </a:solidFill>
                <a:latin typeface="微软雅黑" panose="020B0503020204020204" charset="-122"/>
                <a:ea typeface="微软雅黑" panose="020B0503020204020204" charset="-122"/>
              </a:rPr>
              <a:t>为</a:t>
            </a:r>
            <a:r>
              <a:rPr lang="en-US" altLang="zh-CN" sz="2000" dirty="0">
                <a:solidFill>
                  <a:schemeClr val="accent5">
                    <a:lumMod val="50000"/>
                  </a:schemeClr>
                </a:solidFill>
                <a:latin typeface="微软雅黑" panose="020B0503020204020204" charset="-122"/>
                <a:ea typeface="微软雅黑" panose="020B0503020204020204" charset="-122"/>
              </a:rPr>
              <a:t>OTC</a:t>
            </a:r>
            <a:r>
              <a:rPr lang="zh-CN" altLang="en-US" sz="2000" dirty="0">
                <a:solidFill>
                  <a:schemeClr val="accent5">
                    <a:lumMod val="50000"/>
                  </a:schemeClr>
                </a:solidFill>
                <a:latin typeface="微软雅黑" panose="020B0503020204020204" charset="-122"/>
                <a:ea typeface="微软雅黑" panose="020B0503020204020204" charset="-122"/>
              </a:rPr>
              <a:t>药品：</a:t>
            </a:r>
            <a:r>
              <a:rPr lang="zh-CN" altLang="en-US" sz="2000" dirty="0">
                <a:latin typeface="微软雅黑" panose="020B0503020204020204" charset="-122"/>
                <a:ea typeface="微软雅黑" panose="020B0503020204020204" charset="-122"/>
              </a:rPr>
              <a:t>否</a:t>
            </a:r>
            <a:endParaRPr lang="en-US" altLang="zh-CN" sz="2000" dirty="0">
              <a:latin typeface="微软雅黑" panose="020B0503020204020204" charset="-122"/>
              <a:ea typeface="微软雅黑" panose="020B0503020204020204" charset="-122"/>
            </a:endParaRPr>
          </a:p>
          <a:p>
            <a:pPr>
              <a:lnSpc>
                <a:spcPts val="3500"/>
              </a:lnSpc>
            </a:pPr>
            <a:r>
              <a:rPr lang="zh-CN" altLang="en-US" sz="2000" dirty="0">
                <a:solidFill>
                  <a:schemeClr val="accent5">
                    <a:lumMod val="50000"/>
                  </a:schemeClr>
                </a:solidFill>
                <a:latin typeface="微软雅黑" panose="020B0503020204020204" charset="-122"/>
                <a:ea typeface="微软雅黑" panose="020B0503020204020204" charset="-122"/>
              </a:rPr>
              <a:t>参照药品建议</a:t>
            </a:r>
            <a:r>
              <a:rPr lang="zh-CN" altLang="en-US" sz="2000" dirty="0" smtClean="0">
                <a:solidFill>
                  <a:schemeClr val="accent5">
                    <a:lumMod val="50000"/>
                  </a:schemeClr>
                </a:solidFill>
                <a:latin typeface="微软雅黑" panose="020B0503020204020204" charset="-122"/>
                <a:ea typeface="微软雅黑" panose="020B0503020204020204" charset="-122"/>
              </a:rPr>
              <a:t>：</a:t>
            </a:r>
            <a:r>
              <a:rPr lang="zh-CN" altLang="en-US" sz="2000" dirty="0" smtClean="0">
                <a:latin typeface="微软雅黑" panose="020B0503020204020204" charset="-122"/>
                <a:ea typeface="微软雅黑" panose="020B0503020204020204" charset="-122"/>
              </a:rPr>
              <a:t>帕拉米韦氯化钠注射液</a:t>
            </a:r>
          </a:p>
        </p:txBody>
      </p:sp>
      <p:sp>
        <p:nvSpPr>
          <p:cNvPr id="15" name="文本框 14"/>
          <p:cNvSpPr txBox="1"/>
          <p:nvPr/>
        </p:nvSpPr>
        <p:spPr>
          <a:xfrm>
            <a:off x="1115568" y="3654866"/>
            <a:ext cx="315468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Basic Information</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22" name="Freeform 11"/>
          <p:cNvSpPr/>
          <p:nvPr/>
        </p:nvSpPr>
        <p:spPr bwMode="auto">
          <a:xfrm>
            <a:off x="1540337" y="51643"/>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5">
                <a:lumMod val="5000"/>
                <a:lumOff val="95000"/>
              </a:schemeClr>
            </a:gs>
            <a:gs pos="0">
              <a:schemeClr val="accent1">
                <a:lumMod val="20000"/>
                <a:lumOff val="80000"/>
              </a:schemeClr>
            </a:gs>
            <a:gs pos="100000">
              <a:schemeClr val="accent1">
                <a:lumMod val="20000"/>
                <a:lumOff val="80000"/>
              </a:schemeClr>
            </a:gs>
            <a:gs pos="91000">
              <a:schemeClr val="bg1"/>
            </a:gs>
          </a:gsLst>
          <a:lin ang="5400000" scaled="1"/>
          <a:tileRect/>
        </a:gradFill>
        <a:effectLst/>
      </p:bgPr>
    </p:bg>
    <p:spTree>
      <p:nvGrpSpPr>
        <p:cNvPr id="1" name=""/>
        <p:cNvGrpSpPr/>
        <p:nvPr/>
      </p:nvGrpSpPr>
      <p:grpSpPr>
        <a:xfrm>
          <a:off x="0" y="0"/>
          <a:ext cx="0" cy="0"/>
          <a:chOff x="0" y="0"/>
          <a:chExt cx="0" cy="0"/>
        </a:xfrm>
      </p:grpSpPr>
      <p:sp>
        <p:nvSpPr>
          <p:cNvPr id="13" name="矩形: 圆角 12"/>
          <p:cNvSpPr/>
          <p:nvPr/>
        </p:nvSpPr>
        <p:spPr>
          <a:xfrm>
            <a:off x="328930" y="2371101"/>
            <a:ext cx="11480165" cy="2069163"/>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圆角 4"/>
          <p:cNvSpPr/>
          <p:nvPr/>
        </p:nvSpPr>
        <p:spPr>
          <a:xfrm>
            <a:off x="328746" y="1520069"/>
            <a:ext cx="11480077" cy="603842"/>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延期 1"/>
          <p:cNvSpPr/>
          <p:nvPr/>
        </p:nvSpPr>
        <p:spPr>
          <a:xfrm>
            <a:off x="-13063" y="322217"/>
            <a:ext cx="1380307" cy="857798"/>
          </a:xfrm>
          <a:prstGeom prst="flowChartDelay">
            <a:avLst/>
          </a:prstGeom>
          <a:solidFill>
            <a:srgbClr val="006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51314" y="406470"/>
            <a:ext cx="780503" cy="646331"/>
          </a:xfrm>
          <a:prstGeom prst="rect">
            <a:avLst/>
          </a:prstGeom>
          <a:noFill/>
        </p:spPr>
        <p:txBody>
          <a:bodyPr wrap="square" rtlCol="0">
            <a:spAutoFit/>
          </a:bodyPr>
          <a:lstStyle/>
          <a:p>
            <a:pPr algn="dist"/>
            <a:r>
              <a:rPr lang="en-US" altLang="zh-CN" sz="3600" b="1" dirty="0">
                <a:solidFill>
                  <a:schemeClr val="bg1"/>
                </a:solidFill>
                <a:latin typeface="微软雅黑" panose="020B0503020204020204" charset="-122"/>
                <a:ea typeface="微软雅黑" panose="020B0503020204020204" charset="-122"/>
              </a:rPr>
              <a:t>01</a:t>
            </a:r>
            <a:endParaRPr lang="zh-CN" altLang="en-US" sz="36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781593" y="110630"/>
            <a:ext cx="4101737" cy="743986"/>
          </a:xfrm>
          <a:prstGeom prst="rect">
            <a:avLst/>
          </a:prstGeom>
          <a:noFill/>
        </p:spPr>
        <p:txBody>
          <a:bodyPr wrap="square" rtlCol="0">
            <a:spAutoFit/>
          </a:bodyPr>
          <a:lstStyle/>
          <a:p>
            <a:pPr algn="ctr">
              <a:lnSpc>
                <a:spcPct val="150000"/>
              </a:lnSpc>
            </a:pPr>
            <a:r>
              <a:rPr lang="zh-CN" altLang="en-US" sz="3200" b="1" dirty="0">
                <a:solidFill>
                  <a:srgbClr val="006494"/>
                </a:solidFill>
                <a:latin typeface="微软雅黑" panose="020B0503020204020204" charset="-122"/>
                <a:ea typeface="微软雅黑" panose="020B0503020204020204" charset="-122"/>
              </a:rPr>
              <a:t>药品基本信息</a:t>
            </a:r>
          </a:p>
        </p:txBody>
      </p:sp>
      <p:sp>
        <p:nvSpPr>
          <p:cNvPr id="15" name="文本框 14"/>
          <p:cNvSpPr txBox="1"/>
          <p:nvPr/>
        </p:nvSpPr>
        <p:spPr>
          <a:xfrm>
            <a:off x="1534884" y="69682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50000"/>
                  </a:schemeClr>
                </a:solidFill>
                <a:latin typeface="微软雅黑" panose="020B0503020204020204" charset="-122"/>
                <a:ea typeface="微软雅黑" panose="020B0503020204020204" charset="-122"/>
              </a:rPr>
              <a:t>Basic Information</a:t>
            </a:r>
            <a:endParaRPr lang="zh-CN" altLang="en-US" sz="2000" b="1" dirty="0">
              <a:solidFill>
                <a:schemeClr val="bg1">
                  <a:lumMod val="50000"/>
                </a:schemeClr>
              </a:solidFill>
              <a:latin typeface="微软雅黑" panose="020B0503020204020204" charset="-122"/>
              <a:ea typeface="微软雅黑" panose="020B0503020204020204" charset="-122"/>
            </a:endParaRPr>
          </a:p>
        </p:txBody>
      </p:sp>
      <p:sp>
        <p:nvSpPr>
          <p:cNvPr id="7" name="ïṣľîḓè"/>
          <p:cNvSpPr/>
          <p:nvPr/>
        </p:nvSpPr>
        <p:spPr>
          <a:xfrm>
            <a:off x="781593" y="1388618"/>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适应症</a:t>
            </a:r>
          </a:p>
        </p:txBody>
      </p:sp>
      <p:sp>
        <p:nvSpPr>
          <p:cNvPr id="4" name="文本框 3"/>
          <p:cNvSpPr txBox="1"/>
          <p:nvPr/>
        </p:nvSpPr>
        <p:spPr>
          <a:xfrm>
            <a:off x="758896" y="1809391"/>
            <a:ext cx="9284557" cy="337185"/>
          </a:xfrm>
          <a:prstGeom prst="rect">
            <a:avLst/>
          </a:prstGeom>
          <a:noFill/>
        </p:spPr>
        <p:txBody>
          <a:bodyPr wrap="square" rtlCol="0">
            <a:spAutoFit/>
          </a:bodyPr>
          <a:lstStyle/>
          <a:p>
            <a:r>
              <a:rPr lang="zh-CN" altLang="en-US" sz="1600" dirty="0">
                <a:solidFill>
                  <a:schemeClr val="bg2">
                    <a:lumMod val="10000"/>
                  </a:schemeClr>
                </a:solidFill>
                <a:latin typeface="微软雅黑" panose="020B0503020204020204" charset="-122"/>
                <a:ea typeface="微软雅黑" panose="020B0503020204020204" charset="-122"/>
                <a:sym typeface="+mn-ea"/>
              </a:rPr>
              <a:t>用于治疗甲型或乙型流行性感冒。</a:t>
            </a:r>
            <a:endParaRPr lang="zh-CN" altLang="en-US" sz="1600" dirty="0">
              <a:solidFill>
                <a:schemeClr val="bg2">
                  <a:lumMod val="10000"/>
                </a:schemeClr>
              </a:solidFill>
              <a:latin typeface="微软雅黑" panose="020B0503020204020204" charset="-122"/>
              <a:ea typeface="微软雅黑" panose="020B0503020204020204" charset="-122"/>
            </a:endParaRPr>
          </a:p>
        </p:txBody>
      </p:sp>
      <p:sp>
        <p:nvSpPr>
          <p:cNvPr id="9" name="ïṣľîḓè"/>
          <p:cNvSpPr/>
          <p:nvPr/>
        </p:nvSpPr>
        <p:spPr>
          <a:xfrm>
            <a:off x="668138" y="2193807"/>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疾病基本情况</a:t>
            </a:r>
          </a:p>
        </p:txBody>
      </p:sp>
      <p:sp>
        <p:nvSpPr>
          <p:cNvPr id="12" name="文本框 11"/>
          <p:cNvSpPr txBox="1"/>
          <p:nvPr/>
        </p:nvSpPr>
        <p:spPr>
          <a:xfrm>
            <a:off x="382904" y="2690051"/>
            <a:ext cx="11323321" cy="1569660"/>
          </a:xfrm>
          <a:prstGeom prst="rect">
            <a:avLst/>
          </a:prstGeom>
          <a:noFill/>
        </p:spPr>
        <p:txBody>
          <a:bodyPr wrap="square" rtlCol="0">
            <a:spAutoFit/>
          </a:bodyPr>
          <a:lstStyle/>
          <a:p>
            <a:pPr marL="285750" indent="-285750">
              <a:buFont typeface="Wingdings" panose="05000000000000000000" charset="0"/>
              <a:buChar char="Ø"/>
            </a:pPr>
            <a:r>
              <a:rPr lang="zh-CN" altLang="en-US" sz="1600" spc="10" dirty="0" smtClean="0">
                <a:solidFill>
                  <a:schemeClr val="bg2">
                    <a:lumMod val="10000"/>
                  </a:schemeClr>
                </a:solidFill>
                <a:latin typeface="微软雅黑" panose="020B0503020204020204" charset="-122"/>
                <a:ea typeface="微软雅黑" panose="020B0503020204020204" charset="-122"/>
                <a:cs typeface="微软雅黑" panose="020B0503020204020204" charset="-122"/>
              </a:rPr>
              <a:t>流行性感冒是</a:t>
            </a:r>
            <a:r>
              <a:rPr lang="zh-CN" altLang="en-US" sz="1600" spc="10" dirty="0">
                <a:solidFill>
                  <a:schemeClr val="bg2">
                    <a:lumMod val="10000"/>
                  </a:schemeClr>
                </a:solidFill>
                <a:latin typeface="微软雅黑" panose="020B0503020204020204" charset="-122"/>
                <a:ea typeface="微软雅黑" panose="020B0503020204020204" charset="-122"/>
                <a:cs typeface="微软雅黑" panose="020B0503020204020204" charset="-122"/>
              </a:rPr>
              <a:t>流感病毒引起的一种急性呼吸道传染病，</a:t>
            </a:r>
            <a:r>
              <a:rPr lang="zh-CN" altLang="en-US" sz="1600" dirty="0">
                <a:solidFill>
                  <a:schemeClr val="bg2">
                    <a:lumMod val="10000"/>
                  </a:schemeClr>
                </a:solidFill>
                <a:latin typeface="微软雅黑" panose="020B0503020204020204" charset="-122"/>
                <a:ea typeface="微软雅黑" panose="020B0503020204020204" charset="-122"/>
              </a:rPr>
              <a:t>主要通过空气中的飞沫、人与人之间的接触或与被污染物品的接触传播。它最大的特点是发病快、传染性强、发病率高。</a:t>
            </a:r>
          </a:p>
          <a:p>
            <a:pPr marL="285750" indent="-285750">
              <a:buFont typeface="Wingdings" panose="05000000000000000000" charset="0"/>
              <a:buChar char="Ø"/>
            </a:pPr>
            <a:r>
              <a:rPr lang="zh-CN" altLang="en-US" sz="1600" dirty="0">
                <a:solidFill>
                  <a:schemeClr val="bg2">
                    <a:lumMod val="10000"/>
                  </a:schemeClr>
                </a:solidFill>
                <a:latin typeface="微软雅黑" panose="020B0503020204020204" charset="-122"/>
                <a:ea typeface="微软雅黑" panose="020B0503020204020204" charset="-122"/>
              </a:rPr>
              <a:t>流感病毒直接侵袭人体的呼吸系统，可引起病毒性肺炎、继发细菌性肺炎、急性呼吸窘迫综合征、休克、弥漫性血管内凝血等多种威胁生命的严重并发症。</a:t>
            </a:r>
          </a:p>
          <a:p>
            <a:pPr marL="285750" indent="-285750">
              <a:buFont typeface="Wingdings" panose="05000000000000000000" charset="0"/>
              <a:buChar char="Ø"/>
            </a:pPr>
            <a:r>
              <a:rPr lang="zh-CN" altLang="en-US" sz="1600" dirty="0">
                <a:solidFill>
                  <a:schemeClr val="bg2">
                    <a:lumMod val="10000"/>
                  </a:schemeClr>
                </a:solidFill>
                <a:latin typeface="微软雅黑" panose="020B0503020204020204" charset="-122"/>
                <a:ea typeface="微软雅黑" panose="020B0503020204020204" charset="-122"/>
              </a:rPr>
              <a:t>孕妇、婴幼儿、老年人和慢性基础疾病患者等均属于高危人群，患流感后出现严重疾病和死亡的风险较高。每年</a:t>
            </a:r>
            <a:r>
              <a:rPr lang="zh-CN" altLang="en-US" sz="1600" dirty="0">
                <a:solidFill>
                  <a:schemeClr val="bg2">
                    <a:lumMod val="10000"/>
                  </a:schemeClr>
                </a:solidFill>
                <a:latin typeface="微软雅黑" panose="020B0503020204020204" charset="-122"/>
                <a:ea typeface="微软雅黑" panose="020B0503020204020204" charset="-122"/>
                <a:sym typeface="+mn-ea"/>
              </a:rPr>
              <a:t>全球</a:t>
            </a:r>
            <a:r>
              <a:rPr lang="zh-CN" altLang="en-US" sz="1600" dirty="0">
                <a:solidFill>
                  <a:schemeClr val="bg2">
                    <a:lumMod val="10000"/>
                  </a:schemeClr>
                </a:solidFill>
                <a:latin typeface="微软雅黑" panose="020B0503020204020204" charset="-122"/>
                <a:ea typeface="微软雅黑" panose="020B0503020204020204" charset="-122"/>
              </a:rPr>
              <a:t>流感可致</a:t>
            </a:r>
            <a:r>
              <a:rPr lang="en-US" altLang="zh-CN" sz="1600" dirty="0">
                <a:solidFill>
                  <a:schemeClr val="bg2">
                    <a:lumMod val="10000"/>
                  </a:schemeClr>
                </a:solidFill>
                <a:latin typeface="微软雅黑" panose="020B0503020204020204" charset="-122"/>
                <a:ea typeface="微软雅黑" panose="020B0503020204020204" charset="-122"/>
              </a:rPr>
              <a:t>300-500</a:t>
            </a:r>
            <a:r>
              <a:rPr lang="zh-CN" altLang="en-US" sz="1600" dirty="0">
                <a:solidFill>
                  <a:schemeClr val="bg2">
                    <a:lumMod val="10000"/>
                  </a:schemeClr>
                </a:solidFill>
                <a:latin typeface="微软雅黑" panose="020B0503020204020204" charset="-122"/>
                <a:ea typeface="微软雅黑" panose="020B0503020204020204" charset="-122"/>
              </a:rPr>
              <a:t>万例重症病例，</a:t>
            </a:r>
            <a:r>
              <a:rPr lang="en-US" altLang="zh-CN" sz="1600" dirty="0">
                <a:solidFill>
                  <a:schemeClr val="bg2">
                    <a:lumMod val="10000"/>
                  </a:schemeClr>
                </a:solidFill>
                <a:latin typeface="微软雅黑" panose="020B0503020204020204" charset="-122"/>
                <a:ea typeface="微软雅黑" panose="020B0503020204020204" charset="-122"/>
              </a:rPr>
              <a:t>29-65</a:t>
            </a:r>
            <a:r>
              <a:rPr lang="zh-CN" altLang="en-US" sz="1600" dirty="0">
                <a:solidFill>
                  <a:schemeClr val="bg2">
                    <a:lumMod val="10000"/>
                  </a:schemeClr>
                </a:solidFill>
                <a:latin typeface="微软雅黑" panose="020B0503020204020204" charset="-122"/>
                <a:ea typeface="微软雅黑" panose="020B0503020204020204" charset="-122"/>
              </a:rPr>
              <a:t>万人死亡</a:t>
            </a:r>
            <a:r>
              <a:rPr lang="zh-CN" altLang="en-US" sz="1600" dirty="0" smtClean="0">
                <a:solidFill>
                  <a:schemeClr val="bg2">
                    <a:lumMod val="10000"/>
                  </a:schemeClr>
                </a:solidFill>
                <a:latin typeface="微软雅黑" panose="020B0503020204020204" charset="-122"/>
                <a:ea typeface="微软雅黑" panose="020B0503020204020204" charset="-122"/>
              </a:rPr>
              <a:t>。</a:t>
            </a:r>
            <a:endParaRPr lang="en-US" altLang="zh-CN" sz="1600" dirty="0" smtClean="0">
              <a:solidFill>
                <a:schemeClr val="bg2">
                  <a:lumMod val="10000"/>
                </a:schemeClr>
              </a:solidFill>
              <a:latin typeface="微软雅黑" panose="020B0503020204020204" charset="-122"/>
              <a:ea typeface="微软雅黑" panose="020B0503020204020204" charset="-122"/>
            </a:endParaRPr>
          </a:p>
        </p:txBody>
      </p:sp>
      <p:sp>
        <p:nvSpPr>
          <p:cNvPr id="14" name="矩形: 圆角 13"/>
          <p:cNvSpPr/>
          <p:nvPr/>
        </p:nvSpPr>
        <p:spPr>
          <a:xfrm>
            <a:off x="328745" y="4826635"/>
            <a:ext cx="11480077" cy="1446821"/>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ïṣľîḓè"/>
          <p:cNvSpPr/>
          <p:nvPr/>
        </p:nvSpPr>
        <p:spPr>
          <a:xfrm>
            <a:off x="758896" y="4578662"/>
            <a:ext cx="169100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用法用量</a:t>
            </a:r>
          </a:p>
        </p:txBody>
      </p:sp>
      <p:sp>
        <p:nvSpPr>
          <p:cNvPr id="18" name="文本框 17"/>
          <p:cNvSpPr txBox="1"/>
          <p:nvPr/>
        </p:nvSpPr>
        <p:spPr>
          <a:xfrm>
            <a:off x="851535" y="4950017"/>
            <a:ext cx="10854690" cy="1323439"/>
          </a:xfrm>
          <a:prstGeom prst="rect">
            <a:avLst/>
          </a:prstGeom>
          <a:noFill/>
        </p:spPr>
        <p:txBody>
          <a:bodyPr wrap="square" rtlCol="0">
            <a:spAutoFit/>
          </a:bodyPr>
          <a:lstStyle/>
          <a:p>
            <a:r>
              <a:rPr lang="zh-CN" altLang="zh-CN" sz="1600" dirty="0">
                <a:solidFill>
                  <a:schemeClr val="bg2">
                    <a:lumMod val="10000"/>
                  </a:schemeClr>
                </a:solidFill>
                <a:latin typeface="微软雅黑" panose="020B0503020204020204" charset="-122"/>
                <a:ea typeface="微软雅黑" panose="020B0503020204020204" charset="-122"/>
              </a:rPr>
              <a:t>成人：常用剂量为每次帕拉米韦</a:t>
            </a:r>
            <a:r>
              <a:rPr lang="ja-JP" altLang="zh-CN" sz="1600" dirty="0">
                <a:solidFill>
                  <a:schemeClr val="bg2">
                    <a:lumMod val="10000"/>
                  </a:schemeClr>
                </a:solidFill>
                <a:latin typeface="微软雅黑" panose="020B0503020204020204" charset="-122"/>
                <a:ea typeface="微软雅黑" panose="020B0503020204020204" charset="-122"/>
              </a:rPr>
              <a:t>300mg</a:t>
            </a:r>
            <a:r>
              <a:rPr lang="zh-CN" altLang="zh-CN" sz="1600" dirty="0">
                <a:solidFill>
                  <a:schemeClr val="bg2">
                    <a:lumMod val="10000"/>
                  </a:schemeClr>
                </a:solidFill>
                <a:latin typeface="微软雅黑" panose="020B0503020204020204" charset="-122"/>
                <a:ea typeface="微软雅黑" panose="020B0503020204020204" charset="-122"/>
              </a:rPr>
              <a:t>，经</a:t>
            </a:r>
            <a:r>
              <a:rPr lang="ja-JP" altLang="zh-CN" sz="1600" dirty="0">
                <a:solidFill>
                  <a:schemeClr val="bg2">
                    <a:lumMod val="10000"/>
                  </a:schemeClr>
                </a:solidFill>
                <a:latin typeface="微软雅黑" panose="020B0503020204020204" charset="-122"/>
                <a:ea typeface="微软雅黑" panose="020B0503020204020204" charset="-122"/>
              </a:rPr>
              <a:t>15</a:t>
            </a:r>
            <a:r>
              <a:rPr lang="zh-CN" altLang="zh-CN" sz="1600" dirty="0">
                <a:solidFill>
                  <a:schemeClr val="bg2">
                    <a:lumMod val="10000"/>
                  </a:schemeClr>
                </a:solidFill>
                <a:latin typeface="微软雅黑" panose="020B0503020204020204" charset="-122"/>
                <a:ea typeface="微软雅黑" panose="020B0503020204020204" charset="-122"/>
              </a:rPr>
              <a:t>分钟以上单次静脉滴注。</a:t>
            </a:r>
          </a:p>
          <a:p>
            <a:r>
              <a:rPr lang="zh-CN" altLang="zh-CN" sz="1600" dirty="0">
                <a:solidFill>
                  <a:schemeClr val="bg2">
                    <a:lumMod val="10000"/>
                  </a:schemeClr>
                </a:solidFill>
                <a:latin typeface="微软雅黑" panose="020B0503020204020204" charset="-122"/>
                <a:ea typeface="微软雅黑" panose="020B0503020204020204" charset="-122"/>
              </a:rPr>
              <a:t>对于因合并症等病情可能会加重的患者，剂量为每日一次</a:t>
            </a:r>
            <a:r>
              <a:rPr lang="ja-JP" altLang="zh-CN" sz="1600" dirty="0">
                <a:solidFill>
                  <a:schemeClr val="bg2">
                    <a:lumMod val="10000"/>
                  </a:schemeClr>
                </a:solidFill>
                <a:latin typeface="微软雅黑" panose="020B0503020204020204" charset="-122"/>
                <a:ea typeface="微软雅黑" panose="020B0503020204020204" charset="-122"/>
              </a:rPr>
              <a:t>600mg</a:t>
            </a:r>
            <a:r>
              <a:rPr lang="zh-CN" altLang="zh-CN" sz="1600" dirty="0">
                <a:solidFill>
                  <a:schemeClr val="bg2">
                    <a:lumMod val="10000"/>
                  </a:schemeClr>
                </a:solidFill>
                <a:latin typeface="微软雅黑" panose="020B0503020204020204" charset="-122"/>
                <a:ea typeface="微软雅黑" panose="020B0503020204020204" charset="-122"/>
              </a:rPr>
              <a:t>并经</a:t>
            </a:r>
            <a:r>
              <a:rPr lang="ja-JP" altLang="zh-CN" sz="1600" dirty="0">
                <a:solidFill>
                  <a:schemeClr val="bg2">
                    <a:lumMod val="10000"/>
                  </a:schemeClr>
                </a:solidFill>
                <a:latin typeface="微软雅黑" panose="020B0503020204020204" charset="-122"/>
                <a:ea typeface="微软雅黑" panose="020B0503020204020204" charset="-122"/>
              </a:rPr>
              <a:t>15</a:t>
            </a:r>
            <a:r>
              <a:rPr lang="zh-CN" altLang="zh-CN" sz="1600" dirty="0">
                <a:solidFill>
                  <a:schemeClr val="bg2">
                    <a:lumMod val="10000"/>
                  </a:schemeClr>
                </a:solidFill>
                <a:latin typeface="微软雅黑" panose="020B0503020204020204" charset="-122"/>
                <a:ea typeface="微软雅黑" panose="020B0503020204020204" charset="-122"/>
              </a:rPr>
              <a:t>分钟以上单次静脉滴注，根据症状可连续多日重复给药。此外，根据年龄及症状可酌情减量。</a:t>
            </a:r>
          </a:p>
          <a:p>
            <a:r>
              <a:rPr lang="zh-CN" altLang="zh-CN" sz="1600" dirty="0">
                <a:solidFill>
                  <a:schemeClr val="bg2">
                    <a:lumMod val="10000"/>
                  </a:schemeClr>
                </a:solidFill>
                <a:latin typeface="微软雅黑" panose="020B0503020204020204" charset="-122"/>
                <a:ea typeface="微软雅黑" panose="020B0503020204020204" charset="-122"/>
              </a:rPr>
              <a:t>儿童：常用剂量为每日一次帕拉米韦</a:t>
            </a:r>
            <a:r>
              <a:rPr lang="ja-JP" altLang="zh-CN" sz="1600" dirty="0">
                <a:solidFill>
                  <a:schemeClr val="bg2">
                    <a:lumMod val="10000"/>
                  </a:schemeClr>
                </a:solidFill>
                <a:latin typeface="微软雅黑" panose="020B0503020204020204" charset="-122"/>
                <a:ea typeface="微软雅黑" panose="020B0503020204020204" charset="-122"/>
              </a:rPr>
              <a:t>10mg/kg</a:t>
            </a:r>
            <a:r>
              <a:rPr lang="zh-CN" altLang="zh-CN" sz="1600" dirty="0">
                <a:solidFill>
                  <a:schemeClr val="bg2">
                    <a:lumMod val="10000"/>
                  </a:schemeClr>
                </a:solidFill>
                <a:latin typeface="微软雅黑" panose="020B0503020204020204" charset="-122"/>
                <a:ea typeface="微软雅黑" panose="020B0503020204020204" charset="-122"/>
              </a:rPr>
              <a:t>，经</a:t>
            </a:r>
            <a:r>
              <a:rPr lang="ja-JP" altLang="zh-CN" sz="1600" dirty="0">
                <a:solidFill>
                  <a:schemeClr val="bg2">
                    <a:lumMod val="10000"/>
                  </a:schemeClr>
                </a:solidFill>
                <a:latin typeface="微软雅黑" panose="020B0503020204020204" charset="-122"/>
                <a:ea typeface="微软雅黑" panose="020B0503020204020204" charset="-122"/>
              </a:rPr>
              <a:t>15</a:t>
            </a:r>
            <a:r>
              <a:rPr lang="zh-CN" altLang="zh-CN" sz="1600" dirty="0">
                <a:solidFill>
                  <a:schemeClr val="bg2">
                    <a:lumMod val="10000"/>
                  </a:schemeClr>
                </a:solidFill>
                <a:latin typeface="微软雅黑" panose="020B0503020204020204" charset="-122"/>
                <a:ea typeface="微软雅黑" panose="020B0503020204020204" charset="-122"/>
              </a:rPr>
              <a:t>分钟以上单次静脉滴注，根据症状可连续多日重复给药。每次剂量不得超过</a:t>
            </a:r>
            <a:r>
              <a:rPr lang="ja-JP" altLang="zh-CN" sz="1600" dirty="0">
                <a:solidFill>
                  <a:schemeClr val="bg2">
                    <a:lumMod val="10000"/>
                  </a:schemeClr>
                </a:solidFill>
                <a:latin typeface="微软雅黑" panose="020B0503020204020204" charset="-122"/>
                <a:ea typeface="微软雅黑" panose="020B0503020204020204" charset="-122"/>
              </a:rPr>
              <a:t>600mg</a:t>
            </a:r>
            <a:r>
              <a:rPr lang="zh-CN" altLang="zh-CN" sz="1600" dirty="0">
                <a:solidFill>
                  <a:schemeClr val="bg2">
                    <a:lumMod val="10000"/>
                  </a:schemeClr>
                </a:solidFill>
                <a:latin typeface="微软雅黑" panose="020B0503020204020204" charset="-122"/>
                <a:ea typeface="微软雅黑" panose="020B0503020204020204" charset="-122"/>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prstClr val="black"/>
              </a:solidFill>
              <a:latin typeface="等线"/>
              <a:ea typeface="+mn-ea"/>
              <a:cs typeface="+mn-ea"/>
              <a:sym typeface="+mn-lt"/>
            </a:endParaRPr>
          </a:p>
        </p:txBody>
      </p:sp>
      <p:sp>
        <p:nvSpPr>
          <p:cNvPr id="23"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a:solidFill>
                <a:prstClr val="black"/>
              </a:solidFill>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prstClr val="white"/>
                </a:solidFill>
                <a:latin typeface="微软雅黑" panose="020B0503020204020204" charset="-122"/>
                <a:ea typeface="微软雅黑" panose="020B0503020204020204" charset="-122"/>
              </a:rPr>
              <a:t>02</a:t>
            </a:r>
            <a:endParaRPr lang="zh-CN" altLang="en-US" sz="8000" b="1" dirty="0">
              <a:solidFill>
                <a:prstClr val="white"/>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安全性</a:t>
            </a:r>
          </a:p>
        </p:txBody>
      </p:sp>
      <p:sp>
        <p:nvSpPr>
          <p:cNvPr id="12" name="文本框 11"/>
          <p:cNvSpPr txBox="1"/>
          <p:nvPr/>
        </p:nvSpPr>
        <p:spPr>
          <a:xfrm>
            <a:off x="1110205" y="3520050"/>
            <a:ext cx="1607874" cy="581057"/>
          </a:xfrm>
          <a:prstGeom prst="rect">
            <a:avLst/>
          </a:prstGeom>
          <a:noFill/>
        </p:spPr>
        <p:txBody>
          <a:bodyPr wrap="square" rtlCol="0">
            <a:spAutoFit/>
          </a:bodyPr>
          <a:lstStyle/>
          <a:p>
            <a:pPr algn="dist">
              <a:lnSpc>
                <a:spcPct val="150000"/>
              </a:lnSpc>
            </a:pPr>
            <a:r>
              <a:rPr lang="en-US" altLang="zh-CN" sz="2400" b="1" dirty="0" err="1">
                <a:solidFill>
                  <a:srgbClr val="E7E6E6">
                    <a:lumMod val="90000"/>
                  </a:srgbClr>
                </a:solidFill>
                <a:latin typeface="微软雅黑" panose="020B0503020204020204" charset="-122"/>
                <a:ea typeface="微软雅黑" panose="020B0503020204020204" charset="-122"/>
              </a:rPr>
              <a:t>Sccurity</a:t>
            </a:r>
            <a:endParaRPr lang="zh-CN" altLang="en-US" sz="2400" b="1" dirty="0">
              <a:solidFill>
                <a:srgbClr val="E7E6E6">
                  <a:lumMod val="90000"/>
                </a:srgbClr>
              </a:solidFill>
              <a:latin typeface="微软雅黑" panose="020B0503020204020204" charset="-122"/>
              <a:ea typeface="微软雅黑" panose="020B0503020204020204" charset="-122"/>
            </a:endParaRPr>
          </a:p>
        </p:txBody>
      </p:sp>
      <p:sp>
        <p:nvSpPr>
          <p:cNvPr id="19" name="文本框 18"/>
          <p:cNvSpPr txBox="1"/>
          <p:nvPr/>
        </p:nvSpPr>
        <p:spPr>
          <a:xfrm>
            <a:off x="3498237" y="4356228"/>
            <a:ext cx="8172988" cy="338554"/>
          </a:xfrm>
          <a:prstGeom prst="rect">
            <a:avLst/>
          </a:prstGeom>
          <a:noFill/>
          <a:ln w="19050" cmpd="sng">
            <a:solidFill>
              <a:srgbClr val="0070C0"/>
            </a:solidFill>
            <a:prstDash val="lgDashDot"/>
          </a:ln>
        </p:spPr>
        <p:txBody>
          <a:bodyPr wrap="square">
            <a:spAutoFit/>
          </a:bodyPr>
          <a:lstStyle/>
          <a:p>
            <a:r>
              <a:rPr lang="zh-CN" altLang="en-US" sz="1600" dirty="0" smtClean="0">
                <a:solidFill>
                  <a:srgbClr val="5B9BD5">
                    <a:lumMod val="50000"/>
                  </a:srgbClr>
                </a:solidFill>
                <a:latin typeface="微软雅黑" panose="020B0503020204020204" charset="-122"/>
                <a:ea typeface="微软雅黑" panose="020B0503020204020204" charset="-122"/>
              </a:rPr>
              <a:t>禁忌：</a:t>
            </a:r>
            <a:r>
              <a:rPr lang="zh-CN" altLang="zh-CN" sz="1600" dirty="0">
                <a:solidFill>
                  <a:prstClr val="black"/>
                </a:solidFill>
                <a:latin typeface="微软雅黑" panose="020B0503020204020204" charset="-122"/>
                <a:ea typeface="微软雅黑" panose="020B0503020204020204" charset="-122"/>
              </a:rPr>
              <a:t>对本品成分有过敏史的患者不得用药</a:t>
            </a:r>
            <a:r>
              <a:rPr lang="zh-CN" altLang="en-US" sz="1600" dirty="0">
                <a:solidFill>
                  <a:prstClr val="black"/>
                </a:solidFill>
                <a:latin typeface="微软雅黑" panose="020B0503020204020204" charset="-122"/>
                <a:ea typeface="微软雅黑" panose="020B0503020204020204" charset="-122"/>
              </a:rPr>
              <a:t>。</a:t>
            </a:r>
            <a:endParaRPr sz="1600" dirty="0">
              <a:solidFill>
                <a:prstClr val="black"/>
              </a:solidFill>
              <a:latin typeface="微软雅黑" panose="020B0503020204020204" charset="-122"/>
              <a:ea typeface="微软雅黑" panose="020B0503020204020204" charset="-122"/>
            </a:endParaRPr>
          </a:p>
        </p:txBody>
      </p:sp>
      <p:sp>
        <p:nvSpPr>
          <p:cNvPr id="3" name="文本框 2"/>
          <p:cNvSpPr txBox="1"/>
          <p:nvPr/>
        </p:nvSpPr>
        <p:spPr>
          <a:xfrm>
            <a:off x="3561715" y="5243195"/>
            <a:ext cx="8169275" cy="1076325"/>
          </a:xfrm>
          <a:prstGeom prst="rect">
            <a:avLst/>
          </a:prstGeom>
          <a:noFill/>
          <a:ln w="19050" cmpd="sng">
            <a:solidFill>
              <a:schemeClr val="accent1"/>
            </a:solidFill>
            <a:prstDash val="lgDashDot"/>
          </a:ln>
        </p:spPr>
        <p:txBody>
          <a:bodyPr wrap="square" rtlCol="0" anchor="t">
            <a:spAutoFit/>
          </a:bodyPr>
          <a:lstStyle/>
          <a:p>
            <a:r>
              <a:rPr lang="zh-CN" altLang="en-US" sz="1600" dirty="0">
                <a:solidFill>
                  <a:srgbClr val="5B9BD5">
                    <a:lumMod val="50000"/>
                  </a:srgbClr>
                </a:solidFill>
                <a:latin typeface="微软雅黑" panose="020B0503020204020204" charset="-122"/>
                <a:ea typeface="微软雅黑" panose="020B0503020204020204" charset="-122"/>
                <a:sym typeface="+mn-ea"/>
              </a:rPr>
              <a:t>优势：</a:t>
            </a:r>
            <a:r>
              <a:rPr lang="zh-CN" altLang="en-US" sz="1600" dirty="0">
                <a:solidFill>
                  <a:prstClr val="black"/>
                </a:solidFill>
                <a:latin typeface="微软雅黑" panose="020B0503020204020204" charset="-122"/>
                <a:ea typeface="微软雅黑" panose="020B0503020204020204" charset="-122"/>
                <a:sym typeface="+mn-ea"/>
              </a:rPr>
              <a:t>静脉给药便捷快速起效</a:t>
            </a:r>
            <a:r>
              <a:rPr lang="zh-CN" altLang="en-US" sz="1600" dirty="0" smtClean="0">
                <a:solidFill>
                  <a:prstClr val="black"/>
                </a:solidFill>
                <a:latin typeface="微软雅黑" panose="020B0503020204020204" charset="-122"/>
                <a:ea typeface="微软雅黑" panose="020B0503020204020204" charset="-122"/>
                <a:sym typeface="+mn-ea"/>
              </a:rPr>
              <a:t>；新生儿及特殊</a:t>
            </a:r>
            <a:r>
              <a:rPr lang="zh-CN" altLang="en-US" sz="1600" dirty="0">
                <a:solidFill>
                  <a:prstClr val="black"/>
                </a:solidFill>
                <a:latin typeface="微软雅黑" panose="020B0503020204020204" charset="-122"/>
                <a:ea typeface="微软雅黑" panose="020B0503020204020204" charset="-122"/>
                <a:sym typeface="+mn-ea"/>
              </a:rPr>
              <a:t>人群</a:t>
            </a:r>
            <a:r>
              <a:rPr lang="zh-CN" altLang="en-US" sz="1600" dirty="0" smtClean="0">
                <a:solidFill>
                  <a:prstClr val="black"/>
                </a:solidFill>
                <a:latin typeface="微软雅黑" panose="020B0503020204020204" charset="-122"/>
                <a:ea typeface="微软雅黑" panose="020B0503020204020204" charset="-122"/>
                <a:sym typeface="+mn-ea"/>
              </a:rPr>
              <a:t>适用；</a:t>
            </a:r>
            <a:r>
              <a:rPr lang="zh-CN" altLang="en-US" sz="1600" dirty="0">
                <a:solidFill>
                  <a:prstClr val="black"/>
                </a:solidFill>
                <a:latin typeface="微软雅黑" panose="020B0503020204020204" charset="-122"/>
                <a:ea typeface="微软雅黑" panose="020B0503020204020204" charset="-122"/>
                <a:sym typeface="+mn-ea"/>
              </a:rPr>
              <a:t>对奥司他韦耐药的甲</a:t>
            </a:r>
            <a:r>
              <a:rPr lang="en-US" altLang="zh-CN" sz="1600" dirty="0">
                <a:solidFill>
                  <a:prstClr val="black"/>
                </a:solidFill>
                <a:latin typeface="微软雅黑" panose="020B0503020204020204" charset="-122"/>
                <a:ea typeface="微软雅黑" panose="020B0503020204020204" charset="-122"/>
                <a:sym typeface="+mn-ea"/>
              </a:rPr>
              <a:t>/</a:t>
            </a:r>
            <a:r>
              <a:rPr lang="zh-CN" altLang="en-US" sz="1600" dirty="0">
                <a:solidFill>
                  <a:prstClr val="black"/>
                </a:solidFill>
                <a:latin typeface="微软雅黑" panose="020B0503020204020204" charset="-122"/>
                <a:ea typeface="微软雅黑" panose="020B0503020204020204" charset="-122"/>
                <a:sym typeface="+mn-ea"/>
              </a:rPr>
              <a:t>乙型流感株仍有效，为耐药患者提供选择‌；常见反应轻微</a:t>
            </a:r>
            <a:r>
              <a:rPr lang="zh-CN" altLang="en-US" sz="1600" dirty="0" smtClean="0">
                <a:solidFill>
                  <a:prstClr val="black"/>
                </a:solidFill>
                <a:latin typeface="微软雅黑" panose="020B0503020204020204" charset="-122"/>
                <a:ea typeface="微软雅黑" panose="020B0503020204020204" charset="-122"/>
                <a:sym typeface="+mn-ea"/>
              </a:rPr>
              <a:t>‌，</a:t>
            </a:r>
            <a:r>
              <a:rPr lang="zh-CN" altLang="en-US" sz="1600" dirty="0">
                <a:solidFill>
                  <a:prstClr val="black"/>
                </a:solidFill>
                <a:latin typeface="微软雅黑" panose="020B0503020204020204" charset="-122"/>
                <a:ea typeface="微软雅黑" panose="020B0503020204020204" charset="-122"/>
                <a:sym typeface="+mn-ea"/>
              </a:rPr>
              <a:t>严重过敏</a:t>
            </a:r>
            <a:r>
              <a:rPr lang="zh-CN" altLang="en-US" sz="1600" dirty="0" smtClean="0">
                <a:solidFill>
                  <a:prstClr val="black"/>
                </a:solidFill>
                <a:latin typeface="微软雅黑" panose="020B0503020204020204" charset="-122"/>
                <a:ea typeface="微软雅黑" panose="020B0503020204020204" charset="-122"/>
                <a:sym typeface="+mn-ea"/>
              </a:rPr>
              <a:t>罕见，</a:t>
            </a:r>
            <a:r>
              <a:rPr lang="zh-CN" altLang="en-US" sz="1600" dirty="0">
                <a:solidFill>
                  <a:prstClr val="black"/>
                </a:solidFill>
                <a:latin typeface="微软雅黑" panose="020B0503020204020204" charset="-122"/>
                <a:ea typeface="微软雅黑" panose="020B0503020204020204" charset="-122"/>
                <a:sym typeface="+mn-ea"/>
              </a:rPr>
              <a:t>不良反应整体可</a:t>
            </a:r>
            <a:r>
              <a:rPr lang="zh-CN" altLang="en-US" sz="1600" dirty="0" smtClean="0">
                <a:solidFill>
                  <a:prstClr val="black"/>
                </a:solidFill>
                <a:latin typeface="微软雅黑" panose="020B0503020204020204" charset="-122"/>
                <a:ea typeface="微软雅黑" panose="020B0503020204020204" charset="-122"/>
                <a:sym typeface="+mn-ea"/>
              </a:rPr>
              <a:t>控。</a:t>
            </a:r>
            <a:endParaRPr lang="en-US" altLang="zh-CN" sz="1600" dirty="0">
              <a:solidFill>
                <a:prstClr val="black"/>
              </a:solidFill>
              <a:latin typeface="微软雅黑" panose="020B0503020204020204" charset="-122"/>
              <a:ea typeface="微软雅黑" panose="020B0503020204020204" charset="-122"/>
            </a:endParaRPr>
          </a:p>
          <a:p>
            <a:r>
              <a:rPr lang="zh-CN" altLang="en-US" sz="1600" dirty="0">
                <a:solidFill>
                  <a:srgbClr val="5B9BD5">
                    <a:lumMod val="50000"/>
                  </a:srgbClr>
                </a:solidFill>
                <a:latin typeface="微软雅黑" panose="020B0503020204020204" charset="-122"/>
                <a:ea typeface="微软雅黑" panose="020B0503020204020204" charset="-122"/>
                <a:sym typeface="+mn-ea"/>
              </a:rPr>
              <a:t>劣势：</a:t>
            </a:r>
            <a:r>
              <a:rPr lang="zh-CN" altLang="en-US" sz="1600" dirty="0">
                <a:solidFill>
                  <a:prstClr val="black"/>
                </a:solidFill>
                <a:latin typeface="微软雅黑" panose="020B0503020204020204" charset="-122"/>
                <a:ea typeface="微软雅黑" panose="020B0503020204020204" charset="-122"/>
                <a:sym typeface="+mn-ea"/>
              </a:rPr>
              <a:t>对神经氨酸酶抑制剂（如奥司他韦）过敏者禁用，可能诱发皮疹、呼吸困难‌。可能通过乳汁影响婴儿，哺乳期妇女慎用</a:t>
            </a:r>
            <a:r>
              <a:rPr lang="zh-CN" altLang="en-US" sz="1600" dirty="0" smtClean="0">
                <a:solidFill>
                  <a:prstClr val="black"/>
                </a:solidFill>
                <a:latin typeface="微软雅黑" panose="020B0503020204020204" charset="-122"/>
                <a:ea typeface="微软雅黑" panose="020B0503020204020204" charset="-122"/>
                <a:sym typeface="+mn-ea"/>
              </a:rPr>
              <a:t>‌</a:t>
            </a:r>
            <a:r>
              <a:rPr lang="zh-CN" altLang="en-US" sz="1600" dirty="0">
                <a:solidFill>
                  <a:prstClr val="black"/>
                </a:solidFill>
                <a:latin typeface="微软雅黑" panose="020B0503020204020204" charset="-122"/>
                <a:ea typeface="微软雅黑" panose="020B0503020204020204" charset="-122"/>
                <a:sym typeface="+mn-ea"/>
              </a:rPr>
              <a:t>。肾功能不全者需剂量调整。</a:t>
            </a:r>
          </a:p>
        </p:txBody>
      </p:sp>
      <p:sp>
        <p:nvSpPr>
          <p:cNvPr id="7" name="ïṣľîḓè"/>
          <p:cNvSpPr/>
          <p:nvPr/>
        </p:nvSpPr>
        <p:spPr>
          <a:xfrm>
            <a:off x="3494948" y="361188"/>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b="1" dirty="0">
                <a:solidFill>
                  <a:prstClr val="white"/>
                </a:solidFill>
                <a:latin typeface="微软雅黑" panose="020B0503020204020204" charset="-122"/>
                <a:ea typeface="微软雅黑" panose="020B0503020204020204" charset="-122"/>
              </a:rPr>
              <a:t>不良反应情况</a:t>
            </a:r>
          </a:p>
        </p:txBody>
      </p:sp>
      <p:sp>
        <p:nvSpPr>
          <p:cNvPr id="2" name="ïṣľîḓè"/>
          <p:cNvSpPr/>
          <p:nvPr/>
        </p:nvSpPr>
        <p:spPr>
          <a:xfrm>
            <a:off x="3495040" y="4865370"/>
            <a:ext cx="280479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b="1" dirty="0">
                <a:solidFill>
                  <a:prstClr val="white"/>
                </a:solidFill>
                <a:latin typeface="微软雅黑" panose="020B0503020204020204" charset="-122"/>
                <a:ea typeface="微软雅黑" panose="020B0503020204020204" charset="-122"/>
              </a:rPr>
              <a:t>安全性方面优势和不足</a:t>
            </a:r>
          </a:p>
        </p:txBody>
      </p:sp>
      <p:pic>
        <p:nvPicPr>
          <p:cNvPr id="11" name="图片 10"/>
          <p:cNvPicPr>
            <a:picLocks noChangeAspect="1"/>
          </p:cNvPicPr>
          <p:nvPr/>
        </p:nvPicPr>
        <p:blipFill>
          <a:blip r:embed="rId2"/>
          <a:stretch>
            <a:fillRect/>
          </a:stretch>
        </p:blipFill>
        <p:spPr>
          <a:xfrm>
            <a:off x="3701200" y="1214660"/>
            <a:ext cx="7476004" cy="3310845"/>
          </a:xfrm>
          <a:prstGeom prst="rect">
            <a:avLst/>
          </a:prstGeom>
        </p:spPr>
      </p:pic>
      <p:sp>
        <p:nvSpPr>
          <p:cNvPr id="13" name="文本框 18"/>
          <p:cNvSpPr txBox="1"/>
          <p:nvPr/>
        </p:nvSpPr>
        <p:spPr>
          <a:xfrm>
            <a:off x="3681446" y="806126"/>
            <a:ext cx="8172988" cy="338554"/>
          </a:xfrm>
          <a:prstGeom prst="rect">
            <a:avLst/>
          </a:prstGeom>
          <a:noFill/>
          <a:ln w="19050" cmpd="sng">
            <a:solidFill>
              <a:srgbClr val="0070C0"/>
            </a:solidFill>
            <a:prstDash val="lgDashDot"/>
          </a:ln>
        </p:spPr>
        <p:txBody>
          <a:bodyPr wrap="square">
            <a:spAutoFit/>
          </a:bodyPr>
          <a:lstStyle/>
          <a:p>
            <a:r>
              <a:rPr lang="zh-CN" altLang="en-US" sz="1600" dirty="0" smtClean="0">
                <a:solidFill>
                  <a:prstClr val="black"/>
                </a:solidFill>
                <a:latin typeface="微软雅黑" panose="020B0503020204020204" charset="-122"/>
                <a:ea typeface="微软雅黑" panose="020B0503020204020204" charset="-122"/>
              </a:rPr>
              <a:t>本品与参照药品帕拉米韦氯化钠注射液安全性：一致，不良反应情况如下表：</a:t>
            </a:r>
            <a:endParaRPr sz="160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946194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7"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1"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03</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有效性</a:t>
            </a:r>
          </a:p>
        </p:txBody>
      </p:sp>
      <p:sp>
        <p:nvSpPr>
          <p:cNvPr id="12" name="文本框 11"/>
          <p:cNvSpPr txBox="1"/>
          <p:nvPr/>
        </p:nvSpPr>
        <p:spPr>
          <a:xfrm>
            <a:off x="1114777" y="3561939"/>
            <a:ext cx="159873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Validity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14" name="文本框 13"/>
          <p:cNvSpPr txBox="1"/>
          <p:nvPr/>
        </p:nvSpPr>
        <p:spPr>
          <a:xfrm>
            <a:off x="3357514" y="2774197"/>
            <a:ext cx="8601075" cy="3120014"/>
          </a:xfrm>
          <a:prstGeom prst="rect">
            <a:avLst/>
          </a:prstGeom>
          <a:noFill/>
          <a:ln w="19050" cmpd="sng">
            <a:solidFill>
              <a:schemeClr val="accent1"/>
            </a:solidFill>
            <a:prstDash val="lgDashDot"/>
          </a:ln>
        </p:spPr>
        <p:txBody>
          <a:bodyPr wrap="square">
            <a:noAutofit/>
          </a:bodyPr>
          <a:lstStyle/>
          <a:p>
            <a:pPr marL="285750" indent="-285750">
              <a:lnSpc>
                <a:spcPts val="2000"/>
              </a:lnSpc>
              <a:spcBef>
                <a:spcPts val="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cs typeface="微软雅黑" panose="020B0503020204020204" charset="-122"/>
                <a:sym typeface="+mn-ea"/>
              </a:rPr>
              <a:t>一项Meta 分析，</a:t>
            </a:r>
            <a:r>
              <a:rPr lang="zh-CN" altLang="en-US" sz="1400" dirty="0">
                <a:latin typeface="微软雅黑" panose="020B0503020204020204" charset="-122"/>
                <a:ea typeface="微软雅黑" panose="020B0503020204020204" charset="-122"/>
                <a:cs typeface="微软雅黑" panose="020B0503020204020204" charset="-122"/>
              </a:rPr>
              <a:t>共</a:t>
            </a:r>
            <a:r>
              <a:rPr lang="zh-CN" altLang="en-US" sz="1400" dirty="0" smtClean="0">
                <a:latin typeface="微软雅黑" panose="020B0503020204020204" charset="-122"/>
                <a:ea typeface="微软雅黑" panose="020B0503020204020204" charset="-122"/>
                <a:cs typeface="微软雅黑" panose="020B0503020204020204" charset="-122"/>
              </a:rPr>
              <a:t>纳入17个RCT</a:t>
            </a:r>
            <a:r>
              <a:rPr lang="zh-CN" altLang="en-US" sz="1400" dirty="0">
                <a:latin typeface="微软雅黑" panose="020B0503020204020204" charset="-122"/>
                <a:ea typeface="微软雅黑" panose="020B0503020204020204" charset="-122"/>
                <a:cs typeface="微软雅黑" panose="020B0503020204020204" charset="-122"/>
              </a:rPr>
              <a:t>，</a:t>
            </a:r>
            <a:r>
              <a:rPr lang="zh-CN" altLang="en-US" sz="1400" dirty="0" smtClean="0">
                <a:latin typeface="微软雅黑" panose="020B0503020204020204" charset="-122"/>
                <a:ea typeface="微软雅黑" panose="020B0503020204020204" charset="-122"/>
                <a:cs typeface="微软雅黑" panose="020B0503020204020204" charset="-122"/>
              </a:rPr>
              <a:t>合计2992例</a:t>
            </a:r>
            <a:r>
              <a:rPr lang="zh-CN" altLang="en-US" sz="1400" dirty="0">
                <a:latin typeface="微软雅黑" panose="020B0503020204020204" charset="-122"/>
                <a:ea typeface="微软雅黑" panose="020B0503020204020204" charset="-122"/>
                <a:cs typeface="微软雅黑" panose="020B0503020204020204" charset="-122"/>
              </a:rPr>
              <a:t>患者。</a:t>
            </a:r>
          </a:p>
          <a:p>
            <a:pPr indent="0">
              <a:lnSpc>
                <a:spcPts val="2000"/>
              </a:lnSpc>
              <a:spcBef>
                <a:spcPts val="0"/>
              </a:spcBef>
              <a:spcAft>
                <a:spcPts val="0"/>
              </a:spcAft>
              <a:buFont typeface="Wingdings" panose="05000000000000000000" charset="0"/>
              <a:buNone/>
            </a:pPr>
            <a:r>
              <a:rPr lang="zh-CN" altLang="en-US" sz="1400" b="1" dirty="0">
                <a:latin typeface="微软雅黑" panose="020B0503020204020204" charset="-122"/>
                <a:ea typeface="微软雅黑" panose="020B0503020204020204" charset="-122"/>
                <a:cs typeface="微软雅黑" panose="020B0503020204020204" charset="-122"/>
              </a:rPr>
              <a:t>     </a:t>
            </a:r>
            <a:r>
              <a:rPr lang="zh-CN" altLang="en-US" sz="1400" b="1" dirty="0">
                <a:highlight>
                  <a:srgbClr val="C0C0C0"/>
                </a:highlight>
                <a:latin typeface="微软雅黑" panose="020B0503020204020204" charset="-122"/>
                <a:ea typeface="微软雅黑" panose="020B0503020204020204" charset="-122"/>
                <a:cs typeface="微软雅黑" panose="020B0503020204020204" charset="-122"/>
              </a:rPr>
              <a:t>结果显示</a:t>
            </a:r>
            <a:r>
              <a:rPr lang="zh-CN" altLang="en-US" sz="1400" b="1" dirty="0">
                <a:latin typeface="微软雅黑" panose="020B0503020204020204" charset="-122"/>
                <a:ea typeface="微软雅黑" panose="020B0503020204020204" charset="-122"/>
                <a:cs typeface="微软雅黑" panose="020B0503020204020204" charset="-122"/>
              </a:rPr>
              <a:t>：帕拉米韦组临床有效率</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（91.52%）</a:t>
            </a:r>
            <a:r>
              <a:rPr lang="zh-CN" altLang="en-US" sz="1400" b="1" dirty="0">
                <a:latin typeface="微软雅黑" panose="020B0503020204020204" charset="-122"/>
                <a:ea typeface="微软雅黑" panose="020B0503020204020204" charset="-122"/>
                <a:cs typeface="微软雅黑" panose="020B0503020204020204" charset="-122"/>
              </a:rPr>
              <a:t>高于</a:t>
            </a:r>
            <a:r>
              <a:rPr lang="zh-CN" altLang="en-US" sz="1400" dirty="0">
                <a:latin typeface="微软雅黑" panose="020B0503020204020204" charset="-122"/>
                <a:ea typeface="微软雅黑" panose="020B0503020204020204" charset="-122"/>
                <a:sym typeface="+mn-ea"/>
              </a:rPr>
              <a:t>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79.16%</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P&lt;0.00001</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rPr>
              <a:t>)</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1</a:t>
            </a:r>
            <a:r>
              <a:rPr lang="zh-CN" altLang="en-US" sz="1400" dirty="0" smtClean="0">
                <a:latin typeface="微软雅黑" panose="020B0503020204020204" charset="-122"/>
                <a:ea typeface="微软雅黑" panose="020B0503020204020204" charset="-122"/>
                <a:cs typeface="微软雅黑" panose="020B0503020204020204" charset="-122"/>
              </a:rPr>
              <a:t>；</a:t>
            </a:r>
            <a:endParaRPr lang="zh-CN" altLang="en-US" sz="1400" dirty="0">
              <a:latin typeface="微软雅黑" panose="020B0503020204020204" charset="-122"/>
              <a:ea typeface="微软雅黑" panose="020B0503020204020204" charset="-122"/>
              <a:cs typeface="微软雅黑" panose="020B0503020204020204" charset="-122"/>
            </a:endParaRPr>
          </a:p>
          <a:p>
            <a:pPr marL="285750" indent="-285750">
              <a:lnSpc>
                <a:spcPts val="2000"/>
              </a:lnSpc>
              <a:spcBef>
                <a:spcPts val="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cs typeface="微软雅黑" panose="020B0503020204020204" charset="-122"/>
                <a:sym typeface="+mn-ea"/>
              </a:rPr>
              <a:t>一项Meta分析</a:t>
            </a:r>
            <a:r>
              <a:rPr lang="zh-CN" altLang="en-US" sz="1400" dirty="0">
                <a:latin typeface="微软雅黑" panose="020B0503020204020204" charset="-122"/>
                <a:ea typeface="微软雅黑" panose="020B0503020204020204" charset="-122"/>
                <a:cs typeface="微软雅黑" panose="020B0503020204020204" charset="-122"/>
              </a:rPr>
              <a:t>共纳入13 项研究，包括6 项</a:t>
            </a:r>
            <a:r>
              <a:rPr lang="en-US" altLang="zh-CN" sz="1400" dirty="0">
                <a:latin typeface="微软雅黑" panose="020B0503020204020204" charset="-122"/>
                <a:ea typeface="微软雅黑" panose="020B0503020204020204" charset="-122"/>
                <a:cs typeface="微软雅黑" panose="020B0503020204020204" charset="-122"/>
              </a:rPr>
              <a:t>RCT</a:t>
            </a:r>
            <a:r>
              <a:rPr lang="zh-CN" altLang="en-US" sz="1400" dirty="0">
                <a:latin typeface="微软雅黑" panose="020B0503020204020204" charset="-122"/>
                <a:ea typeface="微软雅黑" panose="020B0503020204020204" charset="-122"/>
                <a:cs typeface="微软雅黑" panose="020B0503020204020204" charset="-122"/>
              </a:rPr>
              <a:t>和7项非随机观察性研究，共2023例患者。</a:t>
            </a:r>
          </a:p>
          <a:p>
            <a:pPr indent="0">
              <a:lnSpc>
                <a:spcPts val="2000"/>
              </a:lnSpc>
              <a:spcBef>
                <a:spcPts val="0"/>
              </a:spcBef>
              <a:spcAft>
                <a:spcPts val="0"/>
              </a:spcAft>
              <a:buFont typeface="Wingdings" panose="05000000000000000000" charset="0"/>
              <a:buNone/>
            </a:pPr>
            <a:r>
              <a:rPr lang="zh-CN" altLang="en-US" sz="1400" b="1" dirty="0">
                <a:latin typeface="微软雅黑" panose="020B0503020204020204" charset="-122"/>
                <a:ea typeface="微软雅黑" panose="020B0503020204020204" charset="-122"/>
                <a:cs typeface="微软雅黑" panose="020B0503020204020204" charset="-122"/>
              </a:rPr>
              <a:t>     </a:t>
            </a:r>
            <a:r>
              <a:rPr lang="zh-CN" altLang="en-US" sz="1400" b="1" dirty="0">
                <a:highlight>
                  <a:srgbClr val="C0C0C0"/>
                </a:highlight>
                <a:latin typeface="微软雅黑" panose="020B0503020204020204" charset="-122"/>
                <a:ea typeface="微软雅黑" panose="020B0503020204020204" charset="-122"/>
                <a:cs typeface="微软雅黑" panose="020B0503020204020204" charset="-122"/>
              </a:rPr>
              <a:t>结果显示</a:t>
            </a:r>
            <a:r>
              <a:rPr lang="zh-CN" altLang="en-US" sz="1400" b="1" dirty="0">
                <a:latin typeface="微软雅黑" panose="020B0503020204020204" charset="-122"/>
                <a:ea typeface="微软雅黑" panose="020B0503020204020204" charset="-122"/>
                <a:cs typeface="微软雅黑" panose="020B0503020204020204" charset="-122"/>
              </a:rPr>
              <a:t>：帕拉米韦缓解发热的时间短于</a:t>
            </a:r>
            <a:r>
              <a:rPr lang="zh-CN" altLang="en-US" sz="1400" dirty="0">
                <a:latin typeface="微软雅黑" panose="020B0503020204020204" charset="-122"/>
                <a:ea typeface="微软雅黑" panose="020B0503020204020204" charset="-122"/>
                <a:sym typeface="+mn-ea"/>
              </a:rPr>
              <a:t>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P＜0</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0001</a:t>
            </a:r>
            <a:r>
              <a:rPr lang="en-US" altLang="zh-CN" sz="1400" b="1" dirty="0" smtClean="0">
                <a:solidFill>
                  <a:srgbClr val="FF0000"/>
                </a:solidFill>
                <a:latin typeface="微软雅黑" panose="020B0503020204020204" charset="-122"/>
                <a:ea typeface="微软雅黑" panose="020B0503020204020204" charset="-122"/>
                <a:cs typeface="微软雅黑" panose="020B0503020204020204" charset="-122"/>
              </a:rPr>
              <a:t>)</a:t>
            </a:r>
            <a:r>
              <a:rPr lang="en-US" altLang="zh-CN" sz="1400" baseline="30000" dirty="0" smtClean="0">
                <a:latin typeface="微软雅黑" panose="020B0503020204020204" charset="-122"/>
                <a:ea typeface="微软雅黑" panose="020B0503020204020204" charset="-122"/>
                <a:cs typeface="微软雅黑" panose="020B0503020204020204" charset="-122"/>
                <a:sym typeface="+mn-ea"/>
              </a:rPr>
              <a:t>2</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marL="285750" lvl="0" indent="-285750">
              <a:lnSpc>
                <a:spcPts val="2000"/>
              </a:lnSpc>
              <a:spcBef>
                <a:spcPts val="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cs typeface="微软雅黑" panose="020B0503020204020204" charset="-122"/>
                <a:sym typeface="+mn-ea"/>
              </a:rPr>
              <a:t>日本国内Ⅱ期临床试验和国际多中心Ⅲ期临床试验</a:t>
            </a:r>
          </a:p>
          <a:p>
            <a:pPr lvl="0" indent="0">
              <a:lnSpc>
                <a:spcPts val="2000"/>
              </a:lnSpc>
              <a:spcBef>
                <a:spcPts val="0"/>
              </a:spcBef>
              <a:spcAft>
                <a:spcPts val="0"/>
              </a:spcAft>
              <a:buFont typeface="Wingdings" panose="05000000000000000000" charset="0"/>
              <a:buNone/>
            </a:pPr>
            <a:r>
              <a:rPr lang="zh-CN" altLang="en-US" sz="1400" b="1" dirty="0">
                <a:latin typeface="微软雅黑" panose="020B0503020204020204" charset="-122"/>
                <a:ea typeface="微软雅黑" panose="020B0503020204020204" charset="-122"/>
                <a:cs typeface="微软雅黑" panose="020B0503020204020204" charset="-122"/>
                <a:sym typeface="+mn-ea"/>
              </a:rPr>
              <a:t>     </a:t>
            </a:r>
            <a:r>
              <a:rPr lang="zh-CN" altLang="en-US" sz="1400" b="1" dirty="0">
                <a:highlight>
                  <a:srgbClr val="C0C0C0"/>
                </a:highlight>
                <a:latin typeface="微软雅黑" panose="020B0503020204020204" charset="-122"/>
                <a:ea typeface="微软雅黑" panose="020B0503020204020204" charset="-122"/>
                <a:cs typeface="微软雅黑" panose="020B0503020204020204" charset="-122"/>
                <a:sym typeface="+mn-ea"/>
              </a:rPr>
              <a:t>结果显示</a:t>
            </a:r>
            <a:r>
              <a:rPr lang="zh-CN" altLang="en-US" sz="1400" b="1" dirty="0">
                <a:latin typeface="微软雅黑" panose="020B0503020204020204" charset="-122"/>
                <a:ea typeface="微软雅黑" panose="020B0503020204020204" charset="-122"/>
                <a:cs typeface="微软雅黑" panose="020B0503020204020204" charset="-122"/>
                <a:sym typeface="+mn-ea"/>
              </a:rPr>
              <a:t>：帕拉米韦</a:t>
            </a:r>
            <a:r>
              <a:rPr lang="zh-CN" altLang="en-US" sz="1400" dirty="0">
                <a:latin typeface="微软雅黑" panose="020B0503020204020204" charset="-122"/>
                <a:ea typeface="微软雅黑" panose="020B0503020204020204" charset="-122"/>
                <a:cs typeface="微软雅黑" panose="020B0503020204020204" charset="-122"/>
                <a:sym typeface="+mn-ea"/>
              </a:rPr>
              <a:t>给药</a:t>
            </a:r>
            <a:r>
              <a:rPr lang="zh-CN" altLang="en-US" sz="1400" dirty="0" smtClean="0">
                <a:latin typeface="微软雅黑" panose="020B0503020204020204" charset="-122"/>
                <a:ea typeface="微软雅黑" panose="020B0503020204020204" charset="-122"/>
                <a:cs typeface="微软雅黑" panose="020B0503020204020204" charset="-122"/>
                <a:sym typeface="+mn-ea"/>
              </a:rPr>
              <a:t>24h以后</a:t>
            </a:r>
            <a:r>
              <a:rPr lang="zh-CN" altLang="en-US" sz="1400" b="1" dirty="0">
                <a:latin typeface="微软雅黑" panose="020B0503020204020204" charset="-122"/>
                <a:ea typeface="微软雅黑" panose="020B0503020204020204" charset="-122"/>
                <a:cs typeface="微软雅黑" panose="020B0503020204020204" charset="-122"/>
                <a:sym typeface="+mn-ea"/>
              </a:rPr>
              <a:t>解热效果最显著，退热时间</a:t>
            </a:r>
            <a:r>
              <a:rPr lang="zh-CN" altLang="en-US" sz="1400" dirty="0">
                <a:latin typeface="微软雅黑" panose="020B0503020204020204" charset="-122"/>
                <a:ea typeface="微软雅黑" panose="020B0503020204020204" charset="-122"/>
                <a:cs typeface="微软雅黑" panose="020B0503020204020204" charset="-122"/>
                <a:sym typeface="+mn-ea"/>
              </a:rPr>
              <a:t>比</a:t>
            </a:r>
            <a:r>
              <a:rPr lang="zh-CN" altLang="en-US" sz="1400" dirty="0">
                <a:latin typeface="微软雅黑" panose="020B0503020204020204" charset="-122"/>
                <a:ea typeface="微软雅黑" panose="020B0503020204020204" charset="-122"/>
                <a:sym typeface="+mn-ea"/>
              </a:rPr>
              <a:t>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rPr>
              <a:t>快29%</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3</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zh-CN" altLang="en-US" sz="1400" dirty="0">
              <a:latin typeface="微软雅黑" panose="020B0503020204020204" charset="-122"/>
              <a:ea typeface="微软雅黑" panose="020B0503020204020204" charset="-122"/>
              <a:cs typeface="微软雅黑" panose="020B0503020204020204" charset="-122"/>
              <a:sym typeface="+mn-ea"/>
            </a:endParaRPr>
          </a:p>
          <a:p>
            <a:pPr marL="285750" lvl="0" indent="-285750">
              <a:lnSpc>
                <a:spcPts val="2000"/>
              </a:lnSpc>
              <a:spcBef>
                <a:spcPts val="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cs typeface="微软雅黑" panose="020B0503020204020204" charset="-122"/>
                <a:sym typeface="+mn-ea"/>
              </a:rPr>
              <a:t>一项回顾性分析，纳入乙型流感病毒感染患</a:t>
            </a:r>
            <a:r>
              <a:rPr lang="zh-CN" altLang="en-US" sz="1400" dirty="0" smtClean="0">
                <a:latin typeface="微软雅黑" panose="020B0503020204020204" charset="-122"/>
                <a:ea typeface="微软雅黑" panose="020B0503020204020204" charset="-122"/>
                <a:cs typeface="微软雅黑" panose="020B0503020204020204" charset="-122"/>
                <a:sym typeface="+mn-ea"/>
              </a:rPr>
              <a:t>儿94例</a:t>
            </a:r>
            <a:r>
              <a:rPr lang="zh-CN" altLang="en-US" sz="1400" dirty="0">
                <a:latin typeface="微软雅黑" panose="020B0503020204020204" charset="-122"/>
                <a:ea typeface="微软雅黑" panose="020B0503020204020204" charset="-122"/>
                <a:cs typeface="微软雅黑" panose="020B0503020204020204" charset="-122"/>
                <a:sym typeface="+mn-ea"/>
              </a:rPr>
              <a:t>，帕拉米韦组</a:t>
            </a:r>
            <a:r>
              <a:rPr lang="en-US" altLang="zh-CN" sz="1400" dirty="0">
                <a:latin typeface="微软雅黑" panose="020B0503020204020204" charset="-122"/>
                <a:ea typeface="微软雅黑" panose="020B0503020204020204" charset="-122"/>
                <a:cs typeface="微软雅黑" panose="020B0503020204020204" charset="-122"/>
                <a:sym typeface="+mn-ea"/>
              </a:rPr>
              <a:t>n=47</a:t>
            </a:r>
            <a:r>
              <a:rPr lang="zh-CN" altLang="en-US"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sym typeface="+mn-ea"/>
              </a:rPr>
              <a:t>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a:t>
            </a:r>
            <a:r>
              <a:rPr lang="en-US" altLang="zh-CN" sz="1400" dirty="0">
                <a:latin typeface="微软雅黑" panose="020B0503020204020204" charset="-122"/>
                <a:ea typeface="微软雅黑" panose="020B0503020204020204" charset="-122"/>
                <a:cs typeface="微软雅黑" panose="020B0503020204020204" charset="-122"/>
                <a:sym typeface="+mn-ea"/>
              </a:rPr>
              <a:t>n=47</a:t>
            </a:r>
            <a:endParaRPr lang="zh-CN" altLang="en-US" sz="1400" dirty="0">
              <a:latin typeface="微软雅黑" panose="020B0503020204020204" charset="-122"/>
              <a:ea typeface="微软雅黑" panose="020B0503020204020204" charset="-122"/>
              <a:cs typeface="微软雅黑" panose="020B0503020204020204" charset="-122"/>
              <a:sym typeface="+mn-ea"/>
            </a:endParaRPr>
          </a:p>
          <a:p>
            <a:pPr lvl="0" indent="0">
              <a:lnSpc>
                <a:spcPts val="2000"/>
              </a:lnSpc>
              <a:spcBef>
                <a:spcPts val="0"/>
              </a:spcBef>
              <a:spcAft>
                <a:spcPts val="0"/>
              </a:spcAft>
              <a:buFont typeface="Wingdings" panose="05000000000000000000" charset="0"/>
              <a:buNone/>
            </a:pPr>
            <a:r>
              <a:rPr lang="zh-CN" altLang="en-US" sz="1400" dirty="0">
                <a:latin typeface="微软雅黑" panose="020B0503020204020204" charset="-122"/>
                <a:ea typeface="微软雅黑" panose="020B0503020204020204" charset="-122"/>
                <a:cs typeface="微软雅黑" panose="020B0503020204020204" charset="-122"/>
                <a:sym typeface="+mn-ea"/>
              </a:rPr>
              <a:t>     </a:t>
            </a:r>
            <a:r>
              <a:rPr lang="zh-CN" altLang="en-US" sz="1400" b="1" dirty="0">
                <a:highlight>
                  <a:srgbClr val="C0C0C0"/>
                </a:highlight>
                <a:latin typeface="微软雅黑" panose="020B0503020204020204" charset="-122"/>
                <a:ea typeface="微软雅黑" panose="020B0503020204020204" charset="-122"/>
                <a:cs typeface="微软雅黑" panose="020B0503020204020204" charset="-122"/>
                <a:sym typeface="+mn-ea"/>
              </a:rPr>
              <a:t>结果显示</a:t>
            </a:r>
            <a:r>
              <a:rPr lang="zh-CN" altLang="en-US" sz="1400" b="1" dirty="0">
                <a:latin typeface="微软雅黑" panose="020B0503020204020204" charset="-122"/>
                <a:ea typeface="微软雅黑" panose="020B0503020204020204" charset="-122"/>
                <a:cs typeface="微软雅黑" panose="020B0503020204020204" charset="-122"/>
                <a:sym typeface="+mn-ea"/>
              </a:rPr>
              <a:t>：</a:t>
            </a:r>
            <a:r>
              <a:rPr lang="zh-CN" altLang="zh-CN" sz="1400" b="1" dirty="0">
                <a:latin typeface="微软雅黑" panose="020B0503020204020204" charset="-122"/>
                <a:ea typeface="微软雅黑" panose="020B0503020204020204" charset="-122"/>
                <a:cs typeface="微软雅黑" panose="020B0503020204020204" charset="-122"/>
                <a:sym typeface="+mn-ea"/>
              </a:rPr>
              <a:t>帕拉米韦组咳嗽、发烧、流涕等症状消失时间显著快于</a:t>
            </a:r>
            <a:r>
              <a:rPr lang="zh-CN" altLang="en-US" sz="1400" dirty="0">
                <a:latin typeface="微软雅黑" panose="020B0503020204020204" charset="-122"/>
                <a:ea typeface="微软雅黑" panose="020B0503020204020204" charset="-122"/>
                <a:sym typeface="+mn-ea"/>
              </a:rPr>
              <a:t>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a:t>
            </a:r>
            <a:r>
              <a:rPr lang="zh-CN" altLang="zh-CN" sz="1400" dirty="0">
                <a:latin typeface="微软雅黑" panose="020B0503020204020204" charset="-122"/>
                <a:ea typeface="微软雅黑" panose="020B0503020204020204" charset="-122"/>
                <a:cs typeface="微软雅黑" panose="020B0503020204020204" charset="-122"/>
                <a:sym typeface="+mn-ea"/>
              </a:rPr>
              <a:t>对照组</a:t>
            </a:r>
            <a:r>
              <a:rPr lang="zh-CN" altLang="zh-CN" sz="1400" b="1"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sym typeface="+mn-ea"/>
              </a:rPr>
              <a:t>P</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en-US" altLang="zh-CN" sz="1400" b="1" dirty="0">
                <a:solidFill>
                  <a:srgbClr val="FF0000"/>
                </a:solidFill>
                <a:latin typeface="微软雅黑" panose="020B0503020204020204" charset="-122"/>
                <a:ea typeface="微软雅黑" panose="020B0503020204020204" charset="-122"/>
                <a:cs typeface="微软雅黑" panose="020B0503020204020204" charset="-122"/>
                <a:sym typeface="+mn-ea"/>
              </a:rPr>
              <a:t>0.001</a:t>
            </a:r>
            <a:r>
              <a:rPr lang="zh-CN" altLang="zh-CN" sz="1400" b="1"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4</a:t>
            </a:r>
            <a:r>
              <a:rPr lang="zh-CN" altLang="zh-CN" sz="1400" dirty="0" smtClean="0">
                <a:latin typeface="微软雅黑" panose="020B0503020204020204" charset="-122"/>
                <a:ea typeface="微软雅黑" panose="020B0503020204020204" charset="-122"/>
                <a:cs typeface="微软雅黑" panose="020B0503020204020204" charset="-122"/>
                <a:sym typeface="+mn-ea"/>
              </a:rPr>
              <a:t>。</a:t>
            </a:r>
            <a:endParaRPr lang="zh-CN" altLang="zh-CN" sz="1400" dirty="0">
              <a:latin typeface="微软雅黑" panose="020B0503020204020204" charset="-122"/>
              <a:ea typeface="微软雅黑" panose="020B0503020204020204" charset="-122"/>
              <a:cs typeface="微软雅黑" panose="020B0503020204020204" charset="-122"/>
              <a:sym typeface="+mn-ea"/>
            </a:endParaRPr>
          </a:p>
          <a:p>
            <a:pPr marL="285750" indent="-285750">
              <a:lnSpc>
                <a:spcPts val="2000"/>
              </a:lnSpc>
              <a:spcBef>
                <a:spcPts val="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sym typeface="+mn-ea"/>
              </a:rPr>
              <a:t>一项荟萃分析，包括</a:t>
            </a:r>
            <a:r>
              <a:rPr lang="en-US" altLang="zh-CN" sz="1400" dirty="0">
                <a:latin typeface="微软雅黑" panose="020B0503020204020204" charset="-122"/>
                <a:ea typeface="微软雅黑" panose="020B0503020204020204" charset="-122"/>
                <a:sym typeface="+mn-ea"/>
              </a:rPr>
              <a:t>2</a:t>
            </a:r>
            <a:r>
              <a:rPr lang="zh-CN" altLang="en-US" sz="1400" dirty="0">
                <a:latin typeface="微软雅黑" panose="020B0503020204020204" charset="-122"/>
                <a:ea typeface="微软雅黑" panose="020B0503020204020204" charset="-122"/>
                <a:sym typeface="+mn-ea"/>
              </a:rPr>
              <a:t>个随机对照研究和</a:t>
            </a:r>
            <a:r>
              <a:rPr lang="en-US" altLang="zh-CN" sz="1400" dirty="0">
                <a:latin typeface="微软雅黑" panose="020B0503020204020204" charset="-122"/>
                <a:ea typeface="微软雅黑" panose="020B0503020204020204" charset="-122"/>
                <a:sym typeface="+mn-ea"/>
              </a:rPr>
              <a:t>5</a:t>
            </a:r>
            <a:r>
              <a:rPr lang="zh-CN" altLang="en-US" sz="1400" dirty="0">
                <a:latin typeface="微软雅黑" panose="020B0503020204020204" charset="-122"/>
                <a:ea typeface="微软雅黑" panose="020B0503020204020204" charset="-122"/>
                <a:sym typeface="+mn-ea"/>
              </a:rPr>
              <a:t>个开放性研究（</a:t>
            </a:r>
            <a:r>
              <a:rPr lang="en-US" altLang="zh-CN" sz="1400" dirty="0">
                <a:latin typeface="微软雅黑" panose="020B0503020204020204" charset="-122"/>
                <a:ea typeface="微软雅黑" panose="020B0503020204020204" charset="-122"/>
                <a:sym typeface="+mn-ea"/>
              </a:rPr>
              <a:t>2011-2015</a:t>
            </a:r>
            <a:r>
              <a:rPr lang="zh-CN" altLang="en-US" sz="1400" dirty="0">
                <a:latin typeface="微软雅黑" panose="020B0503020204020204" charset="-122"/>
                <a:ea typeface="微软雅黑" panose="020B0503020204020204" charset="-122"/>
                <a:sym typeface="+mn-ea"/>
              </a:rPr>
              <a:t>），涉及</a:t>
            </a:r>
            <a:r>
              <a:rPr lang="en-US" altLang="zh-CN" sz="1400" dirty="0">
                <a:latin typeface="微软雅黑" panose="020B0503020204020204" charset="-122"/>
                <a:ea typeface="微软雅黑" panose="020B0503020204020204" charset="-122"/>
                <a:sym typeface="+mn-ea"/>
              </a:rPr>
              <a:t>1606</a:t>
            </a:r>
            <a:r>
              <a:rPr lang="zh-CN" altLang="en-US" sz="1400" dirty="0">
                <a:latin typeface="微软雅黑" panose="020B0503020204020204" charset="-122"/>
                <a:ea typeface="微软雅黑" panose="020B0503020204020204" charset="-122"/>
                <a:sym typeface="+mn-ea"/>
              </a:rPr>
              <a:t>名</a:t>
            </a:r>
            <a:r>
              <a:rPr lang="zh-CN" altLang="en-US" sz="1400" dirty="0" smtClean="0">
                <a:latin typeface="微软雅黑" panose="020B0503020204020204" charset="-122"/>
                <a:ea typeface="微软雅黑" panose="020B0503020204020204" charset="-122"/>
                <a:sym typeface="+mn-ea"/>
              </a:rPr>
              <a:t>患者。</a:t>
            </a:r>
            <a:endParaRPr lang="zh-CN" altLang="en-US" sz="1400" dirty="0">
              <a:latin typeface="微软雅黑" panose="020B0503020204020204" charset="-122"/>
              <a:ea typeface="微软雅黑" panose="020B0503020204020204" charset="-122"/>
              <a:sym typeface="+mn-ea"/>
            </a:endParaRPr>
          </a:p>
          <a:p>
            <a:pPr indent="0">
              <a:lnSpc>
                <a:spcPts val="2000"/>
              </a:lnSpc>
              <a:spcBef>
                <a:spcPts val="0"/>
              </a:spcBef>
              <a:spcAft>
                <a:spcPts val="0"/>
              </a:spcAft>
              <a:buFont typeface="Wingdings" panose="05000000000000000000" charset="0"/>
              <a:buNone/>
            </a:pPr>
            <a:r>
              <a:rPr lang="zh-CN" altLang="en-US" sz="1400" dirty="0">
                <a:latin typeface="微软雅黑" panose="020B0503020204020204" charset="-122"/>
                <a:ea typeface="微软雅黑" panose="020B0503020204020204" charset="-122"/>
                <a:sym typeface="+mn-ea"/>
              </a:rPr>
              <a:t>     </a:t>
            </a:r>
            <a:r>
              <a:rPr lang="zh-CN" altLang="en-US" sz="1400" b="1" dirty="0">
                <a:highlight>
                  <a:srgbClr val="C0C0C0"/>
                </a:highlight>
                <a:latin typeface="微软雅黑" panose="020B0503020204020204" charset="-122"/>
                <a:ea typeface="微软雅黑" panose="020B0503020204020204" charset="-122"/>
                <a:sym typeface="+mn-ea"/>
              </a:rPr>
              <a:t>结果显示</a:t>
            </a:r>
            <a:r>
              <a:rPr lang="zh-CN" altLang="en-US" sz="1400" b="1" dirty="0">
                <a:latin typeface="微软雅黑" panose="020B0503020204020204" charset="-122"/>
                <a:ea typeface="微软雅黑" panose="020B0503020204020204" charset="-122"/>
                <a:sym typeface="+mn-ea"/>
              </a:rPr>
              <a:t>：</a:t>
            </a:r>
            <a:r>
              <a:rPr lang="zh-CN" altLang="en-US" sz="1400" dirty="0">
                <a:latin typeface="微软雅黑" panose="020B0503020204020204" charset="-122"/>
                <a:ea typeface="微软雅黑" panose="020B0503020204020204" charset="-122"/>
                <a:sym typeface="+mn-ea"/>
              </a:rPr>
              <a:t>与口服</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组相比，</a:t>
            </a:r>
            <a:r>
              <a:rPr lang="zh-CN" altLang="en-US" sz="1400" b="1" dirty="0">
                <a:latin typeface="微软雅黑" panose="020B0503020204020204" charset="-122"/>
                <a:ea typeface="微软雅黑" panose="020B0503020204020204" charset="-122"/>
                <a:sym typeface="+mn-ea"/>
              </a:rPr>
              <a:t>帕拉米韦治疗组退热的时间更快</a:t>
            </a:r>
            <a:r>
              <a:rPr lang="zh-CN" altLang="en-US" sz="1400" dirty="0">
                <a:latin typeface="微软雅黑" panose="020B0503020204020204" charset="-122"/>
                <a:ea typeface="微软雅黑" panose="020B0503020204020204" charset="-122"/>
                <a:sym typeface="+mn-ea"/>
              </a:rPr>
              <a:t>，</a:t>
            </a:r>
            <a:r>
              <a:rPr lang="zh-CN" altLang="en-US" sz="1400" b="1" dirty="0">
                <a:solidFill>
                  <a:srgbClr val="FF0000"/>
                </a:solidFill>
                <a:latin typeface="微软雅黑" panose="020B0503020204020204" charset="-122"/>
                <a:ea typeface="微软雅黑" panose="020B0503020204020204" charset="-122"/>
                <a:sym typeface="+mn-ea"/>
              </a:rPr>
              <a:t>平均差异（</a:t>
            </a:r>
            <a:r>
              <a:rPr lang="en-US" altLang="zh-CN" sz="1400" b="1" dirty="0">
                <a:solidFill>
                  <a:srgbClr val="FF0000"/>
                </a:solidFill>
                <a:latin typeface="微软雅黑" panose="020B0503020204020204" charset="-122"/>
                <a:ea typeface="微软雅黑" panose="020B0503020204020204" charset="-122"/>
                <a:sym typeface="+mn-ea"/>
              </a:rPr>
              <a:t>MD</a:t>
            </a:r>
            <a:r>
              <a:rPr lang="zh-CN" altLang="en-US" sz="1400" b="1" dirty="0">
                <a:solidFill>
                  <a:srgbClr val="FF0000"/>
                </a:solidFill>
                <a:latin typeface="微软雅黑" panose="020B0503020204020204" charset="-122"/>
                <a:ea typeface="微软雅黑" panose="020B0503020204020204" charset="-122"/>
                <a:sym typeface="+mn-ea"/>
              </a:rPr>
              <a:t>）为</a:t>
            </a:r>
            <a:r>
              <a:rPr lang="en-US" altLang="zh-CN" sz="1400" b="1" dirty="0">
                <a:solidFill>
                  <a:srgbClr val="FF0000"/>
                </a:solidFill>
                <a:latin typeface="微软雅黑" panose="020B0503020204020204" charset="-122"/>
                <a:ea typeface="微软雅黑" panose="020B0503020204020204" charset="-122"/>
                <a:sym typeface="+mn-ea"/>
              </a:rPr>
              <a:t>7.17</a:t>
            </a:r>
            <a:r>
              <a:rPr lang="zh-CN" altLang="en-US" sz="1400" b="1" dirty="0">
                <a:solidFill>
                  <a:srgbClr val="FF0000"/>
                </a:solidFill>
                <a:latin typeface="微软雅黑" panose="020B0503020204020204" charset="-122"/>
                <a:ea typeface="微软雅黑" panose="020B0503020204020204" charset="-122"/>
                <a:sym typeface="+mn-ea"/>
              </a:rPr>
              <a:t>小时（</a:t>
            </a:r>
            <a:r>
              <a:rPr lang="en-US" altLang="zh-CN" sz="1400" b="1" dirty="0">
                <a:solidFill>
                  <a:srgbClr val="FF0000"/>
                </a:solidFill>
                <a:latin typeface="微软雅黑" panose="020B0503020204020204" charset="-122"/>
                <a:ea typeface="微软雅黑" panose="020B0503020204020204" charset="-122"/>
                <a:sym typeface="+mn-ea"/>
              </a:rPr>
              <a:t>P</a:t>
            </a:r>
            <a:r>
              <a:rPr lang="zh-CN" altLang="en-US" sz="1400" b="1" dirty="0">
                <a:solidFill>
                  <a:srgbClr val="FF0000"/>
                </a:solidFill>
                <a:latin typeface="微软雅黑" panose="020B0503020204020204" charset="-122"/>
                <a:ea typeface="微软雅黑" panose="020B0503020204020204" charset="-122"/>
                <a:sym typeface="+mn-ea"/>
              </a:rPr>
              <a:t>＜</a:t>
            </a:r>
            <a:r>
              <a:rPr lang="en-US" altLang="zh-CN" sz="1400" b="1" dirty="0">
                <a:solidFill>
                  <a:srgbClr val="FF0000"/>
                </a:solidFill>
                <a:latin typeface="微软雅黑" panose="020B0503020204020204" charset="-122"/>
                <a:ea typeface="微软雅黑" panose="020B0503020204020204" charset="-122"/>
                <a:sym typeface="+mn-ea"/>
              </a:rPr>
              <a:t>0.001</a:t>
            </a:r>
            <a:r>
              <a:rPr lang="zh-CN" altLang="en-US" sz="1400" b="1" dirty="0">
                <a:solidFill>
                  <a:srgbClr val="FF0000"/>
                </a:solidFill>
                <a:latin typeface="微软雅黑" panose="020B0503020204020204" charset="-122"/>
                <a:ea typeface="微软雅黑" panose="020B0503020204020204" charset="-122"/>
                <a:sym typeface="+mn-ea"/>
              </a:rPr>
              <a:t>）</a:t>
            </a:r>
            <a:r>
              <a:rPr lang="en-US" altLang="zh-CN" sz="1400" baseline="30000" dirty="0">
                <a:latin typeface="微软雅黑" panose="020B0503020204020204" charset="-122"/>
                <a:ea typeface="微软雅黑" panose="020B0503020204020204" charset="-122"/>
                <a:cs typeface="微软雅黑" panose="020B0503020204020204" charset="-122"/>
                <a:sym typeface="+mn-ea"/>
              </a:rPr>
              <a:t>5</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b="1" dirty="0">
              <a:solidFill>
                <a:srgbClr val="C00000"/>
              </a:solidFill>
              <a:latin typeface="微软雅黑" panose="020B0503020204020204" charset="-122"/>
              <a:ea typeface="微软雅黑" panose="020B0503020204020204" charset="-122"/>
              <a:sym typeface="+mn-ea"/>
            </a:endParaRPr>
          </a:p>
          <a:p>
            <a:pPr indent="0">
              <a:lnSpc>
                <a:spcPts val="2000"/>
              </a:lnSpc>
              <a:spcBef>
                <a:spcPts val="0"/>
              </a:spcBef>
              <a:spcAft>
                <a:spcPts val="0"/>
              </a:spcAft>
              <a:buFont typeface="Wingdings" panose="05000000000000000000" charset="0"/>
              <a:buNone/>
            </a:pPr>
            <a:r>
              <a:rPr lang="zh-CN" altLang="en-US" sz="1400" b="1" dirty="0">
                <a:latin typeface="微软雅黑" panose="020B0503020204020204" charset="-122"/>
                <a:ea typeface="微软雅黑" panose="020B0503020204020204" charset="-122"/>
                <a:sym typeface="+mn-ea"/>
              </a:rPr>
              <a:t>注：</a:t>
            </a:r>
            <a:r>
              <a:rPr lang="en-US" altLang="zh-CN" sz="1400" b="1" dirty="0">
                <a:latin typeface="微软雅黑" panose="020B0503020204020204" charset="-122"/>
                <a:ea typeface="微软雅黑" panose="020B0503020204020204" charset="-122"/>
              </a:rPr>
              <a:t> </a:t>
            </a:r>
            <a:r>
              <a:rPr lang="en-US" altLang="zh-CN" sz="1400" dirty="0">
                <a:latin typeface="微软雅黑" panose="020B0503020204020204" charset="-122"/>
                <a:ea typeface="微软雅黑" panose="020B0503020204020204" charset="-122"/>
                <a:sym typeface="+mn-ea"/>
              </a:rPr>
              <a:t> </a:t>
            </a:r>
            <a:r>
              <a:rPr lang="zh-CN" altLang="en-US" sz="1400" dirty="0">
                <a:latin typeface="微软雅黑" panose="020B0503020204020204" charset="-122"/>
                <a:ea typeface="微软雅黑" panose="020B0503020204020204" charset="-122"/>
                <a:sym typeface="+mn-ea"/>
              </a:rPr>
              <a:t>本文</a:t>
            </a:r>
            <a:r>
              <a:rPr lang="en-US" altLang="zh-CN" sz="1400" dirty="0">
                <a:latin typeface="微软雅黑" panose="020B0503020204020204" charset="-122"/>
                <a:ea typeface="微软雅黑" panose="020B0503020204020204" charset="-122"/>
                <a:sym typeface="+mn-ea"/>
              </a:rPr>
              <a:t>NAIs</a:t>
            </a:r>
            <a:r>
              <a:rPr lang="zh-CN" altLang="en-US" sz="1400" dirty="0">
                <a:latin typeface="微软雅黑" panose="020B0503020204020204" charset="-122"/>
                <a:ea typeface="微软雅黑" panose="020B0503020204020204" charset="-122"/>
                <a:sym typeface="+mn-ea"/>
              </a:rPr>
              <a:t>为</a:t>
            </a:r>
            <a:r>
              <a:rPr kumimoji="1" lang="zh-CN" altLang="en-US" sz="1400" spc="300" dirty="0">
                <a:latin typeface="微软雅黑" panose="020B0503020204020204" charset="-122"/>
                <a:ea typeface="微软雅黑" panose="020B0503020204020204" charset="-122"/>
                <a:cs typeface="微软雅黑" panose="020B0503020204020204" charset="-122"/>
                <a:sym typeface="+mn-ea"/>
              </a:rPr>
              <a:t>神经氨酸酶抑制剂</a:t>
            </a:r>
            <a:endParaRPr lang="zh-CN" altLang="en-US" sz="1400" dirty="0">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313206" y="5894211"/>
            <a:ext cx="11386185" cy="784830"/>
          </a:xfrm>
          <a:prstGeom prst="rect">
            <a:avLst/>
          </a:prstGeom>
          <a:noFill/>
        </p:spPr>
        <p:txBody>
          <a:bodyPr wrap="square" rtlCol="0" anchor="t">
            <a:spAutoFit/>
          </a:bodyPr>
          <a:lstStyle/>
          <a:p>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rPr>
              <a:t>1. </a:t>
            </a:r>
            <a:r>
              <a:rPr lang="zh-CN" altLang="en-US" sz="900" dirty="0">
                <a:solidFill>
                  <a:schemeClr val="bg2">
                    <a:lumMod val="50000"/>
                  </a:schemeClr>
                </a:solidFill>
                <a:latin typeface="微软雅黑" panose="020B0503020204020204" charset="-122"/>
                <a:ea typeface="微软雅黑" panose="020B0503020204020204" charset="-122"/>
                <a:cs typeface="微软雅黑" panose="020B0503020204020204" charset="-122"/>
              </a:rPr>
              <a:t>王新花,万静,吴青,等. 帕拉米韦与奥司他韦治疗儿童流行性感冒的临床疗效及药物经济学对比的Meta分析[J]. 实用心脑肺血管病杂志,2020,28(11):77-82. DOI:10.3969/j.issn.1008-5971.2020.11.014. </a:t>
            </a:r>
          </a:p>
          <a:p>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rPr>
              <a:t>2. </a:t>
            </a:r>
            <a:r>
              <a:rPr lang="en-US" altLang="zh-CN" sz="900" dirty="0" err="1">
                <a:solidFill>
                  <a:schemeClr val="bg2">
                    <a:lumMod val="50000"/>
                  </a:schemeClr>
                </a:solidFill>
                <a:latin typeface="微软雅黑" panose="020B0503020204020204" charset="-122"/>
                <a:ea typeface="微软雅黑" panose="020B0503020204020204" charset="-122"/>
                <a:cs typeface="微软雅黑" panose="020B0503020204020204" charset="-122"/>
              </a:rPr>
              <a:t>何文娟,赵晓娟,孙倩,等</a:t>
            </a:r>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rPr>
              <a:t>. </a:t>
            </a:r>
            <a:r>
              <a:rPr lang="en-US" altLang="zh-CN" sz="900" dirty="0" err="1">
                <a:solidFill>
                  <a:schemeClr val="bg2">
                    <a:lumMod val="50000"/>
                  </a:schemeClr>
                </a:solidFill>
                <a:latin typeface="微软雅黑" panose="020B0503020204020204" charset="-122"/>
                <a:ea typeface="微软雅黑" panose="020B0503020204020204" charset="-122"/>
                <a:cs typeface="微软雅黑" panose="020B0503020204020204" charset="-122"/>
              </a:rPr>
              <a:t>帕拉米韦对比奥司他韦治疗流感有效性和安全性的系统评价与Meta分析</a:t>
            </a:r>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rPr>
              <a:t>[J]. 药物流行病学杂志,2021,30(1):12-18.</a:t>
            </a:r>
          </a:p>
          <a:p>
            <a:pPr marL="0" lvl="1"/>
            <a:r>
              <a:rPr lang="zh-CN" altLang="en-US" sz="900" dirty="0">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3. 塩野義製薬株式会社. ラピアクタ非臨床試験の概括評価[EB/OL]. (2010-05-28)</a:t>
            </a:r>
          </a:p>
          <a:p>
            <a:pPr marL="0" lvl="1"/>
            <a:r>
              <a:rPr lang="zh-CN" altLang="en-US" sz="900" dirty="0">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4. </a:t>
            </a:r>
            <a:r>
              <a:rPr lang="en-US" altLang="zh-CN" sz="900" dirty="0" err="1">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林永超.帕拉米韦治疗儿童乙型流感病毒感染的临床疗效研究</a:t>
            </a:r>
            <a:r>
              <a:rPr lang="en-US" altLang="zh-CN" sz="900" dirty="0">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[J].实用中西医结合临床,2022,22(13):98-100.</a:t>
            </a:r>
          </a:p>
          <a:p>
            <a:pPr marL="0" lvl="1"/>
            <a:r>
              <a:rPr lang="zh-CN" altLang="en-US" sz="900" dirty="0">
                <a:solidFill>
                  <a:schemeClr val="bg2">
                    <a:lumMod val="50000"/>
                  </a:schemeClr>
                </a:solidFill>
                <a:latin typeface="微软雅黑" panose="020B0503020204020204" charset="-122"/>
                <a:ea typeface="微软雅黑" panose="020B0503020204020204" charset="-122"/>
                <a:cs typeface="微软雅黑" panose="020B0503020204020204" charset="-122"/>
                <a:sym typeface="+mn-ea"/>
              </a:rPr>
              <a:t>5. Jonghoo Lee, et al. Comparison of Efficacy of Intravenous Peramivir and Oral Oseltamivir for the Treatment of Influenza: Systematic Review and Meta-Analysis. Yonsei Med. 2017;58(4):778-785 </a:t>
            </a:r>
          </a:p>
        </p:txBody>
      </p:sp>
      <p:sp>
        <p:nvSpPr>
          <p:cNvPr id="3" name="文本框 2"/>
          <p:cNvSpPr txBox="1"/>
          <p:nvPr/>
        </p:nvSpPr>
        <p:spPr>
          <a:xfrm>
            <a:off x="3303270" y="882014"/>
            <a:ext cx="8600440" cy="536081"/>
          </a:xfrm>
          <a:prstGeom prst="rect">
            <a:avLst/>
          </a:prstGeom>
          <a:noFill/>
          <a:ln w="19050" cmpd="sng">
            <a:solidFill>
              <a:schemeClr val="accent1"/>
            </a:solidFill>
            <a:prstDash val="lgDashDot"/>
          </a:ln>
        </p:spPr>
        <p:txBody>
          <a:bodyPr wrap="square" rtlCol="0" anchor="t">
            <a:noAutofit/>
          </a:bodyPr>
          <a:lstStyle/>
          <a:p>
            <a:pPr>
              <a:lnSpc>
                <a:spcPts val="1800"/>
              </a:lnSpc>
            </a:pPr>
            <a:r>
              <a:rPr lang="en-US" altLang="zh-CN" sz="1400" dirty="0" err="1">
                <a:latin typeface="微软雅黑" panose="020B0503020204020204" charset="-122"/>
                <a:ea typeface="微软雅黑" panose="020B0503020204020204" charset="-122"/>
                <a:sym typeface="+mn-ea"/>
              </a:rPr>
              <a:t>本品与建议参照药品的活性成分和用量均一致，疗效一致</a:t>
            </a:r>
            <a:r>
              <a:rPr lang="zh-CN" altLang="en-US" sz="1400" dirty="0" smtClean="0">
                <a:latin typeface="微软雅黑" panose="020B0503020204020204" charset="-122"/>
                <a:ea typeface="微软雅黑" panose="020B0503020204020204" charset="-122"/>
                <a:sym typeface="+mn-ea"/>
              </a:rPr>
              <a:t>。且从产品的生产及运输成本比较，帕拉米韦注射液的低于帕拉米韦氯化钠注射液，在临床使用中可以降低医保支出，减轻患者经济负担。</a:t>
            </a:r>
            <a:endParaRPr lang="zh-CN" altLang="en-US" sz="1400" dirty="0">
              <a:latin typeface="微软雅黑" panose="020B0503020204020204" charset="-122"/>
              <a:ea typeface="微软雅黑" panose="020B0503020204020204" charset="-122"/>
              <a:sym typeface="+mn-ea"/>
            </a:endParaRPr>
          </a:p>
          <a:p>
            <a:endParaRPr lang="zh-CN" altLang="en-US" sz="1400" dirty="0" smtClean="0">
              <a:latin typeface="微软雅黑" panose="020B0503020204020204" charset="-122"/>
              <a:ea typeface="微软雅黑" panose="020B0503020204020204" charset="-122"/>
              <a:sym typeface="+mn-ea"/>
            </a:endParaRPr>
          </a:p>
        </p:txBody>
      </p:sp>
      <p:sp>
        <p:nvSpPr>
          <p:cNvPr id="7" name="ïṣľîḓè"/>
          <p:cNvSpPr/>
          <p:nvPr/>
        </p:nvSpPr>
        <p:spPr>
          <a:xfrm>
            <a:off x="3303270" y="503555"/>
            <a:ext cx="4225290"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与参照药品比较疗效方面的优势和不足</a:t>
            </a:r>
          </a:p>
        </p:txBody>
      </p:sp>
      <p:sp>
        <p:nvSpPr>
          <p:cNvPr id="4" name="ïṣľîḓè"/>
          <p:cNvSpPr/>
          <p:nvPr/>
        </p:nvSpPr>
        <p:spPr>
          <a:xfrm>
            <a:off x="3357514" y="2390894"/>
            <a:ext cx="4225290"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与同治疗领域药品疗效方面优势和不足</a:t>
            </a:r>
          </a:p>
        </p:txBody>
      </p:sp>
      <p:sp>
        <p:nvSpPr>
          <p:cNvPr id="13" name="ïṣľîḓè"/>
          <p:cNvSpPr/>
          <p:nvPr/>
        </p:nvSpPr>
        <p:spPr>
          <a:xfrm>
            <a:off x="3357514" y="1489968"/>
            <a:ext cx="2447343"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smtClean="0">
                <a:solidFill>
                  <a:schemeClr val="bg1"/>
                </a:solidFill>
                <a:latin typeface="微软雅黑" panose="020B0503020204020204" charset="-122"/>
                <a:ea typeface="微软雅黑" panose="020B0503020204020204" charset="-122"/>
              </a:rPr>
              <a:t>未满足的基本需求</a:t>
            </a:r>
            <a:endParaRPr lang="zh-CN" altLang="en-US" b="1" dirty="0">
              <a:solidFill>
                <a:schemeClr val="bg1"/>
              </a:solidFill>
              <a:latin typeface="微软雅黑" panose="020B0503020204020204" charset="-122"/>
              <a:ea typeface="微软雅黑" panose="020B0503020204020204" charset="-122"/>
            </a:endParaRPr>
          </a:p>
        </p:txBody>
      </p:sp>
      <p:sp>
        <p:nvSpPr>
          <p:cNvPr id="15" name="文本框 2"/>
          <p:cNvSpPr txBox="1"/>
          <p:nvPr/>
        </p:nvSpPr>
        <p:spPr>
          <a:xfrm>
            <a:off x="3357514" y="1844298"/>
            <a:ext cx="8600440" cy="472354"/>
          </a:xfrm>
          <a:prstGeom prst="rect">
            <a:avLst/>
          </a:prstGeom>
          <a:noFill/>
          <a:ln w="19050" cmpd="sng">
            <a:solidFill>
              <a:schemeClr val="accent1"/>
            </a:solidFill>
            <a:prstDash val="lgDashDot"/>
          </a:ln>
        </p:spPr>
        <p:txBody>
          <a:bodyPr wrap="square" rtlCol="0" anchor="t">
            <a:noAutofit/>
          </a:bodyPr>
          <a:lstStyle/>
          <a:p>
            <a:pPr>
              <a:lnSpc>
                <a:spcPts val="1700"/>
              </a:lnSpc>
            </a:pPr>
            <a:r>
              <a:rPr lang="en-US" altLang="zh-CN" sz="1400" dirty="0" smtClean="0">
                <a:latin typeface="微软雅黑" panose="020B0503020204020204" charset="-122"/>
                <a:ea typeface="微软雅黑" panose="020B0503020204020204" charset="-122"/>
                <a:sym typeface="+mn-ea"/>
              </a:rPr>
              <a:t>1</a:t>
            </a:r>
            <a:r>
              <a:rPr lang="zh-CN" altLang="en-US" sz="1400" dirty="0">
                <a:latin typeface="微软雅黑" panose="020B0503020204020204" charset="-122"/>
                <a:ea typeface="微软雅黑" panose="020B0503020204020204" charset="-122"/>
                <a:sym typeface="+mn-ea"/>
              </a:rPr>
              <a:t>、重症流感无法口服给药的患者以及对其他药物耐药的患者，需要新的选择</a:t>
            </a:r>
            <a:r>
              <a:rPr lang="zh-CN" altLang="en-US" sz="1400" dirty="0" smtClean="0">
                <a:latin typeface="微软雅黑" panose="020B0503020204020204" charset="-122"/>
                <a:ea typeface="微软雅黑" panose="020B0503020204020204" charset="-122"/>
                <a:sym typeface="+mn-ea"/>
              </a:rPr>
              <a:t>。</a:t>
            </a:r>
            <a:endParaRPr lang="en-US" altLang="zh-CN" sz="1400" dirty="0" smtClean="0">
              <a:latin typeface="微软雅黑" panose="020B0503020204020204" charset="-122"/>
              <a:ea typeface="微软雅黑" panose="020B0503020204020204" charset="-122"/>
              <a:sym typeface="+mn-ea"/>
            </a:endParaRPr>
          </a:p>
          <a:p>
            <a:pPr>
              <a:lnSpc>
                <a:spcPts val="1700"/>
              </a:lnSpc>
            </a:pPr>
            <a:r>
              <a:rPr lang="en-US" altLang="zh-CN" sz="1400" dirty="0" smtClean="0">
                <a:latin typeface="微软雅黑" panose="020B0503020204020204" charset="-122"/>
                <a:ea typeface="微软雅黑" panose="020B0503020204020204" charset="-122"/>
                <a:sym typeface="+mn-ea"/>
              </a:rPr>
              <a:t>2</a:t>
            </a:r>
            <a:r>
              <a:rPr lang="zh-CN" altLang="en-US" sz="1400" dirty="0">
                <a:latin typeface="微软雅黑" panose="020B0503020204020204" charset="-122"/>
                <a:ea typeface="微软雅黑" panose="020B0503020204020204" charset="-122"/>
                <a:sym typeface="+mn-ea"/>
              </a:rPr>
              <a:t>、流感病毒爆发时多个生产厂家提供药品可满足临床应用的需求。</a:t>
            </a:r>
          </a:p>
          <a:p>
            <a:endParaRPr lang="zh-CN" altLang="en-US" sz="1400" dirty="0" smtClean="0">
              <a:latin typeface="微软雅黑" panose="020B0503020204020204" charset="-122"/>
              <a:ea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5">
                <a:lumMod val="5000"/>
                <a:lumOff val="95000"/>
              </a:schemeClr>
            </a:gs>
            <a:gs pos="0">
              <a:schemeClr val="accent1">
                <a:lumMod val="20000"/>
                <a:lumOff val="80000"/>
              </a:schemeClr>
            </a:gs>
            <a:gs pos="100000">
              <a:schemeClr val="accent1">
                <a:lumMod val="20000"/>
                <a:lumOff val="80000"/>
              </a:schemeClr>
            </a:gs>
            <a:gs pos="91000">
              <a:schemeClr val="bg1"/>
            </a:gs>
          </a:gsLst>
          <a:lin ang="5400000" scaled="1"/>
          <a:tileRect/>
        </a:gradFill>
        <a:effectLst/>
      </p:bgPr>
    </p:bg>
    <p:spTree>
      <p:nvGrpSpPr>
        <p:cNvPr id="1" name=""/>
        <p:cNvGrpSpPr/>
        <p:nvPr/>
      </p:nvGrpSpPr>
      <p:grpSpPr>
        <a:xfrm>
          <a:off x="0" y="0"/>
          <a:ext cx="0" cy="0"/>
          <a:chOff x="0" y="0"/>
          <a:chExt cx="0" cy="0"/>
        </a:xfrm>
      </p:grpSpPr>
      <p:sp>
        <p:nvSpPr>
          <p:cNvPr id="2" name="流程图: 延期 1"/>
          <p:cNvSpPr/>
          <p:nvPr/>
        </p:nvSpPr>
        <p:spPr>
          <a:xfrm>
            <a:off x="-13063" y="322217"/>
            <a:ext cx="1380307" cy="857798"/>
          </a:xfrm>
          <a:prstGeom prst="flowChartDelay">
            <a:avLst/>
          </a:prstGeom>
          <a:solidFill>
            <a:srgbClr val="006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51314" y="406470"/>
            <a:ext cx="780503" cy="645160"/>
          </a:xfrm>
          <a:prstGeom prst="rect">
            <a:avLst/>
          </a:prstGeom>
          <a:noFill/>
        </p:spPr>
        <p:txBody>
          <a:bodyPr wrap="square" rtlCol="0">
            <a:spAutoFit/>
          </a:bodyPr>
          <a:lstStyle/>
          <a:p>
            <a:pPr algn="dist"/>
            <a:r>
              <a:rPr lang="en-US" altLang="zh-CN" sz="3600" b="1" dirty="0">
                <a:solidFill>
                  <a:schemeClr val="bg1"/>
                </a:solidFill>
                <a:latin typeface="微软雅黑" panose="020B0503020204020204" charset="-122"/>
                <a:ea typeface="微软雅黑" panose="020B0503020204020204" charset="-122"/>
              </a:rPr>
              <a:t>03</a:t>
            </a:r>
            <a:endParaRPr lang="zh-CN" altLang="en-US" sz="36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1177290" y="123825"/>
            <a:ext cx="2261235" cy="664210"/>
          </a:xfrm>
          <a:prstGeom prst="rect">
            <a:avLst/>
          </a:prstGeom>
          <a:noFill/>
        </p:spPr>
        <p:txBody>
          <a:bodyPr wrap="square" rtlCol="0">
            <a:noAutofit/>
          </a:bodyPr>
          <a:lstStyle/>
          <a:p>
            <a:pPr algn="ctr">
              <a:lnSpc>
                <a:spcPct val="150000"/>
              </a:lnSpc>
            </a:pPr>
            <a:r>
              <a:rPr lang="zh-CN" altLang="en-US" sz="3200" b="1" dirty="0">
                <a:solidFill>
                  <a:srgbClr val="006494"/>
                </a:solidFill>
                <a:latin typeface="微软雅黑" panose="020B0503020204020204" charset="-122"/>
                <a:ea typeface="微软雅黑" panose="020B0503020204020204" charset="-122"/>
              </a:rPr>
              <a:t>有效性</a:t>
            </a:r>
          </a:p>
        </p:txBody>
      </p:sp>
      <p:sp>
        <p:nvSpPr>
          <p:cNvPr id="6" name="文本框 5"/>
          <p:cNvSpPr txBox="1"/>
          <p:nvPr/>
        </p:nvSpPr>
        <p:spPr>
          <a:xfrm>
            <a:off x="1507842" y="722854"/>
            <a:ext cx="1598730" cy="553085"/>
          </a:xfrm>
          <a:prstGeom prst="rect">
            <a:avLst/>
          </a:prstGeom>
          <a:noFill/>
        </p:spPr>
        <p:txBody>
          <a:bodyPr wrap="square" rtlCol="0">
            <a:spAutoFit/>
          </a:bodyPr>
          <a:lstStyle/>
          <a:p>
            <a:pPr algn="dist">
              <a:lnSpc>
                <a:spcPct val="150000"/>
              </a:lnSpc>
            </a:pPr>
            <a:r>
              <a:rPr lang="en-US" altLang="zh-CN" sz="2000" b="1" dirty="0">
                <a:solidFill>
                  <a:schemeClr val="bg1">
                    <a:lumMod val="50000"/>
                  </a:schemeClr>
                </a:solidFill>
                <a:latin typeface="微软雅黑" panose="020B0503020204020204" charset="-122"/>
                <a:ea typeface="微软雅黑" panose="020B0503020204020204" charset="-122"/>
              </a:rPr>
              <a:t>Validity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graphicFrame>
        <p:nvGraphicFramePr>
          <p:cNvPr id="11" name="表格 10"/>
          <p:cNvGraphicFramePr>
            <a:graphicFrameLocks noGrp="1"/>
          </p:cNvGraphicFramePr>
          <p:nvPr>
            <p:custDataLst>
              <p:tags r:id="rId1"/>
            </p:custDataLst>
          </p:nvPr>
        </p:nvGraphicFramePr>
        <p:xfrm>
          <a:off x="547157" y="1301200"/>
          <a:ext cx="11299515" cy="4726827"/>
        </p:xfrm>
        <a:graphic>
          <a:graphicData uri="http://schemas.openxmlformats.org/drawingml/2006/table">
            <a:tbl>
              <a:tblPr>
                <a:tableStyleId>{5C22544A-7EE6-4342-B048-85BDC9FD1C3A}</a:tableStyleId>
              </a:tblPr>
              <a:tblGrid>
                <a:gridCol w="696016"/>
                <a:gridCol w="3737863"/>
                <a:gridCol w="2137818"/>
                <a:gridCol w="4727818"/>
              </a:tblGrid>
              <a:tr h="537097">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国家</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指南</a:t>
                      </a:r>
                      <a:r>
                        <a:rPr lang="en-US" altLang="zh-CN" sz="1600" b="1" dirty="0">
                          <a:solidFill>
                            <a:schemeClr val="accent1">
                              <a:lumMod val="50000"/>
                            </a:schemeClr>
                          </a:solidFill>
                          <a:effectLst/>
                          <a:latin typeface="微软雅黑" panose="020B0503020204020204" charset="-122"/>
                          <a:ea typeface="微软雅黑" panose="020B0503020204020204" charset="-122"/>
                        </a:rPr>
                        <a:t>/</a:t>
                      </a:r>
                      <a:r>
                        <a:rPr lang="zh-CN" altLang="en-US" sz="1600" b="1" dirty="0">
                          <a:solidFill>
                            <a:schemeClr val="accent1">
                              <a:lumMod val="50000"/>
                            </a:schemeClr>
                          </a:solidFill>
                          <a:effectLst/>
                          <a:latin typeface="微软雅黑" panose="020B0503020204020204" charset="-122"/>
                          <a:ea typeface="微软雅黑" panose="020B0503020204020204" charset="-122"/>
                        </a:rPr>
                        <a:t>规范</a:t>
                      </a:r>
                      <a:r>
                        <a:rPr lang="zh-CN" sz="1600" b="1" dirty="0">
                          <a:solidFill>
                            <a:schemeClr val="accent1">
                              <a:lumMod val="50000"/>
                            </a:schemeClr>
                          </a:solidFill>
                          <a:effectLst/>
                          <a:latin typeface="微软雅黑" panose="020B0503020204020204" charset="-122"/>
                          <a:ea typeface="微软雅黑" panose="020B0503020204020204" charset="-122"/>
                        </a:rPr>
                        <a:t>名称</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指南发布单位及年份</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c>
                  <a:txBody>
                    <a:bodyPr/>
                    <a:lstStyle/>
                    <a:p>
                      <a:pPr algn="ctr">
                        <a:spcAft>
                          <a:spcPts val="0"/>
                        </a:spcAft>
                      </a:pPr>
                      <a:r>
                        <a:rPr lang="zh-CN" sz="1600" b="1" dirty="0">
                          <a:solidFill>
                            <a:schemeClr val="accent1">
                              <a:lumMod val="50000"/>
                            </a:schemeClr>
                          </a:solidFill>
                          <a:effectLst/>
                          <a:latin typeface="微软雅黑" panose="020B0503020204020204" charset="-122"/>
                          <a:ea typeface="微软雅黑" panose="020B0503020204020204" charset="-122"/>
                        </a:rPr>
                        <a:t>推荐内容描述</a:t>
                      </a:r>
                      <a:endParaRPr lang="zh-CN" sz="1600" b="1" dirty="0">
                        <a:solidFill>
                          <a:schemeClr val="accent1">
                            <a:lumMod val="50000"/>
                          </a:schemeClr>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F0"/>
                    </a:solidFill>
                  </a:tcPr>
                </a:tc>
              </a:tr>
              <a:tr h="814400">
                <a:tc>
                  <a:txBody>
                    <a:bodyPr/>
                    <a:lstStyle/>
                    <a:p>
                      <a:pPr algn="ctr">
                        <a:lnSpc>
                          <a:spcPts val="1500"/>
                        </a:lnSpc>
                        <a:spcAft>
                          <a:spcPts val="0"/>
                        </a:spcAft>
                      </a:pPr>
                      <a:r>
                        <a:rPr lang="zh-CN" sz="1400" dirty="0">
                          <a:effectLst/>
                          <a:latin typeface="微软雅黑" panose="020B0503020204020204" charset="-122"/>
                          <a:ea typeface="微软雅黑" panose="020B0503020204020204" charset="-122"/>
                        </a:rPr>
                        <a:t>中国</a:t>
                      </a:r>
                      <a:endParaRPr lang="zh-CN" sz="1400" dirty="0">
                        <a:solidFill>
                          <a:srgbClr val="000000"/>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ts val="1500"/>
                        </a:lnSpc>
                        <a:spcAft>
                          <a:spcPts val="0"/>
                        </a:spcAft>
                      </a:pPr>
                      <a:r>
                        <a:rPr lang="zh-CN" sz="1400" dirty="0">
                          <a:latin typeface="微软雅黑" panose="020B0503020204020204" charset="-122"/>
                          <a:ea typeface="微软雅黑" panose="020B0503020204020204" charset="-122"/>
                        </a:rPr>
                        <a:t>《</a:t>
                      </a:r>
                      <a:r>
                        <a:rPr sz="1400" dirty="0">
                          <a:latin typeface="微软雅黑" panose="020B0503020204020204" charset="-122"/>
                          <a:ea typeface="微软雅黑" panose="020B0503020204020204" charset="-122"/>
                        </a:rPr>
                        <a:t>流行性感冒诊疗方案</a:t>
                      </a:r>
                      <a:r>
                        <a:rPr lang="zh-CN" sz="1400" dirty="0">
                          <a:latin typeface="微软雅黑" panose="020B0503020204020204" charset="-122"/>
                          <a:ea typeface="微软雅黑" panose="020B0503020204020204" charset="-122"/>
                        </a:rPr>
                        <a:t>》</a:t>
                      </a:r>
                      <a:r>
                        <a:rPr lang="en-US" sz="1400" baseline="30000" dirty="0">
                          <a:latin typeface="微软雅黑" panose="020B0503020204020204" charset="-122"/>
                          <a:ea typeface="微软雅黑" panose="020B0503020204020204" charset="-122"/>
                        </a:rPr>
                        <a:t>1</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lang="en-US" sz="1400" dirty="0">
                          <a:solidFill>
                            <a:srgbClr val="000000"/>
                          </a:solidFill>
                          <a:effectLst/>
                          <a:latin typeface="微软雅黑" panose="020B0503020204020204" charset="-122"/>
                          <a:ea typeface="微软雅黑" panose="020B0503020204020204" charset="-122"/>
                          <a:cs typeface="黑体" panose="02010609060101010101" charset="-122"/>
                        </a:rPr>
                        <a:t>国家卫生健康委办公厅，国家中医药管理局办公室2020</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年</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altLang="zh-CN" sz="1400" b="1" dirty="0">
                          <a:effectLst/>
                          <a:latin typeface="微软雅黑" panose="020B0503020204020204" charset="-122"/>
                          <a:ea typeface="微软雅黑" panose="020B0503020204020204" charset="-122"/>
                        </a:rPr>
                        <a:t>帕拉米韦</a:t>
                      </a:r>
                      <a:r>
                        <a:rPr lang="zh-CN" altLang="zh-CN" sz="1400" dirty="0">
                          <a:effectLst/>
                          <a:latin typeface="微软雅黑" panose="020B0503020204020204" charset="-122"/>
                          <a:ea typeface="微软雅黑" panose="020B0503020204020204" charset="-122"/>
                        </a:rPr>
                        <a:t>：成人用量为</a:t>
                      </a:r>
                      <a:r>
                        <a:rPr lang="en-US" altLang="zh-CN" sz="1400" dirty="0">
                          <a:effectLst/>
                          <a:latin typeface="微软雅黑" panose="020B0503020204020204" charset="-122"/>
                          <a:ea typeface="微软雅黑" panose="020B0503020204020204" charset="-122"/>
                        </a:rPr>
                        <a:t>300-600</a:t>
                      </a:r>
                      <a:r>
                        <a:rPr lang="en-US" altLang="zh-CN" sz="1400" dirty="0">
                          <a:effectLst/>
                          <a:latin typeface="微软雅黑" panose="020B0503020204020204" charset="-122"/>
                          <a:ea typeface="微软雅黑" panose="020B0503020204020204" charset="-122"/>
                          <a:sym typeface="+mn-ea"/>
                        </a:rPr>
                        <a:t>mg</a:t>
                      </a:r>
                      <a:r>
                        <a:rPr lang="zh-CN" altLang="zh-CN" sz="1400" dirty="0">
                          <a:effectLst/>
                          <a:latin typeface="微软雅黑" panose="020B0503020204020204" charset="-122"/>
                          <a:ea typeface="微软雅黑" panose="020B0503020204020204" charset="-122"/>
                        </a:rPr>
                        <a:t>，</a:t>
                      </a:r>
                      <a:r>
                        <a:rPr lang="zh-CN" altLang="zh-CN" sz="1400" b="1" dirty="0">
                          <a:effectLst/>
                          <a:latin typeface="微软雅黑" panose="020B0503020204020204" charset="-122"/>
                          <a:ea typeface="微软雅黑" panose="020B0503020204020204" charset="-122"/>
                        </a:rPr>
                        <a:t>小于</a:t>
                      </a:r>
                      <a:r>
                        <a:rPr lang="en-US" altLang="zh-CN" sz="1400" b="1" dirty="0">
                          <a:effectLst/>
                          <a:latin typeface="微软雅黑" panose="020B0503020204020204" charset="-122"/>
                          <a:ea typeface="微软雅黑" panose="020B0503020204020204" charset="-122"/>
                        </a:rPr>
                        <a:t>30</a:t>
                      </a:r>
                      <a:r>
                        <a:rPr lang="zh-CN" altLang="zh-CN" sz="1400" b="1" dirty="0">
                          <a:effectLst/>
                          <a:latin typeface="微软雅黑" panose="020B0503020204020204" charset="-122"/>
                          <a:ea typeface="微软雅黑" panose="020B0503020204020204" charset="-122"/>
                        </a:rPr>
                        <a:t>天新生儿６</a:t>
                      </a:r>
                      <a:r>
                        <a:rPr lang="en-US" altLang="zh-CN" sz="1400" b="1" dirty="0">
                          <a:effectLst/>
                          <a:latin typeface="微软雅黑" panose="020B0503020204020204" charset="-122"/>
                          <a:ea typeface="微软雅黑" panose="020B0503020204020204" charset="-122"/>
                        </a:rPr>
                        <a:t>mg/kg</a:t>
                      </a:r>
                      <a:r>
                        <a:rPr lang="zh-CN" altLang="zh-CN" sz="1400" b="1" dirty="0">
                          <a:effectLst/>
                          <a:latin typeface="微软雅黑" panose="020B0503020204020204" charset="-122"/>
                          <a:ea typeface="微软雅黑" panose="020B0503020204020204" charset="-122"/>
                        </a:rPr>
                        <a:t>，</a:t>
                      </a:r>
                      <a:r>
                        <a:rPr lang="en-US" altLang="zh-CN" sz="1400" b="1" dirty="0">
                          <a:effectLst/>
                          <a:latin typeface="微软雅黑" panose="020B0503020204020204" charset="-122"/>
                          <a:ea typeface="微软雅黑" panose="020B0503020204020204" charset="-122"/>
                        </a:rPr>
                        <a:t>31-90</a:t>
                      </a:r>
                      <a:r>
                        <a:rPr lang="zh-CN" altLang="zh-CN" sz="1400" b="1" dirty="0">
                          <a:effectLst/>
                          <a:latin typeface="微软雅黑" panose="020B0503020204020204" charset="-122"/>
                          <a:ea typeface="微软雅黑" panose="020B0503020204020204" charset="-122"/>
                        </a:rPr>
                        <a:t>天婴儿</a:t>
                      </a:r>
                      <a:r>
                        <a:rPr lang="en-US" altLang="zh-CN" sz="1400" b="1" dirty="0">
                          <a:effectLst/>
                          <a:latin typeface="微软雅黑" panose="020B0503020204020204" charset="-122"/>
                          <a:ea typeface="微软雅黑" panose="020B0503020204020204" charset="-122"/>
                          <a:sym typeface="+mn-ea"/>
                        </a:rPr>
                        <a:t>8mg/kg</a:t>
                      </a:r>
                      <a:r>
                        <a:rPr lang="zh-CN" altLang="zh-CN" sz="1400" b="1" dirty="0">
                          <a:effectLst/>
                          <a:latin typeface="微软雅黑" panose="020B0503020204020204" charset="-122"/>
                          <a:ea typeface="微软雅黑" panose="020B0503020204020204" charset="-122"/>
                        </a:rPr>
                        <a:t>，</a:t>
                      </a:r>
                      <a:r>
                        <a:rPr lang="en-US" altLang="zh-CN" sz="1400" b="1" dirty="0">
                          <a:effectLst/>
                          <a:latin typeface="微软雅黑" panose="020B0503020204020204" charset="-122"/>
                          <a:ea typeface="微软雅黑" panose="020B0503020204020204" charset="-122"/>
                        </a:rPr>
                        <a:t>91</a:t>
                      </a:r>
                      <a:r>
                        <a:rPr lang="zh-CN" altLang="en-US" sz="1400" b="1" dirty="0">
                          <a:effectLst/>
                          <a:latin typeface="微软雅黑" panose="020B0503020204020204" charset="-122"/>
                          <a:ea typeface="微软雅黑" panose="020B0503020204020204" charset="-122"/>
                        </a:rPr>
                        <a:t>天</a:t>
                      </a:r>
                      <a:r>
                        <a:rPr lang="en-US" altLang="zh-CN" sz="1400" b="1" dirty="0">
                          <a:effectLst/>
                          <a:latin typeface="微软雅黑" panose="020B0503020204020204" charset="-122"/>
                          <a:ea typeface="微软雅黑" panose="020B0503020204020204" charset="-122"/>
                        </a:rPr>
                        <a:t>-17</a:t>
                      </a:r>
                      <a:r>
                        <a:rPr lang="zh-CN" altLang="zh-CN" sz="1400" b="1" dirty="0">
                          <a:effectLst/>
                          <a:latin typeface="微软雅黑" panose="020B0503020204020204" charset="-122"/>
                          <a:ea typeface="微软雅黑" panose="020B0503020204020204" charset="-122"/>
                        </a:rPr>
                        <a:t>岁儿童</a:t>
                      </a:r>
                      <a:r>
                        <a:rPr lang="en-US" altLang="zh-CN" sz="1400" b="1" dirty="0">
                          <a:effectLst/>
                          <a:latin typeface="微软雅黑" panose="020B0503020204020204" charset="-122"/>
                          <a:ea typeface="微软雅黑" panose="020B0503020204020204" charset="-122"/>
                          <a:sym typeface="+mn-ea"/>
                        </a:rPr>
                        <a:t>10mg/kg</a:t>
                      </a:r>
                      <a:r>
                        <a:rPr lang="zh-CN" altLang="zh-CN" sz="1400" b="1" dirty="0">
                          <a:effectLst/>
                          <a:latin typeface="微软雅黑" panose="020B0503020204020204" charset="-122"/>
                          <a:ea typeface="微软雅黑" panose="020B0503020204020204" charset="-122"/>
                        </a:rPr>
                        <a:t>，静脉滴注，每日１次，</a:t>
                      </a:r>
                      <a:r>
                        <a:rPr lang="en-US" altLang="zh-CN" sz="1400" b="1" dirty="0">
                          <a:effectLst/>
                          <a:latin typeface="微软雅黑" panose="020B0503020204020204" charset="-122"/>
                          <a:ea typeface="微软雅黑" panose="020B0503020204020204" charset="-122"/>
                        </a:rPr>
                        <a:t>1-5</a:t>
                      </a:r>
                      <a:r>
                        <a:rPr lang="zh-CN" altLang="zh-CN" sz="1400" b="1" dirty="0">
                          <a:effectLst/>
                          <a:latin typeface="微软雅黑" panose="020B0503020204020204" charset="-122"/>
                          <a:ea typeface="微软雅黑" panose="020B0503020204020204" charset="-122"/>
                        </a:rPr>
                        <a:t>天</a:t>
                      </a:r>
                      <a:r>
                        <a:rPr lang="zh-CN" altLang="zh-CN" sz="1400" dirty="0">
                          <a:effectLst/>
                          <a:latin typeface="微软雅黑" panose="020B0503020204020204" charset="-122"/>
                          <a:ea typeface="微软雅黑" panose="020B0503020204020204" charset="-122"/>
                        </a:rPr>
                        <a:t>，重症患者疗程可适当延长。</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280160">
                <a:tc>
                  <a:txBody>
                    <a:bodyPr/>
                    <a:lstStyle/>
                    <a:p>
                      <a:pPr algn="ctr">
                        <a:lnSpc>
                          <a:spcPts val="1500"/>
                        </a:lnSpc>
                        <a:spcAft>
                          <a:spcPts val="0"/>
                        </a:spcAft>
                        <a:buNone/>
                      </a:pP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中国</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ts val="1500"/>
                        </a:lnSpc>
                        <a:spcAft>
                          <a:spcPts val="0"/>
                        </a:spcAft>
                        <a:buNone/>
                      </a:pPr>
                      <a:r>
                        <a:rPr lang="zh-CN" sz="1400" dirty="0">
                          <a:latin typeface="微软雅黑" panose="020B0503020204020204" charset="-122"/>
                          <a:ea typeface="微软雅黑" panose="020B0503020204020204" charset="-122"/>
                          <a:sym typeface="+mn-ea"/>
                        </a:rPr>
                        <a:t>《</a:t>
                      </a:r>
                      <a:r>
                        <a:rPr sz="1400" dirty="0">
                          <a:latin typeface="微软雅黑" panose="020B0503020204020204" charset="-122"/>
                          <a:ea typeface="微软雅黑" panose="020B0503020204020204" charset="-122"/>
                          <a:sym typeface="+mn-ea"/>
                        </a:rPr>
                        <a:t>成人流行性感冒抗病毒治疗专家共识</a:t>
                      </a:r>
                      <a:r>
                        <a:rPr lang="zh-CN" sz="1400" dirty="0">
                          <a:latin typeface="微软雅黑" panose="020B0503020204020204" charset="-122"/>
                          <a:ea typeface="微软雅黑" panose="020B0503020204020204" charset="-122"/>
                          <a:sym typeface="+mn-ea"/>
                        </a:rPr>
                        <a:t>》</a:t>
                      </a:r>
                      <a:r>
                        <a:rPr lang="en-US" sz="1400" baseline="30000" dirty="0">
                          <a:latin typeface="微软雅黑" panose="020B0503020204020204" charset="-122"/>
                          <a:ea typeface="微软雅黑" panose="020B0503020204020204" charset="-122"/>
                          <a:sym typeface="+mn-ea"/>
                        </a:rPr>
                        <a:t>2</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buNone/>
                      </a:pP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中华医学会</a:t>
                      </a:r>
                      <a:endParaRPr lang="en-US" altLang="zh-CN" sz="1400" dirty="0">
                        <a:solidFill>
                          <a:srgbClr val="000000"/>
                        </a:solidFill>
                        <a:effectLst/>
                        <a:latin typeface="微软雅黑" panose="020B0503020204020204" charset="-122"/>
                        <a:ea typeface="微软雅黑" panose="020B0503020204020204" charset="-122"/>
                        <a:cs typeface="黑体" panose="02010609060101010101" charset="-122"/>
                      </a:endParaRPr>
                    </a:p>
                    <a:p>
                      <a:pPr algn="ctr">
                        <a:lnSpc>
                          <a:spcPct val="150000"/>
                        </a:lnSpc>
                        <a:spcAft>
                          <a:spcPts val="0"/>
                        </a:spcAft>
                        <a:buNone/>
                      </a:pPr>
                      <a:r>
                        <a:rPr lang="en-US" altLang="zh-CN" sz="1400" dirty="0">
                          <a:solidFill>
                            <a:srgbClr val="000000"/>
                          </a:solidFill>
                          <a:effectLst/>
                          <a:latin typeface="微软雅黑" panose="020B0503020204020204" charset="-122"/>
                          <a:ea typeface="微软雅黑" panose="020B0503020204020204" charset="-122"/>
                          <a:cs typeface="黑体" panose="02010609060101010101" charset="-122"/>
                        </a:rPr>
                        <a:t>2022</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年</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buNone/>
                      </a:pPr>
                      <a:r>
                        <a:rPr lang="zh-CN" altLang="zh-CN" sz="1400" dirty="0">
                          <a:effectLst/>
                          <a:latin typeface="微软雅黑" panose="020B0503020204020204" charset="-122"/>
                          <a:ea typeface="微软雅黑" panose="020B0503020204020204" charset="-122"/>
                        </a:rPr>
                        <a:t>对于无并发症的非重症流感患者可予</a:t>
                      </a:r>
                      <a:r>
                        <a:rPr lang="en-US" altLang="zh-CN" sz="1400" dirty="0">
                          <a:effectLst/>
                          <a:latin typeface="微软雅黑" panose="020B0503020204020204" charset="-122"/>
                          <a:ea typeface="微软雅黑" panose="020B0503020204020204" charset="-122"/>
                        </a:rPr>
                        <a:t>300-600mg</a:t>
                      </a:r>
                      <a:r>
                        <a:rPr lang="zh-CN" altLang="zh-CN" sz="1400" dirty="0">
                          <a:effectLst/>
                          <a:latin typeface="微软雅黑" panose="020B0503020204020204" charset="-122"/>
                          <a:ea typeface="微软雅黑" panose="020B0503020204020204" charset="-122"/>
                        </a:rPr>
                        <a:t>静脉单次应用，而在</a:t>
                      </a:r>
                      <a:r>
                        <a:rPr lang="zh-CN" altLang="zh-CN" sz="1400" b="1" dirty="0">
                          <a:effectLst/>
                          <a:latin typeface="微软雅黑" panose="020B0503020204020204" charset="-122"/>
                          <a:ea typeface="微软雅黑" panose="020B0503020204020204" charset="-122"/>
                        </a:rPr>
                        <a:t>住院流感患者</a:t>
                      </a:r>
                      <a:r>
                        <a:rPr lang="zh-CN" altLang="zh-CN" sz="1400" b="0" dirty="0">
                          <a:effectLst/>
                          <a:latin typeface="微软雅黑" panose="020B0503020204020204" charset="-122"/>
                          <a:ea typeface="微软雅黑" panose="020B0503020204020204" charset="-122"/>
                        </a:rPr>
                        <a:t>的临床试验中</a:t>
                      </a:r>
                      <a:r>
                        <a:rPr lang="zh-CN" altLang="zh-CN" sz="1400" b="1" dirty="0">
                          <a:effectLst/>
                          <a:latin typeface="微软雅黑" panose="020B0503020204020204" charset="-122"/>
                          <a:ea typeface="微软雅黑" panose="020B0503020204020204" charset="-122"/>
                        </a:rPr>
                        <a:t>使用帕拉米韦</a:t>
                      </a:r>
                      <a:r>
                        <a:rPr lang="en-US" altLang="zh-CN" sz="1400" b="1" dirty="0">
                          <a:effectLst/>
                          <a:latin typeface="微软雅黑" panose="020B0503020204020204" charset="-122"/>
                          <a:ea typeface="微软雅黑" panose="020B0503020204020204" charset="-122"/>
                          <a:sym typeface="+mn-ea"/>
                        </a:rPr>
                        <a:t>300-600mg</a:t>
                      </a:r>
                      <a:r>
                        <a:rPr lang="zh-CN" altLang="zh-CN" sz="1400" b="1" dirty="0">
                          <a:effectLst/>
                          <a:latin typeface="微软雅黑" panose="020B0503020204020204" charset="-122"/>
                          <a:ea typeface="微软雅黑" panose="020B0503020204020204" charset="-122"/>
                        </a:rPr>
                        <a:t>（至少</a:t>
                      </a:r>
                      <a:r>
                        <a:rPr lang="en-US" altLang="zh-CN" sz="1400" b="1" dirty="0">
                          <a:effectLst/>
                          <a:latin typeface="微软雅黑" panose="020B0503020204020204" charset="-122"/>
                          <a:ea typeface="微软雅黑" panose="020B0503020204020204" charset="-122"/>
                        </a:rPr>
                        <a:t>5</a:t>
                      </a:r>
                      <a:r>
                        <a:rPr lang="zh-CN" altLang="zh-CN" sz="1400" b="1" dirty="0">
                          <a:effectLst/>
                          <a:latin typeface="微软雅黑" panose="020B0503020204020204" charset="-122"/>
                          <a:ea typeface="微软雅黑" panose="020B0503020204020204" charset="-122"/>
                        </a:rPr>
                        <a:t>ｄ）的给药方案的临床耐受性良好。</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814705">
                <a:tc>
                  <a:txBody>
                    <a:bodyPr/>
                    <a:lstStyle/>
                    <a:p>
                      <a:pPr algn="ctr">
                        <a:lnSpc>
                          <a:spcPts val="1500"/>
                        </a:lnSpc>
                        <a:spcAft>
                          <a:spcPts val="0"/>
                        </a:spcAft>
                      </a:pPr>
                      <a:r>
                        <a:rPr lang="zh-CN" sz="1400" dirty="0">
                          <a:effectLst/>
                          <a:latin typeface="微软雅黑" panose="020B0503020204020204" charset="-122"/>
                          <a:ea typeface="微软雅黑" panose="020B0503020204020204" charset="-122"/>
                        </a:rPr>
                        <a:t>中国</a:t>
                      </a:r>
                      <a:endParaRPr lang="zh-CN" sz="1400" dirty="0">
                        <a:solidFill>
                          <a:srgbClr val="000000"/>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nSpc>
                          <a:spcPts val="1500"/>
                        </a:lnSpc>
                        <a:spcAft>
                          <a:spcPts val="0"/>
                        </a:spcAft>
                      </a:pPr>
                      <a:r>
                        <a:rPr sz="1400" dirty="0">
                          <a:latin typeface="微软雅黑" panose="020B0503020204020204" charset="-122"/>
                          <a:ea typeface="微软雅黑" panose="020B0503020204020204" charset="-122"/>
                          <a:sym typeface="+mn-ea"/>
                        </a:rPr>
                        <a:t>《成人普通感冒诊断和治疗临床实践指南》</a:t>
                      </a:r>
                      <a:r>
                        <a:rPr lang="en-US" sz="1400" baseline="30000" dirty="0">
                          <a:latin typeface="微软雅黑" panose="020B0503020204020204" charset="-122"/>
                          <a:ea typeface="微软雅黑" panose="020B0503020204020204" charset="-122"/>
                          <a:sym typeface="+mn-ea"/>
                        </a:rPr>
                        <a:t>3</a:t>
                      </a:r>
                      <a:endParaRPr lang="en-US" sz="1400" baseline="30000" dirty="0">
                        <a:solidFill>
                          <a:srgbClr val="000000"/>
                        </a:solidFill>
                        <a:effectLst/>
                        <a:latin typeface="微软雅黑" panose="020B0503020204020204" charset="-122"/>
                        <a:ea typeface="微软雅黑" panose="020B0503020204020204" charset="-122"/>
                        <a:cs typeface="黑体" panose="02010609060101010101" charset="-122"/>
                        <a:sym typeface="+mn-ea"/>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sz="1400" dirty="0" err="1">
                          <a:latin typeface="微软雅黑" panose="020B0503020204020204" charset="-122"/>
                          <a:ea typeface="微软雅黑" panose="020B0503020204020204" charset="-122"/>
                        </a:rPr>
                        <a:t>中国医师协会</a:t>
                      </a:r>
                      <a:endParaRPr lang="en-US" sz="1400" dirty="0">
                        <a:latin typeface="微软雅黑" panose="020B0503020204020204" charset="-122"/>
                        <a:ea typeface="微软雅黑" panose="020B0503020204020204" charset="-122"/>
                      </a:endParaRPr>
                    </a:p>
                    <a:p>
                      <a:pPr algn="ctr">
                        <a:lnSpc>
                          <a:spcPct val="150000"/>
                        </a:lnSpc>
                        <a:spcAft>
                          <a:spcPts val="0"/>
                        </a:spcAft>
                      </a:pPr>
                      <a:r>
                        <a:rPr sz="1400" dirty="0">
                          <a:latin typeface="微软雅黑" panose="020B0503020204020204" charset="-122"/>
                          <a:ea typeface="微软雅黑" panose="020B0503020204020204" charset="-122"/>
                        </a:rPr>
                        <a:t>2023年</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nSpc>
                          <a:spcPct val="150000"/>
                        </a:lnSpc>
                        <a:spcAft>
                          <a:spcPts val="0"/>
                        </a:spcAft>
                      </a:pPr>
                      <a:r>
                        <a:rPr lang="zh-CN" sz="1400" dirty="0">
                          <a:solidFill>
                            <a:srgbClr val="000000"/>
                          </a:solidFill>
                          <a:effectLst/>
                          <a:latin typeface="微软雅黑" panose="020B0503020204020204" charset="-122"/>
                          <a:ea typeface="微软雅黑" panose="020B0503020204020204" charset="-122"/>
                          <a:cs typeface="黑体" panose="02010609060101010101" charset="-122"/>
                        </a:rPr>
                        <a:t>高度疑似流感病毒感染或上呼吸道分泌物流感病毒检测阳性，</a:t>
                      </a:r>
                      <a:r>
                        <a:rPr lang="zh-CN" sz="1400" b="1" dirty="0">
                          <a:solidFill>
                            <a:srgbClr val="000000"/>
                          </a:solidFill>
                          <a:effectLst/>
                          <a:latin typeface="微软雅黑" panose="020B0503020204020204" charset="-122"/>
                          <a:ea typeface="微软雅黑" panose="020B0503020204020204" charset="-122"/>
                          <a:cs typeface="黑体" panose="02010609060101010101" charset="-122"/>
                        </a:rPr>
                        <a:t>推荐尽早应用神经氨酸酶抑制剂（帕拉米韦</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等</a:t>
                      </a:r>
                      <a:r>
                        <a:rPr lang="zh-CN" sz="1400" dirty="0">
                          <a:solidFill>
                            <a:srgbClr val="000000"/>
                          </a:solidFill>
                          <a:effectLst/>
                          <a:latin typeface="微软雅黑" panose="020B0503020204020204" charset="-122"/>
                          <a:ea typeface="微软雅黑" panose="020B0503020204020204" charset="-122"/>
                          <a:cs typeface="黑体" panose="02010609060101010101" charset="-122"/>
                        </a:rPr>
                        <a:t>）</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a:t>
                      </a:r>
                      <a:endParaRPr lang="zh-CN" sz="1400" dirty="0">
                        <a:solidFill>
                          <a:srgbClr val="000000"/>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814705">
                <a:tc>
                  <a:txBody>
                    <a:bodyPr/>
                    <a:lstStyle/>
                    <a:p>
                      <a:pPr algn="ctr">
                        <a:lnSpc>
                          <a:spcPts val="1500"/>
                        </a:lnSpc>
                        <a:spcAft>
                          <a:spcPts val="0"/>
                        </a:spcAft>
                      </a:pPr>
                      <a:r>
                        <a:rPr lang="zh-CN" sz="1400" dirty="0">
                          <a:effectLst/>
                          <a:latin typeface="微软雅黑" panose="020B0503020204020204" charset="-122"/>
                          <a:ea typeface="微软雅黑" panose="020B0503020204020204" charset="-122"/>
                        </a:rPr>
                        <a:t>美国</a:t>
                      </a:r>
                      <a:endParaRPr lang="zh-CN" sz="1400" dirty="0">
                        <a:solidFill>
                          <a:srgbClr val="000000"/>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ts val="1500"/>
                        </a:lnSpc>
                        <a:spcAft>
                          <a:spcPts val="0"/>
                        </a:spcAft>
                      </a:pPr>
                      <a:r>
                        <a:rPr sz="1400" dirty="0">
                          <a:latin typeface="微软雅黑" panose="020B0503020204020204" charset="-122"/>
                          <a:ea typeface="微软雅黑" panose="020B0503020204020204" charset="-122"/>
                          <a:sym typeface="+mn-ea"/>
                        </a:rPr>
                        <a:t>《儿童流感的预防与控制建议》</a:t>
                      </a:r>
                      <a:r>
                        <a:rPr lang="en-US" sz="1400" baseline="30000" dirty="0">
                          <a:latin typeface="微软雅黑" panose="020B0503020204020204" charset="-122"/>
                          <a:ea typeface="微软雅黑" panose="020B0503020204020204" charset="-122"/>
                          <a:sym typeface="+mn-ea"/>
                        </a:rPr>
                        <a:t>4</a:t>
                      </a:r>
                      <a:endParaRPr lang="en-US" sz="1400" baseline="30000" dirty="0">
                        <a:solidFill>
                          <a:srgbClr val="000000"/>
                        </a:solidFill>
                        <a:effectLst/>
                        <a:latin typeface="微软雅黑" panose="020B0503020204020204" charset="-122"/>
                        <a:ea typeface="微软雅黑" panose="020B0503020204020204" charset="-122"/>
                        <a:cs typeface="黑体" panose="02010609060101010101" charset="-122"/>
                        <a:sym typeface="+mn-ea"/>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50000"/>
                        </a:lnSpc>
                        <a:spcAft>
                          <a:spcPts val="0"/>
                        </a:spcAft>
                      </a:pPr>
                      <a:r>
                        <a:rPr sz="1400" dirty="0" err="1">
                          <a:latin typeface="微软雅黑" panose="020B0503020204020204" charset="-122"/>
                          <a:ea typeface="微软雅黑" panose="020B0503020204020204" charset="-122"/>
                          <a:sym typeface="+mn-ea"/>
                        </a:rPr>
                        <a:t>美国儿科学会</a:t>
                      </a:r>
                      <a:endParaRPr lang="en-US" sz="1400" dirty="0">
                        <a:latin typeface="微软雅黑" panose="020B0503020204020204" charset="-122"/>
                        <a:ea typeface="微软雅黑" panose="020B0503020204020204" charset="-122"/>
                        <a:sym typeface="+mn-ea"/>
                      </a:endParaRPr>
                    </a:p>
                    <a:p>
                      <a:pPr algn="ctr">
                        <a:lnSpc>
                          <a:spcPct val="150000"/>
                        </a:lnSpc>
                        <a:spcAft>
                          <a:spcPts val="0"/>
                        </a:spcAft>
                      </a:pPr>
                      <a:r>
                        <a:rPr lang="en-US" sz="1400" dirty="0">
                          <a:latin typeface="微软雅黑" panose="020B0503020204020204" charset="-122"/>
                          <a:ea typeface="微软雅黑" panose="020B0503020204020204" charset="-122"/>
                          <a:sym typeface="+mn-ea"/>
                        </a:rPr>
                        <a:t>2022</a:t>
                      </a:r>
                      <a:r>
                        <a:rPr lang="zh-CN" altLang="en-US" sz="1400" dirty="0">
                          <a:latin typeface="微软雅黑" panose="020B0503020204020204" charset="-122"/>
                          <a:ea typeface="微软雅黑" panose="020B0503020204020204" charset="-122"/>
                          <a:sym typeface="+mn-ea"/>
                        </a:rPr>
                        <a:t>年</a:t>
                      </a:r>
                      <a:endParaRPr lang="zh-CN" altLang="en-US" sz="1400" dirty="0">
                        <a:solidFill>
                          <a:srgbClr val="000000"/>
                        </a:solidFill>
                        <a:effectLst/>
                        <a:latin typeface="微软雅黑" panose="020B0503020204020204" charset="-122"/>
                        <a:ea typeface="微软雅黑" panose="020B0503020204020204" charset="-122"/>
                        <a:cs typeface="黑体" panose="02010609060101010101" charset="-122"/>
                        <a:sym typeface="+mn-ea"/>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1400" b="1" dirty="0">
                          <a:solidFill>
                            <a:srgbClr val="000000"/>
                          </a:solidFill>
                          <a:effectLst/>
                          <a:latin typeface="微软雅黑" panose="020B0503020204020204" charset="-122"/>
                          <a:ea typeface="微软雅黑" panose="020B0503020204020204" charset="-122"/>
                          <a:cs typeface="黑体" panose="02010609060101010101" charset="-122"/>
                        </a:rPr>
                        <a:t>帕拉米韦适用于</a:t>
                      </a:r>
                      <a:r>
                        <a:rPr lang="en-US" altLang="zh-CN" sz="1400" b="1" dirty="0">
                          <a:solidFill>
                            <a:srgbClr val="000000"/>
                          </a:solidFill>
                          <a:effectLst/>
                          <a:latin typeface="微软雅黑" panose="020B0503020204020204" charset="-122"/>
                          <a:ea typeface="微软雅黑" panose="020B0503020204020204" charset="-122"/>
                          <a:cs typeface="黑体" panose="02010609060101010101" charset="-122"/>
                        </a:rPr>
                        <a:t>6</a:t>
                      </a:r>
                      <a:r>
                        <a:rPr lang="zh-CN" altLang="en-US" sz="1400" b="1" dirty="0">
                          <a:solidFill>
                            <a:srgbClr val="000000"/>
                          </a:solidFill>
                          <a:effectLst/>
                          <a:latin typeface="微软雅黑" panose="020B0503020204020204" charset="-122"/>
                          <a:ea typeface="微软雅黑" panose="020B0503020204020204" charset="-122"/>
                          <a:cs typeface="黑体" panose="02010609060101010101" charset="-122"/>
                        </a:rPr>
                        <a:t>月</a:t>
                      </a:r>
                      <a:r>
                        <a:rPr lang="en-US" altLang="zh-CN" sz="1400" b="1" dirty="0">
                          <a:solidFill>
                            <a:srgbClr val="000000"/>
                          </a:solidFill>
                          <a:effectLst/>
                          <a:latin typeface="微软雅黑" panose="020B0503020204020204" charset="-122"/>
                          <a:ea typeface="微软雅黑" panose="020B0503020204020204" charset="-122"/>
                          <a:cs typeface="黑体" panose="02010609060101010101" charset="-122"/>
                        </a:rPr>
                        <a:t>-12</a:t>
                      </a:r>
                      <a:r>
                        <a:rPr lang="zh-CN" altLang="en-US" sz="1400" b="1" dirty="0">
                          <a:solidFill>
                            <a:srgbClr val="000000"/>
                          </a:solidFill>
                          <a:effectLst/>
                          <a:latin typeface="微软雅黑" panose="020B0503020204020204" charset="-122"/>
                          <a:ea typeface="微软雅黑" panose="020B0503020204020204" charset="-122"/>
                          <a:cs typeface="黑体" panose="02010609060101010101" charset="-122"/>
                        </a:rPr>
                        <a:t>岁儿童</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a:t>
                      </a:r>
                      <a:r>
                        <a:rPr lang="zh-CN" sz="1400" dirty="0">
                          <a:solidFill>
                            <a:srgbClr val="000000"/>
                          </a:solidFill>
                          <a:effectLst/>
                          <a:latin typeface="微软雅黑" panose="020B0503020204020204" charset="-122"/>
                          <a:ea typeface="微软雅黑" panose="020B0503020204020204" charset="-122"/>
                          <a:cs typeface="黑体" panose="02010609060101010101" charset="-122"/>
                        </a:rPr>
                        <a:t>12</a:t>
                      </a:r>
                      <a:r>
                        <a:rPr lang="en-US" altLang="zh-CN" sz="1400" dirty="0">
                          <a:effectLst/>
                          <a:latin typeface="微软雅黑" panose="020B0503020204020204" charset="-122"/>
                          <a:ea typeface="微软雅黑" panose="020B0503020204020204" charset="-122"/>
                          <a:sym typeface="+mn-ea"/>
                        </a:rPr>
                        <a:t>mg</a:t>
                      </a:r>
                      <a:r>
                        <a:rPr lang="zh-CN" sz="1400" dirty="0">
                          <a:solidFill>
                            <a:srgbClr val="000000"/>
                          </a:solidFill>
                          <a:effectLst/>
                          <a:latin typeface="微软雅黑" panose="020B0503020204020204" charset="-122"/>
                          <a:ea typeface="微软雅黑" panose="020B0503020204020204" charset="-122"/>
                          <a:cs typeface="黑体" panose="02010609060101010101" charset="-122"/>
                        </a:rPr>
                        <a:t>/</a:t>
                      </a:r>
                      <a:r>
                        <a:rPr lang="en-US" altLang="zh-CN" sz="1400" dirty="0">
                          <a:solidFill>
                            <a:srgbClr val="000000"/>
                          </a:solidFill>
                          <a:effectLst/>
                          <a:latin typeface="微软雅黑" panose="020B0503020204020204" charset="-122"/>
                          <a:ea typeface="微软雅黑" panose="020B0503020204020204" charset="-122"/>
                          <a:cs typeface="黑体" panose="02010609060101010101" charset="-122"/>
                        </a:rPr>
                        <a:t>kg</a:t>
                      </a:r>
                      <a:r>
                        <a:rPr lang="zh-CN" sz="1400" dirty="0">
                          <a:solidFill>
                            <a:srgbClr val="000000"/>
                          </a:solidFill>
                          <a:effectLst/>
                          <a:latin typeface="微软雅黑" panose="020B0503020204020204" charset="-122"/>
                          <a:ea typeface="微软雅黑" panose="020B0503020204020204" charset="-122"/>
                          <a:cs typeface="黑体" panose="02010609060101010101" charset="-122"/>
                        </a:rPr>
                        <a:t>剂量(最大600</a:t>
                      </a:r>
                      <a:r>
                        <a:rPr lang="en-US" altLang="zh-CN" sz="1400" dirty="0">
                          <a:solidFill>
                            <a:srgbClr val="000000"/>
                          </a:solidFill>
                          <a:effectLst/>
                          <a:latin typeface="微软雅黑" panose="020B0503020204020204" charset="-122"/>
                          <a:ea typeface="微软雅黑" panose="020B0503020204020204" charset="-122"/>
                          <a:cs typeface="黑体" panose="02010609060101010101" charset="-122"/>
                        </a:rPr>
                        <a:t>mg</a:t>
                      </a:r>
                      <a:r>
                        <a:rPr lang="zh-CN" sz="1400" dirty="0">
                          <a:solidFill>
                            <a:srgbClr val="000000"/>
                          </a:solidFill>
                          <a:effectLst/>
                          <a:latin typeface="微软雅黑" panose="020B0503020204020204" charset="-122"/>
                          <a:ea typeface="微软雅黑" panose="020B0503020204020204" charset="-122"/>
                          <a:cs typeface="黑体" panose="02010609060101010101" charset="-122"/>
                        </a:rPr>
                        <a:t>)，静脉输注15-30分钟</a:t>
                      </a:r>
                      <a:r>
                        <a:rPr lang="zh-CN" altLang="en-US" sz="1400" dirty="0">
                          <a:solidFill>
                            <a:srgbClr val="000000"/>
                          </a:solidFill>
                          <a:effectLst/>
                          <a:latin typeface="微软雅黑" panose="020B0503020204020204" charset="-122"/>
                          <a:ea typeface="微软雅黑" panose="020B0503020204020204" charset="-122"/>
                          <a:cs typeface="黑体" panose="02010609060101010101" charset="-122"/>
                        </a:rPr>
                        <a:t>。</a:t>
                      </a:r>
                      <a:endParaRPr lang="zh-CN" sz="1400" dirty="0">
                        <a:solidFill>
                          <a:srgbClr val="000000"/>
                        </a:solidFill>
                        <a:effectLst/>
                        <a:latin typeface="微软雅黑" panose="020B0503020204020204" charset="-122"/>
                        <a:ea typeface="微软雅黑" panose="020B0503020204020204" charset="-122"/>
                        <a:cs typeface="黑体" panose="02010609060101010101"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17" name="文本框 16"/>
          <p:cNvSpPr txBox="1"/>
          <p:nvPr/>
        </p:nvSpPr>
        <p:spPr>
          <a:xfrm>
            <a:off x="455930" y="6149143"/>
            <a:ext cx="8522970" cy="583565"/>
          </a:xfrm>
          <a:prstGeom prst="rect">
            <a:avLst/>
          </a:prstGeom>
          <a:noFill/>
        </p:spPr>
        <p:txBody>
          <a:bodyPr wrap="square" rtlCol="0">
            <a:spAutoFit/>
          </a:bodyPr>
          <a:lstStyle/>
          <a:p>
            <a:r>
              <a:rPr lang="en-US" altLang="zh-CN" sz="800"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1. 流行性感冒诊疗方案（2020年版）[J].中国病毒病杂志,2021,(第1期).</a:t>
            </a:r>
          </a:p>
          <a:p>
            <a:r>
              <a:rPr lang="en-US" altLang="zh-CN" sz="800"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2. </a:t>
            </a:r>
            <a:r>
              <a:rPr lang="en-US" altLang="zh-CN" sz="800" dirty="0" err="1">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成人流行性感冒抗病毒治疗共识专家组.成人流行性感冒抗病毒治疗专家共识</a:t>
            </a:r>
            <a:r>
              <a:rPr lang="en-US" altLang="zh-CN" sz="800"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[J].中华传染病杂志,2022,(第11期).</a:t>
            </a:r>
          </a:p>
          <a:p>
            <a:r>
              <a:rPr lang="en-US" altLang="zh-CN" sz="800"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3. 中国医师协会急诊医师分会急诊感染学组.成人普通感冒诊断和治疗临床实践指南（2023）[J].国际呼吸杂志,2023,(第3期).</a:t>
            </a:r>
          </a:p>
          <a:p>
            <a:r>
              <a:rPr lang="en-US" altLang="zh-CN" sz="800"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mn-ea"/>
              </a:rPr>
              <a:t>4. Recommendations for Prevention and Control of Influenza in Children, 2022-2023. Pediatrics. 2022 Oct 1;150(4):e2022059275.</a:t>
            </a:r>
          </a:p>
        </p:txBody>
      </p:sp>
      <p:sp>
        <p:nvSpPr>
          <p:cNvPr id="7" name="ïṣľîḓè"/>
          <p:cNvSpPr/>
          <p:nvPr/>
        </p:nvSpPr>
        <p:spPr>
          <a:xfrm>
            <a:off x="3908425" y="722630"/>
            <a:ext cx="4225290"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临床指南</a:t>
            </a:r>
            <a:r>
              <a:rPr lang="en-US" altLang="zh-CN" b="1" dirty="0">
                <a:solidFill>
                  <a:schemeClr val="bg1"/>
                </a:solidFill>
                <a:latin typeface="微软雅黑" panose="020B0503020204020204" charset="-122"/>
                <a:ea typeface="微软雅黑" panose="020B0503020204020204" charset="-122"/>
              </a:rPr>
              <a:t>/</a:t>
            </a:r>
            <a:r>
              <a:rPr lang="zh-CN" altLang="en-US" b="1" dirty="0">
                <a:solidFill>
                  <a:schemeClr val="bg1"/>
                </a:solidFill>
                <a:latin typeface="微软雅黑" panose="020B0503020204020204" charset="-122"/>
                <a:ea typeface="微软雅黑" panose="020B0503020204020204" charset="-122"/>
              </a:rPr>
              <a:t>诊疗规范推荐</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9"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2070"/>
          </a:xfrm>
          <a:prstGeom prst="rect">
            <a:avLst/>
          </a:prstGeom>
          <a:noFill/>
        </p:spPr>
        <p:txBody>
          <a:bodyPr wrap="square" rtlCol="0">
            <a:spAutoFit/>
          </a:bodyPr>
          <a:lstStyle/>
          <a:p>
            <a:pPr algn="dist"/>
            <a:r>
              <a:rPr lang="en-US" altLang="zh-CN" sz="8000" b="1" dirty="0" smtClean="0">
                <a:solidFill>
                  <a:schemeClr val="bg1"/>
                </a:solidFill>
                <a:latin typeface="微软雅黑" panose="020B0503020204020204" charset="-122"/>
                <a:ea typeface="微软雅黑" panose="020B0503020204020204" charset="-122"/>
              </a:rPr>
              <a:t>04</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974670"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创新性</a:t>
            </a:r>
          </a:p>
        </p:txBody>
      </p:sp>
      <p:sp>
        <p:nvSpPr>
          <p:cNvPr id="12" name="文本框 11"/>
          <p:cNvSpPr txBox="1"/>
          <p:nvPr/>
        </p:nvSpPr>
        <p:spPr>
          <a:xfrm>
            <a:off x="733694" y="3561939"/>
            <a:ext cx="2525487"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Innovativeness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6" name="文本框 15"/>
          <p:cNvSpPr txBox="1"/>
          <p:nvPr/>
        </p:nvSpPr>
        <p:spPr>
          <a:xfrm>
            <a:off x="3259455" y="645795"/>
            <a:ext cx="8640445" cy="5414303"/>
          </a:xfrm>
          <a:prstGeom prst="rect">
            <a:avLst/>
          </a:prstGeom>
          <a:noFill/>
          <a:ln w="19050" cmpd="sng">
            <a:solidFill>
              <a:schemeClr val="accent1"/>
            </a:solidFill>
            <a:prstDash val="lgDashDot"/>
          </a:ln>
        </p:spPr>
        <p:txBody>
          <a:bodyPr wrap="square">
            <a:spAutoFit/>
          </a:bodyPr>
          <a:lstStyle/>
          <a:p>
            <a:pPr marL="12700" indent="0">
              <a:lnSpc>
                <a:spcPts val="1600"/>
              </a:lnSpc>
              <a:spcBef>
                <a:spcPts val="130"/>
              </a:spcBef>
              <a:spcAft>
                <a:spcPts val="0"/>
              </a:spcAft>
              <a:buFont typeface="Wingdings" panose="05000000000000000000" pitchFamily="2" charset="2"/>
              <a:buNone/>
            </a:pPr>
            <a:r>
              <a:rPr lang="zh-CN" altLang="en-US" sz="1600" b="1" dirty="0">
                <a:solidFill>
                  <a:schemeClr val="accent1">
                    <a:lumMod val="75000"/>
                  </a:schemeClr>
                </a:solidFill>
                <a:latin typeface="微软雅黑" panose="020B0503020204020204" charset="-122"/>
                <a:ea typeface="微软雅黑" panose="020B0503020204020204" charset="-122"/>
                <a:sym typeface="+mn-ea"/>
              </a:rPr>
              <a:t>一、应用范围更广：</a:t>
            </a:r>
            <a:endParaRPr kumimoji="1" lang="zh-CN" altLang="en-US" sz="1600" b="1" spc="300" dirty="0">
              <a:solidFill>
                <a:schemeClr val="accent1">
                  <a:lumMod val="75000"/>
                </a:schemeClr>
              </a:solidFill>
              <a:latin typeface="微软雅黑" panose="020B0503020204020204" charset="-122"/>
              <a:ea typeface="微软雅黑" panose="020B0503020204020204" charset="-122"/>
              <a:cs typeface="微软雅黑" panose="020B0503020204020204" charset="-122"/>
              <a:sym typeface="+mn-ea"/>
            </a:endParaRPr>
          </a:p>
          <a:p>
            <a:pPr marL="298450" indent="-285750">
              <a:lnSpc>
                <a:spcPts val="1600"/>
              </a:lnSpc>
              <a:spcBef>
                <a:spcPts val="130"/>
              </a:spcBef>
              <a:spcAft>
                <a:spcPts val="0"/>
              </a:spcAft>
              <a:buFont typeface="Wingdings" panose="05000000000000000000" pitchFamily="2" charset="2"/>
              <a:buChar char="Ø"/>
            </a:pPr>
            <a:r>
              <a:rPr kumimoji="1" lang="zh-CN" altLang="en-US" sz="1400" b="1" spc="300" dirty="0">
                <a:solidFill>
                  <a:srgbClr val="000000"/>
                </a:solidFill>
                <a:latin typeface="微软雅黑" panose="020B0503020204020204" charset="-122"/>
                <a:ea typeface="微软雅黑" panose="020B0503020204020204" charset="-122"/>
                <a:cs typeface="微软雅黑" panose="020B0503020204020204" charset="-122"/>
                <a:sym typeface="+mn-ea"/>
              </a:rPr>
              <a:t>本品活性成份为帕拉米韦，用于治疗甲型或乙型流行性感冒；</a:t>
            </a:r>
          </a:p>
          <a:p>
            <a:pPr marL="298450" indent="-285750">
              <a:lnSpc>
                <a:spcPts val="1600"/>
              </a:lnSpc>
              <a:spcBef>
                <a:spcPts val="130"/>
              </a:spcBef>
              <a:spcAft>
                <a:spcPts val="0"/>
              </a:spcAft>
              <a:buFont typeface="Wingdings" panose="05000000000000000000" pitchFamily="2" charset="2"/>
              <a:buChar char="Ø"/>
            </a:pPr>
            <a:r>
              <a:rPr kumimoji="1" lang="zh-CN" altLang="en-US" sz="1400" b="1" spc="300" dirty="0">
                <a:solidFill>
                  <a:srgbClr val="000000"/>
                </a:solidFill>
                <a:latin typeface="微软雅黑" panose="020B0503020204020204" charset="-122"/>
                <a:ea typeface="微软雅黑" panose="020B0503020204020204" charset="-122"/>
                <a:cs typeface="微软雅黑" panose="020B0503020204020204" charset="-122"/>
                <a:sym typeface="+mn-ea"/>
              </a:rPr>
              <a:t>全年龄段人群均适用：</a:t>
            </a:r>
            <a:r>
              <a:rPr lang="zh-CN" altLang="en-US" sz="1400" dirty="0">
                <a:latin typeface="微软雅黑" panose="020B0503020204020204" charset="-122"/>
                <a:ea typeface="微软雅黑" panose="020B0503020204020204" charset="-122"/>
                <a:cs typeface="微软雅黑" panose="020B0503020204020204" charset="-122"/>
                <a:sym typeface="+mn-ea"/>
              </a:rPr>
              <a:t>针对新生儿、老年人、孕产妇等特殊人群均可应用</a:t>
            </a:r>
            <a:r>
              <a:rPr kumimoji="1" lang="zh-CN" altLang="en-US" sz="1400" spc="300" dirty="0">
                <a:solidFill>
                  <a:srgbClr val="000000"/>
                </a:solidFill>
                <a:latin typeface="微软雅黑" panose="020B0503020204020204" charset="-122"/>
                <a:ea typeface="微软雅黑" panose="020B0503020204020204" charset="-122"/>
                <a:cs typeface="微软雅黑" panose="020B0503020204020204" charset="-122"/>
                <a:sym typeface="+mn-ea"/>
              </a:rPr>
              <a:t>。</a:t>
            </a:r>
          </a:p>
          <a:p>
            <a:pPr marL="12700">
              <a:lnSpc>
                <a:spcPts val="1600"/>
              </a:lnSpc>
              <a:spcBef>
                <a:spcPts val="130"/>
              </a:spcBef>
              <a:spcAft>
                <a:spcPts val="0"/>
              </a:spcAft>
            </a:pPr>
            <a:r>
              <a:rPr lang="zh-CN" altLang="en-US" sz="1600" b="1" dirty="0">
                <a:solidFill>
                  <a:schemeClr val="accent1">
                    <a:lumMod val="75000"/>
                  </a:schemeClr>
                </a:solidFill>
                <a:latin typeface="微软雅黑" panose="020B0503020204020204" charset="-122"/>
                <a:ea typeface="微软雅黑" panose="020B0503020204020204" charset="-122"/>
                <a:sym typeface="+mn-ea"/>
              </a:rPr>
              <a:t>二、结构更优，抗病毒活性更强：</a:t>
            </a:r>
          </a:p>
          <a:p>
            <a:pPr marL="298450" indent="-285750">
              <a:lnSpc>
                <a:spcPts val="1600"/>
              </a:lnSpc>
              <a:spcBef>
                <a:spcPts val="130"/>
              </a:spcBef>
              <a:spcAft>
                <a:spcPts val="0"/>
              </a:spcAft>
              <a:buFont typeface="Wingdings" panose="05000000000000000000" pitchFamily="2" charset="2"/>
              <a:buChar char="Ø"/>
            </a:pPr>
            <a:r>
              <a:rPr lang="zh-CN" altLang="en-US" sz="1400" b="1" dirty="0">
                <a:latin typeface="微软雅黑" panose="020B0503020204020204" charset="-122"/>
                <a:ea typeface="微软雅黑" panose="020B0503020204020204" charset="-122"/>
                <a:cs typeface="微软雅黑" panose="020B0503020204020204" charset="-122"/>
                <a:sym typeface="+mn-ea"/>
              </a:rPr>
              <a:t>结合更容易：</a:t>
            </a:r>
            <a:r>
              <a:rPr lang="zh-CN" altLang="en-US" sz="1400" dirty="0">
                <a:latin typeface="微软雅黑" panose="020B0503020204020204" charset="-122"/>
                <a:ea typeface="微软雅黑" panose="020B0503020204020204" charset="-122"/>
                <a:cs typeface="微软雅黑" panose="020B0503020204020204" charset="-122"/>
                <a:sym typeface="+mn-ea"/>
              </a:rPr>
              <a:t>相对其它NAI（神经氨酸酶抑制剂），帕拉米韦与天然配体的结构形式更为相似，结合更加容易；</a:t>
            </a:r>
            <a:endParaRPr lang="zh-CN" altLang="en-US" sz="1400" dirty="0">
              <a:latin typeface="微软雅黑" panose="020B0503020204020204" charset="-122"/>
              <a:ea typeface="微软雅黑" panose="020B0503020204020204" charset="-122"/>
              <a:cs typeface="微软雅黑" panose="020B0503020204020204" charset="-122"/>
            </a:endParaRPr>
          </a:p>
          <a:p>
            <a:pPr marL="298450" indent="-285750">
              <a:lnSpc>
                <a:spcPts val="1600"/>
              </a:lnSpc>
              <a:spcBef>
                <a:spcPts val="130"/>
              </a:spcBef>
              <a:spcAft>
                <a:spcPts val="0"/>
              </a:spcAft>
              <a:buFont typeface="Wingdings" panose="05000000000000000000" pitchFamily="2" charset="2"/>
              <a:buChar char="Ø"/>
            </a:pPr>
            <a:r>
              <a:rPr lang="zh-CN" altLang="en-US" sz="1400" b="1" dirty="0">
                <a:latin typeface="微软雅黑" panose="020B0503020204020204" charset="-122"/>
                <a:ea typeface="微软雅黑" panose="020B0503020204020204" charset="-122"/>
                <a:cs typeface="微软雅黑" panose="020B0503020204020204" charset="-122"/>
                <a:sym typeface="+mn-ea"/>
              </a:rPr>
              <a:t>结合位点更多：</a:t>
            </a:r>
            <a:r>
              <a:rPr lang="zh-CN" altLang="en-US" sz="1400" dirty="0">
                <a:latin typeface="微软雅黑" panose="020B0503020204020204" charset="-122"/>
                <a:ea typeface="微软雅黑" panose="020B0503020204020204" charset="-122"/>
                <a:cs typeface="微软雅黑" panose="020B0503020204020204" charset="-122"/>
                <a:sym typeface="+mn-ea"/>
              </a:rPr>
              <a:t>相较于其它NAI（神经氨酸酶抑制剂），帕拉米韦含4个极性不同的基团，分别作用于流感病毒NA （神经氨酸酶）结构中不同的活性位点区域，抗病毒活性更强。</a:t>
            </a:r>
          </a:p>
          <a:p>
            <a:pPr marL="12700" algn="l">
              <a:lnSpc>
                <a:spcPts val="1600"/>
              </a:lnSpc>
              <a:spcBef>
                <a:spcPts val="130"/>
              </a:spcBef>
              <a:spcAft>
                <a:spcPts val="0"/>
              </a:spcAft>
              <a:buClrTx/>
              <a:buSzTx/>
              <a:buFontTx/>
              <a:buNone/>
            </a:pPr>
            <a:r>
              <a:rPr lang="zh-CN" altLang="en-US" sz="1600" b="1" dirty="0">
                <a:solidFill>
                  <a:schemeClr val="accent1">
                    <a:lumMod val="75000"/>
                  </a:schemeClr>
                </a:solidFill>
                <a:latin typeface="微软雅黑" panose="020B0503020204020204" charset="-122"/>
                <a:ea typeface="微软雅黑" panose="020B0503020204020204" charset="-122"/>
                <a:sym typeface="+mn-ea"/>
              </a:rPr>
              <a:t>三、疗效更强：</a:t>
            </a:r>
          </a:p>
          <a:p>
            <a:pPr marL="298450" indent="-285750">
              <a:lnSpc>
                <a:spcPts val="1600"/>
              </a:lnSpc>
              <a:spcBef>
                <a:spcPts val="130"/>
              </a:spcBef>
              <a:spcAft>
                <a:spcPts val="0"/>
              </a:spcAft>
              <a:buFont typeface="Wingdings" panose="05000000000000000000" pitchFamily="2" charset="2"/>
              <a:buChar char="Ø"/>
            </a:pPr>
            <a:r>
              <a:rPr lang="zh-CN" altLang="en-US" sz="1400" b="1" dirty="0">
                <a:latin typeface="微软雅黑" panose="020B0503020204020204" charset="-122"/>
                <a:ea typeface="微软雅黑" panose="020B0503020204020204" charset="-122"/>
                <a:sym typeface="+mn-ea"/>
              </a:rPr>
              <a:t>抗病毒活性更强：</a:t>
            </a:r>
            <a:r>
              <a:rPr lang="zh-CN" altLang="en-US" sz="1400" dirty="0">
                <a:latin typeface="微软雅黑" panose="020B0503020204020204" charset="-122"/>
                <a:ea typeface="微软雅黑" panose="020B0503020204020204" charset="-122"/>
                <a:cs typeface="微软雅黑" panose="020B0503020204020204" charset="-122"/>
                <a:sym typeface="+mn-ea"/>
              </a:rPr>
              <a:t>帕拉米韦抗病毒活性为口服NAI（神经氨酸酶抑制剂）的1600倍，对多数流感毒株具有很好的抑制作用；</a:t>
            </a:r>
            <a:endPar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a:p>
            <a:pPr marL="298450" indent="-285750">
              <a:lnSpc>
                <a:spcPts val="1600"/>
              </a:lnSpc>
              <a:spcBef>
                <a:spcPts val="130"/>
              </a:spcBef>
              <a:spcAft>
                <a:spcPts val="0"/>
              </a:spcAft>
              <a:buFont typeface="Wingdings" panose="05000000000000000000" pitchFamily="2" charset="2"/>
              <a:buChar char="Ø"/>
            </a:pPr>
            <a:r>
              <a:rPr lang="zh-CN" altLang="en-US" sz="1400" b="1"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起效更快</a:t>
            </a: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p>
          <a:p>
            <a:pPr marL="12700">
              <a:lnSpc>
                <a:spcPts val="1600"/>
              </a:lnSpc>
              <a:spcBef>
                <a:spcPts val="130"/>
              </a:spcBef>
              <a:spcAft>
                <a:spcPts val="0"/>
              </a:spcAft>
            </a:pPr>
            <a:r>
              <a:rPr lang="zh-CN" altLang="en-US" sz="14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      </a:t>
            </a:r>
            <a:r>
              <a:rPr lang="zh-CN" altLang="en-US" sz="1400" dirty="0" smtClean="0">
                <a:latin typeface="微软雅黑" panose="020B0503020204020204" charset="-122"/>
                <a:ea typeface="微软雅黑" panose="020B0503020204020204" charset="-122"/>
                <a:cs typeface="微软雅黑" panose="020B0503020204020204" charset="-122"/>
                <a:sym typeface="+mn-ea"/>
              </a:rPr>
              <a:t>帕拉米韦</a:t>
            </a:r>
            <a:r>
              <a:rPr lang="zh-CN" altLang="en-US" sz="1400" dirty="0">
                <a:latin typeface="微软雅黑" panose="020B0503020204020204" charset="-122"/>
                <a:ea typeface="微软雅黑" panose="020B0503020204020204" charset="-122"/>
                <a:cs typeface="微软雅黑" panose="020B0503020204020204" charset="-122"/>
                <a:sym typeface="+mn-ea"/>
              </a:rPr>
              <a:t>给药</a:t>
            </a:r>
            <a:r>
              <a:rPr lang="zh-CN" altLang="en-US" sz="1400" dirty="0" smtClean="0">
                <a:latin typeface="微软雅黑" panose="020B0503020204020204" charset="-122"/>
                <a:ea typeface="微软雅黑" panose="020B0503020204020204" charset="-122"/>
                <a:cs typeface="微软雅黑" panose="020B0503020204020204" charset="-122"/>
                <a:sym typeface="+mn-ea"/>
              </a:rPr>
              <a:t>24h以后</a:t>
            </a:r>
            <a:r>
              <a:rPr lang="zh-CN" altLang="en-US" sz="1400" dirty="0">
                <a:latin typeface="微软雅黑" panose="020B0503020204020204" charset="-122"/>
                <a:ea typeface="微软雅黑" panose="020B0503020204020204" charset="-122"/>
                <a:cs typeface="微软雅黑" panose="020B0503020204020204" charset="-122"/>
                <a:sym typeface="+mn-ea"/>
              </a:rPr>
              <a:t>解热效果最显著，退热时间比口服NAI （神经氨酸酶抑制剂）快29%</a:t>
            </a:r>
            <a:r>
              <a:rPr lang="en-US" altLang="zh-CN" sz="12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1</a:t>
            </a:r>
            <a:r>
              <a:rPr lang="zh-CN" altLang="en-US" sz="12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a:t>
            </a:r>
          </a:p>
          <a:p>
            <a:pPr marL="12700">
              <a:lnSpc>
                <a:spcPts val="1600"/>
              </a:lnSpc>
              <a:spcBef>
                <a:spcPts val="130"/>
              </a:spcBef>
              <a:spcAft>
                <a:spcPts val="0"/>
              </a:spcAft>
            </a:pPr>
            <a:r>
              <a:rPr lang="zh-CN" altLang="en-US" sz="1200"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       </a:t>
            </a:r>
            <a:r>
              <a:rPr lang="zh-CN" altLang="en-US" sz="1400" dirty="0">
                <a:latin typeface="微软雅黑" panose="020B0503020204020204" charset="-122"/>
                <a:ea typeface="微软雅黑" panose="020B0503020204020204" charset="-122"/>
                <a:cs typeface="微软雅黑" panose="020B0503020204020204" charset="-122"/>
                <a:sym typeface="+mn-ea"/>
              </a:rPr>
              <a:t>针对高热、鼻塞、咳嗽、咽喉痛等症状消失时间均明显短于对症治疗组，发热24h缓解率增加83.3%</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sym typeface="+mn-ea"/>
            </a:endParaRPr>
          </a:p>
          <a:p>
            <a:pPr marL="12700">
              <a:lnSpc>
                <a:spcPts val="1600"/>
              </a:lnSpc>
              <a:spcBef>
                <a:spcPts val="130"/>
              </a:spcBef>
              <a:spcAft>
                <a:spcPts val="0"/>
              </a:spcAft>
            </a:pPr>
            <a:r>
              <a:rPr lang="en-US" altLang="zh-CN" sz="1400" dirty="0">
                <a:latin typeface="微软雅黑" panose="020B0503020204020204" charset="-122"/>
                <a:ea typeface="微软雅黑" panose="020B0503020204020204" charset="-122"/>
                <a:cs typeface="微软雅黑" panose="020B0503020204020204" charset="-122"/>
                <a:sym typeface="+mn-ea"/>
              </a:rPr>
              <a:t> </a:t>
            </a:r>
            <a:r>
              <a:rPr lang="en-US" altLang="zh-CN" sz="1400" dirty="0" smtClean="0">
                <a:latin typeface="微软雅黑" panose="020B0503020204020204" charset="-122"/>
                <a:ea typeface="微软雅黑" panose="020B0503020204020204" charset="-122"/>
                <a:cs typeface="微软雅黑" panose="020B0503020204020204" charset="-122"/>
                <a:sym typeface="+mn-ea"/>
              </a:rPr>
              <a:t>    </a:t>
            </a:r>
            <a:r>
              <a:rPr lang="zh-CN" altLang="en-US" sz="1400" dirty="0" smtClean="0">
                <a:latin typeface="微软雅黑" panose="020B0503020204020204" charset="-122"/>
                <a:ea typeface="微软雅黑" panose="020B0503020204020204" charset="-122"/>
                <a:cs typeface="微软雅黑" panose="020B0503020204020204" charset="-122"/>
                <a:sym typeface="+mn-ea"/>
              </a:rPr>
              <a:t>48</a:t>
            </a:r>
            <a:r>
              <a:rPr lang="zh-CN" altLang="en-US" sz="1400" dirty="0">
                <a:latin typeface="微软雅黑" panose="020B0503020204020204" charset="-122"/>
                <a:ea typeface="微软雅黑" panose="020B0503020204020204" charset="-122"/>
                <a:cs typeface="微软雅黑" panose="020B0503020204020204" charset="-122"/>
                <a:sym typeface="+mn-ea"/>
              </a:rPr>
              <a:t>h</a:t>
            </a:r>
            <a:r>
              <a:rPr lang="zh-CN" altLang="en-US" sz="1400" dirty="0" smtClean="0">
                <a:latin typeface="微软雅黑" panose="020B0503020204020204" charset="-122"/>
                <a:ea typeface="微软雅黑" panose="020B0503020204020204" charset="-122"/>
                <a:cs typeface="微软雅黑" panose="020B0503020204020204" charset="-122"/>
                <a:sym typeface="+mn-ea"/>
              </a:rPr>
              <a:t>缓解率增加</a:t>
            </a:r>
            <a:r>
              <a:rPr lang="zh-CN" altLang="en-US" sz="1400" dirty="0">
                <a:latin typeface="微软雅黑" panose="020B0503020204020204" charset="-122"/>
                <a:ea typeface="微软雅黑" panose="020B0503020204020204" charset="-122"/>
                <a:cs typeface="微软雅黑" panose="020B0503020204020204" charset="-122"/>
                <a:sym typeface="+mn-ea"/>
              </a:rPr>
              <a:t>66.6%；咳嗽消失时间加快83.8%，咽喉痛加快30.3%，鼻塞加快30.6%</a:t>
            </a:r>
            <a:r>
              <a:rPr lang="en-US" altLang="zh-CN" sz="12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1200" dirty="0">
                <a:latin typeface="微软雅黑" panose="020B0503020204020204" charset="-122"/>
                <a:ea typeface="微软雅黑" panose="020B0503020204020204" charset="-122"/>
                <a:cs typeface="微软雅黑" panose="020B0503020204020204" charset="-122"/>
                <a:sym typeface="+mn-ea"/>
              </a:rPr>
              <a:t>。</a:t>
            </a:r>
            <a:endParaRPr lang="zh-CN" altLang="en-US" sz="1200" dirty="0">
              <a:solidFill>
                <a:schemeClr val="tx1">
                  <a:lumMod val="95000"/>
                  <a:lumOff val="5000"/>
                </a:schemeClr>
              </a:solidFill>
              <a:latin typeface="微软雅黑" panose="020B0503020204020204" charset="-122"/>
              <a:ea typeface="微软雅黑" panose="020B0503020204020204" charset="-122"/>
              <a:sym typeface="+mn-ea"/>
            </a:endParaRPr>
          </a:p>
          <a:p>
            <a:pPr marL="12700" algn="l">
              <a:lnSpc>
                <a:spcPts val="1600"/>
              </a:lnSpc>
              <a:spcBef>
                <a:spcPts val="130"/>
              </a:spcBef>
              <a:spcAft>
                <a:spcPts val="0"/>
              </a:spcAft>
              <a:buClrTx/>
              <a:buSzTx/>
              <a:buFontTx/>
              <a:buNone/>
            </a:pPr>
            <a:r>
              <a:rPr lang="zh-CN" altLang="en-US" sz="1600" b="1" dirty="0">
                <a:solidFill>
                  <a:schemeClr val="accent1">
                    <a:lumMod val="75000"/>
                  </a:schemeClr>
                </a:solidFill>
                <a:latin typeface="微软雅黑" panose="020B0503020204020204" charset="-122"/>
                <a:ea typeface="微软雅黑" panose="020B0503020204020204" charset="-122"/>
                <a:sym typeface="+mn-ea"/>
              </a:rPr>
              <a:t>四、对重症有效：</a:t>
            </a:r>
          </a:p>
          <a:p>
            <a:pPr marL="298450" indent="-285750">
              <a:lnSpc>
                <a:spcPts val="1600"/>
              </a:lnSpc>
              <a:spcBef>
                <a:spcPts val="130"/>
              </a:spcBef>
              <a:spcAft>
                <a:spcPts val="0"/>
              </a:spcAft>
              <a:buFont typeface="Wingdings" panose="05000000000000000000" charset="0"/>
              <a:buChar char="Ø"/>
            </a:pPr>
            <a:r>
              <a:rPr lang="zh-CN" altLang="en-US" sz="1400" dirty="0">
                <a:latin typeface="微软雅黑" panose="020B0503020204020204" charset="-122"/>
                <a:ea typeface="微软雅黑" panose="020B0503020204020204" charset="-122"/>
                <a:sym typeface="+mn-ea"/>
              </a:rPr>
              <a:t>我</a:t>
            </a:r>
            <a:r>
              <a:rPr lang="zh-CN" altLang="en-US" sz="1400" dirty="0">
                <a:latin typeface="微软雅黑" panose="020B0503020204020204" charset="-122"/>
                <a:ea typeface="微软雅黑" panose="020B0503020204020204" charset="-122"/>
                <a:cs typeface="微软雅黑" panose="020B0503020204020204" charset="-122"/>
                <a:sym typeface="+mn-ea"/>
              </a:rPr>
              <a:t>国上市的3种NAI(帕拉米韦、磷酸奥司他韦和扎那米韦)的临床疗效相似，给药途径不同，对于重症流感，由于磷酸奥司他韦药代动力学的研究资料较少、扎那米韦的疗效不确定, 建议使用帕拉米韦</a:t>
            </a:r>
            <a:r>
              <a:rPr lang="en-US" altLang="zh-CN" sz="12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3</a:t>
            </a:r>
            <a:r>
              <a:rPr lang="zh-CN" altLang="en-US" sz="1200" dirty="0">
                <a:latin typeface="微软雅黑" panose="020B0503020204020204" charset="-122"/>
                <a:ea typeface="微软雅黑" panose="020B0503020204020204" charset="-122"/>
                <a:sym typeface="+mn-ea"/>
              </a:rPr>
              <a:t>。</a:t>
            </a:r>
          </a:p>
          <a:p>
            <a:pPr marL="12700" algn="l">
              <a:lnSpc>
                <a:spcPts val="1600"/>
              </a:lnSpc>
              <a:spcBef>
                <a:spcPts val="130"/>
              </a:spcBef>
              <a:spcAft>
                <a:spcPts val="0"/>
              </a:spcAft>
              <a:buClrTx/>
              <a:buSzTx/>
              <a:buFontTx/>
            </a:pPr>
            <a:r>
              <a:rPr lang="zh-CN" altLang="en-US" sz="1600" b="1" dirty="0">
                <a:solidFill>
                  <a:schemeClr val="accent1">
                    <a:lumMod val="75000"/>
                  </a:schemeClr>
                </a:solidFill>
                <a:latin typeface="微软雅黑" panose="020B0503020204020204" charset="-122"/>
                <a:ea typeface="微软雅黑" panose="020B0503020204020204" charset="-122"/>
                <a:sym typeface="+mn-ea"/>
              </a:rPr>
              <a:t>五、安全性更高：</a:t>
            </a:r>
          </a:p>
          <a:p>
            <a:pPr marL="298450" indent="-285750">
              <a:lnSpc>
                <a:spcPts val="1600"/>
              </a:lnSpc>
              <a:spcBef>
                <a:spcPts val="130"/>
              </a:spcBef>
              <a:spcAft>
                <a:spcPts val="0"/>
              </a:spcAft>
              <a:buFont typeface="Wingdings" panose="05000000000000000000" charset="0"/>
              <a:buChar char="Ø"/>
            </a:pPr>
            <a:r>
              <a:rPr lang="zh-CN" altLang="en-US" sz="1400" b="1" dirty="0">
                <a:latin typeface="微软雅黑" panose="020B0503020204020204" charset="-122"/>
                <a:ea typeface="微软雅黑" panose="020B0503020204020204" charset="-122"/>
                <a:cs typeface="微软雅黑" panose="020B0503020204020204" charset="-122"/>
                <a:sym typeface="+mn-ea"/>
              </a:rPr>
              <a:t>耐药率低：</a:t>
            </a:r>
            <a:r>
              <a:rPr lang="zh-CN" altLang="en-US" sz="1400" dirty="0">
                <a:latin typeface="微软雅黑" panose="020B0503020204020204" charset="-122"/>
                <a:ea typeface="微软雅黑" panose="020B0503020204020204" charset="-122"/>
                <a:cs typeface="微软雅黑" panose="020B0503020204020204" charset="-122"/>
                <a:sym typeface="+mn-ea"/>
              </a:rPr>
              <a:t>本品对流感耐药菌株（ 如H5N1、H7N1、H7N7、H275Y等）显示出强大的抑制活性， IC50（</a:t>
            </a:r>
            <a:r>
              <a:rPr lang="zh-CN" altLang="en-US" sz="1400" dirty="0">
                <a:latin typeface="微软雅黑" panose="020B0503020204020204" charset="-122"/>
                <a:ea typeface="微软雅黑" panose="020B0503020204020204" charset="-122"/>
                <a:cs typeface="微软雅黑" panose="020B0503020204020204" charset="-122"/>
              </a:rPr>
              <a:t>半抑制浓度</a:t>
            </a:r>
            <a:r>
              <a:rPr lang="zh-CN" altLang="en-US" sz="1400" dirty="0">
                <a:latin typeface="微软雅黑" panose="020B0503020204020204" charset="-122"/>
                <a:ea typeface="微软雅黑" panose="020B0503020204020204" charset="-122"/>
                <a:cs typeface="微软雅黑" panose="020B0503020204020204" charset="-122"/>
                <a:sym typeface="+mn-ea"/>
              </a:rPr>
              <a:t>)比口服NAIs(神经氨酸酶抑制剂)低10-20倍</a:t>
            </a:r>
            <a:r>
              <a:rPr lang="en-US" altLang="zh-CN" sz="12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4</a:t>
            </a:r>
            <a:r>
              <a:rPr lang="zh-CN" altLang="en-US" sz="1200" spc="30" dirty="0">
                <a:latin typeface="微软雅黑" panose="020B0503020204020204" charset="-122"/>
                <a:ea typeface="微软雅黑" panose="020B0503020204020204" charset="-122"/>
                <a:cs typeface="微软雅黑" panose="020B0503020204020204" charset="-122"/>
              </a:rPr>
              <a:t>；</a:t>
            </a:r>
          </a:p>
          <a:p>
            <a:pPr marL="298450" indent="-285750">
              <a:lnSpc>
                <a:spcPts val="1600"/>
              </a:lnSpc>
              <a:spcBef>
                <a:spcPts val="130"/>
              </a:spcBef>
              <a:spcAft>
                <a:spcPts val="0"/>
              </a:spcAft>
              <a:buFont typeface="Wingdings" panose="05000000000000000000" charset="0"/>
              <a:buChar char="Ø"/>
            </a:pPr>
            <a:r>
              <a:rPr lang="zh-CN" altLang="en-US" sz="1400" b="1" dirty="0">
                <a:latin typeface="微软雅黑" panose="020B0503020204020204" charset="-122"/>
                <a:ea typeface="微软雅黑" panose="020B0503020204020204" charset="-122"/>
                <a:sym typeface="+mn-ea"/>
              </a:rPr>
              <a:t>不良反应更低：</a:t>
            </a:r>
            <a:r>
              <a:rPr lang="zh-CN" altLang="en-US" sz="1400" dirty="0">
                <a:latin typeface="微软雅黑" panose="020B0503020204020204" charset="-122"/>
                <a:ea typeface="微软雅黑" panose="020B0503020204020204" charset="-122"/>
                <a:cs typeface="微软雅黑" panose="020B0503020204020204" charset="-122"/>
                <a:sym typeface="+mn-ea"/>
              </a:rPr>
              <a:t>一项III期临床研究显示，帕拉米韦组（300mg）总不良反应发生率较口服NAI (神经氨酸酶抑制剂)对照组降低6%（P=0.0382），特别是“恶心”、“呕吐”，帕拉米韦组发生率仅0.5%及0%，相对于对照组降低3.9%及2.5%；帕拉米韦组未观察到严重不良反应，相对于对照组显著降低4.4%（p=0.0058）</a:t>
            </a:r>
            <a:r>
              <a:rPr lang="en-US" altLang="zh-CN" sz="1200" baseline="30000" dirty="0">
                <a:latin typeface="微软雅黑" panose="020B0503020204020204" charset="-122"/>
                <a:ea typeface="微软雅黑" panose="020B0503020204020204" charset="-122"/>
                <a:cs typeface="微软雅黑" panose="020B0503020204020204" charset="-122"/>
                <a:sym typeface="+mn-ea"/>
              </a:rPr>
              <a:t>1</a:t>
            </a:r>
            <a:r>
              <a:rPr lang="zh-CN" altLang="en-US" sz="1600" dirty="0">
                <a:latin typeface="微软雅黑" panose="020B0503020204020204" charset="-122"/>
                <a:ea typeface="微软雅黑" panose="020B0503020204020204" charset="-122"/>
                <a:sym typeface="+mn-ea"/>
              </a:rPr>
              <a:t>。</a:t>
            </a:r>
            <a:endParaRPr lang="zh-CN" altLang="en-US" sz="1600" spc="30" dirty="0">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227965" y="6027469"/>
            <a:ext cx="11386185" cy="646331"/>
          </a:xfrm>
          <a:prstGeom prst="rect">
            <a:avLst/>
          </a:prstGeom>
          <a:noFill/>
        </p:spPr>
        <p:txBody>
          <a:bodyPr wrap="square" rtlCol="0" anchor="t">
            <a:spAutoFit/>
          </a:bodyPr>
          <a:lstStyle/>
          <a:p>
            <a:pPr lvl="0"/>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1.塩野義製薬株式会社. </a:t>
            </a:r>
            <a:r>
              <a:rPr lang="en-US" altLang="zh-CN" sz="900" dirty="0" err="1">
                <a:solidFill>
                  <a:prstClr val="black">
                    <a:lumMod val="50000"/>
                    <a:lumOff val="50000"/>
                  </a:prstClr>
                </a:solidFill>
                <a:latin typeface="微软雅黑" panose="020B0503020204020204" charset="-122"/>
                <a:ea typeface="微软雅黑" panose="020B0503020204020204" charset="-122"/>
                <a:sym typeface="+mn-ea"/>
              </a:rPr>
              <a:t>ラピアクタ非臨床試験の概括評価</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[EB/OL]. (2010-05-28)             </a:t>
            </a:r>
          </a:p>
          <a:p>
            <a:pPr lvl="0"/>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2. </a:t>
            </a:r>
            <a:r>
              <a:rPr lang="en-US" altLang="zh-CN" sz="900" dirty="0" err="1">
                <a:solidFill>
                  <a:prstClr val="black">
                    <a:lumMod val="50000"/>
                    <a:lumOff val="50000"/>
                  </a:prstClr>
                </a:solidFill>
                <a:latin typeface="微软雅黑" panose="020B0503020204020204" charset="-122"/>
                <a:ea typeface="微软雅黑" panose="020B0503020204020204" charset="-122"/>
                <a:sym typeface="+mn-ea"/>
              </a:rPr>
              <a:t>蔡燕萍.帕拉米韦治疗儿童疑似流感的疗效与安全性分析.临床医药文献杂志</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 2018;5(60):62                      </a:t>
            </a:r>
          </a:p>
          <a:p>
            <a:pPr lvl="0"/>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3.</a:t>
            </a:r>
            <a:r>
              <a:rPr lang="zh-CN" altLang="en-US" sz="900" dirty="0">
                <a:solidFill>
                  <a:prstClr val="black">
                    <a:lumMod val="50000"/>
                    <a:lumOff val="50000"/>
                  </a:prstClr>
                </a:solidFill>
                <a:latin typeface="微软雅黑" panose="020B0503020204020204" charset="-122"/>
                <a:ea typeface="微软雅黑" panose="020B0503020204020204" charset="-122"/>
                <a:sym typeface="+mn-ea"/>
              </a:rPr>
              <a:t>中国医师协会呼吸医师分会</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 </a:t>
            </a:r>
            <a:r>
              <a:rPr lang="zh-CN" altLang="en-US" sz="900" dirty="0">
                <a:solidFill>
                  <a:prstClr val="black">
                    <a:lumMod val="50000"/>
                    <a:lumOff val="50000"/>
                  </a:prstClr>
                </a:solidFill>
                <a:latin typeface="微软雅黑" panose="020B0503020204020204" charset="-122"/>
                <a:ea typeface="微软雅黑" panose="020B0503020204020204" charset="-122"/>
                <a:sym typeface="+mn-ea"/>
              </a:rPr>
              <a:t>合理应用抗流行性感冒病毒药物治疗流行性感冒专家共识</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(2016</a:t>
            </a:r>
            <a:r>
              <a:rPr lang="zh-CN" altLang="en-US" sz="900" dirty="0">
                <a:solidFill>
                  <a:prstClr val="black">
                    <a:lumMod val="50000"/>
                    <a:lumOff val="50000"/>
                  </a:prstClr>
                </a:solidFill>
                <a:latin typeface="微软雅黑" panose="020B0503020204020204" charset="-122"/>
                <a:ea typeface="微软雅黑" panose="020B0503020204020204" charset="-122"/>
                <a:sym typeface="+mn-ea"/>
              </a:rPr>
              <a:t>年</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)[J]. </a:t>
            </a:r>
            <a:r>
              <a:rPr lang="zh-CN" altLang="en-US" sz="900" dirty="0">
                <a:solidFill>
                  <a:prstClr val="black">
                    <a:lumMod val="50000"/>
                    <a:lumOff val="50000"/>
                  </a:prstClr>
                </a:solidFill>
                <a:latin typeface="微软雅黑" panose="020B0503020204020204" charset="-122"/>
                <a:ea typeface="微软雅黑" panose="020B0503020204020204" charset="-122"/>
                <a:sym typeface="+mn-ea"/>
              </a:rPr>
              <a:t>中华内科杂志</a:t>
            </a:r>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,2016,55(3):244-248.           </a:t>
            </a:r>
          </a:p>
          <a:p>
            <a:pPr lvl="0"/>
            <a:r>
              <a:rPr lang="en-US" altLang="zh-CN" sz="900" dirty="0">
                <a:solidFill>
                  <a:prstClr val="black">
                    <a:lumMod val="50000"/>
                    <a:lumOff val="50000"/>
                  </a:prstClr>
                </a:solidFill>
                <a:latin typeface="微软雅黑" panose="020B0503020204020204" charset="-122"/>
                <a:ea typeface="微软雅黑" panose="020B0503020204020204" charset="-122"/>
                <a:sym typeface="+mn-ea"/>
              </a:rPr>
              <a:t>4.</a:t>
            </a:r>
            <a:r>
              <a:rPr lang="zh-CN" altLang="en-US" sz="900" dirty="0">
                <a:solidFill>
                  <a:prstClr val="black">
                    <a:lumMod val="50000"/>
                    <a:lumOff val="50000"/>
                  </a:prstClr>
                </a:solidFill>
                <a:latin typeface="微软雅黑" panose="020B0503020204020204" charset="-122"/>
                <a:ea typeface="微软雅黑" panose="020B0503020204020204" charset="-122"/>
                <a:sym typeface="+mn-ea"/>
              </a:rPr>
              <a:t> </a:t>
            </a:r>
            <a:r>
              <a:rPr lang="en-US" altLang="zh-CN" sz="900" dirty="0">
                <a:solidFill>
                  <a:prstClr val="black">
                    <a:lumMod val="50000"/>
                    <a:lumOff val="50000"/>
                  </a:prstClr>
                </a:solidFill>
                <a:latin typeface="微软雅黑" panose="020B0503020204020204" charset="-122"/>
                <a:ea typeface="微软雅黑" panose="020B0503020204020204" charset="-122"/>
              </a:rPr>
              <a:t>Masanori Kobayashi, et al. Therapeutic efficacy of </a:t>
            </a:r>
            <a:r>
              <a:rPr lang="en-US" altLang="zh-CN" sz="900" dirty="0" err="1">
                <a:solidFill>
                  <a:prstClr val="black">
                    <a:lumMod val="50000"/>
                    <a:lumOff val="50000"/>
                  </a:prstClr>
                </a:solidFill>
                <a:latin typeface="微软雅黑" panose="020B0503020204020204" charset="-122"/>
                <a:ea typeface="微软雅黑" panose="020B0503020204020204" charset="-122"/>
              </a:rPr>
              <a:t>peramivir</a:t>
            </a:r>
            <a:r>
              <a:rPr lang="en-US" altLang="zh-CN" sz="900" dirty="0">
                <a:solidFill>
                  <a:prstClr val="black">
                    <a:lumMod val="50000"/>
                    <a:lumOff val="50000"/>
                  </a:prstClr>
                </a:solidFill>
                <a:latin typeface="微软雅黑" panose="020B0503020204020204" charset="-122"/>
                <a:ea typeface="微软雅黑" panose="020B0503020204020204" charset="-122"/>
              </a:rPr>
              <a:t> against H5N1 highly pathogenic avian influenza viruses harboring the neuraminidase H275Y mutation. Antiviral Research 139 (2017) 41e48</a:t>
            </a:r>
          </a:p>
        </p:txBody>
      </p:sp>
      <p:sp>
        <p:nvSpPr>
          <p:cNvPr id="4" name="ïṣľîḓè"/>
          <p:cNvSpPr/>
          <p:nvPr/>
        </p:nvSpPr>
        <p:spPr>
          <a:xfrm>
            <a:off x="3259455" y="269240"/>
            <a:ext cx="151447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b="1" dirty="0">
                <a:solidFill>
                  <a:schemeClr val="bg1"/>
                </a:solidFill>
                <a:latin typeface="微软雅黑" panose="020B0503020204020204" charset="-122"/>
                <a:ea typeface="微软雅黑" panose="020B0503020204020204" charset="-122"/>
              </a:rPr>
              <a:t>疗效优势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9"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anose="02010609030101010101"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2070"/>
          </a:xfrm>
          <a:prstGeom prst="rect">
            <a:avLst/>
          </a:prstGeom>
          <a:noFill/>
        </p:spPr>
        <p:txBody>
          <a:bodyPr wrap="square" rtlCol="0">
            <a:spAutoFit/>
          </a:bodyPr>
          <a:lstStyle/>
          <a:p>
            <a:pPr algn="dist"/>
            <a:r>
              <a:rPr lang="en-US" altLang="zh-CN" sz="8000" b="1" dirty="0" smtClean="0">
                <a:solidFill>
                  <a:schemeClr val="bg1"/>
                </a:solidFill>
                <a:latin typeface="微软雅黑" panose="020B0503020204020204" charset="-122"/>
                <a:ea typeface="微软雅黑" panose="020B0503020204020204" charset="-122"/>
              </a:rPr>
              <a:t>04</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974670"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创新性</a:t>
            </a:r>
          </a:p>
        </p:txBody>
      </p:sp>
      <p:sp>
        <p:nvSpPr>
          <p:cNvPr id="12" name="文本框 11"/>
          <p:cNvSpPr txBox="1"/>
          <p:nvPr/>
        </p:nvSpPr>
        <p:spPr>
          <a:xfrm>
            <a:off x="733694" y="3561939"/>
            <a:ext cx="2525487"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Innovativeness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5" name="文本框 4"/>
          <p:cNvSpPr txBox="1"/>
          <p:nvPr/>
        </p:nvSpPr>
        <p:spPr>
          <a:xfrm>
            <a:off x="3508375" y="979805"/>
            <a:ext cx="8045450" cy="4390390"/>
          </a:xfrm>
          <a:prstGeom prst="rect">
            <a:avLst/>
          </a:prstGeom>
          <a:noFill/>
          <a:ln w="19050" cmpd="sng">
            <a:solidFill>
              <a:schemeClr val="accent1"/>
            </a:solidFill>
            <a:prstDash val="lgDashDot"/>
          </a:ln>
        </p:spPr>
        <p:txBody>
          <a:bodyPr wrap="square" rtlCol="0" anchor="t">
            <a:noAutofit/>
          </a:bodyPr>
          <a:lstStyle/>
          <a:p>
            <a:pPr marL="298450" indent="-285750">
              <a:lnSpc>
                <a:spcPct val="150000"/>
              </a:lnSpc>
              <a:spcBef>
                <a:spcPts val="130"/>
              </a:spcBef>
              <a:buFont typeface="Wingdings" panose="05000000000000000000" pitchFamily="2" charset="2"/>
              <a:buChar char="Ø"/>
            </a:pPr>
            <a:r>
              <a:rPr lang="en-US" altLang="zh-CN" sz="1400" b="1" dirty="0" err="1">
                <a:latin typeface="微软雅黑" panose="020B0503020204020204" charset="-122"/>
                <a:ea typeface="微软雅黑" panose="020B0503020204020204" charset="-122"/>
                <a:cs typeface="微软雅黑" panose="020B0503020204020204" charset="-122"/>
                <a:sym typeface="+mn-ea"/>
              </a:rPr>
              <a:t>输液时间更短</a:t>
            </a:r>
            <a:r>
              <a:rPr lang="zh-CN" altLang="en-US" sz="1400" b="1" dirty="0">
                <a:latin typeface="微软雅黑" panose="020B0503020204020204" charset="-122"/>
                <a:ea typeface="微软雅黑" panose="020B0503020204020204" charset="-122"/>
                <a:cs typeface="微软雅黑" panose="020B0503020204020204" charset="-122"/>
                <a:sym typeface="+mn-ea"/>
              </a:rPr>
              <a:t>、</a:t>
            </a:r>
            <a:r>
              <a:rPr lang="zh-CN" altLang="en-US" sz="1400" b="1" dirty="0">
                <a:latin typeface="微软雅黑" panose="020B0503020204020204" charset="-122"/>
                <a:ea typeface="微软雅黑" panose="020B0503020204020204" charset="-122"/>
                <a:sym typeface="+mn-ea"/>
              </a:rPr>
              <a:t>每日单次给药：</a:t>
            </a:r>
            <a:endParaRPr lang="en-US" altLang="zh-CN" sz="1400" b="1" dirty="0">
              <a:latin typeface="微软雅黑" panose="020B0503020204020204" charset="-122"/>
              <a:ea typeface="微软雅黑" panose="020B0503020204020204" charset="-122"/>
              <a:sym typeface="+mn-ea"/>
            </a:endParaRPr>
          </a:p>
          <a:p>
            <a:pPr marL="12700">
              <a:lnSpc>
                <a:spcPct val="150000"/>
              </a:lnSpc>
              <a:spcBef>
                <a:spcPts val="130"/>
              </a:spcBef>
            </a:pPr>
            <a:r>
              <a:rPr lang="en-US" altLang="zh-CN" sz="1400" b="1" dirty="0">
                <a:latin typeface="微软雅黑" panose="020B0503020204020204" charset="-122"/>
                <a:ea typeface="微软雅黑" panose="020B0503020204020204" charset="-122"/>
                <a:cs typeface="微软雅黑" panose="020B0503020204020204" charset="-122"/>
                <a:sym typeface="+mn-ea"/>
              </a:rPr>
              <a:t>     </a:t>
            </a:r>
            <a:r>
              <a:rPr lang="en-US" altLang="zh-CN" sz="1400" dirty="0">
                <a:latin typeface="微软雅黑" panose="020B0503020204020204" charset="-122"/>
                <a:ea typeface="微软雅黑" panose="020B0503020204020204" charset="-122"/>
                <a:cs typeface="微软雅黑" panose="020B0503020204020204" charset="-122"/>
                <a:sym typeface="+mn-ea"/>
              </a:rPr>
              <a:t>本品静脉滴注15min以上即可，参照药品需要30min以上，患者 (尤其是儿童) 依从性有所提高；</a:t>
            </a:r>
          </a:p>
          <a:p>
            <a:pPr marL="12700">
              <a:lnSpc>
                <a:spcPct val="150000"/>
              </a:lnSpc>
              <a:spcBef>
                <a:spcPts val="130"/>
              </a:spcBef>
            </a:pPr>
            <a:r>
              <a:rPr lang="en-US" altLang="zh-CN" sz="1400" dirty="0">
                <a:latin typeface="微软雅黑" panose="020B0503020204020204" charset="-122"/>
                <a:ea typeface="微软雅黑" panose="020B0503020204020204" charset="-122"/>
                <a:cs typeface="微软雅黑" panose="020B0503020204020204" charset="-122"/>
                <a:sym typeface="+mn-ea"/>
              </a:rPr>
              <a:t>     本品静脉给药半衰期约24h，一天给药一次即可；相较于其它抗流感药（一天给药两次以上）减少给药频率，提升患者依从性</a:t>
            </a:r>
            <a:r>
              <a:rPr lang="zh-CN" altLang="en-US" sz="1400" dirty="0">
                <a:latin typeface="微软雅黑" panose="020B0503020204020204" charset="-122"/>
                <a:ea typeface="微软雅黑" panose="020B0503020204020204" charset="-122"/>
                <a:sym typeface="+mn-ea"/>
              </a:rPr>
              <a:t>。</a:t>
            </a:r>
          </a:p>
          <a:p>
            <a:pPr marL="298450" indent="-285750">
              <a:lnSpc>
                <a:spcPct val="150000"/>
              </a:lnSpc>
              <a:spcBef>
                <a:spcPts val="130"/>
              </a:spcBef>
              <a:buFont typeface="Wingdings" panose="05000000000000000000" pitchFamily="2" charset="2"/>
              <a:buChar char="Ø"/>
            </a:pPr>
            <a:r>
              <a:rPr lang="en-US" altLang="zh-CN" sz="1400" b="1" dirty="0" err="1">
                <a:latin typeface="微软雅黑" panose="020B0503020204020204" charset="-122"/>
                <a:ea typeface="微软雅黑" panose="020B0503020204020204" charset="-122"/>
                <a:cs typeface="微软雅黑" panose="020B0503020204020204" charset="-122"/>
                <a:sym typeface="+mn-ea"/>
              </a:rPr>
              <a:t>液体少、特殊人群用药更优</a:t>
            </a:r>
            <a:r>
              <a:rPr lang="en-US" altLang="zh-CN" sz="1400" b="1" dirty="0">
                <a:latin typeface="微软雅黑" panose="020B0503020204020204" charset="-122"/>
                <a:ea typeface="微软雅黑" panose="020B0503020204020204" charset="-122"/>
                <a:cs typeface="微软雅黑" panose="020B0503020204020204" charset="-122"/>
                <a:sym typeface="+mn-ea"/>
              </a:rPr>
              <a:t>：</a:t>
            </a:r>
          </a:p>
          <a:p>
            <a:pPr marL="12700">
              <a:lnSpc>
                <a:spcPct val="150000"/>
              </a:lnSpc>
              <a:spcBef>
                <a:spcPts val="130"/>
              </a:spcBef>
            </a:pPr>
            <a:r>
              <a:rPr lang="en-US" altLang="zh-CN" sz="1400" b="1" dirty="0">
                <a:latin typeface="微软雅黑" panose="020B0503020204020204" charset="-122"/>
                <a:ea typeface="微软雅黑" panose="020B0503020204020204" charset="-122"/>
                <a:cs typeface="微软雅黑" panose="020B0503020204020204" charset="-122"/>
                <a:sym typeface="+mn-ea"/>
              </a:rPr>
              <a:t>     </a:t>
            </a:r>
            <a:r>
              <a:rPr lang="en-US" altLang="zh-CN" sz="1400" dirty="0">
                <a:latin typeface="微软雅黑" panose="020B0503020204020204" charset="-122"/>
                <a:ea typeface="微软雅黑" panose="020B0503020204020204" charset="-122"/>
                <a:cs typeface="微软雅黑" panose="020B0503020204020204" charset="-122"/>
                <a:sym typeface="+mn-ea"/>
              </a:rPr>
              <a:t>本品输液量共计30~50ml液体量即可，较</a:t>
            </a:r>
            <a:r>
              <a:rPr lang="zh-CN" altLang="en-US" sz="1400" dirty="0">
                <a:latin typeface="微软雅黑" panose="020B0503020204020204" charset="-122"/>
                <a:ea typeface="微软雅黑" panose="020B0503020204020204" charset="-122"/>
                <a:cs typeface="微软雅黑" panose="020B0503020204020204" charset="-122"/>
                <a:sym typeface="+mn-ea"/>
              </a:rPr>
              <a:t>参照药品</a:t>
            </a:r>
            <a:r>
              <a:rPr lang="en-US" altLang="zh-CN" sz="1400" dirty="0">
                <a:latin typeface="微软雅黑" panose="020B0503020204020204" charset="-122"/>
                <a:ea typeface="微软雅黑" panose="020B0503020204020204" charset="-122"/>
                <a:cs typeface="微软雅黑" panose="020B0503020204020204" charset="-122"/>
                <a:sym typeface="+mn-ea"/>
              </a:rPr>
              <a:t>帕拉米韦氯化钠</a:t>
            </a:r>
            <a:r>
              <a:rPr lang="zh-CN" altLang="en-US" sz="1400" dirty="0">
                <a:latin typeface="微软雅黑" panose="020B0503020204020204" charset="-122"/>
                <a:ea typeface="微软雅黑" panose="020B0503020204020204" charset="-122"/>
                <a:cs typeface="微软雅黑" panose="020B0503020204020204" charset="-122"/>
                <a:sym typeface="+mn-ea"/>
              </a:rPr>
              <a:t>注射液</a:t>
            </a:r>
            <a:r>
              <a:rPr lang="en-US" altLang="zh-CN" sz="1400" dirty="0">
                <a:latin typeface="微软雅黑" panose="020B0503020204020204" charset="-122"/>
                <a:ea typeface="微软雅黑" panose="020B0503020204020204" charset="-122"/>
                <a:cs typeface="微软雅黑" panose="020B0503020204020204" charset="-122"/>
                <a:sym typeface="+mn-ea"/>
              </a:rPr>
              <a:t>100ml/</a:t>
            </a:r>
            <a:r>
              <a:rPr lang="en-US" altLang="zh-CN" sz="1400" dirty="0" err="1">
                <a:latin typeface="微软雅黑" panose="020B0503020204020204" charset="-122"/>
                <a:ea typeface="微软雅黑" panose="020B0503020204020204" charset="-122"/>
                <a:cs typeface="微软雅黑" panose="020B0503020204020204" charset="-122"/>
                <a:sym typeface="+mn-ea"/>
              </a:rPr>
              <a:t>瓶的液体量</a:t>
            </a:r>
            <a:r>
              <a:rPr lang="zh-CN" altLang="en-US" sz="1400" dirty="0" err="1">
                <a:latin typeface="微软雅黑" panose="020B0503020204020204" charset="-122"/>
                <a:ea typeface="微软雅黑" panose="020B0503020204020204" charset="-122"/>
                <a:cs typeface="微软雅黑" panose="020B0503020204020204" charset="-122"/>
                <a:sym typeface="+mn-ea"/>
              </a:rPr>
              <a:t>降低超过</a:t>
            </a:r>
            <a:r>
              <a:rPr lang="en-US" altLang="zh-CN" sz="1400" dirty="0" err="1">
                <a:latin typeface="微软雅黑" panose="020B0503020204020204" charset="-122"/>
                <a:ea typeface="微软雅黑" panose="020B0503020204020204" charset="-122"/>
                <a:cs typeface="微软雅黑" panose="020B0503020204020204" charset="-122"/>
                <a:sym typeface="+mn-ea"/>
              </a:rPr>
              <a:t>50%，针对部分不适宜大量补液特殊患者更为有利</a:t>
            </a:r>
            <a:r>
              <a:rPr lang="zh-CN" altLang="en-US" sz="1400" dirty="0">
                <a:latin typeface="微软雅黑" panose="020B0503020204020204" charset="-122"/>
                <a:ea typeface="微软雅黑" panose="020B0503020204020204" charset="-122"/>
                <a:cs typeface="微软雅黑" panose="020B0503020204020204" charset="-122"/>
                <a:sym typeface="+mn-ea"/>
              </a:rPr>
              <a:t>。</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marL="298450" indent="-285750">
              <a:lnSpc>
                <a:spcPct val="150000"/>
              </a:lnSpc>
              <a:spcBef>
                <a:spcPts val="420"/>
              </a:spcBef>
              <a:buFont typeface="Wingdings" panose="05000000000000000000" pitchFamily="2" charset="2"/>
              <a:buChar char="Ø"/>
            </a:pPr>
            <a:r>
              <a:rPr lang="en-US" altLang="zh-CN" sz="1400" b="1" dirty="0" err="1">
                <a:latin typeface="微软雅黑" panose="020B0503020204020204" charset="-122"/>
                <a:ea typeface="微软雅黑" panose="020B0503020204020204" charset="-122"/>
                <a:cs typeface="微软雅黑" panose="020B0503020204020204" charset="-122"/>
                <a:sym typeface="+mn-ea"/>
              </a:rPr>
              <a:t>易于运输及保存</a:t>
            </a:r>
            <a:r>
              <a:rPr lang="en-US" altLang="zh-CN" sz="1400" b="1" dirty="0">
                <a:latin typeface="微软雅黑" panose="020B0503020204020204" charset="-122"/>
                <a:ea typeface="微软雅黑" panose="020B0503020204020204" charset="-122"/>
                <a:cs typeface="微软雅黑" panose="020B0503020204020204" charset="-122"/>
                <a:sym typeface="+mn-ea"/>
              </a:rPr>
              <a:t>：</a:t>
            </a:r>
          </a:p>
          <a:p>
            <a:pPr marL="12700">
              <a:lnSpc>
                <a:spcPct val="150000"/>
              </a:lnSpc>
              <a:spcBef>
                <a:spcPts val="420"/>
              </a:spcBef>
            </a:pPr>
            <a:r>
              <a:rPr lang="zh-CN" altLang="en-US" sz="1400" dirty="0">
                <a:latin typeface="微软雅黑" panose="020B0503020204020204" charset="-122"/>
                <a:ea typeface="微软雅黑" panose="020B0503020204020204" charset="-122"/>
                <a:sym typeface="+mn-ea"/>
              </a:rPr>
              <a:t>     参照药品为大容量注射剂（</a:t>
            </a:r>
            <a:r>
              <a:rPr lang="en-US" altLang="zh-CN" sz="1400" dirty="0">
                <a:latin typeface="微软雅黑" panose="020B0503020204020204" charset="-122"/>
                <a:ea typeface="微软雅黑" panose="020B0503020204020204" charset="-122"/>
                <a:sym typeface="+mn-ea"/>
              </a:rPr>
              <a:t>100ml)</a:t>
            </a:r>
            <a:r>
              <a:rPr lang="zh-CN" altLang="en-US" sz="1400" dirty="0">
                <a:latin typeface="微软雅黑" panose="020B0503020204020204" charset="-122"/>
                <a:ea typeface="微软雅黑" panose="020B0503020204020204" charset="-122"/>
                <a:sym typeface="+mn-ea"/>
              </a:rPr>
              <a:t>，本品作为小容量注射剂（</a:t>
            </a:r>
            <a:r>
              <a:rPr lang="en-US" altLang="zh-CN" sz="1400" dirty="0">
                <a:latin typeface="微软雅黑" panose="020B0503020204020204" charset="-122"/>
                <a:ea typeface="微软雅黑" panose="020B0503020204020204" charset="-122"/>
                <a:sym typeface="+mn-ea"/>
              </a:rPr>
              <a:t>15ml)</a:t>
            </a:r>
            <a:r>
              <a:rPr lang="zh-CN" altLang="en-US" sz="1400" dirty="0">
                <a:latin typeface="微软雅黑" panose="020B0503020204020204" charset="-122"/>
                <a:ea typeface="微软雅黑" panose="020B0503020204020204" charset="-122"/>
                <a:sym typeface="+mn-ea"/>
              </a:rPr>
              <a:t>，体积小、重量轻、运输更便利。   </a:t>
            </a:r>
            <a:endParaRPr lang="en-US" altLang="zh-CN" sz="1400" dirty="0">
              <a:latin typeface="微软雅黑" panose="020B0503020204020204" charset="-122"/>
              <a:ea typeface="微软雅黑" panose="020B0503020204020204" charset="-122"/>
              <a:sym typeface="+mn-ea"/>
            </a:endParaRPr>
          </a:p>
          <a:p>
            <a:pPr marL="12700">
              <a:lnSpc>
                <a:spcPct val="150000"/>
              </a:lnSpc>
              <a:spcBef>
                <a:spcPts val="420"/>
              </a:spcBef>
            </a:pPr>
            <a:r>
              <a:rPr lang="en-US" altLang="zh-CN" sz="1400" dirty="0">
                <a:latin typeface="微软雅黑" panose="020B0503020204020204" charset="-122"/>
                <a:ea typeface="微软雅黑" panose="020B0503020204020204" charset="-122"/>
                <a:cs typeface="微软雅黑" panose="020B0503020204020204" charset="-122"/>
                <a:sym typeface="+mn-ea"/>
              </a:rPr>
              <a:t>     </a:t>
            </a:r>
            <a:r>
              <a:rPr lang="zh-CN" altLang="en-US" sz="1400" dirty="0">
                <a:latin typeface="微软雅黑" panose="020B0503020204020204" charset="-122"/>
                <a:ea typeface="微软雅黑" panose="020B0503020204020204" charset="-122"/>
                <a:cs typeface="微软雅黑" panose="020B0503020204020204" charset="-122"/>
                <a:sym typeface="+mn-ea"/>
              </a:rPr>
              <a:t>参</a:t>
            </a:r>
            <a:r>
              <a:rPr lang="en-US" altLang="zh-CN" sz="1400" dirty="0">
                <a:latin typeface="微软雅黑" panose="020B0503020204020204" charset="-122"/>
                <a:ea typeface="微软雅黑" panose="020B0503020204020204" charset="-122"/>
                <a:cs typeface="微软雅黑" panose="020B0503020204020204" charset="-122"/>
                <a:sym typeface="+mn-ea"/>
              </a:rPr>
              <a:t>照</a:t>
            </a:r>
            <a:r>
              <a:rPr lang="zh-CN" altLang="en-US" sz="1400" dirty="0">
                <a:latin typeface="微软雅黑" panose="020B0503020204020204" charset="-122"/>
                <a:ea typeface="微软雅黑" panose="020B0503020204020204" charset="-122"/>
                <a:cs typeface="微软雅黑" panose="020B0503020204020204" charset="-122"/>
                <a:sym typeface="+mn-ea"/>
              </a:rPr>
              <a:t>药</a:t>
            </a:r>
            <a:r>
              <a:rPr lang="en-US" altLang="zh-CN" sz="1400" dirty="0">
                <a:latin typeface="微软雅黑" panose="020B0503020204020204" charset="-122"/>
                <a:ea typeface="微软雅黑" panose="020B0503020204020204" charset="-122"/>
                <a:cs typeface="微软雅黑" panose="020B0503020204020204" charset="-122"/>
                <a:sym typeface="+mn-ea"/>
              </a:rPr>
              <a:t>品需遮光、密闭，25℃以下</a:t>
            </a:r>
            <a:r>
              <a:rPr lang="zh-CN" altLang="en-US" sz="1400" dirty="0">
                <a:latin typeface="微软雅黑" panose="020B0503020204020204" charset="-122"/>
                <a:ea typeface="微软雅黑" panose="020B0503020204020204" charset="-122"/>
                <a:cs typeface="微软雅黑" panose="020B0503020204020204" charset="-122"/>
                <a:sym typeface="+mn-ea"/>
              </a:rPr>
              <a:t>保存；</a:t>
            </a:r>
            <a:r>
              <a:rPr lang="en-US" altLang="zh-CN" sz="1400" dirty="0">
                <a:latin typeface="微软雅黑" panose="020B0503020204020204" charset="-122"/>
                <a:ea typeface="微软雅黑" panose="020B0503020204020204" charset="-122"/>
                <a:cs typeface="微软雅黑" panose="020B0503020204020204" charset="-122"/>
                <a:sym typeface="+mn-ea"/>
              </a:rPr>
              <a:t> </a:t>
            </a:r>
            <a:r>
              <a:rPr lang="en-US" altLang="zh-CN" sz="1400" dirty="0" err="1">
                <a:latin typeface="微软雅黑" panose="020B0503020204020204" charset="-122"/>
                <a:ea typeface="微软雅黑" panose="020B0503020204020204" charset="-122"/>
                <a:cs typeface="微软雅黑" panose="020B0503020204020204" charset="-122"/>
                <a:sym typeface="+mn-ea"/>
              </a:rPr>
              <a:t>本品无需冷藏，密闭</a:t>
            </a:r>
            <a:r>
              <a:rPr lang="zh-CN" altLang="en-US" sz="1400" dirty="0">
                <a:latin typeface="微软雅黑" panose="020B0503020204020204" charset="-122"/>
                <a:ea typeface="微软雅黑" panose="020B0503020204020204" charset="-122"/>
                <a:cs typeface="微软雅黑" panose="020B0503020204020204" charset="-122"/>
                <a:sym typeface="+mn-ea"/>
              </a:rPr>
              <a:t>、</a:t>
            </a:r>
            <a:r>
              <a:rPr lang="en-US" altLang="zh-CN" sz="1400" dirty="0">
                <a:latin typeface="微软雅黑" panose="020B0503020204020204" charset="-122"/>
                <a:ea typeface="微软雅黑" panose="020B0503020204020204" charset="-122"/>
                <a:cs typeface="微软雅黑" panose="020B0503020204020204" charset="-122"/>
                <a:sym typeface="+mn-ea"/>
              </a:rPr>
              <a:t>不超过30℃保存即可</a:t>
            </a:r>
            <a:r>
              <a:rPr lang="zh-CN" altLang="en-US" sz="1400" dirty="0">
                <a:latin typeface="微软雅黑" panose="020B0503020204020204" charset="-122"/>
                <a:ea typeface="微软雅黑" panose="020B0503020204020204" charset="-122"/>
                <a:cs typeface="微软雅黑" panose="020B0503020204020204" charset="-122"/>
                <a:sym typeface="+mn-ea"/>
              </a:rPr>
              <a:t>，产品稳定性更好，医疗机构易于存储。</a:t>
            </a:r>
          </a:p>
        </p:txBody>
      </p:sp>
      <p:sp>
        <p:nvSpPr>
          <p:cNvPr id="2" name="ïṣľîḓè"/>
          <p:cNvSpPr/>
          <p:nvPr/>
        </p:nvSpPr>
        <p:spPr>
          <a:xfrm>
            <a:off x="3508375" y="614680"/>
            <a:ext cx="151447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b="1" dirty="0">
                <a:solidFill>
                  <a:schemeClr val="bg1"/>
                </a:solidFill>
                <a:latin typeface="微软雅黑" panose="020B0503020204020204" charset="-122"/>
                <a:ea typeface="微软雅黑" panose="020B0503020204020204" charset="-122"/>
              </a:rPr>
              <a:t>应用创新</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4dd63967-6bf4-4376-9d98-5f06da9d5a45"/>
  <p:tag name="COMMONDATA" val="eyJoZGlkIjoiODdjOWFlM2M2YWUyN2NlOWRkZmZjZDMxN2NhYjA3MGMifQ=="/>
</p:tagLst>
</file>

<file path=ppt/tags/tag10.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1.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2.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3.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4.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5.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6.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7.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8.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19.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1.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2.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3.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4.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5.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6.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7.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8.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29.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UNIT_TABLE_BEAUTIFY" val="smartTable{ec479c0a-4329-4c67-aafd-cef498334219}"/>
</p:tagLst>
</file>

<file path=ppt/tags/tag31.xml><?xml version="1.0" encoding="utf-8"?>
<p:tagLst xmlns:a="http://schemas.openxmlformats.org/drawingml/2006/main" xmlns:r="http://schemas.openxmlformats.org/officeDocument/2006/relationships" xmlns:p="http://schemas.openxmlformats.org/presentationml/2006/main">
  <p:tag name="KSO_WM_UNIT_TABLE_BEAUTIFY" val="smartTable{ca8ebace-faf2-43a4-9b11-0644a2a9ff17}"/>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443.72086614173224,&quot;left&quot;:417.18362204724406,&quot;top&quot;:46.20283464566929,&quot;width&quot;:452.0122834645669}"/>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2499</Words>
  <Application>Microsoft Office PowerPoint</Application>
  <PresentationFormat>自定义</PresentationFormat>
  <Paragraphs>175</Paragraphs>
  <Slides>11</Slides>
  <Notes>3</Notes>
  <HiddenSlides>0</HiddenSlides>
  <MMClips>0</MMClips>
  <ScaleCrop>false</ScaleCrop>
  <HeadingPairs>
    <vt:vector size="4" baseType="variant">
      <vt:variant>
        <vt:lpstr>主题</vt:lpstr>
      </vt:variant>
      <vt:variant>
        <vt:i4>2</vt:i4>
      </vt:variant>
      <vt:variant>
        <vt:lpstr>幻灯片标题</vt:lpstr>
      </vt:variant>
      <vt:variant>
        <vt:i4>11</vt:i4>
      </vt:variant>
    </vt:vector>
  </HeadingPairs>
  <TitlesOfParts>
    <vt:vector size="13" baseType="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PPPPP</cp:lastModifiedBy>
  <cp:revision>268</cp:revision>
  <dcterms:created xsi:type="dcterms:W3CDTF">2019-06-19T02:08:00Z</dcterms:created>
  <dcterms:modified xsi:type="dcterms:W3CDTF">2025-07-16T06:01:53Z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2052-12.1.0.21915</vt:lpwstr>
  </property>
  <property fmtid="{D5CDD505-2E9C-101B-9397-08002B2CF9AE}" pid="3" name="ICV">
    <vt:lpwstr>E6A1E30975B24E32AF8EDB35CCECECC3_13</vt:lpwstr>
  </property>
</Properties>
</file>