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14"/>
  </p:handoutMasterIdLst>
  <p:sldIdLst>
    <p:sldId id="270" r:id="rId3"/>
    <p:sldId id="274" r:id="rId4"/>
    <p:sldId id="258" r:id="rId5"/>
    <p:sldId id="260" r:id="rId7"/>
    <p:sldId id="266" r:id="rId8"/>
    <p:sldId id="273" r:id="rId9"/>
    <p:sldId id="263" r:id="rId10"/>
    <p:sldId id="276" r:id="rId11"/>
    <p:sldId id="272" r:id="rId12"/>
    <p:sldId id="265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5FB"/>
    <a:srgbClr val="BDD7EE"/>
    <a:srgbClr val="E6ECF0"/>
    <a:srgbClr val="F0F6FB"/>
    <a:srgbClr val="CEE5F6"/>
    <a:srgbClr val="5AC8EC"/>
    <a:srgbClr val="67B2E0"/>
    <a:srgbClr val="1C66D6"/>
    <a:srgbClr val="CBE1F6"/>
    <a:srgbClr val="235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3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"/>
          <p:cNvSpPr/>
          <p:nvPr/>
        </p:nvSpPr>
        <p:spPr>
          <a:xfrm>
            <a:off x="0" y="0"/>
            <a:ext cx="12192000" cy="6871335"/>
          </a:xfrm>
          <a:prstGeom prst="rect">
            <a:avLst/>
          </a:prstGeom>
          <a:solidFill>
            <a:srgbClr val="67B2E0"/>
          </a:solidFill>
          <a:ln w="127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wrap="square" lIns="0" tIns="0" rIns="0" bIns="0" numCol="1" anchor="ctr">
            <a:noAutofit/>
          </a:bodyPr>
          <a:lstStyle>
            <a:lvl1pPr marL="0" marR="0" indent="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1pPr>
            <a:lvl2pPr marL="0" marR="0" indent="4572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2pPr>
            <a:lvl3pPr marL="0" marR="0" indent="9144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3pPr>
            <a:lvl4pPr marL="0" marR="0" indent="13716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4pPr>
            <a:lvl5pPr marL="0" marR="0" indent="18288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5pPr>
            <a:lvl6pPr marL="0" marR="0" indent="22860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6pPr>
            <a:lvl7pPr marL="0" marR="0" indent="27432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7pPr>
            <a:lvl8pPr marL="0" marR="0" indent="32004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8pPr>
            <a:lvl9pPr marL="0" marR="0" indent="3657600" algn="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900" b="0" i="0" u="none" strike="noStrike" cap="none" spc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Arial" panose="020B0604020202020204"/>
              </a:defRPr>
            </a:lvl9pPr>
          </a:lstStyle>
          <a:p>
            <a:pPr algn="r">
              <a:lnSpc>
                <a:spcPts val="4300"/>
              </a:lnSpc>
              <a:defRPr b="1">
                <a:solidFill>
                  <a:srgbClr val="F5B54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</a:p>
        </p:txBody>
      </p:sp>
      <p:sp>
        <p:nvSpPr>
          <p:cNvPr id="7" name="文本框 12"/>
          <p:cNvSpPr txBox="1"/>
          <p:nvPr/>
        </p:nvSpPr>
        <p:spPr>
          <a:xfrm>
            <a:off x="2951480" y="5603240"/>
            <a:ext cx="6624320" cy="58356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rPr lang="zh-CN" sz="3200" dirty="0" err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吉林敖东洮南药业</a:t>
            </a:r>
            <a:r>
              <a:rPr sz="3200" dirty="0" err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股份有限公司</a:t>
            </a:r>
            <a:endParaRPr sz="3200" dirty="0" err="1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48585" name="文本框 6"/>
          <p:cNvSpPr txBox="1"/>
          <p:nvPr/>
        </p:nvSpPr>
        <p:spPr>
          <a:xfrm>
            <a:off x="2616200" y="1903095"/>
            <a:ext cx="6959600" cy="10744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sz="7200" b="1" spc="25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枇杷清肺饮颗粒</a:t>
            </a:r>
            <a:endParaRPr lang="zh-CN" altLang="en-US" sz="7200" b="1" spc="25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4" name="文本框 33"/>
          <p:cNvSpPr txBox="1"/>
          <p:nvPr>
            <p:custDataLst>
              <p:tags r:id="rId1"/>
            </p:custDataLst>
          </p:nvPr>
        </p:nvSpPr>
        <p:spPr>
          <a:xfrm>
            <a:off x="3950335" y="3429000"/>
            <a:ext cx="4358005" cy="46037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400" b="1" spc="3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ahnschrift SemiBold" panose="020B0502040204020203" charset="0"/>
                <a:ea typeface="楷体" panose="02010609060101010101" charset="-122"/>
                <a:cs typeface="Bahnschrift SemiBold" panose="020B0502040204020203" charset="0"/>
                <a:sym typeface="+mn-ea"/>
              </a:rPr>
              <a:t> </a:t>
            </a:r>
            <a:r>
              <a:rPr lang="zh-CN" altLang="en-US" sz="2400" b="1" spc="3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中药</a:t>
            </a:r>
            <a:r>
              <a:rPr lang="en-US" altLang="zh-CN" sz="2400" b="1" spc="3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3.1</a:t>
            </a:r>
            <a:r>
              <a:rPr lang="zh-CN" altLang="en-US" sz="2400" b="1" spc="3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类经典名方制剂</a:t>
            </a:r>
            <a:endParaRPr lang="zh-CN" altLang="en-US" sz="2400" b="1" spc="3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pic>
        <p:nvPicPr>
          <p:cNvPr id="3" name="图片 2" descr="微信图片_20250714120112"/>
          <p:cNvPicPr>
            <a:picLocks noChangeAspect="1"/>
          </p:cNvPicPr>
          <p:nvPr/>
        </p:nvPicPr>
        <p:blipFill>
          <a:blip r:embed="rId2"/>
          <a:srcRect b="2500"/>
          <a:stretch>
            <a:fillRect/>
          </a:stretch>
        </p:blipFill>
        <p:spPr>
          <a:xfrm>
            <a:off x="9039225" y="3558540"/>
            <a:ext cx="2896870" cy="22269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>
            <p:custDataLst>
              <p:tags r:id="rId1"/>
            </p:custDataLst>
          </p:nvPr>
        </p:nvGrpSpPr>
        <p:grpSpPr>
          <a:xfrm rot="21600000">
            <a:off x="652145" y="1557655"/>
            <a:ext cx="10938510" cy="4478655"/>
            <a:chOff x="0" y="0"/>
            <a:chExt cx="10938522" cy="4247388"/>
          </a:xfrm>
        </p:grpSpPr>
        <p:sp>
          <p:nvSpPr>
            <p:cNvPr id="212" name="path 212"/>
            <p:cNvSpPr/>
            <p:nvPr>
              <p:custDataLst>
                <p:tags r:id="rId2"/>
              </p:custDataLst>
            </p:nvPr>
          </p:nvSpPr>
          <p:spPr>
            <a:xfrm>
              <a:off x="0" y="0"/>
              <a:ext cx="2368296" cy="4247388"/>
            </a:xfrm>
            <a:custGeom>
              <a:avLst/>
              <a:gdLst/>
              <a:ahLst/>
              <a:cxnLst/>
              <a:rect l="0" t="0" r="0" b="0"/>
              <a:pathLst>
                <a:path w="3729" h="6688">
                  <a:moveTo>
                    <a:pt x="0" y="0"/>
                  </a:moveTo>
                  <a:lnTo>
                    <a:pt x="3729" y="0"/>
                  </a:lnTo>
                  <a:lnTo>
                    <a:pt x="3729" y="6688"/>
                  </a:lnTo>
                  <a:lnTo>
                    <a:pt x="0" y="6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75B6">
                <a:alpha val="10196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14" name="path 214"/>
            <p:cNvSpPr/>
            <p:nvPr>
              <p:custDataLst>
                <p:tags r:id="rId3"/>
              </p:custDataLst>
            </p:nvPr>
          </p:nvSpPr>
          <p:spPr>
            <a:xfrm>
              <a:off x="2124621" y="349351"/>
              <a:ext cx="601205" cy="673899"/>
            </a:xfrm>
            <a:custGeom>
              <a:avLst/>
              <a:gdLst/>
              <a:ahLst/>
              <a:cxnLst/>
              <a:rect l="0" t="0" r="0" b="0"/>
              <a:pathLst>
                <a:path w="946" h="1061">
                  <a:moveTo>
                    <a:pt x="102" y="0"/>
                  </a:moveTo>
                  <a:lnTo>
                    <a:pt x="489" y="59"/>
                  </a:lnTo>
                  <a:lnTo>
                    <a:pt x="946" y="749"/>
                  </a:lnTo>
                  <a:lnTo>
                    <a:pt x="457" y="1061"/>
                  </a:lnTo>
                  <a:lnTo>
                    <a:pt x="0" y="371"/>
                  </a:lnTo>
                  <a:lnTo>
                    <a:pt x="102" y="0"/>
                  </a:lnTo>
                  <a:close/>
                  <a:moveTo>
                    <a:pt x="179" y="250"/>
                  </a:moveTo>
                  <a:cubicBezTo>
                    <a:pt x="202" y="284"/>
                    <a:pt x="248" y="294"/>
                    <a:pt x="282" y="272"/>
                  </a:cubicBezTo>
                  <a:cubicBezTo>
                    <a:pt x="316" y="250"/>
                    <a:pt x="326" y="205"/>
                    <a:pt x="303" y="171"/>
                  </a:cubicBezTo>
                  <a:cubicBezTo>
                    <a:pt x="281" y="137"/>
                    <a:pt x="235" y="128"/>
                    <a:pt x="201" y="149"/>
                  </a:cubicBezTo>
                  <a:cubicBezTo>
                    <a:pt x="167" y="171"/>
                    <a:pt x="157" y="216"/>
                    <a:pt x="179" y="250"/>
                  </a:cubicBezTo>
                </a:path>
              </a:pathLst>
            </a:custGeom>
            <a:solidFill>
              <a:srgbClr val="5A9AD5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16" name="path 216"/>
            <p:cNvSpPr/>
            <p:nvPr>
              <p:custDataLst>
                <p:tags r:id="rId4"/>
              </p:custDataLst>
            </p:nvPr>
          </p:nvSpPr>
          <p:spPr>
            <a:xfrm>
              <a:off x="2737103" y="0"/>
              <a:ext cx="2368295" cy="4247388"/>
            </a:xfrm>
            <a:custGeom>
              <a:avLst/>
              <a:gdLst/>
              <a:ahLst/>
              <a:cxnLst/>
              <a:rect l="0" t="0" r="0" b="0"/>
              <a:pathLst>
                <a:path w="3729" h="6688">
                  <a:moveTo>
                    <a:pt x="0" y="0"/>
                  </a:moveTo>
                  <a:lnTo>
                    <a:pt x="3729" y="0"/>
                  </a:lnTo>
                  <a:lnTo>
                    <a:pt x="3729" y="6688"/>
                  </a:lnTo>
                  <a:lnTo>
                    <a:pt x="0" y="6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75B6">
                <a:alpha val="10196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18" name="path 218"/>
            <p:cNvSpPr/>
            <p:nvPr>
              <p:custDataLst>
                <p:tags r:id="rId5"/>
              </p:custDataLst>
            </p:nvPr>
          </p:nvSpPr>
          <p:spPr>
            <a:xfrm>
              <a:off x="4862182" y="349351"/>
              <a:ext cx="601217" cy="673899"/>
            </a:xfrm>
            <a:custGeom>
              <a:avLst/>
              <a:gdLst/>
              <a:ahLst/>
              <a:cxnLst/>
              <a:rect l="0" t="0" r="0" b="0"/>
              <a:pathLst>
                <a:path w="946" h="1061">
                  <a:moveTo>
                    <a:pt x="102" y="0"/>
                  </a:moveTo>
                  <a:lnTo>
                    <a:pt x="489" y="59"/>
                  </a:lnTo>
                  <a:lnTo>
                    <a:pt x="946" y="749"/>
                  </a:lnTo>
                  <a:lnTo>
                    <a:pt x="457" y="1061"/>
                  </a:lnTo>
                  <a:lnTo>
                    <a:pt x="0" y="371"/>
                  </a:lnTo>
                  <a:lnTo>
                    <a:pt x="102" y="0"/>
                  </a:lnTo>
                  <a:close/>
                  <a:moveTo>
                    <a:pt x="179" y="250"/>
                  </a:moveTo>
                  <a:cubicBezTo>
                    <a:pt x="202" y="284"/>
                    <a:pt x="248" y="294"/>
                    <a:pt x="282" y="272"/>
                  </a:cubicBezTo>
                  <a:cubicBezTo>
                    <a:pt x="316" y="250"/>
                    <a:pt x="326" y="205"/>
                    <a:pt x="303" y="171"/>
                  </a:cubicBezTo>
                  <a:cubicBezTo>
                    <a:pt x="281" y="137"/>
                    <a:pt x="235" y="128"/>
                    <a:pt x="201" y="149"/>
                  </a:cubicBezTo>
                  <a:cubicBezTo>
                    <a:pt x="167" y="171"/>
                    <a:pt x="157" y="216"/>
                    <a:pt x="179" y="250"/>
                  </a:cubicBezTo>
                </a:path>
              </a:pathLst>
            </a:custGeom>
            <a:solidFill>
              <a:srgbClr val="BCD5E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0" name="path 220"/>
            <p:cNvSpPr/>
            <p:nvPr>
              <p:custDataLst>
                <p:tags r:id="rId6"/>
              </p:custDataLst>
            </p:nvPr>
          </p:nvSpPr>
          <p:spPr>
            <a:xfrm>
              <a:off x="5475732" y="0"/>
              <a:ext cx="2366771" cy="4247388"/>
            </a:xfrm>
            <a:custGeom>
              <a:avLst/>
              <a:gdLst/>
              <a:ahLst/>
              <a:cxnLst/>
              <a:rect l="0" t="0" r="0" b="0"/>
              <a:pathLst>
                <a:path w="3727" h="6688">
                  <a:moveTo>
                    <a:pt x="0" y="0"/>
                  </a:moveTo>
                  <a:lnTo>
                    <a:pt x="3727" y="0"/>
                  </a:lnTo>
                  <a:lnTo>
                    <a:pt x="3727" y="6688"/>
                  </a:lnTo>
                  <a:lnTo>
                    <a:pt x="0" y="6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75B6">
                <a:alpha val="10196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2" name="path 222"/>
            <p:cNvSpPr/>
            <p:nvPr>
              <p:custDataLst>
                <p:tags r:id="rId7"/>
              </p:custDataLst>
            </p:nvPr>
          </p:nvSpPr>
          <p:spPr>
            <a:xfrm>
              <a:off x="7599743" y="349351"/>
              <a:ext cx="601217" cy="673899"/>
            </a:xfrm>
            <a:custGeom>
              <a:avLst/>
              <a:gdLst/>
              <a:ahLst/>
              <a:cxnLst/>
              <a:rect l="0" t="0" r="0" b="0"/>
              <a:pathLst>
                <a:path w="946" h="1061">
                  <a:moveTo>
                    <a:pt x="102" y="0"/>
                  </a:moveTo>
                  <a:lnTo>
                    <a:pt x="489" y="59"/>
                  </a:lnTo>
                  <a:lnTo>
                    <a:pt x="946" y="749"/>
                  </a:lnTo>
                  <a:lnTo>
                    <a:pt x="457" y="1061"/>
                  </a:lnTo>
                  <a:lnTo>
                    <a:pt x="0" y="371"/>
                  </a:lnTo>
                  <a:lnTo>
                    <a:pt x="102" y="0"/>
                  </a:lnTo>
                  <a:close/>
                  <a:moveTo>
                    <a:pt x="179" y="250"/>
                  </a:moveTo>
                  <a:cubicBezTo>
                    <a:pt x="202" y="284"/>
                    <a:pt x="248" y="294"/>
                    <a:pt x="282" y="272"/>
                  </a:cubicBezTo>
                  <a:cubicBezTo>
                    <a:pt x="316" y="250"/>
                    <a:pt x="326" y="205"/>
                    <a:pt x="303" y="171"/>
                  </a:cubicBezTo>
                  <a:cubicBezTo>
                    <a:pt x="281" y="137"/>
                    <a:pt x="235" y="128"/>
                    <a:pt x="201" y="149"/>
                  </a:cubicBezTo>
                  <a:cubicBezTo>
                    <a:pt x="167" y="171"/>
                    <a:pt x="157" y="216"/>
                    <a:pt x="179" y="250"/>
                  </a:cubicBezTo>
                </a:path>
              </a:pathLst>
            </a:custGeom>
            <a:solidFill>
              <a:srgbClr val="5A9AD5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4" name="path 224"/>
            <p:cNvSpPr/>
            <p:nvPr>
              <p:custDataLst>
                <p:tags r:id="rId8"/>
              </p:custDataLst>
            </p:nvPr>
          </p:nvSpPr>
          <p:spPr>
            <a:xfrm>
              <a:off x="8212835" y="0"/>
              <a:ext cx="2368295" cy="4247388"/>
            </a:xfrm>
            <a:custGeom>
              <a:avLst/>
              <a:gdLst/>
              <a:ahLst/>
              <a:cxnLst/>
              <a:rect l="0" t="0" r="0" b="0"/>
              <a:pathLst>
                <a:path w="3729" h="6688">
                  <a:moveTo>
                    <a:pt x="0" y="0"/>
                  </a:moveTo>
                  <a:lnTo>
                    <a:pt x="3729" y="0"/>
                  </a:lnTo>
                  <a:lnTo>
                    <a:pt x="3729" y="6688"/>
                  </a:lnTo>
                  <a:lnTo>
                    <a:pt x="0" y="6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75B6">
                <a:alpha val="10196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6" name="path 226"/>
            <p:cNvSpPr/>
            <p:nvPr>
              <p:custDataLst>
                <p:tags r:id="rId9"/>
              </p:custDataLst>
            </p:nvPr>
          </p:nvSpPr>
          <p:spPr>
            <a:xfrm>
              <a:off x="10337303" y="349351"/>
              <a:ext cx="601218" cy="673899"/>
            </a:xfrm>
            <a:custGeom>
              <a:avLst/>
              <a:gdLst/>
              <a:ahLst/>
              <a:cxnLst/>
              <a:rect l="0" t="0" r="0" b="0"/>
              <a:pathLst>
                <a:path w="946" h="1061">
                  <a:moveTo>
                    <a:pt x="102" y="0"/>
                  </a:moveTo>
                  <a:lnTo>
                    <a:pt x="489" y="59"/>
                  </a:lnTo>
                  <a:lnTo>
                    <a:pt x="946" y="749"/>
                  </a:lnTo>
                  <a:lnTo>
                    <a:pt x="457" y="1061"/>
                  </a:lnTo>
                  <a:lnTo>
                    <a:pt x="0" y="371"/>
                  </a:lnTo>
                  <a:lnTo>
                    <a:pt x="102" y="0"/>
                  </a:lnTo>
                  <a:close/>
                  <a:moveTo>
                    <a:pt x="179" y="250"/>
                  </a:moveTo>
                  <a:cubicBezTo>
                    <a:pt x="202" y="284"/>
                    <a:pt x="248" y="294"/>
                    <a:pt x="282" y="272"/>
                  </a:cubicBezTo>
                  <a:cubicBezTo>
                    <a:pt x="316" y="250"/>
                    <a:pt x="326" y="205"/>
                    <a:pt x="303" y="171"/>
                  </a:cubicBezTo>
                  <a:cubicBezTo>
                    <a:pt x="281" y="137"/>
                    <a:pt x="235" y="128"/>
                    <a:pt x="201" y="149"/>
                  </a:cubicBezTo>
                  <a:cubicBezTo>
                    <a:pt x="167" y="171"/>
                    <a:pt x="157" y="216"/>
                    <a:pt x="179" y="250"/>
                  </a:cubicBezTo>
                </a:path>
              </a:pathLst>
            </a:custGeom>
            <a:solidFill>
              <a:srgbClr val="BCD5EE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sp>
        <p:nvSpPr>
          <p:cNvPr id="228" name="textbox 228"/>
          <p:cNvSpPr/>
          <p:nvPr>
            <p:custDataLst>
              <p:tags r:id="rId10"/>
            </p:custDataLst>
          </p:nvPr>
        </p:nvSpPr>
        <p:spPr>
          <a:xfrm>
            <a:off x="9099550" y="2155825"/>
            <a:ext cx="2004060" cy="36398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r>
              <a:rPr lang="en-US"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临床管理</a:t>
            </a:r>
            <a:r>
              <a:rPr lang="zh-CN"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难度</a:t>
            </a:r>
            <a:endParaRPr lang="zh-CN"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 rtl="0" eaLnBrk="0">
              <a:lnSpc>
                <a:spcPct val="80000"/>
              </a:lnSpc>
            </a:pPr>
            <a:endParaRPr lang="zh-CN"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 rtl="0" eaLnBrk="0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）枇杷清肺饮颗粒属于处方药，功能主治、用法用量明确，不会出现滥用药或超适应症用药情况；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）颗粒剂型对于患者服药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依从性高，临床便利；</a:t>
            </a:r>
            <a:endParaRPr lang="zh-CN" altLang="en-US" sz="1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）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稳定性良好，仅密封存放即可，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降低了药品贮藏管理难度。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30" name="textbox 230"/>
          <p:cNvSpPr/>
          <p:nvPr>
            <p:custDataLst>
              <p:tags r:id="rId11"/>
            </p:custDataLst>
          </p:nvPr>
        </p:nvSpPr>
        <p:spPr>
          <a:xfrm>
            <a:off x="3519170" y="2155825"/>
            <a:ext cx="2162175" cy="35255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r>
              <a:rPr lang="en-US"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弥补药品目录短板</a:t>
            </a:r>
            <a:endParaRPr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 rtl="0" eaLnBrk="0">
              <a:lnSpc>
                <a:spcPct val="80000"/>
              </a:lnSpc>
            </a:pPr>
            <a:endParaRPr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 rtl="0" eaLnBrk="0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）本品可弥补医保目录“清肺经热”中成药空白。《国家基本医疗保险、工伤保险和生育保险药品目录（202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年）》中成药分类：清热剂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种分类，无“清肺经热”中成药，也无“肺风酒刺”中成药。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）枇杷清肺饮颗粒是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“清肺经热”唯一代表药物，是皮肤疾病领域首个古代经典名方中药复方制剂，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如果进入医保，能使医保目录结构更加科学合理。</a:t>
            </a:r>
            <a:endParaRPr lang="zh-CN" altLang="en-US" sz="1200" baseline="-6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32" name="textbox 232"/>
          <p:cNvSpPr/>
          <p:nvPr>
            <p:custDataLst>
              <p:tags r:id="rId12"/>
            </p:custDataLst>
          </p:nvPr>
        </p:nvSpPr>
        <p:spPr>
          <a:xfrm>
            <a:off x="812800" y="1925955"/>
            <a:ext cx="1973580" cy="423418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0185" algn="l" rtl="0" eaLnBrk="0">
              <a:lnSpc>
                <a:spcPct val="7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2000"/>
              </a:lnSpc>
            </a:pPr>
            <a:r>
              <a:rPr lang="en-US"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对公共健康的影响</a:t>
            </a:r>
            <a:endParaRPr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3970" algn="l" rtl="0" eaLnBrk="0">
              <a:lnSpc>
                <a:spcPct val="88000"/>
              </a:lnSpc>
              <a:spcBef>
                <a:spcPts val="430"/>
              </a:spcBef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 rtl="0" eaLnBrk="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）肺风酒刺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患病率高且呈逐年上升趋势，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患者的生活质量明显降低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部分伴有耻辱感、影响职业或者与焦虑、抑郁等精神疾病并存，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是青少年及中青年群体常见</a:t>
            </a:r>
            <a:r>
              <a:rPr lang="zh-CN" altLang="en-US" sz="1200" spc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疾病。</a:t>
            </a:r>
            <a:endParaRPr lang="zh-CN" altLang="en-US" sz="1200" spc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 rtl="0" eaLnBrk="0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）枇杷清肺饮颗粒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</a:t>
            </a:r>
            <a:r>
              <a:rPr lang="zh-CN" altLang="en-US" sz="1200" b="1" spc="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够治愈患者皮肤症状、减轻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心理负担， 提高生活质量。</a:t>
            </a:r>
            <a:endParaRPr lang="zh-CN" altLang="en-US" sz="1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86000"/>
              </a:lnSpc>
            </a:pPr>
            <a:endParaRPr lang="zh-CN" altLang="en-US" sz="1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34" name="textbox 234"/>
          <p:cNvSpPr/>
          <p:nvPr>
            <p:custDataLst>
              <p:tags r:id="rId13"/>
            </p:custDataLst>
          </p:nvPr>
        </p:nvSpPr>
        <p:spPr>
          <a:xfrm>
            <a:off x="6334518" y="2155856"/>
            <a:ext cx="1973579" cy="32740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r>
              <a:rPr lang="en-US"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符合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+mn-ea"/>
              </a:rPr>
              <a:t>"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保基本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+mn-ea"/>
              </a:rPr>
              <a:t>"</a:t>
            </a:r>
            <a:r>
              <a:rPr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原则</a:t>
            </a:r>
            <a:endParaRPr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 rtl="0" eaLnBrk="0">
              <a:lnSpc>
                <a:spcPct val="80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just" rtl="0" eaLnBrk="0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）枇杷清肺饮颗粒为古代经典名方中药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3.1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类新药，药品费用在参保人承受能力范围内。</a:t>
            </a:r>
            <a:endParaRPr lang="zh-CN" altLang="en-US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0955" algn="just" rtl="0" eaLnBrk="0">
              <a:lnSpc>
                <a:spcPct val="150000"/>
              </a:lnSpc>
              <a:spcBef>
                <a:spcPts val="360"/>
              </a:spcBef>
            </a:pP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）患者均在门诊治疗，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未占用过多医保资金，符合</a:t>
            </a:r>
            <a:r>
              <a:rPr lang="en-US" altLang="zh-CN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"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保基本</a:t>
            </a:r>
            <a:r>
              <a:rPr lang="en-US" altLang="zh-CN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"</a:t>
            </a:r>
            <a:r>
              <a:rPr lang="zh-CN" altLang="en-US" sz="12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原则。</a:t>
            </a:r>
            <a:endParaRPr lang="zh-CN" altLang="en-US" sz="1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0955" algn="just" rtl="0" eaLnBrk="0">
              <a:lnSpc>
                <a:spcPct val="87000"/>
              </a:lnSpc>
              <a:spcBef>
                <a:spcPts val="360"/>
              </a:spcBef>
            </a:pPr>
            <a:endParaRPr lang="zh-CN" altLang="en-US" sz="12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36" name="rect 236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38" name="rect 238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44" name="textbox 244"/>
          <p:cNvSpPr/>
          <p:nvPr/>
        </p:nvSpPr>
        <p:spPr>
          <a:xfrm>
            <a:off x="1790700" y="540385"/>
            <a:ext cx="2873375" cy="4889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7000"/>
              </a:lnSpc>
            </a:pPr>
            <a:r>
              <a:rPr sz="3500" b="1" kern="0" spc="7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公平性</a:t>
            </a:r>
            <a:endParaRPr sz="3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4" name="textbox 164"/>
          <p:cNvSpPr/>
          <p:nvPr/>
        </p:nvSpPr>
        <p:spPr>
          <a:xfrm>
            <a:off x="0" y="41577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</a:t>
            </a:r>
            <a:r>
              <a:rPr lang="en-US"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5</a:t>
            </a:r>
            <a:endParaRPr lang="en-US" sz="3900" kern="0" spc="-50" dirty="0">
              <a:solidFill>
                <a:srgbClr val="FFFFFF">
                  <a:alpha val="100000"/>
                </a:srgbClr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6" name="textbox 26"/>
          <p:cNvSpPr/>
          <p:nvPr/>
        </p:nvSpPr>
        <p:spPr>
          <a:xfrm>
            <a:off x="0" y="692785"/>
            <a:ext cx="2856230" cy="1327150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r>
              <a:rPr lang="en-US" sz="4400" b="1" kern="0" spc="-2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sz="4400" b="1" kern="0" spc="-2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</a:t>
            </a:r>
            <a:r>
              <a:rPr lang="en-US" sz="4400" b="1" kern="0" spc="-2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4400" b="1" kern="0" spc="-26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录</a:t>
            </a:r>
            <a:endParaRPr sz="4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12000"/>
              </a:lnSpc>
            </a:pPr>
            <a:r>
              <a:rPr lang="en-US" sz="20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      </a:t>
            </a:r>
            <a:r>
              <a:rPr sz="2000" kern="0" spc="-2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CONTENTS</a:t>
            </a: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28" name="textbox 28"/>
          <p:cNvSpPr/>
          <p:nvPr/>
        </p:nvSpPr>
        <p:spPr>
          <a:xfrm>
            <a:off x="4468495" y="4847335"/>
            <a:ext cx="3133725" cy="104393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4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0820" algn="l" rtl="0" eaLnBrk="0">
              <a:lnSpc>
                <a:spcPts val="4625"/>
              </a:lnSpc>
              <a:spcBef>
                <a:spcPts val="5"/>
              </a:spcBef>
            </a:pPr>
            <a:r>
              <a:rPr sz="3300" kern="0" spc="-2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05</a:t>
            </a:r>
            <a:r>
              <a:rPr sz="3300" kern="0" spc="17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</a:t>
            </a:r>
            <a:r>
              <a:rPr sz="4000" kern="0" spc="-20" baseline="12000" dirty="0">
                <a:solidFill>
                  <a:schemeClr val="bg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公平性</a:t>
            </a:r>
            <a:endParaRPr sz="4000" kern="0" spc="-20" baseline="12000" dirty="0">
              <a:solidFill>
                <a:schemeClr val="bg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0" name="textbox 30"/>
          <p:cNvSpPr/>
          <p:nvPr/>
        </p:nvSpPr>
        <p:spPr>
          <a:xfrm>
            <a:off x="4468495" y="3247897"/>
            <a:ext cx="3131820" cy="1044575"/>
          </a:xfrm>
          <a:prstGeom prst="rect">
            <a:avLst/>
          </a:prstGeom>
          <a:solidFill>
            <a:srgbClr val="67B2E0"/>
          </a:solidFill>
          <a:ln w="0" cap="flat">
            <a:solidFill>
              <a:srgbClr val="67B2E0"/>
            </a:solidFill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4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0185" algn="l" rtl="0" eaLnBrk="0">
              <a:lnSpc>
                <a:spcPts val="4625"/>
              </a:lnSpc>
            </a:pPr>
            <a:r>
              <a:rPr sz="3300" kern="0" spc="-2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03</a:t>
            </a:r>
            <a:r>
              <a:rPr sz="3300" kern="0" spc="17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 </a:t>
            </a:r>
            <a:r>
              <a:rPr sz="4000" kern="0" spc="-20" baseline="12000" dirty="0">
                <a:solidFill>
                  <a:schemeClr val="bg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有效性</a:t>
            </a:r>
            <a:endParaRPr sz="4000" kern="0" spc="-20" baseline="12000" dirty="0">
              <a:solidFill>
                <a:schemeClr val="bg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2" name="textbox 32"/>
          <p:cNvSpPr/>
          <p:nvPr/>
        </p:nvSpPr>
        <p:spPr>
          <a:xfrm>
            <a:off x="8524240" y="3248025"/>
            <a:ext cx="2883535" cy="1044575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4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0185" algn="l" rtl="0" eaLnBrk="0">
              <a:lnSpc>
                <a:spcPts val="4625"/>
              </a:lnSpc>
            </a:pPr>
            <a:r>
              <a:rPr lang="en-US" sz="3300" kern="0" spc="-20" dirty="0">
                <a:solidFill>
                  <a:srgbClr val="3959B9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3300" kern="0" spc="-2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04</a:t>
            </a:r>
            <a:r>
              <a:rPr sz="3300" kern="0" spc="17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</a:t>
            </a:r>
            <a:r>
              <a:rPr sz="2600" kern="0" spc="-20" dirty="0">
                <a:solidFill>
                  <a:schemeClr val="bg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创新性</a:t>
            </a:r>
            <a:endParaRPr sz="2600" kern="0" spc="-20" dirty="0">
              <a:solidFill>
                <a:schemeClr val="bg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4" name="textbox 34"/>
          <p:cNvSpPr/>
          <p:nvPr/>
        </p:nvSpPr>
        <p:spPr>
          <a:xfrm>
            <a:off x="8524240" y="1649095"/>
            <a:ext cx="2883535" cy="1043940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4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0185" algn="l" rtl="0" eaLnBrk="0">
              <a:lnSpc>
                <a:spcPts val="4625"/>
              </a:lnSpc>
              <a:spcBef>
                <a:spcPts val="0"/>
              </a:spcBef>
            </a:pPr>
            <a:r>
              <a:rPr lang="en-US" sz="3300" kern="0" spc="-20" dirty="0">
                <a:solidFill>
                  <a:srgbClr val="3959B9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3300" kern="0" spc="-2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02</a:t>
            </a:r>
            <a:r>
              <a:rPr sz="3300" kern="0" spc="17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</a:t>
            </a:r>
            <a:r>
              <a:rPr sz="2600" kern="0" spc="-20" dirty="0">
                <a:solidFill>
                  <a:schemeClr val="bg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安全性</a:t>
            </a:r>
            <a:endParaRPr sz="2600" kern="0" spc="-20" dirty="0">
              <a:solidFill>
                <a:schemeClr val="bg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" name="textbox 36"/>
          <p:cNvSpPr/>
          <p:nvPr/>
        </p:nvSpPr>
        <p:spPr>
          <a:xfrm>
            <a:off x="4468114" y="1649349"/>
            <a:ext cx="3132454" cy="104393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4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0185" algn="l" rtl="0" eaLnBrk="0">
              <a:lnSpc>
                <a:spcPts val="4625"/>
              </a:lnSpc>
              <a:spcBef>
                <a:spcPts val="0"/>
              </a:spcBef>
            </a:pPr>
            <a:r>
              <a:rPr lang="en-US" sz="3300" kern="0" spc="-20" dirty="0">
                <a:solidFill>
                  <a:srgbClr val="3959B9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3300" kern="0" spc="-2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01</a:t>
            </a:r>
            <a:r>
              <a:rPr sz="3300" kern="0" spc="69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lang="en-US" sz="3300" kern="0" spc="690" dirty="0">
                <a:solidFill>
                  <a:schemeClr val="bg1">
                    <a:alpha val="100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</a:t>
            </a:r>
            <a:r>
              <a:rPr sz="2600" kern="0" spc="-20" dirty="0">
                <a:solidFill>
                  <a:schemeClr val="bg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基本信息</a:t>
            </a:r>
            <a:endParaRPr sz="2600" kern="0" spc="-20" dirty="0">
              <a:solidFill>
                <a:schemeClr val="bg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3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05130" y="1233805"/>
          <a:ext cx="6429375" cy="5000625"/>
        </p:xfrm>
        <a:graphic>
          <a:graphicData uri="http://schemas.openxmlformats.org/drawingml/2006/table">
            <a:tbl>
              <a:tblPr/>
              <a:tblGrid>
                <a:gridCol w="1193165"/>
                <a:gridCol w="1828165"/>
                <a:gridCol w="1489710"/>
                <a:gridCol w="1918335"/>
              </a:tblGrid>
              <a:tr h="532130">
                <a:tc>
                  <a:txBody>
                    <a:bodyPr/>
                    <a:lstStyle/>
                    <a:p>
                      <a:pPr indent="0" algn="l" rtl="0" eaLnBrk="0" fontAlgn="auto">
                        <a:lnSpc>
                          <a:spcPct val="109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8425" indent="0" algn="l" rtl="0" eaLnBrk="0" fontAlgn="auto">
                        <a:lnSpc>
                          <a:spcPct val="88000"/>
                        </a:lnSpc>
                        <a:spcBef>
                          <a:spcPts val="5"/>
                        </a:spcBef>
                      </a:pP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通用名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l" rtl="0" eaLnBrk="0" fontAlgn="auto">
                        <a:lnSpc>
                          <a:spcPct val="109000"/>
                        </a:lnSpc>
                      </a:pPr>
                      <a:endParaRPr sz="700" dirty="0"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/>
                      </a:endParaRPr>
                    </a:p>
                    <a:p>
                      <a:pPr indent="0" algn="l" rtl="0" eaLnBrk="0" fontAlgn="auto">
                        <a:lnSpc>
                          <a:spcPct val="6000"/>
                        </a:lnSpc>
                      </a:pPr>
                      <a:endParaRPr sz="100" dirty="0">
                        <a:latin typeface="微软雅黑" panose="020B0503020204020204" charset="-122"/>
                        <a:ea typeface="微软雅黑" panose="020B0503020204020204" charset="-122"/>
                        <a:cs typeface="Arial" panose="020B0604020202020204"/>
                      </a:endParaRPr>
                    </a:p>
                    <a:p>
                      <a:pPr marL="93980" indent="0" algn="l" rtl="0" eaLnBrk="0" fontAlgn="auto">
                        <a:lnSpc>
                          <a:spcPct val="88000"/>
                        </a:lnSpc>
                      </a:pPr>
                      <a:r>
                        <a:rPr lang="zh-CN" sz="1200" b="1" kern="0" spc="-1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枇杷清肺饮颗粒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  <a:tr h="46228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7790" algn="l" rtl="0" eaLnBrk="0">
                        <a:lnSpc>
                          <a:spcPct val="88000"/>
                        </a:lnSpc>
                        <a:spcBef>
                          <a:spcPts val="0"/>
                        </a:spcBef>
                      </a:pP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注册规格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4000"/>
                        </a:lnSpc>
                      </a:pPr>
                      <a:endParaRPr sz="500" b="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93980" algn="l" rtl="0" eaLnBrk="0">
                        <a:lnSpc>
                          <a:spcPts val="1550"/>
                        </a:lnSpc>
                      </a:pPr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每袋装6g(相当于饮片24.62g)</a:t>
                      </a:r>
                      <a:endParaRPr sz="1200" b="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  <a:tr h="54165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9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30000"/>
                        </a:lnSpc>
                      </a:pPr>
                      <a:r>
                        <a:rPr lang="en-US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</a:t>
                      </a: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功能主治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t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l" rtl="0" eaLnBrk="0">
                        <a:lnSpc>
                          <a:spcPct val="117000"/>
                        </a:lnSpc>
                      </a:pPr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清肺经热。</a:t>
                      </a:r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用于肺风酒刺。症见面鼻疙瘩，红赤肿痛，破出粉汁或结屑等。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t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2000"/>
                        </a:lnSpc>
                      </a:pPr>
                      <a:endParaRPr sz="4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00330" algn="l" rtl="0" eaLnBrk="0">
                        <a:lnSpc>
                          <a:spcPct val="88000"/>
                        </a:lnSpc>
                        <a:spcBef>
                          <a:spcPts val="0"/>
                        </a:spcBef>
                      </a:pPr>
                      <a:r>
                        <a:rPr sz="1200" b="1" kern="0" spc="-2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用法用量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sz="300" b="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07315" algn="l" rtl="0" eaLnBrk="0">
                        <a:lnSpc>
                          <a:spcPts val="1425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餐前或餐后两小时，温开水冲服。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一次1袋，一日1次。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  <a:tr h="346710">
                <a:tc>
                  <a:txBody>
                    <a:bodyPr/>
                    <a:p>
                      <a:pPr marL="100330" algn="l" rtl="0" eaLnBrk="0">
                        <a:lnSpc>
                          <a:spcPct val="88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1200" b="1" kern="0" spc="-2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CDE注册分类</a:t>
                      </a:r>
                      <a:endParaRPr sz="1200" b="1" kern="0" spc="-2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 gridSpan="3">
                  <a:txBody>
                    <a:bodyPr/>
                    <a:p>
                      <a:pPr marL="107315" algn="l" rtl="0" eaLnBrk="0">
                        <a:lnSpc>
                          <a:spcPts val="1425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中药 3.1类新药</a:t>
                      </a:r>
                      <a:r>
                        <a:rPr lang="en-US" altLang="zh-CN" sz="1200" b="0" dirty="0"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 </a:t>
                      </a:r>
                      <a:r>
                        <a:rPr lang="zh-CN" altLang="en-US" sz="1200" b="0" dirty="0"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（出自国家中医药管理局</a:t>
                      </a:r>
                      <a:r>
                        <a:rPr lang="en-US" altLang="zh-CN" sz="1200" b="0" dirty="0"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0" dirty="0">
                          <a:cs typeface="宋体" panose="02010600030101010101" pitchFamily="2" charset="-122"/>
                          <a:sym typeface="+mn-ea"/>
                        </a:rPr>
                        <a:t>古代经典名方目录（第一批）</a:t>
                      </a:r>
                      <a:r>
                        <a:rPr lang="en-US" altLang="zh-CN" sz="1200" b="0" dirty="0"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》</a:t>
                      </a:r>
                      <a:r>
                        <a:rPr lang="zh-CN" altLang="en-US" sz="1200" b="0" dirty="0"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）</a:t>
                      </a:r>
                      <a:endParaRPr lang="zh-CN" altLang="en-US" sz="1200" b="0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  <a:tr h="6108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01600" indent="3175" algn="l" rtl="0" eaLnBrk="0">
                        <a:lnSpc>
                          <a:spcPct val="93000"/>
                        </a:lnSpc>
                      </a:pPr>
                      <a:r>
                        <a:rPr sz="1200" b="1" kern="0" spc="-2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中国大陆首次上</a:t>
                      </a:r>
                      <a:r>
                        <a:rPr sz="1200" b="1" kern="0" spc="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sz="1200" b="1" kern="0" spc="-2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市时间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440690" algn="l" rtl="0" eaLnBrk="0">
                        <a:lnSpc>
                          <a:spcPts val="1425"/>
                        </a:lnSpc>
                      </a:pPr>
                      <a:r>
                        <a:rPr lang="en-US"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</a:t>
                      </a:r>
                      <a:r>
                        <a:rPr lang="en-US"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年</a:t>
                      </a:r>
                      <a:r>
                        <a:rPr lang="en-US"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</a:t>
                      </a:r>
                      <a:r>
                        <a:rPr sz="1200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月</a:t>
                      </a:r>
                      <a:endParaRPr sz="1200" kern="0" spc="-2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</a:pPr>
                      <a:endParaRPr sz="8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13360" indent="-112395" algn="l" rtl="0" eaLnBrk="0">
                        <a:lnSpc>
                          <a:spcPct val="104000"/>
                        </a:lnSpc>
                      </a:pP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全球首个上市国家/</a:t>
                      </a:r>
                      <a:r>
                        <a:rPr sz="1200" b="1" kern="0" spc="2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地区及上市时间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313690" indent="-178435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lang="en-US"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</a:t>
                      </a:r>
                      <a:r>
                        <a:rPr lang="en-US"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年</a:t>
                      </a:r>
                      <a:r>
                        <a:rPr lang="en-US" sz="1200" kern="0" spc="-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</a:t>
                      </a:r>
                      <a:r>
                        <a:rPr lang="zh-CN"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月</a:t>
                      </a:r>
                      <a:endParaRPr lang="zh-CN" sz="1200" kern="0" spc="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313690" indent="-178435" algn="l" rtl="0" eaLnBrk="0">
                        <a:lnSpc>
                          <a:spcPct val="99000"/>
                        </a:lnSpc>
                        <a:spcBef>
                          <a:spcPts val="5"/>
                        </a:spcBef>
                      </a:pPr>
                      <a:r>
                        <a:rPr lang="en-US" altLang="zh-CN" sz="1200" kern="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中国首次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上市</a:t>
                      </a:r>
                      <a:endParaRPr sz="1200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  <a:tr h="6591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</a:pPr>
                      <a:endParaRPr sz="4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8425" indent="15240" algn="l" rtl="0" eaLnBrk="0">
                        <a:lnSpc>
                          <a:spcPct val="95000"/>
                        </a:lnSpc>
                        <a:spcBef>
                          <a:spcPts val="5"/>
                        </a:spcBef>
                      </a:pPr>
                      <a:r>
                        <a:rPr sz="1200" b="1" kern="0" spc="-3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目前大陆地区同</a:t>
                      </a:r>
                      <a:r>
                        <a:rPr sz="1200" b="1" kern="0" spc="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通用名药品的上</a:t>
                      </a:r>
                      <a:r>
                        <a:rPr sz="1200" b="1" kern="0" spc="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市情况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9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750570" algn="l" rtl="0" eaLnBrk="0">
                        <a:lnSpc>
                          <a:spcPct val="8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共</a:t>
                      </a:r>
                      <a:r>
                        <a:rPr lang="en-US" altLang="zh-CN"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</a:t>
                      </a:r>
                      <a:r>
                        <a:rPr lang="zh-CN" altLang="en-US"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家</a:t>
                      </a:r>
                      <a:endParaRPr lang="zh-CN" altLang="en-US" sz="1200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2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440055" algn="l" rtl="0" eaLnBrk="0">
                        <a:lnSpc>
                          <a:spcPct val="84000"/>
                        </a:lnSpc>
                        <a:spcBef>
                          <a:spcPts val="0"/>
                        </a:spcBef>
                      </a:pPr>
                      <a:r>
                        <a:rPr sz="1200" b="1" kern="0" spc="-2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是否OTC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9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8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3980" algn="l" rtl="0" eaLnBrk="0">
                        <a:lnSpc>
                          <a:spcPct val="81000"/>
                        </a:lnSpc>
                      </a:pPr>
                      <a:r>
                        <a:rPr lang="en-US" sz="11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en-US"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      </a:t>
                      </a:r>
                      <a:r>
                        <a:rPr sz="1200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否</a:t>
                      </a:r>
                      <a:endParaRPr sz="1200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  <a:tr h="15011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7155" algn="l" rtl="0" eaLnBrk="0">
                        <a:lnSpc>
                          <a:spcPct val="88000"/>
                        </a:lnSpc>
                      </a:pPr>
                      <a:endParaRPr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97155" algn="l" rtl="0" eaLnBrk="0">
                        <a:lnSpc>
                          <a:spcPct val="88000"/>
                        </a:lnSpc>
                      </a:pPr>
                      <a:endParaRPr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97155" algn="l" rtl="0" eaLnBrk="0">
                        <a:lnSpc>
                          <a:spcPct val="88000"/>
                        </a:lnSpc>
                      </a:pPr>
                      <a:r>
                        <a:rPr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疾病基本情况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endParaRPr lang="zh-CN" altLang="en-US" sz="1200" b="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  <a:tc hMerge="1"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</a:tbl>
          </a:graphicData>
        </a:graphic>
      </p:graphicFrame>
      <p:sp>
        <p:nvSpPr>
          <p:cNvPr id="50" name="textbox 50"/>
          <p:cNvSpPr/>
          <p:nvPr/>
        </p:nvSpPr>
        <p:spPr>
          <a:xfrm>
            <a:off x="1800275" y="428777"/>
            <a:ext cx="4170045" cy="6286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4750"/>
              </a:lnSpc>
            </a:pPr>
            <a:r>
              <a:rPr sz="3500" b="1" kern="0" spc="4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药品基本信息</a:t>
            </a:r>
            <a:r>
              <a:rPr sz="3500" b="1" kern="0" spc="19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sz="3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2" name="rect 52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4" name="rect 54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6" name="textbox 56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01</a:t>
            </a:r>
            <a:endParaRPr sz="39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graphicFrame>
        <p:nvGraphicFramePr>
          <p:cNvPr id="3" name="table 38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870065" y="1228090"/>
          <a:ext cx="4628515" cy="1774190"/>
        </p:xfrm>
        <a:graphic>
          <a:graphicData uri="http://schemas.openxmlformats.org/drawingml/2006/table">
            <a:tbl>
              <a:tblPr/>
              <a:tblGrid>
                <a:gridCol w="1121410"/>
                <a:gridCol w="3507105"/>
              </a:tblGrid>
              <a:tr h="1774190">
                <a:tc>
                  <a:txBody>
                    <a:bodyPr/>
                    <a:p>
                      <a:pPr algn="l" rtl="0" eaLnBrk="0">
                        <a:lnSpc>
                          <a:spcPct val="13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7155" algn="l" rtl="0" eaLnBrk="0">
                        <a:lnSpc>
                          <a:spcPct val="88000"/>
                        </a:lnSpc>
                      </a:pP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97155" algn="l" rtl="0" eaLnBrk="0">
                        <a:lnSpc>
                          <a:spcPct val="88000"/>
                        </a:lnSpc>
                      </a:pP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97155" algn="l" rtl="0" eaLnBrk="0">
                        <a:lnSpc>
                          <a:spcPct val="88000"/>
                        </a:lnSpc>
                      </a:pP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发病率</a:t>
                      </a: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0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endParaRPr lang="zh-CN" altLang="en-US" sz="1200" b="1" dirty="0">
                        <a:solidFill>
                          <a:schemeClr val="tx1"/>
                        </a:solidFill>
                        <a:cs typeface="宋体" panose="02010600030101010101" pitchFamily="2" charset="-122"/>
                        <a:sym typeface="+mn-ea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endParaRPr lang="zh-CN" altLang="en-US" sz="1200" b="0" baseline="300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506730" y="6278880"/>
            <a:ext cx="10149205" cy="579120"/>
          </a:xfrm>
          <a:prstGeom prst="rect">
            <a:avLst/>
          </a:prstGeom>
          <a:noFill/>
        </p:spPr>
        <p:txBody>
          <a:bodyPr wrap="square">
            <a:normAutofit lnSpcReduction="10000"/>
          </a:bodyPr>
          <a:p>
            <a:pPr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</a:rPr>
              <a:t>1.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</a:rPr>
              <a:t>鞠强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</a:rPr>
              <a:t>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</a:rPr>
              <a:t>中国痤疮治疗指南（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</a:rPr>
              <a:t>2019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</a:rPr>
              <a:t>修订版）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</a:rPr>
              <a:t>[J].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</a:rPr>
              <a:t>临床皮肤科杂志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</a:rPr>
              <a:t>,2019,48(09):583-588. DOI:10.16761/</a:t>
            </a:r>
            <a:r>
              <a:rPr lang="en-US" altLang="zh-CN" sz="900" dirty="0" err="1">
                <a:solidFill>
                  <a:schemeClr val="tx1"/>
                </a:solidFill>
                <a:cs typeface="宋体" panose="02010600030101010101" pitchFamily="2" charset="-122"/>
              </a:rPr>
              <a:t>j.cnki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</a:rPr>
              <a:t>. 1000-4963.2019.09.020.</a:t>
            </a:r>
            <a:endParaRPr lang="en-US" altLang="zh-CN" sz="900" dirty="0">
              <a:solidFill>
                <a:schemeClr val="tx1"/>
              </a:solidFill>
              <a:cs typeface="宋体" panose="02010600030101010101" pitchFamily="2" charset="-122"/>
            </a:endParaRPr>
          </a:p>
          <a:p>
            <a:pPr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2.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王冬雪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刘浩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杨彪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赵倩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杨洁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玫瑰痤疮患者的社会心理影响及其生活质量的研究现状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[J].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世界最新医学信息文摘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,2018,18(92):58-60+62.</a:t>
            </a:r>
            <a:endParaRPr lang="en-US" altLang="zh-CN" sz="900" dirty="0">
              <a:solidFill>
                <a:schemeClr val="tx1"/>
              </a:solidFill>
              <a:cs typeface="宋体" panose="02010600030101010101" pitchFamily="2" charset="-122"/>
              <a:sym typeface="+mn-ea"/>
            </a:endParaRPr>
          </a:p>
          <a:p>
            <a:pPr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3.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杜耀武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寇鹏涛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青春期痤疮患者抑郁状况的观察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[J].</a:t>
            </a:r>
            <a:r>
              <a:rPr lang="zh-CN" altLang="en-US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国际精神病学杂志</a:t>
            </a:r>
            <a:r>
              <a:rPr lang="en-US" altLang="zh-CN" sz="900" dirty="0">
                <a:solidFill>
                  <a:schemeClr val="tx1"/>
                </a:solidFill>
                <a:cs typeface="宋体" panose="02010600030101010101" pitchFamily="2" charset="-122"/>
                <a:sym typeface="+mn-ea"/>
              </a:rPr>
              <a:t>,2019,46(06):1092-1094.DOI:10.13479/j.cnki.jip.2019.06.040.</a:t>
            </a:r>
            <a:endParaRPr lang="en-US" altLang="zh-CN" sz="900" dirty="0">
              <a:solidFill>
                <a:schemeClr val="tx1"/>
              </a:solidFill>
              <a:cs typeface="宋体" panose="02010600030101010101" pitchFamily="2" charset="-122"/>
            </a:endParaRPr>
          </a:p>
          <a:p>
            <a:pPr indent="0">
              <a:buFont typeface="+mj-lt"/>
              <a:buNone/>
            </a:pPr>
            <a:endParaRPr lang="en-US" altLang="zh-CN" sz="900" dirty="0">
              <a:solidFill>
                <a:schemeClr val="tx1"/>
              </a:solidFill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08785" y="4870450"/>
            <a:ext cx="4890770" cy="129032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品处方源于清·吴谦等《医宗金鉴》,原文“此证由肺经血热而成。每发于面鼻，起碎疙瘩，形如黍屑，色赤肿痛，破出白粉汁，日久皆成白屑，形如黍米白屑。宜内服枇杷清肺饮。”肺风酒刺，是一种毛囊皮脂腺的慢性炎症性皮肤病，多由肺热引起，易反复发作，对患者心理健康造成负担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087995" y="1392555"/>
            <a:ext cx="3436620" cy="150876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indent="0" algn="just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国内发病率为 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8.1%</a:t>
            </a:r>
            <a:r>
              <a:rPr lang="en-US" altLang="zh-CN" sz="1200" baseline="30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。好发于青少年及年轻人，患者的生活质量明显降低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部分伴有耻辱感、影响职业或者与焦虑、抑郁等精神疾病并存</a:t>
            </a:r>
            <a:r>
              <a:rPr lang="zh-CN" altLang="en-US" sz="1200" baseline="30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120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just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研究显示，青春期患者抑郁发生率高于正常人群，发生率分别为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56.7%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6.7%</a:t>
            </a:r>
            <a:r>
              <a:rPr lang="en-US" altLang="zh-CN" sz="1200" baseline="30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 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1200" b="0" baseline="30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just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 sz="1200" b="0" baseline="30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graphicFrame>
        <p:nvGraphicFramePr>
          <p:cNvPr id="4" name="table 3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864350" y="4752340"/>
          <a:ext cx="4660265" cy="1468120"/>
        </p:xfrm>
        <a:graphic>
          <a:graphicData uri="http://schemas.openxmlformats.org/drawingml/2006/table">
            <a:tbl>
              <a:tblPr/>
              <a:tblGrid>
                <a:gridCol w="1129665"/>
                <a:gridCol w="3530600"/>
              </a:tblGrid>
              <a:tr h="1468120">
                <a:tc>
                  <a:txBody>
                    <a:bodyPr/>
                    <a:p>
                      <a:pPr algn="l" rtl="0" eaLnBrk="0">
                        <a:lnSpc>
                          <a:spcPct val="13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参照药品建议</a:t>
                      </a: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endParaRPr lang="en-US" alt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r>
                        <a:rPr 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理由</a:t>
                      </a: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0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endParaRPr lang="zh-CN" altLang="en-US" sz="1200" b="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38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6869430" y="2990850"/>
          <a:ext cx="4624070" cy="1739900"/>
        </p:xfrm>
        <a:graphic>
          <a:graphicData uri="http://schemas.openxmlformats.org/drawingml/2006/table">
            <a:tbl>
              <a:tblPr/>
              <a:tblGrid>
                <a:gridCol w="1104265"/>
                <a:gridCol w="3519805"/>
              </a:tblGrid>
              <a:tr h="1739900">
                <a:tc>
                  <a:txBody>
                    <a:bodyPr/>
                    <a:p>
                      <a:pPr algn="l" rtl="0" eaLnBrk="0">
                        <a:lnSpc>
                          <a:spcPct val="133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endParaRPr lang="en-US" alt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</a:t>
                      </a:r>
                      <a:r>
                        <a:rPr 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参照药品建议</a:t>
                      </a: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</a:t>
                      </a:r>
                      <a:endParaRPr lang="en-US" alt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rtl="0" eaLnBrk="0">
                        <a:lnSpc>
                          <a:spcPct val="133000"/>
                        </a:lnSpc>
                      </a:pPr>
                      <a:r>
                        <a:rPr lang="en-US" altLang="zh-CN" sz="1200" b="1" kern="0" spc="-10" dirty="0">
                          <a:solidFill>
                            <a:srgbClr val="3959B9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endParaRPr lang="zh-CN" sz="1200" b="1" kern="0" spc="-10" dirty="0">
                        <a:solidFill>
                          <a:srgbClr val="3959B9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10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r>
                        <a:rPr lang="en-US" altLang="zh-CN" sz="1200" spc="5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</a:t>
                      </a:r>
                      <a:endParaRPr lang="en-US" altLang="zh-CN" sz="1200" spc="50" dirty="0" smtClean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r>
                        <a:rPr lang="en-US" altLang="zh-CN" sz="1200" spc="5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</a:t>
                      </a:r>
                      <a:endParaRPr lang="en-US" altLang="zh-CN" sz="1200" spc="50" dirty="0" smtClean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indent="0" algn="just">
                        <a:lnSpc>
                          <a:spcPct val="150000"/>
                        </a:lnSpc>
                        <a:buFont typeface="Wingdings" panose="05000000000000000000" charset="0"/>
                        <a:buNone/>
                      </a:pPr>
                      <a:r>
                        <a:rPr lang="en-US" altLang="zh-CN" sz="1200" spc="5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B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8087995" y="3739515"/>
            <a:ext cx="437515" cy="27559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200">
                <a:latin typeface="Arial" panose="020B0604020202020204" pitchFamily="34" charset="0"/>
                <a:ea typeface="微软雅黑" panose="020B0503020204020204" charset="-122"/>
              </a:rPr>
              <a:t>无</a:t>
            </a:r>
            <a:endParaRPr lang="zh-CN" altLang="en-US" sz="1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087995" y="4895215"/>
            <a:ext cx="3410585" cy="121920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50000"/>
              </a:lnSpc>
            </a:pPr>
            <a:r>
              <a:rPr lang="zh-CN" altLang="en-US" sz="1200" spc="5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枇杷清肺饮颗粒具有清肺经热功效。用于肺风酒刺。症见面鼻疙瘩，红赤肿痛，破出粉汁或结屑等。针对肺风酒刺，</a:t>
            </a:r>
            <a:r>
              <a:rPr lang="zh-CN" altLang="en-US" sz="1200" b="1" spc="5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在医保目录内尚无对症药物。</a:t>
            </a:r>
            <a:endParaRPr lang="zh-CN" altLang="en-US" sz="1200" b="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/>
            <a:endParaRPr lang="zh-CN" altLang="en-US" sz="1200" b="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4"/>
          <p:cNvPicPr>
            <a:picLocks noChangeAspect="1"/>
          </p:cNvPicPr>
          <p:nvPr/>
        </p:nvPicPr>
        <p:blipFill>
          <a:blip r:embed="rId1"/>
          <a:srcRect r="13371"/>
          <a:stretch>
            <a:fillRect/>
          </a:stretch>
        </p:blipFill>
        <p:spPr>
          <a:xfrm rot="21600000">
            <a:off x="1342390" y="1351280"/>
            <a:ext cx="4776470" cy="5080000"/>
          </a:xfrm>
          <a:prstGeom prst="rect">
            <a:avLst/>
          </a:prstGeom>
        </p:spPr>
      </p:pic>
      <p:sp>
        <p:nvSpPr>
          <p:cNvPr id="76" name="textbox 76"/>
          <p:cNvSpPr/>
          <p:nvPr/>
        </p:nvSpPr>
        <p:spPr>
          <a:xfrm>
            <a:off x="1586230" y="2305050"/>
            <a:ext cx="4456430" cy="359029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sz="1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3335" algn="l" rtl="0" eaLnBrk="0">
              <a:lnSpc>
                <a:spcPct val="88000"/>
              </a:lnSpc>
            </a:pPr>
            <a:r>
              <a:rPr sz="1400" kern="0" spc="-3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不良反应：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尚不明确。</a:t>
            </a:r>
            <a:endParaRPr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l" rtl="0" eaLnBrk="0">
              <a:lnSpc>
                <a:spcPct val="88000"/>
              </a:lnSpc>
              <a:spcBef>
                <a:spcPts val="1495"/>
              </a:spcBef>
            </a:pPr>
            <a:r>
              <a:rPr sz="1400" kern="0" spc="-2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禁</a:t>
            </a:r>
            <a:r>
              <a:rPr lang="en-US" sz="1400" kern="0" spc="-2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sz="1400" kern="0" spc="-2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忌：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曾经对本品所含药物过敏者禁用。</a:t>
            </a:r>
            <a:endParaRPr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3335" algn="l" rtl="0" eaLnBrk="0">
              <a:lnSpc>
                <a:spcPct val="150000"/>
              </a:lnSpc>
              <a:spcBef>
                <a:spcPts val="1490"/>
              </a:spcBef>
            </a:pPr>
            <a:r>
              <a:rPr sz="1400" kern="0" spc="-10" dirty="0">
                <a:solidFill>
                  <a:schemeClr val="tx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注意事项：</a:t>
            </a:r>
            <a:endParaRPr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indent="0" algn="l" fontAlgn="auto">
              <a:lnSpc>
                <a:spcPct val="150000"/>
              </a:lnSpc>
              <a:buClrTx/>
              <a:buSzTx/>
              <a:buFont typeface="+mj-lt"/>
              <a:buNone/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）脾胃虚寒见大便溏泄者慎用。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indent="0" algn="l" fontAlgn="auto">
              <a:lnSpc>
                <a:spcPct val="150000"/>
              </a:lnSpc>
              <a:buClrTx/>
              <a:buSzTx/>
              <a:buFont typeface="+mj-lt"/>
              <a:buNone/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）服药期间，忌烟酒及辛辣、糖类、油腻饮食。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indent="0" algn="l" fontAlgn="auto">
              <a:lnSpc>
                <a:spcPct val="150000"/>
              </a:lnSpc>
              <a:buClrTx/>
              <a:buSzTx/>
              <a:buFont typeface="+mj-lt"/>
              <a:buNone/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）保持面部卫生，每日用温水清洁面部，不宜用碱性香皂或肥皂洗面。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indent="0" algn="l" fontAlgn="auto">
              <a:lnSpc>
                <a:spcPct val="150000"/>
              </a:lnSpc>
              <a:buClrTx/>
              <a:buSzTx/>
              <a:buFont typeface="+mj-lt"/>
              <a:buNone/>
            </a:pPr>
            <a:r>
              <a:rPr 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切忌以手挤压患处。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indent="0" algn="l" fontAlgn="auto">
              <a:lnSpc>
                <a:spcPct val="150000"/>
              </a:lnSpc>
              <a:buClrTx/>
              <a:buSzTx/>
              <a:buFont typeface="+mj-lt"/>
              <a:buNone/>
            </a:pPr>
            <a:r>
              <a:rPr 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用药后如出现不良反应，应及时停药并就诊。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indent="0" algn="just" fontAlgn="auto">
              <a:lnSpc>
                <a:spcPct val="150000"/>
              </a:lnSpc>
              <a:buClrTx/>
              <a:buSzTx/>
              <a:buFont typeface="+mj-lt"/>
              <a:buNone/>
            </a:pPr>
            <a:r>
              <a:rPr 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本品含人参、甘草，不宜与含海藻、京大戟、红大戟、甘遂、芫花、藜芦、五灵脂、莱菔子的中药方剂或成药同时服用。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86" name="rect 86"/>
          <p:cNvSpPr/>
          <p:nvPr/>
        </p:nvSpPr>
        <p:spPr>
          <a:xfrm>
            <a:off x="6213475" y="1351280"/>
            <a:ext cx="4823460" cy="2077720"/>
          </a:xfrm>
          <a:prstGeom prst="rect">
            <a:avLst/>
          </a:prstGeom>
          <a:solidFill>
            <a:srgbClr val="CEE5F6"/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88" name="rect 88"/>
          <p:cNvSpPr/>
          <p:nvPr/>
        </p:nvSpPr>
        <p:spPr>
          <a:xfrm>
            <a:off x="6213475" y="3481070"/>
            <a:ext cx="4823460" cy="2949575"/>
          </a:xfrm>
          <a:prstGeom prst="rect">
            <a:avLst/>
          </a:prstGeom>
          <a:solidFill>
            <a:srgbClr val="CEE5F6"/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92" name="textbox 92"/>
          <p:cNvSpPr/>
          <p:nvPr/>
        </p:nvSpPr>
        <p:spPr>
          <a:xfrm>
            <a:off x="6478802" y="1718748"/>
            <a:ext cx="4288154" cy="1762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8000"/>
              </a:lnSpc>
            </a:pPr>
            <a:r>
              <a:rPr b="1" kern="0" spc="6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2</a:t>
            </a:r>
            <a:r>
              <a:rPr lang="en-US" b="1" kern="0" spc="6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.</a:t>
            </a:r>
            <a:r>
              <a:rPr b="1" kern="0" spc="6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国内外不良反应发生情况</a:t>
            </a:r>
            <a:endParaRPr sz="1600" baseline="23000" dirty="0">
              <a:solidFill>
                <a:schemeClr val="accent1"/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1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just" rtl="0" eaLnBrk="0">
              <a:lnSpc>
                <a:spcPct val="200000"/>
              </a:lnSpc>
              <a:spcBef>
                <a:spcPts val="360"/>
              </a:spcBef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枇杷清肺饮颗粒目前在临床上未广泛使用，未监测到任何不良反应发生及相关文献报道。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96" name="textbox 96"/>
          <p:cNvSpPr/>
          <p:nvPr/>
        </p:nvSpPr>
        <p:spPr>
          <a:xfrm>
            <a:off x="6483350" y="3972560"/>
            <a:ext cx="4283710" cy="2270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just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just" rtl="0" eaLnBrk="0">
              <a:lnSpc>
                <a:spcPts val="2105"/>
              </a:lnSpc>
            </a:pPr>
            <a:r>
              <a:rPr b="1" kern="0" spc="8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b="1" kern="0" spc="8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</a:t>
            </a:r>
            <a:r>
              <a:rPr b="1" kern="0" spc="8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安全性方面</a:t>
            </a:r>
            <a:r>
              <a:rPr lang="zh-CN" b="1" kern="0" spc="8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主要的</a:t>
            </a:r>
            <a:r>
              <a:rPr b="1" kern="0" spc="8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优势和不足</a:t>
            </a:r>
            <a:endParaRPr sz="1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 rtl="0" eaLnBrk="0">
              <a:lnSpc>
                <a:spcPct val="130000"/>
              </a:lnSpc>
            </a:pP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 rtl="0" eaLnBrk="0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枇杷清肺饮颗粒处方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源自清·吴谦等《医宗金鉴》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，已经有100多年的临床使用经验，疗效确切，至今仍被广泛使用，是古代经典名方典型代表之一。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现代药理毒理实验结果进一步证明其安全性。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8" name="rect 98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0" name="rect 100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2" name="rect 102"/>
          <p:cNvSpPr/>
          <p:nvPr/>
        </p:nvSpPr>
        <p:spPr>
          <a:xfrm>
            <a:off x="0" y="410336"/>
            <a:ext cx="1595500" cy="727633"/>
          </a:xfrm>
          <a:prstGeom prst="rect">
            <a:avLst/>
          </a:prstGeom>
          <a:solidFill>
            <a:srgbClr val="3959B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04" name="textbox 104"/>
          <p:cNvSpPr/>
          <p:nvPr/>
        </p:nvSpPr>
        <p:spPr>
          <a:xfrm>
            <a:off x="-12700" y="387831"/>
            <a:ext cx="3203575" cy="7175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5445"/>
              </a:lnSpc>
              <a:tabLst>
                <a:tab pos="685800" algn="l"/>
              </a:tabLst>
            </a:pPr>
            <a:r>
              <a:rPr sz="3900" kern="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3900" kern="0" spc="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02</a:t>
            </a:r>
            <a:r>
              <a:rPr sz="3900" kern="0" spc="8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3500" b="1" kern="0" spc="3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安全性</a:t>
            </a:r>
            <a:endParaRPr sz="3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0" name="textbox 110"/>
          <p:cNvSpPr/>
          <p:nvPr/>
        </p:nvSpPr>
        <p:spPr>
          <a:xfrm>
            <a:off x="1595755" y="1718945"/>
            <a:ext cx="3357245" cy="2927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2105"/>
              </a:lnSpc>
            </a:pPr>
            <a:r>
              <a:rPr b="1" kern="0" spc="7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en-US" b="1" kern="0" spc="7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</a:t>
            </a:r>
            <a:r>
              <a:rPr b="1" kern="0" spc="7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说明书收载的安全性</a:t>
            </a:r>
            <a:r>
              <a:rPr b="1" kern="0" spc="6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</a:t>
            </a:r>
            <a:endParaRPr b="1" kern="0" spc="60" baseline="3000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6" name="textbox 56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</a:t>
            </a:r>
            <a:r>
              <a:rPr lang="en-US"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</a:t>
            </a:r>
            <a:endParaRPr lang="en-US" sz="3900" kern="0" spc="-50" dirty="0">
              <a:solidFill>
                <a:srgbClr val="FFFFFF">
                  <a:alpha val="100000"/>
                </a:srgbClr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box 152"/>
          <p:cNvSpPr/>
          <p:nvPr/>
        </p:nvSpPr>
        <p:spPr>
          <a:xfrm>
            <a:off x="888365" y="2090420"/>
            <a:ext cx="10234930" cy="5410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sz="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marL="0"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本品清肺经热。用于肺风酒刺。症见面鼻疙瘩，红赤肿痛，破出粉汁或结屑等。医保目录内尚无对症药物。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58" name="rect 158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60" name="rect 160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62" name="picture 16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6759253"/>
            <a:ext cx="12192000" cy="98746"/>
          </a:xfrm>
          <a:prstGeom prst="rect">
            <a:avLst/>
          </a:prstGeom>
        </p:spPr>
      </p:pic>
      <p:sp>
        <p:nvSpPr>
          <p:cNvPr id="164" name="textbox 164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03</a:t>
            </a:r>
            <a:endParaRPr sz="39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168" name="textbox 168"/>
          <p:cNvSpPr/>
          <p:nvPr/>
        </p:nvSpPr>
        <p:spPr>
          <a:xfrm>
            <a:off x="1842160" y="520179"/>
            <a:ext cx="1390650" cy="495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8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8000"/>
              </a:lnSpc>
            </a:pPr>
            <a:r>
              <a:rPr sz="3500" b="1" kern="0" spc="7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有效性</a:t>
            </a:r>
            <a:endParaRPr sz="3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2" name="textbox 172"/>
          <p:cNvSpPr/>
          <p:nvPr/>
        </p:nvSpPr>
        <p:spPr>
          <a:xfrm>
            <a:off x="3541395" y="424815"/>
            <a:ext cx="1283970" cy="6286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2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4" name="textbox 174"/>
          <p:cNvSpPr/>
          <p:nvPr/>
        </p:nvSpPr>
        <p:spPr>
          <a:xfrm>
            <a:off x="3478530" y="570865"/>
            <a:ext cx="592455" cy="4375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sz="35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7" name="textbox 152"/>
          <p:cNvSpPr/>
          <p:nvPr/>
        </p:nvSpPr>
        <p:spPr>
          <a:xfrm>
            <a:off x="854075" y="3673475"/>
            <a:ext cx="10234930" cy="5410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algn="l" rtl="0" eaLnBrk="0">
              <a:lnSpc>
                <a:spcPct val="79000"/>
              </a:lnSpc>
            </a:pPr>
            <a:endParaRPr sz="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中医皮肤科常见病诊疗指南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b="1" baseline="30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 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2. 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中国痤疮治疗指南（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2019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修订版）</a:t>
            </a:r>
            <a:r>
              <a:rPr lang="en-US" altLang="zh-CN" sz="1400" b="1" baseline="30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endParaRPr lang="en-US" altLang="zh-CN" sz="1400" b="1" baseline="30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54075" y="6115685"/>
            <a:ext cx="9236710" cy="5797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>
              <a:lnSpc>
                <a:spcPct val="150000"/>
              </a:lnSpc>
            </a:pP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中华中医药学会. 中医皮肤科常见病诊疗指南——肺风粉刺: ZYYXH/T345-2012. [S].   2012: 8-11.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 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鞠强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.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中国痤疮治疗指南（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2019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修订版）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[J].</a:t>
            </a:r>
            <a:r>
              <a:rPr lang="zh-CN" altLang="en-US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临床皮肤科杂志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,2019,48(09):583-588. DOI:10.16761/</a:t>
            </a:r>
            <a:r>
              <a:rPr lang="en-US" altLang="zh-CN" sz="1200" dirty="0" err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j.cnki</a:t>
            </a:r>
            <a:r>
              <a:rPr lang="en-US" altLang="zh-CN" sz="12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. 1000-4963.2019.09.020.</a:t>
            </a:r>
            <a:endParaRPr lang="en-US" altLang="zh-CN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endParaRPr lang="en-US" altLang="zh-CN" sz="1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textbox 152"/>
          <p:cNvSpPr/>
          <p:nvPr/>
        </p:nvSpPr>
        <p:spPr>
          <a:xfrm>
            <a:off x="943610" y="5226685"/>
            <a:ext cx="10234930" cy="5410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algn="l" rtl="0" eaLnBrk="0">
              <a:lnSpc>
                <a:spcPct val="79000"/>
              </a:lnSpc>
            </a:pPr>
            <a:endParaRPr sz="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1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基于专家审评意见和审评结论，现有研究和数据支持枇杷清肺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饮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颗粒按照中药 3.1 类按古代经典名方目录管理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的中药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复方制剂上市。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28980" y="3306445"/>
            <a:ext cx="10658475" cy="1021080"/>
          </a:xfrm>
          <a:prstGeom prst="round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725805" y="1819275"/>
            <a:ext cx="10659110" cy="943610"/>
          </a:xfrm>
          <a:prstGeom prst="round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732155" y="4871085"/>
            <a:ext cx="10658475" cy="981075"/>
          </a:xfrm>
          <a:prstGeom prst="round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888365" y="1466215"/>
            <a:ext cx="3797935" cy="703580"/>
          </a:xfrm>
          <a:prstGeom prst="roundRect">
            <a:avLst/>
          </a:prstGeom>
          <a:solidFill>
            <a:srgbClr val="67B2E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854075" y="1657985"/>
            <a:ext cx="3832225" cy="43243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sz="16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与对照药品</a:t>
            </a:r>
            <a:r>
              <a:rPr lang="zh-CN" sz="16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相比</a:t>
            </a:r>
            <a:r>
              <a:rPr sz="16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疗效方面</a:t>
            </a:r>
            <a:r>
              <a:rPr lang="zh-CN" sz="16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</a:t>
            </a:r>
            <a:r>
              <a:rPr sz="16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优势</a:t>
            </a:r>
            <a:r>
              <a:rPr lang="zh-CN" sz="1600"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和不足</a:t>
            </a:r>
            <a:endParaRPr b="1" kern="0" spc="90" dirty="0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854075" y="3061970"/>
            <a:ext cx="3832860" cy="703580"/>
          </a:xfrm>
          <a:prstGeom prst="roundRect">
            <a:avLst/>
          </a:prstGeom>
          <a:solidFill>
            <a:srgbClr val="67B2E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854075" y="4523105"/>
            <a:ext cx="3796030" cy="703580"/>
          </a:xfrm>
          <a:prstGeom prst="roundRect">
            <a:avLst/>
          </a:prstGeom>
          <a:solidFill>
            <a:srgbClr val="67B2E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marL="0" lvl="1" algn="just" rtl="0" ea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国家药品审评中心《技术审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评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报告》中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algn="just" rtl="0" eaLnBrk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关于本品有效性的描述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326515" y="3265805"/>
            <a:ext cx="2851150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b="1" kern="0" spc="90" dirty="0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临床指南/诊疗规范推荐</a:t>
            </a:r>
            <a:endParaRPr lang="zh-CN" altLang="en-US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ath 114"/>
          <p:cNvSpPr/>
          <p:nvPr/>
        </p:nvSpPr>
        <p:spPr>
          <a:xfrm>
            <a:off x="685800" y="1772411"/>
            <a:ext cx="10866119" cy="365759"/>
          </a:xfrm>
          <a:custGeom>
            <a:avLst/>
            <a:gdLst/>
            <a:ahLst/>
            <a:cxnLst/>
            <a:rect l="0" t="0" r="0" b="0"/>
            <a:pathLst>
              <a:path w="17111" h="575">
                <a:moveTo>
                  <a:pt x="0" y="0"/>
                </a:moveTo>
                <a:lnTo>
                  <a:pt x="17111" y="0"/>
                </a:lnTo>
                <a:lnTo>
                  <a:pt x="17111" y="575"/>
                </a:lnTo>
                <a:lnTo>
                  <a:pt x="0" y="575"/>
                </a:lnTo>
                <a:lnTo>
                  <a:pt x="0" y="0"/>
                </a:lnTo>
                <a:close/>
              </a:path>
            </a:pathLst>
          </a:custGeom>
          <a:solidFill>
            <a:srgbClr val="8499D9">
              <a:alpha val="5098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116" name="table 11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56590" y="1264920"/>
          <a:ext cx="10800715" cy="5391150"/>
        </p:xfrm>
        <a:graphic>
          <a:graphicData uri="http://schemas.openxmlformats.org/drawingml/2006/table">
            <a:tbl>
              <a:tblPr/>
              <a:tblGrid>
                <a:gridCol w="689610"/>
                <a:gridCol w="1417320"/>
                <a:gridCol w="2056765"/>
                <a:gridCol w="892175"/>
                <a:gridCol w="854075"/>
                <a:gridCol w="2167375"/>
                <a:gridCol w="510125"/>
                <a:gridCol w="1113655"/>
                <a:gridCol w="303826"/>
                <a:gridCol w="795789"/>
              </a:tblGrid>
              <a:tr h="511175">
                <a:tc gridSpan="10">
                  <a:txBody>
                    <a:bodyPr/>
                    <a:p>
                      <a:pPr marL="4203700" algn="l" rtl="0" eaLnBrk="0">
                        <a:lnSpc>
                          <a:spcPct val="88000"/>
                        </a:lnSpc>
                        <a:spcBef>
                          <a:spcPts val="0"/>
                        </a:spcBef>
                        <a:buNone/>
                      </a:pPr>
                      <a:endParaRPr lang="zh-CN" altLang="en-US" sz="700" b="1" kern="0" spc="90" dirty="0">
                        <a:solidFill>
                          <a:schemeClr val="accent1">
                            <a:alpha val="100000"/>
                          </a:schemeClr>
                        </a:solidFill>
                        <a:latin typeface="Arial" panose="020B0604020202020204"/>
                        <a:ea typeface="Arial" panose="020B0604020202020204"/>
                        <a:cs typeface="微软雅黑" panose="020B0503020204020204" charset="-122"/>
                      </a:endParaRPr>
                    </a:p>
                    <a:p>
                      <a:pPr marL="4203700" algn="l" rtl="0" eaLnBrk="0">
                        <a:lnSpc>
                          <a:spcPct val="88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zh-CN" sz="1700" b="1" kern="0" spc="90" dirty="0">
                          <a:solidFill>
                            <a:srgbClr val="4472C4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临床有效性部分文献</a:t>
                      </a:r>
                      <a:endParaRPr lang="zh-CN" altLang="en-US" sz="1700" b="1" kern="0" spc="90" dirty="0">
                        <a:solidFill>
                          <a:schemeClr val="accent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58BA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58BA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58BA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58BA"/>
                    </a:solidFill>
                  </a:tcPr>
                </a:tc>
                <a:tc hMerge="1">
                  <a:tcPr/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58BA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58BA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50000">
                          <a:srgbClr val="1F5FBF"/>
                        </a:gs>
                        <a:gs pos="0">
                          <a:srgbClr val="1486CB"/>
                        </a:gs>
                        <a:gs pos="100000">
                          <a:srgbClr val="2A34B2"/>
                        </a:gs>
                      </a:gsLst>
                      <a:lin ang="5400000" scaled="1"/>
                    </a:gradFill>
                  </a:tcPr>
                </a:tc>
              </a:tr>
              <a:tr h="0">
                <a:tc>
                  <a:txBody>
                    <a:bodyPr/>
                    <a:p>
                      <a:pPr algn="l" rtl="0" eaLnBrk="0">
                        <a:lnSpc>
                          <a:spcPts val="435"/>
                        </a:lnSpc>
                        <a:buNone/>
                      </a:pPr>
                      <a:endParaRPr lang="zh-CN" altLang="en-US"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ts val="435"/>
                        </a:lnSpc>
                        <a:buNone/>
                      </a:pPr>
                      <a:endParaRPr lang="zh-CN" altLang="en-US"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ts val="435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115">
                <a:tc>
                  <a:txBody>
                    <a:bodyPr/>
                    <a:p>
                      <a:pPr algn="l" rtl="0" eaLnBrk="0">
                        <a:lnSpc>
                          <a:spcPct val="104000"/>
                        </a:lnSpc>
                        <a:buNone/>
                      </a:pPr>
                      <a:endParaRPr lang="zh-CN" altLang="en-US"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80">
                <a:tc>
                  <a:txBody>
                    <a:bodyPr/>
                    <a:p>
                      <a:pPr algn="ctr" rtl="0" eaLnBrk="0" fontAlgn="b">
                        <a:lnSpc>
                          <a:spcPct val="113000"/>
                        </a:lnSpc>
                        <a:buNone/>
                      </a:pPr>
                      <a:r>
                        <a:rPr lang="zh-CN" altLang="en-US"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0" fontAlgn="b">
                        <a:lnSpc>
                          <a:spcPct val="113000"/>
                        </a:lnSpc>
                      </a:pPr>
                      <a:r>
                        <a:rPr lang="zh-CN"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患者类型</a:t>
                      </a:r>
                      <a:endParaRPr lang="zh-CN"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0" fontAlgn="b">
                        <a:lnSpc>
                          <a:spcPct val="100000"/>
                        </a:lnSpc>
                      </a:pPr>
                      <a:r>
                        <a:rPr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文献</a:t>
                      </a:r>
                      <a:endParaRPr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0" fontAlgn="b">
                        <a:lnSpc>
                          <a:spcPct val="114000"/>
                        </a:lnSpc>
                      </a:pPr>
                      <a:r>
                        <a:rPr sz="14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年份</a:t>
                      </a:r>
                      <a:endParaRPr sz="1400" b="1" kern="0" spc="-2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0" fontAlgn="b">
                        <a:lnSpc>
                          <a:spcPct val="100000"/>
                        </a:lnSpc>
                      </a:pPr>
                      <a:endParaRPr sz="900" b="1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ctr" rtl="0" eaLnBrk="0" fontAlgn="b">
                        <a:lnSpc>
                          <a:spcPct val="7000"/>
                        </a:lnSpc>
                      </a:pPr>
                      <a:r>
                        <a:rPr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样本量</a:t>
                      </a:r>
                      <a:endParaRPr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0" fontAlgn="b">
                        <a:lnSpc>
                          <a:spcPct val="101000"/>
                        </a:lnSpc>
                      </a:pPr>
                      <a:r>
                        <a:rPr lang="zh-CN"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对照方案</a:t>
                      </a:r>
                      <a:endParaRPr lang="zh-CN"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p>
                      <a:pPr algn="ctr" rtl="0" eaLnBrk="0" fontAlgn="b">
                        <a:lnSpc>
                          <a:spcPct val="101000"/>
                        </a:lnSpc>
                      </a:pPr>
                      <a:r>
                        <a:rPr lang="zh-CN"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疗程</a:t>
                      </a:r>
                      <a:endParaRPr lang="zh-CN"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0" fontAlgn="b">
                        <a:lnSpc>
                          <a:spcPct val="100000"/>
                        </a:lnSpc>
                      </a:pPr>
                      <a:r>
                        <a:rPr lang="zh-CN"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试验组</a:t>
                      </a:r>
                      <a:r>
                        <a:rPr sz="1400" b="1" kern="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有效率</a:t>
                      </a:r>
                      <a:endParaRPr lang="zh-CN" sz="1400" b="1" kern="0" spc="-1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eaLnBrk="0" fontAlgn="b">
                        <a:lnSpc>
                          <a:spcPct val="100000"/>
                        </a:lnSpc>
                      </a:pPr>
                      <a:r>
                        <a:rPr lang="zh-CN" sz="1400" b="1" kern="0" spc="-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对照组有效率</a:t>
                      </a:r>
                      <a:endParaRPr lang="zh-CN" sz="1400" b="1" kern="0" spc="-2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6E9"/>
                    </a:solidFill>
                  </a:tcPr>
                </a:tc>
              </a:tr>
              <a:tr h="446405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寻常痤疮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《枇杷清肺饮配合梅花针叩刺加拔罐治疗寻常痤疮的疗效观察》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2010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36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梅花针叩刺+拔罐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97.73%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80.56%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390525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肺经风热型痤疮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《枇杷清肺饮联合刺血拔罐治疗肺经风热型痤疮52例》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2016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52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刺血拔罐治疗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热暗疮胶囊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克林霉素磷酸酯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84%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70%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39116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</a:t>
                      </a:r>
                      <a:endParaRPr lang="en-US" altLang="zh-CN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肺胃蕴热型痤疮</a:t>
                      </a:r>
                      <a:endParaRPr lang="zh-CN" alt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《枇杷清肺饮治疗寻常痤疮的疗效观察及对性激素水平的影响》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2016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48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消痤丸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95.8%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79.2%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39116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4</a:t>
                      </a:r>
                      <a:endParaRPr lang="en-US" altLang="zh-CN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肺胃湿热型痤疮</a:t>
                      </a:r>
                      <a:endParaRPr lang="zh-CN" alt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《枇杷清肺饮治疗肺胃湿热型面部痤疮的效果及不良反应率评价》</a:t>
                      </a:r>
                      <a:endParaRPr lang="zh-CN" alt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2019</a:t>
                      </a:r>
                      <a:endParaRPr lang="en-US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40</a:t>
                      </a:r>
                      <a:endParaRPr lang="en-US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丹参酮胶囊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95%</a:t>
                      </a:r>
                      <a:endParaRPr lang="en-US" alt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72.5%</a:t>
                      </a:r>
                      <a:endParaRPr lang="en-US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39116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寻常痤疮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《枇杷清肺饮联合夫西地酸治疗寻常痤疮的疗效》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2020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25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+夫西地酸乳膏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68%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40%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41529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6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肺经风热型痤疮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《枇杷清肺饮治疗肺经风热型轻中度痤疮临床研究》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2023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35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人胶原蛋白敷料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人胶原蛋白敷料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14周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94.28%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80%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42672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7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肺胃</a:t>
                      </a: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热盛型痤疮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《枇杷清肺饮联合加味金黄膏外敷治疗肺胃热盛型痤疮的疗效观察》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2023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68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阿达帕林凝胶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米诺环素胶囊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阿达帕林凝胶+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米诺环素胶囊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94.1%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61.8%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42672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8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聚合型痤疮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《枇杷清肺饮加减联合异维A酸胶囊治疗聚合型痤疮疗效观察》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2025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52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枇杷清肺饮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异维A酸胶囊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9527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异维A酸胶囊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8周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96.15%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86.29%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  <a:tr h="426720"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2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9</a:t>
                      </a:r>
                      <a:endParaRPr lang="en-US" altLang="en-US" sz="12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200" b="1" kern="0" spc="40" dirty="0">
                          <a:solidFill>
                            <a:srgbClr val="FF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酒渣鼻</a:t>
                      </a:r>
                      <a:endParaRPr lang="en-US" sz="1200" b="1" kern="0" spc="40" dirty="0">
                        <a:solidFill>
                          <a:srgbClr val="FF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l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《枇杷清肺饮加减联合长脉宽1064_nm激光治疗酒渣鼻临床研究》</a:t>
                      </a:r>
                      <a:endParaRPr lang="en-US" sz="100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2025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48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枇杷清肺饮</a:t>
                      </a:r>
                      <a:r>
                        <a:rPr lang="en-US" altLang="zh-CN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+</a:t>
                      </a: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激光治疗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29527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激光治疗</a:t>
                      </a:r>
                      <a:endParaRPr lang="zh-CN" alt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indent="0" algn="ctr" rtl="0" eaLnBrk="0" fontAlgn="auto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8周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b="0" kern="0" spc="40" dirty="0">
                          <a:solidFill>
                            <a:schemeClr val="tx1">
                              <a:alpha val="100000"/>
                            </a:scheme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95.83%</a:t>
                      </a:r>
                      <a:endParaRPr lang="en-US" sz="1000" b="0" kern="0" spc="40" dirty="0">
                        <a:solidFill>
                          <a:schemeClr val="tx1">
                            <a:alpha val="10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gridSpan="2">
                  <a:txBody>
                    <a:bodyPr/>
                    <a:p>
                      <a:pPr marL="295275" algn="l" rtl="0" eaLnBrk="0">
                        <a:lnSpc>
                          <a:spcPts val="128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kern="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83.33%</a:t>
                      </a:r>
                      <a:endParaRPr lang="en-US" sz="1000" kern="0" spc="40" dirty="0">
                        <a:solidFill>
                          <a:srgbClr val="000000">
                            <a:alpha val="100000"/>
                          </a:srgb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 anchor="ctr" anchorCtr="0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  <a:tc hMerge="1">
                  <a:tcPr marL="0" marR="0" marT="0" marB="0" vert="horz">
                    <a:lnL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E3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9FD"/>
                    </a:solidFill>
                  </a:tcPr>
                </a:tc>
              </a:tr>
            </a:tbl>
          </a:graphicData>
        </a:graphic>
      </p:graphicFrame>
      <p:sp>
        <p:nvSpPr>
          <p:cNvPr id="136" name="rect 136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38" name="rect 138"/>
          <p:cNvSpPr/>
          <p:nvPr/>
        </p:nvSpPr>
        <p:spPr>
          <a:xfrm>
            <a:off x="0" y="410336"/>
            <a:ext cx="1595500" cy="727633"/>
          </a:xfrm>
          <a:prstGeom prst="rect">
            <a:avLst/>
          </a:prstGeom>
          <a:solidFill>
            <a:srgbClr val="3959B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40" name="textbox 140"/>
          <p:cNvSpPr/>
          <p:nvPr/>
        </p:nvSpPr>
        <p:spPr>
          <a:xfrm>
            <a:off x="-12700" y="387831"/>
            <a:ext cx="4745354" cy="7175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5445"/>
              </a:lnSpc>
              <a:tabLst>
                <a:tab pos="685800" algn="l"/>
              </a:tabLst>
            </a:pPr>
            <a:r>
              <a:rPr sz="3800" kern="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3800" kern="0" spc="-1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03     </a:t>
            </a:r>
            <a:r>
              <a:rPr sz="3400" b="1" kern="0" spc="-14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有效性 </a:t>
            </a:r>
            <a:endParaRPr sz="3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2" name="rect 142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64" name="textbox 164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03</a:t>
            </a:r>
            <a:endParaRPr sz="39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6170295" y="1957070"/>
            <a:ext cx="5356860" cy="4580890"/>
          </a:xfrm>
          <a:prstGeom prst="roundRect">
            <a:avLst/>
          </a:prstGeom>
          <a:solidFill>
            <a:srgbClr val="F0F6FB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83235" y="1957070"/>
            <a:ext cx="5356860" cy="4580890"/>
          </a:xfrm>
          <a:prstGeom prst="roundRect">
            <a:avLst/>
          </a:prstGeom>
          <a:solidFill>
            <a:srgbClr val="F0F6FB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textbox 180"/>
          <p:cNvSpPr/>
          <p:nvPr/>
        </p:nvSpPr>
        <p:spPr>
          <a:xfrm>
            <a:off x="6624992" y="2515476"/>
            <a:ext cx="4685029" cy="34905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just" rtl="0" eaLnBrk="0">
              <a:lnSpc>
                <a:spcPct val="69000"/>
              </a:lnSpc>
            </a:pPr>
            <a:endParaRPr sz="1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枇杷清肺饮颗粒是“清肺经热”唯一代表药物，是皮肤疾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病领域首个古代经典名方中药复方制剂；</a:t>
            </a:r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7020" indent="-274320" algn="just" rtl="0" eaLnBrk="0">
              <a:lnSpc>
                <a:spcPct val="174000"/>
              </a:lnSpc>
            </a:pPr>
            <a:endParaRPr lang="zh-CN" altLang="en-US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2" name="rect 182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84" name="rect 184"/>
          <p:cNvSpPr/>
          <p:nvPr/>
        </p:nvSpPr>
        <p:spPr>
          <a:xfrm>
            <a:off x="0" y="410336"/>
            <a:ext cx="1595500" cy="727633"/>
          </a:xfrm>
          <a:prstGeom prst="rect">
            <a:avLst/>
          </a:prstGeom>
          <a:solidFill>
            <a:srgbClr val="3959B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86" name="textbox 186"/>
          <p:cNvSpPr/>
          <p:nvPr/>
        </p:nvSpPr>
        <p:spPr>
          <a:xfrm>
            <a:off x="-12700" y="387831"/>
            <a:ext cx="4745354" cy="127126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5445"/>
              </a:lnSpc>
              <a:tabLst>
                <a:tab pos="685800" algn="l"/>
              </a:tabLst>
            </a:pPr>
            <a:r>
              <a:rPr sz="3800" kern="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3800" kern="0" spc="-1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03     </a:t>
            </a:r>
            <a:r>
              <a:rPr sz="3400" b="1" kern="0" spc="-14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有效性 </a:t>
            </a:r>
            <a:endParaRPr sz="3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3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endParaRPr sz="5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24180" algn="l" rtl="0" eaLnBrk="0">
              <a:lnSpc>
                <a:spcPct val="86000"/>
              </a:lnSpc>
            </a:pPr>
            <a:endParaRPr sz="2000" b="1" u="sng" kern="0" spc="0" dirty="0">
              <a:solidFill>
                <a:srgbClr val="3959B9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24180" algn="l" rtl="0" eaLnBrk="0">
              <a:lnSpc>
                <a:spcPct val="86000"/>
              </a:lnSpc>
            </a:pPr>
            <a:r>
              <a:rPr lang="en-US" sz="2000" b="1" kern="0" spc="0" dirty="0"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endParaRPr lang="zh-CN" sz="2000" b="1" u="sng" kern="0" spc="0" baseline="22000" dirty="0">
              <a:solidFill>
                <a:srgbClr val="FF0000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0" name="rect 190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09930" y="2515235"/>
            <a:ext cx="4903470" cy="36614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>
              <a:lnSpc>
                <a:spcPct val="20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枇杷清肺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饮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颗粒处方源自清·吴谦等《医宗金鉴》枇杷清肺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饮，收载于国家中医药管理局发布的《古代经典名方目录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endParaRPr lang="en-US" altLang="zh-CN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(第一批)》(第94首)。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endParaRPr lang="zh-CN" altLang="en-US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本品处方组成、功能主治与《古代经典名方关键信息表(7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首方剂)》（第6首）相关内容一致。该方自清代以来，已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有100多年的临床使用经验。组方合理、疗效确切、安全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性良好，是至今仍被各医院广泛使用的经方代表之一。</a:t>
            </a:r>
            <a:r>
              <a:rPr lang="en-US" altLang="zh-CN" sz="1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38595" y="4190915"/>
            <a:ext cx="4064000" cy="95313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组方精妙，疏风清热，以祛邪为主，标本兼顾，</a:t>
            </a:r>
            <a:endParaRPr lang="zh-CN" altLang="en-US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契合肺风经热证的病机。</a:t>
            </a:r>
            <a:endParaRPr lang="zh-CN" altLang="en-US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863600" y="1578610"/>
            <a:ext cx="2329815" cy="667385"/>
          </a:xfrm>
          <a:prstGeom prst="wedgeRoundRectCallout">
            <a:avLst/>
          </a:prstGeom>
          <a:solidFill>
            <a:srgbClr val="BDD7EE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标注 4"/>
          <p:cNvSpPr/>
          <p:nvPr/>
        </p:nvSpPr>
        <p:spPr>
          <a:xfrm>
            <a:off x="6624955" y="1578610"/>
            <a:ext cx="2110740" cy="691515"/>
          </a:xfrm>
          <a:prstGeom prst="wedgeRoundRectCallout">
            <a:avLst/>
          </a:prstGeom>
          <a:solidFill>
            <a:srgbClr val="CEE5F6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297305" y="1706245"/>
            <a:ext cx="1462405" cy="3987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000" b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rPr>
              <a:t>组方合理性</a:t>
            </a:r>
            <a:endParaRPr lang="zh-CN" altLang="en-US" sz="2000" b="1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96" name="textbox 196"/>
          <p:cNvSpPr/>
          <p:nvPr/>
        </p:nvSpPr>
        <p:spPr>
          <a:xfrm>
            <a:off x="6780029" y="1814418"/>
            <a:ext cx="1800860" cy="29082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sz="100" dirty="0">
              <a:solidFill>
                <a:schemeClr val="accent1"/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7000"/>
              </a:lnSpc>
            </a:pPr>
            <a:r>
              <a:rPr sz="2000" b="1" kern="0" spc="-10" dirty="0">
                <a:solidFill>
                  <a:schemeClr val="accent1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发挥中成药优势</a:t>
            </a:r>
            <a:endParaRPr sz="2000" b="1" kern="0" spc="-10" dirty="0">
              <a:solidFill>
                <a:schemeClr val="accent1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4" name="textbox 164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03</a:t>
            </a:r>
            <a:endParaRPr sz="39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 200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2" name="rect 202"/>
          <p:cNvSpPr/>
          <p:nvPr/>
        </p:nvSpPr>
        <p:spPr>
          <a:xfrm>
            <a:off x="0" y="410336"/>
            <a:ext cx="1595500" cy="727633"/>
          </a:xfrm>
          <a:prstGeom prst="rect">
            <a:avLst/>
          </a:prstGeom>
          <a:solidFill>
            <a:srgbClr val="3959B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4" name="textbox 204"/>
          <p:cNvSpPr/>
          <p:nvPr/>
        </p:nvSpPr>
        <p:spPr>
          <a:xfrm>
            <a:off x="-12700" y="387831"/>
            <a:ext cx="4538345" cy="64560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5445"/>
              </a:lnSpc>
              <a:tabLst>
                <a:tab pos="685800" algn="l"/>
              </a:tabLst>
            </a:pPr>
            <a:r>
              <a:rPr sz="3900" kern="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3900" kern="0" spc="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04</a:t>
            </a:r>
            <a:r>
              <a:rPr sz="3900" kern="0" spc="2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3500" b="1" kern="0" spc="4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创新性</a:t>
            </a:r>
            <a:endParaRPr sz="3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98145" algn="l" rtl="0" eaLnBrk="0">
              <a:lnSpc>
                <a:spcPts val="1285"/>
              </a:lnSpc>
              <a:spcBef>
                <a:spcPts val="280"/>
              </a:spcBef>
            </a:pPr>
            <a:endParaRPr sz="9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0" name="rect 210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62" name="table 6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07745" y="1830705"/>
          <a:ext cx="10175875" cy="4266565"/>
        </p:xfrm>
        <a:graphic>
          <a:graphicData uri="http://schemas.openxmlformats.org/drawingml/2006/table">
            <a:tbl>
              <a:tblPr/>
              <a:tblGrid>
                <a:gridCol w="1375410"/>
                <a:gridCol w="8800465"/>
              </a:tblGrid>
              <a:tr h="1014095">
                <a:tc rowSpan="4">
                  <a:txBody>
                    <a:bodyPr/>
                    <a:p>
                      <a:pPr algn="l" rtl="0" eaLnBrk="0">
                        <a:lnSpc>
                          <a:spcPct val="111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5F6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00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B"/>
                    </a:solidFill>
                  </a:tcPr>
                </a:tc>
              </a:tr>
              <a:tr h="918845">
                <a:tc v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2E0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01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B"/>
                    </a:solidFill>
                  </a:tcPr>
                </a:tc>
              </a:tr>
              <a:tr h="1190625">
                <a:tc v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2E0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01000"/>
                        </a:lnSpc>
                        <a:buNone/>
                      </a:pPr>
                      <a:endParaRPr lang="zh-CN" altLang="en-US"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B"/>
                    </a:solidFill>
                  </a:tcPr>
                </a:tc>
              </a:tr>
              <a:tr h="1143000">
                <a:tc vMerge="1"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2E0"/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01000"/>
                        </a:lnSpc>
                        <a:buNone/>
                      </a:pPr>
                      <a:endParaRPr lang="zh-CN" altLang="en-US"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B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317115" y="1990725"/>
            <a:ext cx="8380730" cy="73723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）根据《中共中央国务院关于促进中医药传承创新发展的意见》“切实把中医药这一祖先留给我们的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宝贵财富继承好、发展好、利用好”，研制该3.1类经典名方；</a:t>
            </a:r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17115" y="3032760"/>
            <a:ext cx="7101840" cy="52197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）加强了中药材质量控制，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精选道地药材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17115" y="4008755"/>
            <a:ext cx="8380730" cy="95313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生产工艺创新。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采用现代制药技术，建立工艺控制体系，确保药品安全、有效、稳定和可控，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实现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生产工艺传承创新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（发明专利：一种枇杷清肺饮颗粒剂及其制备方法，申请号202210356153.4）；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/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17115" y="5120640"/>
            <a:ext cx="8757285" cy="97663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质量控制创新。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采用现代分析技术，从道地药材、中间产品到复方制剂，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实现了对古代经典名方的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传承创新（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发明专利：一种检测枇杷清肺饮的方法，申请号202210594855.6）。</a:t>
            </a:r>
            <a:endParaRPr lang="zh-CN" altLang="en-US" sz="1400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400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/>
            <a:endParaRPr lang="zh-CN" altLang="en-US" sz="1400" b="1" dirty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64" name="textbox 164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</a:t>
            </a:r>
            <a:r>
              <a:rPr lang="en-US"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4</a:t>
            </a:r>
            <a:endParaRPr lang="en-US" sz="3900" kern="0" spc="-50" dirty="0">
              <a:solidFill>
                <a:srgbClr val="FFFFFF">
                  <a:alpha val="100000"/>
                </a:srgbClr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78915" y="2922270"/>
            <a:ext cx="490220" cy="228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主</a:t>
            </a:r>
            <a:r>
              <a:rPr lang="en-US" altLang="zh-CN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要</a:t>
            </a:r>
            <a:r>
              <a:rPr lang="en-US" altLang="zh-CN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创</a:t>
            </a:r>
            <a:r>
              <a:rPr lang="en-US" altLang="zh-CN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新</a:t>
            </a:r>
            <a:r>
              <a:rPr lang="en-US" altLang="zh-CN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点</a:t>
            </a:r>
            <a:endParaRPr lang="zh-CN" altLang="en-US" sz="2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00860" y="1257300"/>
            <a:ext cx="226250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自主知识产权创新药</a:t>
            </a:r>
            <a:endParaRPr lang="zh-CN" altLang="en-US" sz="18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 200"/>
          <p:cNvSpPr/>
          <p:nvPr/>
        </p:nvSpPr>
        <p:spPr>
          <a:xfrm>
            <a:off x="0" y="0"/>
            <a:ext cx="335279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2" name="rect 202"/>
          <p:cNvSpPr/>
          <p:nvPr/>
        </p:nvSpPr>
        <p:spPr>
          <a:xfrm>
            <a:off x="0" y="410336"/>
            <a:ext cx="1595500" cy="727633"/>
          </a:xfrm>
          <a:prstGeom prst="rect">
            <a:avLst/>
          </a:prstGeom>
          <a:solidFill>
            <a:srgbClr val="3959B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4" name="textbox 204"/>
          <p:cNvSpPr/>
          <p:nvPr/>
        </p:nvSpPr>
        <p:spPr>
          <a:xfrm>
            <a:off x="-12700" y="387831"/>
            <a:ext cx="4538345" cy="64560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5445"/>
              </a:lnSpc>
              <a:tabLst>
                <a:tab pos="685800" algn="l"/>
              </a:tabLst>
            </a:pPr>
            <a:r>
              <a:rPr sz="3900" kern="0" spc="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	</a:t>
            </a:r>
            <a:r>
              <a:rPr sz="3900" kern="0" spc="4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04</a:t>
            </a:r>
            <a:r>
              <a:rPr sz="3900" kern="0" spc="23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    </a:t>
            </a:r>
            <a:r>
              <a:rPr sz="3500" b="1" kern="0" spc="40" dirty="0">
                <a:solidFill>
                  <a:srgbClr val="3959B9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创新性</a:t>
            </a:r>
            <a:endParaRPr sz="35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98145" algn="l" rtl="0" eaLnBrk="0">
              <a:lnSpc>
                <a:spcPts val="1285"/>
              </a:lnSpc>
              <a:spcBef>
                <a:spcPts val="280"/>
              </a:spcBef>
            </a:pPr>
            <a:endParaRPr sz="9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0" name="rect 210"/>
          <p:cNvSpPr/>
          <p:nvPr/>
        </p:nvSpPr>
        <p:spPr>
          <a:xfrm>
            <a:off x="11856719" y="0"/>
            <a:ext cx="335280" cy="6858000"/>
          </a:xfrm>
          <a:prstGeom prst="rect">
            <a:avLst/>
          </a:prstGeom>
          <a:solidFill>
            <a:srgbClr val="CEE5F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graphicFrame>
        <p:nvGraphicFramePr>
          <p:cNvPr id="62" name="table 6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007745" y="1637030"/>
          <a:ext cx="10175875" cy="4935855"/>
        </p:xfrm>
        <a:graphic>
          <a:graphicData uri="http://schemas.openxmlformats.org/drawingml/2006/table">
            <a:tbl>
              <a:tblPr/>
              <a:tblGrid>
                <a:gridCol w="1437640"/>
                <a:gridCol w="8738235"/>
              </a:tblGrid>
              <a:tr h="1999615">
                <a:tc>
                  <a:txBody>
                    <a:bodyPr/>
                    <a:p>
                      <a:pPr algn="l" rtl="0" eaLnBrk="0">
                        <a:lnSpc>
                          <a:spcPct val="111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00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B"/>
                    </a:solidFill>
                  </a:tcPr>
                </a:tc>
              </a:tr>
              <a:tr h="2936240">
                <a:tc>
                  <a:txBody>
                    <a:bodyPr/>
                    <a:p>
                      <a:pPr algn="l" rtl="0" eaLnBrk="0">
                        <a:lnSpc>
                          <a:spcPct val="120000"/>
                        </a:lnSpc>
                      </a:pPr>
                      <a:endParaRPr sz="1200" dirty="0">
                        <a:solidFill>
                          <a:srgbClr val="67B2E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l" rtl="0" eaLnBrk="0">
                        <a:lnSpc>
                          <a:spcPct val="101000"/>
                        </a:lnSpc>
                      </a:pP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6FB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586355" y="1831975"/>
            <a:ext cx="8270875" cy="138366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marL="0"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（1）选用道地药材，高质量还原“一碗汤”的工艺手法，建立了药材-生产-制剂全过程的质量控制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体系；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（2）采用现代先进制药技术，把古代经典名方枇杷清肺饮制成颗粒剂，提高了药品的可及性、便易性；</a:t>
            </a:r>
            <a:endParaRPr lang="zh-CN" alt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（3）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填补医保目录“清肺经热”中成药的空白。</a:t>
            </a:r>
            <a:endParaRPr lang="zh-CN" altLang="en-US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586355" y="3681095"/>
            <a:ext cx="8025130" cy="289179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）枇杷清肺饮颗粒为典型的中医药传承创新药。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本品源自清·吴谦等《医宗金鉴》的枇杷清肺饮,为</a:t>
            </a:r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中药3.1类按古代经典名方目录管理的中药复方制剂；</a:t>
            </a:r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在国家“推动中医药传承创新发展，提升中医药服务能力水平”的时代背景下，其研发上市是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“切实把中医药这一祖先留给我们的宝贵财富继承好、发展好、利用好”的例证，是典型的中医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药传承创新发展的成功实例；</a:t>
            </a:r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在遵循中医药理论的基础上，将现代技术应用于古代经典名方，保证了经典名方复方制剂与古</a:t>
            </a:r>
            <a:endParaRPr lang="zh-CN" altLang="en-US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方疗效一致。</a:t>
            </a:r>
            <a:endParaRPr lang="zh-CN" altLang="en-US" sz="1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07745" y="2421255"/>
            <a:ext cx="1578610" cy="3987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2000" b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rPr>
              <a:t>  </a:t>
            </a:r>
            <a:r>
              <a:rPr lang="zh-CN" sz="2000" b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rPr>
              <a:t>创新优势</a:t>
            </a:r>
            <a:endParaRPr lang="zh-CN" sz="2000" b="1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68730" y="4570095"/>
            <a:ext cx="1209040" cy="39878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sz="2000" b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rPr>
              <a:t>传承性</a:t>
            </a:r>
            <a:endParaRPr lang="zh-CN" sz="2000" b="1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64" name="textbox 164"/>
          <p:cNvSpPr/>
          <p:nvPr/>
        </p:nvSpPr>
        <p:spPr>
          <a:xfrm>
            <a:off x="0" y="400531"/>
            <a:ext cx="1595755" cy="737869"/>
          </a:xfrm>
          <a:prstGeom prst="rect">
            <a:avLst/>
          </a:prstGeom>
          <a:solidFill>
            <a:srgbClr val="67B2E0"/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673100" algn="l" rtl="0" eaLnBrk="0">
              <a:lnSpc>
                <a:spcPts val="5445"/>
              </a:lnSpc>
            </a:pPr>
            <a:r>
              <a:rPr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0</a:t>
            </a:r>
            <a:r>
              <a:rPr lang="en-US" sz="3900" kern="0" spc="-50" dirty="0">
                <a:solidFill>
                  <a:srgbClr val="FFFFFF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4</a:t>
            </a:r>
            <a:endParaRPr lang="en-US" sz="3900" kern="0" spc="-50" dirty="0">
              <a:solidFill>
                <a:srgbClr val="FFFFFF">
                  <a:alpha val="100000"/>
                </a:srgbClr>
              </a:solidFill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INDEX" val="2"/>
  <p:tag name="KSO_WM_UNIT_TYPE" val="f"/>
  <p:tag name="KSO_WM_UNIT_SUBTYPE" val="a"/>
  <p:tag name="KSO_WM_BEAUTIFY_FLAG" val="#wm#"/>
</p:tagLst>
</file>

<file path=ppt/tags/tag10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1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2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3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4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5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6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7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8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19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2.xml><?xml version="1.0" encoding="utf-8"?>
<p:tagLst xmlns:p="http://schemas.openxmlformats.org/presentationml/2006/main">
  <p:tag name="TABLE_ENDDRAG_ORIGIN_RECT" val="506*393"/>
  <p:tag name="TABLE_ENDDRAG_RECT" val="31*97*506*393"/>
</p:tagLst>
</file>

<file path=ppt/tags/tag20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21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22.xml><?xml version="1.0" encoding="utf-8"?>
<p:tagLst xmlns:p="http://schemas.openxmlformats.org/presentationml/2006/main">
  <p:tag name="KSO_WM_DIAGRAM_VIRTUALLY_FRAME" val="{&quot;height&quot;:334.43999999999994,&quot;left&quot;:53.4,&quot;top&quot;:122.64000000000003,&quot;width&quot;:861.3009448818897}"/>
</p:tagLst>
</file>

<file path=ppt/tags/tag23.xml><?xml version="1.0" encoding="utf-8"?>
<p:tagLst xmlns:p="http://schemas.openxmlformats.org/presentationml/2006/main">
  <p:tag name="resource_record_key" val="{&quot;13&quot;:[4519452,4364907,4364942,4364924]}"/>
</p:tagLst>
</file>

<file path=ppt/tags/tag3.xml><?xml version="1.0" encoding="utf-8"?>
<p:tagLst xmlns:p="http://schemas.openxmlformats.org/presentationml/2006/main">
  <p:tag name="TABLE_ENDDRAG_ORIGIN_RECT" val="364*140"/>
  <p:tag name="TABLE_ENDDRAG_RECT" val="543*96*364*140"/>
</p:tagLst>
</file>

<file path=ppt/tags/tag4.xml><?xml version="1.0" encoding="utf-8"?>
<p:tagLst xmlns:p="http://schemas.openxmlformats.org/presentationml/2006/main">
  <p:tag name="KSO_WM_UNIT_INDEX" val="13"/>
  <p:tag name="KSO_WM_UNIT_TYPE" val="f"/>
  <p:tag name="KSO_WM_UNIT_SUBTYPE" val="a"/>
  <p:tag name="KSO_WM_BEAUTIFY_FLAG" val="#wm#"/>
</p:tagLst>
</file>

<file path=ppt/tags/tag5.xml><?xml version="1.0" encoding="utf-8"?>
<p:tagLst xmlns:p="http://schemas.openxmlformats.org/presentationml/2006/main">
  <p:tag name="TABLE_ENDDRAG_ORIGIN_RECT" val="366*115"/>
  <p:tag name="TABLE_ENDDRAG_RECT" val="540*374*366*115"/>
</p:tagLst>
</file>

<file path=ppt/tags/tag6.xml><?xml version="1.0" encoding="utf-8"?>
<p:tagLst xmlns:p="http://schemas.openxmlformats.org/presentationml/2006/main">
  <p:tag name="TABLE_ENDDRAG_ORIGIN_RECT" val="364*137"/>
  <p:tag name="TABLE_ENDDRAG_RECT" val="540*235*364*137"/>
</p:tagLst>
</file>

<file path=ppt/tags/tag7.xml><?xml version="1.0" encoding="utf-8"?>
<p:tagLst xmlns:p="http://schemas.openxmlformats.org/presentationml/2006/main">
  <p:tag name="TABLE_ENDDRAG_ORIGIN_RECT" val="851*410"/>
  <p:tag name="TABLE_ENDDRAG_RECT" val="51*99*851*410"/>
</p:tagLst>
</file>

<file path=ppt/tags/tag8.xml><?xml version="1.0" encoding="utf-8"?>
<p:tagLst xmlns:p="http://schemas.openxmlformats.org/presentationml/2006/main">
  <p:tag name="TABLE_ENDDRAG_ORIGIN_RECT" val="801*352"/>
  <p:tag name="TABLE_ENDDRAG_RECT" val="79*125*801*352"/>
</p:tagLst>
</file>

<file path=ppt/tags/tag9.xml><?xml version="1.0" encoding="utf-8"?>
<p:tagLst xmlns:p="http://schemas.openxmlformats.org/presentationml/2006/main">
  <p:tag name="TABLE_ENDDRAG_ORIGIN_RECT" val="801*388"/>
  <p:tag name="TABLE_ENDDRAG_RECT" val="79*128*801*388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4508</Words>
  <Application>WPS 演示</Application>
  <PresentationFormat/>
  <Paragraphs>578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Arial</vt:lpstr>
      <vt:lpstr>微软雅黑</vt:lpstr>
      <vt:lpstr>楷体</vt:lpstr>
      <vt:lpstr>Bahnschrift SemiBold</vt:lpstr>
      <vt:lpstr>Vrinda</vt:lpstr>
      <vt:lpstr>Wingdings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Destiny</cp:lastModifiedBy>
  <cp:revision>111</cp:revision>
  <dcterms:created xsi:type="dcterms:W3CDTF">2025-07-10T06:22:00Z</dcterms:created>
  <dcterms:modified xsi:type="dcterms:W3CDTF">2025-07-16T01:23:52Z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wqlLaW5nc29mdCBQREYgdG8gV1BTIDExMA</vt:lpwstr>
  </property>
  <property fmtid="{D5CDD505-2E9C-101B-9397-08002B2CF9AE}" pid="3" name="Created">
    <vt:filetime>2025-07-14T14:16:21Z</vt:filetime>
  </property>
  <property fmtid="{D5CDD505-2E9C-101B-9397-08002B2CF9AE}" pid="4" name="ICV">
    <vt:lpwstr>0397D1C769E94D559EE9F0EBF729063B_13</vt:lpwstr>
  </property>
  <property fmtid="{D5CDD505-2E9C-101B-9397-08002B2CF9AE}" pid="5" name="KSOProductBuildVer">
    <vt:lpwstr>2052-12.1.0.21171</vt:lpwstr>
  </property>
</Properties>
</file>