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64" r:id="rId3"/>
    <p:sldId id="265" r:id="rId4"/>
    <p:sldId id="268" r:id="rId6"/>
    <p:sldId id="267" r:id="rId7"/>
    <p:sldId id="275" r:id="rId8"/>
    <p:sldId id="270" r:id="rId9"/>
    <p:sldId id="271" r:id="rId10"/>
    <p:sldId id="272" r:id="rId11"/>
    <p:sldId id="260" r:id="rId12"/>
  </p:sldIdLst>
  <p:sldSz cx="12192000" cy="6858000"/>
  <p:notesSz cx="6858000" cy="9144000"/>
  <p:embeddedFontLst>
    <p:embeddedFont>
      <p:font typeface="微软雅黑" panose="020B0503020204020204" charset="-122"/>
      <p:regular r:id="rId16"/>
    </p:embeddedFont>
    <p:embeddedFont>
      <p:font typeface="庞门正道标题体3.0" panose="02010600030101010101" pitchFamily="2" charset="-122"/>
      <p:regular r:id="rId17"/>
    </p:embeddedFont>
    <p:embeddedFont>
      <p:font typeface="Calibri" panose="020F0502020204030204" charset="0"/>
      <p:regular r:id="rId18"/>
      <p:bold r:id="rId19"/>
      <p:italic r:id="rId20"/>
      <p:boldItalic r:id="rId21"/>
    </p:embeddedFont>
  </p:embeddedFontLst>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5158"/>
    <a:srgbClr val="B3997E"/>
    <a:srgbClr val="FFFFFF"/>
    <a:srgbClr val="927162"/>
    <a:srgbClr val="E7BE91"/>
    <a:srgbClr val="E7ECF0"/>
    <a:srgbClr val="DCAE61"/>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59"/>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gs" Target="tags/tag121.xml"/><Relationship Id="rId21" Type="http://schemas.openxmlformats.org/officeDocument/2006/relationships/font" Target="fonts/font6.fntdata"/><Relationship Id="rId20" Type="http://schemas.openxmlformats.org/officeDocument/2006/relationships/font" Target="fonts/font5.fntdata"/><Relationship Id="rId2" Type="http://schemas.openxmlformats.org/officeDocument/2006/relationships/theme" Target="theme/theme1.xml"/><Relationship Id="rId19" Type="http://schemas.openxmlformats.org/officeDocument/2006/relationships/font" Target="fonts/font4.fntdata"/><Relationship Id="rId18" Type="http://schemas.openxmlformats.org/officeDocument/2006/relationships/font" Target="fonts/font3.fntdata"/><Relationship Id="rId17" Type="http://schemas.openxmlformats.org/officeDocument/2006/relationships/font" Target="fonts/font2.fntdata"/><Relationship Id="rId16" Type="http://schemas.openxmlformats.org/officeDocument/2006/relationships/font" Target="fonts/font1.fntdata"/><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64.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63.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1" Type="http://schemas.openxmlformats.org/officeDocument/2006/relationships/notesSlide" Target="../notesSlides/notesSlide1.xml"/><Relationship Id="rId40" Type="http://schemas.openxmlformats.org/officeDocument/2006/relationships/slideLayout" Target="../slideLayouts/slideLayout12.xml"/><Relationship Id="rId4" Type="http://schemas.openxmlformats.org/officeDocument/2006/relationships/tags" Target="../tags/tag65.xml"/><Relationship Id="rId39" Type="http://schemas.openxmlformats.org/officeDocument/2006/relationships/tags" Target="../tags/tag100.xml"/><Relationship Id="rId38" Type="http://schemas.openxmlformats.org/officeDocument/2006/relationships/tags" Target="../tags/tag99.xml"/><Relationship Id="rId37" Type="http://schemas.openxmlformats.org/officeDocument/2006/relationships/tags" Target="../tags/tag98.xml"/><Relationship Id="rId36" Type="http://schemas.openxmlformats.org/officeDocument/2006/relationships/tags" Target="../tags/tag97.xml"/><Relationship Id="rId35" Type="http://schemas.openxmlformats.org/officeDocument/2006/relationships/tags" Target="../tags/tag96.xml"/><Relationship Id="rId34" Type="http://schemas.openxmlformats.org/officeDocument/2006/relationships/tags" Target="../tags/tag95.xml"/><Relationship Id="rId33" Type="http://schemas.openxmlformats.org/officeDocument/2006/relationships/tags" Target="../tags/tag94.xml"/><Relationship Id="rId32" Type="http://schemas.openxmlformats.org/officeDocument/2006/relationships/tags" Target="../tags/tag93.xml"/><Relationship Id="rId31" Type="http://schemas.openxmlformats.org/officeDocument/2006/relationships/tags" Target="../tags/tag92.xml"/><Relationship Id="rId30" Type="http://schemas.openxmlformats.org/officeDocument/2006/relationships/tags" Target="../tags/tag91.xml"/><Relationship Id="rId3" Type="http://schemas.openxmlformats.org/officeDocument/2006/relationships/image" Target="../media/image2.png"/><Relationship Id="rId29" Type="http://schemas.openxmlformats.org/officeDocument/2006/relationships/tags" Target="../tags/tag90.xml"/><Relationship Id="rId28" Type="http://schemas.openxmlformats.org/officeDocument/2006/relationships/tags" Target="../tags/tag89.xml"/><Relationship Id="rId27" Type="http://schemas.openxmlformats.org/officeDocument/2006/relationships/tags" Target="../tags/tag88.xml"/><Relationship Id="rId26" Type="http://schemas.openxmlformats.org/officeDocument/2006/relationships/tags" Target="../tags/tag87.xml"/><Relationship Id="rId25" Type="http://schemas.openxmlformats.org/officeDocument/2006/relationships/tags" Target="../tags/tag86.xml"/><Relationship Id="rId24" Type="http://schemas.openxmlformats.org/officeDocument/2006/relationships/tags" Target="../tags/tag85.xml"/><Relationship Id="rId23" Type="http://schemas.openxmlformats.org/officeDocument/2006/relationships/tags" Target="../tags/tag84.xml"/><Relationship Id="rId22" Type="http://schemas.openxmlformats.org/officeDocument/2006/relationships/tags" Target="../tags/tag83.xml"/><Relationship Id="rId21" Type="http://schemas.openxmlformats.org/officeDocument/2006/relationships/tags" Target="../tags/tag82.xml"/><Relationship Id="rId20" Type="http://schemas.openxmlformats.org/officeDocument/2006/relationships/tags" Target="../tags/tag81.xml"/><Relationship Id="rId2" Type="http://schemas.openxmlformats.org/officeDocument/2006/relationships/image" Target="../media/image6.png"/><Relationship Id="rId19" Type="http://schemas.openxmlformats.org/officeDocument/2006/relationships/tags" Target="../tags/tag80.xml"/><Relationship Id="rId18" Type="http://schemas.openxmlformats.org/officeDocument/2006/relationships/tags" Target="../tags/tag79.xml"/><Relationship Id="rId17" Type="http://schemas.openxmlformats.org/officeDocument/2006/relationships/tags" Target="../tags/tag78.xml"/><Relationship Id="rId16" Type="http://schemas.openxmlformats.org/officeDocument/2006/relationships/tags" Target="../tags/tag7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image" Target="../media/image5.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103.xml"/><Relationship Id="rId5" Type="http://schemas.openxmlformats.org/officeDocument/2006/relationships/image" Target="../media/image8.png"/><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5.jpeg"/><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image" Target="../media/image5.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image" Target="../media/image5.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image" Target="../media/image5.jpe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image" Target="../media/image5.jpe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image" Target="../media/image5.jpe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20.xml"/><Relationship Id="rId3" Type="http://schemas.openxmlformats.org/officeDocument/2006/relationships/image" Target="../media/image4.png"/><Relationship Id="rId2" Type="http://schemas.openxmlformats.org/officeDocument/2006/relationships/tags" Target="../tags/tag119.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M:/尚的工作k盘/2024/20241015-康乐医药/PPT/康乐药业-PPT_画板 1.jpg康乐药业-PPT_画板 1"/>
          <p:cNvPicPr>
            <a:picLocks noChangeAspect="1"/>
          </p:cNvPicPr>
          <p:nvPr/>
        </p:nvPicPr>
        <p:blipFill>
          <a:blip r:embed="rId1"/>
          <a:srcRect t="122" b="122"/>
          <a:stretch>
            <a:fillRect/>
          </a:stretch>
        </p:blipFill>
        <p:spPr>
          <a:xfrm>
            <a:off x="0" y="0"/>
            <a:ext cx="12192635" cy="6840220"/>
          </a:xfrm>
          <a:prstGeom prst="rect">
            <a:avLst/>
          </a:prstGeom>
          <a:ln>
            <a:solidFill>
              <a:schemeClr val="bg1"/>
            </a:solidFill>
          </a:ln>
        </p:spPr>
      </p:pic>
      <p:sp>
        <p:nvSpPr>
          <p:cNvPr id="7" name="标题 6"/>
          <p:cNvSpPr>
            <a:spLocks noGrp="1"/>
          </p:cNvSpPr>
          <p:nvPr>
            <p:ph type="ctrTitle"/>
            <p:custDataLst>
              <p:tags r:id="rId2"/>
            </p:custDataLst>
          </p:nvPr>
        </p:nvSpPr>
        <p:spPr>
          <a:xfrm>
            <a:off x="6791325" y="3888105"/>
            <a:ext cx="5100955" cy="1148080"/>
          </a:xfrm>
        </p:spPr>
        <p:txBody>
          <a:bodyPr>
            <a:noAutofit/>
            <a:scene3d>
              <a:camera prst="orthographicFront"/>
              <a:lightRig rig="threePt" dir="t"/>
            </a:scene3d>
          </a:bodyPr>
          <a:p>
            <a:pPr marL="0" lvl="0" indent="0" algn="l">
              <a:lnSpc>
                <a:spcPct val="100000"/>
              </a:lnSpc>
              <a:spcBef>
                <a:spcPts val="0"/>
              </a:spcBef>
              <a:spcAft>
                <a:spcPts val="0"/>
              </a:spcAft>
              <a:buSzPct val="100000"/>
              <a:buNone/>
            </a:pPr>
            <a:r>
              <a:rPr lang="zh-CN" altLang="en-US" sz="2800" b="1" kern="0" spc="200">
                <a:ln w="22225">
                  <a:noFill/>
                  <a:prstDash val="solid"/>
                </a:ln>
                <a:gradFill>
                  <a:gsLst>
                    <a:gs pos="50000">
                      <a:srgbClr val="F6EDE1"/>
                    </a:gs>
                    <a:gs pos="0">
                      <a:srgbClr val="F9F3EB"/>
                    </a:gs>
                    <a:gs pos="100000">
                      <a:srgbClr val="F3E6D7"/>
                    </a:gs>
                  </a:gsLst>
                  <a:lin ang="5400000" scaled="1"/>
                </a:gradFill>
                <a:effectLst/>
                <a:uFillTx/>
                <a:latin typeface="微软雅黑" panose="020B0503020204020204" charset="-122"/>
                <a:ea typeface="微软雅黑" panose="020B0503020204020204" charset="-122"/>
              </a:rPr>
              <a:t>武汉康乐药业股份有限公司</a:t>
            </a:r>
            <a:endParaRPr lang="zh-CN" altLang="en-US" sz="2800" b="1" kern="0" spc="200">
              <a:ln w="22225">
                <a:noFill/>
                <a:prstDash val="solid"/>
              </a:ln>
              <a:gradFill>
                <a:gsLst>
                  <a:gs pos="50000">
                    <a:srgbClr val="F6EDE1"/>
                  </a:gs>
                  <a:gs pos="0">
                    <a:srgbClr val="F9F3EB"/>
                  </a:gs>
                  <a:gs pos="100000">
                    <a:srgbClr val="F3E6D7"/>
                  </a:gs>
                </a:gsLst>
                <a:lin ang="5400000" scaled="1"/>
              </a:gradFill>
              <a:effectLst/>
              <a:uFillTx/>
              <a:latin typeface="微软雅黑" panose="020B0503020204020204" charset="-122"/>
              <a:ea typeface="微软雅黑" panose="020B0503020204020204" charset="-122"/>
            </a:endParaRPr>
          </a:p>
        </p:txBody>
      </p:sp>
      <p:pic>
        <p:nvPicPr>
          <p:cNvPr id="5" name="图片 4" descr="M:/尚的工作k盘/2024/20241015-康乐医药/PPT/未标题-2.png未标题-2"/>
          <p:cNvPicPr>
            <a:picLocks noChangeAspect="1"/>
          </p:cNvPicPr>
          <p:nvPr/>
        </p:nvPicPr>
        <p:blipFill>
          <a:blip r:embed="rId3"/>
          <a:srcRect l="86" r="86"/>
          <a:stretch>
            <a:fillRect/>
          </a:stretch>
        </p:blipFill>
        <p:spPr>
          <a:xfrm>
            <a:off x="684530" y="298450"/>
            <a:ext cx="1009650" cy="678815"/>
          </a:xfrm>
          <a:prstGeom prst="rect">
            <a:avLst/>
          </a:prstGeom>
        </p:spPr>
      </p:pic>
      <p:pic>
        <p:nvPicPr>
          <p:cNvPr id="6" name="图片 5" descr="1"/>
          <p:cNvPicPr>
            <a:picLocks noChangeAspect="1"/>
          </p:cNvPicPr>
          <p:nvPr/>
        </p:nvPicPr>
        <p:blipFill>
          <a:blip r:embed="rId4"/>
          <a:stretch>
            <a:fillRect/>
          </a:stretch>
        </p:blipFill>
        <p:spPr>
          <a:xfrm>
            <a:off x="85725" y="4231640"/>
            <a:ext cx="4000500" cy="967740"/>
          </a:xfrm>
          <a:prstGeom prst="rect">
            <a:avLst/>
          </a:prstGeom>
        </p:spPr>
      </p:pic>
      <p:sp>
        <p:nvSpPr>
          <p:cNvPr id="9" name="文本框 8"/>
          <p:cNvSpPr txBox="1"/>
          <p:nvPr/>
        </p:nvSpPr>
        <p:spPr>
          <a:xfrm>
            <a:off x="456565" y="4735830"/>
            <a:ext cx="4064000" cy="435610"/>
          </a:xfrm>
          <a:prstGeom prst="rect">
            <a:avLst/>
          </a:prstGeom>
          <a:noFill/>
        </p:spPr>
        <p:txBody>
          <a:bodyPr wrap="square" rtlCol="0">
            <a:noAutofit/>
          </a:bodyPr>
          <a:p>
            <a:pPr>
              <a:lnSpc>
                <a:spcPct val="170000"/>
              </a:lnSpc>
            </a:pPr>
            <a:endParaRPr lang="en-US" altLang="zh-CN" sz="700">
              <a:solidFill>
                <a:schemeClr val="bg1"/>
              </a:solidFill>
            </a:endParaRPr>
          </a:p>
        </p:txBody>
      </p:sp>
      <p:sp>
        <p:nvSpPr>
          <p:cNvPr id="11" name="文本框 10"/>
          <p:cNvSpPr txBox="1"/>
          <p:nvPr/>
        </p:nvSpPr>
        <p:spPr>
          <a:xfrm>
            <a:off x="1431290" y="1522095"/>
            <a:ext cx="9037320" cy="1568450"/>
          </a:xfrm>
          <a:prstGeom prst="rect">
            <a:avLst/>
          </a:prstGeom>
          <a:noFill/>
        </p:spPr>
        <p:txBody>
          <a:bodyPr wrap="square" rtlCol="0">
            <a:spAutoFit/>
            <a:scene3d>
              <a:camera prst="orthographicFront"/>
              <a:lightRig rig="threePt" dir="t"/>
            </a:scene3d>
          </a:bodyPr>
          <a:p>
            <a:r>
              <a:rPr lang="zh-CN" altLang="en-US" sz="9600" b="1" kern="800" spc="-100">
                <a:solidFill>
                  <a:schemeClr val="bg1"/>
                </a:solidFill>
                <a:effectLst>
                  <a:reflection blurRad="6350" stA="53000" endA="300" endPos="35500" dir="5400000" sy="-90000" algn="bl" rotWithShape="0"/>
                </a:effectLst>
                <a:uFillTx/>
              </a:rPr>
              <a:t>芍药甘草汤颗粒</a:t>
            </a:r>
            <a:endParaRPr lang="zh-CN" altLang="en-US" sz="9600" b="1" kern="800" spc="-100">
              <a:solidFill>
                <a:schemeClr val="bg1"/>
              </a:solidFill>
              <a:effectLst>
                <a:reflection blurRad="6350" stA="53000" endA="300" endPos="35500" dir="5400000" sy="-90000" algn="bl" rotWithShape="0"/>
              </a:effectLst>
              <a:uFillTx/>
            </a:endParaRPr>
          </a:p>
        </p:txBody>
      </p:sp>
      <p:sp>
        <p:nvSpPr>
          <p:cNvPr id="13" name="矩形 12"/>
          <p:cNvSpPr/>
          <p:nvPr/>
        </p:nvSpPr>
        <p:spPr>
          <a:xfrm>
            <a:off x="10835640" y="881380"/>
            <a:ext cx="186055" cy="856615"/>
          </a:xfrm>
          <a:prstGeom prst="rect">
            <a:avLst/>
          </a:prstGeom>
          <a:solidFill>
            <a:srgbClr val="485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2"/>
          <p:cNvPicPr>
            <a:picLocks noChangeAspect="1"/>
          </p:cNvPicPr>
          <p:nvPr/>
        </p:nvPicPr>
        <p:blipFill>
          <a:blip r:embed="rId5"/>
          <a:stretch>
            <a:fillRect/>
          </a:stretch>
        </p:blipFill>
        <p:spPr>
          <a:xfrm>
            <a:off x="7216140" y="5984875"/>
            <a:ext cx="3648075" cy="447040"/>
          </a:xfrm>
          <a:prstGeom prst="rect">
            <a:avLst/>
          </a:prstGeom>
        </p:spPr>
      </p:pic>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pic>
        <p:nvPicPr>
          <p:cNvPr id="4" name="图片 3" descr="M:/尚的工作k盘/2024/20241015-康乐医药/PPT/康乐药业-PPT-02.jpg康乐药业-PPT-02"/>
          <p:cNvPicPr>
            <a:picLocks noChangeAspect="1"/>
          </p:cNvPicPr>
          <p:nvPr/>
        </p:nvPicPr>
        <p:blipFill>
          <a:blip r:embed="rId1"/>
          <a:srcRect t="122" b="122"/>
          <a:stretch>
            <a:fillRect/>
          </a:stretch>
        </p:blipFill>
        <p:spPr>
          <a:xfrm>
            <a:off x="-635" y="9525"/>
            <a:ext cx="12192635" cy="6840220"/>
          </a:xfrm>
          <a:prstGeom prst="rect">
            <a:avLst/>
          </a:prstGeom>
        </p:spPr>
      </p:pic>
      <p:sp>
        <p:nvSpPr>
          <p:cNvPr id="11" name="文本框 10"/>
          <p:cNvSpPr txBox="1"/>
          <p:nvPr/>
        </p:nvSpPr>
        <p:spPr>
          <a:xfrm>
            <a:off x="2483485" y="2764790"/>
            <a:ext cx="2100580" cy="1014730"/>
          </a:xfrm>
          <a:prstGeom prst="rect">
            <a:avLst/>
          </a:prstGeom>
          <a:noFill/>
        </p:spPr>
        <p:txBody>
          <a:bodyPr wrap="square" rtlCol="0">
            <a:spAutoFit/>
            <a:scene3d>
              <a:camera prst="orthographicFront"/>
              <a:lightRig rig="threePt" dir="t"/>
            </a:scene3d>
          </a:bodyPr>
          <a:p>
            <a:r>
              <a:rPr lang="zh-CN" altLang="en-US" sz="6000" b="1" kern="800" spc="-100">
                <a:gradFill>
                  <a:gsLst>
                    <a:gs pos="0">
                      <a:srgbClr val="E7BE91"/>
                    </a:gs>
                    <a:gs pos="100000">
                      <a:srgbClr val="874526"/>
                    </a:gs>
                  </a:gsLst>
                  <a:path path="circle">
                    <a:fillToRect r="100000" b="100000"/>
                  </a:path>
                  <a:tileRect l="-100000" t="-100000"/>
                </a:gradFill>
                <a:effectLst>
                  <a:reflection blurRad="6350" stA="53000" endA="300" endPos="35500" dir="5400000" sy="-90000" algn="bl" rotWithShape="0"/>
                </a:effectLst>
                <a:uFillTx/>
              </a:rPr>
              <a:t>目录</a:t>
            </a:r>
            <a:endParaRPr lang="zh-CN" altLang="en-US" sz="6000" b="1" kern="800" spc="-100">
              <a:gradFill>
                <a:gsLst>
                  <a:gs pos="0">
                    <a:srgbClr val="E7BE91"/>
                  </a:gs>
                  <a:gs pos="100000">
                    <a:srgbClr val="874526"/>
                  </a:gs>
                </a:gsLst>
                <a:path path="circle">
                  <a:fillToRect r="100000" b="100000"/>
                </a:path>
                <a:tileRect l="-100000" t="-100000"/>
              </a:gradFill>
              <a:effectLst>
                <a:reflection blurRad="6350" stA="53000" endA="300" endPos="35500" dir="5400000" sy="-90000" algn="bl" rotWithShape="0"/>
              </a:effectLst>
              <a:uFillTx/>
            </a:endParaRPr>
          </a:p>
        </p:txBody>
      </p:sp>
      <p:sp>
        <p:nvSpPr>
          <p:cNvPr id="5" name="文本框 4"/>
          <p:cNvSpPr txBox="1"/>
          <p:nvPr/>
        </p:nvSpPr>
        <p:spPr>
          <a:xfrm rot="5400000">
            <a:off x="1069340" y="1285875"/>
            <a:ext cx="3033395" cy="779780"/>
          </a:xfrm>
          <a:prstGeom prst="rect">
            <a:avLst/>
          </a:prstGeom>
          <a:noFill/>
        </p:spPr>
        <p:txBody>
          <a:bodyPr wrap="square" rtlCol="0" anchor="t">
            <a:noAutofit/>
            <a:scene3d>
              <a:camera prst="orthographicFront"/>
              <a:lightRig rig="threePt" dir="t"/>
            </a:scene3d>
          </a:bodyPr>
          <a:p>
            <a:pPr lvl="0" algn="l">
              <a:buClrTx/>
              <a:buSzTx/>
              <a:buFontTx/>
            </a:pPr>
            <a:r>
              <a:rPr lang="zh-CN" altLang="en-US" sz="3600" b="1" kern="800" spc="-100">
                <a:gradFill>
                  <a:gsLst>
                    <a:gs pos="0">
                      <a:srgbClr val="E7BE91"/>
                    </a:gs>
                    <a:gs pos="100000">
                      <a:srgbClr val="874526"/>
                    </a:gs>
                  </a:gsLst>
                  <a:path path="circle">
                    <a:fillToRect r="100000" b="100000"/>
                  </a:path>
                  <a:tileRect l="-100000" t="-100000"/>
                </a:gradFill>
                <a:effectLst>
                  <a:reflection blurRad="6350" stA="53000" endA="300" endPos="35500" dir="5400000" sy="-90000" algn="bl" rotWithShape="0"/>
                </a:effectLst>
                <a:uFillTx/>
                <a:sym typeface="+mn-ea"/>
              </a:rPr>
              <a:t>CONTENTS</a:t>
            </a:r>
            <a:endParaRPr lang="zh-CN" altLang="en-US" sz="3600" b="1" kern="800" spc="-100">
              <a:gradFill>
                <a:gsLst>
                  <a:gs pos="0">
                    <a:srgbClr val="E7BE91"/>
                  </a:gs>
                  <a:gs pos="100000">
                    <a:srgbClr val="874526"/>
                  </a:gs>
                </a:gsLst>
                <a:path path="circle">
                  <a:fillToRect r="100000" b="100000"/>
                </a:path>
                <a:tileRect l="-100000" t="-100000"/>
              </a:gradFill>
              <a:effectLst>
                <a:reflection blurRad="6350" stA="53000" endA="300" endPos="35500" dir="5400000" sy="-90000" algn="bl" rotWithShape="0"/>
              </a:effectLst>
              <a:uFillTx/>
              <a:sym typeface="+mn-ea"/>
            </a:endParaRPr>
          </a:p>
        </p:txBody>
      </p:sp>
      <p:pic>
        <p:nvPicPr>
          <p:cNvPr id="6" name="图片 5" descr="4"/>
          <p:cNvPicPr>
            <a:picLocks noChangeAspect="1"/>
          </p:cNvPicPr>
          <p:nvPr/>
        </p:nvPicPr>
        <p:blipFill>
          <a:blip r:embed="rId2"/>
          <a:stretch>
            <a:fillRect/>
          </a:stretch>
        </p:blipFill>
        <p:spPr>
          <a:xfrm>
            <a:off x="2399665" y="3817620"/>
            <a:ext cx="1617980" cy="81915"/>
          </a:xfrm>
          <a:prstGeom prst="rect">
            <a:avLst/>
          </a:prstGeom>
        </p:spPr>
      </p:pic>
      <p:pic>
        <p:nvPicPr>
          <p:cNvPr id="60" name="图片 59" descr="M:/尚的工作k盘/2024/20241015-康乐医药/PPT/未标题-2.png未标题-2"/>
          <p:cNvPicPr>
            <a:picLocks noChangeAspect="1"/>
          </p:cNvPicPr>
          <p:nvPr/>
        </p:nvPicPr>
        <p:blipFill>
          <a:blip r:embed="rId3"/>
          <a:srcRect l="86" r="86"/>
          <a:stretch>
            <a:fillRect/>
          </a:stretch>
        </p:blipFill>
        <p:spPr>
          <a:xfrm>
            <a:off x="684530" y="298450"/>
            <a:ext cx="1009650" cy="678815"/>
          </a:xfrm>
          <a:prstGeom prst="rect">
            <a:avLst/>
          </a:prstGeom>
        </p:spPr>
      </p:pic>
      <p:grpSp>
        <p:nvGrpSpPr>
          <p:cNvPr id="18" name="组合 17"/>
          <p:cNvGrpSpPr/>
          <p:nvPr>
            <p:custDataLst>
              <p:tags r:id="rId4"/>
            </p:custDataLst>
          </p:nvPr>
        </p:nvGrpSpPr>
        <p:grpSpPr>
          <a:xfrm rot="0">
            <a:off x="5158105" y="901700"/>
            <a:ext cx="6157989" cy="1102360"/>
            <a:chOff x="8588" y="5422"/>
            <a:chExt cx="7938" cy="1884"/>
          </a:xfrm>
        </p:grpSpPr>
        <p:grpSp>
          <p:nvGrpSpPr>
            <p:cNvPr id="10" name="组合 9"/>
            <p:cNvGrpSpPr/>
            <p:nvPr/>
          </p:nvGrpSpPr>
          <p:grpSpPr>
            <a:xfrm rot="0">
              <a:off x="10437" y="5997"/>
              <a:ext cx="6089" cy="1309"/>
              <a:chOff x="10498" y="3360"/>
              <a:chExt cx="6089" cy="1309"/>
            </a:xfrm>
          </p:grpSpPr>
          <p:sp>
            <p:nvSpPr>
              <p:cNvPr id="12" name="文本框 11"/>
              <p:cNvSpPr txBox="1"/>
              <p:nvPr>
                <p:custDataLst>
                  <p:tags r:id="rId5"/>
                </p:custDataLst>
              </p:nvPr>
            </p:nvSpPr>
            <p:spPr>
              <a:xfrm>
                <a:off x="11051" y="3360"/>
                <a:ext cx="5536" cy="1309"/>
              </a:xfrm>
              <a:prstGeom prst="rect">
                <a:avLst/>
              </a:prstGeom>
              <a:noFill/>
            </p:spPr>
            <p:txBody>
              <a:bodyPr wrap="square" rtlCol="0">
                <a:noAutofit/>
              </a:bodyPr>
              <a:lstStyle>
                <a:defPPr>
                  <a:defRPr lang="zh-CN"/>
                </a:defPPr>
                <a:lvl1pPr>
                  <a:defRPr sz="4800">
                    <a:gradFill flip="none" rotWithShape="1">
                      <a:gsLst>
                        <a:gs pos="0">
                          <a:srgbClr val="5297D4"/>
                        </a:gs>
                        <a:gs pos="100000">
                          <a:srgbClr val="275B89"/>
                        </a:gs>
                      </a:gsLst>
                      <a:lin ang="5400000" scaled="1"/>
                    </a:gradFill>
                    <a:effectLst>
                      <a:outerShdw blurRad="139700" dist="88900" dir="5400000" algn="t" rotWithShape="0">
                        <a:prstClr val="black">
                          <a:alpha val="20000"/>
                        </a:prstClr>
                      </a:outerShdw>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r>
                  <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rPr>
                  <a:t>药品基本信息</a:t>
                </a:r>
                <a:endPar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endParaRPr>
              </a:p>
            </p:txBody>
          </p:sp>
          <p:grpSp>
            <p:nvGrpSpPr>
              <p:cNvPr id="13" name="组合 12"/>
              <p:cNvGrpSpPr/>
              <p:nvPr>
                <p:custDataLst>
                  <p:tags r:id="rId6"/>
                </p:custDataLst>
              </p:nvPr>
            </p:nvGrpSpPr>
            <p:grpSpPr>
              <a:xfrm rot="0">
                <a:off x="10498" y="4262"/>
                <a:ext cx="4384" cy="120"/>
                <a:chOff x="11840" y="3573"/>
                <a:chExt cx="6283" cy="72"/>
              </a:xfrm>
            </p:grpSpPr>
            <p:cxnSp>
              <p:nvCxnSpPr>
                <p:cNvPr id="14" name="直接连接符 13"/>
                <p:cNvCxnSpPr/>
                <p:nvPr>
                  <p:custDataLst>
                    <p:tags r:id="rId7"/>
                  </p:custDataLst>
                </p:nvPr>
              </p:nvCxnSpPr>
              <p:spPr>
                <a:xfrm>
                  <a:off x="12138" y="3638"/>
                  <a:ext cx="5985"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5" name="矩形 14"/>
                <p:cNvSpPr/>
                <p:nvPr>
                  <p:custDataLst>
                    <p:tags r:id="rId8"/>
                  </p:custDataLst>
                </p:nvPr>
              </p:nvSpPr>
              <p:spPr>
                <a:xfrm>
                  <a:off x="11840" y="3573"/>
                  <a:ext cx="783" cy="7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grpSp>
        </p:grpSp>
        <p:sp>
          <p:nvSpPr>
            <p:cNvPr id="16" name="文本框 15"/>
            <p:cNvSpPr txBox="1"/>
            <p:nvPr>
              <p:custDataLst>
                <p:tags r:id="rId9"/>
              </p:custDataLst>
            </p:nvPr>
          </p:nvSpPr>
          <p:spPr>
            <a:xfrm>
              <a:off x="8641" y="5422"/>
              <a:ext cx="1620" cy="1735"/>
            </a:xfrm>
            <a:prstGeom prst="rect">
              <a:avLst/>
            </a:prstGeom>
            <a:noFill/>
            <a:effectLst>
              <a:reflection blurRad="6350" stA="52000" endA="300" endPos="35000" dir="5400000" sy="-100000" algn="bl" rotWithShape="0"/>
            </a:effectLst>
          </p:spPr>
          <p:txBody>
            <a:bodyPr wrap="square" rtlCol="0">
              <a:spAutoFit/>
            </a:bodyPr>
            <a:lstStyle/>
            <a:p>
              <a:pPr algn="ctr">
                <a:lnSpc>
                  <a:spcPct val="125000"/>
                </a:lnSpc>
                <a:spcBef>
                  <a:spcPts val="100"/>
                </a:spcBef>
                <a:spcAft>
                  <a:spcPts val="100"/>
                </a:spcAft>
              </a:pPr>
              <a:r>
                <a:rPr lang="en-US" altLang="zh-CN" sz="4800" b="1">
                  <a:gradFill>
                    <a:gsLst>
                      <a:gs pos="0">
                        <a:srgbClr val="CF9660"/>
                      </a:gs>
                      <a:gs pos="99000">
                        <a:srgbClr val="5F3B1C"/>
                      </a:gs>
                    </a:gsLst>
                    <a:lin ang="16200000" scaled="0"/>
                  </a:gradFill>
                  <a:effectLst>
                    <a:outerShdw blurRad="50800" dist="38100" dir="2700000" algn="tl" rotWithShape="0">
                      <a:prstClr val="black">
                        <a:alpha val="40000"/>
                      </a:prstClr>
                    </a:outerShdw>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rPr>
                <a:t>01</a:t>
              </a:r>
              <a:endParaRPr lang="en-US" altLang="zh-CN" sz="4800" b="1">
                <a:gradFill>
                  <a:gsLst>
                    <a:gs pos="0">
                      <a:srgbClr val="CF9660"/>
                    </a:gs>
                    <a:gs pos="99000">
                      <a:srgbClr val="5F3B1C"/>
                    </a:gs>
                  </a:gsLst>
                  <a:lin ang="16200000" scaled="0"/>
                </a:gradFill>
                <a:effectLst>
                  <a:outerShdw blurRad="50800" dist="38100" dir="2700000" algn="tl" rotWithShape="0">
                    <a:prstClr val="black">
                      <a:alpha val="40000"/>
                    </a:prstClr>
                  </a:outerShdw>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endParaRPr>
            </a:p>
          </p:txBody>
        </p:sp>
        <p:sp>
          <p:nvSpPr>
            <p:cNvPr id="17" name="半闭框 16"/>
            <p:cNvSpPr/>
            <p:nvPr>
              <p:custDataLst>
                <p:tags r:id="rId10"/>
              </p:custDataLst>
            </p:nvPr>
          </p:nvSpPr>
          <p:spPr>
            <a:xfrm>
              <a:off x="8588" y="5678"/>
              <a:ext cx="441" cy="441"/>
            </a:xfrm>
            <a:prstGeom prst="halfFrame">
              <a:avLst/>
            </a:prstGeom>
            <a:gradFill>
              <a:gsLst>
                <a:gs pos="0">
                  <a:srgbClr val="DCAE61"/>
                </a:gs>
                <a:gs pos="100000">
                  <a:srgbClr val="874526"/>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solidFill>
                  <a:schemeClr val="tx1"/>
                </a:solidFill>
              </a:endParaRPr>
            </a:p>
          </p:txBody>
        </p:sp>
      </p:grpSp>
      <p:grpSp>
        <p:nvGrpSpPr>
          <p:cNvPr id="68" name="组合 67"/>
          <p:cNvGrpSpPr/>
          <p:nvPr>
            <p:custDataLst>
              <p:tags r:id="rId11"/>
            </p:custDataLst>
          </p:nvPr>
        </p:nvGrpSpPr>
        <p:grpSpPr>
          <a:xfrm rot="0">
            <a:off x="5178425" y="1968500"/>
            <a:ext cx="6147128" cy="1102360"/>
            <a:chOff x="8588" y="5422"/>
            <a:chExt cx="7924" cy="1884"/>
          </a:xfrm>
        </p:grpSpPr>
        <p:grpSp>
          <p:nvGrpSpPr>
            <p:cNvPr id="69" name="组合 68"/>
            <p:cNvGrpSpPr/>
            <p:nvPr/>
          </p:nvGrpSpPr>
          <p:grpSpPr>
            <a:xfrm rot="0">
              <a:off x="10437" y="5997"/>
              <a:ext cx="6075" cy="1309"/>
              <a:chOff x="10498" y="3360"/>
              <a:chExt cx="6075" cy="1309"/>
            </a:xfrm>
          </p:grpSpPr>
          <p:sp>
            <p:nvSpPr>
              <p:cNvPr id="70" name="文本框 69"/>
              <p:cNvSpPr txBox="1"/>
              <p:nvPr>
                <p:custDataLst>
                  <p:tags r:id="rId12"/>
                </p:custDataLst>
              </p:nvPr>
            </p:nvSpPr>
            <p:spPr>
              <a:xfrm>
                <a:off x="11037" y="3360"/>
                <a:ext cx="5536" cy="1309"/>
              </a:xfrm>
              <a:prstGeom prst="rect">
                <a:avLst/>
              </a:prstGeom>
              <a:noFill/>
            </p:spPr>
            <p:txBody>
              <a:bodyPr wrap="square" rtlCol="0">
                <a:noAutofit/>
              </a:bodyPr>
              <a:lstStyle>
                <a:defPPr>
                  <a:defRPr lang="zh-CN"/>
                </a:defPPr>
                <a:lvl1pPr>
                  <a:defRPr sz="4800">
                    <a:gradFill flip="none" rotWithShape="1">
                      <a:gsLst>
                        <a:gs pos="0">
                          <a:srgbClr val="5297D4"/>
                        </a:gs>
                        <a:gs pos="100000">
                          <a:srgbClr val="275B89"/>
                        </a:gs>
                      </a:gsLst>
                      <a:lin ang="5400000" scaled="1"/>
                    </a:gradFill>
                    <a:effectLst>
                      <a:outerShdw blurRad="139700" dist="88900" dir="5400000" algn="t" rotWithShape="0">
                        <a:prstClr val="black">
                          <a:alpha val="20000"/>
                        </a:prstClr>
                      </a:outerShdw>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r>
                  <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rPr>
                  <a:t>安全性信息</a:t>
                </a:r>
                <a:endPar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endParaRPr>
              </a:p>
            </p:txBody>
          </p:sp>
          <p:grpSp>
            <p:nvGrpSpPr>
              <p:cNvPr id="71" name="组合 70"/>
              <p:cNvGrpSpPr/>
              <p:nvPr>
                <p:custDataLst>
                  <p:tags r:id="rId13"/>
                </p:custDataLst>
              </p:nvPr>
            </p:nvGrpSpPr>
            <p:grpSpPr>
              <a:xfrm rot="0">
                <a:off x="10498" y="4262"/>
                <a:ext cx="4384" cy="120"/>
                <a:chOff x="11840" y="3573"/>
                <a:chExt cx="6283" cy="72"/>
              </a:xfrm>
            </p:grpSpPr>
            <p:cxnSp>
              <p:nvCxnSpPr>
                <p:cNvPr id="72" name="直接连接符 71"/>
                <p:cNvCxnSpPr/>
                <p:nvPr>
                  <p:custDataLst>
                    <p:tags r:id="rId14"/>
                  </p:custDataLst>
                </p:nvPr>
              </p:nvCxnSpPr>
              <p:spPr>
                <a:xfrm>
                  <a:off x="12138" y="3638"/>
                  <a:ext cx="5985"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3" name="矩形 72"/>
                <p:cNvSpPr/>
                <p:nvPr>
                  <p:custDataLst>
                    <p:tags r:id="rId15"/>
                  </p:custDataLst>
                </p:nvPr>
              </p:nvSpPr>
              <p:spPr>
                <a:xfrm>
                  <a:off x="11840" y="3573"/>
                  <a:ext cx="783" cy="7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grpSp>
        </p:grpSp>
        <p:sp>
          <p:nvSpPr>
            <p:cNvPr id="74" name="文本框 73"/>
            <p:cNvSpPr txBox="1"/>
            <p:nvPr>
              <p:custDataLst>
                <p:tags r:id="rId16"/>
              </p:custDataLst>
            </p:nvPr>
          </p:nvSpPr>
          <p:spPr>
            <a:xfrm>
              <a:off x="8641" y="5422"/>
              <a:ext cx="1620" cy="1735"/>
            </a:xfrm>
            <a:prstGeom prst="rect">
              <a:avLst/>
            </a:prstGeom>
            <a:noFill/>
            <a:effectLst>
              <a:reflection blurRad="6350" stA="52000" endA="300" endPos="35000" dir="5400000" sy="-100000" algn="bl" rotWithShape="0"/>
            </a:effectLst>
          </p:spPr>
          <p:txBody>
            <a:bodyPr wrap="square" rtlCol="0">
              <a:spAutoFit/>
            </a:bodyPr>
            <a:lstStyle/>
            <a:p>
              <a:pPr algn="ctr">
                <a:lnSpc>
                  <a:spcPct val="125000"/>
                </a:lnSpc>
                <a:spcBef>
                  <a:spcPts val="100"/>
                </a:spcBef>
                <a:spcAft>
                  <a:spcPts val="100"/>
                </a:spcAft>
              </a:pPr>
              <a:r>
                <a:rPr lang="en-US" altLang="zh-CN" sz="48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rPr>
                <a:t>02</a:t>
              </a:r>
              <a:endParaRPr lang="en-US" altLang="zh-CN" sz="48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endParaRPr>
            </a:p>
          </p:txBody>
        </p:sp>
        <p:sp>
          <p:nvSpPr>
            <p:cNvPr id="75" name="半闭框 74"/>
            <p:cNvSpPr/>
            <p:nvPr>
              <p:custDataLst>
                <p:tags r:id="rId17"/>
              </p:custDataLst>
            </p:nvPr>
          </p:nvSpPr>
          <p:spPr>
            <a:xfrm>
              <a:off x="8588" y="5678"/>
              <a:ext cx="441" cy="441"/>
            </a:xfrm>
            <a:prstGeom prst="halfFrame">
              <a:avLst/>
            </a:prstGeom>
            <a:gradFill>
              <a:gsLst>
                <a:gs pos="0">
                  <a:srgbClr val="DCAE61"/>
                </a:gs>
                <a:gs pos="100000">
                  <a:srgbClr val="874526"/>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solidFill>
                  <a:schemeClr val="tx1"/>
                </a:solidFill>
              </a:endParaRPr>
            </a:p>
          </p:txBody>
        </p:sp>
      </p:grpSp>
      <p:grpSp>
        <p:nvGrpSpPr>
          <p:cNvPr id="76" name="组合 75"/>
          <p:cNvGrpSpPr/>
          <p:nvPr>
            <p:custDataLst>
              <p:tags r:id="rId18"/>
            </p:custDataLst>
          </p:nvPr>
        </p:nvGrpSpPr>
        <p:grpSpPr>
          <a:xfrm rot="0">
            <a:off x="5169535" y="3047365"/>
            <a:ext cx="6157989" cy="1102360"/>
            <a:chOff x="8588" y="5422"/>
            <a:chExt cx="7938" cy="1884"/>
          </a:xfrm>
        </p:grpSpPr>
        <p:grpSp>
          <p:nvGrpSpPr>
            <p:cNvPr id="77" name="组合 76"/>
            <p:cNvGrpSpPr/>
            <p:nvPr/>
          </p:nvGrpSpPr>
          <p:grpSpPr>
            <a:xfrm rot="0">
              <a:off x="10437" y="5997"/>
              <a:ext cx="6089" cy="1309"/>
              <a:chOff x="10498" y="3360"/>
              <a:chExt cx="6089" cy="1309"/>
            </a:xfrm>
          </p:grpSpPr>
          <p:sp>
            <p:nvSpPr>
              <p:cNvPr id="78" name="文本框 77"/>
              <p:cNvSpPr txBox="1"/>
              <p:nvPr>
                <p:custDataLst>
                  <p:tags r:id="rId19"/>
                </p:custDataLst>
              </p:nvPr>
            </p:nvSpPr>
            <p:spPr>
              <a:xfrm>
                <a:off x="11051" y="3360"/>
                <a:ext cx="5536" cy="1309"/>
              </a:xfrm>
              <a:prstGeom prst="rect">
                <a:avLst/>
              </a:prstGeom>
              <a:noFill/>
            </p:spPr>
            <p:txBody>
              <a:bodyPr wrap="square" rtlCol="0">
                <a:noAutofit/>
              </a:bodyPr>
              <a:lstStyle>
                <a:defPPr>
                  <a:defRPr lang="zh-CN"/>
                </a:defPPr>
                <a:lvl1pPr>
                  <a:defRPr sz="4800">
                    <a:gradFill flip="none" rotWithShape="1">
                      <a:gsLst>
                        <a:gs pos="0">
                          <a:srgbClr val="5297D4"/>
                        </a:gs>
                        <a:gs pos="100000">
                          <a:srgbClr val="275B89"/>
                        </a:gs>
                      </a:gsLst>
                      <a:lin ang="5400000" scaled="1"/>
                    </a:gradFill>
                    <a:effectLst>
                      <a:outerShdw blurRad="139700" dist="88900" dir="5400000" algn="t" rotWithShape="0">
                        <a:prstClr val="black">
                          <a:alpha val="20000"/>
                        </a:prstClr>
                      </a:outerShdw>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r>
                  <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rPr>
                  <a:t>有效性信息</a:t>
                </a:r>
                <a:endPar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endParaRPr>
              </a:p>
            </p:txBody>
          </p:sp>
          <p:grpSp>
            <p:nvGrpSpPr>
              <p:cNvPr id="79" name="组合 78"/>
              <p:cNvGrpSpPr/>
              <p:nvPr>
                <p:custDataLst>
                  <p:tags r:id="rId20"/>
                </p:custDataLst>
              </p:nvPr>
            </p:nvGrpSpPr>
            <p:grpSpPr>
              <a:xfrm rot="0">
                <a:off x="10498" y="4262"/>
                <a:ext cx="4384" cy="120"/>
                <a:chOff x="11840" y="3573"/>
                <a:chExt cx="6283" cy="72"/>
              </a:xfrm>
            </p:grpSpPr>
            <p:cxnSp>
              <p:nvCxnSpPr>
                <p:cNvPr id="80" name="直接连接符 79"/>
                <p:cNvCxnSpPr/>
                <p:nvPr>
                  <p:custDataLst>
                    <p:tags r:id="rId21"/>
                  </p:custDataLst>
                </p:nvPr>
              </p:nvCxnSpPr>
              <p:spPr>
                <a:xfrm>
                  <a:off x="12138" y="3638"/>
                  <a:ext cx="5985"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81" name="矩形 80"/>
                <p:cNvSpPr/>
                <p:nvPr>
                  <p:custDataLst>
                    <p:tags r:id="rId22"/>
                  </p:custDataLst>
                </p:nvPr>
              </p:nvSpPr>
              <p:spPr>
                <a:xfrm>
                  <a:off x="11840" y="3573"/>
                  <a:ext cx="783" cy="7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grpSp>
        </p:grpSp>
        <p:sp>
          <p:nvSpPr>
            <p:cNvPr id="82" name="文本框 81"/>
            <p:cNvSpPr txBox="1"/>
            <p:nvPr>
              <p:custDataLst>
                <p:tags r:id="rId23"/>
              </p:custDataLst>
            </p:nvPr>
          </p:nvSpPr>
          <p:spPr>
            <a:xfrm>
              <a:off x="8641" y="5422"/>
              <a:ext cx="1620" cy="1735"/>
            </a:xfrm>
            <a:prstGeom prst="rect">
              <a:avLst/>
            </a:prstGeom>
            <a:noFill/>
            <a:effectLst>
              <a:reflection blurRad="6350" stA="52000" endA="300" endPos="35000" dir="5400000" sy="-100000" algn="bl" rotWithShape="0"/>
            </a:effectLst>
          </p:spPr>
          <p:txBody>
            <a:bodyPr wrap="square" rtlCol="0">
              <a:spAutoFit/>
            </a:bodyPr>
            <a:lstStyle/>
            <a:p>
              <a:pPr algn="ctr">
                <a:lnSpc>
                  <a:spcPct val="125000"/>
                </a:lnSpc>
                <a:spcBef>
                  <a:spcPts val="100"/>
                </a:spcBef>
                <a:spcAft>
                  <a:spcPts val="100"/>
                </a:spcAft>
              </a:pPr>
              <a:r>
                <a:rPr lang="en-US" altLang="zh-CN" sz="48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rPr>
                <a:t>03</a:t>
              </a:r>
              <a:endParaRPr lang="en-US" altLang="zh-CN" sz="48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endParaRPr>
            </a:p>
          </p:txBody>
        </p:sp>
        <p:sp>
          <p:nvSpPr>
            <p:cNvPr id="83" name="半闭框 82"/>
            <p:cNvSpPr/>
            <p:nvPr>
              <p:custDataLst>
                <p:tags r:id="rId24"/>
              </p:custDataLst>
            </p:nvPr>
          </p:nvSpPr>
          <p:spPr>
            <a:xfrm>
              <a:off x="8588" y="5678"/>
              <a:ext cx="441" cy="441"/>
            </a:xfrm>
            <a:prstGeom prst="halfFrame">
              <a:avLst/>
            </a:prstGeom>
            <a:gradFill>
              <a:gsLst>
                <a:gs pos="0">
                  <a:srgbClr val="DCAE61"/>
                </a:gs>
                <a:gs pos="100000">
                  <a:srgbClr val="874526"/>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solidFill>
                  <a:schemeClr val="tx1"/>
                </a:solidFill>
              </a:endParaRPr>
            </a:p>
          </p:txBody>
        </p:sp>
      </p:grpSp>
      <p:grpSp>
        <p:nvGrpSpPr>
          <p:cNvPr id="84" name="组合 83"/>
          <p:cNvGrpSpPr/>
          <p:nvPr>
            <p:custDataLst>
              <p:tags r:id="rId25"/>
            </p:custDataLst>
          </p:nvPr>
        </p:nvGrpSpPr>
        <p:grpSpPr>
          <a:xfrm rot="0">
            <a:off x="5231765" y="4159250"/>
            <a:ext cx="6147128" cy="1102360"/>
            <a:chOff x="8588" y="5422"/>
            <a:chExt cx="7924" cy="1884"/>
          </a:xfrm>
        </p:grpSpPr>
        <p:grpSp>
          <p:nvGrpSpPr>
            <p:cNvPr id="85" name="组合 84"/>
            <p:cNvGrpSpPr/>
            <p:nvPr/>
          </p:nvGrpSpPr>
          <p:grpSpPr>
            <a:xfrm rot="0">
              <a:off x="10437" y="5997"/>
              <a:ext cx="6075" cy="1309"/>
              <a:chOff x="10498" y="3360"/>
              <a:chExt cx="6075" cy="1309"/>
            </a:xfrm>
          </p:grpSpPr>
          <p:sp>
            <p:nvSpPr>
              <p:cNvPr id="86" name="文本框 85"/>
              <p:cNvSpPr txBox="1"/>
              <p:nvPr>
                <p:custDataLst>
                  <p:tags r:id="rId26"/>
                </p:custDataLst>
              </p:nvPr>
            </p:nvSpPr>
            <p:spPr>
              <a:xfrm>
                <a:off x="11037" y="3360"/>
                <a:ext cx="5536" cy="1309"/>
              </a:xfrm>
              <a:prstGeom prst="rect">
                <a:avLst/>
              </a:prstGeom>
              <a:noFill/>
            </p:spPr>
            <p:txBody>
              <a:bodyPr wrap="square" rtlCol="0">
                <a:noAutofit/>
              </a:bodyPr>
              <a:lstStyle>
                <a:defPPr>
                  <a:defRPr lang="zh-CN"/>
                </a:defPPr>
                <a:lvl1pPr>
                  <a:defRPr sz="4800">
                    <a:gradFill flip="none" rotWithShape="1">
                      <a:gsLst>
                        <a:gs pos="0">
                          <a:srgbClr val="5297D4"/>
                        </a:gs>
                        <a:gs pos="100000">
                          <a:srgbClr val="275B89"/>
                        </a:gs>
                      </a:gsLst>
                      <a:lin ang="5400000" scaled="1"/>
                    </a:gradFill>
                    <a:effectLst>
                      <a:outerShdw blurRad="139700" dist="88900" dir="5400000" algn="t" rotWithShape="0">
                        <a:prstClr val="black">
                          <a:alpha val="20000"/>
                        </a:prstClr>
                      </a:outerShdw>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r>
                  <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rPr>
                  <a:t>创新</a:t>
                </a:r>
                <a:r>
                  <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rPr>
                  <a:t>性信息</a:t>
                </a:r>
                <a:endPar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endParaRPr>
              </a:p>
            </p:txBody>
          </p:sp>
          <p:grpSp>
            <p:nvGrpSpPr>
              <p:cNvPr id="87" name="组合 86"/>
              <p:cNvGrpSpPr/>
              <p:nvPr>
                <p:custDataLst>
                  <p:tags r:id="rId27"/>
                </p:custDataLst>
              </p:nvPr>
            </p:nvGrpSpPr>
            <p:grpSpPr>
              <a:xfrm rot="0">
                <a:off x="10498" y="4262"/>
                <a:ext cx="4384" cy="120"/>
                <a:chOff x="11840" y="3573"/>
                <a:chExt cx="6283" cy="72"/>
              </a:xfrm>
            </p:grpSpPr>
            <p:cxnSp>
              <p:nvCxnSpPr>
                <p:cNvPr id="88" name="直接连接符 87"/>
                <p:cNvCxnSpPr/>
                <p:nvPr>
                  <p:custDataLst>
                    <p:tags r:id="rId28"/>
                  </p:custDataLst>
                </p:nvPr>
              </p:nvCxnSpPr>
              <p:spPr>
                <a:xfrm>
                  <a:off x="12138" y="3638"/>
                  <a:ext cx="5985"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89" name="矩形 88"/>
                <p:cNvSpPr/>
                <p:nvPr>
                  <p:custDataLst>
                    <p:tags r:id="rId29"/>
                  </p:custDataLst>
                </p:nvPr>
              </p:nvSpPr>
              <p:spPr>
                <a:xfrm>
                  <a:off x="11840" y="3573"/>
                  <a:ext cx="783" cy="7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grpSp>
        </p:grpSp>
        <p:sp>
          <p:nvSpPr>
            <p:cNvPr id="90" name="文本框 89"/>
            <p:cNvSpPr txBox="1"/>
            <p:nvPr>
              <p:custDataLst>
                <p:tags r:id="rId30"/>
              </p:custDataLst>
            </p:nvPr>
          </p:nvSpPr>
          <p:spPr>
            <a:xfrm>
              <a:off x="8641" y="5422"/>
              <a:ext cx="1620" cy="1735"/>
            </a:xfrm>
            <a:prstGeom prst="rect">
              <a:avLst/>
            </a:prstGeom>
            <a:noFill/>
            <a:effectLst>
              <a:reflection blurRad="6350" stA="52000" endA="300" endPos="35000" dir="5400000" sy="-100000" algn="bl" rotWithShape="0"/>
            </a:effectLst>
          </p:spPr>
          <p:txBody>
            <a:bodyPr wrap="square" rtlCol="0">
              <a:spAutoFit/>
            </a:bodyPr>
            <a:lstStyle/>
            <a:p>
              <a:pPr algn="ctr">
                <a:lnSpc>
                  <a:spcPct val="125000"/>
                </a:lnSpc>
                <a:spcBef>
                  <a:spcPts val="100"/>
                </a:spcBef>
                <a:spcAft>
                  <a:spcPts val="100"/>
                </a:spcAft>
              </a:pPr>
              <a:r>
                <a:rPr lang="en-US" altLang="zh-CN" sz="48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rPr>
                <a:t>04</a:t>
              </a:r>
              <a:endParaRPr lang="en-US" altLang="zh-CN" sz="48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endParaRPr>
            </a:p>
          </p:txBody>
        </p:sp>
        <p:sp>
          <p:nvSpPr>
            <p:cNvPr id="91" name="半闭框 90"/>
            <p:cNvSpPr/>
            <p:nvPr>
              <p:custDataLst>
                <p:tags r:id="rId31"/>
              </p:custDataLst>
            </p:nvPr>
          </p:nvSpPr>
          <p:spPr>
            <a:xfrm>
              <a:off x="8588" y="5678"/>
              <a:ext cx="441" cy="441"/>
            </a:xfrm>
            <a:prstGeom prst="halfFrame">
              <a:avLst/>
            </a:prstGeom>
            <a:gradFill>
              <a:gsLst>
                <a:gs pos="0">
                  <a:srgbClr val="DCAE61"/>
                </a:gs>
                <a:gs pos="100000">
                  <a:srgbClr val="874526"/>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solidFill>
                  <a:schemeClr val="tx1"/>
                </a:solidFill>
              </a:endParaRPr>
            </a:p>
          </p:txBody>
        </p:sp>
      </p:grpSp>
      <p:grpSp>
        <p:nvGrpSpPr>
          <p:cNvPr id="92" name="组合 91"/>
          <p:cNvGrpSpPr/>
          <p:nvPr>
            <p:custDataLst>
              <p:tags r:id="rId32"/>
            </p:custDataLst>
          </p:nvPr>
        </p:nvGrpSpPr>
        <p:grpSpPr>
          <a:xfrm rot="0">
            <a:off x="5241290" y="5247640"/>
            <a:ext cx="6136268" cy="1102360"/>
            <a:chOff x="8588" y="5422"/>
            <a:chExt cx="7910" cy="1884"/>
          </a:xfrm>
        </p:grpSpPr>
        <p:grpSp>
          <p:nvGrpSpPr>
            <p:cNvPr id="93" name="组合 92"/>
            <p:cNvGrpSpPr/>
            <p:nvPr/>
          </p:nvGrpSpPr>
          <p:grpSpPr>
            <a:xfrm rot="0">
              <a:off x="10437" y="5997"/>
              <a:ext cx="6061" cy="1309"/>
              <a:chOff x="10498" y="3360"/>
              <a:chExt cx="6061" cy="1309"/>
            </a:xfrm>
          </p:grpSpPr>
          <p:sp>
            <p:nvSpPr>
              <p:cNvPr id="94" name="文本框 93"/>
              <p:cNvSpPr txBox="1"/>
              <p:nvPr>
                <p:custDataLst>
                  <p:tags r:id="rId33"/>
                </p:custDataLst>
              </p:nvPr>
            </p:nvSpPr>
            <p:spPr>
              <a:xfrm>
                <a:off x="11023" y="3360"/>
                <a:ext cx="5536" cy="1309"/>
              </a:xfrm>
              <a:prstGeom prst="rect">
                <a:avLst/>
              </a:prstGeom>
              <a:noFill/>
            </p:spPr>
            <p:txBody>
              <a:bodyPr wrap="square" rtlCol="0">
                <a:noAutofit/>
              </a:bodyPr>
              <a:lstStyle>
                <a:defPPr>
                  <a:defRPr lang="zh-CN"/>
                </a:defPPr>
                <a:lvl1pPr>
                  <a:defRPr sz="4800">
                    <a:gradFill flip="none" rotWithShape="1">
                      <a:gsLst>
                        <a:gs pos="0">
                          <a:srgbClr val="5297D4"/>
                        </a:gs>
                        <a:gs pos="100000">
                          <a:srgbClr val="275B89"/>
                        </a:gs>
                      </a:gsLst>
                      <a:lin ang="5400000" scaled="1"/>
                    </a:gradFill>
                    <a:effectLst>
                      <a:outerShdw blurRad="139700" dist="88900" dir="5400000" algn="t" rotWithShape="0">
                        <a:prstClr val="black">
                          <a:alpha val="20000"/>
                        </a:prstClr>
                      </a:outerShdw>
                    </a:effectLst>
                    <a:latin typeface="思源黑体 CN Bold" panose="020B0800000000000000" pitchFamily="34" charset="-122"/>
                    <a:ea typeface="思源黑体 CN Bold" panose="020B0800000000000000" pitchFamily="34" charset="-122"/>
                  </a:defRPr>
                </a:lvl1pPr>
                <a:lvl2pPr>
                  <a:defRPr/>
                </a:lvl2pPr>
                <a:lvl3pPr>
                  <a:defRPr/>
                </a:lvl3pPr>
                <a:lvl4pPr>
                  <a:defRPr/>
                </a:lvl4pPr>
                <a:lvl5pPr>
                  <a:defRPr/>
                </a:lvl5pPr>
                <a:lvl6pPr>
                  <a:defRPr/>
                </a:lvl6pPr>
                <a:lvl7pPr>
                  <a:defRPr/>
                </a:lvl7pPr>
                <a:lvl8pPr>
                  <a:defRPr/>
                </a:lvl8pPr>
                <a:lvl9pPr>
                  <a:defRPr/>
                </a:lvl9pPr>
              </a:lstStyle>
              <a:p>
                <a:r>
                  <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rPr>
                  <a:t>公平</a:t>
                </a:r>
                <a:r>
                  <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rPr>
                  <a:t>性信息</a:t>
                </a:r>
                <a:endParaRPr lang="zh-CN" altLang="en-US" sz="2800" b="1">
                  <a:gradFill>
                    <a:gsLst>
                      <a:gs pos="50000">
                        <a:schemeClr val="tx1"/>
                      </a:gs>
                      <a:gs pos="0">
                        <a:schemeClr val="tx1">
                          <a:lumMod val="25000"/>
                          <a:lumOff val="75000"/>
                        </a:schemeClr>
                      </a:gs>
                      <a:gs pos="100000">
                        <a:schemeClr val="tx1">
                          <a:lumMod val="85000"/>
                        </a:schemeClr>
                      </a:gs>
                    </a:gsLst>
                    <a:lin ang="5400000" scaled="1"/>
                  </a:gradFill>
                  <a:effectLst>
                    <a:outerShdw blurRad="139700" dist="88900" dir="5400000" algn="t" rotWithShape="0">
                      <a:srgbClr val="014693">
                        <a:alpha val="20000"/>
                      </a:srgbClr>
                    </a:outerShdw>
                  </a:effectLst>
                  <a:latin typeface="+mj-ea"/>
                  <a:ea typeface="+mj-ea"/>
                  <a:cs typeface="+mj-ea"/>
                  <a:sym typeface="庞门正道标题体3.0" panose="02010600030101010101" pitchFamily="2" charset="-122"/>
                </a:endParaRPr>
              </a:p>
            </p:txBody>
          </p:sp>
          <p:grpSp>
            <p:nvGrpSpPr>
              <p:cNvPr id="95" name="组合 94"/>
              <p:cNvGrpSpPr/>
              <p:nvPr>
                <p:custDataLst>
                  <p:tags r:id="rId34"/>
                </p:custDataLst>
              </p:nvPr>
            </p:nvGrpSpPr>
            <p:grpSpPr>
              <a:xfrm rot="0">
                <a:off x="10498" y="4262"/>
                <a:ext cx="4384" cy="120"/>
                <a:chOff x="11840" y="3573"/>
                <a:chExt cx="6283" cy="72"/>
              </a:xfrm>
            </p:grpSpPr>
            <p:cxnSp>
              <p:nvCxnSpPr>
                <p:cNvPr id="96" name="直接连接符 95"/>
                <p:cNvCxnSpPr/>
                <p:nvPr>
                  <p:custDataLst>
                    <p:tags r:id="rId35"/>
                  </p:custDataLst>
                </p:nvPr>
              </p:nvCxnSpPr>
              <p:spPr>
                <a:xfrm>
                  <a:off x="12138" y="3638"/>
                  <a:ext cx="5985"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7" name="矩形 96"/>
                <p:cNvSpPr/>
                <p:nvPr>
                  <p:custDataLst>
                    <p:tags r:id="rId36"/>
                  </p:custDataLst>
                </p:nvPr>
              </p:nvSpPr>
              <p:spPr>
                <a:xfrm>
                  <a:off x="11840" y="3573"/>
                  <a:ext cx="783" cy="72"/>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grpSp>
        </p:grpSp>
        <p:sp>
          <p:nvSpPr>
            <p:cNvPr id="98" name="文本框 97"/>
            <p:cNvSpPr txBox="1"/>
            <p:nvPr>
              <p:custDataLst>
                <p:tags r:id="rId37"/>
              </p:custDataLst>
            </p:nvPr>
          </p:nvSpPr>
          <p:spPr>
            <a:xfrm>
              <a:off x="8641" y="5422"/>
              <a:ext cx="1620" cy="1735"/>
            </a:xfrm>
            <a:prstGeom prst="rect">
              <a:avLst/>
            </a:prstGeom>
            <a:noFill/>
            <a:effectLst>
              <a:reflection blurRad="6350" stA="52000" endA="300" endPos="35000" dir="5400000" sy="-100000" algn="bl" rotWithShape="0"/>
            </a:effectLst>
          </p:spPr>
          <p:txBody>
            <a:bodyPr wrap="square" rtlCol="0">
              <a:spAutoFit/>
            </a:bodyPr>
            <a:lstStyle/>
            <a:p>
              <a:pPr algn="ctr">
                <a:lnSpc>
                  <a:spcPct val="125000"/>
                </a:lnSpc>
                <a:spcBef>
                  <a:spcPts val="100"/>
                </a:spcBef>
                <a:spcAft>
                  <a:spcPts val="100"/>
                </a:spcAft>
              </a:pPr>
              <a:r>
                <a:rPr lang="en-US" altLang="zh-CN" sz="48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rPr>
                <a:t>05</a:t>
              </a:r>
              <a:endParaRPr lang="en-US" altLang="zh-CN" sz="48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endParaRPr>
            </a:p>
          </p:txBody>
        </p:sp>
        <p:sp>
          <p:nvSpPr>
            <p:cNvPr id="99" name="半闭框 98"/>
            <p:cNvSpPr/>
            <p:nvPr>
              <p:custDataLst>
                <p:tags r:id="rId38"/>
              </p:custDataLst>
            </p:nvPr>
          </p:nvSpPr>
          <p:spPr>
            <a:xfrm>
              <a:off x="8588" y="5678"/>
              <a:ext cx="441" cy="441"/>
            </a:xfrm>
            <a:prstGeom prst="halfFrame">
              <a:avLst/>
            </a:prstGeom>
            <a:gradFill>
              <a:gsLst>
                <a:gs pos="0">
                  <a:srgbClr val="DCAE61"/>
                </a:gs>
                <a:gs pos="100000">
                  <a:srgbClr val="874526"/>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grpSp>
    </p:spTree>
    <p:custDataLst>
      <p:tags r:id="rId39"/>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grpSp>
        <p:nvGrpSpPr>
          <p:cNvPr id="12" name="组合 11"/>
          <p:cNvGrpSpPr/>
          <p:nvPr/>
        </p:nvGrpSpPr>
        <p:grpSpPr>
          <a:xfrm>
            <a:off x="635" y="-57785"/>
            <a:ext cx="12192635" cy="6856730"/>
            <a:chOff x="0" y="0"/>
            <a:chExt cx="19201" cy="10798"/>
          </a:xfrm>
        </p:grpSpPr>
        <p:grpSp>
          <p:nvGrpSpPr>
            <p:cNvPr id="9" name="组合 8"/>
            <p:cNvGrpSpPr/>
            <p:nvPr/>
          </p:nvGrpSpPr>
          <p:grpSpPr>
            <a:xfrm>
              <a:off x="0" y="0"/>
              <a:ext cx="19201" cy="10798"/>
              <a:chOff x="0" y="0"/>
              <a:chExt cx="19201" cy="10798"/>
            </a:xfrm>
          </p:grpSpPr>
          <p:pic>
            <p:nvPicPr>
              <p:cNvPr id="4" name="图片 3" descr="康乐药业-PPT-03"/>
              <p:cNvPicPr>
                <a:picLocks noChangeAspect="1"/>
              </p:cNvPicPr>
              <p:nvPr/>
            </p:nvPicPr>
            <p:blipFill>
              <a:blip r:embed="rId1"/>
              <a:srcRect t="15717"/>
              <a:stretch>
                <a:fillRect/>
              </a:stretch>
            </p:blipFill>
            <p:spPr>
              <a:xfrm>
                <a:off x="0" y="0"/>
                <a:ext cx="19200" cy="10799"/>
              </a:xfrm>
              <a:prstGeom prst="rect">
                <a:avLst/>
              </a:prstGeom>
            </p:spPr>
          </p:pic>
          <p:pic>
            <p:nvPicPr>
              <p:cNvPr id="8" name="图片 7" descr="M:/尚的工作k盘/2024/20241015-康乐医药/PPT/康乐药业-PPT-02.jpg康乐药业-PPT-02"/>
              <p:cNvPicPr>
                <a:picLocks noChangeAspect="1"/>
              </p:cNvPicPr>
              <p:nvPr/>
            </p:nvPicPr>
            <p:blipFill>
              <a:blip r:embed="rId2"/>
              <a:srcRect l="59971" t="122" b="63613"/>
              <a:stretch>
                <a:fillRect/>
              </a:stretch>
            </p:blipFill>
            <p:spPr>
              <a:xfrm>
                <a:off x="11515" y="0"/>
                <a:ext cx="7686" cy="3916"/>
              </a:xfrm>
              <a:prstGeom prst="rect">
                <a:avLst/>
              </a:prstGeom>
            </p:spPr>
          </p:pic>
        </p:grpSp>
        <p:pic>
          <p:nvPicPr>
            <p:cNvPr id="10" name="图片 9" descr="康乐药业-PPT-03"/>
            <p:cNvPicPr>
              <a:picLocks noChangeAspect="1"/>
            </p:cNvPicPr>
            <p:nvPr/>
          </p:nvPicPr>
          <p:blipFill>
            <a:blip r:embed="rId1"/>
            <a:srcRect l="31849" b="16376"/>
            <a:stretch>
              <a:fillRect/>
            </a:stretch>
          </p:blipFill>
          <p:spPr>
            <a:xfrm>
              <a:off x="6115" y="17"/>
              <a:ext cx="13085" cy="9008"/>
            </a:xfrm>
            <a:prstGeom prst="rect">
              <a:avLst/>
            </a:prstGeom>
          </p:spPr>
        </p:pic>
      </p:grpSp>
      <p:grpSp>
        <p:nvGrpSpPr>
          <p:cNvPr id="11" name="组合 10"/>
          <p:cNvGrpSpPr/>
          <p:nvPr/>
        </p:nvGrpSpPr>
        <p:grpSpPr>
          <a:xfrm>
            <a:off x="431800" y="82550"/>
            <a:ext cx="4483735" cy="937260"/>
            <a:chOff x="816" y="130"/>
            <a:chExt cx="7061" cy="1476"/>
          </a:xfrm>
        </p:grpSpPr>
        <p:grpSp>
          <p:nvGrpSpPr>
            <p:cNvPr id="5" name="组合 4"/>
            <p:cNvGrpSpPr/>
            <p:nvPr/>
          </p:nvGrpSpPr>
          <p:grpSpPr>
            <a:xfrm>
              <a:off x="972" y="130"/>
              <a:ext cx="6905" cy="1476"/>
              <a:chOff x="1957" y="728"/>
              <a:chExt cx="6905" cy="1476"/>
            </a:xfrm>
          </p:grpSpPr>
          <p:sp>
            <p:nvSpPr>
              <p:cNvPr id="6" name="文本框 5"/>
              <p:cNvSpPr txBox="1"/>
              <p:nvPr/>
            </p:nvSpPr>
            <p:spPr>
              <a:xfrm>
                <a:off x="3450" y="1116"/>
                <a:ext cx="5412" cy="822"/>
              </a:xfrm>
              <a:prstGeom prst="rect">
                <a:avLst/>
              </a:prstGeom>
              <a:noFill/>
              <a:ln>
                <a:noFill/>
              </a:ln>
            </p:spPr>
            <p:txBody>
              <a:bodyPr wrap="square" rtlCol="0">
                <a:spAutoFit/>
              </a:bodyPr>
              <a:p>
                <a:pPr algn="l"/>
                <a:r>
                  <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药</a:t>
                </a:r>
                <a:r>
                  <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品基本信息</a:t>
                </a:r>
                <a:endPar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95" name="文本框 94"/>
              <p:cNvSpPr txBox="1"/>
              <p:nvPr>
                <p:custDataLst>
                  <p:tags r:id="rId3"/>
                </p:custDataLst>
              </p:nvPr>
            </p:nvSpPr>
            <p:spPr>
              <a:xfrm>
                <a:off x="1957" y="728"/>
                <a:ext cx="1374" cy="1476"/>
              </a:xfrm>
              <a:prstGeom prst="rect">
                <a:avLst/>
              </a:prstGeom>
              <a:noFill/>
              <a:effectLst>
                <a:reflection blurRad="6350" stA="52000" endA="300" endPos="35000" dir="5400000" sy="-100000" algn="bl" rotWithShape="0"/>
              </a:effectLst>
            </p:spPr>
            <p:txBody>
              <a:bodyPr wrap="none" rtlCol="0">
                <a:spAutoFit/>
              </a:bodyPr>
              <a:p>
                <a:pPr algn="ctr">
                  <a:lnSpc>
                    <a:spcPct val="125000"/>
                  </a:lnSpc>
                  <a:spcBef>
                    <a:spcPts val="100"/>
                  </a:spcBef>
                  <a:spcAft>
                    <a:spcPts val="100"/>
                  </a:spcAft>
                </a:pPr>
                <a:r>
                  <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rPr>
                  <a:t>01</a:t>
                </a:r>
                <a:endPar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endParaRPr>
              </a:p>
            </p:txBody>
          </p:sp>
        </p:grpSp>
        <p:sp>
          <p:nvSpPr>
            <p:cNvPr id="96" name="半闭框 95"/>
            <p:cNvSpPr/>
            <p:nvPr>
              <p:custDataLst>
                <p:tags r:id="rId4"/>
              </p:custDataLst>
            </p:nvPr>
          </p:nvSpPr>
          <p:spPr>
            <a:xfrm>
              <a:off x="816" y="340"/>
              <a:ext cx="340" cy="340"/>
            </a:xfrm>
            <a:prstGeom prst="halfFrame">
              <a:avLst/>
            </a:prstGeom>
            <a:gradFill>
              <a:gsLst>
                <a:gs pos="0">
                  <a:srgbClr val="DCAE61"/>
                </a:gs>
                <a:gs pos="100000">
                  <a:srgbClr val="874526"/>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00">
                <a:solidFill>
                  <a:schemeClr val="tx1"/>
                </a:solidFill>
              </a:endParaRPr>
            </a:p>
          </p:txBody>
        </p:sp>
      </p:grpSp>
      <p:sp>
        <p:nvSpPr>
          <p:cNvPr id="7" name="文本框 6"/>
          <p:cNvSpPr txBox="1"/>
          <p:nvPr/>
        </p:nvSpPr>
        <p:spPr>
          <a:xfrm>
            <a:off x="4970780" y="1012190"/>
            <a:ext cx="6863715" cy="3447415"/>
          </a:xfrm>
          <a:prstGeom prst="rect">
            <a:avLst/>
          </a:prstGeom>
        </p:spPr>
        <p:txBody>
          <a:bodyPr wrap="square">
            <a:noAutofit/>
          </a:bodyPr>
          <a:p>
            <a:pPr marL="342900" indent="-342900" algn="just" defTabSz="266700">
              <a:lnSpc>
                <a:spcPct val="200000"/>
              </a:lnSpc>
              <a:spcBef>
                <a:spcPts val="0"/>
              </a:spcBef>
              <a:spcAft>
                <a:spcPts val="0"/>
              </a:spcAft>
              <a:buFont typeface="Wingdings" panose="05000000000000000000" charset="0"/>
              <a:buChar char="l"/>
            </a:pPr>
            <a:r>
              <a:rPr lang="zh-CN" altLang="en-US" sz="2000" b="1">
                <a:latin typeface="微软雅黑" panose="020B0503020204020204" charset="-122"/>
                <a:ea typeface="微软雅黑" panose="020B0503020204020204" charset="-122"/>
                <a:cs typeface="微软雅黑" panose="020B0503020204020204" charset="-122"/>
              </a:rPr>
              <a:t>通用名</a:t>
            </a:r>
            <a:r>
              <a:rPr lang="zh-CN" altLang="en-US" sz="2000">
                <a:latin typeface="微软雅黑" panose="020B0503020204020204" charset="-122"/>
                <a:ea typeface="微软雅黑" panose="020B0503020204020204" charset="-122"/>
                <a:cs typeface="微软雅黑" panose="020B0503020204020204" charset="-122"/>
              </a:rPr>
              <a:t>：芍药甘草汤颗粒</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just" defTabSz="266700">
              <a:lnSpc>
                <a:spcPct val="200000"/>
              </a:lnSpc>
              <a:spcBef>
                <a:spcPts val="0"/>
              </a:spcBef>
              <a:spcAft>
                <a:spcPts val="0"/>
              </a:spcAft>
              <a:buFont typeface="Wingdings" panose="05000000000000000000" charset="0"/>
              <a:buChar char="l"/>
            </a:pPr>
            <a:r>
              <a:rPr lang="en-US" altLang="zh-CN" sz="2000" b="1">
                <a:latin typeface="微软雅黑" panose="020B0503020204020204" charset="-122"/>
                <a:ea typeface="微软雅黑" panose="020B0503020204020204" charset="-122"/>
                <a:cs typeface="微软雅黑" panose="020B0503020204020204" charset="-122"/>
                <a:sym typeface="+mn-ea"/>
              </a:rPr>
              <a:t>CDE</a:t>
            </a:r>
            <a:r>
              <a:rPr lang="zh-CN" altLang="en-US" sz="2000" b="1">
                <a:latin typeface="微软雅黑" panose="020B0503020204020204" charset="-122"/>
                <a:ea typeface="微软雅黑" panose="020B0503020204020204" charset="-122"/>
                <a:cs typeface="微软雅黑" panose="020B0503020204020204" charset="-122"/>
                <a:sym typeface="+mn-ea"/>
              </a:rPr>
              <a:t>注册分类</a:t>
            </a:r>
            <a:r>
              <a:rPr lang="zh-CN" altLang="en-US" sz="2000">
                <a:latin typeface="微软雅黑" panose="020B0503020204020204" charset="-122"/>
                <a:ea typeface="微软雅黑" panose="020B0503020204020204" charset="-122"/>
                <a:cs typeface="微软雅黑" panose="020B0503020204020204" charset="-122"/>
                <a:sym typeface="+mn-ea"/>
              </a:rPr>
              <a:t>：中药</a:t>
            </a:r>
            <a:r>
              <a:rPr lang="en-US" altLang="zh-CN" sz="2000">
                <a:latin typeface="微软雅黑" panose="020B0503020204020204" charset="-122"/>
                <a:ea typeface="微软雅黑" panose="020B0503020204020204" charset="-122"/>
                <a:cs typeface="微软雅黑" panose="020B0503020204020204" charset="-122"/>
                <a:sym typeface="+mn-ea"/>
              </a:rPr>
              <a:t>3.1</a:t>
            </a:r>
            <a:r>
              <a:rPr lang="zh-CN" altLang="en-US" sz="2000">
                <a:latin typeface="微软雅黑" panose="020B0503020204020204" charset="-122"/>
                <a:ea typeface="微软雅黑" panose="020B0503020204020204" charset="-122"/>
                <a:cs typeface="微软雅黑" panose="020B0503020204020204" charset="-122"/>
                <a:sym typeface="+mn-ea"/>
              </a:rPr>
              <a:t>类</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just" defTabSz="266700">
              <a:lnSpc>
                <a:spcPct val="200000"/>
              </a:lnSpc>
              <a:spcBef>
                <a:spcPts val="0"/>
              </a:spcBef>
              <a:spcAft>
                <a:spcPts val="0"/>
              </a:spcAft>
              <a:buFont typeface="Wingdings" panose="05000000000000000000" charset="0"/>
              <a:buChar char="l"/>
            </a:pPr>
            <a:r>
              <a:rPr lang="zh-CN" altLang="en-US" sz="2000" b="1">
                <a:latin typeface="微软雅黑" panose="020B0503020204020204" charset="-122"/>
                <a:ea typeface="微软雅黑" panose="020B0503020204020204" charset="-122"/>
                <a:cs typeface="微软雅黑" panose="020B0503020204020204" charset="-122"/>
              </a:rPr>
              <a:t>注册规格</a:t>
            </a:r>
            <a:r>
              <a:rPr lang="zh-CN" altLang="en-US" sz="200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每袋装</a:t>
            </a:r>
            <a:r>
              <a:rPr lang="en-US" altLang="zh-CN" sz="2000" b="0">
                <a:latin typeface="微软雅黑" panose="020B0503020204020204" charset="-122"/>
                <a:ea typeface="微软雅黑" panose="020B0503020204020204" charset="-122"/>
                <a:cs typeface="微软雅黑" panose="020B0503020204020204" charset="-122"/>
              </a:rPr>
              <a:t>18g</a:t>
            </a:r>
            <a:r>
              <a:rPr lang="zh-CN" altLang="en-US" sz="2000" b="0">
                <a:latin typeface="微软雅黑" panose="020B0503020204020204" charset="-122"/>
                <a:ea typeface="微软雅黑" panose="020B0503020204020204" charset="-122"/>
                <a:cs typeface="微软雅黑" panose="020B0503020204020204" charset="-122"/>
              </a:rPr>
              <a:t>（相当于饮片</a:t>
            </a:r>
            <a:r>
              <a:rPr lang="en-US" altLang="zh-CN" sz="2000" b="0">
                <a:latin typeface="微软雅黑" panose="020B0503020204020204" charset="-122"/>
                <a:ea typeface="微软雅黑" panose="020B0503020204020204" charset="-122"/>
                <a:cs typeface="微软雅黑" panose="020B0503020204020204" charset="-122"/>
              </a:rPr>
              <a:t>55.2g</a:t>
            </a:r>
            <a:r>
              <a:rPr lang="zh-CN" altLang="en-US" sz="2000" b="1">
                <a:latin typeface="微软雅黑" panose="020B0503020204020204" charset="-122"/>
                <a:ea typeface="微软雅黑" panose="020B0503020204020204" charset="-122"/>
                <a:cs typeface="微软雅黑" panose="020B0503020204020204" charset="-122"/>
              </a:rPr>
              <a:t>） </a:t>
            </a:r>
            <a:r>
              <a:rPr lang="en-US" altLang="zh-CN" sz="2000" b="1">
                <a:latin typeface="微软雅黑" panose="020B0503020204020204" charset="-122"/>
                <a:ea typeface="微软雅黑" panose="020B0503020204020204" charset="-122"/>
                <a:cs typeface="微软雅黑" panose="020B0503020204020204" charset="-122"/>
              </a:rPr>
              <a:t> </a:t>
            </a:r>
            <a:endParaRPr lang="en-US" altLang="zh-CN" sz="2000" b="1">
              <a:latin typeface="微软雅黑" panose="020B0503020204020204" charset="-122"/>
              <a:ea typeface="微软雅黑" panose="020B0503020204020204" charset="-122"/>
              <a:cs typeface="微软雅黑" panose="020B0503020204020204" charset="-122"/>
            </a:endParaRPr>
          </a:p>
          <a:p>
            <a:pPr marL="342900" indent="-342900" algn="just" defTabSz="266700">
              <a:lnSpc>
                <a:spcPct val="200000"/>
              </a:lnSpc>
              <a:spcBef>
                <a:spcPts val="0"/>
              </a:spcBef>
              <a:spcAft>
                <a:spcPts val="0"/>
              </a:spcAft>
              <a:buFont typeface="Wingdings" panose="05000000000000000000" charset="0"/>
              <a:buChar char="l"/>
            </a:pPr>
            <a:r>
              <a:rPr lang="zh-CN" altLang="en-US" sz="2000" b="1">
                <a:latin typeface="微软雅黑" panose="020B0503020204020204" charset="-122"/>
                <a:ea typeface="微软雅黑" panose="020B0503020204020204" charset="-122"/>
                <a:cs typeface="微软雅黑" panose="020B0503020204020204" charset="-122"/>
              </a:rPr>
              <a:t>中国大陆首次上市时间</a:t>
            </a:r>
            <a:r>
              <a:rPr lang="zh-CN" altLang="en-US" sz="2000">
                <a:latin typeface="微软雅黑" panose="020B0503020204020204" charset="-122"/>
                <a:ea typeface="微软雅黑" panose="020B0503020204020204" charset="-122"/>
                <a:cs typeface="微软雅黑" panose="020B0503020204020204" charset="-122"/>
              </a:rPr>
              <a:t>：</a:t>
            </a:r>
            <a:r>
              <a:rPr lang="en-US" altLang="zh-CN" sz="2000">
                <a:latin typeface="微软雅黑" panose="020B0503020204020204" charset="-122"/>
                <a:ea typeface="微软雅黑" panose="020B0503020204020204" charset="-122"/>
                <a:cs typeface="微软雅黑" panose="020B0503020204020204" charset="-122"/>
              </a:rPr>
              <a:t>2024</a:t>
            </a:r>
            <a:r>
              <a:rPr lang="zh-CN" altLang="en-US" sz="2000">
                <a:latin typeface="微软雅黑" panose="020B0503020204020204" charset="-122"/>
                <a:ea typeface="微软雅黑" panose="020B0503020204020204" charset="-122"/>
                <a:cs typeface="微软雅黑" panose="020B0503020204020204" charset="-122"/>
              </a:rPr>
              <a:t>年</a:t>
            </a:r>
            <a:r>
              <a:rPr lang="en-US" altLang="zh-CN" sz="2000">
                <a:latin typeface="微软雅黑" panose="020B0503020204020204" charset="-122"/>
                <a:ea typeface="微软雅黑" panose="020B0503020204020204" charset="-122"/>
                <a:cs typeface="微软雅黑" panose="020B0503020204020204" charset="-122"/>
              </a:rPr>
              <a:t>1</a:t>
            </a:r>
            <a:r>
              <a:rPr lang="zh-CN" altLang="en-US" sz="2000">
                <a:latin typeface="微软雅黑" panose="020B0503020204020204" charset="-122"/>
                <a:ea typeface="微软雅黑" panose="020B0503020204020204" charset="-122"/>
                <a:cs typeface="微软雅黑" panose="020B0503020204020204" charset="-122"/>
              </a:rPr>
              <a:t>月</a:t>
            </a:r>
            <a:r>
              <a:rPr lang="en-US" altLang="zh-CN" sz="2000">
                <a:latin typeface="微软雅黑" panose="020B0503020204020204" charset="-122"/>
                <a:ea typeface="微软雅黑" panose="020B0503020204020204" charset="-122"/>
                <a:cs typeface="微软雅黑" panose="020B0503020204020204" charset="-122"/>
              </a:rPr>
              <a:t>8</a:t>
            </a:r>
            <a:r>
              <a:rPr lang="zh-CN" altLang="en-US" sz="2000">
                <a:latin typeface="微软雅黑" panose="020B0503020204020204" charset="-122"/>
                <a:ea typeface="微软雅黑" panose="020B0503020204020204" charset="-122"/>
                <a:cs typeface="微软雅黑" panose="020B0503020204020204" charset="-122"/>
              </a:rPr>
              <a:t>日</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just" defTabSz="266700">
              <a:lnSpc>
                <a:spcPct val="200000"/>
              </a:lnSpc>
              <a:spcBef>
                <a:spcPts val="0"/>
              </a:spcBef>
              <a:spcAft>
                <a:spcPts val="0"/>
              </a:spcAft>
              <a:buFont typeface="Wingdings" panose="05000000000000000000" charset="0"/>
              <a:buChar char="l"/>
            </a:pPr>
            <a:r>
              <a:rPr lang="zh-CN" altLang="en-US" sz="2000" b="1">
                <a:latin typeface="微软雅黑" panose="020B0503020204020204" charset="-122"/>
                <a:ea typeface="微软雅黑" panose="020B0503020204020204" charset="-122"/>
                <a:cs typeface="微软雅黑" panose="020B0503020204020204" charset="-122"/>
              </a:rPr>
              <a:t>目前大陆地区同通用名药品的上市情况</a:t>
            </a:r>
            <a:r>
              <a:rPr lang="zh-CN" altLang="en-US" sz="2000">
                <a:latin typeface="微软雅黑" panose="020B0503020204020204" charset="-122"/>
                <a:ea typeface="微软雅黑" panose="020B0503020204020204" charset="-122"/>
                <a:cs typeface="微软雅黑" panose="020B0503020204020204" charset="-122"/>
              </a:rPr>
              <a:t>：无</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just" defTabSz="266700">
              <a:lnSpc>
                <a:spcPct val="200000"/>
              </a:lnSpc>
              <a:spcBef>
                <a:spcPts val="0"/>
              </a:spcBef>
              <a:spcAft>
                <a:spcPts val="0"/>
              </a:spcAft>
              <a:buFont typeface="Wingdings" panose="05000000000000000000" charset="0"/>
              <a:buChar char="l"/>
            </a:pPr>
            <a:r>
              <a:rPr lang="zh-CN" altLang="en-US" sz="2000" b="1">
                <a:latin typeface="微软雅黑" panose="020B0503020204020204" charset="-122"/>
                <a:ea typeface="微软雅黑" panose="020B0503020204020204" charset="-122"/>
                <a:cs typeface="微软雅黑" panose="020B0503020204020204" charset="-122"/>
              </a:rPr>
              <a:t>全球首个上市国家</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地区及上市时间</a:t>
            </a:r>
            <a:r>
              <a:rPr lang="zh-CN" altLang="en-US" sz="2000">
                <a:latin typeface="微软雅黑" panose="020B0503020204020204" charset="-122"/>
                <a:ea typeface="微软雅黑" panose="020B0503020204020204" charset="-122"/>
                <a:cs typeface="微软雅黑" panose="020B0503020204020204" charset="-122"/>
              </a:rPr>
              <a:t>：中国</a:t>
            </a:r>
            <a:r>
              <a:rPr lang="en-US" altLang="zh-CN" sz="2000">
                <a:latin typeface="微软雅黑" panose="020B0503020204020204" charset="-122"/>
                <a:ea typeface="微软雅黑" panose="020B0503020204020204" charset="-122"/>
                <a:cs typeface="微软雅黑" panose="020B0503020204020204" charset="-122"/>
              </a:rPr>
              <a:t>2024</a:t>
            </a:r>
            <a:r>
              <a:rPr lang="zh-CN" altLang="en-US" sz="2000">
                <a:latin typeface="微软雅黑" panose="020B0503020204020204" charset="-122"/>
                <a:ea typeface="微软雅黑" panose="020B0503020204020204" charset="-122"/>
                <a:cs typeface="微软雅黑" panose="020B0503020204020204" charset="-122"/>
              </a:rPr>
              <a:t>年</a:t>
            </a:r>
            <a:r>
              <a:rPr lang="en-US" altLang="zh-CN" sz="2000">
                <a:latin typeface="微软雅黑" panose="020B0503020204020204" charset="-122"/>
                <a:ea typeface="微软雅黑" panose="020B0503020204020204" charset="-122"/>
                <a:cs typeface="微软雅黑" panose="020B0503020204020204" charset="-122"/>
              </a:rPr>
              <a:t>1</a:t>
            </a:r>
            <a:r>
              <a:rPr lang="zh-CN" altLang="en-US" sz="2000">
                <a:latin typeface="微软雅黑" panose="020B0503020204020204" charset="-122"/>
                <a:ea typeface="微软雅黑" panose="020B0503020204020204" charset="-122"/>
                <a:cs typeface="微软雅黑" panose="020B0503020204020204" charset="-122"/>
              </a:rPr>
              <a:t>月</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just" defTabSz="266700">
              <a:lnSpc>
                <a:spcPct val="200000"/>
              </a:lnSpc>
              <a:spcBef>
                <a:spcPts val="0"/>
              </a:spcBef>
              <a:spcAft>
                <a:spcPts val="0"/>
              </a:spcAft>
              <a:buFont typeface="Wingdings" panose="05000000000000000000" charset="0"/>
              <a:buChar char="l"/>
            </a:pPr>
            <a:r>
              <a:rPr lang="zh-CN" altLang="en-US" sz="2000" b="1">
                <a:latin typeface="微软雅黑" panose="020B0503020204020204" charset="-122"/>
                <a:ea typeface="微软雅黑" panose="020B0503020204020204" charset="-122"/>
                <a:cs typeface="微软雅黑" panose="020B0503020204020204" charset="-122"/>
              </a:rPr>
              <a:t>是否为</a:t>
            </a:r>
            <a:r>
              <a:rPr lang="en-US" altLang="zh-CN" sz="2000" b="1">
                <a:latin typeface="微软雅黑" panose="020B0503020204020204" charset="-122"/>
                <a:ea typeface="微软雅黑" panose="020B0503020204020204" charset="-122"/>
                <a:cs typeface="微软雅黑" panose="020B0503020204020204" charset="-122"/>
              </a:rPr>
              <a:t>OTC</a:t>
            </a:r>
            <a:r>
              <a:rPr lang="zh-CN" altLang="en-US" sz="2000" b="1">
                <a:latin typeface="微软雅黑" panose="020B0503020204020204" charset="-122"/>
                <a:ea typeface="微软雅黑" panose="020B0503020204020204" charset="-122"/>
                <a:cs typeface="微软雅黑" panose="020B0503020204020204" charset="-122"/>
              </a:rPr>
              <a:t>产品</a:t>
            </a:r>
            <a:r>
              <a:rPr lang="zh-CN" altLang="en-US" sz="2000">
                <a:latin typeface="微软雅黑" panose="020B0503020204020204" charset="-122"/>
                <a:ea typeface="微软雅黑" panose="020B0503020204020204" charset="-122"/>
                <a:cs typeface="微软雅黑" panose="020B0503020204020204" charset="-122"/>
              </a:rPr>
              <a:t>：否</a:t>
            </a:r>
            <a:endParaRPr lang="zh-CN" altLang="en-US" sz="2000">
              <a:latin typeface="微软雅黑" panose="020B0503020204020204" charset="-122"/>
              <a:ea typeface="微软雅黑" panose="020B0503020204020204" charset="-122"/>
              <a:cs typeface="微软雅黑" panose="020B0503020204020204" charset="-122"/>
            </a:endParaRPr>
          </a:p>
          <a:p>
            <a:pPr marL="342900" indent="-342900" algn="just" defTabSz="266700">
              <a:lnSpc>
                <a:spcPct val="200000"/>
              </a:lnSpc>
              <a:spcBef>
                <a:spcPts val="0"/>
              </a:spcBef>
              <a:spcAft>
                <a:spcPts val="0"/>
              </a:spcAft>
              <a:buFont typeface="Wingdings" panose="05000000000000000000" charset="0"/>
              <a:buChar char="l"/>
            </a:pPr>
            <a:r>
              <a:rPr lang="zh-CN" altLang="en-US" sz="2000" b="1">
                <a:latin typeface="微软雅黑" panose="020B0503020204020204" charset="-122"/>
                <a:ea typeface="微软雅黑" panose="020B0503020204020204" charset="-122"/>
                <a:cs typeface="微软雅黑" panose="020B0503020204020204" charset="-122"/>
              </a:rPr>
              <a:t>参照药品建议</a:t>
            </a:r>
            <a:r>
              <a:rPr lang="zh-CN" altLang="en-US" sz="2000">
                <a:latin typeface="微软雅黑" panose="020B0503020204020204" charset="-122"/>
                <a:ea typeface="微软雅黑" panose="020B0503020204020204" charset="-122"/>
                <a:cs typeface="微软雅黑" panose="020B0503020204020204" charset="-122"/>
              </a:rPr>
              <a:t>：无</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14" name="图片 13"/>
          <p:cNvPicPr>
            <a:picLocks noChangeAspect="1"/>
          </p:cNvPicPr>
          <p:nvPr/>
        </p:nvPicPr>
        <p:blipFill>
          <a:blip r:embed="rId5"/>
          <a:stretch>
            <a:fillRect/>
          </a:stretch>
        </p:blipFill>
        <p:spPr>
          <a:xfrm>
            <a:off x="755650" y="1012190"/>
            <a:ext cx="3265805" cy="5026660"/>
          </a:xfrm>
          <a:prstGeom prst="rect">
            <a:avLst/>
          </a:prstGeom>
        </p:spPr>
      </p:pic>
    </p:spTree>
    <p:custDataLst>
      <p:tags r:id="rId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grpSp>
        <p:nvGrpSpPr>
          <p:cNvPr id="12" name="组合 11"/>
          <p:cNvGrpSpPr/>
          <p:nvPr/>
        </p:nvGrpSpPr>
        <p:grpSpPr>
          <a:xfrm>
            <a:off x="0" y="0"/>
            <a:ext cx="12192635" cy="6856730"/>
            <a:chOff x="0" y="0"/>
            <a:chExt cx="19201" cy="10798"/>
          </a:xfrm>
        </p:grpSpPr>
        <p:grpSp>
          <p:nvGrpSpPr>
            <p:cNvPr id="9" name="组合 8"/>
            <p:cNvGrpSpPr/>
            <p:nvPr/>
          </p:nvGrpSpPr>
          <p:grpSpPr>
            <a:xfrm>
              <a:off x="0" y="0"/>
              <a:ext cx="19201" cy="10798"/>
              <a:chOff x="0" y="0"/>
              <a:chExt cx="19201" cy="10798"/>
            </a:xfrm>
          </p:grpSpPr>
          <p:pic>
            <p:nvPicPr>
              <p:cNvPr id="4" name="图片 3" descr="康乐药业-PPT-03"/>
              <p:cNvPicPr>
                <a:picLocks noChangeAspect="1"/>
              </p:cNvPicPr>
              <p:nvPr/>
            </p:nvPicPr>
            <p:blipFill>
              <a:blip r:embed="rId1"/>
              <a:srcRect t="15717"/>
              <a:stretch>
                <a:fillRect/>
              </a:stretch>
            </p:blipFill>
            <p:spPr>
              <a:xfrm>
                <a:off x="0" y="0"/>
                <a:ext cx="19200" cy="10799"/>
              </a:xfrm>
              <a:prstGeom prst="rect">
                <a:avLst/>
              </a:prstGeom>
            </p:spPr>
          </p:pic>
          <p:pic>
            <p:nvPicPr>
              <p:cNvPr id="8" name="图片 7" descr="M:/尚的工作k盘/2024/20241015-康乐医药/PPT/康乐药业-PPT-02.jpg康乐药业-PPT-02"/>
              <p:cNvPicPr>
                <a:picLocks noChangeAspect="1"/>
              </p:cNvPicPr>
              <p:nvPr/>
            </p:nvPicPr>
            <p:blipFill>
              <a:blip r:embed="rId2"/>
              <a:srcRect l="59971" t="122" b="63613"/>
              <a:stretch>
                <a:fillRect/>
              </a:stretch>
            </p:blipFill>
            <p:spPr>
              <a:xfrm>
                <a:off x="11515" y="0"/>
                <a:ext cx="7686" cy="3916"/>
              </a:xfrm>
              <a:prstGeom prst="rect">
                <a:avLst/>
              </a:prstGeom>
            </p:spPr>
          </p:pic>
        </p:grpSp>
        <p:pic>
          <p:nvPicPr>
            <p:cNvPr id="10" name="图片 9" descr="康乐药业-PPT-03"/>
            <p:cNvPicPr>
              <a:picLocks noChangeAspect="1"/>
            </p:cNvPicPr>
            <p:nvPr/>
          </p:nvPicPr>
          <p:blipFill>
            <a:blip r:embed="rId1"/>
            <a:srcRect l="31849" b="16376"/>
            <a:stretch>
              <a:fillRect/>
            </a:stretch>
          </p:blipFill>
          <p:spPr>
            <a:xfrm>
              <a:off x="6115" y="17"/>
              <a:ext cx="13085" cy="9008"/>
            </a:xfrm>
            <a:prstGeom prst="rect">
              <a:avLst/>
            </a:prstGeom>
          </p:spPr>
        </p:pic>
      </p:grpSp>
      <p:grpSp>
        <p:nvGrpSpPr>
          <p:cNvPr id="11" name="组合 10"/>
          <p:cNvGrpSpPr/>
          <p:nvPr/>
        </p:nvGrpSpPr>
        <p:grpSpPr>
          <a:xfrm>
            <a:off x="431800" y="82550"/>
            <a:ext cx="4483735" cy="937260"/>
            <a:chOff x="816" y="130"/>
            <a:chExt cx="7061" cy="1476"/>
          </a:xfrm>
        </p:grpSpPr>
        <p:grpSp>
          <p:nvGrpSpPr>
            <p:cNvPr id="5" name="组合 4"/>
            <p:cNvGrpSpPr/>
            <p:nvPr/>
          </p:nvGrpSpPr>
          <p:grpSpPr>
            <a:xfrm>
              <a:off x="972" y="130"/>
              <a:ext cx="6905" cy="1476"/>
              <a:chOff x="1957" y="728"/>
              <a:chExt cx="6905" cy="1476"/>
            </a:xfrm>
          </p:grpSpPr>
          <p:sp>
            <p:nvSpPr>
              <p:cNvPr id="6" name="文本框 5"/>
              <p:cNvSpPr txBox="1"/>
              <p:nvPr/>
            </p:nvSpPr>
            <p:spPr>
              <a:xfrm>
                <a:off x="3450" y="1116"/>
                <a:ext cx="5412" cy="822"/>
              </a:xfrm>
              <a:prstGeom prst="rect">
                <a:avLst/>
              </a:prstGeom>
              <a:noFill/>
              <a:ln>
                <a:noFill/>
              </a:ln>
            </p:spPr>
            <p:txBody>
              <a:bodyPr wrap="square" rtlCol="0">
                <a:spAutoFit/>
              </a:bodyPr>
              <a:p>
                <a:pPr algn="l"/>
                <a:r>
                  <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药</a:t>
                </a:r>
                <a:r>
                  <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品基本信息</a:t>
                </a:r>
                <a:endPar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95" name="文本框 94"/>
              <p:cNvSpPr txBox="1"/>
              <p:nvPr>
                <p:custDataLst>
                  <p:tags r:id="rId3"/>
                </p:custDataLst>
              </p:nvPr>
            </p:nvSpPr>
            <p:spPr>
              <a:xfrm>
                <a:off x="1957" y="728"/>
                <a:ext cx="1374" cy="1476"/>
              </a:xfrm>
              <a:prstGeom prst="rect">
                <a:avLst/>
              </a:prstGeom>
              <a:noFill/>
              <a:effectLst>
                <a:reflection blurRad="6350" stA="52000" endA="300" endPos="35000" dir="5400000" sy="-100000" algn="bl" rotWithShape="0"/>
              </a:effectLst>
            </p:spPr>
            <p:txBody>
              <a:bodyPr wrap="none" rtlCol="0">
                <a:spAutoFit/>
              </a:bodyPr>
              <a:p>
                <a:pPr algn="ctr">
                  <a:lnSpc>
                    <a:spcPct val="125000"/>
                  </a:lnSpc>
                  <a:spcBef>
                    <a:spcPts val="100"/>
                  </a:spcBef>
                  <a:spcAft>
                    <a:spcPts val="100"/>
                  </a:spcAft>
                </a:pPr>
                <a:r>
                  <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rPr>
                  <a:t>01</a:t>
                </a:r>
                <a:endPar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endParaRPr>
              </a:p>
            </p:txBody>
          </p:sp>
        </p:grpSp>
        <p:sp>
          <p:nvSpPr>
            <p:cNvPr id="96" name="半闭框 95"/>
            <p:cNvSpPr/>
            <p:nvPr>
              <p:custDataLst>
                <p:tags r:id="rId4"/>
              </p:custDataLst>
            </p:nvPr>
          </p:nvSpPr>
          <p:spPr>
            <a:xfrm>
              <a:off x="816" y="340"/>
              <a:ext cx="340" cy="340"/>
            </a:xfrm>
            <a:prstGeom prst="halfFrame">
              <a:avLst/>
            </a:prstGeom>
            <a:gradFill>
              <a:gsLst>
                <a:gs pos="0">
                  <a:srgbClr val="DCAE61"/>
                </a:gs>
                <a:gs pos="100000">
                  <a:srgbClr val="874526"/>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00">
                <a:solidFill>
                  <a:schemeClr val="tx1"/>
                </a:solidFill>
              </a:endParaRPr>
            </a:p>
          </p:txBody>
        </p:sp>
      </p:grpSp>
      <p:sp>
        <p:nvSpPr>
          <p:cNvPr id="7" name="文本框 6"/>
          <p:cNvSpPr txBox="1"/>
          <p:nvPr/>
        </p:nvSpPr>
        <p:spPr>
          <a:xfrm>
            <a:off x="842010" y="1219200"/>
            <a:ext cx="10735310" cy="5021580"/>
          </a:xfrm>
          <a:prstGeom prst="rect">
            <a:avLst/>
          </a:prstGeom>
        </p:spPr>
        <p:txBody>
          <a:bodyPr wrap="square">
            <a:spAutoFit/>
          </a:bodyPr>
          <a:p>
            <a:pPr marL="285750" indent="-285750" algn="just" defTabSz="266700">
              <a:lnSpc>
                <a:spcPct val="200000"/>
              </a:lnSpc>
              <a:spcBef>
                <a:spcPts val="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处方来源：</a:t>
            </a:r>
            <a:r>
              <a:rPr lang="zh-CN" altLang="en-US">
                <a:latin typeface="微软雅黑" panose="020B0503020204020204" charset="-122"/>
                <a:ea typeface="微软雅黑" panose="020B0503020204020204" charset="-122"/>
                <a:cs typeface="微软雅黑" panose="020B0503020204020204" charset="-122"/>
              </a:rPr>
              <a:t>处方来源于汉</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张仲景《伤寒论》，已列入《古代经典名方目录（第一批）》中的第六首。</a:t>
            </a:r>
            <a:endParaRPr lang="zh-CN" altLang="en-US">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200000"/>
              </a:lnSpc>
              <a:spcBef>
                <a:spcPts val="0"/>
              </a:spcBef>
              <a:spcAft>
                <a:spcPts val="0"/>
              </a:spcAft>
              <a:buFont typeface="Wingdings" panose="05000000000000000000" charset="0"/>
              <a:buNone/>
            </a:pPr>
            <a:r>
              <a:rPr lang="zh-CN" altLang="en-US">
                <a:latin typeface="微软雅黑" panose="020B0503020204020204" charset="-122"/>
                <a:ea typeface="微软雅黑" panose="020B0503020204020204" charset="-122"/>
                <a:cs typeface="微软雅黑" panose="020B0503020204020204" charset="-122"/>
              </a:rPr>
              <a:t>汉</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张仲景《伤寒论》原文：</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伤寒脉浮、自汗出、小便数、心烦、微恶寒、脚挛急，反与桂枝汤，欲攻其表，此误也。得之便厥、咽中干、烦躁吐逆者，作甘草干姜汤与之，以复其阳。若厥愈足温者，更作芍药甘草汤与之，其脚即伸。</a:t>
            </a:r>
            <a:endParaRPr lang="zh-CN" altLang="en-US">
              <a:latin typeface="微软雅黑" panose="020B0503020204020204" charset="-122"/>
              <a:ea typeface="微软雅黑" panose="020B0503020204020204" charset="-122"/>
              <a:cs typeface="微软雅黑" panose="020B0503020204020204" charset="-122"/>
            </a:endParaRPr>
          </a:p>
          <a:p>
            <a:pPr marL="342900" indent="-342900" algn="just" defTabSz="266700">
              <a:lnSpc>
                <a:spcPct val="200000"/>
              </a:lnSpc>
              <a:spcBef>
                <a:spcPts val="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sym typeface="+mn-ea"/>
              </a:rPr>
              <a:t>适应症</a:t>
            </a:r>
            <a:r>
              <a:rPr lang="zh-CN" altLang="en-US">
                <a:latin typeface="微软雅黑" panose="020B0503020204020204" charset="-122"/>
                <a:ea typeface="微软雅黑" panose="020B0503020204020204" charset="-122"/>
                <a:cs typeface="微软雅黑" panose="020B0503020204020204" charset="-122"/>
                <a:sym typeface="+mn-ea"/>
              </a:rPr>
              <a:t>：益阴养血，</a:t>
            </a:r>
            <a:r>
              <a:rPr lang="en-US" altLang="zh-CN">
                <a:latin typeface="微软雅黑" panose="020B0503020204020204" charset="-122"/>
                <a:ea typeface="微软雅黑" panose="020B0503020204020204" charset="-122"/>
                <a:cs typeface="微软雅黑" panose="020B0503020204020204" charset="-122"/>
                <a:sym typeface="+mn-ea"/>
              </a:rPr>
              <a:t> </a:t>
            </a:r>
            <a:r>
              <a:rPr lang="zh-CN" altLang="en-US">
                <a:latin typeface="微软雅黑" panose="020B0503020204020204" charset="-122"/>
                <a:ea typeface="微软雅黑" panose="020B0503020204020204" charset="-122"/>
                <a:cs typeface="微软雅黑" panose="020B0503020204020204" charset="-122"/>
                <a:sym typeface="+mn-ea"/>
              </a:rPr>
              <a:t>缓急止痛。用于阴血不足，筋脉失养所致挛急疼痛诸证，</a:t>
            </a:r>
            <a:r>
              <a:rPr lang="en-US" altLang="zh-CN">
                <a:latin typeface="微软雅黑" panose="020B0503020204020204" charset="-122"/>
                <a:ea typeface="微软雅黑" panose="020B0503020204020204" charset="-122"/>
                <a:cs typeface="微软雅黑" panose="020B0503020204020204" charset="-122"/>
                <a:sym typeface="+mn-ea"/>
              </a:rPr>
              <a:t> </a:t>
            </a:r>
            <a:r>
              <a:rPr lang="zh-CN" altLang="en-US">
                <a:latin typeface="微软雅黑" panose="020B0503020204020204" charset="-122"/>
                <a:ea typeface="微软雅黑" panose="020B0503020204020204" charset="-122"/>
                <a:cs typeface="微软雅黑" panose="020B0503020204020204" charset="-122"/>
                <a:sym typeface="+mn-ea"/>
              </a:rPr>
              <a:t>症见腿脚挛急，腹中疼痛。</a:t>
            </a:r>
            <a:endParaRPr lang="zh-CN" altLang="en-US">
              <a:latin typeface="微软雅黑" panose="020B0503020204020204" charset="-122"/>
              <a:ea typeface="微软雅黑" panose="020B0503020204020204" charset="-122"/>
              <a:cs typeface="微软雅黑" panose="020B0503020204020204" charset="-122"/>
            </a:endParaRPr>
          </a:p>
          <a:p>
            <a:pPr marL="342900" indent="-342900" algn="just" defTabSz="266700">
              <a:lnSpc>
                <a:spcPct val="200000"/>
              </a:lnSpc>
              <a:spcBef>
                <a:spcPts val="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sym typeface="+mn-ea"/>
              </a:rPr>
              <a:t>用法用量</a:t>
            </a:r>
            <a:r>
              <a:rPr lang="zh-CN" altLang="en-US">
                <a:latin typeface="微软雅黑" panose="020B0503020204020204" charset="-122"/>
                <a:ea typeface="微软雅黑" panose="020B0503020204020204" charset="-122"/>
                <a:cs typeface="微软雅黑" panose="020B0503020204020204" charset="-122"/>
                <a:sym typeface="+mn-ea"/>
              </a:rPr>
              <a:t>：开水冲服。一次</a:t>
            </a:r>
            <a:r>
              <a:rPr lang="en-US" altLang="zh-CN">
                <a:latin typeface="微软雅黑" panose="020B0503020204020204" charset="-122"/>
                <a:ea typeface="微软雅黑" panose="020B0503020204020204" charset="-122"/>
                <a:cs typeface="微软雅黑" panose="020B0503020204020204" charset="-122"/>
                <a:sym typeface="+mn-ea"/>
              </a:rPr>
              <a:t> 1 </a:t>
            </a:r>
            <a:r>
              <a:rPr lang="zh-CN" altLang="en-US">
                <a:latin typeface="微软雅黑" panose="020B0503020204020204" charset="-122"/>
                <a:ea typeface="微软雅黑" panose="020B0503020204020204" charset="-122"/>
                <a:cs typeface="微软雅黑" panose="020B0503020204020204" charset="-122"/>
                <a:sym typeface="+mn-ea"/>
              </a:rPr>
              <a:t>袋，</a:t>
            </a:r>
            <a:r>
              <a:rPr lang="en-US" altLang="zh-CN">
                <a:latin typeface="微软雅黑" panose="020B0503020204020204" charset="-122"/>
                <a:ea typeface="微软雅黑" panose="020B0503020204020204" charset="-122"/>
                <a:cs typeface="微软雅黑" panose="020B0503020204020204" charset="-122"/>
                <a:sym typeface="+mn-ea"/>
              </a:rPr>
              <a:t> </a:t>
            </a:r>
            <a:r>
              <a:rPr lang="zh-CN" altLang="en-US">
                <a:latin typeface="微软雅黑" panose="020B0503020204020204" charset="-122"/>
                <a:ea typeface="微软雅黑" panose="020B0503020204020204" charset="-122"/>
                <a:cs typeface="微软雅黑" panose="020B0503020204020204" charset="-122"/>
                <a:sym typeface="+mn-ea"/>
              </a:rPr>
              <a:t>一日</a:t>
            </a:r>
            <a:r>
              <a:rPr lang="en-US" altLang="zh-CN">
                <a:latin typeface="微软雅黑" panose="020B0503020204020204" charset="-122"/>
                <a:ea typeface="微软雅黑" panose="020B0503020204020204" charset="-122"/>
                <a:cs typeface="微软雅黑" panose="020B0503020204020204" charset="-122"/>
                <a:sym typeface="+mn-ea"/>
              </a:rPr>
              <a:t> 1 </a:t>
            </a:r>
            <a:r>
              <a:rPr lang="zh-CN" altLang="en-US">
                <a:latin typeface="微软雅黑" panose="020B0503020204020204" charset="-122"/>
                <a:ea typeface="微软雅黑" panose="020B0503020204020204" charset="-122"/>
                <a:cs typeface="微软雅黑" panose="020B0503020204020204" charset="-122"/>
                <a:sym typeface="+mn-ea"/>
              </a:rPr>
              <a:t>次。首日可根据病情增加使用次数，一日</a:t>
            </a:r>
            <a:r>
              <a:rPr lang="en-US" altLang="zh-CN">
                <a:latin typeface="微软雅黑" panose="020B0503020204020204" charset="-122"/>
                <a:ea typeface="微软雅黑" panose="020B0503020204020204" charset="-122"/>
                <a:cs typeface="微软雅黑" panose="020B0503020204020204" charset="-122"/>
                <a:sym typeface="+mn-ea"/>
              </a:rPr>
              <a:t> 1-2 </a:t>
            </a:r>
            <a:r>
              <a:rPr lang="zh-CN" altLang="en-US">
                <a:latin typeface="微软雅黑" panose="020B0503020204020204" charset="-122"/>
                <a:ea typeface="微软雅黑" panose="020B0503020204020204" charset="-122"/>
                <a:cs typeface="微软雅黑" panose="020B0503020204020204" charset="-122"/>
                <a:sym typeface="+mn-ea"/>
              </a:rPr>
              <a:t>次。中病即止，疗程</a:t>
            </a:r>
            <a:r>
              <a:rPr lang="en-US" altLang="zh-CN">
                <a:latin typeface="微软雅黑" panose="020B0503020204020204" charset="-122"/>
                <a:ea typeface="微软雅黑" panose="020B0503020204020204" charset="-122"/>
                <a:cs typeface="微软雅黑" panose="020B0503020204020204" charset="-122"/>
                <a:sym typeface="+mn-ea"/>
              </a:rPr>
              <a:t>3-7</a:t>
            </a:r>
            <a:r>
              <a:rPr lang="zh-CN" altLang="en-US">
                <a:latin typeface="微软雅黑" panose="020B0503020204020204" charset="-122"/>
                <a:ea typeface="微软雅黑" panose="020B0503020204020204" charset="-122"/>
                <a:cs typeface="微软雅黑" panose="020B0503020204020204" charset="-122"/>
                <a:sym typeface="+mn-ea"/>
              </a:rPr>
              <a:t>天，连续使用不宜超过</a:t>
            </a:r>
            <a:r>
              <a:rPr lang="en-US" altLang="zh-CN">
                <a:latin typeface="微软雅黑" panose="020B0503020204020204" charset="-122"/>
                <a:ea typeface="微软雅黑" panose="020B0503020204020204" charset="-122"/>
                <a:cs typeface="微软雅黑" panose="020B0503020204020204" charset="-122"/>
                <a:sym typeface="+mn-ea"/>
              </a:rPr>
              <a:t>7</a:t>
            </a:r>
            <a:r>
              <a:rPr lang="zh-CN" altLang="en-US">
                <a:latin typeface="微软雅黑" panose="020B0503020204020204" charset="-122"/>
                <a:ea typeface="微软雅黑" panose="020B0503020204020204" charset="-122"/>
                <a:cs typeface="微软雅黑" panose="020B0503020204020204" charset="-122"/>
                <a:sym typeface="+mn-ea"/>
              </a:rPr>
              <a:t>天。</a:t>
            </a:r>
            <a:endParaRPr lang="zh-CN" altLang="en-US">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80000"/>
              </a:lnSpc>
              <a:spcBef>
                <a:spcPts val="0"/>
              </a:spcBef>
              <a:spcAft>
                <a:spcPts val="0"/>
              </a:spcAft>
              <a:buNone/>
            </a:pP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grpSp>
        <p:nvGrpSpPr>
          <p:cNvPr id="12" name="组合 11"/>
          <p:cNvGrpSpPr/>
          <p:nvPr/>
        </p:nvGrpSpPr>
        <p:grpSpPr>
          <a:xfrm>
            <a:off x="0" y="0"/>
            <a:ext cx="12192635" cy="6856730"/>
            <a:chOff x="0" y="0"/>
            <a:chExt cx="19201" cy="10798"/>
          </a:xfrm>
        </p:grpSpPr>
        <p:grpSp>
          <p:nvGrpSpPr>
            <p:cNvPr id="9" name="组合 8"/>
            <p:cNvGrpSpPr/>
            <p:nvPr/>
          </p:nvGrpSpPr>
          <p:grpSpPr>
            <a:xfrm>
              <a:off x="0" y="0"/>
              <a:ext cx="19201" cy="10798"/>
              <a:chOff x="0" y="0"/>
              <a:chExt cx="19201" cy="10798"/>
            </a:xfrm>
          </p:grpSpPr>
          <p:pic>
            <p:nvPicPr>
              <p:cNvPr id="4" name="图片 3" descr="康乐药业-PPT-03"/>
              <p:cNvPicPr>
                <a:picLocks noChangeAspect="1"/>
              </p:cNvPicPr>
              <p:nvPr/>
            </p:nvPicPr>
            <p:blipFill>
              <a:blip r:embed="rId1"/>
              <a:srcRect t="15717"/>
              <a:stretch>
                <a:fillRect/>
              </a:stretch>
            </p:blipFill>
            <p:spPr>
              <a:xfrm>
                <a:off x="0" y="0"/>
                <a:ext cx="19200" cy="10799"/>
              </a:xfrm>
              <a:prstGeom prst="rect">
                <a:avLst/>
              </a:prstGeom>
            </p:spPr>
          </p:pic>
          <p:pic>
            <p:nvPicPr>
              <p:cNvPr id="8" name="图片 7" descr="M:/尚的工作k盘/2024/20241015-康乐医药/PPT/康乐药业-PPT-02.jpg康乐药业-PPT-02"/>
              <p:cNvPicPr>
                <a:picLocks noChangeAspect="1"/>
              </p:cNvPicPr>
              <p:nvPr/>
            </p:nvPicPr>
            <p:blipFill>
              <a:blip r:embed="rId2"/>
              <a:srcRect l="59971" t="122" b="63613"/>
              <a:stretch>
                <a:fillRect/>
              </a:stretch>
            </p:blipFill>
            <p:spPr>
              <a:xfrm>
                <a:off x="11515" y="0"/>
                <a:ext cx="7686" cy="3916"/>
              </a:xfrm>
              <a:prstGeom prst="rect">
                <a:avLst/>
              </a:prstGeom>
            </p:spPr>
          </p:pic>
        </p:grpSp>
        <p:pic>
          <p:nvPicPr>
            <p:cNvPr id="10" name="图片 9" descr="康乐药业-PPT-03"/>
            <p:cNvPicPr>
              <a:picLocks noChangeAspect="1"/>
            </p:cNvPicPr>
            <p:nvPr/>
          </p:nvPicPr>
          <p:blipFill>
            <a:blip r:embed="rId1"/>
            <a:srcRect l="31849" b="16376"/>
            <a:stretch>
              <a:fillRect/>
            </a:stretch>
          </p:blipFill>
          <p:spPr>
            <a:xfrm>
              <a:off x="6115" y="17"/>
              <a:ext cx="13085" cy="9008"/>
            </a:xfrm>
            <a:prstGeom prst="rect">
              <a:avLst/>
            </a:prstGeom>
          </p:spPr>
        </p:pic>
      </p:grpSp>
      <p:grpSp>
        <p:nvGrpSpPr>
          <p:cNvPr id="11" name="组合 10"/>
          <p:cNvGrpSpPr/>
          <p:nvPr/>
        </p:nvGrpSpPr>
        <p:grpSpPr>
          <a:xfrm>
            <a:off x="431800" y="82550"/>
            <a:ext cx="4483735" cy="937260"/>
            <a:chOff x="816" y="130"/>
            <a:chExt cx="7061" cy="1476"/>
          </a:xfrm>
        </p:grpSpPr>
        <p:grpSp>
          <p:nvGrpSpPr>
            <p:cNvPr id="5" name="组合 4"/>
            <p:cNvGrpSpPr/>
            <p:nvPr/>
          </p:nvGrpSpPr>
          <p:grpSpPr>
            <a:xfrm>
              <a:off x="973" y="130"/>
              <a:ext cx="6904" cy="1476"/>
              <a:chOff x="1958" y="728"/>
              <a:chExt cx="6904" cy="1476"/>
            </a:xfrm>
          </p:grpSpPr>
          <p:sp>
            <p:nvSpPr>
              <p:cNvPr id="6" name="文本框 5"/>
              <p:cNvSpPr txBox="1"/>
              <p:nvPr/>
            </p:nvSpPr>
            <p:spPr>
              <a:xfrm>
                <a:off x="3450" y="1116"/>
                <a:ext cx="5412" cy="822"/>
              </a:xfrm>
              <a:prstGeom prst="rect">
                <a:avLst/>
              </a:prstGeom>
              <a:noFill/>
              <a:ln>
                <a:noFill/>
              </a:ln>
            </p:spPr>
            <p:txBody>
              <a:bodyPr wrap="square" rtlCol="0">
                <a:spAutoFit/>
              </a:bodyPr>
              <a:p>
                <a:pPr algn="l"/>
                <a:r>
                  <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安全性信息</a:t>
                </a:r>
                <a:endPar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95" name="文本框 94"/>
              <p:cNvSpPr txBox="1"/>
              <p:nvPr>
                <p:custDataLst>
                  <p:tags r:id="rId3"/>
                </p:custDataLst>
              </p:nvPr>
            </p:nvSpPr>
            <p:spPr>
              <a:xfrm>
                <a:off x="1958" y="728"/>
                <a:ext cx="1374" cy="1476"/>
              </a:xfrm>
              <a:prstGeom prst="rect">
                <a:avLst/>
              </a:prstGeom>
              <a:noFill/>
              <a:effectLst>
                <a:reflection blurRad="6350" stA="52000" endA="300" endPos="35000" dir="5400000" sy="-100000" algn="bl" rotWithShape="0"/>
              </a:effectLst>
            </p:spPr>
            <p:txBody>
              <a:bodyPr wrap="none" rtlCol="0">
                <a:spAutoFit/>
              </a:bodyPr>
              <a:p>
                <a:pPr algn="ctr">
                  <a:lnSpc>
                    <a:spcPct val="125000"/>
                  </a:lnSpc>
                  <a:spcBef>
                    <a:spcPts val="100"/>
                  </a:spcBef>
                  <a:spcAft>
                    <a:spcPts val="100"/>
                  </a:spcAft>
                </a:pPr>
                <a:r>
                  <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rPr>
                  <a:t>02</a:t>
                </a:r>
                <a:endPar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endParaRPr>
              </a:p>
            </p:txBody>
          </p:sp>
        </p:grpSp>
        <p:sp>
          <p:nvSpPr>
            <p:cNvPr id="96" name="半闭框 95"/>
            <p:cNvSpPr/>
            <p:nvPr>
              <p:custDataLst>
                <p:tags r:id="rId4"/>
              </p:custDataLst>
            </p:nvPr>
          </p:nvSpPr>
          <p:spPr>
            <a:xfrm>
              <a:off x="816" y="340"/>
              <a:ext cx="340" cy="340"/>
            </a:xfrm>
            <a:prstGeom prst="halfFrame">
              <a:avLst/>
            </a:prstGeom>
            <a:gradFill>
              <a:gsLst>
                <a:gs pos="0">
                  <a:srgbClr val="DCAE61"/>
                </a:gs>
                <a:gs pos="100000">
                  <a:srgbClr val="874526"/>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00">
                <a:solidFill>
                  <a:schemeClr val="tx1"/>
                </a:solidFill>
              </a:endParaRPr>
            </a:p>
          </p:txBody>
        </p:sp>
      </p:grpSp>
      <p:sp>
        <p:nvSpPr>
          <p:cNvPr id="7" name="文本框 6"/>
          <p:cNvSpPr txBox="1"/>
          <p:nvPr/>
        </p:nvSpPr>
        <p:spPr>
          <a:xfrm>
            <a:off x="441960" y="1040765"/>
            <a:ext cx="11339195" cy="5298440"/>
          </a:xfrm>
          <a:prstGeom prst="rect">
            <a:avLst/>
          </a:prstGeom>
        </p:spPr>
        <p:txBody>
          <a:bodyPr wrap="square">
            <a:noAutofit/>
          </a:bodyPr>
          <a:p>
            <a:pPr marL="285750" indent="-285750" algn="l" defTabSz="266700" fontAlgn="auto">
              <a:lnSpc>
                <a:spcPct val="180000"/>
              </a:lnSpc>
              <a:spcBef>
                <a:spcPts val="0"/>
              </a:spcBef>
              <a:spcAft>
                <a:spcPts val="0"/>
              </a:spcAft>
              <a:buClrTx/>
              <a:buSzTx/>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说明书中不良反应情况：</a:t>
            </a:r>
            <a:r>
              <a:rPr lang="zh-CN" altLang="en-US">
                <a:latin typeface="微软雅黑" panose="020B0503020204020204" charset="-122"/>
                <a:ea typeface="微软雅黑" panose="020B0503020204020204" charset="-122"/>
                <a:cs typeface="微软雅黑" panose="020B0503020204020204" charset="-122"/>
                <a:sym typeface="+mn-ea"/>
              </a:rPr>
              <a:t>本品长期、大量使用可能会出现以下不良反应：</a:t>
            </a:r>
            <a:endParaRPr lang="zh-CN" altLang="en-US">
              <a:latin typeface="微软雅黑" panose="020B0503020204020204" charset="-122"/>
              <a:ea typeface="微软雅黑" panose="020B0503020204020204" charset="-122"/>
              <a:cs typeface="微软雅黑" panose="020B0503020204020204" charset="-122"/>
              <a:sym typeface="+mn-ea"/>
            </a:endParaRPr>
          </a:p>
          <a:p>
            <a:pPr indent="0" algn="l" defTabSz="266700" fontAlgn="auto">
              <a:lnSpc>
                <a:spcPct val="180000"/>
              </a:lnSpc>
              <a:spcBef>
                <a:spcPts val="0"/>
              </a:spcBef>
              <a:spcAft>
                <a:spcPts val="0"/>
              </a:spcAft>
              <a:buClrTx/>
              <a:buSzTx/>
              <a:buFontTx/>
            </a:pPr>
            <a:r>
              <a:rPr lang="zh-CN" altLang="en-US">
                <a:latin typeface="微软雅黑" panose="020B0503020204020204" charset="-122"/>
                <a:ea typeface="微软雅黑" panose="020B0503020204020204" charset="-122"/>
                <a:cs typeface="微软雅黑" panose="020B0503020204020204" charset="-122"/>
                <a:sym typeface="+mn-ea"/>
              </a:rPr>
              <a:t>1.水肿、血压升高、低钾血症等假性醛固酮增多症的表现。 </a:t>
            </a:r>
            <a:endParaRPr lang="zh-CN" altLang="en-US">
              <a:latin typeface="微软雅黑" panose="020B0503020204020204" charset="-122"/>
              <a:ea typeface="微软雅黑" panose="020B0503020204020204" charset="-122"/>
              <a:cs typeface="微软雅黑" panose="020B0503020204020204" charset="-122"/>
              <a:sym typeface="+mn-ea"/>
            </a:endParaRPr>
          </a:p>
          <a:p>
            <a:pPr indent="0" algn="l" defTabSz="266700" fontAlgn="auto">
              <a:lnSpc>
                <a:spcPct val="180000"/>
              </a:lnSpc>
              <a:spcBef>
                <a:spcPts val="0"/>
              </a:spcBef>
              <a:spcAft>
                <a:spcPts val="0"/>
              </a:spcAft>
              <a:buClrTx/>
              <a:buSzTx/>
              <a:buFontTx/>
            </a:pPr>
            <a:r>
              <a:rPr lang="zh-CN" altLang="en-US">
                <a:latin typeface="微软雅黑" panose="020B0503020204020204" charset="-122"/>
                <a:ea typeface="微软雅黑" panose="020B0503020204020204" charset="-122"/>
                <a:cs typeface="微软雅黑" panose="020B0503020204020204" charset="-122"/>
                <a:sym typeface="+mn-ea"/>
              </a:rPr>
              <a:t>2.腹泻、恶心、呕吐等胃肠道不适。</a:t>
            </a:r>
            <a:endParaRPr lang="zh-CN" altLang="en-US">
              <a:latin typeface="微软雅黑" panose="020B0503020204020204" charset="-122"/>
              <a:ea typeface="微软雅黑" panose="020B0503020204020204" charset="-122"/>
              <a:cs typeface="微软雅黑" panose="020B0503020204020204" charset="-122"/>
            </a:endParaRPr>
          </a:p>
          <a:p>
            <a:pPr indent="-285750" algn="just" defTabSz="266700" fontAlgn="auto">
              <a:lnSpc>
                <a:spcPct val="180000"/>
              </a:lnSpc>
              <a:spcBef>
                <a:spcPts val="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药理毒理研究情况</a:t>
            </a:r>
            <a:r>
              <a:rPr lang="zh-CN" altLang="en-US">
                <a:latin typeface="微软雅黑" panose="020B0503020204020204" charset="-122"/>
                <a:ea typeface="微软雅黑" panose="020B0503020204020204" charset="-122"/>
                <a:cs typeface="微软雅黑" panose="020B0503020204020204" charset="-122"/>
              </a:rPr>
              <a:t>：芍药甘草汤颗粒由白芍饮片、炙甘草饮片两味药味组成，不含配伍禁忌、不含毒性药味，安全性良好。综合制剂临床用法用量以及大鼠长毒结果分析充分证了明芍药甘草颗粒在临床拟定剂量下的安全性，结合白芍和甘草的现代毒理学研究，芍药甘草颗粒在重复给药中出现毒性和药材中毒性成分白芍总苷、芍药苷、甘草甜素的毒性特征一致，具有相关性，未出现非预期的毒性</a:t>
            </a:r>
            <a:r>
              <a:rPr lang="en-US" altLang="zh-CN" baseline="30000">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a:p>
            <a:pPr indent="-285750" algn="just" defTabSz="266700" fontAlgn="auto">
              <a:lnSpc>
                <a:spcPct val="180000"/>
              </a:lnSpc>
              <a:spcBef>
                <a:spcPts val="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小结</a:t>
            </a:r>
            <a:r>
              <a:rPr lang="zh-CN" altLang="en-US">
                <a:latin typeface="微软雅黑" panose="020B0503020204020204" charset="-122"/>
                <a:ea typeface="微软雅黑" panose="020B0503020204020204" charset="-122"/>
                <a:cs typeface="微软雅黑" panose="020B0503020204020204" charset="-122"/>
              </a:rPr>
              <a:t>：芍药甘草汤颗粒生产工艺稳定，各项检测指标均符合质量标准要求，稳定性良好。通过对临床获益和风险分析考虑，在临床拟定剂量下芍药甘草颗粒具有良好的安全性以及缓解下肢肌肉痉挛效果良好，综合获益风险的分析芍药甘草颗粒在临床拟定剂量下安全有效，非临床研究的结果可以支持其在临床应用的安全性。</a:t>
            </a:r>
            <a:endParaRPr lang="zh-CN" altLang="en-US">
              <a:latin typeface="微软雅黑" panose="020B0503020204020204" charset="-122"/>
              <a:ea typeface="微软雅黑" panose="020B0503020204020204" charset="-122"/>
              <a:cs typeface="微软雅黑" panose="020B0503020204020204" charset="-122"/>
            </a:endParaRPr>
          </a:p>
          <a:p>
            <a:pPr indent="0" algn="just" defTabSz="266700">
              <a:lnSpc>
                <a:spcPct val="180000"/>
              </a:lnSpc>
              <a:spcBef>
                <a:spcPts val="0"/>
              </a:spcBef>
              <a:spcAft>
                <a:spcPts val="0"/>
              </a:spcAft>
              <a:buNone/>
            </a:pPr>
            <a:endParaRPr lang="zh-CN" altLang="en-US" sz="1600">
              <a:latin typeface="微软雅黑" panose="020B0503020204020204" charset="-122"/>
              <a:ea typeface="微软雅黑" panose="020B0503020204020204" charset="-122"/>
              <a:cs typeface="微软雅黑" panose="020B0503020204020204" charset="-122"/>
            </a:endParaRPr>
          </a:p>
          <a:p>
            <a:pPr indent="0" algn="just" defTabSz="266700">
              <a:lnSpc>
                <a:spcPct val="180000"/>
              </a:lnSpc>
              <a:spcBef>
                <a:spcPts val="0"/>
              </a:spcBef>
              <a:spcAft>
                <a:spcPts val="0"/>
              </a:spcAft>
              <a:buNone/>
            </a:pPr>
            <a:r>
              <a:rPr lang="en-US" altLang="zh-CN" sz="800">
                <a:latin typeface="微软雅黑" panose="020B0503020204020204" charset="-122"/>
                <a:ea typeface="微软雅黑" panose="020B0503020204020204" charset="-122"/>
                <a:cs typeface="微软雅黑" panose="020B0503020204020204" charset="-122"/>
              </a:rPr>
              <a:t>[1]</a:t>
            </a:r>
            <a:r>
              <a:rPr lang="zh-CN" altLang="en-US" sz="800">
                <a:latin typeface="微软雅黑" panose="020B0503020204020204" charset="-122"/>
                <a:ea typeface="微软雅黑" panose="020B0503020204020204" charset="-122"/>
                <a:cs typeface="微软雅黑" panose="020B0503020204020204" charset="-122"/>
              </a:rPr>
              <a:t>夏丽英等</a:t>
            </a:r>
            <a:r>
              <a:rPr lang="en-US" altLang="zh-CN" sz="800">
                <a:latin typeface="微软雅黑" panose="020B0503020204020204" charset="-122"/>
                <a:ea typeface="微软雅黑" panose="020B0503020204020204" charset="-122"/>
                <a:cs typeface="微软雅黑" panose="020B0503020204020204" charset="-122"/>
              </a:rPr>
              <a:t>,</a:t>
            </a:r>
            <a:r>
              <a:rPr lang="zh-CN" altLang="en-US" sz="800">
                <a:latin typeface="微软雅黑" panose="020B0503020204020204" charset="-122"/>
                <a:ea typeface="微软雅黑" panose="020B0503020204020204" charset="-122"/>
                <a:cs typeface="微软雅黑" panose="020B0503020204020204" charset="-122"/>
              </a:rPr>
              <a:t>现代中药毒理学</a:t>
            </a:r>
            <a:r>
              <a:rPr lang="en-US" altLang="zh-CN" sz="800">
                <a:latin typeface="微软雅黑" panose="020B0503020204020204" charset="-122"/>
                <a:ea typeface="微软雅黑" panose="020B0503020204020204" charset="-122"/>
                <a:cs typeface="微软雅黑" panose="020B0503020204020204" charset="-122"/>
              </a:rPr>
              <a:t>[M].</a:t>
            </a:r>
            <a:r>
              <a:rPr lang="zh-CN" altLang="en-US" sz="800">
                <a:latin typeface="微软雅黑" panose="020B0503020204020204" charset="-122"/>
                <a:ea typeface="微软雅黑" panose="020B0503020204020204" charset="-122"/>
                <a:cs typeface="微软雅黑" panose="020B0503020204020204" charset="-122"/>
              </a:rPr>
              <a:t>天津科技翻译出版公司</a:t>
            </a:r>
            <a:r>
              <a:rPr lang="en-US" altLang="zh-CN" sz="800">
                <a:latin typeface="微软雅黑" panose="020B0503020204020204" charset="-122"/>
                <a:ea typeface="微软雅黑" panose="020B0503020204020204" charset="-122"/>
                <a:cs typeface="微软雅黑" panose="020B0503020204020204" charset="-122"/>
              </a:rPr>
              <a:t>.2005</a:t>
            </a:r>
            <a:r>
              <a:rPr lang="zh-CN" altLang="en-US" sz="800">
                <a:latin typeface="微软雅黑" panose="020B0503020204020204" charset="-122"/>
                <a:ea typeface="微软雅黑" panose="020B0503020204020204" charset="-122"/>
                <a:cs typeface="微软雅黑" panose="020B0503020204020204" charset="-122"/>
              </a:rPr>
              <a:t>年</a:t>
            </a:r>
            <a:r>
              <a:rPr lang="en-US" altLang="zh-CN" sz="800">
                <a:latin typeface="微软雅黑" panose="020B0503020204020204" charset="-122"/>
                <a:ea typeface="微软雅黑" panose="020B0503020204020204" charset="-122"/>
                <a:cs typeface="微软雅黑" panose="020B0503020204020204" charset="-122"/>
              </a:rPr>
              <a:t>1</a:t>
            </a:r>
            <a:r>
              <a:rPr lang="zh-CN" altLang="en-US" sz="800">
                <a:latin typeface="微软雅黑" panose="020B0503020204020204" charset="-122"/>
                <a:ea typeface="微软雅黑" panose="020B0503020204020204" charset="-122"/>
                <a:cs typeface="微软雅黑" panose="020B0503020204020204" charset="-122"/>
              </a:rPr>
              <a:t>月：</a:t>
            </a:r>
            <a:r>
              <a:rPr lang="en-US" altLang="zh-CN" sz="800">
                <a:latin typeface="微软雅黑" panose="020B0503020204020204" charset="-122"/>
                <a:ea typeface="微软雅黑" panose="020B0503020204020204" charset="-122"/>
                <a:cs typeface="微软雅黑" panose="020B0503020204020204" charset="-122"/>
              </a:rPr>
              <a:t>668-670.</a:t>
            </a:r>
            <a:endParaRPr lang="en-US" altLang="zh-CN" sz="800">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grpSp>
        <p:nvGrpSpPr>
          <p:cNvPr id="12" name="组合 11"/>
          <p:cNvGrpSpPr/>
          <p:nvPr/>
        </p:nvGrpSpPr>
        <p:grpSpPr>
          <a:xfrm>
            <a:off x="635" y="10795"/>
            <a:ext cx="12192635" cy="6856730"/>
            <a:chOff x="0" y="0"/>
            <a:chExt cx="19201" cy="10798"/>
          </a:xfrm>
        </p:grpSpPr>
        <p:grpSp>
          <p:nvGrpSpPr>
            <p:cNvPr id="9" name="组合 8"/>
            <p:cNvGrpSpPr/>
            <p:nvPr/>
          </p:nvGrpSpPr>
          <p:grpSpPr>
            <a:xfrm>
              <a:off x="0" y="0"/>
              <a:ext cx="19201" cy="10798"/>
              <a:chOff x="0" y="0"/>
              <a:chExt cx="19201" cy="10798"/>
            </a:xfrm>
          </p:grpSpPr>
          <p:pic>
            <p:nvPicPr>
              <p:cNvPr id="4" name="图片 3" descr="康乐药业-PPT-03"/>
              <p:cNvPicPr>
                <a:picLocks noChangeAspect="1"/>
              </p:cNvPicPr>
              <p:nvPr/>
            </p:nvPicPr>
            <p:blipFill>
              <a:blip r:embed="rId1"/>
              <a:srcRect t="15717"/>
              <a:stretch>
                <a:fillRect/>
              </a:stretch>
            </p:blipFill>
            <p:spPr>
              <a:xfrm>
                <a:off x="0" y="0"/>
                <a:ext cx="19200" cy="10799"/>
              </a:xfrm>
              <a:prstGeom prst="rect">
                <a:avLst/>
              </a:prstGeom>
            </p:spPr>
          </p:pic>
          <p:pic>
            <p:nvPicPr>
              <p:cNvPr id="8" name="图片 7" descr="M:/尚的工作k盘/2024/20241015-康乐医药/PPT/康乐药业-PPT-02.jpg康乐药业-PPT-02"/>
              <p:cNvPicPr>
                <a:picLocks noChangeAspect="1"/>
              </p:cNvPicPr>
              <p:nvPr/>
            </p:nvPicPr>
            <p:blipFill>
              <a:blip r:embed="rId2"/>
              <a:srcRect l="59971" t="122" b="63613"/>
              <a:stretch>
                <a:fillRect/>
              </a:stretch>
            </p:blipFill>
            <p:spPr>
              <a:xfrm>
                <a:off x="11515" y="0"/>
                <a:ext cx="7686" cy="3916"/>
              </a:xfrm>
              <a:prstGeom prst="rect">
                <a:avLst/>
              </a:prstGeom>
            </p:spPr>
          </p:pic>
        </p:grpSp>
        <p:pic>
          <p:nvPicPr>
            <p:cNvPr id="10" name="图片 9" descr="康乐药业-PPT-03"/>
            <p:cNvPicPr>
              <a:picLocks noChangeAspect="1"/>
            </p:cNvPicPr>
            <p:nvPr/>
          </p:nvPicPr>
          <p:blipFill>
            <a:blip r:embed="rId1"/>
            <a:srcRect l="31849" b="16376"/>
            <a:stretch>
              <a:fillRect/>
            </a:stretch>
          </p:blipFill>
          <p:spPr>
            <a:xfrm>
              <a:off x="6115" y="17"/>
              <a:ext cx="13085" cy="9008"/>
            </a:xfrm>
            <a:prstGeom prst="rect">
              <a:avLst/>
            </a:prstGeom>
          </p:spPr>
        </p:pic>
      </p:grpSp>
      <p:grpSp>
        <p:nvGrpSpPr>
          <p:cNvPr id="11" name="组合 10"/>
          <p:cNvGrpSpPr/>
          <p:nvPr/>
        </p:nvGrpSpPr>
        <p:grpSpPr>
          <a:xfrm>
            <a:off x="431800" y="82550"/>
            <a:ext cx="4483735" cy="937260"/>
            <a:chOff x="816" y="130"/>
            <a:chExt cx="7061" cy="1476"/>
          </a:xfrm>
        </p:grpSpPr>
        <p:grpSp>
          <p:nvGrpSpPr>
            <p:cNvPr id="5" name="组合 4"/>
            <p:cNvGrpSpPr/>
            <p:nvPr/>
          </p:nvGrpSpPr>
          <p:grpSpPr>
            <a:xfrm>
              <a:off x="974" y="130"/>
              <a:ext cx="6903" cy="1476"/>
              <a:chOff x="1959" y="728"/>
              <a:chExt cx="6903" cy="1476"/>
            </a:xfrm>
          </p:grpSpPr>
          <p:sp>
            <p:nvSpPr>
              <p:cNvPr id="6" name="文本框 5"/>
              <p:cNvSpPr txBox="1"/>
              <p:nvPr/>
            </p:nvSpPr>
            <p:spPr>
              <a:xfrm>
                <a:off x="3450" y="1116"/>
                <a:ext cx="5412" cy="822"/>
              </a:xfrm>
              <a:prstGeom prst="rect">
                <a:avLst/>
              </a:prstGeom>
              <a:noFill/>
              <a:ln>
                <a:noFill/>
              </a:ln>
            </p:spPr>
            <p:txBody>
              <a:bodyPr wrap="square" rtlCol="0">
                <a:spAutoFit/>
              </a:bodyPr>
              <a:p>
                <a:pPr algn="l"/>
                <a:r>
                  <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有效性信息</a:t>
                </a:r>
                <a:endPar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95" name="文本框 94"/>
              <p:cNvSpPr txBox="1"/>
              <p:nvPr>
                <p:custDataLst>
                  <p:tags r:id="rId3"/>
                </p:custDataLst>
              </p:nvPr>
            </p:nvSpPr>
            <p:spPr>
              <a:xfrm>
                <a:off x="1959" y="728"/>
                <a:ext cx="1374" cy="1476"/>
              </a:xfrm>
              <a:prstGeom prst="rect">
                <a:avLst/>
              </a:prstGeom>
              <a:noFill/>
              <a:effectLst>
                <a:reflection blurRad="6350" stA="52000" endA="300" endPos="35000" dir="5400000" sy="-100000" algn="bl" rotWithShape="0"/>
              </a:effectLst>
            </p:spPr>
            <p:txBody>
              <a:bodyPr wrap="none" rtlCol="0">
                <a:spAutoFit/>
              </a:bodyPr>
              <a:p>
                <a:pPr algn="ctr">
                  <a:lnSpc>
                    <a:spcPct val="125000"/>
                  </a:lnSpc>
                  <a:spcBef>
                    <a:spcPts val="100"/>
                  </a:spcBef>
                  <a:spcAft>
                    <a:spcPts val="100"/>
                  </a:spcAft>
                </a:pPr>
                <a:r>
                  <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rPr>
                  <a:t>03</a:t>
                </a:r>
                <a:endPar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endParaRPr>
              </a:p>
            </p:txBody>
          </p:sp>
        </p:grpSp>
        <p:sp>
          <p:nvSpPr>
            <p:cNvPr id="96" name="半闭框 95"/>
            <p:cNvSpPr/>
            <p:nvPr>
              <p:custDataLst>
                <p:tags r:id="rId4"/>
              </p:custDataLst>
            </p:nvPr>
          </p:nvSpPr>
          <p:spPr>
            <a:xfrm>
              <a:off x="816" y="340"/>
              <a:ext cx="340" cy="340"/>
            </a:xfrm>
            <a:prstGeom prst="halfFrame">
              <a:avLst/>
            </a:prstGeom>
            <a:gradFill>
              <a:gsLst>
                <a:gs pos="0">
                  <a:srgbClr val="DCAE61"/>
                </a:gs>
                <a:gs pos="100000">
                  <a:srgbClr val="874526"/>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00">
                <a:solidFill>
                  <a:schemeClr val="tx1"/>
                </a:solidFill>
              </a:endParaRPr>
            </a:p>
          </p:txBody>
        </p:sp>
      </p:grpSp>
      <p:sp>
        <p:nvSpPr>
          <p:cNvPr id="15" name="文本框 14"/>
          <p:cNvSpPr txBox="1"/>
          <p:nvPr/>
        </p:nvSpPr>
        <p:spPr>
          <a:xfrm>
            <a:off x="532130" y="1260475"/>
            <a:ext cx="11113770" cy="3398520"/>
          </a:xfrm>
          <a:prstGeom prst="rect">
            <a:avLst/>
          </a:prstGeom>
          <a:noFill/>
        </p:spPr>
        <p:txBody>
          <a:bodyPr wrap="square" rtlCol="0" anchor="t">
            <a:noAutofit/>
          </a:bodyPr>
          <a:p>
            <a:pPr marL="285750" indent="-285750" algn="l" fontAlgn="ctr">
              <a:lnSpc>
                <a:spcPct val="200000"/>
              </a:lnSpc>
              <a:buFont typeface="Wingdings" panose="05000000000000000000" charset="0"/>
              <a:buChar char="l"/>
            </a:pPr>
            <a:r>
              <a:rPr lang="zh-CN" altLang="en-US" b="1">
                <a:latin typeface="微软雅黑" panose="020B0503020204020204" charset="-122"/>
                <a:ea typeface="微软雅黑" panose="020B0503020204020204" charset="-122"/>
                <a:sym typeface="+mn-ea"/>
              </a:rPr>
              <a:t>古籍资料证明：</a:t>
            </a:r>
            <a:r>
              <a:rPr lang="zh-CN" altLang="en-US">
                <a:latin typeface="微软雅黑" panose="020B0503020204020204" charset="-122"/>
                <a:ea typeface="微软雅黑" panose="020B0503020204020204" charset="-122"/>
                <a:cs typeface="微软雅黑" panose="020B0503020204020204" charset="-122"/>
                <a:sym typeface="+mn-ea"/>
              </a:rPr>
              <a:t>芍药甘草汤载于东汉 </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张仲景</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伤寒杂病论</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被后世称为“止痛之祖方”，有治疗”脚挛急”、“腹痛”临床用药的记载。</a:t>
            </a:r>
            <a:endParaRPr lang="zh-CN" altLang="en-US">
              <a:latin typeface="微软雅黑" panose="020B0503020204020204" charset="-122"/>
              <a:ea typeface="微软雅黑" panose="020B0503020204020204" charset="-122"/>
              <a:cs typeface="微软雅黑" panose="020B0503020204020204" charset="-122"/>
              <a:sym typeface="+mn-ea"/>
            </a:endParaRPr>
          </a:p>
          <a:p>
            <a:pPr marL="285750" indent="-285750" algn="l" fontAlgn="ctr">
              <a:lnSpc>
                <a:spcPct val="200000"/>
              </a:lnSpc>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sym typeface="+mn-ea"/>
              </a:rPr>
              <a:t>临床研究文献</a:t>
            </a:r>
            <a:r>
              <a:rPr lang="zh-CN" altLang="en-US" b="1">
                <a:latin typeface="微软雅黑" panose="020B0503020204020204" charset="-122"/>
                <a:ea typeface="微软雅黑" panose="020B0503020204020204" charset="-122"/>
                <a:cs typeface="微软雅黑" panose="020B0503020204020204" charset="-122"/>
                <a:sym typeface="+mn-ea"/>
              </a:rPr>
              <a:t>证明：</a:t>
            </a:r>
            <a:r>
              <a:rPr lang="zh-CN" altLang="en-US">
                <a:latin typeface="微软雅黑" panose="020B0503020204020204" charset="-122"/>
                <a:ea typeface="微软雅黑" panose="020B0503020204020204" charset="-122"/>
                <a:cs typeface="微软雅黑" panose="020B0503020204020204" charset="-122"/>
                <a:sym typeface="+mn-ea"/>
              </a:rPr>
              <a:t>从</a:t>
            </a:r>
            <a:r>
              <a:rPr lang="en-US" altLang="zh-CN">
                <a:latin typeface="微软雅黑" panose="020B0503020204020204" charset="-122"/>
                <a:ea typeface="微软雅黑" panose="020B0503020204020204" charset="-122"/>
                <a:cs typeface="微软雅黑" panose="020B0503020204020204" charset="-122"/>
                <a:sym typeface="+mn-ea"/>
              </a:rPr>
              <a:t>1987</a:t>
            </a:r>
            <a:r>
              <a:rPr lang="zh-CN" altLang="en-US">
                <a:latin typeface="微软雅黑" panose="020B0503020204020204" charset="-122"/>
                <a:ea typeface="微软雅黑" panose="020B0503020204020204" charset="-122"/>
                <a:cs typeface="微软雅黑" panose="020B0503020204020204" charset="-122"/>
                <a:sym typeface="+mn-ea"/>
              </a:rPr>
              <a:t>年至今的临床应用文献检索整理</a:t>
            </a:r>
            <a:r>
              <a:rPr lang="zh-CN" altLang="en-US">
                <a:latin typeface="微软雅黑" panose="020B0503020204020204" charset="-122"/>
                <a:ea typeface="微软雅黑" panose="020B0503020204020204" charset="-122"/>
                <a:cs typeface="微软雅黑" panose="020B0503020204020204" charset="-122"/>
                <a:sym typeface="+mn-ea"/>
              </a:rPr>
              <a:t>发现，现代医家在芍药甘草汤“养血缓急止痛”的古代功效基础上，</a:t>
            </a:r>
            <a:r>
              <a:rPr lang="zh-CN" altLang="en-US">
                <a:latin typeface="微软雅黑" panose="020B0503020204020204" charset="-122"/>
                <a:ea typeface="微软雅黑" panose="020B0503020204020204" charset="-122"/>
                <a:cs typeface="微软雅黑" panose="020B0503020204020204" charset="-122"/>
                <a:sym typeface="+mn-ea"/>
              </a:rPr>
              <a:t>以仲景的治疗痛症为基础，</a:t>
            </a:r>
            <a:r>
              <a:rPr lang="zh-CN" altLang="en-US">
                <a:latin typeface="微软雅黑" panose="020B0503020204020204" charset="-122"/>
                <a:ea typeface="微软雅黑" panose="020B0503020204020204" charset="-122"/>
                <a:cs typeface="微软雅黑" panose="020B0503020204020204" charset="-122"/>
                <a:sym typeface="+mn-ea"/>
              </a:rPr>
              <a:t>将该方应用于治疗各种痛症，包括对急性胃肠痉挛性腹痛、骨关节病变疼痛、人流术后腹痛、原发性三叉神经痛、前列腺炎性疼痛、痔疮术后疼痛、紧张型头痛、癌性疼痛等方面的治疗。</a:t>
            </a:r>
            <a:endParaRPr lang="zh-CN" altLang="en-US">
              <a:latin typeface="微软雅黑" panose="020B0503020204020204" charset="-122"/>
              <a:ea typeface="微软雅黑" panose="020B0503020204020204" charset="-122"/>
              <a:cs typeface="微软雅黑" panose="020B0503020204020204" charset="-122"/>
              <a:sym typeface="+mn-ea"/>
            </a:endParaRPr>
          </a:p>
          <a:p>
            <a:pPr marL="285750" indent="-285750" algn="l" fontAlgn="ctr">
              <a:lnSpc>
                <a:spcPct val="200000"/>
              </a:lnSpc>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sym typeface="+mn-ea"/>
              </a:rPr>
              <a:t>药理研究文献证明：</a:t>
            </a:r>
            <a:r>
              <a:rPr lang="zh-CN" altLang="en-US">
                <a:latin typeface="微软雅黑" panose="020B0503020204020204" charset="-122"/>
                <a:ea typeface="微软雅黑" panose="020B0503020204020204" charset="-122"/>
                <a:sym typeface="+mn-ea"/>
              </a:rPr>
              <a:t>药理研究文献表明，芍药甘草颗粒对横纹肌、平滑肌的挛急均有镇静作用，同时具有明显的抗炎、镇痛等作用。</a:t>
            </a:r>
            <a:endParaRPr lang="zh-CN" altLang="en-US">
              <a:latin typeface="微软雅黑" panose="020B0503020204020204" charset="-122"/>
              <a:ea typeface="微软雅黑" panose="020B0503020204020204" charset="-122"/>
              <a:sym typeface="+mn-ea"/>
            </a:endParaRPr>
          </a:p>
          <a:p>
            <a:pPr marL="285750" indent="-285750" algn="l" fontAlgn="ctr">
              <a:lnSpc>
                <a:spcPct val="200000"/>
              </a:lnSpc>
              <a:buFont typeface="Wingdings" panose="05000000000000000000" charset="0"/>
              <a:buChar char="l"/>
            </a:pPr>
            <a:endParaRPr lang="zh-CN" altLang="en-US">
              <a:latin typeface="微软雅黑" panose="020B0503020204020204" charset="-122"/>
              <a:ea typeface="微软雅黑" panose="020B0503020204020204" charset="-122"/>
              <a:cs typeface="微软雅黑" panose="020B0503020204020204" charset="-122"/>
            </a:endParaRPr>
          </a:p>
          <a:p>
            <a:pPr indent="0" algn="l" fontAlgn="ctr">
              <a:lnSpc>
                <a:spcPct val="150000"/>
              </a:lnSpc>
            </a:pPr>
            <a:endParaRPr lang="zh-CN" altLang="en-US">
              <a:latin typeface="微软雅黑" panose="020B0503020204020204" charset="-122"/>
              <a:ea typeface="微软雅黑" panose="020B0503020204020204" charset="-122"/>
              <a:cs typeface="微软雅黑" panose="020B0503020204020204" charset="-122"/>
              <a:sym typeface="+mn-ea"/>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grpSp>
        <p:nvGrpSpPr>
          <p:cNvPr id="12" name="组合 11"/>
          <p:cNvGrpSpPr/>
          <p:nvPr/>
        </p:nvGrpSpPr>
        <p:grpSpPr>
          <a:xfrm>
            <a:off x="0" y="0"/>
            <a:ext cx="12192635" cy="6856730"/>
            <a:chOff x="0" y="0"/>
            <a:chExt cx="19201" cy="10798"/>
          </a:xfrm>
        </p:grpSpPr>
        <p:grpSp>
          <p:nvGrpSpPr>
            <p:cNvPr id="9" name="组合 8"/>
            <p:cNvGrpSpPr/>
            <p:nvPr/>
          </p:nvGrpSpPr>
          <p:grpSpPr>
            <a:xfrm>
              <a:off x="0" y="0"/>
              <a:ext cx="19201" cy="10798"/>
              <a:chOff x="0" y="0"/>
              <a:chExt cx="19201" cy="10798"/>
            </a:xfrm>
          </p:grpSpPr>
          <p:pic>
            <p:nvPicPr>
              <p:cNvPr id="4" name="图片 3" descr="康乐药业-PPT-03"/>
              <p:cNvPicPr>
                <a:picLocks noChangeAspect="1"/>
              </p:cNvPicPr>
              <p:nvPr/>
            </p:nvPicPr>
            <p:blipFill>
              <a:blip r:embed="rId1"/>
              <a:srcRect t="15717"/>
              <a:stretch>
                <a:fillRect/>
              </a:stretch>
            </p:blipFill>
            <p:spPr>
              <a:xfrm>
                <a:off x="0" y="0"/>
                <a:ext cx="19200" cy="10799"/>
              </a:xfrm>
              <a:prstGeom prst="rect">
                <a:avLst/>
              </a:prstGeom>
            </p:spPr>
          </p:pic>
          <p:pic>
            <p:nvPicPr>
              <p:cNvPr id="8" name="图片 7" descr="M:/尚的工作k盘/2024/20241015-康乐医药/PPT/康乐药业-PPT-02.jpg康乐药业-PPT-02"/>
              <p:cNvPicPr>
                <a:picLocks noChangeAspect="1"/>
              </p:cNvPicPr>
              <p:nvPr/>
            </p:nvPicPr>
            <p:blipFill>
              <a:blip r:embed="rId2"/>
              <a:srcRect l="59971" t="122" b="63613"/>
              <a:stretch>
                <a:fillRect/>
              </a:stretch>
            </p:blipFill>
            <p:spPr>
              <a:xfrm>
                <a:off x="11515" y="0"/>
                <a:ext cx="7686" cy="3916"/>
              </a:xfrm>
              <a:prstGeom prst="rect">
                <a:avLst/>
              </a:prstGeom>
            </p:spPr>
          </p:pic>
        </p:grpSp>
        <p:pic>
          <p:nvPicPr>
            <p:cNvPr id="10" name="图片 9" descr="康乐药业-PPT-03"/>
            <p:cNvPicPr>
              <a:picLocks noChangeAspect="1"/>
            </p:cNvPicPr>
            <p:nvPr/>
          </p:nvPicPr>
          <p:blipFill>
            <a:blip r:embed="rId1"/>
            <a:srcRect l="31849" b="16376"/>
            <a:stretch>
              <a:fillRect/>
            </a:stretch>
          </p:blipFill>
          <p:spPr>
            <a:xfrm>
              <a:off x="6115" y="17"/>
              <a:ext cx="13085" cy="9008"/>
            </a:xfrm>
            <a:prstGeom prst="rect">
              <a:avLst/>
            </a:prstGeom>
          </p:spPr>
        </p:pic>
      </p:grpSp>
      <p:grpSp>
        <p:nvGrpSpPr>
          <p:cNvPr id="11" name="组合 10"/>
          <p:cNvGrpSpPr/>
          <p:nvPr/>
        </p:nvGrpSpPr>
        <p:grpSpPr>
          <a:xfrm>
            <a:off x="431800" y="82550"/>
            <a:ext cx="4483735" cy="937260"/>
            <a:chOff x="816" y="130"/>
            <a:chExt cx="7061" cy="1476"/>
          </a:xfrm>
        </p:grpSpPr>
        <p:grpSp>
          <p:nvGrpSpPr>
            <p:cNvPr id="5" name="组合 4"/>
            <p:cNvGrpSpPr/>
            <p:nvPr/>
          </p:nvGrpSpPr>
          <p:grpSpPr>
            <a:xfrm>
              <a:off x="975" y="130"/>
              <a:ext cx="6902" cy="1476"/>
              <a:chOff x="1960" y="728"/>
              <a:chExt cx="6902" cy="1476"/>
            </a:xfrm>
          </p:grpSpPr>
          <p:sp>
            <p:nvSpPr>
              <p:cNvPr id="6" name="文本框 5"/>
              <p:cNvSpPr txBox="1"/>
              <p:nvPr/>
            </p:nvSpPr>
            <p:spPr>
              <a:xfrm>
                <a:off x="3450" y="1116"/>
                <a:ext cx="5412" cy="822"/>
              </a:xfrm>
              <a:prstGeom prst="rect">
                <a:avLst/>
              </a:prstGeom>
              <a:noFill/>
              <a:ln>
                <a:noFill/>
              </a:ln>
            </p:spPr>
            <p:txBody>
              <a:bodyPr wrap="square" rtlCol="0">
                <a:spAutoFit/>
              </a:bodyPr>
              <a:p>
                <a:pPr algn="l"/>
                <a:r>
                  <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创新性信息</a:t>
                </a:r>
                <a:endPar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95" name="文本框 94"/>
              <p:cNvSpPr txBox="1"/>
              <p:nvPr>
                <p:custDataLst>
                  <p:tags r:id="rId3"/>
                </p:custDataLst>
              </p:nvPr>
            </p:nvSpPr>
            <p:spPr>
              <a:xfrm>
                <a:off x="1960" y="728"/>
                <a:ext cx="1374" cy="1476"/>
              </a:xfrm>
              <a:prstGeom prst="rect">
                <a:avLst/>
              </a:prstGeom>
              <a:noFill/>
              <a:effectLst>
                <a:reflection blurRad="6350" stA="52000" endA="300" endPos="35000" dir="5400000" sy="-100000" algn="bl" rotWithShape="0"/>
              </a:effectLst>
            </p:spPr>
            <p:txBody>
              <a:bodyPr wrap="none" rtlCol="0">
                <a:spAutoFit/>
              </a:bodyPr>
              <a:p>
                <a:pPr algn="ctr">
                  <a:lnSpc>
                    <a:spcPct val="125000"/>
                  </a:lnSpc>
                  <a:spcBef>
                    <a:spcPts val="100"/>
                  </a:spcBef>
                  <a:spcAft>
                    <a:spcPts val="100"/>
                  </a:spcAft>
                </a:pPr>
                <a:r>
                  <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rPr>
                  <a:t>04</a:t>
                </a:r>
                <a:endPar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endParaRPr>
              </a:p>
            </p:txBody>
          </p:sp>
        </p:grpSp>
        <p:sp>
          <p:nvSpPr>
            <p:cNvPr id="96" name="半闭框 95"/>
            <p:cNvSpPr/>
            <p:nvPr>
              <p:custDataLst>
                <p:tags r:id="rId4"/>
              </p:custDataLst>
            </p:nvPr>
          </p:nvSpPr>
          <p:spPr>
            <a:xfrm>
              <a:off x="816" y="340"/>
              <a:ext cx="340" cy="340"/>
            </a:xfrm>
            <a:prstGeom prst="halfFrame">
              <a:avLst/>
            </a:prstGeom>
            <a:gradFill>
              <a:gsLst>
                <a:gs pos="0">
                  <a:srgbClr val="DCAE61"/>
                </a:gs>
                <a:gs pos="100000">
                  <a:srgbClr val="874526"/>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00">
                <a:solidFill>
                  <a:schemeClr val="tx1"/>
                </a:solidFill>
              </a:endParaRPr>
            </a:p>
          </p:txBody>
        </p:sp>
      </p:grpSp>
      <p:sp>
        <p:nvSpPr>
          <p:cNvPr id="7" name="文本框 6"/>
          <p:cNvSpPr txBox="1"/>
          <p:nvPr/>
        </p:nvSpPr>
        <p:spPr>
          <a:xfrm>
            <a:off x="603885" y="987425"/>
            <a:ext cx="11048365" cy="5268595"/>
          </a:xfrm>
          <a:prstGeom prst="rect">
            <a:avLst/>
          </a:prstGeom>
        </p:spPr>
        <p:txBody>
          <a:bodyPr wrap="square">
            <a:spAutoFit/>
          </a:bodyPr>
          <a:p>
            <a:pPr marL="285750" indent="-285750" algn="just" defTabSz="266700" fontAlgn="auto">
              <a:lnSpc>
                <a:spcPct val="170000"/>
              </a:lnSpc>
              <a:spcBef>
                <a:spcPts val="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创新点</a:t>
            </a:r>
            <a:endParaRPr lang="zh-CN" altLang="en-US" b="1">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70000"/>
              </a:lnSpc>
              <a:spcBef>
                <a:spcPts val="0"/>
              </a:spcBef>
              <a:spcAft>
                <a:spcPts val="0"/>
              </a:spcAft>
              <a:buAutoNum type="arabicPeriod"/>
            </a:pPr>
            <a:r>
              <a:rPr lang="zh-CN" altLang="en-US">
                <a:latin typeface="微软雅黑" panose="020B0503020204020204" charset="-122"/>
                <a:ea typeface="微软雅黑" panose="020B0503020204020204" charset="-122"/>
                <a:cs typeface="微软雅黑" panose="020B0503020204020204" charset="-122"/>
              </a:rPr>
              <a:t>全国首家获批的</a:t>
            </a:r>
            <a:r>
              <a:rPr lang="en-US" altLang="zh-CN">
                <a:latin typeface="微软雅黑" panose="020B0503020204020204" charset="-122"/>
                <a:ea typeface="微软雅黑" panose="020B0503020204020204" charset="-122"/>
                <a:cs typeface="微软雅黑" panose="020B0503020204020204" charset="-122"/>
              </a:rPr>
              <a:t>3.1</a:t>
            </a:r>
            <a:r>
              <a:rPr lang="zh-CN" altLang="en-US">
                <a:latin typeface="微软雅黑" panose="020B0503020204020204" charset="-122"/>
                <a:ea typeface="微软雅黑" panose="020B0503020204020204" charset="-122"/>
                <a:cs typeface="微软雅黑" panose="020B0503020204020204" charset="-122"/>
              </a:rPr>
              <a:t>类新药</a:t>
            </a:r>
            <a:endParaRPr lang="zh-CN" altLang="en-US">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70000"/>
              </a:lnSpc>
              <a:spcBef>
                <a:spcPts val="0"/>
              </a:spcBef>
              <a:spcAft>
                <a:spcPts val="0"/>
              </a:spcAft>
              <a:buAutoNum type="arabicPeriod"/>
            </a:pPr>
            <a:r>
              <a:rPr lang="zh-CN" altLang="en-US">
                <a:latin typeface="微软雅黑" panose="020B0503020204020204" charset="-122"/>
                <a:ea typeface="微软雅黑" panose="020B0503020204020204" charset="-122"/>
                <a:cs typeface="微软雅黑" panose="020B0503020204020204" charset="-122"/>
              </a:rPr>
              <a:t>制作工艺创新：保障颗粒溶解性与稳定性，减少热敏成分损失。</a:t>
            </a:r>
            <a:endParaRPr lang="zh-CN" altLang="en-US">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70000"/>
              </a:lnSpc>
              <a:spcBef>
                <a:spcPts val="0"/>
              </a:spcBef>
              <a:spcAft>
                <a:spcPts val="0"/>
              </a:spcAft>
              <a:buAutoNum type="arabicPeriod"/>
            </a:pPr>
            <a:r>
              <a:rPr lang="zh-CN" altLang="en-US">
                <a:latin typeface="微软雅黑" panose="020B0503020204020204" charset="-122"/>
                <a:ea typeface="微软雅黑" panose="020B0503020204020204" charset="-122"/>
                <a:cs typeface="微软雅黑" panose="020B0503020204020204" charset="-122"/>
              </a:rPr>
              <a:t>高质量还原古方</a:t>
            </a: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一碗汤</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的效果：从原药材到最终成品生产的关键环节和关键质控点均围绕</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质量可控性</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原则进行设定，使该产品具有药味配比精当、生产工艺稳定、质量标准科学合理、产品质量稳定均一等特点。</a:t>
            </a:r>
            <a:endParaRPr lang="zh-CN" altLang="en-US">
              <a:latin typeface="微软雅黑" panose="020B0503020204020204" charset="-122"/>
              <a:ea typeface="微软雅黑" panose="020B0503020204020204" charset="-122"/>
              <a:cs typeface="微软雅黑" panose="020B0503020204020204" charset="-122"/>
            </a:endParaRPr>
          </a:p>
          <a:p>
            <a:pPr marL="285750" indent="-285750" algn="just" defTabSz="266700" fontAlgn="auto">
              <a:lnSpc>
                <a:spcPct val="170000"/>
              </a:lnSpc>
              <a:spcBef>
                <a:spcPts val="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优势</a:t>
            </a:r>
            <a:endParaRPr lang="zh-CN" altLang="en-US" b="1">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70000"/>
              </a:lnSpc>
              <a:spcBef>
                <a:spcPts val="0"/>
              </a:spcBef>
              <a:spcAft>
                <a:spcPts val="0"/>
              </a:spcAft>
              <a:buFont typeface="Wingdings" panose="05000000000000000000" charset="0"/>
              <a:buAutoNum type="arabicPeriod"/>
            </a:pPr>
            <a:r>
              <a:rPr lang="zh-CN" altLang="en-US">
                <a:latin typeface="微软雅黑" panose="020B0503020204020204" charset="-122"/>
                <a:ea typeface="微软雅黑" panose="020B0503020204020204" charset="-122"/>
                <a:cs typeface="微软雅黑" panose="020B0503020204020204" charset="-122"/>
              </a:rPr>
              <a:t>原料质量控制严格道地药材优选：标准化种植，通过</a:t>
            </a:r>
            <a:r>
              <a:rPr lang="en-US" altLang="zh-CN">
                <a:latin typeface="微软雅黑" panose="020B0503020204020204" charset="-122"/>
                <a:ea typeface="微软雅黑" panose="020B0503020204020204" charset="-122"/>
                <a:cs typeface="微软雅黑" panose="020B0503020204020204" charset="-122"/>
              </a:rPr>
              <a:t>GAP</a:t>
            </a:r>
            <a:r>
              <a:rPr lang="zh-CN" altLang="en-US">
                <a:latin typeface="微软雅黑" panose="020B0503020204020204" charset="-122"/>
                <a:ea typeface="微软雅黑" panose="020B0503020204020204" charset="-122"/>
                <a:cs typeface="微软雅黑" panose="020B0503020204020204" charset="-122"/>
              </a:rPr>
              <a:t>基地控制种植环境，确保无重金属、农残超标</a:t>
            </a:r>
            <a:endParaRPr lang="zh-CN" altLang="en-US">
              <a:latin typeface="微软雅黑" panose="020B0503020204020204" charset="-122"/>
              <a:ea typeface="微软雅黑" panose="020B0503020204020204" charset="-122"/>
              <a:cs typeface="微软雅黑" panose="020B0503020204020204" charset="-122"/>
            </a:endParaRPr>
          </a:p>
          <a:p>
            <a:pPr marL="342900" indent="-342900" algn="just" defTabSz="266700" fontAlgn="auto">
              <a:lnSpc>
                <a:spcPct val="170000"/>
              </a:lnSpc>
              <a:spcBef>
                <a:spcPts val="0"/>
              </a:spcBef>
              <a:spcAft>
                <a:spcPts val="0"/>
              </a:spcAft>
              <a:buFont typeface="Wingdings" panose="05000000000000000000" charset="0"/>
              <a:buAutoNum type="arabicPeriod"/>
            </a:pPr>
            <a:r>
              <a:rPr lang="zh-CN" altLang="en-US">
                <a:latin typeface="微软雅黑" panose="020B0503020204020204" charset="-122"/>
                <a:ea typeface="微软雅黑" panose="020B0503020204020204" charset="-122"/>
                <a:cs typeface="微软雅黑" panose="020B0503020204020204" charset="-122"/>
              </a:rPr>
              <a:t>现代生产工艺优化：</a:t>
            </a:r>
            <a:r>
              <a:rPr lang="zh-CN" altLang="en-US">
                <a:latin typeface="微软雅黑" panose="020B0503020204020204" charset="-122"/>
                <a:ea typeface="微软雅黑" panose="020B0503020204020204" charset="-122"/>
                <a:cs typeface="微软雅黑" panose="020B0503020204020204" charset="-122"/>
                <a:sym typeface="+mn-ea"/>
              </a:rPr>
              <a:t>保障颗粒溶解性与稳定性，减少热敏成分损失。</a:t>
            </a:r>
            <a:endParaRPr lang="zh-CN" altLang="en-US">
              <a:latin typeface="微软雅黑" panose="020B0503020204020204" charset="-122"/>
              <a:ea typeface="微软雅黑" panose="020B0503020204020204" charset="-122"/>
              <a:cs typeface="微软雅黑" panose="020B0503020204020204" charset="-122"/>
              <a:sym typeface="+mn-ea"/>
            </a:endParaRPr>
          </a:p>
          <a:p>
            <a:pPr marL="342900" indent="-342900" algn="just" defTabSz="266700" fontAlgn="auto">
              <a:lnSpc>
                <a:spcPct val="170000"/>
              </a:lnSpc>
              <a:spcBef>
                <a:spcPts val="0"/>
              </a:spcBef>
              <a:spcAft>
                <a:spcPts val="0"/>
              </a:spcAft>
              <a:buFont typeface="Wingdings" panose="05000000000000000000" charset="0"/>
              <a:buAutoNum type="arabicPeriod"/>
            </a:pPr>
            <a:r>
              <a:rPr lang="zh-CN" altLang="en-US">
                <a:latin typeface="微软雅黑" panose="020B0503020204020204" charset="-122"/>
                <a:ea typeface="微软雅黑" panose="020B0503020204020204" charset="-122"/>
                <a:cs typeface="微软雅黑" panose="020B0503020204020204" charset="-122"/>
              </a:rPr>
              <a:t>剂型优势显著：颗粒剂稳定性好，生物利用度高，携带服用便捷。</a:t>
            </a:r>
            <a:endParaRPr lang="zh-CN" altLang="en-US">
              <a:latin typeface="微软雅黑" panose="020B0503020204020204" charset="-122"/>
              <a:ea typeface="微软雅黑" panose="020B0503020204020204" charset="-122"/>
              <a:cs typeface="微软雅黑" panose="020B0503020204020204" charset="-122"/>
            </a:endParaRPr>
          </a:p>
          <a:p>
            <a:pPr marL="285750" indent="-285750" algn="just" defTabSz="266700" fontAlgn="auto">
              <a:lnSpc>
                <a:spcPct val="170000"/>
              </a:lnSpc>
              <a:spcBef>
                <a:spcPts val="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传承性：</a:t>
            </a:r>
            <a:r>
              <a:rPr lang="zh-CN" altLang="en-US">
                <a:latin typeface="微软雅黑" panose="020B0503020204020204" charset="-122"/>
                <a:ea typeface="微软雅黑" panose="020B0503020204020204" charset="-122"/>
                <a:cs typeface="微软雅黑" panose="020B0503020204020204" charset="-122"/>
              </a:rPr>
              <a:t>处方来源于汉</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张仲景《伤寒论》，临床应用历史悠久，疗效经长期验证，市场认知度高。</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grpSp>
        <p:nvGrpSpPr>
          <p:cNvPr id="12" name="组合 11"/>
          <p:cNvGrpSpPr/>
          <p:nvPr/>
        </p:nvGrpSpPr>
        <p:grpSpPr>
          <a:xfrm>
            <a:off x="0" y="0"/>
            <a:ext cx="12192635" cy="6856730"/>
            <a:chOff x="0" y="0"/>
            <a:chExt cx="19201" cy="10798"/>
          </a:xfrm>
        </p:grpSpPr>
        <p:grpSp>
          <p:nvGrpSpPr>
            <p:cNvPr id="9" name="组合 8"/>
            <p:cNvGrpSpPr/>
            <p:nvPr/>
          </p:nvGrpSpPr>
          <p:grpSpPr>
            <a:xfrm>
              <a:off x="0" y="0"/>
              <a:ext cx="19201" cy="10798"/>
              <a:chOff x="0" y="0"/>
              <a:chExt cx="19201" cy="10798"/>
            </a:xfrm>
          </p:grpSpPr>
          <p:pic>
            <p:nvPicPr>
              <p:cNvPr id="4" name="图片 3" descr="康乐药业-PPT-03"/>
              <p:cNvPicPr>
                <a:picLocks noChangeAspect="1"/>
              </p:cNvPicPr>
              <p:nvPr/>
            </p:nvPicPr>
            <p:blipFill>
              <a:blip r:embed="rId1"/>
              <a:srcRect t="15717"/>
              <a:stretch>
                <a:fillRect/>
              </a:stretch>
            </p:blipFill>
            <p:spPr>
              <a:xfrm>
                <a:off x="0" y="0"/>
                <a:ext cx="19200" cy="10799"/>
              </a:xfrm>
              <a:prstGeom prst="rect">
                <a:avLst/>
              </a:prstGeom>
            </p:spPr>
          </p:pic>
          <p:pic>
            <p:nvPicPr>
              <p:cNvPr id="8" name="图片 7" descr="M:/尚的工作k盘/2024/20241015-康乐医药/PPT/康乐药业-PPT-02.jpg康乐药业-PPT-02"/>
              <p:cNvPicPr>
                <a:picLocks noChangeAspect="1"/>
              </p:cNvPicPr>
              <p:nvPr/>
            </p:nvPicPr>
            <p:blipFill>
              <a:blip r:embed="rId2"/>
              <a:srcRect l="59971" t="122" b="63613"/>
              <a:stretch>
                <a:fillRect/>
              </a:stretch>
            </p:blipFill>
            <p:spPr>
              <a:xfrm>
                <a:off x="11515" y="0"/>
                <a:ext cx="7686" cy="3916"/>
              </a:xfrm>
              <a:prstGeom prst="rect">
                <a:avLst/>
              </a:prstGeom>
            </p:spPr>
          </p:pic>
        </p:grpSp>
        <p:pic>
          <p:nvPicPr>
            <p:cNvPr id="10" name="图片 9" descr="康乐药业-PPT-03"/>
            <p:cNvPicPr>
              <a:picLocks noChangeAspect="1"/>
            </p:cNvPicPr>
            <p:nvPr/>
          </p:nvPicPr>
          <p:blipFill>
            <a:blip r:embed="rId1"/>
            <a:srcRect l="31849" b="16376"/>
            <a:stretch>
              <a:fillRect/>
            </a:stretch>
          </p:blipFill>
          <p:spPr>
            <a:xfrm>
              <a:off x="6115" y="17"/>
              <a:ext cx="13085" cy="9008"/>
            </a:xfrm>
            <a:prstGeom prst="rect">
              <a:avLst/>
            </a:prstGeom>
          </p:spPr>
        </p:pic>
      </p:grpSp>
      <p:grpSp>
        <p:nvGrpSpPr>
          <p:cNvPr id="11" name="组合 10"/>
          <p:cNvGrpSpPr/>
          <p:nvPr/>
        </p:nvGrpSpPr>
        <p:grpSpPr>
          <a:xfrm>
            <a:off x="431800" y="82550"/>
            <a:ext cx="4483735" cy="937260"/>
            <a:chOff x="816" y="130"/>
            <a:chExt cx="7061" cy="1476"/>
          </a:xfrm>
        </p:grpSpPr>
        <p:grpSp>
          <p:nvGrpSpPr>
            <p:cNvPr id="5" name="组合 4"/>
            <p:cNvGrpSpPr/>
            <p:nvPr/>
          </p:nvGrpSpPr>
          <p:grpSpPr>
            <a:xfrm>
              <a:off x="976" y="130"/>
              <a:ext cx="6901" cy="1476"/>
              <a:chOff x="1961" y="728"/>
              <a:chExt cx="6901" cy="1476"/>
            </a:xfrm>
          </p:grpSpPr>
          <p:sp>
            <p:nvSpPr>
              <p:cNvPr id="6" name="文本框 5"/>
              <p:cNvSpPr txBox="1"/>
              <p:nvPr/>
            </p:nvSpPr>
            <p:spPr>
              <a:xfrm>
                <a:off x="3450" y="1116"/>
                <a:ext cx="5412" cy="822"/>
              </a:xfrm>
              <a:prstGeom prst="rect">
                <a:avLst/>
              </a:prstGeom>
              <a:noFill/>
              <a:ln>
                <a:noFill/>
              </a:ln>
            </p:spPr>
            <p:txBody>
              <a:bodyPr wrap="square" rtlCol="0">
                <a:spAutoFit/>
              </a:bodyPr>
              <a:p>
                <a:pPr algn="l"/>
                <a:r>
                  <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公平性信息</a:t>
                </a:r>
                <a:endParaRPr lang="zh-CN" altLang="en-US" sz="28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95" name="文本框 94"/>
              <p:cNvSpPr txBox="1"/>
              <p:nvPr>
                <p:custDataLst>
                  <p:tags r:id="rId3"/>
                </p:custDataLst>
              </p:nvPr>
            </p:nvSpPr>
            <p:spPr>
              <a:xfrm>
                <a:off x="1961" y="728"/>
                <a:ext cx="1374" cy="1476"/>
              </a:xfrm>
              <a:prstGeom prst="rect">
                <a:avLst/>
              </a:prstGeom>
              <a:noFill/>
              <a:effectLst>
                <a:reflection blurRad="6350" stA="52000" endA="300" endPos="35000" dir="5400000" sy="-100000" algn="bl" rotWithShape="0"/>
              </a:effectLst>
            </p:spPr>
            <p:txBody>
              <a:bodyPr wrap="none" rtlCol="0">
                <a:spAutoFit/>
              </a:bodyPr>
              <a:p>
                <a:pPr algn="ctr">
                  <a:lnSpc>
                    <a:spcPct val="125000"/>
                  </a:lnSpc>
                  <a:spcBef>
                    <a:spcPts val="100"/>
                  </a:spcBef>
                  <a:spcAft>
                    <a:spcPts val="100"/>
                  </a:spcAft>
                </a:pPr>
                <a:r>
                  <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rPr>
                  <a:t>05</a:t>
                </a:r>
                <a:endParaRPr lang="en-US" altLang="zh-CN" sz="4400" b="1">
                  <a:gradFill>
                    <a:gsLst>
                      <a:gs pos="0">
                        <a:srgbClr val="CF9660"/>
                      </a:gs>
                      <a:gs pos="99000">
                        <a:srgbClr val="5F3B1C"/>
                      </a:gs>
                    </a:gsLst>
                    <a:lin ang="16200000" scaled="0"/>
                  </a:gradFill>
                  <a:effectLst>
                    <a:reflection blurRad="50800" stA="50000" endPos="40000" dir="5400000" sy="-100000" algn="bl" rotWithShape="0"/>
                  </a:effectLst>
                  <a:latin typeface="微软雅黑" panose="020B0503020204020204" charset="-122"/>
                  <a:ea typeface="微软雅黑" panose="020B0503020204020204" charset="-122"/>
                  <a:sym typeface="庞门正道标题体3.0" panose="02010600030101010101" pitchFamily="2" charset="-122"/>
                </a:endParaRPr>
              </a:p>
            </p:txBody>
          </p:sp>
        </p:grpSp>
        <p:sp>
          <p:nvSpPr>
            <p:cNvPr id="96" name="半闭框 95"/>
            <p:cNvSpPr/>
            <p:nvPr>
              <p:custDataLst>
                <p:tags r:id="rId4"/>
              </p:custDataLst>
            </p:nvPr>
          </p:nvSpPr>
          <p:spPr>
            <a:xfrm>
              <a:off x="816" y="340"/>
              <a:ext cx="340" cy="340"/>
            </a:xfrm>
            <a:prstGeom prst="halfFrame">
              <a:avLst/>
            </a:prstGeom>
            <a:gradFill>
              <a:gsLst>
                <a:gs pos="0">
                  <a:srgbClr val="DCAE61"/>
                </a:gs>
                <a:gs pos="100000">
                  <a:srgbClr val="874526"/>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000">
                <a:solidFill>
                  <a:schemeClr val="tx1"/>
                </a:solidFill>
              </a:endParaRPr>
            </a:p>
          </p:txBody>
        </p:sp>
      </p:grpSp>
      <p:sp>
        <p:nvSpPr>
          <p:cNvPr id="7" name="文本框 6"/>
          <p:cNvSpPr txBox="1"/>
          <p:nvPr/>
        </p:nvSpPr>
        <p:spPr>
          <a:xfrm>
            <a:off x="571500" y="1019810"/>
            <a:ext cx="11048365" cy="5077460"/>
          </a:xfrm>
          <a:prstGeom prst="rect">
            <a:avLst/>
          </a:prstGeom>
        </p:spPr>
        <p:txBody>
          <a:bodyPr wrap="square">
            <a:spAutoFit/>
          </a:bodyPr>
          <a:p>
            <a:pPr marL="285750" indent="-285750" algn="just" defTabSz="266700">
              <a:lnSpc>
                <a:spcPct val="200000"/>
              </a:lnSpc>
              <a:spcBef>
                <a:spcPts val="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弥补目录短板描述：</a:t>
            </a:r>
            <a:r>
              <a:rPr lang="zh-CN" altLang="en-US">
                <a:latin typeface="微软雅黑" panose="020B0503020204020204" charset="-122"/>
                <a:ea typeface="微软雅黑" panose="020B0503020204020204" charset="-122"/>
                <a:cs typeface="微软雅黑" panose="020B0503020204020204" charset="-122"/>
              </a:rPr>
              <a:t>本品是治疗</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挛急</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适应症唯一确证的中药</a:t>
            </a:r>
            <a:r>
              <a:rPr lang="en-US" altLang="zh-CN">
                <a:latin typeface="微软雅黑" panose="020B0503020204020204" charset="-122"/>
                <a:ea typeface="微软雅黑" panose="020B0503020204020204" charset="-122"/>
                <a:cs typeface="微软雅黑" panose="020B0503020204020204" charset="-122"/>
              </a:rPr>
              <a:t>3.1</a:t>
            </a:r>
            <a:r>
              <a:rPr lang="zh-CN" altLang="en-US">
                <a:latin typeface="微软雅黑" panose="020B0503020204020204" charset="-122"/>
                <a:ea typeface="微软雅黑" panose="020B0503020204020204" charset="-122"/>
                <a:cs typeface="微软雅黑" panose="020B0503020204020204" charset="-122"/>
              </a:rPr>
              <a:t>类新药，可弥补医保目录经典名方空白，使医保目录结构更加科学合理。《国家基本医疗保险、工伤保险和生育保险药品目录（</a:t>
            </a:r>
            <a:r>
              <a:rPr lang="en-US" altLang="zh-CN">
                <a:latin typeface="微软雅黑" panose="020B0503020204020204" charset="-122"/>
                <a:ea typeface="微软雅黑" panose="020B0503020204020204" charset="-122"/>
                <a:cs typeface="微软雅黑" panose="020B0503020204020204" charset="-122"/>
              </a:rPr>
              <a:t>2024</a:t>
            </a:r>
            <a:r>
              <a:rPr lang="zh-CN" altLang="en-US">
                <a:latin typeface="微软雅黑" panose="020B0503020204020204" charset="-122"/>
                <a:ea typeface="微软雅黑" panose="020B0503020204020204" charset="-122"/>
                <a:cs typeface="微软雅黑" panose="020B0503020204020204" charset="-122"/>
              </a:rPr>
              <a:t>年）》中成药分类无</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挛急</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中成药，也筋脉失养所致挛急疼痛诸证，症见腿脚挛急，</a:t>
            </a: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腹中疼痛类。</a:t>
            </a:r>
            <a:endParaRPr lang="zh-CN" altLang="en-US">
              <a:latin typeface="微软雅黑" panose="020B0503020204020204" charset="-122"/>
              <a:ea typeface="微软雅黑" panose="020B0503020204020204" charset="-122"/>
              <a:cs typeface="微软雅黑" panose="020B0503020204020204" charset="-122"/>
            </a:endParaRPr>
          </a:p>
          <a:p>
            <a:pPr marL="285750" indent="-285750" algn="just" defTabSz="266700">
              <a:lnSpc>
                <a:spcPct val="200000"/>
              </a:lnSpc>
              <a:spcBef>
                <a:spcPts val="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减轻医保支付负担</a:t>
            </a:r>
            <a:r>
              <a:rPr lang="zh-CN" altLang="en-US">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sym typeface="+mn-ea"/>
              </a:rPr>
              <a:t>本品经现代研习《伤寒论》的医家分析总结，该方临床应用范围进一步扩大，临床实践经验显示芍药甘草汤在消化系统、神经肌肉系统、呼吸系统、泌尿系统及外科等方面均有其潜在的临床价值。</a:t>
            </a:r>
            <a:r>
              <a:rPr lang="zh-CN" altLang="en-US">
                <a:latin typeface="微软雅黑" panose="020B0503020204020204" charset="-122"/>
                <a:ea typeface="微软雅黑" panose="020B0503020204020204" charset="-122"/>
                <a:cs typeface="微软雅黑" panose="020B0503020204020204" charset="-122"/>
                <a:sym typeface="+mn-ea"/>
              </a:rPr>
              <a:t>本品针</a:t>
            </a:r>
            <a:r>
              <a:rPr lang="zh-CN" altLang="en-US">
                <a:latin typeface="微软雅黑" panose="020B0503020204020204" charset="-122"/>
                <a:ea typeface="微软雅黑" panose="020B0503020204020204" charset="-122"/>
                <a:cs typeface="微软雅黑" panose="020B0503020204020204" charset="-122"/>
                <a:sym typeface="+mn-ea"/>
              </a:rPr>
              <a:t>对阴血不足、筋脉失养所致腿脚挛急与腹中疼痛等</a:t>
            </a:r>
            <a:r>
              <a:rPr lang="zh-CN" altLang="en-US">
                <a:latin typeface="微软雅黑" panose="020B0503020204020204" charset="-122"/>
                <a:ea typeface="微软雅黑" panose="020B0503020204020204" charset="-122"/>
                <a:cs typeface="微软雅黑" panose="020B0503020204020204" charset="-122"/>
                <a:sym typeface="+mn-ea"/>
              </a:rPr>
              <a:t>疼痛诸证</a:t>
            </a:r>
            <a:r>
              <a:rPr lang="zh-CN" altLang="en-US">
                <a:latin typeface="微软雅黑" panose="020B0503020204020204" charset="-122"/>
                <a:ea typeface="微软雅黑" panose="020B0503020204020204" charset="-122"/>
                <a:cs typeface="微软雅黑" panose="020B0503020204020204" charset="-122"/>
                <a:sym typeface="+mn-ea"/>
              </a:rPr>
              <a:t>，可有效缓解并治疗</a:t>
            </a:r>
            <a:r>
              <a:rPr lang="zh-CN" altLang="en-US">
                <a:latin typeface="微软雅黑" panose="020B0503020204020204" charset="-122"/>
                <a:ea typeface="微软雅黑" panose="020B0503020204020204" charset="-122"/>
                <a:cs typeface="微软雅黑" panose="020B0503020204020204" charset="-122"/>
              </a:rPr>
              <a:t>患者疼痛，降低地区医疗资源消耗，</a:t>
            </a:r>
            <a:r>
              <a:rPr lang="zh-CN" altLang="en-US">
                <a:latin typeface="微软雅黑" panose="020B0503020204020204" charset="-122"/>
                <a:ea typeface="微软雅黑" panose="020B0503020204020204" charset="-122"/>
                <a:cs typeface="微软雅黑" panose="020B0503020204020204" charset="-122"/>
                <a:sym typeface="+mn-ea"/>
              </a:rPr>
              <a:t>减轻医保支付负担，提高患者生活质量</a:t>
            </a:r>
            <a:r>
              <a:rPr lang="zh-CN" altLang="en-US">
                <a:latin typeface="微软雅黑" panose="020B0503020204020204" charset="-122"/>
                <a:ea typeface="微软雅黑" panose="020B0503020204020204" charset="-122"/>
                <a:cs typeface="微软雅黑" panose="020B0503020204020204" charset="-122"/>
              </a:rPr>
              <a:t>增加，治疗公平性；</a:t>
            </a:r>
            <a:endParaRPr lang="zh-CN" altLang="en-US" b="1">
              <a:latin typeface="微软雅黑" panose="020B0503020204020204" charset="-122"/>
              <a:ea typeface="微软雅黑" panose="020B0503020204020204" charset="-122"/>
              <a:cs typeface="微软雅黑" panose="020B0503020204020204" charset="-122"/>
            </a:endParaRPr>
          </a:p>
          <a:p>
            <a:pPr marL="285750" indent="-285750" algn="just" defTabSz="266700">
              <a:lnSpc>
                <a:spcPct val="200000"/>
              </a:lnSpc>
              <a:spcBef>
                <a:spcPts val="0"/>
              </a:spcBef>
              <a:spcAft>
                <a:spcPts val="0"/>
              </a:spcAft>
              <a:buFont typeface="Wingdings" panose="05000000000000000000" charset="0"/>
              <a:buChar char="l"/>
            </a:pPr>
            <a:r>
              <a:rPr lang="zh-CN" altLang="en-US" b="1">
                <a:latin typeface="微软雅黑" panose="020B0503020204020204" charset="-122"/>
                <a:ea typeface="微软雅黑" panose="020B0503020204020204" charset="-122"/>
                <a:cs typeface="微软雅黑" panose="020B0503020204020204" charset="-122"/>
              </a:rPr>
              <a:t>降低临床管理难度：</a:t>
            </a:r>
            <a:r>
              <a:rPr lang="zh-CN" altLang="en-US">
                <a:latin typeface="微软雅黑" panose="020B0503020204020204" charset="-122"/>
                <a:ea typeface="微软雅黑" panose="020B0503020204020204" charset="-122"/>
                <a:cs typeface="微软雅黑" panose="020B0503020204020204" charset="-122"/>
                <a:sym typeface="+mn-ea"/>
              </a:rPr>
              <a:t>属于颗粒剂，安全有效，不会出现临床滥用情况，无需特殊临床管理，不额外增加临床管理难度，密封贮藏即可。</a:t>
            </a:r>
            <a:endParaRPr lang="zh-CN" altLang="en-US">
              <a:latin typeface="微软雅黑" panose="020B0503020204020204" charset="-122"/>
              <a:ea typeface="微软雅黑" panose="020B0503020204020204" charset="-122"/>
              <a:cs typeface="微软雅黑" panose="020B0503020204020204" charset="-122"/>
              <a:sym typeface="+mn-ea"/>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文本占位符 2"/>
          <p:cNvSpPr>
            <a:spLocks noGrp="1"/>
          </p:cNvSpPr>
          <p:nvPr>
            <p:ph type="body" idx="1"/>
          </p:nvPr>
        </p:nvSpPr>
        <p:spPr/>
        <p:txBody>
          <a:bodyPr/>
          <a:p>
            <a:endParaRPr lang="zh-CN" altLang="en-US"/>
          </a:p>
        </p:txBody>
      </p:sp>
      <p:pic>
        <p:nvPicPr>
          <p:cNvPr id="4" name="图片 3" descr="康乐药业-PPT-04"/>
          <p:cNvPicPr>
            <a:picLocks noChangeAspect="1"/>
          </p:cNvPicPr>
          <p:nvPr/>
        </p:nvPicPr>
        <p:blipFill>
          <a:blip r:embed="rId1"/>
          <a:stretch>
            <a:fillRect/>
          </a:stretch>
        </p:blipFill>
        <p:spPr>
          <a:xfrm>
            <a:off x="0" y="0"/>
            <a:ext cx="12192000" cy="6840220"/>
          </a:xfrm>
          <a:prstGeom prst="rect">
            <a:avLst/>
          </a:prstGeom>
        </p:spPr>
      </p:pic>
      <p:sp>
        <p:nvSpPr>
          <p:cNvPr id="37" name="文本框 36"/>
          <p:cNvSpPr txBox="1"/>
          <p:nvPr>
            <p:custDataLst>
              <p:tags r:id="rId2"/>
            </p:custDataLst>
          </p:nvPr>
        </p:nvSpPr>
        <p:spPr>
          <a:xfrm>
            <a:off x="2059940" y="1798955"/>
            <a:ext cx="7364730" cy="1630045"/>
          </a:xfrm>
          <a:prstGeom prst="rect">
            <a:avLst/>
          </a:prstGeom>
          <a:noFill/>
          <a:effectLst/>
        </p:spPr>
        <p:txBody>
          <a:bodyPr wrap="square" rtlCol="0">
            <a:spAutoFit/>
            <a:scene3d>
              <a:camera prst="orthographicFront"/>
              <a:lightRig rig="threePt" dir="t"/>
            </a:scene3d>
          </a:bodyPr>
          <a:p>
            <a:pPr algn="dist">
              <a:lnSpc>
                <a:spcPct val="125000"/>
              </a:lnSpc>
              <a:spcBef>
                <a:spcPts val="100"/>
              </a:spcBef>
              <a:spcAft>
                <a:spcPts val="100"/>
              </a:spcAft>
            </a:pPr>
            <a:r>
              <a:rPr lang="zh-CN" altLang="en-US" sz="8000" b="1">
                <a:gradFill>
                  <a:gsLst>
                    <a:gs pos="50000">
                      <a:srgbClr val="F6EDE1"/>
                    </a:gs>
                    <a:gs pos="0">
                      <a:srgbClr val="F9F3EB"/>
                    </a:gs>
                    <a:gs pos="100000">
                      <a:srgbClr val="F3E6D7"/>
                    </a:gs>
                  </a:gsLst>
                  <a:lin ang="5400000" scaled="1"/>
                </a:gra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庞门正道标题体3.0" panose="02010600030101010101" pitchFamily="2" charset="-122"/>
              </a:rPr>
              <a:t>芍药甘草汤</a:t>
            </a:r>
            <a:r>
              <a:rPr lang="zh-CN" altLang="en-US" sz="8000" b="1">
                <a:gradFill>
                  <a:gsLst>
                    <a:gs pos="50000">
                      <a:srgbClr val="F6EDE1"/>
                    </a:gs>
                    <a:gs pos="0">
                      <a:srgbClr val="F9F3EB"/>
                    </a:gs>
                    <a:gs pos="100000">
                      <a:srgbClr val="F3E6D7"/>
                    </a:gs>
                  </a:gsLst>
                  <a:lin ang="5400000" scaled="1"/>
                </a:gra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庞门正道标题体3.0" panose="02010600030101010101" pitchFamily="2" charset="-122"/>
              </a:rPr>
              <a:t>颗粒</a:t>
            </a:r>
            <a:endParaRPr lang="zh-CN" altLang="en-US" sz="8000" b="1">
              <a:gradFill>
                <a:gsLst>
                  <a:gs pos="50000">
                    <a:srgbClr val="F6EDE1"/>
                  </a:gs>
                  <a:gs pos="0">
                    <a:srgbClr val="F9F3EB"/>
                  </a:gs>
                  <a:gs pos="100000">
                    <a:srgbClr val="F3E6D7"/>
                  </a:gs>
                </a:gsLst>
                <a:lin ang="5400000" scaled="1"/>
              </a:gra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庞门正道标题体3.0" panose="02010600030101010101" pitchFamily="2" charset="-122"/>
            </a:endParaRPr>
          </a:p>
        </p:txBody>
      </p:sp>
      <p:sp>
        <p:nvSpPr>
          <p:cNvPr id="6" name="矩形 5"/>
          <p:cNvSpPr/>
          <p:nvPr/>
        </p:nvSpPr>
        <p:spPr>
          <a:xfrm>
            <a:off x="5941060" y="2829560"/>
            <a:ext cx="309880" cy="1198880"/>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endParaRPr lang="zh-CN" altLang="en-US" sz="7200" b="1">
              <a:solidFill>
                <a:schemeClr val="accent4"/>
              </a:solidFill>
              <a:effectLst/>
            </a:endParaRPr>
          </a:p>
        </p:txBody>
      </p:sp>
      <p:pic>
        <p:nvPicPr>
          <p:cNvPr id="14" name="图片 13" descr="2"/>
          <p:cNvPicPr>
            <a:picLocks noChangeAspect="1"/>
          </p:cNvPicPr>
          <p:nvPr/>
        </p:nvPicPr>
        <p:blipFill>
          <a:blip r:embed="rId3"/>
          <a:stretch>
            <a:fillRect/>
          </a:stretch>
        </p:blipFill>
        <p:spPr>
          <a:xfrm>
            <a:off x="7305675" y="5897245"/>
            <a:ext cx="3871595" cy="474345"/>
          </a:xfrm>
          <a:prstGeom prst="rect">
            <a:avLst/>
          </a:prstGeom>
        </p:spPr>
      </p:pic>
    </p:spTree>
    <p:custDataLst>
      <p:tags r:id="rId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 name="resource_record_key" val="{&quot;13&quot;:[19972061,20063521],&quot;65&quot;:[20205081]}"/>
</p:tagLst>
</file>

<file path=ppt/tags/tag101.xml><?xml version="1.0" encoding="utf-8"?>
<p:tagLst xmlns:p="http://schemas.openxmlformats.org/presentationml/2006/main">
  <p:tag name="KSO_WM_DIAGRAM_VIRTUALLY_FRAME" val="{&quot;height&quot;:584.4,&quot;left&quot;:357.3,&quot;top&quot;:42.2,&quot;width&quot;:887.8}"/>
</p:tagLst>
</file>

<file path=ppt/tags/tag102.xml><?xml version="1.0" encoding="utf-8"?>
<p:tagLst xmlns:p="http://schemas.openxmlformats.org/presentationml/2006/main">
  <p:tag name="KSO_WM_DIAGRAM_VIRTUALLY_FRAME" val="{&quot;height&quot;:584.4,&quot;left&quot;:357.3,&quot;top&quot;:42.2,&quot;width&quot;:887.8}"/>
</p:tagLst>
</file>

<file path=ppt/tags/tag103.xml><?xml version="1.0" encoding="utf-8"?>
<p:tagLst xmlns:p="http://schemas.openxmlformats.org/presentationml/2006/main">
  <p:tag name="KSO_WM_BEAUTIFY_FLAG" val="#wm#"/>
  <p:tag name="KSO_WM_TEMPLATE_CATEGORY" val="custom"/>
  <p:tag name="KSO_WM_TEMPLATE_INDEX" val="20205081"/>
</p:tagLst>
</file>

<file path=ppt/tags/tag104.xml><?xml version="1.0" encoding="utf-8"?>
<p:tagLst xmlns:p="http://schemas.openxmlformats.org/presentationml/2006/main">
  <p:tag name="KSO_WM_DIAGRAM_VIRTUALLY_FRAME" val="{&quot;height&quot;:584.4,&quot;left&quot;:357.3,&quot;top&quot;:42.2,&quot;width&quot;:887.8}"/>
</p:tagLst>
</file>

<file path=ppt/tags/tag105.xml><?xml version="1.0" encoding="utf-8"?>
<p:tagLst xmlns:p="http://schemas.openxmlformats.org/presentationml/2006/main">
  <p:tag name="KSO_WM_DIAGRAM_VIRTUALLY_FRAME" val="{&quot;height&quot;:584.4,&quot;left&quot;:357.3,&quot;top&quot;:42.2,&quot;width&quot;:887.8}"/>
</p:tagLst>
</file>

<file path=ppt/tags/tag106.xml><?xml version="1.0" encoding="utf-8"?>
<p:tagLst xmlns:p="http://schemas.openxmlformats.org/presentationml/2006/main">
  <p:tag name="KSO_WM_BEAUTIFY_FLAG" val="#wm#"/>
  <p:tag name="KSO_WM_TEMPLATE_CATEGORY" val="custom"/>
  <p:tag name="KSO_WM_TEMPLATE_INDEX" val="20205081"/>
</p:tagLst>
</file>

<file path=ppt/tags/tag107.xml><?xml version="1.0" encoding="utf-8"?>
<p:tagLst xmlns:p="http://schemas.openxmlformats.org/presentationml/2006/main">
  <p:tag name="KSO_WM_DIAGRAM_VIRTUALLY_FRAME" val="{&quot;height&quot;:584.4,&quot;left&quot;:357.3,&quot;top&quot;:42.2,&quot;width&quot;:887.8}"/>
</p:tagLst>
</file>

<file path=ppt/tags/tag108.xml><?xml version="1.0" encoding="utf-8"?>
<p:tagLst xmlns:p="http://schemas.openxmlformats.org/presentationml/2006/main">
  <p:tag name="KSO_WM_DIAGRAM_VIRTUALLY_FRAME" val="{&quot;height&quot;:584.4,&quot;left&quot;:357.3,&quot;top&quot;:42.2,&quot;width&quot;:887.8}"/>
</p:tagLst>
</file>

<file path=ppt/tags/tag109.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584.4,&quot;left&quot;:357.3,&quot;top&quot;:42.2,&quot;width&quot;:887.8}"/>
</p:tagLst>
</file>

<file path=ppt/tags/tag111.xml><?xml version="1.0" encoding="utf-8"?>
<p:tagLst xmlns:p="http://schemas.openxmlformats.org/presentationml/2006/main">
  <p:tag name="KSO_WM_DIAGRAM_VIRTUALLY_FRAME" val="{&quot;height&quot;:584.4,&quot;left&quot;:357.3,&quot;top&quot;:42.2,&quot;width&quot;:887.8}"/>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DIAGRAM_VIRTUALLY_FRAME" val="{&quot;height&quot;:584.4,&quot;left&quot;:357.3,&quot;top&quot;:42.2,&quot;width&quot;:887.8}"/>
</p:tagLst>
</file>

<file path=ppt/tags/tag114.xml><?xml version="1.0" encoding="utf-8"?>
<p:tagLst xmlns:p="http://schemas.openxmlformats.org/presentationml/2006/main">
  <p:tag name="KSO_WM_DIAGRAM_VIRTUALLY_FRAME" val="{&quot;height&quot;:584.4,&quot;left&quot;:357.3,&quot;top&quot;:42.2,&quot;width&quot;:887.8}"/>
</p:tagLst>
</file>

<file path=ppt/tags/tag115.xml><?xml version="1.0" encoding="utf-8"?>
<p:tagLst xmlns:p="http://schemas.openxmlformats.org/presentationml/2006/main">
  <p:tag name="KSO_WM_BEAUTIFY_FLAG" val="#wm#"/>
  <p:tag name="KSO_WM_TEMPLATE_CATEGORY" val="custom"/>
  <p:tag name="KSO_WM_TEMPLATE_INDEX" val="20205081"/>
</p:tagLst>
</file>

<file path=ppt/tags/tag116.xml><?xml version="1.0" encoding="utf-8"?>
<p:tagLst xmlns:p="http://schemas.openxmlformats.org/presentationml/2006/main">
  <p:tag name="KSO_WM_DIAGRAM_VIRTUALLY_FRAME" val="{&quot;height&quot;:584.4,&quot;left&quot;:357.3,&quot;top&quot;:42.2,&quot;width&quot;:887.8}"/>
</p:tagLst>
</file>

<file path=ppt/tags/tag117.xml><?xml version="1.0" encoding="utf-8"?>
<p:tagLst xmlns:p="http://schemas.openxmlformats.org/presentationml/2006/main">
  <p:tag name="KSO_WM_DIAGRAM_VIRTUALLY_FRAME" val="{&quot;height&quot;:584.4,&quot;left&quot;:357.3,&quot;top&quot;:42.2,&quot;width&quot;:887.8}"/>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DIAGRAM_VIRTUALLY_FRAME" val="{&quot;height&quot;:249.65,&quot;left&quot;:417.19299212598435,&quot;top&quot;:128.45,&quot;width&quot;:554.9070078740157}"/>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 name="resource_record_key" val="{&quot;13&quot;:[20419701],&quot;65&quot;:[20205081]}"/>
</p:tagLst>
</file>

<file path=ppt/tags/tag121.xml><?xml version="1.0" encoding="utf-8"?>
<p:tagLst xmlns:p="http://schemas.openxmlformats.org/presentationml/2006/main">
  <p:tag name="resource_record_key" val="{&quot;13&quot;:[4721934,20063521,19972061,20419701],&quot;65&quot;:[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6915_1*a*1"/>
  <p:tag name="KSO_WM_TEMPLATE_CATEGORY" val="custom"/>
  <p:tag name="KSO_WM_TEMPLATE_INDEX" val="20206915"/>
  <p:tag name="KSO_WM_UNIT_LAYERLEVEL" val="1"/>
  <p:tag name="KSO_WM_TAG_VERSION" val="1.0"/>
  <p:tag name="KSO_WM_BEAUTIFY_FLAG" val="#wm#"/>
  <p:tag name="KSO_WM_UNIT_PRESET_TEXT" val="空白演示经典风格"/>
  <p:tag name="KSO_WM_UNIT_TEXT_FILL_FORE_SCHEMECOLOR_INDEX_BRIGHTNESS" val="0"/>
  <p:tag name="KSO_WM_UNIT_TEXT_FILL_FORE_SCHEMECOLOR_INDEX" val="5"/>
  <p:tag name="KSO_WM_UNIT_TEXT_FILL_TYPE" val="1"/>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_record_key" val="{&quot;13&quot;:[4721934,20419701],&quot;65&quot;:[20205081]}"/>
</p:tagLst>
</file>

<file path=ppt/tags/tag65.xml><?xml version="1.0" encoding="utf-8"?>
<p:tagLst xmlns:p="http://schemas.openxmlformats.org/presentationml/2006/main">
  <p:tag name="KSO_WM_DIAGRAM_VIRTUALLY_FRAME" val="{&quot;height&quot;:434.95,&quot;left&quot;:406.15,&quot;top&quot;:71,&quot;width&quot;:489.82584670231734}"/>
</p:tagLst>
</file>

<file path=ppt/tags/tag66.xml><?xml version="1.0" encoding="utf-8"?>
<p:tagLst xmlns:p="http://schemas.openxmlformats.org/presentationml/2006/main">
  <p:tag name="KSO_WM_DIAGRAM_VIRTUALLY_FRAME" val="{&quot;height&quot;:434.95,&quot;left&quot;:406.15,&quot;top&quot;:71,&quot;width&quot;:489.82584670231734}"/>
</p:tagLst>
</file>

<file path=ppt/tags/tag67.xml><?xml version="1.0" encoding="utf-8"?>
<p:tagLst xmlns:p="http://schemas.openxmlformats.org/presentationml/2006/main">
  <p:tag name="KSO_WM_DIAGRAM_VIRTUALLY_FRAME" val="{&quot;height&quot;:249.65,&quot;left&quot;:417.19299212598423,&quot;top&quot;:128.45,&quot;width&quot;:554.9070078740158}"/>
</p:tagLst>
</file>

<file path=ppt/tags/tag68.xml><?xml version="1.0" encoding="utf-8"?>
<p:tagLst xmlns:p="http://schemas.openxmlformats.org/presentationml/2006/main">
  <p:tag name="KSO_WM_DIAGRAM_VIRTUALLY_FRAME" val="{&quot;height&quot;:434.95,&quot;left&quot;:406.15,&quot;top&quot;:71,&quot;width&quot;:489.82584670231734}"/>
</p:tagLst>
</file>

<file path=ppt/tags/tag69.xml><?xml version="1.0" encoding="utf-8"?>
<p:tagLst xmlns:p="http://schemas.openxmlformats.org/presentationml/2006/main">
  <p:tag name="KSO_WM_DIAGRAM_VIRTUALLY_FRAME" val="{&quot;height&quot;:434.95,&quot;left&quot;:406.15,&quot;top&quot;:71,&quot;width&quot;:489.8258467023173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434.95,&quot;left&quot;:406.15,&quot;top&quot;:71,&quot;width&quot;:489.82584670231734}"/>
</p:tagLst>
</file>

<file path=ppt/tags/tag71.xml><?xml version="1.0" encoding="utf-8"?>
<p:tagLst xmlns:p="http://schemas.openxmlformats.org/presentationml/2006/main">
  <p:tag name="KSO_WM_DIAGRAM_VIRTUALLY_FRAME" val="{&quot;height&quot;:434.95,&quot;left&quot;:406.15,&quot;top&quot;:71,&quot;width&quot;:489.82584670231734}"/>
</p:tagLst>
</file>

<file path=ppt/tags/tag72.xml><?xml version="1.0" encoding="utf-8"?>
<p:tagLst xmlns:p="http://schemas.openxmlformats.org/presentationml/2006/main">
  <p:tag name="KSO_WM_DIAGRAM_VIRTUALLY_FRAME" val="{&quot;height&quot;:434.95,&quot;left&quot;:406.15,&quot;top&quot;:71,&quot;width&quot;:489.82584670231734}"/>
</p:tagLst>
</file>

<file path=ppt/tags/tag73.xml><?xml version="1.0" encoding="utf-8"?>
<p:tagLst xmlns:p="http://schemas.openxmlformats.org/presentationml/2006/main">
  <p:tag name="KSO_WM_DIAGRAM_VIRTUALLY_FRAME" val="{&quot;height&quot;:434.95,&quot;left&quot;:406.15,&quot;top&quot;:71,&quot;width&quot;:489.82584670231734}"/>
</p:tagLst>
</file>

<file path=ppt/tags/tag74.xml><?xml version="1.0" encoding="utf-8"?>
<p:tagLst xmlns:p="http://schemas.openxmlformats.org/presentationml/2006/main">
  <p:tag name="KSO_WM_DIAGRAM_VIRTUALLY_FRAME" val="{&quot;height&quot;:249.65,&quot;left&quot;:417.19299212598423,&quot;top&quot;:128.45,&quot;width&quot;:554.9070078740158}"/>
</p:tagLst>
</file>

<file path=ppt/tags/tag75.xml><?xml version="1.0" encoding="utf-8"?>
<p:tagLst xmlns:p="http://schemas.openxmlformats.org/presentationml/2006/main">
  <p:tag name="KSO_WM_DIAGRAM_VIRTUALLY_FRAME" val="{&quot;height&quot;:434.95,&quot;left&quot;:406.15,&quot;top&quot;:71,&quot;width&quot;:489.82584670231734}"/>
</p:tagLst>
</file>

<file path=ppt/tags/tag76.xml><?xml version="1.0" encoding="utf-8"?>
<p:tagLst xmlns:p="http://schemas.openxmlformats.org/presentationml/2006/main">
  <p:tag name="KSO_WM_DIAGRAM_VIRTUALLY_FRAME" val="{&quot;height&quot;:434.95,&quot;left&quot;:406.15,&quot;top&quot;:71,&quot;width&quot;:489.82584670231734}"/>
</p:tagLst>
</file>

<file path=ppt/tags/tag77.xml><?xml version="1.0" encoding="utf-8"?>
<p:tagLst xmlns:p="http://schemas.openxmlformats.org/presentationml/2006/main">
  <p:tag name="KSO_WM_DIAGRAM_VIRTUALLY_FRAME" val="{&quot;height&quot;:434.95,&quot;left&quot;:406.15,&quot;top&quot;:71,&quot;width&quot;:489.82584670231734}"/>
</p:tagLst>
</file>

<file path=ppt/tags/tag78.xml><?xml version="1.0" encoding="utf-8"?>
<p:tagLst xmlns:p="http://schemas.openxmlformats.org/presentationml/2006/main">
  <p:tag name="KSO_WM_DIAGRAM_VIRTUALLY_FRAME" val="{&quot;height&quot;:434.95,&quot;left&quot;:406.15,&quot;top&quot;:71,&quot;width&quot;:489.82584670231734}"/>
</p:tagLst>
</file>

<file path=ppt/tags/tag79.xml><?xml version="1.0" encoding="utf-8"?>
<p:tagLst xmlns:p="http://schemas.openxmlformats.org/presentationml/2006/main">
  <p:tag name="KSO_WM_DIAGRAM_VIRTUALLY_FRAME" val="{&quot;height&quot;:434.95,&quot;left&quot;:406.15,&quot;top&quot;:71,&quot;width&quot;:489.8258467023173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434.95,&quot;left&quot;:406.15,&quot;top&quot;:71,&quot;width&quot;:489.82584670231734}"/>
</p:tagLst>
</file>

<file path=ppt/tags/tag81.xml><?xml version="1.0" encoding="utf-8"?>
<p:tagLst xmlns:p="http://schemas.openxmlformats.org/presentationml/2006/main">
  <p:tag name="KSO_WM_DIAGRAM_VIRTUALLY_FRAME" val="{&quot;height&quot;:249.65,&quot;left&quot;:417.19299212598423,&quot;top&quot;:128.45,&quot;width&quot;:554.9070078740158}"/>
</p:tagLst>
</file>

<file path=ppt/tags/tag82.xml><?xml version="1.0" encoding="utf-8"?>
<p:tagLst xmlns:p="http://schemas.openxmlformats.org/presentationml/2006/main">
  <p:tag name="KSO_WM_DIAGRAM_VIRTUALLY_FRAME" val="{&quot;height&quot;:434.95,&quot;left&quot;:406.15,&quot;top&quot;:71,&quot;width&quot;:489.82584670231734}"/>
</p:tagLst>
</file>

<file path=ppt/tags/tag83.xml><?xml version="1.0" encoding="utf-8"?>
<p:tagLst xmlns:p="http://schemas.openxmlformats.org/presentationml/2006/main">
  <p:tag name="KSO_WM_DIAGRAM_VIRTUALLY_FRAME" val="{&quot;height&quot;:434.95,&quot;left&quot;:406.15,&quot;top&quot;:71,&quot;width&quot;:489.82584670231734}"/>
</p:tagLst>
</file>

<file path=ppt/tags/tag84.xml><?xml version="1.0" encoding="utf-8"?>
<p:tagLst xmlns:p="http://schemas.openxmlformats.org/presentationml/2006/main">
  <p:tag name="KSO_WM_DIAGRAM_VIRTUALLY_FRAME" val="{&quot;height&quot;:434.95,&quot;left&quot;:406.15,&quot;top&quot;:71,&quot;width&quot;:489.82584670231734}"/>
</p:tagLst>
</file>

<file path=ppt/tags/tag85.xml><?xml version="1.0" encoding="utf-8"?>
<p:tagLst xmlns:p="http://schemas.openxmlformats.org/presentationml/2006/main">
  <p:tag name="KSO_WM_DIAGRAM_VIRTUALLY_FRAME" val="{&quot;height&quot;:434.95,&quot;left&quot;:406.15,&quot;top&quot;:71,&quot;width&quot;:489.82584670231734}"/>
</p:tagLst>
</file>

<file path=ppt/tags/tag86.xml><?xml version="1.0" encoding="utf-8"?>
<p:tagLst xmlns:p="http://schemas.openxmlformats.org/presentationml/2006/main">
  <p:tag name="KSO_WM_DIAGRAM_VIRTUALLY_FRAME" val="{&quot;height&quot;:434.95,&quot;left&quot;:406.15,&quot;top&quot;:71,&quot;width&quot;:489.82584670231734}"/>
</p:tagLst>
</file>

<file path=ppt/tags/tag87.xml><?xml version="1.0" encoding="utf-8"?>
<p:tagLst xmlns:p="http://schemas.openxmlformats.org/presentationml/2006/main">
  <p:tag name="KSO_WM_DIAGRAM_VIRTUALLY_FRAME" val="{&quot;height&quot;:434.95,&quot;left&quot;:406.15,&quot;top&quot;:71,&quot;width&quot;:489.82584670231734}"/>
</p:tagLst>
</file>

<file path=ppt/tags/tag88.xml><?xml version="1.0" encoding="utf-8"?>
<p:tagLst xmlns:p="http://schemas.openxmlformats.org/presentationml/2006/main">
  <p:tag name="KSO_WM_DIAGRAM_VIRTUALLY_FRAME" val="{&quot;height&quot;:249.65,&quot;left&quot;:417.19299212598423,&quot;top&quot;:128.45,&quot;width&quot;:554.9070078740158}"/>
</p:tagLst>
</file>

<file path=ppt/tags/tag89.xml><?xml version="1.0" encoding="utf-8"?>
<p:tagLst xmlns:p="http://schemas.openxmlformats.org/presentationml/2006/main">
  <p:tag name="KSO_WM_DIAGRAM_VIRTUALLY_FRAME" val="{&quot;height&quot;:434.95,&quot;left&quot;:406.15,&quot;top&quot;:71,&quot;width&quot;:489.8258467023173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434.95,&quot;left&quot;:406.15,&quot;top&quot;:71,&quot;width&quot;:489.82584670231734}"/>
</p:tagLst>
</file>

<file path=ppt/tags/tag91.xml><?xml version="1.0" encoding="utf-8"?>
<p:tagLst xmlns:p="http://schemas.openxmlformats.org/presentationml/2006/main">
  <p:tag name="KSO_WM_DIAGRAM_VIRTUALLY_FRAME" val="{&quot;height&quot;:434.95,&quot;left&quot;:406.15,&quot;top&quot;:71,&quot;width&quot;:489.82584670231734}"/>
</p:tagLst>
</file>

<file path=ppt/tags/tag92.xml><?xml version="1.0" encoding="utf-8"?>
<p:tagLst xmlns:p="http://schemas.openxmlformats.org/presentationml/2006/main">
  <p:tag name="KSO_WM_DIAGRAM_VIRTUALLY_FRAME" val="{&quot;height&quot;:434.95,&quot;left&quot;:406.15,&quot;top&quot;:71,&quot;width&quot;:489.82584670231734}"/>
</p:tagLst>
</file>

<file path=ppt/tags/tag93.xml><?xml version="1.0" encoding="utf-8"?>
<p:tagLst xmlns:p="http://schemas.openxmlformats.org/presentationml/2006/main">
  <p:tag name="KSO_WM_DIAGRAM_VIRTUALLY_FRAME" val="{&quot;height&quot;:434.95,&quot;left&quot;:406.15,&quot;top&quot;:71,&quot;width&quot;:489.82584670231734}"/>
</p:tagLst>
</file>

<file path=ppt/tags/tag94.xml><?xml version="1.0" encoding="utf-8"?>
<p:tagLst xmlns:p="http://schemas.openxmlformats.org/presentationml/2006/main">
  <p:tag name="KSO_WM_DIAGRAM_VIRTUALLY_FRAME" val="{&quot;height&quot;:434.95,&quot;left&quot;:406.15,&quot;top&quot;:71,&quot;width&quot;:489.82584670231734}"/>
</p:tagLst>
</file>

<file path=ppt/tags/tag95.xml><?xml version="1.0" encoding="utf-8"?>
<p:tagLst xmlns:p="http://schemas.openxmlformats.org/presentationml/2006/main">
  <p:tag name="KSO_WM_DIAGRAM_VIRTUALLY_FRAME" val="{&quot;height&quot;:249.65,&quot;left&quot;:417.19299212598423,&quot;top&quot;:128.45,&quot;width&quot;:554.9070078740158}"/>
</p:tagLst>
</file>

<file path=ppt/tags/tag96.xml><?xml version="1.0" encoding="utf-8"?>
<p:tagLst xmlns:p="http://schemas.openxmlformats.org/presentationml/2006/main">
  <p:tag name="KSO_WM_DIAGRAM_VIRTUALLY_FRAME" val="{&quot;height&quot;:434.95,&quot;left&quot;:406.15,&quot;top&quot;:71,&quot;width&quot;:489.82584670231734}"/>
</p:tagLst>
</file>

<file path=ppt/tags/tag97.xml><?xml version="1.0" encoding="utf-8"?>
<p:tagLst xmlns:p="http://schemas.openxmlformats.org/presentationml/2006/main">
  <p:tag name="KSO_WM_DIAGRAM_VIRTUALLY_FRAME" val="{&quot;height&quot;:434.95,&quot;left&quot;:406.15,&quot;top&quot;:71,&quot;width&quot;:489.82584670231734}"/>
</p:tagLst>
</file>

<file path=ppt/tags/tag98.xml><?xml version="1.0" encoding="utf-8"?>
<p:tagLst xmlns:p="http://schemas.openxmlformats.org/presentationml/2006/main">
  <p:tag name="KSO_WM_DIAGRAM_VIRTUALLY_FRAME" val="{&quot;height&quot;:434.95,&quot;left&quot;:406.15,&quot;top&quot;:71,&quot;width&quot;:489.82584670231734}"/>
</p:tagLst>
</file>

<file path=ppt/tags/tag99.xml><?xml version="1.0" encoding="utf-8"?>
<p:tagLst xmlns:p="http://schemas.openxmlformats.org/presentationml/2006/main">
  <p:tag name="KSO_WM_DIAGRAM_VIRTUALLY_FRAME" val="{&quot;height&quot;:434.95,&quot;left&quot;:406.15,&quot;top&quot;:71,&quot;width&quot;:489.82584670231734}"/>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1895</Words>
  <Application>WPS 演示</Application>
  <PresentationFormat>宽屏</PresentationFormat>
  <Paragraphs>97</Paragraphs>
  <Slides>9</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9</vt:i4>
      </vt:variant>
    </vt:vector>
  </HeadingPairs>
  <TitlesOfParts>
    <vt:vector size="21" baseType="lpstr">
      <vt:lpstr>Arial</vt:lpstr>
      <vt:lpstr>宋体</vt:lpstr>
      <vt:lpstr>Wingdings</vt:lpstr>
      <vt:lpstr>Wingdings</vt:lpstr>
      <vt:lpstr>微软雅黑</vt:lpstr>
      <vt:lpstr>思源黑体 CN Bold</vt:lpstr>
      <vt:lpstr>黑体</vt:lpstr>
      <vt:lpstr>庞门正道标题体3.0</vt:lpstr>
      <vt:lpstr>HarmonyOS Sans SC Light</vt:lpstr>
      <vt:lpstr>Arial Unicode MS</vt:lpstr>
      <vt:lpstr>Calibri</vt:lpstr>
      <vt:lpstr>WPS</vt:lpstr>
      <vt:lpstr>武汉康乐药业股份有限公司</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珊珊</cp:lastModifiedBy>
  <cp:revision>173</cp:revision>
  <dcterms:created xsi:type="dcterms:W3CDTF">2019-06-19T02:08:00Z</dcterms:created>
  <dcterms:modified xsi:type="dcterms:W3CDTF">2025-07-15T07:30:08Z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59D4D7FBE4124BDC909E5FC3CCCF14E5_13</vt:lpwstr>
  </property>
</Properties>
</file>