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06" r:id="rId2"/>
    <p:sldId id="321" r:id="rId3"/>
    <p:sldId id="1948" r:id="rId4"/>
    <p:sldId id="1949" r:id="rId5"/>
    <p:sldId id="1968" r:id="rId6"/>
    <p:sldId id="1974" r:id="rId7"/>
    <p:sldId id="1977" r:id="rId8"/>
    <p:sldId id="1969" r:id="rId9"/>
    <p:sldId id="1978" r:id="rId10"/>
    <p:sldId id="1971" r:id="rId11"/>
    <p:sldId id="195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E9"/>
    <a:srgbClr val="C4485A"/>
    <a:srgbClr val="FECACE"/>
    <a:srgbClr val="F7321D"/>
    <a:srgbClr val="E13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8"/>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42E59-B82B-4887-817D-2378C55E8F3B}" type="datetimeFigureOut">
              <a:rPr lang="zh-CN" altLang="en-US" smtClean="0"/>
              <a:t>2025/7/17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93CC3-C3F8-40FF-8456-1975E4290944}" type="slidenum">
              <a:rPr lang="zh-CN" altLang="en-US" smtClean="0"/>
              <a:t>‹#›</a:t>
            </a:fld>
            <a:endParaRPr lang="zh-CN" altLang="en-US"/>
          </a:p>
        </p:txBody>
      </p:sp>
    </p:spTree>
    <p:extLst>
      <p:ext uri="{BB962C8B-B14F-4D97-AF65-F5344CB8AC3E}">
        <p14:creationId xmlns:p14="http://schemas.microsoft.com/office/powerpoint/2010/main" val="294349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F93CC3-C3F8-40FF-8456-1975E4290944}" type="slidenum">
              <a:rPr lang="zh-CN" altLang="en-US" smtClean="0"/>
              <a:t>1</a:t>
            </a:fld>
            <a:endParaRPr lang="zh-CN" altLang="en-US"/>
          </a:p>
        </p:txBody>
      </p:sp>
    </p:spTree>
    <p:extLst>
      <p:ext uri="{BB962C8B-B14F-4D97-AF65-F5344CB8AC3E}">
        <p14:creationId xmlns:p14="http://schemas.microsoft.com/office/powerpoint/2010/main" val="100435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F93CC3-C3F8-40FF-8456-1975E4290944}" type="slidenum">
              <a:rPr lang="zh-CN" altLang="en-US" smtClean="0"/>
              <a:t>4</a:t>
            </a:fld>
            <a:endParaRPr lang="zh-CN" altLang="en-US"/>
          </a:p>
        </p:txBody>
      </p:sp>
    </p:spTree>
    <p:extLst>
      <p:ext uri="{BB962C8B-B14F-4D97-AF65-F5344CB8AC3E}">
        <p14:creationId xmlns:p14="http://schemas.microsoft.com/office/powerpoint/2010/main" val="193799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E4B7B-C129-AB2D-4A56-B27CE2BBA6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A2600B-9E41-72CF-AE36-9D6F5232F3E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162783D-C8F7-F080-4F27-3756CBDEA1C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AC9D161-A513-3411-F346-DA88C664B066}"/>
              </a:ext>
            </a:extLst>
          </p:cNvPr>
          <p:cNvSpPr>
            <a:spLocks noGrp="1"/>
          </p:cNvSpPr>
          <p:nvPr>
            <p:ph type="sldNum" sz="quarter" idx="5"/>
          </p:nvPr>
        </p:nvSpPr>
        <p:spPr/>
        <p:txBody>
          <a:bodyPr/>
          <a:lstStyle/>
          <a:p>
            <a:fld id="{4CF93CC3-C3F8-40FF-8456-1975E4290944}" type="slidenum">
              <a:rPr lang="zh-CN" altLang="en-US" smtClean="0"/>
              <a:t>6</a:t>
            </a:fld>
            <a:endParaRPr lang="zh-CN" altLang="en-US"/>
          </a:p>
        </p:txBody>
      </p:sp>
    </p:spTree>
    <p:extLst>
      <p:ext uri="{BB962C8B-B14F-4D97-AF65-F5344CB8AC3E}">
        <p14:creationId xmlns:p14="http://schemas.microsoft.com/office/powerpoint/2010/main" val="20736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F93CC3-C3F8-40FF-8456-1975E4290944}" type="slidenum">
              <a:rPr lang="zh-CN" altLang="en-US" smtClean="0"/>
              <a:t>7</a:t>
            </a:fld>
            <a:endParaRPr lang="zh-CN" altLang="en-US"/>
          </a:p>
        </p:txBody>
      </p:sp>
    </p:spTree>
    <p:extLst>
      <p:ext uri="{BB962C8B-B14F-4D97-AF65-F5344CB8AC3E}">
        <p14:creationId xmlns:p14="http://schemas.microsoft.com/office/powerpoint/2010/main" val="354281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F93CC3-C3F8-40FF-8456-1975E4290944}" type="slidenum">
              <a:rPr lang="zh-CN" altLang="en-US" smtClean="0"/>
              <a:t>8</a:t>
            </a:fld>
            <a:endParaRPr lang="zh-CN" altLang="en-US"/>
          </a:p>
        </p:txBody>
      </p:sp>
    </p:spTree>
    <p:extLst>
      <p:ext uri="{BB962C8B-B14F-4D97-AF65-F5344CB8AC3E}">
        <p14:creationId xmlns:p14="http://schemas.microsoft.com/office/powerpoint/2010/main" val="162820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F93CC3-C3F8-40FF-8456-1975E4290944}" type="slidenum">
              <a:rPr lang="zh-CN" altLang="en-US" smtClean="0"/>
              <a:t>10</a:t>
            </a:fld>
            <a:endParaRPr lang="zh-CN" altLang="en-US"/>
          </a:p>
        </p:txBody>
      </p:sp>
    </p:spTree>
    <p:extLst>
      <p:ext uri="{BB962C8B-B14F-4D97-AF65-F5344CB8AC3E}">
        <p14:creationId xmlns:p14="http://schemas.microsoft.com/office/powerpoint/2010/main" val="307737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FF1AD-DBB9-DF44-7AC6-56F14514D4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974D66A-A2D4-7E33-A395-DBCF6FEEF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2B2A9D-A9C9-1C79-9A2E-407A242D0DEB}"/>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5" name="页脚占位符 4">
            <a:extLst>
              <a:ext uri="{FF2B5EF4-FFF2-40B4-BE49-F238E27FC236}">
                <a16:creationId xmlns:a16="http://schemas.microsoft.com/office/drawing/2014/main" id="{78BF86E7-0205-648F-E89D-7B751FD5F2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D00B10-ECB1-DD41-5DCB-A106B805AC07}"/>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161955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EA6FB7-54B8-DD06-4316-DAAFB342AF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BDD8905-2202-0A09-BB16-04F8F922FE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E1B35DE-3D71-9B91-EB6A-FBC3BE4F51CA}"/>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5" name="页脚占位符 4">
            <a:extLst>
              <a:ext uri="{FF2B5EF4-FFF2-40B4-BE49-F238E27FC236}">
                <a16:creationId xmlns:a16="http://schemas.microsoft.com/office/drawing/2014/main" id="{B00F8E55-12A0-4384-EC63-7B0ECA5421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CE846C-BF15-8E7C-1B14-D317522432CD}"/>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370788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8E7773E-05C0-F878-8977-7FE8379B6BC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3F70DA-13A2-F432-07DF-B12B56D4E09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BAAEE9-414C-D1EC-CC2F-18DA46B6004F}"/>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5" name="页脚占位符 4">
            <a:extLst>
              <a:ext uri="{FF2B5EF4-FFF2-40B4-BE49-F238E27FC236}">
                <a16:creationId xmlns:a16="http://schemas.microsoft.com/office/drawing/2014/main" id="{4EE38146-9A40-658A-368B-7EC18CB30D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46F524-1B7B-58D1-FEA3-35FBAFA1E262}"/>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178310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cxnSp>
        <p:nvCxnSpPr>
          <p:cNvPr id="4" name="直接连接符 7"/>
          <p:cNvCxnSpPr/>
          <p:nvPr userDrawn="1"/>
        </p:nvCxnSpPr>
        <p:spPr>
          <a:xfrm>
            <a:off x="461963" y="784225"/>
            <a:ext cx="11268075" cy="0"/>
          </a:xfrm>
          <a:prstGeom prst="line">
            <a:avLst/>
          </a:prstGeom>
          <a:ln w="12700">
            <a:solidFill>
              <a:srgbClr val="DB3C25"/>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0" y="6538913"/>
            <a:ext cx="12192000" cy="319087"/>
          </a:xfrm>
          <a:prstGeom prst="rect">
            <a:avLst/>
          </a:prstGeom>
          <a:solidFill>
            <a:srgbClr val="B5B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sz="1665">
              <a:latin typeface="楷体" panose="02010609060101010101" pitchFamily="49" charset="-122"/>
              <a:ea typeface="楷体" panose="02010609060101010101" pitchFamily="49" charset="-122"/>
            </a:endParaRPr>
          </a:p>
        </p:txBody>
      </p:sp>
      <p:sp>
        <p:nvSpPr>
          <p:cNvPr id="7" name="文本框 6"/>
          <p:cNvSpPr txBox="1"/>
          <p:nvPr userDrawn="1"/>
        </p:nvSpPr>
        <p:spPr>
          <a:xfrm>
            <a:off x="11347450" y="6600825"/>
            <a:ext cx="611188" cy="230188"/>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kumimoji="1" lang="zh-CN" altLang="en-US" sz="900" dirty="0">
                <a:solidFill>
                  <a:schemeClr val="bg1"/>
                </a:solidFill>
                <a:latin typeface="楷体" panose="02010609060101010101" pitchFamily="49" charset="-122"/>
                <a:ea typeface="楷体" panose="02010609060101010101" pitchFamily="49" charset="-122"/>
                <a:cs typeface="宋体" panose="02010600030101010101" pitchFamily="2" charset="-122"/>
              </a:rPr>
              <a:t>第</a:t>
            </a:r>
            <a:fld id="{5C42F5CB-4225-074F-86E3-EF98E186C04F}" type="slidenum">
              <a:rPr kumimoji="1" lang="zh-CN" altLang="en-US" sz="900" smtClean="0">
                <a:solidFill>
                  <a:schemeClr val="bg1"/>
                </a:solidFill>
                <a:latin typeface="楷体" panose="02010609060101010101" pitchFamily="49" charset="-122"/>
                <a:ea typeface="楷体" panose="02010609060101010101" pitchFamily="49" charset="-122"/>
                <a:cs typeface="宋体" panose="02010600030101010101" pitchFamily="2" charset="-122"/>
              </a:rPr>
              <a:t>‹#›</a:t>
            </a:fld>
            <a:r>
              <a:rPr kumimoji="1" lang="zh-CN" altLang="en-US" sz="900" dirty="0">
                <a:solidFill>
                  <a:schemeClr val="bg1"/>
                </a:solidFill>
                <a:latin typeface="楷体" panose="02010609060101010101" pitchFamily="49" charset="-122"/>
                <a:ea typeface="楷体" panose="02010609060101010101" pitchFamily="49" charset="-122"/>
                <a:cs typeface="宋体" panose="02010600030101010101" pitchFamily="2" charset="-122"/>
              </a:rPr>
              <a:t>页</a:t>
            </a:r>
          </a:p>
        </p:txBody>
      </p:sp>
      <p:sp>
        <p:nvSpPr>
          <p:cNvPr id="6" name="标题 1"/>
          <p:cNvSpPr>
            <a:spLocks noGrp="1"/>
          </p:cNvSpPr>
          <p:nvPr>
            <p:ph type="title"/>
          </p:nvPr>
        </p:nvSpPr>
        <p:spPr>
          <a:xfrm>
            <a:off x="442913" y="855780"/>
            <a:ext cx="11306175" cy="412634"/>
          </a:xfrm>
          <a:prstGeom prst="rect">
            <a:avLst/>
          </a:prstGeom>
        </p:spPr>
        <p:txBody>
          <a:bodyPr/>
          <a:lstStyle>
            <a:lvl1pPr>
              <a:defRPr sz="2000">
                <a:latin typeface="楷体" panose="02010609060101010101" pitchFamily="49" charset="-122"/>
                <a:ea typeface="楷体" panose="02010609060101010101" pitchFamily="49" charset="-122"/>
              </a:defRPr>
            </a:lvl1pPr>
          </a:lstStyle>
          <a:p>
            <a:r>
              <a:rPr lang="zh-CN" altLang="en-US"/>
              <a:t>单击此处编辑母版标题样式</a:t>
            </a:r>
          </a:p>
        </p:txBody>
      </p:sp>
      <p:pic>
        <p:nvPicPr>
          <p:cNvPr id="8" name="图片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6513" y="261592"/>
            <a:ext cx="1552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4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sp>
          <p:nvSpPr>
            <p:cNvPr id="7" name="矩形 6"/>
            <p:cNvSpPr/>
            <p:nvPr userDrawn="1"/>
          </p:nvSpPr>
          <p:spPr>
            <a:xfrm>
              <a:off x="0" y="0"/>
              <a:ext cx="12192000" cy="6858000"/>
            </a:xfrm>
            <a:prstGeom prst="rect">
              <a:avLst/>
            </a:prstGeom>
            <a:solidFill>
              <a:srgbClr val="DB3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 name="图片 9"/>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316"/>
            <a:stretch>
              <a:fillRect/>
            </a:stretch>
          </p:blipFill>
          <p:spPr bwMode="auto">
            <a:xfrm>
              <a:off x="0" y="417513"/>
              <a:ext cx="4016375"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直线连接符 6"/>
          <p:cNvCxnSpPr/>
          <p:nvPr userDrawn="1"/>
        </p:nvCxnSpPr>
        <p:spPr>
          <a:xfrm>
            <a:off x="4502150" y="3849688"/>
            <a:ext cx="69373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5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矩形 2"/>
          <p:cNvSpPr/>
          <p:nvPr userDrawn="1"/>
        </p:nvSpPr>
        <p:spPr>
          <a:xfrm>
            <a:off x="0" y="0"/>
            <a:ext cx="431800" cy="6858000"/>
          </a:xfrm>
          <a:prstGeom prst="rect">
            <a:avLst/>
          </a:prstGeom>
          <a:solidFill>
            <a:srgbClr val="DB3C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 name="直接连接符 14"/>
          <p:cNvCxnSpPr/>
          <p:nvPr userDrawn="1"/>
        </p:nvCxnSpPr>
        <p:spPr>
          <a:xfrm>
            <a:off x="4116388" y="1651000"/>
            <a:ext cx="0" cy="4211638"/>
          </a:xfrm>
          <a:prstGeom prst="line">
            <a:avLst/>
          </a:prstGeom>
          <a:ln w="25400">
            <a:solidFill>
              <a:srgbClr val="DB3C25"/>
            </a:solidFill>
          </a:ln>
        </p:spPr>
        <p:style>
          <a:lnRef idx="1">
            <a:schemeClr val="accent1"/>
          </a:lnRef>
          <a:fillRef idx="0">
            <a:schemeClr val="accent1"/>
          </a:fillRef>
          <a:effectRef idx="0">
            <a:schemeClr val="accent1"/>
          </a:effectRef>
          <a:fontRef idx="minor">
            <a:schemeClr val="tx1"/>
          </a:fontRef>
        </p:style>
      </p:cxnSp>
      <p:cxnSp>
        <p:nvCxnSpPr>
          <p:cNvPr id="5" name="直接连接符 7"/>
          <p:cNvCxnSpPr/>
          <p:nvPr userDrawn="1"/>
        </p:nvCxnSpPr>
        <p:spPr>
          <a:xfrm>
            <a:off x="3919538" y="1651000"/>
            <a:ext cx="0" cy="2057400"/>
          </a:xfrm>
          <a:prstGeom prst="line">
            <a:avLst/>
          </a:prstGeom>
          <a:ln w="25400">
            <a:solidFill>
              <a:srgbClr val="DB3C25"/>
            </a:solidFill>
          </a:ln>
        </p:spPr>
        <p:style>
          <a:lnRef idx="1">
            <a:schemeClr val="accent1"/>
          </a:lnRef>
          <a:fillRef idx="0">
            <a:schemeClr val="accent1"/>
          </a:fillRef>
          <a:effectRef idx="0">
            <a:schemeClr val="accent1"/>
          </a:effectRef>
          <a:fontRef idx="minor">
            <a:schemeClr val="tx1"/>
          </a:fontRef>
        </p:style>
      </p:cxnSp>
      <p:sp>
        <p:nvSpPr>
          <p:cNvPr id="6" name="文本框 12"/>
          <p:cNvSpPr txBox="1">
            <a:spLocks noChangeArrowheads="1"/>
          </p:cNvSpPr>
          <p:nvPr userDrawn="1"/>
        </p:nvSpPr>
        <p:spPr bwMode="auto">
          <a:xfrm>
            <a:off x="2747963" y="1490663"/>
            <a:ext cx="957262" cy="193833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zh-CN" altLang="en-US" sz="6000" b="1">
                <a:solidFill>
                  <a:srgbClr val="DB3C25"/>
                </a:solidFill>
                <a:latin typeface="楷体" panose="02010609060101010101" pitchFamily="49" charset="-122"/>
                <a:ea typeface="楷体" panose="02010609060101010101" pitchFamily="49" charset="-122"/>
              </a:rPr>
              <a:t>目</a:t>
            </a:r>
            <a:endParaRPr lang="en-US" altLang="zh-CN" sz="6000" b="1">
              <a:solidFill>
                <a:srgbClr val="DB3C25"/>
              </a:solidFill>
              <a:latin typeface="楷体" panose="02010609060101010101" pitchFamily="49" charset="-122"/>
              <a:ea typeface="楷体" panose="02010609060101010101" pitchFamily="49" charset="-122"/>
            </a:endParaRPr>
          </a:p>
          <a:p>
            <a:pPr>
              <a:defRPr/>
            </a:pPr>
            <a:r>
              <a:rPr lang="zh-CN" altLang="en-US" sz="6000" b="1">
                <a:solidFill>
                  <a:srgbClr val="DB3C25"/>
                </a:solidFill>
                <a:latin typeface="楷体" panose="02010609060101010101" pitchFamily="49" charset="-122"/>
                <a:ea typeface="楷体" panose="02010609060101010101" pitchFamily="49" charset="-122"/>
              </a:rPr>
              <a:t>录</a:t>
            </a:r>
          </a:p>
        </p:txBody>
      </p:sp>
    </p:spTree>
    <p:extLst>
      <p:ext uri="{BB962C8B-B14F-4D97-AF65-F5344CB8AC3E}">
        <p14:creationId xmlns:p14="http://schemas.microsoft.com/office/powerpoint/2010/main" val="281375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78D58-DA5F-8BC4-394E-3A3F7E6CEB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ABCB5EE-6B8A-C537-4058-7A38CB9C4D4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2E61372-E701-58A5-E745-6F5F0EFA37A7}"/>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5" name="页脚占位符 4">
            <a:extLst>
              <a:ext uri="{FF2B5EF4-FFF2-40B4-BE49-F238E27FC236}">
                <a16:creationId xmlns:a16="http://schemas.microsoft.com/office/drawing/2014/main" id="{138C7757-C043-782F-8398-74E47A24FD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061A6-99A6-8531-4C16-FE6A21D3552D}"/>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336429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9412C-F00A-B02C-A717-220CDB1BFD7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705636E-C7D8-0103-5317-211677075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E324F5C-1915-D785-6A72-F2948A9733D3}"/>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5" name="页脚占位符 4">
            <a:extLst>
              <a:ext uri="{FF2B5EF4-FFF2-40B4-BE49-F238E27FC236}">
                <a16:creationId xmlns:a16="http://schemas.microsoft.com/office/drawing/2014/main" id="{E4CCCBE3-D10A-BFCE-E16F-54C615B356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ECE524-575B-ED3D-F68E-CC717BA84B21}"/>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209386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87482-3E87-A835-7B21-AE45F6AA94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D5B0062-B8BE-9554-7F67-E747D32BA09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4E5368-A97F-517A-DB36-965B4257B6B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BB2093D-9251-AFF2-CF43-636154D09F88}"/>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6" name="页脚占位符 5">
            <a:extLst>
              <a:ext uri="{FF2B5EF4-FFF2-40B4-BE49-F238E27FC236}">
                <a16:creationId xmlns:a16="http://schemas.microsoft.com/office/drawing/2014/main" id="{A0E7CBE4-E3C2-193B-2451-92A5E06C34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C0051B-E258-0E39-3234-9E57E98C6497}"/>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337793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BE49F0-8D96-D38C-0FBB-54397025B9C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01F0379-FAB5-AA87-489A-07F2228DA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AFC2CE7-D73B-CD52-61F1-42B8A57046A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19430F8-EC86-902C-359A-098B7D29A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DFD401D-300A-37FD-EBFF-5DC4DC99601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1DCCD0B-C0FC-0714-F709-612F73A3FDF1}"/>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8" name="页脚占位符 7">
            <a:extLst>
              <a:ext uri="{FF2B5EF4-FFF2-40B4-BE49-F238E27FC236}">
                <a16:creationId xmlns:a16="http://schemas.microsoft.com/office/drawing/2014/main" id="{9D8E83C8-287F-CB63-531B-9CC4D0854D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515EA7A-DEED-1660-31DD-4DBEAD7ADBEA}"/>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159299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E51E46-15E1-C414-DBFE-87427017675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9B04AB-9495-5238-682B-4DF0B15A096E}"/>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4" name="页脚占位符 3">
            <a:extLst>
              <a:ext uri="{FF2B5EF4-FFF2-40B4-BE49-F238E27FC236}">
                <a16:creationId xmlns:a16="http://schemas.microsoft.com/office/drawing/2014/main" id="{8E018F0D-7544-F93D-C027-924A64274B3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0773806-F90F-D620-BD51-0F1B2F6021A0}"/>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88594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8E501FF-D88C-BC32-8FAE-1D080FF764A6}"/>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3" name="页脚占位符 2">
            <a:extLst>
              <a:ext uri="{FF2B5EF4-FFF2-40B4-BE49-F238E27FC236}">
                <a16:creationId xmlns:a16="http://schemas.microsoft.com/office/drawing/2014/main" id="{32EAA310-7BC1-DEAE-E011-7D462C9AADF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580F54-3536-0F4A-B4D5-A5A4D4A22E24}"/>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270721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714582-BFF8-EB27-EC35-E5A15172486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453635F-A3A8-925E-F860-ED7704D16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7E92152-E70D-8D7E-8E34-953FAAF15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1A36B36-39BB-3B99-F93C-6542574C0A1F}"/>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6" name="页脚占位符 5">
            <a:extLst>
              <a:ext uri="{FF2B5EF4-FFF2-40B4-BE49-F238E27FC236}">
                <a16:creationId xmlns:a16="http://schemas.microsoft.com/office/drawing/2014/main" id="{68C65DB2-A504-759F-447B-1C2589F39E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F1FBB8-9A63-1451-69A9-791087B964F3}"/>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257413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28FE89-3C36-C652-8B44-3A66EACAE3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383B4B-58BE-DE08-E1BE-BF1C8D638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334F420-D5FA-E092-6759-A6F1C0313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7643C4-DDD1-0C1A-F62F-12B2067543A2}"/>
              </a:ext>
            </a:extLst>
          </p:cNvPr>
          <p:cNvSpPr>
            <a:spLocks noGrp="1"/>
          </p:cNvSpPr>
          <p:nvPr>
            <p:ph type="dt" sz="half" idx="10"/>
          </p:nvPr>
        </p:nvSpPr>
        <p:spPr/>
        <p:txBody>
          <a:bodyPr/>
          <a:lstStyle/>
          <a:p>
            <a:fld id="{ED4E250C-A090-4581-903A-D3265B2CA938}" type="datetimeFigureOut">
              <a:rPr lang="zh-CN" altLang="en-US" smtClean="0"/>
              <a:t>2025/7/17</a:t>
            </a:fld>
            <a:endParaRPr lang="zh-CN" altLang="en-US"/>
          </a:p>
        </p:txBody>
      </p:sp>
      <p:sp>
        <p:nvSpPr>
          <p:cNvPr id="6" name="页脚占位符 5">
            <a:extLst>
              <a:ext uri="{FF2B5EF4-FFF2-40B4-BE49-F238E27FC236}">
                <a16:creationId xmlns:a16="http://schemas.microsoft.com/office/drawing/2014/main" id="{EF722790-E29D-B55D-5EE0-5439EA063B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233606-D792-3788-DECC-E7F2C374D895}"/>
              </a:ext>
            </a:extLst>
          </p:cNvPr>
          <p:cNvSpPr>
            <a:spLocks noGrp="1"/>
          </p:cNvSpPr>
          <p:nvPr>
            <p:ph type="sldNum" sz="quarter" idx="12"/>
          </p:nvPr>
        </p:nvSpPr>
        <p:spPr/>
        <p:txBody>
          <a:body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288807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B3716EF-3054-8719-461D-43D476400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F0E7E1-0CBA-7EF4-97DD-F10839336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B577AB-A499-7130-DA57-EDBBFC784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E250C-A090-4581-903A-D3265B2CA938}" type="datetimeFigureOut">
              <a:rPr lang="zh-CN" altLang="en-US" smtClean="0"/>
              <a:t>2025/7/17</a:t>
            </a:fld>
            <a:endParaRPr lang="zh-CN" altLang="en-US"/>
          </a:p>
        </p:txBody>
      </p:sp>
      <p:sp>
        <p:nvSpPr>
          <p:cNvPr id="5" name="页脚占位符 4">
            <a:extLst>
              <a:ext uri="{FF2B5EF4-FFF2-40B4-BE49-F238E27FC236}">
                <a16:creationId xmlns:a16="http://schemas.microsoft.com/office/drawing/2014/main" id="{6CC33989-0A04-BBFF-F301-5520EEF89D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A80DA51-941E-9001-2A42-FC3DECC7A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A91C-344D-4932-9246-00DB4A2866A7}" type="slidenum">
              <a:rPr lang="zh-CN" altLang="en-US" smtClean="0"/>
              <a:t>‹#›</a:t>
            </a:fld>
            <a:endParaRPr lang="zh-CN" altLang="en-US"/>
          </a:p>
        </p:txBody>
      </p:sp>
    </p:spTree>
    <p:extLst>
      <p:ext uri="{BB962C8B-B14F-4D97-AF65-F5344CB8AC3E}">
        <p14:creationId xmlns:p14="http://schemas.microsoft.com/office/powerpoint/2010/main" val="10658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4.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
          <p:cNvSpPr>
            <a:spLocks noChangeArrowheads="1"/>
          </p:cNvSpPr>
          <p:nvPr/>
        </p:nvSpPr>
        <p:spPr bwMode="auto">
          <a:xfrm>
            <a:off x="3966845" y="2017303"/>
            <a:ext cx="7254875" cy="59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endParaRPr kumimoji="1" lang="zh-CN" altLang="en-US" sz="5400" b="1" dirty="0">
              <a:solidFill>
                <a:srgbClr val="FFFFFF"/>
              </a:solidFill>
              <a:latin typeface="楷体" panose="02010609060101010101" pitchFamily="49" charset="-122"/>
              <a:ea typeface="楷体" panose="02010609060101010101" pitchFamily="49" charset="-122"/>
              <a:cs typeface="微软雅黑" panose="020B0503020204020204" pitchFamily="34" charset="-122"/>
            </a:endParaRPr>
          </a:p>
        </p:txBody>
      </p:sp>
      <p:pic>
        <p:nvPicPr>
          <p:cNvPr id="6" name="图片 5"/>
          <p:cNvPicPr>
            <a:picLocks noChangeAspect="1"/>
          </p:cNvPicPr>
          <p:nvPr>
            <p:custDataLst>
              <p:tags r:id="rId1"/>
            </p:custDataLst>
          </p:nvPr>
        </p:nvPicPr>
        <p:blipFill>
          <a:blip r:embed="rId4"/>
          <a:stretch>
            <a:fillRect/>
          </a:stretch>
        </p:blipFill>
        <p:spPr>
          <a:xfrm>
            <a:off x="4222990" y="3669030"/>
            <a:ext cx="7364730" cy="428625"/>
          </a:xfrm>
          <a:prstGeom prst="rect">
            <a:avLst/>
          </a:prstGeom>
        </p:spPr>
      </p:pic>
      <p:sp>
        <p:nvSpPr>
          <p:cNvPr id="2" name="文本框 1">
            <a:extLst>
              <a:ext uri="{FF2B5EF4-FFF2-40B4-BE49-F238E27FC236}">
                <a16:creationId xmlns:a16="http://schemas.microsoft.com/office/drawing/2014/main" id="{24EAA228-D79B-6B28-F1EE-DAEE3E9F4771}"/>
              </a:ext>
            </a:extLst>
          </p:cNvPr>
          <p:cNvSpPr txBox="1"/>
          <p:nvPr/>
        </p:nvSpPr>
        <p:spPr>
          <a:xfrm>
            <a:off x="4454674" y="1601804"/>
            <a:ext cx="713304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琥珀酸呋罗曲坦片 </a:t>
            </a:r>
            <a:r>
              <a:rPr lang="zh-CN" altLang="en-US" sz="3200" b="1" dirty="0">
                <a:solidFill>
                  <a:schemeClr val="bg1"/>
                </a:solidFill>
                <a:latin typeface="微软雅黑" panose="020B0503020204020204" pitchFamily="34" charset="-122"/>
                <a:ea typeface="微软雅黑" panose="020B0503020204020204" pitchFamily="34" charset="-122"/>
              </a:rPr>
              <a:t>安孟德</a:t>
            </a:r>
            <a:r>
              <a:rPr lang="en-US" altLang="zh-CN" sz="3200" b="1" i="0" dirty="0">
                <a:solidFill>
                  <a:schemeClr val="bg1"/>
                </a:solidFill>
                <a:effectLst/>
                <a:latin typeface="微软雅黑" panose="020B0503020204020204" pitchFamily="34" charset="-122"/>
                <a:ea typeface="微软雅黑" panose="020B0503020204020204" pitchFamily="34" charset="-122"/>
              </a:rPr>
              <a: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55BBCC30-0E2E-6CC3-E1CE-ADDDEB4048DC}"/>
              </a:ext>
            </a:extLst>
          </p:cNvPr>
          <p:cNvSpPr txBox="1"/>
          <p:nvPr/>
        </p:nvSpPr>
        <p:spPr>
          <a:xfrm>
            <a:off x="6363219" y="5149533"/>
            <a:ext cx="350864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青岛国信制药有限公司</a:t>
            </a:r>
          </a:p>
        </p:txBody>
      </p:sp>
      <p:sp>
        <p:nvSpPr>
          <p:cNvPr id="9" name="文本框 8">
            <a:extLst>
              <a:ext uri="{FF2B5EF4-FFF2-40B4-BE49-F238E27FC236}">
                <a16:creationId xmlns:a16="http://schemas.microsoft.com/office/drawing/2014/main" id="{B546DB05-1D05-EC22-5862-8664F5AEC180}"/>
              </a:ext>
            </a:extLst>
          </p:cNvPr>
          <p:cNvSpPr txBox="1"/>
          <p:nvPr/>
        </p:nvSpPr>
        <p:spPr>
          <a:xfrm>
            <a:off x="5493396" y="2841656"/>
            <a:ext cx="6094324" cy="1654748"/>
          </a:xfrm>
          <a:prstGeom prst="rect">
            <a:avLst/>
          </a:prstGeom>
          <a:noFill/>
        </p:spPr>
        <p:txBody>
          <a:bodyPr wrap="square">
            <a:spAutoFit/>
          </a:bodyPr>
          <a:lstStyle/>
          <a:p>
            <a:pPr>
              <a:lnSpc>
                <a:spcPct val="200000"/>
              </a:lnSpc>
            </a:pPr>
            <a:r>
              <a:rPr lang="zh-CN" altLang="en-US" b="1" dirty="0">
                <a:solidFill>
                  <a:schemeClr val="bg1"/>
                </a:solidFill>
                <a:latin typeface="仿宋" panose="02010609060101010101" pitchFamily="49" charset="-122"/>
                <a:ea typeface="仿宋" panose="02010609060101010101" pitchFamily="49" charset="-122"/>
              </a:rPr>
              <a:t>国内近</a:t>
            </a:r>
            <a:r>
              <a:rPr lang="en-US" altLang="zh-CN" b="1" dirty="0">
                <a:solidFill>
                  <a:schemeClr val="bg1"/>
                </a:solidFill>
                <a:latin typeface="仿宋" panose="02010609060101010101" pitchFamily="49" charset="-122"/>
                <a:ea typeface="仿宋" panose="02010609060101010101" pitchFamily="49" charset="-122"/>
              </a:rPr>
              <a:t>20</a:t>
            </a:r>
            <a:r>
              <a:rPr lang="zh-CN" altLang="en-US" b="1" dirty="0">
                <a:solidFill>
                  <a:schemeClr val="bg1"/>
                </a:solidFill>
                <a:latin typeface="仿宋" panose="02010609060101010101" pitchFamily="49" charset="-122"/>
                <a:ea typeface="仿宋" panose="02010609060101010101" pitchFamily="49" charset="-122"/>
              </a:rPr>
              <a:t>年唯一获批的最长效曲普坦药物</a:t>
            </a:r>
          </a:p>
          <a:p>
            <a:pPr>
              <a:lnSpc>
                <a:spcPct val="200000"/>
              </a:lnSpc>
            </a:pPr>
            <a:r>
              <a:rPr lang="zh-CN" altLang="en-US" b="1" dirty="0">
                <a:solidFill>
                  <a:schemeClr val="bg1"/>
                </a:solidFill>
                <a:latin typeface="仿宋" panose="02010609060101010101" pitchFamily="49" charset="-122"/>
                <a:ea typeface="仿宋" panose="02010609060101010101" pitchFamily="49" charset="-122"/>
              </a:rPr>
              <a:t>国内首仿且独家</a:t>
            </a:r>
          </a:p>
          <a:p>
            <a:pPr>
              <a:lnSpc>
                <a:spcPct val="200000"/>
              </a:lnSpc>
            </a:pPr>
            <a:r>
              <a:rPr lang="zh-CN" altLang="en-US" b="1" dirty="0">
                <a:solidFill>
                  <a:schemeClr val="bg1"/>
                </a:solidFill>
                <a:latin typeface="仿宋" panose="02010609060101010101" pitchFamily="49" charset="-122"/>
                <a:ea typeface="仿宋" panose="02010609060101010101" pitchFamily="49" charset="-122"/>
              </a:rPr>
              <a:t>推荐用于中、重度偏头痛急性发作的一线治疗药物</a:t>
            </a:r>
            <a:endParaRPr lang="en-US" altLang="zh-CN" b="1" dirty="0">
              <a:solidFill>
                <a:schemeClr val="bg1"/>
              </a:solidFill>
              <a:latin typeface="仿宋" panose="02010609060101010101" pitchFamily="49" charset="-122"/>
              <a:ea typeface="仿宋"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3916CCE-8A6D-C3BC-8A4B-81F74595F39D}"/>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4</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、创新性</a:t>
            </a:r>
          </a:p>
        </p:txBody>
      </p:sp>
      <p:grpSp>
        <p:nvGrpSpPr>
          <p:cNvPr id="19" name="组合 18">
            <a:extLst>
              <a:ext uri="{FF2B5EF4-FFF2-40B4-BE49-F238E27FC236}">
                <a16:creationId xmlns:a16="http://schemas.microsoft.com/office/drawing/2014/main" id="{A3812D9A-F95C-9D8B-C0EF-7046811804D4}"/>
              </a:ext>
            </a:extLst>
          </p:cNvPr>
          <p:cNvGrpSpPr/>
          <p:nvPr/>
        </p:nvGrpSpPr>
        <p:grpSpPr>
          <a:xfrm>
            <a:off x="243786" y="2090334"/>
            <a:ext cx="11081690" cy="2103783"/>
            <a:chOff x="283578" y="1607939"/>
            <a:chExt cx="11081690" cy="2103783"/>
          </a:xfrm>
        </p:grpSpPr>
        <p:sp>
          <p:nvSpPr>
            <p:cNvPr id="5" name="文本框 4">
              <a:extLst>
                <a:ext uri="{FF2B5EF4-FFF2-40B4-BE49-F238E27FC236}">
                  <a16:creationId xmlns:a16="http://schemas.microsoft.com/office/drawing/2014/main" id="{281DC6F8-749C-C718-904C-026F0CDD8021}"/>
                </a:ext>
              </a:extLst>
            </p:cNvPr>
            <p:cNvSpPr txBox="1"/>
            <p:nvPr/>
          </p:nvSpPr>
          <p:spPr>
            <a:xfrm>
              <a:off x="283578" y="2687978"/>
              <a:ext cx="3408072" cy="1023742"/>
            </a:xfrm>
            <a:prstGeom prst="rect">
              <a:avLst/>
            </a:prstGeom>
            <a:solidFill>
              <a:schemeClr val="bg2"/>
            </a:solidFill>
          </p:spPr>
          <p:txBody>
            <a:bodyPr wrap="square">
              <a:spAutoFit/>
            </a:bodyPr>
            <a:lstStyle/>
            <a:p>
              <a:pPr marL="285750" indent="-285750" algn="just">
                <a:lnSpc>
                  <a:spcPct val="150000"/>
                </a:lnSpc>
                <a:buFont typeface="Wingdings" panose="05000000000000000000" pitchFamily="2" charset="2"/>
                <a:buChar char="l"/>
              </a:pPr>
              <a:r>
                <a:rPr lang="zh-CN" altLang="zh-CN"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半衰期</a:t>
              </a:r>
              <a:r>
                <a:rPr lang="en-US" altLang="zh-CN"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小时</a:t>
              </a:r>
              <a:r>
                <a:rPr lang="zh-CN" altLang="en-US" sz="1400" kern="100" spc="-15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spc="-150" dirty="0">
                  <a:effectLst/>
                  <a:latin typeface="微软雅黑" panose="020B0503020204020204" pitchFamily="34" charset="-122"/>
                  <a:ea typeface="微软雅黑" panose="020B0503020204020204" pitchFamily="34" charset="-122"/>
                  <a:cs typeface="Times New Roman" panose="02020603050405020304" pitchFamily="18" charset="0"/>
                </a:rPr>
                <a:t>是其它曲普坦的</a:t>
              </a:r>
              <a:r>
                <a:rPr lang="en-US" altLang="zh-CN"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倍</a:t>
              </a:r>
              <a:r>
                <a:rPr lang="zh-CN" altLang="zh-CN" sz="1400" kern="100" spc="-150" dirty="0">
                  <a:effectLst/>
                  <a:latin typeface="微软雅黑" panose="020B0503020204020204" pitchFamily="34" charset="-122"/>
                  <a:ea typeface="微软雅黑" panose="020B0503020204020204" pitchFamily="34" charset="-122"/>
                  <a:cs typeface="Times New Roman" panose="02020603050405020304" pitchFamily="18" charset="0"/>
                </a:rPr>
                <a:t>左右，发挥长效作用，</a:t>
              </a:r>
              <a:r>
                <a:rPr lang="zh-CN" altLang="zh-CN"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减少偏头痛的复发</a:t>
              </a:r>
              <a:r>
                <a:rPr lang="zh-CN" altLang="en-US" sz="1400" kern="100" spc="-15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，利于先兆性偏头痛治疗</a:t>
              </a:r>
              <a:endParaRPr lang="en-US" altLang="zh-CN" sz="1400" kern="100" spc="-15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任意多边形: 形状 5">
              <a:extLst>
                <a:ext uri="{FF2B5EF4-FFF2-40B4-BE49-F238E27FC236}">
                  <a16:creationId xmlns:a16="http://schemas.microsoft.com/office/drawing/2014/main" id="{88CC9E83-2BA5-A54B-3533-8F6D7AE4F434}"/>
                </a:ext>
              </a:extLst>
            </p:cNvPr>
            <p:cNvSpPr/>
            <p:nvPr/>
          </p:nvSpPr>
          <p:spPr>
            <a:xfrm>
              <a:off x="1409452" y="1672509"/>
              <a:ext cx="439962" cy="331827"/>
            </a:xfrm>
            <a:custGeom>
              <a:avLst/>
              <a:gdLst>
                <a:gd name="connsiteX0" fmla="*/ 303666 w 607356"/>
                <a:gd name="connsiteY0" fmla="*/ 78680 h 606369"/>
                <a:gd name="connsiteX1" fmla="*/ 326011 w 607356"/>
                <a:gd name="connsiteY1" fmla="*/ 101089 h 606369"/>
                <a:gd name="connsiteX2" fmla="*/ 326011 w 607356"/>
                <a:gd name="connsiteY2" fmla="*/ 303250 h 606369"/>
                <a:gd name="connsiteX3" fmla="*/ 303666 w 607356"/>
                <a:gd name="connsiteY3" fmla="*/ 325659 h 606369"/>
                <a:gd name="connsiteX4" fmla="*/ 121726 w 607356"/>
                <a:gd name="connsiteY4" fmla="*/ 325659 h 606369"/>
                <a:gd name="connsiteX5" fmla="*/ 99285 w 607356"/>
                <a:gd name="connsiteY5" fmla="*/ 303250 h 606369"/>
                <a:gd name="connsiteX6" fmla="*/ 121726 w 607356"/>
                <a:gd name="connsiteY6" fmla="*/ 280841 h 606369"/>
                <a:gd name="connsiteX7" fmla="*/ 281224 w 607356"/>
                <a:gd name="connsiteY7" fmla="*/ 280841 h 606369"/>
                <a:gd name="connsiteX8" fmla="*/ 281224 w 607356"/>
                <a:gd name="connsiteY8" fmla="*/ 101089 h 606369"/>
                <a:gd name="connsiteX9" fmla="*/ 303666 w 607356"/>
                <a:gd name="connsiteY9" fmla="*/ 78680 h 606369"/>
                <a:gd name="connsiteX10" fmla="*/ 303678 w 607356"/>
                <a:gd name="connsiteY10" fmla="*/ 44720 h 606369"/>
                <a:gd name="connsiteX11" fmla="*/ 44882 w 607356"/>
                <a:gd name="connsiteY11" fmla="*/ 303233 h 606369"/>
                <a:gd name="connsiteX12" fmla="*/ 303678 w 607356"/>
                <a:gd name="connsiteY12" fmla="*/ 561649 h 606369"/>
                <a:gd name="connsiteX13" fmla="*/ 562474 w 607356"/>
                <a:gd name="connsiteY13" fmla="*/ 303233 h 606369"/>
                <a:gd name="connsiteX14" fmla="*/ 303678 w 607356"/>
                <a:gd name="connsiteY14" fmla="*/ 44720 h 606369"/>
                <a:gd name="connsiteX15" fmla="*/ 303678 w 607356"/>
                <a:gd name="connsiteY15" fmla="*/ 0 h 606369"/>
                <a:gd name="connsiteX16" fmla="*/ 607356 w 607356"/>
                <a:gd name="connsiteY16" fmla="*/ 303233 h 606369"/>
                <a:gd name="connsiteX17" fmla="*/ 303678 w 607356"/>
                <a:gd name="connsiteY17" fmla="*/ 606369 h 606369"/>
                <a:gd name="connsiteX18" fmla="*/ 0 w 607356"/>
                <a:gd name="connsiteY18" fmla="*/ 303233 h 606369"/>
                <a:gd name="connsiteX19" fmla="*/ 303678 w 607356"/>
                <a:gd name="connsiteY19"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356" h="606369">
                  <a:moveTo>
                    <a:pt x="303666" y="78680"/>
                  </a:moveTo>
                  <a:cubicBezTo>
                    <a:pt x="315994" y="78680"/>
                    <a:pt x="326011" y="88683"/>
                    <a:pt x="326011" y="101089"/>
                  </a:cubicBezTo>
                  <a:lnTo>
                    <a:pt x="326011" y="303250"/>
                  </a:lnTo>
                  <a:cubicBezTo>
                    <a:pt x="326011" y="315561"/>
                    <a:pt x="315994" y="325659"/>
                    <a:pt x="303666" y="325659"/>
                  </a:cubicBezTo>
                  <a:lnTo>
                    <a:pt x="121726" y="325659"/>
                  </a:lnTo>
                  <a:cubicBezTo>
                    <a:pt x="109302" y="325659"/>
                    <a:pt x="99285" y="315561"/>
                    <a:pt x="99285" y="303250"/>
                  </a:cubicBezTo>
                  <a:cubicBezTo>
                    <a:pt x="99285" y="290940"/>
                    <a:pt x="109302" y="280841"/>
                    <a:pt x="121726" y="280841"/>
                  </a:cubicBezTo>
                  <a:lnTo>
                    <a:pt x="281224" y="280841"/>
                  </a:lnTo>
                  <a:lnTo>
                    <a:pt x="281224" y="101089"/>
                  </a:lnTo>
                  <a:cubicBezTo>
                    <a:pt x="281224" y="88683"/>
                    <a:pt x="291241" y="78680"/>
                    <a:pt x="303666" y="78680"/>
                  </a:cubicBezTo>
                  <a:close/>
                  <a:moveTo>
                    <a:pt x="303678" y="44720"/>
                  </a:moveTo>
                  <a:cubicBezTo>
                    <a:pt x="160941" y="44720"/>
                    <a:pt x="44882" y="160705"/>
                    <a:pt x="44882" y="303233"/>
                  </a:cubicBezTo>
                  <a:cubicBezTo>
                    <a:pt x="44882" y="445665"/>
                    <a:pt x="160941" y="561649"/>
                    <a:pt x="303678" y="561649"/>
                  </a:cubicBezTo>
                  <a:cubicBezTo>
                    <a:pt x="446415" y="561649"/>
                    <a:pt x="562474" y="445665"/>
                    <a:pt x="562474" y="303233"/>
                  </a:cubicBezTo>
                  <a:cubicBezTo>
                    <a:pt x="562474" y="160705"/>
                    <a:pt x="446415" y="44720"/>
                    <a:pt x="303678" y="44720"/>
                  </a:cubicBezTo>
                  <a:close/>
                  <a:moveTo>
                    <a:pt x="303678" y="0"/>
                  </a:moveTo>
                  <a:cubicBezTo>
                    <a:pt x="471072" y="0"/>
                    <a:pt x="607260" y="135988"/>
                    <a:pt x="607356" y="303233"/>
                  </a:cubicBezTo>
                  <a:cubicBezTo>
                    <a:pt x="607356" y="470381"/>
                    <a:pt x="471072" y="606369"/>
                    <a:pt x="303678" y="606369"/>
                  </a:cubicBezTo>
                  <a:cubicBezTo>
                    <a:pt x="136188" y="606369"/>
                    <a:pt x="0" y="470381"/>
                    <a:pt x="0" y="303233"/>
                  </a:cubicBezTo>
                  <a:cubicBezTo>
                    <a:pt x="0" y="135988"/>
                    <a:pt x="136188" y="0"/>
                    <a:pt x="30367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a:extLst>
                <a:ext uri="{FF2B5EF4-FFF2-40B4-BE49-F238E27FC236}">
                  <a16:creationId xmlns:a16="http://schemas.microsoft.com/office/drawing/2014/main" id="{98E96002-A2BE-2F85-2FAC-4736E20EFE6A}"/>
                </a:ext>
              </a:extLst>
            </p:cNvPr>
            <p:cNvSpPr txBox="1"/>
            <p:nvPr/>
          </p:nvSpPr>
          <p:spPr>
            <a:xfrm>
              <a:off x="484586" y="2023469"/>
              <a:ext cx="2718544" cy="573154"/>
            </a:xfrm>
            <a:prstGeom prst="rect">
              <a:avLst/>
            </a:prstGeom>
            <a:noFill/>
          </p:spPr>
          <p:txBody>
            <a:bodyPr wrap="square" rtlCol="0">
              <a:spAutoFit/>
            </a:bodyPr>
            <a:lstStyle/>
            <a:p>
              <a:r>
                <a:rPr lang="zh-CN" altLang="en-US" sz="1600" b="1" spc="300" dirty="0">
                  <a:solidFill>
                    <a:srgbClr val="C00000"/>
                  </a:solidFill>
                  <a:ea typeface="思源黑体 CN Bold" panose="020B0800000000000000"/>
                </a:rPr>
                <a:t>最长半衰期，持续缓解头痛，减少头痛复发</a:t>
              </a:r>
            </a:p>
          </p:txBody>
        </p:sp>
        <p:sp>
          <p:nvSpPr>
            <p:cNvPr id="10" name="文本框 9">
              <a:extLst>
                <a:ext uri="{FF2B5EF4-FFF2-40B4-BE49-F238E27FC236}">
                  <a16:creationId xmlns:a16="http://schemas.microsoft.com/office/drawing/2014/main" id="{E3AB7FA8-A2D8-A330-0B79-7153ECFC4F8B}"/>
                </a:ext>
              </a:extLst>
            </p:cNvPr>
            <p:cNvSpPr txBox="1"/>
            <p:nvPr/>
          </p:nvSpPr>
          <p:spPr>
            <a:xfrm>
              <a:off x="7580880" y="2687978"/>
              <a:ext cx="3784388" cy="1023742"/>
            </a:xfrm>
            <a:prstGeom prst="rect">
              <a:avLst/>
            </a:prstGeom>
            <a:solidFill>
              <a:schemeClr val="bg2"/>
            </a:solidFill>
          </p:spPr>
          <p:txBody>
            <a:bodyPr wrap="square">
              <a:spAutoFit/>
            </a:bodyPr>
            <a:lstStyle/>
            <a:p>
              <a:pPr marL="285750" indent="-285750" algn="just">
                <a:lnSpc>
                  <a:spcPct val="150000"/>
                </a:lnSpc>
                <a:buFont typeface="Wingdings" panose="05000000000000000000" pitchFamily="2" charset="2"/>
                <a:buChar char="l"/>
              </a:pPr>
              <a:r>
                <a:rPr lang="zh-CN" altLang="zh-CN" sz="1400" kern="100" spc="-150" dirty="0">
                  <a:latin typeface="微软雅黑" panose="020B0503020204020204" pitchFamily="34" charset="-122"/>
                  <a:ea typeface="微软雅黑" panose="020B0503020204020204" pitchFamily="34" charset="-122"/>
                  <a:cs typeface="Times New Roman" panose="02020603050405020304" pitchFamily="18" charset="0"/>
                </a:rPr>
                <a:t>指南</a:t>
              </a:r>
              <a:r>
                <a:rPr lang="zh-CN" altLang="en-US" sz="1400" kern="100" spc="-150" dirty="0">
                  <a:latin typeface="微软雅黑" panose="020B0503020204020204" pitchFamily="34" charset="-122"/>
                  <a:ea typeface="微软雅黑" panose="020B0503020204020204" pitchFamily="34" charset="-122"/>
                  <a:cs typeface="Times New Roman" panose="02020603050405020304" pitchFamily="18" charset="0"/>
                </a:rPr>
                <a:t>首选</a:t>
              </a:r>
              <a:r>
                <a:rPr lang="zh-CN" altLang="zh-CN" sz="1400" kern="100" spc="-15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推荐的用于月经性</a:t>
              </a:r>
              <a:r>
                <a:rPr lang="zh-CN" altLang="zh-CN" sz="1400"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偏头痛</a:t>
              </a:r>
              <a:r>
                <a:rPr lang="zh-CN" alt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急性治疗和短期预防的</a:t>
              </a:r>
              <a:r>
                <a:rPr lang="zh-CN" altLang="en-US" sz="14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两用</a:t>
              </a:r>
              <a:r>
                <a:rPr lang="zh-CN" altLang="zh-CN" sz="14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药物</a:t>
              </a:r>
              <a:r>
                <a:rPr lang="zh-CN" altLang="zh-CN" sz="1400" kern="100" spc="-15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spc="-15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并且</a:t>
              </a:r>
              <a:r>
                <a:rPr lang="zh-CN" altLang="en-US" sz="1400" kern="100" spc="-150" dirty="0">
                  <a:latin typeface="微软雅黑" panose="020B0503020204020204" pitchFamily="34" charset="-122"/>
                  <a:ea typeface="微软雅黑" panose="020B0503020204020204" pitchFamily="34" charset="-122"/>
                  <a:cs typeface="Times New Roman" panose="02020603050405020304" pitchFamily="18" charset="0"/>
                </a:rPr>
                <a:t>肝肾受损患者</a:t>
              </a:r>
              <a:r>
                <a:rPr lang="zh-CN" altLang="en-US" sz="1400" kern="100" spc="-15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不需要调整用药剂量</a:t>
              </a:r>
              <a:endParaRPr lang="zh-CN" altLang="zh-CN" sz="1400" kern="100" spc="-15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任意多边形: 形状 10">
              <a:extLst>
                <a:ext uri="{FF2B5EF4-FFF2-40B4-BE49-F238E27FC236}">
                  <a16:creationId xmlns:a16="http://schemas.microsoft.com/office/drawing/2014/main" id="{525D59FC-0A64-2CA5-E282-4899E8A92558}"/>
                </a:ext>
              </a:extLst>
            </p:cNvPr>
            <p:cNvSpPr/>
            <p:nvPr/>
          </p:nvSpPr>
          <p:spPr>
            <a:xfrm>
              <a:off x="5480490" y="1700849"/>
              <a:ext cx="439963" cy="33182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459" h="411199">
                  <a:moveTo>
                    <a:pt x="445" y="199291"/>
                  </a:moveTo>
                  <a:cubicBezTo>
                    <a:pt x="66933" y="246313"/>
                    <a:pt x="181307" y="271112"/>
                    <a:pt x="291052" y="271112"/>
                  </a:cubicBezTo>
                  <a:cubicBezTo>
                    <a:pt x="400530" y="271112"/>
                    <a:pt x="514281" y="246579"/>
                    <a:pt x="581036" y="199735"/>
                  </a:cubicBezTo>
                  <a:lnTo>
                    <a:pt x="580502" y="306756"/>
                  </a:lnTo>
                  <a:cubicBezTo>
                    <a:pt x="580502" y="349333"/>
                    <a:pt x="467463" y="411199"/>
                    <a:pt x="290251" y="411199"/>
                  </a:cubicBezTo>
                  <a:cubicBezTo>
                    <a:pt x="113039" y="411199"/>
                    <a:pt x="0" y="349422"/>
                    <a:pt x="0" y="307023"/>
                  </a:cubicBezTo>
                  <a:close/>
                  <a:moveTo>
                    <a:pt x="382021" y="5659"/>
                  </a:moveTo>
                  <a:cubicBezTo>
                    <a:pt x="506080" y="22013"/>
                    <a:pt x="581459" y="69564"/>
                    <a:pt x="581459" y="104227"/>
                  </a:cubicBezTo>
                  <a:cubicBezTo>
                    <a:pt x="581459" y="146800"/>
                    <a:pt x="454730" y="220037"/>
                    <a:pt x="244791" y="206972"/>
                  </a:cubicBezTo>
                  <a:close/>
                  <a:moveTo>
                    <a:pt x="313522" y="339"/>
                  </a:moveTo>
                  <a:cubicBezTo>
                    <a:pt x="313522" y="339"/>
                    <a:pt x="178412" y="198988"/>
                    <a:pt x="178145" y="199432"/>
                  </a:cubicBezTo>
                  <a:cubicBezTo>
                    <a:pt x="67423" y="180678"/>
                    <a:pt x="847" y="136860"/>
                    <a:pt x="847" y="104241"/>
                  </a:cubicBezTo>
                  <a:cubicBezTo>
                    <a:pt x="847" y="61756"/>
                    <a:pt x="115219" y="-5349"/>
                    <a:pt x="313522" y="33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a:extLst>
                <a:ext uri="{FF2B5EF4-FFF2-40B4-BE49-F238E27FC236}">
                  <a16:creationId xmlns:a16="http://schemas.microsoft.com/office/drawing/2014/main" id="{1FB36A79-248B-E954-C967-060122407AFA}"/>
                </a:ext>
              </a:extLst>
            </p:cNvPr>
            <p:cNvSpPr txBox="1"/>
            <p:nvPr/>
          </p:nvSpPr>
          <p:spPr>
            <a:xfrm>
              <a:off x="4125304" y="2132586"/>
              <a:ext cx="3150334" cy="331826"/>
            </a:xfrm>
            <a:prstGeom prst="rect">
              <a:avLst/>
            </a:prstGeom>
            <a:noFill/>
          </p:spPr>
          <p:txBody>
            <a:bodyPr wrap="square" rtlCol="0">
              <a:spAutoFit/>
            </a:bodyPr>
            <a:lstStyle/>
            <a:p>
              <a:r>
                <a:rPr lang="zh-CN" altLang="en-US" sz="1600" b="1" spc="300" dirty="0">
                  <a:solidFill>
                    <a:srgbClr val="C00000"/>
                  </a:solidFill>
                  <a:ea typeface="思源黑体 CN Bold" panose="020B0800000000000000"/>
                </a:rPr>
                <a:t>减少服药频率，增加依从性</a:t>
              </a:r>
            </a:p>
          </p:txBody>
        </p:sp>
        <p:sp>
          <p:nvSpPr>
            <p:cNvPr id="13" name="文本框 12">
              <a:extLst>
                <a:ext uri="{FF2B5EF4-FFF2-40B4-BE49-F238E27FC236}">
                  <a16:creationId xmlns:a16="http://schemas.microsoft.com/office/drawing/2014/main" id="{A46BB808-1818-87A4-131D-036FE46E1E1A}"/>
                </a:ext>
              </a:extLst>
            </p:cNvPr>
            <p:cNvSpPr txBox="1"/>
            <p:nvPr/>
          </p:nvSpPr>
          <p:spPr>
            <a:xfrm>
              <a:off x="3756422" y="2687980"/>
              <a:ext cx="3784389" cy="1023742"/>
            </a:xfrm>
            <a:prstGeom prst="rect">
              <a:avLst/>
            </a:prstGeom>
            <a:solidFill>
              <a:schemeClr val="bg2"/>
            </a:solidFill>
          </p:spPr>
          <p:txBody>
            <a:bodyPr wrap="square" rtlCol="0">
              <a:spAutoFit/>
            </a:bodyPr>
            <a:lstStyle/>
            <a:p>
              <a:pPr marL="285750" indent="-285750">
                <a:lnSpc>
                  <a:spcPct val="150000"/>
                </a:lnSpc>
                <a:buFont typeface="Wingdings" panose="05000000000000000000" pitchFamily="2" charset="2"/>
                <a:buChar char="l"/>
              </a:pPr>
              <a:r>
                <a:rPr lang="zh-CN" altLang="en-US" sz="1400" kern="100" spc="-15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长效无需频繁服药</a:t>
              </a:r>
              <a:r>
                <a:rPr lang="zh-CN" altLang="en-US" sz="1400" kern="100" spc="-150" dirty="0">
                  <a:latin typeface="微软雅黑" panose="020B0503020204020204" pitchFamily="34" charset="-122"/>
                  <a:ea typeface="微软雅黑" panose="020B0503020204020204" pitchFamily="34" charset="-122"/>
                  <a:cs typeface="Times New Roman" panose="02020603050405020304" pitchFamily="18" charset="0"/>
                </a:rPr>
                <a:t>（利扎曲普坦</a:t>
              </a:r>
              <a:r>
                <a:rPr lang="en-US" altLang="zh-CN" sz="1400" kern="100" spc="-150" dirty="0">
                  <a:latin typeface="微软雅黑" panose="020B0503020204020204" pitchFamily="34" charset="-122"/>
                  <a:ea typeface="微软雅黑" panose="020B0503020204020204" pitchFamily="34" charset="-122"/>
                  <a:cs typeface="Times New Roman" panose="02020603050405020304" pitchFamily="18" charset="0"/>
                </a:rPr>
                <a:t>5mg</a:t>
              </a:r>
              <a:r>
                <a:rPr lang="zh-CN" altLang="en-US" sz="1400" kern="100" spc="-150" dirty="0">
                  <a:latin typeface="微软雅黑" panose="020B0503020204020204" pitchFamily="34" charset="-122"/>
                  <a:ea typeface="微软雅黑" panose="020B0503020204020204" pitchFamily="34" charset="-122"/>
                  <a:cs typeface="Times New Roman" panose="02020603050405020304" pitchFamily="18" charset="0"/>
                </a:rPr>
                <a:t>，单次发作给药可达</a:t>
              </a:r>
              <a:r>
                <a:rPr lang="en-US" altLang="zh-CN" sz="1400" kern="100" spc="-15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400" kern="100" spc="-150" dirty="0">
                  <a:latin typeface="微软雅黑" panose="020B0503020204020204" pitchFamily="34" charset="-122"/>
                  <a:ea typeface="微软雅黑" panose="020B0503020204020204" pitchFamily="34" charset="-122"/>
                  <a:cs typeface="Times New Roman" panose="02020603050405020304" pitchFamily="18" charset="0"/>
                </a:rPr>
                <a:t>片）减少药片负担，</a:t>
              </a:r>
              <a:r>
                <a:rPr lang="zh-CN" altLang="en-US" sz="1400" kern="100" spc="-15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降低药物性偏头痛风险</a:t>
              </a:r>
              <a:r>
                <a:rPr lang="zh-CN" altLang="en-US" sz="1400" kern="100" spc="-15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spc="-15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增加患者依从性</a:t>
              </a:r>
            </a:p>
          </p:txBody>
        </p:sp>
        <p:sp>
          <p:nvSpPr>
            <p:cNvPr id="14" name="任意多边形: 形状 13">
              <a:extLst>
                <a:ext uri="{FF2B5EF4-FFF2-40B4-BE49-F238E27FC236}">
                  <a16:creationId xmlns:a16="http://schemas.microsoft.com/office/drawing/2014/main" id="{FFA613B3-62B0-CB11-2B15-DF55A73019BD}"/>
                </a:ext>
              </a:extLst>
            </p:cNvPr>
            <p:cNvSpPr/>
            <p:nvPr/>
          </p:nvSpPr>
          <p:spPr>
            <a:xfrm>
              <a:off x="9194688" y="1607939"/>
              <a:ext cx="439962" cy="396397"/>
            </a:xfrm>
            <a:custGeom>
              <a:avLst/>
              <a:gdLst>
                <a:gd name="connsiteX0" fmla="*/ 230952 w 462556"/>
                <a:gd name="connsiteY0" fmla="*/ 438776 h 607851"/>
                <a:gd name="connsiteX1" fmla="*/ 231571 w 462556"/>
                <a:gd name="connsiteY1" fmla="*/ 438776 h 607851"/>
                <a:gd name="connsiteX2" fmla="*/ 231725 w 462556"/>
                <a:gd name="connsiteY2" fmla="*/ 438776 h 607851"/>
                <a:gd name="connsiteX3" fmla="*/ 245426 w 462556"/>
                <a:gd name="connsiteY3" fmla="*/ 452389 h 607851"/>
                <a:gd name="connsiteX4" fmla="*/ 231777 w 462556"/>
                <a:gd name="connsiteY4" fmla="*/ 466155 h 607851"/>
                <a:gd name="connsiteX5" fmla="*/ 230952 w 462556"/>
                <a:gd name="connsiteY5" fmla="*/ 466155 h 607851"/>
                <a:gd name="connsiteX6" fmla="*/ 217200 w 462556"/>
                <a:gd name="connsiteY6" fmla="*/ 452440 h 607851"/>
                <a:gd name="connsiteX7" fmla="*/ 230952 w 462556"/>
                <a:gd name="connsiteY7" fmla="*/ 438776 h 607851"/>
                <a:gd name="connsiteX8" fmla="*/ 135486 w 462556"/>
                <a:gd name="connsiteY8" fmla="*/ 437001 h 607851"/>
                <a:gd name="connsiteX9" fmla="*/ 153020 w 462556"/>
                <a:gd name="connsiteY9" fmla="*/ 449789 h 607851"/>
                <a:gd name="connsiteX10" fmla="*/ 231227 w 462556"/>
                <a:gd name="connsiteY10" fmla="*/ 560058 h 607851"/>
                <a:gd name="connsiteX11" fmla="*/ 309485 w 462556"/>
                <a:gd name="connsiteY11" fmla="*/ 449789 h 607851"/>
                <a:gd name="connsiteX12" fmla="*/ 348665 w 462556"/>
                <a:gd name="connsiteY12" fmla="*/ 437264 h 607851"/>
                <a:gd name="connsiteX13" fmla="*/ 439932 w 462556"/>
                <a:gd name="connsiteY13" fmla="*/ 468886 h 607851"/>
                <a:gd name="connsiteX14" fmla="*/ 462556 w 462556"/>
                <a:gd name="connsiteY14" fmla="*/ 500612 h 607851"/>
                <a:gd name="connsiteX15" fmla="*/ 462556 w 462556"/>
                <a:gd name="connsiteY15" fmla="*/ 573610 h 607851"/>
                <a:gd name="connsiteX16" fmla="*/ 428260 w 462556"/>
                <a:gd name="connsiteY16" fmla="*/ 607851 h 607851"/>
                <a:gd name="connsiteX17" fmla="*/ 231638 w 462556"/>
                <a:gd name="connsiteY17" fmla="*/ 607851 h 607851"/>
                <a:gd name="connsiteX18" fmla="*/ 230918 w 462556"/>
                <a:gd name="connsiteY18" fmla="*/ 607851 h 607851"/>
                <a:gd name="connsiteX19" fmla="*/ 34296 w 462556"/>
                <a:gd name="connsiteY19" fmla="*/ 607851 h 607851"/>
                <a:gd name="connsiteX20" fmla="*/ 0 w 462556"/>
                <a:gd name="connsiteY20" fmla="*/ 573610 h 607851"/>
                <a:gd name="connsiteX21" fmla="*/ 0 w 462556"/>
                <a:gd name="connsiteY21" fmla="*/ 500612 h 607851"/>
                <a:gd name="connsiteX22" fmla="*/ 22572 w 462556"/>
                <a:gd name="connsiteY22" fmla="*/ 468886 h 607851"/>
                <a:gd name="connsiteX23" fmla="*/ 113788 w 462556"/>
                <a:gd name="connsiteY23" fmla="*/ 437264 h 607851"/>
                <a:gd name="connsiteX24" fmla="*/ 135486 w 462556"/>
                <a:gd name="connsiteY24" fmla="*/ 437001 h 607851"/>
                <a:gd name="connsiteX25" fmla="*/ 196209 w 462556"/>
                <a:gd name="connsiteY25" fmla="*/ 432748 h 607851"/>
                <a:gd name="connsiteX26" fmla="*/ 196826 w 462556"/>
                <a:gd name="connsiteY26" fmla="*/ 432953 h 607851"/>
                <a:gd name="connsiteX27" fmla="*/ 204790 w 462556"/>
                <a:gd name="connsiteY27" fmla="*/ 450619 h 607851"/>
                <a:gd name="connsiteX28" fmla="*/ 191945 w 462556"/>
                <a:gd name="connsiteY28" fmla="*/ 459452 h 607851"/>
                <a:gd name="connsiteX29" fmla="*/ 187115 w 462556"/>
                <a:gd name="connsiteY29" fmla="*/ 458579 h 607851"/>
                <a:gd name="connsiteX30" fmla="*/ 186293 w 462556"/>
                <a:gd name="connsiteY30" fmla="*/ 458322 h 607851"/>
                <a:gd name="connsiteX31" fmla="*/ 178483 w 462556"/>
                <a:gd name="connsiteY31" fmla="*/ 440554 h 607851"/>
                <a:gd name="connsiteX32" fmla="*/ 196209 w 462556"/>
                <a:gd name="connsiteY32" fmla="*/ 432748 h 607851"/>
                <a:gd name="connsiteX33" fmla="*/ 266171 w 462556"/>
                <a:gd name="connsiteY33" fmla="*/ 432493 h 607851"/>
                <a:gd name="connsiteX34" fmla="*/ 284019 w 462556"/>
                <a:gd name="connsiteY34" fmla="*/ 440080 h 607851"/>
                <a:gd name="connsiteX35" fmla="*/ 276407 w 462556"/>
                <a:gd name="connsiteY35" fmla="*/ 457869 h 607851"/>
                <a:gd name="connsiteX36" fmla="*/ 275635 w 462556"/>
                <a:gd name="connsiteY36" fmla="*/ 458125 h 607851"/>
                <a:gd name="connsiteX37" fmla="*/ 270646 w 462556"/>
                <a:gd name="connsiteY37" fmla="*/ 459099 h 607851"/>
                <a:gd name="connsiteX38" fmla="*/ 257890 w 462556"/>
                <a:gd name="connsiteY38" fmla="*/ 450384 h 607851"/>
                <a:gd name="connsiteX39" fmla="*/ 265657 w 462556"/>
                <a:gd name="connsiteY39" fmla="*/ 432698 h 607851"/>
                <a:gd name="connsiteX40" fmla="*/ 156294 w 462556"/>
                <a:gd name="connsiteY40" fmla="*/ 407657 h 607851"/>
                <a:gd name="connsiteX41" fmla="*/ 174061 w 462556"/>
                <a:gd name="connsiteY41" fmla="*/ 415408 h 607851"/>
                <a:gd name="connsiteX42" fmla="*/ 174164 w 462556"/>
                <a:gd name="connsiteY42" fmla="*/ 415614 h 607851"/>
                <a:gd name="connsiteX43" fmla="*/ 166594 w 462556"/>
                <a:gd name="connsiteY43" fmla="*/ 433374 h 607851"/>
                <a:gd name="connsiteX44" fmla="*/ 161444 w 462556"/>
                <a:gd name="connsiteY44" fmla="*/ 434401 h 607851"/>
                <a:gd name="connsiteX45" fmla="*/ 148723 w 462556"/>
                <a:gd name="connsiteY45" fmla="*/ 425880 h 607851"/>
                <a:gd name="connsiteX46" fmla="*/ 148517 w 462556"/>
                <a:gd name="connsiteY46" fmla="*/ 425367 h 607851"/>
                <a:gd name="connsiteX47" fmla="*/ 156294 w 462556"/>
                <a:gd name="connsiteY47" fmla="*/ 407657 h 607851"/>
                <a:gd name="connsiteX48" fmla="*/ 305217 w 462556"/>
                <a:gd name="connsiteY48" fmla="*/ 406489 h 607851"/>
                <a:gd name="connsiteX49" fmla="*/ 313661 w 462556"/>
                <a:gd name="connsiteY49" fmla="*/ 423937 h 607851"/>
                <a:gd name="connsiteX50" fmla="*/ 313455 w 462556"/>
                <a:gd name="connsiteY50" fmla="*/ 424502 h 607851"/>
                <a:gd name="connsiteX51" fmla="*/ 300531 w 462556"/>
                <a:gd name="connsiteY51" fmla="*/ 433483 h 607851"/>
                <a:gd name="connsiteX52" fmla="*/ 295794 w 462556"/>
                <a:gd name="connsiteY52" fmla="*/ 432662 h 607851"/>
                <a:gd name="connsiteX53" fmla="*/ 287710 w 462556"/>
                <a:gd name="connsiteY53" fmla="*/ 415059 h 607851"/>
                <a:gd name="connsiteX54" fmla="*/ 287710 w 462556"/>
                <a:gd name="connsiteY54" fmla="*/ 415008 h 607851"/>
                <a:gd name="connsiteX55" fmla="*/ 305217 w 462556"/>
                <a:gd name="connsiteY55" fmla="*/ 406489 h 607851"/>
                <a:gd name="connsiteX56" fmla="*/ 161459 w 462556"/>
                <a:gd name="connsiteY56" fmla="*/ 144929 h 607851"/>
                <a:gd name="connsiteX57" fmla="*/ 104029 w 462556"/>
                <a:gd name="connsiteY57" fmla="*/ 204071 h 607851"/>
                <a:gd name="connsiteX58" fmla="*/ 99351 w 462556"/>
                <a:gd name="connsiteY58" fmla="*/ 238468 h 607851"/>
                <a:gd name="connsiteX59" fmla="*/ 136163 w 462556"/>
                <a:gd name="connsiteY59" fmla="*/ 329184 h 607851"/>
                <a:gd name="connsiteX60" fmla="*/ 230096 w 462556"/>
                <a:gd name="connsiteY60" fmla="*/ 369023 h 607851"/>
                <a:gd name="connsiteX61" fmla="*/ 324286 w 462556"/>
                <a:gd name="connsiteY61" fmla="*/ 329184 h 607851"/>
                <a:gd name="connsiteX62" fmla="*/ 360944 w 462556"/>
                <a:gd name="connsiteY62" fmla="*/ 238571 h 607851"/>
                <a:gd name="connsiteX63" fmla="*/ 360790 w 462556"/>
                <a:gd name="connsiteY63" fmla="*/ 232205 h 607851"/>
                <a:gd name="connsiteX64" fmla="*/ 249222 w 462556"/>
                <a:gd name="connsiteY64" fmla="*/ 205612 h 607851"/>
                <a:gd name="connsiteX65" fmla="*/ 221716 w 462556"/>
                <a:gd name="connsiteY65" fmla="*/ 191647 h 607851"/>
                <a:gd name="connsiteX66" fmla="*/ 161459 w 462556"/>
                <a:gd name="connsiteY66" fmla="*/ 144929 h 607851"/>
                <a:gd name="connsiteX67" fmla="*/ 225572 w 462556"/>
                <a:gd name="connsiteY67" fmla="*/ 0 h 607851"/>
                <a:gd name="connsiteX68" fmla="*/ 227628 w 462556"/>
                <a:gd name="connsiteY68" fmla="*/ 0 h 607851"/>
                <a:gd name="connsiteX69" fmla="*/ 430661 w 462556"/>
                <a:gd name="connsiteY69" fmla="*/ 202737 h 607851"/>
                <a:gd name="connsiteX70" fmla="*/ 430661 w 462556"/>
                <a:gd name="connsiteY70" fmla="*/ 407065 h 607851"/>
                <a:gd name="connsiteX71" fmla="*/ 336728 w 462556"/>
                <a:gd name="connsiteY71" fmla="*/ 364248 h 607851"/>
                <a:gd name="connsiteX72" fmla="*/ 230096 w 462556"/>
                <a:gd name="connsiteY72" fmla="*/ 403266 h 607851"/>
                <a:gd name="connsiteX73" fmla="*/ 120122 w 462556"/>
                <a:gd name="connsiteY73" fmla="*/ 361373 h 607851"/>
                <a:gd name="connsiteX74" fmla="*/ 24698 w 462556"/>
                <a:gd name="connsiteY74" fmla="*/ 406603 h 607851"/>
                <a:gd name="connsiteX75" fmla="*/ 24698 w 462556"/>
                <a:gd name="connsiteY75" fmla="*/ 192982 h 607851"/>
                <a:gd name="connsiteX76" fmla="*/ 113901 w 462556"/>
                <a:gd name="connsiteY76" fmla="*/ 61350 h 607851"/>
                <a:gd name="connsiteX77" fmla="*/ 225572 w 462556"/>
                <a:gd name="connsiteY77"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556" h="607851">
                  <a:moveTo>
                    <a:pt x="230952" y="438776"/>
                  </a:moveTo>
                  <a:lnTo>
                    <a:pt x="231571" y="438776"/>
                  </a:lnTo>
                  <a:lnTo>
                    <a:pt x="231725" y="438776"/>
                  </a:lnTo>
                  <a:cubicBezTo>
                    <a:pt x="239245" y="438776"/>
                    <a:pt x="245374" y="444838"/>
                    <a:pt x="245426" y="452389"/>
                  </a:cubicBezTo>
                  <a:cubicBezTo>
                    <a:pt x="245426" y="459940"/>
                    <a:pt x="239348" y="466104"/>
                    <a:pt x="231777" y="466155"/>
                  </a:cubicBezTo>
                  <a:lnTo>
                    <a:pt x="230952" y="466155"/>
                  </a:lnTo>
                  <a:cubicBezTo>
                    <a:pt x="223381" y="466155"/>
                    <a:pt x="217200" y="459991"/>
                    <a:pt x="217200" y="452440"/>
                  </a:cubicBezTo>
                  <a:cubicBezTo>
                    <a:pt x="217200" y="444940"/>
                    <a:pt x="223381" y="438776"/>
                    <a:pt x="230952" y="438776"/>
                  </a:cubicBezTo>
                  <a:close/>
                  <a:moveTo>
                    <a:pt x="135486" y="437001"/>
                  </a:moveTo>
                  <a:cubicBezTo>
                    <a:pt x="142389" y="439202"/>
                    <a:pt x="148598" y="443578"/>
                    <a:pt x="153020" y="449789"/>
                  </a:cubicBezTo>
                  <a:lnTo>
                    <a:pt x="231227" y="560058"/>
                  </a:lnTo>
                  <a:lnTo>
                    <a:pt x="309485" y="449789"/>
                  </a:lnTo>
                  <a:cubicBezTo>
                    <a:pt x="318329" y="437418"/>
                    <a:pt x="334268" y="432284"/>
                    <a:pt x="348665" y="437264"/>
                  </a:cubicBezTo>
                  <a:lnTo>
                    <a:pt x="439932" y="468886"/>
                  </a:lnTo>
                  <a:cubicBezTo>
                    <a:pt x="453506" y="473609"/>
                    <a:pt x="462556" y="486340"/>
                    <a:pt x="462556" y="500612"/>
                  </a:cubicBezTo>
                  <a:lnTo>
                    <a:pt x="462556" y="573610"/>
                  </a:lnTo>
                  <a:cubicBezTo>
                    <a:pt x="462556" y="592502"/>
                    <a:pt x="447182" y="607851"/>
                    <a:pt x="428260" y="607851"/>
                  </a:cubicBezTo>
                  <a:lnTo>
                    <a:pt x="231638" y="607851"/>
                  </a:lnTo>
                  <a:lnTo>
                    <a:pt x="230918" y="607851"/>
                  </a:lnTo>
                  <a:lnTo>
                    <a:pt x="34296" y="607851"/>
                  </a:lnTo>
                  <a:cubicBezTo>
                    <a:pt x="15374" y="607851"/>
                    <a:pt x="0" y="592502"/>
                    <a:pt x="0" y="573610"/>
                  </a:cubicBezTo>
                  <a:lnTo>
                    <a:pt x="0" y="500612"/>
                  </a:lnTo>
                  <a:cubicBezTo>
                    <a:pt x="0" y="486289"/>
                    <a:pt x="9050" y="473558"/>
                    <a:pt x="22572" y="468886"/>
                  </a:cubicBezTo>
                  <a:lnTo>
                    <a:pt x="113788" y="437264"/>
                  </a:lnTo>
                  <a:cubicBezTo>
                    <a:pt x="120987" y="434774"/>
                    <a:pt x="128584" y="434800"/>
                    <a:pt x="135486" y="437001"/>
                  </a:cubicBezTo>
                  <a:close/>
                  <a:moveTo>
                    <a:pt x="196209" y="432748"/>
                  </a:moveTo>
                  <a:lnTo>
                    <a:pt x="196826" y="432953"/>
                  </a:lnTo>
                  <a:cubicBezTo>
                    <a:pt x="203865" y="435624"/>
                    <a:pt x="207462" y="443584"/>
                    <a:pt x="204790" y="450619"/>
                  </a:cubicBezTo>
                  <a:cubicBezTo>
                    <a:pt x="202735" y="456114"/>
                    <a:pt x="197494" y="459452"/>
                    <a:pt x="191945" y="459452"/>
                  </a:cubicBezTo>
                  <a:cubicBezTo>
                    <a:pt x="190300" y="459452"/>
                    <a:pt x="188656" y="459195"/>
                    <a:pt x="187115" y="458579"/>
                  </a:cubicBezTo>
                  <a:cubicBezTo>
                    <a:pt x="186806" y="458528"/>
                    <a:pt x="186550" y="458425"/>
                    <a:pt x="186293" y="458322"/>
                  </a:cubicBezTo>
                  <a:cubicBezTo>
                    <a:pt x="179202" y="455549"/>
                    <a:pt x="175708" y="447641"/>
                    <a:pt x="178483" y="440554"/>
                  </a:cubicBezTo>
                  <a:cubicBezTo>
                    <a:pt x="181206" y="433518"/>
                    <a:pt x="189170" y="430026"/>
                    <a:pt x="196209" y="432748"/>
                  </a:cubicBezTo>
                  <a:close/>
                  <a:moveTo>
                    <a:pt x="266171" y="432493"/>
                  </a:moveTo>
                  <a:cubicBezTo>
                    <a:pt x="273166" y="429673"/>
                    <a:pt x="281190" y="433057"/>
                    <a:pt x="284019" y="440080"/>
                  </a:cubicBezTo>
                  <a:cubicBezTo>
                    <a:pt x="286848" y="447052"/>
                    <a:pt x="283453" y="455049"/>
                    <a:pt x="276407" y="457869"/>
                  </a:cubicBezTo>
                  <a:lnTo>
                    <a:pt x="275635" y="458125"/>
                  </a:lnTo>
                  <a:cubicBezTo>
                    <a:pt x="273989" y="458792"/>
                    <a:pt x="272292" y="459099"/>
                    <a:pt x="270646" y="459099"/>
                  </a:cubicBezTo>
                  <a:cubicBezTo>
                    <a:pt x="265142" y="459099"/>
                    <a:pt x="259999" y="455818"/>
                    <a:pt x="257890" y="450384"/>
                  </a:cubicBezTo>
                  <a:cubicBezTo>
                    <a:pt x="255164" y="443361"/>
                    <a:pt x="258559" y="435415"/>
                    <a:pt x="265657" y="432698"/>
                  </a:cubicBezTo>
                  <a:close/>
                  <a:moveTo>
                    <a:pt x="156294" y="407657"/>
                  </a:moveTo>
                  <a:cubicBezTo>
                    <a:pt x="163349" y="404834"/>
                    <a:pt x="171332" y="408324"/>
                    <a:pt x="174061" y="415408"/>
                  </a:cubicBezTo>
                  <a:lnTo>
                    <a:pt x="174164" y="415614"/>
                  </a:lnTo>
                  <a:cubicBezTo>
                    <a:pt x="177048" y="422595"/>
                    <a:pt x="173598" y="430602"/>
                    <a:pt x="166594" y="433374"/>
                  </a:cubicBezTo>
                  <a:cubicBezTo>
                    <a:pt x="164894" y="434093"/>
                    <a:pt x="163143" y="434401"/>
                    <a:pt x="161444" y="434401"/>
                  </a:cubicBezTo>
                  <a:cubicBezTo>
                    <a:pt x="156036" y="434401"/>
                    <a:pt x="150938" y="431218"/>
                    <a:pt x="148723" y="425880"/>
                  </a:cubicBezTo>
                  <a:lnTo>
                    <a:pt x="148517" y="425367"/>
                  </a:lnTo>
                  <a:cubicBezTo>
                    <a:pt x="145788" y="418334"/>
                    <a:pt x="149238" y="410378"/>
                    <a:pt x="156294" y="407657"/>
                  </a:cubicBezTo>
                  <a:close/>
                  <a:moveTo>
                    <a:pt x="305217" y="406489"/>
                  </a:moveTo>
                  <a:cubicBezTo>
                    <a:pt x="312426" y="409055"/>
                    <a:pt x="316133" y="416855"/>
                    <a:pt x="313661" y="423937"/>
                  </a:cubicBezTo>
                  <a:cubicBezTo>
                    <a:pt x="313610" y="424143"/>
                    <a:pt x="313507" y="424297"/>
                    <a:pt x="313455" y="424502"/>
                  </a:cubicBezTo>
                  <a:cubicBezTo>
                    <a:pt x="311396" y="430044"/>
                    <a:pt x="306092" y="433483"/>
                    <a:pt x="300531" y="433483"/>
                  </a:cubicBezTo>
                  <a:cubicBezTo>
                    <a:pt x="298987" y="433483"/>
                    <a:pt x="297390" y="433175"/>
                    <a:pt x="295794" y="432662"/>
                  </a:cubicBezTo>
                  <a:cubicBezTo>
                    <a:pt x="288740" y="430044"/>
                    <a:pt x="285084" y="422192"/>
                    <a:pt x="287710" y="415059"/>
                  </a:cubicBezTo>
                  <a:lnTo>
                    <a:pt x="287710" y="415008"/>
                  </a:lnTo>
                  <a:cubicBezTo>
                    <a:pt x="290182" y="407874"/>
                    <a:pt x="298008" y="404128"/>
                    <a:pt x="305217" y="406489"/>
                  </a:cubicBezTo>
                  <a:close/>
                  <a:moveTo>
                    <a:pt x="161459" y="144929"/>
                  </a:moveTo>
                  <a:cubicBezTo>
                    <a:pt x="149531" y="173165"/>
                    <a:pt x="122641" y="193034"/>
                    <a:pt x="104029" y="204071"/>
                  </a:cubicBezTo>
                  <a:cubicBezTo>
                    <a:pt x="100996" y="215007"/>
                    <a:pt x="99351" y="226558"/>
                    <a:pt x="99351" y="238468"/>
                  </a:cubicBezTo>
                  <a:cubicBezTo>
                    <a:pt x="99351" y="273687"/>
                    <a:pt x="113387" y="305722"/>
                    <a:pt x="136163" y="329184"/>
                  </a:cubicBezTo>
                  <a:cubicBezTo>
                    <a:pt x="159968" y="353775"/>
                    <a:pt x="193284" y="369023"/>
                    <a:pt x="230096" y="369023"/>
                  </a:cubicBezTo>
                  <a:cubicBezTo>
                    <a:pt x="266960" y="369023"/>
                    <a:pt x="300327" y="353672"/>
                    <a:pt x="324286" y="329184"/>
                  </a:cubicBezTo>
                  <a:cubicBezTo>
                    <a:pt x="346959" y="305619"/>
                    <a:pt x="360944" y="273738"/>
                    <a:pt x="360944" y="238571"/>
                  </a:cubicBezTo>
                  <a:cubicBezTo>
                    <a:pt x="360944" y="236415"/>
                    <a:pt x="360893" y="234310"/>
                    <a:pt x="360790" y="232205"/>
                  </a:cubicBezTo>
                  <a:cubicBezTo>
                    <a:pt x="316368" y="229843"/>
                    <a:pt x="279093" y="218960"/>
                    <a:pt x="249222" y="205612"/>
                  </a:cubicBezTo>
                  <a:cubicBezTo>
                    <a:pt x="239196" y="201196"/>
                    <a:pt x="229993" y="196473"/>
                    <a:pt x="221716" y="191647"/>
                  </a:cubicBezTo>
                  <a:cubicBezTo>
                    <a:pt x="182024" y="168802"/>
                    <a:pt x="161459" y="144929"/>
                    <a:pt x="161459" y="144929"/>
                  </a:cubicBezTo>
                  <a:close/>
                  <a:moveTo>
                    <a:pt x="225572" y="0"/>
                  </a:moveTo>
                  <a:lnTo>
                    <a:pt x="227628" y="0"/>
                  </a:lnTo>
                  <a:cubicBezTo>
                    <a:pt x="339761" y="0"/>
                    <a:pt x="430661" y="90767"/>
                    <a:pt x="430661" y="202737"/>
                  </a:cubicBezTo>
                  <a:lnTo>
                    <a:pt x="430661" y="407065"/>
                  </a:lnTo>
                  <a:cubicBezTo>
                    <a:pt x="430661" y="407065"/>
                    <a:pt x="353952" y="410504"/>
                    <a:pt x="336728" y="364248"/>
                  </a:cubicBezTo>
                  <a:cubicBezTo>
                    <a:pt x="307011" y="389507"/>
                    <a:pt x="269582" y="403266"/>
                    <a:pt x="230096" y="403266"/>
                  </a:cubicBezTo>
                  <a:cubicBezTo>
                    <a:pt x="189068" y="403266"/>
                    <a:pt x="150405" y="388377"/>
                    <a:pt x="120122" y="361373"/>
                  </a:cubicBezTo>
                  <a:cubicBezTo>
                    <a:pt x="109582" y="381498"/>
                    <a:pt x="83772" y="411326"/>
                    <a:pt x="24698" y="406603"/>
                  </a:cubicBezTo>
                  <a:lnTo>
                    <a:pt x="24698" y="192982"/>
                  </a:lnTo>
                  <a:cubicBezTo>
                    <a:pt x="24698" y="192982"/>
                    <a:pt x="27526" y="91023"/>
                    <a:pt x="113901" y="61350"/>
                  </a:cubicBezTo>
                  <a:cubicBezTo>
                    <a:pt x="113901" y="61350"/>
                    <a:pt x="130970" y="0"/>
                    <a:pt x="2255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43A52E1B-C8E8-1066-0F28-49287147BF76}"/>
                </a:ext>
              </a:extLst>
            </p:cNvPr>
            <p:cNvSpPr txBox="1"/>
            <p:nvPr/>
          </p:nvSpPr>
          <p:spPr>
            <a:xfrm>
              <a:off x="8321107" y="2064191"/>
              <a:ext cx="2627086" cy="573154"/>
            </a:xfrm>
            <a:prstGeom prst="rect">
              <a:avLst/>
            </a:prstGeom>
            <a:noFill/>
          </p:spPr>
          <p:txBody>
            <a:bodyPr wrap="square" rtlCol="0">
              <a:spAutoFit/>
            </a:bodyPr>
            <a:lstStyle/>
            <a:p>
              <a:r>
                <a:rPr lang="zh-CN" altLang="en-US" sz="1600" b="1" spc="300" dirty="0">
                  <a:solidFill>
                    <a:srgbClr val="C00000"/>
                  </a:solidFill>
                  <a:ea typeface="思源黑体 CN Bold" panose="020B0800000000000000"/>
                </a:rPr>
                <a:t>适合月经性偏头痛及</a:t>
              </a:r>
              <a:endParaRPr lang="en-US" altLang="zh-CN" sz="1600" b="1" spc="300" dirty="0">
                <a:solidFill>
                  <a:srgbClr val="C00000"/>
                </a:solidFill>
                <a:ea typeface="思源黑体 CN Bold" panose="020B0800000000000000"/>
              </a:endParaRPr>
            </a:p>
            <a:p>
              <a:r>
                <a:rPr lang="zh-CN" altLang="en-US" sz="1600" b="1" spc="300" dirty="0">
                  <a:solidFill>
                    <a:srgbClr val="C00000"/>
                  </a:solidFill>
                  <a:ea typeface="思源黑体 CN Bold" panose="020B0800000000000000"/>
                </a:rPr>
                <a:t>肝肾功能受损患者服用</a:t>
              </a:r>
            </a:p>
          </p:txBody>
        </p:sp>
      </p:grpSp>
      <p:sp>
        <p:nvSpPr>
          <p:cNvPr id="18" name="文本框 17">
            <a:extLst>
              <a:ext uri="{FF2B5EF4-FFF2-40B4-BE49-F238E27FC236}">
                <a16:creationId xmlns:a16="http://schemas.microsoft.com/office/drawing/2014/main" id="{6F237007-E71B-4CB5-B473-69EC064048E7}"/>
              </a:ext>
            </a:extLst>
          </p:cNvPr>
          <p:cNvSpPr txBox="1"/>
          <p:nvPr/>
        </p:nvSpPr>
        <p:spPr>
          <a:xfrm>
            <a:off x="389085" y="925086"/>
            <a:ext cx="11658889" cy="461665"/>
          </a:xfrm>
          <a:prstGeom prst="rect">
            <a:avLst/>
          </a:prstGeom>
          <a:noFill/>
        </p:spPr>
        <p:txBody>
          <a:bodyPr wrap="square" rtlCol="0">
            <a:spAutoFit/>
          </a:bodyPr>
          <a:lstStyle/>
          <a:p>
            <a:r>
              <a:rPr lang="zh-CN" altLang="en-US" sz="2400" b="1" spc="300" dirty="0">
                <a:ea typeface="思源黑体 CN Bold" panose="020B0800000000000000"/>
              </a:rPr>
              <a:t>近</a:t>
            </a:r>
            <a:r>
              <a:rPr lang="en-US" altLang="zh-CN" sz="2400" b="1" spc="300" dirty="0">
                <a:ea typeface="思源黑体 CN Bold" panose="020B0800000000000000"/>
              </a:rPr>
              <a:t>20</a:t>
            </a:r>
            <a:r>
              <a:rPr lang="zh-CN" altLang="en-US" sz="2400" b="1" spc="300" dirty="0">
                <a:ea typeface="思源黑体 CN Bold" panose="020B0800000000000000"/>
              </a:rPr>
              <a:t>年唯一获批的</a:t>
            </a:r>
            <a:r>
              <a:rPr lang="zh-CN" altLang="en-US" sz="2400" b="1" spc="300" dirty="0">
                <a:solidFill>
                  <a:srgbClr val="C00000"/>
                </a:solidFill>
                <a:ea typeface="思源黑体 CN Bold" panose="020B0800000000000000"/>
              </a:rPr>
              <a:t>最长效</a:t>
            </a:r>
            <a:r>
              <a:rPr lang="zh-CN" altLang="en-US" sz="2400" b="1" spc="300" dirty="0">
                <a:ea typeface="思源黑体 CN Bold" panose="020B0800000000000000"/>
              </a:rPr>
              <a:t>的曲普坦类药物</a:t>
            </a:r>
            <a:r>
              <a:rPr lang="en-US" altLang="zh-CN" sz="2400" b="1" spc="300" dirty="0">
                <a:ea typeface="思源黑体 CN Bold" panose="020B0800000000000000"/>
              </a:rPr>
              <a:t>,</a:t>
            </a:r>
            <a:r>
              <a:rPr lang="zh-CN" altLang="en-US" sz="2400" b="1" spc="300" dirty="0">
                <a:ea typeface="思源黑体 CN Bold" panose="020B0800000000000000"/>
              </a:rPr>
              <a:t>国内</a:t>
            </a:r>
            <a:r>
              <a:rPr lang="zh-CN" altLang="en-US" sz="2400" b="1" spc="300" dirty="0">
                <a:solidFill>
                  <a:srgbClr val="C00000"/>
                </a:solidFill>
                <a:ea typeface="思源黑体 CN Bold" panose="020B0800000000000000"/>
              </a:rPr>
              <a:t>首家</a:t>
            </a:r>
            <a:r>
              <a:rPr lang="zh-CN" altLang="en-US" sz="2400" b="1" spc="300" dirty="0">
                <a:ea typeface="思源黑体 CN Bold" panose="020B0800000000000000"/>
              </a:rPr>
              <a:t>且</a:t>
            </a:r>
            <a:r>
              <a:rPr lang="zh-CN" altLang="en-US" sz="2400" b="1" spc="300" dirty="0">
                <a:solidFill>
                  <a:srgbClr val="C00000"/>
                </a:solidFill>
                <a:ea typeface="思源黑体 CN Bold" panose="020B0800000000000000"/>
              </a:rPr>
              <a:t>独家</a:t>
            </a:r>
            <a:r>
              <a:rPr lang="zh-CN" altLang="en-US" sz="2400" b="1" spc="300" dirty="0">
                <a:ea typeface="思源黑体 CN Bold" panose="020B0800000000000000"/>
              </a:rPr>
              <a:t>，化药</a:t>
            </a:r>
            <a:r>
              <a:rPr lang="en-US" altLang="zh-CN" sz="2400" b="1" spc="300" dirty="0">
                <a:solidFill>
                  <a:srgbClr val="C00000"/>
                </a:solidFill>
                <a:ea typeface="思源黑体 CN Bold" panose="020B0800000000000000"/>
              </a:rPr>
              <a:t>3</a:t>
            </a:r>
            <a:r>
              <a:rPr lang="zh-CN" altLang="en-US" sz="2400" b="1" spc="300" dirty="0">
                <a:solidFill>
                  <a:srgbClr val="C00000"/>
                </a:solidFill>
                <a:ea typeface="思源黑体 CN Bold" panose="020B0800000000000000"/>
              </a:rPr>
              <a:t>类</a:t>
            </a:r>
            <a:r>
              <a:rPr lang="zh-CN" altLang="en-US" sz="2400" b="1" spc="300" dirty="0">
                <a:ea typeface="思源黑体 CN Bold" panose="020B0800000000000000"/>
              </a:rPr>
              <a:t>新药</a:t>
            </a:r>
            <a:endParaRPr lang="zh-CN" altLang="en-US" sz="2400" b="1" spc="300" dirty="0"/>
          </a:p>
        </p:txBody>
      </p:sp>
      <p:sp>
        <p:nvSpPr>
          <p:cNvPr id="2" name="文本框 1">
            <a:extLst>
              <a:ext uri="{FF2B5EF4-FFF2-40B4-BE49-F238E27FC236}">
                <a16:creationId xmlns:a16="http://schemas.microsoft.com/office/drawing/2014/main" id="{E95484E1-6AA6-680B-6DBF-60ED10BC7A13}"/>
              </a:ext>
            </a:extLst>
          </p:cNvPr>
          <p:cNvSpPr txBox="1"/>
          <p:nvPr/>
        </p:nvSpPr>
        <p:spPr>
          <a:xfrm>
            <a:off x="363159" y="4269838"/>
            <a:ext cx="11002109" cy="499624"/>
          </a:xfrm>
          <a:prstGeom prst="rect">
            <a:avLst/>
          </a:prstGeom>
          <a:noFill/>
        </p:spPr>
        <p:txBody>
          <a:bodyPr wrap="square" rtlCol="0">
            <a:spAutoFit/>
          </a:bodyPr>
          <a:lstStyle/>
          <a:p>
            <a:pPr>
              <a:lnSpc>
                <a:spcPct val="150000"/>
              </a:lnSpc>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目前国内</a:t>
            </a:r>
            <a:r>
              <a:rPr lang="zh-CN" altLang="en-US" sz="20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唯一通过一致性评价且经过临床试验验证上市</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的曲普坦类药物</a:t>
            </a:r>
          </a:p>
        </p:txBody>
      </p:sp>
      <p:sp>
        <p:nvSpPr>
          <p:cNvPr id="4" name="文本框 3">
            <a:extLst>
              <a:ext uri="{FF2B5EF4-FFF2-40B4-BE49-F238E27FC236}">
                <a16:creationId xmlns:a16="http://schemas.microsoft.com/office/drawing/2014/main" id="{6570B4F4-0437-E9C7-B240-DD77AA869F47}"/>
              </a:ext>
            </a:extLst>
          </p:cNvPr>
          <p:cNvSpPr txBox="1"/>
          <p:nvPr/>
        </p:nvSpPr>
        <p:spPr>
          <a:xfrm>
            <a:off x="283578" y="5632934"/>
            <a:ext cx="9558770" cy="79220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600" b="0" i="0" dirty="0">
                <a:solidFill>
                  <a:srgbClr val="474747"/>
                </a:solidFill>
                <a:effectLst/>
                <a:latin typeface="Microsoft YaHei" panose="020B0503020204020204" pitchFamily="34" charset="-122"/>
                <a:ea typeface="Microsoft YaHei" panose="020B0503020204020204" pitchFamily="34" charset="-122"/>
              </a:rPr>
              <a:t>青岛国信制药为国内</a:t>
            </a:r>
            <a:r>
              <a:rPr lang="zh-CN" altLang="en-US" sz="1600" b="0" i="0" dirty="0">
                <a:solidFill>
                  <a:srgbClr val="C00000"/>
                </a:solidFill>
                <a:effectLst/>
                <a:latin typeface="Microsoft YaHei" panose="020B0503020204020204" pitchFamily="34" charset="-122"/>
                <a:ea typeface="Microsoft YaHei" panose="020B0503020204020204" pitchFamily="34" charset="-122"/>
              </a:rPr>
              <a:t>唯一</a:t>
            </a:r>
            <a:r>
              <a:rPr lang="zh-CN" altLang="en-US" sz="1600" b="0" i="0" dirty="0">
                <a:solidFill>
                  <a:srgbClr val="474747"/>
                </a:solidFill>
                <a:effectLst/>
                <a:latin typeface="Microsoft YaHei" panose="020B0503020204020204" pitchFamily="34" charset="-122"/>
                <a:ea typeface="Microsoft YaHei" panose="020B0503020204020204" pitchFamily="34" charset="-122"/>
              </a:rPr>
              <a:t>一家研发呋罗曲坦的公司，并获得国内发明</a:t>
            </a:r>
            <a:r>
              <a:rPr lang="zh-CN" altLang="en-US" sz="1600" b="1" i="0" dirty="0">
                <a:solidFill>
                  <a:srgbClr val="C00000"/>
                </a:solidFill>
                <a:effectLst/>
                <a:latin typeface="Microsoft YaHei" panose="020B0503020204020204" pitchFamily="34" charset="-122"/>
                <a:ea typeface="Microsoft YaHei" panose="020B0503020204020204" pitchFamily="34" charset="-122"/>
              </a:rPr>
              <a:t>专利授权</a:t>
            </a:r>
            <a:r>
              <a:rPr lang="en-US" altLang="zh-CN" sz="1600" b="1" i="0" dirty="0">
                <a:solidFill>
                  <a:srgbClr val="C00000"/>
                </a:solidFill>
                <a:effectLst/>
                <a:latin typeface="Microsoft YaHei" panose="020B0503020204020204" pitchFamily="34" charset="-122"/>
                <a:ea typeface="Microsoft YaHei" panose="020B0503020204020204" pitchFamily="34" charset="-122"/>
              </a:rPr>
              <a:t>4</a:t>
            </a:r>
            <a:r>
              <a:rPr lang="zh-CN" altLang="en-US" sz="1600" b="1" i="0" dirty="0">
                <a:solidFill>
                  <a:srgbClr val="C00000"/>
                </a:solidFill>
                <a:effectLst/>
                <a:latin typeface="Microsoft YaHei" panose="020B0503020204020204" pitchFamily="34" charset="-122"/>
                <a:ea typeface="Microsoft YaHei" panose="020B0503020204020204" pitchFamily="34" charset="-122"/>
              </a:rPr>
              <a:t>项</a:t>
            </a:r>
            <a:r>
              <a:rPr lang="zh-CN" altLang="en-US" sz="1600" b="0" i="0" dirty="0">
                <a:solidFill>
                  <a:srgbClr val="474747"/>
                </a:solidFill>
                <a:effectLst/>
                <a:latin typeface="Microsoft YaHei" panose="020B0503020204020204" pitchFamily="34" charset="-122"/>
                <a:ea typeface="Microsoft YaHei" panose="020B0503020204020204" pitchFamily="34" charset="-122"/>
              </a:rPr>
              <a:t>，制定</a:t>
            </a:r>
            <a:r>
              <a:rPr lang="zh-CN" altLang="en-US" sz="1600" b="1" i="0" dirty="0">
                <a:solidFill>
                  <a:srgbClr val="C00000"/>
                </a:solidFill>
                <a:effectLst/>
                <a:latin typeface="Microsoft YaHei" panose="020B0503020204020204" pitchFamily="34" charset="-122"/>
                <a:ea typeface="Microsoft YaHei" panose="020B0503020204020204" pitchFamily="34" charset="-122"/>
              </a:rPr>
              <a:t>国家药品标准</a:t>
            </a:r>
            <a:r>
              <a:rPr lang="en-US" altLang="zh-CN" sz="1600" b="1" i="0" dirty="0">
                <a:solidFill>
                  <a:srgbClr val="C00000"/>
                </a:solidFill>
                <a:effectLst/>
                <a:latin typeface="Microsoft YaHei" panose="020B0503020204020204" pitchFamily="34" charset="-122"/>
                <a:ea typeface="Microsoft YaHei" panose="020B0503020204020204" pitchFamily="34" charset="-122"/>
              </a:rPr>
              <a:t>2</a:t>
            </a:r>
            <a:r>
              <a:rPr lang="zh-CN" altLang="en-US" sz="1600" b="1" i="0" dirty="0">
                <a:solidFill>
                  <a:srgbClr val="C00000"/>
                </a:solidFill>
                <a:effectLst/>
                <a:latin typeface="Microsoft YaHei" panose="020B0503020204020204" pitchFamily="34" charset="-122"/>
                <a:ea typeface="Microsoft YaHei" panose="020B0503020204020204" pitchFamily="34" charset="-122"/>
              </a:rPr>
              <a:t>项</a:t>
            </a:r>
            <a:r>
              <a:rPr lang="zh-CN" altLang="en-US" sz="1600" b="0" i="0" dirty="0">
                <a:solidFill>
                  <a:srgbClr val="474747"/>
                </a:solidFill>
                <a:effectLst/>
                <a:latin typeface="Microsoft YaHei" panose="020B0503020204020204" pitchFamily="34" charset="-122"/>
                <a:ea typeface="Microsoft YaHei" panose="020B0503020204020204" pitchFamily="34" charset="-122"/>
              </a:rPr>
              <a:t>，经省级评价，</a:t>
            </a:r>
            <a:r>
              <a:rPr lang="zh-CN" altLang="en-US" sz="1600" b="0" i="0" dirty="0">
                <a:solidFill>
                  <a:schemeClr val="tx1">
                    <a:lumMod val="85000"/>
                    <a:lumOff val="15000"/>
                  </a:schemeClr>
                </a:solidFill>
                <a:effectLst/>
                <a:latin typeface="Microsoft YaHei" panose="020B0503020204020204" pitchFamily="34" charset="-122"/>
                <a:ea typeface="Microsoft YaHei" panose="020B0503020204020204" pitchFamily="34" charset="-122"/>
              </a:rPr>
              <a:t>项目整体技术达到“国际先进”水平。</a:t>
            </a:r>
            <a:endParaRPr lang="zh-CN" altLang="en-US" sz="1600" dirty="0">
              <a:solidFill>
                <a:schemeClr val="tx1">
                  <a:lumMod val="85000"/>
                  <a:lumOff val="15000"/>
                </a:schemeClr>
              </a:solidFill>
            </a:endParaRPr>
          </a:p>
        </p:txBody>
      </p:sp>
      <p:sp>
        <p:nvSpPr>
          <p:cNvPr id="7" name="文本框 6">
            <a:extLst>
              <a:ext uri="{FF2B5EF4-FFF2-40B4-BE49-F238E27FC236}">
                <a16:creationId xmlns:a16="http://schemas.microsoft.com/office/drawing/2014/main" id="{EB131143-D3A5-D4D9-2AFA-8986FF0F3836}"/>
              </a:ext>
            </a:extLst>
          </p:cNvPr>
          <p:cNvSpPr txBox="1"/>
          <p:nvPr/>
        </p:nvSpPr>
        <p:spPr>
          <a:xfrm>
            <a:off x="283578" y="4794778"/>
            <a:ext cx="9558769" cy="787523"/>
          </a:xfrm>
          <a:prstGeom prst="rect">
            <a:avLst/>
          </a:prstGeom>
          <a:noFill/>
        </p:spPr>
        <p:txBody>
          <a:bodyPr wrap="square">
            <a:spAutoFit/>
          </a:bodyPr>
          <a:lstStyle>
            <a:defPPr>
              <a:defRPr lang="zh-CN"/>
            </a:defPPr>
            <a:lvl1pPr>
              <a:lnSpc>
                <a:spcPct val="200000"/>
              </a:lnSpc>
              <a:defRPr sz="1600" b="0" i="0">
                <a:solidFill>
                  <a:srgbClr val="474747"/>
                </a:solidFill>
                <a:effectLst/>
                <a:latin typeface="Microsoft YaHei" panose="020B0503020204020204" pitchFamily="34" charset="-122"/>
                <a:ea typeface="Microsoft YaHei" panose="020B0503020204020204" pitchFamily="34" charset="-122"/>
              </a:defRPr>
            </a:lvl1pPr>
          </a:lstStyle>
          <a:p>
            <a:pPr marL="285750" indent="-285750">
              <a:lnSpc>
                <a:spcPct val="150000"/>
              </a:lnSpc>
              <a:buFont typeface="Arial" panose="020B0604020202020204" pitchFamily="34" charset="0"/>
              <a:buChar char="•"/>
            </a:pPr>
            <a:r>
              <a:rPr lang="zh-CN" altLang="en-US" dirty="0"/>
              <a:t>通过制剂工艺，解决了国内多年来</a:t>
            </a:r>
            <a:r>
              <a:rPr lang="zh-CN" altLang="en-US" dirty="0">
                <a:solidFill>
                  <a:srgbClr val="C00000"/>
                </a:solidFill>
              </a:rPr>
              <a:t>琥珀酸呋罗曲坦药物溶出速度并提高了生物利用度、减少药物对胃黏膜刺激</a:t>
            </a:r>
            <a:r>
              <a:rPr lang="zh-CN" altLang="en-US" dirty="0"/>
              <a:t>等问题，</a:t>
            </a:r>
            <a:r>
              <a:rPr lang="zh-CN" altLang="en-US" dirty="0">
                <a:solidFill>
                  <a:schemeClr val="tx1"/>
                </a:solidFill>
              </a:rPr>
              <a:t>解决偏头痛患者药物选择少甚至用药多年面临无药可用等难题。</a:t>
            </a:r>
          </a:p>
        </p:txBody>
      </p:sp>
      <p:pic>
        <p:nvPicPr>
          <p:cNvPr id="9" name="图片 8">
            <a:extLst>
              <a:ext uri="{FF2B5EF4-FFF2-40B4-BE49-F238E27FC236}">
                <a16:creationId xmlns:a16="http://schemas.microsoft.com/office/drawing/2014/main" id="{697E336E-A862-24AC-2EFD-E5412295C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75" y="4118397"/>
            <a:ext cx="1702910" cy="2408794"/>
          </a:xfrm>
          <a:prstGeom prst="rect">
            <a:avLst/>
          </a:prstGeom>
        </p:spPr>
      </p:pic>
      <p:sp>
        <p:nvSpPr>
          <p:cNvPr id="21" name="文本框 20">
            <a:extLst>
              <a:ext uri="{FF2B5EF4-FFF2-40B4-BE49-F238E27FC236}">
                <a16:creationId xmlns:a16="http://schemas.microsoft.com/office/drawing/2014/main" id="{2AB2FF1D-B106-78B9-D3CB-E8E63DD6CA59}"/>
              </a:ext>
            </a:extLst>
          </p:cNvPr>
          <p:cNvSpPr txBox="1"/>
          <p:nvPr/>
        </p:nvSpPr>
        <p:spPr>
          <a:xfrm>
            <a:off x="402771" y="1461910"/>
            <a:ext cx="11212166" cy="584775"/>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琥珀酸呋罗曲坦具有最强的</a:t>
            </a:r>
            <a:r>
              <a:rPr lang="en-US" altLang="zh-CN" sz="1600" dirty="0">
                <a:latin typeface="微软雅黑" panose="020B0503020204020204" pitchFamily="34" charset="-122"/>
                <a:ea typeface="微软雅黑" panose="020B0503020204020204" pitchFamily="34" charset="-122"/>
              </a:rPr>
              <a:t>5TH1B</a:t>
            </a:r>
            <a:r>
              <a:rPr lang="zh-CN" altLang="en-US" sz="1600" dirty="0">
                <a:latin typeface="微软雅黑" panose="020B0503020204020204" pitchFamily="34" charset="-122"/>
                <a:ea typeface="微软雅黑" panose="020B0503020204020204" pitchFamily="34" charset="-122"/>
              </a:rPr>
              <a:t>受体亲和力；并且主要经肝脏</a:t>
            </a:r>
            <a:r>
              <a:rPr lang="en-US" altLang="zh-CN" sz="1600" dirty="0">
                <a:latin typeface="微软雅黑" panose="020B0503020204020204" pitchFamily="34" charset="-122"/>
                <a:ea typeface="微软雅黑" panose="020B0503020204020204" pitchFamily="34" charset="-122"/>
              </a:rPr>
              <a:t>CYP1A2</a:t>
            </a:r>
            <a:r>
              <a:rPr lang="zh-CN" altLang="en-US" sz="1600" dirty="0">
                <a:latin typeface="微软雅黑" panose="020B0503020204020204" pitchFamily="34" charset="-122"/>
                <a:ea typeface="微软雅黑" panose="020B0503020204020204" pitchFamily="34" charset="-122"/>
              </a:rPr>
              <a:t>代谢</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主要代谢产物包括去甲基呋罗曲坦，其具有药理活性使得作用时间更持久。</a:t>
            </a:r>
          </a:p>
        </p:txBody>
      </p:sp>
    </p:spTree>
    <p:extLst>
      <p:ext uri="{BB962C8B-B14F-4D97-AF65-F5344CB8AC3E}">
        <p14:creationId xmlns:p14="http://schemas.microsoft.com/office/powerpoint/2010/main" val="28472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9D3F753-A755-F1C3-0474-E31900455CAF}"/>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5</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、公平性（</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1/2</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p>
        </p:txBody>
      </p:sp>
      <p:sp>
        <p:nvSpPr>
          <p:cNvPr id="4" name="judge_107729">
            <a:extLst>
              <a:ext uri="{FF2B5EF4-FFF2-40B4-BE49-F238E27FC236}">
                <a16:creationId xmlns:a16="http://schemas.microsoft.com/office/drawing/2014/main" id="{6209285F-7783-0C51-4512-623330EE6847}"/>
              </a:ext>
            </a:extLst>
          </p:cNvPr>
          <p:cNvSpPr/>
          <p:nvPr/>
        </p:nvSpPr>
        <p:spPr>
          <a:xfrm>
            <a:off x="5516046" y="2936228"/>
            <a:ext cx="1452857" cy="1160817"/>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 name="connsiteX34" fmla="*/ 121763 h 600884"/>
              <a:gd name="connsiteY34" fmla="*/ 121763 h 600884"/>
              <a:gd name="connsiteX35" fmla="*/ 121763 h 600884"/>
              <a:gd name="connsiteY35" fmla="*/ 121763 h 600884"/>
              <a:gd name="connsiteX36" fmla="*/ 121763 h 600884"/>
              <a:gd name="connsiteY36" fmla="*/ 121763 h 600884"/>
              <a:gd name="connsiteX37" fmla="*/ 121763 h 600884"/>
              <a:gd name="connsiteY37" fmla="*/ 121763 h 600884"/>
              <a:gd name="connsiteX38" fmla="*/ 121763 h 600884"/>
              <a:gd name="connsiteY38" fmla="*/ 121763 h 600884"/>
              <a:gd name="connsiteX39" fmla="*/ 121763 h 600884"/>
              <a:gd name="connsiteY39" fmla="*/ 121763 h 600884"/>
              <a:gd name="connsiteX40" fmla="*/ 121763 h 600884"/>
              <a:gd name="connsiteY40" fmla="*/ 121763 h 600884"/>
              <a:gd name="connsiteX41" fmla="*/ 121763 h 600884"/>
              <a:gd name="connsiteY41" fmla="*/ 121763 h 600884"/>
              <a:gd name="connsiteX42" fmla="*/ 121763 h 600884"/>
              <a:gd name="connsiteY42" fmla="*/ 121763 h 600884"/>
              <a:gd name="connsiteX43" fmla="*/ 121763 h 600884"/>
              <a:gd name="connsiteY43" fmla="*/ 121763 h 600884"/>
              <a:gd name="connsiteX44" fmla="*/ 121763 h 600884"/>
              <a:gd name="connsiteY44" fmla="*/ 121763 h 600884"/>
              <a:gd name="connsiteX45" fmla="*/ 121763 h 600884"/>
              <a:gd name="connsiteY45" fmla="*/ 121763 h 600884"/>
              <a:gd name="connsiteX46" fmla="*/ 121763 h 600884"/>
              <a:gd name="connsiteY46" fmla="*/ 121763 h 600884"/>
              <a:gd name="connsiteX47" fmla="*/ 121763 h 600884"/>
              <a:gd name="connsiteY47" fmla="*/ 121763 h 600884"/>
              <a:gd name="connsiteX48" fmla="*/ 121763 h 600884"/>
              <a:gd name="connsiteY48" fmla="*/ 121763 h 600884"/>
              <a:gd name="connsiteX49" fmla="*/ 121763 h 600884"/>
              <a:gd name="connsiteY49"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415" h="507507">
                <a:moveTo>
                  <a:pt x="387786" y="233501"/>
                </a:moveTo>
                <a:lnTo>
                  <a:pt x="588134" y="233501"/>
                </a:lnTo>
                <a:cubicBezTo>
                  <a:pt x="599350" y="233501"/>
                  <a:pt x="608415" y="242551"/>
                  <a:pt x="608415" y="253747"/>
                </a:cubicBezTo>
                <a:cubicBezTo>
                  <a:pt x="608415" y="320008"/>
                  <a:pt x="554333" y="373997"/>
                  <a:pt x="487960" y="373997"/>
                </a:cubicBezTo>
                <a:cubicBezTo>
                  <a:pt x="421587" y="373997"/>
                  <a:pt x="367505" y="320008"/>
                  <a:pt x="367505" y="253747"/>
                </a:cubicBezTo>
                <a:cubicBezTo>
                  <a:pt x="367505" y="242551"/>
                  <a:pt x="376570" y="233501"/>
                  <a:pt x="387786" y="233501"/>
                </a:cubicBezTo>
                <a:close/>
                <a:moveTo>
                  <a:pt x="20281" y="233501"/>
                </a:moveTo>
                <a:lnTo>
                  <a:pt x="220629" y="233501"/>
                </a:lnTo>
                <a:cubicBezTo>
                  <a:pt x="231845" y="233501"/>
                  <a:pt x="240910" y="242551"/>
                  <a:pt x="240910" y="253747"/>
                </a:cubicBezTo>
                <a:cubicBezTo>
                  <a:pt x="240910" y="320008"/>
                  <a:pt x="186828" y="373997"/>
                  <a:pt x="120455" y="373997"/>
                </a:cubicBezTo>
                <a:cubicBezTo>
                  <a:pt x="54082" y="373997"/>
                  <a:pt x="0" y="320008"/>
                  <a:pt x="0" y="253747"/>
                </a:cubicBezTo>
                <a:cubicBezTo>
                  <a:pt x="0" y="242551"/>
                  <a:pt x="9065" y="233501"/>
                  <a:pt x="20281" y="233501"/>
                </a:cubicBezTo>
                <a:close/>
                <a:moveTo>
                  <a:pt x="304207" y="0"/>
                </a:moveTo>
                <a:cubicBezTo>
                  <a:pt x="315423" y="0"/>
                  <a:pt x="324488" y="9051"/>
                  <a:pt x="324488" y="20251"/>
                </a:cubicBezTo>
                <a:lnTo>
                  <a:pt x="324488" y="66737"/>
                </a:lnTo>
                <a:lnTo>
                  <a:pt x="538048" y="66737"/>
                </a:lnTo>
                <a:cubicBezTo>
                  <a:pt x="549263" y="66737"/>
                  <a:pt x="558328" y="75788"/>
                  <a:pt x="558328" y="86988"/>
                </a:cubicBezTo>
                <a:cubicBezTo>
                  <a:pt x="558328" y="98187"/>
                  <a:pt x="549263" y="107239"/>
                  <a:pt x="538048" y="107239"/>
                </a:cubicBezTo>
                <a:lnTo>
                  <a:pt x="534514" y="107239"/>
                </a:lnTo>
                <a:lnTo>
                  <a:pt x="574614" y="207268"/>
                </a:lnTo>
                <a:lnTo>
                  <a:pt x="530980" y="207268"/>
                </a:lnTo>
                <a:lnTo>
                  <a:pt x="490880" y="107239"/>
                </a:lnTo>
                <a:lnTo>
                  <a:pt x="484888" y="107239"/>
                </a:lnTo>
                <a:lnTo>
                  <a:pt x="444788" y="207268"/>
                </a:lnTo>
                <a:lnTo>
                  <a:pt x="401308" y="207268"/>
                </a:lnTo>
                <a:lnTo>
                  <a:pt x="441408" y="107239"/>
                </a:lnTo>
                <a:lnTo>
                  <a:pt x="324488" y="107239"/>
                </a:lnTo>
                <a:lnTo>
                  <a:pt x="324488" y="467005"/>
                </a:lnTo>
                <a:lnTo>
                  <a:pt x="371041" y="467005"/>
                </a:lnTo>
                <a:cubicBezTo>
                  <a:pt x="382257" y="467005"/>
                  <a:pt x="391321" y="476057"/>
                  <a:pt x="391321" y="487256"/>
                </a:cubicBezTo>
                <a:cubicBezTo>
                  <a:pt x="391321" y="498456"/>
                  <a:pt x="382257" y="507507"/>
                  <a:pt x="371041" y="507507"/>
                </a:cubicBezTo>
                <a:lnTo>
                  <a:pt x="237374" y="507507"/>
                </a:lnTo>
                <a:cubicBezTo>
                  <a:pt x="226158" y="507507"/>
                  <a:pt x="217094" y="498456"/>
                  <a:pt x="217094" y="487256"/>
                </a:cubicBezTo>
                <a:cubicBezTo>
                  <a:pt x="217094" y="476057"/>
                  <a:pt x="226158" y="467005"/>
                  <a:pt x="237374" y="467005"/>
                </a:cubicBezTo>
                <a:lnTo>
                  <a:pt x="283927" y="467005"/>
                </a:lnTo>
                <a:lnTo>
                  <a:pt x="283927" y="107239"/>
                </a:lnTo>
                <a:lnTo>
                  <a:pt x="167007" y="107239"/>
                </a:lnTo>
                <a:lnTo>
                  <a:pt x="207107" y="207268"/>
                </a:lnTo>
                <a:lnTo>
                  <a:pt x="163627" y="207268"/>
                </a:lnTo>
                <a:lnTo>
                  <a:pt x="123527" y="107239"/>
                </a:lnTo>
                <a:lnTo>
                  <a:pt x="117535" y="107239"/>
                </a:lnTo>
                <a:lnTo>
                  <a:pt x="77435" y="207268"/>
                </a:lnTo>
                <a:lnTo>
                  <a:pt x="33801" y="207268"/>
                </a:lnTo>
                <a:lnTo>
                  <a:pt x="73901" y="107239"/>
                </a:lnTo>
                <a:lnTo>
                  <a:pt x="70367" y="107239"/>
                </a:lnTo>
                <a:cubicBezTo>
                  <a:pt x="59152" y="107239"/>
                  <a:pt x="50087" y="98187"/>
                  <a:pt x="50087" y="86988"/>
                </a:cubicBezTo>
                <a:cubicBezTo>
                  <a:pt x="50087" y="75788"/>
                  <a:pt x="59152" y="66737"/>
                  <a:pt x="70367" y="66737"/>
                </a:cubicBezTo>
                <a:lnTo>
                  <a:pt x="283927" y="66737"/>
                </a:lnTo>
                <a:lnTo>
                  <a:pt x="283927" y="20251"/>
                </a:lnTo>
                <a:cubicBezTo>
                  <a:pt x="283927" y="9051"/>
                  <a:pt x="292992" y="0"/>
                  <a:pt x="3042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圆角 6">
            <a:extLst>
              <a:ext uri="{FF2B5EF4-FFF2-40B4-BE49-F238E27FC236}">
                <a16:creationId xmlns:a16="http://schemas.microsoft.com/office/drawing/2014/main" id="{1D2CDFE1-B2E7-13DD-3FC6-BE44E8D45083}"/>
              </a:ext>
            </a:extLst>
          </p:cNvPr>
          <p:cNvSpPr/>
          <p:nvPr/>
        </p:nvSpPr>
        <p:spPr>
          <a:xfrm>
            <a:off x="775399" y="835968"/>
            <a:ext cx="3547068" cy="420137"/>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380BBF55-22DD-7082-2A6F-E6FFA98AE1E4}"/>
              </a:ext>
            </a:extLst>
          </p:cNvPr>
          <p:cNvSpPr txBox="1"/>
          <p:nvPr/>
        </p:nvSpPr>
        <p:spPr>
          <a:xfrm>
            <a:off x="933301" y="861370"/>
            <a:ext cx="3752642" cy="369332"/>
          </a:xfrm>
          <a:prstGeom prst="rect">
            <a:avLst/>
          </a:prstGeom>
          <a:noFill/>
        </p:spPr>
        <p:txBody>
          <a:bodyPr wrap="square" rtlCol="0">
            <a:spAutoFit/>
          </a:bodyPr>
          <a:lstStyle/>
          <a:p>
            <a:r>
              <a:rPr lang="zh-CN" altLang="en-US" b="1" spc="300" dirty="0">
                <a:ea typeface="思源黑体 CN Bold" panose="020B0800000000000000"/>
              </a:rPr>
              <a:t>疾病严重，急需干预治疗</a:t>
            </a:r>
            <a:endParaRPr lang="zh-CN" altLang="en-US" b="1" spc="300" dirty="0"/>
          </a:p>
        </p:txBody>
      </p:sp>
      <p:sp>
        <p:nvSpPr>
          <p:cNvPr id="9" name="文本框 8">
            <a:extLst>
              <a:ext uri="{FF2B5EF4-FFF2-40B4-BE49-F238E27FC236}">
                <a16:creationId xmlns:a16="http://schemas.microsoft.com/office/drawing/2014/main" id="{6D545388-2244-214C-5B37-FC275B34FB3F}"/>
              </a:ext>
            </a:extLst>
          </p:cNvPr>
          <p:cNvSpPr txBox="1"/>
          <p:nvPr/>
        </p:nvSpPr>
        <p:spPr>
          <a:xfrm>
            <a:off x="514975" y="1354821"/>
            <a:ext cx="4998213" cy="2039404"/>
          </a:xfrm>
          <a:prstGeom prst="rect">
            <a:avLst/>
          </a:prstGeom>
          <a:solidFill>
            <a:schemeClr val="bg1">
              <a:lumMod val="95000"/>
            </a:schemeClr>
          </a:solidFill>
        </p:spPr>
        <p:txBody>
          <a:bodyPr wrap="square">
            <a:spAutoFit/>
          </a:bodyPr>
          <a:lstStyle/>
          <a:p>
            <a:pPr marL="285750" indent="-285750" algn="just">
              <a:lnSpc>
                <a:spcPct val="150000"/>
              </a:lnSpc>
              <a:buFont typeface="Arial" panose="020B0604020202020204" pitchFamily="34" charset="0"/>
              <a:buChar char="•"/>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偏头痛一般属于</a:t>
            </a:r>
            <a:r>
              <a:rPr lang="zh-CN" alt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中度及重度疼痛</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常伴有恶心、呕吐、畏光、畏声等症状，</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很多患者发作频繁，并持续发作数十年，</a:t>
            </a:r>
            <a:r>
              <a:rPr lang="zh-CN" alt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对</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患者的长期健康造成深远影响</a:t>
            </a:r>
            <a:r>
              <a:rPr lang="zh-CN" alt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它还</a:t>
            </a:r>
            <a:r>
              <a:rPr lang="zh-CN" altLang="zh-CN" sz="1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增加卒中等心脑血管和全因死亡风险</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偏头痛还与焦虑、抑郁、睡眠障碍之间存在共病关系</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。偏头痛影响患者工作表现，并对患者在家庭、社交等方面产生负面影响。</a:t>
            </a:r>
          </a:p>
        </p:txBody>
      </p:sp>
      <p:sp>
        <p:nvSpPr>
          <p:cNvPr id="10" name="矩形: 圆角 9">
            <a:extLst>
              <a:ext uri="{FF2B5EF4-FFF2-40B4-BE49-F238E27FC236}">
                <a16:creationId xmlns:a16="http://schemas.microsoft.com/office/drawing/2014/main" id="{69DD0DDF-3CEC-1D40-3E33-CE785721764B}"/>
              </a:ext>
            </a:extLst>
          </p:cNvPr>
          <p:cNvSpPr/>
          <p:nvPr/>
        </p:nvSpPr>
        <p:spPr>
          <a:xfrm>
            <a:off x="7506059" y="835968"/>
            <a:ext cx="3547068" cy="42013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E3627C87-4520-6A13-8436-51B17C110793}"/>
              </a:ext>
            </a:extLst>
          </p:cNvPr>
          <p:cNvSpPr txBox="1"/>
          <p:nvPr/>
        </p:nvSpPr>
        <p:spPr>
          <a:xfrm>
            <a:off x="8074905" y="867935"/>
            <a:ext cx="2464777" cy="369332"/>
          </a:xfrm>
          <a:prstGeom prst="rect">
            <a:avLst/>
          </a:prstGeom>
          <a:noFill/>
        </p:spPr>
        <p:txBody>
          <a:bodyPr wrap="square" rtlCol="0">
            <a:spAutoFit/>
          </a:bodyPr>
          <a:lstStyle/>
          <a:p>
            <a:r>
              <a:rPr lang="zh-CN" altLang="en-US" b="1" spc="300" dirty="0">
                <a:ea typeface="思源黑体 CN Bold" panose="020B0800000000000000"/>
              </a:rPr>
              <a:t>符合</a:t>
            </a:r>
            <a:r>
              <a:rPr lang="en-US" altLang="zh-CN" b="1" spc="300" dirty="0">
                <a:ea typeface="思源黑体 CN Bold" panose="020B0800000000000000"/>
              </a:rPr>
              <a:t>”</a:t>
            </a:r>
            <a:r>
              <a:rPr lang="zh-CN" altLang="en-US" b="1" spc="300" dirty="0">
                <a:ea typeface="思源黑体 CN Bold" panose="020B0800000000000000"/>
              </a:rPr>
              <a:t>保基本</a:t>
            </a:r>
            <a:r>
              <a:rPr lang="en-US" altLang="zh-CN" b="1" spc="300" dirty="0">
                <a:ea typeface="思源黑体 CN Bold" panose="020B0800000000000000"/>
              </a:rPr>
              <a:t>”</a:t>
            </a:r>
            <a:r>
              <a:rPr lang="zh-CN" altLang="en-US" b="1" spc="300" dirty="0">
                <a:ea typeface="思源黑体 CN Bold" panose="020B0800000000000000"/>
              </a:rPr>
              <a:t>原则</a:t>
            </a:r>
            <a:endParaRPr lang="zh-CN" altLang="en-US" b="1" spc="300" dirty="0"/>
          </a:p>
        </p:txBody>
      </p:sp>
      <p:sp>
        <p:nvSpPr>
          <p:cNvPr id="13" name="文本框 12">
            <a:extLst>
              <a:ext uri="{FF2B5EF4-FFF2-40B4-BE49-F238E27FC236}">
                <a16:creationId xmlns:a16="http://schemas.microsoft.com/office/drawing/2014/main" id="{97B5641A-159D-47FB-195A-977C086391A3}"/>
              </a:ext>
            </a:extLst>
          </p:cNvPr>
          <p:cNvSpPr txBox="1"/>
          <p:nvPr/>
        </p:nvSpPr>
        <p:spPr>
          <a:xfrm>
            <a:off x="7004335" y="1288259"/>
            <a:ext cx="4900620" cy="2218684"/>
          </a:xfrm>
          <a:prstGeom prst="rect">
            <a:avLst/>
          </a:prstGeom>
          <a:solidFill>
            <a:schemeClr val="bg1">
              <a:lumMod val="95000"/>
            </a:schemeClr>
          </a:solidFill>
        </p:spPr>
        <p:txBody>
          <a:bodyPr wrap="square">
            <a:spAutoFit/>
          </a:bodyPr>
          <a:lstStyle>
            <a:defPPr>
              <a:defRPr lang="zh-CN"/>
            </a:defPPr>
            <a:lvl1pPr indent="304800" algn="just">
              <a:lnSpc>
                <a:spcPct val="150000"/>
              </a:lnSpc>
              <a:defRPr sz="1400" kern="100">
                <a:effectLst/>
                <a:latin typeface="微软雅黑" panose="020B0503020204020204" pitchFamily="34" charset="-122"/>
                <a:ea typeface="微软雅黑" panose="020B0503020204020204" pitchFamily="34" charset="-122"/>
                <a:cs typeface="Times New Roman" panose="02020603050405020304" pitchFamily="18" charset="0"/>
              </a:defRPr>
            </a:lvl1pPr>
          </a:lstStyle>
          <a:p>
            <a:pPr marL="285750" indent="-285750">
              <a:lnSpc>
                <a:spcPts val="2400"/>
              </a:lnSpc>
              <a:buFont typeface="Arial" panose="020B0604020202020204" pitchFamily="34" charset="0"/>
              <a:buChar char="•"/>
            </a:pPr>
            <a:r>
              <a:rPr lang="zh-CN" altLang="zh-CN" dirty="0"/>
              <a:t>偏头痛国内</a:t>
            </a:r>
            <a:r>
              <a:rPr lang="zh-CN" altLang="zh-CN" sz="1600" b="1" dirty="0">
                <a:solidFill>
                  <a:srgbClr val="C00000"/>
                </a:solidFill>
              </a:rPr>
              <a:t>近</a:t>
            </a:r>
            <a:r>
              <a:rPr lang="en-US" altLang="zh-CN" sz="1600" b="1" dirty="0">
                <a:solidFill>
                  <a:srgbClr val="C00000"/>
                </a:solidFill>
              </a:rPr>
              <a:t>20</a:t>
            </a:r>
            <a:r>
              <a:rPr lang="zh-CN" altLang="zh-CN" sz="1600" b="1" dirty="0">
                <a:solidFill>
                  <a:srgbClr val="C00000"/>
                </a:solidFill>
              </a:rPr>
              <a:t>年未上市新的急性发作的</a:t>
            </a:r>
            <a:r>
              <a:rPr lang="zh-CN" altLang="en-US" sz="1600" b="1" dirty="0">
                <a:solidFill>
                  <a:srgbClr val="C00000"/>
                </a:solidFill>
              </a:rPr>
              <a:t>曲普坦类</a:t>
            </a:r>
            <a:r>
              <a:rPr lang="zh-CN" altLang="zh-CN" sz="1600" b="1" dirty="0">
                <a:solidFill>
                  <a:srgbClr val="C00000"/>
                </a:solidFill>
              </a:rPr>
              <a:t>特异性治疗药物，</a:t>
            </a:r>
            <a:r>
              <a:rPr lang="zh-CN" altLang="zh-CN" dirty="0"/>
              <a:t>患者缺乏有效的治疗</a:t>
            </a:r>
            <a:r>
              <a:rPr lang="zh-CN" altLang="en-US" dirty="0"/>
              <a:t>。</a:t>
            </a:r>
            <a:endParaRPr lang="en-US" altLang="zh-CN" dirty="0"/>
          </a:p>
          <a:p>
            <a:pPr marL="285750" indent="-285750">
              <a:lnSpc>
                <a:spcPts val="2400"/>
              </a:lnSpc>
              <a:buFont typeface="Arial" panose="020B0604020202020204" pitchFamily="34" charset="0"/>
              <a:buChar char="•"/>
            </a:pPr>
            <a:r>
              <a:rPr lang="zh-CN" altLang="zh-CN" dirty="0"/>
              <a:t>曲普坦类药物为全球各指南推荐的</a:t>
            </a:r>
            <a:r>
              <a:rPr lang="zh-CN" altLang="zh-CN" sz="1600" b="1" dirty="0">
                <a:solidFill>
                  <a:srgbClr val="C00000"/>
                </a:solidFill>
              </a:rPr>
              <a:t>经典一线</a:t>
            </a:r>
            <a:r>
              <a:rPr lang="zh-CN" altLang="zh-CN" dirty="0"/>
              <a:t>急性治疗药物，而偏头痛治疗特异性强，</a:t>
            </a:r>
            <a:r>
              <a:rPr lang="zh-CN" altLang="zh-CN" sz="1600" b="1" dirty="0">
                <a:solidFill>
                  <a:srgbClr val="C00000"/>
                </a:solidFill>
              </a:rPr>
              <a:t>指南均推荐需要至少尝试</a:t>
            </a:r>
            <a:r>
              <a:rPr lang="en-US" altLang="zh-CN" sz="1600" b="1" dirty="0">
                <a:solidFill>
                  <a:srgbClr val="C00000"/>
                </a:solidFill>
              </a:rPr>
              <a:t>3</a:t>
            </a:r>
            <a:r>
              <a:rPr lang="zh-CN" altLang="zh-CN" sz="1600" b="1" dirty="0">
                <a:solidFill>
                  <a:srgbClr val="C00000"/>
                </a:solidFill>
              </a:rPr>
              <a:t>种以上的曲普坦，</a:t>
            </a:r>
            <a:r>
              <a:rPr lang="zh-CN" altLang="zh-CN" dirty="0"/>
              <a:t>一般国外患者有</a:t>
            </a:r>
            <a:r>
              <a:rPr lang="en-US" altLang="zh-CN" dirty="0"/>
              <a:t>7</a:t>
            </a:r>
            <a:r>
              <a:rPr lang="zh-CN" altLang="zh-CN" dirty="0"/>
              <a:t>种曲普坦药物可以选择，而</a:t>
            </a:r>
            <a:r>
              <a:rPr lang="zh-CN" altLang="zh-CN" sz="1600" b="1" dirty="0">
                <a:solidFill>
                  <a:srgbClr val="C00000"/>
                </a:solidFill>
              </a:rPr>
              <a:t>国内仅有</a:t>
            </a:r>
            <a:r>
              <a:rPr lang="en-US" altLang="zh-CN" sz="1600" b="1" dirty="0">
                <a:solidFill>
                  <a:srgbClr val="C00000"/>
                </a:solidFill>
              </a:rPr>
              <a:t>3</a:t>
            </a:r>
            <a:r>
              <a:rPr lang="zh-CN" altLang="zh-CN" sz="1600" b="1" dirty="0">
                <a:solidFill>
                  <a:srgbClr val="C00000"/>
                </a:solidFill>
              </a:rPr>
              <a:t>种</a:t>
            </a:r>
            <a:r>
              <a:rPr lang="zh-CN" altLang="en-US" sz="1600" b="1" dirty="0">
                <a:solidFill>
                  <a:srgbClr val="C00000"/>
                </a:solidFill>
              </a:rPr>
              <a:t>，均未通过一致性评价，</a:t>
            </a:r>
            <a:r>
              <a:rPr lang="zh-CN" altLang="zh-CN" sz="1600" b="1" dirty="0">
                <a:solidFill>
                  <a:srgbClr val="C00000"/>
                </a:solidFill>
              </a:rPr>
              <a:t>且患者可及性差</a:t>
            </a:r>
            <a:r>
              <a:rPr lang="zh-CN" altLang="en-US" sz="1600" b="1" dirty="0">
                <a:solidFill>
                  <a:srgbClr val="C00000"/>
                </a:solidFill>
              </a:rPr>
              <a:t>，</a:t>
            </a:r>
            <a:r>
              <a:rPr lang="zh-CN" altLang="en-US" dirty="0"/>
              <a:t>目前</a:t>
            </a:r>
            <a:r>
              <a:rPr lang="zh-CN" altLang="zh-CN" dirty="0"/>
              <a:t>很难满足</a:t>
            </a:r>
            <a:r>
              <a:rPr lang="zh-CN" altLang="en-US" dirty="0"/>
              <a:t>患者治疗需求</a:t>
            </a:r>
            <a:r>
              <a:rPr lang="zh-CN" altLang="zh-CN" dirty="0"/>
              <a:t>。</a:t>
            </a:r>
            <a:endParaRPr lang="zh-CN" altLang="en-US" dirty="0"/>
          </a:p>
        </p:txBody>
      </p:sp>
      <p:grpSp>
        <p:nvGrpSpPr>
          <p:cNvPr id="12" name="组合 11">
            <a:extLst>
              <a:ext uri="{FF2B5EF4-FFF2-40B4-BE49-F238E27FC236}">
                <a16:creationId xmlns:a16="http://schemas.microsoft.com/office/drawing/2014/main" id="{EA93497F-7773-4F25-BD6F-553D7F966F56}"/>
              </a:ext>
            </a:extLst>
          </p:cNvPr>
          <p:cNvGrpSpPr/>
          <p:nvPr/>
        </p:nvGrpSpPr>
        <p:grpSpPr>
          <a:xfrm>
            <a:off x="775399" y="3553340"/>
            <a:ext cx="3547068" cy="441963"/>
            <a:chOff x="663191" y="1517301"/>
            <a:chExt cx="3547068" cy="470942"/>
          </a:xfrm>
          <a:solidFill>
            <a:schemeClr val="tx1">
              <a:lumMod val="85000"/>
              <a:lumOff val="15000"/>
            </a:schemeClr>
          </a:solidFill>
        </p:grpSpPr>
        <p:sp>
          <p:nvSpPr>
            <p:cNvPr id="14" name="矩形: 圆角 13">
              <a:extLst>
                <a:ext uri="{FF2B5EF4-FFF2-40B4-BE49-F238E27FC236}">
                  <a16:creationId xmlns:a16="http://schemas.microsoft.com/office/drawing/2014/main" id="{77ED6E88-8638-493E-8856-56C0E207548D}"/>
                </a:ext>
              </a:extLst>
            </p:cNvPr>
            <p:cNvSpPr/>
            <p:nvPr/>
          </p:nvSpPr>
          <p:spPr>
            <a:xfrm>
              <a:off x="663191" y="1517301"/>
              <a:ext cx="3547068" cy="470942"/>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5A63A518-3B61-46CE-B1D9-4DA0077538C4}"/>
                </a:ext>
              </a:extLst>
            </p:cNvPr>
            <p:cNvSpPr txBox="1"/>
            <p:nvPr/>
          </p:nvSpPr>
          <p:spPr>
            <a:xfrm>
              <a:off x="1484432" y="1568106"/>
              <a:ext cx="2376017" cy="369332"/>
            </a:xfrm>
            <a:prstGeom prst="rect">
              <a:avLst/>
            </a:prstGeom>
            <a:grpFill/>
          </p:spPr>
          <p:txBody>
            <a:bodyPr wrap="square" rtlCol="0">
              <a:spAutoFit/>
            </a:bodyPr>
            <a:lstStyle/>
            <a:p>
              <a:r>
                <a:rPr lang="zh-CN" altLang="en-US" b="1" spc="300" dirty="0">
                  <a:solidFill>
                    <a:schemeClr val="bg1"/>
                  </a:solidFill>
                  <a:ea typeface="思源黑体 CN Bold" panose="020B0800000000000000"/>
                </a:rPr>
                <a:t>弥补目录短板</a:t>
              </a:r>
              <a:endParaRPr lang="zh-CN" altLang="en-US" b="1" spc="300" dirty="0">
                <a:solidFill>
                  <a:schemeClr val="bg1"/>
                </a:solidFill>
              </a:endParaRPr>
            </a:p>
          </p:txBody>
        </p:sp>
      </p:grpSp>
      <p:sp>
        <p:nvSpPr>
          <p:cNvPr id="16" name="文本框 15">
            <a:extLst>
              <a:ext uri="{FF2B5EF4-FFF2-40B4-BE49-F238E27FC236}">
                <a16:creationId xmlns:a16="http://schemas.microsoft.com/office/drawing/2014/main" id="{CE8EBF28-DEB5-4075-8C5A-4C77EF10CADE}"/>
              </a:ext>
            </a:extLst>
          </p:cNvPr>
          <p:cNvSpPr txBox="1"/>
          <p:nvPr/>
        </p:nvSpPr>
        <p:spPr>
          <a:xfrm>
            <a:off x="514975" y="4042982"/>
            <a:ext cx="4998212" cy="2212529"/>
          </a:xfrm>
          <a:prstGeom prst="rect">
            <a:avLst/>
          </a:prstGeom>
          <a:solidFill>
            <a:schemeClr val="bg1">
              <a:lumMod val="95000"/>
            </a:schemeClr>
          </a:solidFill>
        </p:spPr>
        <p:txBody>
          <a:bodyPr wrap="square">
            <a:spAutoFit/>
          </a:bodyPr>
          <a:lstStyle/>
          <a:p>
            <a:pPr marL="285750" indent="-285750" algn="just">
              <a:lnSpc>
                <a:spcPts val="2400"/>
              </a:lnSpc>
              <a:buFont typeface="Arial" panose="020B0604020202020204" pitchFamily="34" charset="0"/>
              <a:buChar char="•"/>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偏头痛一般持续时间长，</a:t>
            </a:r>
            <a:r>
              <a:rPr lang="zh-CN" alt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目录所含均为短效药物导致复发率高，频繁用药易造成药物性偏头痛</a:t>
            </a:r>
            <a:r>
              <a:rPr lang="zh-CN" altLang="zh-CN" sz="14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琥珀酸呋罗曲坦是所有曲普坦药物中最长效的，持续缓解偏头痛</a:t>
            </a:r>
            <a:r>
              <a:rPr lang="zh-CN"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400"/>
              </a:lnSpc>
              <a:buFont typeface="Arial" panose="020B0604020202020204" pitchFamily="34" charset="0"/>
              <a:buChar char="•"/>
            </a:pPr>
            <a:r>
              <a:rPr lang="zh-CN" altLang="en-US"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女性</a:t>
            </a:r>
            <a:r>
              <a:rPr lang="zh-CN" alt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月经</a:t>
            </a:r>
            <a:r>
              <a:rPr lang="zh-CN" altLang="en-US" sz="16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期间发作的</a:t>
            </a:r>
            <a:r>
              <a:rPr lang="zh-CN" altLang="zh-CN" sz="16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偏头痛具有严重程度高、持续时间长、药物反应差</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，其患者占到所有女性患者中的</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50-60%</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，指南推荐</a:t>
            </a:r>
            <a:r>
              <a:rPr lang="zh-CN" alt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使用以呋罗曲坦为代表的</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长半衰期</a:t>
            </a:r>
            <a:r>
              <a:rPr lang="zh-CN" alt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的</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曲普坦用于月经性偏头痛的急性治疗和短期预防。</a:t>
            </a:r>
          </a:p>
        </p:txBody>
      </p:sp>
      <p:grpSp>
        <p:nvGrpSpPr>
          <p:cNvPr id="17" name="组合 16">
            <a:extLst>
              <a:ext uri="{FF2B5EF4-FFF2-40B4-BE49-F238E27FC236}">
                <a16:creationId xmlns:a16="http://schemas.microsoft.com/office/drawing/2014/main" id="{E3376AFB-3FE3-440F-B9A1-2A2BB84AD9C3}"/>
              </a:ext>
            </a:extLst>
          </p:cNvPr>
          <p:cNvGrpSpPr/>
          <p:nvPr/>
        </p:nvGrpSpPr>
        <p:grpSpPr>
          <a:xfrm>
            <a:off x="7616510" y="3578485"/>
            <a:ext cx="3547068" cy="464497"/>
            <a:chOff x="7367117" y="1556548"/>
            <a:chExt cx="3547068" cy="470942"/>
          </a:xfrm>
          <a:solidFill>
            <a:schemeClr val="tx1">
              <a:lumMod val="85000"/>
              <a:lumOff val="15000"/>
            </a:schemeClr>
          </a:solidFill>
        </p:grpSpPr>
        <p:sp>
          <p:nvSpPr>
            <p:cNvPr id="18" name="矩形: 圆角 17">
              <a:extLst>
                <a:ext uri="{FF2B5EF4-FFF2-40B4-BE49-F238E27FC236}">
                  <a16:creationId xmlns:a16="http://schemas.microsoft.com/office/drawing/2014/main" id="{1DFC757C-8FCB-4D7E-9340-82BDD7EC389E}"/>
                </a:ext>
              </a:extLst>
            </p:cNvPr>
            <p:cNvSpPr/>
            <p:nvPr/>
          </p:nvSpPr>
          <p:spPr>
            <a:xfrm>
              <a:off x="7367117" y="1556548"/>
              <a:ext cx="3547068" cy="470942"/>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AD5CCDE5-F679-48F3-8A41-F6D8A48A599D}"/>
                </a:ext>
              </a:extLst>
            </p:cNvPr>
            <p:cNvSpPr txBox="1"/>
            <p:nvPr/>
          </p:nvSpPr>
          <p:spPr>
            <a:xfrm>
              <a:off x="7995557" y="1607353"/>
              <a:ext cx="2464777" cy="369332"/>
            </a:xfrm>
            <a:prstGeom prst="rect">
              <a:avLst/>
            </a:prstGeom>
            <a:grpFill/>
          </p:spPr>
          <p:txBody>
            <a:bodyPr wrap="square" rtlCol="0">
              <a:spAutoFit/>
            </a:bodyPr>
            <a:lstStyle/>
            <a:p>
              <a:r>
                <a:rPr lang="zh-CN" altLang="en-US" b="1" spc="300" dirty="0">
                  <a:solidFill>
                    <a:schemeClr val="bg1"/>
                  </a:solidFill>
                  <a:ea typeface="思源黑体 CN Bold" panose="020B0800000000000000"/>
                </a:rPr>
                <a:t>临床易于管理</a:t>
              </a:r>
              <a:endParaRPr lang="zh-CN" altLang="en-US" b="1" spc="300" dirty="0">
                <a:solidFill>
                  <a:schemeClr val="bg1"/>
                </a:solidFill>
              </a:endParaRPr>
            </a:p>
          </p:txBody>
        </p:sp>
      </p:grpSp>
      <p:sp>
        <p:nvSpPr>
          <p:cNvPr id="20" name="文本框 19">
            <a:extLst>
              <a:ext uri="{FF2B5EF4-FFF2-40B4-BE49-F238E27FC236}">
                <a16:creationId xmlns:a16="http://schemas.microsoft.com/office/drawing/2014/main" id="{B3F52B59-D1D9-451A-AA28-E0085DC712D8}"/>
              </a:ext>
            </a:extLst>
          </p:cNvPr>
          <p:cNvSpPr txBox="1"/>
          <p:nvPr/>
        </p:nvSpPr>
        <p:spPr>
          <a:xfrm>
            <a:off x="6967688" y="4120679"/>
            <a:ext cx="4973913" cy="2218684"/>
          </a:xfrm>
          <a:prstGeom prst="rect">
            <a:avLst/>
          </a:prstGeom>
          <a:solidFill>
            <a:schemeClr val="bg1">
              <a:lumMod val="95000"/>
            </a:schemeClr>
          </a:solidFill>
        </p:spPr>
        <p:txBody>
          <a:bodyPr wrap="square">
            <a:spAutoFit/>
          </a:bodyPr>
          <a:lstStyle>
            <a:defPPr>
              <a:defRPr lang="zh-CN"/>
            </a:defPPr>
            <a:lvl1pPr indent="304800" algn="just">
              <a:lnSpc>
                <a:spcPct val="150000"/>
              </a:lnSpc>
              <a:defRPr sz="1400" kern="100">
                <a:effectLst/>
                <a:latin typeface="微软雅黑" panose="020B0503020204020204" pitchFamily="34" charset="-122"/>
                <a:ea typeface="微软雅黑" panose="020B0503020204020204" pitchFamily="34" charset="-122"/>
                <a:cs typeface="Times New Roman" panose="02020603050405020304" pitchFamily="18" charset="0"/>
              </a:defRPr>
            </a:lvl1pPr>
          </a:lstStyle>
          <a:p>
            <a:pPr marL="285750" indent="-285750">
              <a:lnSpc>
                <a:spcPts val="2400"/>
              </a:lnSpc>
              <a:buFont typeface="Arial" panose="020B0604020202020204" pitchFamily="34" charset="0"/>
              <a:buChar char="•"/>
            </a:pPr>
            <a:r>
              <a:rPr lang="zh-CN" altLang="zh-CN" sz="1600" b="1" kern="100" dirty="0">
                <a:solidFill>
                  <a:srgbClr val="C00000"/>
                </a:solidFill>
                <a:effectLst/>
              </a:rPr>
              <a:t>适应症明确</a:t>
            </a:r>
            <a:r>
              <a:rPr lang="zh-CN" altLang="zh-CN" kern="100" dirty="0">
                <a:effectLst/>
              </a:rPr>
              <a:t>，仅用于偏头痛</a:t>
            </a:r>
            <a:r>
              <a:rPr lang="zh-CN" altLang="en-US" kern="100" dirty="0">
                <a:effectLst/>
              </a:rPr>
              <a:t>有</a:t>
            </a:r>
            <a:r>
              <a:rPr lang="zh-CN" altLang="zh-CN" kern="100" dirty="0">
                <a:effectLst/>
              </a:rPr>
              <a:t>或</a:t>
            </a:r>
            <a:r>
              <a:rPr lang="zh-CN" altLang="en-US" kern="100" dirty="0">
                <a:effectLst/>
              </a:rPr>
              <a:t>无</a:t>
            </a:r>
            <a:r>
              <a:rPr lang="zh-CN" altLang="zh-CN" kern="100" dirty="0">
                <a:effectLst/>
              </a:rPr>
              <a:t>先兆</a:t>
            </a:r>
            <a:r>
              <a:rPr lang="zh-CN" altLang="en-US" kern="100" dirty="0">
                <a:effectLst/>
              </a:rPr>
              <a:t>性偏头痛</a:t>
            </a:r>
            <a:r>
              <a:rPr lang="zh-CN" altLang="zh-CN" kern="100" dirty="0">
                <a:effectLst/>
              </a:rPr>
              <a:t>急性发作</a:t>
            </a:r>
            <a:r>
              <a:rPr lang="zh-CN" altLang="en-US" kern="100" dirty="0">
                <a:effectLst/>
              </a:rPr>
              <a:t>的</a:t>
            </a:r>
            <a:r>
              <a:rPr lang="zh-CN" altLang="zh-CN" kern="100" dirty="0">
                <a:effectLst/>
              </a:rPr>
              <a:t>治疗，指南有明确的诊断标准，</a:t>
            </a:r>
            <a:r>
              <a:rPr lang="zh-CN" altLang="zh-CN" sz="1600" b="1" dirty="0">
                <a:solidFill>
                  <a:srgbClr val="C00000"/>
                </a:solidFill>
              </a:rPr>
              <a:t>不易出现乱用</a:t>
            </a:r>
            <a:r>
              <a:rPr lang="zh-CN" altLang="en-US" sz="1600" b="1" dirty="0">
                <a:solidFill>
                  <a:srgbClr val="C00000"/>
                </a:solidFill>
              </a:rPr>
              <a:t>。</a:t>
            </a:r>
            <a:endParaRPr lang="en-US" altLang="zh-CN" sz="1600" b="1" dirty="0">
              <a:solidFill>
                <a:srgbClr val="C00000"/>
              </a:solidFill>
            </a:endParaRPr>
          </a:p>
          <a:p>
            <a:pPr marL="285750" indent="-285750">
              <a:lnSpc>
                <a:spcPts val="2400"/>
              </a:lnSpc>
              <a:buFont typeface="Arial" panose="020B0604020202020204" pitchFamily="34" charset="0"/>
              <a:buChar char="•"/>
            </a:pPr>
            <a:r>
              <a:rPr lang="zh-CN" altLang="zh-CN" kern="100" dirty="0">
                <a:effectLst/>
              </a:rPr>
              <a:t>药物使用明确，持续时间长，</a:t>
            </a:r>
            <a:r>
              <a:rPr lang="zh-CN" altLang="zh-CN" sz="1600" b="1" dirty="0">
                <a:solidFill>
                  <a:srgbClr val="C00000"/>
                </a:solidFill>
              </a:rPr>
              <a:t>无需频繁给药</a:t>
            </a:r>
            <a:r>
              <a:rPr lang="zh-CN" altLang="zh-CN" kern="100" dirty="0">
                <a:effectLst/>
              </a:rPr>
              <a:t>，每日不超过</a:t>
            </a:r>
            <a:r>
              <a:rPr lang="en-US" altLang="zh-CN" kern="100" dirty="0">
                <a:effectLst/>
              </a:rPr>
              <a:t>2</a:t>
            </a:r>
            <a:r>
              <a:rPr lang="zh-CN" altLang="zh-CN" kern="100" dirty="0">
                <a:effectLst/>
              </a:rPr>
              <a:t>片的最大剂量，</a:t>
            </a:r>
            <a:r>
              <a:rPr lang="zh-CN" altLang="zh-CN" sz="1600" b="1" dirty="0">
                <a:solidFill>
                  <a:srgbClr val="C00000"/>
                </a:solidFill>
              </a:rPr>
              <a:t>不易造成滥用</a:t>
            </a:r>
            <a:r>
              <a:rPr lang="zh-CN" altLang="en-US" sz="1600" b="1" dirty="0">
                <a:solidFill>
                  <a:srgbClr val="C00000"/>
                </a:solidFill>
              </a:rPr>
              <a:t>。</a:t>
            </a:r>
            <a:endParaRPr lang="en-US" altLang="zh-CN" sz="1600" b="1" dirty="0">
              <a:solidFill>
                <a:srgbClr val="C00000"/>
              </a:solidFill>
            </a:endParaRPr>
          </a:p>
          <a:p>
            <a:pPr marL="285750" indent="-285750">
              <a:lnSpc>
                <a:spcPts val="2400"/>
              </a:lnSpc>
              <a:buFont typeface="Arial" panose="020B0604020202020204" pitchFamily="34" charset="0"/>
              <a:buChar char="•"/>
            </a:pPr>
            <a:r>
              <a:rPr lang="zh-CN" altLang="zh-CN" kern="100" dirty="0">
                <a:effectLst/>
              </a:rPr>
              <a:t>储存条件为密封，不超过</a:t>
            </a:r>
            <a:r>
              <a:rPr lang="en-US" altLang="zh-CN" kern="100" dirty="0">
                <a:effectLst/>
              </a:rPr>
              <a:t>30</a:t>
            </a:r>
            <a:r>
              <a:rPr lang="zh-CN" altLang="zh-CN" kern="100" dirty="0">
                <a:effectLst/>
              </a:rPr>
              <a:t>℃保存，有效期为</a:t>
            </a:r>
            <a:r>
              <a:rPr lang="en-US" altLang="zh-CN" kern="100" dirty="0">
                <a:effectLst/>
              </a:rPr>
              <a:t>3</a:t>
            </a:r>
            <a:r>
              <a:rPr lang="zh-CN" altLang="zh-CN" kern="100" dirty="0">
                <a:effectLst/>
              </a:rPr>
              <a:t>年，片剂剂型</a:t>
            </a:r>
            <a:r>
              <a:rPr lang="zh-CN" altLang="en-US" kern="100" dirty="0">
                <a:effectLst/>
              </a:rPr>
              <a:t>且通过一致性评价</a:t>
            </a:r>
            <a:r>
              <a:rPr lang="zh-CN" altLang="zh-CN" kern="100" dirty="0">
                <a:effectLst/>
              </a:rPr>
              <a:t>，</a:t>
            </a:r>
            <a:r>
              <a:rPr lang="zh-CN" altLang="zh-CN" sz="1600" b="1" dirty="0">
                <a:solidFill>
                  <a:srgbClr val="C00000"/>
                </a:solidFill>
              </a:rPr>
              <a:t>易于临床运输、储存及管理。</a:t>
            </a:r>
            <a:endParaRPr lang="en-US" altLang="zh-CN" sz="1600" b="1" dirty="0">
              <a:solidFill>
                <a:srgbClr val="C00000"/>
              </a:solidFill>
            </a:endParaRPr>
          </a:p>
          <a:p>
            <a:pPr marL="285750" indent="-285750">
              <a:lnSpc>
                <a:spcPts val="2400"/>
              </a:lnSpc>
              <a:buFont typeface="Arial" panose="020B0604020202020204" pitchFamily="34" charset="0"/>
              <a:buChar char="•"/>
            </a:pPr>
            <a:r>
              <a:rPr lang="zh-CN" altLang="zh-CN" kern="100" dirty="0">
                <a:effectLst/>
              </a:rPr>
              <a:t>肝肾功能不影响药物使用剂量，</a:t>
            </a:r>
            <a:r>
              <a:rPr lang="zh-CN" altLang="zh-CN" sz="1600" b="1" dirty="0">
                <a:solidFill>
                  <a:srgbClr val="C00000"/>
                </a:solidFill>
              </a:rPr>
              <a:t>无需调整使用剂量。</a:t>
            </a:r>
            <a:endParaRPr lang="en-US" altLang="zh-CN" sz="1600" b="1" dirty="0">
              <a:solidFill>
                <a:srgbClr val="C00000"/>
              </a:solidFill>
            </a:endParaRPr>
          </a:p>
        </p:txBody>
      </p:sp>
    </p:spTree>
    <p:extLst>
      <p:ext uri="{BB962C8B-B14F-4D97-AF65-F5344CB8AC3E}">
        <p14:creationId xmlns:p14="http://schemas.microsoft.com/office/powerpoint/2010/main" val="17731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E806C7C3-7B35-190A-0E06-81E3F81FAE20}"/>
              </a:ext>
            </a:extLst>
          </p:cNvPr>
          <p:cNvGrpSpPr/>
          <p:nvPr/>
        </p:nvGrpSpPr>
        <p:grpSpPr>
          <a:xfrm>
            <a:off x="2747963" y="1490663"/>
            <a:ext cx="8695344" cy="4371975"/>
            <a:chOff x="2747963" y="1490663"/>
            <a:chExt cx="8695344" cy="4371975"/>
          </a:xfrm>
        </p:grpSpPr>
        <p:sp>
          <p:nvSpPr>
            <p:cNvPr id="65" name="MH_Number_1"/>
            <p:cNvSpPr/>
            <p:nvPr>
              <p:custDataLst>
                <p:tags r:id="rId2"/>
              </p:custDataLst>
            </p:nvPr>
          </p:nvSpPr>
          <p:spPr>
            <a:xfrm>
              <a:off x="4808300" y="2640376"/>
              <a:ext cx="431800" cy="431800"/>
            </a:xfrm>
            <a:prstGeom prst="ellipse">
              <a:avLst/>
            </a:prstGeom>
            <a:solidFill>
              <a:srgbClr val="C00000"/>
            </a:solidFill>
            <a:ln w="28575" cap="flat" cmpd="sng" algn="ctr">
              <a:solidFill>
                <a:sysClr val="window" lastClr="FFFFFF"/>
              </a:solidFill>
              <a:prstDash val="solid"/>
              <a:miter lim="800000"/>
            </a:ln>
            <a:effectLst/>
          </p:spPr>
          <p:txBody>
            <a:bodyPr lIns="0" tIns="0" rIns="0" bIns="0" anchor="ctr"/>
            <a:lstStyle/>
            <a:p>
              <a:pPr algn="ctr">
                <a:defRPr/>
              </a:pPr>
              <a:r>
                <a:rPr lang="en-US" altLang="zh-CN" sz="2000" kern="0" noProof="1">
                  <a:solidFill>
                    <a:prstClr val="white"/>
                  </a:solidFill>
                  <a:latin typeface="楷体" panose="02010609060101010101" pitchFamily="49" charset="-122"/>
                  <a:ea typeface="楷体" panose="02010609060101010101" pitchFamily="49" charset="-122"/>
                  <a:cs typeface="+mn-ea"/>
                  <a:sym typeface="Arial" panose="020B0604020202020204" pitchFamily="34" charset="0"/>
                </a:rPr>
                <a:t>2</a:t>
              </a:r>
            </a:p>
          </p:txBody>
        </p:sp>
        <p:cxnSp>
          <p:nvCxnSpPr>
            <p:cNvPr id="8" name="直接连接符 14"/>
            <p:cNvCxnSpPr/>
            <p:nvPr/>
          </p:nvCxnSpPr>
          <p:spPr>
            <a:xfrm>
              <a:off x="4116388" y="1651000"/>
              <a:ext cx="0" cy="4211638"/>
            </a:xfrm>
            <a:prstGeom prst="line">
              <a:avLst/>
            </a:prstGeom>
            <a:ln w="25400">
              <a:solidFill>
                <a:srgbClr val="DB3C25"/>
              </a:solidFill>
            </a:ln>
          </p:spPr>
          <p:style>
            <a:lnRef idx="1">
              <a:schemeClr val="accent1"/>
            </a:lnRef>
            <a:fillRef idx="0">
              <a:schemeClr val="accent1"/>
            </a:fillRef>
            <a:effectRef idx="0">
              <a:schemeClr val="accent1"/>
            </a:effectRef>
            <a:fontRef idx="minor">
              <a:schemeClr val="tx1"/>
            </a:fontRef>
          </p:style>
        </p:cxnSp>
        <p:cxnSp>
          <p:nvCxnSpPr>
            <p:cNvPr id="9" name="直接连接符 7"/>
            <p:cNvCxnSpPr/>
            <p:nvPr/>
          </p:nvCxnSpPr>
          <p:spPr>
            <a:xfrm>
              <a:off x="3919538" y="1651000"/>
              <a:ext cx="0" cy="2057400"/>
            </a:xfrm>
            <a:prstGeom prst="line">
              <a:avLst/>
            </a:prstGeom>
            <a:ln w="25400">
              <a:solidFill>
                <a:srgbClr val="DB3C25"/>
              </a:solidFill>
            </a:ln>
          </p:spPr>
          <p:style>
            <a:lnRef idx="1">
              <a:schemeClr val="accent1"/>
            </a:lnRef>
            <a:fillRef idx="0">
              <a:schemeClr val="accent1"/>
            </a:fillRef>
            <a:effectRef idx="0">
              <a:schemeClr val="accent1"/>
            </a:effectRef>
            <a:fontRef idx="minor">
              <a:schemeClr val="tx1"/>
            </a:fontRef>
          </p:style>
        </p:cxnSp>
        <p:sp>
          <p:nvSpPr>
            <p:cNvPr id="9224" name="文本框 12"/>
            <p:cNvSpPr txBox="1">
              <a:spLocks noChangeArrowheads="1"/>
            </p:cNvSpPr>
            <p:nvPr/>
          </p:nvSpPr>
          <p:spPr bwMode="auto">
            <a:xfrm>
              <a:off x="2747963" y="1490663"/>
              <a:ext cx="9572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6000" b="1" dirty="0">
                  <a:solidFill>
                    <a:srgbClr val="C00000"/>
                  </a:solidFill>
                  <a:latin typeface="楷体" panose="02010609060101010101" pitchFamily="49" charset="-122"/>
                  <a:ea typeface="楷体" panose="02010609060101010101" pitchFamily="49" charset="-122"/>
                </a:rPr>
                <a:t>目</a:t>
              </a:r>
              <a:endParaRPr lang="en-US" altLang="zh-CN" sz="6000" b="1" dirty="0">
                <a:solidFill>
                  <a:srgbClr val="C00000"/>
                </a:solidFill>
                <a:latin typeface="楷体" panose="02010609060101010101" pitchFamily="49" charset="-122"/>
                <a:ea typeface="楷体" panose="02010609060101010101" pitchFamily="49" charset="-122"/>
              </a:endParaRPr>
            </a:p>
            <a:p>
              <a:r>
                <a:rPr lang="zh-CN" altLang="en-US" sz="6000" b="1" dirty="0">
                  <a:solidFill>
                    <a:srgbClr val="C00000"/>
                  </a:solidFill>
                  <a:latin typeface="楷体" panose="02010609060101010101" pitchFamily="49" charset="-122"/>
                  <a:ea typeface="楷体" panose="02010609060101010101" pitchFamily="49" charset="-122"/>
                </a:rPr>
                <a:t>录</a:t>
              </a:r>
            </a:p>
          </p:txBody>
        </p:sp>
        <p:sp>
          <p:nvSpPr>
            <p:cNvPr id="2" name="MH_Number_1"/>
            <p:cNvSpPr/>
            <p:nvPr>
              <p:custDataLst>
                <p:tags r:id="rId3"/>
              </p:custDataLst>
            </p:nvPr>
          </p:nvSpPr>
          <p:spPr>
            <a:xfrm>
              <a:off x="4808300" y="1923112"/>
              <a:ext cx="431800" cy="431800"/>
            </a:xfrm>
            <a:prstGeom prst="ellipse">
              <a:avLst/>
            </a:prstGeom>
            <a:solidFill>
              <a:srgbClr val="C00000"/>
            </a:solidFill>
            <a:ln w="28575" cap="flat" cmpd="sng" algn="ctr">
              <a:solidFill>
                <a:sysClr val="window" lastClr="FFFFFF"/>
              </a:solidFill>
              <a:prstDash val="solid"/>
              <a:miter lim="800000"/>
            </a:ln>
            <a:effectLst/>
          </p:spPr>
          <p:txBody>
            <a:bodyPr lIns="0" tIns="0" rIns="0" bIns="0" anchor="ctr"/>
            <a:lstStyle/>
            <a:p>
              <a:pPr algn="ctr">
                <a:defRPr/>
              </a:pPr>
              <a:r>
                <a:rPr lang="en-US" altLang="zh-CN" sz="2000" kern="0" noProof="1">
                  <a:solidFill>
                    <a:prstClr val="white"/>
                  </a:solidFill>
                  <a:latin typeface="楷体" panose="02010609060101010101" pitchFamily="49" charset="-122"/>
                  <a:ea typeface="楷体" panose="02010609060101010101" pitchFamily="49" charset="-122"/>
                  <a:cs typeface="+mn-ea"/>
                  <a:sym typeface="Arial" panose="020B0604020202020204" pitchFamily="34" charset="0"/>
                </a:rPr>
                <a:t>1</a:t>
              </a:r>
            </a:p>
          </p:txBody>
        </p:sp>
        <p:sp>
          <p:nvSpPr>
            <p:cNvPr id="3" name="MH_Entry_1"/>
            <p:cNvSpPr/>
            <p:nvPr>
              <p:custDataLst>
                <p:tags r:id="rId4"/>
              </p:custDataLst>
            </p:nvPr>
          </p:nvSpPr>
          <p:spPr bwMode="auto">
            <a:xfrm>
              <a:off x="5608247" y="1959441"/>
              <a:ext cx="5835060" cy="369332"/>
            </a:xfrm>
            <a:custGeom>
              <a:avLst/>
              <a:gdLst>
                <a:gd name="T0" fmla="*/ 0 w 2520280"/>
                <a:gd name="T1" fmla="*/ 0 h 1872208"/>
                <a:gd name="T2" fmla="*/ 111573080 w 2520280"/>
                <a:gd name="T3" fmla="*/ 0 h 1872208"/>
                <a:gd name="T4" fmla="*/ 111573080 w 2520280"/>
                <a:gd name="T5" fmla="*/ 0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F14364"/>
            </a:solidFill>
            <a:ln>
              <a:noFill/>
            </a:ln>
            <a:extLst>
              <a:ext uri="{91240B29-F687-4F45-9708-019B960494DF}">
                <a14:hiddenLine xmlns:a14="http://schemas.microsoft.com/office/drawing/2010/main" w="3175">
                  <a:solidFill>
                    <a:srgbClr val="000000"/>
                  </a:solidFill>
                  <a:bevel/>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pitchFamily="2" charset="-122"/>
                  <a:sym typeface="Arial" panose="020B0604020202020204" pitchFamily="34" charset="0"/>
                </a:rPr>
                <a:t>药品基本情况</a:t>
              </a:r>
            </a:p>
          </p:txBody>
        </p:sp>
        <p:sp>
          <p:nvSpPr>
            <p:cNvPr id="5" name="MH_Entry_1"/>
            <p:cNvSpPr/>
            <p:nvPr>
              <p:custDataLst>
                <p:tags r:id="rId5"/>
              </p:custDataLst>
            </p:nvPr>
          </p:nvSpPr>
          <p:spPr bwMode="auto">
            <a:xfrm>
              <a:off x="5608248" y="2671610"/>
              <a:ext cx="5835059" cy="369332"/>
            </a:xfrm>
            <a:custGeom>
              <a:avLst/>
              <a:gdLst>
                <a:gd name="T0" fmla="*/ 0 w 2520280"/>
                <a:gd name="T1" fmla="*/ 0 h 1872208"/>
                <a:gd name="T2" fmla="*/ 111573080 w 2520280"/>
                <a:gd name="T3" fmla="*/ 0 h 1872208"/>
                <a:gd name="T4" fmla="*/ 111573080 w 2520280"/>
                <a:gd name="T5" fmla="*/ 0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F14364"/>
            </a:solidFill>
            <a:ln>
              <a:noFill/>
            </a:ln>
            <a:extLst>
              <a:ext uri="{91240B29-F687-4F45-9708-019B960494DF}">
                <a14:hiddenLine xmlns:a14="http://schemas.microsoft.com/office/drawing/2010/main" w="3175">
                  <a:solidFill>
                    <a:srgbClr val="000000"/>
                  </a:solidFill>
                  <a:bevel/>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400" noProof="1">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pitchFamily="2" charset="-122"/>
                  <a:sym typeface="Arial" panose="020B0604020202020204" pitchFamily="34" charset="0"/>
                </a:rPr>
                <a:t>安全性</a:t>
              </a:r>
            </a:p>
          </p:txBody>
        </p:sp>
        <p:sp>
          <p:nvSpPr>
            <p:cNvPr id="4" name="MH_Number_1">
              <a:extLst>
                <a:ext uri="{FF2B5EF4-FFF2-40B4-BE49-F238E27FC236}">
                  <a16:creationId xmlns:a16="http://schemas.microsoft.com/office/drawing/2014/main" id="{FEE69B0F-01A3-7C4E-B1EC-8ED0472F5E51}"/>
                </a:ext>
              </a:extLst>
            </p:cNvPr>
            <p:cNvSpPr/>
            <p:nvPr>
              <p:custDataLst>
                <p:tags r:id="rId6"/>
              </p:custDataLst>
            </p:nvPr>
          </p:nvSpPr>
          <p:spPr>
            <a:xfrm>
              <a:off x="4810194" y="3332316"/>
              <a:ext cx="431800" cy="431800"/>
            </a:xfrm>
            <a:prstGeom prst="ellipse">
              <a:avLst/>
            </a:prstGeom>
            <a:solidFill>
              <a:srgbClr val="C00000"/>
            </a:solidFill>
            <a:ln w="28575" cap="flat" cmpd="sng" algn="ctr">
              <a:solidFill>
                <a:sysClr val="window" lastClr="FFFFFF"/>
              </a:solidFill>
              <a:prstDash val="solid"/>
              <a:miter lim="800000"/>
            </a:ln>
            <a:effectLst/>
          </p:spPr>
          <p:txBody>
            <a:bodyPr lIns="0" tIns="0" rIns="0" bIns="0" anchor="ctr"/>
            <a:lstStyle/>
            <a:p>
              <a:pPr algn="ctr">
                <a:defRPr/>
              </a:pPr>
              <a:r>
                <a:rPr lang="en-US" altLang="zh-CN" sz="2000" kern="0" noProof="1">
                  <a:solidFill>
                    <a:prstClr val="white"/>
                  </a:solidFill>
                  <a:latin typeface="楷体" panose="02010609060101010101" pitchFamily="49" charset="-122"/>
                  <a:ea typeface="楷体" panose="02010609060101010101" pitchFamily="49" charset="-122"/>
                  <a:cs typeface="+mn-ea"/>
                  <a:sym typeface="Arial" panose="020B0604020202020204" pitchFamily="34" charset="0"/>
                </a:rPr>
                <a:t>3</a:t>
              </a:r>
            </a:p>
          </p:txBody>
        </p:sp>
        <p:sp>
          <p:nvSpPr>
            <p:cNvPr id="6" name="MH_Entry_1">
              <a:extLst>
                <a:ext uri="{FF2B5EF4-FFF2-40B4-BE49-F238E27FC236}">
                  <a16:creationId xmlns:a16="http://schemas.microsoft.com/office/drawing/2014/main" id="{94D27BDE-2286-8136-2EE9-918E6AAC5FD8}"/>
                </a:ext>
              </a:extLst>
            </p:cNvPr>
            <p:cNvSpPr/>
            <p:nvPr>
              <p:custDataLst>
                <p:tags r:id="rId7"/>
              </p:custDataLst>
            </p:nvPr>
          </p:nvSpPr>
          <p:spPr bwMode="auto">
            <a:xfrm>
              <a:off x="5608248" y="3363550"/>
              <a:ext cx="5835059" cy="369332"/>
            </a:xfrm>
            <a:custGeom>
              <a:avLst/>
              <a:gdLst>
                <a:gd name="T0" fmla="*/ 0 w 2520280"/>
                <a:gd name="T1" fmla="*/ 0 h 1872208"/>
                <a:gd name="T2" fmla="*/ 111573080 w 2520280"/>
                <a:gd name="T3" fmla="*/ 0 h 1872208"/>
                <a:gd name="T4" fmla="*/ 111573080 w 2520280"/>
                <a:gd name="T5" fmla="*/ 0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F14364"/>
            </a:solidFill>
            <a:ln>
              <a:noFill/>
            </a:ln>
            <a:extLst>
              <a:ext uri="{91240B29-F687-4F45-9708-019B960494DF}">
                <a14:hiddenLine xmlns:a14="http://schemas.microsoft.com/office/drawing/2010/main" w="3175">
                  <a:solidFill>
                    <a:srgbClr val="000000"/>
                  </a:solidFill>
                  <a:bevel/>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400" noProof="1">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pitchFamily="2" charset="-122"/>
                  <a:sym typeface="Arial" panose="020B0604020202020204" pitchFamily="34" charset="0"/>
                </a:rPr>
                <a:t>有效性</a:t>
              </a:r>
            </a:p>
          </p:txBody>
        </p:sp>
        <p:sp>
          <p:nvSpPr>
            <p:cNvPr id="11" name="MH_Number_1">
              <a:extLst>
                <a:ext uri="{FF2B5EF4-FFF2-40B4-BE49-F238E27FC236}">
                  <a16:creationId xmlns:a16="http://schemas.microsoft.com/office/drawing/2014/main" id="{D569AAF7-5209-2D78-FE57-15CC60A8497E}"/>
                </a:ext>
              </a:extLst>
            </p:cNvPr>
            <p:cNvSpPr/>
            <p:nvPr>
              <p:custDataLst>
                <p:tags r:id="rId8"/>
              </p:custDataLst>
            </p:nvPr>
          </p:nvSpPr>
          <p:spPr>
            <a:xfrm>
              <a:off x="4808300" y="4035435"/>
              <a:ext cx="431800" cy="431800"/>
            </a:xfrm>
            <a:prstGeom prst="ellipse">
              <a:avLst/>
            </a:prstGeom>
            <a:solidFill>
              <a:srgbClr val="C00000"/>
            </a:solidFill>
            <a:ln w="28575" cap="flat" cmpd="sng" algn="ctr">
              <a:solidFill>
                <a:sysClr val="window" lastClr="FFFFFF"/>
              </a:solidFill>
              <a:prstDash val="solid"/>
              <a:miter lim="800000"/>
            </a:ln>
            <a:effectLst/>
          </p:spPr>
          <p:txBody>
            <a:bodyPr lIns="0" tIns="0" rIns="0" bIns="0" anchor="ctr"/>
            <a:lstStyle/>
            <a:p>
              <a:pPr algn="ctr">
                <a:defRPr/>
              </a:pPr>
              <a:r>
                <a:rPr lang="en-US" altLang="zh-CN" sz="2000" kern="0" noProof="1">
                  <a:solidFill>
                    <a:prstClr val="white"/>
                  </a:solidFill>
                  <a:latin typeface="楷体" panose="02010609060101010101" pitchFamily="49" charset="-122"/>
                  <a:ea typeface="楷体" panose="02010609060101010101" pitchFamily="49" charset="-122"/>
                  <a:cs typeface="+mn-ea"/>
                  <a:sym typeface="Arial" panose="020B0604020202020204" pitchFamily="34" charset="0"/>
                </a:rPr>
                <a:t>4</a:t>
              </a:r>
            </a:p>
          </p:txBody>
        </p:sp>
        <p:sp>
          <p:nvSpPr>
            <p:cNvPr id="13" name="MH_Number_1">
              <a:extLst>
                <a:ext uri="{FF2B5EF4-FFF2-40B4-BE49-F238E27FC236}">
                  <a16:creationId xmlns:a16="http://schemas.microsoft.com/office/drawing/2014/main" id="{0F13CE55-9EBF-35C1-A348-DCAAA979ECA2}"/>
                </a:ext>
              </a:extLst>
            </p:cNvPr>
            <p:cNvSpPr/>
            <p:nvPr>
              <p:custDataLst>
                <p:tags r:id="rId9"/>
              </p:custDataLst>
            </p:nvPr>
          </p:nvSpPr>
          <p:spPr>
            <a:xfrm>
              <a:off x="4808300" y="4794270"/>
              <a:ext cx="431800" cy="431800"/>
            </a:xfrm>
            <a:prstGeom prst="ellipse">
              <a:avLst/>
            </a:prstGeom>
            <a:solidFill>
              <a:srgbClr val="C00000"/>
            </a:solidFill>
            <a:ln w="28575" cap="flat" cmpd="sng" algn="ctr">
              <a:solidFill>
                <a:sysClr val="window" lastClr="FFFFFF"/>
              </a:solidFill>
              <a:prstDash val="solid"/>
              <a:miter lim="800000"/>
            </a:ln>
            <a:effectLst/>
          </p:spPr>
          <p:txBody>
            <a:bodyPr lIns="0" tIns="0" rIns="0" bIns="0" anchor="ctr"/>
            <a:lstStyle/>
            <a:p>
              <a:pPr algn="ctr">
                <a:defRPr/>
              </a:pPr>
              <a:r>
                <a:rPr lang="en-US" altLang="zh-CN" sz="2000" kern="0" noProof="1">
                  <a:solidFill>
                    <a:prstClr val="white"/>
                  </a:solidFill>
                  <a:latin typeface="楷体" panose="02010609060101010101" pitchFamily="49" charset="-122"/>
                  <a:ea typeface="楷体" panose="02010609060101010101" pitchFamily="49" charset="-122"/>
                  <a:cs typeface="+mn-ea"/>
                  <a:sym typeface="Arial" panose="020B0604020202020204" pitchFamily="34" charset="0"/>
                </a:rPr>
                <a:t>5</a:t>
              </a:r>
            </a:p>
          </p:txBody>
        </p:sp>
        <p:sp>
          <p:nvSpPr>
            <p:cNvPr id="14" name="MH_Entry_1">
              <a:extLst>
                <a:ext uri="{FF2B5EF4-FFF2-40B4-BE49-F238E27FC236}">
                  <a16:creationId xmlns:a16="http://schemas.microsoft.com/office/drawing/2014/main" id="{78055FFC-49A8-6BB2-3168-D13C20034F27}"/>
                </a:ext>
              </a:extLst>
            </p:cNvPr>
            <p:cNvSpPr/>
            <p:nvPr>
              <p:custDataLst>
                <p:tags r:id="rId10"/>
              </p:custDataLst>
            </p:nvPr>
          </p:nvSpPr>
          <p:spPr bwMode="auto">
            <a:xfrm>
              <a:off x="5608247" y="4055490"/>
              <a:ext cx="5835059" cy="369332"/>
            </a:xfrm>
            <a:custGeom>
              <a:avLst/>
              <a:gdLst>
                <a:gd name="T0" fmla="*/ 0 w 2520280"/>
                <a:gd name="T1" fmla="*/ 0 h 1872208"/>
                <a:gd name="T2" fmla="*/ 111573080 w 2520280"/>
                <a:gd name="T3" fmla="*/ 0 h 1872208"/>
                <a:gd name="T4" fmla="*/ 111573080 w 2520280"/>
                <a:gd name="T5" fmla="*/ 0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F14364"/>
            </a:solidFill>
            <a:ln>
              <a:noFill/>
            </a:ln>
            <a:extLst>
              <a:ext uri="{91240B29-F687-4F45-9708-019B960494DF}">
                <a14:hiddenLine xmlns:a14="http://schemas.microsoft.com/office/drawing/2010/main" w="3175">
                  <a:solidFill>
                    <a:srgbClr val="000000"/>
                  </a:solidFill>
                  <a:bevel/>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400" noProof="1">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pitchFamily="2" charset="-122"/>
                  <a:sym typeface="Arial" panose="020B0604020202020204" pitchFamily="34" charset="0"/>
                </a:rPr>
                <a:t>创新性</a:t>
              </a:r>
            </a:p>
          </p:txBody>
        </p:sp>
      </p:grpSp>
      <p:sp>
        <p:nvSpPr>
          <p:cNvPr id="10" name="MH_Entry_1">
            <a:extLst>
              <a:ext uri="{FF2B5EF4-FFF2-40B4-BE49-F238E27FC236}">
                <a16:creationId xmlns:a16="http://schemas.microsoft.com/office/drawing/2014/main" id="{7796C8B0-14A2-6BAD-C01A-9EAF2A2A2201}"/>
              </a:ext>
            </a:extLst>
          </p:cNvPr>
          <p:cNvSpPr/>
          <p:nvPr>
            <p:custDataLst>
              <p:tags r:id="rId1"/>
            </p:custDataLst>
          </p:nvPr>
        </p:nvSpPr>
        <p:spPr bwMode="auto">
          <a:xfrm>
            <a:off x="5608246" y="4856738"/>
            <a:ext cx="5835059" cy="369332"/>
          </a:xfrm>
          <a:custGeom>
            <a:avLst/>
            <a:gdLst>
              <a:gd name="T0" fmla="*/ 0 w 2520280"/>
              <a:gd name="T1" fmla="*/ 0 h 1872208"/>
              <a:gd name="T2" fmla="*/ 111573080 w 2520280"/>
              <a:gd name="T3" fmla="*/ 0 h 1872208"/>
              <a:gd name="T4" fmla="*/ 111573080 w 2520280"/>
              <a:gd name="T5" fmla="*/ 0 h 1872208"/>
              <a:gd name="T6" fmla="*/ 0 w 2520280"/>
              <a:gd name="T7" fmla="*/ 0 h 1872208"/>
              <a:gd name="T8" fmla="*/ 0 w 2520280"/>
              <a:gd name="T9" fmla="*/ 0 h 1872208"/>
              <a:gd name="T10" fmla="*/ 0 w 2520280"/>
              <a:gd name="T11" fmla="*/ 0 h 1872208"/>
              <a:gd name="T12" fmla="*/ 0 60000 65536"/>
              <a:gd name="T13" fmla="*/ 0 60000 65536"/>
              <a:gd name="T14" fmla="*/ 0 60000 65536"/>
              <a:gd name="T15" fmla="*/ 0 60000 65536"/>
              <a:gd name="T16" fmla="*/ 0 60000 65536"/>
              <a:gd name="T17" fmla="*/ 0 60000 65536"/>
              <a:gd name="T18" fmla="*/ 0 w 2520280"/>
              <a:gd name="T19" fmla="*/ 0 h 1872208"/>
              <a:gd name="T20" fmla="*/ 2520280 w 2520280"/>
              <a:gd name="T21" fmla="*/ 1872208 h 1872208"/>
            </a:gdLst>
            <a:ahLst/>
            <a:cxnLst>
              <a:cxn ang="T12">
                <a:pos x="T0" y="T1"/>
              </a:cxn>
              <a:cxn ang="T13">
                <a:pos x="T2" y="T3"/>
              </a:cxn>
              <a:cxn ang="T14">
                <a:pos x="T4" y="T5"/>
              </a:cxn>
              <a:cxn ang="T15">
                <a:pos x="T6" y="T7"/>
              </a:cxn>
              <a:cxn ang="T16">
                <a:pos x="T8" y="T9"/>
              </a:cxn>
              <a:cxn ang="T17">
                <a:pos x="T10" y="T11"/>
              </a:cxn>
            </a:cxnLst>
            <a:rect l="T18" t="T19" r="T20" b="T21"/>
            <a:pathLst>
              <a:path w="2520280" h="1872208">
                <a:moveTo>
                  <a:pt x="0" y="1872208"/>
                </a:moveTo>
                <a:lnTo>
                  <a:pt x="2520280" y="1872208"/>
                </a:lnTo>
                <a:lnTo>
                  <a:pt x="0" y="1872208"/>
                </a:lnTo>
                <a:close/>
                <a:moveTo>
                  <a:pt x="0" y="0"/>
                </a:moveTo>
                <a:lnTo>
                  <a:pt x="916" y="0"/>
                </a:lnTo>
                <a:lnTo>
                  <a:pt x="0" y="0"/>
                </a:lnTo>
                <a:close/>
              </a:path>
            </a:pathLst>
          </a:custGeom>
          <a:solidFill>
            <a:srgbClr val="F14364"/>
          </a:solidFill>
          <a:ln>
            <a:noFill/>
          </a:ln>
          <a:extLst>
            <a:ext uri="{91240B29-F687-4F45-9708-019B960494DF}">
              <a14:hiddenLine xmlns:a14="http://schemas.microsoft.com/office/drawing/2010/main" w="3175">
                <a:solidFill>
                  <a:srgbClr val="000000"/>
                </a:solidFill>
                <a:bevel/>
              </a14:hiddenLine>
            </a:ext>
          </a:extLst>
        </p:spPr>
        <p:txBody>
          <a:bodyPr wrap="square"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2400" noProof="1">
                <a:solidFill>
                  <a:schemeClr val="tx1">
                    <a:lumMod val="65000"/>
                    <a:lumOff val="35000"/>
                  </a:schemeClr>
                </a:solidFill>
                <a:latin typeface="微软雅黑" panose="020B0503020204020204" pitchFamily="34" charset="-122"/>
                <a:ea typeface="微软雅黑" panose="020B0503020204020204" pitchFamily="34" charset="-122"/>
                <a:cs typeface="等线" panose="02010600030101010101" pitchFamily="2" charset="-122"/>
                <a:sym typeface="Arial" panose="020B0604020202020204" pitchFamily="34" charset="0"/>
              </a:rPr>
              <a:t>公平性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3355230-B65E-9565-7E21-E88BD1C646A4}"/>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1</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、药品基本情况（</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1/3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p>
        </p:txBody>
      </p:sp>
      <p:sp>
        <p:nvSpPr>
          <p:cNvPr id="4" name="文本框 3">
            <a:extLst>
              <a:ext uri="{FF2B5EF4-FFF2-40B4-BE49-F238E27FC236}">
                <a16:creationId xmlns:a16="http://schemas.microsoft.com/office/drawing/2014/main" id="{90E6A089-853D-304F-9244-B0035E8D8DCA}"/>
              </a:ext>
            </a:extLst>
          </p:cNvPr>
          <p:cNvSpPr txBox="1"/>
          <p:nvPr/>
        </p:nvSpPr>
        <p:spPr>
          <a:xfrm>
            <a:off x="402770" y="781827"/>
            <a:ext cx="6102531" cy="461665"/>
          </a:xfrm>
          <a:prstGeom prst="rect">
            <a:avLst/>
          </a:prstGeom>
          <a:noFill/>
        </p:spPr>
        <p:txBody>
          <a:bodyPr wrap="square" rtlCol="0">
            <a:spAutoFit/>
          </a:bodyPr>
          <a:lstStyle/>
          <a:p>
            <a:r>
              <a:rPr lang="zh-CN" altLang="en-US" sz="2400" b="1" spc="300" dirty="0">
                <a:solidFill>
                  <a:schemeClr val="tx1">
                    <a:lumMod val="65000"/>
                    <a:lumOff val="35000"/>
                  </a:schemeClr>
                </a:solidFill>
                <a:ea typeface="思源黑体 CN Bold" panose="020B0800000000000000"/>
              </a:rPr>
              <a:t>关于琥珀酸呋罗曲坦片基本信息</a:t>
            </a:r>
          </a:p>
        </p:txBody>
      </p:sp>
      <p:graphicFrame>
        <p:nvGraphicFramePr>
          <p:cNvPr id="7" name="表格 17">
            <a:extLst>
              <a:ext uri="{FF2B5EF4-FFF2-40B4-BE49-F238E27FC236}">
                <a16:creationId xmlns:a16="http://schemas.microsoft.com/office/drawing/2014/main" id="{00FC77DC-2F77-E558-0EED-A0A5B8949791}"/>
              </a:ext>
            </a:extLst>
          </p:cNvPr>
          <p:cNvGraphicFramePr>
            <a:graphicFrameLocks noGrp="1"/>
          </p:cNvGraphicFramePr>
          <p:nvPr>
            <p:custDataLst>
              <p:tags r:id="rId1"/>
            </p:custDataLst>
            <p:extLst>
              <p:ext uri="{D42A27DB-BD31-4B8C-83A1-F6EECF244321}">
                <p14:modId xmlns:p14="http://schemas.microsoft.com/office/powerpoint/2010/main" val="3483369599"/>
              </p:ext>
            </p:extLst>
          </p:nvPr>
        </p:nvGraphicFramePr>
        <p:xfrm>
          <a:off x="156817" y="1243492"/>
          <a:ext cx="11845793" cy="5226030"/>
        </p:xfrm>
        <a:graphic>
          <a:graphicData uri="http://schemas.openxmlformats.org/drawingml/2006/table">
            <a:tbl>
              <a:tblPr firstRow="1" bandRow="1">
                <a:effectLst/>
                <a:tableStyleId>{5C22544A-7EE6-4342-B048-85BDC9FD1C3A}</a:tableStyleId>
              </a:tblPr>
              <a:tblGrid>
                <a:gridCol w="2708437">
                  <a:extLst>
                    <a:ext uri="{9D8B030D-6E8A-4147-A177-3AD203B41FA5}">
                      <a16:colId xmlns:a16="http://schemas.microsoft.com/office/drawing/2014/main" val="20000"/>
                    </a:ext>
                  </a:extLst>
                </a:gridCol>
                <a:gridCol w="2769394">
                  <a:extLst>
                    <a:ext uri="{9D8B030D-6E8A-4147-A177-3AD203B41FA5}">
                      <a16:colId xmlns:a16="http://schemas.microsoft.com/office/drawing/2014/main" val="20001"/>
                    </a:ext>
                  </a:extLst>
                </a:gridCol>
                <a:gridCol w="4313412">
                  <a:extLst>
                    <a:ext uri="{9D8B030D-6E8A-4147-A177-3AD203B41FA5}">
                      <a16:colId xmlns:a16="http://schemas.microsoft.com/office/drawing/2014/main" val="20002"/>
                    </a:ext>
                  </a:extLst>
                </a:gridCol>
                <a:gridCol w="2054550">
                  <a:extLst>
                    <a:ext uri="{9D8B030D-6E8A-4147-A177-3AD203B41FA5}">
                      <a16:colId xmlns:a16="http://schemas.microsoft.com/office/drawing/2014/main" val="20003"/>
                    </a:ext>
                  </a:extLst>
                </a:gridCol>
              </a:tblGrid>
              <a:tr h="504474">
                <a:tc>
                  <a:txBody>
                    <a:bodyPr/>
                    <a:lstStyle/>
                    <a:p>
                      <a:pPr algn="ctr"/>
                      <a:r>
                        <a:rPr lang="zh-CN" altLang="en-US" sz="1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通用名称</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琥珀酸呋罗曲坦片</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dirty="0"/>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23213">
                <a:tc>
                  <a:txBody>
                    <a:bodyPr/>
                    <a:lstStyle/>
                    <a:p>
                      <a:pPr algn="ct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商品名称</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无</a:t>
                      </a:r>
                      <a:endParaRPr lang="zh-CN"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17086563"/>
                  </a:ext>
                </a:extLst>
              </a:tr>
              <a:tr h="406258">
                <a:tc>
                  <a:txBody>
                    <a:bodyPr/>
                    <a:lstStyle/>
                    <a:p>
                      <a:pPr algn="ct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注册规格</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r>
                        <a:rPr lang="en-US" altLang="zh-CN" sz="1600" b="0" dirty="0">
                          <a:solidFill>
                            <a:schemeClr val="bg2">
                              <a:lumMod val="25000"/>
                            </a:schemeClr>
                          </a:solidFill>
                          <a:latin typeface="微软雅黑" panose="020B0503020204020204" pitchFamily="34" charset="-122"/>
                          <a:ea typeface="微软雅黑" panose="020B0503020204020204" pitchFamily="34" charset="-122"/>
                        </a:rPr>
                        <a:t>2.5mg</a:t>
                      </a:r>
                      <a:endParaRPr lang="zh-CN" altLang="en-US" sz="1600" b="0" dirty="0">
                        <a:solidFill>
                          <a:schemeClr val="bg2">
                            <a:lumMod val="25000"/>
                          </a:schemeClr>
                        </a:solidFill>
                        <a:latin typeface="微软雅黑" panose="020B0503020204020204" pitchFamily="34" charset="-122"/>
                        <a:ea typeface="微软雅黑" panose="020B0503020204020204" pitchFamily="34" charset="-122"/>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p>
                  </a:txBody>
                  <a:tcPr/>
                </a:tc>
                <a:tc hMerge="1">
                  <a:txBody>
                    <a:bodyPr/>
                    <a:lstStyle/>
                    <a:p>
                      <a:endParaRPr lang="zh-CN"/>
                    </a:p>
                  </a:txBody>
                  <a:tcPr>
                    <a:lnL w="3175" cap="flat" cmpd="sng" algn="ctr">
                      <a:solidFill>
                        <a:schemeClr val="bg1">
                          <a:lumMod val="75000"/>
                        </a:schemeClr>
                      </a:solid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10001"/>
                  </a:ext>
                </a:extLst>
              </a:tr>
              <a:tr h="454559">
                <a:tc>
                  <a:txBody>
                    <a:bodyPr/>
                    <a:lstStyle/>
                    <a:p>
                      <a:pPr algn="ct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注册分类</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pPr marL="0" algn="l" defTabSz="914400" rtl="0" eaLnBrk="1" latinLnBrk="0" hangingPunct="1"/>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化药</a:t>
                      </a:r>
                      <a:r>
                        <a:rPr lang="en-US"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3</a:t>
                      </a:r>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类</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06381089"/>
                  </a:ext>
                </a:extLst>
              </a:tr>
              <a:tr h="454559">
                <a:tc>
                  <a:txBody>
                    <a:bodyPr/>
                    <a:lstStyle/>
                    <a:p>
                      <a:pPr algn="ct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适应症</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pPr marL="0" algn="l" defTabSz="914400" rtl="0" eaLnBrk="1" latinLnBrk="0" hangingPunct="1"/>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用于成人有或无先兆性偏头痛急性发作的治疗。 本品不可用于预防偏头痛发作。 </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p>
                  </a:txBody>
                  <a:tcPr/>
                </a:tc>
                <a:tc hMerge="1">
                  <a:txBody>
                    <a:bodyPr/>
                    <a:lstStyle/>
                    <a:p>
                      <a:endParaRPr lang="zh-CN"/>
                    </a:p>
                  </a:txBody>
                  <a:tcPr>
                    <a:lnL w="31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145737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用法用量</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600" b="0" kern="1200" dirty="0">
                          <a:solidFill>
                            <a:srgbClr val="C00000"/>
                          </a:solidFill>
                          <a:latin typeface="微软雅黑" panose="020B0503020204020204" pitchFamily="34" charset="-122"/>
                          <a:ea typeface="微软雅黑" panose="020B0503020204020204" pitchFamily="34" charset="-122"/>
                          <a:cs typeface="+mn-cs"/>
                        </a:rPr>
                        <a:t>推荐剂量为</a:t>
                      </a:r>
                      <a:r>
                        <a:rPr lang="en-US" altLang="zh-CN" sz="1600" b="0" kern="1200" dirty="0">
                          <a:solidFill>
                            <a:srgbClr val="C00000"/>
                          </a:solidFill>
                          <a:latin typeface="微软雅黑" panose="020B0503020204020204" pitchFamily="34" charset="-122"/>
                          <a:ea typeface="微软雅黑" panose="020B0503020204020204" pitchFamily="34" charset="-122"/>
                          <a:cs typeface="+mn-cs"/>
                        </a:rPr>
                        <a:t>2.5mg</a:t>
                      </a:r>
                      <a:r>
                        <a:rPr lang="zh-CN" altLang="zh-CN" sz="1600" b="0" kern="1200" dirty="0">
                          <a:solidFill>
                            <a:srgbClr val="C00000"/>
                          </a:solidFill>
                          <a:latin typeface="微软雅黑" panose="020B0503020204020204" pitchFamily="34" charset="-122"/>
                          <a:ea typeface="微软雅黑" panose="020B0503020204020204" pitchFamily="34" charset="-122"/>
                          <a:cs typeface="+mn-cs"/>
                        </a:rPr>
                        <a:t>。</a:t>
                      </a:r>
                      <a:endParaRPr lang="en-US" altLang="zh-CN" sz="1600" b="0" kern="1200" dirty="0">
                        <a:solidFill>
                          <a:srgbClr val="C00000"/>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如果首次用药后症状没有缓解，则不应在同一次发作时再次用药，可以在下次发作时服用本</a:t>
                      </a:r>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品</a:t>
                      </a:r>
                      <a:r>
                        <a:rPr lang="en-US"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2.5mg</a:t>
                      </a:r>
                      <a:r>
                        <a:rPr lang="zh-CN"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 如果首次用药症状缓解后复发，则可以服用第二剂，但是两次用药应间隔至少</a:t>
                      </a:r>
                      <a:r>
                        <a:rPr lang="en-US"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2</a:t>
                      </a:r>
                      <a:r>
                        <a:rPr lang="zh-CN"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小时</a:t>
                      </a:r>
                      <a:r>
                        <a:rPr lang="zh-CN" altLang="zh-CN" sz="1600" b="0"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600" b="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zh-CN" sz="1600" b="0" kern="1200" dirty="0">
                          <a:solidFill>
                            <a:srgbClr val="C00000"/>
                          </a:solidFill>
                          <a:latin typeface="微软雅黑" panose="020B0503020204020204" pitchFamily="34" charset="-122"/>
                          <a:ea typeface="微软雅黑" panose="020B0503020204020204" pitchFamily="34" charset="-122"/>
                          <a:cs typeface="+mn-cs"/>
                        </a:rPr>
                        <a:t>每天用药总剂量不应超过</a:t>
                      </a:r>
                      <a:r>
                        <a:rPr lang="en-US" altLang="zh-CN" sz="1600" b="0" kern="1200" dirty="0">
                          <a:solidFill>
                            <a:srgbClr val="C00000"/>
                          </a:solidFill>
                          <a:latin typeface="微软雅黑" panose="020B0503020204020204" pitchFamily="34" charset="-122"/>
                          <a:ea typeface="微软雅黑" panose="020B0503020204020204" pitchFamily="34" charset="-122"/>
                          <a:cs typeface="+mn-cs"/>
                        </a:rPr>
                        <a:t>5mg</a:t>
                      </a:r>
                      <a:r>
                        <a:rPr lang="zh-CN" altLang="zh-CN" sz="1600" b="0" kern="1200" dirty="0">
                          <a:solidFill>
                            <a:srgbClr val="C00000"/>
                          </a:solidFill>
                          <a:latin typeface="微软雅黑" panose="020B0503020204020204" pitchFamily="34" charset="-122"/>
                          <a:ea typeface="微软雅黑" panose="020B0503020204020204" pitchFamily="34" charset="-122"/>
                          <a:cs typeface="+mn-cs"/>
                        </a:rPr>
                        <a: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p>
                  </a:txBody>
                  <a:tcPr/>
                </a:tc>
                <a:tc hMerge="1">
                  <a:txBody>
                    <a:bodyPr/>
                    <a:lstStyle/>
                    <a:p>
                      <a:endParaRPr lang="zh-CN"/>
                    </a:p>
                  </a:txBody>
                  <a:tcPr>
                    <a:lnL w="317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744806">
                <a:tc>
                  <a:txBody>
                    <a:bodyPr/>
                    <a:lstStyle/>
                    <a:p>
                      <a:pPr algn="ctr"/>
                      <a:r>
                        <a:rPr lang="zh-CN" altLang="en-US" sz="1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中国大陆首次上市时间</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altLang="zh-CN" sz="1800" b="0" i="0" kern="1200" dirty="0">
                          <a:solidFill>
                            <a:schemeClr val="dk1"/>
                          </a:solidFill>
                          <a:effectLst/>
                          <a:latin typeface="+mn-lt"/>
                          <a:ea typeface="+mn-ea"/>
                          <a:cs typeface="+mn-cs"/>
                        </a:rPr>
                        <a:t>2024-07-30</a:t>
                      </a:r>
                    </a:p>
                    <a:p>
                      <a:r>
                        <a:rPr lang="zh-CN" altLang="en-US" sz="2000" b="1" kern="1200" dirty="0">
                          <a:solidFill>
                            <a:srgbClr val="C00000"/>
                          </a:solidFill>
                          <a:latin typeface="微软雅黑" panose="020B0503020204020204" pitchFamily="34" charset="-122"/>
                          <a:ea typeface="微软雅黑" panose="020B0503020204020204" pitchFamily="34" charset="-122"/>
                          <a:cs typeface="+mn-cs"/>
                        </a:rPr>
                        <a:t>国内首家上市</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CN" altLang="en-US" sz="18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目前大陆地区同通用名药品的上市情况</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zh-CN" altLang="en-US" sz="1800" b="1" kern="1200" dirty="0">
                          <a:solidFill>
                            <a:srgbClr val="C00000"/>
                          </a:solidFill>
                          <a:latin typeface="微软雅黑" panose="020B0503020204020204" pitchFamily="34" charset="-122"/>
                          <a:ea typeface="微软雅黑" panose="020B0503020204020204" pitchFamily="34" charset="-122"/>
                          <a:cs typeface="+mn-cs"/>
                        </a:rPr>
                        <a:t>仅</a:t>
                      </a:r>
                      <a:r>
                        <a:rPr lang="en-US" altLang="zh-CN" sz="1800" b="1" kern="1200" dirty="0">
                          <a:solidFill>
                            <a:srgbClr val="C00000"/>
                          </a:solidFill>
                          <a:latin typeface="微软雅黑" panose="020B0503020204020204" pitchFamily="34" charset="-122"/>
                          <a:ea typeface="微软雅黑" panose="020B0503020204020204" pitchFamily="34" charset="-122"/>
                          <a:cs typeface="+mn-cs"/>
                        </a:rPr>
                        <a:t>1</a:t>
                      </a:r>
                      <a:r>
                        <a:rPr lang="zh-CN" altLang="en-US" sz="1800" b="1" kern="1200" dirty="0">
                          <a:solidFill>
                            <a:srgbClr val="C00000"/>
                          </a:solidFill>
                          <a:latin typeface="微软雅黑" panose="020B0503020204020204" pitchFamily="34" charset="-122"/>
                          <a:ea typeface="微软雅黑" panose="020B0503020204020204" pitchFamily="34" charset="-122"/>
                          <a:cs typeface="+mn-cs"/>
                        </a:rPr>
                        <a:t>家</a:t>
                      </a:r>
                    </a:p>
                  </a:txBody>
                  <a:tcPr anchor="ctr">
                    <a:lnL w="31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726734">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全球首个上市国家</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地区及上市时间</a:t>
                      </a:r>
                    </a:p>
                  </a:txBody>
                  <a:tcPr anchor="ctr">
                    <a:lnL w="31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altLang="zh-CN" sz="1600" b="0" kern="1200" dirty="0">
                          <a:solidFill>
                            <a:schemeClr val="bg2">
                              <a:lumMod val="25000"/>
                            </a:schemeClr>
                          </a:solidFill>
                          <a:latin typeface="微软雅黑" panose="020B0503020204020204" pitchFamily="34" charset="-122"/>
                          <a:ea typeface="微软雅黑" panose="020B0503020204020204" pitchFamily="34" charset="-122"/>
                          <a:cs typeface="+mn-cs"/>
                        </a:rPr>
                        <a:t>2000</a:t>
                      </a:r>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年，法国</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zh-CN" altLang="en-US" sz="16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是否为</a:t>
                      </a:r>
                      <a:r>
                        <a:rPr lang="en-US" altLang="zh-CN" sz="16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OTC</a:t>
                      </a:r>
                      <a:r>
                        <a:rPr lang="zh-CN" altLang="en-US" sz="1600" b="1" kern="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药品</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kern="1200" dirty="0">
                          <a:solidFill>
                            <a:schemeClr val="bg2">
                              <a:lumMod val="25000"/>
                            </a:schemeClr>
                          </a:solidFill>
                          <a:latin typeface="微软雅黑" panose="020B0503020204020204" pitchFamily="34" charset="-122"/>
                          <a:ea typeface="微软雅黑" panose="020B0503020204020204" pitchFamily="34" charset="-122"/>
                          <a:cs typeface="+mn-cs"/>
                        </a:rPr>
                        <a:t>否</a:t>
                      </a:r>
                    </a:p>
                  </a:txBody>
                  <a:tcPr anchor="ctr">
                    <a:lnL w="3175"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176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A6415BC-4067-3151-3564-1F9D01E15C61}"/>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1</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、药品基本情况（</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2/3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p>
        </p:txBody>
      </p:sp>
      <p:sp>
        <p:nvSpPr>
          <p:cNvPr id="4" name="文本框 3">
            <a:extLst>
              <a:ext uri="{FF2B5EF4-FFF2-40B4-BE49-F238E27FC236}">
                <a16:creationId xmlns:a16="http://schemas.microsoft.com/office/drawing/2014/main" id="{7AF79256-DAB9-3D7B-A531-932FC0D1B184}"/>
              </a:ext>
            </a:extLst>
          </p:cNvPr>
          <p:cNvSpPr txBox="1"/>
          <p:nvPr/>
        </p:nvSpPr>
        <p:spPr>
          <a:xfrm>
            <a:off x="296427" y="838688"/>
            <a:ext cx="6102531" cy="461665"/>
          </a:xfrm>
          <a:prstGeom prst="rect">
            <a:avLst/>
          </a:prstGeom>
          <a:noFill/>
        </p:spPr>
        <p:txBody>
          <a:bodyPr wrap="square" rtlCol="0">
            <a:spAutoFit/>
          </a:bodyPr>
          <a:lstStyle/>
          <a:p>
            <a:r>
              <a:rPr lang="zh-CN" altLang="en-US" sz="2400" b="1" spc="300" dirty="0">
                <a:solidFill>
                  <a:schemeClr val="tx1">
                    <a:lumMod val="65000"/>
                    <a:lumOff val="35000"/>
                  </a:schemeClr>
                </a:solidFill>
                <a:ea typeface="思源黑体 CN Bold" panose="020B0800000000000000"/>
              </a:rPr>
              <a:t>关于偏头痛的概况</a:t>
            </a:r>
          </a:p>
        </p:txBody>
      </p:sp>
      <p:sp>
        <p:nvSpPr>
          <p:cNvPr id="20" name="文本框 19">
            <a:extLst>
              <a:ext uri="{FF2B5EF4-FFF2-40B4-BE49-F238E27FC236}">
                <a16:creationId xmlns:a16="http://schemas.microsoft.com/office/drawing/2014/main" id="{60126A76-BAAA-6643-4653-8024D4DE4AC1}"/>
              </a:ext>
            </a:extLst>
          </p:cNvPr>
          <p:cNvSpPr txBox="1"/>
          <p:nvPr/>
        </p:nvSpPr>
        <p:spPr>
          <a:xfrm>
            <a:off x="296427" y="1485202"/>
            <a:ext cx="6208310" cy="4116896"/>
          </a:xfrm>
          <a:prstGeom prst="rect">
            <a:avLst/>
          </a:prstGeom>
          <a:noFill/>
        </p:spPr>
        <p:txBody>
          <a:bodyPr wrap="square">
            <a:spAutoFit/>
          </a:bodyPr>
          <a:lstStyle/>
          <a:p>
            <a:pPr>
              <a:lnSpc>
                <a:spcPct val="150000"/>
              </a:lnSpc>
            </a:pPr>
            <a:r>
              <a:rPr lang="en-US" altLang="zh-CN" sz="18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8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症状</a:t>
            </a:r>
            <a:r>
              <a:rPr lang="zh-CN" altLang="en-US" sz="2000" b="1" u="sng" spc="300" dirty="0">
                <a:solidFill>
                  <a:srgbClr val="C00000"/>
                </a:solidFill>
                <a:latin typeface="微软雅黑" panose="020B0503020204020204" pitchFamily="34" charset="-122"/>
                <a:ea typeface="微软雅黑" panose="020B0503020204020204" pitchFamily="34" charset="-122"/>
              </a:rPr>
              <a:t>严重</a:t>
            </a:r>
            <a:endParaRPr lang="en-US" altLang="zh-CN"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主要为中、重度头痛，常伴有恶心、呕吐、畏光、畏声等症状</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8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严重影响</a:t>
            </a:r>
            <a:r>
              <a:rPr lang="zh-CN" altLang="en-US"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健康及</a:t>
            </a:r>
            <a:r>
              <a:rPr lang="zh-CN" altLang="zh-CN"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生活状况</a:t>
            </a:r>
            <a:endParaRPr lang="en-US" altLang="zh-CN"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影响患者生活质量、导致残疾、增加心理负担、影响认知功能等，并且</a:t>
            </a:r>
            <a:r>
              <a:rPr lang="zh-CN" altLang="zh-CN" sz="1600" dirty="0">
                <a:effectLst/>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增加卒中等心脑血管和全因死亡风险，与抑郁、癫痫等共病。</a:t>
            </a:r>
            <a:endParaRPr lang="en-US" altLang="zh-CN" sz="1600" dirty="0">
              <a:effectLst/>
              <a:highlight>
                <a:srgbClr val="FFFF00"/>
              </a:highligh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8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诊断率低，治疗严重不足</a:t>
            </a:r>
            <a:endParaRPr lang="en-US" altLang="zh-CN"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我国就诊率为</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52.9%</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、正确诊断率为</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13.9%</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，并且存在严重的治疗不足。国外偏头痛急性治疗特异性药物</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曲普坦处方率可达</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50%</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以上，</a:t>
            </a:r>
            <a:r>
              <a:rPr lang="zh-CN" altLang="zh-CN" sz="14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国内仅</a:t>
            </a:r>
            <a:r>
              <a:rPr lang="en-US" altLang="zh-CN" sz="14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8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u="sng"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国内偏头痛特异性治疗</a:t>
            </a:r>
            <a:r>
              <a:rPr lang="zh-CN" altLang="en-US"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药物选择性少</a:t>
            </a:r>
            <a:endParaRPr lang="en-US" altLang="zh-CN" sz="1800" b="1" u="sng"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国外一线治疗药物曲普坦有</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种，</a:t>
            </a:r>
            <a:r>
              <a:rPr lang="zh-CN" altLang="zh-CN" sz="14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国内仅</a:t>
            </a:r>
            <a:r>
              <a:rPr lang="en-US" altLang="zh-CN" sz="14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种且</a:t>
            </a:r>
            <a:r>
              <a:rPr lang="zh-CN" altLang="en-US" sz="1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都是短半衰期药物，</a:t>
            </a:r>
            <a:r>
              <a:rPr lang="zh-CN" altLang="zh-CN" sz="1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患者可及率</a:t>
            </a:r>
            <a:r>
              <a:rPr lang="zh-CN" altLang="en-US" sz="1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也</a:t>
            </a:r>
            <a:r>
              <a:rPr lang="zh-CN" altLang="zh-CN" sz="14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极低</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C3FED073-2015-0E9D-A002-803B4A3E757B}"/>
              </a:ext>
            </a:extLst>
          </p:cNvPr>
          <p:cNvSpPr txBox="1"/>
          <p:nvPr/>
        </p:nvSpPr>
        <p:spPr>
          <a:xfrm>
            <a:off x="6096000" y="864801"/>
            <a:ext cx="6085615" cy="461665"/>
          </a:xfrm>
          <a:prstGeom prst="rect">
            <a:avLst/>
          </a:prstGeom>
          <a:noFill/>
        </p:spPr>
        <p:txBody>
          <a:bodyPr wrap="square" rtlCol="0">
            <a:spAutoFit/>
          </a:bodyPr>
          <a:lstStyle/>
          <a:p>
            <a:pPr marL="342900" indent="-342900">
              <a:buFont typeface="Wingdings" panose="05000000000000000000" pitchFamily="2" charset="2"/>
              <a:buChar char="l"/>
            </a:pPr>
            <a:r>
              <a:rPr lang="zh-CN" altLang="en-US" sz="2400" b="1" spc="300" dirty="0">
                <a:solidFill>
                  <a:schemeClr val="tx1">
                    <a:lumMod val="65000"/>
                    <a:lumOff val="35000"/>
                  </a:schemeClr>
                </a:solidFill>
                <a:ea typeface="思源黑体 CN Bold" panose="020B0800000000000000"/>
              </a:rPr>
              <a:t>建议参照药物</a:t>
            </a:r>
            <a:r>
              <a:rPr lang="en-US" altLang="zh-CN" sz="2400" b="1" spc="300" dirty="0">
                <a:solidFill>
                  <a:schemeClr val="tx1">
                    <a:lumMod val="65000"/>
                    <a:lumOff val="35000"/>
                  </a:schemeClr>
                </a:solidFill>
                <a:ea typeface="思源黑体 CN Bold" panose="020B0800000000000000"/>
              </a:rPr>
              <a:t>—</a:t>
            </a:r>
            <a:r>
              <a:rPr lang="zh-CN" altLang="zh-CN" sz="2400" b="1" spc="300" dirty="0">
                <a:solidFill>
                  <a:schemeClr val="tx1">
                    <a:lumMod val="65000"/>
                    <a:lumOff val="35000"/>
                  </a:schemeClr>
                </a:solidFill>
              </a:rPr>
              <a:t>苯甲酸利扎曲普坦片</a:t>
            </a:r>
            <a:endParaRPr lang="zh-CN" altLang="en-US" sz="2400" b="1" spc="300" dirty="0">
              <a:solidFill>
                <a:schemeClr val="tx1">
                  <a:lumMod val="65000"/>
                  <a:lumOff val="35000"/>
                </a:schemeClr>
              </a:solidFill>
            </a:endParaRPr>
          </a:p>
        </p:txBody>
      </p:sp>
      <p:sp>
        <p:nvSpPr>
          <p:cNvPr id="5" name="文本框 4">
            <a:extLst>
              <a:ext uri="{FF2B5EF4-FFF2-40B4-BE49-F238E27FC236}">
                <a16:creationId xmlns:a16="http://schemas.microsoft.com/office/drawing/2014/main" id="{656E4EBC-77E1-53B4-CFF4-FB19A633E0D6}"/>
              </a:ext>
            </a:extLst>
          </p:cNvPr>
          <p:cNvSpPr txBox="1"/>
          <p:nvPr/>
        </p:nvSpPr>
        <p:spPr>
          <a:xfrm>
            <a:off x="6398958" y="2000658"/>
            <a:ext cx="5715555" cy="261263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药理作用一致</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：均</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属于曲普坦类药物，医保分类一致。</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给药途径一致：二者</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均属于口服药物</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适应症</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一致：</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均为偏头痛急性发作治疗药物</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指南推荐</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一致：均为</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特异性治疗药物。</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200000"/>
              </a:lnSpc>
              <a:buFont typeface="Arial" panose="020B0604020202020204" pitchFamily="34" charset="0"/>
              <a:buChar char="•"/>
            </a:pP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利扎曲普坦片</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销量最高，</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占曲普坦类药物整体份额的</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76.88%</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；并且临床中有呋罗曲坦与利扎曲普坦片的头对头临床研究作为比对参考。</a:t>
            </a:r>
          </a:p>
        </p:txBody>
      </p:sp>
      <p:sp>
        <p:nvSpPr>
          <p:cNvPr id="19" name="矩形: 圆角 18">
            <a:extLst>
              <a:ext uri="{FF2B5EF4-FFF2-40B4-BE49-F238E27FC236}">
                <a16:creationId xmlns:a16="http://schemas.microsoft.com/office/drawing/2014/main" id="{91F7659D-898C-E666-5606-D2E078B3AB5A}"/>
              </a:ext>
            </a:extLst>
          </p:cNvPr>
          <p:cNvSpPr/>
          <p:nvPr/>
        </p:nvSpPr>
        <p:spPr>
          <a:xfrm>
            <a:off x="6661050" y="1503478"/>
            <a:ext cx="1994032" cy="53256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spc="300" dirty="0">
                <a:solidFill>
                  <a:schemeClr val="bg1"/>
                </a:solidFill>
                <a:latin typeface="微软雅黑" panose="020B0503020204020204" pitchFamily="34" charset="-122"/>
                <a:ea typeface="微软雅黑" panose="020B0503020204020204" pitchFamily="34" charset="-122"/>
              </a:rPr>
              <a:t>参照理由</a:t>
            </a:r>
          </a:p>
        </p:txBody>
      </p:sp>
      <p:sp>
        <p:nvSpPr>
          <p:cNvPr id="21" name="矩形: 圆角 20">
            <a:extLst>
              <a:ext uri="{FF2B5EF4-FFF2-40B4-BE49-F238E27FC236}">
                <a16:creationId xmlns:a16="http://schemas.microsoft.com/office/drawing/2014/main" id="{891050DF-6923-D06D-1A0B-54B24D331569}"/>
              </a:ext>
            </a:extLst>
          </p:cNvPr>
          <p:cNvSpPr/>
          <p:nvPr/>
        </p:nvSpPr>
        <p:spPr>
          <a:xfrm>
            <a:off x="6661050" y="4687268"/>
            <a:ext cx="1994032" cy="532562"/>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zh-CN" sz="2000" b="1" spc="300" dirty="0">
                <a:solidFill>
                  <a:schemeClr val="bg1"/>
                </a:solidFill>
                <a:latin typeface="微软雅黑" panose="020B0503020204020204" pitchFamily="34" charset="-122"/>
                <a:ea typeface="微软雅黑" panose="020B0503020204020204" pitchFamily="34" charset="-122"/>
              </a:rPr>
              <a:t>其它情况说明</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22982D79-A187-69C7-778D-37680BA66CE8}"/>
              </a:ext>
            </a:extLst>
          </p:cNvPr>
          <p:cNvSpPr txBox="1"/>
          <p:nvPr/>
        </p:nvSpPr>
        <p:spPr>
          <a:xfrm>
            <a:off x="6398958" y="5187072"/>
            <a:ext cx="5542672" cy="13469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目前国内所有生产销售的利扎曲普坦片均未通过一致性评价；</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琥珀酸呋罗曲坦片上市前开展了国内三期</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RCT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研究。</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利扎曲普坦片为短半衰期治疗药物，偏头痛治疗后易复发，琥珀酸呋罗曲坦为长半衰期，有效减少偏头痛复发率。</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0A66F2FA-46A0-04B5-96BC-F1FDADA97C0F}"/>
              </a:ext>
            </a:extLst>
          </p:cNvPr>
          <p:cNvSpPr txBox="1"/>
          <p:nvPr/>
        </p:nvSpPr>
        <p:spPr>
          <a:xfrm>
            <a:off x="179079" y="6590523"/>
            <a:ext cx="6109398" cy="246221"/>
          </a:xfrm>
          <a:prstGeom prst="rect">
            <a:avLst/>
          </a:prstGeom>
          <a:noFill/>
        </p:spPr>
        <p:txBody>
          <a:bodyPr wrap="square">
            <a:spAutoFit/>
          </a:bodyPr>
          <a:lstStyle/>
          <a:p>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中国偏头痛诊断与治疗指南</a:t>
            </a:r>
            <a:r>
              <a:rPr lang="en-US" altLang="zh-CN" sz="1000" dirty="0">
                <a:latin typeface="微软雅黑" panose="020B0503020204020204" pitchFamily="34" charset="-122"/>
                <a:ea typeface="微软雅黑" panose="020B0503020204020204" pitchFamily="34" charset="-122"/>
              </a:rPr>
              <a:t>》</a:t>
            </a:r>
            <a:r>
              <a:rPr lang="zh-CN" altLang="en-US" sz="1000" b="0" i="0" u="none" strike="noStrike" baseline="0" dirty="0">
                <a:latin typeface="微软雅黑" panose="020B0503020204020204" pitchFamily="34" charset="-122"/>
                <a:ea typeface="微软雅黑" panose="020B0503020204020204" pitchFamily="34" charset="-122"/>
              </a:rPr>
              <a:t>中华神经科杂志 </a:t>
            </a:r>
            <a:r>
              <a:rPr lang="en-US" altLang="zh-CN" sz="1000" b="0" i="0" u="none" strike="noStrike" baseline="0" dirty="0">
                <a:latin typeface="微软雅黑" panose="020B0503020204020204" pitchFamily="34" charset="-122"/>
                <a:ea typeface="微软雅黑" panose="020B0503020204020204" pitchFamily="34" charset="-122"/>
              </a:rPr>
              <a:t>2023 </a:t>
            </a:r>
            <a:r>
              <a:rPr lang="zh-CN" altLang="en-US" sz="1000" b="0" i="0" u="none" strike="noStrike" baseline="0" dirty="0">
                <a:latin typeface="微软雅黑" panose="020B0503020204020204" pitchFamily="34" charset="-122"/>
                <a:ea typeface="微软雅黑" panose="020B0503020204020204" pitchFamily="34" charset="-122"/>
              </a:rPr>
              <a:t>年</a:t>
            </a:r>
            <a:r>
              <a:rPr lang="en-US" altLang="zh-CN" sz="1000" b="0" i="0" u="none" strike="noStrike" baseline="0" dirty="0">
                <a:latin typeface="微软雅黑" panose="020B0503020204020204" pitchFamily="34" charset="-122"/>
                <a:ea typeface="微软雅黑" panose="020B0503020204020204" pitchFamily="34" charset="-122"/>
              </a:rPr>
              <a:t>6 </a:t>
            </a:r>
            <a:r>
              <a:rPr lang="zh-CN" altLang="en-US" sz="1000" b="0" i="0" u="none" strike="noStrike" baseline="0" dirty="0">
                <a:latin typeface="微软雅黑" panose="020B0503020204020204" pitchFamily="34" charset="-122"/>
                <a:ea typeface="微软雅黑" panose="020B0503020204020204" pitchFamily="34" charset="-122"/>
              </a:rPr>
              <a:t>月第 </a:t>
            </a:r>
            <a:r>
              <a:rPr lang="en-US" altLang="zh-CN" sz="1000" b="0" i="0" u="none" strike="noStrike" baseline="0" dirty="0">
                <a:latin typeface="微软雅黑" panose="020B0503020204020204" pitchFamily="34" charset="-122"/>
                <a:ea typeface="微软雅黑" panose="020B0503020204020204" pitchFamily="34" charset="-122"/>
              </a:rPr>
              <a:t>56 </a:t>
            </a:r>
            <a:r>
              <a:rPr lang="zh-CN" altLang="en-US" sz="1000" b="0" i="0" u="none" strike="noStrike" baseline="0" dirty="0">
                <a:latin typeface="微软雅黑" panose="020B0503020204020204" pitchFamily="34" charset="-122"/>
                <a:ea typeface="微软雅黑" panose="020B0503020204020204" pitchFamily="34" charset="-122"/>
              </a:rPr>
              <a:t>卷第 </a:t>
            </a:r>
            <a:r>
              <a:rPr lang="en-US" altLang="zh-CN" sz="1000" b="0" i="0" u="none" strike="noStrike" baseline="0" dirty="0">
                <a:latin typeface="微软雅黑" panose="020B0503020204020204" pitchFamily="34" charset="-122"/>
                <a:ea typeface="微软雅黑" panose="020B0503020204020204" pitchFamily="34" charset="-122"/>
              </a:rPr>
              <a:t>6 </a:t>
            </a:r>
            <a:r>
              <a:rPr lang="zh-CN" altLang="en-US" sz="1000" b="0" i="0" u="none" strike="noStrike" baseline="0" dirty="0">
                <a:latin typeface="微软雅黑" panose="020B0503020204020204" pitchFamily="34" charset="-122"/>
                <a:ea typeface="微软雅黑" panose="020B0503020204020204" pitchFamily="34" charset="-122"/>
              </a:rPr>
              <a:t>期</a:t>
            </a:r>
            <a:endParaRPr lang="zh-CN" altLang="en-US" sz="10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63F5903A-CA67-4F10-D441-13A71DB354C0}"/>
              </a:ext>
            </a:extLst>
          </p:cNvPr>
          <p:cNvSpPr txBox="1"/>
          <p:nvPr/>
        </p:nvSpPr>
        <p:spPr>
          <a:xfrm>
            <a:off x="4933740" y="6574688"/>
            <a:ext cx="6109398" cy="246221"/>
          </a:xfrm>
          <a:prstGeom prst="rect">
            <a:avLst/>
          </a:prstGeom>
          <a:noFill/>
        </p:spPr>
        <p:txBody>
          <a:bodyPr wrap="square">
            <a:spAutoFit/>
          </a:bodyPr>
          <a:lstStyle>
            <a:defPPr>
              <a:defRPr lang="zh-CN"/>
            </a:defPPr>
            <a:lvl1pPr>
              <a:defRPr sz="1000">
                <a:latin typeface="微软雅黑" panose="020B0503020204020204" pitchFamily="34" charset="-122"/>
                <a:ea typeface="微软雅黑" panose="020B0503020204020204" pitchFamily="34" charset="-122"/>
              </a:defRPr>
            </a:lvl1pPr>
          </a:lstStyle>
          <a:p>
            <a:r>
              <a:rPr lang="en-US" altLang="zh-CN" dirty="0"/>
              <a:t>《</a:t>
            </a:r>
            <a:r>
              <a:rPr lang="zh-CN" altLang="en-US" dirty="0"/>
              <a:t>中国偏头痛诊治指南</a:t>
            </a:r>
            <a:r>
              <a:rPr lang="en-US" altLang="zh-CN" dirty="0"/>
              <a:t>》</a:t>
            </a:r>
            <a:r>
              <a:rPr lang="zh-CN" altLang="en-US" dirty="0"/>
              <a:t>中国疼痛医学杂志</a:t>
            </a:r>
            <a:r>
              <a:rPr lang="en-US" altLang="zh-CN" dirty="0"/>
              <a:t>2022, 28 (12)</a:t>
            </a:r>
            <a:endParaRPr lang="zh-CN" altLang="en-US" dirty="0"/>
          </a:p>
        </p:txBody>
      </p:sp>
    </p:spTree>
    <p:extLst>
      <p:ext uri="{BB962C8B-B14F-4D97-AF65-F5344CB8AC3E}">
        <p14:creationId xmlns:p14="http://schemas.microsoft.com/office/powerpoint/2010/main" val="307110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3B8F605-67AF-FAC8-E8C3-C9E5E11A02B4}"/>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1</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、药品基本情况（</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3/3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p>
        </p:txBody>
      </p:sp>
      <p:sp>
        <p:nvSpPr>
          <p:cNvPr id="4" name="文本框 3">
            <a:extLst>
              <a:ext uri="{FF2B5EF4-FFF2-40B4-BE49-F238E27FC236}">
                <a16:creationId xmlns:a16="http://schemas.microsoft.com/office/drawing/2014/main" id="{BA340984-B112-16F8-13F6-475E4FC30DB3}"/>
              </a:ext>
            </a:extLst>
          </p:cNvPr>
          <p:cNvSpPr txBox="1"/>
          <p:nvPr/>
        </p:nvSpPr>
        <p:spPr>
          <a:xfrm>
            <a:off x="266847" y="936953"/>
            <a:ext cx="8324494" cy="461665"/>
          </a:xfrm>
          <a:prstGeom prst="rect">
            <a:avLst/>
          </a:prstGeom>
          <a:noFill/>
        </p:spPr>
        <p:txBody>
          <a:bodyPr wrap="square" rtlCol="0">
            <a:spAutoFit/>
          </a:bodyPr>
          <a:lstStyle/>
          <a:p>
            <a:r>
              <a:rPr lang="zh-CN" altLang="en-US" sz="2400" b="1" spc="300" dirty="0">
                <a:solidFill>
                  <a:schemeClr val="tx1">
                    <a:lumMod val="65000"/>
                    <a:lumOff val="35000"/>
                  </a:schemeClr>
                </a:solidFill>
                <a:ea typeface="思源黑体 CN Bold" panose="020B0800000000000000"/>
              </a:rPr>
              <a:t>偏头痛的治疗存在极大的未被满足的治疗需求</a:t>
            </a:r>
          </a:p>
        </p:txBody>
      </p:sp>
      <p:grpSp>
        <p:nvGrpSpPr>
          <p:cNvPr id="12" name="组合 11">
            <a:extLst>
              <a:ext uri="{FF2B5EF4-FFF2-40B4-BE49-F238E27FC236}">
                <a16:creationId xmlns:a16="http://schemas.microsoft.com/office/drawing/2014/main" id="{88653703-1B32-7B80-BA52-9DCE15119423}"/>
              </a:ext>
            </a:extLst>
          </p:cNvPr>
          <p:cNvGrpSpPr/>
          <p:nvPr/>
        </p:nvGrpSpPr>
        <p:grpSpPr>
          <a:xfrm>
            <a:off x="427451" y="1541715"/>
            <a:ext cx="9529170" cy="457268"/>
            <a:chOff x="8147324" y="2583819"/>
            <a:chExt cx="8896804" cy="592032"/>
          </a:xfrm>
        </p:grpSpPr>
        <p:sp>
          <p:nvSpPr>
            <p:cNvPr id="13" name="文本框 120">
              <a:extLst>
                <a:ext uri="{FF2B5EF4-FFF2-40B4-BE49-F238E27FC236}">
                  <a16:creationId xmlns:a16="http://schemas.microsoft.com/office/drawing/2014/main" id="{2A198F52-023A-95CD-5EA0-8381614CB46C}"/>
                </a:ext>
              </a:extLst>
            </p:cNvPr>
            <p:cNvSpPr txBox="1"/>
            <p:nvPr/>
          </p:nvSpPr>
          <p:spPr>
            <a:xfrm>
              <a:off x="8614949" y="2603943"/>
              <a:ext cx="8429179" cy="5180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现有药物多数为短半衰期药物，治疗后头痛易复发，频繁给药依从性差</a:t>
              </a:r>
            </a:p>
          </p:txBody>
        </p:sp>
        <p:grpSp>
          <p:nvGrpSpPr>
            <p:cNvPr id="14" name="组合 13">
              <a:extLst>
                <a:ext uri="{FF2B5EF4-FFF2-40B4-BE49-F238E27FC236}">
                  <a16:creationId xmlns:a16="http://schemas.microsoft.com/office/drawing/2014/main" id="{940E627E-8C34-1FB0-D502-E3B14AE0FC71}"/>
                </a:ext>
              </a:extLst>
            </p:cNvPr>
            <p:cNvGrpSpPr/>
            <p:nvPr/>
          </p:nvGrpSpPr>
          <p:grpSpPr>
            <a:xfrm>
              <a:off x="8147324" y="2583819"/>
              <a:ext cx="592032" cy="592032"/>
              <a:chOff x="7963410" y="2605692"/>
              <a:chExt cx="980956" cy="980956"/>
            </a:xfrm>
          </p:grpSpPr>
          <p:sp>
            <p:nvSpPr>
              <p:cNvPr id="15" name="椭圆 14">
                <a:extLst>
                  <a:ext uri="{FF2B5EF4-FFF2-40B4-BE49-F238E27FC236}">
                    <a16:creationId xmlns:a16="http://schemas.microsoft.com/office/drawing/2014/main" id="{3A6DB5F0-B6EC-8F8B-A0DB-BD4984C90CFC}"/>
                  </a:ext>
                </a:extLst>
              </p:cNvPr>
              <p:cNvSpPr/>
              <p:nvPr/>
            </p:nvSpPr>
            <p:spPr>
              <a:xfrm>
                <a:off x="7963410" y="2605692"/>
                <a:ext cx="980956" cy="980956"/>
              </a:xfrm>
              <a:prstGeom prst="ellipse">
                <a:avLst/>
              </a:prstGeom>
              <a:solidFill>
                <a:srgbClr val="C00000"/>
              </a:solidFill>
              <a:ln w="12700">
                <a:solidFill>
                  <a:srgbClr val="FECAC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6" name="Rounded Rectangle 20">
                <a:extLst>
                  <a:ext uri="{FF2B5EF4-FFF2-40B4-BE49-F238E27FC236}">
                    <a16:creationId xmlns:a16="http://schemas.microsoft.com/office/drawing/2014/main" id="{3E7F7B09-7BC4-334D-A604-6282BA9D64A1}"/>
                  </a:ext>
                </a:extLst>
              </p:cNvPr>
              <p:cNvSpPr/>
              <p:nvPr/>
            </p:nvSpPr>
            <p:spPr>
              <a:xfrm>
                <a:off x="8272157" y="2904200"/>
                <a:ext cx="431066" cy="383943"/>
              </a:xfrm>
              <a:custGeom>
                <a:avLst/>
                <a:gdLst>
                  <a:gd name="connsiteX0" fmla="*/ 549417 w 606402"/>
                  <a:gd name="connsiteY0" fmla="*/ 378654 h 540108"/>
                  <a:gd name="connsiteX1" fmla="*/ 588787 w 606402"/>
                  <a:gd name="connsiteY1" fmla="*/ 387432 h 540108"/>
                  <a:gd name="connsiteX2" fmla="*/ 606368 w 606402"/>
                  <a:gd name="connsiteY2" fmla="*/ 408162 h 540108"/>
                  <a:gd name="connsiteX3" fmla="*/ 591125 w 606402"/>
                  <a:gd name="connsiteY3" fmla="*/ 430760 h 540108"/>
                  <a:gd name="connsiteX4" fmla="*/ 282900 w 606402"/>
                  <a:gd name="connsiteY4" fmla="*/ 536653 h 540108"/>
                  <a:gd name="connsiteX5" fmla="*/ 261859 w 606402"/>
                  <a:gd name="connsiteY5" fmla="*/ 540108 h 540108"/>
                  <a:gd name="connsiteX6" fmla="*/ 245307 w 606402"/>
                  <a:gd name="connsiteY6" fmla="*/ 537960 h 540108"/>
                  <a:gd name="connsiteX7" fmla="*/ 16756 w 606402"/>
                  <a:gd name="connsiteY7" fmla="*/ 477543 h 540108"/>
                  <a:gd name="connsiteX8" fmla="*/ 17 w 606402"/>
                  <a:gd name="connsiteY8" fmla="*/ 456720 h 540108"/>
                  <a:gd name="connsiteX9" fmla="*/ 14886 w 606402"/>
                  <a:gd name="connsiteY9" fmla="*/ 434589 h 540108"/>
                  <a:gd name="connsiteX10" fmla="*/ 54817 w 606402"/>
                  <a:gd name="connsiteY10" fmla="*/ 420208 h 540108"/>
                  <a:gd name="connsiteX11" fmla="*/ 234833 w 606402"/>
                  <a:gd name="connsiteY11" fmla="*/ 467832 h 540108"/>
                  <a:gd name="connsiteX12" fmla="*/ 261859 w 606402"/>
                  <a:gd name="connsiteY12" fmla="*/ 471380 h 540108"/>
                  <a:gd name="connsiteX13" fmla="*/ 296179 w 606402"/>
                  <a:gd name="connsiteY13" fmla="*/ 465591 h 540108"/>
                  <a:gd name="connsiteX14" fmla="*/ 549417 w 606402"/>
                  <a:gd name="connsiteY14" fmla="*/ 269066 h 540108"/>
                  <a:gd name="connsiteX15" fmla="*/ 588787 w 606402"/>
                  <a:gd name="connsiteY15" fmla="*/ 277842 h 540108"/>
                  <a:gd name="connsiteX16" fmla="*/ 606368 w 606402"/>
                  <a:gd name="connsiteY16" fmla="*/ 298570 h 540108"/>
                  <a:gd name="connsiteX17" fmla="*/ 591125 w 606402"/>
                  <a:gd name="connsiteY17" fmla="*/ 321165 h 540108"/>
                  <a:gd name="connsiteX18" fmla="*/ 282900 w 606402"/>
                  <a:gd name="connsiteY18" fmla="*/ 427042 h 540108"/>
                  <a:gd name="connsiteX19" fmla="*/ 261859 w 606402"/>
                  <a:gd name="connsiteY19" fmla="*/ 430590 h 540108"/>
                  <a:gd name="connsiteX20" fmla="*/ 245307 w 606402"/>
                  <a:gd name="connsiteY20" fmla="*/ 428349 h 540108"/>
                  <a:gd name="connsiteX21" fmla="*/ 16850 w 606402"/>
                  <a:gd name="connsiteY21" fmla="*/ 367941 h 540108"/>
                  <a:gd name="connsiteX22" fmla="*/ 17 w 606402"/>
                  <a:gd name="connsiteY22" fmla="*/ 347120 h 540108"/>
                  <a:gd name="connsiteX23" fmla="*/ 14886 w 606402"/>
                  <a:gd name="connsiteY23" fmla="*/ 324993 h 540108"/>
                  <a:gd name="connsiteX24" fmla="*/ 54817 w 606402"/>
                  <a:gd name="connsiteY24" fmla="*/ 310614 h 540108"/>
                  <a:gd name="connsiteX25" fmla="*/ 234833 w 606402"/>
                  <a:gd name="connsiteY25" fmla="*/ 358231 h 540108"/>
                  <a:gd name="connsiteX26" fmla="*/ 261859 w 606402"/>
                  <a:gd name="connsiteY26" fmla="*/ 361779 h 540108"/>
                  <a:gd name="connsiteX27" fmla="*/ 296179 w 606402"/>
                  <a:gd name="connsiteY27" fmla="*/ 355990 h 540108"/>
                  <a:gd name="connsiteX28" fmla="*/ 549417 w 606402"/>
                  <a:gd name="connsiteY28" fmla="*/ 159407 h 540108"/>
                  <a:gd name="connsiteX29" fmla="*/ 588787 w 606402"/>
                  <a:gd name="connsiteY29" fmla="*/ 168183 h 540108"/>
                  <a:gd name="connsiteX30" fmla="*/ 606368 w 606402"/>
                  <a:gd name="connsiteY30" fmla="*/ 188911 h 540108"/>
                  <a:gd name="connsiteX31" fmla="*/ 591125 w 606402"/>
                  <a:gd name="connsiteY31" fmla="*/ 211506 h 540108"/>
                  <a:gd name="connsiteX32" fmla="*/ 282900 w 606402"/>
                  <a:gd name="connsiteY32" fmla="*/ 317383 h 540108"/>
                  <a:gd name="connsiteX33" fmla="*/ 261859 w 606402"/>
                  <a:gd name="connsiteY33" fmla="*/ 320931 h 540108"/>
                  <a:gd name="connsiteX34" fmla="*/ 245307 w 606402"/>
                  <a:gd name="connsiteY34" fmla="*/ 318784 h 540108"/>
                  <a:gd name="connsiteX35" fmla="*/ 16850 w 606402"/>
                  <a:gd name="connsiteY35" fmla="*/ 258282 h 540108"/>
                  <a:gd name="connsiteX36" fmla="*/ 17 w 606402"/>
                  <a:gd name="connsiteY36" fmla="*/ 237461 h 540108"/>
                  <a:gd name="connsiteX37" fmla="*/ 14886 w 606402"/>
                  <a:gd name="connsiteY37" fmla="*/ 215334 h 540108"/>
                  <a:gd name="connsiteX38" fmla="*/ 54817 w 606402"/>
                  <a:gd name="connsiteY38" fmla="*/ 200955 h 540108"/>
                  <a:gd name="connsiteX39" fmla="*/ 234833 w 606402"/>
                  <a:gd name="connsiteY39" fmla="*/ 248572 h 540108"/>
                  <a:gd name="connsiteX40" fmla="*/ 261859 w 606402"/>
                  <a:gd name="connsiteY40" fmla="*/ 252120 h 540108"/>
                  <a:gd name="connsiteX41" fmla="*/ 296179 w 606402"/>
                  <a:gd name="connsiteY41" fmla="*/ 246331 h 540108"/>
                  <a:gd name="connsiteX42" fmla="*/ 320025 w 606402"/>
                  <a:gd name="connsiteY42" fmla="*/ 0 h 540108"/>
                  <a:gd name="connsiteX43" fmla="*/ 334146 w 606402"/>
                  <a:gd name="connsiteY43" fmla="*/ 1588 h 540108"/>
                  <a:gd name="connsiteX44" fmla="*/ 588787 w 606402"/>
                  <a:gd name="connsiteY44" fmla="*/ 58556 h 540108"/>
                  <a:gd name="connsiteX45" fmla="*/ 606368 w 606402"/>
                  <a:gd name="connsiteY45" fmla="*/ 79289 h 540108"/>
                  <a:gd name="connsiteX46" fmla="*/ 591125 w 606402"/>
                  <a:gd name="connsiteY46" fmla="*/ 101890 h 540108"/>
                  <a:gd name="connsiteX47" fmla="*/ 282900 w 606402"/>
                  <a:gd name="connsiteY47" fmla="*/ 207795 h 540108"/>
                  <a:gd name="connsiteX48" fmla="*/ 261859 w 606402"/>
                  <a:gd name="connsiteY48" fmla="*/ 211344 h 540108"/>
                  <a:gd name="connsiteX49" fmla="*/ 245307 w 606402"/>
                  <a:gd name="connsiteY49" fmla="*/ 209196 h 540108"/>
                  <a:gd name="connsiteX50" fmla="*/ 16756 w 606402"/>
                  <a:gd name="connsiteY50" fmla="*/ 148679 h 540108"/>
                  <a:gd name="connsiteX51" fmla="*/ 17 w 606402"/>
                  <a:gd name="connsiteY51" fmla="*/ 127852 h 540108"/>
                  <a:gd name="connsiteX52" fmla="*/ 14886 w 606402"/>
                  <a:gd name="connsiteY52" fmla="*/ 105719 h 540108"/>
                  <a:gd name="connsiteX53" fmla="*/ 298143 w 606402"/>
                  <a:gd name="connsiteY53" fmla="*/ 3829 h 540108"/>
                  <a:gd name="connsiteX54" fmla="*/ 320025 w 606402"/>
                  <a:gd name="connsiteY54" fmla="*/ 0 h 54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402" h="540108">
                    <a:moveTo>
                      <a:pt x="549417" y="378654"/>
                    </a:moveTo>
                    <a:lnTo>
                      <a:pt x="588787" y="387432"/>
                    </a:lnTo>
                    <a:cubicBezTo>
                      <a:pt x="598606" y="389673"/>
                      <a:pt x="605807" y="398077"/>
                      <a:pt x="606368" y="408162"/>
                    </a:cubicBezTo>
                    <a:cubicBezTo>
                      <a:pt x="606929" y="418247"/>
                      <a:pt x="600664" y="427398"/>
                      <a:pt x="591125" y="430760"/>
                    </a:cubicBezTo>
                    <a:lnTo>
                      <a:pt x="282900" y="536653"/>
                    </a:lnTo>
                    <a:cubicBezTo>
                      <a:pt x="276073" y="538987"/>
                      <a:pt x="268966" y="540108"/>
                      <a:pt x="261859" y="540108"/>
                    </a:cubicBezTo>
                    <a:cubicBezTo>
                      <a:pt x="256248" y="540108"/>
                      <a:pt x="250731" y="539454"/>
                      <a:pt x="245307" y="537960"/>
                    </a:cubicBezTo>
                    <a:lnTo>
                      <a:pt x="16756" y="477543"/>
                    </a:lnTo>
                    <a:cubicBezTo>
                      <a:pt x="7218" y="475022"/>
                      <a:pt x="485" y="466618"/>
                      <a:pt x="17" y="456720"/>
                    </a:cubicBezTo>
                    <a:cubicBezTo>
                      <a:pt x="-357" y="446915"/>
                      <a:pt x="5628" y="437857"/>
                      <a:pt x="14886" y="434589"/>
                    </a:cubicBezTo>
                    <a:lnTo>
                      <a:pt x="54817" y="420208"/>
                    </a:lnTo>
                    <a:lnTo>
                      <a:pt x="234833" y="467832"/>
                    </a:lnTo>
                    <a:cubicBezTo>
                      <a:pt x="243623" y="470166"/>
                      <a:pt x="252694" y="471380"/>
                      <a:pt x="261859" y="471380"/>
                    </a:cubicBezTo>
                    <a:cubicBezTo>
                      <a:pt x="273548" y="471380"/>
                      <a:pt x="285144" y="469419"/>
                      <a:pt x="296179" y="465591"/>
                    </a:cubicBezTo>
                    <a:close/>
                    <a:moveTo>
                      <a:pt x="549417" y="269066"/>
                    </a:moveTo>
                    <a:lnTo>
                      <a:pt x="588787" y="277842"/>
                    </a:lnTo>
                    <a:cubicBezTo>
                      <a:pt x="598606" y="280083"/>
                      <a:pt x="605807" y="288486"/>
                      <a:pt x="606368" y="298570"/>
                    </a:cubicBezTo>
                    <a:cubicBezTo>
                      <a:pt x="606929" y="308653"/>
                      <a:pt x="600664" y="317897"/>
                      <a:pt x="591125" y="321165"/>
                    </a:cubicBezTo>
                    <a:lnTo>
                      <a:pt x="282900" y="427042"/>
                    </a:lnTo>
                    <a:cubicBezTo>
                      <a:pt x="276073" y="429376"/>
                      <a:pt x="268966" y="430590"/>
                      <a:pt x="261859" y="430590"/>
                    </a:cubicBezTo>
                    <a:cubicBezTo>
                      <a:pt x="256248" y="430590"/>
                      <a:pt x="250731" y="429843"/>
                      <a:pt x="245307" y="428349"/>
                    </a:cubicBezTo>
                    <a:lnTo>
                      <a:pt x="16850" y="367941"/>
                    </a:lnTo>
                    <a:cubicBezTo>
                      <a:pt x="7311" y="365420"/>
                      <a:pt x="485" y="357017"/>
                      <a:pt x="17" y="347120"/>
                    </a:cubicBezTo>
                    <a:cubicBezTo>
                      <a:pt x="-357" y="337317"/>
                      <a:pt x="5628" y="328354"/>
                      <a:pt x="14886" y="324993"/>
                    </a:cubicBezTo>
                    <a:lnTo>
                      <a:pt x="54817" y="310614"/>
                    </a:lnTo>
                    <a:lnTo>
                      <a:pt x="234833" y="358231"/>
                    </a:lnTo>
                    <a:cubicBezTo>
                      <a:pt x="243623" y="360565"/>
                      <a:pt x="252694" y="361779"/>
                      <a:pt x="261859" y="361779"/>
                    </a:cubicBezTo>
                    <a:cubicBezTo>
                      <a:pt x="273548" y="361779"/>
                      <a:pt x="285144" y="359818"/>
                      <a:pt x="296179" y="355990"/>
                    </a:cubicBezTo>
                    <a:close/>
                    <a:moveTo>
                      <a:pt x="549417" y="159407"/>
                    </a:moveTo>
                    <a:lnTo>
                      <a:pt x="588787" y="168183"/>
                    </a:lnTo>
                    <a:cubicBezTo>
                      <a:pt x="598606" y="170424"/>
                      <a:pt x="605807" y="178921"/>
                      <a:pt x="606368" y="188911"/>
                    </a:cubicBezTo>
                    <a:cubicBezTo>
                      <a:pt x="606929" y="198994"/>
                      <a:pt x="600664" y="208238"/>
                      <a:pt x="591125" y="211506"/>
                    </a:cubicBezTo>
                    <a:lnTo>
                      <a:pt x="282900" y="317383"/>
                    </a:lnTo>
                    <a:cubicBezTo>
                      <a:pt x="276073" y="319717"/>
                      <a:pt x="268966" y="320931"/>
                      <a:pt x="261859" y="320931"/>
                    </a:cubicBezTo>
                    <a:cubicBezTo>
                      <a:pt x="256248" y="320931"/>
                      <a:pt x="250731" y="320184"/>
                      <a:pt x="245307" y="318784"/>
                    </a:cubicBezTo>
                    <a:lnTo>
                      <a:pt x="16850" y="258282"/>
                    </a:lnTo>
                    <a:cubicBezTo>
                      <a:pt x="7311" y="255761"/>
                      <a:pt x="485" y="247358"/>
                      <a:pt x="17" y="237461"/>
                    </a:cubicBezTo>
                    <a:cubicBezTo>
                      <a:pt x="-357" y="227658"/>
                      <a:pt x="5628" y="218695"/>
                      <a:pt x="14886" y="215334"/>
                    </a:cubicBezTo>
                    <a:lnTo>
                      <a:pt x="54817" y="200955"/>
                    </a:lnTo>
                    <a:lnTo>
                      <a:pt x="234833" y="248572"/>
                    </a:lnTo>
                    <a:cubicBezTo>
                      <a:pt x="243623" y="250906"/>
                      <a:pt x="252694" y="252120"/>
                      <a:pt x="261859" y="252120"/>
                    </a:cubicBezTo>
                    <a:cubicBezTo>
                      <a:pt x="273548" y="252120"/>
                      <a:pt x="285144" y="250159"/>
                      <a:pt x="296179" y="246331"/>
                    </a:cubicBezTo>
                    <a:close/>
                    <a:moveTo>
                      <a:pt x="320025" y="0"/>
                    </a:moveTo>
                    <a:cubicBezTo>
                      <a:pt x="324794" y="0"/>
                      <a:pt x="329470" y="467"/>
                      <a:pt x="334146" y="1588"/>
                    </a:cubicBezTo>
                    <a:lnTo>
                      <a:pt x="588787" y="58556"/>
                    </a:lnTo>
                    <a:cubicBezTo>
                      <a:pt x="598606" y="60798"/>
                      <a:pt x="605807" y="69296"/>
                      <a:pt x="606368" y="79289"/>
                    </a:cubicBezTo>
                    <a:cubicBezTo>
                      <a:pt x="606929" y="89375"/>
                      <a:pt x="600664" y="98621"/>
                      <a:pt x="591125" y="101890"/>
                    </a:cubicBezTo>
                    <a:lnTo>
                      <a:pt x="282900" y="207795"/>
                    </a:lnTo>
                    <a:cubicBezTo>
                      <a:pt x="276073" y="210130"/>
                      <a:pt x="268966" y="211344"/>
                      <a:pt x="261859" y="211344"/>
                    </a:cubicBezTo>
                    <a:cubicBezTo>
                      <a:pt x="256248" y="211344"/>
                      <a:pt x="250731" y="210597"/>
                      <a:pt x="245307" y="209196"/>
                    </a:cubicBezTo>
                    <a:lnTo>
                      <a:pt x="16756" y="148679"/>
                    </a:lnTo>
                    <a:cubicBezTo>
                      <a:pt x="7218" y="146157"/>
                      <a:pt x="485" y="137752"/>
                      <a:pt x="17" y="127852"/>
                    </a:cubicBezTo>
                    <a:cubicBezTo>
                      <a:pt x="-357" y="118046"/>
                      <a:pt x="5628" y="109081"/>
                      <a:pt x="14886" y="105719"/>
                    </a:cubicBezTo>
                    <a:lnTo>
                      <a:pt x="298143" y="3829"/>
                    </a:lnTo>
                    <a:cubicBezTo>
                      <a:pt x="305156" y="1214"/>
                      <a:pt x="312544" y="0"/>
                      <a:pt x="320025" y="0"/>
                    </a:cubicBezTo>
                    <a:close/>
                  </a:path>
                </a:pathLst>
              </a:custGeom>
              <a:gradFill>
                <a:gsLst>
                  <a:gs pos="0">
                    <a:schemeClr val="bg1"/>
                  </a:gs>
                  <a:gs pos="100000">
                    <a:schemeClr val="accent1">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17" name="文本框 16">
            <a:extLst>
              <a:ext uri="{FF2B5EF4-FFF2-40B4-BE49-F238E27FC236}">
                <a16:creationId xmlns:a16="http://schemas.microsoft.com/office/drawing/2014/main" id="{C09A9994-A4F0-AC0C-A70E-474EF13BC80C}"/>
              </a:ext>
            </a:extLst>
          </p:cNvPr>
          <p:cNvSpPr txBox="1"/>
          <p:nvPr/>
        </p:nvSpPr>
        <p:spPr>
          <a:xfrm>
            <a:off x="1368092" y="2030030"/>
            <a:ext cx="10609542" cy="523220"/>
          </a:xfrm>
          <a:prstGeom prst="rect">
            <a:avLst/>
          </a:prstGeom>
          <a:noFill/>
        </p:spPr>
        <p:txBody>
          <a:bodyPr wrap="square">
            <a:spAutoFit/>
          </a:bodyPr>
          <a:lstStyle/>
          <a:p>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现有药物</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包括所有曲普坦药物及常用解热镇痛非甾体抗炎药物等，</a:t>
            </a: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大部分为短半衰期治疗药物，治疗后易复发，长期频繁用药依从性差，导致无法规范治疗，并且易出现药物性</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偏头痛</a:t>
            </a:r>
            <a:r>
              <a:rPr lang="zh-CN" altLang="en-US" sz="14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id="{EF234603-790C-8828-00B8-CEDDD49C4A7D}"/>
              </a:ext>
            </a:extLst>
          </p:cNvPr>
          <p:cNvSpPr/>
          <p:nvPr/>
        </p:nvSpPr>
        <p:spPr>
          <a:xfrm>
            <a:off x="402771" y="2611406"/>
            <a:ext cx="592032" cy="592032"/>
          </a:xfrm>
          <a:prstGeom prst="ellipse">
            <a:avLst/>
          </a:prstGeom>
          <a:solidFill>
            <a:srgbClr val="C00000"/>
          </a:solidFill>
          <a:ln w="1270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6" name="Rounded Rectangle 20">
            <a:extLst>
              <a:ext uri="{FF2B5EF4-FFF2-40B4-BE49-F238E27FC236}">
                <a16:creationId xmlns:a16="http://schemas.microsoft.com/office/drawing/2014/main" id="{695DBC5F-1482-2A60-D4C8-FB6634D6105F}"/>
              </a:ext>
            </a:extLst>
          </p:cNvPr>
          <p:cNvSpPr/>
          <p:nvPr/>
        </p:nvSpPr>
        <p:spPr>
          <a:xfrm>
            <a:off x="553756" y="2771079"/>
            <a:ext cx="260160" cy="231718"/>
          </a:xfrm>
          <a:custGeom>
            <a:avLst/>
            <a:gdLst>
              <a:gd name="connsiteX0" fmla="*/ 549417 w 606402"/>
              <a:gd name="connsiteY0" fmla="*/ 378654 h 540108"/>
              <a:gd name="connsiteX1" fmla="*/ 588787 w 606402"/>
              <a:gd name="connsiteY1" fmla="*/ 387432 h 540108"/>
              <a:gd name="connsiteX2" fmla="*/ 606368 w 606402"/>
              <a:gd name="connsiteY2" fmla="*/ 408162 h 540108"/>
              <a:gd name="connsiteX3" fmla="*/ 591125 w 606402"/>
              <a:gd name="connsiteY3" fmla="*/ 430760 h 540108"/>
              <a:gd name="connsiteX4" fmla="*/ 282900 w 606402"/>
              <a:gd name="connsiteY4" fmla="*/ 536653 h 540108"/>
              <a:gd name="connsiteX5" fmla="*/ 261859 w 606402"/>
              <a:gd name="connsiteY5" fmla="*/ 540108 h 540108"/>
              <a:gd name="connsiteX6" fmla="*/ 245307 w 606402"/>
              <a:gd name="connsiteY6" fmla="*/ 537960 h 540108"/>
              <a:gd name="connsiteX7" fmla="*/ 16756 w 606402"/>
              <a:gd name="connsiteY7" fmla="*/ 477543 h 540108"/>
              <a:gd name="connsiteX8" fmla="*/ 17 w 606402"/>
              <a:gd name="connsiteY8" fmla="*/ 456720 h 540108"/>
              <a:gd name="connsiteX9" fmla="*/ 14886 w 606402"/>
              <a:gd name="connsiteY9" fmla="*/ 434589 h 540108"/>
              <a:gd name="connsiteX10" fmla="*/ 54817 w 606402"/>
              <a:gd name="connsiteY10" fmla="*/ 420208 h 540108"/>
              <a:gd name="connsiteX11" fmla="*/ 234833 w 606402"/>
              <a:gd name="connsiteY11" fmla="*/ 467832 h 540108"/>
              <a:gd name="connsiteX12" fmla="*/ 261859 w 606402"/>
              <a:gd name="connsiteY12" fmla="*/ 471380 h 540108"/>
              <a:gd name="connsiteX13" fmla="*/ 296179 w 606402"/>
              <a:gd name="connsiteY13" fmla="*/ 465591 h 540108"/>
              <a:gd name="connsiteX14" fmla="*/ 549417 w 606402"/>
              <a:gd name="connsiteY14" fmla="*/ 269066 h 540108"/>
              <a:gd name="connsiteX15" fmla="*/ 588787 w 606402"/>
              <a:gd name="connsiteY15" fmla="*/ 277842 h 540108"/>
              <a:gd name="connsiteX16" fmla="*/ 606368 w 606402"/>
              <a:gd name="connsiteY16" fmla="*/ 298570 h 540108"/>
              <a:gd name="connsiteX17" fmla="*/ 591125 w 606402"/>
              <a:gd name="connsiteY17" fmla="*/ 321165 h 540108"/>
              <a:gd name="connsiteX18" fmla="*/ 282900 w 606402"/>
              <a:gd name="connsiteY18" fmla="*/ 427042 h 540108"/>
              <a:gd name="connsiteX19" fmla="*/ 261859 w 606402"/>
              <a:gd name="connsiteY19" fmla="*/ 430590 h 540108"/>
              <a:gd name="connsiteX20" fmla="*/ 245307 w 606402"/>
              <a:gd name="connsiteY20" fmla="*/ 428349 h 540108"/>
              <a:gd name="connsiteX21" fmla="*/ 16850 w 606402"/>
              <a:gd name="connsiteY21" fmla="*/ 367941 h 540108"/>
              <a:gd name="connsiteX22" fmla="*/ 17 w 606402"/>
              <a:gd name="connsiteY22" fmla="*/ 347120 h 540108"/>
              <a:gd name="connsiteX23" fmla="*/ 14886 w 606402"/>
              <a:gd name="connsiteY23" fmla="*/ 324993 h 540108"/>
              <a:gd name="connsiteX24" fmla="*/ 54817 w 606402"/>
              <a:gd name="connsiteY24" fmla="*/ 310614 h 540108"/>
              <a:gd name="connsiteX25" fmla="*/ 234833 w 606402"/>
              <a:gd name="connsiteY25" fmla="*/ 358231 h 540108"/>
              <a:gd name="connsiteX26" fmla="*/ 261859 w 606402"/>
              <a:gd name="connsiteY26" fmla="*/ 361779 h 540108"/>
              <a:gd name="connsiteX27" fmla="*/ 296179 w 606402"/>
              <a:gd name="connsiteY27" fmla="*/ 355990 h 540108"/>
              <a:gd name="connsiteX28" fmla="*/ 549417 w 606402"/>
              <a:gd name="connsiteY28" fmla="*/ 159407 h 540108"/>
              <a:gd name="connsiteX29" fmla="*/ 588787 w 606402"/>
              <a:gd name="connsiteY29" fmla="*/ 168183 h 540108"/>
              <a:gd name="connsiteX30" fmla="*/ 606368 w 606402"/>
              <a:gd name="connsiteY30" fmla="*/ 188911 h 540108"/>
              <a:gd name="connsiteX31" fmla="*/ 591125 w 606402"/>
              <a:gd name="connsiteY31" fmla="*/ 211506 h 540108"/>
              <a:gd name="connsiteX32" fmla="*/ 282900 w 606402"/>
              <a:gd name="connsiteY32" fmla="*/ 317383 h 540108"/>
              <a:gd name="connsiteX33" fmla="*/ 261859 w 606402"/>
              <a:gd name="connsiteY33" fmla="*/ 320931 h 540108"/>
              <a:gd name="connsiteX34" fmla="*/ 245307 w 606402"/>
              <a:gd name="connsiteY34" fmla="*/ 318784 h 540108"/>
              <a:gd name="connsiteX35" fmla="*/ 16850 w 606402"/>
              <a:gd name="connsiteY35" fmla="*/ 258282 h 540108"/>
              <a:gd name="connsiteX36" fmla="*/ 17 w 606402"/>
              <a:gd name="connsiteY36" fmla="*/ 237461 h 540108"/>
              <a:gd name="connsiteX37" fmla="*/ 14886 w 606402"/>
              <a:gd name="connsiteY37" fmla="*/ 215334 h 540108"/>
              <a:gd name="connsiteX38" fmla="*/ 54817 w 606402"/>
              <a:gd name="connsiteY38" fmla="*/ 200955 h 540108"/>
              <a:gd name="connsiteX39" fmla="*/ 234833 w 606402"/>
              <a:gd name="connsiteY39" fmla="*/ 248572 h 540108"/>
              <a:gd name="connsiteX40" fmla="*/ 261859 w 606402"/>
              <a:gd name="connsiteY40" fmla="*/ 252120 h 540108"/>
              <a:gd name="connsiteX41" fmla="*/ 296179 w 606402"/>
              <a:gd name="connsiteY41" fmla="*/ 246331 h 540108"/>
              <a:gd name="connsiteX42" fmla="*/ 320025 w 606402"/>
              <a:gd name="connsiteY42" fmla="*/ 0 h 540108"/>
              <a:gd name="connsiteX43" fmla="*/ 334146 w 606402"/>
              <a:gd name="connsiteY43" fmla="*/ 1588 h 540108"/>
              <a:gd name="connsiteX44" fmla="*/ 588787 w 606402"/>
              <a:gd name="connsiteY44" fmla="*/ 58556 h 540108"/>
              <a:gd name="connsiteX45" fmla="*/ 606368 w 606402"/>
              <a:gd name="connsiteY45" fmla="*/ 79289 h 540108"/>
              <a:gd name="connsiteX46" fmla="*/ 591125 w 606402"/>
              <a:gd name="connsiteY46" fmla="*/ 101890 h 540108"/>
              <a:gd name="connsiteX47" fmla="*/ 282900 w 606402"/>
              <a:gd name="connsiteY47" fmla="*/ 207795 h 540108"/>
              <a:gd name="connsiteX48" fmla="*/ 261859 w 606402"/>
              <a:gd name="connsiteY48" fmla="*/ 211344 h 540108"/>
              <a:gd name="connsiteX49" fmla="*/ 245307 w 606402"/>
              <a:gd name="connsiteY49" fmla="*/ 209196 h 540108"/>
              <a:gd name="connsiteX50" fmla="*/ 16756 w 606402"/>
              <a:gd name="connsiteY50" fmla="*/ 148679 h 540108"/>
              <a:gd name="connsiteX51" fmla="*/ 17 w 606402"/>
              <a:gd name="connsiteY51" fmla="*/ 127852 h 540108"/>
              <a:gd name="connsiteX52" fmla="*/ 14886 w 606402"/>
              <a:gd name="connsiteY52" fmla="*/ 105719 h 540108"/>
              <a:gd name="connsiteX53" fmla="*/ 298143 w 606402"/>
              <a:gd name="connsiteY53" fmla="*/ 3829 h 540108"/>
              <a:gd name="connsiteX54" fmla="*/ 320025 w 606402"/>
              <a:gd name="connsiteY54" fmla="*/ 0 h 54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402" h="540108">
                <a:moveTo>
                  <a:pt x="549417" y="378654"/>
                </a:moveTo>
                <a:lnTo>
                  <a:pt x="588787" y="387432"/>
                </a:lnTo>
                <a:cubicBezTo>
                  <a:pt x="598606" y="389673"/>
                  <a:pt x="605807" y="398077"/>
                  <a:pt x="606368" y="408162"/>
                </a:cubicBezTo>
                <a:cubicBezTo>
                  <a:pt x="606929" y="418247"/>
                  <a:pt x="600664" y="427398"/>
                  <a:pt x="591125" y="430760"/>
                </a:cubicBezTo>
                <a:lnTo>
                  <a:pt x="282900" y="536653"/>
                </a:lnTo>
                <a:cubicBezTo>
                  <a:pt x="276073" y="538987"/>
                  <a:pt x="268966" y="540108"/>
                  <a:pt x="261859" y="540108"/>
                </a:cubicBezTo>
                <a:cubicBezTo>
                  <a:pt x="256248" y="540108"/>
                  <a:pt x="250731" y="539454"/>
                  <a:pt x="245307" y="537960"/>
                </a:cubicBezTo>
                <a:lnTo>
                  <a:pt x="16756" y="477543"/>
                </a:lnTo>
                <a:cubicBezTo>
                  <a:pt x="7218" y="475022"/>
                  <a:pt x="485" y="466618"/>
                  <a:pt x="17" y="456720"/>
                </a:cubicBezTo>
                <a:cubicBezTo>
                  <a:pt x="-357" y="446915"/>
                  <a:pt x="5628" y="437857"/>
                  <a:pt x="14886" y="434589"/>
                </a:cubicBezTo>
                <a:lnTo>
                  <a:pt x="54817" y="420208"/>
                </a:lnTo>
                <a:lnTo>
                  <a:pt x="234833" y="467832"/>
                </a:lnTo>
                <a:cubicBezTo>
                  <a:pt x="243623" y="470166"/>
                  <a:pt x="252694" y="471380"/>
                  <a:pt x="261859" y="471380"/>
                </a:cubicBezTo>
                <a:cubicBezTo>
                  <a:pt x="273548" y="471380"/>
                  <a:pt x="285144" y="469419"/>
                  <a:pt x="296179" y="465591"/>
                </a:cubicBezTo>
                <a:close/>
                <a:moveTo>
                  <a:pt x="549417" y="269066"/>
                </a:moveTo>
                <a:lnTo>
                  <a:pt x="588787" y="277842"/>
                </a:lnTo>
                <a:cubicBezTo>
                  <a:pt x="598606" y="280083"/>
                  <a:pt x="605807" y="288486"/>
                  <a:pt x="606368" y="298570"/>
                </a:cubicBezTo>
                <a:cubicBezTo>
                  <a:pt x="606929" y="308653"/>
                  <a:pt x="600664" y="317897"/>
                  <a:pt x="591125" y="321165"/>
                </a:cubicBezTo>
                <a:lnTo>
                  <a:pt x="282900" y="427042"/>
                </a:lnTo>
                <a:cubicBezTo>
                  <a:pt x="276073" y="429376"/>
                  <a:pt x="268966" y="430590"/>
                  <a:pt x="261859" y="430590"/>
                </a:cubicBezTo>
                <a:cubicBezTo>
                  <a:pt x="256248" y="430590"/>
                  <a:pt x="250731" y="429843"/>
                  <a:pt x="245307" y="428349"/>
                </a:cubicBezTo>
                <a:lnTo>
                  <a:pt x="16850" y="367941"/>
                </a:lnTo>
                <a:cubicBezTo>
                  <a:pt x="7311" y="365420"/>
                  <a:pt x="485" y="357017"/>
                  <a:pt x="17" y="347120"/>
                </a:cubicBezTo>
                <a:cubicBezTo>
                  <a:pt x="-357" y="337317"/>
                  <a:pt x="5628" y="328354"/>
                  <a:pt x="14886" y="324993"/>
                </a:cubicBezTo>
                <a:lnTo>
                  <a:pt x="54817" y="310614"/>
                </a:lnTo>
                <a:lnTo>
                  <a:pt x="234833" y="358231"/>
                </a:lnTo>
                <a:cubicBezTo>
                  <a:pt x="243623" y="360565"/>
                  <a:pt x="252694" y="361779"/>
                  <a:pt x="261859" y="361779"/>
                </a:cubicBezTo>
                <a:cubicBezTo>
                  <a:pt x="273548" y="361779"/>
                  <a:pt x="285144" y="359818"/>
                  <a:pt x="296179" y="355990"/>
                </a:cubicBezTo>
                <a:close/>
                <a:moveTo>
                  <a:pt x="549417" y="159407"/>
                </a:moveTo>
                <a:lnTo>
                  <a:pt x="588787" y="168183"/>
                </a:lnTo>
                <a:cubicBezTo>
                  <a:pt x="598606" y="170424"/>
                  <a:pt x="605807" y="178921"/>
                  <a:pt x="606368" y="188911"/>
                </a:cubicBezTo>
                <a:cubicBezTo>
                  <a:pt x="606929" y="198994"/>
                  <a:pt x="600664" y="208238"/>
                  <a:pt x="591125" y="211506"/>
                </a:cubicBezTo>
                <a:lnTo>
                  <a:pt x="282900" y="317383"/>
                </a:lnTo>
                <a:cubicBezTo>
                  <a:pt x="276073" y="319717"/>
                  <a:pt x="268966" y="320931"/>
                  <a:pt x="261859" y="320931"/>
                </a:cubicBezTo>
                <a:cubicBezTo>
                  <a:pt x="256248" y="320931"/>
                  <a:pt x="250731" y="320184"/>
                  <a:pt x="245307" y="318784"/>
                </a:cubicBezTo>
                <a:lnTo>
                  <a:pt x="16850" y="258282"/>
                </a:lnTo>
                <a:cubicBezTo>
                  <a:pt x="7311" y="255761"/>
                  <a:pt x="485" y="247358"/>
                  <a:pt x="17" y="237461"/>
                </a:cubicBezTo>
                <a:cubicBezTo>
                  <a:pt x="-357" y="227658"/>
                  <a:pt x="5628" y="218695"/>
                  <a:pt x="14886" y="215334"/>
                </a:cubicBezTo>
                <a:lnTo>
                  <a:pt x="54817" y="200955"/>
                </a:lnTo>
                <a:lnTo>
                  <a:pt x="234833" y="248572"/>
                </a:lnTo>
                <a:cubicBezTo>
                  <a:pt x="243623" y="250906"/>
                  <a:pt x="252694" y="252120"/>
                  <a:pt x="261859" y="252120"/>
                </a:cubicBezTo>
                <a:cubicBezTo>
                  <a:pt x="273548" y="252120"/>
                  <a:pt x="285144" y="250159"/>
                  <a:pt x="296179" y="246331"/>
                </a:cubicBezTo>
                <a:close/>
                <a:moveTo>
                  <a:pt x="320025" y="0"/>
                </a:moveTo>
                <a:cubicBezTo>
                  <a:pt x="324794" y="0"/>
                  <a:pt x="329470" y="467"/>
                  <a:pt x="334146" y="1588"/>
                </a:cubicBezTo>
                <a:lnTo>
                  <a:pt x="588787" y="58556"/>
                </a:lnTo>
                <a:cubicBezTo>
                  <a:pt x="598606" y="60798"/>
                  <a:pt x="605807" y="69296"/>
                  <a:pt x="606368" y="79289"/>
                </a:cubicBezTo>
                <a:cubicBezTo>
                  <a:pt x="606929" y="89375"/>
                  <a:pt x="600664" y="98621"/>
                  <a:pt x="591125" y="101890"/>
                </a:cubicBezTo>
                <a:lnTo>
                  <a:pt x="282900" y="207795"/>
                </a:lnTo>
                <a:cubicBezTo>
                  <a:pt x="276073" y="210130"/>
                  <a:pt x="268966" y="211344"/>
                  <a:pt x="261859" y="211344"/>
                </a:cubicBezTo>
                <a:cubicBezTo>
                  <a:pt x="256248" y="211344"/>
                  <a:pt x="250731" y="210597"/>
                  <a:pt x="245307" y="209196"/>
                </a:cubicBezTo>
                <a:lnTo>
                  <a:pt x="16756" y="148679"/>
                </a:lnTo>
                <a:cubicBezTo>
                  <a:pt x="7218" y="146157"/>
                  <a:pt x="485" y="137752"/>
                  <a:pt x="17" y="127852"/>
                </a:cubicBezTo>
                <a:cubicBezTo>
                  <a:pt x="-357" y="118046"/>
                  <a:pt x="5628" y="109081"/>
                  <a:pt x="14886" y="105719"/>
                </a:cubicBezTo>
                <a:lnTo>
                  <a:pt x="298143" y="3829"/>
                </a:lnTo>
                <a:cubicBezTo>
                  <a:pt x="305156" y="1214"/>
                  <a:pt x="312544" y="0"/>
                  <a:pt x="320025" y="0"/>
                </a:cubicBezTo>
                <a:close/>
              </a:path>
            </a:pathLst>
          </a:custGeom>
          <a:gradFill>
            <a:gsLst>
              <a:gs pos="0">
                <a:schemeClr val="bg1"/>
              </a:gs>
              <a:gs pos="100000">
                <a:schemeClr val="accent1">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0" name="组合 29">
            <a:extLst>
              <a:ext uri="{FF2B5EF4-FFF2-40B4-BE49-F238E27FC236}">
                <a16:creationId xmlns:a16="http://schemas.microsoft.com/office/drawing/2014/main" id="{C1059232-37D4-A020-B360-3ADA589EF15E}"/>
              </a:ext>
            </a:extLst>
          </p:cNvPr>
          <p:cNvGrpSpPr/>
          <p:nvPr/>
        </p:nvGrpSpPr>
        <p:grpSpPr>
          <a:xfrm>
            <a:off x="415996" y="3819095"/>
            <a:ext cx="10586948" cy="666090"/>
            <a:chOff x="8456546" y="2423788"/>
            <a:chExt cx="10586948" cy="666090"/>
          </a:xfrm>
        </p:grpSpPr>
        <p:sp>
          <p:nvSpPr>
            <p:cNvPr id="31" name="文本框 120">
              <a:extLst>
                <a:ext uri="{FF2B5EF4-FFF2-40B4-BE49-F238E27FC236}">
                  <a16:creationId xmlns:a16="http://schemas.microsoft.com/office/drawing/2014/main" id="{92D2951E-9610-B74B-87A5-156FEFB16CD6}"/>
                </a:ext>
              </a:extLst>
            </p:cNvPr>
            <p:cNvSpPr txBox="1"/>
            <p:nvPr/>
          </p:nvSpPr>
          <p:spPr>
            <a:xfrm>
              <a:off x="9408642" y="2423788"/>
              <a:ext cx="963485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治疗药物少，且均未过评，存在质量不确定性</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grpSp>
          <p:nvGrpSpPr>
            <p:cNvPr id="32" name="组合 31">
              <a:extLst>
                <a:ext uri="{FF2B5EF4-FFF2-40B4-BE49-F238E27FC236}">
                  <a16:creationId xmlns:a16="http://schemas.microsoft.com/office/drawing/2014/main" id="{9792AE31-2CF4-5934-546D-62F822F24633}"/>
                </a:ext>
              </a:extLst>
            </p:cNvPr>
            <p:cNvGrpSpPr/>
            <p:nvPr/>
          </p:nvGrpSpPr>
          <p:grpSpPr>
            <a:xfrm>
              <a:off x="8456546" y="2497846"/>
              <a:ext cx="592032" cy="592032"/>
              <a:chOff x="8475768" y="2463241"/>
              <a:chExt cx="980956" cy="980956"/>
            </a:xfrm>
          </p:grpSpPr>
          <p:sp>
            <p:nvSpPr>
              <p:cNvPr id="33" name="椭圆 32">
                <a:extLst>
                  <a:ext uri="{FF2B5EF4-FFF2-40B4-BE49-F238E27FC236}">
                    <a16:creationId xmlns:a16="http://schemas.microsoft.com/office/drawing/2014/main" id="{2EBA354D-3F61-217B-79EB-3507B60B5958}"/>
                  </a:ext>
                </a:extLst>
              </p:cNvPr>
              <p:cNvSpPr/>
              <p:nvPr/>
            </p:nvSpPr>
            <p:spPr>
              <a:xfrm>
                <a:off x="8475768" y="2463241"/>
                <a:ext cx="980956" cy="980956"/>
              </a:xfrm>
              <a:prstGeom prst="ellipse">
                <a:avLst/>
              </a:prstGeom>
              <a:solidFill>
                <a:srgbClr val="C00000"/>
              </a:solidFill>
              <a:ln w="1270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4" name="Rounded Rectangle 20">
                <a:extLst>
                  <a:ext uri="{FF2B5EF4-FFF2-40B4-BE49-F238E27FC236}">
                    <a16:creationId xmlns:a16="http://schemas.microsoft.com/office/drawing/2014/main" id="{33D73CC7-BE27-CA87-400D-DC1A167D4C56}"/>
                  </a:ext>
                </a:extLst>
              </p:cNvPr>
              <p:cNvSpPr/>
              <p:nvPr/>
            </p:nvSpPr>
            <p:spPr>
              <a:xfrm>
                <a:off x="8750712" y="2734405"/>
                <a:ext cx="431067" cy="383941"/>
              </a:xfrm>
              <a:custGeom>
                <a:avLst/>
                <a:gdLst>
                  <a:gd name="connsiteX0" fmla="*/ 549417 w 606402"/>
                  <a:gd name="connsiteY0" fmla="*/ 378654 h 540108"/>
                  <a:gd name="connsiteX1" fmla="*/ 588787 w 606402"/>
                  <a:gd name="connsiteY1" fmla="*/ 387432 h 540108"/>
                  <a:gd name="connsiteX2" fmla="*/ 606368 w 606402"/>
                  <a:gd name="connsiteY2" fmla="*/ 408162 h 540108"/>
                  <a:gd name="connsiteX3" fmla="*/ 591125 w 606402"/>
                  <a:gd name="connsiteY3" fmla="*/ 430760 h 540108"/>
                  <a:gd name="connsiteX4" fmla="*/ 282900 w 606402"/>
                  <a:gd name="connsiteY4" fmla="*/ 536653 h 540108"/>
                  <a:gd name="connsiteX5" fmla="*/ 261859 w 606402"/>
                  <a:gd name="connsiteY5" fmla="*/ 540108 h 540108"/>
                  <a:gd name="connsiteX6" fmla="*/ 245307 w 606402"/>
                  <a:gd name="connsiteY6" fmla="*/ 537960 h 540108"/>
                  <a:gd name="connsiteX7" fmla="*/ 16756 w 606402"/>
                  <a:gd name="connsiteY7" fmla="*/ 477543 h 540108"/>
                  <a:gd name="connsiteX8" fmla="*/ 17 w 606402"/>
                  <a:gd name="connsiteY8" fmla="*/ 456720 h 540108"/>
                  <a:gd name="connsiteX9" fmla="*/ 14886 w 606402"/>
                  <a:gd name="connsiteY9" fmla="*/ 434589 h 540108"/>
                  <a:gd name="connsiteX10" fmla="*/ 54817 w 606402"/>
                  <a:gd name="connsiteY10" fmla="*/ 420208 h 540108"/>
                  <a:gd name="connsiteX11" fmla="*/ 234833 w 606402"/>
                  <a:gd name="connsiteY11" fmla="*/ 467832 h 540108"/>
                  <a:gd name="connsiteX12" fmla="*/ 261859 w 606402"/>
                  <a:gd name="connsiteY12" fmla="*/ 471380 h 540108"/>
                  <a:gd name="connsiteX13" fmla="*/ 296179 w 606402"/>
                  <a:gd name="connsiteY13" fmla="*/ 465591 h 540108"/>
                  <a:gd name="connsiteX14" fmla="*/ 549417 w 606402"/>
                  <a:gd name="connsiteY14" fmla="*/ 269066 h 540108"/>
                  <a:gd name="connsiteX15" fmla="*/ 588787 w 606402"/>
                  <a:gd name="connsiteY15" fmla="*/ 277842 h 540108"/>
                  <a:gd name="connsiteX16" fmla="*/ 606368 w 606402"/>
                  <a:gd name="connsiteY16" fmla="*/ 298570 h 540108"/>
                  <a:gd name="connsiteX17" fmla="*/ 591125 w 606402"/>
                  <a:gd name="connsiteY17" fmla="*/ 321165 h 540108"/>
                  <a:gd name="connsiteX18" fmla="*/ 282900 w 606402"/>
                  <a:gd name="connsiteY18" fmla="*/ 427042 h 540108"/>
                  <a:gd name="connsiteX19" fmla="*/ 261859 w 606402"/>
                  <a:gd name="connsiteY19" fmla="*/ 430590 h 540108"/>
                  <a:gd name="connsiteX20" fmla="*/ 245307 w 606402"/>
                  <a:gd name="connsiteY20" fmla="*/ 428349 h 540108"/>
                  <a:gd name="connsiteX21" fmla="*/ 16850 w 606402"/>
                  <a:gd name="connsiteY21" fmla="*/ 367941 h 540108"/>
                  <a:gd name="connsiteX22" fmla="*/ 17 w 606402"/>
                  <a:gd name="connsiteY22" fmla="*/ 347120 h 540108"/>
                  <a:gd name="connsiteX23" fmla="*/ 14886 w 606402"/>
                  <a:gd name="connsiteY23" fmla="*/ 324993 h 540108"/>
                  <a:gd name="connsiteX24" fmla="*/ 54817 w 606402"/>
                  <a:gd name="connsiteY24" fmla="*/ 310614 h 540108"/>
                  <a:gd name="connsiteX25" fmla="*/ 234833 w 606402"/>
                  <a:gd name="connsiteY25" fmla="*/ 358231 h 540108"/>
                  <a:gd name="connsiteX26" fmla="*/ 261859 w 606402"/>
                  <a:gd name="connsiteY26" fmla="*/ 361779 h 540108"/>
                  <a:gd name="connsiteX27" fmla="*/ 296179 w 606402"/>
                  <a:gd name="connsiteY27" fmla="*/ 355990 h 540108"/>
                  <a:gd name="connsiteX28" fmla="*/ 549417 w 606402"/>
                  <a:gd name="connsiteY28" fmla="*/ 159407 h 540108"/>
                  <a:gd name="connsiteX29" fmla="*/ 588787 w 606402"/>
                  <a:gd name="connsiteY29" fmla="*/ 168183 h 540108"/>
                  <a:gd name="connsiteX30" fmla="*/ 606368 w 606402"/>
                  <a:gd name="connsiteY30" fmla="*/ 188911 h 540108"/>
                  <a:gd name="connsiteX31" fmla="*/ 591125 w 606402"/>
                  <a:gd name="connsiteY31" fmla="*/ 211506 h 540108"/>
                  <a:gd name="connsiteX32" fmla="*/ 282900 w 606402"/>
                  <a:gd name="connsiteY32" fmla="*/ 317383 h 540108"/>
                  <a:gd name="connsiteX33" fmla="*/ 261859 w 606402"/>
                  <a:gd name="connsiteY33" fmla="*/ 320931 h 540108"/>
                  <a:gd name="connsiteX34" fmla="*/ 245307 w 606402"/>
                  <a:gd name="connsiteY34" fmla="*/ 318784 h 540108"/>
                  <a:gd name="connsiteX35" fmla="*/ 16850 w 606402"/>
                  <a:gd name="connsiteY35" fmla="*/ 258282 h 540108"/>
                  <a:gd name="connsiteX36" fmla="*/ 17 w 606402"/>
                  <a:gd name="connsiteY36" fmla="*/ 237461 h 540108"/>
                  <a:gd name="connsiteX37" fmla="*/ 14886 w 606402"/>
                  <a:gd name="connsiteY37" fmla="*/ 215334 h 540108"/>
                  <a:gd name="connsiteX38" fmla="*/ 54817 w 606402"/>
                  <a:gd name="connsiteY38" fmla="*/ 200955 h 540108"/>
                  <a:gd name="connsiteX39" fmla="*/ 234833 w 606402"/>
                  <a:gd name="connsiteY39" fmla="*/ 248572 h 540108"/>
                  <a:gd name="connsiteX40" fmla="*/ 261859 w 606402"/>
                  <a:gd name="connsiteY40" fmla="*/ 252120 h 540108"/>
                  <a:gd name="connsiteX41" fmla="*/ 296179 w 606402"/>
                  <a:gd name="connsiteY41" fmla="*/ 246331 h 540108"/>
                  <a:gd name="connsiteX42" fmla="*/ 320025 w 606402"/>
                  <a:gd name="connsiteY42" fmla="*/ 0 h 540108"/>
                  <a:gd name="connsiteX43" fmla="*/ 334146 w 606402"/>
                  <a:gd name="connsiteY43" fmla="*/ 1588 h 540108"/>
                  <a:gd name="connsiteX44" fmla="*/ 588787 w 606402"/>
                  <a:gd name="connsiteY44" fmla="*/ 58556 h 540108"/>
                  <a:gd name="connsiteX45" fmla="*/ 606368 w 606402"/>
                  <a:gd name="connsiteY45" fmla="*/ 79289 h 540108"/>
                  <a:gd name="connsiteX46" fmla="*/ 591125 w 606402"/>
                  <a:gd name="connsiteY46" fmla="*/ 101890 h 540108"/>
                  <a:gd name="connsiteX47" fmla="*/ 282900 w 606402"/>
                  <a:gd name="connsiteY47" fmla="*/ 207795 h 540108"/>
                  <a:gd name="connsiteX48" fmla="*/ 261859 w 606402"/>
                  <a:gd name="connsiteY48" fmla="*/ 211344 h 540108"/>
                  <a:gd name="connsiteX49" fmla="*/ 245307 w 606402"/>
                  <a:gd name="connsiteY49" fmla="*/ 209196 h 540108"/>
                  <a:gd name="connsiteX50" fmla="*/ 16756 w 606402"/>
                  <a:gd name="connsiteY50" fmla="*/ 148679 h 540108"/>
                  <a:gd name="connsiteX51" fmla="*/ 17 w 606402"/>
                  <a:gd name="connsiteY51" fmla="*/ 127852 h 540108"/>
                  <a:gd name="connsiteX52" fmla="*/ 14886 w 606402"/>
                  <a:gd name="connsiteY52" fmla="*/ 105719 h 540108"/>
                  <a:gd name="connsiteX53" fmla="*/ 298143 w 606402"/>
                  <a:gd name="connsiteY53" fmla="*/ 3829 h 540108"/>
                  <a:gd name="connsiteX54" fmla="*/ 320025 w 606402"/>
                  <a:gd name="connsiteY54" fmla="*/ 0 h 54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402" h="540108">
                    <a:moveTo>
                      <a:pt x="549417" y="378654"/>
                    </a:moveTo>
                    <a:lnTo>
                      <a:pt x="588787" y="387432"/>
                    </a:lnTo>
                    <a:cubicBezTo>
                      <a:pt x="598606" y="389673"/>
                      <a:pt x="605807" y="398077"/>
                      <a:pt x="606368" y="408162"/>
                    </a:cubicBezTo>
                    <a:cubicBezTo>
                      <a:pt x="606929" y="418247"/>
                      <a:pt x="600664" y="427398"/>
                      <a:pt x="591125" y="430760"/>
                    </a:cubicBezTo>
                    <a:lnTo>
                      <a:pt x="282900" y="536653"/>
                    </a:lnTo>
                    <a:cubicBezTo>
                      <a:pt x="276073" y="538987"/>
                      <a:pt x="268966" y="540108"/>
                      <a:pt x="261859" y="540108"/>
                    </a:cubicBezTo>
                    <a:cubicBezTo>
                      <a:pt x="256248" y="540108"/>
                      <a:pt x="250731" y="539454"/>
                      <a:pt x="245307" y="537960"/>
                    </a:cubicBezTo>
                    <a:lnTo>
                      <a:pt x="16756" y="477543"/>
                    </a:lnTo>
                    <a:cubicBezTo>
                      <a:pt x="7218" y="475022"/>
                      <a:pt x="485" y="466618"/>
                      <a:pt x="17" y="456720"/>
                    </a:cubicBezTo>
                    <a:cubicBezTo>
                      <a:pt x="-357" y="446915"/>
                      <a:pt x="5628" y="437857"/>
                      <a:pt x="14886" y="434589"/>
                    </a:cubicBezTo>
                    <a:lnTo>
                      <a:pt x="54817" y="420208"/>
                    </a:lnTo>
                    <a:lnTo>
                      <a:pt x="234833" y="467832"/>
                    </a:lnTo>
                    <a:cubicBezTo>
                      <a:pt x="243623" y="470166"/>
                      <a:pt x="252694" y="471380"/>
                      <a:pt x="261859" y="471380"/>
                    </a:cubicBezTo>
                    <a:cubicBezTo>
                      <a:pt x="273548" y="471380"/>
                      <a:pt x="285144" y="469419"/>
                      <a:pt x="296179" y="465591"/>
                    </a:cubicBezTo>
                    <a:close/>
                    <a:moveTo>
                      <a:pt x="549417" y="269066"/>
                    </a:moveTo>
                    <a:lnTo>
                      <a:pt x="588787" y="277842"/>
                    </a:lnTo>
                    <a:cubicBezTo>
                      <a:pt x="598606" y="280083"/>
                      <a:pt x="605807" y="288486"/>
                      <a:pt x="606368" y="298570"/>
                    </a:cubicBezTo>
                    <a:cubicBezTo>
                      <a:pt x="606929" y="308653"/>
                      <a:pt x="600664" y="317897"/>
                      <a:pt x="591125" y="321165"/>
                    </a:cubicBezTo>
                    <a:lnTo>
                      <a:pt x="282900" y="427042"/>
                    </a:lnTo>
                    <a:cubicBezTo>
                      <a:pt x="276073" y="429376"/>
                      <a:pt x="268966" y="430590"/>
                      <a:pt x="261859" y="430590"/>
                    </a:cubicBezTo>
                    <a:cubicBezTo>
                      <a:pt x="256248" y="430590"/>
                      <a:pt x="250731" y="429843"/>
                      <a:pt x="245307" y="428349"/>
                    </a:cubicBezTo>
                    <a:lnTo>
                      <a:pt x="16850" y="367941"/>
                    </a:lnTo>
                    <a:cubicBezTo>
                      <a:pt x="7311" y="365420"/>
                      <a:pt x="485" y="357017"/>
                      <a:pt x="17" y="347120"/>
                    </a:cubicBezTo>
                    <a:cubicBezTo>
                      <a:pt x="-357" y="337317"/>
                      <a:pt x="5628" y="328354"/>
                      <a:pt x="14886" y="324993"/>
                    </a:cubicBezTo>
                    <a:lnTo>
                      <a:pt x="54817" y="310614"/>
                    </a:lnTo>
                    <a:lnTo>
                      <a:pt x="234833" y="358231"/>
                    </a:lnTo>
                    <a:cubicBezTo>
                      <a:pt x="243623" y="360565"/>
                      <a:pt x="252694" y="361779"/>
                      <a:pt x="261859" y="361779"/>
                    </a:cubicBezTo>
                    <a:cubicBezTo>
                      <a:pt x="273548" y="361779"/>
                      <a:pt x="285144" y="359818"/>
                      <a:pt x="296179" y="355990"/>
                    </a:cubicBezTo>
                    <a:close/>
                    <a:moveTo>
                      <a:pt x="549417" y="159407"/>
                    </a:moveTo>
                    <a:lnTo>
                      <a:pt x="588787" y="168183"/>
                    </a:lnTo>
                    <a:cubicBezTo>
                      <a:pt x="598606" y="170424"/>
                      <a:pt x="605807" y="178921"/>
                      <a:pt x="606368" y="188911"/>
                    </a:cubicBezTo>
                    <a:cubicBezTo>
                      <a:pt x="606929" y="198994"/>
                      <a:pt x="600664" y="208238"/>
                      <a:pt x="591125" y="211506"/>
                    </a:cubicBezTo>
                    <a:lnTo>
                      <a:pt x="282900" y="317383"/>
                    </a:lnTo>
                    <a:cubicBezTo>
                      <a:pt x="276073" y="319717"/>
                      <a:pt x="268966" y="320931"/>
                      <a:pt x="261859" y="320931"/>
                    </a:cubicBezTo>
                    <a:cubicBezTo>
                      <a:pt x="256248" y="320931"/>
                      <a:pt x="250731" y="320184"/>
                      <a:pt x="245307" y="318784"/>
                    </a:cubicBezTo>
                    <a:lnTo>
                      <a:pt x="16850" y="258282"/>
                    </a:lnTo>
                    <a:cubicBezTo>
                      <a:pt x="7311" y="255761"/>
                      <a:pt x="485" y="247358"/>
                      <a:pt x="17" y="237461"/>
                    </a:cubicBezTo>
                    <a:cubicBezTo>
                      <a:pt x="-357" y="227658"/>
                      <a:pt x="5628" y="218695"/>
                      <a:pt x="14886" y="215334"/>
                    </a:cubicBezTo>
                    <a:lnTo>
                      <a:pt x="54817" y="200955"/>
                    </a:lnTo>
                    <a:lnTo>
                      <a:pt x="234833" y="248572"/>
                    </a:lnTo>
                    <a:cubicBezTo>
                      <a:pt x="243623" y="250906"/>
                      <a:pt x="252694" y="252120"/>
                      <a:pt x="261859" y="252120"/>
                    </a:cubicBezTo>
                    <a:cubicBezTo>
                      <a:pt x="273548" y="252120"/>
                      <a:pt x="285144" y="250159"/>
                      <a:pt x="296179" y="246331"/>
                    </a:cubicBezTo>
                    <a:close/>
                    <a:moveTo>
                      <a:pt x="320025" y="0"/>
                    </a:moveTo>
                    <a:cubicBezTo>
                      <a:pt x="324794" y="0"/>
                      <a:pt x="329470" y="467"/>
                      <a:pt x="334146" y="1588"/>
                    </a:cubicBezTo>
                    <a:lnTo>
                      <a:pt x="588787" y="58556"/>
                    </a:lnTo>
                    <a:cubicBezTo>
                      <a:pt x="598606" y="60798"/>
                      <a:pt x="605807" y="69296"/>
                      <a:pt x="606368" y="79289"/>
                    </a:cubicBezTo>
                    <a:cubicBezTo>
                      <a:pt x="606929" y="89375"/>
                      <a:pt x="600664" y="98621"/>
                      <a:pt x="591125" y="101890"/>
                    </a:cubicBezTo>
                    <a:lnTo>
                      <a:pt x="282900" y="207795"/>
                    </a:lnTo>
                    <a:cubicBezTo>
                      <a:pt x="276073" y="210130"/>
                      <a:pt x="268966" y="211344"/>
                      <a:pt x="261859" y="211344"/>
                    </a:cubicBezTo>
                    <a:cubicBezTo>
                      <a:pt x="256248" y="211344"/>
                      <a:pt x="250731" y="210597"/>
                      <a:pt x="245307" y="209196"/>
                    </a:cubicBezTo>
                    <a:lnTo>
                      <a:pt x="16756" y="148679"/>
                    </a:lnTo>
                    <a:cubicBezTo>
                      <a:pt x="7218" y="146157"/>
                      <a:pt x="485" y="137752"/>
                      <a:pt x="17" y="127852"/>
                    </a:cubicBezTo>
                    <a:cubicBezTo>
                      <a:pt x="-357" y="118046"/>
                      <a:pt x="5628" y="109081"/>
                      <a:pt x="14886" y="105719"/>
                    </a:cubicBezTo>
                    <a:lnTo>
                      <a:pt x="298143" y="3829"/>
                    </a:lnTo>
                    <a:cubicBezTo>
                      <a:pt x="305156" y="1214"/>
                      <a:pt x="312544" y="0"/>
                      <a:pt x="320025" y="0"/>
                    </a:cubicBezTo>
                    <a:close/>
                  </a:path>
                </a:pathLst>
              </a:custGeom>
              <a:gradFill>
                <a:gsLst>
                  <a:gs pos="0">
                    <a:schemeClr val="bg1"/>
                  </a:gs>
                  <a:gs pos="100000">
                    <a:schemeClr val="accent1">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5" name="文本框 34">
            <a:extLst>
              <a:ext uri="{FF2B5EF4-FFF2-40B4-BE49-F238E27FC236}">
                <a16:creationId xmlns:a16="http://schemas.microsoft.com/office/drawing/2014/main" id="{C0E9E22B-A9BA-5740-8A55-F31719F14AAD}"/>
              </a:ext>
            </a:extLst>
          </p:cNvPr>
          <p:cNvSpPr txBox="1"/>
          <p:nvPr/>
        </p:nvSpPr>
        <p:spPr>
          <a:xfrm>
            <a:off x="1411931" y="4288525"/>
            <a:ext cx="10241976" cy="738664"/>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国内外诊疗指南均推荐至少尝试</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种曲普坦，均无效才能替换瑞美吉泮等药物；但国内目前仅三种且覆盖率低，患者可及性极差，无法满足临床需求。</a:t>
            </a:r>
            <a:endParaRPr lang="zh-CN" altLang="en-US" sz="1400" dirty="0"/>
          </a:p>
          <a:p>
            <a:r>
              <a:rPr lang="zh-CN" altLang="en-US" sz="1400" dirty="0">
                <a:latin typeface="微软雅黑" panose="020B0503020204020204" pitchFamily="34" charset="-122"/>
                <a:ea typeface="微软雅黑" panose="020B0503020204020204" pitchFamily="34" charset="-122"/>
              </a:rPr>
              <a:t>国内已上市的</a:t>
            </a:r>
            <a:r>
              <a:rPr lang="zh-CN" altLang="en-US" sz="1400" b="1" dirty="0">
                <a:latin typeface="微软雅黑" panose="020B0503020204020204" pitchFamily="34" charset="-122"/>
                <a:ea typeface="微软雅黑" panose="020B0503020204020204" pitchFamily="34" charset="-122"/>
              </a:rPr>
              <a:t>舒马普坦、利扎曲普坦、佐米曲普坦均未通过一致性评价</a:t>
            </a:r>
            <a:r>
              <a:rPr lang="zh-CN" altLang="en-US" sz="1400" dirty="0">
                <a:latin typeface="微软雅黑" panose="020B0503020204020204" pitchFamily="34" charset="-122"/>
                <a:ea typeface="微软雅黑" panose="020B0503020204020204" pitchFamily="34" charset="-122"/>
              </a:rPr>
              <a:t>及</a:t>
            </a:r>
            <a:r>
              <a:rPr lang="zh-CN" altLang="en-US" sz="1400" b="1" dirty="0">
                <a:latin typeface="微软雅黑" panose="020B0503020204020204" pitchFamily="34" charset="-122"/>
                <a:ea typeface="微软雅黑" panose="020B0503020204020204" pitchFamily="34" charset="-122"/>
              </a:rPr>
              <a:t>开展三期临床研究</a:t>
            </a:r>
            <a:r>
              <a:rPr lang="zh-CN" altLang="en-US" sz="1400" dirty="0">
                <a:latin typeface="微软雅黑" panose="020B0503020204020204" pitchFamily="34" charset="-122"/>
                <a:ea typeface="微软雅黑" panose="020B0503020204020204" pitchFamily="34" charset="-122"/>
              </a:rPr>
              <a:t>，存在质量不确定性风险。</a:t>
            </a:r>
          </a:p>
        </p:txBody>
      </p:sp>
      <p:grpSp>
        <p:nvGrpSpPr>
          <p:cNvPr id="36" name="组合 35">
            <a:extLst>
              <a:ext uri="{FF2B5EF4-FFF2-40B4-BE49-F238E27FC236}">
                <a16:creationId xmlns:a16="http://schemas.microsoft.com/office/drawing/2014/main" id="{89BAA9DB-DB4E-7EEB-6795-23667BB1978B}"/>
              </a:ext>
            </a:extLst>
          </p:cNvPr>
          <p:cNvGrpSpPr/>
          <p:nvPr/>
        </p:nvGrpSpPr>
        <p:grpSpPr>
          <a:xfrm>
            <a:off x="1306509" y="5099851"/>
            <a:ext cx="8700354" cy="882504"/>
            <a:chOff x="8472476" y="2424454"/>
            <a:chExt cx="5696850" cy="754419"/>
          </a:xfrm>
        </p:grpSpPr>
        <p:sp>
          <p:nvSpPr>
            <p:cNvPr id="37" name="文本框 120">
              <a:extLst>
                <a:ext uri="{FF2B5EF4-FFF2-40B4-BE49-F238E27FC236}">
                  <a16:creationId xmlns:a16="http://schemas.microsoft.com/office/drawing/2014/main" id="{DED22E7D-B7D1-2D26-8506-9573BFFE718A}"/>
                </a:ext>
              </a:extLst>
            </p:cNvPr>
            <p:cNvSpPr txBox="1"/>
            <p:nvPr/>
          </p:nvSpPr>
          <p:spPr>
            <a:xfrm>
              <a:off x="8472476" y="2424454"/>
              <a:ext cx="5696850" cy="3420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现有</a:t>
              </a:r>
              <a:r>
                <a:rPr lang="zh-CN" altLang="zh-CN" sz="2000" b="1" dirty="0">
                  <a:solidFill>
                    <a:srgbClr val="C00000"/>
                  </a:solidFill>
                  <a:latin typeface="微软雅黑" panose="020B0503020204020204" pitchFamily="34" charset="-122"/>
                  <a:ea typeface="微软雅黑" panose="020B0503020204020204" pitchFamily="34" charset="-122"/>
                </a:rPr>
                <a:t>药物治疗差异大</a:t>
              </a:r>
              <a:r>
                <a:rPr lang="zh-CN" altLang="en-US" sz="2000" b="1" dirty="0">
                  <a:solidFill>
                    <a:srgbClr val="C00000"/>
                  </a:solidFill>
                  <a:latin typeface="微软雅黑" panose="020B0503020204020204" pitchFamily="34" charset="-122"/>
                  <a:ea typeface="微软雅黑" panose="020B0503020204020204" pitchFamily="34" charset="-122"/>
                </a:rPr>
                <a:t>，有效性不足</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不能满足临床需求</a:t>
              </a:r>
            </a:p>
          </p:txBody>
        </p:sp>
        <p:sp>
          <p:nvSpPr>
            <p:cNvPr id="38" name="文本框 121">
              <a:extLst>
                <a:ext uri="{FF2B5EF4-FFF2-40B4-BE49-F238E27FC236}">
                  <a16:creationId xmlns:a16="http://schemas.microsoft.com/office/drawing/2014/main" id="{E96AA09B-22BE-4926-8F56-13B7DCF2EE2A}"/>
                </a:ext>
              </a:extLst>
            </p:cNvPr>
            <p:cNvSpPr txBox="1"/>
            <p:nvPr/>
          </p:nvSpPr>
          <p:spPr>
            <a:xfrm>
              <a:off x="8515771" y="2862504"/>
              <a:ext cx="2139729" cy="3163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100" dirty="0">
                <a:latin typeface="微软雅黑" panose="020B0503020204020204" pitchFamily="34" charset="-122"/>
                <a:ea typeface="微软雅黑" panose="020B0503020204020204" pitchFamily="34" charset="-122"/>
              </a:endParaRPr>
            </a:p>
          </p:txBody>
        </p:sp>
      </p:grpSp>
      <p:grpSp>
        <p:nvGrpSpPr>
          <p:cNvPr id="39" name="组合 38">
            <a:extLst>
              <a:ext uri="{FF2B5EF4-FFF2-40B4-BE49-F238E27FC236}">
                <a16:creationId xmlns:a16="http://schemas.microsoft.com/office/drawing/2014/main" id="{FFA341B9-E0BD-AB31-DAD5-C04F0EBDD17A}"/>
              </a:ext>
            </a:extLst>
          </p:cNvPr>
          <p:cNvGrpSpPr/>
          <p:nvPr/>
        </p:nvGrpSpPr>
        <p:grpSpPr>
          <a:xfrm>
            <a:off x="402771" y="5119051"/>
            <a:ext cx="623710" cy="540046"/>
            <a:chOff x="8500704" y="2207489"/>
            <a:chExt cx="676681" cy="764947"/>
          </a:xfrm>
        </p:grpSpPr>
        <p:sp>
          <p:nvSpPr>
            <p:cNvPr id="40" name="椭圆 39">
              <a:extLst>
                <a:ext uri="{FF2B5EF4-FFF2-40B4-BE49-F238E27FC236}">
                  <a16:creationId xmlns:a16="http://schemas.microsoft.com/office/drawing/2014/main" id="{340CA6A1-2ECF-09CA-649A-6DA5A95E2273}"/>
                </a:ext>
              </a:extLst>
            </p:cNvPr>
            <p:cNvSpPr/>
            <p:nvPr/>
          </p:nvSpPr>
          <p:spPr>
            <a:xfrm>
              <a:off x="8500704" y="2207489"/>
              <a:ext cx="676681" cy="764947"/>
            </a:xfrm>
            <a:prstGeom prst="ellipse">
              <a:avLst/>
            </a:prstGeom>
            <a:solidFill>
              <a:srgbClr val="C00000"/>
            </a:solidFill>
            <a:ln w="12700">
              <a:solidFill>
                <a:srgbClr val="FECAC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Rounded Rectangle 20">
              <a:extLst>
                <a:ext uri="{FF2B5EF4-FFF2-40B4-BE49-F238E27FC236}">
                  <a16:creationId xmlns:a16="http://schemas.microsoft.com/office/drawing/2014/main" id="{C6E77B74-2CEF-C59A-6AA5-76EDE84B0C14}"/>
                </a:ext>
              </a:extLst>
            </p:cNvPr>
            <p:cNvSpPr/>
            <p:nvPr/>
          </p:nvSpPr>
          <p:spPr>
            <a:xfrm>
              <a:off x="8623510" y="2397991"/>
              <a:ext cx="431067" cy="383942"/>
            </a:xfrm>
            <a:custGeom>
              <a:avLst/>
              <a:gdLst>
                <a:gd name="connsiteX0" fmla="*/ 549417 w 606402"/>
                <a:gd name="connsiteY0" fmla="*/ 378654 h 540108"/>
                <a:gd name="connsiteX1" fmla="*/ 588787 w 606402"/>
                <a:gd name="connsiteY1" fmla="*/ 387432 h 540108"/>
                <a:gd name="connsiteX2" fmla="*/ 606368 w 606402"/>
                <a:gd name="connsiteY2" fmla="*/ 408162 h 540108"/>
                <a:gd name="connsiteX3" fmla="*/ 591125 w 606402"/>
                <a:gd name="connsiteY3" fmla="*/ 430760 h 540108"/>
                <a:gd name="connsiteX4" fmla="*/ 282900 w 606402"/>
                <a:gd name="connsiteY4" fmla="*/ 536653 h 540108"/>
                <a:gd name="connsiteX5" fmla="*/ 261859 w 606402"/>
                <a:gd name="connsiteY5" fmla="*/ 540108 h 540108"/>
                <a:gd name="connsiteX6" fmla="*/ 245307 w 606402"/>
                <a:gd name="connsiteY6" fmla="*/ 537960 h 540108"/>
                <a:gd name="connsiteX7" fmla="*/ 16756 w 606402"/>
                <a:gd name="connsiteY7" fmla="*/ 477543 h 540108"/>
                <a:gd name="connsiteX8" fmla="*/ 17 w 606402"/>
                <a:gd name="connsiteY8" fmla="*/ 456720 h 540108"/>
                <a:gd name="connsiteX9" fmla="*/ 14886 w 606402"/>
                <a:gd name="connsiteY9" fmla="*/ 434589 h 540108"/>
                <a:gd name="connsiteX10" fmla="*/ 54817 w 606402"/>
                <a:gd name="connsiteY10" fmla="*/ 420208 h 540108"/>
                <a:gd name="connsiteX11" fmla="*/ 234833 w 606402"/>
                <a:gd name="connsiteY11" fmla="*/ 467832 h 540108"/>
                <a:gd name="connsiteX12" fmla="*/ 261859 w 606402"/>
                <a:gd name="connsiteY12" fmla="*/ 471380 h 540108"/>
                <a:gd name="connsiteX13" fmla="*/ 296179 w 606402"/>
                <a:gd name="connsiteY13" fmla="*/ 465591 h 540108"/>
                <a:gd name="connsiteX14" fmla="*/ 549417 w 606402"/>
                <a:gd name="connsiteY14" fmla="*/ 269066 h 540108"/>
                <a:gd name="connsiteX15" fmla="*/ 588787 w 606402"/>
                <a:gd name="connsiteY15" fmla="*/ 277842 h 540108"/>
                <a:gd name="connsiteX16" fmla="*/ 606368 w 606402"/>
                <a:gd name="connsiteY16" fmla="*/ 298570 h 540108"/>
                <a:gd name="connsiteX17" fmla="*/ 591125 w 606402"/>
                <a:gd name="connsiteY17" fmla="*/ 321165 h 540108"/>
                <a:gd name="connsiteX18" fmla="*/ 282900 w 606402"/>
                <a:gd name="connsiteY18" fmla="*/ 427042 h 540108"/>
                <a:gd name="connsiteX19" fmla="*/ 261859 w 606402"/>
                <a:gd name="connsiteY19" fmla="*/ 430590 h 540108"/>
                <a:gd name="connsiteX20" fmla="*/ 245307 w 606402"/>
                <a:gd name="connsiteY20" fmla="*/ 428349 h 540108"/>
                <a:gd name="connsiteX21" fmla="*/ 16850 w 606402"/>
                <a:gd name="connsiteY21" fmla="*/ 367941 h 540108"/>
                <a:gd name="connsiteX22" fmla="*/ 17 w 606402"/>
                <a:gd name="connsiteY22" fmla="*/ 347120 h 540108"/>
                <a:gd name="connsiteX23" fmla="*/ 14886 w 606402"/>
                <a:gd name="connsiteY23" fmla="*/ 324993 h 540108"/>
                <a:gd name="connsiteX24" fmla="*/ 54817 w 606402"/>
                <a:gd name="connsiteY24" fmla="*/ 310614 h 540108"/>
                <a:gd name="connsiteX25" fmla="*/ 234833 w 606402"/>
                <a:gd name="connsiteY25" fmla="*/ 358231 h 540108"/>
                <a:gd name="connsiteX26" fmla="*/ 261859 w 606402"/>
                <a:gd name="connsiteY26" fmla="*/ 361779 h 540108"/>
                <a:gd name="connsiteX27" fmla="*/ 296179 w 606402"/>
                <a:gd name="connsiteY27" fmla="*/ 355990 h 540108"/>
                <a:gd name="connsiteX28" fmla="*/ 549417 w 606402"/>
                <a:gd name="connsiteY28" fmla="*/ 159407 h 540108"/>
                <a:gd name="connsiteX29" fmla="*/ 588787 w 606402"/>
                <a:gd name="connsiteY29" fmla="*/ 168183 h 540108"/>
                <a:gd name="connsiteX30" fmla="*/ 606368 w 606402"/>
                <a:gd name="connsiteY30" fmla="*/ 188911 h 540108"/>
                <a:gd name="connsiteX31" fmla="*/ 591125 w 606402"/>
                <a:gd name="connsiteY31" fmla="*/ 211506 h 540108"/>
                <a:gd name="connsiteX32" fmla="*/ 282900 w 606402"/>
                <a:gd name="connsiteY32" fmla="*/ 317383 h 540108"/>
                <a:gd name="connsiteX33" fmla="*/ 261859 w 606402"/>
                <a:gd name="connsiteY33" fmla="*/ 320931 h 540108"/>
                <a:gd name="connsiteX34" fmla="*/ 245307 w 606402"/>
                <a:gd name="connsiteY34" fmla="*/ 318784 h 540108"/>
                <a:gd name="connsiteX35" fmla="*/ 16850 w 606402"/>
                <a:gd name="connsiteY35" fmla="*/ 258282 h 540108"/>
                <a:gd name="connsiteX36" fmla="*/ 17 w 606402"/>
                <a:gd name="connsiteY36" fmla="*/ 237461 h 540108"/>
                <a:gd name="connsiteX37" fmla="*/ 14886 w 606402"/>
                <a:gd name="connsiteY37" fmla="*/ 215334 h 540108"/>
                <a:gd name="connsiteX38" fmla="*/ 54817 w 606402"/>
                <a:gd name="connsiteY38" fmla="*/ 200955 h 540108"/>
                <a:gd name="connsiteX39" fmla="*/ 234833 w 606402"/>
                <a:gd name="connsiteY39" fmla="*/ 248572 h 540108"/>
                <a:gd name="connsiteX40" fmla="*/ 261859 w 606402"/>
                <a:gd name="connsiteY40" fmla="*/ 252120 h 540108"/>
                <a:gd name="connsiteX41" fmla="*/ 296179 w 606402"/>
                <a:gd name="connsiteY41" fmla="*/ 246331 h 540108"/>
                <a:gd name="connsiteX42" fmla="*/ 320025 w 606402"/>
                <a:gd name="connsiteY42" fmla="*/ 0 h 540108"/>
                <a:gd name="connsiteX43" fmla="*/ 334146 w 606402"/>
                <a:gd name="connsiteY43" fmla="*/ 1588 h 540108"/>
                <a:gd name="connsiteX44" fmla="*/ 588787 w 606402"/>
                <a:gd name="connsiteY44" fmla="*/ 58556 h 540108"/>
                <a:gd name="connsiteX45" fmla="*/ 606368 w 606402"/>
                <a:gd name="connsiteY45" fmla="*/ 79289 h 540108"/>
                <a:gd name="connsiteX46" fmla="*/ 591125 w 606402"/>
                <a:gd name="connsiteY46" fmla="*/ 101890 h 540108"/>
                <a:gd name="connsiteX47" fmla="*/ 282900 w 606402"/>
                <a:gd name="connsiteY47" fmla="*/ 207795 h 540108"/>
                <a:gd name="connsiteX48" fmla="*/ 261859 w 606402"/>
                <a:gd name="connsiteY48" fmla="*/ 211344 h 540108"/>
                <a:gd name="connsiteX49" fmla="*/ 245307 w 606402"/>
                <a:gd name="connsiteY49" fmla="*/ 209196 h 540108"/>
                <a:gd name="connsiteX50" fmla="*/ 16756 w 606402"/>
                <a:gd name="connsiteY50" fmla="*/ 148679 h 540108"/>
                <a:gd name="connsiteX51" fmla="*/ 17 w 606402"/>
                <a:gd name="connsiteY51" fmla="*/ 127852 h 540108"/>
                <a:gd name="connsiteX52" fmla="*/ 14886 w 606402"/>
                <a:gd name="connsiteY52" fmla="*/ 105719 h 540108"/>
                <a:gd name="connsiteX53" fmla="*/ 298143 w 606402"/>
                <a:gd name="connsiteY53" fmla="*/ 3829 h 540108"/>
                <a:gd name="connsiteX54" fmla="*/ 320025 w 606402"/>
                <a:gd name="connsiteY54" fmla="*/ 0 h 54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6402" h="540108">
                  <a:moveTo>
                    <a:pt x="549417" y="378654"/>
                  </a:moveTo>
                  <a:lnTo>
                    <a:pt x="588787" y="387432"/>
                  </a:lnTo>
                  <a:cubicBezTo>
                    <a:pt x="598606" y="389673"/>
                    <a:pt x="605807" y="398077"/>
                    <a:pt x="606368" y="408162"/>
                  </a:cubicBezTo>
                  <a:cubicBezTo>
                    <a:pt x="606929" y="418247"/>
                    <a:pt x="600664" y="427398"/>
                    <a:pt x="591125" y="430760"/>
                  </a:cubicBezTo>
                  <a:lnTo>
                    <a:pt x="282900" y="536653"/>
                  </a:lnTo>
                  <a:cubicBezTo>
                    <a:pt x="276073" y="538987"/>
                    <a:pt x="268966" y="540108"/>
                    <a:pt x="261859" y="540108"/>
                  </a:cubicBezTo>
                  <a:cubicBezTo>
                    <a:pt x="256248" y="540108"/>
                    <a:pt x="250731" y="539454"/>
                    <a:pt x="245307" y="537960"/>
                  </a:cubicBezTo>
                  <a:lnTo>
                    <a:pt x="16756" y="477543"/>
                  </a:lnTo>
                  <a:cubicBezTo>
                    <a:pt x="7218" y="475022"/>
                    <a:pt x="485" y="466618"/>
                    <a:pt x="17" y="456720"/>
                  </a:cubicBezTo>
                  <a:cubicBezTo>
                    <a:pt x="-357" y="446915"/>
                    <a:pt x="5628" y="437857"/>
                    <a:pt x="14886" y="434589"/>
                  </a:cubicBezTo>
                  <a:lnTo>
                    <a:pt x="54817" y="420208"/>
                  </a:lnTo>
                  <a:lnTo>
                    <a:pt x="234833" y="467832"/>
                  </a:lnTo>
                  <a:cubicBezTo>
                    <a:pt x="243623" y="470166"/>
                    <a:pt x="252694" y="471380"/>
                    <a:pt x="261859" y="471380"/>
                  </a:cubicBezTo>
                  <a:cubicBezTo>
                    <a:pt x="273548" y="471380"/>
                    <a:pt x="285144" y="469419"/>
                    <a:pt x="296179" y="465591"/>
                  </a:cubicBezTo>
                  <a:close/>
                  <a:moveTo>
                    <a:pt x="549417" y="269066"/>
                  </a:moveTo>
                  <a:lnTo>
                    <a:pt x="588787" y="277842"/>
                  </a:lnTo>
                  <a:cubicBezTo>
                    <a:pt x="598606" y="280083"/>
                    <a:pt x="605807" y="288486"/>
                    <a:pt x="606368" y="298570"/>
                  </a:cubicBezTo>
                  <a:cubicBezTo>
                    <a:pt x="606929" y="308653"/>
                    <a:pt x="600664" y="317897"/>
                    <a:pt x="591125" y="321165"/>
                  </a:cubicBezTo>
                  <a:lnTo>
                    <a:pt x="282900" y="427042"/>
                  </a:lnTo>
                  <a:cubicBezTo>
                    <a:pt x="276073" y="429376"/>
                    <a:pt x="268966" y="430590"/>
                    <a:pt x="261859" y="430590"/>
                  </a:cubicBezTo>
                  <a:cubicBezTo>
                    <a:pt x="256248" y="430590"/>
                    <a:pt x="250731" y="429843"/>
                    <a:pt x="245307" y="428349"/>
                  </a:cubicBezTo>
                  <a:lnTo>
                    <a:pt x="16850" y="367941"/>
                  </a:lnTo>
                  <a:cubicBezTo>
                    <a:pt x="7311" y="365420"/>
                    <a:pt x="485" y="357017"/>
                    <a:pt x="17" y="347120"/>
                  </a:cubicBezTo>
                  <a:cubicBezTo>
                    <a:pt x="-357" y="337317"/>
                    <a:pt x="5628" y="328354"/>
                    <a:pt x="14886" y="324993"/>
                  </a:cubicBezTo>
                  <a:lnTo>
                    <a:pt x="54817" y="310614"/>
                  </a:lnTo>
                  <a:lnTo>
                    <a:pt x="234833" y="358231"/>
                  </a:lnTo>
                  <a:cubicBezTo>
                    <a:pt x="243623" y="360565"/>
                    <a:pt x="252694" y="361779"/>
                    <a:pt x="261859" y="361779"/>
                  </a:cubicBezTo>
                  <a:cubicBezTo>
                    <a:pt x="273548" y="361779"/>
                    <a:pt x="285144" y="359818"/>
                    <a:pt x="296179" y="355990"/>
                  </a:cubicBezTo>
                  <a:close/>
                  <a:moveTo>
                    <a:pt x="549417" y="159407"/>
                  </a:moveTo>
                  <a:lnTo>
                    <a:pt x="588787" y="168183"/>
                  </a:lnTo>
                  <a:cubicBezTo>
                    <a:pt x="598606" y="170424"/>
                    <a:pt x="605807" y="178921"/>
                    <a:pt x="606368" y="188911"/>
                  </a:cubicBezTo>
                  <a:cubicBezTo>
                    <a:pt x="606929" y="198994"/>
                    <a:pt x="600664" y="208238"/>
                    <a:pt x="591125" y="211506"/>
                  </a:cubicBezTo>
                  <a:lnTo>
                    <a:pt x="282900" y="317383"/>
                  </a:lnTo>
                  <a:cubicBezTo>
                    <a:pt x="276073" y="319717"/>
                    <a:pt x="268966" y="320931"/>
                    <a:pt x="261859" y="320931"/>
                  </a:cubicBezTo>
                  <a:cubicBezTo>
                    <a:pt x="256248" y="320931"/>
                    <a:pt x="250731" y="320184"/>
                    <a:pt x="245307" y="318784"/>
                  </a:cubicBezTo>
                  <a:lnTo>
                    <a:pt x="16850" y="258282"/>
                  </a:lnTo>
                  <a:cubicBezTo>
                    <a:pt x="7311" y="255761"/>
                    <a:pt x="485" y="247358"/>
                    <a:pt x="17" y="237461"/>
                  </a:cubicBezTo>
                  <a:cubicBezTo>
                    <a:pt x="-357" y="227658"/>
                    <a:pt x="5628" y="218695"/>
                    <a:pt x="14886" y="215334"/>
                  </a:cubicBezTo>
                  <a:lnTo>
                    <a:pt x="54817" y="200955"/>
                  </a:lnTo>
                  <a:lnTo>
                    <a:pt x="234833" y="248572"/>
                  </a:lnTo>
                  <a:cubicBezTo>
                    <a:pt x="243623" y="250906"/>
                    <a:pt x="252694" y="252120"/>
                    <a:pt x="261859" y="252120"/>
                  </a:cubicBezTo>
                  <a:cubicBezTo>
                    <a:pt x="273548" y="252120"/>
                    <a:pt x="285144" y="250159"/>
                    <a:pt x="296179" y="246331"/>
                  </a:cubicBezTo>
                  <a:close/>
                  <a:moveTo>
                    <a:pt x="320025" y="0"/>
                  </a:moveTo>
                  <a:cubicBezTo>
                    <a:pt x="324794" y="0"/>
                    <a:pt x="329470" y="467"/>
                    <a:pt x="334146" y="1588"/>
                  </a:cubicBezTo>
                  <a:lnTo>
                    <a:pt x="588787" y="58556"/>
                  </a:lnTo>
                  <a:cubicBezTo>
                    <a:pt x="598606" y="60798"/>
                    <a:pt x="605807" y="69296"/>
                    <a:pt x="606368" y="79289"/>
                  </a:cubicBezTo>
                  <a:cubicBezTo>
                    <a:pt x="606929" y="89375"/>
                    <a:pt x="600664" y="98621"/>
                    <a:pt x="591125" y="101890"/>
                  </a:cubicBezTo>
                  <a:lnTo>
                    <a:pt x="282900" y="207795"/>
                  </a:lnTo>
                  <a:cubicBezTo>
                    <a:pt x="276073" y="210130"/>
                    <a:pt x="268966" y="211344"/>
                    <a:pt x="261859" y="211344"/>
                  </a:cubicBezTo>
                  <a:cubicBezTo>
                    <a:pt x="256248" y="211344"/>
                    <a:pt x="250731" y="210597"/>
                    <a:pt x="245307" y="209196"/>
                  </a:cubicBezTo>
                  <a:lnTo>
                    <a:pt x="16756" y="148679"/>
                  </a:lnTo>
                  <a:cubicBezTo>
                    <a:pt x="7218" y="146157"/>
                    <a:pt x="485" y="137752"/>
                    <a:pt x="17" y="127852"/>
                  </a:cubicBezTo>
                  <a:cubicBezTo>
                    <a:pt x="-357" y="118046"/>
                    <a:pt x="5628" y="109081"/>
                    <a:pt x="14886" y="105719"/>
                  </a:cubicBezTo>
                  <a:lnTo>
                    <a:pt x="298143" y="3829"/>
                  </a:lnTo>
                  <a:cubicBezTo>
                    <a:pt x="305156" y="1214"/>
                    <a:pt x="312544" y="0"/>
                    <a:pt x="320025" y="0"/>
                  </a:cubicBezTo>
                  <a:close/>
                </a:path>
              </a:pathLst>
            </a:custGeom>
            <a:gradFill>
              <a:gsLst>
                <a:gs pos="0">
                  <a:schemeClr val="bg1"/>
                </a:gs>
                <a:gs pos="100000">
                  <a:schemeClr val="accent1">
                    <a:lumMod val="20000"/>
                    <a:lumOff val="8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文本框 41">
            <a:extLst>
              <a:ext uri="{FF2B5EF4-FFF2-40B4-BE49-F238E27FC236}">
                <a16:creationId xmlns:a16="http://schemas.microsoft.com/office/drawing/2014/main" id="{E16D81E2-31DB-D829-BC4C-DC917BE5E183}"/>
              </a:ext>
            </a:extLst>
          </p:cNvPr>
          <p:cNvSpPr txBox="1"/>
          <p:nvPr/>
        </p:nvSpPr>
        <p:spPr>
          <a:xfrm>
            <a:off x="1306508" y="5524604"/>
            <a:ext cx="10493037" cy="95410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不同的患者对不同的曲普坦及解热镇痛、瑞美吉泮等疗效差异大；解热镇痛药长期服用增加胃肠道不良反应，瑞美吉泮在治疗中效果不及曲普坦类药物，</a:t>
            </a:r>
            <a:r>
              <a:rPr lang="zh-CN" altLang="en-US" sz="1400" dirty="0">
                <a:solidFill>
                  <a:srgbClr val="C00000"/>
                </a:solidFill>
                <a:latin typeface="微软雅黑" panose="020B0503020204020204" pitchFamily="34" charset="-122"/>
                <a:ea typeface="微软雅黑" panose="020B0503020204020204" pitchFamily="34" charset="-122"/>
              </a:rPr>
              <a:t>中国、欧洲、及国际头痛组织制定的多部权威指南均推荐只有在多次尝试不同曲普坦治疗无效或有禁忌的人群推荐使用吉泮类药物。</a:t>
            </a:r>
          </a:p>
          <a:p>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20">
            <a:extLst>
              <a:ext uri="{FF2B5EF4-FFF2-40B4-BE49-F238E27FC236}">
                <a16:creationId xmlns:a16="http://schemas.microsoft.com/office/drawing/2014/main" id="{2B175539-2FF7-B38A-0D6B-9A9E633C7C31}"/>
              </a:ext>
            </a:extLst>
          </p:cNvPr>
          <p:cNvSpPr txBox="1"/>
          <p:nvPr/>
        </p:nvSpPr>
        <p:spPr>
          <a:xfrm>
            <a:off x="1321355" y="2746608"/>
            <a:ext cx="8325063"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女性月经期间偏头痛发作的患者缺少有效的药物治疗</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B9C8B62-AD24-53D3-538B-A19385D21A5F}"/>
              </a:ext>
            </a:extLst>
          </p:cNvPr>
          <p:cNvSpPr txBox="1"/>
          <p:nvPr/>
        </p:nvSpPr>
        <p:spPr>
          <a:xfrm>
            <a:off x="1347855" y="3167847"/>
            <a:ext cx="10609541"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月经期间发作的偏头痛疼痛及伴随症状更为严重，持续时间久，药物反应差，更</a:t>
            </a:r>
            <a:r>
              <a:rPr lang="zh-CN" altLang="en-US" sz="1400">
                <a:latin typeface="微软雅黑" panose="020B0503020204020204" pitchFamily="34" charset="-122"/>
                <a:ea typeface="微软雅黑" panose="020B0503020204020204" pitchFamily="34" charset="-122"/>
                <a:cs typeface="Times New Roman" panose="02020603050405020304" pitchFamily="18" charset="0"/>
              </a:rPr>
              <a:t>难治疗；需要</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能够持续起效的治疗及预防药物。</a:t>
            </a:r>
          </a:p>
        </p:txBody>
      </p:sp>
    </p:spTree>
    <p:extLst>
      <p:ext uri="{BB962C8B-B14F-4D97-AF65-F5344CB8AC3E}">
        <p14:creationId xmlns:p14="http://schemas.microsoft.com/office/powerpoint/2010/main" val="158702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0932C-98FB-4D0B-877F-F2A3CD55BEE9}"/>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823ED11-2739-C964-23CE-E30F1EE69389}"/>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2</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、安全性</a:t>
            </a:r>
          </a:p>
        </p:txBody>
      </p:sp>
      <p:sp>
        <p:nvSpPr>
          <p:cNvPr id="5" name="文本框 4">
            <a:extLst>
              <a:ext uri="{FF2B5EF4-FFF2-40B4-BE49-F238E27FC236}">
                <a16:creationId xmlns:a16="http://schemas.microsoft.com/office/drawing/2014/main" id="{DA8CA977-FADD-BE3B-03AF-E9769CAAAD9E}"/>
              </a:ext>
            </a:extLst>
          </p:cNvPr>
          <p:cNvSpPr txBox="1"/>
          <p:nvPr/>
        </p:nvSpPr>
        <p:spPr>
          <a:xfrm>
            <a:off x="615460" y="855108"/>
            <a:ext cx="10869805" cy="1254574"/>
          </a:xfrm>
          <a:prstGeom prst="rect">
            <a:avLst/>
          </a:prstGeom>
          <a:noFill/>
        </p:spPr>
        <p:txBody>
          <a:bodyPr wrap="square">
            <a:spAutoFit/>
          </a:bodyPr>
          <a:lstStyle/>
          <a:p>
            <a:pPr algn="just">
              <a:lnSpc>
                <a:spcPct val="200000"/>
              </a:lnSpc>
              <a:buNone/>
            </a:pPr>
            <a:r>
              <a:rPr lang="zh-CN" altLang="zh-CN" sz="1800" b="1" u="sng"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药品说明书收载的安全性信息</a:t>
            </a:r>
            <a:endParaRPr lang="zh-CN" altLang="zh-CN" sz="1400" kern="100" dirty="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lnSpc>
                <a:spcPct val="150000"/>
              </a:lnSpc>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呋罗曲坦片临床试验期间，最常见的不良反应（</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&lt;10%</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）包括头晕、疲劳、感觉异常、头痛和血管潮红。</a:t>
            </a:r>
            <a:r>
              <a:rPr lang="zh-CN" altLang="zh-CN" sz="14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报告的不良反应多数为短暂的、轻度到中度的不良反应，可自发性缓解</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。部分不良反应的症状可能源于偏头痛发作。</a:t>
            </a:r>
          </a:p>
        </p:txBody>
      </p:sp>
      <p:sp>
        <p:nvSpPr>
          <p:cNvPr id="7" name="文本框 6">
            <a:extLst>
              <a:ext uri="{FF2B5EF4-FFF2-40B4-BE49-F238E27FC236}">
                <a16:creationId xmlns:a16="http://schemas.microsoft.com/office/drawing/2014/main" id="{4C251874-9514-D13A-3C46-0D9B52F8D4BD}"/>
              </a:ext>
            </a:extLst>
          </p:cNvPr>
          <p:cNvSpPr txBox="1"/>
          <p:nvPr/>
        </p:nvSpPr>
        <p:spPr>
          <a:xfrm>
            <a:off x="615460" y="2109682"/>
            <a:ext cx="6094324" cy="564835"/>
          </a:xfrm>
          <a:prstGeom prst="rect">
            <a:avLst/>
          </a:prstGeom>
          <a:noFill/>
        </p:spPr>
        <p:txBody>
          <a:bodyPr wrap="square">
            <a:spAutoFit/>
          </a:bodyPr>
          <a:lstStyle/>
          <a:p>
            <a:pPr algn="just">
              <a:lnSpc>
                <a:spcPct val="200000"/>
              </a:lnSpc>
            </a:pPr>
            <a:r>
              <a:rPr lang="zh-CN" altLang="zh-CN" b="1" u="sng"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药品不良反应监测情况和药品安全性研究结果</a:t>
            </a:r>
            <a:endParaRPr lang="zh-CN" altLang="en-US" b="1" u="sng"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圆角 9">
            <a:extLst>
              <a:ext uri="{FF2B5EF4-FFF2-40B4-BE49-F238E27FC236}">
                <a16:creationId xmlns:a16="http://schemas.microsoft.com/office/drawing/2014/main" id="{0DE85FB8-2616-222E-F96F-D9B78ED7FE9A}"/>
              </a:ext>
            </a:extLst>
          </p:cNvPr>
          <p:cNvSpPr/>
          <p:nvPr/>
        </p:nvSpPr>
        <p:spPr>
          <a:xfrm>
            <a:off x="615460" y="3764150"/>
            <a:ext cx="3133604" cy="1256044"/>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呋罗曲坦自</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2000</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年上市至今已使用超过</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20</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年，未有任何黑框警告、安全性警告及撤市信息</a:t>
            </a:r>
            <a:endParaRPr lang="zh-CN" altLang="en-US" sz="16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0FEC8439-E85F-41E4-C95C-F6E73C15908E}"/>
              </a:ext>
            </a:extLst>
          </p:cNvPr>
          <p:cNvSpPr txBox="1"/>
          <p:nvPr/>
        </p:nvSpPr>
        <p:spPr>
          <a:xfrm>
            <a:off x="1331409" y="3050569"/>
            <a:ext cx="2883877" cy="461665"/>
          </a:xfrm>
          <a:prstGeom prst="rect">
            <a:avLst/>
          </a:prstGeom>
          <a:noFill/>
        </p:spPr>
        <p:txBody>
          <a:bodyPr wrap="square" rtlCol="0">
            <a:spAutoFit/>
          </a:bodyPr>
          <a:lstStyle/>
          <a:p>
            <a:r>
              <a:rPr lang="zh-CN" altLang="en-US" sz="2400" b="1" dirty="0">
                <a:solidFill>
                  <a:srgbClr val="C4485A"/>
                </a:solidFill>
                <a:latin typeface="微软雅黑" panose="020B0503020204020204" pitchFamily="34" charset="-122"/>
                <a:ea typeface="微软雅黑" panose="020B0503020204020204" pitchFamily="34" charset="-122"/>
              </a:rPr>
              <a:t>安全性久经验证</a:t>
            </a:r>
          </a:p>
        </p:txBody>
      </p:sp>
      <p:sp>
        <p:nvSpPr>
          <p:cNvPr id="12" name="vase_90970">
            <a:extLst>
              <a:ext uri="{FF2B5EF4-FFF2-40B4-BE49-F238E27FC236}">
                <a16:creationId xmlns:a16="http://schemas.microsoft.com/office/drawing/2014/main" id="{D8943EBC-0A31-27B0-01BA-14184397683E}"/>
              </a:ext>
            </a:extLst>
          </p:cNvPr>
          <p:cNvSpPr/>
          <p:nvPr/>
        </p:nvSpPr>
        <p:spPr>
          <a:xfrm>
            <a:off x="657285" y="3050569"/>
            <a:ext cx="448033" cy="461665"/>
          </a:xfrm>
          <a:custGeom>
            <a:avLst/>
            <a:gdLst>
              <a:gd name="T0" fmla="*/ 2963 w 5685"/>
              <a:gd name="T1" fmla="*/ 913 h 5513"/>
              <a:gd name="T2" fmla="*/ 2843 w 5685"/>
              <a:gd name="T3" fmla="*/ 3377 h 5513"/>
              <a:gd name="T4" fmla="*/ 2723 w 5685"/>
              <a:gd name="T5" fmla="*/ 913 h 5513"/>
              <a:gd name="T6" fmla="*/ 1754 w 5685"/>
              <a:gd name="T7" fmla="*/ 432 h 5513"/>
              <a:gd name="T8" fmla="*/ 4052 w 5685"/>
              <a:gd name="T9" fmla="*/ 312 h 5513"/>
              <a:gd name="T10" fmla="*/ 1754 w 5685"/>
              <a:gd name="T11" fmla="*/ 192 h 5513"/>
              <a:gd name="T12" fmla="*/ 1754 w 5685"/>
              <a:gd name="T13" fmla="*/ 432 h 5513"/>
              <a:gd name="T14" fmla="*/ 3443 w 5685"/>
              <a:gd name="T15" fmla="*/ 2888 h 5513"/>
              <a:gd name="T16" fmla="*/ 3683 w 5685"/>
              <a:gd name="T17" fmla="*/ 2888 h 5513"/>
              <a:gd name="T18" fmla="*/ 3563 w 5685"/>
              <a:gd name="T19" fmla="*/ 793 h 5513"/>
              <a:gd name="T20" fmla="*/ 5021 w 5685"/>
              <a:gd name="T21" fmla="*/ 0 h 5513"/>
              <a:gd name="T22" fmla="*/ 4356 w 5685"/>
              <a:gd name="T23" fmla="*/ 2298 h 5513"/>
              <a:gd name="T24" fmla="*/ 1329 w 5685"/>
              <a:gd name="T25" fmla="*/ 2298 h 5513"/>
              <a:gd name="T26" fmla="*/ 665 w 5685"/>
              <a:gd name="T27" fmla="*/ 0 h 5513"/>
              <a:gd name="T28" fmla="*/ 665 w 5685"/>
              <a:gd name="T29" fmla="*/ 1329 h 5513"/>
              <a:gd name="T30" fmla="*/ 665 w 5685"/>
              <a:gd name="T31" fmla="*/ 1089 h 5513"/>
              <a:gd name="T32" fmla="*/ 665 w 5685"/>
              <a:gd name="T33" fmla="*/ 240 h 5513"/>
              <a:gd name="T34" fmla="*/ 1089 w 5685"/>
              <a:gd name="T35" fmla="*/ 2298 h 5513"/>
              <a:gd name="T36" fmla="*/ 2723 w 5685"/>
              <a:gd name="T37" fmla="*/ 4745 h 5513"/>
              <a:gd name="T38" fmla="*/ 2197 w 5685"/>
              <a:gd name="T39" fmla="*/ 4865 h 5513"/>
              <a:gd name="T40" fmla="*/ 2839 w 5685"/>
              <a:gd name="T41" fmla="*/ 4985 h 5513"/>
              <a:gd name="T42" fmla="*/ 2846 w 5685"/>
              <a:gd name="T43" fmla="*/ 4985 h 5513"/>
              <a:gd name="T44" fmla="*/ 3488 w 5685"/>
              <a:gd name="T45" fmla="*/ 4865 h 5513"/>
              <a:gd name="T46" fmla="*/ 2963 w 5685"/>
              <a:gd name="T47" fmla="*/ 4745 h 5513"/>
              <a:gd name="T48" fmla="*/ 4596 w 5685"/>
              <a:gd name="T49" fmla="*/ 2298 h 5513"/>
              <a:gd name="T50" fmla="*/ 5021 w 5685"/>
              <a:gd name="T51" fmla="*/ 240 h 5513"/>
              <a:gd name="T52" fmla="*/ 5021 w 5685"/>
              <a:gd name="T53" fmla="*/ 1089 h 5513"/>
              <a:gd name="T54" fmla="*/ 5021 w 5685"/>
              <a:gd name="T55" fmla="*/ 1329 h 5513"/>
              <a:gd name="T56" fmla="*/ 5021 w 5685"/>
              <a:gd name="T57" fmla="*/ 0 h 5513"/>
              <a:gd name="T58" fmla="*/ 1683 w 5685"/>
              <a:gd name="T59" fmla="*/ 5273 h 5513"/>
              <a:gd name="T60" fmla="*/ 1683 w 5685"/>
              <a:gd name="T61" fmla="*/ 5513 h 5513"/>
              <a:gd name="T62" fmla="*/ 4122 w 5685"/>
              <a:gd name="T63" fmla="*/ 5393 h 5513"/>
              <a:gd name="T64" fmla="*/ 2003 w 5685"/>
              <a:gd name="T65" fmla="*/ 913 h 5513"/>
              <a:gd name="T66" fmla="*/ 2123 w 5685"/>
              <a:gd name="T67" fmla="*/ 3008 h 5513"/>
              <a:gd name="T68" fmla="*/ 2243 w 5685"/>
              <a:gd name="T69" fmla="*/ 913 h 5513"/>
              <a:gd name="T70" fmla="*/ 2003 w 5685"/>
              <a:gd name="T71" fmla="*/ 913 h 5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85" h="5513">
                <a:moveTo>
                  <a:pt x="2843" y="793"/>
                </a:moveTo>
                <a:cubicBezTo>
                  <a:pt x="2909" y="793"/>
                  <a:pt x="2963" y="846"/>
                  <a:pt x="2963" y="913"/>
                </a:cubicBezTo>
                <a:lnTo>
                  <a:pt x="2963" y="3257"/>
                </a:lnTo>
                <a:cubicBezTo>
                  <a:pt x="2963" y="3324"/>
                  <a:pt x="2909" y="3377"/>
                  <a:pt x="2843" y="3377"/>
                </a:cubicBezTo>
                <a:cubicBezTo>
                  <a:pt x="2776" y="3377"/>
                  <a:pt x="2723" y="3324"/>
                  <a:pt x="2723" y="3257"/>
                </a:cubicBezTo>
                <a:lnTo>
                  <a:pt x="2723" y="913"/>
                </a:lnTo>
                <a:cubicBezTo>
                  <a:pt x="2723" y="846"/>
                  <a:pt x="2776" y="793"/>
                  <a:pt x="2843" y="793"/>
                </a:cubicBezTo>
                <a:close/>
                <a:moveTo>
                  <a:pt x="1754" y="432"/>
                </a:moveTo>
                <a:lnTo>
                  <a:pt x="3932" y="432"/>
                </a:lnTo>
                <a:cubicBezTo>
                  <a:pt x="3998" y="432"/>
                  <a:pt x="4052" y="378"/>
                  <a:pt x="4052" y="312"/>
                </a:cubicBezTo>
                <a:cubicBezTo>
                  <a:pt x="4052" y="246"/>
                  <a:pt x="3998" y="192"/>
                  <a:pt x="3932" y="192"/>
                </a:cubicBezTo>
                <a:lnTo>
                  <a:pt x="1754" y="192"/>
                </a:lnTo>
                <a:cubicBezTo>
                  <a:pt x="1687" y="192"/>
                  <a:pt x="1634" y="246"/>
                  <a:pt x="1634" y="312"/>
                </a:cubicBezTo>
                <a:cubicBezTo>
                  <a:pt x="1634" y="378"/>
                  <a:pt x="1687" y="432"/>
                  <a:pt x="1754" y="432"/>
                </a:cubicBezTo>
                <a:close/>
                <a:moveTo>
                  <a:pt x="3443" y="913"/>
                </a:moveTo>
                <a:lnTo>
                  <a:pt x="3443" y="2888"/>
                </a:lnTo>
                <a:cubicBezTo>
                  <a:pt x="3443" y="2955"/>
                  <a:pt x="3496" y="3008"/>
                  <a:pt x="3563" y="3008"/>
                </a:cubicBezTo>
                <a:cubicBezTo>
                  <a:pt x="3629" y="3008"/>
                  <a:pt x="3683" y="2955"/>
                  <a:pt x="3683" y="2888"/>
                </a:cubicBezTo>
                <a:lnTo>
                  <a:pt x="3683" y="913"/>
                </a:lnTo>
                <a:cubicBezTo>
                  <a:pt x="3683" y="846"/>
                  <a:pt x="3629" y="793"/>
                  <a:pt x="3563" y="793"/>
                </a:cubicBezTo>
                <a:cubicBezTo>
                  <a:pt x="3496" y="793"/>
                  <a:pt x="3443" y="846"/>
                  <a:pt x="3443" y="913"/>
                </a:cubicBezTo>
                <a:close/>
                <a:moveTo>
                  <a:pt x="5021" y="0"/>
                </a:moveTo>
                <a:cubicBezTo>
                  <a:pt x="4654" y="0"/>
                  <a:pt x="4356" y="298"/>
                  <a:pt x="4356" y="665"/>
                </a:cubicBezTo>
                <a:lnTo>
                  <a:pt x="4356" y="2298"/>
                </a:lnTo>
                <a:cubicBezTo>
                  <a:pt x="4356" y="3133"/>
                  <a:pt x="3677" y="3812"/>
                  <a:pt x="2843" y="3812"/>
                </a:cubicBezTo>
                <a:cubicBezTo>
                  <a:pt x="2008" y="3812"/>
                  <a:pt x="1329" y="3133"/>
                  <a:pt x="1329" y="2298"/>
                </a:cubicBezTo>
                <a:lnTo>
                  <a:pt x="1329" y="665"/>
                </a:lnTo>
                <a:cubicBezTo>
                  <a:pt x="1329" y="298"/>
                  <a:pt x="1031" y="0"/>
                  <a:pt x="665" y="0"/>
                </a:cubicBezTo>
                <a:cubicBezTo>
                  <a:pt x="298" y="0"/>
                  <a:pt x="0" y="298"/>
                  <a:pt x="0" y="665"/>
                </a:cubicBezTo>
                <a:cubicBezTo>
                  <a:pt x="0" y="1031"/>
                  <a:pt x="298" y="1329"/>
                  <a:pt x="665" y="1329"/>
                </a:cubicBezTo>
                <a:cubicBezTo>
                  <a:pt x="731" y="1329"/>
                  <a:pt x="785" y="1276"/>
                  <a:pt x="785" y="1209"/>
                </a:cubicBezTo>
                <a:cubicBezTo>
                  <a:pt x="785" y="1143"/>
                  <a:pt x="731" y="1089"/>
                  <a:pt x="665" y="1089"/>
                </a:cubicBezTo>
                <a:cubicBezTo>
                  <a:pt x="430" y="1089"/>
                  <a:pt x="240" y="899"/>
                  <a:pt x="240" y="665"/>
                </a:cubicBezTo>
                <a:cubicBezTo>
                  <a:pt x="240" y="431"/>
                  <a:pt x="430" y="240"/>
                  <a:pt x="665" y="240"/>
                </a:cubicBezTo>
                <a:cubicBezTo>
                  <a:pt x="899" y="240"/>
                  <a:pt x="1089" y="431"/>
                  <a:pt x="1089" y="665"/>
                </a:cubicBezTo>
                <a:lnTo>
                  <a:pt x="1089" y="2298"/>
                </a:lnTo>
                <a:cubicBezTo>
                  <a:pt x="1089" y="3225"/>
                  <a:pt x="1811" y="3986"/>
                  <a:pt x="2723" y="4048"/>
                </a:cubicBezTo>
                <a:lnTo>
                  <a:pt x="2723" y="4745"/>
                </a:lnTo>
                <a:lnTo>
                  <a:pt x="2317" y="4745"/>
                </a:lnTo>
                <a:cubicBezTo>
                  <a:pt x="2251" y="4745"/>
                  <a:pt x="2197" y="4799"/>
                  <a:pt x="2197" y="4865"/>
                </a:cubicBezTo>
                <a:cubicBezTo>
                  <a:pt x="2197" y="4931"/>
                  <a:pt x="2251" y="4985"/>
                  <a:pt x="2317" y="4985"/>
                </a:cubicBezTo>
                <a:lnTo>
                  <a:pt x="2839" y="4985"/>
                </a:lnTo>
                <a:cubicBezTo>
                  <a:pt x="2840" y="4985"/>
                  <a:pt x="2841" y="4985"/>
                  <a:pt x="2843" y="4985"/>
                </a:cubicBezTo>
                <a:cubicBezTo>
                  <a:pt x="2844" y="4985"/>
                  <a:pt x="2845" y="4985"/>
                  <a:pt x="2846" y="4985"/>
                </a:cubicBezTo>
                <a:lnTo>
                  <a:pt x="3368" y="4985"/>
                </a:lnTo>
                <a:cubicBezTo>
                  <a:pt x="3435" y="4985"/>
                  <a:pt x="3488" y="4931"/>
                  <a:pt x="3488" y="4865"/>
                </a:cubicBezTo>
                <a:cubicBezTo>
                  <a:pt x="3488" y="4799"/>
                  <a:pt x="3435" y="4745"/>
                  <a:pt x="3368" y="4745"/>
                </a:cubicBezTo>
                <a:lnTo>
                  <a:pt x="2963" y="4745"/>
                </a:lnTo>
                <a:lnTo>
                  <a:pt x="2963" y="4048"/>
                </a:lnTo>
                <a:cubicBezTo>
                  <a:pt x="3874" y="3986"/>
                  <a:pt x="4596" y="3225"/>
                  <a:pt x="4596" y="2298"/>
                </a:cubicBezTo>
                <a:lnTo>
                  <a:pt x="4596" y="665"/>
                </a:lnTo>
                <a:cubicBezTo>
                  <a:pt x="4596" y="431"/>
                  <a:pt x="4787" y="240"/>
                  <a:pt x="5021" y="240"/>
                </a:cubicBezTo>
                <a:cubicBezTo>
                  <a:pt x="5255" y="240"/>
                  <a:pt x="5445" y="431"/>
                  <a:pt x="5445" y="665"/>
                </a:cubicBezTo>
                <a:cubicBezTo>
                  <a:pt x="5445" y="899"/>
                  <a:pt x="5255" y="1089"/>
                  <a:pt x="5021" y="1089"/>
                </a:cubicBezTo>
                <a:cubicBezTo>
                  <a:pt x="4954" y="1089"/>
                  <a:pt x="4901" y="1143"/>
                  <a:pt x="4901" y="1209"/>
                </a:cubicBezTo>
                <a:cubicBezTo>
                  <a:pt x="4901" y="1276"/>
                  <a:pt x="4954" y="1329"/>
                  <a:pt x="5021" y="1329"/>
                </a:cubicBezTo>
                <a:cubicBezTo>
                  <a:pt x="5387" y="1329"/>
                  <a:pt x="5685" y="1031"/>
                  <a:pt x="5685" y="665"/>
                </a:cubicBezTo>
                <a:cubicBezTo>
                  <a:pt x="5685" y="298"/>
                  <a:pt x="5387" y="0"/>
                  <a:pt x="5021" y="0"/>
                </a:cubicBezTo>
                <a:close/>
                <a:moveTo>
                  <a:pt x="4002" y="5273"/>
                </a:moveTo>
                <a:lnTo>
                  <a:pt x="1683" y="5273"/>
                </a:lnTo>
                <a:cubicBezTo>
                  <a:pt x="1617" y="5273"/>
                  <a:pt x="1563" y="5327"/>
                  <a:pt x="1563" y="5393"/>
                </a:cubicBezTo>
                <a:cubicBezTo>
                  <a:pt x="1563" y="5459"/>
                  <a:pt x="1617" y="5513"/>
                  <a:pt x="1683" y="5513"/>
                </a:cubicBezTo>
                <a:lnTo>
                  <a:pt x="4002" y="5513"/>
                </a:lnTo>
                <a:cubicBezTo>
                  <a:pt x="4069" y="5513"/>
                  <a:pt x="4122" y="5459"/>
                  <a:pt x="4122" y="5393"/>
                </a:cubicBezTo>
                <a:cubicBezTo>
                  <a:pt x="4122" y="5327"/>
                  <a:pt x="4069" y="5273"/>
                  <a:pt x="4002" y="5273"/>
                </a:cubicBezTo>
                <a:close/>
                <a:moveTo>
                  <a:pt x="2003" y="913"/>
                </a:moveTo>
                <a:lnTo>
                  <a:pt x="2003" y="2888"/>
                </a:lnTo>
                <a:cubicBezTo>
                  <a:pt x="2003" y="2955"/>
                  <a:pt x="2056" y="3008"/>
                  <a:pt x="2123" y="3008"/>
                </a:cubicBezTo>
                <a:cubicBezTo>
                  <a:pt x="2189" y="3008"/>
                  <a:pt x="2243" y="2955"/>
                  <a:pt x="2243" y="2888"/>
                </a:cubicBezTo>
                <a:lnTo>
                  <a:pt x="2243" y="913"/>
                </a:lnTo>
                <a:cubicBezTo>
                  <a:pt x="2243" y="846"/>
                  <a:pt x="2189" y="793"/>
                  <a:pt x="2123" y="793"/>
                </a:cubicBezTo>
                <a:cubicBezTo>
                  <a:pt x="2056" y="793"/>
                  <a:pt x="2003" y="846"/>
                  <a:pt x="2003" y="91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6A000A49-65CE-C852-442B-8490ADBAE01B}"/>
              </a:ext>
            </a:extLst>
          </p:cNvPr>
          <p:cNvSpPr txBox="1"/>
          <p:nvPr/>
        </p:nvSpPr>
        <p:spPr>
          <a:xfrm>
            <a:off x="5462700" y="3038773"/>
            <a:ext cx="1868036" cy="461665"/>
          </a:xfrm>
          <a:prstGeom prst="rect">
            <a:avLst/>
          </a:prstGeom>
          <a:noFill/>
        </p:spPr>
        <p:txBody>
          <a:bodyPr wrap="square" rtlCol="0">
            <a:spAutoFit/>
          </a:bodyPr>
          <a:lstStyle/>
          <a:p>
            <a:r>
              <a:rPr lang="zh-CN" altLang="en-US" sz="2400" b="1" dirty="0">
                <a:solidFill>
                  <a:srgbClr val="C4485A"/>
                </a:solidFill>
                <a:latin typeface="微软雅黑" panose="020B0503020204020204" pitchFamily="34" charset="-122"/>
                <a:ea typeface="微软雅黑" panose="020B0503020204020204" pitchFamily="34" charset="-122"/>
              </a:rPr>
              <a:t>耐受性好</a:t>
            </a:r>
          </a:p>
        </p:txBody>
      </p:sp>
      <p:sp>
        <p:nvSpPr>
          <p:cNvPr id="15" name="wink-circular-face-symbol_45030">
            <a:extLst>
              <a:ext uri="{FF2B5EF4-FFF2-40B4-BE49-F238E27FC236}">
                <a16:creationId xmlns:a16="http://schemas.microsoft.com/office/drawing/2014/main" id="{3EA7FA1B-D82F-75FC-19A7-33A19DAE9267}"/>
              </a:ext>
            </a:extLst>
          </p:cNvPr>
          <p:cNvSpPr/>
          <p:nvPr/>
        </p:nvSpPr>
        <p:spPr>
          <a:xfrm>
            <a:off x="4887648" y="2987190"/>
            <a:ext cx="472732" cy="564836"/>
          </a:xfrm>
          <a:custGeom>
            <a:avLst/>
            <a:gdLst>
              <a:gd name="T0" fmla="*/ 228 w 457"/>
              <a:gd name="T1" fmla="*/ 0 h 457"/>
              <a:gd name="T2" fmla="*/ 0 w 457"/>
              <a:gd name="T3" fmla="*/ 228 h 457"/>
              <a:gd name="T4" fmla="*/ 228 w 457"/>
              <a:gd name="T5" fmla="*/ 457 h 457"/>
              <a:gd name="T6" fmla="*/ 457 w 457"/>
              <a:gd name="T7" fmla="*/ 228 h 457"/>
              <a:gd name="T8" fmla="*/ 228 w 457"/>
              <a:gd name="T9" fmla="*/ 0 h 457"/>
              <a:gd name="T10" fmla="*/ 144 w 457"/>
              <a:gd name="T11" fmla="*/ 139 h 457"/>
              <a:gd name="T12" fmla="*/ 187 w 457"/>
              <a:gd name="T13" fmla="*/ 182 h 457"/>
              <a:gd name="T14" fmla="*/ 144 w 457"/>
              <a:gd name="T15" fmla="*/ 226 h 457"/>
              <a:gd name="T16" fmla="*/ 101 w 457"/>
              <a:gd name="T17" fmla="*/ 182 h 457"/>
              <a:gd name="T18" fmla="*/ 144 w 457"/>
              <a:gd name="T19" fmla="*/ 139 h 457"/>
              <a:gd name="T20" fmla="*/ 352 w 457"/>
              <a:gd name="T21" fmla="*/ 308 h 457"/>
              <a:gd name="T22" fmla="*/ 228 w 457"/>
              <a:gd name="T23" fmla="*/ 373 h 457"/>
              <a:gd name="T24" fmla="*/ 105 w 457"/>
              <a:gd name="T25" fmla="*/ 308 h 457"/>
              <a:gd name="T26" fmla="*/ 110 w 457"/>
              <a:gd name="T27" fmla="*/ 280 h 457"/>
              <a:gd name="T28" fmla="*/ 138 w 457"/>
              <a:gd name="T29" fmla="*/ 285 h 457"/>
              <a:gd name="T30" fmla="*/ 228 w 457"/>
              <a:gd name="T31" fmla="*/ 333 h 457"/>
              <a:gd name="T32" fmla="*/ 319 w 457"/>
              <a:gd name="T33" fmla="*/ 285 h 457"/>
              <a:gd name="T34" fmla="*/ 346 w 457"/>
              <a:gd name="T35" fmla="*/ 280 h 457"/>
              <a:gd name="T36" fmla="*/ 352 w 457"/>
              <a:gd name="T37" fmla="*/ 308 h 457"/>
              <a:gd name="T38" fmla="*/ 359 w 457"/>
              <a:gd name="T39" fmla="*/ 202 h 457"/>
              <a:gd name="T40" fmla="*/ 293 w 457"/>
              <a:gd name="T41" fmla="*/ 202 h 457"/>
              <a:gd name="T42" fmla="*/ 273 w 457"/>
              <a:gd name="T43" fmla="*/ 182 h 457"/>
              <a:gd name="T44" fmla="*/ 293 w 457"/>
              <a:gd name="T45" fmla="*/ 162 h 457"/>
              <a:gd name="T46" fmla="*/ 359 w 457"/>
              <a:gd name="T47" fmla="*/ 162 h 457"/>
              <a:gd name="T48" fmla="*/ 379 w 457"/>
              <a:gd name="T49" fmla="*/ 182 h 457"/>
              <a:gd name="T50" fmla="*/ 359 w 457"/>
              <a:gd name="T51" fmla="*/ 20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7" h="457">
                <a:moveTo>
                  <a:pt x="228" y="0"/>
                </a:moveTo>
                <a:cubicBezTo>
                  <a:pt x="102" y="0"/>
                  <a:pt x="0" y="102"/>
                  <a:pt x="0" y="228"/>
                </a:cubicBezTo>
                <a:cubicBezTo>
                  <a:pt x="0" y="354"/>
                  <a:pt x="102" y="457"/>
                  <a:pt x="228" y="457"/>
                </a:cubicBezTo>
                <a:cubicBezTo>
                  <a:pt x="354" y="457"/>
                  <a:pt x="457" y="354"/>
                  <a:pt x="457" y="228"/>
                </a:cubicBezTo>
                <a:cubicBezTo>
                  <a:pt x="457" y="102"/>
                  <a:pt x="354" y="0"/>
                  <a:pt x="228" y="0"/>
                </a:cubicBezTo>
                <a:close/>
                <a:moveTo>
                  <a:pt x="144" y="139"/>
                </a:moveTo>
                <a:cubicBezTo>
                  <a:pt x="168" y="139"/>
                  <a:pt x="187" y="158"/>
                  <a:pt x="187" y="182"/>
                </a:cubicBezTo>
                <a:cubicBezTo>
                  <a:pt x="187" y="206"/>
                  <a:pt x="168" y="226"/>
                  <a:pt x="144" y="226"/>
                </a:cubicBezTo>
                <a:cubicBezTo>
                  <a:pt x="120" y="226"/>
                  <a:pt x="101" y="206"/>
                  <a:pt x="101" y="182"/>
                </a:cubicBezTo>
                <a:cubicBezTo>
                  <a:pt x="101" y="158"/>
                  <a:pt x="120" y="139"/>
                  <a:pt x="144" y="139"/>
                </a:cubicBezTo>
                <a:close/>
                <a:moveTo>
                  <a:pt x="352" y="308"/>
                </a:moveTo>
                <a:cubicBezTo>
                  <a:pt x="324" y="348"/>
                  <a:pt x="277" y="373"/>
                  <a:pt x="228" y="373"/>
                </a:cubicBezTo>
                <a:cubicBezTo>
                  <a:pt x="179" y="373"/>
                  <a:pt x="133" y="348"/>
                  <a:pt x="105" y="308"/>
                </a:cubicBezTo>
                <a:cubicBezTo>
                  <a:pt x="99" y="299"/>
                  <a:pt x="101" y="286"/>
                  <a:pt x="110" y="280"/>
                </a:cubicBezTo>
                <a:cubicBezTo>
                  <a:pt x="119" y="274"/>
                  <a:pt x="132" y="276"/>
                  <a:pt x="138" y="285"/>
                </a:cubicBezTo>
                <a:cubicBezTo>
                  <a:pt x="159" y="315"/>
                  <a:pt x="192" y="333"/>
                  <a:pt x="228" y="333"/>
                </a:cubicBezTo>
                <a:cubicBezTo>
                  <a:pt x="264" y="333"/>
                  <a:pt x="298" y="315"/>
                  <a:pt x="319" y="285"/>
                </a:cubicBezTo>
                <a:cubicBezTo>
                  <a:pt x="325" y="276"/>
                  <a:pt x="337" y="274"/>
                  <a:pt x="346" y="280"/>
                </a:cubicBezTo>
                <a:cubicBezTo>
                  <a:pt x="355" y="286"/>
                  <a:pt x="358" y="299"/>
                  <a:pt x="352" y="308"/>
                </a:cubicBezTo>
                <a:close/>
                <a:moveTo>
                  <a:pt x="359" y="202"/>
                </a:moveTo>
                <a:lnTo>
                  <a:pt x="293" y="202"/>
                </a:lnTo>
                <a:cubicBezTo>
                  <a:pt x="282" y="202"/>
                  <a:pt x="273" y="193"/>
                  <a:pt x="273" y="182"/>
                </a:cubicBezTo>
                <a:cubicBezTo>
                  <a:pt x="273" y="171"/>
                  <a:pt x="282" y="162"/>
                  <a:pt x="293" y="162"/>
                </a:cubicBezTo>
                <a:lnTo>
                  <a:pt x="359" y="162"/>
                </a:lnTo>
                <a:cubicBezTo>
                  <a:pt x="370" y="162"/>
                  <a:pt x="379" y="171"/>
                  <a:pt x="379" y="182"/>
                </a:cubicBezTo>
                <a:cubicBezTo>
                  <a:pt x="379" y="193"/>
                  <a:pt x="371" y="202"/>
                  <a:pt x="359" y="202"/>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圆角 15">
            <a:extLst>
              <a:ext uri="{FF2B5EF4-FFF2-40B4-BE49-F238E27FC236}">
                <a16:creationId xmlns:a16="http://schemas.microsoft.com/office/drawing/2014/main" id="{9A312EB4-467D-8ADA-F52B-DA54F662F18E}"/>
              </a:ext>
            </a:extLst>
          </p:cNvPr>
          <p:cNvSpPr/>
          <p:nvPr/>
        </p:nvSpPr>
        <p:spPr>
          <a:xfrm>
            <a:off x="4439847" y="3745896"/>
            <a:ext cx="3218252" cy="1256044"/>
          </a:xfrm>
          <a:prstGeom prst="roundRect">
            <a:avLst/>
          </a:prstGeom>
          <a:solidFill>
            <a:srgbClr val="FFE7E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短期仅有</a:t>
            </a:r>
            <a:r>
              <a:rPr lang="en-US"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长期治疗不到</a:t>
            </a:r>
            <a:r>
              <a:rPr lang="en-US"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的患者退出研究，呋罗曲坦耐受性良好</a:t>
            </a: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相较于其它曲普坦，呋罗曲坦更少与其它药物发生相互作用。</a:t>
            </a:r>
          </a:p>
        </p:txBody>
      </p:sp>
      <p:sp>
        <p:nvSpPr>
          <p:cNvPr id="17" name="文本框 16">
            <a:extLst>
              <a:ext uri="{FF2B5EF4-FFF2-40B4-BE49-F238E27FC236}">
                <a16:creationId xmlns:a16="http://schemas.microsoft.com/office/drawing/2014/main" id="{60108E63-0FBE-46FA-CA33-087E2359D900}"/>
              </a:ext>
            </a:extLst>
          </p:cNvPr>
          <p:cNvSpPr txBox="1"/>
          <p:nvPr/>
        </p:nvSpPr>
        <p:spPr>
          <a:xfrm>
            <a:off x="9521268" y="2993202"/>
            <a:ext cx="1868036" cy="461665"/>
          </a:xfrm>
          <a:prstGeom prst="rect">
            <a:avLst/>
          </a:prstGeom>
          <a:noFill/>
        </p:spPr>
        <p:txBody>
          <a:bodyPr wrap="square" rtlCol="0">
            <a:spAutoFit/>
          </a:bodyPr>
          <a:lstStyle/>
          <a:p>
            <a:r>
              <a:rPr lang="zh-CN" altLang="en-US" sz="2400" b="1" dirty="0">
                <a:solidFill>
                  <a:srgbClr val="C4485A"/>
                </a:solidFill>
                <a:latin typeface="微软雅黑" panose="020B0503020204020204" pitchFamily="34" charset="-122"/>
                <a:ea typeface="微软雅黑" panose="020B0503020204020204" pitchFamily="34" charset="-122"/>
              </a:rPr>
              <a:t>不良事件少</a:t>
            </a:r>
          </a:p>
        </p:txBody>
      </p:sp>
      <p:sp>
        <p:nvSpPr>
          <p:cNvPr id="19" name="shield-little-shape-with-a-cross_20488">
            <a:extLst>
              <a:ext uri="{FF2B5EF4-FFF2-40B4-BE49-F238E27FC236}">
                <a16:creationId xmlns:a16="http://schemas.microsoft.com/office/drawing/2014/main" id="{B2161440-C374-D7C0-7024-4B100D2FB703}"/>
              </a:ext>
            </a:extLst>
          </p:cNvPr>
          <p:cNvSpPr/>
          <p:nvPr/>
        </p:nvSpPr>
        <p:spPr>
          <a:xfrm>
            <a:off x="9043851" y="2993202"/>
            <a:ext cx="364304" cy="461665"/>
          </a:xfrm>
          <a:custGeom>
            <a:avLst/>
            <a:gdLst>
              <a:gd name="connsiteX0" fmla="*/ 275911 w 525007"/>
              <a:gd name="connsiteY0" fmla="*/ 324178 h 601853"/>
              <a:gd name="connsiteX1" fmla="*/ 518444 w 525007"/>
              <a:gd name="connsiteY1" fmla="*/ 324178 h 601853"/>
              <a:gd name="connsiteX2" fmla="*/ 395921 w 525007"/>
              <a:gd name="connsiteY2" fmla="*/ 540580 h 601853"/>
              <a:gd name="connsiteX3" fmla="*/ 275911 w 525007"/>
              <a:gd name="connsiteY3" fmla="*/ 601500 h 601853"/>
              <a:gd name="connsiteX4" fmla="*/ 5857 w 525007"/>
              <a:gd name="connsiteY4" fmla="*/ 324178 h 601853"/>
              <a:gd name="connsiteX5" fmla="*/ 249237 w 525007"/>
              <a:gd name="connsiteY5" fmla="*/ 324178 h 601853"/>
              <a:gd name="connsiteX6" fmla="*/ 249237 w 525007"/>
              <a:gd name="connsiteY6" fmla="*/ 601853 h 601853"/>
              <a:gd name="connsiteX7" fmla="*/ 128720 w 525007"/>
              <a:gd name="connsiteY7" fmla="*/ 544611 h 601853"/>
              <a:gd name="connsiteX8" fmla="*/ 5857 w 525007"/>
              <a:gd name="connsiteY8" fmla="*/ 324178 h 601853"/>
              <a:gd name="connsiteX9" fmla="*/ 275911 w 525007"/>
              <a:gd name="connsiteY9" fmla="*/ 0 h 601853"/>
              <a:gd name="connsiteX10" fmla="*/ 479580 w 525007"/>
              <a:gd name="connsiteY10" fmla="*/ 61423 h 601853"/>
              <a:gd name="connsiteX11" fmla="*/ 490141 w 525007"/>
              <a:gd name="connsiteY11" fmla="*/ 62762 h 601853"/>
              <a:gd name="connsiteX12" fmla="*/ 493996 w 525007"/>
              <a:gd name="connsiteY12" fmla="*/ 72636 h 601853"/>
              <a:gd name="connsiteX13" fmla="*/ 525007 w 525007"/>
              <a:gd name="connsiteY13" fmla="*/ 243348 h 601853"/>
              <a:gd name="connsiteX14" fmla="*/ 522158 w 525007"/>
              <a:gd name="connsiteY14" fmla="*/ 297575 h 601853"/>
              <a:gd name="connsiteX15" fmla="*/ 275911 w 525007"/>
              <a:gd name="connsiteY15" fmla="*/ 297575 h 601853"/>
              <a:gd name="connsiteX16" fmla="*/ 249096 w 525007"/>
              <a:gd name="connsiteY16" fmla="*/ 0 h 601853"/>
              <a:gd name="connsiteX17" fmla="*/ 249096 w 525007"/>
              <a:gd name="connsiteY17" fmla="*/ 297575 h 601853"/>
              <a:gd name="connsiteX18" fmla="*/ 2514 w 525007"/>
              <a:gd name="connsiteY18" fmla="*/ 297575 h 601853"/>
              <a:gd name="connsiteX19" fmla="*/ 0 w 525007"/>
              <a:gd name="connsiteY19" fmla="*/ 243348 h 601853"/>
              <a:gd name="connsiteX20" fmla="*/ 31011 w 525007"/>
              <a:gd name="connsiteY20" fmla="*/ 72636 h 601853"/>
              <a:gd name="connsiteX21" fmla="*/ 34866 w 525007"/>
              <a:gd name="connsiteY21" fmla="*/ 62762 h 601853"/>
              <a:gd name="connsiteX22" fmla="*/ 45595 w 525007"/>
              <a:gd name="connsiteY22" fmla="*/ 61423 h 601853"/>
              <a:gd name="connsiteX23" fmla="*/ 249096 w 525007"/>
              <a:gd name="connsiteY23" fmla="*/ 0 h 6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007" h="601853">
                <a:moveTo>
                  <a:pt x="275911" y="324178"/>
                </a:moveTo>
                <a:lnTo>
                  <a:pt x="518444" y="324178"/>
                </a:lnTo>
                <a:cubicBezTo>
                  <a:pt x="499839" y="435475"/>
                  <a:pt x="444193" y="502421"/>
                  <a:pt x="395921" y="540580"/>
                </a:cubicBezTo>
                <a:cubicBezTo>
                  <a:pt x="346643" y="579743"/>
                  <a:pt x="296695" y="595977"/>
                  <a:pt x="275911" y="601500"/>
                </a:cubicBezTo>
                <a:close/>
                <a:moveTo>
                  <a:pt x="5857" y="324178"/>
                </a:moveTo>
                <a:lnTo>
                  <a:pt x="249237" y="324178"/>
                </a:lnTo>
                <a:lnTo>
                  <a:pt x="249237" y="601853"/>
                </a:lnTo>
                <a:cubicBezTo>
                  <a:pt x="227614" y="596999"/>
                  <a:pt x="177999" y="582270"/>
                  <a:pt x="128720" y="544611"/>
                </a:cubicBezTo>
                <a:cubicBezTo>
                  <a:pt x="61506" y="492892"/>
                  <a:pt x="20272" y="418912"/>
                  <a:pt x="5857" y="324178"/>
                </a:cubicBezTo>
                <a:close/>
                <a:moveTo>
                  <a:pt x="275911" y="0"/>
                </a:moveTo>
                <a:cubicBezTo>
                  <a:pt x="331396" y="31130"/>
                  <a:pt x="401633" y="52385"/>
                  <a:pt x="479580" y="61423"/>
                </a:cubicBezTo>
                <a:lnTo>
                  <a:pt x="490141" y="62762"/>
                </a:lnTo>
                <a:lnTo>
                  <a:pt x="493996" y="72636"/>
                </a:lnTo>
                <a:cubicBezTo>
                  <a:pt x="514279" y="124854"/>
                  <a:pt x="525007" y="183767"/>
                  <a:pt x="525007" y="243348"/>
                </a:cubicBezTo>
                <a:cubicBezTo>
                  <a:pt x="525007" y="262428"/>
                  <a:pt x="524001" y="280504"/>
                  <a:pt x="522158" y="297575"/>
                </a:cubicBezTo>
                <a:lnTo>
                  <a:pt x="275911" y="297575"/>
                </a:lnTo>
                <a:close/>
                <a:moveTo>
                  <a:pt x="249096" y="0"/>
                </a:moveTo>
                <a:lnTo>
                  <a:pt x="249096" y="297575"/>
                </a:lnTo>
                <a:lnTo>
                  <a:pt x="2514" y="297575"/>
                </a:lnTo>
                <a:cubicBezTo>
                  <a:pt x="838" y="280169"/>
                  <a:pt x="0" y="262093"/>
                  <a:pt x="0" y="243348"/>
                </a:cubicBezTo>
                <a:cubicBezTo>
                  <a:pt x="0" y="183767"/>
                  <a:pt x="10728" y="124854"/>
                  <a:pt x="31011" y="72636"/>
                </a:cubicBezTo>
                <a:lnTo>
                  <a:pt x="34866" y="62762"/>
                </a:lnTo>
                <a:lnTo>
                  <a:pt x="45595" y="61423"/>
                </a:lnTo>
                <a:cubicBezTo>
                  <a:pt x="123374" y="52385"/>
                  <a:pt x="193611" y="31130"/>
                  <a:pt x="24909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圆角 19">
            <a:extLst>
              <a:ext uri="{FF2B5EF4-FFF2-40B4-BE49-F238E27FC236}">
                <a16:creationId xmlns:a16="http://schemas.microsoft.com/office/drawing/2014/main" id="{3A185C50-ADED-1BFA-75D8-1A5B995C8F12}"/>
              </a:ext>
            </a:extLst>
          </p:cNvPr>
          <p:cNvSpPr/>
          <p:nvPr/>
        </p:nvSpPr>
        <p:spPr>
          <a:xfrm>
            <a:off x="8442400" y="3764150"/>
            <a:ext cx="3579881" cy="1256044"/>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国内</a:t>
            </a:r>
            <a:r>
              <a:rPr lang="en-US"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期</a:t>
            </a:r>
            <a:r>
              <a:rPr lang="en-US"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RCT</a:t>
            </a: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研究显示不良事件与安慰剂相当；</a:t>
            </a: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与其它曲普坦相比，呋罗曲坦的不良事件</a:t>
            </a: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包括</a:t>
            </a:r>
            <a:r>
              <a:rPr lang="zh-CN" altLang="zh-CN"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心血管症状的不良事件更少</a:t>
            </a:r>
            <a:r>
              <a:rPr lang="zh-CN" altLang="en-US" sz="14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22" name="文本框 21">
            <a:extLst>
              <a:ext uri="{FF2B5EF4-FFF2-40B4-BE49-F238E27FC236}">
                <a16:creationId xmlns:a16="http://schemas.microsoft.com/office/drawing/2014/main" id="{ED5A3D7D-7CEA-C16D-313B-6140D2A487BA}"/>
              </a:ext>
            </a:extLst>
          </p:cNvPr>
          <p:cNvSpPr txBox="1"/>
          <p:nvPr/>
        </p:nvSpPr>
        <p:spPr>
          <a:xfrm>
            <a:off x="5858876" y="6130336"/>
            <a:ext cx="6094324" cy="246221"/>
          </a:xfrm>
          <a:prstGeom prst="rect">
            <a:avLst/>
          </a:prstGeom>
          <a:noFill/>
        </p:spPr>
        <p:txBody>
          <a:bodyPr wrap="square">
            <a:spAutoFit/>
          </a:bodyPr>
          <a:lstStyle/>
          <a:p>
            <a:pPr algn="r"/>
            <a:r>
              <a:rPr lang="zh-CN" altLang="en-US" sz="1000" dirty="0">
                <a:latin typeface="微软雅黑" panose="020B0503020204020204" pitchFamily="34" charset="-122"/>
                <a:ea typeface="微软雅黑" panose="020B0503020204020204" pitchFamily="34" charset="-122"/>
              </a:rPr>
              <a:t>Headache.2002;42[suppl 2]:S93-S99</a:t>
            </a:r>
          </a:p>
        </p:txBody>
      </p:sp>
      <p:sp>
        <p:nvSpPr>
          <p:cNvPr id="4" name="文本框 3">
            <a:extLst>
              <a:ext uri="{FF2B5EF4-FFF2-40B4-BE49-F238E27FC236}">
                <a16:creationId xmlns:a16="http://schemas.microsoft.com/office/drawing/2014/main" id="{B3FAB950-6CE1-7EEF-2D1D-DC18995E85A4}"/>
              </a:ext>
            </a:extLst>
          </p:cNvPr>
          <p:cNvSpPr txBox="1"/>
          <p:nvPr/>
        </p:nvSpPr>
        <p:spPr>
          <a:xfrm>
            <a:off x="530908" y="5639765"/>
            <a:ext cx="11650806" cy="787523"/>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在一项呋罗曲坦和利扎曲普坦双盲对照研究中，使用呋罗曲坦治疗期间报告了</a:t>
            </a:r>
            <a:r>
              <a:rPr lang="en-US" altLang="zh-CN" sz="1600" dirty="0">
                <a:solidFill>
                  <a:srgbClr val="C00000"/>
                </a:solidFill>
                <a:latin typeface="微软雅黑" panose="020B0503020204020204" pitchFamily="34" charset="-122"/>
                <a:ea typeface="微软雅黑" panose="020B0503020204020204" pitchFamily="34" charset="-122"/>
              </a:rPr>
              <a:t>1</a:t>
            </a:r>
            <a:r>
              <a:rPr lang="zh-CN" altLang="en-US" sz="1600" dirty="0">
                <a:solidFill>
                  <a:srgbClr val="C00000"/>
                </a:solidFill>
                <a:latin typeface="微软雅黑" panose="020B0503020204020204" pitchFamily="34" charset="-122"/>
                <a:ea typeface="微软雅黑" panose="020B0503020204020204" pitchFamily="34" charset="-122"/>
              </a:rPr>
              <a:t>例</a:t>
            </a:r>
            <a:r>
              <a:rPr lang="zh-CN" altLang="en-US" sz="1600" dirty="0">
                <a:latin typeface="微软雅黑" panose="020B0503020204020204" pitchFamily="34" charset="-122"/>
                <a:ea typeface="微软雅黑" panose="020B0503020204020204" pitchFamily="34" charset="-122"/>
              </a:rPr>
              <a:t>不良事件，而在使用利扎曲普坦治疗期间报告了</a:t>
            </a:r>
            <a:r>
              <a:rPr lang="en-US" altLang="zh-CN" sz="1600" dirty="0">
                <a:solidFill>
                  <a:srgbClr val="C00000"/>
                </a:solidFill>
                <a:latin typeface="微软雅黑" panose="020B0503020204020204" pitchFamily="34" charset="-122"/>
                <a:ea typeface="微软雅黑" panose="020B0503020204020204" pitchFamily="34" charset="-122"/>
              </a:rPr>
              <a:t>8</a:t>
            </a:r>
            <a:r>
              <a:rPr lang="zh-CN" altLang="en-US" sz="1600" dirty="0">
                <a:solidFill>
                  <a:srgbClr val="C00000"/>
                </a:solidFill>
                <a:latin typeface="微软雅黑" panose="020B0503020204020204" pitchFamily="34" charset="-122"/>
                <a:ea typeface="微软雅黑" panose="020B0503020204020204" pitchFamily="34" charset="-122"/>
              </a:rPr>
              <a:t>例</a:t>
            </a:r>
            <a:r>
              <a:rPr lang="zh-CN" altLang="en-US" sz="1600" dirty="0">
                <a:latin typeface="微软雅黑" panose="020B0503020204020204" pitchFamily="34" charset="-122"/>
                <a:ea typeface="微软雅黑" panose="020B0503020204020204" pitchFamily="34" charset="-122"/>
              </a:rPr>
              <a:t>（相对风险</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，置信区间</a:t>
            </a:r>
            <a:r>
              <a:rPr lang="en-US" altLang="zh-CN" sz="1600" dirty="0">
                <a:latin typeface="微软雅黑" panose="020B0503020204020204" pitchFamily="34" charset="-122"/>
                <a:ea typeface="微软雅黑" panose="020B0503020204020204" pitchFamily="34" charset="-122"/>
              </a:rPr>
              <a:t>1.39 - 4.1</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P=0.021</a:t>
            </a:r>
            <a:r>
              <a:rPr lang="zh-CN" altLang="en-US" sz="1600" dirty="0">
                <a:latin typeface="微软雅黑" panose="020B0503020204020204" pitchFamily="34" charset="-122"/>
                <a:ea typeface="微软雅黑" panose="020B0503020204020204" pitchFamily="34" charset="-122"/>
              </a:rPr>
              <a:t>）</a:t>
            </a:r>
          </a:p>
        </p:txBody>
      </p:sp>
      <p:sp>
        <p:nvSpPr>
          <p:cNvPr id="6" name="文本框 5">
            <a:extLst>
              <a:ext uri="{FF2B5EF4-FFF2-40B4-BE49-F238E27FC236}">
                <a16:creationId xmlns:a16="http://schemas.microsoft.com/office/drawing/2014/main" id="{CC7AF863-F5B1-3808-4C27-72A85D6B6AB4}"/>
              </a:ext>
            </a:extLst>
          </p:cNvPr>
          <p:cNvSpPr txBox="1"/>
          <p:nvPr/>
        </p:nvSpPr>
        <p:spPr>
          <a:xfrm>
            <a:off x="530908" y="5195810"/>
            <a:ext cx="7507773" cy="369332"/>
          </a:xfrm>
          <a:prstGeom prst="rect">
            <a:avLst/>
          </a:prstGeom>
          <a:noFill/>
        </p:spPr>
        <p:txBody>
          <a:bodyPr wrap="square" rtlCol="0">
            <a:spAutoFit/>
          </a:bodyPr>
          <a:lstStyle/>
          <a:p>
            <a:r>
              <a:rPr lang="zh-CN" altLang="en-US" b="1" u="sng"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相对于利扎曲普坦，呋罗曲坦具有更低的不良事件发生风险</a:t>
            </a:r>
          </a:p>
        </p:txBody>
      </p:sp>
      <p:sp>
        <p:nvSpPr>
          <p:cNvPr id="9" name="文本框 8">
            <a:extLst>
              <a:ext uri="{FF2B5EF4-FFF2-40B4-BE49-F238E27FC236}">
                <a16:creationId xmlns:a16="http://schemas.microsoft.com/office/drawing/2014/main" id="{A0414EBE-0E1C-FCB7-706E-7FABA1DDE8F6}"/>
              </a:ext>
            </a:extLst>
          </p:cNvPr>
          <p:cNvSpPr txBox="1"/>
          <p:nvPr/>
        </p:nvSpPr>
        <p:spPr>
          <a:xfrm>
            <a:off x="5878286" y="6286094"/>
            <a:ext cx="6109398" cy="400110"/>
          </a:xfrm>
          <a:prstGeom prst="rect">
            <a:avLst/>
          </a:prstGeom>
          <a:noFill/>
        </p:spPr>
        <p:txBody>
          <a:bodyPr wrap="square">
            <a:spAutoFit/>
          </a:bodyPr>
          <a:lstStyle/>
          <a:p>
            <a:pPr algn="r"/>
            <a:r>
              <a:rPr lang="en-US" altLang="zh-CN" sz="1000" b="0" i="0" u="none" strike="noStrike" baseline="0" dirty="0">
                <a:solidFill>
                  <a:srgbClr val="211D1E"/>
                </a:solidFill>
                <a:latin typeface="微软雅黑" panose="020B0503020204020204" pitchFamily="34" charset="-122"/>
                <a:ea typeface="微软雅黑" panose="020B0503020204020204" pitchFamily="34" charset="-122"/>
              </a:rPr>
              <a:t>Drug Design, Development and Therapy 2014:8 983–992</a:t>
            </a:r>
          </a:p>
          <a:p>
            <a:pPr algn="r"/>
            <a:r>
              <a:rPr lang="zh-CN" altLang="en-US" sz="1000" dirty="0"/>
              <a:t>中国全科医学，</a:t>
            </a:r>
            <a:r>
              <a:rPr lang="en-US" altLang="zh-CN" sz="1000" dirty="0"/>
              <a:t>2019</a:t>
            </a:r>
            <a:r>
              <a:rPr lang="zh-CN" altLang="en-US" sz="1000" dirty="0"/>
              <a:t>，</a:t>
            </a:r>
            <a:r>
              <a:rPr lang="en-US" altLang="zh-CN" sz="1000" dirty="0"/>
              <a:t>22</a:t>
            </a:r>
            <a:r>
              <a:rPr lang="zh-CN" altLang="en-US" sz="1000" dirty="0"/>
              <a:t>（</a:t>
            </a:r>
            <a:r>
              <a:rPr lang="en-US" altLang="zh-CN" sz="1000" dirty="0"/>
              <a:t>29</a:t>
            </a:r>
            <a:r>
              <a:rPr lang="zh-CN" altLang="en-US" sz="1000" dirty="0"/>
              <a:t>）：</a:t>
            </a:r>
            <a:r>
              <a:rPr lang="en-US" altLang="zh-CN" sz="1000" dirty="0"/>
              <a:t>3586-3590</a:t>
            </a:r>
            <a:endParaRPr lang="zh-CN" alt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511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1BCF8A8F-6C3E-9594-4F3D-20D435192A22}"/>
              </a:ext>
            </a:extLst>
          </p:cNvPr>
          <p:cNvSpPr/>
          <p:nvPr/>
        </p:nvSpPr>
        <p:spPr>
          <a:xfrm>
            <a:off x="80699" y="4851296"/>
            <a:ext cx="5665497" cy="1595553"/>
          </a:xfrm>
          <a:prstGeom prst="rect">
            <a:avLst/>
          </a:prstGeom>
          <a:solidFill>
            <a:srgbClr val="FFE7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9E83544-5080-6869-6F56-C697EF30C56D}"/>
              </a:ext>
            </a:extLst>
          </p:cNvPr>
          <p:cNvSpPr/>
          <p:nvPr/>
        </p:nvSpPr>
        <p:spPr>
          <a:xfrm>
            <a:off x="139208" y="2071787"/>
            <a:ext cx="5606988" cy="24564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FF3CCFA6-9974-5538-2D61-7A8417265368}"/>
              </a:ext>
            </a:extLst>
          </p:cNvPr>
          <p:cNvSpPr txBox="1"/>
          <p:nvPr/>
        </p:nvSpPr>
        <p:spPr>
          <a:xfrm>
            <a:off x="5854625" y="1788311"/>
            <a:ext cx="6094324" cy="276999"/>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rPr>
              <a:t>一项在美国</a:t>
            </a:r>
            <a:r>
              <a:rPr lang="en-US" altLang="zh-CN" sz="1200" dirty="0">
                <a:latin typeface="微软雅黑" panose="020B0503020204020204" pitchFamily="34" charset="-122"/>
                <a:ea typeface="微软雅黑" panose="020B0503020204020204" pitchFamily="34" charset="-122"/>
              </a:rPr>
              <a:t>36</a:t>
            </a:r>
            <a:r>
              <a:rPr lang="zh-CN" altLang="en-US" sz="1200" dirty="0">
                <a:latin typeface="微软雅黑" panose="020B0503020204020204" pitchFamily="34" charset="-122"/>
                <a:ea typeface="微软雅黑" panose="020B0503020204020204" pitchFamily="34" charset="-122"/>
              </a:rPr>
              <a:t>个中心进行的纳入</a:t>
            </a:r>
            <a:r>
              <a:rPr lang="en-US" altLang="zh-CN" sz="1200" dirty="0">
                <a:latin typeface="微软雅黑" panose="020B0503020204020204" pitchFamily="34" charset="-122"/>
                <a:ea typeface="微软雅黑" panose="020B0503020204020204" pitchFamily="34" charset="-122"/>
              </a:rPr>
              <a:t>546</a:t>
            </a:r>
            <a:r>
              <a:rPr lang="zh-CN" altLang="en-US" sz="1200" dirty="0">
                <a:latin typeface="微软雅黑" panose="020B0503020204020204" pitchFamily="34" charset="-122"/>
                <a:ea typeface="微软雅黑" panose="020B0503020204020204" pitchFamily="34" charset="-122"/>
              </a:rPr>
              <a:t>例患者的随机、双盲、安慰剂对照、三交叉研究</a:t>
            </a:r>
          </a:p>
        </p:txBody>
      </p:sp>
      <p:sp>
        <p:nvSpPr>
          <p:cNvPr id="6" name="文本框 5">
            <a:extLst>
              <a:ext uri="{FF2B5EF4-FFF2-40B4-BE49-F238E27FC236}">
                <a16:creationId xmlns:a16="http://schemas.microsoft.com/office/drawing/2014/main" id="{66CA2328-D515-5821-1FAB-38CAB67276EB}"/>
              </a:ext>
            </a:extLst>
          </p:cNvPr>
          <p:cNvSpPr txBox="1"/>
          <p:nvPr/>
        </p:nvSpPr>
        <p:spPr>
          <a:xfrm>
            <a:off x="5854625" y="2152517"/>
            <a:ext cx="6159638" cy="4397742"/>
          </a:xfrm>
          <a:prstGeom prst="rect">
            <a:avLst/>
          </a:prstGeom>
          <a:solidFill>
            <a:schemeClr val="bg1">
              <a:lumMod val="95000"/>
            </a:schemeClr>
          </a:solidFill>
        </p:spPr>
        <p:txBody>
          <a:bodyPr wrap="square">
            <a:spAutoFit/>
          </a:bodyPr>
          <a:lstStyle/>
          <a:p>
            <a:pPr>
              <a:lnSpc>
                <a:spcPct val="200000"/>
              </a:lnSpc>
            </a:pPr>
            <a:r>
              <a:rPr lang="zh-CN" altLang="en-US" b="1" dirty="0">
                <a:solidFill>
                  <a:srgbClr val="C00000"/>
                </a:solidFill>
                <a:latin typeface="微软雅黑" panose="020B0503020204020204" pitchFamily="34" charset="-122"/>
                <a:ea typeface="微软雅黑" panose="020B0503020204020204" pitchFamily="34" charset="-122"/>
              </a:rPr>
              <a:t>显著降低月经期间偏头痛发病率：</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呋罗曲坦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2.5mg/bid</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使</a:t>
            </a:r>
            <a:r>
              <a:rPr lang="en-US" altLang="zh-CN" sz="1400" dirty="0">
                <a:solidFill>
                  <a:srgbClr val="C00000"/>
                </a:solidFill>
                <a:latin typeface="微软雅黑" panose="020B0503020204020204" pitchFamily="34" charset="-122"/>
                <a:ea typeface="微软雅黑" panose="020B0503020204020204" pitchFamily="34" charset="-122"/>
              </a:rPr>
              <a:t>51%</a:t>
            </a:r>
            <a:r>
              <a:rPr lang="zh-CN" altLang="en-US" sz="1400" dirty="0">
                <a:solidFill>
                  <a:srgbClr val="C00000"/>
                </a:solidFill>
                <a:latin typeface="微软雅黑" panose="020B0503020204020204" pitchFamily="34" charset="-122"/>
                <a:ea typeface="微软雅黑" panose="020B0503020204020204" pitchFamily="34" charset="-122"/>
              </a:rPr>
              <a:t>的女性免于发生月经期间的偏头痛</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 &lt; 0.0001)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200000"/>
              </a:lnSpc>
            </a:pPr>
            <a:r>
              <a:rPr lang="zh-CN" altLang="en-US" sz="1800" b="1" dirty="0">
                <a:solidFill>
                  <a:srgbClr val="C00000"/>
                </a:solidFill>
                <a:latin typeface="微软雅黑" panose="020B0503020204020204" pitchFamily="34" charset="-122"/>
                <a:ea typeface="微软雅黑" panose="020B0503020204020204" pitchFamily="34" charset="-122"/>
              </a:rPr>
              <a:t>呋罗曲坦显著减轻疼痛程度</a:t>
            </a:r>
            <a:r>
              <a:rPr lang="zh-CN" altLang="en-US" b="1" dirty="0">
                <a:solidFill>
                  <a:srgbClr val="C00000"/>
                </a:solidFill>
                <a:latin typeface="微软雅黑" panose="020B0503020204020204" pitchFamily="34" charset="-122"/>
                <a:ea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服用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呋罗曲坦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2.5mg/bid</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后</a:t>
            </a:r>
            <a:r>
              <a:rPr lang="zh-CN" altLang="en-US" sz="1400" dirty="0">
                <a:solidFill>
                  <a:srgbClr val="C00000"/>
                </a:solidFill>
                <a:latin typeface="微软雅黑" panose="020B0503020204020204" pitchFamily="34" charset="-122"/>
                <a:ea typeface="微软雅黑" panose="020B0503020204020204" pitchFamily="34" charset="-122"/>
              </a:rPr>
              <a:t>中重度患者比例降低了</a:t>
            </a:r>
            <a:r>
              <a:rPr lang="en-US" altLang="zh-CN" sz="1400" dirty="0">
                <a:solidFill>
                  <a:srgbClr val="C00000"/>
                </a:solidFill>
                <a:latin typeface="微软雅黑" panose="020B0503020204020204" pitchFamily="34" charset="-122"/>
                <a:ea typeface="微软雅黑" panose="020B0503020204020204" pitchFamily="34" charset="-122"/>
              </a:rPr>
              <a:t>38.8%</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p &lt; 0.0001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）显著改善患者头痛严重程度</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200000"/>
              </a:lnSpc>
            </a:pPr>
            <a:r>
              <a:rPr lang="zh-CN" altLang="en-US" b="1" dirty="0">
                <a:solidFill>
                  <a:srgbClr val="C00000"/>
                </a:solidFill>
                <a:latin typeface="微软雅黑" panose="020B0503020204020204" pitchFamily="34" charset="-122"/>
                <a:ea typeface="微软雅黑" panose="020B0503020204020204" pitchFamily="34" charset="-122"/>
              </a:rPr>
              <a:t>降低功能障碍，减少补救药物使用：</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呋罗曲坦</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2.5mg/bid</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组患者存在偏头痛相关症状（如恶心、呕吐、畏光和畏声）的发生比例为</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18%</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 &lt; 0.0001</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）而对照组高达</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38%</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。与对照组相比减少补救药物的使用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53%vs34%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P&lt;0.0001)</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74AF19F-8C8F-6A58-6228-8B0413A7B96D}"/>
              </a:ext>
            </a:extLst>
          </p:cNvPr>
          <p:cNvSpPr txBox="1"/>
          <p:nvPr/>
        </p:nvSpPr>
        <p:spPr>
          <a:xfrm>
            <a:off x="197717" y="2148360"/>
            <a:ext cx="5606988" cy="231101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主要疗效指标：</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首次服用研究药物后</a:t>
            </a:r>
            <a:r>
              <a:rPr lang="en-US" altLang="zh-CN" sz="1600" dirty="0">
                <a:solidFill>
                  <a:srgbClr val="C00000"/>
                </a:solidFill>
                <a:latin typeface="微软雅黑" panose="020B0503020204020204" pitchFamily="34" charset="-122"/>
                <a:ea typeface="微软雅黑" panose="020B0503020204020204" pitchFamily="34" charset="-122"/>
              </a:rPr>
              <a:t>2h</a:t>
            </a:r>
            <a:r>
              <a:rPr lang="zh-CN" altLang="en-US" sz="1600" dirty="0">
                <a:solidFill>
                  <a:srgbClr val="C00000"/>
                </a:solidFill>
                <a:latin typeface="微软雅黑" panose="020B0503020204020204" pitchFamily="34" charset="-122"/>
                <a:ea typeface="微软雅黑" panose="020B0503020204020204" pitchFamily="34" charset="-122"/>
              </a:rPr>
              <a:t>头痛完全缓解率提高了</a:t>
            </a:r>
            <a:r>
              <a:rPr lang="en-US" altLang="zh-CN" sz="1600" dirty="0">
                <a:solidFill>
                  <a:srgbClr val="C00000"/>
                </a:solidFill>
                <a:latin typeface="微软雅黑" panose="020B0503020204020204" pitchFamily="34" charset="-122"/>
                <a:ea typeface="微软雅黑" panose="020B0503020204020204" pitchFamily="34" charset="-122"/>
              </a:rPr>
              <a:t>50.72%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FAS</a:t>
            </a:r>
            <a:r>
              <a:rPr lang="zh-CN" altLang="en-US" sz="1200" dirty="0">
                <a:latin typeface="微软雅黑" panose="020B0503020204020204" pitchFamily="34" charset="-122"/>
                <a:ea typeface="微软雅黑" panose="020B0503020204020204" pitchFamily="34" charset="-122"/>
              </a:rPr>
              <a:t>分析</a:t>
            </a:r>
            <a:r>
              <a:rPr lang="en-US" altLang="zh-CN" sz="1200" dirty="0">
                <a:latin typeface="微软雅黑" panose="020B0503020204020204" pitchFamily="34" charset="-122"/>
                <a:ea typeface="微软雅黑" panose="020B0503020204020204" pitchFamily="34" charset="-122"/>
              </a:rPr>
              <a:t>P=0.0335)</a:t>
            </a: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次要疗效指标：</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rPr>
              <a:t>    </a:t>
            </a:r>
            <a:r>
              <a:rPr lang="zh-CN" altLang="en-US" sz="1600" dirty="0">
                <a:solidFill>
                  <a:srgbClr val="C00000"/>
                </a:solidFill>
                <a:latin typeface="微软雅黑" panose="020B0503020204020204" pitchFamily="34" charset="-122"/>
                <a:ea typeface="微软雅黑" panose="020B0503020204020204" pitchFamily="34" charset="-122"/>
              </a:rPr>
              <a:t>首次服药后头痛完全缓解的时间提前了</a:t>
            </a:r>
            <a:r>
              <a:rPr lang="en-US" altLang="zh-CN" sz="1600" dirty="0">
                <a:solidFill>
                  <a:srgbClr val="C00000"/>
                </a:solidFill>
                <a:latin typeface="微软雅黑" panose="020B0503020204020204" pitchFamily="34" charset="-122"/>
                <a:ea typeface="微软雅黑" panose="020B0503020204020204" pitchFamily="34" charset="-122"/>
              </a:rPr>
              <a:t>6.62</a:t>
            </a:r>
            <a:r>
              <a:rPr lang="zh-CN" altLang="en-US" sz="1600" dirty="0">
                <a:solidFill>
                  <a:srgbClr val="C00000"/>
                </a:solidFill>
                <a:latin typeface="微软雅黑" panose="020B0503020204020204" pitchFamily="34" charset="-122"/>
                <a:ea typeface="微软雅黑" panose="020B0503020204020204" pitchFamily="34" charset="-122"/>
              </a:rPr>
              <a:t>小时</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P=0.0002</a:t>
            </a:r>
            <a:r>
              <a:rPr lang="zh-CN" altLang="en-US" sz="1200"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    用药</a:t>
            </a:r>
            <a:r>
              <a:rPr lang="en-US" altLang="zh-CN" sz="1600" dirty="0">
                <a:solidFill>
                  <a:srgbClr val="C00000"/>
                </a:solidFill>
                <a:latin typeface="微软雅黑" panose="020B0503020204020204" pitchFamily="34" charset="-122"/>
                <a:ea typeface="微软雅黑" panose="020B0503020204020204" pitchFamily="34" charset="-122"/>
              </a:rPr>
              <a:t>2h</a:t>
            </a:r>
            <a:r>
              <a:rPr lang="zh-CN" altLang="en-US" sz="1600" dirty="0">
                <a:solidFill>
                  <a:srgbClr val="C00000"/>
                </a:solidFill>
                <a:latin typeface="微软雅黑" panose="020B0503020204020204" pitchFamily="34" charset="-122"/>
                <a:ea typeface="微软雅黑" panose="020B0503020204020204" pitchFamily="34" charset="-122"/>
              </a:rPr>
              <a:t>后服用补救药物的患者比例降低了</a:t>
            </a:r>
            <a:r>
              <a:rPr lang="en-US" altLang="zh-CN" sz="1600" dirty="0">
                <a:solidFill>
                  <a:srgbClr val="C00000"/>
                </a:solidFill>
                <a:latin typeface="微软雅黑" panose="020B0503020204020204" pitchFamily="34" charset="-122"/>
                <a:ea typeface="微软雅黑" panose="020B0503020204020204" pitchFamily="34" charset="-122"/>
              </a:rPr>
              <a:t>47.3%</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P=0.0062</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D567DAF9-2E0F-C6A8-B9A1-5E0B0C3CD494}"/>
              </a:ext>
            </a:extLst>
          </p:cNvPr>
          <p:cNvSpPr txBox="1"/>
          <p:nvPr/>
        </p:nvSpPr>
        <p:spPr>
          <a:xfrm>
            <a:off x="130621" y="1924879"/>
            <a:ext cx="6094324" cy="276999"/>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rPr>
              <a:t>呋罗曲坦国内多中心三期</a:t>
            </a:r>
            <a:r>
              <a:rPr lang="en-US" altLang="zh-CN" sz="1200" dirty="0">
                <a:latin typeface="微软雅黑" panose="020B0503020204020204" pitchFamily="34" charset="-122"/>
                <a:ea typeface="微软雅黑" panose="020B0503020204020204" pitchFamily="34" charset="-122"/>
              </a:rPr>
              <a:t>RCT</a:t>
            </a:r>
            <a:r>
              <a:rPr lang="zh-CN" altLang="en-US" sz="1200" dirty="0">
                <a:latin typeface="微软雅黑" panose="020B0503020204020204" pitchFamily="34" charset="-122"/>
                <a:ea typeface="微软雅黑" panose="020B0503020204020204" pitchFamily="34" charset="-122"/>
              </a:rPr>
              <a:t>研究结果：</a:t>
            </a:r>
            <a:endParaRPr lang="en-US" altLang="zh-CN"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196A7B78-D0F6-4CBA-B75F-E4580FA938A5}"/>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、有效性（</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1/3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p>
        </p:txBody>
      </p:sp>
      <p:sp>
        <p:nvSpPr>
          <p:cNvPr id="12" name="文本框 11">
            <a:extLst>
              <a:ext uri="{FF2B5EF4-FFF2-40B4-BE49-F238E27FC236}">
                <a16:creationId xmlns:a16="http://schemas.microsoft.com/office/drawing/2014/main" id="{509E3D38-E2B5-A9E5-534A-7164748E1C3F}"/>
              </a:ext>
            </a:extLst>
          </p:cNvPr>
          <p:cNvSpPr txBox="1"/>
          <p:nvPr/>
        </p:nvSpPr>
        <p:spPr>
          <a:xfrm>
            <a:off x="189129" y="1021444"/>
            <a:ext cx="5606988" cy="880369"/>
          </a:xfrm>
          <a:prstGeom prst="rect">
            <a:avLst/>
          </a:prstGeom>
          <a:solidFill>
            <a:srgbClr val="C00000"/>
          </a:solidFill>
        </p:spPr>
        <p:txBody>
          <a:bodyPr wrap="square" rtlCol="0">
            <a:spAutoFit/>
          </a:bodyPr>
          <a:lstStyle/>
          <a:p>
            <a:pPr>
              <a:lnSpc>
                <a:spcPct val="150000"/>
              </a:lnSpc>
            </a:pPr>
            <a:r>
              <a:rPr lang="zh-CN" altLang="en-US" b="1" dirty="0">
                <a:solidFill>
                  <a:schemeClr val="bg1"/>
                </a:solidFill>
                <a:latin typeface="思源黑体 CN Bold" panose="020B0800000000000000"/>
                <a:ea typeface="思源黑体 CN Bold" panose="020B0800000000000000"/>
              </a:rPr>
              <a:t>有效改善偏头痛患者</a:t>
            </a:r>
            <a:r>
              <a:rPr lang="en-US" altLang="zh-CN" b="1" dirty="0">
                <a:solidFill>
                  <a:schemeClr val="bg1"/>
                </a:solidFill>
                <a:latin typeface="思源黑体 CN Bold" panose="020B0800000000000000"/>
                <a:ea typeface="思源黑体 CN Bold" panose="020B0800000000000000"/>
              </a:rPr>
              <a:t>2</a:t>
            </a:r>
            <a:r>
              <a:rPr lang="zh-CN" altLang="en-US" b="1" dirty="0">
                <a:solidFill>
                  <a:schemeClr val="bg1"/>
                </a:solidFill>
                <a:latin typeface="思源黑体 CN Bold" panose="020B0800000000000000"/>
                <a:ea typeface="思源黑体 CN Bold" panose="020B0800000000000000"/>
              </a:rPr>
              <a:t>小时无痛率和</a:t>
            </a:r>
            <a:r>
              <a:rPr lang="en-US" altLang="zh-CN" b="1" dirty="0">
                <a:solidFill>
                  <a:schemeClr val="bg1"/>
                </a:solidFill>
                <a:latin typeface="思源黑体 CN Bold" panose="020B0800000000000000"/>
                <a:ea typeface="思源黑体 CN Bold" panose="020B0800000000000000"/>
              </a:rPr>
              <a:t>24</a:t>
            </a:r>
            <a:r>
              <a:rPr lang="zh-CN" altLang="en-US" b="1" dirty="0">
                <a:solidFill>
                  <a:schemeClr val="bg1"/>
                </a:solidFill>
                <a:latin typeface="思源黑体 CN Bold" panose="020B0800000000000000"/>
                <a:ea typeface="思源黑体 CN Bold" panose="020B0800000000000000"/>
              </a:rPr>
              <a:t>小时持续缓解率，改善伴随症状</a:t>
            </a:r>
            <a:endParaRPr lang="en-US" altLang="zh-CN" b="1" dirty="0">
              <a:solidFill>
                <a:schemeClr val="bg1"/>
              </a:solidFill>
              <a:latin typeface="思源黑体 CN Bold" panose="020B0800000000000000"/>
              <a:ea typeface="思源黑体 CN Bold" panose="020B0800000000000000"/>
            </a:endParaRPr>
          </a:p>
        </p:txBody>
      </p:sp>
      <p:sp>
        <p:nvSpPr>
          <p:cNvPr id="14" name="文本框 13">
            <a:extLst>
              <a:ext uri="{FF2B5EF4-FFF2-40B4-BE49-F238E27FC236}">
                <a16:creationId xmlns:a16="http://schemas.microsoft.com/office/drawing/2014/main" id="{D06C8CB3-0610-D3D9-DAA7-D0A5E0622239}"/>
              </a:ext>
            </a:extLst>
          </p:cNvPr>
          <p:cNvSpPr txBox="1"/>
          <p:nvPr/>
        </p:nvSpPr>
        <p:spPr>
          <a:xfrm>
            <a:off x="9592933" y="6565612"/>
            <a:ext cx="2324479" cy="276999"/>
          </a:xfrm>
          <a:prstGeom prst="rect">
            <a:avLst/>
          </a:prstGeom>
          <a:noFill/>
        </p:spPr>
        <p:txBody>
          <a:bodyPr wrap="square">
            <a:spAutoFit/>
          </a:bodyPr>
          <a:lstStyle/>
          <a:p>
            <a:pPr algn="r"/>
            <a:r>
              <a:rPr lang="en-US" altLang="zh-CN" sz="1200" b="0" i="0" u="none" strike="noStrike" baseline="0" dirty="0">
                <a:latin typeface="NewCenturySchlbk-Roman"/>
              </a:rPr>
              <a:t>NEUROLOGY 2004;63:261–269</a:t>
            </a:r>
            <a:endParaRPr lang="zh-CN" altLang="en-US" sz="1200" dirty="0"/>
          </a:p>
        </p:txBody>
      </p:sp>
      <p:sp>
        <p:nvSpPr>
          <p:cNvPr id="15" name="文本框 14">
            <a:extLst>
              <a:ext uri="{FF2B5EF4-FFF2-40B4-BE49-F238E27FC236}">
                <a16:creationId xmlns:a16="http://schemas.microsoft.com/office/drawing/2014/main" id="{745F66BC-9996-6556-63CD-2476BF8B34B5}"/>
              </a:ext>
            </a:extLst>
          </p:cNvPr>
          <p:cNvSpPr txBox="1"/>
          <p:nvPr/>
        </p:nvSpPr>
        <p:spPr>
          <a:xfrm>
            <a:off x="130621" y="6596390"/>
            <a:ext cx="7918107" cy="246221"/>
          </a:xfrm>
          <a:prstGeom prst="rect">
            <a:avLst/>
          </a:prstGeom>
          <a:noFill/>
        </p:spPr>
        <p:txBody>
          <a:bodyPr wrap="square">
            <a:spAutoFit/>
          </a:bodyPr>
          <a:lstStyle/>
          <a:p>
            <a:r>
              <a:rPr lang="zh-CN" altLang="en-US" sz="1000" dirty="0">
                <a:latin typeface="微软雅黑" panose="020B0503020204020204" pitchFamily="34" charset="-122"/>
                <a:ea typeface="微软雅黑" panose="020B0503020204020204" pitchFamily="34" charset="-122"/>
              </a:rPr>
              <a:t>琥珀酸呋罗曲坦片用于治疗偏头痛急性发作的有效性和安全性的多中心、随机、双盲、以安慰剂为平行对照的临床试验总结报告</a:t>
            </a:r>
            <a:endParaRPr lang="zh-CN" altLang="en-US" sz="1000" dirty="0"/>
          </a:p>
        </p:txBody>
      </p:sp>
      <p:sp>
        <p:nvSpPr>
          <p:cNvPr id="17" name="文本框 16">
            <a:extLst>
              <a:ext uri="{FF2B5EF4-FFF2-40B4-BE49-F238E27FC236}">
                <a16:creationId xmlns:a16="http://schemas.microsoft.com/office/drawing/2014/main" id="{8263F9B3-7B14-1133-BD11-FF2AFCC92382}"/>
              </a:ext>
            </a:extLst>
          </p:cNvPr>
          <p:cNvSpPr txBox="1"/>
          <p:nvPr/>
        </p:nvSpPr>
        <p:spPr>
          <a:xfrm>
            <a:off x="80701" y="4952228"/>
            <a:ext cx="5724004" cy="1526187"/>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呋罗曲坦</a:t>
            </a:r>
            <a:r>
              <a:rPr lang="en-US" altLang="zh-CN" sz="1600" dirty="0">
                <a:latin typeface="微软雅黑" panose="020B0503020204020204" pitchFamily="34" charset="-122"/>
                <a:ea typeface="微软雅黑" panose="020B0503020204020204" pitchFamily="34" charset="-122"/>
              </a:rPr>
              <a:t>24 </a:t>
            </a:r>
            <a:r>
              <a:rPr lang="zh-CN" altLang="en-US" sz="1600" dirty="0">
                <a:latin typeface="微软雅黑" panose="020B0503020204020204" pitchFamily="34" charset="-122"/>
                <a:ea typeface="微软雅黑" panose="020B0503020204020204" pitchFamily="34" charset="-122"/>
              </a:rPr>
              <a:t>小时内头痛复发率较低（</a:t>
            </a:r>
            <a:r>
              <a:rPr lang="en-US" altLang="zh-CN" sz="1600" dirty="0">
                <a:latin typeface="微软雅黑" panose="020B0503020204020204" pitchFamily="34" charset="-122"/>
                <a:ea typeface="微软雅黑" panose="020B0503020204020204" pitchFamily="34" charset="-122"/>
              </a:rPr>
              <a:t>10% </a:t>
            </a:r>
            <a:r>
              <a:rPr lang="zh-CN" altLang="en-US" sz="1600" dirty="0">
                <a:latin typeface="微软雅黑" panose="020B0503020204020204" pitchFamily="34" charset="-122"/>
                <a:ea typeface="微软雅黑" panose="020B0503020204020204" pitchFamily="34" charset="-122"/>
              </a:rPr>
              <a:t>至 </a:t>
            </a:r>
            <a:r>
              <a:rPr lang="en-US" altLang="zh-CN" sz="1600" dirty="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a:t>
            </a:r>
            <a:r>
              <a:rPr lang="en-US" altLang="zh-CN" sz="1600" b="1" dirty="0">
                <a:solidFill>
                  <a:srgbClr val="C00000"/>
                </a:solidFill>
                <a:latin typeface="微软雅黑" panose="020B0503020204020204" pitchFamily="34" charset="-122"/>
                <a:ea typeface="微软雅黑" panose="020B0503020204020204" pitchFamily="34" charset="-122"/>
              </a:rPr>
              <a:t>24 </a:t>
            </a:r>
            <a:r>
              <a:rPr lang="zh-CN" altLang="en-US" sz="1600" b="1" dirty="0">
                <a:solidFill>
                  <a:srgbClr val="C00000"/>
                </a:solidFill>
                <a:latin typeface="微软雅黑" panose="020B0503020204020204" pitchFamily="34" charset="-122"/>
                <a:ea typeface="微软雅黑" panose="020B0503020204020204" pitchFamily="34" charset="-122"/>
              </a:rPr>
              <a:t>小时持续缓解率高于对照组的</a:t>
            </a:r>
            <a:r>
              <a:rPr lang="en-US" altLang="zh-CN" sz="1600" b="1" dirty="0">
                <a:solidFill>
                  <a:srgbClr val="C00000"/>
                </a:solidFill>
                <a:latin typeface="微软雅黑" panose="020B0503020204020204" pitchFamily="34" charset="-122"/>
                <a:ea typeface="微软雅黑" panose="020B0503020204020204" pitchFamily="34" charset="-122"/>
              </a:rPr>
              <a:t>2</a:t>
            </a:r>
            <a:r>
              <a:rPr lang="zh-CN" altLang="en-US" sz="1600" b="1" dirty="0">
                <a:solidFill>
                  <a:srgbClr val="C00000"/>
                </a:solidFill>
                <a:latin typeface="微软雅黑" panose="020B0503020204020204" pitchFamily="34" charset="-122"/>
                <a:ea typeface="微软雅黑" panose="020B0503020204020204" pitchFamily="34" charset="-122"/>
              </a:rPr>
              <a:t>倍</a:t>
            </a:r>
            <a:r>
              <a:rPr lang="zh-CN" altLang="en-US" sz="1600" dirty="0">
                <a:solidFill>
                  <a:srgbClr val="C00000"/>
                </a:solidFill>
                <a:latin typeface="微软雅黑" panose="020B0503020204020204" pitchFamily="34" charset="-122"/>
                <a:ea typeface="微软雅黑" panose="020B0503020204020204" pitchFamily="34" charset="-122"/>
              </a:rPr>
              <a:t>。</a:t>
            </a:r>
            <a:endParaRPr lang="en-US" altLang="zh-CN" sz="1600"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rgbClr val="C00000"/>
                </a:solidFill>
                <a:latin typeface="微软雅黑" panose="020B0503020204020204" pitchFamily="34" charset="-122"/>
                <a:ea typeface="微软雅黑" panose="020B0503020204020204" pitchFamily="34" charset="-122"/>
              </a:rPr>
              <a:t>2h</a:t>
            </a:r>
            <a:r>
              <a:rPr lang="zh-CN" altLang="en-US" sz="1600" dirty="0">
                <a:solidFill>
                  <a:srgbClr val="C00000"/>
                </a:solidFill>
                <a:latin typeface="微软雅黑" panose="020B0503020204020204" pitchFamily="34" charset="-122"/>
                <a:ea typeface="微软雅黑" panose="020B0503020204020204" pitchFamily="34" charset="-122"/>
              </a:rPr>
              <a:t>、</a:t>
            </a:r>
            <a:r>
              <a:rPr lang="en-US" altLang="zh-CN" sz="1600" dirty="0">
                <a:solidFill>
                  <a:srgbClr val="C00000"/>
                </a:solidFill>
                <a:latin typeface="微软雅黑" panose="020B0503020204020204" pitchFamily="34" charset="-122"/>
                <a:ea typeface="微软雅黑" panose="020B0503020204020204" pitchFamily="34" charset="-122"/>
              </a:rPr>
              <a:t>4h</a:t>
            </a:r>
            <a:r>
              <a:rPr lang="zh-CN" altLang="en-US" sz="1600" dirty="0">
                <a:solidFill>
                  <a:srgbClr val="C00000"/>
                </a:solidFill>
                <a:latin typeface="微软雅黑" panose="020B0503020204020204" pitchFamily="34" charset="-122"/>
                <a:ea typeface="微软雅黑" panose="020B0503020204020204" pitchFamily="34" charset="-122"/>
              </a:rPr>
              <a:t>伴随症状（恶心、畏光、畏声等）改善显著优于安慰剂组，患者能更快的恢复正常。</a:t>
            </a:r>
          </a:p>
        </p:txBody>
      </p:sp>
      <p:sp>
        <p:nvSpPr>
          <p:cNvPr id="19" name="文本框 18">
            <a:extLst>
              <a:ext uri="{FF2B5EF4-FFF2-40B4-BE49-F238E27FC236}">
                <a16:creationId xmlns:a16="http://schemas.microsoft.com/office/drawing/2014/main" id="{B900C82A-CAFC-D82A-2A27-9BCA5AF985C1}"/>
              </a:ext>
            </a:extLst>
          </p:cNvPr>
          <p:cNvSpPr txBox="1"/>
          <p:nvPr/>
        </p:nvSpPr>
        <p:spPr>
          <a:xfrm>
            <a:off x="197717" y="4542731"/>
            <a:ext cx="6159638" cy="276999"/>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rPr>
              <a:t>呋罗曲坦美国多中心三期</a:t>
            </a:r>
            <a:r>
              <a:rPr lang="en-US" altLang="zh-CN" sz="1200" dirty="0">
                <a:latin typeface="微软雅黑" panose="020B0503020204020204" pitchFamily="34" charset="-122"/>
                <a:ea typeface="微软雅黑" panose="020B0503020204020204" pitchFamily="34" charset="-122"/>
              </a:rPr>
              <a:t>RCT</a:t>
            </a:r>
            <a:r>
              <a:rPr lang="zh-CN" altLang="en-US" sz="1200" dirty="0">
                <a:latin typeface="微软雅黑" panose="020B0503020204020204" pitchFamily="34" charset="-122"/>
                <a:ea typeface="微软雅黑" panose="020B0503020204020204" pitchFamily="34" charset="-122"/>
              </a:rPr>
              <a:t>研究结果</a:t>
            </a:r>
            <a:endParaRPr lang="zh-CN" altLang="en-US" sz="1200" dirty="0"/>
          </a:p>
        </p:txBody>
      </p:sp>
      <p:sp>
        <p:nvSpPr>
          <p:cNvPr id="25" name="文本框 24">
            <a:extLst>
              <a:ext uri="{FF2B5EF4-FFF2-40B4-BE49-F238E27FC236}">
                <a16:creationId xmlns:a16="http://schemas.microsoft.com/office/drawing/2014/main" id="{40D27E05-9BDF-786B-B346-33982E6AEECB}"/>
              </a:ext>
            </a:extLst>
          </p:cNvPr>
          <p:cNvSpPr txBox="1"/>
          <p:nvPr/>
        </p:nvSpPr>
        <p:spPr>
          <a:xfrm>
            <a:off x="6154613" y="6564823"/>
            <a:ext cx="3788229" cy="276999"/>
          </a:xfrm>
          <a:prstGeom prst="rect">
            <a:avLst/>
          </a:prstGeom>
          <a:noFill/>
        </p:spPr>
        <p:txBody>
          <a:bodyPr wrap="square">
            <a:spAutoFit/>
          </a:bodyPr>
          <a:lstStyle>
            <a:defPPr>
              <a:defRPr lang="zh-CN"/>
            </a:defPPr>
            <a:lvl1pPr algn="r">
              <a:defRPr sz="1200" b="0" i="0" u="none" strike="noStrike" baseline="0">
                <a:latin typeface="NewCenturySchlbk-Roman"/>
              </a:defRPr>
            </a:lvl1pPr>
          </a:lstStyle>
          <a:p>
            <a:r>
              <a:rPr lang="en-US" altLang="zh-CN" dirty="0"/>
              <a:t>Headache.2002</a:t>
            </a:r>
            <a:r>
              <a:rPr lang="zh-CN" altLang="en-US" dirty="0"/>
              <a:t>；</a:t>
            </a:r>
            <a:r>
              <a:rPr lang="en-US" altLang="zh-CN" dirty="0"/>
              <a:t>[suppl2]:s84-s92</a:t>
            </a:r>
            <a:endParaRPr lang="zh-CN" altLang="en-US" dirty="0"/>
          </a:p>
        </p:txBody>
      </p:sp>
      <p:sp>
        <p:nvSpPr>
          <p:cNvPr id="3" name="文本框 2">
            <a:extLst>
              <a:ext uri="{FF2B5EF4-FFF2-40B4-BE49-F238E27FC236}">
                <a16:creationId xmlns:a16="http://schemas.microsoft.com/office/drawing/2014/main" id="{CB5D987B-D23F-670C-6620-4370B84818AC}"/>
              </a:ext>
            </a:extLst>
          </p:cNvPr>
          <p:cNvSpPr txBox="1"/>
          <p:nvPr/>
        </p:nvSpPr>
        <p:spPr>
          <a:xfrm>
            <a:off x="5985468" y="1077110"/>
            <a:ext cx="5931944" cy="458908"/>
          </a:xfrm>
          <a:prstGeom prst="rect">
            <a:avLst/>
          </a:prstGeom>
          <a:solidFill>
            <a:srgbClr val="C00000"/>
          </a:solidFill>
        </p:spPr>
        <p:txBody>
          <a:bodyPr wrap="square">
            <a:spAutoFit/>
          </a:bodyPr>
          <a:lstStyle/>
          <a:p>
            <a:pPr>
              <a:lnSpc>
                <a:spcPct val="150000"/>
              </a:lnSpc>
            </a:pPr>
            <a:r>
              <a:rPr lang="zh-CN" altLang="en-US" b="1" dirty="0">
                <a:solidFill>
                  <a:schemeClr val="bg1"/>
                </a:solidFill>
                <a:latin typeface="思源黑体 CN Bold" panose="020B0800000000000000"/>
                <a:ea typeface="思源黑体 CN Bold" panose="020B0800000000000000"/>
              </a:rPr>
              <a:t>显著减轻月经期间偏头痛患者头痛严重程度，降低发病率</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117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8675AD2-A88A-FD27-D0EB-4E4EDC35C361}"/>
              </a:ext>
            </a:extLst>
          </p:cNvPr>
          <p:cNvSpPr txBox="1"/>
          <p:nvPr/>
        </p:nvSpPr>
        <p:spPr>
          <a:xfrm>
            <a:off x="402771" y="121290"/>
            <a:ext cx="6102531"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、有效性（</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2/3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p>
        </p:txBody>
      </p:sp>
      <p:sp>
        <p:nvSpPr>
          <p:cNvPr id="4" name="文本框 3">
            <a:extLst>
              <a:ext uri="{FF2B5EF4-FFF2-40B4-BE49-F238E27FC236}">
                <a16:creationId xmlns:a16="http://schemas.microsoft.com/office/drawing/2014/main" id="{5A1E2463-44F2-13D8-976F-DA0FACB70A9B}"/>
              </a:ext>
            </a:extLst>
          </p:cNvPr>
          <p:cNvSpPr txBox="1"/>
          <p:nvPr/>
        </p:nvSpPr>
        <p:spPr>
          <a:xfrm>
            <a:off x="318069" y="789169"/>
            <a:ext cx="11873931" cy="1109919"/>
          </a:xfrm>
          <a:prstGeom prst="rect">
            <a:avLst/>
          </a:prstGeom>
          <a:noFill/>
        </p:spPr>
        <p:txBody>
          <a:bodyPr wrap="square" rtlCol="0">
            <a:spAutoFit/>
          </a:bodyPr>
          <a:lstStyle/>
          <a:p>
            <a:pPr>
              <a:lnSpc>
                <a:spcPct val="150000"/>
              </a:lnSpc>
            </a:pPr>
            <a:r>
              <a:rPr lang="zh-CN" altLang="en-US" b="1" dirty="0">
                <a:solidFill>
                  <a:schemeClr val="tx1">
                    <a:lumMod val="65000"/>
                    <a:lumOff val="35000"/>
                  </a:schemeClr>
                </a:solidFill>
                <a:latin typeface="思源黑体 CN Bold" panose="020B0800000000000000"/>
                <a:ea typeface="思源黑体 CN Bold" panose="020B0800000000000000"/>
              </a:rPr>
              <a:t>呋罗曲坦对比利扎曲普坦可</a:t>
            </a:r>
            <a:r>
              <a:rPr lang="zh-CN" altLang="en-US" b="1" dirty="0">
                <a:solidFill>
                  <a:srgbClr val="C00000"/>
                </a:solidFill>
                <a:latin typeface="思源黑体 CN Bold" panose="020B0800000000000000"/>
                <a:ea typeface="思源黑体 CN Bold" panose="020B0800000000000000"/>
              </a:rPr>
              <a:t>降低偏头痛复发率达</a:t>
            </a:r>
            <a:r>
              <a:rPr lang="en-US" altLang="zh-CN" sz="2800" b="1" u="sng" dirty="0">
                <a:solidFill>
                  <a:srgbClr val="C00000"/>
                </a:solidFill>
                <a:latin typeface="思源黑体 CN Bold" panose="020B0800000000000000"/>
                <a:ea typeface="思源黑体 CN Bold" panose="020B0800000000000000"/>
              </a:rPr>
              <a:t>51.2%</a:t>
            </a:r>
            <a:r>
              <a:rPr lang="zh-CN" altLang="en-US" b="1" dirty="0">
                <a:solidFill>
                  <a:srgbClr val="C00000"/>
                </a:solidFill>
                <a:latin typeface="思源黑体 CN Bold" panose="020B0800000000000000"/>
                <a:ea typeface="思源黑体 CN Bold" panose="020B0800000000000000"/>
              </a:rPr>
              <a:t>，</a:t>
            </a:r>
            <a:r>
              <a:rPr lang="en-US" altLang="zh-CN" b="1" dirty="0">
                <a:solidFill>
                  <a:srgbClr val="C00000"/>
                </a:solidFill>
                <a:latin typeface="思源黑体 CN Bold" panose="020B0800000000000000"/>
                <a:ea typeface="思源黑体 CN Bold" panose="020B0800000000000000"/>
              </a:rPr>
              <a:t>48</a:t>
            </a:r>
            <a:r>
              <a:rPr lang="zh-CN" altLang="en-US" b="1" dirty="0">
                <a:solidFill>
                  <a:srgbClr val="C00000"/>
                </a:solidFill>
                <a:latin typeface="思源黑体 CN Bold" panose="020B0800000000000000"/>
                <a:ea typeface="思源黑体 CN Bold" panose="020B0800000000000000"/>
              </a:rPr>
              <a:t>小时累积复发率显著降低</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(p&lt;0.05)</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b="1" dirty="0">
              <a:solidFill>
                <a:srgbClr val="C00000"/>
              </a:solidFill>
              <a:latin typeface="思源黑体 CN Bold" panose="020B0800000000000000"/>
              <a:ea typeface="思源黑体 CN Bold" panose="020B0800000000000000"/>
            </a:endParaRPr>
          </a:p>
          <a:p>
            <a:pPr>
              <a:lnSpc>
                <a:spcPct val="150000"/>
              </a:lnSpc>
            </a:pPr>
            <a:r>
              <a:rPr lang="zh-CN" altLang="en-US" b="1" dirty="0">
                <a:solidFill>
                  <a:srgbClr val="C00000"/>
                </a:solidFill>
                <a:latin typeface="思源黑体 CN Bold" panose="020B0800000000000000"/>
                <a:ea typeface="思源黑体 CN Bold" panose="020B0800000000000000"/>
              </a:rPr>
              <a:t>有先兆性偏头痛患者中呋罗曲坦无论</a:t>
            </a:r>
            <a:r>
              <a:rPr lang="en-US" altLang="zh-CN" b="1" dirty="0">
                <a:solidFill>
                  <a:srgbClr val="C00000"/>
                </a:solidFill>
                <a:latin typeface="思源黑体 CN Bold" panose="020B0800000000000000"/>
                <a:ea typeface="思源黑体 CN Bold" panose="020B0800000000000000"/>
              </a:rPr>
              <a:t>2h</a:t>
            </a:r>
            <a:r>
              <a:rPr lang="zh-CN" altLang="en-US" b="1" dirty="0">
                <a:solidFill>
                  <a:srgbClr val="C00000"/>
                </a:solidFill>
                <a:latin typeface="思源黑体 CN Bold" panose="020B0800000000000000"/>
                <a:ea typeface="思源黑体 CN Bold" panose="020B0800000000000000"/>
              </a:rPr>
              <a:t>无痛率、</a:t>
            </a:r>
            <a:r>
              <a:rPr lang="en-US" altLang="zh-CN" b="1" dirty="0">
                <a:solidFill>
                  <a:srgbClr val="C00000"/>
                </a:solidFill>
                <a:latin typeface="思源黑体 CN Bold" panose="020B0800000000000000"/>
                <a:ea typeface="思源黑体 CN Bold" panose="020B0800000000000000"/>
              </a:rPr>
              <a:t>24h</a:t>
            </a:r>
            <a:r>
              <a:rPr lang="zh-CN" altLang="en-US" b="1" dirty="0">
                <a:solidFill>
                  <a:srgbClr val="C00000"/>
                </a:solidFill>
                <a:latin typeface="思源黑体 CN Bold" panose="020B0800000000000000"/>
                <a:ea typeface="思源黑体 CN Bold" panose="020B0800000000000000"/>
              </a:rPr>
              <a:t>、</a:t>
            </a:r>
            <a:r>
              <a:rPr lang="en-US" altLang="zh-CN" b="1" dirty="0">
                <a:solidFill>
                  <a:srgbClr val="C00000"/>
                </a:solidFill>
                <a:latin typeface="思源黑体 CN Bold" panose="020B0800000000000000"/>
                <a:ea typeface="思源黑体 CN Bold" panose="020B0800000000000000"/>
              </a:rPr>
              <a:t>48h</a:t>
            </a:r>
            <a:r>
              <a:rPr lang="zh-CN" altLang="en-US" b="1" dirty="0">
                <a:solidFill>
                  <a:srgbClr val="C00000"/>
                </a:solidFill>
                <a:latin typeface="思源黑体 CN Bold" panose="020B0800000000000000"/>
                <a:ea typeface="思源黑体 CN Bold" panose="020B0800000000000000"/>
              </a:rPr>
              <a:t>复发率均显著优于利扎曲普坦，患者获益更高。</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3B758CF9-EA12-ADC0-EBFF-039BB687A63A}"/>
              </a:ext>
            </a:extLst>
          </p:cNvPr>
          <p:cNvSpPr txBox="1"/>
          <p:nvPr/>
        </p:nvSpPr>
        <p:spPr>
          <a:xfrm>
            <a:off x="14147" y="5682403"/>
            <a:ext cx="6296218" cy="738664"/>
          </a:xfrm>
          <a:prstGeom prst="rect">
            <a:avLst/>
          </a:prstGeom>
          <a:noFill/>
        </p:spPr>
        <p:txBody>
          <a:bodyPr wrap="square">
            <a:spAutoFit/>
          </a:bodyPr>
          <a:lstStyle/>
          <a:p>
            <a:r>
              <a:rPr lang="zh-CN" altLang="en-US" sz="1400" b="1" dirty="0">
                <a:solidFill>
                  <a:srgbClr val="C00000"/>
                </a:solidFill>
                <a:latin typeface="思源黑体 CN Bold" panose="020B0800000000000000"/>
                <a:ea typeface="思源黑体 CN Bold" panose="020B0800000000000000"/>
              </a:rPr>
              <a:t>呋罗曲坦对比利扎曲普坦可降低偏头痛复发率达</a:t>
            </a:r>
            <a:r>
              <a:rPr lang="en-US" altLang="zh-CN" sz="1400" b="1" dirty="0">
                <a:solidFill>
                  <a:srgbClr val="C00000"/>
                </a:solidFill>
                <a:latin typeface="思源黑体 CN Bold" panose="020B0800000000000000"/>
                <a:ea typeface="思源黑体 CN Bold" panose="020B0800000000000000"/>
              </a:rPr>
              <a:t>51.2%</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根据</a:t>
            </a:r>
            <a:r>
              <a:rPr lang="en-US" altLang="zh-CN" sz="1400" dirty="0">
                <a:latin typeface="微软雅黑" panose="020B0503020204020204" pitchFamily="34" charset="-122"/>
                <a:ea typeface="微软雅黑" panose="020B0503020204020204" pitchFamily="34" charset="-122"/>
              </a:rPr>
              <a:t>HIS</a:t>
            </a:r>
            <a:r>
              <a:rPr lang="zh-CN" altLang="en-US" sz="1400" dirty="0">
                <a:latin typeface="微软雅黑" panose="020B0503020204020204" pitchFamily="34" charset="-122"/>
                <a:ea typeface="微软雅黑" panose="020B0503020204020204" pitchFamily="34" charset="-122"/>
              </a:rPr>
              <a:t>诊断标准</a:t>
            </a:r>
            <a:r>
              <a:rPr lang="en-US" altLang="zh-CN" sz="1400" dirty="0">
                <a:latin typeface="微软雅黑" panose="020B0503020204020204" pitchFamily="34" charset="-122"/>
                <a:ea typeface="微软雅黑" panose="020B0503020204020204" pitchFamily="34" charset="-122"/>
              </a:rPr>
              <a:t>21%</a:t>
            </a:r>
            <a:r>
              <a:rPr lang="en-US" altLang="zh-CN" sz="1200" dirty="0">
                <a:latin typeface="微软雅黑" panose="020B0503020204020204" pitchFamily="34" charset="-122"/>
                <a:ea typeface="微软雅黑" panose="020B0503020204020204" pitchFamily="34" charset="-122"/>
              </a:rPr>
              <a:t>VS</a:t>
            </a:r>
            <a:r>
              <a:rPr lang="en-US" altLang="zh-CN" sz="1400" dirty="0">
                <a:latin typeface="微软雅黑" panose="020B0503020204020204" pitchFamily="34" charset="-122"/>
                <a:ea typeface="微软雅黑" panose="020B0503020204020204" pitchFamily="34" charset="-122"/>
              </a:rPr>
              <a:t>43%</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p &lt; 0.001)</a:t>
            </a:r>
            <a:r>
              <a:rPr lang="zh-CN" altLang="en-US" sz="1400" dirty="0">
                <a:latin typeface="微软雅黑" panose="020B0503020204020204" pitchFamily="34" charset="-122"/>
                <a:ea typeface="微软雅黑" panose="020B0503020204020204" pitchFamily="34" charset="-122"/>
              </a:rPr>
              <a:t> ，且呋罗曲坦</a:t>
            </a:r>
            <a:r>
              <a:rPr lang="en-US" altLang="zh-CN" sz="1400" dirty="0">
                <a:latin typeface="微软雅黑" panose="020B0503020204020204" pitchFamily="34" charset="-122"/>
                <a:ea typeface="微软雅黑" panose="020B0503020204020204" pitchFamily="34" charset="-122"/>
              </a:rPr>
              <a:t>48</a:t>
            </a:r>
            <a:r>
              <a:rPr lang="zh-CN" altLang="en-US" sz="1400" dirty="0">
                <a:latin typeface="微软雅黑" panose="020B0503020204020204" pitchFamily="34" charset="-122"/>
                <a:ea typeface="微软雅黑" panose="020B0503020204020204" pitchFamily="34" charset="-122"/>
              </a:rPr>
              <a:t>小时累积复发率显著低于利扎曲普坦（</a:t>
            </a:r>
            <a:r>
              <a:rPr lang="en-US" altLang="zh-CN" sz="1400" dirty="0">
                <a:latin typeface="微软雅黑" panose="020B0503020204020204" pitchFamily="34" charset="-122"/>
                <a:ea typeface="微软雅黑" panose="020B0503020204020204" pitchFamily="34" charset="-122"/>
              </a:rPr>
              <a:t>p&lt;0.05)</a:t>
            </a:r>
            <a:r>
              <a:rPr lang="zh-CN" altLang="en-US" sz="1400" dirty="0">
                <a:latin typeface="微软雅黑" panose="020B0503020204020204" pitchFamily="34" charset="-122"/>
                <a:ea typeface="微软雅黑" panose="020B0503020204020204" pitchFamily="34" charset="-122"/>
              </a:rPr>
              <a:t>。</a:t>
            </a:r>
          </a:p>
        </p:txBody>
      </p:sp>
      <p:pic>
        <p:nvPicPr>
          <p:cNvPr id="21" name="图片 20">
            <a:extLst>
              <a:ext uri="{FF2B5EF4-FFF2-40B4-BE49-F238E27FC236}">
                <a16:creationId xmlns:a16="http://schemas.microsoft.com/office/drawing/2014/main" id="{687721EB-7939-689D-3A9B-BAF5820D7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1" y="2491178"/>
            <a:ext cx="4008690" cy="3081714"/>
          </a:xfrm>
          <a:prstGeom prst="rect">
            <a:avLst/>
          </a:prstGeom>
        </p:spPr>
      </p:pic>
      <p:sp>
        <p:nvSpPr>
          <p:cNvPr id="23" name="文本框 22">
            <a:extLst>
              <a:ext uri="{FF2B5EF4-FFF2-40B4-BE49-F238E27FC236}">
                <a16:creationId xmlns:a16="http://schemas.microsoft.com/office/drawing/2014/main" id="{3805FC94-C2CB-B56D-B157-92374B28C562}"/>
              </a:ext>
            </a:extLst>
          </p:cNvPr>
          <p:cNvSpPr txBox="1"/>
          <p:nvPr/>
        </p:nvSpPr>
        <p:spPr>
          <a:xfrm>
            <a:off x="0" y="6611779"/>
            <a:ext cx="6182590" cy="246221"/>
          </a:xfrm>
          <a:prstGeom prst="rect">
            <a:avLst/>
          </a:prstGeom>
          <a:noFill/>
        </p:spPr>
        <p:txBody>
          <a:bodyPr wrap="square">
            <a:spAutoFit/>
          </a:bodyPr>
          <a:lstStyle/>
          <a:p>
            <a:r>
              <a:rPr lang="en-US" altLang="zh-CN" sz="1000" b="0" i="0" u="none" strike="noStrike" baseline="0" dirty="0">
                <a:latin typeface="微软雅黑" panose="020B0503020204020204" pitchFamily="34" charset="-122"/>
                <a:ea typeface="微软雅黑" panose="020B0503020204020204" pitchFamily="34" charset="-122"/>
              </a:rPr>
              <a:t>J Headache Pain (2011) 12:219–226</a:t>
            </a:r>
            <a:endParaRPr lang="zh-CN" altLang="en-US" sz="1000" dirty="0"/>
          </a:p>
        </p:txBody>
      </p:sp>
      <p:sp>
        <p:nvSpPr>
          <p:cNvPr id="24" name="文本框 23">
            <a:extLst>
              <a:ext uri="{FF2B5EF4-FFF2-40B4-BE49-F238E27FC236}">
                <a16:creationId xmlns:a16="http://schemas.microsoft.com/office/drawing/2014/main" id="{BD6BB5DD-C1D6-2063-0AAD-AC8EA9463911}"/>
              </a:ext>
            </a:extLst>
          </p:cNvPr>
          <p:cNvSpPr txBox="1"/>
          <p:nvPr/>
        </p:nvSpPr>
        <p:spPr>
          <a:xfrm>
            <a:off x="653144" y="2175233"/>
            <a:ext cx="4712676" cy="338554"/>
          </a:xfrm>
          <a:prstGeom prst="rect">
            <a:avLst/>
          </a:prstGeom>
          <a:noFill/>
        </p:spPr>
        <p:txBody>
          <a:bodyPr wrap="square" rtlCol="0">
            <a:spAutoFit/>
          </a:bodyPr>
          <a:lstStyle>
            <a:defPPr>
              <a:defRPr lang="zh-CN"/>
            </a:defPPr>
            <a:lvl1pPr>
              <a:defRPr sz="1600" b="1" spc="300">
                <a:latin typeface="微软雅黑" panose="020B0503020204020204" pitchFamily="34" charset="-122"/>
                <a:ea typeface="微软雅黑" panose="020B0503020204020204" pitchFamily="34" charset="-122"/>
              </a:defRPr>
            </a:lvl1pPr>
          </a:lstStyle>
          <a:p>
            <a:r>
              <a:rPr lang="zh-CN" altLang="en-US" b="0" dirty="0"/>
              <a:t>呋罗曲坦组</a:t>
            </a:r>
            <a:r>
              <a:rPr lang="en-US" altLang="zh-CN" b="0" dirty="0"/>
              <a:t>48</a:t>
            </a:r>
            <a:r>
              <a:rPr lang="zh-CN" altLang="en-US" b="0" dirty="0"/>
              <a:t>小时累积复发率显著降低</a:t>
            </a:r>
          </a:p>
        </p:txBody>
      </p:sp>
      <p:sp>
        <p:nvSpPr>
          <p:cNvPr id="26" name="文本框 25">
            <a:extLst>
              <a:ext uri="{FF2B5EF4-FFF2-40B4-BE49-F238E27FC236}">
                <a16:creationId xmlns:a16="http://schemas.microsoft.com/office/drawing/2014/main" id="{9C8B820C-6E91-E629-6908-B11D5CC11C15}"/>
              </a:ext>
            </a:extLst>
          </p:cNvPr>
          <p:cNvSpPr txBox="1"/>
          <p:nvPr/>
        </p:nvSpPr>
        <p:spPr>
          <a:xfrm>
            <a:off x="5026664" y="6596390"/>
            <a:ext cx="6135832" cy="261610"/>
          </a:xfrm>
          <a:prstGeom prst="rect">
            <a:avLst/>
          </a:prstGeom>
          <a:noFill/>
        </p:spPr>
        <p:txBody>
          <a:bodyPr wrap="square">
            <a:spAutoFit/>
          </a:bodyPr>
          <a:lstStyle/>
          <a:p>
            <a:pPr algn="r"/>
            <a:r>
              <a:rPr lang="en-US" altLang="zh-CN" sz="1100" dirty="0"/>
              <a:t>Evers et al. The Journal of Headache and Pain (2015) 16:28</a:t>
            </a:r>
            <a:endParaRPr lang="zh-CN" altLang="en-US" sz="1100" dirty="0"/>
          </a:p>
        </p:txBody>
      </p:sp>
      <p:sp>
        <p:nvSpPr>
          <p:cNvPr id="27" name="文本框 26">
            <a:extLst>
              <a:ext uri="{FF2B5EF4-FFF2-40B4-BE49-F238E27FC236}">
                <a16:creationId xmlns:a16="http://schemas.microsoft.com/office/drawing/2014/main" id="{F53CF0B3-B5CC-E3A7-D9FF-11A10C43F995}"/>
              </a:ext>
            </a:extLst>
          </p:cNvPr>
          <p:cNvSpPr txBox="1"/>
          <p:nvPr/>
        </p:nvSpPr>
        <p:spPr>
          <a:xfrm>
            <a:off x="6505302" y="2143513"/>
            <a:ext cx="4471432" cy="584775"/>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呋罗曲坦在伴先兆性偏头痛患者</a:t>
            </a:r>
            <a:r>
              <a:rPr lang="en-US" altLang="zh-CN" sz="1600" dirty="0">
                <a:latin typeface="微软雅黑" panose="020B0503020204020204" pitchFamily="34" charset="-122"/>
                <a:ea typeface="微软雅黑" panose="020B0503020204020204" pitchFamily="34" charset="-122"/>
              </a:rPr>
              <a:t>2h</a:t>
            </a:r>
            <a:r>
              <a:rPr lang="zh-CN" altLang="en-US" sz="1600" dirty="0">
                <a:latin typeface="微软雅黑" panose="020B0503020204020204" pitchFamily="34" charset="-122"/>
                <a:ea typeface="微软雅黑" panose="020B0503020204020204" pitchFamily="34" charset="-122"/>
              </a:rPr>
              <a:t>无痛率更高</a:t>
            </a:r>
            <a:endParaRPr lang="en-US" altLang="zh-CN" sz="1600" dirty="0">
              <a:latin typeface="微软雅黑" panose="020B0503020204020204" pitchFamily="34" charset="-122"/>
              <a:ea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rPr>
              <a:t>24h</a:t>
            </a:r>
            <a:r>
              <a:rPr lang="zh-CN" altLang="en-US" sz="1600" dirty="0">
                <a:latin typeface="微软雅黑" panose="020B0503020204020204" pitchFamily="34" charset="-122"/>
                <a:ea typeface="微软雅黑" panose="020B0503020204020204" pitchFamily="34" charset="-122"/>
              </a:rPr>
              <a:t>及</a:t>
            </a:r>
            <a:r>
              <a:rPr lang="en-US" altLang="zh-CN" sz="1600" dirty="0">
                <a:latin typeface="微软雅黑" panose="020B0503020204020204" pitchFamily="34" charset="-122"/>
                <a:ea typeface="微软雅黑" panose="020B0503020204020204" pitchFamily="34" charset="-122"/>
              </a:rPr>
              <a:t>48h</a:t>
            </a:r>
            <a:r>
              <a:rPr lang="zh-CN" altLang="en-US" sz="1600" dirty="0">
                <a:latin typeface="微软雅黑" panose="020B0503020204020204" pitchFamily="34" charset="-122"/>
                <a:ea typeface="微软雅黑" panose="020B0503020204020204" pitchFamily="34" charset="-122"/>
              </a:rPr>
              <a:t>复发率显著低于利扎曲普坦</a:t>
            </a:r>
          </a:p>
        </p:txBody>
      </p:sp>
      <p:graphicFrame>
        <p:nvGraphicFramePr>
          <p:cNvPr id="28" name="内容占位符 3">
            <a:extLst>
              <a:ext uri="{FF2B5EF4-FFF2-40B4-BE49-F238E27FC236}">
                <a16:creationId xmlns:a16="http://schemas.microsoft.com/office/drawing/2014/main" id="{C0DED2AF-E498-B554-E4CB-FDDAB317D426}"/>
              </a:ext>
            </a:extLst>
          </p:cNvPr>
          <p:cNvGraphicFramePr/>
          <p:nvPr>
            <p:extLst>
              <p:ext uri="{D42A27DB-BD31-4B8C-83A1-F6EECF244321}">
                <p14:modId xmlns:p14="http://schemas.microsoft.com/office/powerpoint/2010/main" val="1568326048"/>
              </p:ext>
            </p:extLst>
          </p:nvPr>
        </p:nvGraphicFramePr>
        <p:xfrm>
          <a:off x="6505301" y="2879999"/>
          <a:ext cx="4939772" cy="2985682"/>
        </p:xfrm>
        <a:graphic>
          <a:graphicData uri="http://schemas.openxmlformats.org/drawingml/2006/table">
            <a:tbl>
              <a:tblPr firstRow="1" bandRow="1">
                <a:tableStyleId>{5C22544A-7EE6-4342-B048-85BDC9FD1C3A}</a:tableStyleId>
              </a:tblPr>
              <a:tblGrid>
                <a:gridCol w="1359944">
                  <a:extLst>
                    <a:ext uri="{9D8B030D-6E8A-4147-A177-3AD203B41FA5}">
                      <a16:colId xmlns:a16="http://schemas.microsoft.com/office/drawing/2014/main" val="20000"/>
                    </a:ext>
                  </a:extLst>
                </a:gridCol>
                <a:gridCol w="1276519">
                  <a:extLst>
                    <a:ext uri="{9D8B030D-6E8A-4147-A177-3AD203B41FA5}">
                      <a16:colId xmlns:a16="http://schemas.microsoft.com/office/drawing/2014/main" val="20001"/>
                    </a:ext>
                  </a:extLst>
                </a:gridCol>
                <a:gridCol w="1196737">
                  <a:extLst>
                    <a:ext uri="{9D8B030D-6E8A-4147-A177-3AD203B41FA5}">
                      <a16:colId xmlns:a16="http://schemas.microsoft.com/office/drawing/2014/main" val="20002"/>
                    </a:ext>
                  </a:extLst>
                </a:gridCol>
                <a:gridCol w="1106572">
                  <a:extLst>
                    <a:ext uri="{9D8B030D-6E8A-4147-A177-3AD203B41FA5}">
                      <a16:colId xmlns:a16="http://schemas.microsoft.com/office/drawing/2014/main" val="20005"/>
                    </a:ext>
                  </a:extLst>
                </a:gridCol>
              </a:tblGrid>
              <a:tr h="771186">
                <a:tc>
                  <a:txBody>
                    <a:bodyPr/>
                    <a:lstStyle/>
                    <a:p>
                      <a:pPr algn="ctr"/>
                      <a:endParaRPr lang="zh-CN" altLang="en-US" dirty="0">
                        <a:latin typeface="楷体" panose="02010609060101010101" pitchFamily="49" charset="-122"/>
                        <a:ea typeface="楷体" panose="02010609060101010101" pitchFamily="49" charset="-122"/>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zh-CN" altLang="en-US" sz="1200" dirty="0">
                          <a:latin typeface="微软雅黑" panose="020B0503020204020204" pitchFamily="34" charset="-122"/>
                          <a:ea typeface="微软雅黑" panose="020B0503020204020204" pitchFamily="34" charset="-122"/>
                        </a:rPr>
                        <a:t>呋罗曲坦</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zh-CN" altLang="en-US" sz="1200" dirty="0">
                          <a:latin typeface="微软雅黑" panose="020B0503020204020204" pitchFamily="34" charset="-122"/>
                          <a:ea typeface="微软雅黑" panose="020B0503020204020204" pitchFamily="34" charset="-122"/>
                        </a:rPr>
                        <a:t>利扎曲普坦</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altLang="zh-CN" dirty="0">
                          <a:latin typeface="楷体" panose="02010609060101010101" pitchFamily="49" charset="-122"/>
                          <a:ea typeface="楷体" panose="02010609060101010101" pitchFamily="49" charset="-122"/>
                        </a:rPr>
                        <a:t>P</a:t>
                      </a:r>
                      <a:endParaRPr lang="zh-CN" altLang="en-US" dirty="0">
                        <a:latin typeface="楷体" panose="02010609060101010101" pitchFamily="49" charset="-122"/>
                        <a:ea typeface="楷体" panose="02010609060101010101" pitchFamily="49" charset="-122"/>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737931">
                <a:tc>
                  <a:txBody>
                    <a:bodyPr/>
                    <a:lstStyle/>
                    <a:p>
                      <a:pPr algn="ctr"/>
                      <a:r>
                        <a:rPr lang="en-US" altLang="zh-CN" sz="1400" dirty="0">
                          <a:latin typeface="微软雅黑" panose="020B0503020204020204" pitchFamily="34" charset="-122"/>
                          <a:ea typeface="微软雅黑" panose="020B0503020204020204" pitchFamily="34" charset="-122"/>
                        </a:rPr>
                        <a:t>2h</a:t>
                      </a:r>
                      <a:r>
                        <a:rPr lang="zh-CN" altLang="en-US" sz="1400" dirty="0">
                          <a:latin typeface="微软雅黑" panose="020B0503020204020204" pitchFamily="34" charset="-122"/>
                          <a:ea typeface="微软雅黑" panose="020B0503020204020204" pitchFamily="34" charset="-122"/>
                        </a:rPr>
                        <a:t>无痛率</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7E9"/>
                    </a:solidFill>
                  </a:tcPr>
                </a:tc>
                <a:tc>
                  <a:txBody>
                    <a:bodyPr/>
                    <a:lstStyle/>
                    <a:p>
                      <a:pPr algn="ctr"/>
                      <a:r>
                        <a:rPr lang="en-US" altLang="zh-CN" sz="1400" dirty="0">
                          <a:latin typeface="微软雅黑" panose="020B0503020204020204" pitchFamily="34" charset="-122"/>
                          <a:ea typeface="微软雅黑" panose="020B0503020204020204" pitchFamily="34" charset="-122"/>
                        </a:rPr>
                        <a:t>29.8%</a:t>
                      </a:r>
                      <a:endParaRPr lang="zh-CN" altLang="en-US" sz="140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latin typeface="微软雅黑" panose="020B0503020204020204" pitchFamily="34" charset="-122"/>
                          <a:ea typeface="微软雅黑" panose="020B0503020204020204" pitchFamily="34" charset="-122"/>
                        </a:rPr>
                        <a:t>10.7%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微软雅黑" panose="020B0503020204020204" pitchFamily="34" charset="-122"/>
                          <a:ea typeface="微软雅黑" panose="020B0503020204020204" pitchFamily="34" charset="-122"/>
                          <a:cs typeface="+mn-cs"/>
                        </a:rPr>
                        <a:t>p &lt;0.05</a:t>
                      </a:r>
                      <a:endParaRPr lang="en-US" altLang="zh-CN" sz="1400" kern="1200" baseline="300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7E9"/>
                    </a:solidFill>
                  </a:tcPr>
                </a:tc>
                <a:extLst>
                  <a:ext uri="{0D108BD9-81ED-4DB2-BD59-A6C34878D82A}">
                    <a16:rowId xmlns:a16="http://schemas.microsoft.com/office/drawing/2014/main" val="10001"/>
                  </a:ext>
                </a:extLst>
              </a:tr>
              <a:tr h="738634">
                <a:tc>
                  <a:txBody>
                    <a:bodyPr/>
                    <a:lstStyle/>
                    <a:p>
                      <a:pPr algn="ctr"/>
                      <a:r>
                        <a:rPr lang="en-US" altLang="zh-CN" sz="1400" dirty="0">
                          <a:latin typeface="微软雅黑" panose="020B0503020204020204" pitchFamily="34" charset="-122"/>
                          <a:ea typeface="微软雅黑" panose="020B0503020204020204" pitchFamily="34" charset="-122"/>
                        </a:rPr>
                        <a:t>24h</a:t>
                      </a:r>
                      <a:r>
                        <a:rPr lang="zh-CN" altLang="en-US" sz="1400" dirty="0">
                          <a:latin typeface="微软雅黑" panose="020B0503020204020204" pitchFamily="34" charset="-122"/>
                          <a:ea typeface="微软雅黑" panose="020B0503020204020204" pitchFamily="34" charset="-122"/>
                        </a:rPr>
                        <a:t>复发率</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rPr>
                        <a:t>26.3%</a:t>
                      </a:r>
                      <a:endParaRPr lang="zh-CN" altLang="en-US" sz="140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rPr>
                        <a:t>42.9%</a:t>
                      </a:r>
                      <a:endParaRPr lang="zh-CN" altLang="en-US" sz="140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p &lt;0.05</a:t>
                      </a:r>
                      <a:endParaRPr lang="zh-CN" altLang="en-US" sz="1400" kern="1200" baseline="300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37931">
                <a:tc>
                  <a:txBody>
                    <a:bodyPr/>
                    <a:lstStyle/>
                    <a:p>
                      <a:pPr algn="ctr"/>
                      <a:r>
                        <a:rPr lang="en-US" altLang="zh-CN" sz="1400" dirty="0">
                          <a:latin typeface="微软雅黑" panose="020B0503020204020204" pitchFamily="34" charset="-122"/>
                          <a:ea typeface="微软雅黑" panose="020B0503020204020204" pitchFamily="34" charset="-122"/>
                        </a:rPr>
                        <a:t>48h</a:t>
                      </a:r>
                      <a:r>
                        <a:rPr lang="zh-CN" altLang="en-US" sz="1400" dirty="0">
                          <a:latin typeface="微软雅黑" panose="020B0503020204020204" pitchFamily="34" charset="-122"/>
                          <a:ea typeface="微软雅黑" panose="020B0503020204020204" pitchFamily="34" charset="-122"/>
                        </a:rPr>
                        <a:t>复发率</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微软雅黑" panose="020B0503020204020204" pitchFamily="34" charset="-122"/>
                          <a:ea typeface="微软雅黑" panose="020B0503020204020204" pitchFamily="34" charset="-122"/>
                        </a:rPr>
                        <a:t>66.7%</a:t>
                      </a:r>
                      <a:endParaRPr lang="zh-CN" altLang="en-US" sz="140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dirty="0">
                          <a:latin typeface="微软雅黑" panose="020B0503020204020204" pitchFamily="34" charset="-122"/>
                          <a:ea typeface="微软雅黑" panose="020B0503020204020204" pitchFamily="34" charset="-122"/>
                        </a:rPr>
                        <a:t>89.3%</a:t>
                      </a:r>
                      <a:endParaRPr lang="zh-CN" altLang="en-US" sz="1400" dirty="0">
                        <a:latin typeface="微软雅黑" panose="020B0503020204020204" pitchFamily="34" charset="-122"/>
                        <a:ea typeface="微软雅黑" panose="020B0503020204020204" pitchFamily="34" charset="-122"/>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400" kern="1200" dirty="0">
                          <a:solidFill>
                            <a:schemeClr val="dk1"/>
                          </a:solidFill>
                          <a:latin typeface="微软雅黑" panose="020B0503020204020204" pitchFamily="34" charset="-122"/>
                          <a:ea typeface="微软雅黑" panose="020B0503020204020204" pitchFamily="34" charset="-122"/>
                          <a:cs typeface="+mn-cs"/>
                        </a:rPr>
                        <a:t>p =0.025</a:t>
                      </a:r>
                      <a:endParaRPr lang="zh-CN" altLang="en-US" sz="1400" kern="1200" baseline="300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 name="文本框 1">
            <a:extLst>
              <a:ext uri="{FF2B5EF4-FFF2-40B4-BE49-F238E27FC236}">
                <a16:creationId xmlns:a16="http://schemas.microsoft.com/office/drawing/2014/main" id="{7BC4AFF7-9DEC-1872-5E39-1A59D0CA4E79}"/>
              </a:ext>
            </a:extLst>
          </p:cNvPr>
          <p:cNvSpPr txBox="1"/>
          <p:nvPr/>
        </p:nvSpPr>
        <p:spPr>
          <a:xfrm>
            <a:off x="3454036" y="4670688"/>
            <a:ext cx="814425" cy="276999"/>
          </a:xfrm>
          <a:prstGeom prst="rect">
            <a:avLst/>
          </a:prstGeom>
          <a:noFill/>
        </p:spPr>
        <p:txBody>
          <a:bodyPr wrap="squar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呋罗曲坦</a:t>
            </a:r>
          </a:p>
        </p:txBody>
      </p:sp>
      <p:sp>
        <p:nvSpPr>
          <p:cNvPr id="5" name="文本框 4">
            <a:extLst>
              <a:ext uri="{FF2B5EF4-FFF2-40B4-BE49-F238E27FC236}">
                <a16:creationId xmlns:a16="http://schemas.microsoft.com/office/drawing/2014/main" id="{B71FCDE8-4C26-03A8-C3D8-6EA9DF4388A6}"/>
              </a:ext>
            </a:extLst>
          </p:cNvPr>
          <p:cNvSpPr txBox="1"/>
          <p:nvPr/>
        </p:nvSpPr>
        <p:spPr>
          <a:xfrm>
            <a:off x="3185327" y="3904840"/>
            <a:ext cx="1083133"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利扎曲普坦</a:t>
            </a:r>
          </a:p>
        </p:txBody>
      </p:sp>
    </p:spTree>
    <p:extLst>
      <p:ext uri="{BB962C8B-B14F-4D97-AF65-F5344CB8AC3E}">
        <p14:creationId xmlns:p14="http://schemas.microsoft.com/office/powerpoint/2010/main" val="179333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16">
            <a:extLst>
              <a:ext uri="{FF2B5EF4-FFF2-40B4-BE49-F238E27FC236}">
                <a16:creationId xmlns:a16="http://schemas.microsoft.com/office/drawing/2014/main" id="{6840A11E-4C18-4B8C-9293-81EA8982DBE4}"/>
              </a:ext>
            </a:extLst>
          </p:cNvPr>
          <p:cNvSpPr/>
          <p:nvPr/>
        </p:nvSpPr>
        <p:spPr>
          <a:xfrm>
            <a:off x="1742069" y="5948087"/>
            <a:ext cx="8582661" cy="375809"/>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4" name="圆角矩形 4"/>
          <p:cNvSpPr/>
          <p:nvPr/>
        </p:nvSpPr>
        <p:spPr>
          <a:xfrm>
            <a:off x="1374619" y="1702984"/>
            <a:ext cx="8676107" cy="404901"/>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5" name="任意多边形 24"/>
          <p:cNvSpPr/>
          <p:nvPr/>
        </p:nvSpPr>
        <p:spPr>
          <a:xfrm>
            <a:off x="1406371" y="1695133"/>
            <a:ext cx="703149" cy="412603"/>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02</a:t>
            </a:r>
            <a:endParaRPr lang="zh-CN" altLang="en-US" sz="1700" dirty="0">
              <a:latin typeface="微软雅黑" panose="020B0503020204020204" pitchFamily="34" charset="-122"/>
              <a:ea typeface="微软雅黑" panose="020B0503020204020204" pitchFamily="34" charset="-122"/>
            </a:endParaRPr>
          </a:p>
        </p:txBody>
      </p:sp>
      <p:sp>
        <p:nvSpPr>
          <p:cNvPr id="6" name="圆角矩形 15"/>
          <p:cNvSpPr/>
          <p:nvPr/>
        </p:nvSpPr>
        <p:spPr>
          <a:xfrm>
            <a:off x="1430363" y="2637751"/>
            <a:ext cx="8676107" cy="387235"/>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微软雅黑" panose="020B0503020204020204" pitchFamily="34" charset="-122"/>
              <a:ea typeface="微软雅黑" panose="020B0503020204020204" pitchFamily="34" charset="-122"/>
            </a:endParaRPr>
          </a:p>
        </p:txBody>
      </p:sp>
      <p:sp>
        <p:nvSpPr>
          <p:cNvPr id="7" name="圆角矩形 16"/>
          <p:cNvSpPr/>
          <p:nvPr/>
        </p:nvSpPr>
        <p:spPr>
          <a:xfrm>
            <a:off x="1390495" y="3532693"/>
            <a:ext cx="8660232" cy="397552"/>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8" name="文本框 7"/>
          <p:cNvSpPr txBox="1"/>
          <p:nvPr/>
        </p:nvSpPr>
        <p:spPr>
          <a:xfrm>
            <a:off x="2203808" y="1722814"/>
            <a:ext cx="6795352" cy="359778"/>
          </a:xfrm>
          <a:prstGeom prst="rect">
            <a:avLst/>
          </a:prstGeom>
          <a:noFill/>
        </p:spPr>
        <p:txBody>
          <a:bodyPr wrap="square" rtlCol="0">
            <a:spAutoFit/>
          </a:bodyPr>
          <a:lstStyle>
            <a:defPPr>
              <a:defRPr lang="zh-CN"/>
            </a:defPPr>
            <a:lvl1pPr>
              <a:lnSpc>
                <a:spcPct val="110000"/>
              </a:lnSpc>
              <a:defRPr sz="16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2021</a:t>
            </a:r>
            <a:r>
              <a:rPr lang="zh-CN" altLang="en-US" dirty="0"/>
              <a:t>美国头痛学会（</a:t>
            </a:r>
            <a:r>
              <a:rPr lang="en-US" altLang="zh-CN" dirty="0"/>
              <a:t>AHS</a:t>
            </a:r>
            <a:r>
              <a:rPr lang="zh-CN" altLang="en-US" dirty="0"/>
              <a:t>）共识声明</a:t>
            </a:r>
          </a:p>
        </p:txBody>
      </p:sp>
      <p:sp>
        <p:nvSpPr>
          <p:cNvPr id="9" name="任意多边形 25"/>
          <p:cNvSpPr/>
          <p:nvPr/>
        </p:nvSpPr>
        <p:spPr>
          <a:xfrm>
            <a:off x="1390495" y="2632816"/>
            <a:ext cx="703149" cy="412603"/>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03</a:t>
            </a:r>
            <a:endParaRPr lang="zh-CN" altLang="en-US" sz="17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278721" y="2661880"/>
            <a:ext cx="8417301" cy="344325"/>
          </a:xfrm>
          <a:prstGeom prst="rect">
            <a:avLst/>
          </a:prstGeom>
          <a:noFill/>
        </p:spPr>
        <p:txBody>
          <a:bodyPr wrap="square" rtlCol="0">
            <a:spAutoFit/>
          </a:bodyPr>
          <a:lstStyle>
            <a:defPPr>
              <a:defRPr lang="zh-CN"/>
            </a:defPPr>
            <a:lvl1pPr>
              <a:lnSpc>
                <a:spcPct val="110000"/>
              </a:lnSpc>
              <a:defRPr>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00" b="1" dirty="0"/>
              <a:t>2025</a:t>
            </a:r>
            <a:r>
              <a:rPr lang="zh-CN" altLang="en-US" sz="1600" b="1" dirty="0"/>
              <a:t>月经性偏头痛诊断和治疗中国专家共识</a:t>
            </a:r>
          </a:p>
        </p:txBody>
      </p:sp>
      <p:sp>
        <p:nvSpPr>
          <p:cNvPr id="11" name="任意多边形 30"/>
          <p:cNvSpPr/>
          <p:nvPr/>
        </p:nvSpPr>
        <p:spPr>
          <a:xfrm>
            <a:off x="1390495" y="3532832"/>
            <a:ext cx="703149" cy="407168"/>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04</a:t>
            </a:r>
            <a:endParaRPr lang="zh-CN" altLang="en-US" sz="17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314996" y="3548511"/>
            <a:ext cx="6795352" cy="375809"/>
          </a:xfrm>
          <a:prstGeom prst="rect">
            <a:avLst/>
          </a:prstGeom>
          <a:noFill/>
        </p:spPr>
        <p:txBody>
          <a:bodyPr wrap="square" rtlCol="0">
            <a:spAutoFit/>
          </a:bodyPr>
          <a:lstStyle>
            <a:defPPr>
              <a:defRPr lang="zh-CN"/>
            </a:defPPr>
            <a:lvl1pPr>
              <a:lnSpc>
                <a:spcPct val="110000"/>
              </a:lnSpc>
              <a:defRPr sz="16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2023 SIGN</a:t>
            </a:r>
            <a:r>
              <a:rPr lang="zh-CN" altLang="en-US" dirty="0"/>
              <a:t>英国国家指南：偏头痛药物治疗</a:t>
            </a:r>
          </a:p>
        </p:txBody>
      </p:sp>
      <p:sp>
        <p:nvSpPr>
          <p:cNvPr id="19" name="圆角矩形 16"/>
          <p:cNvSpPr/>
          <p:nvPr/>
        </p:nvSpPr>
        <p:spPr>
          <a:xfrm>
            <a:off x="1382557" y="4407677"/>
            <a:ext cx="8676107" cy="375809"/>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20" name="任意多边形 30"/>
          <p:cNvSpPr/>
          <p:nvPr/>
        </p:nvSpPr>
        <p:spPr>
          <a:xfrm>
            <a:off x="1382557" y="4408640"/>
            <a:ext cx="703149" cy="407168"/>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05</a:t>
            </a:r>
            <a:endParaRPr lang="zh-CN" altLang="en-US" sz="17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2322934" y="4436803"/>
            <a:ext cx="6795352" cy="375809"/>
          </a:xfrm>
          <a:prstGeom prst="rect">
            <a:avLst/>
          </a:prstGeom>
          <a:noFill/>
        </p:spPr>
        <p:txBody>
          <a:bodyPr wrap="square" rtlCol="0">
            <a:spAutoFit/>
          </a:bodyPr>
          <a:lstStyle>
            <a:defPPr>
              <a:defRPr lang="zh-CN"/>
            </a:defPPr>
            <a:lvl1pPr>
              <a:lnSpc>
                <a:spcPct val="110000"/>
              </a:lnSpc>
              <a:defRPr sz="16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2021</a:t>
            </a:r>
            <a:r>
              <a:rPr lang="zh-CN" altLang="en-US" dirty="0"/>
              <a:t>法国头痛学会成人偏头痛的诊断和治疗指南</a:t>
            </a:r>
          </a:p>
        </p:txBody>
      </p:sp>
      <p:sp>
        <p:nvSpPr>
          <p:cNvPr id="22" name="文本框 21"/>
          <p:cNvSpPr txBox="1"/>
          <p:nvPr/>
        </p:nvSpPr>
        <p:spPr>
          <a:xfrm>
            <a:off x="1509427" y="2055185"/>
            <a:ext cx="9776148" cy="583878"/>
          </a:xfrm>
          <a:prstGeom prst="rect">
            <a:avLst/>
          </a:prstGeom>
          <a:noFill/>
        </p:spPr>
        <p:txBody>
          <a:bodyPr wrap="square">
            <a:spAutoFit/>
          </a:bodyPr>
          <a:lstStyle/>
          <a:p>
            <a:pPr marL="285750" indent="-285750">
              <a:lnSpc>
                <a:spcPts val="2000"/>
              </a:lnSpc>
              <a:buFont typeface="Arial" panose="020B0604020202020204" pitchFamily="34" charset="0"/>
              <a:buChar char="•"/>
            </a:pPr>
            <a:r>
              <a:rPr lang="zh-CN" altLang="zh-CN" sz="1400" dirty="0">
                <a:solidFill>
                  <a:schemeClr val="tx1">
                    <a:lumMod val="75000"/>
                  </a:schemeClr>
                </a:solidFill>
                <a:effectLst/>
                <a:latin typeface="楷体" panose="02010609060101010101" pitchFamily="49" charset="-122"/>
                <a:ea typeface="楷体" panose="02010609060101010101" pitchFamily="49" charset="-122"/>
                <a:cs typeface="Times New Roman" panose="02020603050405020304" pitchFamily="18" charset="0"/>
              </a:rPr>
              <a:t>推荐使用特异性药物曲</a:t>
            </a:r>
            <a:r>
              <a:rPr lang="zh-CN" altLang="en-US" sz="1400" dirty="0">
                <a:solidFill>
                  <a:schemeClr val="tx1">
                    <a:lumMod val="75000"/>
                  </a:schemeClr>
                </a:solidFill>
                <a:latin typeface="楷体" panose="02010609060101010101" pitchFamily="49" charset="-122"/>
                <a:ea typeface="楷体" panose="02010609060101010101" pitchFamily="49" charset="-122"/>
                <a:cs typeface="Times New Roman" panose="02020603050405020304" pitchFamily="18" charset="0"/>
              </a:rPr>
              <a:t>普</a:t>
            </a:r>
            <a:r>
              <a:rPr lang="zh-CN" altLang="zh-CN" sz="1400" dirty="0">
                <a:solidFill>
                  <a:schemeClr val="tx1">
                    <a:lumMod val="75000"/>
                  </a:schemeClr>
                </a:solidFill>
                <a:effectLst/>
                <a:latin typeface="楷体" panose="02010609060101010101" pitchFamily="49" charset="-122"/>
                <a:ea typeface="楷体" panose="02010609060101010101" pitchFamily="49" charset="-122"/>
                <a:cs typeface="Times New Roman" panose="02020603050405020304" pitchFamily="18" charset="0"/>
              </a:rPr>
              <a:t>坦类用于治疗</a:t>
            </a:r>
            <a:r>
              <a:rPr lang="zh-CN" altLang="zh-CN" sz="1400" b="1" dirty="0">
                <a:solidFill>
                  <a:srgbClr val="C00000"/>
                </a:solidFill>
                <a:effectLst/>
                <a:latin typeface="楷体" panose="02010609060101010101" pitchFamily="49" charset="-122"/>
                <a:ea typeface="楷体" panose="02010609060101010101" pitchFamily="49" charset="-122"/>
                <a:cs typeface="Times New Roman" panose="02020603050405020304" pitchFamily="18" charset="0"/>
              </a:rPr>
              <a:t>偏头痛中、重度发作</a:t>
            </a:r>
            <a:r>
              <a:rPr lang="zh-CN" altLang="zh-CN" sz="1400" dirty="0">
                <a:solidFill>
                  <a:schemeClr val="tx1">
                    <a:lumMod val="75000"/>
                  </a:schemeClr>
                </a:solidFill>
                <a:effectLst/>
                <a:latin typeface="楷体" panose="02010609060101010101" pitchFamily="49" charset="-122"/>
                <a:ea typeface="楷体" panose="02010609060101010101" pitchFamily="49" charset="-122"/>
                <a:cs typeface="Times New Roman" panose="02020603050405020304" pitchFamily="18" charset="0"/>
              </a:rPr>
              <a:t>以及</a:t>
            </a:r>
            <a:r>
              <a:rPr lang="zh-CN" altLang="zh-CN" sz="1400" b="1" dirty="0">
                <a:solidFill>
                  <a:srgbClr val="C00000"/>
                </a:solidFill>
                <a:effectLst/>
                <a:latin typeface="楷体" panose="02010609060101010101" pitchFamily="49" charset="-122"/>
                <a:ea typeface="楷体" panose="02010609060101010101" pitchFamily="49" charset="-122"/>
                <a:cs typeface="Times New Roman" panose="02020603050405020304" pitchFamily="18" charset="0"/>
              </a:rPr>
              <a:t>非特异性药物治疗不佳的轻、中度发作</a:t>
            </a:r>
            <a:endParaRPr lang="en-US" altLang="zh-CN" sz="1400" b="1" dirty="0">
              <a:solidFill>
                <a:srgbClr val="C00000"/>
              </a:solidFill>
              <a:effectLst/>
              <a:latin typeface="楷体" panose="02010609060101010101" pitchFamily="49" charset="-122"/>
              <a:ea typeface="楷体" panose="02010609060101010101" pitchFamily="49" charset="-122"/>
              <a:cs typeface="Times New Roman" panose="02020603050405020304" pitchFamily="18" charset="0"/>
            </a:endParaRPr>
          </a:p>
          <a:p>
            <a:pPr marL="285750" indent="-285750">
              <a:lnSpc>
                <a:spcPts val="2000"/>
              </a:lnSpc>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呋罗曲坦是一种公认的急性治疗药物，可以在短期内</a:t>
            </a:r>
            <a:r>
              <a:rPr lang="zh-CN" altLang="en-US" sz="1400" b="1" dirty="0">
                <a:solidFill>
                  <a:srgbClr val="C00000"/>
                </a:solidFill>
                <a:latin typeface="楷体" panose="02010609060101010101" pitchFamily="49" charset="-122"/>
                <a:ea typeface="楷体" panose="02010609060101010101" pitchFamily="49" charset="-122"/>
              </a:rPr>
              <a:t>预防经期相关偏头痛</a:t>
            </a:r>
          </a:p>
        </p:txBody>
      </p:sp>
      <p:sp>
        <p:nvSpPr>
          <p:cNvPr id="23" name="文本框 22"/>
          <p:cNvSpPr txBox="1"/>
          <p:nvPr/>
        </p:nvSpPr>
        <p:spPr>
          <a:xfrm>
            <a:off x="1509427" y="3012682"/>
            <a:ext cx="10844322" cy="523220"/>
          </a:xfrm>
          <a:prstGeom prst="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曲普坦类药物是月经性偏头痛急性期治疗的选择之一，推荐使用以呋罗曲坦为代表的长半衰期的曲普坦。</a:t>
            </a:r>
            <a:endParaRPr lang="en-US" altLang="zh-CN" sz="1400" dirty="0">
              <a:solidFill>
                <a:schemeClr val="tx1">
                  <a:lumMod val="75000"/>
                </a:schemeClr>
              </a:solidFill>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以呋罗曲坦为代表的长半衰期曲普坦类药物可用于月经性偏头痛的短期预防性治疗。</a:t>
            </a:r>
          </a:p>
        </p:txBody>
      </p:sp>
      <p:sp>
        <p:nvSpPr>
          <p:cNvPr id="24" name="文本框 23"/>
          <p:cNvSpPr txBox="1"/>
          <p:nvPr/>
        </p:nvSpPr>
        <p:spPr>
          <a:xfrm>
            <a:off x="1562256" y="4818699"/>
            <a:ext cx="7868041" cy="307777"/>
          </a:xfrm>
          <a:prstGeom prst="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呋罗曲坦作为特异急性偏头痛治疗药物，</a:t>
            </a:r>
            <a:r>
              <a:rPr lang="zh-CN" altLang="en-US" sz="1400" b="1" i="0" u="none" strike="noStrike" baseline="0" dirty="0">
                <a:solidFill>
                  <a:srgbClr val="C00000"/>
                </a:solidFill>
                <a:latin typeface="楷体" panose="02010609060101010101" pitchFamily="49" charset="-122"/>
                <a:ea typeface="楷体" panose="02010609060101010101" pitchFamily="49" charset="-122"/>
              </a:rPr>
              <a:t>证据等级高，推荐等级强</a:t>
            </a:r>
            <a:endParaRPr lang="en-US" altLang="zh-CN" sz="1400" b="1" dirty="0">
              <a:solidFill>
                <a:srgbClr val="C00000"/>
              </a:solidFill>
              <a:latin typeface="楷体" panose="02010609060101010101" pitchFamily="49" charset="-122"/>
              <a:ea typeface="楷体" panose="02010609060101010101" pitchFamily="49" charset="-122"/>
            </a:endParaRPr>
          </a:p>
        </p:txBody>
      </p:sp>
      <p:sp>
        <p:nvSpPr>
          <p:cNvPr id="26" name="文本框 25"/>
          <p:cNvSpPr txBox="1"/>
          <p:nvPr/>
        </p:nvSpPr>
        <p:spPr>
          <a:xfrm>
            <a:off x="1562256" y="3885745"/>
            <a:ext cx="9077418" cy="523220"/>
          </a:xfrm>
          <a:prstGeom prst="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推荐使用曲普坦类药物作为</a:t>
            </a:r>
            <a:r>
              <a:rPr lang="zh-CN" altLang="en-US" sz="1400" b="1" dirty="0">
                <a:solidFill>
                  <a:srgbClr val="C00000"/>
                </a:solidFill>
                <a:latin typeface="楷体" panose="02010609060101010101" pitchFamily="49" charset="-122"/>
                <a:ea typeface="楷体" panose="02010609060101010101" pitchFamily="49" charset="-122"/>
              </a:rPr>
              <a:t>急性偏头痛患者的一线治疗</a:t>
            </a:r>
            <a:r>
              <a:rPr lang="zh-CN" altLang="en-US" sz="1400" b="1" dirty="0">
                <a:solidFill>
                  <a:srgbClr val="DB3C25"/>
                </a:solidFill>
                <a:latin typeface="楷体" panose="02010609060101010101" pitchFamily="49" charset="-122"/>
                <a:ea typeface="楷体" panose="02010609060101010101" pitchFamily="49" charset="-122"/>
              </a:rPr>
              <a:t>；</a:t>
            </a:r>
            <a:endParaRPr lang="en-US" altLang="zh-CN" sz="1400" b="1" dirty="0">
              <a:solidFill>
                <a:srgbClr val="DB3C25"/>
              </a:solidFill>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对于经期偏头痛患者，应在月经开始前</a:t>
            </a:r>
            <a:r>
              <a:rPr lang="en-US" altLang="zh-CN" sz="1400" dirty="0">
                <a:solidFill>
                  <a:schemeClr val="tx1">
                    <a:lumMod val="75000"/>
                  </a:schemeClr>
                </a:solidFill>
                <a:latin typeface="楷体" panose="02010609060101010101" pitchFamily="49" charset="-122"/>
                <a:ea typeface="楷体" panose="02010609060101010101" pitchFamily="49" charset="-122"/>
              </a:rPr>
              <a:t>2</a:t>
            </a:r>
            <a:r>
              <a:rPr lang="zh-CN" altLang="en-US" sz="1400" dirty="0">
                <a:solidFill>
                  <a:schemeClr val="tx1">
                    <a:lumMod val="75000"/>
                  </a:schemeClr>
                </a:solidFill>
                <a:latin typeface="楷体" panose="02010609060101010101" pitchFamily="49" charset="-122"/>
                <a:ea typeface="楷体" panose="02010609060101010101" pitchFamily="49" charset="-122"/>
              </a:rPr>
              <a:t>天至开始后</a:t>
            </a:r>
            <a:r>
              <a:rPr lang="en-US" altLang="zh-CN" sz="1400" dirty="0">
                <a:solidFill>
                  <a:schemeClr val="tx1">
                    <a:lumMod val="75000"/>
                  </a:schemeClr>
                </a:solidFill>
                <a:latin typeface="楷体" panose="02010609060101010101" pitchFamily="49" charset="-122"/>
                <a:ea typeface="楷体" panose="02010609060101010101" pitchFamily="49" charset="-122"/>
              </a:rPr>
              <a:t>3</a:t>
            </a:r>
            <a:r>
              <a:rPr lang="zh-CN" altLang="en-US" sz="1400" dirty="0">
                <a:solidFill>
                  <a:schemeClr val="tx1">
                    <a:lumMod val="75000"/>
                  </a:schemeClr>
                </a:solidFill>
                <a:latin typeface="楷体" panose="02010609060101010101" pitchFamily="49" charset="-122"/>
                <a:ea typeface="楷体" panose="02010609060101010101" pitchFamily="49" charset="-122"/>
              </a:rPr>
              <a:t>天内考虑</a:t>
            </a:r>
            <a:r>
              <a:rPr lang="zh-CN" altLang="en-US" sz="1400" b="1" dirty="0">
                <a:solidFill>
                  <a:srgbClr val="C00000"/>
                </a:solidFill>
                <a:latin typeface="楷体" panose="02010609060101010101" pitchFamily="49" charset="-122"/>
                <a:ea typeface="楷体" panose="02010609060101010101" pitchFamily="49" charset="-122"/>
              </a:rPr>
              <a:t>使用呋罗曲坦作为短期预防性治疗</a:t>
            </a:r>
            <a:r>
              <a:rPr lang="zh-CN" altLang="en-US" sz="1400" b="1" dirty="0">
                <a:solidFill>
                  <a:schemeClr val="tx1">
                    <a:lumMod val="75000"/>
                  </a:schemeClr>
                </a:solidFill>
                <a:latin typeface="楷体" panose="02010609060101010101" pitchFamily="49" charset="-122"/>
                <a:ea typeface="楷体" panose="02010609060101010101" pitchFamily="49" charset="-122"/>
              </a:rPr>
              <a:t>。</a:t>
            </a:r>
          </a:p>
        </p:txBody>
      </p:sp>
      <p:sp>
        <p:nvSpPr>
          <p:cNvPr id="2" name="圆角矩形 17"/>
          <p:cNvSpPr/>
          <p:nvPr/>
        </p:nvSpPr>
        <p:spPr>
          <a:xfrm>
            <a:off x="1406371" y="5128122"/>
            <a:ext cx="8700099" cy="375809"/>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3" name="任意多边形 32"/>
          <p:cNvSpPr/>
          <p:nvPr/>
        </p:nvSpPr>
        <p:spPr>
          <a:xfrm>
            <a:off x="1406371" y="5097197"/>
            <a:ext cx="703149" cy="369332"/>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06</a:t>
            </a:r>
            <a:endParaRPr lang="zh-CN" altLang="en-US" sz="1700" dirty="0">
              <a:latin typeface="微软雅黑" panose="020B0503020204020204" pitchFamily="34" charset="-122"/>
              <a:ea typeface="微软雅黑" panose="020B0503020204020204" pitchFamily="34" charset="-122"/>
            </a:endParaRPr>
          </a:p>
        </p:txBody>
      </p:sp>
      <p:sp>
        <p:nvSpPr>
          <p:cNvPr id="29" name="圆角矩形 17"/>
          <p:cNvSpPr/>
          <p:nvPr/>
        </p:nvSpPr>
        <p:spPr>
          <a:xfrm>
            <a:off x="1374620" y="856896"/>
            <a:ext cx="8676107" cy="376638"/>
          </a:xfrm>
          <a:prstGeom prst="roundRect">
            <a:avLst>
              <a:gd name="adj" fmla="val 50000"/>
            </a:avLst>
          </a:prstGeom>
          <a:solidFill>
            <a:srgbClr val="FF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31" name="任意多边形 32"/>
          <p:cNvSpPr/>
          <p:nvPr/>
        </p:nvSpPr>
        <p:spPr>
          <a:xfrm>
            <a:off x="1382557" y="856896"/>
            <a:ext cx="703149" cy="376638"/>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01</a:t>
            </a:r>
            <a:endParaRPr lang="zh-CN" altLang="en-US" sz="17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2203808" y="886714"/>
            <a:ext cx="6795352" cy="344325"/>
          </a:xfrm>
          <a:prstGeom prst="rect">
            <a:avLst/>
          </a:prstGeom>
          <a:noFill/>
        </p:spPr>
        <p:txBody>
          <a:bodyPr wrap="square" rtlCol="0">
            <a:spAutoFit/>
          </a:bodyPr>
          <a:lstStyle/>
          <a:p>
            <a:pPr>
              <a:lnSpc>
                <a:spcPct val="110000"/>
              </a:lnSpc>
            </a:pP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2023</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中华医学会中国偏头痛诊断与治疗指南</a:t>
            </a:r>
          </a:p>
        </p:txBody>
      </p:sp>
      <p:sp>
        <p:nvSpPr>
          <p:cNvPr id="34" name="文本框 33"/>
          <p:cNvSpPr txBox="1"/>
          <p:nvPr/>
        </p:nvSpPr>
        <p:spPr>
          <a:xfrm>
            <a:off x="1487706" y="1221460"/>
            <a:ext cx="8227555" cy="523220"/>
          </a:xfrm>
          <a:prstGeom prst="rect">
            <a:avLst/>
          </a:prstGeom>
          <a:noFill/>
        </p:spPr>
        <p:txBody>
          <a:bodyPr wrap="square">
            <a:spAutoFit/>
          </a:bodyPr>
          <a:lstStyle/>
          <a:p>
            <a:pPr marL="285750" indent="-285750" algn="l">
              <a:buFont typeface="Arial" panose="020B0604020202020204" pitchFamily="34" charset="0"/>
              <a:buChar char="•"/>
            </a:pPr>
            <a:r>
              <a:rPr lang="zh-CN" altLang="en-US" sz="1400" b="0" i="0" u="none" strike="noStrike" baseline="0" dirty="0">
                <a:latin typeface="楷体" panose="02010609060101010101" pitchFamily="49" charset="-122"/>
                <a:ea typeface="楷体" panose="02010609060101010101" pitchFamily="49" charset="-122"/>
              </a:rPr>
              <a:t>曲普坦类</a:t>
            </a:r>
            <a:r>
              <a:rPr lang="zh-CN" altLang="en-US" sz="1400" dirty="0">
                <a:latin typeface="楷体" panose="02010609060101010101" pitchFamily="49" charset="-122"/>
                <a:ea typeface="楷体" panose="02010609060101010101" pitchFamily="49" charset="-122"/>
              </a:rPr>
              <a:t>为偏头痛中、重度急性发作的</a:t>
            </a:r>
            <a:r>
              <a:rPr lang="zh-CN" altLang="en-US" sz="1400" b="1" dirty="0">
                <a:solidFill>
                  <a:srgbClr val="C00000"/>
                </a:solidFill>
                <a:latin typeface="楷体" panose="02010609060101010101" pitchFamily="49" charset="-122"/>
                <a:ea typeface="楷体" panose="02010609060101010101" pitchFamily="49" charset="-122"/>
              </a:rPr>
              <a:t>一线治疗药物</a:t>
            </a:r>
            <a:endParaRPr lang="en-US" altLang="zh-CN" sz="1400" b="1" dirty="0">
              <a:solidFill>
                <a:srgbClr val="C00000"/>
              </a:solidFill>
              <a:latin typeface="楷体" panose="02010609060101010101" pitchFamily="49" charset="-122"/>
              <a:ea typeface="楷体" panose="02010609060101010101" pitchFamily="49" charset="-122"/>
            </a:endParaRPr>
          </a:p>
          <a:p>
            <a:pPr marL="285750" indent="-285750" algn="l">
              <a:buFont typeface="Arial" panose="020B0604020202020204" pitchFamily="34" charset="0"/>
              <a:buChar char="•"/>
            </a:pPr>
            <a:r>
              <a:rPr lang="zh-CN" altLang="en-US" sz="1400" b="0" i="0" u="none" strike="noStrike" baseline="0" dirty="0">
                <a:latin typeface="楷体" panose="02010609060101010101" pitchFamily="49" charset="-122"/>
                <a:ea typeface="楷体" panose="02010609060101010101" pitchFamily="49" charset="-122"/>
              </a:rPr>
              <a:t>呋罗曲坦（用于偏头痛的</a:t>
            </a:r>
            <a:r>
              <a:rPr lang="zh-CN" altLang="en-US" sz="1400" b="1" i="0" u="none" strike="noStrike" baseline="0" dirty="0">
                <a:solidFill>
                  <a:srgbClr val="C00000"/>
                </a:solidFill>
                <a:latin typeface="楷体" panose="02010609060101010101" pitchFamily="49" charset="-122"/>
                <a:ea typeface="楷体" panose="02010609060101010101" pitchFamily="49" charset="-122"/>
              </a:rPr>
              <a:t>急性发作期治疗及月经性偏头痛的短期预防</a:t>
            </a:r>
            <a:r>
              <a:rPr lang="zh-CN" altLang="en-US" sz="1400" b="0" i="0" u="none" strike="noStrike" baseline="0" dirty="0">
                <a:solidFill>
                  <a:srgbClr val="DB3C25"/>
                </a:solidFill>
                <a:latin typeface="楷体" panose="02010609060101010101" pitchFamily="49" charset="-122"/>
                <a:ea typeface="楷体" panose="02010609060101010101" pitchFamily="49" charset="-122"/>
              </a:rPr>
              <a:t>）</a:t>
            </a:r>
            <a:endParaRPr lang="zh-CN" altLang="en-US" sz="1400" dirty="0">
              <a:solidFill>
                <a:srgbClr val="DB3C25"/>
              </a:solidFill>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4B3C2138-33B8-8542-66B9-A68EF59F364B}"/>
              </a:ext>
            </a:extLst>
          </p:cNvPr>
          <p:cNvSpPr txBox="1"/>
          <p:nvPr/>
        </p:nvSpPr>
        <p:spPr>
          <a:xfrm>
            <a:off x="2314996" y="5099167"/>
            <a:ext cx="6795351" cy="369332"/>
          </a:xfrm>
          <a:prstGeom prst="rect">
            <a:avLst/>
          </a:prstGeom>
          <a:noFill/>
        </p:spPr>
        <p:txBody>
          <a:bodyPr wrap="square" rtlCol="0">
            <a:spAutoFit/>
          </a:bodyPr>
          <a:lstStyle>
            <a:defPPr>
              <a:defRPr lang="zh-CN"/>
            </a:defPPr>
            <a:lvl1pPr>
              <a:lnSpc>
                <a:spcPct val="110000"/>
              </a:lnSpc>
              <a:defRPr sz="16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2024</a:t>
            </a:r>
            <a:r>
              <a:rPr lang="zh-CN" altLang="en-US" dirty="0"/>
              <a:t>国际头痛学会关于偏头痛急性药物治疗的全球实践建议</a:t>
            </a:r>
          </a:p>
        </p:txBody>
      </p:sp>
      <p:sp>
        <p:nvSpPr>
          <p:cNvPr id="16" name="文本框 15">
            <a:extLst>
              <a:ext uri="{FF2B5EF4-FFF2-40B4-BE49-F238E27FC236}">
                <a16:creationId xmlns:a16="http://schemas.microsoft.com/office/drawing/2014/main" id="{C910CDFA-7E7A-0A45-F7F8-9D14BA093FC1}"/>
              </a:ext>
            </a:extLst>
          </p:cNvPr>
          <p:cNvSpPr txBox="1"/>
          <p:nvPr/>
        </p:nvSpPr>
        <p:spPr>
          <a:xfrm>
            <a:off x="1562256" y="5464399"/>
            <a:ext cx="7712873" cy="523220"/>
          </a:xfrm>
          <a:prstGeom prst="rect">
            <a:avLst/>
          </a:prstGeom>
          <a:noFill/>
        </p:spPr>
        <p:txBody>
          <a:bodyPr wrap="square">
            <a:spAutoFit/>
          </a:bodyPr>
          <a:lstStyle/>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对于患有经期偏头痛的女性，建议将非甾体抗炎药或曲普坦类药物作为一线用药。</a:t>
            </a:r>
            <a:endParaRPr lang="en-US" altLang="zh-CN" sz="1400" dirty="0">
              <a:solidFill>
                <a:schemeClr val="tx1">
                  <a:lumMod val="75000"/>
                </a:schemeClr>
              </a:solidFill>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1400" dirty="0">
                <a:solidFill>
                  <a:schemeClr val="tx1">
                    <a:lumMod val="75000"/>
                  </a:schemeClr>
                </a:solidFill>
                <a:latin typeface="楷体" panose="02010609060101010101" pitchFamily="49" charset="-122"/>
                <a:ea typeface="楷体" panose="02010609060101010101" pitchFamily="49" charset="-122"/>
              </a:rPr>
              <a:t>建议月经周期规律的女性短期预防性服用萘普生或呋罗曲坦。</a:t>
            </a:r>
          </a:p>
        </p:txBody>
      </p:sp>
      <p:sp>
        <p:nvSpPr>
          <p:cNvPr id="17" name="文本框 16">
            <a:extLst>
              <a:ext uri="{FF2B5EF4-FFF2-40B4-BE49-F238E27FC236}">
                <a16:creationId xmlns:a16="http://schemas.microsoft.com/office/drawing/2014/main" id="{92AE8138-94E1-9E8D-8B0C-0AA5D1BF12D0}"/>
              </a:ext>
            </a:extLst>
          </p:cNvPr>
          <p:cNvSpPr txBox="1"/>
          <p:nvPr/>
        </p:nvSpPr>
        <p:spPr>
          <a:xfrm>
            <a:off x="402771" y="121290"/>
            <a:ext cx="9072825" cy="584775"/>
          </a:xfrm>
          <a:prstGeom prst="rect">
            <a:avLst/>
          </a:prstGeom>
          <a:noFill/>
        </p:spPr>
        <p:txBody>
          <a:bodyPr wrap="square" rtlCol="0">
            <a:spAutoFit/>
          </a:bodyPr>
          <a:lstStyle/>
          <a:p>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、有效性（</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3/3</a:t>
            </a:r>
            <a:r>
              <a:rPr lang="zh-CN" altLang="en-US" sz="3200" b="1" spc="300" dirty="0">
                <a:solidFill>
                  <a:srgbClr val="C00000"/>
                </a:solidFill>
                <a:effectLst>
                  <a:outerShdw blurRad="38100" dist="38100" dir="2700000" algn="tl">
                    <a:srgbClr val="000000">
                      <a:alpha val="43137"/>
                    </a:srgbClr>
                  </a:outerShdw>
                </a:effectLst>
                <a:ea typeface="思源黑体 CN Bold" panose="020B0800000000000000"/>
              </a:rPr>
              <a:t>）</a:t>
            </a:r>
            <a:r>
              <a:rPr lang="en-US" altLang="zh-CN" sz="3200" b="1" spc="300" dirty="0">
                <a:solidFill>
                  <a:srgbClr val="C00000"/>
                </a:solidFill>
                <a:effectLst>
                  <a:outerShdw blurRad="38100" dist="38100" dir="2700000" algn="tl">
                    <a:srgbClr val="000000">
                      <a:alpha val="43137"/>
                    </a:srgbClr>
                  </a:outerShdw>
                </a:effectLst>
                <a:ea typeface="思源黑体 CN Bold" panose="020B0800000000000000"/>
              </a:rPr>
              <a:t>-</a:t>
            </a:r>
            <a:r>
              <a:rPr lang="zh-CN" altLang="en-US" sz="2400" b="1" spc="300" dirty="0">
                <a:solidFill>
                  <a:srgbClr val="C00000"/>
                </a:solidFill>
                <a:effectLst>
                  <a:outerShdw blurRad="38100" dist="38100" dir="2700000" algn="tl">
                    <a:srgbClr val="000000">
                      <a:alpha val="43137"/>
                    </a:srgbClr>
                  </a:outerShdw>
                </a:effectLst>
                <a:ea typeface="思源黑体 CN Bold" panose="020B0800000000000000"/>
              </a:rPr>
              <a:t>多指南推荐一线治疗药物</a:t>
            </a:r>
          </a:p>
        </p:txBody>
      </p:sp>
      <p:sp>
        <p:nvSpPr>
          <p:cNvPr id="27" name="任意多边形 30">
            <a:extLst>
              <a:ext uri="{FF2B5EF4-FFF2-40B4-BE49-F238E27FC236}">
                <a16:creationId xmlns:a16="http://schemas.microsoft.com/office/drawing/2014/main" id="{A11CD60D-4B69-45DD-8109-659F718D0259}"/>
              </a:ext>
            </a:extLst>
          </p:cNvPr>
          <p:cNvSpPr/>
          <p:nvPr/>
        </p:nvSpPr>
        <p:spPr>
          <a:xfrm>
            <a:off x="1430363" y="5939723"/>
            <a:ext cx="703149" cy="375809"/>
          </a:xfrm>
          <a:custGeom>
            <a:avLst/>
            <a:gdLst>
              <a:gd name="connsiteX0" fmla="*/ 0 w 703149"/>
              <a:gd name="connsiteY0" fmla="*/ 257806 h 515613"/>
              <a:gd name="connsiteX1" fmla="*/ 0 w 703149"/>
              <a:gd name="connsiteY1" fmla="*/ 257807 h 515613"/>
              <a:gd name="connsiteX2" fmla="*/ 0 w 703149"/>
              <a:gd name="connsiteY2" fmla="*/ 257807 h 515613"/>
              <a:gd name="connsiteX3" fmla="*/ 257807 w 703149"/>
              <a:gd name="connsiteY3" fmla="*/ 0 h 515613"/>
              <a:gd name="connsiteX4" fmla="*/ 703149 w 703149"/>
              <a:gd name="connsiteY4" fmla="*/ 0 h 515613"/>
              <a:gd name="connsiteX5" fmla="*/ 703149 w 703149"/>
              <a:gd name="connsiteY5" fmla="*/ 515613 h 515613"/>
              <a:gd name="connsiteX6" fmla="*/ 257807 w 703149"/>
              <a:gd name="connsiteY6" fmla="*/ 515613 h 515613"/>
              <a:gd name="connsiteX7" fmla="*/ 20260 w 703149"/>
              <a:gd name="connsiteY7" fmla="*/ 358156 h 515613"/>
              <a:gd name="connsiteX8" fmla="*/ 0 w 703149"/>
              <a:gd name="connsiteY8" fmla="*/ 257807 h 515613"/>
              <a:gd name="connsiteX9" fmla="*/ 20260 w 703149"/>
              <a:gd name="connsiteY9" fmla="*/ 157457 h 515613"/>
              <a:gd name="connsiteX10" fmla="*/ 257807 w 703149"/>
              <a:gd name="connsiteY10" fmla="*/ 0 h 51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49" h="515613">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dirty="0">
                <a:latin typeface="微软雅黑" panose="020B0503020204020204" pitchFamily="34" charset="-122"/>
                <a:ea typeface="微软雅黑" panose="020B0503020204020204" pitchFamily="34" charset="-122"/>
              </a:rPr>
              <a:t>07</a:t>
            </a:r>
            <a:endParaRPr lang="zh-CN" altLang="en-US" sz="1700"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F19E5A6F-98EF-4E9E-9D9F-2D31F14CE920}"/>
              </a:ext>
            </a:extLst>
          </p:cNvPr>
          <p:cNvSpPr txBox="1"/>
          <p:nvPr/>
        </p:nvSpPr>
        <p:spPr>
          <a:xfrm>
            <a:off x="2289397" y="5948087"/>
            <a:ext cx="7364502" cy="344325"/>
          </a:xfrm>
          <a:prstGeom prst="rect">
            <a:avLst/>
          </a:prstGeom>
          <a:noFill/>
        </p:spPr>
        <p:txBody>
          <a:bodyPr wrap="square" rtlCol="0">
            <a:spAutoFit/>
          </a:bodyPr>
          <a:lstStyle>
            <a:defPPr>
              <a:defRPr lang="zh-CN"/>
            </a:defPPr>
            <a:lvl1pPr>
              <a:lnSpc>
                <a:spcPct val="110000"/>
              </a:lnSpc>
              <a:defRPr sz="1600" b="1">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2012</a:t>
            </a:r>
            <a:r>
              <a:rPr lang="zh-CN" altLang="en-US" dirty="0"/>
              <a:t>美国神经病学</a:t>
            </a:r>
            <a:r>
              <a:rPr lang="en-US" altLang="zh-CN" dirty="0"/>
              <a:t>/</a:t>
            </a:r>
            <a:r>
              <a:rPr lang="zh-CN" altLang="en-US" dirty="0"/>
              <a:t>头痛学会循证指南更新</a:t>
            </a:r>
            <a:r>
              <a:rPr lang="en-US" altLang="zh-CN" dirty="0"/>
              <a:t>:</a:t>
            </a:r>
            <a:r>
              <a:rPr lang="zh-CN" altLang="en-US" dirty="0"/>
              <a:t>成人发作性偏头痛的药物治疗预防</a:t>
            </a:r>
          </a:p>
        </p:txBody>
      </p:sp>
      <p:pic>
        <p:nvPicPr>
          <p:cNvPr id="13" name="图片 12">
            <a:extLst>
              <a:ext uri="{FF2B5EF4-FFF2-40B4-BE49-F238E27FC236}">
                <a16:creationId xmlns:a16="http://schemas.microsoft.com/office/drawing/2014/main" id="{5CFE10F1-E077-4F95-8B1D-44A48BEBD071}"/>
              </a:ext>
            </a:extLst>
          </p:cNvPr>
          <p:cNvPicPr>
            <a:picLocks noChangeAspect="1"/>
          </p:cNvPicPr>
          <p:nvPr/>
        </p:nvPicPr>
        <p:blipFill>
          <a:blip r:embed="rId2"/>
          <a:stretch>
            <a:fillRect/>
          </a:stretch>
        </p:blipFill>
        <p:spPr>
          <a:xfrm>
            <a:off x="1562256" y="6242782"/>
            <a:ext cx="4322439" cy="3779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DIAGRAM_VIRTUALLY_FRAME" val="{&quot;height&quot;:283.97496062992127,&quot;left&quot;:413.12503937007875,&quot;top&quot;:144.82503937007874,&quot;width&quot;:490.12496062992125}"/>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DIAGRAM_VIRTUALLY_FRAME" val="{&quot;height&quot;:283.97496062992127,&quot;left&quot;:413.12503937007875,&quot;top&quot;:144.82503937007874,&quot;width&quot;:490.12496062992125}"/>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8630398d-63b5-46d3-bdfa-d23f0ab9933b}"/>
  <p:tag name="TABLE_ENDDRAG_ORIGIN_RECT" val="812*449"/>
  <p:tag name="TABLE_ENDDRAG_RECT" val="82*57*812*449"/>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DIAGRAM_VIRTUALLY_FRAME" val="{&quot;height&quot;:283.97496062992127,&quot;left&quot;:413.12503937007875,&quot;top&quot;:144.82503937007874,&quot;width&quot;:490.12496062992125}"/>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DIAGRAM_VIRTUALLY_FRAME" val="{&quot;height&quot;:283.97496062992127,&quot;left&quot;:413.12503937007875,&quot;top&quot;:144.82503937007874,&quot;width&quot;:490.12496062992125}"/>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BEAUTIFY_FLAG" val=""/>
  <p:tag name="KSO_WM_DIAGRAM_VIRTUALLY_FRAME" val="{&quot;height&quot;:283.97496062992127,&quot;left&quot;:413.12503937007875,&quot;top&quot;:144.82503937007874,&quot;width&quot;:490.12496062992125}"/>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BEAUTIFY_FLAG" val=""/>
  <p:tag name="KSO_WM_DIAGRAM_VIRTUALLY_FRAME" val="{&quot;height&quot;:283.97496062992127,&quot;left&quot;:413.12503937007875,&quot;top&quot;:144.82503937007874,&quot;width&quot;:490.12496062992125}"/>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DIAGRAM_VIRTUALLY_FRAME" val="{&quot;height&quot;:283.97496062992127,&quot;left&quot;:413.12503937007875,&quot;top&quot;:144.82503937007874,&quot;width&quot;:490.12496062992125}"/>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DIAGRAM_VIRTUALLY_FRAME" val="{&quot;height&quot;:283.97496062992127,&quot;left&quot;:413.12503937007875,&quot;top&quot;:144.82503937007874,&quot;width&quot;:490.12496062992125}"/>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 name="KSO_WM_DIAGRAM_VIRTUALLY_FRAME" val="{&quot;height&quot;:283.97496062992127,&quot;left&quot;:413.12503937007875,&quot;top&quot;:144.82503937007874,&quot;width&quot;:490.12496062992125}"/>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 name="KSO_WM_DIAGRAM_VIRTUALLY_FRAME" val="{&quot;height&quot;:283.97496062992127,&quot;left&quot;:413.12503937007875,&quot;top&quot;:144.82503937007874,&quot;width&quot;:490.124960629921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2829</Words>
  <Application>Microsoft Office PowerPoint</Application>
  <PresentationFormat>宽屏</PresentationFormat>
  <Paragraphs>200</Paragraphs>
  <Slides>11</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NewCenturySchlbk-Roman</vt:lpstr>
      <vt:lpstr>等线</vt:lpstr>
      <vt:lpstr>等线 Light</vt:lpstr>
      <vt:lpstr>仿宋</vt:lpstr>
      <vt:lpstr>楷体</vt:lpstr>
      <vt:lpstr>思源黑体 CN Bold</vt:lpstr>
      <vt:lpstr>Microsoft YaHei</vt:lpstr>
      <vt:lpstr>Microsoft YaHei</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lenovo</cp:lastModifiedBy>
  <cp:revision>140</cp:revision>
  <dcterms:created xsi:type="dcterms:W3CDTF">2025-01-15T02:47:54Z</dcterms:created>
  <dcterms:modified xsi:type="dcterms:W3CDTF">2025-07-17T01:07:13Z</dcterms:modified>
</cp:coreProperties>
</file>