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xlsx" ContentType="application/vnd.openxmlformats-officedocument.spreadsheetml.sheet"/>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5"/>
  </p:notesMasterIdLst>
  <p:sldIdLst>
    <p:sldId id="16766774" r:id="rId4"/>
    <p:sldId id="16766779" r:id="rId6"/>
    <p:sldId id="16766770" r:id="rId7"/>
    <p:sldId id="16766785" r:id="rId8"/>
    <p:sldId id="16765399" r:id="rId9"/>
    <p:sldId id="16766773" r:id="rId10"/>
    <p:sldId id="16765402" r:id="rId11"/>
    <p:sldId id="16766789" r:id="rId12"/>
    <p:sldId id="16766787" r:id="rId13"/>
    <p:sldId id="16766788" r:id="rId14"/>
    <p:sldId id="16766782" r:id="rId15"/>
    <p:sldId id="16766783"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wei" initials="l"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870" autoAdjust="0"/>
  </p:normalViewPr>
  <p:slideViewPr>
    <p:cSldViewPr snapToGrid="0" showGuides="1">
      <p:cViewPr varScale="1">
        <p:scale>
          <a:sx n="54" d="100"/>
          <a:sy n="54" d="100"/>
        </p:scale>
        <p:origin x="105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0" Type="http://schemas.openxmlformats.org/officeDocument/2006/relationships/commentAuthors" Target="commentAuthors.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4F0867-3CCC-4B06-A65E-D819AC884BA9}"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616398-6CBA-4203-82C9-03B854A14CA6}"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456CC9A-E26A-410E-8EEB-608F75DBA49D}"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456CC9A-E26A-410E-8EEB-608F75DBA49D}"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456CC9A-E26A-410E-8EEB-608F75DBA49D}"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456CC9A-E26A-410E-8EEB-608F75DBA49D}"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456CC9A-E26A-410E-8EEB-608F75DBA49D}"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456CC9A-E26A-410E-8EEB-608F75DBA49D}"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456CC9A-E26A-410E-8EEB-608F75DBA49D}"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5616398-6CBA-4203-82C9-03B854A14CA6}"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456CC9A-E26A-410E-8EEB-608F75DBA49D}"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5" Type="http://schemas.openxmlformats.org/officeDocument/2006/relationships/vmlDrawing" Target="../drawings/vmlDrawing1.vml"/><Relationship Id="rId4" Type="http://schemas.openxmlformats.org/officeDocument/2006/relationships/image" Target="../media/image1.emf"/><Relationship Id="rId3" Type="http://schemas.openxmlformats.org/officeDocument/2006/relationships/oleObject" Target="../embeddings/oleObject1.bin"/><Relationship Id="rId2" Type="http://schemas.openxmlformats.org/officeDocument/2006/relationships/tags" Target="../tags/tag1.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11239BE7-F36F-4BB9-921E-E43EF3ED3D4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F2DDF2F-48EF-4490-B961-7EFF55472D1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11239BE7-F36F-4BB9-921E-E43EF3ED3D4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F2DDF2F-48EF-4490-B961-7EFF55472D1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11239BE7-F36F-4BB9-921E-E43EF3ED3D4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F2DDF2F-48EF-4490-B961-7EFF55472D1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E50120E5-73C6-456D-B885-CE60FB58CFC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40D7398-5BA8-4CF7-AFF0-31DD0E1DE1EF}"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E50120E5-73C6-456D-B885-CE60FB58CFC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40D7398-5BA8-4CF7-AFF0-31DD0E1DE1EF}"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E50120E5-73C6-456D-B885-CE60FB58CFC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40D7398-5BA8-4CF7-AFF0-31DD0E1DE1EF}"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E50120E5-73C6-456D-B885-CE60FB58CFC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40D7398-5BA8-4CF7-AFF0-31DD0E1DE1EF}"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E50120E5-73C6-456D-B885-CE60FB58CFC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40D7398-5BA8-4CF7-AFF0-31DD0E1DE1EF}"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E50120E5-73C6-456D-B885-CE60FB58CFC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40D7398-5BA8-4CF7-AFF0-31DD0E1DE1EF}"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50120E5-73C6-456D-B885-CE60FB58CFC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40D7398-5BA8-4CF7-AFF0-31DD0E1DE1EF}"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E50120E5-73C6-456D-B885-CE60FB58CFC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40D7398-5BA8-4CF7-AFF0-31DD0E1DE1E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11239BE7-F36F-4BB9-921E-E43EF3ED3D4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F2DDF2F-48EF-4490-B961-7EFF55472D16}"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E50120E5-73C6-456D-B885-CE60FB58CFC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40D7398-5BA8-4CF7-AFF0-31DD0E1DE1EF}"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E50120E5-73C6-456D-B885-CE60FB58CFC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40D7398-5BA8-4CF7-AFF0-31DD0E1DE1EF}"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E50120E5-73C6-456D-B885-CE60FB58CFC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40D7398-5BA8-4CF7-AFF0-31DD0E1DE1EF}" type="slidenum">
              <a:rPr lang="zh-CN" altLang="en-US" smtClean="0"/>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E50120E5-73C6-456D-B885-CE60FB58CFC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40D7398-5BA8-4CF7-AFF0-31DD0E1DE1EF}" type="slidenum">
              <a:rPr lang="zh-CN" altLang="en-US" smtClean="0"/>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graphicFrame>
        <p:nvGraphicFramePr>
          <p:cNvPr id="2" name="对象 1" hidden="1"/>
          <p:cNvGraphicFramePr>
            <a:graphicFrameLocks noChangeAspect="1"/>
          </p:cNvGraphicFramePr>
          <p:nvPr userDrawn="1">
            <p:custDataLst>
              <p:tags r:id="rId2"/>
            </p:custDataLst>
          </p:nvPr>
        </p:nvGraphicFramePr>
        <p:xfrm>
          <a:off x="1589" y="1588"/>
          <a:ext cx="1588" cy="1588"/>
        </p:xfrm>
        <a:graphic>
          <a:graphicData uri="http://schemas.openxmlformats.org/presentationml/2006/ole">
            <mc:AlternateContent xmlns:mc="http://schemas.openxmlformats.org/markup-compatibility/2006">
              <mc:Choice xmlns:v="urn:schemas-microsoft-com:vml" Requires="v">
                <p:oleObj spid="_x0000_s3" name="think-cell 幻灯片" r:id="rId3" imgW="5080" imgH="5080" progId="TCLayout.ActiveDocument.1">
                  <p:embed/>
                </p:oleObj>
              </mc:Choice>
              <mc:Fallback>
                <p:oleObj name="think-cell 幻灯片" r:id="rId3" imgW="5080" imgH="5080" progId="TCLayout.ActiveDocument.1">
                  <p:embed/>
                  <p:pic>
                    <p:nvPicPr>
                      <p:cNvPr id="0" name="对象 1" hidden="1"/>
                      <p:cNvPicPr/>
                      <p:nvPr/>
                    </p:nvPicPr>
                    <p:blipFill>
                      <a:blip r:embed="rId4"/>
                      <a:stretch>
                        <a:fillRect/>
                      </a:stretch>
                    </p:blipFill>
                    <p:spPr>
                      <a:xfrm>
                        <a:off x="1589" y="1588"/>
                        <a:ext cx="1588" cy="1588"/>
                      </a:xfrm>
                      <a:prstGeom prst="rect">
                        <a:avLst/>
                      </a:prstGeom>
                    </p:spPr>
                  </p:pic>
                </p:oleObj>
              </mc:Fallback>
            </mc:AlternateContent>
          </a:graphicData>
        </a:graphic>
      </p:graphicFrame>
      <p:sp>
        <p:nvSpPr>
          <p:cNvPr id="4" name="标题 3"/>
          <p:cNvSpPr>
            <a:spLocks noGrp="1"/>
          </p:cNvSpPr>
          <p:nvPr>
            <p:ph type="title"/>
          </p:nvPr>
        </p:nvSpPr>
        <p:spPr/>
        <p:txBody>
          <a:bodyPr vert="horz"/>
          <a:lstStyle>
            <a:lvl1pPr>
              <a:defRPr sz="2000" b="1">
                <a:latin typeface="+mj-lt"/>
              </a:defRPr>
            </a:lvl1pPr>
          </a:lstStyle>
          <a:p>
            <a:r>
              <a:rPr lang="zh-CN" altLang="en-US" dirty="0"/>
              <a:t>单击此处编辑母版标题样式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11239BE7-F36F-4BB9-921E-E43EF3ED3D4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F2DDF2F-48EF-4490-B961-7EFF55472D1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11239BE7-F36F-4BB9-921E-E43EF3ED3D4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F2DDF2F-48EF-4490-B961-7EFF55472D1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11239BE7-F36F-4BB9-921E-E43EF3ED3D4D}"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F2DDF2F-48EF-4490-B961-7EFF55472D1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11239BE7-F36F-4BB9-921E-E43EF3ED3D4D}"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F2DDF2F-48EF-4490-B961-7EFF55472D1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1239BE7-F36F-4BB9-921E-E43EF3ED3D4D}"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F2DDF2F-48EF-4490-B961-7EFF55472D1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11239BE7-F36F-4BB9-921E-E43EF3ED3D4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F2DDF2F-48EF-4490-B961-7EFF55472D1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11239BE7-F36F-4BB9-921E-E43EF3ED3D4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F2DDF2F-48EF-4490-B961-7EFF55472D1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4" Type="http://schemas.openxmlformats.org/officeDocument/2006/relationships/theme" Target="../theme/theme2.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1239BE7-F36F-4BB9-921E-E43EF3ED3D4D}"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F2DDF2F-48EF-4490-B961-7EFF55472D1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0120E5-73C6-456D-B885-CE60FB58CFC0}"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D7398-5BA8-4CF7-AFF0-31DD0E1DE1EF}"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8.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10.xml"/><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8.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18.xml"/><Relationship Id="rId3" Type="http://schemas.openxmlformats.org/officeDocument/2006/relationships/image" Target="../media/image2.png"/><Relationship Id="rId2" Type="http://schemas.openxmlformats.org/officeDocument/2006/relationships/tags" Target="../tags/tag3.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18.xml"/><Relationship Id="rId2" Type="http://schemas.openxmlformats.org/officeDocument/2006/relationships/tags" Target="../tags/tag4.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notesSlide" Target="../notesSlides/notesSlide4.xml"/><Relationship Id="rId7" Type="http://schemas.openxmlformats.org/officeDocument/2006/relationships/slideLayout" Target="../slideLayouts/slideLayout18.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9" Type="http://schemas.openxmlformats.org/officeDocument/2006/relationships/notesSlide" Target="../notesSlides/notesSlide5.xml"/><Relationship Id="rId8" Type="http://schemas.openxmlformats.org/officeDocument/2006/relationships/vmlDrawing" Target="../drawings/vmlDrawing2.vml"/><Relationship Id="rId7" Type="http://schemas.openxmlformats.org/officeDocument/2006/relationships/slideLayout" Target="../slideLayouts/slideLayout18.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package" Target="../embeddings/Workbook2.xlsx"/><Relationship Id="rId3" Type="http://schemas.openxmlformats.org/officeDocument/2006/relationships/image" Target="../media/image3.emf"/><Relationship Id="rId2" Type="http://schemas.openxmlformats.org/officeDocument/2006/relationships/package" Target="../embeddings/Workbook1.xlsx"/><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8" Type="http://schemas.openxmlformats.org/officeDocument/2006/relationships/notesSlide" Target="../notesSlides/notesSlide6.xml"/><Relationship Id="rId7" Type="http://schemas.openxmlformats.org/officeDocument/2006/relationships/slideLayout" Target="../slideLayouts/slideLayout18.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8.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7.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0">
              <a:srgbClr val="A4C0DD">
                <a:alpha val="0"/>
              </a:srgbClr>
            </a:gs>
            <a:gs pos="100000">
              <a:schemeClr val="accent1">
                <a:lumMod val="30000"/>
                <a:lumOff val="70000"/>
              </a:schemeClr>
            </a:gs>
          </a:gsLst>
          <a:lin ang="0" scaled="0"/>
        </a:gradFill>
        <a:effectLst/>
      </p:bgPr>
    </p:bg>
    <p:spTree>
      <p:nvGrpSpPr>
        <p:cNvPr id="1" name=""/>
        <p:cNvGrpSpPr/>
        <p:nvPr/>
      </p:nvGrpSpPr>
      <p:grpSpPr>
        <a:xfrm>
          <a:off x="0" y="0"/>
          <a:ext cx="0" cy="0"/>
          <a:chOff x="0" y="0"/>
          <a:chExt cx="0" cy="0"/>
        </a:xfrm>
      </p:grpSpPr>
      <p:pic>
        <p:nvPicPr>
          <p:cNvPr id="9" name="图片 8" descr="世桥生物标志-01"/>
          <p:cNvPicPr>
            <a:picLocks noChangeAspect="1"/>
          </p:cNvPicPr>
          <p:nvPr/>
        </p:nvPicPr>
        <p:blipFill>
          <a:blip r:embed="rId1"/>
          <a:stretch>
            <a:fillRect/>
          </a:stretch>
        </p:blipFill>
        <p:spPr>
          <a:xfrm>
            <a:off x="3977151" y="4964546"/>
            <a:ext cx="960599" cy="554881"/>
          </a:xfrm>
          <a:prstGeom prst="rect">
            <a:avLst/>
          </a:prstGeom>
        </p:spPr>
      </p:pic>
      <p:sp>
        <p:nvSpPr>
          <p:cNvPr id="11" name="灯片编号占位符 1"/>
          <p:cNvSpPr>
            <a:spLocks noGrp="1"/>
          </p:cNvSpPr>
          <p:nvPr>
            <p:ph type="sldNum" sz="quarter" idx="12"/>
          </p:nvPr>
        </p:nvSpPr>
        <p:spPr>
          <a:xfrm>
            <a:off x="9282545" y="631190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82F07F4B-738E-4952-A507-C2AE9FAC8DC0}" type="slidenum">
              <a:rPr kumimoji="0" lang="en-US" altLang="zh-CN" sz="1200" b="0" i="0" u="none" strike="noStrike" kern="1200" cap="none" spc="0" normalizeH="0" baseline="0" noProof="0" smtClean="0">
                <a:ln>
                  <a:noFill/>
                </a:ln>
                <a:solidFill>
                  <a:prstClr val="black">
                    <a:tint val="75000"/>
                  </a:prstClr>
                </a:solidFill>
                <a:effectLst/>
                <a:uLnTx/>
                <a:uFillTx/>
                <a:latin typeface="Calibri" panose="020F0502020204030204"/>
                <a:ea typeface="宋体" panose="02010600030101010101" pitchFamily="2" charset="-122"/>
                <a:cs typeface="+mn-cs"/>
              </a:rPr>
            </a:fld>
            <a:endParaRPr kumimoji="0" lang="en-US" altLang="zh-CN" sz="1200" b="0" i="0" u="none" strike="noStrike" kern="1200" cap="none" spc="0" normalizeH="0" baseline="0" noProof="0">
              <a:ln>
                <a:noFill/>
              </a:ln>
              <a:solidFill>
                <a:prstClr val="black">
                  <a:tint val="75000"/>
                </a:prstClr>
              </a:solidFill>
              <a:effectLst/>
              <a:uLnTx/>
              <a:uFillTx/>
              <a:latin typeface="Calibri" panose="020F0502020204030204"/>
              <a:ea typeface="宋体" panose="02010600030101010101" pitchFamily="2" charset="-122"/>
              <a:cs typeface="+mn-cs"/>
            </a:endParaRPr>
          </a:p>
        </p:txBody>
      </p:sp>
      <p:sp>
        <p:nvSpPr>
          <p:cNvPr id="13" name="文本框 12"/>
          <p:cNvSpPr txBox="1"/>
          <p:nvPr/>
        </p:nvSpPr>
        <p:spPr>
          <a:xfrm>
            <a:off x="4854449" y="5057320"/>
            <a:ext cx="2955113" cy="36933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zh-CN" sz="18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北京世桥生物制药有限公司</a:t>
            </a:r>
            <a:endParaRPr kumimoji="0" lang="zh-CN" altLang="zh-CN" sz="18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grpSp>
        <p:nvGrpSpPr>
          <p:cNvPr id="3" name="组合 2"/>
          <p:cNvGrpSpPr/>
          <p:nvPr/>
        </p:nvGrpSpPr>
        <p:grpSpPr>
          <a:xfrm>
            <a:off x="640412" y="733647"/>
            <a:ext cx="10725150" cy="5263667"/>
            <a:chOff x="640412" y="733647"/>
            <a:chExt cx="10725150" cy="5263667"/>
          </a:xfrm>
        </p:grpSpPr>
        <p:sp>
          <p:nvSpPr>
            <p:cNvPr id="7" name="文本框 6"/>
            <p:cNvSpPr txBox="1"/>
            <p:nvPr/>
          </p:nvSpPr>
          <p:spPr>
            <a:xfrm>
              <a:off x="5064313" y="1175335"/>
              <a:ext cx="1751105"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mn-cs"/>
                  <a:sym typeface="+mn-ea"/>
                </a:rPr>
                <a:t>优悉通</a:t>
              </a:r>
              <a:r>
                <a:rPr kumimoji="0" lang="en-US" altLang="zh-CN" sz="3200" b="1" i="0" u="none" strike="noStrike" kern="1200" cap="none" spc="0" normalizeH="0" baseline="30000" noProof="0" dirty="0">
                  <a:ln>
                    <a:noFill/>
                  </a:ln>
                  <a:effectLst/>
                  <a:uLnTx/>
                  <a:uFillTx/>
                  <a:latin typeface="微软雅黑" panose="020B0503020204020204" pitchFamily="34" charset="-122"/>
                  <a:ea typeface="微软雅黑" panose="020B0503020204020204" pitchFamily="34" charset="-122"/>
                  <a:cs typeface="+mn-cs"/>
                  <a:sym typeface="+mn-ea"/>
                </a:rPr>
                <a:t>®</a:t>
              </a:r>
              <a:endParaRPr kumimoji="0" lang="en-US" altLang="zh-CN" sz="3200" b="1" i="0" u="none" strike="noStrike" kern="1200" cap="none" spc="0" normalizeH="0" baseline="30000" noProof="0" dirty="0">
                <a:ln>
                  <a:noFill/>
                </a:ln>
                <a:effectLst/>
                <a:uLnTx/>
                <a:uFillTx/>
                <a:latin typeface="微软雅黑" panose="020B0503020204020204" pitchFamily="34" charset="-122"/>
                <a:ea typeface="微软雅黑" panose="020B0503020204020204" pitchFamily="34" charset="-122"/>
                <a:cs typeface="+mn-cs"/>
                <a:sym typeface="+mn-ea"/>
              </a:endParaRPr>
            </a:p>
          </p:txBody>
        </p:sp>
        <p:sp>
          <p:nvSpPr>
            <p:cNvPr id="14" name="矩形 13"/>
            <p:cNvSpPr/>
            <p:nvPr/>
          </p:nvSpPr>
          <p:spPr>
            <a:xfrm>
              <a:off x="659219" y="3036585"/>
              <a:ext cx="10706343" cy="1686901"/>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sz="2000" dirty="0"/>
            </a:p>
            <a:p>
              <a:pPr algn="ctr">
                <a:lnSpc>
                  <a:spcPct val="150000"/>
                </a:lnSpc>
              </a:pPr>
              <a:endParaRPr lang="en-US" altLang="zh-CN" sz="2000" b="1" dirty="0">
                <a:solidFill>
                  <a:schemeClr val="tx1"/>
                </a:solidFill>
                <a:latin typeface="微软雅黑" panose="020B0503020204020204" pitchFamily="34" charset="-122"/>
                <a:ea typeface="微软雅黑" panose="020B0503020204020204" pitchFamily="34" charset="-122"/>
              </a:endParaRPr>
            </a:p>
            <a:p>
              <a:pPr algn="ctr">
                <a:lnSpc>
                  <a:spcPct val="150000"/>
                </a:lnSpc>
              </a:pPr>
              <a:endParaRPr lang="en-US" altLang="zh-CN" sz="2000" b="1" dirty="0">
                <a:solidFill>
                  <a:schemeClr val="tx1"/>
                </a:solidFill>
                <a:latin typeface="微软雅黑" panose="020B0503020204020204" pitchFamily="34" charset="-122"/>
                <a:ea typeface="微软雅黑" panose="020B0503020204020204" pitchFamily="34" charset="-122"/>
              </a:endParaRPr>
            </a:p>
            <a:p>
              <a:pPr algn="ctr">
                <a:lnSpc>
                  <a:spcPct val="200000"/>
                </a:lnSpc>
              </a:pPr>
              <a:r>
                <a:rPr lang="zh-CN" altLang="en-US" sz="2000" b="1" dirty="0">
                  <a:solidFill>
                    <a:schemeClr val="tx1"/>
                  </a:solidFill>
                  <a:latin typeface="微软雅黑" panose="020B0503020204020204" pitchFamily="34" charset="-122"/>
                  <a:ea typeface="微软雅黑" panose="020B0503020204020204" pitchFamily="34" charset="-122"/>
                </a:rPr>
                <a:t>根据创伤机体氨基酸谱变化特点设计的</a:t>
              </a:r>
              <a:r>
                <a:rPr lang="zh-CN" altLang="en-US" sz="2000" b="1" dirty="0">
                  <a:solidFill>
                    <a:srgbClr val="C00000"/>
                  </a:solidFill>
                  <a:latin typeface="微软雅黑" panose="020B0503020204020204" pitchFamily="34" charset="-122"/>
                  <a:ea typeface="微软雅黑" panose="020B0503020204020204" pitchFamily="34" charset="-122"/>
                </a:rPr>
                <a:t>高质量氨基酸注射液</a:t>
              </a:r>
              <a:endParaRPr lang="en-US" altLang="zh-CN" sz="2000" b="1" dirty="0">
                <a:solidFill>
                  <a:srgbClr val="C00000"/>
                </a:solidFill>
                <a:latin typeface="微软雅黑" panose="020B0503020204020204" pitchFamily="34" charset="-122"/>
                <a:ea typeface="微软雅黑" panose="020B0503020204020204" pitchFamily="34" charset="-122"/>
              </a:endParaRPr>
            </a:p>
            <a:p>
              <a:pPr algn="ctr">
                <a:lnSpc>
                  <a:spcPct val="200000"/>
                </a:lnSpc>
              </a:pPr>
              <a:r>
                <a:rPr lang="zh-CN" altLang="en-US" sz="2000" b="1" dirty="0">
                  <a:solidFill>
                    <a:schemeClr val="tx1"/>
                  </a:solidFill>
                  <a:latin typeface="微软雅黑" panose="020B0503020204020204" pitchFamily="34" charset="-122"/>
                  <a:ea typeface="微软雅黑" panose="020B0503020204020204" pitchFamily="34" charset="-122"/>
                </a:rPr>
                <a:t> √ 氨基酸含量高    √ 含谷氨酰胺和牛磺酸    √ 高支链氨基酸   √ 不含亚硫酸盐抗氧剂</a:t>
              </a:r>
              <a:endParaRPr lang="zh-CN" altLang="en-US" sz="2000" dirty="0"/>
            </a:p>
            <a:p>
              <a:pPr>
                <a:lnSpc>
                  <a:spcPct val="200000"/>
                </a:lnSpc>
              </a:pPr>
              <a:endParaRPr lang="zh-CN" altLang="en-US" sz="2000" dirty="0"/>
            </a:p>
            <a:p>
              <a:pPr>
                <a:lnSpc>
                  <a:spcPct val="150000"/>
                </a:lnSpc>
              </a:pPr>
              <a:endParaRPr lang="zh-CN" altLang="en-US" sz="2000" dirty="0"/>
            </a:p>
            <a:p>
              <a:pPr algn="ctr">
                <a:lnSpc>
                  <a:spcPct val="150000"/>
                </a:lnSpc>
              </a:pPr>
              <a:r>
                <a:rPr lang="en-US" altLang="zh-CN" sz="2000" b="1" dirty="0">
                  <a:solidFill>
                    <a:schemeClr val="tx1"/>
                  </a:solidFill>
                  <a:latin typeface="微软雅黑" panose="020B0503020204020204" pitchFamily="34" charset="-122"/>
                  <a:ea typeface="微软雅黑" panose="020B0503020204020204" pitchFamily="34" charset="-122"/>
                </a:rPr>
                <a:t>  </a:t>
              </a:r>
              <a:endParaRPr lang="en-US" altLang="zh-CN" sz="2000" b="1" dirty="0">
                <a:solidFill>
                  <a:schemeClr val="tx1"/>
                </a:solidFill>
                <a:latin typeface="微软雅黑" panose="020B0503020204020204" pitchFamily="34" charset="-122"/>
                <a:ea typeface="微软雅黑" panose="020B0503020204020204" pitchFamily="34" charset="-122"/>
              </a:endParaRPr>
            </a:p>
          </p:txBody>
        </p:sp>
        <p:sp>
          <p:nvSpPr>
            <p:cNvPr id="15" name="矩形 14"/>
            <p:cNvSpPr/>
            <p:nvPr/>
          </p:nvSpPr>
          <p:spPr>
            <a:xfrm>
              <a:off x="640412" y="733647"/>
              <a:ext cx="10725150" cy="5263667"/>
            </a:xfrm>
            <a:prstGeom prst="rect">
              <a:avLst/>
            </a:prstGeom>
            <a:no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3048443" y="1754828"/>
              <a:ext cx="6095114" cy="46166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思源黑体" panose="020B0500000000090000" pitchFamily="34" charset="-122"/>
                </a:rPr>
                <a:t>复方氨基酸（</a:t>
              </a:r>
              <a:r>
                <a:rPr kumimoji="0" lang="en-US" altLang="zh-CN"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思源黑体" panose="020B0500000000090000" pitchFamily="34" charset="-122"/>
                </a:rPr>
                <a:t>19</a:t>
              </a:r>
              <a:r>
                <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思源黑体" panose="020B0500000000090000" pitchFamily="34" charset="-122"/>
                </a:rPr>
                <a:t>）丙谷二肽注射液</a:t>
              </a:r>
              <a:endPar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思源黑体" panose="020B0500000000090000" pitchFamily="34" charset="-122"/>
              </a:endParaRPr>
            </a:p>
          </p:txBody>
        </p:sp>
        <p:sp>
          <p:nvSpPr>
            <p:cNvPr id="21" name="文本框 20"/>
            <p:cNvSpPr txBox="1"/>
            <p:nvPr/>
          </p:nvSpPr>
          <p:spPr>
            <a:xfrm>
              <a:off x="3048443" y="2267057"/>
              <a:ext cx="6095114" cy="369332"/>
            </a:xfrm>
            <a:prstGeom prst="rect">
              <a:avLst/>
            </a:prstGeom>
            <a:noFill/>
          </p:spPr>
          <p:txBody>
            <a:bodyPr wrap="square">
              <a:sp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zh-CN" altLang="zh-CN" sz="1800" b="1"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mn-cs"/>
                  <a:sym typeface="+mn-ea"/>
                </a:rPr>
                <a:t>规格：</a:t>
              </a:r>
              <a:r>
                <a:rPr kumimoji="0" lang="en-US" altLang="zh-CN" sz="1800" b="1"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mn-cs"/>
                  <a:sym typeface="+mn-ea"/>
                </a:rPr>
                <a:t>250ml: 25g</a:t>
              </a:r>
              <a:r>
                <a:rPr kumimoji="0" lang="zh-CN" altLang="zh-CN" sz="1800" b="1"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mn-cs"/>
                  <a:sym typeface="+mn-ea"/>
                </a:rPr>
                <a:t>（氨基酸</a:t>
              </a:r>
              <a:r>
                <a:rPr kumimoji="0" lang="en-US" altLang="zh-CN" sz="1800" b="1"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mn-cs"/>
                  <a:sym typeface="+mn-ea"/>
                </a:rPr>
                <a:t>/</a:t>
              </a:r>
              <a:r>
                <a:rPr kumimoji="0" lang="zh-CN" altLang="en-US" sz="1800" b="1"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mn-cs"/>
                  <a:sym typeface="+mn-ea"/>
                </a:rPr>
                <a:t>丙谷</a:t>
              </a:r>
              <a:r>
                <a:rPr kumimoji="0" lang="zh-CN" altLang="zh-CN" sz="1800" b="1"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mn-cs"/>
                  <a:sym typeface="+mn-ea"/>
                </a:rPr>
                <a:t>二肽）</a:t>
              </a:r>
              <a:endParaRPr kumimoji="0" lang="zh-CN" altLang="zh-CN" sz="1800" b="1"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mn-cs"/>
                <a:sym typeface="+mn-ea"/>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38628"/>
    </mc:Choice>
    <mc:Fallback>
      <p:transition spd="slow" advTm="38628"/>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bwMode="gray">
          <a:xfrm>
            <a:off x="10883806" y="3912405"/>
            <a:ext cx="726157" cy="648000"/>
          </a:xfrm>
          <a:prstGeom prst="rect">
            <a:avLst/>
          </a:prstGeom>
          <a:noFill/>
          <a:ln w="28575" cap="flat" cmpd="sng" algn="ctr">
            <a:no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marL="0" marR="0" lvl="0" indent="0" algn="ctr" defTabSz="914400" rtl="0" eaLnBrk="1" fontAlgn="base" latinLnBrk="0" hangingPunct="1">
              <a:lnSpc>
                <a:spcPct val="100000"/>
              </a:lnSpc>
              <a:spcBef>
                <a:spcPts val="0"/>
              </a:spcBef>
              <a:spcAft>
                <a:spcPct val="0"/>
              </a:spcAft>
              <a:buClr>
                <a:srgbClr val="0095FF"/>
              </a:buClr>
              <a:buSzPct val="90000"/>
              <a:buFontTx/>
              <a:buNone/>
              <a:defRPr/>
            </a:pPr>
            <a:endParaRPr kumimoji="0" lang="zh-CN" altLang="en-US" sz="14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n-cs"/>
            </a:endParaRPr>
          </a:p>
        </p:txBody>
      </p:sp>
      <p:cxnSp>
        <p:nvCxnSpPr>
          <p:cNvPr id="30" name="直接连接符 29"/>
          <p:cNvCxnSpPr/>
          <p:nvPr/>
        </p:nvCxnSpPr>
        <p:spPr bwMode="gray">
          <a:xfrm>
            <a:off x="354889" y="1955666"/>
            <a:ext cx="4128917" cy="0"/>
          </a:xfrm>
          <a:prstGeom prst="line">
            <a:avLst/>
          </a:prstGeom>
          <a:ln w="12700">
            <a:solidFill>
              <a:schemeClr val="bg1">
                <a:lumMod val="65000"/>
              </a:schemeClr>
            </a:solidFill>
          </a:ln>
        </p:spPr>
        <p:style>
          <a:lnRef idx="1">
            <a:schemeClr val="accent2"/>
          </a:lnRef>
          <a:fillRef idx="0">
            <a:schemeClr val="accent2"/>
          </a:fillRef>
          <a:effectRef idx="0">
            <a:schemeClr val="accent2"/>
          </a:effectRef>
          <a:fontRef idx="minor">
            <a:schemeClr val="tx1"/>
          </a:fontRef>
        </p:style>
      </p:cxnSp>
      <p:cxnSp>
        <p:nvCxnSpPr>
          <p:cNvPr id="32" name="直接连接符 31"/>
          <p:cNvCxnSpPr/>
          <p:nvPr/>
        </p:nvCxnSpPr>
        <p:spPr bwMode="gray">
          <a:xfrm>
            <a:off x="5013463" y="1955666"/>
            <a:ext cx="6835904" cy="0"/>
          </a:xfrm>
          <a:prstGeom prst="line">
            <a:avLst/>
          </a:prstGeom>
          <a:ln w="12700">
            <a:solidFill>
              <a:schemeClr val="bg1">
                <a:lumMod val="65000"/>
              </a:schemeClr>
            </a:solidFill>
          </a:ln>
        </p:spPr>
        <p:style>
          <a:lnRef idx="1">
            <a:schemeClr val="accent2"/>
          </a:lnRef>
          <a:fillRef idx="0">
            <a:schemeClr val="accent2"/>
          </a:fillRef>
          <a:effectRef idx="0">
            <a:schemeClr val="accent2"/>
          </a:effectRef>
          <a:fontRef idx="minor">
            <a:schemeClr val="tx1"/>
          </a:fontRef>
        </p:style>
      </p:cxnSp>
      <p:grpSp>
        <p:nvGrpSpPr>
          <p:cNvPr id="39" name="组合 38"/>
          <p:cNvGrpSpPr/>
          <p:nvPr/>
        </p:nvGrpSpPr>
        <p:grpSpPr>
          <a:xfrm>
            <a:off x="4611395" y="2228045"/>
            <a:ext cx="230625" cy="3225581"/>
            <a:chOff x="4967532" y="2155518"/>
            <a:chExt cx="230625" cy="3225581"/>
          </a:xfrm>
        </p:grpSpPr>
        <p:sp>
          <p:nvSpPr>
            <p:cNvPr id="11" name="箭头: V 形 10"/>
            <p:cNvSpPr/>
            <p:nvPr/>
          </p:nvSpPr>
          <p:spPr>
            <a:xfrm>
              <a:off x="4978244" y="5141069"/>
              <a:ext cx="219913" cy="240030"/>
            </a:xfrm>
            <a:prstGeom prst="chevron">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dirty="0" err="1">
                <a:ln>
                  <a:noFill/>
                </a:ln>
                <a:solidFill>
                  <a:srgbClr val="000000"/>
                </a:solidFill>
                <a:effectLst/>
                <a:uLnTx/>
                <a:uFillTx/>
                <a:latin typeface="Apis For Office"/>
                <a:ea typeface="黑体" panose="02010609060101010101" charset="-122"/>
                <a:cs typeface="+mn-cs"/>
              </a:endParaRPr>
            </a:p>
          </p:txBody>
        </p:sp>
        <p:sp>
          <p:nvSpPr>
            <p:cNvPr id="2" name="箭头: V 形 1"/>
            <p:cNvSpPr/>
            <p:nvPr/>
          </p:nvSpPr>
          <p:spPr>
            <a:xfrm>
              <a:off x="4967532" y="2155518"/>
              <a:ext cx="219913" cy="240030"/>
            </a:xfrm>
            <a:prstGeom prst="chevr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dirty="0" err="1">
                <a:ln>
                  <a:noFill/>
                </a:ln>
                <a:solidFill>
                  <a:srgbClr val="000000"/>
                </a:solidFill>
                <a:effectLst/>
                <a:uLnTx/>
                <a:uFillTx/>
                <a:latin typeface="Apis For Office"/>
                <a:ea typeface="黑体" panose="02010609060101010101" charset="-122"/>
                <a:cs typeface="+mn-cs"/>
              </a:endParaRPr>
            </a:p>
          </p:txBody>
        </p:sp>
      </p:grpSp>
      <p:sp>
        <p:nvSpPr>
          <p:cNvPr id="9" name="矩形 8"/>
          <p:cNvSpPr/>
          <p:nvPr/>
        </p:nvSpPr>
        <p:spPr bwMode="gray">
          <a:xfrm>
            <a:off x="10914698" y="2533704"/>
            <a:ext cx="726157" cy="748088"/>
          </a:xfrm>
          <a:prstGeom prst="rect">
            <a:avLst/>
          </a:prstGeom>
          <a:noFill/>
          <a:ln w="28575" cap="flat" cmpd="sng" algn="ctr">
            <a:no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marL="0" marR="0" lvl="0" indent="0" algn="ctr" defTabSz="914400" rtl="0" eaLnBrk="1" fontAlgn="base" latinLnBrk="0" hangingPunct="1">
              <a:lnSpc>
                <a:spcPct val="100000"/>
              </a:lnSpc>
              <a:spcBef>
                <a:spcPts val="0"/>
              </a:spcBef>
              <a:spcAft>
                <a:spcPct val="0"/>
              </a:spcAft>
              <a:buClr>
                <a:srgbClr val="0095FF"/>
              </a:buClr>
              <a:buSzPct val="90000"/>
              <a:buFontTx/>
              <a:buNone/>
              <a:defRPr/>
            </a:pPr>
            <a:endParaRPr kumimoji="0" lang="zh-CN" altLang="en-US" sz="14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n-cs"/>
            </a:endParaRPr>
          </a:p>
        </p:txBody>
      </p:sp>
      <p:sp>
        <p:nvSpPr>
          <p:cNvPr id="5" name="灯片编号占位符 1"/>
          <p:cNvSpPr>
            <a:spLocks noGrp="1"/>
          </p:cNvSpPr>
          <p:nvPr>
            <p:ph type="sldNum" sz="quarter" idx="12"/>
          </p:nvPr>
        </p:nvSpPr>
        <p:spPr>
          <a:xfrm>
            <a:off x="9282545" y="631190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82F07F4B-738E-4952-A507-C2AE9FAC8DC0}" type="slidenum">
              <a:rPr kumimoji="0" lang="en-US" altLang="zh-CN" sz="1200" b="0" i="0" u="none" strike="noStrike" kern="1200" cap="none" spc="0" normalizeH="0" baseline="0" noProof="0" smtClean="0">
                <a:ln>
                  <a:noFill/>
                </a:ln>
                <a:solidFill>
                  <a:prstClr val="black">
                    <a:tint val="75000"/>
                  </a:prstClr>
                </a:solidFill>
                <a:effectLst/>
                <a:uLnTx/>
                <a:uFillTx/>
                <a:latin typeface="Calibri" panose="020F0502020204030204"/>
                <a:ea typeface="宋体" panose="02010600030101010101" pitchFamily="2" charset="-122"/>
                <a:cs typeface="+mn-cs"/>
              </a:rPr>
            </a:fld>
            <a:endParaRPr kumimoji="0" lang="en-US" altLang="zh-CN" sz="1200" b="0" i="0" u="none" strike="noStrike" kern="1200" cap="none" spc="0" normalizeH="0" baseline="0" noProof="0" dirty="0">
              <a:ln>
                <a:noFill/>
              </a:ln>
              <a:solidFill>
                <a:prstClr val="black">
                  <a:tint val="75000"/>
                </a:prstClr>
              </a:solidFill>
              <a:effectLst/>
              <a:uLnTx/>
              <a:uFillTx/>
              <a:latin typeface="Calibri" panose="020F0502020204030204"/>
              <a:ea typeface="宋体" panose="02010600030101010101" pitchFamily="2" charset="-122"/>
              <a:cs typeface="+mn-cs"/>
            </a:endParaRPr>
          </a:p>
        </p:txBody>
      </p:sp>
      <p:pic>
        <p:nvPicPr>
          <p:cNvPr id="10" name="图片 9" descr="世桥生物标志-01"/>
          <p:cNvPicPr>
            <a:picLocks noChangeAspect="1"/>
          </p:cNvPicPr>
          <p:nvPr/>
        </p:nvPicPr>
        <p:blipFill>
          <a:blip r:embed="rId1"/>
          <a:stretch>
            <a:fillRect/>
          </a:stretch>
        </p:blipFill>
        <p:spPr>
          <a:xfrm>
            <a:off x="10776795" y="117790"/>
            <a:ext cx="1248950" cy="721444"/>
          </a:xfrm>
          <a:prstGeom prst="rect">
            <a:avLst/>
          </a:prstGeom>
        </p:spPr>
      </p:pic>
      <p:sp>
        <p:nvSpPr>
          <p:cNvPr id="15" name="文本框 14"/>
          <p:cNvSpPr txBox="1"/>
          <p:nvPr/>
        </p:nvSpPr>
        <p:spPr>
          <a:xfrm>
            <a:off x="128261" y="6304602"/>
            <a:ext cx="8260365" cy="386080"/>
          </a:xfrm>
          <a:prstGeom prst="rect">
            <a:avLst/>
          </a:prstGeom>
          <a:noFill/>
        </p:spPr>
        <p:txBody>
          <a:bodyPr wrap="square">
            <a:spAutoFit/>
          </a:bodyPr>
          <a:lstStyle/>
          <a:p>
            <a:pPr marL="176530" indent="-176530" eaLnBrk="0">
              <a:lnSpc>
                <a:spcPct val="120000"/>
              </a:lnSpc>
              <a:buFont typeface="+mj-lt"/>
              <a:buAutoNum type="arabicPeriod"/>
              <a:defRPr/>
            </a:pPr>
            <a:r>
              <a:rPr lang="zh-CN" altLang="en-US" sz="800" dirty="0">
                <a:solidFill>
                  <a:prstClr val="black"/>
                </a:solidFill>
                <a:latin typeface="微软雅黑" panose="020B0503020204020204" pitchFamily="34" charset="-122"/>
                <a:ea typeface="微软雅黑" panose="020B0503020204020204" pitchFamily="34" charset="-122"/>
              </a:rPr>
              <a:t>邸海灵等，</a:t>
            </a:r>
            <a:r>
              <a:rPr lang="en-US" altLang="zh-CN" sz="800" dirty="0">
                <a:solidFill>
                  <a:prstClr val="black"/>
                </a:solidFill>
                <a:latin typeface="微软雅黑" panose="020B0503020204020204" pitchFamily="34" charset="-122"/>
                <a:ea typeface="微软雅黑" panose="020B0503020204020204" pitchFamily="34" charset="-122"/>
              </a:rPr>
              <a:t>6 </a:t>
            </a:r>
            <a:r>
              <a:rPr lang="zh-CN" altLang="en-US" sz="800" dirty="0">
                <a:solidFill>
                  <a:prstClr val="black"/>
                </a:solidFill>
                <a:latin typeface="微软雅黑" panose="020B0503020204020204" pitchFamily="34" charset="-122"/>
                <a:ea typeface="微软雅黑" panose="020B0503020204020204" pitchFamily="34" charset="-122"/>
              </a:rPr>
              <a:t>种平衡型复方氨基酸注射液合成人体蛋白质营养价值的研究，肠外与肠内营养</a:t>
            </a:r>
            <a:r>
              <a:rPr lang="en-US" altLang="zh-CN" sz="800" dirty="0">
                <a:solidFill>
                  <a:prstClr val="black"/>
                </a:solidFill>
                <a:latin typeface="微软雅黑" panose="020B0503020204020204" pitchFamily="34" charset="-122"/>
                <a:ea typeface="微软雅黑" panose="020B0503020204020204" pitchFamily="34" charset="-122"/>
              </a:rPr>
              <a:t>,2024,31:(3):143-153.</a:t>
            </a:r>
            <a:endParaRPr lang="en-US" altLang="zh-CN" sz="800" dirty="0">
              <a:solidFill>
                <a:prstClr val="black"/>
              </a:solidFill>
              <a:latin typeface="微软雅黑" panose="020B0503020204020204" pitchFamily="34" charset="-122"/>
              <a:ea typeface="微软雅黑" panose="020B0503020204020204" pitchFamily="34" charset="-122"/>
            </a:endParaRPr>
          </a:p>
          <a:p>
            <a:pPr marL="176530" indent="-176530" eaLnBrk="0">
              <a:lnSpc>
                <a:spcPct val="120000"/>
              </a:lnSpc>
              <a:buFont typeface="+mj-lt"/>
              <a:buAutoNum type="arabicPeriod"/>
              <a:defRPr/>
            </a:pPr>
            <a:r>
              <a:rPr lang="zh-CN" altLang="en-US" sz="800" dirty="0">
                <a:solidFill>
                  <a:prstClr val="black"/>
                </a:solidFill>
                <a:latin typeface="微软雅黑" panose="020B0503020204020204" pitchFamily="34" charset="-122"/>
                <a:ea typeface="微软雅黑" panose="020B0503020204020204" pitchFamily="34" charset="-122"/>
              </a:rPr>
              <a:t>吴小飞等，复方氨基酸注射液仿制药药学研究的相关考虑，</a:t>
            </a:r>
            <a:r>
              <a:rPr lang="en-US" altLang="zh-CN" sz="800" dirty="0">
                <a:solidFill>
                  <a:prstClr val="black"/>
                </a:solidFill>
                <a:latin typeface="微软雅黑" panose="020B0503020204020204" pitchFamily="34" charset="-122"/>
                <a:ea typeface="微软雅黑" panose="020B0503020204020204" pitchFamily="34" charset="-122"/>
              </a:rPr>
              <a:t>Chinese Journal of New Drugs 2023,32(21):2134-2139.</a:t>
            </a:r>
            <a:endParaRPr lang="en-US" altLang="zh-CN" sz="800" dirty="0">
              <a:solidFill>
                <a:prstClr val="black"/>
              </a:solidFill>
              <a:latin typeface="微软雅黑" panose="020B0503020204020204" pitchFamily="34" charset="-122"/>
              <a:ea typeface="微软雅黑" panose="020B0503020204020204" pitchFamily="34" charset="-122"/>
            </a:endParaRPr>
          </a:p>
        </p:txBody>
      </p:sp>
      <p:sp>
        <p:nvSpPr>
          <p:cNvPr id="23" name="箭头: V 形 22"/>
          <p:cNvSpPr/>
          <p:nvPr/>
        </p:nvSpPr>
        <p:spPr>
          <a:xfrm>
            <a:off x="4611396" y="3034912"/>
            <a:ext cx="219913" cy="240030"/>
          </a:xfrm>
          <a:prstGeom prst="chevron">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dirty="0" err="1">
              <a:ln>
                <a:noFill/>
              </a:ln>
              <a:solidFill>
                <a:srgbClr val="000000"/>
              </a:solidFill>
              <a:effectLst/>
              <a:uLnTx/>
              <a:uFillTx/>
              <a:latin typeface="Apis For Office"/>
              <a:ea typeface="黑体" panose="02010609060101010101" charset="-122"/>
              <a:cs typeface="+mn-cs"/>
            </a:endParaRPr>
          </a:p>
        </p:txBody>
      </p:sp>
      <p:sp>
        <p:nvSpPr>
          <p:cNvPr id="28" name="箭头: V 形 27"/>
          <p:cNvSpPr/>
          <p:nvPr/>
        </p:nvSpPr>
        <p:spPr>
          <a:xfrm>
            <a:off x="4617754" y="4005267"/>
            <a:ext cx="219913" cy="240030"/>
          </a:xfrm>
          <a:prstGeom prst="chevron">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dirty="0" err="1">
              <a:ln>
                <a:noFill/>
              </a:ln>
              <a:solidFill>
                <a:srgbClr val="000000"/>
              </a:solidFill>
              <a:effectLst/>
              <a:uLnTx/>
              <a:uFillTx/>
              <a:latin typeface="Apis For Office"/>
              <a:ea typeface="黑体" panose="02010609060101010101" charset="-122"/>
              <a:cs typeface="+mn-cs"/>
            </a:endParaRPr>
          </a:p>
        </p:txBody>
      </p:sp>
      <p:grpSp>
        <p:nvGrpSpPr>
          <p:cNvPr id="8" name="组合 7"/>
          <p:cNvGrpSpPr/>
          <p:nvPr/>
        </p:nvGrpSpPr>
        <p:grpSpPr>
          <a:xfrm>
            <a:off x="351810" y="273427"/>
            <a:ext cx="11488378" cy="5367657"/>
            <a:chOff x="351810" y="273427"/>
            <a:chExt cx="11488378" cy="5367657"/>
          </a:xfrm>
        </p:grpSpPr>
        <p:sp>
          <p:nvSpPr>
            <p:cNvPr id="16" name="矩形 15"/>
            <p:cNvSpPr/>
            <p:nvPr/>
          </p:nvSpPr>
          <p:spPr bwMode="gray">
            <a:xfrm>
              <a:off x="5013464" y="2843836"/>
              <a:ext cx="5563998" cy="707859"/>
            </a:xfrm>
            <a:prstGeom prst="rect">
              <a:avLst/>
            </a:prstGeom>
            <a:solidFill>
              <a:schemeClr val="bg1"/>
            </a:solidFill>
            <a:ln w="9525" cap="flat" cmpd="sng" algn="ctr">
              <a:solidFill>
                <a:schemeClr val="accent2">
                  <a:lumMod val="40000"/>
                  <a:lumOff val="60000"/>
                </a:schemeClr>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marL="177800" indent="-177800">
                <a:buFont typeface="Arial" panose="020B0604020202020204" pitchFamily="34" charset="0"/>
                <a:buChar char="•"/>
              </a:pPr>
              <a:r>
                <a:rPr lang="zh-CN" altLang="en-US" sz="1400"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可避免由此引发的过敏类反应和其他潜在组织与器官毒性。</a:t>
              </a:r>
              <a:endParaRPr lang="en-US" altLang="zh-CN" sz="1400" b="1"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endParaRPr>
            </a:p>
          </p:txBody>
        </p:sp>
        <p:sp>
          <p:nvSpPr>
            <p:cNvPr id="17" name="矩形 16"/>
            <p:cNvSpPr/>
            <p:nvPr/>
          </p:nvSpPr>
          <p:spPr bwMode="gray">
            <a:xfrm>
              <a:off x="2417703" y="2840739"/>
              <a:ext cx="2024257" cy="707859"/>
            </a:xfrm>
            <a:prstGeom prst="rect">
              <a:avLst/>
            </a:prstGeom>
            <a:solidFill>
              <a:schemeClr val="accent1">
                <a:lumMod val="20000"/>
                <a:lumOff val="80000"/>
                <a:alpha val="69804"/>
              </a:schemeClr>
            </a:solidFill>
            <a:ln w="6350" cap="flat" cmpd="sng" algn="ctr">
              <a:solidFill>
                <a:schemeClr val="bg1"/>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lvl="0" algn="ctr">
                <a:lnSpc>
                  <a:spcPct val="130000"/>
                </a:lnSpc>
                <a:defRPr/>
              </a:pPr>
              <a:r>
                <a:rPr lang="zh-CN" altLang="en-US" sz="1600" b="1"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不含亚硫酸盐类</a:t>
              </a:r>
              <a:endParaRPr lang="en-US" altLang="zh-CN" sz="1600" b="1"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endParaRPr>
            </a:p>
            <a:p>
              <a:pPr lvl="0" algn="ctr">
                <a:lnSpc>
                  <a:spcPct val="130000"/>
                </a:lnSpc>
                <a:defRPr/>
              </a:pPr>
              <a:r>
                <a:rPr lang="zh-CN" altLang="en-US" sz="1600" b="1"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抗氧剂</a:t>
              </a:r>
              <a:endParaRPr lang="en-US" altLang="zh-CN" sz="1600" b="1"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endParaRPr>
            </a:p>
          </p:txBody>
        </p:sp>
        <p:sp>
          <p:nvSpPr>
            <p:cNvPr id="18" name="矩形 17"/>
            <p:cNvSpPr/>
            <p:nvPr/>
          </p:nvSpPr>
          <p:spPr bwMode="gray">
            <a:xfrm>
              <a:off x="5013463" y="4860215"/>
              <a:ext cx="5563997" cy="772103"/>
            </a:xfrm>
            <a:prstGeom prst="rect">
              <a:avLst/>
            </a:prstGeom>
            <a:solidFill>
              <a:schemeClr val="bg1"/>
            </a:solidFill>
            <a:ln w="9525" cap="flat" cmpd="sng" algn="ctr">
              <a:solidFill>
                <a:schemeClr val="accent2">
                  <a:lumMod val="40000"/>
                  <a:lumOff val="60000"/>
                </a:schemeClr>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marL="179705" lvl="0" indent="-179705">
                <a:lnSpc>
                  <a:spcPts val="2000"/>
                </a:lnSpc>
                <a:buFont typeface="Arial" panose="020B0604020202020204" pitchFamily="34" charset="0"/>
                <a:buChar char="•"/>
                <a:defRPr/>
              </a:pP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本品含有谷氨酰胺和牛磺酸，配制全静脉营养液时无需单独添加，减少配制步骤，降低配制过程中染菌风险。</a:t>
              </a:r>
              <a:endPar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endParaRPr>
            </a:p>
          </p:txBody>
        </p:sp>
        <p:sp>
          <p:nvSpPr>
            <p:cNvPr id="24" name="矩形 23"/>
            <p:cNvSpPr/>
            <p:nvPr/>
          </p:nvSpPr>
          <p:spPr bwMode="gray">
            <a:xfrm>
              <a:off x="2417702" y="4871110"/>
              <a:ext cx="2024257" cy="769974"/>
            </a:xfrm>
            <a:prstGeom prst="rect">
              <a:avLst/>
            </a:prstGeom>
            <a:solidFill>
              <a:schemeClr val="accent1">
                <a:lumMod val="20000"/>
                <a:lumOff val="80000"/>
                <a:alpha val="69804"/>
              </a:schemeClr>
            </a:solidFill>
            <a:ln w="6350" cap="flat" cmpd="sng" algn="ctr">
              <a:solidFill>
                <a:schemeClr val="bg1"/>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lvl="0" algn="ctr">
                <a:lnSpc>
                  <a:spcPct val="130000"/>
                </a:lnSpc>
                <a:defRPr/>
              </a:pPr>
              <a:r>
                <a:rPr lang="zh-CN" altLang="en-US" sz="1600" b="1"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简化全静脉营养液配制步骤</a:t>
              </a:r>
              <a:endParaRPr lang="en-US" altLang="zh-CN" sz="1600" b="1"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endParaRPr>
            </a:p>
          </p:txBody>
        </p:sp>
        <p:sp>
          <p:nvSpPr>
            <p:cNvPr id="33" name="圆角矩形 13"/>
            <p:cNvSpPr/>
            <p:nvPr/>
          </p:nvSpPr>
          <p:spPr bwMode="auto">
            <a:xfrm>
              <a:off x="351810" y="1358886"/>
              <a:ext cx="4131996" cy="470547"/>
            </a:xfrm>
            <a:prstGeom prst="rect">
              <a:avLst/>
            </a:prstGeom>
            <a:solidFill>
              <a:schemeClr val="accent1"/>
            </a:solidFill>
            <a:ln w="15875" cap="flat" cmpd="sng" algn="ctr">
              <a:solidFill>
                <a:schemeClr val="accent1"/>
              </a:solidFill>
              <a:prstDash val="solid"/>
              <a:round/>
              <a:headEnd type="none" w="med" len="med"/>
              <a:tailEnd type="none" w="med" len="med"/>
            </a:ln>
            <a:effectLst/>
          </p:spPr>
          <p:txBody>
            <a:bodyPr vert="horz" wrap="square" lIns="9144" tIns="9144" rIns="9144" bIns="9144" numCol="1" rtlCol="0" anchor="ctr" anchorCtr="0" compatLnSpc="1"/>
            <a:lstStyle/>
            <a:p>
              <a:pPr marL="0" marR="0" lvl="0" indent="0" algn="ctr" defTabSz="913765" rtl="0" eaLnBrk="1" fontAlgn="auto" latinLnBrk="0" hangingPunct="1">
                <a:lnSpc>
                  <a:spcPct val="120000"/>
                </a:lnSpc>
                <a:spcBef>
                  <a:spcPts val="0"/>
                </a:spcBef>
                <a:spcAft>
                  <a:spcPts val="0"/>
                </a:spcAft>
                <a:buClrTx/>
                <a:buSzPct val="25000"/>
                <a:buFontTx/>
                <a:buNone/>
                <a:defRPr/>
              </a:pPr>
              <a:r>
                <a:rPr kumimoji="0" lang="zh-CN" altLang="en-US" sz="1800" b="1" i="0" u="none" strike="noStrike" kern="0" cap="none" spc="0" normalizeH="0" baseline="0" noProof="0" dirty="0">
                  <a:ln>
                    <a:noFill/>
                  </a:ln>
                  <a:solidFill>
                    <a:srgbClr val="FFFFFF"/>
                  </a:solidFill>
                  <a:effectLst/>
                  <a:uLnTx/>
                  <a:uFillTx/>
                  <a:latin typeface="Apis For Office" panose="02010600030101010101" charset="0"/>
                  <a:ea typeface="微软雅黑" panose="020B0503020204020204" pitchFamily="34" charset="-122"/>
                  <a:cs typeface="Apis For Office" panose="02010600030101010101" charset="0"/>
                  <a:sym typeface="Arial" panose="020B0604020202020204"/>
                </a:rPr>
                <a:t>主要创新</a:t>
              </a:r>
              <a:endParaRPr kumimoji="0" lang="zh-CN" altLang="en-US" sz="1800" b="1" i="0" u="none" strike="noStrike" kern="0" cap="none" spc="0" normalizeH="0" baseline="0" noProof="0" dirty="0">
                <a:ln>
                  <a:noFill/>
                </a:ln>
                <a:solidFill>
                  <a:srgbClr val="FFFFFF"/>
                </a:solidFill>
                <a:effectLst/>
                <a:uLnTx/>
                <a:uFillTx/>
                <a:latin typeface="Apis For Office" panose="02010600030101010101" charset="0"/>
                <a:ea typeface="微软雅黑" panose="020B0503020204020204" pitchFamily="34" charset="-122"/>
                <a:cs typeface="Apis For Office" panose="02010600030101010101" charset="0"/>
                <a:sym typeface="Arial" panose="020B0604020202020204"/>
              </a:endParaRPr>
            </a:p>
          </p:txBody>
        </p:sp>
        <p:sp>
          <p:nvSpPr>
            <p:cNvPr id="34" name="圆角矩形 13"/>
            <p:cNvSpPr/>
            <p:nvPr/>
          </p:nvSpPr>
          <p:spPr bwMode="auto">
            <a:xfrm>
              <a:off x="5013463" y="1363788"/>
              <a:ext cx="6826724" cy="470547"/>
            </a:xfrm>
            <a:prstGeom prst="rect">
              <a:avLst/>
            </a:prstGeom>
            <a:solidFill>
              <a:schemeClr val="accent1"/>
            </a:solidFill>
            <a:ln w="15875" cap="flat" cmpd="sng" algn="ctr">
              <a:solidFill>
                <a:schemeClr val="accent1"/>
              </a:solidFill>
              <a:prstDash val="solid"/>
              <a:round/>
              <a:headEnd type="none" w="med" len="med"/>
              <a:tailEnd type="none" w="med" len="med"/>
            </a:ln>
            <a:effectLst/>
          </p:spPr>
          <p:txBody>
            <a:bodyPr vert="horz" wrap="square" lIns="9144" tIns="9144" rIns="9144" bIns="9144" numCol="1" rtlCol="0" anchor="ctr" anchorCtr="0" compatLnSpc="1"/>
            <a:lstStyle/>
            <a:p>
              <a:pPr marL="0" marR="0" lvl="0" indent="0" algn="ctr" defTabSz="913765" rtl="0" eaLnBrk="1" fontAlgn="auto" latinLnBrk="0" hangingPunct="1">
                <a:lnSpc>
                  <a:spcPct val="120000"/>
                </a:lnSpc>
                <a:spcBef>
                  <a:spcPts val="0"/>
                </a:spcBef>
                <a:spcAft>
                  <a:spcPts val="0"/>
                </a:spcAft>
                <a:buClrTx/>
                <a:buSzPct val="25000"/>
                <a:buFontTx/>
                <a:buNone/>
                <a:defRPr/>
              </a:pPr>
              <a:r>
                <a:rPr kumimoji="0" lang="zh-CN" altLang="en-US" sz="1800" b="1" i="0" u="none" strike="noStrike" kern="0" cap="none" spc="0" normalizeH="0" baseline="0" noProof="0" dirty="0">
                  <a:ln>
                    <a:noFill/>
                  </a:ln>
                  <a:solidFill>
                    <a:srgbClr val="FFFFFF"/>
                  </a:solidFill>
                  <a:effectLst/>
                  <a:uLnTx/>
                  <a:uFillTx/>
                  <a:latin typeface="Apis For Office" panose="02010600030101010101" charset="0"/>
                  <a:ea typeface="微软雅黑" panose="020B0503020204020204" pitchFamily="34" charset="-122"/>
                  <a:cs typeface="Apis For Office" panose="02010600030101010101" charset="0"/>
                  <a:sym typeface="Arial" panose="020B0604020202020204"/>
                </a:rPr>
                <a:t>创新带来的患者获益</a:t>
              </a:r>
              <a:endParaRPr kumimoji="0" lang="zh-CN" altLang="en-US" sz="1800" b="1" i="0" u="none" strike="noStrike" kern="0" cap="none" spc="0" normalizeH="0" baseline="0" noProof="0" dirty="0">
                <a:ln>
                  <a:noFill/>
                </a:ln>
                <a:solidFill>
                  <a:srgbClr val="FFFFFF"/>
                </a:solidFill>
                <a:effectLst/>
                <a:uLnTx/>
                <a:uFillTx/>
                <a:latin typeface="Apis For Office" panose="02010600030101010101" charset="0"/>
                <a:ea typeface="微软雅黑" panose="020B0503020204020204" pitchFamily="34" charset="-122"/>
                <a:cs typeface="Apis For Office" panose="02010600030101010101" charset="0"/>
                <a:sym typeface="Arial" panose="020B0604020202020204"/>
              </a:endParaRPr>
            </a:p>
          </p:txBody>
        </p:sp>
        <p:sp>
          <p:nvSpPr>
            <p:cNvPr id="4" name="圆角矩形 13"/>
            <p:cNvSpPr/>
            <p:nvPr/>
          </p:nvSpPr>
          <p:spPr bwMode="auto">
            <a:xfrm>
              <a:off x="360638" y="2069351"/>
              <a:ext cx="1875778" cy="3571733"/>
            </a:xfrm>
            <a:prstGeom prst="rect">
              <a:avLst/>
            </a:prstGeom>
            <a:solidFill>
              <a:schemeClr val="bg1">
                <a:lumMod val="95000"/>
              </a:schemeClr>
            </a:solidFill>
            <a:ln w="15875" cap="flat" cmpd="sng" algn="ctr">
              <a:noFill/>
              <a:prstDash val="solid"/>
              <a:round/>
              <a:headEnd type="none" w="med" len="med"/>
              <a:tailEnd type="none" w="med" len="med"/>
            </a:ln>
            <a:effectLst/>
          </p:spPr>
          <p:txBody>
            <a:bodyPr vert="horz" wrap="square" lIns="9144" tIns="9144" rIns="9144" bIns="9144" numCol="1" rtlCol="0" anchor="ctr" anchorCtr="0" compatLnSpc="1"/>
            <a:lstStyle/>
            <a:p>
              <a:pPr marL="0" marR="0" lvl="0" indent="0" algn="ctr" defTabSz="913765" rtl="0" eaLnBrk="1" fontAlgn="auto" latinLnBrk="0" hangingPunct="1">
                <a:lnSpc>
                  <a:spcPct val="120000"/>
                </a:lnSpc>
                <a:spcBef>
                  <a:spcPts val="0"/>
                </a:spcBef>
                <a:spcAft>
                  <a:spcPts val="0"/>
                </a:spcAft>
                <a:buClrTx/>
                <a:buSzPct val="25000"/>
                <a:buFontTx/>
                <a:buNone/>
                <a:defRPr/>
              </a:pPr>
              <a:r>
                <a:rPr kumimoji="0" lang="zh-CN" altLang="en-US" sz="2000" b="1" i="0" u="none" strike="noStrike" kern="0" cap="none" spc="0" normalizeH="0" baseline="0" noProof="0" dirty="0">
                  <a:ln>
                    <a:noFill/>
                  </a:ln>
                  <a:solidFill>
                    <a:srgbClr val="C00000"/>
                  </a:solidFill>
                  <a:effectLst/>
                  <a:uLnTx/>
                  <a:uFillTx/>
                  <a:latin typeface="Apis For Office" panose="02010600030101010101" charset="0"/>
                  <a:ea typeface="微软雅黑" panose="020B0503020204020204" pitchFamily="34" charset="-122"/>
                  <a:cs typeface="Apis For Office" panose="02010600030101010101" charset="0"/>
                  <a:sym typeface="Arial" panose="020B0604020202020204"/>
                </a:rPr>
                <a:t>应用创新：</a:t>
              </a:r>
              <a:endParaRPr kumimoji="0" lang="en-US" altLang="zh-CN" sz="2000" b="1" i="0" u="none" strike="noStrike" kern="0" cap="none" spc="0" normalizeH="0" baseline="0" noProof="0" dirty="0">
                <a:ln>
                  <a:noFill/>
                </a:ln>
                <a:solidFill>
                  <a:srgbClr val="C00000"/>
                </a:solidFill>
                <a:effectLst/>
                <a:uLnTx/>
                <a:uFillTx/>
                <a:latin typeface="Apis For Office" panose="02010600030101010101" charset="0"/>
                <a:ea typeface="微软雅黑" panose="020B0503020204020204" pitchFamily="34" charset="-122"/>
                <a:cs typeface="Apis For Office" panose="02010600030101010101" charset="0"/>
                <a:sym typeface="Arial" panose="020B0604020202020204"/>
              </a:endParaRPr>
            </a:p>
            <a:p>
              <a:pPr marL="0" marR="0" lvl="0" indent="0" algn="ctr" defTabSz="913765" rtl="0" eaLnBrk="1" fontAlgn="auto" latinLnBrk="0" hangingPunct="1">
                <a:lnSpc>
                  <a:spcPct val="120000"/>
                </a:lnSpc>
                <a:spcBef>
                  <a:spcPts val="0"/>
                </a:spcBef>
                <a:spcAft>
                  <a:spcPts val="0"/>
                </a:spcAft>
                <a:buClrTx/>
                <a:buSzPct val="25000"/>
                <a:buFontTx/>
                <a:buNone/>
                <a:defRPr/>
              </a:pPr>
              <a:r>
                <a:rPr kumimoji="0" lang="zh-CN" altLang="en-US" sz="2000" b="1" i="0" u="none" strike="noStrike" kern="0" cap="none" spc="0" normalizeH="0" baseline="0" noProof="0" dirty="0">
                  <a:ln>
                    <a:noFill/>
                  </a:ln>
                  <a:solidFill>
                    <a:srgbClr val="C00000"/>
                  </a:solidFill>
                  <a:effectLst/>
                  <a:uLnTx/>
                  <a:uFillTx/>
                  <a:latin typeface="Apis For Office" panose="02010600030101010101" charset="0"/>
                  <a:ea typeface="微软雅黑" panose="020B0503020204020204" pitchFamily="34" charset="-122"/>
                  <a:cs typeface="Apis For Office" panose="02010600030101010101" charset="0"/>
                  <a:sym typeface="Arial" panose="020B0604020202020204"/>
                </a:rPr>
                <a:t>临床使用更方便</a:t>
              </a:r>
              <a:endParaRPr kumimoji="0" lang="en-US" altLang="zh-CN" sz="2000" b="1" i="0" u="none" strike="noStrike" kern="0" cap="none" spc="0" normalizeH="0" baseline="0" noProof="0" dirty="0">
                <a:ln>
                  <a:noFill/>
                </a:ln>
                <a:solidFill>
                  <a:srgbClr val="C00000"/>
                </a:solidFill>
                <a:effectLst/>
                <a:uLnTx/>
                <a:uFillTx/>
                <a:latin typeface="Apis For Office" panose="02010600030101010101" charset="0"/>
                <a:ea typeface="微软雅黑" panose="020B0503020204020204" pitchFamily="34" charset="-122"/>
                <a:cs typeface="Apis For Office" panose="02010600030101010101" charset="0"/>
                <a:sym typeface="Arial" panose="020B0604020202020204"/>
              </a:endParaRPr>
            </a:p>
          </p:txBody>
        </p:sp>
        <p:cxnSp>
          <p:nvCxnSpPr>
            <p:cNvPr id="14" name="直接连接符 13"/>
            <p:cNvCxnSpPr/>
            <p:nvPr/>
          </p:nvCxnSpPr>
          <p:spPr>
            <a:xfrm>
              <a:off x="351810" y="983098"/>
              <a:ext cx="1148837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textbox 64"/>
            <p:cNvSpPr/>
            <p:nvPr/>
          </p:nvSpPr>
          <p:spPr>
            <a:xfrm>
              <a:off x="2725503" y="273427"/>
              <a:ext cx="8778925" cy="508008"/>
            </a:xfrm>
            <a:prstGeom prst="rect">
              <a:avLst/>
            </a:prstGeom>
            <a:noFill/>
            <a:ln w="0" cap="flat">
              <a:noFill/>
              <a:prstDash val="solid"/>
              <a:miter lim="0"/>
            </a:ln>
          </p:spPr>
          <p:txBody>
            <a:bodyPr vert="horz" wrap="square" lIns="0" tIns="0" rIns="0" bIns="0"/>
            <a:lstStyle/>
            <a:p>
              <a:pPr marL="0" marR="0" lvl="0" indent="0" algn="l" defTabSz="914400" rtl="0" eaLnBrk="0" fontAlgn="auto" latinLnBrk="0" hangingPunct="1">
                <a:lnSpc>
                  <a:spcPct val="92000"/>
                </a:lnSpc>
                <a:spcBef>
                  <a:spcPts val="0"/>
                </a:spcBef>
                <a:spcAft>
                  <a:spcPts val="0"/>
                </a:spcAft>
                <a:buClrTx/>
                <a:buSzTx/>
                <a:buFontTx/>
                <a:buNone/>
                <a:defRPr/>
              </a:pPr>
              <a:r>
                <a:rPr kumimoji="0" lang="en-US" sz="100" b="0" i="0" u="none" strike="noStrike" kern="1200" cap="none" spc="0" normalizeH="0" baseline="0" noProof="0" dirty="0">
                  <a:ln>
                    <a:noFill/>
                  </a:ln>
                  <a:solidFill>
                    <a:srgbClr val="000000"/>
                  </a:solidFill>
                  <a:effectLst/>
                  <a:uLnTx/>
                  <a:uFillTx/>
                  <a:latin typeface="Arial" panose="020B0604020202020204"/>
                  <a:ea typeface="Arial" panose="020B0604020202020204"/>
                  <a:cs typeface="Arial" panose="020B0604020202020204"/>
                </a:rPr>
                <a:t>01</a:t>
              </a:r>
              <a:endParaRPr kumimoji="0" sz="100" b="0" i="0" u="none" strike="noStrike" kern="1200" cap="none" spc="0" normalizeH="0" baseline="0" noProof="0" dirty="0">
                <a:ln>
                  <a:noFill/>
                </a:ln>
                <a:solidFill>
                  <a:srgbClr val="000000"/>
                </a:solidFill>
                <a:effectLst/>
                <a:uLnTx/>
                <a:uFillTx/>
                <a:latin typeface="Arial" panose="020B0604020202020204"/>
                <a:ea typeface="Arial" panose="020B0604020202020204"/>
                <a:cs typeface="Arial" panose="020B0604020202020204"/>
              </a:endParaRPr>
            </a:p>
            <a:p>
              <a:pPr marL="327025" lvl="0" eaLnBrk="0">
                <a:lnSpc>
                  <a:spcPct val="91000"/>
                </a:lnSpc>
                <a:spcBef>
                  <a:spcPts val="600"/>
                </a:spcBef>
                <a:spcAft>
                  <a:spcPts val="600"/>
                </a:spcAft>
                <a:tabLst>
                  <a:tab pos="520700" algn="l"/>
                </a:tabLst>
                <a:defRPr/>
              </a:pPr>
              <a:r>
                <a:rPr lang="zh-CN" altLang="en-US" sz="2400" b="1" kern="0" spc="-170" dirty="0">
                  <a:solidFill>
                    <a:prstClr val="black"/>
                  </a:solidFill>
                  <a:latin typeface="黑体" panose="02010609060101010101" charset="-122"/>
                  <a:ea typeface="黑体" panose="02010609060101010101" charset="-122"/>
                </a:rPr>
                <a:t>国内</a:t>
              </a:r>
              <a:r>
                <a:rPr lang="zh-CN" altLang="en-US" sz="2400" b="1" kern="0" spc="-170" dirty="0">
                  <a:solidFill>
                    <a:srgbClr val="C00000"/>
                  </a:solidFill>
                  <a:latin typeface="黑体" panose="02010609060101010101" charset="-122"/>
                  <a:ea typeface="黑体" panose="02010609060101010101" charset="-122"/>
                </a:rPr>
                <a:t>唯一</a:t>
              </a:r>
              <a:r>
                <a:rPr lang="zh-CN" altLang="en-US" sz="2400" b="1" kern="0" spc="-170" dirty="0">
                  <a:solidFill>
                    <a:prstClr val="black"/>
                  </a:solidFill>
                  <a:latin typeface="黑体" panose="02010609060101010101" charset="-122"/>
                  <a:ea typeface="黑体" panose="02010609060101010101" charset="-122"/>
                </a:rPr>
                <a:t>使用</a:t>
              </a:r>
              <a:r>
                <a:rPr lang="zh-CN" altLang="en-US" sz="2400" b="1" kern="0" spc="-170" dirty="0">
                  <a:solidFill>
                    <a:srgbClr val="C00000"/>
                  </a:solidFill>
                  <a:latin typeface="黑体" panose="02010609060101010101" charset="-122"/>
                  <a:ea typeface="黑体" panose="02010609060101010101" charset="-122"/>
                </a:rPr>
                <a:t>中性硼硅玻璃瓶的氨基酸注射液</a:t>
              </a:r>
              <a:endParaRPr kumimoji="0" lang="zh-CN" altLang="en-US" sz="24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9" name="流程图: 可选过程 28"/>
            <p:cNvSpPr/>
            <p:nvPr/>
          </p:nvSpPr>
          <p:spPr>
            <a:xfrm>
              <a:off x="10776795" y="2076421"/>
              <a:ext cx="1063393" cy="2503517"/>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algn="ctr" fontAlgn="base">
                <a:lnSpc>
                  <a:spcPct val="150000"/>
                </a:lnSpc>
                <a:spcAft>
                  <a:spcPct val="0"/>
                </a:spcAft>
                <a:buClr>
                  <a:srgbClr val="0095FF"/>
                </a:buClr>
                <a:buSzPct val="90000"/>
                <a:defRPr/>
              </a:pPr>
              <a:r>
                <a:rPr lang="zh-CN" altLang="en-US" sz="1600" b="1" kern="0" dirty="0">
                  <a:solidFill>
                    <a:srgbClr val="C00000"/>
                  </a:solidFill>
                  <a:latin typeface="Apis For Office" panose="02010600030101010101" charset="0"/>
                  <a:ea typeface="微软雅黑" panose="020B0503020204020204" pitchFamily="34" charset="-122"/>
                  <a:cs typeface="Apis For Office" panose="02010600030101010101" charset="0"/>
                  <a:sym typeface="Arial" panose="020B0604020202020204"/>
                </a:rPr>
                <a:t>提升临床适用性</a:t>
              </a:r>
              <a:endParaRPr lang="en-US" altLang="zh-CN" sz="1600" b="1" kern="0" dirty="0">
                <a:solidFill>
                  <a:srgbClr val="C00000"/>
                </a:solidFill>
                <a:latin typeface="Apis For Office" panose="02010600030101010101" charset="0"/>
                <a:ea typeface="微软雅黑" panose="020B0503020204020204" pitchFamily="34" charset="-122"/>
                <a:cs typeface="Apis For Office" panose="02010600030101010101" charset="0"/>
                <a:sym typeface="Arial" panose="020B0604020202020204"/>
              </a:endParaRPr>
            </a:p>
          </p:txBody>
        </p:sp>
        <p:sp>
          <p:nvSpPr>
            <p:cNvPr id="7" name="矩形 6"/>
            <p:cNvSpPr/>
            <p:nvPr/>
          </p:nvSpPr>
          <p:spPr bwMode="gray">
            <a:xfrm>
              <a:off x="2417702" y="2076421"/>
              <a:ext cx="2066103" cy="511169"/>
            </a:xfrm>
            <a:prstGeom prst="rect">
              <a:avLst/>
            </a:prstGeom>
            <a:solidFill>
              <a:schemeClr val="accent1">
                <a:lumMod val="20000"/>
                <a:lumOff val="80000"/>
                <a:alpha val="69804"/>
              </a:schemeClr>
            </a:solidFill>
            <a:ln w="6350" cap="flat" cmpd="sng" algn="ctr">
              <a:solidFill>
                <a:schemeClr val="bg1"/>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marL="0" marR="0" lvl="0" indent="0" algn="ctr" defTabSz="914400" rtl="0" eaLnBrk="1" fontAlgn="auto" latinLnBrk="0" hangingPunct="1">
                <a:lnSpc>
                  <a:spcPct val="130000"/>
                </a:lnSpc>
                <a:spcBef>
                  <a:spcPts val="0"/>
                </a:spcBef>
                <a:spcAft>
                  <a:spcPts val="0"/>
                </a:spcAft>
                <a:buClrTx/>
                <a:buSzTx/>
                <a:buFontTx/>
                <a:buNone/>
                <a:defRPr/>
              </a:pPr>
              <a:r>
                <a:rPr lang="zh-CN" altLang="en-US" sz="1600" b="1"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氨基酸浓度高</a:t>
              </a:r>
              <a:endParaRPr lang="en-US" altLang="zh-CN" sz="1600" b="1"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endParaRPr>
            </a:p>
          </p:txBody>
        </p:sp>
        <p:sp>
          <p:nvSpPr>
            <p:cNvPr id="27" name="矩形 26"/>
            <p:cNvSpPr/>
            <p:nvPr/>
          </p:nvSpPr>
          <p:spPr bwMode="gray">
            <a:xfrm>
              <a:off x="5013463" y="2076598"/>
              <a:ext cx="5563999" cy="512969"/>
            </a:xfrm>
            <a:prstGeom prst="rect">
              <a:avLst/>
            </a:prstGeom>
            <a:solidFill>
              <a:schemeClr val="bg1"/>
            </a:solidFill>
            <a:ln w="9525" cap="flat" cmpd="sng" algn="ctr">
              <a:solidFill>
                <a:schemeClr val="accent2">
                  <a:lumMod val="40000"/>
                  <a:lumOff val="60000"/>
                </a:schemeClr>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marL="176530" indent="-176530">
                <a:lnSpc>
                  <a:spcPts val="2000"/>
                </a:lnSpc>
                <a:buFont typeface="Arial" panose="020B0604020202020204" pitchFamily="34" charset="0"/>
                <a:buChar char="•"/>
              </a:pPr>
              <a:r>
                <a:rPr lang="zh-CN" altLang="zh-CN" sz="1400" dirty="0">
                  <a:latin typeface="微软雅黑" panose="020B0503020204020204" pitchFamily="34" charset="-122"/>
                  <a:ea typeface="微软雅黑" panose="020B0503020204020204" pitchFamily="34" charset="-122"/>
                </a:rPr>
                <a:t>氨基酸</a:t>
              </a:r>
              <a:r>
                <a:rPr lang="zh-CN" altLang="en-US" sz="1400" dirty="0">
                  <a:latin typeface="微软雅黑" panose="020B0503020204020204" pitchFamily="34" charset="-122"/>
                  <a:ea typeface="微软雅黑" panose="020B0503020204020204" pitchFamily="34" charset="-122"/>
                </a:rPr>
                <a:t>浓度</a:t>
              </a:r>
              <a:r>
                <a:rPr lang="zh-CN" altLang="zh-CN" sz="1400" dirty="0">
                  <a:latin typeface="微软雅黑" panose="020B0503020204020204" pitchFamily="34" charset="-122"/>
                  <a:ea typeface="微软雅黑" panose="020B0503020204020204" pitchFamily="34" charset="-122"/>
                </a:rPr>
                <a:t>高，</a:t>
              </a:r>
              <a:r>
                <a:rPr lang="zh-CN" altLang="en-US" sz="1400" dirty="0">
                  <a:latin typeface="微软雅黑" panose="020B0503020204020204" pitchFamily="34" charset="-122"/>
                  <a:ea typeface="微软雅黑" panose="020B0503020204020204" pitchFamily="34" charset="-122"/>
                </a:rPr>
                <a:t>患者</a:t>
              </a:r>
              <a:r>
                <a:rPr lang="zh-CN" altLang="zh-CN" sz="1400" dirty="0">
                  <a:latin typeface="微软雅黑" panose="020B0503020204020204" pitchFamily="34" charset="-122"/>
                  <a:ea typeface="微软雅黑" panose="020B0503020204020204" pitchFamily="34" charset="-122"/>
                </a:rPr>
                <a:t>输液量少，减轻心脏和肾脏负担，更有利于营养不良创伤患者的恢复</a:t>
              </a:r>
              <a:r>
                <a:rPr lang="en-US" altLang="zh-CN" sz="1400" baseline="30000" dirty="0">
                  <a:latin typeface="微软雅黑" panose="020B0503020204020204" pitchFamily="34" charset="-122"/>
                  <a:ea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rPr>
                <a:t>。</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12" name="矩形: 圆角 11"/>
            <p:cNvSpPr/>
            <p:nvPr/>
          </p:nvSpPr>
          <p:spPr>
            <a:xfrm>
              <a:off x="351810" y="296932"/>
              <a:ext cx="2035415" cy="484567"/>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创新性（</a:t>
              </a:r>
              <a:r>
                <a:rPr lang="en-US" altLang="zh-CN"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2/2</a:t>
              </a:r>
              <a:r>
                <a:rPr lang="zh-CN" altLang="en-US"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400" b="1" dirty="0">
                <a:solidFill>
                  <a:schemeClr val="tx1"/>
                </a:solidFill>
                <a:latin typeface="微软雅黑" panose="020B0503020204020204" pitchFamily="34" charset="-122"/>
                <a:ea typeface="微软雅黑" panose="020B0503020204020204" pitchFamily="34" charset="-122"/>
              </a:endParaRPr>
            </a:p>
          </p:txBody>
        </p:sp>
        <p:sp>
          <p:nvSpPr>
            <p:cNvPr id="25" name="矩形 24"/>
            <p:cNvSpPr/>
            <p:nvPr/>
          </p:nvSpPr>
          <p:spPr bwMode="gray">
            <a:xfrm>
              <a:off x="5013462" y="3817675"/>
              <a:ext cx="5563998" cy="801541"/>
            </a:xfrm>
            <a:prstGeom prst="rect">
              <a:avLst/>
            </a:prstGeom>
            <a:solidFill>
              <a:schemeClr val="bg1"/>
            </a:solidFill>
            <a:ln w="9525" cap="flat" cmpd="sng" algn="ctr">
              <a:solidFill>
                <a:schemeClr val="accent2">
                  <a:lumMod val="40000"/>
                  <a:lumOff val="60000"/>
                </a:schemeClr>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marL="177800" indent="-177800">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中性硼硅玻璃瓶比目录内同类产品使用钠钙玻璃瓶的铝离子析出更少，</a:t>
              </a:r>
              <a:r>
                <a:rPr lang="zh-CN" altLang="en-US" sz="1400" b="1" dirty="0">
                  <a:solidFill>
                    <a:srgbClr val="C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远少于</a:t>
              </a:r>
              <a:r>
                <a:rPr lang="el-GR" altLang="zh-CN" sz="1400" b="1" dirty="0">
                  <a:solidFill>
                    <a:srgbClr val="C00000"/>
                  </a:solidFill>
                  <a:latin typeface="微软雅黑" panose="020B0503020204020204" pitchFamily="34" charset="-122"/>
                  <a:ea typeface="微软雅黑" panose="020B0503020204020204" pitchFamily="34" charset="-122"/>
                </a:rPr>
                <a:t>25 μ</a:t>
              </a:r>
              <a:r>
                <a:rPr lang="en-US" altLang="zh-CN" sz="1400" b="1" dirty="0">
                  <a:solidFill>
                    <a:srgbClr val="C00000"/>
                  </a:solidFill>
                  <a:latin typeface="微软雅黑" panose="020B0503020204020204" pitchFamily="34" charset="-122"/>
                  <a:ea typeface="微软雅黑" panose="020B0503020204020204" pitchFamily="34" charset="-122"/>
                </a:rPr>
                <a:t>g·L</a:t>
              </a:r>
              <a:r>
                <a:rPr lang="en-US" altLang="zh-CN" sz="1400" b="1" baseline="30000" dirty="0">
                  <a:solidFill>
                    <a:srgbClr val="C00000"/>
                  </a:solidFill>
                  <a:latin typeface="微软雅黑" panose="020B0503020204020204" pitchFamily="34" charset="-122"/>
                  <a:ea typeface="微软雅黑" panose="020B0503020204020204" pitchFamily="34" charset="-122"/>
                </a:rPr>
                <a:t>-1</a:t>
              </a:r>
              <a:r>
                <a:rPr lang="zh-CN" altLang="en-US" sz="1400" b="1" dirty="0">
                  <a:solidFill>
                    <a:srgbClr val="C00000"/>
                  </a:solidFill>
                  <a:latin typeface="微软雅黑" panose="020B0503020204020204" pitchFamily="34" charset="-122"/>
                  <a:ea typeface="微软雅黑" panose="020B0503020204020204" pitchFamily="34" charset="-122"/>
                </a:rPr>
                <a:t>的</a:t>
              </a:r>
              <a:r>
                <a:rPr lang="zh-CN" altLang="en-US" sz="1400" b="1" dirty="0">
                  <a:solidFill>
                    <a:srgbClr val="C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限度</a:t>
              </a:r>
              <a:r>
                <a:rPr lang="en-US" altLang="zh-CN" sz="1400" b="1" baseline="30000" dirty="0">
                  <a:solidFill>
                    <a:srgbClr val="C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2</a:t>
              </a:r>
              <a:r>
                <a:rPr lang="zh-CN" altLang="en-US" sz="1400"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a:t>
              </a:r>
              <a:endParaRPr lang="en-US" altLang="zh-CN" sz="1400"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endParaRPr>
            </a:p>
            <a:p>
              <a:r>
                <a:rPr lang="en-US" altLang="zh-CN" sz="1300"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     *</a:t>
              </a:r>
              <a:r>
                <a:rPr lang="zh-CN" altLang="en-US" sz="1300"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注：</a:t>
              </a:r>
              <a:r>
                <a:rPr lang="zh-CN" altLang="en-US" sz="1300" dirty="0">
                  <a:latin typeface="微软雅黑" panose="020B0503020204020204" pitchFamily="34" charset="-122"/>
                  <a:ea typeface="微软雅黑" panose="020B0503020204020204" pitchFamily="34" charset="-122"/>
                </a:rPr>
                <a:t>铝对肾功能降低或受损患者的毒性风险最大。</a:t>
              </a:r>
              <a:endParaRPr lang="en-US" altLang="zh-CN" sz="1300" b="1"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endParaRPr>
            </a:p>
          </p:txBody>
        </p:sp>
        <p:sp>
          <p:nvSpPr>
            <p:cNvPr id="26" name="矩形 25"/>
            <p:cNvSpPr/>
            <p:nvPr/>
          </p:nvSpPr>
          <p:spPr bwMode="gray">
            <a:xfrm>
              <a:off x="2417703" y="3811095"/>
              <a:ext cx="2024257" cy="806867"/>
            </a:xfrm>
            <a:prstGeom prst="rect">
              <a:avLst/>
            </a:prstGeom>
            <a:solidFill>
              <a:schemeClr val="accent1">
                <a:lumMod val="20000"/>
                <a:lumOff val="80000"/>
                <a:alpha val="69804"/>
              </a:schemeClr>
            </a:solidFill>
            <a:ln w="6350" cap="flat" cmpd="sng" algn="ctr">
              <a:solidFill>
                <a:schemeClr val="bg1"/>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lvl="0" algn="ctr">
                <a:lnSpc>
                  <a:spcPct val="130000"/>
                </a:lnSpc>
                <a:defRPr/>
              </a:pPr>
              <a:r>
                <a:rPr lang="zh-CN" altLang="en-US" sz="1600" b="1"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使用中性硼硅玻璃瓶</a:t>
              </a:r>
              <a:endParaRPr lang="en-US" altLang="zh-CN" sz="1600" b="1"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endParaRPr>
            </a:p>
          </p:txBody>
        </p:sp>
        <p:sp>
          <p:nvSpPr>
            <p:cNvPr id="31" name="流程图: 可选过程 30"/>
            <p:cNvSpPr/>
            <p:nvPr/>
          </p:nvSpPr>
          <p:spPr>
            <a:xfrm>
              <a:off x="10776795" y="4842959"/>
              <a:ext cx="1063393" cy="772103"/>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algn="ctr" fontAlgn="base">
                <a:lnSpc>
                  <a:spcPct val="150000"/>
                </a:lnSpc>
                <a:spcAft>
                  <a:spcPct val="0"/>
                </a:spcAft>
                <a:buClr>
                  <a:srgbClr val="0095FF"/>
                </a:buClr>
                <a:buSzPct val="90000"/>
                <a:defRPr/>
              </a:pPr>
              <a:r>
                <a:rPr lang="zh-CN" altLang="en-US" sz="1600" b="1" kern="0" dirty="0">
                  <a:solidFill>
                    <a:srgbClr val="C00000"/>
                  </a:solidFill>
                  <a:latin typeface="Apis For Office" panose="02010600030101010101" charset="0"/>
                  <a:ea typeface="微软雅黑" panose="020B0503020204020204" pitchFamily="34" charset="-122"/>
                  <a:cs typeface="Apis For Office" panose="02010600030101010101" charset="0"/>
                  <a:sym typeface="Arial" panose="020B0604020202020204"/>
                </a:rPr>
                <a:t>降低药物管理成本</a:t>
              </a:r>
              <a:endParaRPr lang="en-US" altLang="zh-CN" sz="1600" b="1" kern="0" dirty="0">
                <a:solidFill>
                  <a:srgbClr val="C00000"/>
                </a:solidFill>
                <a:latin typeface="Apis For Office" panose="02010600030101010101" charset="0"/>
                <a:ea typeface="微软雅黑" panose="020B0503020204020204" pitchFamily="34" charset="-122"/>
                <a:cs typeface="Apis For Office" panose="02010600030101010101" charset="0"/>
                <a:sym typeface="Arial" panose="020B0604020202020204"/>
              </a:endParaRPr>
            </a:p>
          </p:txBody>
        </p:sp>
      </p:grpSp>
    </p:spTree>
  </p:cSld>
  <p:clrMapOvr>
    <a:masterClrMapping/>
  </p:clrMapOvr>
  <mc:AlternateContent xmlns:mc="http://schemas.openxmlformats.org/markup-compatibility/2006">
    <mc:Choice xmlns:p14="http://schemas.microsoft.com/office/powerpoint/2010/main" Requires="p14">
      <p:transition p14:dur="0" advTm="37042"/>
    </mc:Choice>
    <mc:Fallback>
      <p:transition advTm="37042"/>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64"/>
          <p:cNvSpPr/>
          <p:nvPr/>
        </p:nvSpPr>
        <p:spPr>
          <a:xfrm>
            <a:off x="2387225" y="302961"/>
            <a:ext cx="8744265" cy="508008"/>
          </a:xfrm>
          <a:prstGeom prst="rect">
            <a:avLst/>
          </a:prstGeom>
          <a:noFill/>
          <a:ln w="0" cap="flat">
            <a:noFill/>
            <a:prstDash val="solid"/>
            <a:miter lim="0"/>
          </a:ln>
        </p:spPr>
        <p:txBody>
          <a:bodyPr vert="horz" wrap="square" lIns="0" tIns="0" rIns="0" bIns="0"/>
          <a:lstStyle/>
          <a:p>
            <a:pPr marL="0" marR="0" lvl="0" indent="0" algn="l" defTabSz="914400" rtl="0" eaLnBrk="0" fontAlgn="auto" latinLnBrk="0" hangingPunct="1">
              <a:lnSpc>
                <a:spcPct val="92000"/>
              </a:lnSpc>
              <a:spcBef>
                <a:spcPts val="0"/>
              </a:spcBef>
              <a:spcAft>
                <a:spcPts val="0"/>
              </a:spcAft>
              <a:buClrTx/>
              <a:buSzTx/>
              <a:buFontTx/>
              <a:buNone/>
              <a:defRPr/>
            </a:pPr>
            <a:r>
              <a:rPr kumimoji="0" lang="en-US" sz="100" b="0" i="0" u="none" strike="noStrike" kern="1200" cap="none" spc="0" normalizeH="0" baseline="0" noProof="0" dirty="0">
                <a:ln>
                  <a:noFill/>
                </a:ln>
                <a:solidFill>
                  <a:srgbClr val="000000"/>
                </a:solidFill>
                <a:effectLst/>
                <a:uLnTx/>
                <a:uFillTx/>
                <a:latin typeface="Arial" panose="020B0604020202020204"/>
                <a:ea typeface="Arial" panose="020B0604020202020204"/>
                <a:cs typeface="Arial" panose="020B0604020202020204"/>
              </a:rPr>
              <a:t>01</a:t>
            </a:r>
            <a:endParaRPr kumimoji="0" sz="100" b="0" i="0" u="none" strike="noStrike" kern="1200" cap="none" spc="0" normalizeH="0" baseline="0" noProof="0" dirty="0">
              <a:ln>
                <a:noFill/>
              </a:ln>
              <a:solidFill>
                <a:srgbClr val="000000"/>
              </a:solidFill>
              <a:effectLst/>
              <a:uLnTx/>
              <a:uFillTx/>
              <a:latin typeface="Arial" panose="020B0604020202020204"/>
              <a:ea typeface="Arial" panose="020B0604020202020204"/>
              <a:cs typeface="Arial" panose="020B0604020202020204"/>
            </a:endParaRPr>
          </a:p>
        </p:txBody>
      </p:sp>
      <p:cxnSp>
        <p:nvCxnSpPr>
          <p:cNvPr id="4" name="直接连接符 3"/>
          <p:cNvCxnSpPr/>
          <p:nvPr/>
        </p:nvCxnSpPr>
        <p:spPr>
          <a:xfrm>
            <a:off x="351811" y="928506"/>
            <a:ext cx="11488377"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17" name="图片 16" descr="世桥生物标志-01"/>
          <p:cNvPicPr>
            <a:picLocks noChangeAspect="1"/>
          </p:cNvPicPr>
          <p:nvPr/>
        </p:nvPicPr>
        <p:blipFill>
          <a:blip r:embed="rId1"/>
          <a:stretch>
            <a:fillRect/>
          </a:stretch>
        </p:blipFill>
        <p:spPr>
          <a:xfrm>
            <a:off x="10776795" y="117790"/>
            <a:ext cx="1248950" cy="721444"/>
          </a:xfrm>
          <a:prstGeom prst="rect">
            <a:avLst/>
          </a:prstGeom>
        </p:spPr>
      </p:pic>
      <p:sp>
        <p:nvSpPr>
          <p:cNvPr id="2" name="灯片编号占位符 1"/>
          <p:cNvSpPr txBox="1"/>
          <p:nvPr/>
        </p:nvSpPr>
        <p:spPr>
          <a:xfrm>
            <a:off x="9282545" y="6311905"/>
            <a:ext cx="2743200" cy="365125"/>
          </a:xfrm>
          <a:prstGeom prst="rect">
            <a:avLst/>
          </a:prstGeo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fld id="{82F07F4B-738E-4952-A507-C2AE9FAC8DC0}" type="slidenum">
              <a:rPr lang="en-US" altLang="zh-CN" sz="1200" smtClean="0">
                <a:solidFill>
                  <a:prstClr val="black">
                    <a:tint val="75000"/>
                  </a:prstClr>
                </a:solidFill>
                <a:latin typeface="Calibri" panose="020F0502020204030204"/>
                <a:ea typeface="宋体" panose="02010600030101010101" pitchFamily="2" charset="-122"/>
              </a:rPr>
            </a:fld>
            <a:endParaRPr lang="en-US" altLang="zh-CN" sz="1200" dirty="0">
              <a:solidFill>
                <a:prstClr val="black">
                  <a:tint val="75000"/>
                </a:prstClr>
              </a:solidFill>
              <a:latin typeface="Calibri" panose="020F0502020204030204"/>
              <a:ea typeface="宋体" panose="02010600030101010101" pitchFamily="2" charset="-122"/>
            </a:endParaRPr>
          </a:p>
        </p:txBody>
      </p:sp>
      <p:grpSp>
        <p:nvGrpSpPr>
          <p:cNvPr id="6" name="组合 5"/>
          <p:cNvGrpSpPr/>
          <p:nvPr/>
        </p:nvGrpSpPr>
        <p:grpSpPr>
          <a:xfrm>
            <a:off x="351811" y="296932"/>
            <a:ext cx="11380797" cy="5817616"/>
            <a:chOff x="351811" y="296932"/>
            <a:chExt cx="11380797" cy="5817616"/>
          </a:xfrm>
        </p:grpSpPr>
        <p:graphicFrame>
          <p:nvGraphicFramePr>
            <p:cNvPr id="14" name="表格 4"/>
            <p:cNvGraphicFramePr/>
            <p:nvPr>
              <p:custDataLst>
                <p:tags r:id="rId2"/>
              </p:custDataLst>
            </p:nvPr>
          </p:nvGraphicFramePr>
          <p:xfrm>
            <a:off x="529231" y="1271359"/>
            <a:ext cx="9226154" cy="4843189"/>
          </p:xfrm>
          <a:graphic>
            <a:graphicData uri="http://schemas.openxmlformats.org/drawingml/2006/table">
              <a:tbl>
                <a:tblPr firstRow="1" bandRow="1">
                  <a:tableStyleId>{B301B821-A1FF-4177-AEE7-76D212191A09}</a:tableStyleId>
                </a:tblPr>
                <a:tblGrid>
                  <a:gridCol w="3694034"/>
                  <a:gridCol w="5532120"/>
                </a:tblGrid>
                <a:tr h="452638">
                  <a:tc>
                    <a:txBody>
                      <a:bodyPr/>
                      <a:lstStyle/>
                      <a:p>
                        <a:pPr algn="ctr"/>
                        <a:r>
                          <a:rPr lang="zh-CN" altLang="en-US" sz="1600" dirty="0">
                            <a:latin typeface="微软雅黑" panose="020B0503020204020204" pitchFamily="34" charset="-122"/>
                            <a:ea typeface="微软雅黑" panose="020B0503020204020204" pitchFamily="34" charset="-122"/>
                          </a:rPr>
                          <a:t>指南和共识名称</a:t>
                        </a:r>
                        <a:endParaRPr lang="en-US" sz="1600" dirty="0">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CN" altLang="en-US" sz="1600" dirty="0">
                            <a:latin typeface="微软雅黑" panose="020B0503020204020204" pitchFamily="34" charset="-122"/>
                            <a:ea typeface="微软雅黑" panose="020B0503020204020204" pitchFamily="34" charset="-122"/>
                          </a:rPr>
                          <a:t>推荐具体内容</a:t>
                        </a:r>
                        <a:endParaRPr lang="en-US" sz="1600" dirty="0">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77139">
                  <a:tc rowSpan="3">
                    <a:txBody>
                      <a:bodyPr/>
                      <a:lstStyle/>
                      <a:p>
                        <a:pPr marL="27940" marR="0" lvl="0" indent="0" algn="l" defTabSz="914400" rtl="0" eaLnBrk="1" fontAlgn="auto" latinLnBrk="0" hangingPunct="1">
                          <a:lnSpc>
                            <a:spcPct val="100000"/>
                          </a:lnSpc>
                          <a:spcBef>
                            <a:spcPts val="90"/>
                          </a:spcBef>
                          <a:spcAft>
                            <a:spcPts val="0"/>
                          </a:spcAft>
                          <a:buClrTx/>
                          <a:buSzTx/>
                          <a:buFontTx/>
                          <a:buNone/>
                          <a:defRPr/>
                        </a:pPr>
                        <a:r>
                          <a:rPr lang="zh-CN" altLang="en-US" sz="1400" dirty="0">
                            <a:latin typeface="微软雅黑" panose="020B0503020204020204" pitchFamily="34" charset="-122"/>
                            <a:ea typeface="微软雅黑" panose="020B0503020204020204" pitchFamily="34" charset="-122"/>
                            <a:sym typeface="+mn-ea"/>
                          </a:rPr>
                          <a:t>中华医学会肠外肠内营养学分会：</a:t>
                        </a:r>
                        <a:r>
                          <a:rPr lang="en-US" altLang="zh-CN" sz="1400" dirty="0">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中国成人患者肠外肠内营养临床应用指南</a:t>
                        </a:r>
                        <a:r>
                          <a:rPr lang="en-US" altLang="zh-CN" sz="1400" dirty="0">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2023</a:t>
                        </a:r>
                        <a:r>
                          <a:rPr lang="zh-CN" altLang="en-US" sz="1400" dirty="0">
                            <a:latin typeface="微软雅黑" panose="020B0503020204020204" pitchFamily="34" charset="-122"/>
                            <a:ea typeface="微软雅黑" panose="020B0503020204020204" pitchFamily="34" charset="-122"/>
                          </a:rPr>
                          <a:t>年）</a:t>
                        </a:r>
                        <a:endParaRPr lang="zh-CN" altLang="en-US" sz="1400" dirty="0">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400" b="0" u="none" strike="noStrike" kern="1200" baseline="0" dirty="0">
                            <a:solidFill>
                              <a:schemeClr val="dk1"/>
                            </a:solidFill>
                            <a:latin typeface="微软雅黑" panose="020B0503020204020204" pitchFamily="34" charset="-122"/>
                            <a:ea typeface="微软雅黑" panose="020B0503020204020204" pitchFamily="34" charset="-122"/>
                          </a:rPr>
                          <a:t>外科和重症患者肠道无法进行喂养时，肠外营养添加</a:t>
                        </a:r>
                        <a:r>
                          <a:rPr lang="zh-CN" altLang="en-US" sz="1400" b="1" u="none" strike="noStrike" kern="1200" baseline="0" dirty="0">
                            <a:solidFill>
                              <a:srgbClr val="FF0000"/>
                            </a:solidFill>
                            <a:latin typeface="微软雅黑" panose="020B0503020204020204" pitchFamily="34" charset="-122"/>
                            <a:ea typeface="微软雅黑" panose="020B0503020204020204" pitchFamily="34" charset="-122"/>
                          </a:rPr>
                          <a:t>丙氨酰谷氨酰胺</a:t>
                        </a:r>
                        <a:r>
                          <a:rPr lang="zh-CN" altLang="en-US" sz="1400" b="0" u="none" strike="noStrike" kern="1200" baseline="0" dirty="0">
                            <a:solidFill>
                              <a:schemeClr val="dk1"/>
                            </a:solidFill>
                            <a:latin typeface="微软雅黑" panose="020B0503020204020204" pitchFamily="34" charset="-122"/>
                            <a:ea typeface="微软雅黑" panose="020B0503020204020204" pitchFamily="34" charset="-122"/>
                          </a:rPr>
                          <a:t>可维护肠黏膜屏障功能和免疫功能，减少感染性并发症（</a:t>
                        </a:r>
                        <a:r>
                          <a:rPr lang="zh-CN" altLang="en-US" sz="1400" b="1" u="none" strike="noStrike" kern="1200" baseline="0" dirty="0">
                            <a:solidFill>
                              <a:schemeClr val="dk1"/>
                            </a:solidFill>
                            <a:latin typeface="微软雅黑" panose="020B0503020204020204" pitchFamily="34" charset="-122"/>
                            <a:ea typeface="微软雅黑" panose="020B0503020204020204" pitchFamily="34" charset="-122"/>
                          </a:rPr>
                          <a:t>证据 </a:t>
                        </a:r>
                        <a:r>
                          <a:rPr lang="en-US" altLang="zh-CN" sz="1400" b="1" u="none" strike="noStrike" kern="1200" baseline="0" dirty="0">
                            <a:solidFill>
                              <a:schemeClr val="dk1"/>
                            </a:solidFill>
                            <a:latin typeface="微软雅黑" panose="020B0503020204020204" pitchFamily="34" charset="-122"/>
                            <a:ea typeface="微软雅黑" panose="020B0503020204020204" pitchFamily="34" charset="-122"/>
                          </a:rPr>
                          <a:t>A</a:t>
                        </a:r>
                        <a:r>
                          <a:rPr lang="zh-CN" altLang="en-US" sz="1400" b="1" u="none" strike="noStrike" kern="1200" baseline="0" dirty="0">
                            <a:solidFill>
                              <a:schemeClr val="dk1"/>
                            </a:solidFill>
                            <a:latin typeface="微软雅黑" panose="020B0503020204020204" pitchFamily="34" charset="-122"/>
                            <a:ea typeface="微软雅黑" panose="020B0503020204020204" pitchFamily="34" charset="-122"/>
                          </a:rPr>
                          <a:t>，强推荐，</a:t>
                        </a:r>
                        <a:r>
                          <a:rPr lang="en-US" altLang="zh-CN" sz="1400" b="1" u="none" strike="noStrike" kern="1200" baseline="0" dirty="0">
                            <a:solidFill>
                              <a:schemeClr val="dk1"/>
                            </a:solidFill>
                            <a:latin typeface="微软雅黑" panose="020B0503020204020204" pitchFamily="34" charset="-122"/>
                            <a:ea typeface="微软雅黑" panose="020B0503020204020204" pitchFamily="34" charset="-122"/>
                          </a:rPr>
                          <a:t>97.8%</a:t>
                        </a:r>
                        <a:r>
                          <a:rPr lang="zh-CN" altLang="en-US" sz="1400" b="0" u="none" strike="noStrike" kern="1200" baseline="0" dirty="0">
                            <a:solidFill>
                              <a:schemeClr val="dk1"/>
                            </a:solidFill>
                            <a:latin typeface="微软雅黑" panose="020B0503020204020204" pitchFamily="34" charset="-122"/>
                            <a:ea typeface="微软雅黑" panose="020B0503020204020204" pitchFamily="34" charset="-122"/>
                          </a:rPr>
                          <a:t>）。</a:t>
                        </a:r>
                        <a:endParaRPr lang="zh-CN" altLang="en-US" sz="1400" dirty="0">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30471">
                  <a:tc v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400" dirty="0">
                            <a:latin typeface="微软雅黑" panose="020B0503020204020204" pitchFamily="34" charset="-122"/>
                            <a:ea typeface="微软雅黑" panose="020B0503020204020204" pitchFamily="34" charset="-122"/>
                            <a:sym typeface="+mn-ea"/>
                          </a:rPr>
                          <a:t>较长时间肠外营养治疗易发生肠外营养相关性肝损害，尽早启动肠内喂养、优化肠外营养处方、控制感染及合理使用保肝药物是防治的重要方法（</a:t>
                        </a:r>
                        <a:r>
                          <a:rPr lang="zh-CN" altLang="en-US" sz="1400" b="1" dirty="0">
                            <a:latin typeface="微软雅黑" panose="020B0503020204020204" pitchFamily="34" charset="-122"/>
                            <a:ea typeface="微软雅黑" panose="020B0503020204020204" pitchFamily="34" charset="-122"/>
                            <a:sym typeface="+mn-ea"/>
                          </a:rPr>
                          <a:t>证据</a:t>
                        </a:r>
                        <a:r>
                          <a:rPr lang="en-US" altLang="zh-CN" sz="1400" b="1" dirty="0">
                            <a:latin typeface="微软雅黑" panose="020B0503020204020204" pitchFamily="34" charset="-122"/>
                            <a:ea typeface="微软雅黑" panose="020B0503020204020204" pitchFamily="34" charset="-122"/>
                            <a:sym typeface="+mn-ea"/>
                          </a:rPr>
                          <a:t>B</a:t>
                        </a:r>
                        <a:r>
                          <a:rPr lang="zh-CN" altLang="en-US" sz="1400" b="1" dirty="0">
                            <a:latin typeface="微软雅黑" panose="020B0503020204020204" pitchFamily="34" charset="-122"/>
                            <a:ea typeface="微软雅黑" panose="020B0503020204020204" pitchFamily="34" charset="-122"/>
                            <a:sym typeface="+mn-ea"/>
                          </a:rPr>
                          <a:t>，强推荐，</a:t>
                        </a:r>
                        <a:r>
                          <a:rPr lang="en-US" altLang="zh-CN" sz="1400" b="1" dirty="0">
                            <a:latin typeface="微软雅黑" panose="020B0503020204020204" pitchFamily="34" charset="-122"/>
                            <a:ea typeface="微软雅黑" panose="020B0503020204020204" pitchFamily="34" charset="-122"/>
                            <a:sym typeface="+mn-ea"/>
                          </a:rPr>
                          <a:t>99.3%</a:t>
                        </a:r>
                        <a:r>
                          <a:rPr lang="zh-CN" altLang="en-US" sz="1400" dirty="0">
                            <a:latin typeface="微软雅黑" panose="020B0503020204020204" pitchFamily="34" charset="-122"/>
                            <a:ea typeface="微软雅黑" panose="020B0503020204020204" pitchFamily="34" charset="-122"/>
                            <a:sym typeface="+mn-ea"/>
                          </a:rPr>
                          <a:t>）。</a:t>
                        </a:r>
                        <a:r>
                          <a:rPr lang="zh-CN" altLang="en-US" sz="1400" b="1" dirty="0">
                            <a:solidFill>
                              <a:srgbClr val="FF0000"/>
                            </a:solidFill>
                            <a:latin typeface="微软雅黑" panose="020B0503020204020204" pitchFamily="34" charset="-122"/>
                            <a:ea typeface="微软雅黑" panose="020B0503020204020204" pitchFamily="34" charset="-122"/>
                            <a:sym typeface="+mn-ea"/>
                          </a:rPr>
                          <a:t>牛磺酸</a:t>
                        </a:r>
                        <a:r>
                          <a:rPr lang="zh-CN" altLang="en-US" sz="1400" dirty="0">
                            <a:latin typeface="微软雅黑" panose="020B0503020204020204" pitchFamily="34" charset="-122"/>
                            <a:ea typeface="微软雅黑" panose="020B0503020204020204" pitchFamily="34" charset="-122"/>
                            <a:sym typeface="+mn-ea"/>
                          </a:rPr>
                          <a:t>可与胆汁酸结合预防胆汁淤积，对于重症、大手术和短肠综合征等牛磺酸水平较低的患者，外源性补充效果更佳。</a:t>
                        </a:r>
                        <a:endParaRPr lang="zh-CN" altLang="en-US" sz="1400" dirty="0">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3808">
                  <a:tc v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CN" altLang="en-US" sz="1400" dirty="0">
                            <a:latin typeface="微软雅黑" panose="020B0503020204020204" pitchFamily="34" charset="-122"/>
                            <a:ea typeface="微软雅黑" panose="020B0503020204020204" pitchFamily="34" charset="-122"/>
                            <a:sym typeface="+mn-ea"/>
                          </a:rPr>
                          <a:t>推荐使用</a:t>
                        </a:r>
                        <a:r>
                          <a:rPr lang="zh-CN" altLang="en-US" sz="1400" b="1" dirty="0">
                            <a:solidFill>
                              <a:srgbClr val="FF0000"/>
                            </a:solidFill>
                            <a:latin typeface="微软雅黑" panose="020B0503020204020204" pitchFamily="34" charset="-122"/>
                            <a:ea typeface="微软雅黑" panose="020B0503020204020204" pitchFamily="34" charset="-122"/>
                            <a:sym typeface="+mn-ea"/>
                          </a:rPr>
                          <a:t>不含亚硫酸盐类抗氧化剂</a:t>
                        </a:r>
                        <a:r>
                          <a:rPr lang="zh-CN" altLang="en-US" sz="1400" dirty="0">
                            <a:latin typeface="微软雅黑" panose="020B0503020204020204" pitchFamily="34" charset="-122"/>
                            <a:ea typeface="微软雅黑" panose="020B0503020204020204" pitchFamily="34" charset="-122"/>
                            <a:sym typeface="+mn-ea"/>
                          </a:rPr>
                          <a:t>的复方氨基酸制剂以减少肝损害。</a:t>
                        </a:r>
                        <a:endParaRPr lang="zh-CN" altLang="en-US" sz="1400" dirty="0">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50474">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400" dirty="0">
                            <a:latin typeface="微软雅黑" panose="020B0503020204020204" pitchFamily="34" charset="-122"/>
                            <a:ea typeface="微软雅黑" panose="020B0503020204020204" pitchFamily="34" charset="-122"/>
                            <a:sym typeface="+mn-ea"/>
                          </a:rPr>
                          <a:t>中华医学会肠外肠内营养学分会：</a:t>
                        </a:r>
                        <a:r>
                          <a:rPr lang="en-US" altLang="zh-CN" sz="1400" dirty="0">
                            <a:latin typeface="微软雅黑" panose="020B0503020204020204" pitchFamily="34" charset="-122"/>
                            <a:ea typeface="微软雅黑" panose="020B0503020204020204" pitchFamily="34" charset="-122"/>
                            <a:sym typeface="+mn-ea"/>
                          </a:rPr>
                          <a:t>《</a:t>
                        </a:r>
                        <a:r>
                          <a:rPr lang="zh-CN" altLang="en-US" sz="1400" spc="-310" dirty="0">
                            <a:latin typeface="微软雅黑" panose="020B0503020204020204" pitchFamily="34" charset="-122"/>
                            <a:ea typeface="微软雅黑" panose="020B0503020204020204" pitchFamily="34" charset="-122"/>
                            <a:sym typeface="+mn-ea"/>
                          </a:rPr>
                          <a:t> </a:t>
                        </a:r>
                        <a:r>
                          <a:rPr lang="zh-CN" altLang="en-US" sz="1400" dirty="0">
                            <a:latin typeface="微软雅黑" panose="020B0503020204020204" pitchFamily="34" charset="-122"/>
                            <a:ea typeface="微软雅黑" panose="020B0503020204020204" pitchFamily="34" charset="-122"/>
                            <a:sym typeface="+mn-ea"/>
                          </a:rPr>
                          <a:t>肠外营养多腔袋临床应用专家共识</a:t>
                        </a:r>
                        <a:r>
                          <a:rPr lang="en-US" altLang="zh-CN" sz="1400" dirty="0">
                            <a:latin typeface="微软雅黑" panose="020B0503020204020204" pitchFamily="34" charset="-122"/>
                            <a:ea typeface="微软雅黑" panose="020B0503020204020204" pitchFamily="34" charset="-122"/>
                            <a:sym typeface="+mn-ea"/>
                          </a:rPr>
                          <a:t>》</a:t>
                        </a:r>
                        <a:r>
                          <a:rPr lang="zh-CN" altLang="en-US" sz="1400" dirty="0">
                            <a:latin typeface="微软雅黑" panose="020B0503020204020204" pitchFamily="34" charset="-122"/>
                            <a:ea typeface="微软雅黑" panose="020B0503020204020204" pitchFamily="34" charset="-122"/>
                            <a:sym typeface="+mn-ea"/>
                          </a:rPr>
                          <a:t>（</a:t>
                        </a:r>
                        <a:r>
                          <a:rPr lang="en-US" altLang="zh-CN" sz="1400" dirty="0">
                            <a:latin typeface="微软雅黑" panose="020B0503020204020204" pitchFamily="34" charset="-122"/>
                            <a:ea typeface="微软雅黑" panose="020B0503020204020204" pitchFamily="34" charset="-122"/>
                            <a:sym typeface="+mn-ea"/>
                          </a:rPr>
                          <a:t>2022</a:t>
                        </a:r>
                        <a:r>
                          <a:rPr lang="zh-CN" altLang="en-US" sz="1400" dirty="0">
                            <a:latin typeface="微软雅黑" panose="020B0503020204020204" pitchFamily="34" charset="-122"/>
                            <a:ea typeface="微软雅黑" panose="020B0503020204020204" pitchFamily="34" charset="-122"/>
                            <a:sym typeface="+mn-ea"/>
                          </a:rPr>
                          <a:t>年）</a:t>
                        </a:r>
                        <a:endParaRPr lang="en-US" sz="1400" dirty="0">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400" dirty="0">
                            <a:solidFill>
                              <a:srgbClr val="001334"/>
                            </a:solidFill>
                            <a:latin typeface="微软雅黑" panose="020B0503020204020204" pitchFamily="34" charset="-122"/>
                            <a:ea typeface="微软雅黑" panose="020B0503020204020204" pitchFamily="34" charset="-122"/>
                            <a:sym typeface="+mn-ea"/>
                          </a:rPr>
                          <a:t>适度增加</a:t>
                        </a:r>
                        <a:r>
                          <a:rPr lang="zh-CN" altLang="en-US" sz="1400" b="1" dirty="0">
                            <a:solidFill>
                              <a:srgbClr val="FF0000"/>
                            </a:solidFill>
                            <a:latin typeface="微软雅黑" panose="020B0503020204020204" pitchFamily="34" charset="-122"/>
                            <a:ea typeface="微软雅黑" panose="020B0503020204020204" pitchFamily="34" charset="-122"/>
                            <a:sym typeface="+mn-ea"/>
                          </a:rPr>
                          <a:t>支链氨基酸</a:t>
                        </a:r>
                        <a:r>
                          <a:rPr lang="zh-CN" altLang="en-US" sz="1400" dirty="0">
                            <a:solidFill>
                              <a:srgbClr val="001334"/>
                            </a:solidFill>
                            <a:latin typeface="微软雅黑" panose="020B0503020204020204" pitchFamily="34" charset="-122"/>
                            <a:ea typeface="微软雅黑" panose="020B0503020204020204" pitchFamily="34" charset="-122"/>
                            <a:sym typeface="+mn-ea"/>
                          </a:rPr>
                          <a:t>和</a:t>
                        </a:r>
                        <a:r>
                          <a:rPr lang="zh-CN" altLang="en-US" sz="1400" b="1" spc="5" dirty="0">
                            <a:solidFill>
                              <a:srgbClr val="FF0000"/>
                            </a:solidFill>
                            <a:latin typeface="微软雅黑" panose="020B0503020204020204" pitchFamily="34" charset="-122"/>
                            <a:ea typeface="微软雅黑" panose="020B0503020204020204" pitchFamily="34" charset="-122"/>
                            <a:sym typeface="+mn-ea"/>
                          </a:rPr>
                          <a:t>牛磺酸</a:t>
                        </a:r>
                        <a:r>
                          <a:rPr lang="zh-CN" altLang="en-US" sz="1400" dirty="0">
                            <a:solidFill>
                              <a:srgbClr val="001334"/>
                            </a:solidFill>
                            <a:latin typeface="微软雅黑" panose="020B0503020204020204" pitchFamily="34" charset="-122"/>
                            <a:ea typeface="微软雅黑" panose="020B0503020204020204" pitchFamily="34" charset="-122"/>
                            <a:sym typeface="+mn-ea"/>
                          </a:rPr>
                          <a:t>等、避免过度喂养、控制感染，以保护肝功能</a:t>
                        </a:r>
                        <a:r>
                          <a:rPr lang="zh-CN" altLang="en-US" sz="1400" dirty="0">
                            <a:latin typeface="微软雅黑" panose="020B0503020204020204" pitchFamily="34" charset="-122"/>
                            <a:ea typeface="微软雅黑" panose="020B0503020204020204" pitchFamily="34" charset="-122"/>
                            <a:sym typeface="+mn-ea"/>
                          </a:rPr>
                          <a:t>（</a:t>
                        </a:r>
                        <a:r>
                          <a:rPr lang="zh-CN" altLang="en-US" sz="1400" b="1" dirty="0">
                            <a:latin typeface="微软雅黑" panose="020B0503020204020204" pitchFamily="34" charset="-122"/>
                            <a:ea typeface="微软雅黑" panose="020B0503020204020204" pitchFamily="34" charset="-122"/>
                            <a:sym typeface="+mn-ea"/>
                          </a:rPr>
                          <a:t>证据</a:t>
                        </a:r>
                        <a:r>
                          <a:rPr lang="en-US" altLang="zh-CN" sz="1400" b="1" dirty="0">
                            <a:latin typeface="微软雅黑" panose="020B0503020204020204" pitchFamily="34" charset="-122"/>
                            <a:ea typeface="微软雅黑" panose="020B0503020204020204" pitchFamily="34" charset="-122"/>
                            <a:sym typeface="+mn-ea"/>
                          </a:rPr>
                          <a:t>B</a:t>
                        </a:r>
                        <a:r>
                          <a:rPr lang="zh-CN" altLang="en-US" sz="1400" b="1" dirty="0">
                            <a:latin typeface="微软雅黑" panose="020B0503020204020204" pitchFamily="34" charset="-122"/>
                            <a:ea typeface="微软雅黑" panose="020B0503020204020204" pitchFamily="34" charset="-122"/>
                            <a:sym typeface="+mn-ea"/>
                          </a:rPr>
                          <a:t>，强推荐，</a:t>
                        </a:r>
                        <a:r>
                          <a:rPr lang="en-US" altLang="zh-CN" sz="1400" b="1" dirty="0">
                            <a:latin typeface="微软雅黑" panose="020B0503020204020204" pitchFamily="34" charset="-122"/>
                            <a:ea typeface="微软雅黑" panose="020B0503020204020204" pitchFamily="34" charset="-122"/>
                            <a:sym typeface="+mn-ea"/>
                          </a:rPr>
                          <a:t>98.6%</a:t>
                        </a:r>
                        <a:r>
                          <a:rPr lang="zh-CN" altLang="en-US" sz="1400" dirty="0">
                            <a:latin typeface="微软雅黑" panose="020B0503020204020204" pitchFamily="34" charset="-122"/>
                            <a:ea typeface="微软雅黑" panose="020B0503020204020204" pitchFamily="34" charset="-122"/>
                            <a:sym typeface="+mn-ea"/>
                          </a:rPr>
                          <a:t>）</a:t>
                        </a:r>
                        <a:r>
                          <a:rPr lang="zh-CN" altLang="en-US" sz="1400" dirty="0">
                            <a:solidFill>
                              <a:srgbClr val="001334"/>
                            </a:solidFill>
                            <a:latin typeface="微软雅黑" panose="020B0503020204020204" pitchFamily="34" charset="-122"/>
                            <a:ea typeface="微软雅黑" panose="020B0503020204020204" pitchFamily="34" charset="-122"/>
                            <a:sym typeface="+mn-ea"/>
                          </a:rPr>
                          <a:t>。</a:t>
                        </a:r>
                        <a:endParaRPr lang="en-US" sz="1400" kern="1200" dirty="0">
                          <a:solidFill>
                            <a:schemeClr val="dk1"/>
                          </a:solidFill>
                          <a:effectLst/>
                          <a:latin typeface="微软雅黑" panose="020B0503020204020204" pitchFamily="34" charset="-122"/>
                          <a:ea typeface="微软雅黑" panose="020B0503020204020204" pitchFamily="34"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77139">
                  <a:tc>
                    <a:txBody>
                      <a:bodyPr/>
                      <a:lstStyle/>
                      <a:p>
                        <a:r>
                          <a:rPr lang="zh-CN" altLang="en-US" sz="1400" dirty="0">
                            <a:latin typeface="微软雅黑" panose="020B0503020204020204" pitchFamily="34" charset="-122"/>
                            <a:ea typeface="微软雅黑" panose="020B0503020204020204" pitchFamily="34" charset="-122"/>
                            <a:sym typeface="+mn-ea"/>
                          </a:rPr>
                          <a:t>中华医学会肠外肠内营养学分会：</a:t>
                        </a:r>
                        <a:r>
                          <a:rPr lang="en-US" altLang="zh-CN" sz="1400" dirty="0">
                            <a:latin typeface="微软雅黑" panose="020B0503020204020204" pitchFamily="34" charset="-122"/>
                            <a:ea typeface="微软雅黑" panose="020B0503020204020204" pitchFamily="34" charset="-122"/>
                            <a:sym typeface="+mn-ea"/>
                          </a:rPr>
                          <a:t>《</a:t>
                        </a:r>
                        <a:r>
                          <a:rPr lang="zh-CN" altLang="en-US" sz="1400" dirty="0">
                            <a:effectLst/>
                            <a:latin typeface="微软雅黑" panose="020B0503020204020204" pitchFamily="34" charset="-122"/>
                            <a:ea typeface="微软雅黑" panose="020B0503020204020204" pitchFamily="34" charset="-122"/>
                            <a:sym typeface="+mn-ea"/>
                          </a:rPr>
                          <a:t>复方氨基酸注射液临床应用专家共识</a:t>
                        </a:r>
                        <a:r>
                          <a:rPr lang="en-US" altLang="zh-CN" sz="1400" dirty="0">
                            <a:latin typeface="微软雅黑" panose="020B0503020204020204" pitchFamily="34" charset="-122"/>
                            <a:ea typeface="微软雅黑" panose="020B0503020204020204" pitchFamily="34" charset="-122"/>
                            <a:sym typeface="+mn-ea"/>
                          </a:rPr>
                          <a:t>》</a:t>
                        </a:r>
                        <a:r>
                          <a:rPr lang="zh-CN" altLang="en-US" sz="1400" dirty="0">
                            <a:latin typeface="微软雅黑" panose="020B0503020204020204" pitchFamily="34" charset="-122"/>
                            <a:ea typeface="微软雅黑" panose="020B0503020204020204" pitchFamily="34" charset="-122"/>
                            <a:sym typeface="+mn-ea"/>
                          </a:rPr>
                          <a:t>（</a:t>
                        </a:r>
                        <a:r>
                          <a:rPr lang="en-US" altLang="zh-CN" sz="1400" dirty="0">
                            <a:latin typeface="微软雅黑" panose="020B0503020204020204" pitchFamily="34" charset="-122"/>
                            <a:ea typeface="微软雅黑" panose="020B0503020204020204" pitchFamily="34" charset="-122"/>
                            <a:sym typeface="+mn-ea"/>
                          </a:rPr>
                          <a:t>2019</a:t>
                        </a:r>
                        <a:r>
                          <a:rPr lang="zh-CN" altLang="en-US" sz="1400" dirty="0">
                            <a:latin typeface="微软雅黑" panose="020B0503020204020204" pitchFamily="34" charset="-122"/>
                            <a:ea typeface="微软雅黑" panose="020B0503020204020204" pitchFamily="34" charset="-122"/>
                            <a:sym typeface="+mn-ea"/>
                          </a:rPr>
                          <a:t>年）</a:t>
                        </a:r>
                        <a:endParaRPr lang="en-US" sz="1400" dirty="0">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CN" altLang="en-US" sz="1400" dirty="0">
                            <a:latin typeface="微软雅黑" panose="020B0503020204020204" pitchFamily="34" charset="-122"/>
                            <a:ea typeface="微软雅黑" panose="020B0503020204020204" pitchFamily="34" charset="-122"/>
                            <a:sym typeface="+mn-ea"/>
                          </a:rPr>
                          <a:t>长期使用肠外营养、重要脏器功能障碍、危重症、儿童、老年人、有高危过敏史的患者优先推荐</a:t>
                        </a:r>
                        <a:r>
                          <a:rPr lang="zh-CN" altLang="en-US" sz="1400" b="1" dirty="0">
                            <a:solidFill>
                              <a:srgbClr val="FF0000"/>
                            </a:solidFill>
                            <a:latin typeface="微软雅黑" panose="020B0503020204020204" pitchFamily="34" charset="-122"/>
                            <a:ea typeface="微软雅黑" panose="020B0503020204020204" pitchFamily="34" charset="-122"/>
                            <a:sym typeface="+mn-ea"/>
                          </a:rPr>
                          <a:t>不含亚硫酸盐或亚硫酸盐含量更低</a:t>
                        </a:r>
                        <a:r>
                          <a:rPr lang="zh-CN" altLang="en-US" sz="1400" dirty="0">
                            <a:latin typeface="微软雅黑" panose="020B0503020204020204" pitchFamily="34" charset="-122"/>
                            <a:ea typeface="微软雅黑" panose="020B0503020204020204" pitchFamily="34" charset="-122"/>
                            <a:sym typeface="+mn-ea"/>
                          </a:rPr>
                          <a:t>的复方氨基酸注射液。</a:t>
                        </a:r>
                        <a:endParaRPr lang="en-US" sz="1400" dirty="0">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50474">
                  <a:tc>
                    <a:txBody>
                      <a:bodyPr/>
                      <a:lstStyle/>
                      <a:p>
                        <a:pPr marL="27305" marR="0" lvl="0" indent="0" algn="l" defTabSz="914400" rtl="0" eaLnBrk="1" fontAlgn="auto" latinLnBrk="0" hangingPunct="1">
                          <a:lnSpc>
                            <a:spcPct val="100000"/>
                          </a:lnSpc>
                          <a:spcBef>
                            <a:spcPts val="90"/>
                          </a:spcBef>
                          <a:spcAft>
                            <a:spcPts val="0"/>
                          </a:spcAft>
                          <a:buClrTx/>
                          <a:buSzTx/>
                          <a:buFontTx/>
                          <a:buNone/>
                          <a:defRPr/>
                        </a:pPr>
                        <a:r>
                          <a:rPr lang="zh-CN" altLang="en-US" sz="1400" kern="1200" dirty="0">
                            <a:solidFill>
                              <a:schemeClr val="dk1"/>
                            </a:solidFill>
                            <a:latin typeface="微软雅黑" panose="020B0503020204020204" pitchFamily="34" charset="-122"/>
                            <a:ea typeface="微软雅黑" panose="020B0503020204020204" pitchFamily="34" charset="-122"/>
                            <a:cs typeface="+mn-cs"/>
                            <a:sym typeface="+mn-ea"/>
                          </a:rPr>
                          <a:t>中华医学会肠外肠内营养学分会：</a:t>
                        </a:r>
                        <a:r>
                          <a:rPr lang="en-US" altLang="zh-CN" sz="1400" kern="1200" dirty="0">
                            <a:solidFill>
                              <a:schemeClr val="dk1"/>
                            </a:solidFill>
                            <a:latin typeface="微软雅黑" panose="020B0503020204020204" pitchFamily="34" charset="-122"/>
                            <a:ea typeface="微软雅黑" panose="020B0503020204020204" pitchFamily="34" charset="-122"/>
                            <a:cs typeface="+mn-cs"/>
                          </a:rPr>
                          <a:t>《</a:t>
                        </a:r>
                        <a:r>
                          <a:rPr lang="zh-CN" altLang="en-US" sz="1400" kern="1200" dirty="0">
                            <a:solidFill>
                              <a:schemeClr val="dk1"/>
                            </a:solidFill>
                            <a:latin typeface="微软雅黑" panose="020B0503020204020204" pitchFamily="34" charset="-122"/>
                            <a:ea typeface="微软雅黑" panose="020B0503020204020204" pitchFamily="34" charset="-122"/>
                            <a:cs typeface="+mn-cs"/>
                          </a:rPr>
                          <a:t>成人围术期营养支持指南</a:t>
                        </a:r>
                        <a:r>
                          <a:rPr lang="en-US" altLang="zh-CN" sz="1400" kern="1200" dirty="0">
                            <a:solidFill>
                              <a:schemeClr val="dk1"/>
                            </a:solidFill>
                            <a:latin typeface="微软雅黑" panose="020B0503020204020204" pitchFamily="34" charset="-122"/>
                            <a:ea typeface="微软雅黑" panose="020B0503020204020204" pitchFamily="34" charset="-122"/>
                            <a:cs typeface="+mn-cs"/>
                          </a:rPr>
                          <a:t>》</a:t>
                        </a:r>
                        <a:r>
                          <a:rPr lang="zh-CN" altLang="en-US" sz="1400" kern="1200" dirty="0">
                            <a:solidFill>
                              <a:schemeClr val="dk1"/>
                            </a:solidFill>
                            <a:latin typeface="微软雅黑" panose="020B0503020204020204" pitchFamily="34" charset="-122"/>
                            <a:ea typeface="微软雅黑" panose="020B0503020204020204" pitchFamily="34" charset="-122"/>
                            <a:cs typeface="+mn-cs"/>
                          </a:rPr>
                          <a:t>（</a:t>
                        </a:r>
                        <a:r>
                          <a:rPr lang="en-US" altLang="zh-CN" sz="1400" kern="1200" dirty="0">
                            <a:solidFill>
                              <a:schemeClr val="dk1"/>
                            </a:solidFill>
                            <a:latin typeface="微软雅黑" panose="020B0503020204020204" pitchFamily="34" charset="-122"/>
                            <a:ea typeface="微软雅黑" panose="020B0503020204020204" pitchFamily="34" charset="-122"/>
                            <a:cs typeface="+mn-cs"/>
                          </a:rPr>
                          <a:t>2016</a:t>
                        </a:r>
                        <a:r>
                          <a:rPr lang="zh-CN" altLang="en-US" sz="1400" kern="1200" dirty="0">
                            <a:solidFill>
                              <a:schemeClr val="dk1"/>
                            </a:solidFill>
                            <a:latin typeface="微软雅黑" panose="020B0503020204020204" pitchFamily="34" charset="-122"/>
                            <a:ea typeface="微软雅黑" panose="020B0503020204020204" pitchFamily="34" charset="-122"/>
                            <a:cs typeface="+mn-cs"/>
                          </a:rPr>
                          <a:t>年）</a:t>
                        </a:r>
                        <a:endParaRPr lang="en-US" sz="1400" kern="1200" dirty="0">
                          <a:solidFill>
                            <a:schemeClr val="dk1"/>
                          </a:solidFill>
                          <a:latin typeface="微软雅黑" panose="020B0503020204020204" pitchFamily="34" charset="-122"/>
                          <a:ea typeface="微软雅黑" panose="020B0503020204020204" pitchFamily="34"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TW" altLang="en-US" sz="1400" b="0" u="none" strike="noStrike" kern="1200" baseline="0" dirty="0">
                            <a:solidFill>
                              <a:schemeClr val="dk1"/>
                            </a:solidFill>
                            <a:latin typeface="微软雅黑" panose="020B0503020204020204" pitchFamily="34" charset="-122"/>
                            <a:ea typeface="微软雅黑" panose="020B0503020204020204" pitchFamily="34" charset="-122"/>
                            <a:cs typeface="+mn-cs"/>
                          </a:rPr>
                          <a:t>目前国际上绝大多数营养学会和机构均推荐对需要</a:t>
                        </a:r>
                        <a:r>
                          <a:rPr lang="zh-CN" altLang="en-US" sz="1400" b="0" u="none" strike="noStrike" kern="1200" baseline="0" dirty="0">
                            <a:solidFill>
                              <a:schemeClr val="dk1"/>
                            </a:solidFill>
                            <a:latin typeface="微软雅黑" panose="020B0503020204020204" pitchFamily="34" charset="-122"/>
                            <a:ea typeface="微软雅黑" panose="020B0503020204020204" pitchFamily="34" charset="-122"/>
                            <a:cs typeface="+mn-cs"/>
                          </a:rPr>
                          <a:t>肠外营养</a:t>
                        </a:r>
                        <a:r>
                          <a:rPr lang="zh-TW" altLang="en-US" sz="1400" b="0" u="none" strike="noStrike" kern="1200" baseline="0" dirty="0">
                            <a:solidFill>
                              <a:schemeClr val="dk1"/>
                            </a:solidFill>
                            <a:latin typeface="微软雅黑" panose="020B0503020204020204" pitchFamily="34" charset="-122"/>
                            <a:ea typeface="微软雅黑" panose="020B0503020204020204" pitchFamily="34" charset="-122"/>
                            <a:cs typeface="+mn-cs"/>
                          </a:rPr>
                          <a:t>支持的手术患者添加</a:t>
                        </a:r>
                        <a:r>
                          <a:rPr lang="zh-TW" altLang="en-US" sz="1400" b="1" kern="1200" dirty="0">
                            <a:solidFill>
                              <a:srgbClr val="FF0000"/>
                            </a:solidFill>
                            <a:effectLst/>
                            <a:latin typeface="微软雅黑" panose="020B0503020204020204" pitchFamily="34" charset="-122"/>
                            <a:ea typeface="微软雅黑" panose="020B0503020204020204" pitchFamily="34" charset="-122"/>
                          </a:rPr>
                          <a:t>谷氨酰胺</a:t>
                        </a:r>
                        <a:r>
                          <a:rPr lang="zh-TW" altLang="en-US" sz="1400" kern="1200" dirty="0">
                            <a:solidFill>
                              <a:schemeClr val="dk1"/>
                            </a:solidFill>
                            <a:effectLst/>
                            <a:latin typeface="微软雅黑" panose="020B0503020204020204" pitchFamily="34" charset="-122"/>
                            <a:ea typeface="微软雅黑" panose="020B0503020204020204" pitchFamily="34" charset="-122"/>
                          </a:rPr>
                          <a:t>，以利于改善临床结局</a:t>
                        </a:r>
                        <a:r>
                          <a:rPr lang="zh-CN" altLang="en-US" sz="1400" dirty="0">
                            <a:latin typeface="微软雅黑" panose="020B0503020204020204" pitchFamily="34" charset="-122"/>
                            <a:ea typeface="微软雅黑" panose="020B0503020204020204" pitchFamily="34" charset="-122"/>
                            <a:sym typeface="+mn-ea"/>
                          </a:rPr>
                          <a:t>（</a:t>
                        </a:r>
                        <a:r>
                          <a:rPr lang="zh-CN" altLang="en-US" sz="1400" b="1" dirty="0">
                            <a:latin typeface="微软雅黑" panose="020B0503020204020204" pitchFamily="34" charset="-122"/>
                            <a:ea typeface="微软雅黑" panose="020B0503020204020204" pitchFamily="34" charset="-122"/>
                            <a:sym typeface="+mn-ea"/>
                          </a:rPr>
                          <a:t>证据：中，有条件推荐</a:t>
                        </a:r>
                        <a:r>
                          <a:rPr lang="zh-CN" altLang="en-US" sz="1400" dirty="0">
                            <a:latin typeface="微软雅黑" panose="020B0503020204020204" pitchFamily="34" charset="-122"/>
                            <a:ea typeface="微软雅黑" panose="020B0503020204020204" pitchFamily="34" charset="-122"/>
                            <a:sym typeface="+mn-ea"/>
                          </a:rPr>
                          <a:t>）</a:t>
                        </a:r>
                        <a:r>
                          <a:rPr lang="zh-CN" altLang="en-US" sz="1400" kern="1200" dirty="0">
                            <a:solidFill>
                              <a:schemeClr val="dk1"/>
                            </a:solidFill>
                            <a:effectLst/>
                            <a:latin typeface="微软雅黑" panose="020B0503020204020204" pitchFamily="34" charset="-122"/>
                            <a:ea typeface="微软雅黑" panose="020B0503020204020204" pitchFamily="34" charset="-122"/>
                          </a:rPr>
                          <a:t>。</a:t>
                        </a:r>
                        <a:endParaRPr lang="en-US" sz="1400" dirty="0">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pSp>
          <p:nvGrpSpPr>
            <p:cNvPr id="24" name="组合 23"/>
            <p:cNvGrpSpPr/>
            <p:nvPr/>
          </p:nvGrpSpPr>
          <p:grpSpPr>
            <a:xfrm>
              <a:off x="10099749" y="1271107"/>
              <a:ext cx="1632859" cy="4698197"/>
              <a:chOff x="10051982" y="1613708"/>
              <a:chExt cx="1632859" cy="4698197"/>
            </a:xfrm>
            <a:gradFill>
              <a:gsLst>
                <a:gs pos="46200">
                  <a:srgbClr val="E8F1F9"/>
                </a:gs>
                <a:gs pos="0">
                  <a:schemeClr val="bg1"/>
                </a:gs>
                <a:gs pos="100000">
                  <a:schemeClr val="accent1">
                    <a:lumMod val="30000"/>
                    <a:lumOff val="70000"/>
                  </a:schemeClr>
                </a:gs>
              </a:gsLst>
              <a:lin ang="5400000" scaled="1"/>
            </a:gradFill>
          </p:grpSpPr>
          <p:sp>
            <p:nvSpPr>
              <p:cNvPr id="21" name="圆角矩形 13"/>
              <p:cNvSpPr/>
              <p:nvPr/>
            </p:nvSpPr>
            <p:spPr bwMode="auto">
              <a:xfrm>
                <a:off x="10051982" y="1613960"/>
                <a:ext cx="1632859" cy="4697945"/>
              </a:xfrm>
              <a:prstGeom prst="rect">
                <a:avLst/>
              </a:prstGeom>
              <a:grpFill/>
              <a:ln w="15875" cap="flat" cmpd="sng" algn="ctr">
                <a:solidFill>
                  <a:schemeClr val="bg1"/>
                </a:solidFill>
                <a:prstDash val="solid"/>
                <a:round/>
                <a:headEnd type="none" w="med" len="med"/>
                <a:tailEnd type="none" w="med" len="med"/>
              </a:ln>
              <a:effectLst/>
            </p:spPr>
            <p:txBody>
              <a:bodyPr vert="horz" wrap="square" lIns="9144" tIns="9144" rIns="9144" bIns="9144" numCol="1" rtlCol="0" anchor="ctr" anchorCtr="0" compatLnSpc="1"/>
              <a:lstStyle/>
              <a:p>
                <a:pPr marL="0" marR="0" lvl="0" indent="0" algn="ctr" defTabSz="913765" rtl="0" eaLnBrk="1" fontAlgn="auto" latinLnBrk="0" hangingPunct="1">
                  <a:lnSpc>
                    <a:spcPct val="120000"/>
                  </a:lnSpc>
                  <a:spcBef>
                    <a:spcPts val="0"/>
                  </a:spcBef>
                  <a:spcAft>
                    <a:spcPts val="0"/>
                  </a:spcAft>
                  <a:buClrTx/>
                  <a:buSzPct val="25000"/>
                  <a:buFontTx/>
                  <a:buNone/>
                  <a:defRPr/>
                </a:pPr>
                <a:endParaRPr kumimoji="0" lang="zh-CN" altLang="en-US" sz="1800" b="1" i="0" u="none" strike="noStrike" kern="0" cap="none" spc="0" normalizeH="0" baseline="0" noProof="0" dirty="0">
                  <a:ln>
                    <a:noFill/>
                  </a:ln>
                  <a:solidFill>
                    <a:srgbClr val="FFFFFF"/>
                  </a:solidFill>
                  <a:effectLst/>
                  <a:uLnTx/>
                  <a:uFillTx/>
                  <a:latin typeface="Apis For Office" panose="02010600030101010101" charset="0"/>
                  <a:ea typeface="微软雅黑" panose="020B0503020204020204" pitchFamily="34" charset="-122"/>
                  <a:cs typeface="Apis For Office" panose="02010600030101010101" charset="0"/>
                  <a:sym typeface="Arial" panose="020B0604020202020204"/>
                </a:endParaRPr>
              </a:p>
            </p:txBody>
          </p:sp>
          <p:sp>
            <p:nvSpPr>
              <p:cNvPr id="18" name="流程图: 可选过程 17"/>
              <p:cNvSpPr/>
              <p:nvPr/>
            </p:nvSpPr>
            <p:spPr>
              <a:xfrm>
                <a:off x="10140229" y="2511018"/>
                <a:ext cx="1404000" cy="578431"/>
              </a:xfrm>
              <a:prstGeom prst="flowChartAlternateProcess">
                <a:avLst/>
              </a:prstGeom>
              <a:grp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0" lvl="1" algn="ctr"/>
                <a:r>
                  <a:rPr lang="zh-CN" altLang="en-US" sz="1600" b="1" dirty="0">
                    <a:solidFill>
                      <a:srgbClr val="C00000"/>
                    </a:solidFill>
                    <a:latin typeface="微软雅黑" panose="020B0503020204020204" pitchFamily="34" charset="-122"/>
                    <a:ea typeface="微软雅黑" panose="020B0503020204020204" pitchFamily="34" charset="-122"/>
                  </a:rPr>
                  <a:t>推荐添加谷氨酰胺</a:t>
                </a:r>
                <a:endParaRPr lang="zh-CN" altLang="en-US" sz="1600" b="1" dirty="0">
                  <a:solidFill>
                    <a:srgbClr val="C00000"/>
                  </a:solidFill>
                  <a:latin typeface="微软雅黑" panose="020B0503020204020204" pitchFamily="34" charset="-122"/>
                  <a:ea typeface="微软雅黑" panose="020B0503020204020204" pitchFamily="34" charset="-122"/>
                </a:endParaRPr>
              </a:p>
            </p:txBody>
          </p:sp>
          <p:sp>
            <p:nvSpPr>
              <p:cNvPr id="19" name="流程图: 可选过程 18"/>
              <p:cNvSpPr/>
              <p:nvPr/>
            </p:nvSpPr>
            <p:spPr>
              <a:xfrm>
                <a:off x="10166411" y="3885542"/>
                <a:ext cx="1404000" cy="834177"/>
              </a:xfrm>
              <a:prstGeom prst="flowChartAlternateProcess">
                <a:avLst/>
              </a:prstGeom>
              <a:grpFill/>
            </p:spPr>
            <p:style>
              <a:lnRef idx="2">
                <a:schemeClr val="accent1">
                  <a:shade val="50000"/>
                </a:schemeClr>
              </a:lnRef>
              <a:fillRef idx="1">
                <a:schemeClr val="accent1"/>
              </a:fillRef>
              <a:effectRef idx="0">
                <a:schemeClr val="accent1"/>
              </a:effectRef>
              <a:fontRef idx="minor">
                <a:schemeClr val="lt1"/>
              </a:fontRef>
            </p:style>
            <p:txBody>
              <a:bodyPr lIns="72000" rIns="0" rtlCol="0" anchor="ctr"/>
              <a:lstStyle/>
              <a:p>
                <a:pPr algn="ctr">
                  <a:tabLst>
                    <a:tab pos="267970" algn="l"/>
                    <a:tab pos="450850" algn="l"/>
                    <a:tab pos="718820" algn="l"/>
                    <a:tab pos="803275" algn="l"/>
                    <a:tab pos="895350" algn="l"/>
                    <a:tab pos="985520" algn="l"/>
                    <a:tab pos="1077595" algn="l"/>
                  </a:tabLst>
                </a:pPr>
                <a:r>
                  <a:rPr lang="zh-CN" altLang="en-US" sz="1600" b="1" dirty="0">
                    <a:solidFill>
                      <a:srgbClr val="C00000"/>
                    </a:solidFill>
                    <a:latin typeface="微软雅黑" panose="020B0503020204020204" pitchFamily="34" charset="-122"/>
                    <a:ea typeface="微软雅黑" panose="020B0503020204020204" pitchFamily="34" charset="-122"/>
                  </a:rPr>
                  <a:t>推荐添加牛磺酸和高支链氨基酸</a:t>
                </a:r>
                <a:endParaRPr lang="zh-CN" altLang="en-US" sz="1600" b="1" dirty="0">
                  <a:solidFill>
                    <a:srgbClr val="C00000"/>
                  </a:solidFill>
                  <a:latin typeface="微软雅黑" panose="020B0503020204020204" pitchFamily="34" charset="-122"/>
                  <a:ea typeface="微软雅黑" panose="020B0503020204020204" pitchFamily="34" charset="-122"/>
                </a:endParaRPr>
              </a:p>
            </p:txBody>
          </p:sp>
          <p:sp>
            <p:nvSpPr>
              <p:cNvPr id="20" name="流程图: 可选过程 19"/>
              <p:cNvSpPr/>
              <p:nvPr/>
            </p:nvSpPr>
            <p:spPr>
              <a:xfrm>
                <a:off x="10166411" y="5324787"/>
                <a:ext cx="1404000" cy="880020"/>
              </a:xfrm>
              <a:prstGeom prst="flowChartAlternateProcess">
                <a:avLst/>
              </a:prstGeom>
              <a:grpFill/>
            </p:spPr>
            <p:style>
              <a:lnRef idx="2">
                <a:schemeClr val="accent1">
                  <a:shade val="50000"/>
                </a:schemeClr>
              </a:lnRef>
              <a:fillRef idx="1">
                <a:schemeClr val="accent1"/>
              </a:fillRef>
              <a:effectRef idx="0">
                <a:schemeClr val="accent1"/>
              </a:effectRef>
              <a:fontRef idx="minor">
                <a:schemeClr val="lt1"/>
              </a:fontRef>
            </p:style>
            <p:txBody>
              <a:bodyPr lIns="72000" rIns="0" rtlCol="0" anchor="ctr"/>
              <a:lstStyle/>
              <a:p>
                <a:pPr algn="ctr">
                  <a:tabLst>
                    <a:tab pos="985520" algn="l"/>
                    <a:tab pos="1077595" algn="l"/>
                  </a:tabLst>
                </a:pPr>
                <a:r>
                  <a:rPr lang="zh-CN" altLang="en-US" sz="1600" b="1" dirty="0">
                    <a:solidFill>
                      <a:srgbClr val="C00000"/>
                    </a:solidFill>
                    <a:latin typeface="微软雅黑" panose="020B0503020204020204" pitchFamily="34" charset="-122"/>
                    <a:ea typeface="微软雅黑" panose="020B0503020204020204" pitchFamily="34" charset="-122"/>
                  </a:rPr>
                  <a:t>推荐使用不含亚硫酸盐类抗氧剂</a:t>
                </a:r>
                <a:endParaRPr lang="zh-CN" altLang="en-US" sz="1600" b="1" dirty="0">
                  <a:solidFill>
                    <a:srgbClr val="C00000"/>
                  </a:solidFill>
                  <a:latin typeface="微软雅黑" panose="020B0503020204020204" pitchFamily="34" charset="-122"/>
                  <a:ea typeface="微软雅黑" panose="020B0503020204020204" pitchFamily="34" charset="-122"/>
                </a:endParaRPr>
              </a:p>
            </p:txBody>
          </p:sp>
          <p:sp>
            <p:nvSpPr>
              <p:cNvPr id="23" name="流程图: 可选过程 22"/>
              <p:cNvSpPr/>
              <p:nvPr/>
            </p:nvSpPr>
            <p:spPr>
              <a:xfrm>
                <a:off x="10051983" y="1613708"/>
                <a:ext cx="1580492" cy="437162"/>
              </a:xfrm>
              <a:prstGeom prst="flowChartAlternateProcess">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0" lvl="1" algn="ctr"/>
                <a:r>
                  <a:rPr lang="zh-CN" altLang="en-US" b="1" dirty="0">
                    <a:solidFill>
                      <a:schemeClr val="bg1"/>
                    </a:solidFill>
                    <a:latin typeface="微软雅黑" panose="020B0503020204020204" pitchFamily="34" charset="-122"/>
                    <a:ea typeface="微软雅黑" panose="020B0503020204020204" pitchFamily="34" charset="-122"/>
                  </a:rPr>
                  <a:t>结果</a:t>
                </a:r>
                <a:endParaRPr lang="zh-CN" altLang="en-US" b="1" dirty="0">
                  <a:solidFill>
                    <a:schemeClr val="bg1"/>
                  </a:solidFill>
                  <a:latin typeface="微软雅黑" panose="020B0503020204020204" pitchFamily="34" charset="-122"/>
                  <a:ea typeface="微软雅黑" panose="020B0503020204020204" pitchFamily="34" charset="-122"/>
                </a:endParaRPr>
              </a:p>
            </p:txBody>
          </p:sp>
        </p:grpSp>
        <p:sp>
          <p:nvSpPr>
            <p:cNvPr id="5" name="矩形: 圆角 4"/>
            <p:cNvSpPr/>
            <p:nvPr/>
          </p:nvSpPr>
          <p:spPr>
            <a:xfrm>
              <a:off x="351811" y="296932"/>
              <a:ext cx="5134590" cy="484567"/>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400" b="1" kern="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符合国内多指南强证据、高等级推荐</a:t>
              </a:r>
              <a:endParaRPr lang="zh-CN" altLang="en-US" sz="2400" b="1" dirty="0">
                <a:solidFill>
                  <a:schemeClr val="tx1"/>
                </a:solidFill>
                <a:latin typeface="微软雅黑" panose="020B0503020204020204" pitchFamily="34" charset="-122"/>
                <a:ea typeface="微软雅黑" panose="020B0503020204020204" pitchFamily="34" charset="-122"/>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灯片编号占位符 1"/>
          <p:cNvSpPr>
            <a:spLocks noGrp="1"/>
          </p:cNvSpPr>
          <p:nvPr>
            <p:ph type="sldNum" sz="quarter" idx="12"/>
          </p:nvPr>
        </p:nvSpPr>
        <p:spPr>
          <a:xfrm>
            <a:off x="9282545" y="631190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82F07F4B-738E-4952-A507-C2AE9FAC8DC0}" type="slidenum">
              <a:rPr kumimoji="0" lang="en-US" altLang="zh-CN" sz="1200" b="0" i="0" u="none" strike="noStrike" kern="1200" cap="none" spc="0" normalizeH="0" baseline="0" noProof="0" smtClean="0">
                <a:ln>
                  <a:noFill/>
                </a:ln>
                <a:solidFill>
                  <a:prstClr val="black">
                    <a:tint val="75000"/>
                  </a:prstClr>
                </a:solidFill>
                <a:effectLst/>
                <a:uLnTx/>
                <a:uFillTx/>
                <a:latin typeface="Calibri" panose="020F0502020204030204"/>
                <a:ea typeface="宋体" panose="02010600030101010101" pitchFamily="2" charset="-122"/>
                <a:cs typeface="+mn-cs"/>
              </a:rPr>
            </a:fld>
            <a:endParaRPr kumimoji="0" lang="en-US" altLang="zh-CN" sz="1200" b="0" i="0" u="none" strike="noStrike" kern="1200" cap="none" spc="0" normalizeH="0" baseline="0" noProof="0">
              <a:ln>
                <a:noFill/>
              </a:ln>
              <a:solidFill>
                <a:prstClr val="black">
                  <a:tint val="75000"/>
                </a:prstClr>
              </a:solidFill>
              <a:effectLst/>
              <a:uLnTx/>
              <a:uFillTx/>
              <a:latin typeface="Calibri" panose="020F0502020204030204"/>
              <a:ea typeface="宋体" panose="02010600030101010101" pitchFamily="2" charset="-122"/>
              <a:cs typeface="+mn-cs"/>
            </a:endParaRPr>
          </a:p>
        </p:txBody>
      </p:sp>
      <p:pic>
        <p:nvPicPr>
          <p:cNvPr id="16" name="图片 15" descr="世桥生物标志-01"/>
          <p:cNvPicPr>
            <a:picLocks noChangeAspect="1"/>
          </p:cNvPicPr>
          <p:nvPr/>
        </p:nvPicPr>
        <p:blipFill>
          <a:blip r:embed="rId1"/>
          <a:stretch>
            <a:fillRect/>
          </a:stretch>
        </p:blipFill>
        <p:spPr>
          <a:xfrm>
            <a:off x="10776795" y="117790"/>
            <a:ext cx="1248950" cy="721444"/>
          </a:xfrm>
          <a:prstGeom prst="rect">
            <a:avLst/>
          </a:prstGeom>
        </p:spPr>
      </p:pic>
      <p:grpSp>
        <p:nvGrpSpPr>
          <p:cNvPr id="8" name="组合 7"/>
          <p:cNvGrpSpPr/>
          <p:nvPr/>
        </p:nvGrpSpPr>
        <p:grpSpPr>
          <a:xfrm>
            <a:off x="349539" y="296932"/>
            <a:ext cx="11546289" cy="5691776"/>
            <a:chOff x="349539" y="296932"/>
            <a:chExt cx="11546289" cy="5691776"/>
          </a:xfrm>
        </p:grpSpPr>
        <p:cxnSp>
          <p:nvCxnSpPr>
            <p:cNvPr id="10" name="直接连接符 9"/>
            <p:cNvCxnSpPr/>
            <p:nvPr/>
          </p:nvCxnSpPr>
          <p:spPr>
            <a:xfrm>
              <a:off x="351810" y="954486"/>
              <a:ext cx="1148837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 name="矩形 1"/>
            <p:cNvSpPr/>
            <p:nvPr/>
          </p:nvSpPr>
          <p:spPr bwMode="gray">
            <a:xfrm>
              <a:off x="349539" y="1220174"/>
              <a:ext cx="5652000" cy="720000"/>
            </a:xfrm>
            <a:prstGeom prst="rect">
              <a:avLst/>
            </a:prstGeom>
            <a:solidFill>
              <a:schemeClr val="accent1"/>
            </a:solidFill>
            <a:ln w="28575" cap="flat" cmpd="sng" algn="ctr">
              <a:no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lvl="0" algn="ctr" fontAlgn="base">
                <a:lnSpc>
                  <a:spcPts val="2300"/>
                </a:lnSpc>
                <a:spcAft>
                  <a:spcPct val="0"/>
                </a:spcAft>
                <a:buClr>
                  <a:srgbClr val="0095FF"/>
                </a:buClr>
                <a:buSzPct val="90000"/>
                <a:defRPr/>
              </a:pPr>
              <a:r>
                <a:rPr lang="zh-CN" altLang="en-US" sz="1400" b="1" dirty="0">
                  <a:solidFill>
                    <a:schemeClr val="bg1"/>
                  </a:solidFill>
                  <a:latin typeface="微软雅黑" panose="020B0503020204020204" pitchFamily="34" charset="-122"/>
                  <a:ea typeface="微软雅黑" panose="020B0503020204020204" pitchFamily="34" charset="-122"/>
                </a:rPr>
                <a:t>根据创伤机体氨基酸谱变化特点设计，</a:t>
              </a:r>
              <a:r>
                <a:rPr kumimoji="0" lang="zh-CN" altLang="en-US" sz="1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提供高质量氨基酸，</a:t>
              </a:r>
              <a:endParaRPr kumimoji="0" lang="en-US" altLang="zh-CN" sz="1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a:p>
              <a:pPr lvl="0" algn="ctr" fontAlgn="base">
                <a:lnSpc>
                  <a:spcPts val="2300"/>
                </a:lnSpc>
                <a:spcAft>
                  <a:spcPct val="0"/>
                </a:spcAft>
                <a:buClr>
                  <a:srgbClr val="0095FF"/>
                </a:buClr>
                <a:buSzPct val="90000"/>
                <a:defRPr/>
              </a:pPr>
              <a:r>
                <a:rPr lang="zh-CN" altLang="en-US" sz="1400" b="1" dirty="0">
                  <a:solidFill>
                    <a:prstClr val="white"/>
                  </a:solidFill>
                  <a:latin typeface="微软雅黑" panose="020B0503020204020204" pitchFamily="34" charset="-122"/>
                  <a:ea typeface="微软雅黑" panose="020B0503020204020204" pitchFamily="34" charset="-122"/>
                </a:rPr>
                <a:t>提升公众健康水平</a:t>
              </a:r>
              <a:endParaRPr kumimoji="0" lang="zh-CN" altLang="en-US" sz="1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3" name="文本框 2"/>
            <p:cNvSpPr txBox="1"/>
            <p:nvPr/>
          </p:nvSpPr>
          <p:spPr bwMode="gray">
            <a:xfrm>
              <a:off x="349539" y="1940174"/>
              <a:ext cx="5652000" cy="1260000"/>
            </a:xfrm>
            <a:prstGeom prst="rect">
              <a:avLst/>
            </a:prstGeom>
            <a:ln w="9525">
              <a:solidFill>
                <a:schemeClr val="accent2">
                  <a:lumMod val="40000"/>
                  <a:lumOff val="60000"/>
                </a:schemeClr>
              </a:solidFill>
            </a:ln>
          </p:spPr>
          <p:txBody>
            <a:bodyPr wrap="square" lIns="36000" tIns="36000" rIns="36000" bIns="36000" rtlCol="0" anchor="t" anchorCtr="0">
              <a:noAutofit/>
            </a:bodyPr>
            <a:lstStyle/>
            <a:p>
              <a:pPr marL="180975" indent="-180975">
                <a:lnSpc>
                  <a:spcPct val="150000"/>
                </a:lnSpc>
                <a:buFont typeface="Arial" panose="020B0604020202020204" pitchFamily="34" charset="0"/>
                <a:buChar char="•"/>
              </a:pPr>
              <a:r>
                <a:rPr lang="zh-CN" altLang="en-US" sz="1200" dirty="0">
                  <a:solidFill>
                    <a:srgbClr val="000000"/>
                  </a:solidFill>
                  <a:latin typeface="微软雅黑" panose="020B0503020204020204" pitchFamily="34" charset="-122"/>
                  <a:ea typeface="微软雅黑" panose="020B0503020204020204" pitchFamily="34" charset="-122"/>
                </a:rPr>
                <a:t>本品的</a:t>
              </a:r>
              <a:r>
                <a:rPr lang="zh-CN" altLang="en-US" sz="1200" dirty="0">
                  <a:latin typeface="微软雅黑" panose="020B0503020204020204" pitchFamily="34" charset="-122"/>
                  <a:ea typeface="微软雅黑" panose="020B0503020204020204" pitchFamily="34" charset="-122"/>
                </a:rPr>
                <a:t>谷氨酰胺利用率高，</a:t>
              </a:r>
              <a:r>
                <a:rPr lang="zh-CN" altLang="en-US" sz="1200" b="1" dirty="0">
                  <a:solidFill>
                    <a:srgbClr val="C00000"/>
                  </a:solidFill>
                  <a:latin typeface="微软雅黑" panose="020B0503020204020204" pitchFamily="34" charset="-122"/>
                  <a:ea typeface="微软雅黑" panose="020B0503020204020204" pitchFamily="34" charset="-122"/>
                </a:rPr>
                <a:t>降低并发症和感染率，缩短住院时间，预测死亡率低</a:t>
              </a:r>
              <a:r>
                <a:rPr lang="zh-CN" altLang="en-US" sz="1200" dirty="0">
                  <a:latin typeface="微软雅黑" panose="020B0503020204020204" pitchFamily="34" charset="-122"/>
                  <a:ea typeface="微软雅黑" panose="020B0503020204020204" pitchFamily="34" charset="-122"/>
                </a:rPr>
                <a:t>。</a:t>
              </a:r>
              <a:endParaRPr lang="en-US" altLang="zh-CN" sz="1200" dirty="0">
                <a:latin typeface="微软雅黑" panose="020B0503020204020204" pitchFamily="34" charset="-122"/>
                <a:ea typeface="微软雅黑" panose="020B0503020204020204" pitchFamily="34" charset="-122"/>
              </a:endParaRPr>
            </a:p>
            <a:p>
              <a:pPr marL="180975" indent="-180975">
                <a:lnSpc>
                  <a:spcPct val="150000"/>
                </a:lnSpc>
                <a:buFont typeface="Arial" panose="020B0604020202020204" pitchFamily="34" charset="0"/>
                <a:buChar char="•"/>
              </a:pPr>
              <a:r>
                <a:rPr lang="zh-CN" altLang="en-US" sz="1200" dirty="0">
                  <a:latin typeface="微软雅黑" panose="020B0503020204020204" pitchFamily="34" charset="-122"/>
                  <a:ea typeface="微软雅黑" panose="020B0503020204020204" pitchFamily="34" charset="-122"/>
                </a:rPr>
                <a:t>本品总氨基酸量和支链氨基酸量高，</a:t>
              </a:r>
              <a:r>
                <a:rPr lang="zh-CN" altLang="en-US" sz="1200" b="1" dirty="0">
                  <a:solidFill>
                    <a:srgbClr val="C00000"/>
                  </a:solidFill>
                  <a:latin typeface="微软雅黑" panose="020B0503020204020204" pitchFamily="34" charset="-122"/>
                  <a:ea typeface="微软雅黑" panose="020B0503020204020204" pitchFamily="34" charset="-122"/>
                </a:rPr>
                <a:t>迅速</a:t>
              </a:r>
              <a:r>
                <a:rPr lang="zh-CN" altLang="en-US" sz="1200" b="1" kern="0"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纠正负氮平衡，改善预后指标。</a:t>
              </a:r>
              <a:endParaRPr lang="en-US" altLang="zh-CN" sz="1200" b="1" kern="0"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endParaRPr>
            </a:p>
            <a:p>
              <a:pPr marL="180975" indent="-180975">
                <a:lnSpc>
                  <a:spcPct val="150000"/>
                </a:lnSpc>
                <a:buFont typeface="Arial" panose="020B0604020202020204" pitchFamily="34" charset="0"/>
                <a:buChar char="•"/>
              </a:pPr>
              <a:r>
                <a:rPr lang="zh-CN" altLang="en-US" sz="1200" kern="0" dirty="0">
                  <a:latin typeface="微软雅黑" panose="020B0503020204020204" pitchFamily="34" charset="-122"/>
                  <a:ea typeface="微软雅黑" panose="020B0503020204020204" pitchFamily="34" charset="-122"/>
                </a:rPr>
                <a:t>本品含牛磺酸，</a:t>
              </a:r>
              <a:r>
                <a:rPr lang="zh-CN" altLang="en-US" sz="1200" b="1" dirty="0">
                  <a:solidFill>
                    <a:srgbClr val="C00000"/>
                  </a:solidFill>
                  <a:latin typeface="微软雅黑" panose="020B0503020204020204" pitchFamily="34" charset="-122"/>
                  <a:ea typeface="微软雅黑" panose="020B0503020204020204" pitchFamily="34" charset="-122"/>
                </a:rPr>
                <a:t>减轻肠外营养相关性肝损伤。</a:t>
              </a:r>
              <a:endParaRPr lang="en-US" altLang="zh-CN" sz="1200" b="1" dirty="0">
                <a:solidFill>
                  <a:srgbClr val="C00000"/>
                </a:solidFill>
                <a:latin typeface="微软雅黑" panose="020B0503020204020204" pitchFamily="34" charset="-122"/>
                <a:ea typeface="微软雅黑" panose="020B0503020204020204" pitchFamily="34" charset="-122"/>
              </a:endParaRPr>
            </a:p>
            <a:p>
              <a:pPr marL="180975" indent="-180975">
                <a:lnSpc>
                  <a:spcPct val="150000"/>
                </a:lnSpc>
                <a:buFont typeface="Arial" panose="020B0604020202020204" pitchFamily="34" charset="0"/>
                <a:buChar char="•"/>
              </a:pPr>
              <a:r>
                <a:rPr lang="zh-CN" altLang="en-US" sz="1200" dirty="0">
                  <a:latin typeface="微软雅黑" panose="020B0503020204020204" pitchFamily="34" charset="-122"/>
                  <a:ea typeface="微软雅黑" panose="020B0503020204020204" pitchFamily="34" charset="-122"/>
                </a:rPr>
                <a:t>本品不含抗氧剂，</a:t>
              </a:r>
              <a:r>
                <a:rPr lang="zh-CN" altLang="en-US" sz="1200" b="1" dirty="0">
                  <a:solidFill>
                    <a:srgbClr val="C00000"/>
                  </a:solidFill>
                  <a:latin typeface="微软雅黑" panose="020B0503020204020204" pitchFamily="34" charset="-122"/>
                  <a:ea typeface="微软雅黑" panose="020B0503020204020204" pitchFamily="34" charset="-122"/>
                </a:rPr>
                <a:t>减少</a:t>
              </a:r>
              <a:r>
                <a:rPr lang="zh-CN" altLang="en-US" sz="1200" b="1" dirty="0">
                  <a:solidFill>
                    <a:srgbClr val="C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过敏类反应和其他潜在组织与器官毒性。</a:t>
              </a:r>
              <a:endParaRPr lang="en-US" altLang="zh-CN" sz="1200" b="1" dirty="0">
                <a:solidFill>
                  <a:srgbClr val="C00000"/>
                </a:solidFill>
                <a:latin typeface="微软雅黑" panose="020B0503020204020204" pitchFamily="34" charset="-122"/>
                <a:ea typeface="微软雅黑" panose="020B0503020204020204" pitchFamily="34" charset="-122"/>
              </a:endParaRPr>
            </a:p>
          </p:txBody>
        </p:sp>
        <p:sp>
          <p:nvSpPr>
            <p:cNvPr id="5" name="矩形 4"/>
            <p:cNvSpPr/>
            <p:nvPr/>
          </p:nvSpPr>
          <p:spPr bwMode="gray">
            <a:xfrm>
              <a:off x="349539" y="3724646"/>
              <a:ext cx="5652000" cy="720000"/>
            </a:xfrm>
            <a:prstGeom prst="rect">
              <a:avLst/>
            </a:prstGeom>
            <a:solidFill>
              <a:schemeClr val="accent1"/>
            </a:solidFill>
            <a:ln w="28575" cap="flat" cmpd="sng" algn="ctr">
              <a:no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algn="ctr" fontAlgn="base">
                <a:lnSpc>
                  <a:spcPts val="2300"/>
                </a:lnSpc>
                <a:spcAft>
                  <a:spcPct val="0"/>
                </a:spcAft>
                <a:buClr>
                  <a:srgbClr val="0095FF"/>
                </a:buClr>
                <a:buSzPct val="90000"/>
                <a:defRPr/>
              </a:pPr>
              <a:r>
                <a:rPr lang="zh-CN" altLang="en-US" sz="1400" b="1" dirty="0">
                  <a:solidFill>
                    <a:srgbClr val="C00000"/>
                  </a:solidFill>
                  <a:latin typeface="微软雅黑" panose="020B0503020204020204" pitchFamily="34" charset="-122"/>
                  <a:ea typeface="微软雅黑" panose="020B0503020204020204" pitchFamily="34" charset="-122"/>
                </a:rPr>
                <a:t>唯一</a:t>
              </a:r>
              <a:r>
                <a:rPr lang="zh-CN" altLang="zh-CN" sz="1400" b="1" dirty="0">
                  <a:solidFill>
                    <a:srgbClr val="C00000"/>
                  </a:solidFill>
                  <a:latin typeface="微软雅黑" panose="020B0503020204020204" pitchFamily="34" charset="-122"/>
                  <a:ea typeface="微软雅黑" panose="020B0503020204020204" pitchFamily="34" charset="-122"/>
                </a:rPr>
                <a:t>含全部必需氨基酸</a:t>
              </a:r>
              <a:r>
                <a:rPr lang="zh-CN" altLang="en-US" sz="1400" b="1" dirty="0">
                  <a:solidFill>
                    <a:srgbClr val="C00000"/>
                  </a:solidFill>
                  <a:latin typeface="微软雅黑" panose="020B0503020204020204" pitchFamily="34" charset="-122"/>
                  <a:ea typeface="微软雅黑" panose="020B0503020204020204" pitchFamily="34" charset="-122"/>
                </a:rPr>
                <a:t>、</a:t>
              </a:r>
              <a:r>
                <a:rPr lang="zh-CN" altLang="zh-CN" sz="1400" b="1" dirty="0">
                  <a:solidFill>
                    <a:srgbClr val="C00000"/>
                  </a:solidFill>
                  <a:latin typeface="微软雅黑" panose="020B0503020204020204" pitchFamily="34" charset="-122"/>
                  <a:ea typeface="微软雅黑" panose="020B0503020204020204" pitchFamily="34" charset="-122"/>
                </a:rPr>
                <a:t>条件</a:t>
              </a:r>
              <a:r>
                <a:rPr lang="zh-CN" altLang="en-US" sz="1400" b="1" dirty="0">
                  <a:solidFill>
                    <a:srgbClr val="C00000"/>
                  </a:solidFill>
                  <a:latin typeface="微软雅黑" panose="020B0503020204020204" pitchFamily="34" charset="-122"/>
                  <a:ea typeface="微软雅黑" panose="020B0503020204020204" pitchFamily="34" charset="-122"/>
                </a:rPr>
                <a:t>和非必需氨基酸</a:t>
              </a:r>
              <a:r>
                <a:rPr lang="zh-CN" altLang="en-US" sz="1400" b="1" dirty="0">
                  <a:solidFill>
                    <a:prstClr val="white"/>
                  </a:solidFill>
                  <a:latin typeface="微软雅黑" panose="020B0503020204020204" pitchFamily="34" charset="-122"/>
                  <a:ea typeface="微软雅黑" panose="020B0503020204020204" pitchFamily="34" charset="-122"/>
                </a:rPr>
                <a:t>的产品，</a:t>
              </a:r>
              <a:endParaRPr lang="en-US" altLang="zh-CN" sz="1400" b="1" dirty="0">
                <a:solidFill>
                  <a:prstClr val="white"/>
                </a:solidFill>
                <a:latin typeface="微软雅黑" panose="020B0503020204020204" pitchFamily="34" charset="-122"/>
                <a:ea typeface="微软雅黑" panose="020B0503020204020204" pitchFamily="34" charset="-122"/>
              </a:endParaRPr>
            </a:p>
            <a:p>
              <a:pPr algn="ctr" fontAlgn="base">
                <a:lnSpc>
                  <a:spcPts val="2300"/>
                </a:lnSpc>
                <a:spcAft>
                  <a:spcPct val="0"/>
                </a:spcAft>
                <a:buClr>
                  <a:srgbClr val="0095FF"/>
                </a:buClr>
                <a:buSzPct val="90000"/>
                <a:defRPr/>
              </a:pPr>
              <a:r>
                <a:rPr lang="zh-CN" altLang="en-US" sz="1400" b="1" dirty="0">
                  <a:solidFill>
                    <a:prstClr val="white"/>
                  </a:solidFill>
                  <a:latin typeface="微软雅黑" panose="020B0503020204020204" pitchFamily="34" charset="-122"/>
                  <a:ea typeface="微软雅黑" panose="020B0503020204020204" pitchFamily="34" charset="-122"/>
                </a:rPr>
                <a:t>填补目录空白</a:t>
              </a:r>
              <a:endParaRPr kumimoji="0" lang="zh-CN" altLang="en-US" sz="1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6" name="矩形 5"/>
            <p:cNvSpPr/>
            <p:nvPr/>
          </p:nvSpPr>
          <p:spPr bwMode="gray">
            <a:xfrm>
              <a:off x="6243828" y="3720708"/>
              <a:ext cx="5652000" cy="720000"/>
            </a:xfrm>
            <a:prstGeom prst="rect">
              <a:avLst/>
            </a:prstGeom>
            <a:solidFill>
              <a:schemeClr val="accent1"/>
            </a:solidFill>
            <a:ln w="28575" cap="flat" cmpd="sng" algn="ctr">
              <a:no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lvl="0" algn="ctr" fontAlgn="base">
                <a:lnSpc>
                  <a:spcPts val="2300"/>
                </a:lnSpc>
                <a:spcAft>
                  <a:spcPct val="0"/>
                </a:spcAft>
                <a:buClr>
                  <a:srgbClr val="0095FF"/>
                </a:buClr>
                <a:buSzPct val="90000"/>
                <a:defRPr/>
              </a:pPr>
              <a:r>
                <a:rPr lang="zh-CN" altLang="en-US" sz="1400" b="1" dirty="0">
                  <a:solidFill>
                    <a:schemeClr val="bg1"/>
                  </a:solidFill>
                  <a:latin typeface="微软雅黑" panose="020B0503020204020204" pitchFamily="34" charset="-122"/>
                  <a:ea typeface="微软雅黑" panose="020B0503020204020204" pitchFamily="34" charset="-122"/>
                </a:rPr>
                <a:t>不存在滥用风险，医保</a:t>
              </a:r>
              <a:r>
                <a:rPr lang="zh-CN" altLang="en-US" sz="1400" b="1" dirty="0">
                  <a:solidFill>
                    <a:prstClr val="white"/>
                  </a:solidFill>
                  <a:latin typeface="微软雅黑" panose="020B0503020204020204" pitchFamily="34" charset="-122"/>
                  <a:ea typeface="微软雅黑" panose="020B0503020204020204" pitchFamily="34" charset="-122"/>
                </a:rPr>
                <a:t>经办易审核，</a:t>
              </a:r>
              <a:endParaRPr lang="en-US" altLang="zh-CN" sz="1400" b="1" dirty="0">
                <a:solidFill>
                  <a:prstClr val="white"/>
                </a:solidFill>
                <a:latin typeface="微软雅黑" panose="020B0503020204020204" pitchFamily="34" charset="-122"/>
                <a:ea typeface="微软雅黑" panose="020B0503020204020204" pitchFamily="34" charset="-122"/>
              </a:endParaRPr>
            </a:p>
            <a:p>
              <a:pPr lvl="0" algn="ctr" fontAlgn="base">
                <a:lnSpc>
                  <a:spcPts val="2300"/>
                </a:lnSpc>
                <a:spcAft>
                  <a:spcPct val="0"/>
                </a:spcAft>
                <a:buClr>
                  <a:srgbClr val="0095FF"/>
                </a:buClr>
                <a:buSzPct val="90000"/>
                <a:defRPr/>
              </a:pPr>
              <a:r>
                <a:rPr lang="zh-CN" altLang="en-US" sz="1400" b="1" dirty="0">
                  <a:solidFill>
                    <a:prstClr val="white"/>
                  </a:solidFill>
                  <a:latin typeface="微软雅黑" panose="020B0503020204020204" pitchFamily="34" charset="-122"/>
                  <a:ea typeface="微软雅黑" panose="020B0503020204020204" pitchFamily="34" charset="-122"/>
                </a:rPr>
                <a:t>临床管理便利</a:t>
              </a:r>
              <a:endParaRPr lang="zh-CN" altLang="en-US" sz="1400" b="1" dirty="0">
                <a:solidFill>
                  <a:prstClr val="white"/>
                </a:solidFill>
                <a:latin typeface="微软雅黑" panose="020B0503020204020204" pitchFamily="34" charset="-122"/>
                <a:ea typeface="微软雅黑" panose="020B0503020204020204" pitchFamily="34" charset="-122"/>
              </a:endParaRPr>
            </a:p>
          </p:txBody>
        </p:sp>
        <p:sp>
          <p:nvSpPr>
            <p:cNvPr id="13" name="文本框 12"/>
            <p:cNvSpPr txBox="1"/>
            <p:nvPr/>
          </p:nvSpPr>
          <p:spPr bwMode="gray">
            <a:xfrm>
              <a:off x="6243828" y="1921746"/>
              <a:ext cx="5652000" cy="1260000"/>
            </a:xfrm>
            <a:prstGeom prst="rect">
              <a:avLst/>
            </a:prstGeom>
            <a:ln w="9525">
              <a:solidFill>
                <a:schemeClr val="accent2">
                  <a:lumMod val="40000"/>
                  <a:lumOff val="60000"/>
                </a:schemeClr>
              </a:solidFill>
            </a:ln>
          </p:spPr>
          <p:txBody>
            <a:bodyPr wrap="square" lIns="36000" tIns="36000" rIns="36000" bIns="36000" rtlCol="0" anchor="t" anchorCtr="0">
              <a:noAutofit/>
            </a:bodyPr>
            <a:lstStyle/>
            <a:p>
              <a:pPr marL="144145" marR="0" lvl="0" indent="-171450" algn="l" defTabSz="914400" rtl="0" eaLnBrk="1" fontAlgn="auto" latinLnBrk="0" hangingPunct="1">
                <a:lnSpc>
                  <a:spcPct val="150000"/>
                </a:lnSpc>
                <a:spcAft>
                  <a:spcPts val="0"/>
                </a:spcAft>
                <a:buClrTx/>
                <a:buSzTx/>
                <a:buFont typeface="Arial" panose="020B0604020202020204" pitchFamily="34" charset="0"/>
                <a:buChar char="•"/>
                <a:defRPr/>
              </a:pPr>
              <a:r>
                <a:rPr kumimoji="0" lang="zh-CN" altLang="en-US" sz="120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mn-cs"/>
                </a:rPr>
                <a:t>肠外营养是治疗而非支持</a:t>
              </a:r>
              <a:r>
                <a:rPr lang="zh-CN" altLang="en-US" sz="1200" dirty="0">
                  <a:latin typeface="微软雅黑" panose="020B0503020204020204" pitchFamily="34" charset="-122"/>
                  <a:ea typeface="微软雅黑" panose="020B0503020204020204" pitchFamily="34" charset="-122"/>
                </a:rPr>
                <a:t>手段</a:t>
              </a:r>
              <a:r>
                <a:rPr kumimoji="0" lang="zh-CN" altLang="en-US" sz="120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mn-cs"/>
                </a:rPr>
                <a:t>，</a:t>
              </a:r>
              <a:r>
                <a:rPr lang="zh-CN" altLang="en-US" sz="1200" dirty="0">
                  <a:latin typeface="微软雅黑" panose="020B0503020204020204" pitchFamily="34" charset="-122"/>
                  <a:ea typeface="微软雅黑" panose="020B0503020204020204" pitchFamily="34" charset="-122"/>
                </a:rPr>
                <a:t>是医保覆盖重点范畴</a:t>
              </a:r>
              <a:r>
                <a:rPr kumimoji="0" lang="zh-CN" altLang="en-US" sz="120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mn-cs"/>
                </a:rPr>
                <a:t>。</a:t>
              </a:r>
              <a:endParaRPr kumimoji="0" lang="en-US" altLang="zh-CN" sz="120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mn-cs"/>
              </a:endParaRPr>
            </a:p>
            <a:p>
              <a:pPr marL="144145" lvl="0" indent="-171450">
                <a:lnSpc>
                  <a:spcPct val="150000"/>
                </a:lnSpc>
                <a:buFont typeface="Arial" panose="020B0604020202020204" pitchFamily="34" charset="0"/>
                <a:buChar char="•"/>
                <a:defRPr/>
              </a:pPr>
              <a:r>
                <a:rPr lang="zh-CN" altLang="en-US" sz="1200" dirty="0">
                  <a:latin typeface="微软雅黑" panose="020B0503020204020204" pitchFamily="34" charset="-122"/>
                  <a:ea typeface="微软雅黑" panose="020B0503020204020204" pitchFamily="34" charset="-122"/>
                </a:rPr>
                <a:t>可替代目录内氨基酸种类不全或总氨基酸量不足的注射液，为患者提供更易被机体利用的、配方合理和营养价值高的氨基酸注射液。</a:t>
              </a:r>
              <a:endParaRPr lang="en-US" altLang="zh-CN" sz="1200" dirty="0">
                <a:latin typeface="微软雅黑" panose="020B0503020204020204" pitchFamily="34" charset="-122"/>
                <a:ea typeface="微软雅黑" panose="020B0503020204020204" pitchFamily="34" charset="-122"/>
              </a:endParaRPr>
            </a:p>
            <a:p>
              <a:pPr marL="144145" marR="0" lvl="0" indent="-171450" algn="l" defTabSz="914400" rtl="0" eaLnBrk="1" fontAlgn="auto" latinLnBrk="0" hangingPunct="1">
                <a:lnSpc>
                  <a:spcPct val="150000"/>
                </a:lnSpc>
                <a:spcAft>
                  <a:spcPts val="0"/>
                </a:spcAft>
                <a:buClrTx/>
                <a:buSzTx/>
                <a:buFont typeface="Arial" panose="020B0604020202020204" pitchFamily="34" charset="0"/>
                <a:buChar char="•"/>
                <a:defRPr/>
              </a:pPr>
              <a:r>
                <a:rPr lang="zh-CN" altLang="en-US" sz="1200" dirty="0">
                  <a:latin typeface="微软雅黑" panose="020B0503020204020204" pitchFamily="34" charset="-122"/>
                  <a:ea typeface="微软雅黑" panose="020B0503020204020204" pitchFamily="34" charset="-122"/>
                </a:rPr>
                <a:t>对整个医保基金影响也极为有限，保障其他参保人员合理需求。</a:t>
              </a:r>
              <a:endParaRPr lang="en-US" altLang="zh-CN" sz="1200" dirty="0">
                <a:latin typeface="微软雅黑" panose="020B0503020204020204" pitchFamily="34" charset="-122"/>
                <a:ea typeface="微软雅黑" panose="020B0503020204020204" pitchFamily="34" charset="-122"/>
              </a:endParaRPr>
            </a:p>
          </p:txBody>
        </p:sp>
        <p:sp>
          <p:nvSpPr>
            <p:cNvPr id="14" name="文本框 13"/>
            <p:cNvSpPr txBox="1"/>
            <p:nvPr/>
          </p:nvSpPr>
          <p:spPr bwMode="gray">
            <a:xfrm>
              <a:off x="349539" y="4440708"/>
              <a:ext cx="5652000" cy="1548000"/>
            </a:xfrm>
            <a:prstGeom prst="rect">
              <a:avLst/>
            </a:prstGeom>
            <a:ln w="9525">
              <a:solidFill>
                <a:schemeClr val="accent2">
                  <a:lumMod val="40000"/>
                  <a:lumOff val="60000"/>
                </a:schemeClr>
              </a:solidFill>
            </a:ln>
          </p:spPr>
          <p:txBody>
            <a:bodyPr wrap="square" lIns="36000" tIns="36000" rIns="36000" bIns="36000" rtlCol="0" anchor="t" anchorCtr="0">
              <a:noAutofit/>
            </a:bodyPr>
            <a:lstStyle/>
            <a:p>
              <a:pPr marL="180975" lvl="0" indent="-180975">
                <a:lnSpc>
                  <a:spcPct val="150000"/>
                </a:lnSpc>
                <a:buFont typeface="Arial" panose="020B0604020202020204" pitchFamily="34" charset="0"/>
                <a:buChar char="•"/>
                <a:defRPr/>
              </a:pPr>
              <a:r>
                <a:rPr lang="zh-CN" altLang="en-US" sz="1200" dirty="0">
                  <a:latin typeface="微软雅黑" panose="020B0503020204020204" pitchFamily="34" charset="-122"/>
                  <a:ea typeface="微软雅黑" panose="020B0503020204020204" pitchFamily="34" charset="-122"/>
                  <a:sym typeface="+mn-ea"/>
                </a:rPr>
                <a:t>目录内同类产品局限性 ：种类不全，总氮量和支链氨基酸含量较低，没有谷氨酰胺和牛磺酸且多数含有亚硫酸盐类抗氧剂。</a:t>
              </a:r>
              <a:endParaRPr lang="en-US" altLang="zh-CN" sz="1200" dirty="0">
                <a:latin typeface="微软雅黑" panose="020B0503020204020204" pitchFamily="34" charset="-122"/>
                <a:ea typeface="微软雅黑" panose="020B0503020204020204" pitchFamily="34" charset="-122"/>
              </a:endParaRPr>
            </a:p>
            <a:p>
              <a:pPr marL="180975" lvl="0" indent="-180975">
                <a:lnSpc>
                  <a:spcPct val="150000"/>
                </a:lnSpc>
                <a:buFont typeface="Arial" panose="020B0604020202020204" pitchFamily="34" charset="0"/>
                <a:buChar char="•"/>
                <a:defRPr/>
              </a:pPr>
              <a:r>
                <a:rPr lang="zh-CN" altLang="zh-CN" sz="1200" dirty="0">
                  <a:latin typeface="微软雅黑" panose="020B0503020204020204" pitchFamily="34" charset="-122"/>
                  <a:ea typeface="微软雅黑" panose="020B0503020204020204" pitchFamily="34" charset="-122"/>
                  <a:sym typeface="+mn-ea"/>
                </a:rPr>
                <a:t>本品氨基酸种类全，总氮量高，</a:t>
              </a:r>
              <a:r>
                <a:rPr lang="zh-CN" altLang="zh-CN" sz="1200" dirty="0">
                  <a:latin typeface="微软雅黑" panose="020B0503020204020204" pitchFamily="34" charset="-122"/>
                  <a:ea typeface="微软雅黑" panose="020B0503020204020204" pitchFamily="34" charset="-122"/>
                  <a:sym typeface="+mn-ea"/>
                </a:rPr>
                <a:t>支链氨基酸含量高，</a:t>
              </a:r>
              <a:r>
                <a:rPr lang="zh-CN" altLang="zh-CN" sz="1200" dirty="0">
                  <a:latin typeface="微软雅黑" panose="020B0503020204020204" pitchFamily="34" charset="-122"/>
                  <a:ea typeface="微软雅黑" panose="020B0503020204020204" pitchFamily="34" charset="-122"/>
                  <a:sym typeface="+mn-ea"/>
                </a:rPr>
                <a:t>含谷氨酰胺和牛磺酸。</a:t>
              </a:r>
              <a:r>
                <a:rPr lang="zh-CN" altLang="zh-CN" sz="1200" b="1" dirty="0">
                  <a:solidFill>
                    <a:srgbClr val="C00000"/>
                  </a:solidFill>
                  <a:latin typeface="微软雅黑" panose="020B0503020204020204" pitchFamily="34" charset="-122"/>
                  <a:ea typeface="微软雅黑" panose="020B0503020204020204" pitchFamily="34" charset="-122"/>
                  <a:sym typeface="+mn-ea"/>
                </a:rPr>
                <a:t>谷氨酰胺利用率高，</a:t>
              </a:r>
              <a:r>
                <a:rPr lang="zh-CN" altLang="zh-CN" sz="1200" dirty="0">
                  <a:latin typeface="微软雅黑" panose="020B0503020204020204" pitchFamily="34" charset="-122"/>
                  <a:ea typeface="微软雅黑" panose="020B0503020204020204" pitchFamily="34" charset="-122"/>
                  <a:sym typeface="+mn-ea"/>
                </a:rPr>
                <a:t>有利于胃肠手术患者</a:t>
              </a:r>
              <a:r>
                <a:rPr lang="zh-CN" altLang="zh-CN" sz="1200" b="1" dirty="0">
                  <a:solidFill>
                    <a:srgbClr val="C00000"/>
                  </a:solidFill>
                  <a:latin typeface="微软雅黑" panose="020B0503020204020204" pitchFamily="34" charset="-122"/>
                  <a:ea typeface="微软雅黑" panose="020B0503020204020204" pitchFamily="34" charset="-122"/>
                  <a:sym typeface="+mn-ea"/>
                </a:rPr>
                <a:t>降低肠粘膜通透性，</a:t>
              </a:r>
              <a:r>
                <a:rPr lang="zh-CN" altLang="zh-CN" sz="1200" dirty="0">
                  <a:latin typeface="微软雅黑" panose="020B0503020204020204" pitchFamily="34" charset="-122"/>
                  <a:ea typeface="微软雅黑" panose="020B0503020204020204" pitchFamily="34" charset="-122"/>
                  <a:sym typeface="+mn-ea"/>
                </a:rPr>
                <a:t>促进蛋白质合成，</a:t>
              </a:r>
              <a:r>
                <a:rPr lang="zh-CN" altLang="zh-CN" sz="1200" dirty="0">
                  <a:latin typeface="微软雅黑" panose="020B0503020204020204" pitchFamily="34" charset="-122"/>
                  <a:ea typeface="微软雅黑" panose="020B0503020204020204" pitchFamily="34" charset="-122"/>
                  <a:sym typeface="+mn-ea"/>
                </a:rPr>
                <a:t>减少输液量，</a:t>
              </a:r>
              <a:r>
                <a:rPr lang="zh-CN" altLang="zh-CN" sz="1200" b="1" dirty="0">
                  <a:solidFill>
                    <a:srgbClr val="C00000"/>
                  </a:solidFill>
                  <a:latin typeface="微软雅黑" panose="020B0503020204020204" pitchFamily="34" charset="-122"/>
                  <a:ea typeface="微软雅黑" panose="020B0503020204020204" pitchFamily="34" charset="-122"/>
                  <a:sym typeface="+mn-ea"/>
                </a:rPr>
                <a:t>减轻肝脏损害，</a:t>
              </a:r>
              <a:r>
                <a:rPr lang="zh-CN" altLang="zh-CN" sz="1200" dirty="0">
                  <a:latin typeface="微软雅黑" panose="020B0503020204020204" pitchFamily="34" charset="-122"/>
                  <a:ea typeface="微软雅黑" panose="020B0503020204020204" pitchFamily="34" charset="-122"/>
                  <a:sym typeface="+mn-ea"/>
                </a:rPr>
                <a:t>没有抗氧剂的过敏反应，</a:t>
              </a:r>
              <a:r>
                <a:rPr lang="zh-CN" altLang="zh-CN" sz="1200" b="1" dirty="0">
                  <a:solidFill>
                    <a:srgbClr val="C00000"/>
                  </a:solidFill>
                  <a:latin typeface="微软雅黑" panose="020B0503020204020204" pitchFamily="34" charset="-122"/>
                  <a:ea typeface="微软雅黑" panose="020B0503020204020204" pitchFamily="34" charset="-122"/>
                  <a:sym typeface="+mn-ea"/>
                </a:rPr>
                <a:t>减少住院时间和治疗费用。</a:t>
              </a:r>
              <a:endParaRPr lang="en-US" altLang="zh-CN" sz="1200" b="1" dirty="0">
                <a:solidFill>
                  <a:srgbClr val="C00000"/>
                </a:solidFill>
                <a:latin typeface="微软雅黑" panose="020B0503020204020204" pitchFamily="34" charset="-122"/>
                <a:ea typeface="微软雅黑" panose="020B0503020204020204" pitchFamily="34" charset="-122"/>
              </a:endParaRPr>
            </a:p>
          </p:txBody>
        </p:sp>
        <p:sp>
          <p:nvSpPr>
            <p:cNvPr id="15" name="文本框 14"/>
            <p:cNvSpPr txBox="1"/>
            <p:nvPr/>
          </p:nvSpPr>
          <p:spPr bwMode="gray">
            <a:xfrm>
              <a:off x="6243828" y="4439824"/>
              <a:ext cx="5652000" cy="1548000"/>
            </a:xfrm>
            <a:prstGeom prst="rect">
              <a:avLst/>
            </a:prstGeom>
            <a:ln w="9525">
              <a:solidFill>
                <a:schemeClr val="accent2">
                  <a:lumMod val="40000"/>
                  <a:lumOff val="60000"/>
                </a:schemeClr>
              </a:solidFill>
            </a:ln>
          </p:spPr>
          <p:txBody>
            <a:bodyPr wrap="square" lIns="36000" tIns="36000" rIns="36000" bIns="36000" rtlCol="0" anchor="t" anchorCtr="0">
              <a:noAutofit/>
            </a:bodyPr>
            <a:lstStyle>
              <a:defPPr>
                <a:defRPr lang="en-US"/>
              </a:defPPr>
              <a:lvl1pPr marL="171450" indent="-171450">
                <a:lnSpc>
                  <a:spcPct val="130000"/>
                </a:lnSpc>
                <a:spcAft>
                  <a:spcPts val="600"/>
                </a:spcAft>
                <a:buFont typeface="Arial" panose="020B0604020202020204" pitchFamily="34" charset="0"/>
                <a:buChar char="•"/>
                <a:defRPr sz="1300">
                  <a:latin typeface="微软雅黑" panose="020B0503020204020204" pitchFamily="34" charset="-122"/>
                  <a:ea typeface="微软雅黑" panose="020B0503020204020204" pitchFamily="34" charset="-122"/>
                </a:defRPr>
              </a:lvl1pPr>
            </a:lstStyle>
            <a:p>
              <a:pPr marL="180975" indent="-180975">
                <a:lnSpc>
                  <a:spcPct val="150000"/>
                </a:lnSpc>
                <a:spcAft>
                  <a:spcPts val="0"/>
                </a:spcAft>
                <a:defRPr/>
              </a:pPr>
              <a:r>
                <a:rPr lang="zh-CN" altLang="en-US" sz="1200" dirty="0"/>
                <a:t>使用前</a:t>
              </a:r>
              <a:r>
                <a:rPr lang="zh-CN" altLang="zh-CN" sz="1200" dirty="0"/>
                <a:t>需</a:t>
              </a:r>
              <a:r>
                <a:rPr lang="zh-CN" altLang="en-US" sz="1200" dirty="0"/>
                <a:t>进行</a:t>
              </a:r>
              <a:r>
                <a:rPr lang="zh-CN" altLang="zh-CN" sz="1200" dirty="0"/>
                <a:t>营养评估</a:t>
              </a:r>
              <a:r>
                <a:rPr lang="zh-CN" altLang="en-US" sz="1200" dirty="0"/>
                <a:t>，</a:t>
              </a:r>
              <a:r>
                <a:rPr lang="zh-CN" altLang="zh-CN" sz="1200" dirty="0"/>
                <a:t>符合指征方可使用，不存在经办审核难度大的问题。</a:t>
              </a:r>
              <a:endParaRPr lang="en-US" altLang="zh-CN" sz="1200" dirty="0"/>
            </a:p>
            <a:p>
              <a:pPr marL="180975" indent="-180975">
                <a:lnSpc>
                  <a:spcPct val="150000"/>
                </a:lnSpc>
                <a:spcAft>
                  <a:spcPts val="0"/>
                </a:spcAft>
                <a:defRPr/>
              </a:pPr>
              <a:r>
                <a:rPr lang="zh-CN" altLang="zh-CN" sz="1200" dirty="0"/>
                <a:t>适应症及用法用量规定明确，临床指南清晰规范，临床上不易产生滥用风险和潜在超说明书用药的可能性。 </a:t>
              </a:r>
              <a:endParaRPr lang="en-US" altLang="zh-CN" sz="1200" dirty="0"/>
            </a:p>
            <a:p>
              <a:pPr marL="180975" indent="-180975">
                <a:lnSpc>
                  <a:spcPct val="150000"/>
                </a:lnSpc>
                <a:spcAft>
                  <a:spcPts val="0"/>
                </a:spcAft>
                <a:defRPr/>
              </a:pPr>
              <a:r>
                <a:rPr lang="zh-CN" altLang="zh-CN" sz="1200" dirty="0"/>
                <a:t>无需额外联用谷氨酰胺注射液，输注液体液量低，</a:t>
              </a:r>
              <a:r>
                <a:rPr lang="zh-CN" altLang="en-US" sz="1200" dirty="0"/>
                <a:t>简化</a:t>
              </a:r>
              <a:r>
                <a:rPr lang="zh-CN" altLang="zh-CN" sz="1200" dirty="0"/>
                <a:t>配液工作量，临床应用简便，同时降低药剂</a:t>
              </a:r>
              <a:r>
                <a:rPr lang="zh-CN" altLang="en-US" sz="1200" dirty="0"/>
                <a:t>配制过程</a:t>
              </a:r>
              <a:r>
                <a:rPr lang="zh-CN" altLang="zh-CN" sz="1200" dirty="0"/>
                <a:t>染菌风险，临床管理难度不大。</a:t>
              </a:r>
              <a:endParaRPr lang="zh-CN" altLang="zh-CN" sz="1200" dirty="0"/>
            </a:p>
          </p:txBody>
        </p:sp>
        <p:sp>
          <p:nvSpPr>
            <p:cNvPr id="4" name="矩形: 圆角 3"/>
            <p:cNvSpPr/>
            <p:nvPr/>
          </p:nvSpPr>
          <p:spPr>
            <a:xfrm>
              <a:off x="351810" y="296932"/>
              <a:ext cx="2035415" cy="484567"/>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公平性（</a:t>
              </a:r>
              <a:r>
                <a:rPr lang="en-US" altLang="zh-CN"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1/2</a:t>
              </a:r>
              <a:r>
                <a:rPr lang="zh-CN" altLang="en-US"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400" b="1" dirty="0">
                <a:solidFill>
                  <a:schemeClr val="tx1"/>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2089563" y="409089"/>
              <a:ext cx="8413012" cy="372410"/>
            </a:xfrm>
            <a:prstGeom prst="rect">
              <a:avLst/>
            </a:prstGeom>
            <a:noFill/>
          </p:spPr>
          <p:txBody>
            <a:bodyPr wrap="square">
              <a:spAutoFit/>
            </a:bodyPr>
            <a:lstStyle/>
            <a:p>
              <a:pPr marL="327025" lvl="0" eaLnBrk="0">
                <a:lnSpc>
                  <a:spcPct val="91000"/>
                </a:lnSpc>
                <a:spcBef>
                  <a:spcPts val="600"/>
                </a:spcBef>
                <a:spcAft>
                  <a:spcPts val="600"/>
                </a:spcAft>
                <a:tabLst>
                  <a:tab pos="520700" algn="l"/>
                </a:tabLst>
                <a:defRPr/>
              </a:pPr>
              <a:r>
                <a:rPr kumimoji="0" lang="zh-CN" altLang="en-US" sz="2000" b="1" i="0" u="none" strike="noStrike" kern="0" cap="none" normalizeH="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针对创伤代谢特点设计，</a:t>
              </a:r>
              <a:r>
                <a:rPr kumimoji="0" lang="zh-CN" altLang="en-US" sz="2000" b="1" i="0" u="none" strike="noStrike" kern="0" cap="none" normalizeH="0" noProof="0" dirty="0">
                  <a:ln>
                    <a:noFill/>
                  </a:ln>
                  <a:solidFill>
                    <a:srgbClr val="C00000"/>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弥补胃肠手术患者对优质创伤氨基酸的需求</a:t>
              </a:r>
              <a:r>
                <a:rPr kumimoji="0" lang="zh-CN" altLang="en-US" sz="2000" b="1" i="0" u="none" strike="noStrike" kern="0" cap="none" normalizeH="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a:t>
              </a:r>
              <a:endParaRPr kumimoji="0" lang="zh-CN" altLang="en-US" sz="2000" b="1" i="0" u="none" strike="noStrike" kern="1200" cap="none" normalizeH="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7" name="矩形 6"/>
            <p:cNvSpPr/>
            <p:nvPr/>
          </p:nvSpPr>
          <p:spPr bwMode="gray">
            <a:xfrm>
              <a:off x="6243828" y="1201746"/>
              <a:ext cx="5652000" cy="720000"/>
            </a:xfrm>
            <a:prstGeom prst="rect">
              <a:avLst/>
            </a:prstGeom>
            <a:solidFill>
              <a:schemeClr val="accent1"/>
            </a:solidFill>
            <a:ln w="28575" cap="flat" cmpd="sng" algn="ctr">
              <a:no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lvl="0" algn="ctr" fontAlgn="base">
                <a:lnSpc>
                  <a:spcPts val="2300"/>
                </a:lnSpc>
                <a:spcAft>
                  <a:spcPct val="0"/>
                </a:spcAft>
                <a:buClr>
                  <a:srgbClr val="0095FF"/>
                </a:buClr>
                <a:buSzPct val="90000"/>
                <a:defRPr/>
              </a:pPr>
              <a:r>
                <a:rPr lang="zh-CN" altLang="en-US" sz="1400" b="1" dirty="0">
                  <a:solidFill>
                    <a:srgbClr val="C00000"/>
                  </a:solidFill>
                  <a:latin typeface="微软雅黑" panose="020B0503020204020204" pitchFamily="34" charset="-122"/>
                  <a:ea typeface="微软雅黑" panose="020B0503020204020204" pitchFamily="34" charset="-122"/>
                </a:rPr>
                <a:t>可替代目录内同类产品</a:t>
              </a:r>
              <a:r>
                <a:rPr lang="zh-CN" altLang="en-US" sz="1400" b="1" dirty="0">
                  <a:solidFill>
                    <a:prstClr val="white"/>
                  </a:solidFill>
                  <a:latin typeface="微软雅黑" panose="020B0503020204020204" pitchFamily="34" charset="-122"/>
                  <a:ea typeface="微软雅黑" panose="020B0503020204020204" pitchFamily="34" charset="-122"/>
                </a:rPr>
                <a:t>，价格合理，</a:t>
              </a:r>
              <a:endParaRPr lang="en-US" altLang="zh-CN" sz="1400" b="1" dirty="0">
                <a:solidFill>
                  <a:prstClr val="white"/>
                </a:solidFill>
                <a:latin typeface="微软雅黑" panose="020B0503020204020204" pitchFamily="34" charset="-122"/>
                <a:ea typeface="微软雅黑" panose="020B0503020204020204" pitchFamily="34" charset="-122"/>
              </a:endParaRPr>
            </a:p>
            <a:p>
              <a:pPr lvl="0" algn="ctr" fontAlgn="base">
                <a:lnSpc>
                  <a:spcPts val="2300"/>
                </a:lnSpc>
                <a:spcAft>
                  <a:spcPct val="0"/>
                </a:spcAft>
                <a:buClr>
                  <a:srgbClr val="0095FF"/>
                </a:buClr>
                <a:buSzPct val="90000"/>
                <a:defRPr/>
              </a:pPr>
              <a:r>
                <a:rPr lang="zh-CN" altLang="en-US" sz="1400" b="1" dirty="0">
                  <a:solidFill>
                    <a:prstClr val="white"/>
                  </a:solidFill>
                  <a:latin typeface="微软雅黑" panose="020B0503020204020204" pitchFamily="34" charset="-122"/>
                  <a:ea typeface="微软雅黑" panose="020B0503020204020204" pitchFamily="34" charset="-122"/>
                </a:rPr>
                <a:t>符合“保基本”原则</a:t>
              </a:r>
              <a:endParaRPr lang="zh-CN" altLang="en-US" sz="1400" b="1" dirty="0">
                <a:solidFill>
                  <a:prstClr val="white"/>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0" advTm="48889"/>
    </mc:Choice>
    <mc:Fallback>
      <p:transition advTm="4888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a:xfrm>
            <a:off x="9282545" y="6311905"/>
            <a:ext cx="2743200" cy="365125"/>
          </a:xfrm>
        </p:spPr>
        <p:txBody>
          <a:bodyPr/>
          <a:lstStyle/>
          <a:p>
            <a:pPr>
              <a:defRPr/>
            </a:pPr>
            <a:fld id="{82F07F4B-738E-4952-A507-C2AE9FAC8DC0}" type="slidenum">
              <a:rPr lang="en-US" altLang="zh-CN" smtClean="0">
                <a:solidFill>
                  <a:prstClr val="black">
                    <a:tint val="75000"/>
                  </a:prstClr>
                </a:solidFill>
              </a:rPr>
            </a:fld>
            <a:endParaRPr lang="en-US" altLang="zh-CN">
              <a:solidFill>
                <a:prstClr val="black">
                  <a:tint val="75000"/>
                </a:prstClr>
              </a:solidFill>
            </a:endParaRPr>
          </a:p>
        </p:txBody>
      </p:sp>
      <p:pic>
        <p:nvPicPr>
          <p:cNvPr id="6" name="图片 5" descr="世桥生物标志-01"/>
          <p:cNvPicPr>
            <a:picLocks noChangeAspect="1"/>
          </p:cNvPicPr>
          <p:nvPr/>
        </p:nvPicPr>
        <p:blipFill>
          <a:blip r:embed="rId1"/>
          <a:stretch>
            <a:fillRect/>
          </a:stretch>
        </p:blipFill>
        <p:spPr>
          <a:xfrm>
            <a:off x="10776795" y="117790"/>
            <a:ext cx="1248950" cy="721444"/>
          </a:xfrm>
          <a:prstGeom prst="rect">
            <a:avLst/>
          </a:prstGeom>
        </p:spPr>
      </p:pic>
      <p:grpSp>
        <p:nvGrpSpPr>
          <p:cNvPr id="5" name="组合 4"/>
          <p:cNvGrpSpPr/>
          <p:nvPr/>
        </p:nvGrpSpPr>
        <p:grpSpPr>
          <a:xfrm>
            <a:off x="228204" y="992777"/>
            <a:ext cx="11045948" cy="5503777"/>
            <a:chOff x="228204" y="992777"/>
            <a:chExt cx="11045948" cy="5503777"/>
          </a:xfrm>
        </p:grpSpPr>
        <p:sp>
          <p:nvSpPr>
            <p:cNvPr id="26" name="椭圆 25"/>
            <p:cNvSpPr/>
            <p:nvPr/>
          </p:nvSpPr>
          <p:spPr bwMode="gray">
            <a:xfrm>
              <a:off x="1379748" y="5194158"/>
              <a:ext cx="468000" cy="468000"/>
            </a:xfrm>
            <a:prstGeom prst="ellipse">
              <a:avLst/>
            </a:prstGeom>
            <a:solidFill>
              <a:schemeClr val="accent1"/>
            </a:solidFill>
            <a:ln w="28575" cap="flat" cmpd="sng" algn="ctr">
              <a:solidFill>
                <a:schemeClr val="accent1"/>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algn="ctr" fontAlgn="base">
                <a:lnSpc>
                  <a:spcPct val="90000"/>
                </a:lnSpc>
                <a:spcAft>
                  <a:spcPct val="0"/>
                </a:spcAft>
                <a:buClr>
                  <a:srgbClr val="0095FF"/>
                </a:buClr>
                <a:buSzPct val="90000"/>
                <a:defRPr/>
              </a:pPr>
              <a:r>
                <a:rPr lang="en-US" altLang="zh-CN" b="1" dirty="0">
                  <a:solidFill>
                    <a:schemeClr val="bg1"/>
                  </a:solidFill>
                  <a:latin typeface="Arial" panose="020B0604020202020204"/>
                  <a:ea typeface="黑体" panose="02010609060101010101" charset="-122"/>
                </a:rPr>
                <a:t>5</a:t>
              </a:r>
              <a:endParaRPr lang="zh-CN" altLang="en-US" b="1" dirty="0">
                <a:solidFill>
                  <a:schemeClr val="bg1"/>
                </a:solidFill>
                <a:latin typeface="Arial" panose="020B0604020202020204"/>
                <a:ea typeface="黑体" panose="02010609060101010101" charset="-122"/>
              </a:endParaRPr>
            </a:p>
          </p:txBody>
        </p:sp>
        <p:sp>
          <p:nvSpPr>
            <p:cNvPr id="27" name="矩形: 圆角 26"/>
            <p:cNvSpPr/>
            <p:nvPr/>
          </p:nvSpPr>
          <p:spPr bwMode="gray">
            <a:xfrm>
              <a:off x="2067319" y="5148252"/>
              <a:ext cx="1387807" cy="468000"/>
            </a:xfrm>
            <a:prstGeom prst="roundRect">
              <a:avLst/>
            </a:prstGeom>
            <a:solidFill>
              <a:schemeClr val="accent1"/>
            </a:solidFill>
            <a:ln w="28575" cap="flat" cmpd="sng" algn="ctr">
              <a:solidFill>
                <a:schemeClr val="accent1"/>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algn="ctr" fontAlgn="base">
                <a:lnSpc>
                  <a:spcPct val="90000"/>
                </a:lnSpc>
                <a:spcAft>
                  <a:spcPct val="0"/>
                </a:spcAft>
                <a:buClr>
                  <a:srgbClr val="0095FF"/>
                </a:buClr>
                <a:buSzPct val="90000"/>
                <a:defRPr/>
              </a:pPr>
              <a:r>
                <a:rPr lang="zh-CN" altLang="en-US" b="1" dirty="0">
                  <a:solidFill>
                    <a:schemeClr val="bg1"/>
                  </a:solidFill>
                  <a:latin typeface="微软雅黑" panose="020B0503020204020204" pitchFamily="34" charset="-122"/>
                  <a:ea typeface="微软雅黑" panose="020B0503020204020204" pitchFamily="34" charset="-122"/>
                </a:rPr>
                <a:t>公平性</a:t>
              </a:r>
              <a:endParaRPr lang="zh-CN" altLang="en-US" b="1" dirty="0">
                <a:solidFill>
                  <a:schemeClr val="bg1"/>
                </a:solidFill>
                <a:latin typeface="微软雅黑" panose="020B0503020204020204" pitchFamily="34" charset="-122"/>
                <a:ea typeface="微软雅黑" panose="020B0503020204020204" pitchFamily="34" charset="-122"/>
              </a:endParaRPr>
            </a:p>
          </p:txBody>
        </p:sp>
        <p:grpSp>
          <p:nvGrpSpPr>
            <p:cNvPr id="4" name="组合 3"/>
            <p:cNvGrpSpPr/>
            <p:nvPr/>
          </p:nvGrpSpPr>
          <p:grpSpPr>
            <a:xfrm>
              <a:off x="228204" y="992777"/>
              <a:ext cx="11045948" cy="5503777"/>
              <a:chOff x="228204" y="992777"/>
              <a:chExt cx="11045948" cy="5503777"/>
            </a:xfrm>
          </p:grpSpPr>
          <p:sp>
            <p:nvSpPr>
              <p:cNvPr id="3" name="文本框 2"/>
              <p:cNvSpPr txBox="1"/>
              <p:nvPr/>
            </p:nvSpPr>
            <p:spPr>
              <a:xfrm>
                <a:off x="228204" y="2578604"/>
                <a:ext cx="800219" cy="3917950"/>
              </a:xfrm>
              <a:prstGeom prst="rect">
                <a:avLst/>
              </a:prstGeom>
              <a:noFill/>
            </p:spPr>
            <p:txBody>
              <a:bodyPr vert="eaVert" wrap="square" rtlCol="0">
                <a:spAutoFit/>
              </a:bodyPr>
              <a:lstStyle/>
              <a:p>
                <a:r>
                  <a:rPr lang="zh-CN" altLang="en-US" sz="4000" b="1" dirty="0">
                    <a:solidFill>
                      <a:schemeClr val="tx2"/>
                    </a:solidFill>
                    <a:latin typeface="微软雅黑" panose="020B0503020204020204" pitchFamily="34" charset="-122"/>
                    <a:ea typeface="微软雅黑" panose="020B0503020204020204" pitchFamily="34" charset="-122"/>
                  </a:rPr>
                  <a:t>目   录</a:t>
                </a:r>
                <a:endParaRPr lang="zh-CN" altLang="en-US" sz="4000" b="1" dirty="0">
                  <a:solidFill>
                    <a:schemeClr val="tx2"/>
                  </a:solidFill>
                  <a:latin typeface="微软雅黑" panose="020B0503020204020204" pitchFamily="34" charset="-122"/>
                  <a:ea typeface="微软雅黑" panose="020B0503020204020204" pitchFamily="34" charset="-122"/>
                </a:endParaRPr>
              </a:p>
            </p:txBody>
          </p:sp>
          <p:cxnSp>
            <p:nvCxnSpPr>
              <p:cNvPr id="7" name="直接连接符 6"/>
              <p:cNvCxnSpPr/>
              <p:nvPr/>
            </p:nvCxnSpPr>
            <p:spPr>
              <a:xfrm>
                <a:off x="1193121" y="992777"/>
                <a:ext cx="0" cy="531912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3" name="椭圆 12"/>
              <p:cNvSpPr/>
              <p:nvPr/>
            </p:nvSpPr>
            <p:spPr bwMode="gray">
              <a:xfrm>
                <a:off x="1379748" y="1486734"/>
                <a:ext cx="468000" cy="468000"/>
              </a:xfrm>
              <a:prstGeom prst="ellipse">
                <a:avLst/>
              </a:prstGeom>
              <a:solidFill>
                <a:schemeClr val="accent1"/>
              </a:solidFill>
              <a:ln w="28575" cap="flat" cmpd="sng" algn="ctr">
                <a:solidFill>
                  <a:schemeClr val="accent1"/>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algn="ctr" fontAlgn="base">
                  <a:lnSpc>
                    <a:spcPct val="90000"/>
                  </a:lnSpc>
                  <a:spcAft>
                    <a:spcPct val="0"/>
                  </a:spcAft>
                  <a:buClr>
                    <a:srgbClr val="0095FF"/>
                  </a:buClr>
                  <a:buSzPct val="90000"/>
                  <a:defRPr/>
                </a:pPr>
                <a:r>
                  <a:rPr lang="en-US" altLang="zh-CN" b="1" dirty="0">
                    <a:solidFill>
                      <a:schemeClr val="bg1"/>
                    </a:solidFill>
                    <a:latin typeface="Arial" panose="020B0604020202020204"/>
                    <a:ea typeface="黑体" panose="02010609060101010101" charset="-122"/>
                  </a:rPr>
                  <a:t>1</a:t>
                </a:r>
                <a:endParaRPr lang="zh-CN" altLang="en-US" b="1" dirty="0">
                  <a:solidFill>
                    <a:schemeClr val="bg1"/>
                  </a:solidFill>
                  <a:latin typeface="Arial" panose="020B0604020202020204"/>
                  <a:ea typeface="黑体" panose="02010609060101010101" charset="-122"/>
                </a:endParaRPr>
              </a:p>
            </p:txBody>
          </p:sp>
          <p:sp>
            <p:nvSpPr>
              <p:cNvPr id="15" name="矩形: 圆角 14"/>
              <p:cNvSpPr/>
              <p:nvPr/>
            </p:nvSpPr>
            <p:spPr bwMode="gray">
              <a:xfrm>
                <a:off x="2067319" y="1440828"/>
                <a:ext cx="1387807" cy="468000"/>
              </a:xfrm>
              <a:prstGeom prst="roundRect">
                <a:avLst/>
              </a:prstGeom>
              <a:solidFill>
                <a:schemeClr val="accent1"/>
              </a:solidFill>
              <a:ln w="28575" cap="flat" cmpd="sng" algn="ctr">
                <a:solidFill>
                  <a:schemeClr val="accent1"/>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algn="ctr" fontAlgn="base">
                  <a:lnSpc>
                    <a:spcPct val="90000"/>
                  </a:lnSpc>
                  <a:spcAft>
                    <a:spcPct val="0"/>
                  </a:spcAft>
                  <a:buClr>
                    <a:srgbClr val="0095FF"/>
                  </a:buClr>
                  <a:buSzPct val="90000"/>
                  <a:defRPr/>
                </a:pPr>
                <a:r>
                  <a:rPr lang="zh-CN" altLang="en-US" b="1" dirty="0">
                    <a:solidFill>
                      <a:schemeClr val="bg1"/>
                    </a:solidFill>
                    <a:latin typeface="微软雅黑" panose="020B0503020204020204" pitchFamily="34" charset="-122"/>
                    <a:ea typeface="微软雅黑" panose="020B0503020204020204" pitchFamily="34" charset="-122"/>
                  </a:rPr>
                  <a:t>基本信息</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6" name="椭圆 15"/>
              <p:cNvSpPr/>
              <p:nvPr/>
            </p:nvSpPr>
            <p:spPr bwMode="gray">
              <a:xfrm>
                <a:off x="1379748" y="2331453"/>
                <a:ext cx="468000" cy="468000"/>
              </a:xfrm>
              <a:prstGeom prst="ellipse">
                <a:avLst/>
              </a:prstGeom>
              <a:solidFill>
                <a:schemeClr val="accent1"/>
              </a:solidFill>
              <a:ln w="28575" cap="flat" cmpd="sng" algn="ctr">
                <a:solidFill>
                  <a:schemeClr val="accent1"/>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algn="ctr" fontAlgn="base">
                  <a:lnSpc>
                    <a:spcPct val="90000"/>
                  </a:lnSpc>
                  <a:spcAft>
                    <a:spcPct val="0"/>
                  </a:spcAft>
                  <a:buClr>
                    <a:srgbClr val="0095FF"/>
                  </a:buClr>
                  <a:buSzPct val="90000"/>
                  <a:defRPr/>
                </a:pPr>
                <a:r>
                  <a:rPr lang="en-US" altLang="zh-CN" b="1" dirty="0">
                    <a:solidFill>
                      <a:schemeClr val="bg1"/>
                    </a:solidFill>
                    <a:latin typeface="Arial" panose="020B0604020202020204"/>
                    <a:ea typeface="黑体" panose="02010609060101010101" charset="-122"/>
                  </a:rPr>
                  <a:t>2</a:t>
                </a:r>
                <a:endParaRPr lang="zh-CN" altLang="en-US" b="1" dirty="0">
                  <a:solidFill>
                    <a:schemeClr val="bg1"/>
                  </a:solidFill>
                  <a:latin typeface="Arial" panose="020B0604020202020204"/>
                  <a:ea typeface="黑体" panose="02010609060101010101" charset="-122"/>
                </a:endParaRPr>
              </a:p>
            </p:txBody>
          </p:sp>
          <p:sp>
            <p:nvSpPr>
              <p:cNvPr id="17" name="矩形: 圆角 16"/>
              <p:cNvSpPr/>
              <p:nvPr/>
            </p:nvSpPr>
            <p:spPr bwMode="gray">
              <a:xfrm>
                <a:off x="2067319" y="2285547"/>
                <a:ext cx="1387807" cy="468000"/>
              </a:xfrm>
              <a:prstGeom prst="roundRect">
                <a:avLst/>
              </a:prstGeom>
              <a:solidFill>
                <a:schemeClr val="accent1"/>
              </a:solidFill>
              <a:ln w="28575" cap="flat" cmpd="sng" algn="ctr">
                <a:solidFill>
                  <a:schemeClr val="accent1"/>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algn="ctr" fontAlgn="base">
                  <a:lnSpc>
                    <a:spcPct val="90000"/>
                  </a:lnSpc>
                  <a:spcAft>
                    <a:spcPct val="0"/>
                  </a:spcAft>
                  <a:buClr>
                    <a:srgbClr val="0095FF"/>
                  </a:buClr>
                  <a:buSzPct val="90000"/>
                  <a:defRPr/>
                </a:pPr>
                <a:r>
                  <a:rPr lang="zh-CN" altLang="en-US" b="1" dirty="0">
                    <a:solidFill>
                      <a:schemeClr val="bg1"/>
                    </a:solidFill>
                    <a:latin typeface="微软雅黑" panose="020B0503020204020204" pitchFamily="34" charset="-122"/>
                    <a:ea typeface="微软雅黑" panose="020B0503020204020204" pitchFamily="34" charset="-122"/>
                  </a:rPr>
                  <a:t>有效性</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22" name="椭圆 21"/>
              <p:cNvSpPr/>
              <p:nvPr/>
            </p:nvSpPr>
            <p:spPr bwMode="gray">
              <a:xfrm>
                <a:off x="1379748" y="3285688"/>
                <a:ext cx="468000" cy="468000"/>
              </a:xfrm>
              <a:prstGeom prst="ellipse">
                <a:avLst/>
              </a:prstGeom>
              <a:solidFill>
                <a:schemeClr val="accent1"/>
              </a:solidFill>
              <a:ln w="28575" cap="flat" cmpd="sng" algn="ctr">
                <a:solidFill>
                  <a:schemeClr val="accent1"/>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algn="ctr" fontAlgn="base">
                  <a:lnSpc>
                    <a:spcPct val="90000"/>
                  </a:lnSpc>
                  <a:spcAft>
                    <a:spcPct val="0"/>
                  </a:spcAft>
                  <a:buClr>
                    <a:srgbClr val="0095FF"/>
                  </a:buClr>
                  <a:buSzPct val="90000"/>
                  <a:defRPr/>
                </a:pPr>
                <a:r>
                  <a:rPr lang="en-US" altLang="zh-CN" b="1" dirty="0">
                    <a:solidFill>
                      <a:schemeClr val="bg1"/>
                    </a:solidFill>
                    <a:latin typeface="Arial" panose="020B0604020202020204"/>
                    <a:ea typeface="黑体" panose="02010609060101010101" charset="-122"/>
                  </a:rPr>
                  <a:t>3</a:t>
                </a:r>
                <a:endParaRPr lang="zh-CN" altLang="en-US" b="1" dirty="0">
                  <a:solidFill>
                    <a:schemeClr val="bg1"/>
                  </a:solidFill>
                  <a:latin typeface="Arial" panose="020B0604020202020204"/>
                  <a:ea typeface="黑体" panose="02010609060101010101" charset="-122"/>
                </a:endParaRPr>
              </a:p>
            </p:txBody>
          </p:sp>
          <p:sp>
            <p:nvSpPr>
              <p:cNvPr id="23" name="矩形: 圆角 22"/>
              <p:cNvSpPr/>
              <p:nvPr/>
            </p:nvSpPr>
            <p:spPr bwMode="gray">
              <a:xfrm>
                <a:off x="2067319" y="3239782"/>
                <a:ext cx="1387807" cy="468000"/>
              </a:xfrm>
              <a:prstGeom prst="roundRect">
                <a:avLst/>
              </a:prstGeom>
              <a:solidFill>
                <a:schemeClr val="accent1"/>
              </a:solidFill>
              <a:ln w="28575" cap="flat" cmpd="sng" algn="ctr">
                <a:solidFill>
                  <a:schemeClr val="accent1"/>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algn="ctr" fontAlgn="base">
                  <a:lnSpc>
                    <a:spcPct val="90000"/>
                  </a:lnSpc>
                  <a:spcAft>
                    <a:spcPct val="0"/>
                  </a:spcAft>
                  <a:buClr>
                    <a:srgbClr val="0095FF"/>
                  </a:buClr>
                  <a:buSzPct val="90000"/>
                  <a:defRPr/>
                </a:pPr>
                <a:r>
                  <a:rPr lang="zh-CN" altLang="en-US" b="1" dirty="0">
                    <a:solidFill>
                      <a:schemeClr val="bg1"/>
                    </a:solidFill>
                    <a:latin typeface="微软雅黑" panose="020B0503020204020204" pitchFamily="34" charset="-122"/>
                    <a:ea typeface="微软雅黑" panose="020B0503020204020204" pitchFamily="34" charset="-122"/>
                  </a:rPr>
                  <a:t>安全性</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24" name="椭圆 23"/>
              <p:cNvSpPr/>
              <p:nvPr/>
            </p:nvSpPr>
            <p:spPr bwMode="gray">
              <a:xfrm>
                <a:off x="1379748" y="4239923"/>
                <a:ext cx="468000" cy="468000"/>
              </a:xfrm>
              <a:prstGeom prst="ellipse">
                <a:avLst/>
              </a:prstGeom>
              <a:solidFill>
                <a:schemeClr val="accent1"/>
              </a:solidFill>
              <a:ln w="28575" cap="flat" cmpd="sng" algn="ctr">
                <a:solidFill>
                  <a:schemeClr val="accent1"/>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algn="ctr" fontAlgn="base">
                  <a:lnSpc>
                    <a:spcPct val="90000"/>
                  </a:lnSpc>
                  <a:spcAft>
                    <a:spcPct val="0"/>
                  </a:spcAft>
                  <a:buClr>
                    <a:srgbClr val="0095FF"/>
                  </a:buClr>
                  <a:buSzPct val="90000"/>
                  <a:defRPr/>
                </a:pPr>
                <a:r>
                  <a:rPr lang="en-US" altLang="zh-CN" b="1" dirty="0">
                    <a:solidFill>
                      <a:schemeClr val="bg1"/>
                    </a:solidFill>
                    <a:latin typeface="Arial" panose="020B0604020202020204"/>
                    <a:ea typeface="黑体" panose="02010609060101010101" charset="-122"/>
                  </a:rPr>
                  <a:t>4</a:t>
                </a:r>
                <a:endParaRPr lang="zh-CN" altLang="en-US" b="1" dirty="0">
                  <a:solidFill>
                    <a:schemeClr val="bg1"/>
                  </a:solidFill>
                  <a:latin typeface="Arial" panose="020B0604020202020204"/>
                  <a:ea typeface="黑体" panose="02010609060101010101" charset="-122"/>
                </a:endParaRPr>
              </a:p>
            </p:txBody>
          </p:sp>
          <p:sp>
            <p:nvSpPr>
              <p:cNvPr id="25" name="矩形: 圆角 24"/>
              <p:cNvSpPr/>
              <p:nvPr/>
            </p:nvSpPr>
            <p:spPr bwMode="gray">
              <a:xfrm>
                <a:off x="2067319" y="4194017"/>
                <a:ext cx="1387807" cy="468000"/>
              </a:xfrm>
              <a:prstGeom prst="roundRect">
                <a:avLst/>
              </a:prstGeom>
              <a:solidFill>
                <a:schemeClr val="accent1"/>
              </a:solidFill>
              <a:ln w="28575" cap="flat" cmpd="sng" algn="ctr">
                <a:solidFill>
                  <a:schemeClr val="accent1"/>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algn="ctr" fontAlgn="base">
                  <a:lnSpc>
                    <a:spcPct val="90000"/>
                  </a:lnSpc>
                  <a:spcAft>
                    <a:spcPct val="0"/>
                  </a:spcAft>
                  <a:buClr>
                    <a:srgbClr val="0095FF"/>
                  </a:buClr>
                  <a:buSzPct val="90000"/>
                  <a:defRPr/>
                </a:pPr>
                <a:r>
                  <a:rPr lang="zh-CN" altLang="en-US" b="1" dirty="0">
                    <a:solidFill>
                      <a:schemeClr val="bg1"/>
                    </a:solidFill>
                    <a:latin typeface="微软雅黑" panose="020B0503020204020204" pitchFamily="34" charset="-122"/>
                    <a:ea typeface="微软雅黑" panose="020B0503020204020204" pitchFamily="34" charset="-122"/>
                  </a:rPr>
                  <a:t>创新性</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28" name="文本框 27"/>
              <p:cNvSpPr txBox="1"/>
              <p:nvPr/>
            </p:nvSpPr>
            <p:spPr bwMode="gray">
              <a:xfrm>
                <a:off x="3619824" y="1302960"/>
                <a:ext cx="7654328" cy="646331"/>
              </a:xfrm>
              <a:prstGeom prst="rect">
                <a:avLst/>
              </a:prstGeom>
              <a:noFill/>
            </p:spPr>
            <p:txBody>
              <a:bodyPr wrap="square">
                <a:spAutoFit/>
              </a:bodyPr>
              <a:lstStyle/>
              <a:p>
                <a:pPr>
                  <a:defRPr/>
                </a:pPr>
                <a:r>
                  <a:rPr lang="zh-CN" altLang="en-US" b="1" dirty="0">
                    <a:latin typeface="微软雅黑" panose="020B0503020204020204" pitchFamily="34" charset="-122"/>
                    <a:ea typeface="微软雅黑" panose="020B0503020204020204" pitchFamily="34" charset="-122"/>
                  </a:rPr>
                  <a:t>用于胃肠手术患者氨基酸补充，</a:t>
                </a:r>
                <a:r>
                  <a:rPr lang="zh-CN" altLang="en-US" b="1" dirty="0">
                    <a:solidFill>
                      <a:srgbClr val="C00000"/>
                    </a:solidFill>
                    <a:latin typeface="微软雅黑" panose="020B0503020204020204" pitchFamily="34" charset="-122"/>
                    <a:ea typeface="微软雅黑" panose="020B0503020204020204" pitchFamily="34" charset="-122"/>
                  </a:rPr>
                  <a:t>营养价值高，含谷氨酰胺、牛磺酸和高支链氨基酸。</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9" name="文本框 28"/>
              <p:cNvSpPr txBox="1"/>
              <p:nvPr/>
            </p:nvSpPr>
            <p:spPr bwMode="gray">
              <a:xfrm>
                <a:off x="3638387" y="3265590"/>
                <a:ext cx="7137147" cy="369332"/>
              </a:xfrm>
              <a:prstGeom prst="rect">
                <a:avLst/>
              </a:prstGeom>
              <a:noFill/>
            </p:spPr>
            <p:txBody>
              <a:bodyPr wrap="square">
                <a:spAutoFit/>
              </a:bodyPr>
              <a:lstStyle/>
              <a:p>
                <a:pPr>
                  <a:defRPr/>
                </a:pPr>
                <a:r>
                  <a:rPr lang="zh-CN" altLang="en-US" b="1" dirty="0">
                    <a:solidFill>
                      <a:srgbClr val="000000"/>
                    </a:solidFill>
                    <a:latin typeface="微软雅黑" panose="020B0503020204020204" pitchFamily="34" charset="-122"/>
                    <a:ea typeface="微软雅黑" panose="020B0503020204020204" pitchFamily="34" charset="-122"/>
                  </a:rPr>
                  <a:t>添加牛磺酸，</a:t>
                </a:r>
                <a:r>
                  <a:rPr lang="zh-CN" altLang="en-US" b="1" dirty="0">
                    <a:solidFill>
                      <a:srgbClr val="C00000"/>
                    </a:solidFill>
                    <a:latin typeface="微软雅黑" panose="020B0503020204020204" pitchFamily="34" charset="-122"/>
                    <a:ea typeface="微软雅黑" panose="020B0503020204020204" pitchFamily="34" charset="-122"/>
                  </a:rPr>
                  <a:t>减轻肝功能损害</a:t>
                </a:r>
                <a:r>
                  <a:rPr lang="zh-CN" altLang="en-US" b="1" dirty="0">
                    <a:solidFill>
                      <a:srgbClr val="000000"/>
                    </a:solidFill>
                    <a:latin typeface="微软雅黑" panose="020B0503020204020204" pitchFamily="34" charset="-122"/>
                    <a:ea typeface="微软雅黑" panose="020B0503020204020204" pitchFamily="34" charset="-122"/>
                  </a:rPr>
                  <a:t>；不含抗氧剂，</a:t>
                </a:r>
                <a:r>
                  <a:rPr lang="zh-CN" altLang="en-US" b="1" dirty="0">
                    <a:solidFill>
                      <a:srgbClr val="C00000"/>
                    </a:solidFill>
                    <a:latin typeface="微软雅黑" panose="020B0503020204020204" pitchFamily="34" charset="-122"/>
                    <a:ea typeface="微软雅黑" panose="020B0503020204020204" pitchFamily="34" charset="-122"/>
                  </a:rPr>
                  <a:t>避免过敏反应</a:t>
                </a:r>
                <a:r>
                  <a:rPr lang="zh-CN" altLang="en-US" b="1" dirty="0">
                    <a:solidFill>
                      <a:srgbClr val="000000"/>
                    </a:solidFill>
                    <a:latin typeface="微软雅黑" panose="020B0503020204020204" pitchFamily="34" charset="-122"/>
                    <a:ea typeface="微软雅黑" panose="020B0503020204020204" pitchFamily="34" charset="-122"/>
                  </a:rPr>
                  <a:t>。</a:t>
                </a:r>
                <a:endParaRPr lang="zh-CN" altLang="en-US" b="1" dirty="0">
                  <a:solidFill>
                    <a:srgbClr val="C00000"/>
                  </a:solidFill>
                  <a:latin typeface="Arial" panose="020B0604020202020204"/>
                  <a:ea typeface="黑体" panose="02010609060101010101" charset="-122"/>
                </a:endParaRPr>
              </a:p>
            </p:txBody>
          </p:sp>
          <p:sp>
            <p:nvSpPr>
              <p:cNvPr id="30" name="文本框 29"/>
              <p:cNvSpPr txBox="1"/>
              <p:nvPr/>
            </p:nvSpPr>
            <p:spPr bwMode="gray">
              <a:xfrm>
                <a:off x="3619824" y="2245902"/>
                <a:ext cx="7654328" cy="646331"/>
              </a:xfrm>
              <a:prstGeom prst="rect">
                <a:avLst/>
              </a:prstGeom>
              <a:noFill/>
            </p:spPr>
            <p:txBody>
              <a:bodyPr wrap="square">
                <a:spAutoFit/>
              </a:bodyPr>
              <a:lstStyle/>
              <a:p>
                <a:pPr>
                  <a:defRPr/>
                </a:pPr>
                <a:r>
                  <a:rPr lang="zh-CN" altLang="en-US" b="1" dirty="0">
                    <a:latin typeface="微软雅黑" panose="020B0503020204020204" pitchFamily="34" charset="-122"/>
                    <a:ea typeface="微软雅黑" panose="020B0503020204020204" pitchFamily="34" charset="-122"/>
                  </a:rPr>
                  <a:t>提高</a:t>
                </a:r>
                <a:r>
                  <a:rPr lang="zh-CN" altLang="en-US" b="1" dirty="0">
                    <a:solidFill>
                      <a:srgbClr val="C00000"/>
                    </a:solidFill>
                    <a:latin typeface="微软雅黑" panose="020B0503020204020204" pitchFamily="34" charset="-122"/>
                    <a:ea typeface="微软雅黑" panose="020B0503020204020204" pitchFamily="34" charset="-122"/>
                  </a:rPr>
                  <a:t>谷氨酰胺利用率</a:t>
                </a:r>
                <a:r>
                  <a:rPr lang="zh-CN" altLang="en-US" b="1" dirty="0">
                    <a:latin typeface="微软雅黑" panose="020B0503020204020204" pitchFamily="34" charset="-122"/>
                    <a:ea typeface="微软雅黑" panose="020B0503020204020204" pitchFamily="34" charset="-122"/>
                  </a:rPr>
                  <a:t>，降低死亡风险；提供高含量支链氨基酸，促进创伤愈合。</a:t>
                </a:r>
                <a:endParaRPr lang="zh-CN" altLang="en-US" b="1" dirty="0">
                  <a:latin typeface="Arial" panose="020B0604020202020204"/>
                  <a:ea typeface="黑体" panose="02010609060101010101" charset="-122"/>
                </a:endParaRPr>
              </a:p>
            </p:txBody>
          </p:sp>
          <p:sp>
            <p:nvSpPr>
              <p:cNvPr id="31" name="文本框 30"/>
              <p:cNvSpPr txBox="1"/>
              <p:nvPr/>
            </p:nvSpPr>
            <p:spPr bwMode="gray">
              <a:xfrm>
                <a:off x="3619824" y="4244730"/>
                <a:ext cx="7379055" cy="369332"/>
              </a:xfrm>
              <a:prstGeom prst="rect">
                <a:avLst/>
              </a:prstGeom>
              <a:noFill/>
            </p:spPr>
            <p:txBody>
              <a:bodyPr wrap="square">
                <a:spAutoFit/>
              </a:bodyPr>
              <a:lstStyle/>
              <a:p>
                <a:pPr>
                  <a:defRPr/>
                </a:pPr>
                <a:r>
                  <a:rPr lang="zh-CN" altLang="en-US" b="1" dirty="0">
                    <a:solidFill>
                      <a:srgbClr val="000000"/>
                    </a:solidFill>
                    <a:latin typeface="微软雅黑" panose="020B0503020204020204" pitchFamily="34" charset="-122"/>
                    <a:ea typeface="微软雅黑" panose="020B0503020204020204" pitchFamily="34" charset="-122"/>
                  </a:rPr>
                  <a:t>针对创伤代谢特点，</a:t>
                </a:r>
                <a:r>
                  <a:rPr lang="zh-CN" altLang="en-US" b="1" dirty="0">
                    <a:solidFill>
                      <a:srgbClr val="C00000"/>
                    </a:solidFill>
                    <a:latin typeface="微软雅黑" panose="020B0503020204020204" pitchFamily="34" charset="-122"/>
                    <a:ea typeface="微软雅黑" panose="020B0503020204020204" pitchFamily="34" charset="-122"/>
                  </a:rPr>
                  <a:t>新增并提高有益组分含量，</a:t>
                </a:r>
                <a:r>
                  <a:rPr lang="zh-CN" altLang="en-US" b="1" dirty="0">
                    <a:solidFill>
                      <a:srgbClr val="000000"/>
                    </a:solidFill>
                    <a:latin typeface="微软雅黑" panose="020B0503020204020204" pitchFamily="34" charset="-122"/>
                    <a:ea typeface="微软雅黑" panose="020B0503020204020204" pitchFamily="34" charset="-122"/>
                  </a:rPr>
                  <a:t>提升胃肠手术患者获益。</a:t>
                </a:r>
                <a:endParaRPr lang="zh-CN" altLang="en-US" b="1" dirty="0">
                  <a:solidFill>
                    <a:srgbClr val="000000"/>
                  </a:solidFill>
                  <a:latin typeface="Arial" panose="020B0604020202020204"/>
                  <a:ea typeface="黑体" panose="02010609060101010101" charset="-122"/>
                </a:endParaRPr>
              </a:p>
            </p:txBody>
          </p:sp>
        </p:grpSp>
        <p:sp>
          <p:nvSpPr>
            <p:cNvPr id="32" name="文本框 31"/>
            <p:cNvSpPr txBox="1"/>
            <p:nvPr/>
          </p:nvSpPr>
          <p:spPr bwMode="gray">
            <a:xfrm>
              <a:off x="3638387" y="5055766"/>
              <a:ext cx="7584020" cy="646331"/>
            </a:xfrm>
            <a:prstGeom prst="rect">
              <a:avLst/>
            </a:prstGeom>
            <a:noFill/>
          </p:spPr>
          <p:txBody>
            <a:bodyPr wrap="square">
              <a:spAutoFit/>
            </a:bodyPr>
            <a:lstStyle/>
            <a:p>
              <a:pPr>
                <a:defRPr/>
              </a:pPr>
              <a:r>
                <a:rPr lang="zh-CN" altLang="en-US" b="1" dirty="0">
                  <a:solidFill>
                    <a:srgbClr val="000000"/>
                  </a:solidFill>
                  <a:latin typeface="微软雅黑" panose="020B0503020204020204" pitchFamily="34" charset="-122"/>
                  <a:ea typeface="微软雅黑" panose="020B0503020204020204" pitchFamily="34" charset="-122"/>
                </a:rPr>
                <a:t>改善胃肠手术患者营养不良状况，</a:t>
              </a:r>
              <a:r>
                <a:rPr lang="zh-CN" altLang="en-US" b="1" dirty="0">
                  <a:solidFill>
                    <a:srgbClr val="C00000"/>
                  </a:solidFill>
                  <a:latin typeface="微软雅黑" panose="020B0503020204020204" pitchFamily="34" charset="-122"/>
                  <a:ea typeface="微软雅黑" panose="020B0503020204020204" pitchFamily="34" charset="-122"/>
                </a:rPr>
                <a:t>弥补并可替代</a:t>
              </a:r>
              <a:r>
                <a:rPr lang="zh-CN" altLang="en-US" b="1" dirty="0">
                  <a:latin typeface="微软雅黑" panose="020B0503020204020204" pitchFamily="34" charset="-122"/>
                  <a:ea typeface="微软雅黑" panose="020B0503020204020204" pitchFamily="34" charset="-122"/>
                </a:rPr>
                <a:t>目录内氨基酸注射液配方中种类不全和缺乏谷氨酰胺、牛磺酸的</a:t>
              </a:r>
              <a:r>
                <a:rPr lang="zh-CN" altLang="en-US" b="1" dirty="0">
                  <a:solidFill>
                    <a:srgbClr val="C00000"/>
                  </a:solidFill>
                  <a:latin typeface="微软雅黑" panose="020B0503020204020204" pitchFamily="34" charset="-122"/>
                  <a:ea typeface="微软雅黑" panose="020B0503020204020204" pitchFamily="34" charset="-122"/>
                </a:rPr>
                <a:t>短板</a:t>
              </a:r>
              <a:r>
                <a:rPr lang="zh-CN" altLang="en-US" b="1" dirty="0">
                  <a:solidFill>
                    <a:srgbClr val="000000"/>
                  </a:solidFill>
                  <a:latin typeface="微软雅黑" panose="020B0503020204020204" pitchFamily="34" charset="-122"/>
                  <a:ea typeface="微软雅黑" panose="020B0503020204020204" pitchFamily="34" charset="-122"/>
                </a:rPr>
                <a:t>；临床易管理；费用可控。 </a:t>
              </a:r>
              <a:endParaRPr lang="zh-CN" altLang="en-US" b="1" dirty="0">
                <a:solidFill>
                  <a:srgbClr val="000000"/>
                </a:solidFill>
                <a:latin typeface="Arial" panose="020B0604020202020204"/>
                <a:ea typeface="黑体" panose="02010609060101010101" charset="-122"/>
              </a:endParaRPr>
            </a:p>
          </p:txBody>
        </p:sp>
      </p:grpSp>
    </p:spTree>
  </p:cSld>
  <p:clrMapOvr>
    <a:masterClrMapping/>
  </p:clrMapOvr>
  <mc:AlternateContent xmlns:mc="http://schemas.openxmlformats.org/markup-compatibility/2006">
    <mc:Choice xmlns:p14="http://schemas.microsoft.com/office/powerpoint/2010/main" Requires="p14">
      <p:transition p14:dur="0" advTm="8078"/>
    </mc:Choice>
    <mc:Fallback>
      <p:transition advTm="8078"/>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344527" y="296932"/>
            <a:ext cx="11623734" cy="6021852"/>
            <a:chOff x="344527" y="296932"/>
            <a:chExt cx="11623734" cy="6021852"/>
          </a:xfrm>
        </p:grpSpPr>
        <p:grpSp>
          <p:nvGrpSpPr>
            <p:cNvPr id="7" name="组合 6"/>
            <p:cNvGrpSpPr/>
            <p:nvPr/>
          </p:nvGrpSpPr>
          <p:grpSpPr>
            <a:xfrm>
              <a:off x="344527" y="1031897"/>
              <a:ext cx="11623734" cy="5286887"/>
              <a:chOff x="344527" y="1031897"/>
              <a:chExt cx="11623734" cy="5286887"/>
            </a:xfrm>
          </p:grpSpPr>
          <p:sp>
            <p:nvSpPr>
              <p:cNvPr id="8" name="矩形: 圆角 7"/>
              <p:cNvSpPr/>
              <p:nvPr/>
            </p:nvSpPr>
            <p:spPr>
              <a:xfrm>
                <a:off x="351811" y="3680520"/>
                <a:ext cx="11616450" cy="2638264"/>
              </a:xfrm>
              <a:prstGeom prst="roundRect">
                <a:avLst>
                  <a:gd name="adj" fmla="val 1618"/>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 name="组合 4"/>
              <p:cNvGrpSpPr/>
              <p:nvPr/>
            </p:nvGrpSpPr>
            <p:grpSpPr>
              <a:xfrm>
                <a:off x="344527" y="1031897"/>
                <a:ext cx="11588393" cy="3049689"/>
                <a:chOff x="344527" y="1031897"/>
                <a:chExt cx="11588393" cy="3049689"/>
              </a:xfrm>
            </p:grpSpPr>
            <p:grpSp>
              <p:nvGrpSpPr>
                <p:cNvPr id="2" name="组合 1"/>
                <p:cNvGrpSpPr/>
                <p:nvPr/>
              </p:nvGrpSpPr>
              <p:grpSpPr>
                <a:xfrm>
                  <a:off x="344527" y="1031897"/>
                  <a:ext cx="11588393" cy="2501865"/>
                  <a:chOff x="344527" y="1031897"/>
                  <a:chExt cx="11588393" cy="2501865"/>
                </a:xfrm>
              </p:grpSpPr>
              <p:sp>
                <p:nvSpPr>
                  <p:cNvPr id="12" name="文本框 11"/>
                  <p:cNvSpPr txBox="1"/>
                  <p:nvPr>
                    <p:custDataLst>
                      <p:tags r:id="rId1"/>
                    </p:custDataLst>
                  </p:nvPr>
                </p:nvSpPr>
                <p:spPr>
                  <a:xfrm>
                    <a:off x="344527" y="1047203"/>
                    <a:ext cx="5658743" cy="2486559"/>
                  </a:xfrm>
                  <a:prstGeom prst="rect">
                    <a:avLst/>
                  </a:prstGeom>
                  <a:ln>
                    <a:prstDash val="sysDash"/>
                  </a:ln>
                </p:spPr>
                <p:style>
                  <a:lnRef idx="2">
                    <a:schemeClr val="accent2"/>
                  </a:lnRef>
                  <a:fillRef idx="1">
                    <a:schemeClr val="lt1"/>
                  </a:fillRef>
                  <a:effectRef idx="0">
                    <a:schemeClr val="accent2"/>
                  </a:effectRef>
                  <a:fontRef idx="minor">
                    <a:schemeClr val="dk1"/>
                  </a:fontRef>
                </p:style>
                <p:txBody>
                  <a:bodyPr wrap="square">
                    <a:noAutofit/>
                  </a:bodyPr>
                  <a:lstStyle/>
                  <a:p>
                    <a:pPr marL="263525" marR="0" lvl="0" indent="-263525" algn="just" defTabSz="914400" rtl="0" eaLnBrk="1" fontAlgn="base" latinLnBrk="0" hangingPunct="1">
                      <a:lnSpc>
                        <a:spcPts val="2600"/>
                      </a:lnSpc>
                      <a:spcBef>
                        <a:spcPct val="0"/>
                      </a:spcBef>
                      <a:buClrTx/>
                      <a:buSzTx/>
                      <a:buFont typeface="Wingdings" panose="05000000000000000000" pitchFamily="2" charset="2"/>
                      <a:buChar char="p"/>
                      <a:defRPr/>
                    </a:pPr>
                    <a:r>
                      <a:rPr kumimoji="0" lang="zh-CN" altLang="en-US" sz="1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通用名：</a:t>
                    </a:r>
                    <a:r>
                      <a:rPr kumimoji="0" lang="zh-CN" altLang="en-US" sz="140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sym typeface="Arial" panose="020B0604020202020204" pitchFamily="34" charset="0"/>
                      </a:rPr>
                      <a:t>复方氨基酸</a:t>
                    </a:r>
                    <a:r>
                      <a:rPr kumimoji="0" lang="en-US" altLang="zh-CN" sz="140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sym typeface="Arial" panose="020B0604020202020204" pitchFamily="34" charset="0"/>
                      </a:rPr>
                      <a:t>( 19 ) </a:t>
                    </a:r>
                    <a:r>
                      <a:rPr kumimoji="0" lang="zh-CN" altLang="en-US" sz="140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sym typeface="Arial" panose="020B0604020202020204" pitchFamily="34" charset="0"/>
                      </a:rPr>
                      <a:t>丙谷二肽注射液</a:t>
                    </a:r>
                    <a:endParaRPr kumimoji="0" lang="zh-CN" altLang="en-US" sz="140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sym typeface="Arial" panose="020B0604020202020204" pitchFamily="34" charset="0"/>
                    </a:endParaRPr>
                  </a:p>
                  <a:p>
                    <a:pPr marL="263525" marR="0" lvl="0" indent="-263525" algn="just" defTabSz="914400" rtl="0" eaLnBrk="1" fontAlgn="base" latinLnBrk="0" hangingPunct="1">
                      <a:lnSpc>
                        <a:spcPts val="2600"/>
                      </a:lnSpc>
                      <a:spcBef>
                        <a:spcPct val="0"/>
                      </a:spcBef>
                      <a:buClrTx/>
                      <a:buSzTx/>
                      <a:buFont typeface="Wingdings" panose="05000000000000000000" pitchFamily="2" charset="2"/>
                      <a:buChar char="p"/>
                      <a:defRPr/>
                    </a:pPr>
                    <a:r>
                      <a:rPr kumimoji="0" lang="zh-CN" altLang="en-US" sz="1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适应症：</a:t>
                    </a:r>
                    <a:r>
                      <a:rPr kumimoji="0" lang="zh-CN" altLang="en-US" sz="1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Arial" panose="020B0604020202020204" pitchFamily="34" charset="0"/>
                      </a:rPr>
                      <a:t>为肠内营养不可行、不足或禁忌时的成人患者提供肠外营养，补充氨基酸。本品含有丙氨酰谷氨酰胺，适用于成人创伤患者。</a:t>
                    </a:r>
                    <a:endParaRPr kumimoji="0" lang="en-US" altLang="zh-CN" sz="1400" b="0" i="0" u="none" strike="noStrike" kern="1200" cap="none" spc="0" normalizeH="0" baseline="3000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Arial" panose="020B0604020202020204" pitchFamily="34" charset="0"/>
                    </a:endParaRPr>
                  </a:p>
                  <a:p>
                    <a:pPr marL="263525" marR="0" lvl="0" indent="-263525" algn="just" defTabSz="914400" rtl="0" eaLnBrk="1" fontAlgn="base" latinLnBrk="0" hangingPunct="1">
                      <a:lnSpc>
                        <a:spcPts val="2600"/>
                      </a:lnSpc>
                      <a:spcBef>
                        <a:spcPct val="0"/>
                      </a:spcBef>
                      <a:buClrTx/>
                      <a:buSzTx/>
                      <a:buFont typeface="Wingdings" panose="05000000000000000000" pitchFamily="2" charset="2"/>
                      <a:buChar char="p"/>
                      <a:defRPr/>
                    </a:pPr>
                    <a:r>
                      <a:rPr kumimoji="0" lang="zh-CN" altLang="en-US" sz="1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注册规格：</a:t>
                    </a:r>
                    <a:r>
                      <a:rPr kumimoji="0" lang="en-US" altLang="zh-CN" sz="1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250ml : 25g (</a:t>
                    </a:r>
                    <a:r>
                      <a:rPr kumimoji="0" lang="zh-CN" altLang="en-US" sz="1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氨基酸</a:t>
                    </a:r>
                    <a:r>
                      <a:rPr kumimoji="0" lang="en-US" altLang="zh-CN" sz="1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kumimoji="0" lang="zh-CN" altLang="en-US" sz="1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丙谷二肽</a:t>
                    </a:r>
                    <a:r>
                      <a:rPr kumimoji="0" lang="en-US" altLang="zh-CN" sz="1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endParaRPr kumimoji="0" lang="zh-CN" altLang="en-US" sz="1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a:p>
                    <a:pPr marL="263525" marR="0" lvl="0" indent="-263525" algn="just" defTabSz="914400" rtl="0" eaLnBrk="1" fontAlgn="base" latinLnBrk="0" hangingPunct="1">
                      <a:lnSpc>
                        <a:spcPts val="2600"/>
                      </a:lnSpc>
                      <a:spcBef>
                        <a:spcPct val="0"/>
                      </a:spcBef>
                      <a:buClrTx/>
                      <a:buSzTx/>
                      <a:buFont typeface="Wingdings" panose="05000000000000000000" pitchFamily="2" charset="2"/>
                      <a:buChar char="p"/>
                      <a:defRPr/>
                    </a:pPr>
                    <a:r>
                      <a:rPr kumimoji="0" lang="zh-CN" altLang="en-US" sz="1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大陆首次上市：</a:t>
                    </a:r>
                    <a:r>
                      <a:rPr kumimoji="0" lang="en-US" altLang="zh-CN" sz="1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Arial" panose="020B0604020202020204" pitchFamily="34" charset="0"/>
                      </a:rPr>
                      <a:t>2022</a:t>
                    </a:r>
                    <a:r>
                      <a:rPr kumimoji="0" lang="zh-CN" altLang="en-US" sz="1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Arial" panose="020B0604020202020204" pitchFamily="34" charset="0"/>
                      </a:rPr>
                      <a:t>年</a:t>
                    </a:r>
                    <a:r>
                      <a:rPr kumimoji="0" lang="en-US" altLang="zh-CN" sz="1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Arial" panose="020B0604020202020204" pitchFamily="34" charset="0"/>
                      </a:rPr>
                      <a:t>8</a:t>
                    </a:r>
                    <a:r>
                      <a:rPr kumimoji="0" lang="zh-CN" altLang="en-US" sz="1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Arial" panose="020B0604020202020204" pitchFamily="34" charset="0"/>
                      </a:rPr>
                      <a:t>月</a:t>
                    </a:r>
                    <a:r>
                      <a:rPr kumimoji="0" lang="en-US" altLang="zh-CN" sz="1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Arial" panose="020B0604020202020204" pitchFamily="34" charset="0"/>
                      </a:rPr>
                      <a:t>10</a:t>
                    </a:r>
                    <a:r>
                      <a:rPr kumimoji="0" lang="zh-CN" altLang="en-US" sz="1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Arial" panose="020B0604020202020204" pitchFamily="34" charset="0"/>
                      </a:rPr>
                      <a:t>日</a:t>
                    </a:r>
                    <a:endParaRPr kumimoji="0" lang="zh-CN" altLang="en-US" sz="1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Arial" panose="020B0604020202020204" pitchFamily="34" charset="0"/>
                    </a:endParaRPr>
                  </a:p>
                  <a:p>
                    <a:pPr marL="263525" marR="0" lvl="0" indent="-263525" algn="just" defTabSz="914400" rtl="0" eaLnBrk="1" fontAlgn="base" latinLnBrk="0" hangingPunct="1">
                      <a:lnSpc>
                        <a:spcPts val="2600"/>
                      </a:lnSpc>
                      <a:spcBef>
                        <a:spcPct val="0"/>
                      </a:spcBef>
                      <a:buClrTx/>
                      <a:buSzTx/>
                      <a:buFont typeface="Wingdings" panose="05000000000000000000" pitchFamily="2" charset="2"/>
                      <a:buChar char="p"/>
                      <a:defRPr/>
                    </a:pPr>
                    <a:r>
                      <a:rPr kumimoji="0" lang="zh-CN" altLang="en-US" sz="1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大陆同通用</a:t>
                    </a:r>
                    <a:r>
                      <a:rPr kumimoji="0" lang="zh-CN" altLang="en-US" sz="140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名：无</a:t>
                    </a:r>
                    <a:endParaRPr kumimoji="0" lang="en-US" altLang="zh-CN" sz="140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a:p>
                    <a:pPr marL="263525" marR="0" lvl="0" indent="-263525" algn="just" defTabSz="914400" rtl="0" eaLnBrk="1" fontAlgn="base" latinLnBrk="0" hangingPunct="1">
                      <a:lnSpc>
                        <a:spcPts val="2600"/>
                      </a:lnSpc>
                      <a:spcBef>
                        <a:spcPct val="0"/>
                      </a:spcBef>
                      <a:buClrTx/>
                      <a:buSzTx/>
                      <a:buFont typeface="Wingdings" panose="05000000000000000000" pitchFamily="2" charset="2"/>
                      <a:buChar char="p"/>
                      <a:defRPr/>
                    </a:pPr>
                    <a:r>
                      <a:rPr lang="zh-CN" altLang="en-US" sz="14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全球首个上市：</a:t>
                    </a:r>
                    <a:r>
                      <a:rPr lang="zh-CN" altLang="en-US" sz="1400" dirty="0">
                        <a:solidFill>
                          <a:prstClr val="black"/>
                        </a:solidFill>
                        <a:latin typeface="微软雅黑" panose="020B0503020204020204" pitchFamily="34" charset="-122"/>
                        <a:ea typeface="微软雅黑" panose="020B0503020204020204" pitchFamily="34" charset="-122"/>
                        <a:sym typeface="Arial" panose="020B0604020202020204" pitchFamily="34" charset="0"/>
                      </a:rPr>
                      <a:t>中国，</a:t>
                    </a:r>
                    <a:r>
                      <a:rPr lang="en-US" altLang="zh-CN" sz="1400" dirty="0">
                        <a:solidFill>
                          <a:prstClr val="black"/>
                        </a:solidFill>
                        <a:latin typeface="微软雅黑" panose="020B0503020204020204" pitchFamily="34" charset="-122"/>
                        <a:ea typeface="微软雅黑" panose="020B0503020204020204" pitchFamily="34" charset="-122"/>
                        <a:sym typeface="Arial" panose="020B0604020202020204" pitchFamily="34" charset="0"/>
                      </a:rPr>
                      <a:t>2022</a:t>
                    </a:r>
                    <a:r>
                      <a:rPr lang="zh-CN" altLang="en-US" sz="1400" dirty="0">
                        <a:solidFill>
                          <a:prstClr val="black"/>
                        </a:solidFill>
                        <a:latin typeface="微软雅黑" panose="020B0503020204020204" pitchFamily="34" charset="-122"/>
                        <a:ea typeface="微软雅黑" panose="020B0503020204020204" pitchFamily="34" charset="-122"/>
                        <a:sym typeface="Arial" panose="020B0604020202020204" pitchFamily="34" charset="0"/>
                      </a:rPr>
                      <a:t>年</a:t>
                    </a:r>
                    <a:r>
                      <a:rPr lang="en-US" altLang="zh-CN" sz="1400" dirty="0">
                        <a:solidFill>
                          <a:prstClr val="black"/>
                        </a:solidFill>
                        <a:latin typeface="微软雅黑" panose="020B0503020204020204" pitchFamily="34" charset="-122"/>
                        <a:ea typeface="微软雅黑" panose="020B0503020204020204" pitchFamily="34" charset="-122"/>
                        <a:sym typeface="Arial" panose="020B0604020202020204" pitchFamily="34" charset="0"/>
                      </a:rPr>
                      <a:t>8</a:t>
                    </a:r>
                    <a:r>
                      <a:rPr lang="zh-CN" altLang="en-US" sz="1400" dirty="0">
                        <a:solidFill>
                          <a:prstClr val="black"/>
                        </a:solidFill>
                        <a:latin typeface="微软雅黑" panose="020B0503020204020204" pitchFamily="34" charset="-122"/>
                        <a:ea typeface="微软雅黑" panose="020B0503020204020204" pitchFamily="34" charset="-122"/>
                        <a:sym typeface="Arial" panose="020B0604020202020204" pitchFamily="34" charset="0"/>
                      </a:rPr>
                      <a:t>月</a:t>
                    </a:r>
                    <a:endParaRPr lang="en-US" altLang="zh-CN" sz="1400" dirty="0">
                      <a:solidFill>
                        <a:prstClr val="black"/>
                      </a:solidFill>
                      <a:latin typeface="微软雅黑" panose="020B0503020204020204" pitchFamily="34" charset="-122"/>
                      <a:ea typeface="微软雅黑" panose="020B0503020204020204" pitchFamily="34" charset="-122"/>
                      <a:sym typeface="Arial" panose="020B0604020202020204" pitchFamily="34" charset="0"/>
                    </a:endParaRPr>
                  </a:p>
                  <a:p>
                    <a:pPr marR="0" lvl="0" algn="just" defTabSz="914400" rtl="0" eaLnBrk="1" fontAlgn="base" latinLnBrk="0" hangingPunct="1">
                      <a:lnSpc>
                        <a:spcPct val="150000"/>
                      </a:lnSpc>
                      <a:spcBef>
                        <a:spcPct val="0"/>
                      </a:spcBef>
                      <a:spcAft>
                        <a:spcPts val="500"/>
                      </a:spcAft>
                      <a:buClrTx/>
                      <a:buSzTx/>
                      <a:defRPr/>
                    </a:pPr>
                    <a:endParaRPr kumimoji="0" lang="zh-CN" altLang="en-US"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Arial" panose="020B0604020202020204" pitchFamily="34" charset="0"/>
                    </a:endParaRPr>
                  </a:p>
                </p:txBody>
              </p:sp>
              <p:sp>
                <p:nvSpPr>
                  <p:cNvPr id="13" name="文本框 12"/>
                  <p:cNvSpPr txBox="1"/>
                  <p:nvPr>
                    <p:custDataLst>
                      <p:tags r:id="rId2"/>
                    </p:custDataLst>
                  </p:nvPr>
                </p:nvSpPr>
                <p:spPr>
                  <a:xfrm>
                    <a:off x="6188731" y="1031897"/>
                    <a:ext cx="5744189" cy="2486556"/>
                  </a:xfrm>
                  <a:prstGeom prst="rect">
                    <a:avLst/>
                  </a:prstGeom>
                  <a:ln>
                    <a:prstDash val="sysDash"/>
                  </a:ln>
                </p:spPr>
                <p:style>
                  <a:lnRef idx="2">
                    <a:schemeClr val="accent2"/>
                  </a:lnRef>
                  <a:fillRef idx="1">
                    <a:schemeClr val="lt1"/>
                  </a:fillRef>
                  <a:effectRef idx="0">
                    <a:schemeClr val="accent2"/>
                  </a:effectRef>
                  <a:fontRef idx="minor">
                    <a:schemeClr val="dk1"/>
                  </a:fontRef>
                </p:style>
                <p:txBody>
                  <a:bodyPr wrap="square">
                    <a:noAutofit/>
                  </a:bodyPr>
                  <a:lstStyle/>
                  <a:p>
                    <a:pPr algn="just" fontAlgn="base">
                      <a:lnSpc>
                        <a:spcPts val="2600"/>
                      </a:lnSpc>
                      <a:spcBef>
                        <a:spcPct val="0"/>
                      </a:spcBef>
                      <a:buFont typeface="Wingdings" panose="05000000000000000000" pitchFamily="2" charset="2"/>
                      <a:buChar char="p"/>
                      <a:defRPr/>
                    </a:pPr>
                    <a:r>
                      <a:rPr lang="zh-CN" altLang="en-US" sz="1400" dirty="0">
                        <a:solidFill>
                          <a:prstClr val="black"/>
                        </a:solidFill>
                        <a:latin typeface="微软雅黑" panose="020B0503020204020204" pitchFamily="34" charset="-122"/>
                        <a:ea typeface="微软雅黑" panose="020B0503020204020204" pitchFamily="34" charset="-122"/>
                        <a:sym typeface="Arial" panose="020B0604020202020204" pitchFamily="34" charset="0"/>
                      </a:rPr>
                      <a:t>  是否为</a:t>
                    </a:r>
                    <a:r>
                      <a:rPr lang="en-US" altLang="zh-CN" sz="1400" dirty="0">
                        <a:solidFill>
                          <a:prstClr val="black"/>
                        </a:solidFill>
                        <a:latin typeface="微软雅黑" panose="020B0503020204020204" pitchFamily="34" charset="-122"/>
                        <a:ea typeface="微软雅黑" panose="020B0503020204020204" pitchFamily="34" charset="-122"/>
                        <a:sym typeface="Arial" panose="020B0604020202020204" pitchFamily="34" charset="0"/>
                      </a:rPr>
                      <a:t>OTC</a:t>
                    </a:r>
                    <a:r>
                      <a:rPr lang="zh-CN" altLang="en-US" sz="1400" dirty="0">
                        <a:solidFill>
                          <a:prstClr val="black"/>
                        </a:solidFill>
                        <a:latin typeface="微软雅黑" panose="020B0503020204020204" pitchFamily="34" charset="-122"/>
                        <a:ea typeface="微软雅黑" panose="020B0503020204020204" pitchFamily="34" charset="-122"/>
                        <a:sym typeface="Arial" panose="020B0604020202020204" pitchFamily="34" charset="0"/>
                      </a:rPr>
                      <a:t>药品：否</a:t>
                    </a:r>
                    <a:endParaRPr lang="en-US" altLang="zh-CN" sz="1400" dirty="0">
                      <a:solidFill>
                        <a:prstClr val="black"/>
                      </a:solidFill>
                      <a:latin typeface="微软雅黑" panose="020B0503020204020204" pitchFamily="34" charset="-122"/>
                      <a:ea typeface="微软雅黑" panose="020B0503020204020204" pitchFamily="34" charset="-122"/>
                      <a:sym typeface="Arial" panose="020B0604020202020204" pitchFamily="34" charset="0"/>
                    </a:endParaRPr>
                  </a:p>
                  <a:p>
                    <a:pPr indent="-285750" algn="just" fontAlgn="base">
                      <a:lnSpc>
                        <a:spcPts val="2600"/>
                      </a:lnSpc>
                      <a:spcBef>
                        <a:spcPct val="0"/>
                      </a:spcBef>
                      <a:buFont typeface="Wingdings" panose="05000000000000000000" pitchFamily="2" charset="2"/>
                      <a:buChar char="p"/>
                      <a:defRPr/>
                    </a:pPr>
                    <a:r>
                      <a:rPr lang="zh-CN" altLang="en-US" sz="1400" dirty="0">
                        <a:solidFill>
                          <a:prstClr val="black"/>
                        </a:solidFill>
                        <a:latin typeface="微软雅黑" panose="020B0503020204020204" pitchFamily="34" charset="-122"/>
                        <a:ea typeface="微软雅黑" panose="020B0503020204020204" pitchFamily="34" charset="-122"/>
                        <a:sym typeface="Arial" panose="020B0604020202020204" pitchFamily="34" charset="0"/>
                      </a:rPr>
                      <a:t>用法用量：</a:t>
                    </a:r>
                    <a:r>
                      <a:rPr lang="en-US" altLang="zh-CN" sz="1400" dirty="0">
                        <a:solidFill>
                          <a:prstClr val="black"/>
                        </a:solidFill>
                        <a:latin typeface="微软雅黑" panose="020B0503020204020204" pitchFamily="34" charset="-122"/>
                        <a:ea typeface="微软雅黑" panose="020B0503020204020204" pitchFamily="34" charset="-122"/>
                      </a:rPr>
                      <a:t>【</a:t>
                    </a:r>
                    <a:r>
                      <a:rPr lang="zh-CN" altLang="en-US" sz="1400" dirty="0">
                        <a:solidFill>
                          <a:prstClr val="black"/>
                        </a:solidFill>
                        <a:latin typeface="微软雅黑" panose="020B0503020204020204" pitchFamily="34" charset="-122"/>
                        <a:ea typeface="微软雅黑" panose="020B0503020204020204" pitchFamily="34" charset="-122"/>
                      </a:rPr>
                      <a:t>说明书</a:t>
                    </a:r>
                    <a:r>
                      <a:rPr lang="en-US" altLang="zh-CN" sz="1400" dirty="0">
                        <a:solidFill>
                          <a:prstClr val="black"/>
                        </a:solidFill>
                        <a:latin typeface="微软雅黑" panose="020B0503020204020204" pitchFamily="34" charset="-122"/>
                        <a:ea typeface="微软雅黑" panose="020B0503020204020204" pitchFamily="34" charset="-122"/>
                      </a:rPr>
                      <a:t>】</a:t>
                    </a:r>
                    <a:endParaRPr lang="en-US" altLang="zh-CN" sz="1400" dirty="0">
                      <a:solidFill>
                        <a:prstClr val="black"/>
                      </a:solidFill>
                      <a:latin typeface="微软雅黑" panose="020B0503020204020204" pitchFamily="34" charset="-122"/>
                      <a:ea typeface="微软雅黑" panose="020B0503020204020204" pitchFamily="34" charset="-122"/>
                    </a:endParaRPr>
                  </a:p>
                  <a:p>
                    <a:pPr marL="268605" algn="just" fontAlgn="base">
                      <a:lnSpc>
                        <a:spcPts val="2600"/>
                      </a:lnSpc>
                      <a:spcBef>
                        <a:spcPct val="0"/>
                      </a:spcBef>
                      <a:defRPr/>
                    </a:pPr>
                    <a:r>
                      <a:rPr lang="zh-CN" altLang="en-US" sz="1400" dirty="0">
                        <a:solidFill>
                          <a:prstClr val="black"/>
                        </a:solidFill>
                        <a:latin typeface="微软雅黑" panose="020B0503020204020204" pitchFamily="34" charset="-122"/>
                        <a:ea typeface="微软雅黑" panose="020B0503020204020204" pitchFamily="34" charset="-122"/>
                      </a:rPr>
                      <a:t>剂量根据患者氨基酸的需要量而定，本品推荐每日剂量为，按体重一日</a:t>
                    </a:r>
                    <a:r>
                      <a:rPr lang="en-US" altLang="zh-CN" sz="1400" dirty="0">
                        <a:solidFill>
                          <a:prstClr val="black"/>
                        </a:solidFill>
                        <a:latin typeface="微软雅黑" panose="020B0503020204020204" pitchFamily="34" charset="-122"/>
                        <a:ea typeface="微软雅黑" panose="020B0503020204020204" pitchFamily="34" charset="-122"/>
                      </a:rPr>
                      <a:t>12.5ml/kg</a:t>
                    </a:r>
                    <a:r>
                      <a:rPr lang="zh-CN" altLang="en-US" sz="1400" dirty="0">
                        <a:solidFill>
                          <a:prstClr val="black"/>
                        </a:solidFill>
                        <a:latin typeface="微软雅黑" panose="020B0503020204020204" pitchFamily="34" charset="-122"/>
                        <a:ea typeface="微软雅黑" panose="020B0503020204020204" pitchFamily="34" charset="-122"/>
                      </a:rPr>
                      <a:t>（相当于氨基酸一日</a:t>
                    </a:r>
                    <a:r>
                      <a:rPr lang="en-US" altLang="zh-CN" sz="1400" dirty="0">
                        <a:solidFill>
                          <a:prstClr val="black"/>
                        </a:solidFill>
                        <a:latin typeface="微软雅黑" panose="020B0503020204020204" pitchFamily="34" charset="-122"/>
                        <a:ea typeface="微软雅黑" panose="020B0503020204020204" pitchFamily="34" charset="-122"/>
                      </a:rPr>
                      <a:t>1.25g/kg</a:t>
                    </a:r>
                    <a:r>
                      <a:rPr lang="zh-CN" altLang="en-US" sz="1400" dirty="0">
                        <a:solidFill>
                          <a:prstClr val="black"/>
                        </a:solidFill>
                        <a:latin typeface="微软雅黑" panose="020B0503020204020204" pitchFamily="34" charset="-122"/>
                        <a:ea typeface="微软雅黑" panose="020B0503020204020204" pitchFamily="34" charset="-122"/>
                      </a:rPr>
                      <a:t>），同时给予足够的能量</a:t>
                    </a:r>
                    <a:r>
                      <a:rPr lang="en-US" altLang="zh-CN" sz="1400" dirty="0">
                        <a:solidFill>
                          <a:prstClr val="black"/>
                        </a:solidFill>
                        <a:latin typeface="微软雅黑" panose="020B0503020204020204" pitchFamily="34" charset="-122"/>
                        <a:ea typeface="微软雅黑" panose="020B0503020204020204" pitchFamily="34" charset="-122"/>
                      </a:rPr>
                      <a:t>(</a:t>
                    </a:r>
                    <a:r>
                      <a:rPr lang="zh-CN" altLang="en-US" sz="1400" dirty="0">
                        <a:solidFill>
                          <a:prstClr val="black"/>
                        </a:solidFill>
                        <a:latin typeface="微软雅黑" panose="020B0503020204020204" pitchFamily="34" charset="-122"/>
                        <a:ea typeface="微软雅黑" panose="020B0503020204020204" pitchFamily="34" charset="-122"/>
                      </a:rPr>
                      <a:t>如脂肪乳注射液和葡萄糖注射液）、适量的电解质和微量元素以及维生素。</a:t>
                    </a:r>
                    <a:endParaRPr lang="en-US" altLang="zh-CN" sz="1400" dirty="0">
                      <a:solidFill>
                        <a:prstClr val="black"/>
                      </a:solidFill>
                      <a:latin typeface="微软雅黑" panose="020B0503020204020204" pitchFamily="34" charset="-122"/>
                      <a:ea typeface="微软雅黑" panose="020B0503020204020204" pitchFamily="34" charset="-122"/>
                    </a:endParaRPr>
                  </a:p>
                </p:txBody>
              </p:sp>
            </p:grpSp>
            <p:sp>
              <p:nvSpPr>
                <p:cNvPr id="6" name="文本框 5"/>
                <p:cNvSpPr txBox="1"/>
                <p:nvPr/>
              </p:nvSpPr>
              <p:spPr>
                <a:xfrm>
                  <a:off x="3636336" y="3661471"/>
                  <a:ext cx="5744189" cy="420115"/>
                </a:xfrm>
                <a:prstGeom prst="rect">
                  <a:avLst/>
                </a:prstGeom>
                <a:noFill/>
              </p:spPr>
              <p:txBody>
                <a:bodyPr wrap="square">
                  <a:spAutoFit/>
                </a:bodyPr>
                <a:lstStyle/>
                <a:p>
                  <a:pPr algn="just" fontAlgn="base">
                    <a:lnSpc>
                      <a:spcPts val="2900"/>
                    </a:lnSpc>
                    <a:spcBef>
                      <a:spcPct val="0"/>
                    </a:spcBef>
                    <a:defRPr/>
                  </a:pPr>
                  <a:r>
                    <a:rPr lang="zh-CN" altLang="en-US" sz="1600" dirty="0">
                      <a:solidFill>
                        <a:prstClr val="black"/>
                      </a:solidFill>
                      <a:latin typeface="微软雅黑" panose="020B0503020204020204" pitchFamily="34" charset="-122"/>
                      <a:ea typeface="微软雅黑" panose="020B0503020204020204" pitchFamily="34" charset="-122"/>
                      <a:sym typeface="Arial" panose="020B0604020202020204" pitchFamily="34" charset="0"/>
                    </a:rPr>
                    <a:t>参照品选择及理由：</a:t>
                  </a:r>
                  <a:r>
                    <a:rPr lang="zh-CN" altLang="en-US" sz="1600" b="1" dirty="0">
                      <a:solidFill>
                        <a:prstClr val="black"/>
                      </a:solidFill>
                      <a:latin typeface="微软雅黑" panose="020B0503020204020204" pitchFamily="34" charset="-122"/>
                      <a:ea typeface="微软雅黑" panose="020B0503020204020204" pitchFamily="34" charset="-122"/>
                    </a:rPr>
                    <a:t>复方氨基酸注射液（</a:t>
                  </a:r>
                  <a:r>
                    <a:rPr lang="en-US" altLang="zh-CN" sz="1600" b="1" dirty="0">
                      <a:solidFill>
                        <a:prstClr val="black"/>
                      </a:solidFill>
                      <a:latin typeface="微软雅黑" panose="020B0503020204020204" pitchFamily="34" charset="-122"/>
                      <a:ea typeface="微软雅黑" panose="020B0503020204020204" pitchFamily="34" charset="-122"/>
                    </a:rPr>
                    <a:t>14AA-SF</a:t>
                  </a:r>
                  <a:r>
                    <a:rPr lang="zh-CN" altLang="en-US" sz="1600" b="1" dirty="0">
                      <a:solidFill>
                        <a:prstClr val="black"/>
                      </a:solidFill>
                      <a:latin typeface="微软雅黑" panose="020B0503020204020204" pitchFamily="34" charset="-122"/>
                      <a:ea typeface="微软雅黑" panose="020B0503020204020204" pitchFamily="34" charset="-122"/>
                    </a:rPr>
                    <a:t>）</a:t>
                  </a:r>
                  <a:endParaRPr lang="en-US" altLang="zh-CN" sz="1600" b="1" dirty="0">
                    <a:solidFill>
                      <a:prstClr val="black"/>
                    </a:solidFill>
                    <a:latin typeface="微软雅黑" panose="020B0503020204020204" pitchFamily="34" charset="-122"/>
                    <a:ea typeface="微软雅黑" panose="020B0503020204020204" pitchFamily="34" charset="-122"/>
                    <a:sym typeface="Arial" panose="020B0604020202020204" pitchFamily="34" charset="0"/>
                  </a:endParaRPr>
                </a:p>
              </p:txBody>
            </p:sp>
          </p:grpSp>
        </p:grpSp>
        <p:sp>
          <p:nvSpPr>
            <p:cNvPr id="10" name="文本框 9"/>
            <p:cNvSpPr txBox="1"/>
            <p:nvPr/>
          </p:nvSpPr>
          <p:spPr>
            <a:xfrm>
              <a:off x="3173898" y="316643"/>
              <a:ext cx="7304245" cy="400110"/>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填补空白：按</a:t>
              </a:r>
              <a:r>
                <a:rPr lang="zh-CN" altLang="en-US" sz="2000" b="1" dirty="0">
                  <a:solidFill>
                    <a:srgbClr val="C00000"/>
                  </a:solidFill>
                  <a:latin typeface="微软雅黑" panose="020B0503020204020204" pitchFamily="34" charset="-122"/>
                  <a:ea typeface="微软雅黑" panose="020B0503020204020204" pitchFamily="34" charset="-122"/>
                </a:rPr>
                <a:t>创伤机体氨基酸谱变化特点设计</a:t>
              </a:r>
              <a:r>
                <a:rPr lang="zh-CN" altLang="en-US" sz="2000" b="1" dirty="0">
                  <a:latin typeface="微软雅黑" panose="020B0503020204020204" pitchFamily="34" charset="-122"/>
                  <a:ea typeface="微软雅黑" panose="020B0503020204020204" pitchFamily="34" charset="-122"/>
                </a:rPr>
                <a:t>的氨基酸注射液</a:t>
              </a:r>
              <a:endParaRPr lang="zh-CN" altLang="en-US" dirty="0"/>
            </a:p>
          </p:txBody>
        </p:sp>
        <p:sp>
          <p:nvSpPr>
            <p:cNvPr id="11" name="矩形: 圆角 10"/>
            <p:cNvSpPr/>
            <p:nvPr/>
          </p:nvSpPr>
          <p:spPr>
            <a:xfrm>
              <a:off x="351810" y="296932"/>
              <a:ext cx="2699733" cy="484567"/>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tx1"/>
                  </a:solidFill>
                  <a:latin typeface="微软雅黑" panose="020B0503020204020204" pitchFamily="34" charset="-122"/>
                  <a:ea typeface="微软雅黑" panose="020B0503020204020204" pitchFamily="34" charset="-122"/>
                </a:rPr>
                <a:t>基本信息</a:t>
              </a:r>
              <a:r>
                <a:rPr lang="zh-CN" altLang="en-US"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1/2</a:t>
              </a:r>
              <a:r>
                <a:rPr lang="zh-CN" altLang="en-US"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400" b="1" dirty="0">
                <a:solidFill>
                  <a:schemeClr val="tx1"/>
                </a:solidFill>
                <a:latin typeface="微软雅黑" panose="020B0503020204020204" pitchFamily="34" charset="-122"/>
                <a:ea typeface="微软雅黑" panose="020B0503020204020204" pitchFamily="34" charset="-122"/>
              </a:endParaRPr>
            </a:p>
          </p:txBody>
        </p:sp>
      </p:grpSp>
      <p:cxnSp>
        <p:nvCxnSpPr>
          <p:cNvPr id="9" name="直接连接符 8"/>
          <p:cNvCxnSpPr/>
          <p:nvPr/>
        </p:nvCxnSpPr>
        <p:spPr>
          <a:xfrm>
            <a:off x="444543" y="917724"/>
            <a:ext cx="11488377"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15" name="图片 14" descr="世桥生物标志-01"/>
          <p:cNvPicPr>
            <a:picLocks noChangeAspect="1"/>
          </p:cNvPicPr>
          <p:nvPr/>
        </p:nvPicPr>
        <p:blipFill>
          <a:blip r:embed="rId3"/>
          <a:stretch>
            <a:fillRect/>
          </a:stretch>
        </p:blipFill>
        <p:spPr>
          <a:xfrm>
            <a:off x="10776795" y="117790"/>
            <a:ext cx="1248950" cy="721444"/>
          </a:xfrm>
          <a:prstGeom prst="rect">
            <a:avLst/>
          </a:prstGeom>
        </p:spPr>
      </p:pic>
      <p:sp>
        <p:nvSpPr>
          <p:cNvPr id="3" name="灯片编号占位符 1"/>
          <p:cNvSpPr>
            <a:spLocks noGrp="1"/>
          </p:cNvSpPr>
          <p:nvPr>
            <p:ph type="sldNum" sz="quarter" idx="12"/>
          </p:nvPr>
        </p:nvSpPr>
        <p:spPr>
          <a:xfrm>
            <a:off x="9282545" y="641313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82F07F4B-738E-4952-A507-C2AE9FAC8DC0}" type="slidenum">
              <a:rPr kumimoji="0" lang="en-US" altLang="zh-CN" sz="1200" b="0" i="0" u="none" strike="noStrike" kern="1200" cap="none" spc="0" normalizeH="0" baseline="0" noProof="0" smtClean="0">
                <a:ln>
                  <a:noFill/>
                </a:ln>
                <a:solidFill>
                  <a:prstClr val="black">
                    <a:tint val="75000"/>
                  </a:prstClr>
                </a:solidFill>
                <a:effectLst/>
                <a:uLnTx/>
                <a:uFillTx/>
                <a:latin typeface="Calibri" panose="020F0502020204030204"/>
                <a:ea typeface="宋体" panose="02010600030101010101" pitchFamily="2" charset="-122"/>
                <a:cs typeface="+mn-cs"/>
              </a:rPr>
            </a:fld>
            <a:endParaRPr kumimoji="0" lang="en-US" altLang="zh-CN" sz="1200" b="0" i="0" u="none" strike="noStrike" kern="1200" cap="none" spc="0" normalizeH="0" baseline="0" noProof="0">
              <a:ln>
                <a:noFill/>
              </a:ln>
              <a:solidFill>
                <a:prstClr val="black">
                  <a:tint val="75000"/>
                </a:prstClr>
              </a:solidFill>
              <a:effectLst/>
              <a:uLnTx/>
              <a:uFillTx/>
              <a:latin typeface="Calibri" panose="020F0502020204030204"/>
              <a:ea typeface="宋体" panose="02010600030101010101" pitchFamily="2" charset="-122"/>
              <a:cs typeface="+mn-cs"/>
            </a:endParaRPr>
          </a:p>
        </p:txBody>
      </p:sp>
      <p:graphicFrame>
        <p:nvGraphicFramePr>
          <p:cNvPr id="4" name="表格 3"/>
          <p:cNvGraphicFramePr>
            <a:graphicFrameLocks noGrp="1"/>
          </p:cNvGraphicFramePr>
          <p:nvPr/>
        </p:nvGraphicFramePr>
        <p:xfrm>
          <a:off x="351811" y="4121376"/>
          <a:ext cx="11616450" cy="2365410"/>
        </p:xfrm>
        <a:graphic>
          <a:graphicData uri="http://schemas.openxmlformats.org/drawingml/2006/table">
            <a:tbl>
              <a:tblPr firstRow="1" bandRow="1">
                <a:tableStyleId>{5C22544A-7EE6-4342-B048-85BDC9FD1C3A}</a:tableStyleId>
              </a:tblPr>
              <a:tblGrid>
                <a:gridCol w="1997219"/>
                <a:gridCol w="2382832"/>
                <a:gridCol w="2788875"/>
                <a:gridCol w="1324983"/>
                <a:gridCol w="1463894"/>
                <a:gridCol w="1658647"/>
              </a:tblGrid>
              <a:tr h="354705">
                <a:tc row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400" b="1" u="none" strike="noStrike" kern="1200" cap="none" spc="0" normalizeH="0" baseline="0" dirty="0">
                          <a:ln>
                            <a:noFill/>
                          </a:ln>
                          <a:solidFill>
                            <a:schemeClr val="bg1"/>
                          </a:solidFill>
                          <a:effectLst/>
                          <a:uLnTx/>
                          <a:uFillTx/>
                          <a:latin typeface="微软雅黑" panose="020B0503020204020204" pitchFamily="34" charset="-122"/>
                          <a:ea typeface="微软雅黑" panose="020B0503020204020204" pitchFamily="34" charset="-122"/>
                        </a:rPr>
                        <a:t>名称</a:t>
                      </a:r>
                      <a:endParaRPr kumimoji="0" lang="zh-CN" altLang="en-US" sz="1400" b="1" i="0" u="none" strike="noStrike" kern="1200" cap="none" spc="0" normalizeH="0" baseline="0" dirty="0">
                        <a:ln>
                          <a:noFill/>
                        </a:ln>
                        <a:solidFill>
                          <a:schemeClr val="bg1"/>
                        </a:solidFill>
                        <a:effectLst/>
                        <a:uLnTx/>
                        <a:uFillTx/>
                        <a:latin typeface="微软雅黑" panose="020B0503020204020204" pitchFamily="34" charset="-122"/>
                        <a:ea typeface="微软雅黑" panose="020B0503020204020204" pitchFamily="34" charset="-122"/>
                        <a:cs typeface="+mn-cs"/>
                      </a:endParaRPr>
                    </a:p>
                  </a:txBody>
                  <a:tcPr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400" b="1" u="none" strike="noStrike" kern="1200" cap="none" spc="0" normalizeH="0" baseline="0" dirty="0">
                          <a:ln>
                            <a:noFill/>
                          </a:ln>
                          <a:solidFill>
                            <a:schemeClr val="bg1"/>
                          </a:solidFill>
                          <a:effectLst/>
                          <a:uLnTx/>
                          <a:uFillTx/>
                          <a:latin typeface="微软雅黑" panose="020B0503020204020204" pitchFamily="34" charset="-122"/>
                          <a:ea typeface="微软雅黑" panose="020B0503020204020204" pitchFamily="34" charset="-122"/>
                        </a:rPr>
                        <a:t>参照品选择的理由</a:t>
                      </a:r>
                      <a:endParaRPr kumimoji="0" lang="zh-CN" altLang="en-US" sz="1400" b="1" i="0" u="none" strike="noStrike" kern="1200" cap="none" spc="0" normalizeH="0" baseline="0" dirty="0">
                        <a:ln>
                          <a:noFill/>
                        </a:ln>
                        <a:solidFill>
                          <a:schemeClr val="bg1"/>
                        </a:solidFill>
                        <a:effectLst/>
                        <a:uLnTx/>
                        <a:uFillTx/>
                        <a:latin typeface="微软雅黑" panose="020B0503020204020204" pitchFamily="34" charset="-122"/>
                        <a:ea typeface="微软雅黑" panose="020B0503020204020204" pitchFamily="34" charset="-122"/>
                        <a:cs typeface="+mn-cs"/>
                      </a:endParaRPr>
                    </a:p>
                  </a:txBody>
                  <a:tcPr anchor="ctr"/>
                </a:tc>
                <a:tc gridSpan="3">
                  <a:txBody>
                    <a:bodyPr/>
                    <a:lstStyle/>
                    <a:p>
                      <a:pPr algn="ctr"/>
                      <a:r>
                        <a:rPr kumimoji="0" lang="zh-CN" altLang="en-US" sz="1400" b="1" u="none" strike="noStrike" kern="1200" cap="none" spc="0" normalizeH="0" baseline="0" dirty="0">
                          <a:ln>
                            <a:noFill/>
                          </a:ln>
                          <a:solidFill>
                            <a:schemeClr val="bg1"/>
                          </a:solidFill>
                          <a:effectLst/>
                          <a:uLnTx/>
                          <a:uFillTx/>
                          <a:latin typeface="微软雅黑" panose="020B0503020204020204" pitchFamily="34" charset="-122"/>
                          <a:ea typeface="微软雅黑" panose="020B0503020204020204" pitchFamily="34" charset="-122"/>
                        </a:rPr>
                        <a:t>本品与参照品比较</a:t>
                      </a:r>
                      <a:endParaRPr kumimoji="0" lang="zh-CN" altLang="en-US" sz="1400" b="1" i="0" u="none" strike="noStrike" kern="1200" cap="none" spc="0" normalizeH="0" baseline="0" dirty="0">
                        <a:ln>
                          <a:noFill/>
                        </a:ln>
                        <a:solidFill>
                          <a:schemeClr val="bg1"/>
                        </a:solidFill>
                        <a:effectLst/>
                        <a:uLnTx/>
                        <a:uFillTx/>
                        <a:latin typeface="微软雅黑" panose="020B0503020204020204" pitchFamily="34" charset="-122"/>
                        <a:ea typeface="微软雅黑" panose="020B0503020204020204" pitchFamily="34" charset="-122"/>
                        <a:cs typeface="+mn-cs"/>
                      </a:endParaRPr>
                    </a:p>
                  </a:txBody>
                  <a:tcPr anchor="ctr">
                    <a:lnB w="12700" cap="flat" cmpd="sng" algn="ctr">
                      <a:solidFill>
                        <a:schemeClr val="bg1"/>
                      </a:solidFill>
                      <a:prstDash val="solid"/>
                      <a:round/>
                      <a:headEnd type="none" w="med" len="med"/>
                      <a:tailEnd type="none" w="med" len="med"/>
                    </a:lnB>
                  </a:tcPr>
                </a:tc>
                <a:tc hMerge="1">
                  <a:tcPr anchor="ctr"/>
                </a:tc>
                <a:tc hMerge="1">
                  <a:tcPr anchor="ctr"/>
                </a:tc>
                <a:tc rowSpan="2">
                  <a:txBody>
                    <a:bodyPr/>
                    <a:lstStyle/>
                    <a:p>
                      <a:pPr algn="ctr">
                        <a:lnSpc>
                          <a:spcPct val="150000"/>
                        </a:lnSpc>
                        <a:buFontTx/>
                        <a:buNone/>
                      </a:pPr>
                      <a:r>
                        <a:rPr kumimoji="0" lang="zh-CN" altLang="en-US" sz="1400" b="1" u="none" strike="noStrike" kern="1200" cap="none" spc="0" normalizeH="0" baseline="0" dirty="0">
                          <a:ln>
                            <a:noFill/>
                          </a:ln>
                          <a:solidFill>
                            <a:schemeClr val="bg1"/>
                          </a:solidFill>
                          <a:effectLst/>
                          <a:uLnTx/>
                          <a:uFillTx/>
                          <a:latin typeface="微软雅黑" panose="020B0503020204020204" pitchFamily="34" charset="-122"/>
                          <a:ea typeface="微软雅黑" panose="020B0503020204020204" pitchFamily="34" charset="-122"/>
                        </a:rPr>
                        <a:t>对医保基金影响</a:t>
                      </a:r>
                      <a:endParaRPr kumimoji="0" lang="zh-CN" altLang="en-US" sz="1400" b="1" i="0" u="none" strike="noStrike" kern="1200" cap="none" spc="0" normalizeH="0" baseline="0" dirty="0">
                        <a:ln>
                          <a:noFill/>
                        </a:ln>
                        <a:solidFill>
                          <a:schemeClr val="bg1"/>
                        </a:solidFill>
                        <a:effectLst/>
                        <a:uLnTx/>
                        <a:uFillTx/>
                        <a:latin typeface="微软雅黑" panose="020B0503020204020204" pitchFamily="34" charset="-122"/>
                        <a:ea typeface="微软雅黑" panose="020B0503020204020204" pitchFamily="34" charset="-122"/>
                        <a:cs typeface="+mn-cs"/>
                      </a:endParaRPr>
                    </a:p>
                  </a:txBody>
                  <a:tcPr anchor="ctr"/>
                </a:tc>
              </a:tr>
              <a:tr h="354705">
                <a:tc vMerge="1">
                  <a:tcPr/>
                </a:tc>
                <a:tc vMerge="1">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400" b="1" u="none" strike="noStrike" kern="1200" cap="none" spc="0" normalizeH="0" baseline="0" dirty="0">
                          <a:ln>
                            <a:noFill/>
                          </a:ln>
                          <a:solidFill>
                            <a:schemeClr val="bg1"/>
                          </a:solidFill>
                          <a:effectLst/>
                          <a:uLnTx/>
                          <a:uFillTx/>
                          <a:latin typeface="微软雅黑" panose="020B0503020204020204" pitchFamily="34" charset="-122"/>
                          <a:ea typeface="微软雅黑" panose="020B0503020204020204" pitchFamily="34" charset="-122"/>
                        </a:rPr>
                        <a:t>成分比较</a:t>
                      </a:r>
                      <a:endParaRPr kumimoji="0" lang="zh-CN" altLang="en-US" sz="1400" b="1" i="0" u="none" strike="noStrike" kern="1200" cap="none" spc="0" normalizeH="0" baseline="0" dirty="0">
                        <a:ln>
                          <a:noFill/>
                        </a:ln>
                        <a:solidFill>
                          <a:schemeClr val="bg1"/>
                        </a:solidFill>
                        <a:effectLst/>
                        <a:uLnTx/>
                        <a:uFillTx/>
                        <a:latin typeface="微软雅黑" panose="020B0503020204020204" pitchFamily="34" charset="-122"/>
                        <a:ea typeface="微软雅黑" panose="020B0503020204020204" pitchFamily="34" charset="-122"/>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100000"/>
                        </a:lnSpc>
                        <a:buFontTx/>
                        <a:buNone/>
                      </a:pPr>
                      <a:r>
                        <a:rPr kumimoji="0" lang="zh-CN" altLang="en-US" sz="1400" b="1" u="none" strike="noStrike" kern="1200" cap="none" spc="0" normalizeH="0" baseline="0" dirty="0">
                          <a:ln>
                            <a:noFill/>
                          </a:ln>
                          <a:solidFill>
                            <a:schemeClr val="bg1"/>
                          </a:solidFill>
                          <a:effectLst/>
                          <a:uLnTx/>
                          <a:uFillTx/>
                          <a:latin typeface="微软雅黑" panose="020B0503020204020204" pitchFamily="34" charset="-122"/>
                          <a:ea typeface="微软雅黑" panose="020B0503020204020204" pitchFamily="34" charset="-122"/>
                        </a:rPr>
                        <a:t>氨基酸含量</a:t>
                      </a:r>
                      <a:endParaRPr kumimoji="0" lang="zh-CN" altLang="en-US" sz="1400" b="1" i="0" u="none" strike="noStrike" kern="1200" cap="none" spc="0" normalizeH="0" baseline="0" dirty="0">
                        <a:ln>
                          <a:noFill/>
                        </a:ln>
                        <a:solidFill>
                          <a:schemeClr val="bg1"/>
                        </a:solidFill>
                        <a:effectLst/>
                        <a:uLnTx/>
                        <a:uFillTx/>
                        <a:latin typeface="微软雅黑" panose="020B0503020204020204" pitchFamily="34" charset="-122"/>
                        <a:ea typeface="微软雅黑" panose="020B0503020204020204" pitchFamily="34" charset="-122"/>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100000"/>
                        </a:lnSpc>
                        <a:buFontTx/>
                        <a:buNone/>
                      </a:pPr>
                      <a:r>
                        <a:rPr kumimoji="0" lang="zh-CN" altLang="en-US" sz="1400" b="1" u="none" strike="noStrike" kern="1200" cap="none" spc="0" normalizeH="0" baseline="0" dirty="0">
                          <a:ln>
                            <a:noFill/>
                          </a:ln>
                          <a:solidFill>
                            <a:schemeClr val="bg1"/>
                          </a:solidFill>
                          <a:effectLst/>
                          <a:uLnTx/>
                          <a:uFillTx/>
                          <a:latin typeface="微软雅黑" panose="020B0503020204020204" pitchFamily="34" charset="-122"/>
                          <a:ea typeface="微软雅黑" panose="020B0503020204020204" pitchFamily="34" charset="-122"/>
                        </a:rPr>
                        <a:t>支链氨基酸占比</a:t>
                      </a:r>
                      <a:endParaRPr kumimoji="0" lang="zh-CN" altLang="en-US" sz="1400" b="1" i="0" u="none" strike="noStrike" kern="1200" cap="none" spc="0" normalizeH="0" baseline="0" dirty="0">
                        <a:ln>
                          <a:noFill/>
                        </a:ln>
                        <a:solidFill>
                          <a:schemeClr val="bg1"/>
                        </a:solidFill>
                        <a:effectLst/>
                        <a:uLnTx/>
                        <a:uFillTx/>
                        <a:latin typeface="微软雅黑" panose="020B0503020204020204" pitchFamily="34" charset="-122"/>
                        <a:ea typeface="微软雅黑" panose="020B0503020204020204" pitchFamily="34" charset="-122"/>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vMerge="1">
                  <a:tcPr/>
                </a:tc>
              </a:tr>
              <a:tr h="828000">
                <a:tc>
                  <a:txBody>
                    <a:bodyPr/>
                    <a:lstStyle/>
                    <a:p>
                      <a:pPr marL="0" marR="0" lvl="0" indent="0" algn="ctr" defTabSz="914400" rtl="0" eaLnBrk="1" fontAlgn="auto" latinLnBrk="0" hangingPunct="1">
                        <a:lnSpc>
                          <a:spcPct val="100000"/>
                        </a:lnSpc>
                        <a:spcBef>
                          <a:spcPts val="600"/>
                        </a:spcBef>
                        <a:spcAft>
                          <a:spcPts val="600"/>
                        </a:spcAft>
                        <a:buClrTx/>
                        <a:buSzTx/>
                        <a:buFontTx/>
                        <a:buNone/>
                        <a:defRPr/>
                      </a:pPr>
                      <a:r>
                        <a:rPr lang="zh-CN" altLang="en-US" sz="1400" b="0" kern="0" dirty="0">
                          <a:solidFill>
                            <a:schemeClr val="tx1"/>
                          </a:solidFill>
                          <a:latin typeface="微软雅黑" panose="020B0503020204020204" pitchFamily="34" charset="-122"/>
                          <a:ea typeface="微软雅黑" panose="020B0503020204020204" pitchFamily="34" charset="-122"/>
                        </a:rPr>
                        <a:t>复方氨基酸注射液（</a:t>
                      </a:r>
                      <a:r>
                        <a:rPr lang="en-US" altLang="zh-CN" sz="1400" b="0" kern="0" dirty="0">
                          <a:solidFill>
                            <a:schemeClr val="tx1"/>
                          </a:solidFill>
                          <a:latin typeface="微软雅黑" panose="020B0503020204020204" pitchFamily="34" charset="-122"/>
                          <a:ea typeface="微软雅黑" panose="020B0503020204020204" pitchFamily="34" charset="-122"/>
                        </a:rPr>
                        <a:t>14AA-SF</a:t>
                      </a:r>
                      <a:r>
                        <a:rPr lang="zh-CN" altLang="en-US" sz="1400" b="0" kern="0" dirty="0">
                          <a:solidFill>
                            <a:schemeClr val="tx1"/>
                          </a:solidFill>
                          <a:latin typeface="微软雅黑" panose="020B0503020204020204" pitchFamily="34" charset="-122"/>
                          <a:ea typeface="微软雅黑" panose="020B0503020204020204" pitchFamily="34" charset="-122"/>
                        </a:rPr>
                        <a:t>）</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tc>
                <a:tc rowSpan="2">
                  <a:txBody>
                    <a:bodyPr/>
                    <a:lstStyle/>
                    <a:p>
                      <a:pPr marL="180975" indent="-180975" algn="just" fontAlgn="base">
                        <a:lnSpc>
                          <a:spcPct val="100000"/>
                        </a:lnSpc>
                        <a:spcBef>
                          <a:spcPts val="600"/>
                        </a:spcBef>
                        <a:spcAft>
                          <a:spcPts val="600"/>
                        </a:spcAft>
                        <a:buFont typeface="Wingdings" panose="05000000000000000000" pitchFamily="2" charset="2"/>
                        <a:buChar char="Ø"/>
                        <a:defRPr/>
                      </a:pPr>
                      <a:r>
                        <a:rPr kumimoji="0" lang="zh-CN" altLang="en-US" sz="1400" b="0" u="none" strike="noStrike" kern="1200" cap="none" spc="0" normalizeH="0" baseline="0" dirty="0">
                          <a:ln>
                            <a:noFill/>
                          </a:ln>
                          <a:solidFill>
                            <a:schemeClr val="tx1"/>
                          </a:solidFill>
                          <a:effectLst/>
                          <a:uLnTx/>
                          <a:uFillTx/>
                          <a:latin typeface="微软雅黑" panose="020B0503020204020204" pitchFamily="34" charset="-122"/>
                          <a:ea typeface="微软雅黑" panose="020B0503020204020204" pitchFamily="34" charset="-122"/>
                        </a:rPr>
                        <a:t>适应症相似：用于</a:t>
                      </a:r>
                      <a:r>
                        <a:rPr kumimoji="0" lang="zh-CN" altLang="zh-CN" sz="1400" b="0" u="none" strike="noStrike" kern="1200" cap="none" spc="0" normalizeH="0" baseline="0" dirty="0">
                          <a:ln>
                            <a:noFill/>
                          </a:ln>
                          <a:solidFill>
                            <a:schemeClr val="tx1"/>
                          </a:solidFill>
                          <a:effectLst/>
                          <a:uLnTx/>
                          <a:uFillTx/>
                          <a:latin typeface="微软雅黑" panose="020B0503020204020204" pitchFamily="34" charset="-122"/>
                          <a:ea typeface="微软雅黑" panose="020B0503020204020204" pitchFamily="34" charset="-122"/>
                        </a:rPr>
                        <a:t>改善</a:t>
                      </a:r>
                      <a:r>
                        <a:rPr kumimoji="0" lang="zh-CN" altLang="en-US" sz="1400" b="0" u="none" strike="noStrike" kern="1200" cap="none" spc="0" normalizeH="0" baseline="0" dirty="0">
                          <a:ln>
                            <a:noFill/>
                          </a:ln>
                          <a:solidFill>
                            <a:schemeClr val="tx1"/>
                          </a:solidFill>
                          <a:effectLst/>
                          <a:uLnTx/>
                          <a:uFillTx/>
                          <a:latin typeface="微软雅黑" panose="020B0503020204020204" pitchFamily="34" charset="-122"/>
                          <a:ea typeface="微软雅黑" panose="020B0503020204020204" pitchFamily="34" charset="-122"/>
                        </a:rPr>
                        <a:t>成人患者</a:t>
                      </a:r>
                      <a:r>
                        <a:rPr kumimoji="0" lang="zh-CN" altLang="zh-CN" sz="1400" b="0" u="none" strike="noStrike" kern="1200" cap="none" spc="0" normalizeH="0" baseline="0" dirty="0">
                          <a:ln>
                            <a:noFill/>
                          </a:ln>
                          <a:solidFill>
                            <a:schemeClr val="tx1"/>
                          </a:solidFill>
                          <a:effectLst/>
                          <a:uLnTx/>
                          <a:uFillTx/>
                          <a:latin typeface="微软雅黑" panose="020B0503020204020204" pitchFamily="34" charset="-122"/>
                          <a:ea typeface="微软雅黑" panose="020B0503020204020204" pitchFamily="34" charset="-122"/>
                        </a:rPr>
                        <a:t>手术前后营养状态</a:t>
                      </a:r>
                      <a:r>
                        <a:rPr kumimoji="0" lang="zh-CN" altLang="en-US" sz="1400" b="0" u="none" strike="noStrike" kern="1200" cap="none" spc="0" normalizeH="0" baseline="0" dirty="0">
                          <a:ln>
                            <a:noFill/>
                          </a:ln>
                          <a:solidFill>
                            <a:schemeClr val="tx1"/>
                          </a:solidFill>
                          <a:effectLst/>
                          <a:uLnTx/>
                          <a:uFillTx/>
                          <a:latin typeface="微软雅黑" panose="020B0503020204020204" pitchFamily="34" charset="-122"/>
                          <a:ea typeface="微软雅黑" panose="020B0503020204020204" pitchFamily="34" charset="-122"/>
                        </a:rPr>
                        <a:t>。</a:t>
                      </a:r>
                      <a:endParaRPr kumimoji="0" lang="en-US" altLang="zh-CN" sz="1400" b="0" u="none" strike="noStrike" kern="1200" cap="none" spc="0" normalizeH="0" baseline="0" dirty="0">
                        <a:ln>
                          <a:noFill/>
                        </a:ln>
                        <a:solidFill>
                          <a:schemeClr val="tx1"/>
                        </a:solidFill>
                        <a:effectLst/>
                        <a:uLnTx/>
                        <a:uFillTx/>
                        <a:latin typeface="微软雅黑" panose="020B0503020204020204" pitchFamily="34" charset="-122"/>
                        <a:ea typeface="微软雅黑" panose="020B0503020204020204" pitchFamily="34" charset="-122"/>
                      </a:endParaRPr>
                    </a:p>
                    <a:p>
                      <a:pPr marL="180975" indent="-180975" algn="just" fontAlgn="base">
                        <a:lnSpc>
                          <a:spcPct val="100000"/>
                        </a:lnSpc>
                        <a:spcBef>
                          <a:spcPts val="600"/>
                        </a:spcBef>
                        <a:spcAft>
                          <a:spcPts val="600"/>
                        </a:spcAft>
                        <a:buFont typeface="Wingdings" panose="05000000000000000000" pitchFamily="2" charset="2"/>
                        <a:buChar char="Ø"/>
                        <a:defRPr/>
                      </a:pPr>
                      <a:r>
                        <a:rPr kumimoji="0" lang="zh-CN" altLang="en-US" sz="1400" b="0" u="none" strike="noStrike" kern="1200" cap="none" spc="0" normalizeH="0" baseline="0" dirty="0">
                          <a:ln>
                            <a:noFill/>
                          </a:ln>
                          <a:solidFill>
                            <a:schemeClr val="tx1"/>
                          </a:solidFill>
                          <a:effectLst/>
                          <a:uLnTx/>
                          <a:uFillTx/>
                          <a:latin typeface="微软雅黑" panose="020B0503020204020204" pitchFamily="34" charset="-122"/>
                          <a:ea typeface="微软雅黑" panose="020B0503020204020204" pitchFamily="34" charset="-122"/>
                        </a:rPr>
                        <a:t>氨基酸浓度相近：氨基酸含量均高于</a:t>
                      </a:r>
                      <a:r>
                        <a:rPr kumimoji="0" lang="en-US" altLang="zh-CN" sz="1400" b="0" u="none" strike="noStrike" kern="1200" cap="none" spc="0" normalizeH="0" baseline="0" dirty="0">
                          <a:ln>
                            <a:noFill/>
                          </a:ln>
                          <a:solidFill>
                            <a:schemeClr val="tx1"/>
                          </a:solidFill>
                          <a:effectLst/>
                          <a:uLnTx/>
                          <a:uFillTx/>
                          <a:latin typeface="微软雅黑" panose="020B0503020204020204" pitchFamily="34" charset="-122"/>
                          <a:ea typeface="微软雅黑" panose="020B0503020204020204" pitchFamily="34" charset="-122"/>
                        </a:rPr>
                        <a:t>20g/250ml</a:t>
                      </a:r>
                      <a:r>
                        <a:rPr kumimoji="0" lang="zh-CN" altLang="en-US" sz="1400" b="0" u="none" strike="noStrike" kern="1200" cap="none" spc="0" normalizeH="0" baseline="0" dirty="0">
                          <a:ln>
                            <a:noFill/>
                          </a:ln>
                          <a:solidFill>
                            <a:schemeClr val="tx1"/>
                          </a:solidFill>
                          <a:effectLst/>
                          <a:uLnTx/>
                          <a:uFillTx/>
                          <a:latin typeface="微软雅黑" panose="020B0503020204020204" pitchFamily="34" charset="-122"/>
                          <a:ea typeface="微软雅黑" panose="020B0503020204020204" pitchFamily="34" charset="-122"/>
                        </a:rPr>
                        <a:t>。</a:t>
                      </a:r>
                      <a:endParaRPr kumimoji="0" lang="en-US" altLang="zh-CN" sz="1400" b="0" u="none" strike="noStrike" kern="1200" cap="none" spc="0" normalizeH="0" baseline="0" dirty="0">
                        <a:ln>
                          <a:noFill/>
                        </a:ln>
                        <a:solidFill>
                          <a:schemeClr val="tx1"/>
                        </a:solidFill>
                        <a:effectLst/>
                        <a:uLnTx/>
                        <a:uFillTx/>
                        <a:latin typeface="微软雅黑" panose="020B0503020204020204" pitchFamily="34" charset="-122"/>
                        <a:ea typeface="微软雅黑" panose="020B0503020204020204" pitchFamily="34" charset="-122"/>
                      </a:endParaRPr>
                    </a:p>
                    <a:p>
                      <a:pPr marL="180975" indent="-180975" algn="just" fontAlgn="base">
                        <a:lnSpc>
                          <a:spcPct val="100000"/>
                        </a:lnSpc>
                        <a:spcBef>
                          <a:spcPts val="600"/>
                        </a:spcBef>
                        <a:spcAft>
                          <a:spcPts val="600"/>
                        </a:spcAft>
                        <a:buFont typeface="Wingdings" panose="05000000000000000000" pitchFamily="2" charset="2"/>
                        <a:buChar char="Ø"/>
                        <a:defRPr/>
                      </a:pPr>
                      <a:r>
                        <a:rPr kumimoji="0" lang="zh-CN" altLang="en-US" sz="1400" b="0" u="none" strike="noStrike" kern="1200" cap="none" spc="0" normalizeH="0" baseline="0" dirty="0">
                          <a:ln>
                            <a:noFill/>
                          </a:ln>
                          <a:solidFill>
                            <a:schemeClr val="tx1"/>
                          </a:solidFill>
                          <a:effectLst/>
                          <a:uLnTx/>
                          <a:uFillTx/>
                          <a:latin typeface="微软雅黑" panose="020B0503020204020204" pitchFamily="34" charset="-122"/>
                          <a:ea typeface="微软雅黑" panose="020B0503020204020204" pitchFamily="34" charset="-122"/>
                        </a:rPr>
                        <a:t>不含亚硫酸盐。</a:t>
                      </a:r>
                      <a:endParaRPr lang="zh-CN" altLang="en-US" b="0" dirty="0">
                        <a:latin typeface="微软雅黑" panose="020B0503020204020204" pitchFamily="34" charset="-122"/>
                        <a:ea typeface="微软雅黑" panose="020B0503020204020204" pitchFamily="34" charset="-122"/>
                      </a:endParaRPr>
                    </a:p>
                  </a:txBody>
                  <a:tcPr anchor="ctr"/>
                </a:tc>
                <a:tc>
                  <a:txBody>
                    <a:bodyPr/>
                    <a:lstStyle/>
                    <a:p>
                      <a:pPr marL="0" marR="0" lvl="0" indent="0" algn="ctr" defTabSz="1216660" rtl="0" eaLnBrk="1" fontAlgn="auto" latinLnBrk="0" hangingPunct="1">
                        <a:lnSpc>
                          <a:spcPct val="100000"/>
                        </a:lnSpc>
                        <a:spcBef>
                          <a:spcPts val="0"/>
                        </a:spcBef>
                        <a:spcAft>
                          <a:spcPts val="0"/>
                        </a:spcAft>
                        <a:buClrTx/>
                        <a:buSzTx/>
                        <a:buFontTx/>
                        <a:buNone/>
                        <a:defRPr/>
                      </a:pPr>
                      <a:r>
                        <a:rPr lang="en-US" altLang="zh-CN" sz="1400" b="0" dirty="0">
                          <a:solidFill>
                            <a:schemeClr val="tx1"/>
                          </a:solidFill>
                          <a:latin typeface="微软雅黑" panose="020B0503020204020204" pitchFamily="34" charset="-122"/>
                          <a:ea typeface="微软雅黑" panose="020B0503020204020204" pitchFamily="34" charset="-122"/>
                        </a:rPr>
                        <a:t>14</a:t>
                      </a:r>
                      <a:r>
                        <a:rPr lang="zh-CN" altLang="en-US" sz="1400" b="0" dirty="0">
                          <a:solidFill>
                            <a:schemeClr val="tx1"/>
                          </a:solidFill>
                          <a:latin typeface="微软雅黑" panose="020B0503020204020204" pitchFamily="34" charset="-122"/>
                          <a:ea typeface="微软雅黑" panose="020B0503020204020204" pitchFamily="34" charset="-122"/>
                        </a:rPr>
                        <a:t>种氨基酸，其中非必需氨基酸高达</a:t>
                      </a:r>
                      <a:r>
                        <a:rPr lang="en-US" altLang="zh-CN" sz="1400" b="0" dirty="0">
                          <a:solidFill>
                            <a:schemeClr val="tx1"/>
                          </a:solidFill>
                          <a:latin typeface="微软雅黑" panose="020B0503020204020204" pitchFamily="34" charset="-122"/>
                          <a:ea typeface="微软雅黑" panose="020B0503020204020204" pitchFamily="34" charset="-122"/>
                        </a:rPr>
                        <a:t>50.6%</a:t>
                      </a:r>
                      <a:r>
                        <a:rPr lang="zh-CN" altLang="en-US" sz="1400" b="0" dirty="0">
                          <a:solidFill>
                            <a:schemeClr val="tx1"/>
                          </a:solidFill>
                          <a:latin typeface="微软雅黑" panose="020B0503020204020204" pitchFamily="34" charset="-122"/>
                          <a:ea typeface="微软雅黑" panose="020B0503020204020204" pitchFamily="34" charset="-122"/>
                        </a:rPr>
                        <a:t>。</a:t>
                      </a:r>
                      <a:endParaRPr lang="en-US" altLang="zh-CN" sz="1400" b="0" dirty="0">
                        <a:solidFill>
                          <a:schemeClr val="tx1"/>
                        </a:solidFill>
                        <a:latin typeface="微软雅黑" panose="020B0503020204020204" pitchFamily="34" charset="-122"/>
                        <a:ea typeface="微软雅黑" panose="020B0503020204020204" pitchFamily="34" charset="-122"/>
                      </a:endParaRPr>
                    </a:p>
                  </a:txBody>
                  <a:tcPr anchor="ctr">
                    <a:lnT w="12700" cap="flat" cmpd="sng" algn="ctr">
                      <a:solidFill>
                        <a:schemeClr val="bg1"/>
                      </a:solidFill>
                      <a:prstDash val="solid"/>
                      <a:round/>
                      <a:headEnd type="none" w="med" len="med"/>
                      <a:tailEnd type="none" w="med" len="med"/>
                    </a:lnT>
                  </a:tcPr>
                </a:tc>
                <a:tc>
                  <a:txBody>
                    <a:bodyPr/>
                    <a:lstStyle/>
                    <a:p>
                      <a:pPr marL="0" indent="0" algn="ctr">
                        <a:lnSpc>
                          <a:spcPts val="2300"/>
                        </a:lnSpc>
                        <a:buFontTx/>
                        <a:buNone/>
                      </a:pPr>
                      <a:r>
                        <a:rPr kumimoji="0" lang="en-US" altLang="zh-CN" sz="1400" b="0" u="none" strike="noStrike" kern="1200" cap="none" spc="0" normalizeH="0" baseline="0" dirty="0">
                          <a:ln>
                            <a:noFill/>
                          </a:ln>
                          <a:solidFill>
                            <a:schemeClr val="tx1"/>
                          </a:solidFill>
                          <a:effectLst/>
                          <a:uLnTx/>
                          <a:uFillTx/>
                          <a:latin typeface="微软雅黑" panose="020B0503020204020204" pitchFamily="34" charset="-122"/>
                          <a:ea typeface="微软雅黑" panose="020B0503020204020204" pitchFamily="34" charset="-122"/>
                        </a:rPr>
                        <a:t>250ml:</a:t>
                      </a:r>
                      <a:r>
                        <a:rPr lang="en-US" altLang="zh-CN" sz="1400" b="0" dirty="0">
                          <a:solidFill>
                            <a:schemeClr val="tx1"/>
                          </a:solidFill>
                          <a:latin typeface="微软雅黑" panose="020B0503020204020204" pitchFamily="34" charset="-122"/>
                          <a:ea typeface="微软雅黑" panose="020B0503020204020204" pitchFamily="34" charset="-122"/>
                        </a:rPr>
                        <a:t>21.2g</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lnT w="12700" cap="flat" cmpd="sng" algn="ctr">
                      <a:solidFill>
                        <a:schemeClr val="bg1"/>
                      </a:solidFill>
                      <a:prstDash val="solid"/>
                      <a:round/>
                      <a:headEnd type="none" w="med" len="med"/>
                      <a:tailEnd type="none" w="med" len="med"/>
                    </a:lnT>
                  </a:tcPr>
                </a:tc>
                <a:tc>
                  <a:txBody>
                    <a:bodyPr/>
                    <a:lstStyle/>
                    <a:p>
                      <a:pPr marL="0" indent="0" algn="ctr">
                        <a:lnSpc>
                          <a:spcPts val="2300"/>
                        </a:lnSpc>
                        <a:buFontTx/>
                        <a:buNone/>
                      </a:pPr>
                      <a:r>
                        <a:rPr lang="en-US" altLang="zh-CN" sz="1400" b="0" dirty="0">
                          <a:solidFill>
                            <a:schemeClr val="tx1"/>
                          </a:solidFill>
                          <a:latin typeface="微软雅黑" panose="020B0503020204020204" pitchFamily="34" charset="-122"/>
                          <a:ea typeface="微软雅黑" panose="020B0503020204020204" pitchFamily="34" charset="-122"/>
                        </a:rPr>
                        <a:t>19.2</a:t>
                      </a:r>
                      <a:r>
                        <a:rPr kumimoji="0" lang="en-US" altLang="zh-CN" sz="1400" b="0" u="none" strike="noStrike" kern="1200" cap="none" spc="0" normalizeH="0" baseline="0" dirty="0">
                          <a:ln>
                            <a:noFill/>
                          </a:ln>
                          <a:solidFill>
                            <a:schemeClr val="tx1"/>
                          </a:solidFill>
                          <a:effectLst/>
                          <a:uLnTx/>
                          <a:uFillTx/>
                          <a:latin typeface="微软雅黑" panose="020B0503020204020204" pitchFamily="34" charset="-122"/>
                          <a:ea typeface="微软雅黑" panose="020B0503020204020204" pitchFamily="34" charset="-122"/>
                        </a:rPr>
                        <a:t>%</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lnT w="12700" cap="flat" cmpd="sng" algn="ctr">
                      <a:solidFill>
                        <a:schemeClr val="bg1"/>
                      </a:solidFill>
                      <a:prstDash val="solid"/>
                      <a:round/>
                      <a:headEnd type="none" w="med" len="med"/>
                      <a:tailEnd type="none" w="med" len="med"/>
                    </a:lnT>
                  </a:tcPr>
                </a:tc>
                <a:tc rowSpan="2">
                  <a:txBody>
                    <a:bodyPr/>
                    <a:lstStyle/>
                    <a:p>
                      <a:pPr marL="0" indent="0" algn="ctr">
                        <a:lnSpc>
                          <a:spcPts val="2300"/>
                        </a:lnSpc>
                        <a:buFontTx/>
                        <a:buNone/>
                      </a:pPr>
                      <a:r>
                        <a:rPr lang="zh-CN" altLang="en-US" sz="1400" b="0" dirty="0">
                          <a:solidFill>
                            <a:srgbClr val="C00000"/>
                          </a:solidFill>
                          <a:latin typeface="微软雅黑" panose="020B0503020204020204" pitchFamily="34" charset="-122"/>
                          <a:ea typeface="微软雅黑" panose="020B0503020204020204" pitchFamily="34" charset="-122"/>
                        </a:rPr>
                        <a:t>本品纳入医保后可替代目录内氨基酸产品，不会增加医保基金负担。</a:t>
                      </a:r>
                      <a:endParaRPr lang="zh-CN" altLang="en-US" sz="1400" b="0" dirty="0">
                        <a:solidFill>
                          <a:srgbClr val="C00000"/>
                        </a:solidFill>
                        <a:latin typeface="微软雅黑" panose="020B0503020204020204" pitchFamily="34" charset="-122"/>
                        <a:ea typeface="微软雅黑" panose="020B0503020204020204" pitchFamily="34" charset="-122"/>
                      </a:endParaRPr>
                    </a:p>
                  </a:txBody>
                  <a:tcPr anchor="ctr"/>
                </a:tc>
              </a:tr>
              <a:tr h="82800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400" b="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sym typeface="Arial" panose="020B0604020202020204" pitchFamily="34" charset="0"/>
                        </a:rPr>
                        <a:t>复方氨基酸</a:t>
                      </a:r>
                      <a:r>
                        <a:rPr kumimoji="0" lang="en-US" altLang="zh-CN" sz="1400" b="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sym typeface="Arial" panose="020B0604020202020204" pitchFamily="34" charset="0"/>
                        </a:rPr>
                        <a:t>( 19 ) </a:t>
                      </a:r>
                      <a:r>
                        <a:rPr kumimoji="0" lang="zh-CN" altLang="en-US" sz="1400" b="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sym typeface="Arial" panose="020B0604020202020204" pitchFamily="34" charset="0"/>
                        </a:rPr>
                        <a:t>丙谷二肽注射液</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tc>
                <a:tc vMerge="1">
                  <a:tcPr anchor="ctr">
                    <a:solidFill>
                      <a:schemeClr val="accent3">
                        <a:lumMod val="20000"/>
                        <a:lumOff val="80000"/>
                      </a:schemeClr>
                    </a:solidFill>
                  </a:tcPr>
                </a:tc>
                <a:tc>
                  <a:txBody>
                    <a:bodyPr/>
                    <a:lstStyle/>
                    <a:p>
                      <a:pPr marL="0" marR="0" lvl="0" indent="0" algn="ctr" defTabSz="1216660" rtl="0" eaLnBrk="1" fontAlgn="auto" latinLnBrk="0" hangingPunct="1">
                        <a:lnSpc>
                          <a:spcPct val="100000"/>
                        </a:lnSpc>
                        <a:spcBef>
                          <a:spcPts val="0"/>
                        </a:spcBef>
                        <a:spcAft>
                          <a:spcPts val="0"/>
                        </a:spcAft>
                        <a:buClrTx/>
                        <a:buSzTx/>
                        <a:buFontTx/>
                        <a:buNone/>
                        <a:defRPr/>
                      </a:pPr>
                      <a:r>
                        <a:rPr lang="zh-CN" altLang="zh-CN" sz="1400" b="0" kern="1200" dirty="0">
                          <a:solidFill>
                            <a:srgbClr val="C00000"/>
                          </a:solidFill>
                          <a:effectLst/>
                          <a:latin typeface="微软雅黑" panose="020B0503020204020204" pitchFamily="34" charset="-122"/>
                          <a:ea typeface="微软雅黑" panose="020B0503020204020204" pitchFamily="34" charset="-122"/>
                        </a:rPr>
                        <a:t>含全部必需氨基酸和条件必需氨基酸</a:t>
                      </a:r>
                      <a:r>
                        <a:rPr lang="zh-CN" altLang="en-US" sz="1400" b="0" kern="1200" dirty="0">
                          <a:solidFill>
                            <a:srgbClr val="C00000"/>
                          </a:solidFill>
                          <a:effectLst/>
                          <a:latin typeface="微软雅黑" panose="020B0503020204020204" pitchFamily="34" charset="-122"/>
                          <a:ea typeface="微软雅黑" panose="020B0503020204020204" pitchFamily="34" charset="-122"/>
                        </a:rPr>
                        <a:t>，高达</a:t>
                      </a:r>
                      <a:r>
                        <a:rPr lang="en-US" altLang="zh-CN" sz="1400" b="0" kern="1200" dirty="0">
                          <a:solidFill>
                            <a:srgbClr val="C00000"/>
                          </a:solidFill>
                          <a:effectLst/>
                          <a:latin typeface="微软雅黑" panose="020B0503020204020204" pitchFamily="34" charset="-122"/>
                          <a:ea typeface="微软雅黑" panose="020B0503020204020204" pitchFamily="34" charset="-122"/>
                        </a:rPr>
                        <a:t>67.6%</a:t>
                      </a:r>
                      <a:r>
                        <a:rPr lang="zh-CN" altLang="en-US" sz="1400" b="0" kern="1200" dirty="0">
                          <a:solidFill>
                            <a:srgbClr val="C00000"/>
                          </a:solidFill>
                          <a:effectLst/>
                          <a:latin typeface="微软雅黑" panose="020B0503020204020204" pitchFamily="34" charset="-122"/>
                          <a:ea typeface="微软雅黑" panose="020B0503020204020204" pitchFamily="34" charset="-122"/>
                        </a:rPr>
                        <a:t>，</a:t>
                      </a:r>
                      <a:r>
                        <a:rPr lang="zh-CN" altLang="en-US" sz="1400" b="0" kern="1200" dirty="0">
                          <a:solidFill>
                            <a:schemeClr val="tx1"/>
                          </a:solidFill>
                          <a:effectLst/>
                          <a:latin typeface="微软雅黑" panose="020B0503020204020204" pitchFamily="34" charset="-122"/>
                          <a:ea typeface="微软雅黑" panose="020B0503020204020204" pitchFamily="34" charset="-122"/>
                        </a:rPr>
                        <a:t>非必需氨基酸为</a:t>
                      </a:r>
                      <a:r>
                        <a:rPr lang="en-US" altLang="zh-CN" sz="1400" b="0" kern="1200" dirty="0">
                          <a:solidFill>
                            <a:schemeClr val="tx1"/>
                          </a:solidFill>
                          <a:effectLst/>
                          <a:latin typeface="微软雅黑" panose="020B0503020204020204" pitchFamily="34" charset="-122"/>
                          <a:ea typeface="微软雅黑" panose="020B0503020204020204" pitchFamily="34" charset="-122"/>
                        </a:rPr>
                        <a:t>32.4%</a:t>
                      </a:r>
                      <a:r>
                        <a:rPr lang="zh-CN" altLang="en-US" sz="1400" b="0" kern="1200" dirty="0">
                          <a:solidFill>
                            <a:schemeClr val="tx1"/>
                          </a:solidFill>
                          <a:effectLst/>
                          <a:latin typeface="微软雅黑" panose="020B0503020204020204" pitchFamily="34" charset="-122"/>
                          <a:ea typeface="微软雅黑" panose="020B0503020204020204" pitchFamily="34" charset="-122"/>
                        </a:rPr>
                        <a:t>。</a:t>
                      </a:r>
                      <a:endParaRPr lang="en-US" altLang="zh-CN" sz="1400" b="0" dirty="0">
                        <a:solidFill>
                          <a:srgbClr val="C00000"/>
                        </a:solidFill>
                        <a:latin typeface="微软雅黑" panose="020B0503020204020204" pitchFamily="34" charset="-122"/>
                        <a:ea typeface="微软雅黑" panose="020B0503020204020204" pitchFamily="34" charset="-122"/>
                      </a:endParaRPr>
                    </a:p>
                  </a:txBody>
                  <a:tcPr anchor="ctr"/>
                </a:tc>
                <a:tc>
                  <a:txBody>
                    <a:bodyPr/>
                    <a:lstStyle/>
                    <a:p>
                      <a:pPr marL="0" indent="0" algn="ctr">
                        <a:lnSpc>
                          <a:spcPts val="2300"/>
                        </a:lnSpc>
                        <a:buFontTx/>
                        <a:buNone/>
                      </a:pPr>
                      <a:r>
                        <a:rPr lang="en-US" altLang="zh-CN" sz="1400" b="0" dirty="0">
                          <a:solidFill>
                            <a:srgbClr val="C00000"/>
                          </a:solidFill>
                          <a:latin typeface="微软雅黑" panose="020B0503020204020204" pitchFamily="34" charset="-122"/>
                          <a:ea typeface="微软雅黑" panose="020B0503020204020204" pitchFamily="34" charset="-122"/>
                        </a:rPr>
                        <a:t>250ml:25.3g</a:t>
                      </a:r>
                      <a:endParaRPr lang="zh-CN" altLang="en-US" sz="1400" b="0" dirty="0">
                        <a:solidFill>
                          <a:srgbClr val="C00000"/>
                        </a:solidFill>
                        <a:latin typeface="微软雅黑" panose="020B0503020204020204" pitchFamily="34" charset="-122"/>
                        <a:ea typeface="微软雅黑" panose="020B0503020204020204" pitchFamily="34" charset="-122"/>
                      </a:endParaRPr>
                    </a:p>
                  </a:txBody>
                  <a:tcPr anchor="ctr"/>
                </a:tc>
                <a:tc>
                  <a:txBody>
                    <a:bodyPr/>
                    <a:lstStyle/>
                    <a:p>
                      <a:pPr marL="0" indent="0" algn="ctr">
                        <a:lnSpc>
                          <a:spcPts val="2300"/>
                        </a:lnSpc>
                        <a:buFontTx/>
                        <a:buNone/>
                      </a:pPr>
                      <a:r>
                        <a:rPr lang="en-US" altLang="zh-CN" sz="1400" b="0" dirty="0">
                          <a:solidFill>
                            <a:srgbClr val="C00000"/>
                          </a:solidFill>
                          <a:latin typeface="微软雅黑" panose="020B0503020204020204" pitchFamily="34" charset="-122"/>
                          <a:ea typeface="微软雅黑" panose="020B0503020204020204" pitchFamily="34" charset="-122"/>
                        </a:rPr>
                        <a:t>30.0</a:t>
                      </a:r>
                      <a:r>
                        <a:rPr kumimoji="0" lang="en-US" altLang="zh-CN" sz="1400" b="0" u="none" strike="noStrike" kern="1200" cap="none" spc="0" normalizeH="0" baseline="0" dirty="0">
                          <a:ln>
                            <a:noFill/>
                          </a:ln>
                          <a:solidFill>
                            <a:srgbClr val="C00000"/>
                          </a:solidFill>
                          <a:effectLst/>
                          <a:uLnTx/>
                          <a:uFillTx/>
                          <a:latin typeface="微软雅黑" panose="020B0503020204020204" pitchFamily="34" charset="-122"/>
                          <a:ea typeface="微软雅黑" panose="020B0503020204020204" pitchFamily="34" charset="-122"/>
                        </a:rPr>
                        <a:t>%</a:t>
                      </a:r>
                      <a:endParaRPr lang="zh-CN" altLang="en-US" sz="1400" b="0" dirty="0">
                        <a:solidFill>
                          <a:srgbClr val="C00000"/>
                        </a:solidFill>
                        <a:latin typeface="微软雅黑" panose="020B0503020204020204" pitchFamily="34" charset="-122"/>
                        <a:ea typeface="微软雅黑" panose="020B0503020204020204" pitchFamily="34" charset="-122"/>
                      </a:endParaRPr>
                    </a:p>
                  </a:txBody>
                  <a:tcPr anchor="ctr"/>
                </a:tc>
                <a:tc vMerge="1">
                  <a:tcPr anchor="ctr">
                    <a:solidFill>
                      <a:schemeClr val="accent3">
                        <a:lumMod val="20000"/>
                        <a:lumOff val="80000"/>
                      </a:schemeClr>
                    </a:solid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0" advTm="46537"/>
    </mc:Choice>
    <mc:Fallback>
      <p:transition advTm="4653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文本框 16"/>
          <p:cNvSpPr txBox="1"/>
          <p:nvPr/>
        </p:nvSpPr>
        <p:spPr>
          <a:xfrm>
            <a:off x="225188" y="6019765"/>
            <a:ext cx="11615000" cy="829945"/>
          </a:xfrm>
          <a:prstGeom prst="rect">
            <a:avLst/>
          </a:prstGeom>
          <a:noFill/>
        </p:spPr>
        <p:txBody>
          <a:bodyPr wrap="square" numCol="2">
            <a:spAutoFit/>
          </a:bodyPr>
          <a:lstStyle/>
          <a:p>
            <a:pPr marL="176530" indent="-176530">
              <a:buFont typeface="+mj-lt"/>
              <a:buAutoNum type="arabicPeriod"/>
            </a:pP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陈淑芳</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丙氨酰谷氨酰胺注射液临床应用合理性分析</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[J].</a:t>
            </a: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临床合理用药杂志</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,2022,15(25):160-163   </a:t>
            </a:r>
            <a:endPar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endParaRPr>
          </a:p>
          <a:p>
            <a:pPr marL="176530" indent="-176530">
              <a:buFont typeface="+mj-lt"/>
              <a:buAutoNum type="arabicPeriod"/>
            </a:pP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陈莲珍</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复方氨基酸注射液产品配方特点和合理使用</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[J].</a:t>
            </a: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肠外与肠内营养</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,2024,31(3):129-134</a:t>
            </a:r>
            <a:endPar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endParaRPr>
          </a:p>
          <a:p>
            <a:pPr marL="176530" indent="-176530">
              <a:buFont typeface="+mj-lt"/>
              <a:buAutoNum type="arabicPeriod"/>
            </a:pP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中国成人患者肠外肠内营养临床应用指南（</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2023</a:t>
            </a: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版）中华医学杂志 </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2023 </a:t>
            </a: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103 </a:t>
            </a: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13</a:t>
            </a: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:963</a:t>
            </a:r>
            <a:endPar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endParaRPr>
          </a:p>
          <a:p>
            <a:pPr marL="176530" indent="-176530">
              <a:buFont typeface="+mj-lt"/>
              <a:buAutoNum type="arabicPeriod"/>
            </a:pP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ESPEN guidelines on Clinical nutrition in Trauma Patients, 2019.</a:t>
            </a:r>
            <a:endPar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endParaRPr>
          </a:p>
          <a:p>
            <a:pPr marL="176530" indent="-176530">
              <a:buFont typeface="+mj-lt"/>
              <a:buAutoNum type="arabicPeriod"/>
            </a:pP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Journal of Parenteral and Enteral Nutrition ,2013.</a:t>
            </a:r>
            <a:endPar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endParaRPr>
          </a:p>
          <a:p>
            <a:pPr marL="176530" indent="-176530">
              <a:buFont typeface="+mj-lt"/>
              <a:buAutoNum type="arabicPeriod"/>
            </a:pPr>
            <a:r>
              <a:rPr lang="zh-CN" altLang="en-US" sz="800" dirty="0">
                <a:latin typeface="微软雅黑" panose="020B0503020204020204" pitchFamily="34" charset="-122"/>
                <a:ea typeface="微软雅黑" panose="020B0503020204020204" pitchFamily="34" charset="-122"/>
                <a:cs typeface="微软雅黑" panose="020B0503020204020204" pitchFamily="34" charset="-122"/>
              </a:rPr>
              <a:t>杨晓军等</a:t>
            </a:r>
            <a:r>
              <a:rPr lang="en-US" altLang="zh-CN" sz="8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800" dirty="0">
                <a:latin typeface="微软雅黑" panose="020B0503020204020204" pitchFamily="34" charset="-122"/>
                <a:ea typeface="微软雅黑" panose="020B0503020204020204" pitchFamily="34" charset="-122"/>
                <a:cs typeface="微软雅黑" panose="020B0503020204020204" pitchFamily="34" charset="-122"/>
              </a:rPr>
              <a:t>高支链氨基酸肠外营养支持对危重症病人肝肾功能保护作用的临床对照研究</a:t>
            </a:r>
            <a:r>
              <a:rPr lang="en-US" altLang="zh-CN" sz="800" dirty="0">
                <a:latin typeface="微软雅黑" panose="020B0503020204020204" pitchFamily="34" charset="-122"/>
                <a:ea typeface="微软雅黑" panose="020B0503020204020204" pitchFamily="34" charset="-122"/>
                <a:cs typeface="微软雅黑" panose="020B0503020204020204" pitchFamily="34" charset="-122"/>
              </a:rPr>
              <a:t>[J].</a:t>
            </a:r>
            <a:r>
              <a:rPr lang="zh-CN" altLang="en-US" sz="800" dirty="0">
                <a:latin typeface="微软雅黑" panose="020B0503020204020204" pitchFamily="34" charset="-122"/>
                <a:ea typeface="微软雅黑" panose="020B0503020204020204" pitchFamily="34" charset="-122"/>
                <a:cs typeface="微软雅黑" panose="020B0503020204020204" pitchFamily="34" charset="-122"/>
              </a:rPr>
              <a:t>肠外与肠内营养</a:t>
            </a:r>
            <a:r>
              <a:rPr lang="en-US" altLang="zh-CN" sz="800" dirty="0">
                <a:latin typeface="微软雅黑" panose="020B0503020204020204" pitchFamily="34" charset="-122"/>
                <a:ea typeface="微软雅黑" panose="020B0503020204020204" pitchFamily="34" charset="-122"/>
                <a:cs typeface="微软雅黑" panose="020B0503020204020204" pitchFamily="34" charset="-122"/>
              </a:rPr>
              <a:t>,2012,19( 6) :347-350</a:t>
            </a:r>
            <a:r>
              <a:rPr lang="zh-CN" altLang="en-US" sz="800" dirty="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8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7" name="文本框 6"/>
          <p:cNvSpPr txBox="1"/>
          <p:nvPr/>
        </p:nvSpPr>
        <p:spPr bwMode="gray">
          <a:xfrm>
            <a:off x="8480179" y="3675774"/>
            <a:ext cx="945220" cy="294289"/>
          </a:xfrm>
          <a:prstGeom prst="rect">
            <a:avLst/>
          </a:prstGeom>
        </p:spPr>
        <p:txBody>
          <a:bodyPr wrap="square" lIns="45720" tIns="45720" rIns="45720" bIns="45720" rtlCol="0">
            <a:noAutofit/>
          </a:bodyPr>
          <a:lstStyle/>
          <a:p>
            <a:pPr marL="171450" marR="0" lvl="0" indent="-171450" algn="l" defTabSz="914400" rtl="0" eaLnBrk="1" fontAlgn="auto" latinLnBrk="0" hangingPunct="1">
              <a:lnSpc>
                <a:spcPct val="90000"/>
              </a:lnSpc>
              <a:spcBef>
                <a:spcPts val="1000"/>
              </a:spcBef>
              <a:spcAft>
                <a:spcPts val="0"/>
              </a:spcAft>
              <a:buClrTx/>
              <a:buSzTx/>
              <a:buFont typeface="Arial" panose="020B0604020202020204" pitchFamily="34" charset="0"/>
              <a:buChar char="•"/>
              <a:defRPr/>
            </a:pPr>
            <a:endParaRPr kumimoji="0" lang="zh-CN" altLang="en-US" sz="1600" b="0" i="0" u="none" strike="noStrike" kern="1200" cap="none" spc="0" normalizeH="0" baseline="0" noProof="0" dirty="0" err="1">
              <a:ln>
                <a:noFill/>
              </a:ln>
              <a:solidFill>
                <a:prstClr val="black"/>
              </a:solidFill>
              <a:effectLst/>
              <a:uLnTx/>
              <a:uFillTx/>
              <a:latin typeface="Calibri" panose="020F0502020204030204"/>
              <a:ea typeface="宋体" panose="02010600030101010101" pitchFamily="2" charset="-122"/>
              <a:cs typeface="+mn-cs"/>
            </a:endParaRPr>
          </a:p>
        </p:txBody>
      </p:sp>
      <p:pic>
        <p:nvPicPr>
          <p:cNvPr id="19" name="图片 18" descr="世桥生物标志-01"/>
          <p:cNvPicPr>
            <a:picLocks noChangeAspect="1"/>
          </p:cNvPicPr>
          <p:nvPr/>
        </p:nvPicPr>
        <p:blipFill>
          <a:blip r:embed="rId1"/>
          <a:stretch>
            <a:fillRect/>
          </a:stretch>
        </p:blipFill>
        <p:spPr>
          <a:xfrm>
            <a:off x="10776795" y="117790"/>
            <a:ext cx="1248950" cy="721444"/>
          </a:xfrm>
          <a:prstGeom prst="rect">
            <a:avLst/>
          </a:prstGeom>
        </p:spPr>
      </p:pic>
      <p:cxnSp>
        <p:nvCxnSpPr>
          <p:cNvPr id="5" name="直接连接符 4"/>
          <p:cNvCxnSpPr/>
          <p:nvPr/>
        </p:nvCxnSpPr>
        <p:spPr>
          <a:xfrm>
            <a:off x="351811" y="924502"/>
            <a:ext cx="1148837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灯片编号占位符 1"/>
          <p:cNvSpPr>
            <a:spLocks noGrp="1"/>
          </p:cNvSpPr>
          <p:nvPr>
            <p:ph type="sldNum" sz="quarter" idx="12"/>
          </p:nvPr>
        </p:nvSpPr>
        <p:spPr>
          <a:xfrm>
            <a:off x="9282545" y="631190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82F07F4B-738E-4952-A507-C2AE9FAC8DC0}" type="slidenum">
              <a:rPr kumimoji="0" lang="en-US" altLang="zh-CN" sz="1200" b="0" i="0" u="none" strike="noStrike" kern="1200" cap="none" spc="0" normalizeH="0" baseline="0" noProof="0" smtClean="0">
                <a:ln>
                  <a:noFill/>
                </a:ln>
                <a:solidFill>
                  <a:prstClr val="black">
                    <a:tint val="75000"/>
                  </a:prstClr>
                </a:solidFill>
                <a:effectLst/>
                <a:uLnTx/>
                <a:uFillTx/>
                <a:latin typeface="Calibri" panose="020F0502020204030204"/>
                <a:ea typeface="宋体" panose="02010600030101010101" pitchFamily="2" charset="-122"/>
                <a:cs typeface="+mn-cs"/>
              </a:rPr>
            </a:fld>
            <a:endParaRPr kumimoji="0" lang="en-US" altLang="zh-CN" sz="1200" b="0" i="0" u="none" strike="noStrike" kern="1200" cap="none" spc="0" normalizeH="0" baseline="0" noProof="0">
              <a:ln>
                <a:noFill/>
              </a:ln>
              <a:solidFill>
                <a:prstClr val="black">
                  <a:tint val="75000"/>
                </a:prstClr>
              </a:solidFill>
              <a:effectLst/>
              <a:uLnTx/>
              <a:uFillTx/>
              <a:latin typeface="Calibri" panose="020F0502020204030204"/>
              <a:ea typeface="宋体" panose="02010600030101010101" pitchFamily="2" charset="-122"/>
              <a:cs typeface="+mn-cs"/>
            </a:endParaRPr>
          </a:p>
        </p:txBody>
      </p:sp>
      <p:cxnSp>
        <p:nvCxnSpPr>
          <p:cNvPr id="8" name="直接连接符 7"/>
          <p:cNvCxnSpPr/>
          <p:nvPr>
            <p:custDataLst>
              <p:tags r:id="rId2"/>
            </p:custDataLst>
          </p:nvPr>
        </p:nvCxnSpPr>
        <p:spPr>
          <a:xfrm>
            <a:off x="7126319" y="1217994"/>
            <a:ext cx="0" cy="2178953"/>
          </a:xfrm>
          <a:prstGeom prst="line">
            <a:avLst/>
          </a:prstGeom>
          <a:ln w="19050">
            <a:solidFill>
              <a:schemeClr val="accent1"/>
            </a:solidFill>
          </a:ln>
          <a:effectLst>
            <a:outerShdw blurRad="50800" dist="38100" dir="2700000" algn="tl" rotWithShape="0">
              <a:prstClr val="black">
                <a:alpha val="40000"/>
              </a:prstClr>
            </a:outerShdw>
          </a:effectLst>
        </p:spPr>
        <p:style>
          <a:lnRef idx="2">
            <a:schemeClr val="accent1"/>
          </a:lnRef>
          <a:fillRef idx="0">
            <a:srgbClr val="FFFFFF"/>
          </a:fillRef>
          <a:effectRef idx="0">
            <a:srgbClr val="FFFFFF"/>
          </a:effectRef>
          <a:fontRef idx="minor">
            <a:schemeClr val="tx1"/>
          </a:fontRef>
        </p:style>
      </p:cxnSp>
      <p:graphicFrame>
        <p:nvGraphicFramePr>
          <p:cNvPr id="21" name="表格 20"/>
          <p:cNvGraphicFramePr>
            <a:graphicFrameLocks noGrp="1"/>
          </p:cNvGraphicFramePr>
          <p:nvPr/>
        </p:nvGraphicFramePr>
        <p:xfrm>
          <a:off x="351812" y="3622061"/>
          <a:ext cx="11488376" cy="2322571"/>
        </p:xfrm>
        <a:graphic>
          <a:graphicData uri="http://schemas.openxmlformats.org/drawingml/2006/table">
            <a:tbl>
              <a:tblPr firstRow="1" bandRow="1">
                <a:tableStyleId>{5C22544A-7EE6-4342-B048-85BDC9FD1C3A}</a:tableStyleId>
              </a:tblPr>
              <a:tblGrid>
                <a:gridCol w="3199463"/>
                <a:gridCol w="3572539"/>
                <a:gridCol w="4716374"/>
              </a:tblGrid>
              <a:tr h="71754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zh-CN" sz="1800" b="1" i="0" u="none" strike="noStrike" kern="1200" cap="none" spc="0" normalizeH="0" baseline="0" dirty="0">
                          <a:ln>
                            <a:noFill/>
                          </a:ln>
                          <a:solidFill>
                            <a:schemeClr val="bg1"/>
                          </a:solidFill>
                          <a:effectLst/>
                          <a:uLnTx/>
                          <a:uFillTx/>
                          <a:latin typeface="微软雅黑" panose="020B0503020204020204" pitchFamily="34" charset="-122"/>
                          <a:ea typeface="微软雅黑" panose="020B0503020204020204" pitchFamily="34" charset="-122"/>
                          <a:cs typeface="+mn-cs"/>
                        </a:rPr>
                        <a:t>临床需求</a:t>
                      </a:r>
                      <a:endParaRPr lang="zh-CN"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cs"/>
                        </a:rPr>
                        <a:t>目录内创伤用氨基酸注射液</a:t>
                      </a:r>
                      <a:endParaRPr lang="zh-CN" altLang="en-US" dirty="0"/>
                    </a:p>
                  </a:txBody>
                  <a:tcPr anchor="ctr"/>
                </a:tc>
                <a:tc>
                  <a:txBody>
                    <a:bodyPr/>
                    <a:lstStyle/>
                    <a:p>
                      <a:pPr algn="ctr">
                        <a:lnSpc>
                          <a:spcPct val="150000"/>
                        </a:lnSpc>
                      </a:pPr>
                      <a:r>
                        <a:rPr kumimoji="0" lang="zh-CN" altLang="en-US" sz="1800" b="1" i="0" u="none" strike="noStrike" kern="1200" cap="none" spc="0" normalizeH="0" baseline="0" dirty="0">
                          <a:ln>
                            <a:noFill/>
                          </a:ln>
                          <a:solidFill>
                            <a:schemeClr val="bg1"/>
                          </a:solidFill>
                          <a:effectLst/>
                          <a:uLnTx/>
                          <a:uFillTx/>
                          <a:latin typeface="微软雅黑" panose="020B0503020204020204" pitchFamily="34" charset="-122"/>
                          <a:ea typeface="微软雅黑" panose="020B0503020204020204" pitchFamily="34" charset="-122"/>
                          <a:cs typeface="+mn-cs"/>
                        </a:rPr>
                        <a:t>本品弥补未满足临床需求</a:t>
                      </a:r>
                      <a:endParaRPr kumimoji="0" lang="zh-CN" altLang="en-US" sz="1800" b="1" i="0" u="none" strike="noStrike" kern="1200" cap="none" spc="0" normalizeH="0" baseline="0" dirty="0">
                        <a:ln>
                          <a:noFill/>
                        </a:ln>
                        <a:solidFill>
                          <a:schemeClr val="bg1"/>
                        </a:solidFill>
                        <a:effectLst/>
                        <a:uLnTx/>
                        <a:uFillTx/>
                        <a:latin typeface="微软雅黑" panose="020B0503020204020204" pitchFamily="34" charset="-122"/>
                        <a:ea typeface="微软雅黑" panose="020B0503020204020204" pitchFamily="34" charset="-122"/>
                        <a:cs typeface="+mn-cs"/>
                      </a:endParaRPr>
                    </a:p>
                  </a:txBody>
                  <a:tcPr anchor="ctr"/>
                </a:tc>
              </a:tr>
              <a:tr h="1605031">
                <a:tc>
                  <a:txBody>
                    <a:bodyPr/>
                    <a:lstStyle/>
                    <a:p>
                      <a:pPr marL="177800" marR="0" lvl="0" indent="-177800" algn="just" defTabSz="1216660" rtl="0" eaLnBrk="1" fontAlgn="auto" latinLnBrk="0" hangingPunct="1">
                        <a:lnSpc>
                          <a:spcPts val="2300"/>
                        </a:lnSpc>
                        <a:spcBef>
                          <a:spcPts val="0"/>
                        </a:spcBef>
                        <a:spcAft>
                          <a:spcPts val="0"/>
                        </a:spcAft>
                        <a:buClrTx/>
                        <a:buSzTx/>
                        <a:buFont typeface="Arial" panose="020B0604020202020204" pitchFamily="34" charset="0"/>
                        <a:buChar char="•"/>
                        <a:defRPr/>
                      </a:pPr>
                      <a:r>
                        <a:rPr lang="zh-CN" altLang="zh-CN" sz="1400" b="0" dirty="0">
                          <a:solidFill>
                            <a:schemeClr val="tx1"/>
                          </a:solidFill>
                          <a:latin typeface="微软雅黑" panose="020B0503020204020204" pitchFamily="34" charset="-122"/>
                          <a:ea typeface="微软雅黑" panose="020B0503020204020204" pitchFamily="34" charset="-122"/>
                        </a:rPr>
                        <a:t>氨基酸种类齐全，包括谷氨酰胺</a:t>
                      </a:r>
                      <a:r>
                        <a:rPr lang="zh-CN" altLang="en-US" sz="1400" b="0" dirty="0">
                          <a:solidFill>
                            <a:schemeClr val="tx1"/>
                          </a:solidFill>
                          <a:latin typeface="微软雅黑" panose="020B0503020204020204" pitchFamily="34" charset="-122"/>
                          <a:ea typeface="微软雅黑" panose="020B0503020204020204" pitchFamily="34" charset="-122"/>
                        </a:rPr>
                        <a:t>和</a:t>
                      </a:r>
                      <a:r>
                        <a:rPr lang="zh-CN" altLang="zh-CN" sz="1400" b="0" dirty="0">
                          <a:solidFill>
                            <a:schemeClr val="tx1"/>
                          </a:solidFill>
                          <a:latin typeface="微软雅黑" panose="020B0503020204020204" pitchFamily="34" charset="-122"/>
                          <a:ea typeface="微软雅黑" panose="020B0503020204020204" pitchFamily="34" charset="-122"/>
                        </a:rPr>
                        <a:t>牛磺酸等条件必需氨基酸</a:t>
                      </a:r>
                      <a:r>
                        <a:rPr lang="zh-CN" altLang="en-US" sz="1400" b="0" dirty="0">
                          <a:solidFill>
                            <a:schemeClr val="tx1"/>
                          </a:solidFill>
                          <a:latin typeface="微软雅黑" panose="020B0503020204020204" pitchFamily="34" charset="-122"/>
                          <a:ea typeface="微软雅黑" panose="020B0503020204020204" pitchFamily="34" charset="-122"/>
                        </a:rPr>
                        <a:t>。</a:t>
                      </a:r>
                      <a:endParaRPr lang="en-US" altLang="zh-CN" sz="1400" b="0" dirty="0">
                        <a:solidFill>
                          <a:schemeClr val="tx1"/>
                        </a:solidFill>
                        <a:latin typeface="微软雅黑" panose="020B0503020204020204" pitchFamily="34" charset="-122"/>
                        <a:ea typeface="微软雅黑" panose="020B0503020204020204" pitchFamily="34" charset="-122"/>
                      </a:endParaRPr>
                    </a:p>
                    <a:p>
                      <a:pPr marL="180975" marR="0" lvl="0" indent="-180975" algn="just" defTabSz="1216660" rtl="0" eaLnBrk="1" fontAlgn="auto" latinLnBrk="0" hangingPunct="1">
                        <a:lnSpc>
                          <a:spcPts val="2300"/>
                        </a:lnSpc>
                        <a:spcBef>
                          <a:spcPts val="0"/>
                        </a:spcBef>
                        <a:spcAft>
                          <a:spcPts val="0"/>
                        </a:spcAft>
                        <a:buClrTx/>
                        <a:buSzTx/>
                        <a:buFont typeface="Arial" panose="020B0604020202020204" pitchFamily="34" charset="0"/>
                        <a:buChar char="•"/>
                        <a:defRPr/>
                      </a:pPr>
                      <a:r>
                        <a:rPr lang="zh-CN" altLang="en-US" sz="1400" b="0" dirty="0">
                          <a:solidFill>
                            <a:schemeClr val="tx1"/>
                          </a:solidFill>
                          <a:latin typeface="微软雅黑" panose="020B0503020204020204" pitchFamily="34" charset="-122"/>
                          <a:ea typeface="微软雅黑" panose="020B0503020204020204" pitchFamily="34" charset="-122"/>
                        </a:rPr>
                        <a:t>总</a:t>
                      </a:r>
                      <a:r>
                        <a:rPr lang="zh-CN" altLang="zh-CN" sz="1400" b="0" dirty="0">
                          <a:solidFill>
                            <a:schemeClr val="tx1"/>
                          </a:solidFill>
                          <a:latin typeface="微软雅黑" panose="020B0503020204020204" pitchFamily="34" charset="-122"/>
                          <a:ea typeface="微软雅黑" panose="020B0503020204020204" pitchFamily="34" charset="-122"/>
                        </a:rPr>
                        <a:t>氨基酸</a:t>
                      </a:r>
                      <a:r>
                        <a:rPr lang="zh-CN" altLang="en-US" sz="1400" b="0" dirty="0">
                          <a:solidFill>
                            <a:schemeClr val="tx1"/>
                          </a:solidFill>
                          <a:latin typeface="微软雅黑" panose="020B0503020204020204" pitchFamily="34" charset="-122"/>
                          <a:ea typeface="微软雅黑" panose="020B0503020204020204" pitchFamily="34" charset="-122"/>
                        </a:rPr>
                        <a:t>和</a:t>
                      </a:r>
                      <a:r>
                        <a:rPr lang="zh-CN" altLang="zh-CN" sz="1400" b="0" dirty="0">
                          <a:solidFill>
                            <a:schemeClr val="tx1"/>
                          </a:solidFill>
                          <a:latin typeface="微软雅黑" panose="020B0503020204020204" pitchFamily="34" charset="-122"/>
                          <a:ea typeface="微软雅黑" panose="020B0503020204020204" pitchFamily="34" charset="-122"/>
                        </a:rPr>
                        <a:t>支链氨基酸</a:t>
                      </a:r>
                      <a:r>
                        <a:rPr lang="zh-CN" altLang="en-US" sz="1400" b="0" dirty="0">
                          <a:solidFill>
                            <a:schemeClr val="tx1"/>
                          </a:solidFill>
                          <a:latin typeface="微软雅黑" panose="020B0503020204020204" pitchFamily="34" charset="-122"/>
                          <a:ea typeface="微软雅黑" panose="020B0503020204020204" pitchFamily="34" charset="-122"/>
                        </a:rPr>
                        <a:t>浓度</a:t>
                      </a:r>
                      <a:r>
                        <a:rPr lang="zh-CN" altLang="zh-CN" sz="1400" b="0" dirty="0">
                          <a:solidFill>
                            <a:schemeClr val="tx1"/>
                          </a:solidFill>
                          <a:latin typeface="微软雅黑" panose="020B0503020204020204" pitchFamily="34" charset="-122"/>
                          <a:ea typeface="微软雅黑" panose="020B0503020204020204" pitchFamily="34" charset="-122"/>
                        </a:rPr>
                        <a:t>高</a:t>
                      </a:r>
                      <a:r>
                        <a:rPr lang="zh-CN" altLang="en-US" sz="1400" b="0" dirty="0">
                          <a:solidFill>
                            <a:schemeClr val="tx1"/>
                          </a:solidFill>
                          <a:latin typeface="微软雅黑" panose="020B0503020204020204" pitchFamily="34" charset="-122"/>
                          <a:ea typeface="微软雅黑" panose="020B0503020204020204" pitchFamily="34" charset="-122"/>
                        </a:rPr>
                        <a:t>，减少液体输注量。</a:t>
                      </a:r>
                      <a:endParaRPr lang="en-US" altLang="zh-CN" sz="1400" b="0" dirty="0">
                        <a:solidFill>
                          <a:schemeClr val="tx1"/>
                        </a:solidFill>
                        <a:latin typeface="微软雅黑" panose="020B0503020204020204" pitchFamily="34" charset="-122"/>
                        <a:ea typeface="微软雅黑" panose="020B0503020204020204" pitchFamily="34" charset="-122"/>
                      </a:endParaRPr>
                    </a:p>
                    <a:p>
                      <a:pPr marL="0" marR="0" lvl="0" indent="-177800" algn="just" defTabSz="1216660" rtl="0" eaLnBrk="1" fontAlgn="auto" latinLnBrk="0" hangingPunct="1">
                        <a:lnSpc>
                          <a:spcPts val="2300"/>
                        </a:lnSpc>
                        <a:spcBef>
                          <a:spcPts val="0"/>
                        </a:spcBef>
                        <a:spcAft>
                          <a:spcPts val="0"/>
                        </a:spcAft>
                        <a:buClrTx/>
                        <a:buSzTx/>
                        <a:buFont typeface="Arial" panose="020B0604020202020204" pitchFamily="34" charset="0"/>
                        <a:buChar char="•"/>
                        <a:defRPr/>
                      </a:pPr>
                      <a:r>
                        <a:rPr lang="zh-CN" altLang="zh-CN" sz="1400" b="0" dirty="0">
                          <a:solidFill>
                            <a:schemeClr val="tx1"/>
                          </a:solidFill>
                          <a:latin typeface="微软雅黑" panose="020B0503020204020204" pitchFamily="34" charset="-122"/>
                          <a:ea typeface="微软雅黑" panose="020B0503020204020204" pitchFamily="34" charset="-122"/>
                        </a:rPr>
                        <a:t>不含亚硫酸盐。</a:t>
                      </a:r>
                      <a:endParaRPr lang="en-US" altLang="zh-CN" sz="1400" b="0" dirty="0">
                        <a:solidFill>
                          <a:schemeClr val="tx1"/>
                        </a:solidFill>
                        <a:latin typeface="微软雅黑" panose="020B0503020204020204" pitchFamily="34" charset="-122"/>
                        <a:ea typeface="微软雅黑" panose="020B0503020204020204" pitchFamily="34" charset="-122"/>
                      </a:endParaRPr>
                    </a:p>
                  </a:txBody>
                  <a:tcPr>
                    <a:solidFill>
                      <a:schemeClr val="accent1">
                        <a:lumMod val="20000"/>
                        <a:lumOff val="80000"/>
                      </a:schemeClr>
                    </a:solidFill>
                  </a:tcPr>
                </a:tc>
                <a:tc>
                  <a:txBody>
                    <a:bodyPr/>
                    <a:lstStyle/>
                    <a:p>
                      <a:pPr marL="177800" marR="0" lvl="0" indent="-177800" algn="l" defTabSz="914400" rtl="0" eaLnBrk="1" fontAlgn="auto" latinLnBrk="0" hangingPunct="1">
                        <a:lnSpc>
                          <a:spcPts val="2300"/>
                        </a:lnSpc>
                        <a:spcBef>
                          <a:spcPts val="0"/>
                        </a:spcBef>
                        <a:spcAft>
                          <a:spcPts val="0"/>
                        </a:spcAft>
                        <a:buClrTx/>
                        <a:buSzTx/>
                        <a:buFont typeface="Arial" panose="020B0604020202020204" pitchFamily="34" charset="0"/>
                        <a:buChar char="•"/>
                        <a:defRPr/>
                      </a:pPr>
                      <a:r>
                        <a:rPr lang="zh-CN" altLang="en-US" sz="1400" b="0" dirty="0">
                          <a:solidFill>
                            <a:schemeClr val="tx1"/>
                          </a:solidFill>
                          <a:latin typeface="微软雅黑" panose="020B0503020204020204" pitchFamily="34" charset="-122"/>
                          <a:ea typeface="微软雅黑" panose="020B0503020204020204" pitchFamily="34" charset="-122"/>
                        </a:rPr>
                        <a:t>种类不全，缺乏谷氨酰胺和牛磺酸等条件必需氨基酸。</a:t>
                      </a:r>
                      <a:endParaRPr lang="en-US" altLang="zh-CN" sz="1400" b="0" dirty="0">
                        <a:solidFill>
                          <a:schemeClr val="tx1"/>
                        </a:solidFill>
                        <a:latin typeface="微软雅黑" panose="020B0503020204020204" pitchFamily="34" charset="-122"/>
                        <a:ea typeface="微软雅黑" panose="020B0503020204020204" pitchFamily="34" charset="-122"/>
                      </a:endParaRPr>
                    </a:p>
                    <a:p>
                      <a:pPr marL="177800" marR="0" lvl="0" indent="-177800" algn="l" defTabSz="914400" rtl="0" eaLnBrk="1" fontAlgn="auto" latinLnBrk="0" hangingPunct="1">
                        <a:lnSpc>
                          <a:spcPts val="2300"/>
                        </a:lnSpc>
                        <a:spcBef>
                          <a:spcPts val="0"/>
                        </a:spcBef>
                        <a:spcAft>
                          <a:spcPts val="0"/>
                        </a:spcAft>
                        <a:buClrTx/>
                        <a:buSzTx/>
                        <a:buFont typeface="Arial" panose="020B0604020202020204" pitchFamily="34" charset="0"/>
                        <a:buChar char="•"/>
                        <a:defRPr/>
                      </a:pPr>
                      <a:r>
                        <a:rPr lang="zh-CN" altLang="en-US" sz="1400" b="0" dirty="0">
                          <a:solidFill>
                            <a:schemeClr val="tx1"/>
                          </a:solidFill>
                          <a:latin typeface="微软雅黑" panose="020B0503020204020204" pitchFamily="34" charset="-122"/>
                          <a:ea typeface="微软雅黑" panose="020B0503020204020204" pitchFamily="34" charset="-122"/>
                        </a:rPr>
                        <a:t>含氮量和支链氨基酸浓度低，输液量较多。</a:t>
                      </a:r>
                      <a:endParaRPr lang="en-US" altLang="zh-CN" sz="1400" b="0" dirty="0">
                        <a:solidFill>
                          <a:schemeClr val="tx1"/>
                        </a:solidFill>
                        <a:latin typeface="微软雅黑" panose="020B0503020204020204" pitchFamily="34" charset="-122"/>
                        <a:ea typeface="微软雅黑" panose="020B0503020204020204" pitchFamily="34" charset="-122"/>
                      </a:endParaRPr>
                    </a:p>
                    <a:p>
                      <a:pPr marL="177800" marR="0" lvl="0" indent="-177800" algn="l" defTabSz="914400" rtl="0" eaLnBrk="1" fontAlgn="auto" latinLnBrk="0" hangingPunct="1">
                        <a:lnSpc>
                          <a:spcPts val="2300"/>
                        </a:lnSpc>
                        <a:spcBef>
                          <a:spcPts val="0"/>
                        </a:spcBef>
                        <a:spcAft>
                          <a:spcPts val="0"/>
                        </a:spcAft>
                        <a:buClrTx/>
                        <a:buSzTx/>
                        <a:buFont typeface="Arial" panose="020B0604020202020204" pitchFamily="34" charset="0"/>
                        <a:buChar char="•"/>
                        <a:defRPr/>
                      </a:pPr>
                      <a:r>
                        <a:rPr lang="zh-CN" altLang="en-US" sz="1400" b="0" dirty="0">
                          <a:solidFill>
                            <a:schemeClr val="tx1"/>
                          </a:solidFill>
                          <a:latin typeface="微软雅黑" panose="020B0503020204020204" pitchFamily="34" charset="-122"/>
                          <a:ea typeface="微软雅黑" panose="020B0503020204020204" pitchFamily="34" charset="-122"/>
                        </a:rPr>
                        <a:t>多数含有亚硫酸盐类抗氧剂。</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solidFill>
                      <a:schemeClr val="accent1">
                        <a:lumMod val="20000"/>
                        <a:lumOff val="80000"/>
                      </a:schemeClr>
                    </a:solidFill>
                  </a:tcPr>
                </a:tc>
                <a:tc>
                  <a:txBody>
                    <a:bodyPr/>
                    <a:lstStyle/>
                    <a:p>
                      <a:pPr marL="177800" indent="-177800">
                        <a:lnSpc>
                          <a:spcPts val="2300"/>
                        </a:lnSpc>
                        <a:buFont typeface="Arial" panose="020B0604020202020204" pitchFamily="34" charset="0"/>
                        <a:buChar char="•"/>
                      </a:pP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种类全：</a:t>
                      </a:r>
                      <a:r>
                        <a:rPr lang="zh-CN" altLang="zh-CN" sz="1400" b="0" kern="1200" dirty="0">
                          <a:solidFill>
                            <a:schemeClr val="tx1"/>
                          </a:solidFill>
                          <a:effectLst/>
                          <a:latin typeface="微软雅黑" panose="020B0503020204020204" pitchFamily="34" charset="-122"/>
                          <a:ea typeface="微软雅黑" panose="020B0503020204020204" pitchFamily="34" charset="-122"/>
                          <a:cs typeface="+mn-cs"/>
                        </a:rPr>
                        <a:t>含全部必需氨基酸</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a:t>
                      </a:r>
                      <a:r>
                        <a:rPr lang="zh-CN" altLang="zh-CN" sz="1400" b="0" kern="1200" dirty="0">
                          <a:solidFill>
                            <a:schemeClr val="tx1"/>
                          </a:solidFill>
                          <a:effectLst/>
                          <a:latin typeface="微软雅黑" panose="020B0503020204020204" pitchFamily="34" charset="-122"/>
                          <a:ea typeface="微软雅黑" panose="020B0503020204020204" pitchFamily="34" charset="-122"/>
                          <a:cs typeface="+mn-cs"/>
                        </a:rPr>
                        <a:t>条件必需氨基酸</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（谷氨酰胺和牛磺酸）和非必需氨基酸，</a:t>
                      </a:r>
                      <a:r>
                        <a:rPr lang="zh-CN" altLang="en-US" sz="1400" b="1" kern="1200" dirty="0">
                          <a:solidFill>
                            <a:schemeClr val="tx1"/>
                          </a:solidFill>
                          <a:effectLst/>
                          <a:latin typeface="微软雅黑" panose="020B0503020204020204" pitchFamily="34" charset="-122"/>
                          <a:ea typeface="微软雅黑" panose="020B0503020204020204" pitchFamily="34" charset="-122"/>
                          <a:cs typeface="+mn-cs"/>
                        </a:rPr>
                        <a:t>营养价值高</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a:t>
                      </a:r>
                      <a:endParaRPr lang="en-US" altLang="zh-CN" sz="1400" b="0" kern="1200" dirty="0">
                        <a:solidFill>
                          <a:schemeClr val="tx1"/>
                        </a:solidFill>
                        <a:effectLst/>
                        <a:latin typeface="微软雅黑" panose="020B0503020204020204" pitchFamily="34" charset="-122"/>
                        <a:ea typeface="微软雅黑" panose="020B0503020204020204" pitchFamily="34" charset="-122"/>
                        <a:cs typeface="+mn-cs"/>
                      </a:endParaRPr>
                    </a:p>
                    <a:p>
                      <a:pPr marL="177800" marR="0" lvl="0" indent="-177800" algn="l" defTabSz="914400" rtl="0" eaLnBrk="1" fontAlgn="auto" latinLnBrk="0" hangingPunct="1">
                        <a:lnSpc>
                          <a:spcPts val="2300"/>
                        </a:lnSpc>
                        <a:spcBef>
                          <a:spcPts val="0"/>
                        </a:spcBef>
                        <a:spcAft>
                          <a:spcPts val="0"/>
                        </a:spcAft>
                        <a:buClrTx/>
                        <a:buSzTx/>
                        <a:buFont typeface="Arial" panose="020B0604020202020204" pitchFamily="34" charset="0"/>
                        <a:buChar char="•"/>
                        <a:defRPr/>
                      </a:pP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总氨基酸浓度高，</a:t>
                      </a:r>
                      <a:r>
                        <a:rPr lang="zh-CN" altLang="zh-CN" sz="1400" b="0" kern="1200" dirty="0">
                          <a:solidFill>
                            <a:schemeClr val="tx1"/>
                          </a:solidFill>
                          <a:effectLst/>
                          <a:latin typeface="微软雅黑" panose="020B0503020204020204" pitchFamily="34" charset="-122"/>
                          <a:ea typeface="微软雅黑" panose="020B0503020204020204" pitchFamily="34" charset="-122"/>
                          <a:cs typeface="+mn-cs"/>
                        </a:rPr>
                        <a:t>输液量少，</a:t>
                      </a:r>
                      <a:r>
                        <a:rPr lang="zh-CN" altLang="zh-CN" sz="1400" b="1" kern="1200" dirty="0">
                          <a:solidFill>
                            <a:schemeClr val="tx1"/>
                          </a:solidFill>
                          <a:effectLst/>
                          <a:latin typeface="微软雅黑" panose="020B0503020204020204" pitchFamily="34" charset="-122"/>
                          <a:ea typeface="微软雅黑" panose="020B0503020204020204" pitchFamily="34" charset="-122"/>
                          <a:cs typeface="+mn-cs"/>
                        </a:rPr>
                        <a:t>减轻心脏和肾脏负担</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a:t>
                      </a:r>
                      <a:endParaRPr lang="en-US" altLang="zh-CN" sz="1400" b="0" kern="1200" dirty="0">
                        <a:solidFill>
                          <a:schemeClr val="tx1"/>
                        </a:solidFill>
                        <a:effectLst/>
                        <a:latin typeface="微软雅黑" panose="020B0503020204020204" pitchFamily="34" charset="-122"/>
                        <a:ea typeface="微软雅黑" panose="020B0503020204020204" pitchFamily="34" charset="-122"/>
                        <a:cs typeface="+mn-cs"/>
                      </a:endParaRPr>
                    </a:p>
                    <a:p>
                      <a:pPr marL="177800" indent="-177800">
                        <a:lnSpc>
                          <a:spcPts val="2300"/>
                        </a:lnSpc>
                        <a:buFont typeface="Arial" panose="020B0604020202020204" pitchFamily="34" charset="0"/>
                        <a:buChar char="•"/>
                      </a:pPr>
                      <a:r>
                        <a:rPr lang="zh-CN" altLang="zh-CN" sz="1400" b="0" kern="1200" dirty="0">
                          <a:solidFill>
                            <a:schemeClr val="tx1"/>
                          </a:solidFill>
                          <a:effectLst/>
                          <a:latin typeface="微软雅黑" panose="020B0503020204020204" pitchFamily="34" charset="-122"/>
                          <a:ea typeface="微软雅黑" panose="020B0503020204020204" pitchFamily="34" charset="-122"/>
                          <a:cs typeface="+mn-cs"/>
                        </a:rPr>
                        <a:t>支链氨基酸</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浓度高，</a:t>
                      </a:r>
                      <a:r>
                        <a:rPr lang="zh-CN" altLang="en-US" sz="1400" b="1" kern="1200" dirty="0">
                          <a:solidFill>
                            <a:schemeClr val="tx1"/>
                          </a:solidFill>
                          <a:effectLst/>
                          <a:latin typeface="微软雅黑" panose="020B0503020204020204" pitchFamily="34" charset="-122"/>
                          <a:ea typeface="微软雅黑" panose="020B0503020204020204" pitchFamily="34" charset="-122"/>
                          <a:cs typeface="+mn-cs"/>
                        </a:rPr>
                        <a:t>保护肝肾功能</a:t>
                      </a:r>
                      <a:r>
                        <a:rPr lang="en-US" altLang="zh-CN" sz="1400" b="0" kern="1200" baseline="30000" dirty="0">
                          <a:solidFill>
                            <a:schemeClr val="tx1"/>
                          </a:solidFill>
                          <a:effectLst/>
                          <a:latin typeface="微软雅黑" panose="020B0503020204020204" pitchFamily="34" charset="-122"/>
                          <a:ea typeface="微软雅黑" panose="020B0503020204020204" pitchFamily="34" charset="-122"/>
                          <a:cs typeface="+mn-cs"/>
                        </a:rPr>
                        <a:t>6</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a:t>
                      </a:r>
                      <a:endParaRPr lang="en-US" altLang="zh-CN" sz="1400" b="0" kern="1200" dirty="0">
                        <a:solidFill>
                          <a:schemeClr val="tx1"/>
                        </a:solidFill>
                        <a:effectLst/>
                        <a:latin typeface="微软雅黑" panose="020B0503020204020204" pitchFamily="34" charset="-122"/>
                        <a:ea typeface="微软雅黑" panose="020B0503020204020204" pitchFamily="34" charset="-122"/>
                        <a:cs typeface="+mn-cs"/>
                      </a:endParaRPr>
                    </a:p>
                    <a:p>
                      <a:pPr marL="177800" indent="-177800">
                        <a:lnSpc>
                          <a:spcPts val="2300"/>
                        </a:lnSpc>
                        <a:buFont typeface="Arial" panose="020B0604020202020204" pitchFamily="34" charset="0"/>
                        <a:buChar char="•"/>
                      </a:pPr>
                      <a:r>
                        <a:rPr lang="zh-CN" altLang="en-US" sz="1400" b="0" dirty="0">
                          <a:solidFill>
                            <a:schemeClr val="tx1"/>
                          </a:solidFill>
                          <a:latin typeface="微软雅黑" panose="020B0503020204020204" pitchFamily="34" charset="-122"/>
                          <a:ea typeface="微软雅黑" panose="020B0503020204020204" pitchFamily="34" charset="-122"/>
                        </a:rPr>
                        <a:t>不含有亚硫酸盐类抗氧剂，</a:t>
                      </a:r>
                      <a:r>
                        <a:rPr lang="zh-CN" altLang="en-US" sz="1400" b="1" dirty="0">
                          <a:solidFill>
                            <a:schemeClr val="tx1"/>
                          </a:solidFill>
                          <a:latin typeface="微软雅黑" panose="020B0503020204020204" pitchFamily="34" charset="-122"/>
                          <a:ea typeface="微软雅黑" panose="020B0503020204020204" pitchFamily="34" charset="-122"/>
                        </a:rPr>
                        <a:t>减少由此引起的不良反应</a:t>
                      </a:r>
                      <a:r>
                        <a:rPr lang="zh-CN" altLang="en-US" sz="1400" b="0" dirty="0">
                          <a:solidFill>
                            <a:schemeClr val="tx1"/>
                          </a:solidFill>
                          <a:latin typeface="微软雅黑" panose="020B0503020204020204" pitchFamily="34" charset="-122"/>
                          <a:ea typeface="微软雅黑" panose="020B0503020204020204" pitchFamily="34" charset="-122"/>
                        </a:rPr>
                        <a:t>。</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solidFill>
                      <a:schemeClr val="accent1">
                        <a:lumMod val="20000"/>
                        <a:lumOff val="80000"/>
                      </a:schemeClr>
                    </a:solidFill>
                  </a:tcPr>
                </a:tc>
              </a:tr>
            </a:tbl>
          </a:graphicData>
        </a:graphic>
      </p:graphicFrame>
      <p:grpSp>
        <p:nvGrpSpPr>
          <p:cNvPr id="2" name="组合 1"/>
          <p:cNvGrpSpPr/>
          <p:nvPr/>
        </p:nvGrpSpPr>
        <p:grpSpPr>
          <a:xfrm>
            <a:off x="351810" y="184455"/>
            <a:ext cx="11488378" cy="3307682"/>
            <a:chOff x="351810" y="184455"/>
            <a:chExt cx="11488378" cy="3307682"/>
          </a:xfrm>
        </p:grpSpPr>
        <p:sp>
          <p:nvSpPr>
            <p:cNvPr id="4" name="圆角矩形 22"/>
            <p:cNvSpPr/>
            <p:nvPr/>
          </p:nvSpPr>
          <p:spPr>
            <a:xfrm>
              <a:off x="351811" y="1172054"/>
              <a:ext cx="11488377" cy="2320083"/>
            </a:xfrm>
            <a:prstGeom prst="roundRect">
              <a:avLst>
                <a:gd name="adj" fmla="val 3054"/>
              </a:avLst>
            </a:prstGeom>
            <a:solidFill>
              <a:schemeClr val="accent1">
                <a:alpha val="10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531867" y="1402209"/>
              <a:ext cx="6594452" cy="1990122"/>
            </a:xfrm>
            <a:prstGeom prst="rect">
              <a:avLst/>
            </a:prstGeom>
            <a:noFill/>
          </p:spPr>
          <p:txBody>
            <a:bodyPr wrap="square" rtlCol="0">
              <a:noAutofit/>
            </a:bodyPr>
            <a:lstStyle/>
            <a:p>
              <a:pPr marL="180975" indent="-180975">
                <a:lnSpc>
                  <a:spcPct val="15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rPr>
                <a:t>创伤发生时</a:t>
              </a:r>
              <a:r>
                <a:rPr lang="zh-CN" altLang="zh-CN" sz="1400" dirty="0">
                  <a:solidFill>
                    <a:srgbClr val="000000"/>
                  </a:solidFill>
                  <a:latin typeface="微软雅黑" panose="020B0503020204020204" pitchFamily="34" charset="-122"/>
                  <a:ea typeface="微软雅黑" panose="020B0503020204020204" pitchFamily="34" charset="-122"/>
                </a:rPr>
                <a:t>谷氨酰胺</a:t>
              </a:r>
              <a:r>
                <a:rPr lang="zh-CN" altLang="en-US" sz="1400" dirty="0">
                  <a:solidFill>
                    <a:srgbClr val="000000"/>
                  </a:solidFill>
                  <a:latin typeface="微软雅黑" panose="020B0503020204020204" pitchFamily="34" charset="-122"/>
                  <a:ea typeface="微软雅黑" panose="020B0503020204020204" pitchFamily="34" charset="-122"/>
                </a:rPr>
                <a:t>需求量</a:t>
              </a:r>
              <a:r>
                <a:rPr lang="zh-CN" altLang="zh-CN" sz="1400" dirty="0">
                  <a:solidFill>
                    <a:srgbClr val="000000"/>
                  </a:solidFill>
                  <a:latin typeface="微软雅黑" panose="020B0503020204020204" pitchFamily="34" charset="-122"/>
                  <a:ea typeface="微软雅黑" panose="020B0503020204020204" pitchFamily="34" charset="-122"/>
                </a:rPr>
                <a:t>大幅上升，超出</a:t>
              </a:r>
              <a:r>
                <a:rPr lang="zh-CN" altLang="en-US" sz="1400" dirty="0">
                  <a:solidFill>
                    <a:srgbClr val="000000"/>
                  </a:solidFill>
                  <a:latin typeface="微软雅黑" panose="020B0503020204020204" pitchFamily="34" charset="-122"/>
                  <a:ea typeface="微软雅黑" panose="020B0503020204020204" pitchFamily="34" charset="-122"/>
                </a:rPr>
                <a:t>人体</a:t>
              </a:r>
              <a:r>
                <a:rPr lang="zh-CN" altLang="zh-CN" sz="1400" dirty="0">
                  <a:solidFill>
                    <a:srgbClr val="000000"/>
                  </a:solidFill>
                  <a:latin typeface="微软雅黑" panose="020B0503020204020204" pitchFamily="34" charset="-122"/>
                  <a:ea typeface="微软雅黑" panose="020B0503020204020204" pitchFamily="34" charset="-122"/>
                </a:rPr>
                <a:t>合成能力</a:t>
              </a:r>
              <a:r>
                <a:rPr lang="zh-CN" altLang="en-US" sz="1400" dirty="0">
                  <a:solidFill>
                    <a:srgbClr val="000000"/>
                  </a:solidFill>
                  <a:latin typeface="微软雅黑" panose="020B0503020204020204" pitchFamily="34" charset="-122"/>
                  <a:ea typeface="微软雅黑" panose="020B0503020204020204" pitchFamily="34" charset="-122"/>
                </a:rPr>
                <a:t>，谷氨酰胺浓度</a:t>
              </a:r>
              <a:r>
                <a:rPr lang="zh-CN" altLang="zh-CN" sz="1400" dirty="0">
                  <a:solidFill>
                    <a:srgbClr val="000000"/>
                  </a:solidFill>
                  <a:latin typeface="微软雅黑" panose="020B0503020204020204" pitchFamily="34" charset="-122"/>
                  <a:ea typeface="微软雅黑" panose="020B0503020204020204" pitchFamily="34" charset="-122"/>
                </a:rPr>
                <a:t>下降</a:t>
              </a:r>
              <a:r>
                <a:rPr lang="zh-CN" altLang="en-US" sz="1400" dirty="0">
                  <a:solidFill>
                    <a:srgbClr val="000000"/>
                  </a:solidFill>
                  <a:latin typeface="微软雅黑" panose="020B0503020204020204" pitchFamily="34" charset="-122"/>
                  <a:ea typeface="微软雅黑" panose="020B0503020204020204" pitchFamily="34" charset="-122"/>
                </a:rPr>
                <a:t>，比如</a:t>
              </a:r>
              <a:r>
                <a:rPr lang="zh-CN" altLang="zh-CN" sz="1400" dirty="0">
                  <a:latin typeface="微软雅黑" panose="020B0503020204020204" pitchFamily="34" charset="-122"/>
                  <a:ea typeface="微软雅黑" panose="020B0503020204020204" pitchFamily="34" charset="-122"/>
                </a:rPr>
                <a:t>术后第</a:t>
              </a:r>
              <a:r>
                <a:rPr lang="en-US" altLang="zh-CN" sz="1400" dirty="0">
                  <a:latin typeface="微软雅黑" panose="020B0503020204020204" pitchFamily="34" charset="-122"/>
                  <a:ea typeface="微软雅黑" panose="020B0503020204020204" pitchFamily="34" charset="-122"/>
                </a:rPr>
                <a:t>3</a:t>
              </a:r>
              <a:r>
                <a:rPr lang="zh-CN" altLang="zh-CN" sz="1400" dirty="0">
                  <a:latin typeface="微软雅黑" panose="020B0503020204020204" pitchFamily="34" charset="-122"/>
                  <a:ea typeface="微软雅黑" panose="020B0503020204020204" pitchFamily="34" charset="-122"/>
                </a:rPr>
                <a:t>天外周血</a:t>
              </a:r>
              <a:r>
                <a:rPr lang="en-US" altLang="zh-CN" sz="1400" dirty="0">
                  <a:latin typeface="微软雅黑" panose="020B0503020204020204" pitchFamily="34" charset="-122"/>
                  <a:ea typeface="微软雅黑" panose="020B0503020204020204" pitchFamily="34" charset="-122"/>
                </a:rPr>
                <a:t>Gln</a:t>
              </a:r>
              <a:r>
                <a:rPr lang="zh-CN" altLang="zh-CN" sz="1400" dirty="0">
                  <a:latin typeface="微软雅黑" panose="020B0503020204020204" pitchFamily="34" charset="-122"/>
                  <a:ea typeface="微软雅黑" panose="020B0503020204020204" pitchFamily="34" charset="-122"/>
                </a:rPr>
                <a:t>浓度下降</a:t>
              </a:r>
              <a:r>
                <a:rPr lang="en-US" altLang="zh-CN" sz="1400" dirty="0">
                  <a:latin typeface="微软雅黑" panose="020B0503020204020204" pitchFamily="34" charset="-122"/>
                  <a:ea typeface="微软雅黑" panose="020B0503020204020204" pitchFamily="34" charset="-122"/>
                </a:rPr>
                <a:t>20%</a:t>
              </a:r>
              <a:r>
                <a:rPr lang="zh-CN" altLang="zh-CN"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54%</a:t>
              </a:r>
              <a:r>
                <a:rPr lang="zh-CN" altLang="zh-CN" sz="1400" dirty="0">
                  <a:latin typeface="微软雅黑" panose="020B0503020204020204" pitchFamily="34" charset="-122"/>
                  <a:ea typeface="微软雅黑" panose="020B0503020204020204" pitchFamily="34" charset="-122"/>
                </a:rPr>
                <a:t>，会</a:t>
              </a:r>
              <a:r>
                <a:rPr lang="zh-CN" altLang="en-US" sz="1400" dirty="0">
                  <a:latin typeface="微软雅黑" panose="020B0503020204020204" pitchFamily="34" charset="-122"/>
                  <a:ea typeface="微软雅黑" panose="020B0503020204020204" pitchFamily="34" charset="-122"/>
                </a:rPr>
                <a:t>造成肌肉丢失，</a:t>
              </a:r>
              <a:r>
                <a:rPr lang="zh-CN" altLang="zh-CN" sz="1400" dirty="0">
                  <a:latin typeface="微软雅黑" panose="020B0503020204020204" pitchFamily="34" charset="-122"/>
                  <a:ea typeface="微软雅黑" panose="020B0503020204020204" pitchFamily="34" charset="-122"/>
                </a:rPr>
                <a:t>引起免疫功能和肠粘膜功能下降</a:t>
              </a:r>
              <a:r>
                <a:rPr lang="zh-CN" altLang="en-US" sz="1400" dirty="0">
                  <a:latin typeface="微软雅黑" panose="020B0503020204020204" pitchFamily="34" charset="-122"/>
                  <a:ea typeface="微软雅黑" panose="020B0503020204020204" pitchFamily="34" charset="-122"/>
                </a:rPr>
                <a:t>。</a:t>
              </a:r>
              <a:r>
                <a:rPr lang="zh-CN" altLang="en-US" sz="1400" dirty="0">
                  <a:solidFill>
                    <a:srgbClr val="000000"/>
                  </a:solidFill>
                  <a:latin typeface="微软雅黑" panose="020B0503020204020204" pitchFamily="34" charset="-122"/>
                  <a:ea typeface="微软雅黑" panose="020B0503020204020204" pitchFamily="34" charset="-122"/>
                </a:rPr>
                <a:t>临床常借助肠外营养模式补充谷氨酰胺</a:t>
              </a:r>
              <a:r>
                <a:rPr lang="en-US" altLang="zh-CN" sz="1400" baseline="30000" dirty="0">
                  <a:solidFill>
                    <a:srgbClr val="000000"/>
                  </a:solidFill>
                  <a:latin typeface="微软雅黑" panose="020B0503020204020204" pitchFamily="34" charset="-122"/>
                  <a:ea typeface="微软雅黑" panose="020B0503020204020204" pitchFamily="34" charset="-122"/>
                </a:rPr>
                <a:t>1</a:t>
              </a:r>
              <a:r>
                <a:rPr lang="zh-CN" altLang="en-US" sz="1400" dirty="0">
                  <a:solidFill>
                    <a:srgbClr val="000000"/>
                  </a:solidFill>
                  <a:latin typeface="微软雅黑" panose="020B0503020204020204" pitchFamily="34" charset="-122"/>
                  <a:ea typeface="微软雅黑" panose="020B0503020204020204" pitchFamily="34" charset="-122"/>
                </a:rPr>
                <a:t>。</a:t>
              </a:r>
              <a:endParaRPr lang="en-US" altLang="zh-CN" sz="1400" dirty="0">
                <a:solidFill>
                  <a:srgbClr val="000000"/>
                </a:solidFill>
                <a:latin typeface="微软雅黑" panose="020B0503020204020204" pitchFamily="34" charset="-122"/>
                <a:ea typeface="微软雅黑" panose="020B0503020204020204" pitchFamily="34" charset="-122"/>
              </a:endParaRPr>
            </a:p>
            <a:p>
              <a:pPr marL="180975" indent="-180975">
                <a:lnSpc>
                  <a:spcPct val="150000"/>
                </a:lnSpc>
                <a:buFont typeface="Arial" panose="020B0604020202020204" pitchFamily="34" charset="0"/>
                <a:buChar char="•"/>
              </a:pPr>
              <a:r>
                <a:rPr lang="zh-CN" altLang="en-US" sz="1400" dirty="0">
                  <a:solidFill>
                    <a:srgbClr val="000000"/>
                  </a:solidFill>
                  <a:latin typeface="微软雅黑" panose="020B0503020204020204" pitchFamily="34" charset="-122"/>
                  <a:ea typeface="微软雅黑" panose="020B0503020204020204" pitchFamily="34" charset="-122"/>
                </a:rPr>
                <a:t>创伤应激下，支链氨基酸浓度明显下降，很易出现负氮平衡，使病情恶化</a:t>
              </a:r>
              <a:r>
                <a:rPr lang="en-US" altLang="zh-CN" sz="1400" baseline="30000" dirty="0">
                  <a:solidFill>
                    <a:srgbClr val="000000"/>
                  </a:solidFill>
                  <a:latin typeface="微软雅黑" panose="020B0503020204020204" pitchFamily="34" charset="-122"/>
                  <a:ea typeface="微软雅黑" panose="020B0503020204020204" pitchFamily="34" charset="-122"/>
                </a:rPr>
                <a:t>2</a:t>
              </a:r>
              <a:r>
                <a:rPr lang="zh-CN" altLang="en-US" sz="1400" dirty="0">
                  <a:solidFill>
                    <a:srgbClr val="000000"/>
                  </a:solidFill>
                  <a:latin typeface="微软雅黑" panose="020B0503020204020204" pitchFamily="34" charset="-122"/>
                  <a:ea typeface="微软雅黑" panose="020B0503020204020204" pitchFamily="34" charset="-122"/>
                </a:rPr>
                <a:t>。</a:t>
              </a:r>
              <a:endParaRPr lang="en-US" altLang="zh-CN" sz="1400" dirty="0">
                <a:solidFill>
                  <a:srgbClr val="000000"/>
                </a:solidFill>
                <a:latin typeface="微软雅黑" panose="020B0503020204020204" pitchFamily="34" charset="-122"/>
                <a:ea typeface="微软雅黑" panose="020B0503020204020204" pitchFamily="34" charset="-122"/>
              </a:endParaRPr>
            </a:p>
            <a:p>
              <a:pPr marL="180975" indent="-180975">
                <a:lnSpc>
                  <a:spcPct val="15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rPr>
                <a:t>创伤患者体内</a:t>
              </a:r>
              <a:r>
                <a:rPr lang="zh-CN" altLang="zh-CN" sz="1400" dirty="0">
                  <a:latin typeface="微软雅黑" panose="020B0503020204020204" pitchFamily="34" charset="-122"/>
                  <a:ea typeface="微软雅黑" panose="020B0503020204020204" pitchFamily="34" charset="-122"/>
                </a:rPr>
                <a:t>牛磺酸</a:t>
              </a:r>
              <a:r>
                <a:rPr lang="zh-CN" altLang="en-US" sz="1400" dirty="0">
                  <a:latin typeface="微软雅黑" panose="020B0503020204020204" pitchFamily="34" charset="-122"/>
                  <a:ea typeface="微软雅黑" panose="020B0503020204020204" pitchFamily="34" charset="-122"/>
                </a:rPr>
                <a:t>浓度明显降低，补充肠外营养容易导致肠外营养性肝病</a:t>
              </a:r>
              <a:r>
                <a:rPr lang="en-US" altLang="zh-CN" sz="1400" baseline="30000" dirty="0">
                  <a:latin typeface="微软雅黑" panose="020B0503020204020204" pitchFamily="34" charset="-122"/>
                  <a:ea typeface="微软雅黑" panose="020B0503020204020204" pitchFamily="34" charset="-122"/>
                </a:rPr>
                <a:t>3</a:t>
              </a:r>
              <a:r>
                <a:rPr lang="zh-CN" altLang="en-US" sz="1400" dirty="0">
                  <a:latin typeface="微软雅黑" panose="020B0503020204020204" pitchFamily="34" charset="-122"/>
                  <a:ea typeface="微软雅黑" panose="020B0503020204020204" pitchFamily="34" charset="-122"/>
                </a:rPr>
                <a:t>。</a:t>
              </a:r>
              <a:endParaRPr lang="en-US" altLang="zh-CN" sz="1400" dirty="0">
                <a:latin typeface="微软雅黑" panose="020B0503020204020204" pitchFamily="34" charset="-122"/>
                <a:ea typeface="微软雅黑" panose="020B0503020204020204" pitchFamily="34" charset="-122"/>
              </a:endParaRPr>
            </a:p>
            <a:p>
              <a:pPr marL="180975" indent="-180975">
                <a:lnSpc>
                  <a:spcPct val="15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rPr>
                <a:t>肠外营养中</a:t>
              </a:r>
              <a:r>
                <a:rPr lang="zh-CN" altLang="zh-CN" sz="1400" dirty="0">
                  <a:latin typeface="微软雅黑" panose="020B0503020204020204" pitchFamily="34" charset="-122"/>
                  <a:ea typeface="微软雅黑" panose="020B0503020204020204" pitchFamily="34" charset="-122"/>
                </a:rPr>
                <a:t>过多</a:t>
              </a:r>
              <a:r>
                <a:rPr lang="zh-CN" altLang="en-US" sz="1400" dirty="0">
                  <a:latin typeface="微软雅黑" panose="020B0503020204020204" pitchFamily="34" charset="-122"/>
                  <a:ea typeface="微软雅黑" panose="020B0503020204020204" pitchFamily="34" charset="-122"/>
                </a:rPr>
                <a:t>的</a:t>
              </a:r>
              <a:r>
                <a:rPr lang="zh-CN" altLang="zh-CN" sz="1400" dirty="0">
                  <a:latin typeface="微软雅黑" panose="020B0503020204020204" pitchFamily="34" charset="-122"/>
                  <a:ea typeface="微软雅黑" panose="020B0503020204020204" pitchFamily="34" charset="-122"/>
                </a:rPr>
                <a:t>亚硫酸盐抗氧剂会增加过敏类反应</a:t>
              </a:r>
              <a:r>
                <a:rPr lang="en-US" altLang="zh-CN" sz="1400" baseline="30000" dirty="0">
                  <a:latin typeface="微软雅黑" panose="020B0503020204020204" pitchFamily="34" charset="-122"/>
                  <a:ea typeface="微软雅黑" panose="020B0503020204020204" pitchFamily="34" charset="-122"/>
                </a:rPr>
                <a:t>3</a:t>
              </a:r>
              <a:r>
                <a:rPr lang="zh-CN" altLang="zh-CN" sz="1400" dirty="0">
                  <a:latin typeface="微软雅黑" panose="020B0503020204020204" pitchFamily="34" charset="-122"/>
                  <a:ea typeface="微软雅黑" panose="020B0503020204020204" pitchFamily="34" charset="-122"/>
                </a:rPr>
                <a:t>。</a:t>
              </a:r>
              <a:endParaRPr lang="zh-CN" altLang="zh-CN" sz="1400" dirty="0">
                <a:latin typeface="微软雅黑" panose="020B0503020204020204" pitchFamily="34" charset="-122"/>
                <a:ea typeface="微软雅黑" panose="020B0503020204020204" pitchFamily="34" charset="-122"/>
              </a:endParaRPr>
            </a:p>
          </p:txBody>
        </p:sp>
        <p:sp>
          <p:nvSpPr>
            <p:cNvPr id="12" name="文本框 11"/>
            <p:cNvSpPr txBox="1"/>
            <p:nvPr/>
          </p:nvSpPr>
          <p:spPr>
            <a:xfrm>
              <a:off x="7514018" y="1402592"/>
              <a:ext cx="4042292" cy="1673728"/>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zh-CN" altLang="zh-CN" sz="1400" dirty="0">
                  <a:latin typeface="微软雅黑" panose="020B0503020204020204" pitchFamily="34" charset="-122"/>
                  <a:ea typeface="微软雅黑" panose="020B0503020204020204" pitchFamily="34" charset="-122"/>
                </a:rPr>
                <a:t>住院创伤患者营养不良的发生率</a:t>
              </a:r>
              <a:r>
                <a:rPr lang="en-US" altLang="zh-CN" sz="1400" dirty="0">
                  <a:latin typeface="微软雅黑" panose="020B0503020204020204" pitchFamily="34" charset="-122"/>
                  <a:ea typeface="微软雅黑" panose="020B0503020204020204" pitchFamily="34" charset="-122"/>
                </a:rPr>
                <a:t>20-30%</a:t>
              </a:r>
              <a:r>
                <a:rPr lang="en-US" altLang="zh-CN" sz="1400" baseline="30000" dirty="0">
                  <a:latin typeface="微软雅黑" panose="020B0503020204020204" pitchFamily="34" charset="-122"/>
                  <a:ea typeface="微软雅黑" panose="020B0503020204020204" pitchFamily="34" charset="-122"/>
                </a:rPr>
                <a:t>4</a:t>
              </a:r>
              <a:r>
                <a:rPr lang="en-US" altLang="zh-CN" sz="1400" dirty="0">
                  <a:latin typeface="微软雅黑" panose="020B0503020204020204" pitchFamily="34" charset="-122"/>
                  <a:ea typeface="微软雅黑" panose="020B0503020204020204" pitchFamily="34" charset="-122"/>
                </a:rPr>
                <a:t> </a:t>
              </a:r>
              <a:r>
                <a:rPr lang="zh-CN" altLang="en-US" sz="1400" dirty="0">
                  <a:latin typeface="微软雅黑" panose="020B0503020204020204" pitchFamily="34" charset="-122"/>
                  <a:ea typeface="微软雅黑" panose="020B0503020204020204" pitchFamily="34" charset="-122"/>
                </a:rPr>
                <a:t>。</a:t>
              </a:r>
              <a:endParaRPr lang="en-US" altLang="zh-CN" sz="1400" dirty="0">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r>
                <a:rPr lang="zh-CN" altLang="zh-CN" sz="1400" dirty="0">
                  <a:latin typeface="微软雅黑" panose="020B0503020204020204" pitchFamily="34" charset="-122"/>
                  <a:ea typeface="微软雅黑" panose="020B0503020204020204" pitchFamily="34" charset="-122"/>
                </a:rPr>
                <a:t>重症创伤患者，如住院超过</a:t>
              </a:r>
              <a:r>
                <a:rPr lang="en-US" altLang="zh-CN" sz="1400" dirty="0">
                  <a:latin typeface="微软雅黑" panose="020B0503020204020204" pitchFamily="34" charset="-122"/>
                  <a:ea typeface="微软雅黑" panose="020B0503020204020204" pitchFamily="34" charset="-122"/>
                </a:rPr>
                <a:t>1</a:t>
              </a:r>
              <a:r>
                <a:rPr lang="zh-CN" altLang="zh-CN" sz="1400" dirty="0">
                  <a:latin typeface="微软雅黑" panose="020B0503020204020204" pitchFamily="34" charset="-122"/>
                  <a:ea typeface="微软雅黑" panose="020B0503020204020204" pitchFamily="34" charset="-122"/>
                </a:rPr>
                <a:t>周、合并感染或器官功能障碍的营养不良发生可达</a:t>
              </a:r>
              <a:r>
                <a:rPr lang="en-US" altLang="zh-CN" sz="1400" dirty="0">
                  <a:latin typeface="微软雅黑" panose="020B0503020204020204" pitchFamily="34" charset="-122"/>
                  <a:ea typeface="微软雅黑" panose="020B0503020204020204" pitchFamily="34" charset="-122"/>
                </a:rPr>
                <a:t>60%</a:t>
              </a:r>
              <a:r>
                <a:rPr lang="en-US" altLang="zh-CN" sz="1400" baseline="30000" dirty="0">
                  <a:latin typeface="微软雅黑" panose="020B0503020204020204" pitchFamily="34" charset="-122"/>
                  <a:ea typeface="微软雅黑" panose="020B0503020204020204" pitchFamily="34" charset="-122"/>
                </a:rPr>
                <a:t>5</a:t>
              </a:r>
              <a:r>
                <a:rPr lang="zh-CN" altLang="zh-CN" sz="1400" dirty="0">
                  <a:latin typeface="微软雅黑" panose="020B0503020204020204" pitchFamily="34" charset="-122"/>
                  <a:ea typeface="微软雅黑" panose="020B0503020204020204" pitchFamily="34" charset="-122"/>
                </a:rPr>
                <a:t>。</a:t>
              </a:r>
              <a:endParaRPr lang="en-US" altLang="zh-CN" sz="1400" dirty="0">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rPr>
                <a:t>营养不良造成患者住院时间延长，并发症发生率和死亡率增加。</a:t>
              </a:r>
              <a:endParaRPr lang="zh-CN" altLang="en-US" sz="1200" b="1" dirty="0">
                <a:cs typeface="+mn-ea"/>
                <a:sym typeface="+mn-lt"/>
              </a:endParaRPr>
            </a:p>
          </p:txBody>
        </p:sp>
        <p:sp>
          <p:nvSpPr>
            <p:cNvPr id="18" name="矩形: 圆角 17"/>
            <p:cNvSpPr/>
            <p:nvPr/>
          </p:nvSpPr>
          <p:spPr>
            <a:xfrm>
              <a:off x="2971900" y="1023721"/>
              <a:ext cx="1875714" cy="368052"/>
            </a:xfrm>
            <a:prstGeom prst="round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400" b="1" dirty="0">
                  <a:solidFill>
                    <a:srgbClr val="FFFFFF"/>
                  </a:solidFill>
                  <a:latin typeface="微软雅黑" panose="020B0503020204020204" pitchFamily="34" charset="-122"/>
                  <a:ea typeface="微软雅黑" panose="020B0503020204020204" pitchFamily="34" charset="-122"/>
                  <a:sym typeface="+mn-lt"/>
                </a:rPr>
                <a:t>所治疗疾病基本情况</a:t>
              </a:r>
              <a:endParaRPr lang="zh-CN" altLang="en-US" sz="1400" b="1" dirty="0">
                <a:solidFill>
                  <a:srgbClr val="FFFFFF"/>
                </a:solidFill>
                <a:latin typeface="微软雅黑" panose="020B0503020204020204" pitchFamily="34" charset="-122"/>
                <a:ea typeface="微软雅黑" panose="020B0503020204020204" pitchFamily="34" charset="-122"/>
                <a:sym typeface="+mn-lt"/>
              </a:endParaRPr>
            </a:p>
          </p:txBody>
        </p:sp>
        <p:sp>
          <p:nvSpPr>
            <p:cNvPr id="20" name="矩形: 圆角 19"/>
            <p:cNvSpPr/>
            <p:nvPr/>
          </p:nvSpPr>
          <p:spPr>
            <a:xfrm>
              <a:off x="8825441" y="1010457"/>
              <a:ext cx="1530451" cy="368052"/>
            </a:xfrm>
            <a:prstGeom prst="round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大陆地区发病率</a:t>
              </a:r>
              <a:endParaRPr kumimoji="0" lang="zh-CN" altLang="en-US" sz="14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27" name="文本框 26"/>
            <p:cNvSpPr txBox="1"/>
            <p:nvPr/>
          </p:nvSpPr>
          <p:spPr>
            <a:xfrm>
              <a:off x="2849250" y="184455"/>
              <a:ext cx="7804895" cy="615553"/>
            </a:xfrm>
            <a:prstGeom prst="rect">
              <a:avLst/>
            </a:prstGeom>
            <a:noFill/>
          </p:spPr>
          <p:txBody>
            <a:bodyPr wrap="square" lIns="0" tIns="0" rIns="0" bIns="0" rtlCol="0">
              <a:spAutoFit/>
            </a:bodyPr>
            <a:lstStyle/>
            <a:p>
              <a:pPr marL="327025" eaLnBrk="0">
                <a:lnSpc>
                  <a:spcPts val="2400"/>
                </a:lnSpc>
                <a:spcBef>
                  <a:spcPts val="600"/>
                </a:spcBef>
                <a:spcAft>
                  <a:spcPts val="600"/>
                </a:spcAft>
                <a:tabLst>
                  <a:tab pos="520700" algn="l"/>
                </a:tabLst>
                <a:defRPr/>
              </a:pPr>
              <a:r>
                <a:rPr lang="zh-CN" altLang="zh-CN" sz="2000" b="1" dirty="0">
                  <a:latin typeface="微软雅黑" panose="020B0503020204020204" pitchFamily="34" charset="-122"/>
                  <a:ea typeface="微软雅黑" panose="020B0503020204020204" pitchFamily="34" charset="-122"/>
                </a:rPr>
                <a:t>氨基酸</a:t>
              </a:r>
              <a:r>
                <a:rPr lang="zh-CN" altLang="zh-CN" sz="2000" b="1" dirty="0">
                  <a:solidFill>
                    <a:srgbClr val="C00000"/>
                  </a:solidFill>
                  <a:latin typeface="微软雅黑" panose="020B0503020204020204" pitchFamily="34" charset="-122"/>
                  <a:ea typeface="微软雅黑" panose="020B0503020204020204" pitchFamily="34" charset="-122"/>
                </a:rPr>
                <a:t>种类齐全，添加条件必需氨基酸</a:t>
              </a:r>
              <a:r>
                <a:rPr lang="zh-CN" altLang="zh-CN" sz="2000" b="1" dirty="0">
                  <a:latin typeface="微软雅黑" panose="020B0503020204020204" pitchFamily="34" charset="-122"/>
                  <a:ea typeface="微软雅黑" panose="020B0503020204020204" pitchFamily="34" charset="-122"/>
                </a:rPr>
                <a:t>，更好地满足</a:t>
              </a:r>
              <a:r>
                <a:rPr lang="zh-CN" altLang="zh-CN" sz="2000" b="1" dirty="0">
                  <a:solidFill>
                    <a:srgbClr val="C00000"/>
                  </a:solidFill>
                  <a:latin typeface="微软雅黑" panose="020B0503020204020204" pitchFamily="34" charset="-122"/>
                  <a:ea typeface="微软雅黑" panose="020B0503020204020204" pitchFamily="34" charset="-122"/>
                </a:rPr>
                <a:t>胃肠道手术患者</a:t>
              </a:r>
              <a:r>
                <a:rPr lang="zh-CN" altLang="zh-CN" sz="2000" b="1" dirty="0">
                  <a:latin typeface="微软雅黑" panose="020B0503020204020204" pitchFamily="34" charset="-122"/>
                  <a:ea typeface="微软雅黑" panose="020B0503020204020204" pitchFamily="34" charset="-122"/>
                </a:rPr>
                <a:t>对肠外营养的治疗需求。</a:t>
              </a:r>
              <a:endParaRPr lang="zh-CN" altLang="en-US" dirty="0"/>
            </a:p>
          </p:txBody>
        </p:sp>
        <p:sp>
          <p:nvSpPr>
            <p:cNvPr id="9" name="矩形: 圆角 8"/>
            <p:cNvSpPr/>
            <p:nvPr/>
          </p:nvSpPr>
          <p:spPr>
            <a:xfrm>
              <a:off x="351810" y="296932"/>
              <a:ext cx="2699733" cy="484567"/>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tx1"/>
                  </a:solidFill>
                  <a:latin typeface="微软雅黑" panose="020B0503020204020204" pitchFamily="34" charset="-122"/>
                  <a:ea typeface="微软雅黑" panose="020B0503020204020204" pitchFamily="34" charset="-122"/>
                </a:rPr>
                <a:t>基本信息</a:t>
              </a:r>
              <a:r>
                <a:rPr lang="zh-CN" altLang="en-US"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2/2</a:t>
              </a:r>
              <a:r>
                <a:rPr lang="zh-CN" altLang="en-US"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400" b="1" dirty="0">
                <a:solidFill>
                  <a:schemeClr val="tx1"/>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0" advTm="46537"/>
    </mc:Choice>
    <mc:Fallback>
      <p:transition advTm="46537"/>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descr="世桥生物标志-01"/>
          <p:cNvPicPr>
            <a:picLocks noChangeAspect="1"/>
          </p:cNvPicPr>
          <p:nvPr/>
        </p:nvPicPr>
        <p:blipFill>
          <a:blip r:embed="rId1"/>
          <a:stretch>
            <a:fillRect/>
          </a:stretch>
        </p:blipFill>
        <p:spPr>
          <a:xfrm>
            <a:off x="10776795" y="117790"/>
            <a:ext cx="1248950" cy="721444"/>
          </a:xfrm>
          <a:prstGeom prst="rect">
            <a:avLst/>
          </a:prstGeom>
        </p:spPr>
      </p:pic>
      <p:sp>
        <p:nvSpPr>
          <p:cNvPr id="7" name="灯片编号占位符 1"/>
          <p:cNvSpPr>
            <a:spLocks noGrp="1"/>
          </p:cNvSpPr>
          <p:nvPr>
            <p:ph type="sldNum" sz="quarter" idx="12"/>
          </p:nvPr>
        </p:nvSpPr>
        <p:spPr>
          <a:xfrm>
            <a:off x="9282545" y="631190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82F07F4B-738E-4952-A507-C2AE9FAC8DC0}" type="slidenum">
              <a:rPr kumimoji="0" lang="en-US" altLang="zh-CN" sz="1200" b="0" i="0" u="none" strike="noStrike" kern="1200" cap="none" spc="0" normalizeH="0" baseline="0" noProof="0" smtClean="0">
                <a:ln>
                  <a:noFill/>
                </a:ln>
                <a:solidFill>
                  <a:prstClr val="black">
                    <a:tint val="75000"/>
                  </a:prstClr>
                </a:solidFill>
                <a:effectLst/>
                <a:uLnTx/>
                <a:uFillTx/>
                <a:latin typeface="Calibri" panose="020F0502020204030204"/>
                <a:ea typeface="宋体" panose="02010600030101010101" pitchFamily="2" charset="-122"/>
                <a:cs typeface="+mn-cs"/>
              </a:rPr>
            </a:fld>
            <a:endParaRPr kumimoji="0" lang="en-US" altLang="zh-CN" sz="1200" b="0" i="0" u="none" strike="noStrike" kern="1200" cap="none" spc="0" normalizeH="0" baseline="0" noProof="0">
              <a:ln>
                <a:noFill/>
              </a:ln>
              <a:solidFill>
                <a:prstClr val="black">
                  <a:tint val="75000"/>
                </a:prstClr>
              </a:solidFill>
              <a:effectLst/>
              <a:uLnTx/>
              <a:uFillTx/>
              <a:latin typeface="Calibri" panose="020F0502020204030204"/>
              <a:ea typeface="宋体" panose="02010600030101010101" pitchFamily="2" charset="-122"/>
              <a:cs typeface="+mn-cs"/>
            </a:endParaRPr>
          </a:p>
        </p:txBody>
      </p:sp>
      <p:graphicFrame>
        <p:nvGraphicFramePr>
          <p:cNvPr id="12" name="表格 11"/>
          <p:cNvGraphicFramePr>
            <a:graphicFrameLocks noGrp="1"/>
          </p:cNvGraphicFramePr>
          <p:nvPr/>
        </p:nvGraphicFramePr>
        <p:xfrm>
          <a:off x="448385" y="3186649"/>
          <a:ext cx="11295228" cy="1630680"/>
        </p:xfrm>
        <a:graphic>
          <a:graphicData uri="http://schemas.openxmlformats.org/drawingml/2006/table">
            <a:tbl>
              <a:tblPr firstRow="1" bandRow="1">
                <a:tableStyleId>{5C22544A-7EE6-4342-B048-85BDC9FD1C3A}</a:tableStyleId>
              </a:tblPr>
              <a:tblGrid>
                <a:gridCol w="3250121"/>
                <a:gridCol w="1170236"/>
                <a:gridCol w="2091239"/>
                <a:gridCol w="2091239"/>
                <a:gridCol w="2692393"/>
              </a:tblGrid>
              <a:tr h="370840">
                <a:tc rowSpan="2">
                  <a:txBody>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药品通用名</a:t>
                      </a:r>
                      <a:endParaRPr lang="zh-CN" altLang="en-US" sz="1400" dirty="0">
                        <a:solidFill>
                          <a:schemeClr val="bg1"/>
                        </a:solidFill>
                        <a:latin typeface="微软雅黑" panose="020B0503020204020204" pitchFamily="34" charset="-122"/>
                        <a:ea typeface="微软雅黑" panose="020B0503020204020204" pitchFamily="34" charset="-122"/>
                      </a:endParaRPr>
                    </a:p>
                  </a:txBody>
                  <a:tcPr anchor="ctr">
                    <a:lnR w="952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tc rowSpan="2">
                  <a:txBody>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样本量</a:t>
                      </a:r>
                      <a:endParaRPr lang="zh-CN" altLang="en-US" sz="1400" dirty="0">
                        <a:solidFill>
                          <a:schemeClr val="bg1"/>
                        </a:solidFill>
                        <a:latin typeface="微软雅黑" panose="020B0503020204020204" pitchFamily="34" charset="-122"/>
                        <a:ea typeface="微软雅黑" panose="020B0503020204020204" pitchFamily="34" charset="-122"/>
                      </a:endParaRPr>
                    </a:p>
                  </a:txBody>
                  <a:tcPr anchor="ctr">
                    <a:lnL w="9525" cap="flat" cmpd="sng" algn="ctr">
                      <a:solidFill>
                        <a:schemeClr val="bg1"/>
                      </a:solidFill>
                      <a:prstDash val="solid"/>
                      <a:round/>
                      <a:headEnd type="none" w="med" len="med"/>
                      <a:tailEnd type="none" w="med" len="med"/>
                    </a:lnL>
                    <a:lnB w="9525" cap="flat" cmpd="sng" algn="ctr">
                      <a:solidFill>
                        <a:schemeClr val="bg1"/>
                      </a:solidFill>
                      <a:prstDash val="solid"/>
                      <a:round/>
                      <a:headEnd type="none" w="med" len="med"/>
                      <a:tailEnd type="none" w="med" len="med"/>
                    </a:lnB>
                  </a:tcPr>
                </a:tc>
                <a:tc gridSpan="3">
                  <a:txBody>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疗效指标（术后第三天）</a:t>
                      </a:r>
                      <a:endParaRPr lang="zh-CN" altLang="en-US" sz="1400" dirty="0">
                        <a:solidFill>
                          <a:schemeClr val="bg1"/>
                        </a:solidFill>
                        <a:latin typeface="微软雅黑" panose="020B0503020204020204" pitchFamily="34" charset="-122"/>
                        <a:ea typeface="微软雅黑" panose="020B0503020204020204" pitchFamily="34" charset="-122"/>
                      </a:endParaRPr>
                    </a:p>
                  </a:txBody>
                  <a:tcPr anchor="ctr">
                    <a:lnB w="9525" cap="flat" cmpd="sng" algn="ctr">
                      <a:solidFill>
                        <a:schemeClr val="bg1"/>
                      </a:solidFill>
                      <a:prstDash val="solid"/>
                      <a:round/>
                      <a:headEnd type="none" w="med" len="med"/>
                      <a:tailEnd type="none" w="med" len="med"/>
                    </a:lnB>
                  </a:tcPr>
                </a:tc>
                <a:tc hMerge="1">
                  <a:tcPr anchor="ctr">
                    <a:lnB w="9525" cap="flat" cmpd="sng" algn="ctr">
                      <a:solidFill>
                        <a:schemeClr val="bg1"/>
                      </a:solidFill>
                      <a:prstDash val="solid"/>
                      <a:round/>
                      <a:headEnd type="none" w="med" len="med"/>
                      <a:tailEnd type="none" w="med" len="med"/>
                    </a:lnB>
                  </a:tcPr>
                </a:tc>
                <a:tc hMerge="1">
                  <a:tcPr anchor="ctr">
                    <a:lnB w="9525" cap="flat" cmpd="sng" algn="ctr">
                      <a:solidFill>
                        <a:schemeClr val="bg1"/>
                      </a:solidFill>
                      <a:prstDash val="solid"/>
                      <a:round/>
                      <a:headEnd type="none" w="med" len="med"/>
                      <a:tailEnd type="none" w="med" len="med"/>
                    </a:lnB>
                  </a:tcPr>
                </a:tc>
              </a:tr>
              <a:tr h="370840">
                <a:tc vMerge="1">
                  <a:tcPr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vMerge="1">
                  <a:tcPr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a:r>
                        <a:rPr lang="zh-CN" altLang="en-US" sz="1400" b="1" dirty="0">
                          <a:solidFill>
                            <a:schemeClr val="bg1"/>
                          </a:solidFill>
                          <a:latin typeface="微软雅黑" panose="020B0503020204020204" pitchFamily="34" charset="-122"/>
                          <a:ea typeface="微软雅黑" panose="020B0503020204020204" pitchFamily="34" charset="-122"/>
                        </a:rPr>
                        <a:t>血中谷氨酰胺浓度降幅</a:t>
                      </a:r>
                      <a:endParaRPr lang="en-US" altLang="zh-CN" sz="1400" b="1" dirty="0">
                        <a:solidFill>
                          <a:schemeClr val="bg1"/>
                        </a:solidFill>
                        <a:latin typeface="微软雅黑" panose="020B0503020204020204" pitchFamily="34" charset="-122"/>
                        <a:ea typeface="微软雅黑" panose="020B0503020204020204" pitchFamily="34" charset="-122"/>
                      </a:endParaRPr>
                    </a:p>
                    <a:p>
                      <a:pPr algn="ctr"/>
                      <a:r>
                        <a:rPr lang="zh-CN" altLang="en-US" sz="1400" b="1" dirty="0">
                          <a:solidFill>
                            <a:schemeClr val="bg1"/>
                          </a:solidFill>
                          <a:latin typeface="微软雅黑" panose="020B0503020204020204" pitchFamily="34" charset="-122"/>
                          <a:ea typeface="微软雅黑" panose="020B0503020204020204" pitchFamily="34" charset="-122"/>
                        </a:rPr>
                        <a:t>（以术后第一天为基线）</a:t>
                      </a:r>
                      <a:endParaRPr lang="zh-CN" altLang="en-US" sz="1400" b="1" dirty="0">
                        <a:solidFill>
                          <a:schemeClr val="bg1"/>
                        </a:solidFill>
                        <a:latin typeface="微软雅黑" panose="020B0503020204020204" pitchFamily="34" charset="-122"/>
                        <a:ea typeface="微软雅黑" panose="020B0503020204020204" pitchFamily="34" charset="-122"/>
                      </a:endParaRPr>
                    </a:p>
                  </a:txBody>
                  <a:tcPr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solidFill>
                  </a:tcPr>
                </a:tc>
                <a:tc>
                  <a:txBody>
                    <a:bodyPr/>
                    <a:lstStyle/>
                    <a:p>
                      <a:pPr algn="ctr"/>
                      <a:r>
                        <a:rPr lang="zh-CN" altLang="en-US" sz="1400" b="1" dirty="0">
                          <a:solidFill>
                            <a:schemeClr val="bg1"/>
                          </a:solidFill>
                          <a:latin typeface="微软雅黑" panose="020B0503020204020204" pitchFamily="34" charset="-122"/>
                          <a:ea typeface="微软雅黑" panose="020B0503020204020204" pitchFamily="34" charset="-122"/>
                        </a:rPr>
                        <a:t>血中谷氨酰胺浓度＜</a:t>
                      </a:r>
                      <a:r>
                        <a:rPr lang="en-US" altLang="zh-CN" sz="1400" b="1" dirty="0">
                          <a:solidFill>
                            <a:schemeClr val="bg1"/>
                          </a:solidFill>
                          <a:latin typeface="微软雅黑" panose="020B0503020204020204" pitchFamily="34" charset="-122"/>
                          <a:ea typeface="微软雅黑" panose="020B0503020204020204" pitchFamily="34" charset="-122"/>
                        </a:rPr>
                        <a:t>400μmol/L</a:t>
                      </a:r>
                      <a:r>
                        <a:rPr lang="zh-CN" altLang="en-US" sz="1400" b="1" dirty="0">
                          <a:solidFill>
                            <a:schemeClr val="bg1"/>
                          </a:solidFill>
                          <a:latin typeface="微软雅黑" panose="020B0503020204020204" pitchFamily="34" charset="-122"/>
                          <a:ea typeface="微软雅黑" panose="020B0503020204020204" pitchFamily="34" charset="-122"/>
                        </a:rPr>
                        <a:t>患者比例</a:t>
                      </a:r>
                      <a:endParaRPr lang="zh-CN" altLang="en-US" sz="1400" b="1" dirty="0">
                        <a:solidFill>
                          <a:schemeClr val="bg1"/>
                        </a:solidFill>
                        <a:latin typeface="微软雅黑" panose="020B0503020204020204" pitchFamily="34" charset="-122"/>
                        <a:ea typeface="微软雅黑" panose="020B0503020204020204" pitchFamily="34" charset="-122"/>
                      </a:endParaRPr>
                    </a:p>
                  </a:txBody>
                  <a:tcPr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400" b="1" dirty="0">
                          <a:solidFill>
                            <a:schemeClr val="bg1"/>
                          </a:solidFill>
                          <a:latin typeface="微软雅黑" panose="020B0503020204020204" pitchFamily="34" charset="-122"/>
                          <a:ea typeface="微软雅黑" panose="020B0503020204020204" pitchFamily="34" charset="-122"/>
                        </a:rPr>
                        <a:t>危重患者预测死亡率</a:t>
                      </a:r>
                      <a:endParaRPr lang="en-US" altLang="zh-CN" sz="1400" b="1" dirty="0">
                        <a:solidFill>
                          <a:schemeClr val="bg1"/>
                        </a:solidFill>
                        <a:latin typeface="微软雅黑" panose="020B0503020204020204" pitchFamily="34" charset="-122"/>
                        <a:ea typeface="微软雅黑" panose="020B0503020204020204" pitchFamily="34" charset="-122"/>
                      </a:endParaRPr>
                    </a:p>
                    <a:p>
                      <a:pPr algn="ctr"/>
                      <a:r>
                        <a:rPr lang="zh-CN" altLang="en-US" sz="1400" b="1" dirty="0">
                          <a:solidFill>
                            <a:schemeClr val="bg1"/>
                          </a:solidFill>
                          <a:latin typeface="微软雅黑" panose="020B0503020204020204" pitchFamily="34" charset="-122"/>
                          <a:ea typeface="微软雅黑" panose="020B0503020204020204" pitchFamily="34" charset="-122"/>
                        </a:rPr>
                        <a:t>（以</a:t>
                      </a:r>
                      <a:r>
                        <a:rPr lang="en-US" altLang="zh-CN" sz="1400" b="1" dirty="0">
                          <a:solidFill>
                            <a:schemeClr val="bg1"/>
                          </a:solidFill>
                          <a:latin typeface="微软雅黑" panose="020B0503020204020204" pitchFamily="34" charset="-122"/>
                          <a:ea typeface="微软雅黑" panose="020B0503020204020204" pitchFamily="34" charset="-122"/>
                        </a:rPr>
                        <a:t>APACHE Ⅱ</a:t>
                      </a:r>
                      <a:r>
                        <a:rPr lang="zh-CN" altLang="en-US" sz="1400" b="1" dirty="0">
                          <a:solidFill>
                            <a:schemeClr val="bg1"/>
                          </a:solidFill>
                          <a:latin typeface="微软雅黑" panose="020B0503020204020204" pitchFamily="34" charset="-122"/>
                          <a:ea typeface="微软雅黑" panose="020B0503020204020204" pitchFamily="34" charset="-122"/>
                        </a:rPr>
                        <a:t>评分</a:t>
                      </a:r>
                      <a:r>
                        <a:rPr lang="en-US" altLang="zh-CN" sz="1400" b="1" dirty="0">
                          <a:solidFill>
                            <a:schemeClr val="bg1"/>
                          </a:solidFill>
                          <a:latin typeface="微软雅黑" panose="020B0503020204020204" pitchFamily="34" charset="-122"/>
                          <a:ea typeface="微软雅黑" panose="020B0503020204020204" pitchFamily="34" charset="-122"/>
                        </a:rPr>
                        <a:t>20</a:t>
                      </a:r>
                      <a:r>
                        <a:rPr lang="zh-CN" altLang="en-US" sz="1400" b="1" dirty="0">
                          <a:solidFill>
                            <a:schemeClr val="bg1"/>
                          </a:solidFill>
                          <a:latin typeface="微软雅黑" panose="020B0503020204020204" pitchFamily="34" charset="-122"/>
                          <a:ea typeface="微软雅黑" panose="020B0503020204020204" pitchFamily="34" charset="-122"/>
                        </a:rPr>
                        <a:t>为例</a:t>
                      </a:r>
                      <a:r>
                        <a:rPr lang="en-US" altLang="zh-CN" sz="1400" b="1" baseline="30000" dirty="0">
                          <a:solidFill>
                            <a:schemeClr val="bg1"/>
                          </a:solidFill>
                          <a:latin typeface="微软雅黑" panose="020B0503020204020204" pitchFamily="34" charset="-122"/>
                          <a:ea typeface="微软雅黑" panose="020B0503020204020204" pitchFamily="34" charset="-122"/>
                        </a:rPr>
                        <a:t>4</a:t>
                      </a:r>
                      <a:r>
                        <a:rPr lang="zh-CN" altLang="en-US" sz="1400" b="1" dirty="0">
                          <a:solidFill>
                            <a:schemeClr val="bg1"/>
                          </a:solidFill>
                          <a:latin typeface="微软雅黑" panose="020B0503020204020204" pitchFamily="34" charset="-122"/>
                          <a:ea typeface="微软雅黑" panose="020B0503020204020204" pitchFamily="34" charset="-122"/>
                        </a:rPr>
                        <a:t>）</a:t>
                      </a:r>
                      <a:endParaRPr lang="en-US" altLang="zh-CN" sz="1400" b="1" dirty="0">
                        <a:solidFill>
                          <a:schemeClr val="bg1"/>
                        </a:solidFill>
                        <a:latin typeface="微软雅黑" panose="020B0503020204020204" pitchFamily="34" charset="-122"/>
                        <a:ea typeface="微软雅黑" panose="020B0503020204020204" pitchFamily="34" charset="-122"/>
                      </a:endParaRPr>
                    </a:p>
                  </a:txBody>
                  <a:tcPr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solidFill>
                  </a:tcPr>
                </a:tc>
              </a:tr>
              <a:tr h="370840">
                <a:tc>
                  <a:txBody>
                    <a:bodyPr/>
                    <a:lstStyle/>
                    <a:p>
                      <a:pPr algn="ctr"/>
                      <a:r>
                        <a:rPr lang="zh-CN" altLang="en-US" sz="1400" dirty="0">
                          <a:latin typeface="微软雅黑" panose="020B0503020204020204" pitchFamily="34" charset="-122"/>
                          <a:ea typeface="微软雅黑" panose="020B0503020204020204" pitchFamily="34" charset="-122"/>
                        </a:rPr>
                        <a:t>复方氨基酸</a:t>
                      </a:r>
                      <a:r>
                        <a:rPr lang="en-US" altLang="zh-CN" sz="1400" dirty="0">
                          <a:latin typeface="微软雅黑" panose="020B0503020204020204" pitchFamily="34" charset="-122"/>
                          <a:ea typeface="微软雅黑" panose="020B0503020204020204" pitchFamily="34" charset="-122"/>
                        </a:rPr>
                        <a:t>( 19 ) </a:t>
                      </a:r>
                      <a:r>
                        <a:rPr lang="zh-CN" altLang="en-US" sz="1400" dirty="0">
                          <a:latin typeface="微软雅黑" panose="020B0503020204020204" pitchFamily="34" charset="-122"/>
                          <a:ea typeface="微软雅黑" panose="020B0503020204020204" pitchFamily="34" charset="-122"/>
                        </a:rPr>
                        <a:t>丙谷二肽注射液</a:t>
                      </a:r>
                      <a:endParaRPr lang="zh-CN" altLang="en-US" sz="1400" baseline="30000" dirty="0">
                        <a:latin typeface="微软雅黑" panose="020B0503020204020204" pitchFamily="34" charset="-122"/>
                        <a:ea typeface="微软雅黑" panose="020B0503020204020204" pitchFamily="34" charset="-122"/>
                      </a:endParaRPr>
                    </a:p>
                  </a:txBody>
                  <a:tcPr anchor="ctr">
                    <a:lnL w="9525" cap="flat" cmpd="sng" algn="ctr">
                      <a:solidFill>
                        <a:schemeClr val="accent2">
                          <a:lumMod val="40000"/>
                          <a:lumOff val="6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accent2">
                          <a:lumMod val="40000"/>
                          <a:lumOff val="60000"/>
                        </a:schemeClr>
                      </a:solidFill>
                      <a:prstDash val="solid"/>
                      <a:round/>
                      <a:headEnd type="none" w="med" len="med"/>
                      <a:tailEnd type="none" w="med" len="med"/>
                    </a:lnB>
                    <a:noFill/>
                  </a:tcPr>
                </a:tc>
                <a:tc>
                  <a:txBody>
                    <a:bodyPr/>
                    <a:lstStyle/>
                    <a:p>
                      <a:pPr algn="ctr"/>
                      <a:r>
                        <a:rPr lang="en-US" altLang="zh-CN" sz="1400" dirty="0">
                          <a:latin typeface="微软雅黑" panose="020B0503020204020204" pitchFamily="34" charset="-122"/>
                          <a:ea typeface="微软雅黑" panose="020B0503020204020204" pitchFamily="34" charset="-122"/>
                        </a:rPr>
                        <a:t>134</a:t>
                      </a:r>
                      <a:endParaRPr lang="zh-CN" altLang="en-US" sz="1400" dirty="0">
                        <a:latin typeface="微软雅黑" panose="020B0503020204020204" pitchFamily="34" charset="-122"/>
                        <a:ea typeface="微软雅黑" panose="020B0503020204020204" pitchFamily="34" charset="-122"/>
                      </a:endParaRPr>
                    </a:p>
                  </a:txBody>
                  <a:tcPr anchor="ctr">
                    <a:lnL w="9525" cap="flat" cmpd="sng" algn="ctr">
                      <a:solidFill>
                        <a:schemeClr val="accent2">
                          <a:lumMod val="40000"/>
                          <a:lumOff val="6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accent2">
                          <a:lumMod val="40000"/>
                          <a:lumOff val="60000"/>
                        </a:schemeClr>
                      </a:solidFill>
                      <a:prstDash val="solid"/>
                      <a:round/>
                      <a:headEnd type="none" w="med" len="med"/>
                      <a:tailEnd type="none" w="med" len="med"/>
                    </a:lnB>
                    <a:noFill/>
                  </a:tcPr>
                </a:tc>
                <a:tc>
                  <a:txBody>
                    <a:bodyPr/>
                    <a:lstStyle/>
                    <a:p>
                      <a:pPr algn="ctr"/>
                      <a:r>
                        <a:rPr lang="en-US" altLang="zh-CN" sz="1400" b="1" dirty="0">
                          <a:solidFill>
                            <a:srgbClr val="C00000"/>
                          </a:solidFill>
                          <a:latin typeface="微软雅黑" panose="020B0503020204020204" pitchFamily="34" charset="-122"/>
                          <a:ea typeface="微软雅黑" panose="020B0503020204020204" pitchFamily="34" charset="-122"/>
                        </a:rPr>
                        <a:t>2.07%</a:t>
                      </a:r>
                      <a:endParaRPr lang="zh-CN" altLang="en-US" sz="1400" b="1" dirty="0">
                        <a:solidFill>
                          <a:srgbClr val="C00000"/>
                        </a:solidFill>
                        <a:latin typeface="微软雅黑" panose="020B0503020204020204" pitchFamily="34" charset="-122"/>
                        <a:ea typeface="微软雅黑" panose="020B0503020204020204" pitchFamily="34" charset="-122"/>
                      </a:endParaRPr>
                    </a:p>
                  </a:txBody>
                  <a:tcPr anchor="ctr">
                    <a:lnL w="9525" cap="flat" cmpd="sng" algn="ctr">
                      <a:solidFill>
                        <a:schemeClr val="accent2">
                          <a:lumMod val="40000"/>
                          <a:lumOff val="6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accent2">
                          <a:lumMod val="40000"/>
                          <a:lumOff val="60000"/>
                        </a:schemeClr>
                      </a:solidFill>
                      <a:prstDash val="solid"/>
                      <a:round/>
                      <a:headEnd type="none" w="med" len="med"/>
                      <a:tailEnd type="none" w="med" len="med"/>
                    </a:lnB>
                    <a:noFill/>
                  </a:tcPr>
                </a:tc>
                <a:tc>
                  <a:txBody>
                    <a:bodyPr/>
                    <a:lstStyle/>
                    <a:p>
                      <a:pPr algn="ctr"/>
                      <a:r>
                        <a:rPr lang="en-US" altLang="zh-CN" sz="1400" b="1" dirty="0">
                          <a:solidFill>
                            <a:srgbClr val="C00000"/>
                          </a:solidFill>
                          <a:latin typeface="微软雅黑" panose="020B0503020204020204" pitchFamily="34" charset="-122"/>
                          <a:ea typeface="微软雅黑" panose="020B0503020204020204" pitchFamily="34" charset="-122"/>
                        </a:rPr>
                        <a:t>19.7%</a:t>
                      </a:r>
                      <a:endParaRPr lang="zh-CN" altLang="en-US" sz="1400" b="1" dirty="0">
                        <a:solidFill>
                          <a:srgbClr val="C00000"/>
                        </a:solidFill>
                        <a:latin typeface="微软雅黑" panose="020B0503020204020204" pitchFamily="34" charset="-122"/>
                        <a:ea typeface="微软雅黑" panose="020B0503020204020204" pitchFamily="34" charset="-122"/>
                      </a:endParaRPr>
                    </a:p>
                  </a:txBody>
                  <a:tcPr anchor="ctr">
                    <a:lnL w="9525" cap="flat" cmpd="sng" algn="ctr">
                      <a:solidFill>
                        <a:schemeClr val="accent2">
                          <a:lumMod val="40000"/>
                          <a:lumOff val="6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accent2">
                          <a:lumMod val="40000"/>
                          <a:lumOff val="60000"/>
                        </a:schemeClr>
                      </a:solidFill>
                      <a:prstDash val="solid"/>
                      <a:round/>
                      <a:headEnd type="none" w="med" len="med"/>
                      <a:tailEnd type="none" w="med" len="med"/>
                    </a:lnB>
                    <a:noFill/>
                  </a:tcPr>
                </a:tc>
                <a:tc>
                  <a:txBody>
                    <a:bodyPr/>
                    <a:lstStyle/>
                    <a:p>
                      <a:pPr algn="ctr"/>
                      <a:r>
                        <a:rPr lang="en-US" altLang="zh-CN" sz="1400" b="1" dirty="0">
                          <a:solidFill>
                            <a:srgbClr val="C00000"/>
                          </a:solidFill>
                          <a:latin typeface="微软雅黑" panose="020B0503020204020204" pitchFamily="34" charset="-122"/>
                          <a:ea typeface="微软雅黑" panose="020B0503020204020204" pitchFamily="34" charset="-122"/>
                        </a:rPr>
                        <a:t>9.28%</a:t>
                      </a:r>
                      <a:endParaRPr lang="zh-CN" altLang="en-US" sz="1400" b="1" dirty="0">
                        <a:solidFill>
                          <a:srgbClr val="C00000"/>
                        </a:solidFill>
                        <a:latin typeface="微软雅黑" panose="020B0503020204020204" pitchFamily="34" charset="-122"/>
                        <a:ea typeface="微软雅黑" panose="020B0503020204020204" pitchFamily="34" charset="-122"/>
                      </a:endParaRPr>
                    </a:p>
                  </a:txBody>
                  <a:tcPr anchor="ctr">
                    <a:lnL w="9525" cap="flat" cmpd="sng" algn="ctr">
                      <a:solidFill>
                        <a:schemeClr val="accent2">
                          <a:lumMod val="40000"/>
                          <a:lumOff val="6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accent2">
                          <a:lumMod val="40000"/>
                          <a:lumOff val="60000"/>
                        </a:schemeClr>
                      </a:solidFill>
                      <a:prstDash val="solid"/>
                      <a:round/>
                      <a:headEnd type="none" w="med" len="med"/>
                      <a:tailEnd type="none" w="med" len="med"/>
                    </a:lnB>
                    <a:noFill/>
                  </a:tcPr>
                </a:tc>
              </a:tr>
              <a:tr h="370840">
                <a:tc>
                  <a:txBody>
                    <a:bodyPr/>
                    <a:lstStyle/>
                    <a:p>
                      <a:pPr algn="ctr"/>
                      <a:r>
                        <a:rPr lang="zh-CN" altLang="en-US" sz="1400" dirty="0">
                          <a:latin typeface="微软雅黑" panose="020B0503020204020204" pitchFamily="34" charset="-122"/>
                          <a:ea typeface="微软雅黑" panose="020B0503020204020204" pitchFamily="34" charset="-122"/>
                        </a:rPr>
                        <a:t>对照组：复方氨基酸注射液</a:t>
                      </a:r>
                      <a:endParaRPr lang="zh-CN" altLang="en-US" sz="1400" dirty="0">
                        <a:latin typeface="微软雅黑" panose="020B0503020204020204" pitchFamily="34" charset="-122"/>
                        <a:ea typeface="微软雅黑" panose="020B0503020204020204" pitchFamily="34" charset="-122"/>
                      </a:endParaRPr>
                    </a:p>
                  </a:txBody>
                  <a:tcPr anchor="ctr">
                    <a:lnL w="9525" cap="flat" cmpd="sng" algn="ctr">
                      <a:solidFill>
                        <a:schemeClr val="accent2">
                          <a:lumMod val="40000"/>
                          <a:lumOff val="6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accent2">
                          <a:lumMod val="40000"/>
                          <a:lumOff val="60000"/>
                        </a:schemeClr>
                      </a:solidFill>
                      <a:prstDash val="solid"/>
                      <a:round/>
                      <a:headEnd type="none" w="med" len="med"/>
                      <a:tailEnd type="none" w="med" len="med"/>
                    </a:lnT>
                    <a:lnB w="9525" cap="flat" cmpd="sng" algn="ctr">
                      <a:solidFill>
                        <a:schemeClr val="accent2">
                          <a:lumMod val="40000"/>
                          <a:lumOff val="60000"/>
                        </a:schemeClr>
                      </a:solidFill>
                      <a:prstDash val="solid"/>
                      <a:round/>
                      <a:headEnd type="none" w="med" len="med"/>
                      <a:tailEnd type="none" w="med" len="med"/>
                    </a:lnB>
                    <a:noFill/>
                  </a:tcPr>
                </a:tc>
                <a:tc>
                  <a:txBody>
                    <a:bodyPr/>
                    <a:lstStyle/>
                    <a:p>
                      <a:pPr algn="ctr"/>
                      <a:r>
                        <a:rPr lang="en-US" altLang="zh-CN" sz="1400" dirty="0">
                          <a:latin typeface="微软雅黑" panose="020B0503020204020204" pitchFamily="34" charset="-122"/>
                          <a:ea typeface="微软雅黑" panose="020B0503020204020204" pitchFamily="34" charset="-122"/>
                        </a:rPr>
                        <a:t>136</a:t>
                      </a:r>
                      <a:endParaRPr lang="zh-CN" altLang="en-US" sz="1400" dirty="0">
                        <a:latin typeface="微软雅黑" panose="020B0503020204020204" pitchFamily="34" charset="-122"/>
                        <a:ea typeface="微软雅黑" panose="020B0503020204020204" pitchFamily="34" charset="-122"/>
                      </a:endParaRPr>
                    </a:p>
                  </a:txBody>
                  <a:tcPr anchor="ctr">
                    <a:lnL w="9525" cap="flat" cmpd="sng" algn="ctr">
                      <a:solidFill>
                        <a:schemeClr val="accent2">
                          <a:lumMod val="40000"/>
                          <a:lumOff val="6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accent2">
                          <a:lumMod val="40000"/>
                          <a:lumOff val="60000"/>
                        </a:schemeClr>
                      </a:solidFill>
                      <a:prstDash val="solid"/>
                      <a:round/>
                      <a:headEnd type="none" w="med" len="med"/>
                      <a:tailEnd type="none" w="med" len="med"/>
                    </a:lnT>
                    <a:lnB w="9525" cap="flat" cmpd="sng" algn="ctr">
                      <a:solidFill>
                        <a:schemeClr val="accent2">
                          <a:lumMod val="40000"/>
                          <a:lumOff val="60000"/>
                        </a:schemeClr>
                      </a:solidFill>
                      <a:prstDash val="solid"/>
                      <a:round/>
                      <a:headEnd type="none" w="med" len="med"/>
                      <a:tailEnd type="none" w="med" len="med"/>
                    </a:lnB>
                    <a:noFill/>
                  </a:tcPr>
                </a:tc>
                <a:tc>
                  <a:txBody>
                    <a:bodyPr/>
                    <a:lstStyle/>
                    <a:p>
                      <a:pPr algn="ctr"/>
                      <a:r>
                        <a:rPr lang="en-US" altLang="zh-CN" sz="1400" dirty="0">
                          <a:latin typeface="微软雅黑" panose="020B0503020204020204" pitchFamily="34" charset="-122"/>
                          <a:ea typeface="微软雅黑" panose="020B0503020204020204" pitchFamily="34" charset="-122"/>
                        </a:rPr>
                        <a:t>11.87%</a:t>
                      </a:r>
                      <a:endParaRPr lang="zh-CN" altLang="en-US" sz="1400" dirty="0">
                        <a:latin typeface="微软雅黑" panose="020B0503020204020204" pitchFamily="34" charset="-122"/>
                        <a:ea typeface="微软雅黑" panose="020B0503020204020204" pitchFamily="34" charset="-122"/>
                      </a:endParaRPr>
                    </a:p>
                  </a:txBody>
                  <a:tcPr anchor="ctr">
                    <a:lnL w="9525" cap="flat" cmpd="sng" algn="ctr">
                      <a:solidFill>
                        <a:schemeClr val="accent2">
                          <a:lumMod val="40000"/>
                          <a:lumOff val="6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accent2">
                          <a:lumMod val="40000"/>
                          <a:lumOff val="60000"/>
                        </a:schemeClr>
                      </a:solidFill>
                      <a:prstDash val="solid"/>
                      <a:round/>
                      <a:headEnd type="none" w="med" len="med"/>
                      <a:tailEnd type="none" w="med" len="med"/>
                    </a:lnT>
                    <a:lnB w="9525" cap="flat" cmpd="sng" algn="ctr">
                      <a:solidFill>
                        <a:schemeClr val="accent2">
                          <a:lumMod val="40000"/>
                          <a:lumOff val="60000"/>
                        </a:schemeClr>
                      </a:solidFill>
                      <a:prstDash val="solid"/>
                      <a:round/>
                      <a:headEnd type="none" w="med" len="med"/>
                      <a:tailEnd type="none" w="med" len="med"/>
                    </a:lnB>
                    <a:noFill/>
                  </a:tcPr>
                </a:tc>
                <a:tc>
                  <a:txBody>
                    <a:bodyPr/>
                    <a:lstStyle/>
                    <a:p>
                      <a:pPr algn="ctr"/>
                      <a:r>
                        <a:rPr lang="en-US" altLang="zh-CN" sz="1400" dirty="0">
                          <a:latin typeface="微软雅黑" panose="020B0503020204020204" pitchFamily="34" charset="-122"/>
                          <a:ea typeface="微软雅黑" panose="020B0503020204020204" pitchFamily="34" charset="-122"/>
                        </a:rPr>
                        <a:t>42.70%</a:t>
                      </a:r>
                      <a:endParaRPr lang="zh-CN" altLang="en-US" sz="1400" dirty="0">
                        <a:latin typeface="微软雅黑" panose="020B0503020204020204" pitchFamily="34" charset="-122"/>
                        <a:ea typeface="微软雅黑" panose="020B0503020204020204" pitchFamily="34" charset="-122"/>
                      </a:endParaRPr>
                    </a:p>
                  </a:txBody>
                  <a:tcPr anchor="ctr">
                    <a:lnL w="9525" cap="flat" cmpd="sng" algn="ctr">
                      <a:solidFill>
                        <a:schemeClr val="accent2">
                          <a:lumMod val="40000"/>
                          <a:lumOff val="6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accent2">
                          <a:lumMod val="40000"/>
                          <a:lumOff val="60000"/>
                        </a:schemeClr>
                      </a:solidFill>
                      <a:prstDash val="solid"/>
                      <a:round/>
                      <a:headEnd type="none" w="med" len="med"/>
                      <a:tailEnd type="none" w="med" len="med"/>
                    </a:lnT>
                    <a:lnB w="9525" cap="flat" cmpd="sng" algn="ctr">
                      <a:solidFill>
                        <a:schemeClr val="accent2">
                          <a:lumMod val="40000"/>
                          <a:lumOff val="60000"/>
                        </a:schemeClr>
                      </a:solidFill>
                      <a:prstDash val="solid"/>
                      <a:round/>
                      <a:headEnd type="none" w="med" len="med"/>
                      <a:tailEnd type="none" w="med" len="med"/>
                    </a:lnB>
                    <a:noFill/>
                  </a:tcPr>
                </a:tc>
                <a:tc>
                  <a:txBody>
                    <a:bodyPr/>
                    <a:lstStyle/>
                    <a:p>
                      <a:pPr algn="ctr"/>
                      <a:r>
                        <a:rPr lang="en-US" altLang="zh-CN" sz="1400" dirty="0">
                          <a:latin typeface="微软雅黑" panose="020B0503020204020204" pitchFamily="34" charset="-122"/>
                          <a:ea typeface="微软雅黑" panose="020B0503020204020204" pitchFamily="34" charset="-122"/>
                        </a:rPr>
                        <a:t>20.14%</a:t>
                      </a:r>
                      <a:endParaRPr lang="zh-CN" altLang="en-US" sz="1400" dirty="0">
                        <a:latin typeface="微软雅黑" panose="020B0503020204020204" pitchFamily="34" charset="-122"/>
                        <a:ea typeface="微软雅黑" panose="020B0503020204020204" pitchFamily="34" charset="-122"/>
                      </a:endParaRPr>
                    </a:p>
                  </a:txBody>
                  <a:tcPr anchor="ctr">
                    <a:lnL w="9525" cap="flat" cmpd="sng" algn="ctr">
                      <a:solidFill>
                        <a:schemeClr val="accent2">
                          <a:lumMod val="40000"/>
                          <a:lumOff val="6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accent2">
                          <a:lumMod val="40000"/>
                          <a:lumOff val="60000"/>
                        </a:schemeClr>
                      </a:solidFill>
                      <a:prstDash val="solid"/>
                      <a:round/>
                      <a:headEnd type="none" w="med" len="med"/>
                      <a:tailEnd type="none" w="med" len="med"/>
                    </a:lnT>
                    <a:lnB w="9525" cap="flat" cmpd="sng" algn="ctr">
                      <a:solidFill>
                        <a:schemeClr val="accent2">
                          <a:lumMod val="40000"/>
                          <a:lumOff val="60000"/>
                        </a:schemeClr>
                      </a:solidFill>
                      <a:prstDash val="solid"/>
                      <a:round/>
                      <a:headEnd type="none" w="med" len="med"/>
                      <a:tailEnd type="none" w="med" len="med"/>
                    </a:lnB>
                    <a:noFill/>
                  </a:tcPr>
                </a:tc>
              </a:tr>
            </a:tbl>
          </a:graphicData>
        </a:graphic>
      </p:graphicFrame>
      <p:grpSp>
        <p:nvGrpSpPr>
          <p:cNvPr id="8" name="组合 7"/>
          <p:cNvGrpSpPr/>
          <p:nvPr>
            <p:custDataLst>
              <p:tags r:id="rId2"/>
            </p:custDataLst>
          </p:nvPr>
        </p:nvGrpSpPr>
        <p:grpSpPr>
          <a:xfrm>
            <a:off x="293749" y="296932"/>
            <a:ext cx="11662564" cy="6511333"/>
            <a:chOff x="293749" y="296932"/>
            <a:chExt cx="11662564" cy="6511333"/>
          </a:xfrm>
        </p:grpSpPr>
        <p:sp>
          <p:nvSpPr>
            <p:cNvPr id="2" name="textbox 64"/>
            <p:cNvSpPr/>
            <p:nvPr/>
          </p:nvSpPr>
          <p:spPr>
            <a:xfrm>
              <a:off x="2190371" y="348833"/>
              <a:ext cx="8783278" cy="508008"/>
            </a:xfrm>
            <a:prstGeom prst="rect">
              <a:avLst/>
            </a:prstGeom>
            <a:noFill/>
            <a:ln w="0" cap="flat">
              <a:noFill/>
              <a:prstDash val="solid"/>
              <a:miter lim="0"/>
            </a:ln>
          </p:spPr>
          <p:txBody>
            <a:bodyPr vert="horz" wrap="square" lIns="0" tIns="0" rIns="0" bIns="0"/>
            <a:lstStyle/>
            <a:p>
              <a:pPr marL="0" marR="0" lvl="0" indent="0" algn="l" defTabSz="914400" rtl="0" eaLnBrk="0" fontAlgn="auto" latinLnBrk="0" hangingPunct="1">
                <a:lnSpc>
                  <a:spcPct val="92000"/>
                </a:lnSpc>
                <a:spcBef>
                  <a:spcPts val="0"/>
                </a:spcBef>
                <a:spcAft>
                  <a:spcPts val="0"/>
                </a:spcAft>
                <a:buClrTx/>
                <a:buSzTx/>
                <a:buFontTx/>
                <a:buNone/>
                <a:defRPr/>
              </a:pPr>
              <a:r>
                <a:rPr kumimoji="0" lang="en-US" sz="100" b="0" i="0" u="none" strike="noStrike" kern="1200" cap="none" spc="0" normalizeH="0" baseline="0" noProof="0" dirty="0">
                  <a:ln>
                    <a:noFill/>
                  </a:ln>
                  <a:solidFill>
                    <a:srgbClr val="000000"/>
                  </a:solidFill>
                  <a:effectLst/>
                  <a:uLnTx/>
                  <a:uFillTx/>
                  <a:latin typeface="Arial" panose="020B0604020202020204"/>
                  <a:ea typeface="Arial" panose="020B0604020202020204"/>
                  <a:cs typeface="Arial" panose="020B0604020202020204"/>
                </a:rPr>
                <a:t>01</a:t>
              </a:r>
              <a:endParaRPr kumimoji="0" sz="100" b="0" i="0" u="none" strike="noStrike" kern="1200" cap="none" spc="0" normalizeH="0" baseline="0" noProof="0" dirty="0">
                <a:ln>
                  <a:noFill/>
                </a:ln>
                <a:solidFill>
                  <a:srgbClr val="000000"/>
                </a:solidFill>
                <a:effectLst/>
                <a:uLnTx/>
                <a:uFillTx/>
                <a:latin typeface="Arial" panose="020B0604020202020204"/>
                <a:ea typeface="Arial" panose="020B0604020202020204"/>
                <a:cs typeface="Arial" panose="020B0604020202020204"/>
              </a:endParaRPr>
            </a:p>
            <a:p>
              <a:pPr marL="327025" lvl="0" eaLnBrk="0">
                <a:lnSpc>
                  <a:spcPct val="91000"/>
                </a:lnSpc>
                <a:spcBef>
                  <a:spcPts val="600"/>
                </a:spcBef>
                <a:spcAft>
                  <a:spcPts val="600"/>
                </a:spcAft>
                <a:tabLst>
                  <a:tab pos="520700" algn="l"/>
                </a:tabLst>
                <a:defRPr/>
              </a:pPr>
              <a:r>
                <a:rPr kumimoji="0" lang="zh-CN" altLang="en-US" sz="2000" b="1" i="0" u="none" strike="noStrike" kern="0" cap="none"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本品的</a:t>
              </a:r>
              <a:r>
                <a:rPr lang="zh-CN" altLang="en-US" sz="2000" b="1" dirty="0">
                  <a:solidFill>
                    <a:srgbClr val="000000"/>
                  </a:solidFill>
                  <a:latin typeface="微软雅黑" panose="020B0503020204020204" pitchFamily="34" charset="-122"/>
                  <a:ea typeface="微软雅黑" panose="020B0503020204020204" pitchFamily="34" charset="-122"/>
                </a:rPr>
                <a:t>谷氨酰胺</a:t>
              </a:r>
              <a:r>
                <a:rPr lang="zh-CN" altLang="en-US" sz="2000" b="1" dirty="0">
                  <a:solidFill>
                    <a:srgbClr val="C00000"/>
                  </a:solidFill>
                  <a:latin typeface="微软雅黑" panose="020B0503020204020204" pitchFamily="34" charset="-122"/>
                  <a:ea typeface="微软雅黑" panose="020B0503020204020204" pitchFamily="34" charset="-122"/>
                </a:rPr>
                <a:t>利用率更高，预测死亡率更低。</a:t>
              </a:r>
              <a:endParaRPr kumimoji="0" sz="2000" b="1" i="0" u="none" strike="noStrike" kern="1200" cap="none" normalizeH="0" baseline="0" noProof="0" dirty="0">
                <a:ln>
                  <a:noFill/>
                </a:ln>
                <a:solidFill>
                  <a:prstClr val="black"/>
                </a:solidFill>
                <a:effectLst/>
                <a:uLnTx/>
                <a:uFillTx/>
                <a:latin typeface="黑体" panose="02010609060101010101" charset="-122"/>
                <a:ea typeface="黑体" panose="02010609060101010101" charset="-122"/>
                <a:cs typeface="微软雅黑" panose="020B0503020204020204" pitchFamily="34" charset="-122"/>
              </a:endParaRPr>
            </a:p>
          </p:txBody>
        </p:sp>
        <p:sp>
          <p:nvSpPr>
            <p:cNvPr id="17" name="文本框 16"/>
            <p:cNvSpPr txBox="1"/>
            <p:nvPr/>
          </p:nvSpPr>
          <p:spPr>
            <a:xfrm>
              <a:off x="351812" y="5832270"/>
              <a:ext cx="11604501" cy="975995"/>
            </a:xfrm>
            <a:prstGeom prst="rect">
              <a:avLst/>
            </a:prstGeom>
            <a:noFill/>
          </p:spPr>
          <p:txBody>
            <a:bodyPr wrap="square" numCol="2">
              <a:spAutoFit/>
            </a:bodyPr>
            <a:lstStyle/>
            <a:p>
              <a:pPr marL="176530" indent="-176530" eaLnBrk="0">
                <a:lnSpc>
                  <a:spcPct val="120000"/>
                </a:lnSpc>
                <a:buFont typeface="+mj-lt"/>
                <a:buAutoNum type="arabicPeriod"/>
                <a:defRPr/>
              </a:pPr>
              <a:r>
                <a:rPr lang="en-GB" altLang="zh-CN" sz="800" dirty="0">
                  <a:latin typeface="微软雅黑" panose="020B0503020204020204" pitchFamily="34" charset="-122"/>
                  <a:ea typeface="微软雅黑" panose="020B0503020204020204" pitchFamily="34" charset="-122"/>
                  <a:cs typeface="微软雅黑" panose="020B0503020204020204" pitchFamily="34" charset="-122"/>
                </a:rPr>
                <a:t>Wischmeyer PE, </a:t>
              </a:r>
              <a:r>
                <a:rPr lang="en-GB" altLang="zh-CN" sz="800" i="1" dirty="0">
                  <a:latin typeface="微软雅黑" panose="020B0503020204020204" pitchFamily="34" charset="-122"/>
                  <a:ea typeface="微软雅黑" panose="020B0503020204020204" pitchFamily="34" charset="-122"/>
                  <a:cs typeface="微软雅黑" panose="020B0503020204020204" pitchFamily="34" charset="-122"/>
                </a:rPr>
                <a:t>Curr </a:t>
              </a:r>
              <a:r>
                <a:rPr lang="en-GB" altLang="zh-CN" sz="800" i="1" dirty="0" err="1">
                  <a:latin typeface="微软雅黑" panose="020B0503020204020204" pitchFamily="34" charset="-122"/>
                  <a:ea typeface="微软雅黑" panose="020B0503020204020204" pitchFamily="34" charset="-122"/>
                  <a:cs typeface="微软雅黑" panose="020B0503020204020204" pitchFamily="34" charset="-122"/>
                </a:rPr>
                <a:t>Opin</a:t>
              </a:r>
              <a:r>
                <a:rPr lang="en-GB" altLang="zh-CN" sz="800" i="1" dirty="0">
                  <a:latin typeface="微软雅黑" panose="020B0503020204020204" pitchFamily="34" charset="-122"/>
                  <a:ea typeface="微软雅黑" panose="020B0503020204020204" pitchFamily="34" charset="-122"/>
                  <a:cs typeface="微软雅黑" panose="020B0503020204020204" pitchFamily="34" charset="-122"/>
                </a:rPr>
                <a:t> Clin </a:t>
              </a:r>
              <a:r>
                <a:rPr lang="en-GB" altLang="zh-CN" sz="800" i="1" dirty="0" err="1">
                  <a:latin typeface="微软雅黑" panose="020B0503020204020204" pitchFamily="34" charset="-122"/>
                  <a:ea typeface="微软雅黑" panose="020B0503020204020204" pitchFamily="34" charset="-122"/>
                  <a:cs typeface="微软雅黑" panose="020B0503020204020204" pitchFamily="34" charset="-122"/>
                </a:rPr>
                <a:t>Nutr</a:t>
              </a:r>
              <a:r>
                <a:rPr lang="en-GB" altLang="zh-CN" sz="800" i="1" dirty="0">
                  <a:latin typeface="微软雅黑" panose="020B0503020204020204" pitchFamily="34" charset="-122"/>
                  <a:ea typeface="微软雅黑" panose="020B0503020204020204" pitchFamily="34" charset="-122"/>
                  <a:cs typeface="微软雅黑" panose="020B0503020204020204" pitchFamily="34" charset="-122"/>
                </a:rPr>
                <a:t> </a:t>
              </a:r>
              <a:r>
                <a:rPr lang="en-GB" altLang="zh-CN" sz="800" i="1" dirty="0" err="1">
                  <a:latin typeface="微软雅黑" panose="020B0503020204020204" pitchFamily="34" charset="-122"/>
                  <a:ea typeface="微软雅黑" panose="020B0503020204020204" pitchFamily="34" charset="-122"/>
                  <a:cs typeface="微软雅黑" panose="020B0503020204020204" pitchFamily="34" charset="-122"/>
                </a:rPr>
                <a:t>Metab</a:t>
              </a:r>
              <a:r>
                <a:rPr lang="en-GB" altLang="zh-CN" sz="800" i="1" dirty="0">
                  <a:latin typeface="微软雅黑" panose="020B0503020204020204" pitchFamily="34" charset="-122"/>
                  <a:ea typeface="微软雅黑" panose="020B0503020204020204" pitchFamily="34" charset="-122"/>
                  <a:cs typeface="微软雅黑" panose="020B0503020204020204" pitchFamily="34" charset="-122"/>
                </a:rPr>
                <a:t> </a:t>
              </a:r>
              <a:r>
                <a:rPr lang="en-GB" altLang="zh-CN" sz="800" dirty="0">
                  <a:latin typeface="微软雅黑" panose="020B0503020204020204" pitchFamily="34" charset="-122"/>
                  <a:ea typeface="微软雅黑" panose="020B0503020204020204" pitchFamily="34" charset="-122"/>
                  <a:cs typeface="微软雅黑" panose="020B0503020204020204" pitchFamily="34" charset="-122"/>
                </a:rPr>
                <a:t>Care 6: 217-222, 2003</a:t>
              </a:r>
              <a:endParaRPr lang="en-GB" altLang="zh-CN" sz="800" dirty="0">
                <a:latin typeface="微软雅黑" panose="020B0503020204020204" pitchFamily="34" charset="-122"/>
                <a:ea typeface="微软雅黑" panose="020B0503020204020204" pitchFamily="34" charset="-122"/>
                <a:cs typeface="微软雅黑" panose="020B0503020204020204" pitchFamily="34" charset="-122"/>
              </a:endParaRPr>
            </a:p>
            <a:p>
              <a:pPr marL="176530" indent="-176530" eaLnBrk="0">
                <a:lnSpc>
                  <a:spcPct val="120000"/>
                </a:lnSpc>
                <a:buFont typeface="+mj-lt"/>
                <a:buAutoNum type="arabicPeriod"/>
                <a:defRPr/>
              </a:pPr>
              <a:r>
                <a:rPr lang="en-US" altLang="zh-CN" sz="800" dirty="0">
                  <a:latin typeface="微软雅黑" panose="020B0503020204020204" pitchFamily="34" charset="-122"/>
                  <a:ea typeface="微软雅黑" panose="020B0503020204020204" pitchFamily="34" charset="-122"/>
                  <a:cs typeface="微软雅黑" panose="020B0503020204020204" pitchFamily="34" charset="-122"/>
                </a:rPr>
                <a:t>Andrews PJ, Avenell A, Noble DW, et al. </a:t>
              </a:r>
              <a:r>
                <a:rPr lang="en-US" altLang="zh-CN" sz="800" dirty="0" err="1">
                  <a:latin typeface="微软雅黑" panose="020B0503020204020204" pitchFamily="34" charset="-122"/>
                  <a:ea typeface="微软雅黑" panose="020B0503020204020204" pitchFamily="34" charset="-122"/>
                  <a:cs typeface="微软雅黑" panose="020B0503020204020204" pitchFamily="34" charset="-122"/>
                </a:rPr>
                <a:t>Randomised</a:t>
              </a:r>
              <a:r>
                <a:rPr lang="en-US" altLang="zh-CN" sz="800" dirty="0">
                  <a:latin typeface="微软雅黑" panose="020B0503020204020204" pitchFamily="34" charset="-122"/>
                  <a:ea typeface="微软雅黑" panose="020B0503020204020204" pitchFamily="34" charset="-122"/>
                  <a:cs typeface="微软雅黑" panose="020B0503020204020204" pitchFamily="34" charset="-122"/>
                </a:rPr>
                <a:t> trial of glutamine and selenium supplemented  parenteral nutrition for critically ill patients. Protocol Version 9, 19 February 2007 known as SIGNET (Scottish Intensive care Glutamine or </a:t>
              </a:r>
              <a:r>
                <a:rPr lang="en-US" altLang="zh-CN" sz="800" dirty="0" err="1">
                  <a:latin typeface="微软雅黑" panose="020B0503020204020204" pitchFamily="34" charset="-122"/>
                  <a:ea typeface="微软雅黑" panose="020B0503020204020204" pitchFamily="34" charset="-122"/>
                  <a:cs typeface="微软雅黑" panose="020B0503020204020204" pitchFamily="34" charset="-122"/>
                </a:rPr>
                <a:t>seleNium</a:t>
              </a:r>
              <a:r>
                <a:rPr lang="en-US" altLang="zh-CN" sz="800" dirty="0">
                  <a:latin typeface="微软雅黑" panose="020B0503020204020204" pitchFamily="34" charset="-122"/>
                  <a:ea typeface="微软雅黑" panose="020B0503020204020204" pitchFamily="34" charset="-122"/>
                  <a:cs typeface="微软雅黑" panose="020B0503020204020204" pitchFamily="34" charset="-122"/>
                </a:rPr>
                <a:t> Evaluative Trial). Trials. 2007;8(1):25.</a:t>
              </a:r>
              <a:endPar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endParaRPr>
            </a:p>
            <a:p>
              <a:pPr marL="176530" indent="-176530" eaLnBrk="0">
                <a:lnSpc>
                  <a:spcPct val="120000"/>
                </a:lnSpc>
                <a:buFont typeface="+mj-lt"/>
                <a:buAutoNum type="arabicPeriod"/>
                <a:defRPr/>
              </a:pP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复方氨基酸（</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19</a:t>
              </a: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）丙谷二肽注射液（</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CXHS1500163</a:t>
              </a: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）申请上市技术审评报告</a:t>
              </a:r>
              <a:endPar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endParaRPr>
            </a:p>
            <a:p>
              <a:pPr marL="176530" indent="-176530" eaLnBrk="0">
                <a:lnSpc>
                  <a:spcPct val="120000"/>
                </a:lnSpc>
                <a:buFont typeface="+mj-lt"/>
                <a:buAutoNum type="arabicPeriod"/>
                <a:defRPr/>
              </a:pP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王丹丹</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戴新娟</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宋玉磊</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等</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.Apache Ⅱ</a:t>
              </a: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和简单临床评分在分级护理病情评估中的应用比较</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[J].</a:t>
              </a: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中国医院管理</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,2020,40(11):80-83.</a:t>
              </a:r>
              <a:endPar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endParaRPr>
            </a:p>
            <a:p>
              <a:pPr marL="176530" indent="-176530" eaLnBrk="0">
                <a:lnSpc>
                  <a:spcPct val="120000"/>
                </a:lnSpc>
                <a:buFont typeface="+mj-lt"/>
                <a:buAutoNum type="arabicPeriod"/>
                <a:defRPr/>
              </a:pP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复方氨基酸（</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19</a:t>
              </a: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）丙谷二肽注射液为胃肠肿瘤手术患者提供肠外营养治疗的网状</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Meta</a:t>
              </a: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分析</a:t>
              </a:r>
              <a:endParaRPr kumimoji="0" lang="zh-CN" altLang="en-US"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p:txBody>
        </p:sp>
        <p:cxnSp>
          <p:nvCxnSpPr>
            <p:cNvPr id="3" name="直接连接符 2"/>
            <p:cNvCxnSpPr/>
            <p:nvPr/>
          </p:nvCxnSpPr>
          <p:spPr>
            <a:xfrm>
              <a:off x="351811" y="921524"/>
              <a:ext cx="1148837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矩形: 圆角 3"/>
            <p:cNvSpPr/>
            <p:nvPr>
              <p:custDataLst>
                <p:tags r:id="rId3"/>
              </p:custDataLst>
            </p:nvPr>
          </p:nvSpPr>
          <p:spPr>
            <a:xfrm>
              <a:off x="448385" y="2516471"/>
              <a:ext cx="1875714" cy="368052"/>
            </a:xfrm>
            <a:prstGeom prst="round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本品</a:t>
              </a:r>
              <a:r>
                <a:rPr kumimoji="0" lang="en-US" altLang="zh-CN" sz="14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RCT</a:t>
              </a:r>
              <a:r>
                <a:rPr kumimoji="0" lang="zh-CN" altLang="en-US" sz="14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研究显示</a:t>
              </a:r>
              <a:r>
                <a:rPr kumimoji="0" lang="en-US" altLang="zh-CN" sz="1400" b="1" i="0" u="none" strike="noStrike" kern="1200" cap="none" spc="0" normalizeH="0" baseline="3000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3</a:t>
              </a:r>
              <a:r>
                <a:rPr kumimoji="0" lang="zh-CN" altLang="en-US" sz="14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a:t>
              </a:r>
              <a:endParaRPr kumimoji="0" lang="zh-CN" altLang="en-US" sz="14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6" name="矩形: 圆角 5"/>
            <p:cNvSpPr/>
            <p:nvPr>
              <p:custDataLst>
                <p:tags r:id="rId4"/>
              </p:custDataLst>
            </p:nvPr>
          </p:nvSpPr>
          <p:spPr>
            <a:xfrm>
              <a:off x="448385" y="5044972"/>
              <a:ext cx="1875715" cy="368052"/>
            </a:xfrm>
            <a:prstGeom prst="round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网状</a:t>
              </a:r>
              <a:r>
                <a:rPr kumimoji="0" lang="en-US" altLang="zh-CN" sz="14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Meta</a:t>
              </a:r>
              <a:r>
                <a:rPr kumimoji="0" lang="zh-CN" altLang="en-US" sz="14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分析显示</a:t>
              </a:r>
              <a:r>
                <a:rPr kumimoji="0" lang="en-US" altLang="zh-CN" sz="1400" b="1" i="0" u="none" strike="noStrike" kern="1200" cap="none" spc="0" normalizeH="0" baseline="3000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5</a:t>
              </a:r>
              <a:r>
                <a:rPr kumimoji="0" lang="zh-CN" altLang="en-US" sz="14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a:t>
              </a:r>
              <a:endParaRPr kumimoji="0" lang="zh-CN" altLang="en-US" sz="14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0" name="文本框 9"/>
            <p:cNvSpPr txBox="1"/>
            <p:nvPr>
              <p:custDataLst>
                <p:tags r:id="rId5"/>
              </p:custDataLst>
            </p:nvPr>
          </p:nvSpPr>
          <p:spPr>
            <a:xfrm>
              <a:off x="2324099" y="2366444"/>
              <a:ext cx="9419516" cy="829945"/>
            </a:xfrm>
            <a:prstGeom prst="rect">
              <a:avLst/>
            </a:prstGeom>
            <a:noFill/>
          </p:spPr>
          <p:txBody>
            <a:bodyPr wrap="square">
              <a:spAutoFit/>
            </a:bodyPr>
            <a:lstStyle/>
            <a:p>
              <a:pPr lvl="0">
                <a:lnSpc>
                  <a:spcPct val="150000"/>
                </a:lnSpc>
                <a:defRPr/>
              </a:pPr>
              <a:r>
                <a:rPr kumimoji="0" lang="zh-CN" altLang="en-US" sz="160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接受本品治疗的胃肠手术患者在术后第三天血中</a:t>
              </a:r>
              <a:r>
                <a:rPr lang="zh-CN" altLang="en-US" sz="1600" dirty="0">
                  <a:solidFill>
                    <a:srgbClr val="000000"/>
                  </a:solidFill>
                  <a:latin typeface="微软雅黑" panose="020B0503020204020204" pitchFamily="34" charset="-122"/>
                  <a:ea typeface="微软雅黑" panose="020B0503020204020204" pitchFamily="34" charset="-122"/>
                </a:rPr>
                <a:t>谷氨酰胺浓度减少的幅度</a:t>
              </a:r>
              <a:r>
                <a:rPr kumimoji="0" lang="zh-CN" altLang="en-US" sz="160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比对照组低</a:t>
              </a:r>
              <a:r>
                <a:rPr kumimoji="0" lang="en-US" altLang="zh-CN" sz="160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5</a:t>
              </a:r>
              <a:r>
                <a:rPr kumimoji="0" lang="zh-CN" altLang="en-US" sz="160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倍，</a:t>
              </a:r>
              <a:r>
                <a:rPr lang="en-US" altLang="zh-CN" sz="1600" dirty="0">
                  <a:latin typeface="微软雅黑" panose="020B0503020204020204" pitchFamily="34" charset="-122"/>
                  <a:ea typeface="微软雅黑" panose="020B0503020204020204" pitchFamily="34" charset="-122"/>
                </a:rPr>
                <a:t>APACHE Ⅱ</a:t>
              </a:r>
              <a:r>
                <a:rPr lang="zh-CN" altLang="en-US" sz="1600" dirty="0">
                  <a:latin typeface="微软雅黑" panose="020B0503020204020204" pitchFamily="34" charset="-122"/>
                  <a:ea typeface="微软雅黑" panose="020B0503020204020204" pitchFamily="34" charset="-122"/>
                </a:rPr>
                <a:t>评分</a:t>
              </a:r>
              <a:r>
                <a:rPr kumimoji="0" lang="zh-CN" altLang="en-US" sz="160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显示对危重患者</a:t>
              </a:r>
              <a:r>
                <a:rPr kumimoji="0" lang="zh-CN" altLang="en-US" sz="16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rPr>
                <a:t>预测死亡率显著降低。</a:t>
              </a:r>
              <a:r>
                <a:rPr lang="zh-CN" altLang="en-US" sz="1600" b="1" noProof="0" dirty="0">
                  <a:ln>
                    <a:noFill/>
                  </a:ln>
                  <a:solidFill>
                    <a:srgbClr val="C00000"/>
                  </a:solidFill>
                  <a:effectLst/>
                  <a:uLnTx/>
                  <a:uFillTx/>
                  <a:latin typeface="微软雅黑" panose="020B0503020204020204" pitchFamily="34" charset="-122"/>
                  <a:ea typeface="微软雅黑" panose="020B0503020204020204" pitchFamily="34" charset="-122"/>
                  <a:sym typeface="+mn-ea"/>
                </a:rPr>
                <a:t>与对照组相比减少住院时间</a:t>
              </a:r>
              <a:r>
                <a:rPr lang="en-US" altLang="zh-CN" sz="1600" b="1" noProof="0" dirty="0">
                  <a:ln>
                    <a:noFill/>
                  </a:ln>
                  <a:solidFill>
                    <a:srgbClr val="C00000"/>
                  </a:solidFill>
                  <a:effectLst/>
                  <a:uLnTx/>
                  <a:uFillTx/>
                  <a:latin typeface="微软雅黑" panose="020B0503020204020204" pitchFamily="34" charset="-122"/>
                  <a:ea typeface="微软雅黑" panose="020B0503020204020204" pitchFamily="34" charset="-122"/>
                  <a:sym typeface="+mn-ea"/>
                </a:rPr>
                <a:t>1</a:t>
              </a:r>
              <a:r>
                <a:rPr lang="zh-CN" altLang="en-US" sz="1600" b="1" noProof="0" dirty="0">
                  <a:ln>
                    <a:noFill/>
                  </a:ln>
                  <a:solidFill>
                    <a:srgbClr val="C00000"/>
                  </a:solidFill>
                  <a:effectLst/>
                  <a:uLnTx/>
                  <a:uFillTx/>
                  <a:latin typeface="微软雅黑" panose="020B0503020204020204" pitchFamily="34" charset="-122"/>
                  <a:ea typeface="微软雅黑" panose="020B0503020204020204" pitchFamily="34" charset="-122"/>
                  <a:sym typeface="+mn-ea"/>
                </a:rPr>
                <a:t>天。</a:t>
              </a:r>
              <a:endParaRPr kumimoji="0" lang="zh-CN" altLang="en-US" sz="16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endParaRPr>
            </a:p>
          </p:txBody>
        </p:sp>
        <p:sp>
          <p:nvSpPr>
            <p:cNvPr id="13" name="文本框 12"/>
            <p:cNvSpPr txBox="1"/>
            <p:nvPr>
              <p:custDataLst>
                <p:tags r:id="rId6"/>
              </p:custDataLst>
            </p:nvPr>
          </p:nvSpPr>
          <p:spPr>
            <a:xfrm>
              <a:off x="2387226" y="4972234"/>
              <a:ext cx="9252856" cy="829945"/>
            </a:xfrm>
            <a:prstGeom prst="rect">
              <a:avLst/>
            </a:prstGeom>
            <a:noFill/>
          </p:spPr>
          <p:txBody>
            <a:bodyPr wrap="square" rIns="72000">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lang="zh-CN" altLang="en-US" sz="1600" noProof="0" dirty="0">
                  <a:ln>
                    <a:noFill/>
                  </a:ln>
                  <a:solidFill>
                    <a:srgbClr val="000000"/>
                  </a:solidFill>
                  <a:effectLst/>
                  <a:uLnTx/>
                  <a:uFillTx/>
                  <a:latin typeface="微软雅黑" panose="020B0503020204020204" pitchFamily="34" charset="-122"/>
                  <a:ea typeface="微软雅黑" panose="020B0503020204020204" pitchFamily="34" charset="-122"/>
                  <a:sym typeface="+mn-ea"/>
                </a:rPr>
                <a:t>与复方氨基酸注射液联用谷氨酰胺的联合用药组结果比较，经本品治疗的患者术后第三天血中谷氨酰胺浓度比联合用药组</a:t>
              </a:r>
              <a:r>
                <a:rPr lang="zh-CN" altLang="en-US" sz="1600" noProof="0" dirty="0">
                  <a:ln>
                    <a:noFill/>
                  </a:ln>
                  <a:effectLst/>
                  <a:uLnTx/>
                  <a:uFillTx/>
                  <a:latin typeface="微软雅黑" panose="020B0503020204020204" pitchFamily="34" charset="-122"/>
                  <a:ea typeface="微软雅黑" panose="020B0503020204020204" pitchFamily="34" charset="-122"/>
                  <a:sym typeface="+mn-ea"/>
                </a:rPr>
                <a:t>少下降</a:t>
              </a:r>
              <a:r>
                <a:rPr lang="en-US" altLang="zh-CN" sz="1600" noProof="0" dirty="0">
                  <a:ln>
                    <a:noFill/>
                  </a:ln>
                  <a:solidFill>
                    <a:srgbClr val="000000"/>
                  </a:solidFill>
                  <a:effectLst/>
                  <a:uLnTx/>
                  <a:uFillTx/>
                  <a:latin typeface="微软雅黑" panose="020B0503020204020204" pitchFamily="34" charset="-122"/>
                  <a:ea typeface="微软雅黑" panose="020B0503020204020204" pitchFamily="34" charset="-122"/>
                  <a:sym typeface="+mn-ea"/>
                </a:rPr>
                <a:t>54.6μmol/L</a:t>
              </a:r>
              <a:r>
                <a:rPr lang="zh-CN" altLang="en-US" sz="1600" noProof="0" dirty="0">
                  <a:ln>
                    <a:noFill/>
                  </a:ln>
                  <a:solidFill>
                    <a:srgbClr val="000000"/>
                  </a:solidFill>
                  <a:effectLst/>
                  <a:uLnTx/>
                  <a:uFillTx/>
                  <a:latin typeface="微软雅黑" panose="020B0503020204020204" pitchFamily="34" charset="-122"/>
                  <a:ea typeface="微软雅黑" panose="020B0503020204020204" pitchFamily="34" charset="-122"/>
                  <a:sym typeface="+mn-ea"/>
                </a:rPr>
                <a:t>，患者</a:t>
              </a:r>
              <a:r>
                <a:rPr lang="zh-CN" altLang="en-US" sz="1600" b="1" noProof="0" dirty="0">
                  <a:ln>
                    <a:noFill/>
                  </a:ln>
                  <a:effectLst/>
                  <a:uLnTx/>
                  <a:uFillTx/>
                  <a:latin typeface="微软雅黑" panose="020B0503020204020204" pitchFamily="34" charset="-122"/>
                  <a:ea typeface="微软雅黑" panose="020B0503020204020204" pitchFamily="34" charset="-122"/>
                  <a:sym typeface="+mn-ea"/>
                </a:rPr>
                <a:t>谷氨酰胺利用率显著提升。</a:t>
              </a:r>
              <a:endParaRPr kumimoji="0" lang="zh-CN" altLang="en-US" sz="1600" b="1" i="0" u="none" strike="noStrike" kern="1200" cap="none" spc="0" normalizeH="0" baseline="30000" noProof="0" dirty="0">
                <a:ln>
                  <a:noFill/>
                </a:ln>
                <a:effectLst/>
                <a:uLnTx/>
                <a:uFillTx/>
                <a:latin typeface="微软雅黑" panose="020B0503020204020204" pitchFamily="34" charset="-122"/>
                <a:ea typeface="微软雅黑" panose="020B0503020204020204" pitchFamily="34" charset="-122"/>
              </a:endParaRPr>
            </a:p>
          </p:txBody>
        </p:sp>
        <p:sp>
          <p:nvSpPr>
            <p:cNvPr id="18" name="文本框 17"/>
            <p:cNvSpPr txBox="1"/>
            <p:nvPr/>
          </p:nvSpPr>
          <p:spPr>
            <a:xfrm>
              <a:off x="293749" y="1035715"/>
              <a:ext cx="11662564" cy="1135054"/>
            </a:xfrm>
            <a:prstGeom prst="rect">
              <a:avLst/>
            </a:prstGeom>
            <a:noFill/>
          </p:spPr>
          <p:txBody>
            <a:bodyPr wrap="square">
              <a:spAutoFit/>
            </a:bodyPr>
            <a:lstStyle/>
            <a:p>
              <a:pPr marL="144145" indent="-177800">
                <a:lnSpc>
                  <a:spcPts val="2600"/>
                </a:lnSpc>
                <a:spcBef>
                  <a:spcPts val="600"/>
                </a:spcBef>
                <a:buFont typeface="Arial" panose="020B0604020202020204" pitchFamily="34" charset="0"/>
                <a:buChar char="•"/>
              </a:pPr>
              <a:r>
                <a:rPr lang="zh-CN" altLang="en-US" sz="1600" dirty="0">
                  <a:solidFill>
                    <a:srgbClr val="000000"/>
                  </a:solidFill>
                  <a:latin typeface="微软雅黑" panose="020B0503020204020204" pitchFamily="34" charset="-122"/>
                  <a:ea typeface="微软雅黑" panose="020B0503020204020204" pitchFamily="34" charset="-122"/>
                </a:rPr>
                <a:t>谷氨酰胺具有</a:t>
              </a:r>
              <a:r>
                <a:rPr lang="zh-CN" altLang="en-GB" sz="1600" dirty="0">
                  <a:solidFill>
                    <a:srgbClr val="000000"/>
                  </a:solidFill>
                  <a:latin typeface="微软雅黑" panose="020B0503020204020204" pitchFamily="34" charset="-122"/>
                  <a:ea typeface="微软雅黑" panose="020B0503020204020204" pitchFamily="34" charset="-122"/>
                </a:rPr>
                <a:t>维持/修复肠道粘膜屏障</a:t>
              </a:r>
              <a:r>
                <a:rPr lang="zh-CN" altLang="zh-CN" sz="1600" dirty="0">
                  <a:solidFill>
                    <a:srgbClr val="000000"/>
                  </a:solidFill>
                  <a:latin typeface="微软雅黑" panose="020B0503020204020204" pitchFamily="34" charset="-122"/>
                  <a:ea typeface="微软雅黑" panose="020B0503020204020204" pitchFamily="34" charset="-122"/>
                </a:rPr>
                <a:t>，</a:t>
              </a:r>
              <a:r>
                <a:rPr lang="zh-CN" altLang="en-GB" sz="1600" dirty="0">
                  <a:solidFill>
                    <a:srgbClr val="000000"/>
                  </a:solidFill>
                  <a:latin typeface="微软雅黑" panose="020B0503020204020204" pitchFamily="34" charset="-122"/>
                  <a:ea typeface="微软雅黑" panose="020B0503020204020204" pitchFamily="34" charset="-122"/>
                </a:rPr>
                <a:t>减少肌肉分解代谢</a:t>
              </a:r>
              <a:r>
                <a:rPr lang="zh-CN" altLang="en-US" sz="1600" dirty="0">
                  <a:solidFill>
                    <a:srgbClr val="000000"/>
                  </a:solidFill>
                  <a:latin typeface="微软雅黑" panose="020B0503020204020204" pitchFamily="34" charset="-122"/>
                  <a:ea typeface="微软雅黑" panose="020B0503020204020204" pitchFamily="34" charset="-122"/>
                </a:rPr>
                <a:t>，</a:t>
              </a:r>
              <a:r>
                <a:rPr lang="zh-CN" altLang="en-GB" sz="1600" dirty="0">
                  <a:solidFill>
                    <a:srgbClr val="000000"/>
                  </a:solidFill>
                  <a:latin typeface="微软雅黑" panose="020B0503020204020204" pitchFamily="34" charset="-122"/>
                  <a:ea typeface="微软雅黑" panose="020B0503020204020204" pitchFamily="34" charset="-122"/>
                </a:rPr>
                <a:t>维持免疫细胞功能</a:t>
              </a:r>
              <a:r>
                <a:rPr lang="en-US" altLang="zh-CN" sz="1600" baseline="30000" dirty="0">
                  <a:solidFill>
                    <a:srgbClr val="000000"/>
                  </a:solidFill>
                  <a:latin typeface="微软雅黑" panose="020B0503020204020204" pitchFamily="34" charset="-122"/>
                  <a:ea typeface="微软雅黑" panose="020B0503020204020204" pitchFamily="34" charset="-122"/>
                </a:rPr>
                <a:t>1</a:t>
              </a:r>
              <a:r>
                <a:rPr lang="zh-CN" altLang="en-US" sz="1600" dirty="0">
                  <a:solidFill>
                    <a:srgbClr val="000000"/>
                  </a:solidFill>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创伤患者应尽早补充谷氨酰胺，有助于维护肠屏障完整性，减少肠源性感染的发生率，并降低病死率以及住院费用</a:t>
              </a:r>
              <a:r>
                <a:rPr lang="en-US" altLang="zh-CN" sz="1600" baseline="30000" dirty="0">
                  <a:latin typeface="微软雅黑" panose="020B0503020204020204" pitchFamily="34" charset="-122"/>
                  <a:ea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rPr>
                <a:t>。</a:t>
              </a:r>
              <a:endParaRPr lang="en-GB" altLang="en-GB" sz="1600" dirty="0">
                <a:solidFill>
                  <a:srgbClr val="CC0000"/>
                </a:solidFill>
                <a:latin typeface="微软雅黑" panose="020B0503020204020204" pitchFamily="34" charset="-122"/>
                <a:ea typeface="微软雅黑" panose="020B0503020204020204" pitchFamily="34" charset="-122"/>
              </a:endParaRPr>
            </a:p>
            <a:p>
              <a:pPr marL="144145" indent="-176530" algn="just">
                <a:lnSpc>
                  <a:spcPts val="2600"/>
                </a:lnSpc>
                <a:spcBef>
                  <a:spcPts val="600"/>
                </a:spcBef>
                <a:buFont typeface="Arial" panose="020B0604020202020204" pitchFamily="34" charset="0"/>
                <a:buChar char="•"/>
              </a:pPr>
              <a:r>
                <a:rPr lang="zh-CN" altLang="en-US" sz="1600" dirty="0">
                  <a:solidFill>
                    <a:srgbClr val="000000"/>
                  </a:solidFill>
                  <a:latin typeface="微软雅黑" panose="020B0503020204020204" pitchFamily="34" charset="-122"/>
                  <a:ea typeface="微软雅黑" panose="020B0503020204020204" pitchFamily="34" charset="-122"/>
                </a:rPr>
                <a:t>本品含有</a:t>
              </a:r>
              <a:r>
                <a:rPr lang="en-US" altLang="zh-CN" sz="1600" b="1" dirty="0">
                  <a:solidFill>
                    <a:srgbClr val="C00000"/>
                  </a:solidFill>
                  <a:latin typeface="微软雅黑" panose="020B0503020204020204" pitchFamily="34" charset="-122"/>
                  <a:ea typeface="微软雅黑" panose="020B0503020204020204" pitchFamily="34" charset="-122"/>
                </a:rPr>
                <a:t>18.05%</a:t>
              </a:r>
              <a:r>
                <a:rPr lang="zh-CN" altLang="en-US" sz="1600" b="1" dirty="0">
                  <a:solidFill>
                    <a:srgbClr val="C00000"/>
                  </a:solidFill>
                  <a:latin typeface="微软雅黑" panose="020B0503020204020204" pitchFamily="34" charset="-122"/>
                  <a:ea typeface="微软雅黑" panose="020B0503020204020204" pitchFamily="34" charset="-122"/>
                </a:rPr>
                <a:t>谷氨酰胺</a:t>
              </a:r>
              <a:r>
                <a:rPr lang="zh-CN" altLang="en-US" sz="1600" dirty="0">
                  <a:solidFill>
                    <a:srgbClr val="000000"/>
                  </a:solidFill>
                  <a:latin typeface="微软雅黑" panose="020B0503020204020204" pitchFamily="34" charset="-122"/>
                  <a:ea typeface="微软雅黑" panose="020B0503020204020204" pitchFamily="34" charset="-122"/>
                </a:rPr>
                <a:t>，能够</a:t>
              </a:r>
              <a:r>
                <a:rPr lang="zh-CN" altLang="en-US" sz="1600" dirty="0">
                  <a:latin typeface="微软雅黑" panose="020B0503020204020204" pitchFamily="34" charset="-122"/>
                  <a:ea typeface="微软雅黑" panose="020B0503020204020204" pitchFamily="34" charset="-122"/>
                </a:rPr>
                <a:t>满足胃肠手术患者对谷氨酰胺的需求</a:t>
              </a:r>
              <a:r>
                <a:rPr lang="zh-CN" altLang="en-US" sz="1600" dirty="0">
                  <a:solidFill>
                    <a:srgbClr val="000000"/>
                  </a:solidFill>
                  <a:latin typeface="微软雅黑" panose="020B0503020204020204" pitchFamily="34" charset="-122"/>
                  <a:ea typeface="微软雅黑" panose="020B0503020204020204" pitchFamily="34" charset="-122"/>
                </a:rPr>
                <a:t>。</a:t>
              </a:r>
              <a:endParaRPr lang="en-US" altLang="zh-CN" sz="16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5" name="矩形: 圆角 4"/>
            <p:cNvSpPr/>
            <p:nvPr/>
          </p:nvSpPr>
          <p:spPr>
            <a:xfrm>
              <a:off x="351810" y="296932"/>
              <a:ext cx="2035415" cy="484567"/>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有效性（</a:t>
              </a:r>
              <a:r>
                <a:rPr lang="en-US" altLang="zh-CN"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1/2</a:t>
              </a:r>
              <a:r>
                <a:rPr lang="zh-CN" altLang="en-US"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400" b="1" dirty="0">
                <a:solidFill>
                  <a:schemeClr val="tx1"/>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0" advTm="46537"/>
    </mc:Choice>
    <mc:Fallback>
      <p:transition advTm="4653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圆角 19"/>
          <p:cNvSpPr/>
          <p:nvPr/>
        </p:nvSpPr>
        <p:spPr>
          <a:xfrm>
            <a:off x="7129724" y="3635790"/>
            <a:ext cx="2691857" cy="1660634"/>
          </a:xfrm>
          <a:prstGeom prst="roundRect">
            <a:avLst>
              <a:gd name="adj" fmla="val 0"/>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endParaRPr lang="zh-CN" altLang="en-US" sz="1050" dirty="0">
              <a:latin typeface="微软雅黑" panose="020B0503020204020204" pitchFamily="34" charset="-122"/>
              <a:ea typeface="微软雅黑" panose="020B0503020204020204" pitchFamily="34" charset="-122"/>
            </a:endParaRPr>
          </a:p>
        </p:txBody>
      </p:sp>
      <p:sp>
        <p:nvSpPr>
          <p:cNvPr id="9" name="矩形: 圆角 8"/>
          <p:cNvSpPr/>
          <p:nvPr/>
        </p:nvSpPr>
        <p:spPr>
          <a:xfrm>
            <a:off x="2387225" y="3665591"/>
            <a:ext cx="2691857" cy="1660634"/>
          </a:xfrm>
          <a:prstGeom prst="roundRect">
            <a:avLst>
              <a:gd name="adj" fmla="val 0"/>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endParaRPr lang="zh-CN" altLang="en-US" sz="1050" dirty="0">
              <a:latin typeface="微软雅黑" panose="020B0503020204020204" pitchFamily="34" charset="-122"/>
              <a:ea typeface="微软雅黑" panose="020B0503020204020204" pitchFamily="34" charset="-122"/>
            </a:endParaRPr>
          </a:p>
        </p:txBody>
      </p:sp>
      <p:pic>
        <p:nvPicPr>
          <p:cNvPr id="11" name="图片 10" descr="世桥生物标志-01"/>
          <p:cNvPicPr>
            <a:picLocks noChangeAspect="1"/>
          </p:cNvPicPr>
          <p:nvPr/>
        </p:nvPicPr>
        <p:blipFill>
          <a:blip r:embed="rId1"/>
          <a:stretch>
            <a:fillRect/>
          </a:stretch>
        </p:blipFill>
        <p:spPr>
          <a:xfrm>
            <a:off x="10776795" y="117790"/>
            <a:ext cx="1248950" cy="721444"/>
          </a:xfrm>
          <a:prstGeom prst="rect">
            <a:avLst/>
          </a:prstGeom>
        </p:spPr>
      </p:pic>
      <p:cxnSp>
        <p:nvCxnSpPr>
          <p:cNvPr id="3" name="直接连接符 2"/>
          <p:cNvCxnSpPr/>
          <p:nvPr/>
        </p:nvCxnSpPr>
        <p:spPr>
          <a:xfrm>
            <a:off x="351810" y="948978"/>
            <a:ext cx="1148837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1"/>
          <p:cNvSpPr>
            <a:spLocks noGrp="1"/>
          </p:cNvSpPr>
          <p:nvPr>
            <p:ph type="sldNum" sz="quarter" idx="12"/>
          </p:nvPr>
        </p:nvSpPr>
        <p:spPr>
          <a:xfrm>
            <a:off x="9282545" y="631190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82F07F4B-738E-4952-A507-C2AE9FAC8DC0}" type="slidenum">
              <a:rPr kumimoji="0" lang="en-US" altLang="zh-CN" sz="1200" b="0" i="0" u="none" strike="noStrike" kern="1200" cap="none" spc="0" normalizeH="0" baseline="0" noProof="0" smtClean="0">
                <a:ln>
                  <a:noFill/>
                </a:ln>
                <a:solidFill>
                  <a:prstClr val="black">
                    <a:tint val="75000"/>
                  </a:prstClr>
                </a:solidFill>
                <a:effectLst/>
                <a:uLnTx/>
                <a:uFillTx/>
                <a:latin typeface="Calibri" panose="020F0502020204030204"/>
                <a:ea typeface="宋体" panose="02010600030101010101" pitchFamily="2" charset="-122"/>
                <a:cs typeface="+mn-cs"/>
              </a:rPr>
            </a:fld>
            <a:endParaRPr kumimoji="0" lang="en-US" altLang="zh-CN" sz="1200" b="0" i="0" u="none" strike="noStrike" kern="1200" cap="none" spc="0" normalizeH="0" baseline="0" noProof="0">
              <a:ln>
                <a:noFill/>
              </a:ln>
              <a:solidFill>
                <a:prstClr val="black">
                  <a:tint val="75000"/>
                </a:prstClr>
              </a:solidFill>
              <a:effectLst/>
              <a:uLnTx/>
              <a:uFillTx/>
              <a:latin typeface="Calibri" panose="020F0502020204030204"/>
              <a:ea typeface="宋体" panose="02010600030101010101" pitchFamily="2" charset="-122"/>
              <a:cs typeface="+mn-cs"/>
            </a:endParaRPr>
          </a:p>
        </p:txBody>
      </p:sp>
      <p:grpSp>
        <p:nvGrpSpPr>
          <p:cNvPr id="22" name="组合 21"/>
          <p:cNvGrpSpPr/>
          <p:nvPr/>
        </p:nvGrpSpPr>
        <p:grpSpPr>
          <a:xfrm>
            <a:off x="166256" y="296932"/>
            <a:ext cx="11581823" cy="6228811"/>
            <a:chOff x="166256" y="296932"/>
            <a:chExt cx="11581823" cy="6228811"/>
          </a:xfrm>
        </p:grpSpPr>
        <p:sp>
          <p:nvSpPr>
            <p:cNvPr id="2" name="textbox 64"/>
            <p:cNvSpPr/>
            <p:nvPr/>
          </p:nvSpPr>
          <p:spPr>
            <a:xfrm>
              <a:off x="2328563" y="345797"/>
              <a:ext cx="9237795" cy="508008"/>
            </a:xfrm>
            <a:prstGeom prst="rect">
              <a:avLst/>
            </a:prstGeom>
            <a:noFill/>
            <a:ln w="0" cap="flat">
              <a:noFill/>
              <a:prstDash val="solid"/>
              <a:miter lim="0"/>
            </a:ln>
          </p:spPr>
          <p:txBody>
            <a:bodyPr vert="horz" wrap="square" lIns="0" tIns="0" rIns="0" bIns="0"/>
            <a:lstStyle/>
            <a:p>
              <a:pPr marL="0" marR="0" lvl="0" indent="0" algn="l" defTabSz="914400" rtl="0" eaLnBrk="0" fontAlgn="auto" latinLnBrk="0" hangingPunct="1">
                <a:lnSpc>
                  <a:spcPct val="92000"/>
                </a:lnSpc>
                <a:spcBef>
                  <a:spcPts val="0"/>
                </a:spcBef>
                <a:spcAft>
                  <a:spcPts val="0"/>
                </a:spcAft>
                <a:buClrTx/>
                <a:buSzTx/>
                <a:buFontTx/>
                <a:buNone/>
                <a:defRPr/>
              </a:pPr>
              <a:r>
                <a:rPr kumimoji="0" lang="en-US" sz="100" b="0" i="0" u="none" strike="noStrike" kern="1200" cap="none" spc="0" normalizeH="0" baseline="0" noProof="0" dirty="0">
                  <a:ln>
                    <a:noFill/>
                  </a:ln>
                  <a:solidFill>
                    <a:srgbClr val="000000"/>
                  </a:solidFill>
                  <a:effectLst/>
                  <a:uLnTx/>
                  <a:uFillTx/>
                  <a:latin typeface="Arial" panose="020B0604020202020204"/>
                  <a:ea typeface="Arial" panose="020B0604020202020204"/>
                  <a:cs typeface="Arial" panose="020B0604020202020204"/>
                </a:rPr>
                <a:t>01</a:t>
              </a:r>
              <a:endParaRPr kumimoji="0" sz="100" b="0" i="0" u="none" strike="noStrike" kern="1200" cap="none" spc="0" normalizeH="0" baseline="0" noProof="0" dirty="0">
                <a:ln>
                  <a:noFill/>
                </a:ln>
                <a:solidFill>
                  <a:srgbClr val="000000"/>
                </a:solidFill>
                <a:effectLst/>
                <a:uLnTx/>
                <a:uFillTx/>
                <a:latin typeface="Arial" panose="020B0604020202020204"/>
                <a:ea typeface="Arial" panose="020B0604020202020204"/>
                <a:cs typeface="Arial" panose="020B0604020202020204"/>
              </a:endParaRPr>
            </a:p>
            <a:p>
              <a:pPr marL="327025" marR="0" lvl="0" indent="0" algn="l" defTabSz="914400" rtl="0" eaLnBrk="0" fontAlgn="auto" latinLnBrk="0" hangingPunct="1">
                <a:lnSpc>
                  <a:spcPct val="91000"/>
                </a:lnSpc>
                <a:spcBef>
                  <a:spcPts val="600"/>
                </a:spcBef>
                <a:spcAft>
                  <a:spcPts val="600"/>
                </a:spcAft>
                <a:buClrTx/>
                <a:buSzTx/>
                <a:buFontTx/>
                <a:buNone/>
                <a:tabLst>
                  <a:tab pos="520700" algn="l"/>
                </a:tabLst>
                <a:defRPr/>
              </a:pPr>
              <a:r>
                <a:rPr kumimoji="0" lang="zh-CN" altLang="en-US" sz="2000" b="1" i="0" u="none" strike="noStrike" kern="0" cap="none"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提高支链氨基酸含量，</a:t>
              </a:r>
              <a:r>
                <a:rPr kumimoji="0" lang="zh-CN" altLang="en-US" sz="2000" b="1" i="0" u="none" strike="noStrike" kern="0" cap="none" normalizeH="0" noProof="0" dirty="0">
                  <a:ln>
                    <a:noFill/>
                  </a:ln>
                  <a:effectLst/>
                  <a:uLnTx/>
                  <a:uFillTx/>
                  <a:latin typeface="微软雅黑" panose="020B0503020204020204" pitchFamily="34" charset="-122"/>
                  <a:ea typeface="微软雅黑" panose="020B0503020204020204" pitchFamily="34" charset="-122"/>
                  <a:cs typeface="微软雅黑" panose="020B0503020204020204" pitchFamily="34" charset="-122"/>
                </a:rPr>
                <a:t>纠正负氮平衡</a:t>
              </a:r>
              <a:r>
                <a:rPr kumimoji="0" lang="zh-CN" altLang="en-US" sz="2000" b="1" i="0" u="none" strike="noStrike" kern="0" cap="none" normalizeH="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a:t>
              </a:r>
              <a:r>
                <a:rPr kumimoji="0" lang="zh-CN" altLang="en-US" sz="2000" b="1" i="0" u="none" strike="noStrike" kern="0" cap="none" normalizeH="0" noProof="0" dirty="0">
                  <a:ln>
                    <a:noFill/>
                  </a:ln>
                  <a:solidFill>
                    <a:srgbClr val="C00000"/>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改善预后指标。</a:t>
              </a:r>
              <a:endParaRPr kumimoji="0" sz="2000" b="1" i="0" u="none" strike="noStrike" kern="1200" cap="none" normalizeH="0" noProof="0" dirty="0">
                <a:ln>
                  <a:noFill/>
                </a:ln>
                <a:solidFill>
                  <a:srgbClr val="C00000"/>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 name="文本框 4"/>
            <p:cNvSpPr txBox="1"/>
            <p:nvPr/>
          </p:nvSpPr>
          <p:spPr bwMode="gray">
            <a:xfrm>
              <a:off x="452848" y="1319513"/>
              <a:ext cx="11295231" cy="855543"/>
            </a:xfrm>
            <a:prstGeom prst="rect">
              <a:avLst/>
            </a:prstGeom>
          </p:spPr>
          <p:txBody>
            <a:bodyPr wrap="none" lIns="45720" tIns="45720" rIns="45720" bIns="45720" rtlCol="0">
              <a:noAutofit/>
            </a:bodyPr>
            <a:lstStyle/>
            <a:p>
              <a:pPr marL="176530" indent="-176530">
                <a:lnSpc>
                  <a:spcPct val="90000"/>
                </a:lnSpc>
                <a:spcBef>
                  <a:spcPts val="1000"/>
                </a:spcBef>
                <a:buFont typeface="Arial" panose="020B0604020202020204" pitchFamily="34" charset="0"/>
                <a:buChar char="•"/>
                <a:defRPr/>
              </a:pPr>
              <a:r>
                <a:rPr lang="zh-CN" altLang="en-US" sz="1600" dirty="0">
                  <a:solidFill>
                    <a:srgbClr val="000000"/>
                  </a:solidFill>
                  <a:latin typeface="微软雅黑" panose="020B0503020204020204" pitchFamily="34" charset="-122"/>
                  <a:ea typeface="微软雅黑" panose="020B0503020204020204" pitchFamily="34" charset="-122"/>
                </a:rPr>
                <a:t>创伤应激下，支链氨基酸浓度明显下降，出现负氮平衡使病情恶化，需补充支链氨基酸</a:t>
              </a:r>
              <a:r>
                <a:rPr lang="en-US" altLang="zh-CN" sz="1600" baseline="30000" dirty="0">
                  <a:solidFill>
                    <a:srgbClr val="000000"/>
                  </a:solidFill>
                  <a:latin typeface="微软雅黑" panose="020B0503020204020204" pitchFamily="34" charset="-122"/>
                  <a:ea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endParaRPr>
            </a:p>
            <a:p>
              <a:pPr marL="176530" indent="-176530">
                <a:lnSpc>
                  <a:spcPct val="90000"/>
                </a:lnSpc>
                <a:spcBef>
                  <a:spcPts val="1000"/>
                </a:spcBef>
                <a:buFont typeface="Arial" panose="020B0604020202020204" pitchFamily="34" charset="0"/>
                <a:buChar char="•"/>
                <a:defRPr/>
              </a:pP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本品支链氨基酸含量</a:t>
              </a:r>
              <a:r>
                <a:rPr kumimoji="0" lang="zh-CN" altLang="en-US" sz="16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rPr>
                <a:t>提升至</a:t>
              </a:r>
              <a:r>
                <a:rPr kumimoji="0" lang="en-US" altLang="zh-CN" sz="16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rPr>
                <a:t>30%</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。有关研究表明，支链氨基酸</a:t>
              </a:r>
              <a:r>
                <a:rPr kumimoji="0" lang="zh-CN" altLang="en-US" sz="160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rPr>
                <a:t>占比</a:t>
              </a:r>
              <a:r>
                <a:rPr kumimoji="0" lang="en-US" altLang="zh-CN" sz="160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rPr>
                <a:t>25-30%</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，对创伤患者</a:t>
              </a:r>
              <a:r>
                <a:rPr kumimoji="0" lang="zh-CN" altLang="en-US" sz="160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rPr>
                <a:t>术后代谢改善</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有积极作用</a:t>
              </a:r>
              <a:r>
                <a:rPr kumimoji="0" lang="en-US" altLang="zh-CN" sz="1600" b="0" i="0" u="none" strike="noStrike" kern="1200" cap="none" spc="0" normalizeH="0" baseline="30000" noProof="0" dirty="0">
                  <a:ln>
                    <a:noFill/>
                  </a:ln>
                  <a:solidFill>
                    <a:srgbClr val="000000"/>
                  </a:solidFill>
                  <a:effectLst/>
                  <a:uLnTx/>
                  <a:uFillTx/>
                  <a:latin typeface="微软雅黑" panose="020B0503020204020204" pitchFamily="34" charset="-122"/>
                  <a:ea typeface="微软雅黑" panose="020B0503020204020204" pitchFamily="34" charset="-122"/>
                </a:rPr>
                <a:t>2,3</a:t>
              </a:r>
              <a:r>
                <a:rPr kumimoji="0" lang="zh-CN" altLang="en-US" sz="1600" b="0" i="0" u="none" strike="noStrike" kern="1200" cap="none" spc="0" normalizeH="0" noProof="0" dirty="0">
                  <a:ln>
                    <a:noFill/>
                  </a:ln>
                  <a:solidFill>
                    <a:srgbClr val="000000"/>
                  </a:solidFill>
                  <a:effectLst/>
                  <a:uLnTx/>
                  <a:uFillTx/>
                  <a:latin typeface="微软雅黑" panose="020B0503020204020204" pitchFamily="34" charset="-122"/>
                  <a:ea typeface="微软雅黑" panose="020B0503020204020204" pitchFamily="34" charset="-122"/>
                </a:rPr>
                <a:t>。</a:t>
              </a:r>
              <a:endParaRPr kumimoji="0" lang="en-US" altLang="zh-CN" sz="1600" b="0" i="0" u="none" strike="noStrike" kern="1200" cap="none" spc="0" normalizeH="0" noProof="0" dirty="0">
                <a:ln>
                  <a:noFill/>
                </a:ln>
                <a:solidFill>
                  <a:srgbClr val="000000"/>
                </a:solidFill>
                <a:effectLst/>
                <a:uLnTx/>
                <a:uFillTx/>
                <a:latin typeface="微软雅黑" panose="020B0503020204020204" pitchFamily="34" charset="-122"/>
                <a:ea typeface="微软雅黑" panose="020B0503020204020204" pitchFamily="34" charset="-122"/>
              </a:endParaRPr>
            </a:p>
          </p:txBody>
        </p:sp>
        <p:sp>
          <p:nvSpPr>
            <p:cNvPr id="4" name="文本框 3"/>
            <p:cNvSpPr txBox="1"/>
            <p:nvPr/>
          </p:nvSpPr>
          <p:spPr>
            <a:xfrm>
              <a:off x="166256" y="5697068"/>
              <a:ext cx="11581823" cy="828675"/>
            </a:xfrm>
            <a:prstGeom prst="rect">
              <a:avLst/>
            </a:prstGeom>
            <a:noFill/>
          </p:spPr>
          <p:txBody>
            <a:bodyPr wrap="square" numCol="2">
              <a:spAutoFit/>
            </a:bodyPr>
            <a:lstStyle/>
            <a:p>
              <a:pPr marL="228600" indent="-228600" eaLnBrk="0">
                <a:lnSpc>
                  <a:spcPct val="120000"/>
                </a:lnSpc>
                <a:buFont typeface="+mj-lt"/>
                <a:buAutoNum type="arabicPeriod"/>
                <a:defRPr/>
              </a:pPr>
              <a:r>
                <a:rPr lang="zh-CN" altLang="en-US" sz="800" dirty="0">
                  <a:solidFill>
                    <a:prstClr val="black"/>
                  </a:solidFill>
                  <a:latin typeface="微软雅黑" panose="020B0503020204020204" pitchFamily="34" charset="-122"/>
                  <a:ea typeface="微软雅黑" panose="020B0503020204020204" pitchFamily="34" charset="-122"/>
                </a:rPr>
                <a:t>陈莲珍</a:t>
              </a:r>
              <a:r>
                <a:rPr lang="en-US" altLang="zh-CN" sz="800" dirty="0">
                  <a:solidFill>
                    <a:prstClr val="black"/>
                  </a:solidFill>
                  <a:latin typeface="微软雅黑" panose="020B0503020204020204" pitchFamily="34" charset="-122"/>
                  <a:ea typeface="微软雅黑" panose="020B0503020204020204" pitchFamily="34" charset="-122"/>
                </a:rPr>
                <a:t>.</a:t>
              </a:r>
              <a:r>
                <a:rPr lang="zh-CN" altLang="en-US" sz="800" dirty="0">
                  <a:solidFill>
                    <a:prstClr val="black"/>
                  </a:solidFill>
                  <a:latin typeface="微软雅黑" panose="020B0503020204020204" pitchFamily="34" charset="-122"/>
                  <a:ea typeface="微软雅黑" panose="020B0503020204020204" pitchFamily="34" charset="-122"/>
                </a:rPr>
                <a:t>复方氨基酸注射液产品配方特点和合理使用</a:t>
              </a:r>
              <a:r>
                <a:rPr lang="en-US" altLang="zh-CN" sz="800" dirty="0">
                  <a:solidFill>
                    <a:prstClr val="black"/>
                  </a:solidFill>
                  <a:latin typeface="微软雅黑" panose="020B0503020204020204" pitchFamily="34" charset="-122"/>
                  <a:ea typeface="微软雅黑" panose="020B0503020204020204" pitchFamily="34" charset="-122"/>
                </a:rPr>
                <a:t>[J].</a:t>
              </a:r>
              <a:r>
                <a:rPr lang="zh-CN" altLang="en-US" sz="800" dirty="0">
                  <a:solidFill>
                    <a:prstClr val="black"/>
                  </a:solidFill>
                  <a:latin typeface="微软雅黑" panose="020B0503020204020204" pitchFamily="34" charset="-122"/>
                  <a:ea typeface="微软雅黑" panose="020B0503020204020204" pitchFamily="34" charset="-122"/>
                </a:rPr>
                <a:t>肠外与肠内营养</a:t>
              </a:r>
              <a:r>
                <a:rPr lang="en-US" altLang="zh-CN" sz="800" dirty="0">
                  <a:solidFill>
                    <a:prstClr val="black"/>
                  </a:solidFill>
                  <a:latin typeface="微软雅黑" panose="020B0503020204020204" pitchFamily="34" charset="-122"/>
                  <a:ea typeface="微软雅黑" panose="020B0503020204020204" pitchFamily="34" charset="-122"/>
                </a:rPr>
                <a:t>,2024,31(3):129-134.</a:t>
              </a:r>
              <a:r>
                <a:rPr lang="zh-CN" altLang="en-US" sz="800" dirty="0">
                  <a:solidFill>
                    <a:prstClr val="black"/>
                  </a:solidFill>
                  <a:latin typeface="微软雅黑" panose="020B0503020204020204" pitchFamily="34" charset="-122"/>
                  <a:ea typeface="微软雅黑" panose="020B0503020204020204" pitchFamily="34" charset="-122"/>
                </a:rPr>
                <a:t> </a:t>
              </a:r>
              <a:endParaRPr kumimoji="0" lang="en-US" altLang="zh-CN"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a:p>
              <a:pPr marL="228600" marR="0" lvl="0" indent="-228600" algn="l" defTabSz="914400" rtl="0" eaLnBrk="0" fontAlgn="auto" latinLnBrk="0" hangingPunct="1">
                <a:lnSpc>
                  <a:spcPct val="120000"/>
                </a:lnSpc>
                <a:spcBef>
                  <a:spcPts val="0"/>
                </a:spcBef>
                <a:spcAft>
                  <a:spcPts val="0"/>
                </a:spcAft>
                <a:buClrTx/>
                <a:buSzTx/>
                <a:buFont typeface="+mj-lt"/>
                <a:buAutoNum type="arabicPeriod"/>
                <a:defRPr/>
              </a:pPr>
              <a:r>
                <a:rPr kumimoji="0" lang="zh-CN" altLang="en-US"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吴迪</a:t>
              </a:r>
              <a:r>
                <a:rPr kumimoji="0" lang="en-US" altLang="zh-CN"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a:t>
              </a:r>
              <a:r>
                <a:rPr kumimoji="0" lang="zh-CN" altLang="en-US"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张颖</a:t>
              </a:r>
              <a:r>
                <a:rPr kumimoji="0" lang="en-US" altLang="zh-CN"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a:t>
              </a:r>
              <a:r>
                <a:rPr kumimoji="0" lang="zh-CN" altLang="en-US"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向江侠</a:t>
              </a:r>
              <a:r>
                <a:rPr kumimoji="0" lang="en-US" altLang="zh-CN"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a:t>
              </a:r>
              <a:r>
                <a:rPr kumimoji="0" lang="zh-CN" altLang="en-US"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支链氨基酸对创伤患者代谢及预后影响的</a:t>
              </a:r>
              <a:r>
                <a:rPr kumimoji="0" lang="en-US" altLang="zh-CN"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Meta</a:t>
              </a:r>
              <a:r>
                <a:rPr kumimoji="0" lang="zh-CN" altLang="en-US"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分析</a:t>
              </a:r>
              <a:r>
                <a:rPr kumimoji="0" lang="en-US" altLang="zh-CN"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[J].</a:t>
              </a:r>
              <a:r>
                <a:rPr kumimoji="0" lang="zh-CN" altLang="en-US"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创伤外科杂志</a:t>
              </a:r>
              <a:r>
                <a:rPr kumimoji="0" lang="en-US" altLang="zh-CN"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,2017,19(09):662-665.</a:t>
              </a:r>
              <a:endParaRPr kumimoji="0" lang="en-US" altLang="zh-CN"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a:p>
              <a:pPr marL="228600" marR="0" lvl="0" indent="-228600" algn="l" defTabSz="914400" rtl="0" eaLnBrk="0" fontAlgn="auto" latinLnBrk="0" hangingPunct="1">
                <a:lnSpc>
                  <a:spcPct val="120000"/>
                </a:lnSpc>
                <a:spcBef>
                  <a:spcPts val="0"/>
                </a:spcBef>
                <a:spcAft>
                  <a:spcPts val="0"/>
                </a:spcAft>
                <a:buClrTx/>
                <a:buSzTx/>
                <a:buFont typeface="+mj-lt"/>
                <a:buAutoNum type="arabicPeriod"/>
                <a:defRPr/>
              </a:pPr>
              <a:r>
                <a:rPr lang="zh-CN" altLang="en-US" sz="800" dirty="0">
                  <a:solidFill>
                    <a:prstClr val="black"/>
                  </a:solidFill>
                  <a:latin typeface="微软雅黑" panose="020B0503020204020204" pitchFamily="34" charset="-122"/>
                  <a:ea typeface="微软雅黑" panose="020B0503020204020204" pitchFamily="34" charset="-122"/>
                </a:rPr>
                <a:t>蒋与刚</a:t>
              </a:r>
              <a:r>
                <a:rPr lang="en-US" altLang="zh-CN" sz="800" dirty="0">
                  <a:solidFill>
                    <a:prstClr val="black"/>
                  </a:solidFill>
                  <a:latin typeface="微软雅黑" panose="020B0503020204020204" pitchFamily="34" charset="-122"/>
                  <a:ea typeface="微软雅黑" panose="020B0503020204020204" pitchFamily="34" charset="-122"/>
                </a:rPr>
                <a:t>. </a:t>
              </a:r>
              <a:r>
                <a:rPr lang="zh-CN" altLang="en-US" sz="800" dirty="0">
                  <a:solidFill>
                    <a:prstClr val="black"/>
                  </a:solidFill>
                  <a:latin typeface="微软雅黑" panose="020B0503020204020204" pitchFamily="34" charset="-122"/>
                  <a:ea typeface="微软雅黑" panose="020B0503020204020204" pitchFamily="34" charset="-122"/>
                </a:rPr>
                <a:t>富含支链氨基酸和谷氨酰胺二肽新型结晶氨基酸注射液的研究</a:t>
              </a:r>
              <a:r>
                <a:rPr lang="en-US" altLang="zh-CN" sz="800" dirty="0">
                  <a:solidFill>
                    <a:prstClr val="black"/>
                  </a:solidFill>
                  <a:latin typeface="微软雅黑" panose="020B0503020204020204" pitchFamily="34" charset="-122"/>
                  <a:ea typeface="微软雅黑" panose="020B0503020204020204" pitchFamily="34" charset="-122"/>
                </a:rPr>
                <a:t>[D].</a:t>
              </a:r>
              <a:r>
                <a:rPr lang="zh-CN" altLang="en-US" sz="800" dirty="0">
                  <a:solidFill>
                    <a:prstClr val="black"/>
                  </a:solidFill>
                  <a:latin typeface="微软雅黑" panose="020B0503020204020204" pitchFamily="34" charset="-122"/>
                  <a:ea typeface="微软雅黑" panose="020B0503020204020204" pitchFamily="34" charset="-122"/>
                </a:rPr>
                <a:t>中国人民解放军军事医学科学院</a:t>
              </a:r>
              <a:r>
                <a:rPr lang="en-US" altLang="zh-CN" sz="800" dirty="0">
                  <a:solidFill>
                    <a:prstClr val="black"/>
                  </a:solidFill>
                  <a:latin typeface="微软雅黑" panose="020B0503020204020204" pitchFamily="34" charset="-122"/>
                  <a:ea typeface="微软雅黑" panose="020B0503020204020204" pitchFamily="34" charset="-122"/>
                </a:rPr>
                <a:t>,2006.</a:t>
              </a:r>
              <a:endParaRPr lang="en-US" altLang="zh-CN" sz="800" dirty="0">
                <a:solidFill>
                  <a:prstClr val="black"/>
                </a:solidFill>
                <a:latin typeface="微软雅黑" panose="020B0503020204020204" pitchFamily="34" charset="-122"/>
                <a:ea typeface="微软雅黑" panose="020B0503020204020204" pitchFamily="34" charset="-122"/>
              </a:endParaRPr>
            </a:p>
            <a:p>
              <a:pPr marL="176530" indent="-176530" eaLnBrk="0">
                <a:lnSpc>
                  <a:spcPct val="120000"/>
                </a:lnSpc>
                <a:buFont typeface="+mj-lt"/>
                <a:buAutoNum type="arabicPeriod"/>
                <a:defRPr/>
              </a:pPr>
              <a:r>
                <a:rPr lang="zh-CN" altLang="en-US" sz="800" dirty="0">
                  <a:solidFill>
                    <a:prstClr val="black"/>
                  </a:solidFill>
                  <a:latin typeface="微软雅黑" panose="020B0503020204020204" pitchFamily="34" charset="-122"/>
                  <a:ea typeface="微软雅黑" panose="020B0503020204020204" pitchFamily="34" charset="-122"/>
                </a:rPr>
                <a:t>复方氨基酸（</a:t>
              </a:r>
              <a:r>
                <a:rPr lang="en-US" altLang="zh-CN" sz="800" dirty="0">
                  <a:solidFill>
                    <a:prstClr val="black"/>
                  </a:solidFill>
                  <a:latin typeface="微软雅黑" panose="020B0503020204020204" pitchFamily="34" charset="-122"/>
                  <a:ea typeface="微软雅黑" panose="020B0503020204020204" pitchFamily="34" charset="-122"/>
                </a:rPr>
                <a:t>19</a:t>
              </a:r>
              <a:r>
                <a:rPr lang="zh-CN" altLang="en-US" sz="800" dirty="0">
                  <a:solidFill>
                    <a:prstClr val="black"/>
                  </a:solidFill>
                  <a:latin typeface="微软雅黑" panose="020B0503020204020204" pitchFamily="34" charset="-122"/>
                  <a:ea typeface="微软雅黑" panose="020B0503020204020204" pitchFamily="34" charset="-122"/>
                </a:rPr>
                <a:t>）丙谷二肽注射液（</a:t>
              </a:r>
              <a:r>
                <a:rPr lang="en-US" altLang="zh-CN" sz="800" dirty="0">
                  <a:solidFill>
                    <a:prstClr val="black"/>
                  </a:solidFill>
                  <a:latin typeface="微软雅黑" panose="020B0503020204020204" pitchFamily="34" charset="-122"/>
                  <a:ea typeface="微软雅黑" panose="020B0503020204020204" pitchFamily="34" charset="-122"/>
                </a:rPr>
                <a:t>CXHS1500163</a:t>
              </a:r>
              <a:r>
                <a:rPr lang="zh-CN" altLang="en-US" sz="800" dirty="0">
                  <a:solidFill>
                    <a:prstClr val="black"/>
                  </a:solidFill>
                  <a:latin typeface="微软雅黑" panose="020B0503020204020204" pitchFamily="34" charset="-122"/>
                  <a:ea typeface="微软雅黑" panose="020B0503020204020204" pitchFamily="34" charset="-122"/>
                </a:rPr>
                <a:t>）申请上市技术审评报告</a:t>
              </a:r>
              <a:r>
                <a:rPr lang="en-US" altLang="zh-CN" sz="800" dirty="0">
                  <a:solidFill>
                    <a:prstClr val="black"/>
                  </a:solidFill>
                  <a:latin typeface="微软雅黑" panose="020B0503020204020204" pitchFamily="34" charset="-122"/>
                  <a:ea typeface="微软雅黑" panose="020B0503020204020204" pitchFamily="34" charset="-122"/>
                </a:rPr>
                <a:t>.</a:t>
              </a:r>
              <a:endParaRPr lang="en-US" altLang="zh-CN" sz="800" dirty="0">
                <a:solidFill>
                  <a:prstClr val="black"/>
                </a:solidFill>
                <a:latin typeface="微软雅黑" panose="020B0503020204020204" pitchFamily="34" charset="-122"/>
                <a:ea typeface="微软雅黑" panose="020B0503020204020204" pitchFamily="34" charset="-122"/>
              </a:endParaRPr>
            </a:p>
            <a:p>
              <a:pPr marL="176530" indent="-176530" eaLnBrk="0">
                <a:lnSpc>
                  <a:spcPct val="120000"/>
                </a:lnSpc>
                <a:buFont typeface="+mj-lt"/>
                <a:buAutoNum type="arabicPeriod"/>
                <a:defRPr/>
              </a:pPr>
              <a:r>
                <a:rPr lang="zh-CN" altLang="en-US" sz="800" dirty="0">
                  <a:solidFill>
                    <a:prstClr val="black"/>
                  </a:solidFill>
                  <a:latin typeface="微软雅黑" panose="020B0503020204020204" pitchFamily="34" charset="-122"/>
                  <a:ea typeface="微软雅黑" panose="020B0503020204020204" pitchFamily="34" charset="-122"/>
                </a:rPr>
                <a:t>刘亚楠，危重症疾病中支链氨基酸非营养代谢作用，生理科学进展，</a:t>
              </a:r>
              <a:r>
                <a:rPr lang="en-US" altLang="zh-CN" sz="800" dirty="0">
                  <a:solidFill>
                    <a:prstClr val="black"/>
                  </a:solidFill>
                  <a:latin typeface="微软雅黑" panose="020B0503020204020204" pitchFamily="34" charset="-122"/>
                  <a:ea typeface="微软雅黑" panose="020B0503020204020204" pitchFamily="34" charset="-122"/>
                </a:rPr>
                <a:t>2020,51 (3 ):211-215</a:t>
              </a:r>
              <a:endParaRPr kumimoji="0" lang="en-US" altLang="zh-CN"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10" name="矩形: 圆角 9"/>
            <p:cNvSpPr/>
            <p:nvPr/>
          </p:nvSpPr>
          <p:spPr>
            <a:xfrm>
              <a:off x="400261" y="2211465"/>
              <a:ext cx="1875715" cy="368052"/>
            </a:xfrm>
            <a:prstGeom prst="round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本品</a:t>
              </a:r>
              <a:r>
                <a:rPr kumimoji="0" lang="en-US" altLang="zh-CN" sz="14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RCT</a:t>
              </a:r>
              <a:r>
                <a:rPr kumimoji="0" lang="zh-CN" altLang="en-US" sz="14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研究显示</a:t>
              </a:r>
              <a:r>
                <a:rPr kumimoji="0" lang="en-US" altLang="zh-CN" sz="1400" b="1" i="0" u="none" strike="noStrike" kern="1200" cap="none" spc="0" normalizeH="0" baseline="3000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 </a:t>
              </a:r>
              <a:r>
                <a:rPr kumimoji="0" lang="zh-CN" altLang="en-US" sz="14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a:t>
              </a:r>
              <a:endParaRPr kumimoji="0" lang="zh-CN" altLang="en-US" sz="14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6" name="文本框 15"/>
            <p:cNvSpPr txBox="1"/>
            <p:nvPr/>
          </p:nvSpPr>
          <p:spPr>
            <a:xfrm>
              <a:off x="2328563" y="2211465"/>
              <a:ext cx="8944488" cy="1156855"/>
            </a:xfrm>
            <a:prstGeom prst="rect">
              <a:avLst/>
            </a:prstGeom>
            <a:noFill/>
          </p:spPr>
          <p:txBody>
            <a:bodyPr wrap="square">
              <a:spAutoFit/>
            </a:bodyPr>
            <a:lstStyle/>
            <a:p>
              <a:pPr>
                <a:lnSpc>
                  <a:spcPct val="150000"/>
                </a:lnSpc>
                <a:defRPr/>
              </a:pPr>
              <a:r>
                <a:rPr lang="zh-CN" altLang="en-US" sz="1600" dirty="0">
                  <a:solidFill>
                    <a:srgbClr val="000000"/>
                  </a:solidFill>
                  <a:latin typeface="微软雅黑" panose="020B0503020204020204" pitchFamily="34" charset="-122"/>
                  <a:ea typeface="微软雅黑" panose="020B0503020204020204" pitchFamily="34" charset="-122"/>
                </a:rPr>
                <a:t>胃肠术后</a:t>
              </a:r>
              <a:r>
                <a:rPr kumimoji="0" lang="zh-CN" altLang="en-US" sz="160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患者使用本品六天后，血液支链氨基酸浓度研究组高于对照组（</a:t>
              </a:r>
              <a:r>
                <a:rPr kumimoji="0" lang="en-US" altLang="zh-CN" sz="160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P&lt;0.05</a:t>
              </a:r>
              <a:r>
                <a:rPr kumimoji="0" lang="zh-CN" altLang="en-US" sz="160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a:t>
              </a:r>
              <a:r>
                <a:rPr lang="zh-CN" altLang="en-US" sz="1600" dirty="0">
                  <a:solidFill>
                    <a:srgbClr val="000000"/>
                  </a:solidFill>
                  <a:latin typeface="微软雅黑" panose="020B0503020204020204" pitchFamily="34" charset="-122"/>
                  <a:ea typeface="微软雅黑" panose="020B0503020204020204" pitchFamily="34" charset="-122"/>
                </a:rPr>
                <a:t>，支链氨基酸</a:t>
              </a:r>
              <a:r>
                <a:rPr kumimoji="0" lang="zh-CN" altLang="en-US" sz="160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与芳香族氨基酸比值</a:t>
              </a:r>
              <a:r>
                <a:rPr lang="zh-CN" altLang="en-US" sz="1600" b="1" dirty="0">
                  <a:latin typeface="微软雅黑" panose="020B0503020204020204" pitchFamily="34" charset="-122"/>
                  <a:ea typeface="微软雅黑" panose="020B0503020204020204" pitchFamily="34" charset="-122"/>
                </a:rPr>
                <a:t>（</a:t>
              </a:r>
              <a:r>
                <a:rPr lang="en-US" altLang="zh-CN" sz="1600" b="1" dirty="0">
                  <a:latin typeface="微软雅黑" panose="020B0503020204020204" pitchFamily="34" charset="-122"/>
                  <a:ea typeface="微软雅黑" panose="020B0503020204020204" pitchFamily="34" charset="-122"/>
                </a:rPr>
                <a:t>F</a:t>
              </a:r>
              <a:r>
                <a:rPr lang="zh-CN" altLang="en-US" sz="1600" b="1" dirty="0">
                  <a:latin typeface="微软雅黑" panose="020B0503020204020204" pitchFamily="34" charset="-122"/>
                  <a:ea typeface="微软雅黑" panose="020B0503020204020204" pitchFamily="34" charset="-122"/>
                </a:rPr>
                <a:t>值）</a:t>
              </a:r>
              <a:r>
                <a:rPr kumimoji="0" lang="zh-CN" altLang="en-US" sz="1600" b="1"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rPr>
                <a:t>恢复至</a:t>
              </a:r>
              <a:r>
                <a:rPr kumimoji="0" lang="en-US" altLang="zh-CN" sz="1600" b="1"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rPr>
                <a:t>3.15</a:t>
              </a:r>
              <a:r>
                <a:rPr kumimoji="0" lang="zh-CN" altLang="en-US" sz="160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rPr>
                <a:t>，</a:t>
              </a:r>
              <a:r>
                <a:rPr kumimoji="0" lang="zh-CN" altLang="en-US" sz="160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达到正常值水平</a:t>
              </a:r>
              <a:r>
                <a:rPr lang="en-US" altLang="zh-CN" sz="1600" b="1" baseline="30000" dirty="0">
                  <a:latin typeface="微软雅黑" panose="020B0503020204020204" pitchFamily="34" charset="-122"/>
                  <a:ea typeface="微软雅黑" panose="020B0503020204020204" pitchFamily="34" charset="-122"/>
                </a:rPr>
                <a:t>4</a:t>
              </a:r>
              <a:r>
                <a:rPr lang="en-US" altLang="zh-CN" sz="1600" b="1" baseline="30000" dirty="0">
                  <a:solidFill>
                    <a:srgbClr val="FFFFFF"/>
                  </a:solidFill>
                  <a:latin typeface="微软雅黑" panose="020B0503020204020204" pitchFamily="34" charset="-122"/>
                  <a:ea typeface="微软雅黑" panose="020B0503020204020204" pitchFamily="34" charset="-122"/>
                </a:rPr>
                <a:t> </a:t>
              </a:r>
              <a:r>
                <a:rPr kumimoji="0" lang="zh-CN" altLang="en-US" sz="160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a:t>
              </a:r>
              <a:r>
                <a:rPr kumimoji="0" lang="en-US" altLang="zh-CN" sz="160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3.0-3.8</a:t>
              </a:r>
              <a:r>
                <a:rPr lang="zh-CN" altLang="en-US" sz="1600" dirty="0">
                  <a:solidFill>
                    <a:srgbClr val="000000"/>
                  </a:solidFill>
                  <a:latin typeface="微软雅黑" panose="020B0503020204020204" pitchFamily="34" charset="-122"/>
                  <a:ea typeface="微软雅黑" panose="020B0503020204020204" pitchFamily="34" charset="-122"/>
                </a:rPr>
                <a:t>）</a:t>
              </a:r>
              <a:r>
                <a:rPr lang="en-US" altLang="zh-CN" sz="1600" b="1" baseline="30000" dirty="0">
                  <a:latin typeface="微软雅黑" panose="020B0503020204020204" pitchFamily="34" charset="-122"/>
                  <a:ea typeface="微软雅黑" panose="020B0503020204020204" pitchFamily="34" charset="-122"/>
                </a:rPr>
                <a:t> </a:t>
              </a:r>
              <a:r>
                <a:rPr kumimoji="0" lang="zh-CN" altLang="en-US" sz="1600" i="0" u="none" strike="noStrike" kern="1200" cap="none" spc="0" normalizeH="0" noProof="0" dirty="0">
                  <a:ln>
                    <a:noFill/>
                  </a:ln>
                  <a:solidFill>
                    <a:srgbClr val="000000"/>
                  </a:solidFill>
                  <a:effectLst/>
                  <a:uLnTx/>
                  <a:uFillTx/>
                  <a:latin typeface="微软雅黑" panose="020B0503020204020204" pitchFamily="34" charset="-122"/>
                  <a:ea typeface="微软雅黑" panose="020B0503020204020204" pitchFamily="34" charset="-122"/>
                </a:rPr>
                <a:t>。</a:t>
              </a:r>
              <a:r>
                <a:rPr lang="en-US" altLang="zh-CN" sz="1600" b="1" dirty="0">
                  <a:latin typeface="微软雅黑" panose="020B0503020204020204" pitchFamily="34" charset="-122"/>
                  <a:ea typeface="微软雅黑" panose="020B0503020204020204" pitchFamily="34" charset="-122"/>
                </a:rPr>
                <a:t>F</a:t>
              </a:r>
              <a:r>
                <a:rPr lang="zh-CN" altLang="en-US" sz="1600" b="1" dirty="0">
                  <a:latin typeface="微软雅黑" panose="020B0503020204020204" pitchFamily="34" charset="-122"/>
                  <a:ea typeface="微软雅黑" panose="020B0503020204020204" pitchFamily="34" charset="-122"/>
                </a:rPr>
                <a:t>值越低，脓毒症和多器官衰竭发生率越高，故认为是严重创伤患者的预后指标</a:t>
              </a:r>
              <a:r>
                <a:rPr lang="en-US" altLang="zh-CN" sz="1600" baseline="30000" dirty="0">
                  <a:latin typeface="微软雅黑" panose="020B0503020204020204" pitchFamily="34" charset="-122"/>
                  <a:ea typeface="微软雅黑" panose="020B0503020204020204" pitchFamily="34" charset="-122"/>
                </a:rPr>
                <a:t>5</a:t>
              </a:r>
              <a:r>
                <a:rPr lang="zh-CN" altLang="en-US" sz="1600" dirty="0">
                  <a:latin typeface="微软雅黑" panose="020B0503020204020204" pitchFamily="34" charset="-122"/>
                  <a:ea typeface="微软雅黑" panose="020B0503020204020204" pitchFamily="34" charset="-122"/>
                </a:rPr>
                <a:t>。</a:t>
              </a:r>
              <a:endParaRPr kumimoji="0" lang="zh-CN" altLang="en-US" sz="1600" b="1" i="0" u="none" strike="noStrike" kern="1200" cap="none" spc="0" normalizeH="0" baseline="30000" noProof="0" dirty="0">
                <a:ln>
                  <a:noFill/>
                </a:ln>
                <a:solidFill>
                  <a:srgbClr val="FF0000"/>
                </a:solidFill>
                <a:effectLst/>
                <a:uLnTx/>
                <a:uFillTx/>
                <a:latin typeface="微软雅黑" panose="020B0503020204020204" pitchFamily="34" charset="-122"/>
                <a:ea typeface="微软雅黑" panose="020B0503020204020204" pitchFamily="34" charset="-122"/>
              </a:endParaRPr>
            </a:p>
          </p:txBody>
        </p:sp>
        <p:sp>
          <p:nvSpPr>
            <p:cNvPr id="6" name="矩形: 圆角 5"/>
            <p:cNvSpPr/>
            <p:nvPr/>
          </p:nvSpPr>
          <p:spPr>
            <a:xfrm>
              <a:off x="351810" y="296932"/>
              <a:ext cx="2035415" cy="484567"/>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有效性（</a:t>
              </a:r>
              <a:r>
                <a:rPr lang="en-US" altLang="zh-CN"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2/2</a:t>
              </a:r>
              <a:r>
                <a:rPr lang="zh-CN" altLang="en-US"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400" b="1" dirty="0">
                <a:solidFill>
                  <a:schemeClr val="tx1"/>
                </a:solidFill>
                <a:latin typeface="微软雅黑" panose="020B0503020204020204" pitchFamily="34" charset="-122"/>
                <a:ea typeface="微软雅黑" panose="020B0503020204020204" pitchFamily="34" charset="-122"/>
              </a:endParaRPr>
            </a:p>
          </p:txBody>
        </p:sp>
        <p:graphicFrame>
          <p:nvGraphicFramePr>
            <p:cNvPr id="12" name="对象 11"/>
            <p:cNvGraphicFramePr/>
            <p:nvPr/>
          </p:nvGraphicFramePr>
          <p:xfrm>
            <a:off x="2729842" y="3675357"/>
            <a:ext cx="2349240" cy="1660635"/>
          </p:xfrm>
          <a:graphic>
            <a:graphicData uri="http://schemas.openxmlformats.org/presentationml/2006/ole">
              <mc:AlternateContent xmlns:mc="http://schemas.openxmlformats.org/markup-compatibility/2006">
                <mc:Choice xmlns:v="urn:schemas-microsoft-com:vml" Requires="v">
                  <p:oleObj spid="_x0000_s8" name="Worksheet" r:id="rId2" imgW="4846955" imgH="3228340" progId="Excel.Sheet.12">
                    <p:embed/>
                  </p:oleObj>
                </mc:Choice>
                <mc:Fallback>
                  <p:oleObj name="Worksheet" r:id="rId2" imgW="4846955" imgH="3228340" progId="Excel.Sheet.12">
                    <p:embed/>
                    <p:pic>
                      <p:nvPicPr>
                        <p:cNvPr id="0" name="对象 42"/>
                        <p:cNvPicPr preferRelativeResize="0">
                          <a:picLocks noChangeArrowheads="1"/>
                        </p:cNvPicPr>
                        <p:nvPr/>
                      </p:nvPicPr>
                      <p:blipFill>
                        <a:blip r:embed="rId3"/>
                        <a:srcRect/>
                        <a:stretch>
                          <a:fillRect/>
                        </a:stretch>
                      </p:blipFill>
                      <p:spPr bwMode="auto">
                        <a:xfrm>
                          <a:off x="2729842" y="3675357"/>
                          <a:ext cx="2349240" cy="1660635"/>
                        </a:xfrm>
                        <a:prstGeom prst="rect">
                          <a:avLst/>
                        </a:prstGeom>
                        <a:noFill/>
                      </p:spPr>
                    </p:pic>
                  </p:oleObj>
                </mc:Fallback>
              </mc:AlternateContent>
            </a:graphicData>
          </a:graphic>
        </p:graphicFrame>
        <p:graphicFrame>
          <p:nvGraphicFramePr>
            <p:cNvPr id="13" name="对象 12"/>
            <p:cNvGraphicFramePr/>
            <p:nvPr/>
          </p:nvGraphicFramePr>
          <p:xfrm>
            <a:off x="7453975" y="3639953"/>
            <a:ext cx="2367606" cy="1660634"/>
          </p:xfrm>
          <a:graphic>
            <a:graphicData uri="http://schemas.openxmlformats.org/presentationml/2006/ole">
              <mc:AlternateContent xmlns:mc="http://schemas.openxmlformats.org/markup-compatibility/2006">
                <mc:Choice xmlns:v="urn:schemas-microsoft-com:vml" Requires="v">
                  <p:oleObj spid="_x0000_s14" name="Worksheet" r:id="rId4" imgW="4846955" imgH="3241040" progId="Excel.Sheet.12">
                    <p:embed/>
                  </p:oleObj>
                </mc:Choice>
                <mc:Fallback>
                  <p:oleObj name="Worksheet" r:id="rId4" imgW="4846955" imgH="3241040" progId="Excel.Sheet.12">
                    <p:embed/>
                    <p:pic>
                      <p:nvPicPr>
                        <p:cNvPr id="0" name="对象 45"/>
                        <p:cNvPicPr preferRelativeResize="0">
                          <a:picLocks noChangeArrowheads="1"/>
                        </p:cNvPicPr>
                        <p:nvPr/>
                      </p:nvPicPr>
                      <p:blipFill>
                        <a:blip r:embed="rId5"/>
                        <a:srcRect/>
                        <a:stretch>
                          <a:fillRect/>
                        </a:stretch>
                      </p:blipFill>
                      <p:spPr bwMode="auto">
                        <a:xfrm>
                          <a:off x="7453975" y="3639953"/>
                          <a:ext cx="2367606" cy="1660634"/>
                        </a:xfrm>
                        <a:prstGeom prst="rect">
                          <a:avLst/>
                        </a:prstGeom>
                        <a:noFill/>
                      </p:spPr>
                    </p:pic>
                  </p:oleObj>
                </mc:Fallback>
              </mc:AlternateContent>
            </a:graphicData>
          </a:graphic>
        </p:graphicFrame>
        <p:pic>
          <p:nvPicPr>
            <p:cNvPr id="15" name="图片 14"/>
            <p:cNvPicPr>
              <a:picLocks noChangeAspect="1"/>
            </p:cNvPicPr>
            <p:nvPr/>
          </p:nvPicPr>
          <p:blipFill>
            <a:blip r:embed="rId6"/>
            <a:stretch>
              <a:fillRect/>
            </a:stretch>
          </p:blipFill>
          <p:spPr>
            <a:xfrm>
              <a:off x="5678440" y="4245533"/>
              <a:ext cx="725411" cy="409833"/>
            </a:xfrm>
            <a:prstGeom prst="rect">
              <a:avLst/>
            </a:prstGeom>
          </p:spPr>
        </p:pic>
      </p:grpSp>
      <p:sp>
        <p:nvSpPr>
          <p:cNvPr id="19" name="文本框 18"/>
          <p:cNvSpPr txBox="1"/>
          <p:nvPr/>
        </p:nvSpPr>
        <p:spPr>
          <a:xfrm>
            <a:off x="2219033" y="3810099"/>
            <a:ext cx="492443" cy="1516125"/>
          </a:xfrm>
          <a:prstGeom prst="rect">
            <a:avLst/>
          </a:prstGeom>
          <a:noFill/>
        </p:spPr>
        <p:txBody>
          <a:bodyPr vert="eaVert" wrap="square" rtlCol="0">
            <a:spAutoFit/>
          </a:bodyPr>
          <a:lstStyle/>
          <a:p>
            <a:r>
              <a:rPr lang="zh-CN" altLang="en-US" sz="1000" b="1" dirty="0">
                <a:solidFill>
                  <a:schemeClr val="bg1"/>
                </a:solidFill>
                <a:latin typeface="微软雅黑" panose="020B0503020204020204" pitchFamily="34" charset="-122"/>
                <a:ea typeface="微软雅黑" panose="020B0503020204020204" pitchFamily="34" charset="-122"/>
              </a:rPr>
              <a:t>支链氨基酸各时间点浓度</a:t>
            </a:r>
            <a:endParaRPr lang="zh-CN" altLang="en-US" sz="1000" b="1" dirty="0">
              <a:solidFill>
                <a:schemeClr val="bg1"/>
              </a:solidFill>
              <a:latin typeface="微软雅黑" panose="020B0503020204020204" pitchFamily="34" charset="-122"/>
              <a:ea typeface="微软雅黑" panose="020B0503020204020204" pitchFamily="34" charset="-122"/>
            </a:endParaRPr>
          </a:p>
          <a:p>
            <a:endParaRPr lang="zh-CN" altLang="en-US" sz="1000" dirty="0">
              <a:solidFill>
                <a:schemeClr val="bg1"/>
              </a:solidFill>
            </a:endParaRPr>
          </a:p>
        </p:txBody>
      </p:sp>
      <p:sp>
        <p:nvSpPr>
          <p:cNvPr id="21" name="文本框 20"/>
          <p:cNvSpPr txBox="1"/>
          <p:nvPr/>
        </p:nvSpPr>
        <p:spPr>
          <a:xfrm>
            <a:off x="6961542" y="3780298"/>
            <a:ext cx="492443" cy="1516125"/>
          </a:xfrm>
          <a:prstGeom prst="rect">
            <a:avLst/>
          </a:prstGeom>
          <a:noFill/>
        </p:spPr>
        <p:txBody>
          <a:bodyPr vert="eaVert" wrap="square" rtlCol="0" anchor="ctr">
            <a:spAutoFit/>
          </a:bodyPr>
          <a:lstStyle/>
          <a:p>
            <a:pPr algn="ctr"/>
            <a:r>
              <a:rPr lang="zh-CN" altLang="en-US" sz="1000" b="1" dirty="0">
                <a:solidFill>
                  <a:schemeClr val="bg1"/>
                </a:solidFill>
                <a:latin typeface="微软雅黑" panose="020B0503020204020204" pitchFamily="34" charset="-122"/>
                <a:ea typeface="微软雅黑" panose="020B0503020204020204" pitchFamily="34" charset="-122"/>
              </a:rPr>
              <a:t>各时间点</a:t>
            </a:r>
            <a:r>
              <a:rPr lang="en-US" altLang="zh-CN" sz="1000" b="1" dirty="0">
                <a:solidFill>
                  <a:schemeClr val="bg1"/>
                </a:solidFill>
                <a:latin typeface="微软雅黑" panose="020B0503020204020204" pitchFamily="34" charset="-122"/>
                <a:ea typeface="微软雅黑" panose="020B0503020204020204" pitchFamily="34" charset="-122"/>
              </a:rPr>
              <a:t>F</a:t>
            </a:r>
            <a:r>
              <a:rPr lang="zh-CN" altLang="en-US" sz="1000" b="1" dirty="0">
                <a:solidFill>
                  <a:schemeClr val="bg1"/>
                </a:solidFill>
                <a:latin typeface="微软雅黑" panose="020B0503020204020204" pitchFamily="34" charset="-122"/>
                <a:ea typeface="微软雅黑" panose="020B0503020204020204" pitchFamily="34" charset="-122"/>
              </a:rPr>
              <a:t>值变化</a:t>
            </a:r>
            <a:endParaRPr lang="zh-CN" altLang="en-US" sz="1000" b="1" dirty="0">
              <a:solidFill>
                <a:schemeClr val="bg1"/>
              </a:solidFill>
              <a:latin typeface="微软雅黑" panose="020B0503020204020204" pitchFamily="34" charset="-122"/>
              <a:ea typeface="微软雅黑" panose="020B0503020204020204" pitchFamily="34" charset="-122"/>
            </a:endParaRPr>
          </a:p>
          <a:p>
            <a:endParaRPr lang="zh-CN" altLang="en-US" sz="1000" dirty="0">
              <a:solidFill>
                <a:schemeClr val="bg1"/>
              </a:solidFill>
            </a:endParaRPr>
          </a:p>
        </p:txBody>
      </p:sp>
    </p:spTree>
  </p:cSld>
  <p:clrMapOvr>
    <a:masterClrMapping/>
  </p:clrMapOvr>
  <mc:AlternateContent xmlns:mc="http://schemas.openxmlformats.org/markup-compatibility/2006">
    <mc:Choice xmlns:p14="http://schemas.microsoft.com/office/powerpoint/2010/main" Requires="p14">
      <p:transition p14:dur="0" advTm="46537"/>
    </mc:Choice>
    <mc:Fallback>
      <p:transition advTm="46537"/>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descr="世桥生物标志-01"/>
          <p:cNvPicPr>
            <a:picLocks noChangeAspect="1"/>
          </p:cNvPicPr>
          <p:nvPr/>
        </p:nvPicPr>
        <p:blipFill>
          <a:blip r:embed="rId1"/>
          <a:stretch>
            <a:fillRect/>
          </a:stretch>
        </p:blipFill>
        <p:spPr>
          <a:xfrm>
            <a:off x="10776795" y="117790"/>
            <a:ext cx="1248950" cy="721444"/>
          </a:xfrm>
          <a:prstGeom prst="rect">
            <a:avLst/>
          </a:prstGeom>
        </p:spPr>
      </p:pic>
      <p:cxnSp>
        <p:nvCxnSpPr>
          <p:cNvPr id="3" name="直接连接符 2"/>
          <p:cNvCxnSpPr/>
          <p:nvPr/>
        </p:nvCxnSpPr>
        <p:spPr>
          <a:xfrm>
            <a:off x="281644" y="928507"/>
            <a:ext cx="1148837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灯片编号占位符 1"/>
          <p:cNvSpPr>
            <a:spLocks noGrp="1"/>
          </p:cNvSpPr>
          <p:nvPr>
            <p:ph type="sldNum" sz="quarter" idx="12"/>
          </p:nvPr>
        </p:nvSpPr>
        <p:spPr>
          <a:xfrm>
            <a:off x="9282545" y="631190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82F07F4B-738E-4952-A507-C2AE9FAC8DC0}" type="slidenum">
              <a:rPr kumimoji="0" lang="en-US" altLang="zh-CN" sz="1200" b="0" i="0" u="none" strike="noStrike" kern="1200" cap="none" spc="0" normalizeH="0" baseline="0" noProof="0" smtClean="0">
                <a:ln>
                  <a:noFill/>
                </a:ln>
                <a:solidFill>
                  <a:prstClr val="black">
                    <a:tint val="75000"/>
                  </a:prstClr>
                </a:solidFill>
                <a:effectLst/>
                <a:uLnTx/>
                <a:uFillTx/>
                <a:latin typeface="Calibri" panose="020F0502020204030204"/>
                <a:ea typeface="宋体" panose="02010600030101010101" pitchFamily="2" charset="-122"/>
                <a:cs typeface="+mn-cs"/>
              </a:rPr>
            </a:fld>
            <a:endParaRPr kumimoji="0" lang="en-US" altLang="zh-CN" sz="1200" b="0" i="0" u="none" strike="noStrike" kern="1200" cap="none" spc="0" normalizeH="0" baseline="0" noProof="0">
              <a:ln>
                <a:noFill/>
              </a:ln>
              <a:solidFill>
                <a:prstClr val="black">
                  <a:tint val="75000"/>
                </a:prstClr>
              </a:solidFill>
              <a:effectLst/>
              <a:uLnTx/>
              <a:uFillTx/>
              <a:latin typeface="Calibri" panose="020F0502020204030204"/>
              <a:ea typeface="宋体" panose="02010600030101010101" pitchFamily="2" charset="-122"/>
              <a:cs typeface="+mn-cs"/>
            </a:endParaRPr>
          </a:p>
        </p:txBody>
      </p:sp>
      <p:grpSp>
        <p:nvGrpSpPr>
          <p:cNvPr id="7" name="组合 6"/>
          <p:cNvGrpSpPr/>
          <p:nvPr/>
        </p:nvGrpSpPr>
        <p:grpSpPr>
          <a:xfrm>
            <a:off x="166255" y="296932"/>
            <a:ext cx="11680724" cy="6149573"/>
            <a:chOff x="166255" y="296932"/>
            <a:chExt cx="11680724" cy="6149573"/>
          </a:xfrm>
        </p:grpSpPr>
        <p:sp>
          <p:nvSpPr>
            <p:cNvPr id="2" name="textbox 64"/>
            <p:cNvSpPr/>
            <p:nvPr/>
          </p:nvSpPr>
          <p:spPr>
            <a:xfrm>
              <a:off x="2441725" y="314510"/>
              <a:ext cx="7892902" cy="508008"/>
            </a:xfrm>
            <a:prstGeom prst="rect">
              <a:avLst/>
            </a:prstGeom>
            <a:noFill/>
            <a:ln w="0" cap="flat">
              <a:noFill/>
              <a:prstDash val="solid"/>
              <a:miter lim="0"/>
            </a:ln>
          </p:spPr>
          <p:txBody>
            <a:bodyPr vert="horz" wrap="square" lIns="0" tIns="0" rIns="0" bIns="0"/>
            <a:lstStyle/>
            <a:p>
              <a:pPr marL="0" marR="0" lvl="0" indent="0" algn="l" defTabSz="914400" rtl="0" eaLnBrk="0" fontAlgn="auto" latinLnBrk="0" hangingPunct="1">
                <a:lnSpc>
                  <a:spcPct val="92000"/>
                </a:lnSpc>
                <a:spcBef>
                  <a:spcPts val="0"/>
                </a:spcBef>
                <a:spcAft>
                  <a:spcPts val="0"/>
                </a:spcAft>
                <a:buClrTx/>
                <a:buSzTx/>
                <a:buFontTx/>
                <a:buNone/>
                <a:defRPr/>
              </a:pPr>
              <a:r>
                <a:rPr kumimoji="0" lang="en-US" sz="100" b="0" i="0" u="none" strike="noStrike" kern="1200" cap="none" spc="0" normalizeH="0" baseline="0" noProof="0" dirty="0">
                  <a:ln>
                    <a:noFill/>
                  </a:ln>
                  <a:solidFill>
                    <a:srgbClr val="000000"/>
                  </a:solidFill>
                  <a:effectLst/>
                  <a:uLnTx/>
                  <a:uFillTx/>
                  <a:latin typeface="Arial" panose="020B0604020202020204"/>
                  <a:ea typeface="Arial" panose="020B0604020202020204"/>
                  <a:cs typeface="Arial" panose="020B0604020202020204"/>
                </a:rPr>
                <a:t>01</a:t>
              </a:r>
              <a:endParaRPr kumimoji="0" sz="100" b="0" i="0" u="none" strike="noStrike" kern="1200" cap="none" spc="0" normalizeH="0" baseline="0" noProof="0" dirty="0">
                <a:ln>
                  <a:noFill/>
                </a:ln>
                <a:solidFill>
                  <a:srgbClr val="000000"/>
                </a:solidFill>
                <a:effectLst/>
                <a:uLnTx/>
                <a:uFillTx/>
                <a:latin typeface="Arial" panose="020B0604020202020204"/>
                <a:ea typeface="Arial" panose="020B0604020202020204"/>
                <a:cs typeface="Arial" panose="020B0604020202020204"/>
              </a:endParaRPr>
            </a:p>
            <a:p>
              <a:pPr marL="327025" marR="0" lvl="0" indent="0" algn="l" defTabSz="914400" rtl="0" eaLnBrk="0" fontAlgn="auto" latinLnBrk="0" hangingPunct="1">
                <a:lnSpc>
                  <a:spcPct val="91000"/>
                </a:lnSpc>
                <a:spcBef>
                  <a:spcPts val="600"/>
                </a:spcBef>
                <a:spcAft>
                  <a:spcPts val="600"/>
                </a:spcAft>
                <a:buClrTx/>
                <a:buSzTx/>
                <a:buFontTx/>
                <a:buNone/>
                <a:tabLst>
                  <a:tab pos="520700" algn="l"/>
                </a:tabLst>
                <a:defRPr/>
              </a:pPr>
              <a:r>
                <a:rPr lang="zh-CN" altLang="en-US" sz="2000" b="1" kern="0" dirty="0">
                  <a:solidFill>
                    <a:prstClr val="black"/>
                  </a:solidFill>
                  <a:latin typeface="微软雅黑" panose="020B0503020204020204" pitchFamily="34" charset="-122"/>
                  <a:ea typeface="微软雅黑" panose="020B0503020204020204" pitchFamily="34" charset="-122"/>
                </a:rPr>
                <a:t>添加牛磺酸，</a:t>
              </a:r>
              <a:r>
                <a:rPr lang="zh-CN" altLang="en-US" sz="2000" b="1" kern="0" dirty="0">
                  <a:solidFill>
                    <a:srgbClr val="C00000"/>
                  </a:solidFill>
                  <a:latin typeface="微软雅黑" panose="020B0503020204020204" pitchFamily="34" charset="-122"/>
                  <a:ea typeface="微软雅黑" panose="020B0503020204020204" pitchFamily="34" charset="-122"/>
                </a:rPr>
                <a:t>减轻肝脏功能损害</a:t>
              </a:r>
              <a:r>
                <a:rPr lang="zh-CN" altLang="en-US" sz="2000" b="1" kern="0" dirty="0">
                  <a:solidFill>
                    <a:prstClr val="black"/>
                  </a:solidFill>
                  <a:latin typeface="微软雅黑" panose="020B0503020204020204" pitchFamily="34" charset="-122"/>
                  <a:ea typeface="微软雅黑" panose="020B0503020204020204" pitchFamily="34" charset="-122"/>
                </a:rPr>
                <a:t>。</a:t>
              </a:r>
              <a:endParaRPr lang="zh-CN" altLang="en-US" sz="2000" b="1" kern="0" dirty="0">
                <a:solidFill>
                  <a:prstClr val="black"/>
                </a:solidFill>
                <a:latin typeface="微软雅黑" panose="020B0503020204020204" pitchFamily="34" charset="-122"/>
                <a:ea typeface="微软雅黑" panose="020B0503020204020204" pitchFamily="34" charset="-122"/>
              </a:endParaRPr>
            </a:p>
            <a:p>
              <a:pPr marL="327025" marR="0" lvl="0" indent="0" algn="l" defTabSz="914400" rtl="0" eaLnBrk="0" fontAlgn="auto" latinLnBrk="0" hangingPunct="1">
                <a:lnSpc>
                  <a:spcPct val="91000"/>
                </a:lnSpc>
                <a:spcBef>
                  <a:spcPts val="600"/>
                </a:spcBef>
                <a:spcAft>
                  <a:spcPts val="600"/>
                </a:spcAft>
                <a:buClrTx/>
                <a:buSzTx/>
                <a:buFontTx/>
                <a:buNone/>
                <a:tabLst>
                  <a:tab pos="520700" algn="l"/>
                </a:tabLst>
                <a:defRPr/>
              </a:pPr>
              <a:endParaRPr kumimoji="0"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166255" y="5961365"/>
              <a:ext cx="11429205" cy="485140"/>
            </a:xfrm>
            <a:prstGeom prst="rect">
              <a:avLst/>
            </a:prstGeom>
            <a:noFill/>
          </p:spPr>
          <p:txBody>
            <a:bodyPr wrap="square" numCol="1">
              <a:spAutoFit/>
            </a:bodyPr>
            <a:lstStyle/>
            <a:p>
              <a:pPr marL="228600" indent="-228600">
                <a:buFont typeface="+mj-lt"/>
                <a:buAutoNum type="arabicPeriod"/>
              </a:pPr>
              <a:r>
                <a:rPr lang="en-US" altLang="zh-CN" sz="800" dirty="0">
                  <a:solidFill>
                    <a:prstClr val="black"/>
                  </a:solidFill>
                  <a:latin typeface="微软雅黑" panose="020B0503020204020204" pitchFamily="34" charset="-122"/>
                  <a:ea typeface="微软雅黑" panose="020B0503020204020204" pitchFamily="34" charset="-122"/>
                </a:rPr>
                <a:t>J. González-</a:t>
              </a:r>
              <a:r>
                <a:rPr lang="en-US" altLang="zh-CN" sz="800" dirty="0" err="1">
                  <a:solidFill>
                    <a:prstClr val="black"/>
                  </a:solidFill>
                  <a:latin typeface="微软雅黑" panose="020B0503020204020204" pitchFamily="34" charset="-122"/>
                  <a:ea typeface="微软雅黑" panose="020B0503020204020204" pitchFamily="34" charset="-122"/>
                </a:rPr>
                <a:t>Contreras,Cholestasis</a:t>
              </a:r>
              <a:r>
                <a:rPr lang="en-US" altLang="zh-CN" sz="800" dirty="0">
                  <a:solidFill>
                    <a:prstClr val="black"/>
                  </a:solidFill>
                  <a:latin typeface="微软雅黑" panose="020B0503020204020204" pitchFamily="34" charset="-122"/>
                  <a:ea typeface="微软雅黑" panose="020B0503020204020204" pitchFamily="34" charset="-122"/>
                </a:rPr>
                <a:t> induced by total parenteral nutrition; effects of the addition of Taurine (</a:t>
              </a:r>
              <a:r>
                <a:rPr lang="en-US" altLang="zh-CN" sz="800" dirty="0" err="1">
                  <a:solidFill>
                    <a:prstClr val="black"/>
                  </a:solidFill>
                  <a:latin typeface="微软雅黑" panose="020B0503020204020204" pitchFamily="34" charset="-122"/>
                  <a:ea typeface="微软雅黑" panose="020B0503020204020204" pitchFamily="34" charset="-122"/>
                </a:rPr>
                <a:t>Tauramin</a:t>
              </a:r>
              <a:r>
                <a:rPr lang="en-US" altLang="zh-CN" sz="800" dirty="0">
                  <a:solidFill>
                    <a:prstClr val="black"/>
                  </a:solidFill>
                  <a:latin typeface="微软雅黑" panose="020B0503020204020204" pitchFamily="34" charset="-122"/>
                  <a:ea typeface="微软雅黑" panose="020B0503020204020204" pitchFamily="34" charset="-122"/>
                </a:rPr>
                <a:t>®) on hepatic function parameters; possible synergistic action of structured lipids (</a:t>
              </a:r>
              <a:r>
                <a:rPr lang="en-US" altLang="zh-CN" sz="800" dirty="0" err="1">
                  <a:solidFill>
                    <a:prstClr val="black"/>
                  </a:solidFill>
                  <a:latin typeface="微软雅黑" panose="020B0503020204020204" pitchFamily="34" charset="-122"/>
                  <a:ea typeface="微软雅黑" panose="020B0503020204020204" pitchFamily="34" charset="-122"/>
                </a:rPr>
                <a:t>SMOFlipid</a:t>
              </a:r>
              <a:r>
                <a:rPr lang="en-US" altLang="zh-CN" sz="800" dirty="0">
                  <a:solidFill>
                    <a:prstClr val="black"/>
                  </a:solidFill>
                  <a:latin typeface="微软雅黑" panose="020B0503020204020204" pitchFamily="34" charset="-122"/>
                  <a:ea typeface="微软雅黑" panose="020B0503020204020204" pitchFamily="34" charset="-122"/>
                </a:rPr>
                <a:t>®)</a:t>
              </a:r>
              <a:r>
                <a:rPr lang="zh-CN" altLang="en-US" sz="800" dirty="0">
                  <a:solidFill>
                    <a:prstClr val="black"/>
                  </a:solidFill>
                  <a:latin typeface="微软雅黑" panose="020B0503020204020204" pitchFamily="34" charset="-122"/>
                  <a:ea typeface="微软雅黑" panose="020B0503020204020204" pitchFamily="34" charset="-122"/>
                </a:rPr>
                <a:t>，</a:t>
              </a:r>
              <a:r>
                <a:rPr lang="en-US" altLang="zh-CN" sz="800" dirty="0" err="1">
                  <a:solidFill>
                    <a:prstClr val="black"/>
                  </a:solidFill>
                  <a:latin typeface="微软雅黑" panose="020B0503020204020204" pitchFamily="34" charset="-122"/>
                  <a:ea typeface="微软雅黑" panose="020B0503020204020204" pitchFamily="34" charset="-122"/>
                </a:rPr>
                <a:t>Nutr</a:t>
              </a:r>
              <a:r>
                <a:rPr lang="en-US" altLang="zh-CN" sz="800" dirty="0">
                  <a:solidFill>
                    <a:prstClr val="black"/>
                  </a:solidFill>
                  <a:latin typeface="微软雅黑" panose="020B0503020204020204" pitchFamily="34" charset="-122"/>
                  <a:ea typeface="微软雅黑" panose="020B0503020204020204" pitchFamily="34" charset="-122"/>
                </a:rPr>
                <a:t> Hosp. 2012;27(6):1900-1907</a:t>
              </a:r>
              <a:endParaRPr lang="en-US" altLang="zh-CN" sz="800" dirty="0">
                <a:solidFill>
                  <a:prstClr val="black"/>
                </a:solidFill>
                <a:latin typeface="微软雅黑" panose="020B0503020204020204" pitchFamily="34" charset="-122"/>
                <a:ea typeface="微软雅黑" panose="020B0503020204020204" pitchFamily="34" charset="-122"/>
              </a:endParaRPr>
            </a:p>
            <a:p>
              <a:pPr marL="228600" marR="0" lvl="0" indent="-228600" algn="l" defTabSz="914400" rtl="0" eaLnBrk="0" fontAlgn="auto" latinLnBrk="0" hangingPunct="1">
                <a:lnSpc>
                  <a:spcPct val="120000"/>
                </a:lnSpc>
                <a:spcBef>
                  <a:spcPts val="0"/>
                </a:spcBef>
                <a:spcAft>
                  <a:spcPts val="0"/>
                </a:spcAft>
                <a:buClrTx/>
                <a:buSzTx/>
                <a:buFont typeface="+mj-lt"/>
                <a:buAutoNum type="arabicPeriod"/>
                <a:defRPr/>
              </a:pPr>
              <a:r>
                <a:rPr kumimoji="0" lang="zh-CN" altLang="en-US"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复方氨基酸（</a:t>
              </a:r>
              <a:r>
                <a:rPr kumimoji="0" lang="en-US" altLang="zh-CN"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19</a:t>
              </a:r>
              <a:r>
                <a:rPr kumimoji="0" lang="zh-CN" altLang="en-US"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）丙谷二肽注射液（</a:t>
              </a:r>
              <a:r>
                <a:rPr kumimoji="0" lang="en-US" altLang="zh-CN"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CXHS1500163</a:t>
              </a:r>
              <a:r>
                <a:rPr kumimoji="0" lang="zh-CN" altLang="en-US"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）申请上市技术审评报告</a:t>
              </a:r>
              <a:endParaRPr kumimoji="0" lang="en-US" altLang="zh-CN"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grpSp>
          <p:nvGrpSpPr>
            <p:cNvPr id="33" name="组合 32"/>
            <p:cNvGrpSpPr/>
            <p:nvPr/>
          </p:nvGrpSpPr>
          <p:grpSpPr>
            <a:xfrm>
              <a:off x="241423" y="2425013"/>
              <a:ext cx="5019431" cy="3299231"/>
              <a:chOff x="281644" y="2301971"/>
              <a:chExt cx="5276602" cy="3422274"/>
            </a:xfrm>
          </p:grpSpPr>
          <p:sp>
            <p:nvSpPr>
              <p:cNvPr id="31" name="矩形 30"/>
              <p:cNvSpPr/>
              <p:nvPr/>
            </p:nvSpPr>
            <p:spPr>
              <a:xfrm>
                <a:off x="281644" y="2301971"/>
                <a:ext cx="5276602" cy="3422274"/>
              </a:xfrm>
              <a:prstGeom prst="rect">
                <a:avLst/>
              </a:prstGeom>
              <a:ln>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endParaRPr lang="zh-CN" altLang="en-US"/>
              </a:p>
            </p:txBody>
          </p:sp>
          <p:sp>
            <p:nvSpPr>
              <p:cNvPr id="18" name="矩形: 圆角 17"/>
              <p:cNvSpPr/>
              <p:nvPr/>
            </p:nvSpPr>
            <p:spPr>
              <a:xfrm>
                <a:off x="580341" y="2421249"/>
                <a:ext cx="341860" cy="3164676"/>
              </a:xfrm>
              <a:prstGeom prst="roundRect">
                <a:avLst/>
              </a:prstGeom>
              <a:solidFill>
                <a:schemeClr val="accent1">
                  <a:lumMod val="60000"/>
                  <a:lumOff val="4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lIns="36000" rIns="36000"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本品</a:t>
                </a:r>
                <a:r>
                  <a:rPr kumimoji="0" lang="en-US" altLang="zh-CN" sz="16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RCT</a:t>
                </a:r>
                <a:r>
                  <a:rPr kumimoji="0" lang="zh-CN" altLang="en-US" sz="16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研究显示</a:t>
                </a:r>
                <a:r>
                  <a:rPr kumimoji="0" lang="en-US" altLang="zh-CN" sz="1600" b="1" i="0" u="none" strike="noStrike" kern="1200" cap="none" spc="0" normalizeH="0" baseline="3000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2 </a:t>
                </a:r>
                <a:r>
                  <a:rPr kumimoji="0" lang="zh-CN" altLang="en-US" sz="14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a:t>
                </a:r>
                <a:endParaRPr kumimoji="0" lang="zh-CN" altLang="en-US" sz="14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19" name="文本框 18"/>
              <p:cNvSpPr txBox="1"/>
              <p:nvPr/>
            </p:nvSpPr>
            <p:spPr>
              <a:xfrm>
                <a:off x="1132125" y="2469851"/>
                <a:ext cx="4093701" cy="726704"/>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lang="zh-CN" altLang="en-US" sz="1400" dirty="0">
                    <a:solidFill>
                      <a:srgbClr val="000000"/>
                    </a:solidFill>
                    <a:latin typeface="微软雅黑" panose="020B0503020204020204" pitchFamily="34" charset="-122"/>
                    <a:ea typeface="微软雅黑" panose="020B0503020204020204" pitchFamily="34" charset="-122"/>
                  </a:rPr>
                  <a:t>手术后</a:t>
                </a:r>
                <a:r>
                  <a:rPr kumimoji="0" lang="zh-CN" altLang="en-US" sz="140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使用本品六天后，</a:t>
                </a:r>
                <a:r>
                  <a:rPr kumimoji="0" lang="zh-CN" altLang="en-US" sz="1400" b="1"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rPr>
                  <a:t>血牛磺酸浓度恢复至术前水平</a:t>
                </a:r>
                <a:r>
                  <a:rPr kumimoji="0" lang="zh-CN" altLang="en-US" sz="140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rPr>
                  <a:t>，</a:t>
                </a:r>
                <a:r>
                  <a:rPr kumimoji="0" lang="zh-CN" altLang="en-US" sz="140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对照组尚未恢复到术后第一天水平。</a:t>
                </a:r>
                <a:endParaRPr kumimoji="0" lang="zh-CN" altLang="en-US" sz="1400" i="0" u="none" strike="noStrike" kern="1200" cap="none" spc="0" normalizeH="0" baseline="30000" noProof="0" dirty="0">
                  <a:ln>
                    <a:noFill/>
                  </a:ln>
                  <a:solidFill>
                    <a:srgbClr val="000000"/>
                  </a:solidFill>
                  <a:effectLst/>
                  <a:uLnTx/>
                  <a:uFillTx/>
                  <a:latin typeface="微软雅黑" panose="020B0503020204020204" pitchFamily="34" charset="-122"/>
                  <a:ea typeface="微软雅黑" panose="020B0503020204020204" pitchFamily="34" charset="-122"/>
                </a:endParaRPr>
              </a:p>
            </p:txBody>
          </p:sp>
          <p:pic>
            <p:nvPicPr>
              <p:cNvPr id="21" name="图片 20"/>
              <p:cNvPicPr>
                <a:picLocks noChangeAspect="1"/>
              </p:cNvPicPr>
              <p:nvPr/>
            </p:nvPicPr>
            <p:blipFill rotWithShape="1">
              <a:blip r:embed="rId2"/>
              <a:srcRect l="3138" t="3919" r="3452" b="10722"/>
              <a:stretch>
                <a:fillRect/>
              </a:stretch>
            </p:blipFill>
            <p:spPr>
              <a:xfrm>
                <a:off x="1394328" y="3355975"/>
                <a:ext cx="3162198" cy="2109266"/>
              </a:xfrm>
              <a:prstGeom prst="rect">
                <a:avLst/>
              </a:prstGeom>
              <a:ln>
                <a:solidFill>
                  <a:schemeClr val="bg1">
                    <a:lumMod val="85000"/>
                  </a:schemeClr>
                </a:solidFill>
              </a:ln>
              <a:effectLst>
                <a:outerShdw blurRad="50800" dist="38100" dir="5400000" algn="t" rotWithShape="0">
                  <a:prstClr val="black">
                    <a:alpha val="40000"/>
                  </a:prstClr>
                </a:outerShdw>
              </a:effectLst>
            </p:spPr>
          </p:pic>
        </p:grpSp>
        <p:sp>
          <p:nvSpPr>
            <p:cNvPr id="22" name="矩形: 圆角 21"/>
            <p:cNvSpPr/>
            <p:nvPr/>
          </p:nvSpPr>
          <p:spPr>
            <a:xfrm>
              <a:off x="241423" y="986243"/>
              <a:ext cx="11605556" cy="129176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80975" indent="-142875">
                <a:spcBef>
                  <a:spcPts val="600"/>
                </a:spcBef>
                <a:spcAft>
                  <a:spcPts val="600"/>
                </a:spcAft>
                <a:buFont typeface="Arial" panose="020B0604020202020204" pitchFamily="34" charset="0"/>
                <a:buChar char="•"/>
              </a:pPr>
              <a:r>
                <a:rPr lang="zh-CN" altLang="en-US" sz="1600" dirty="0">
                  <a:solidFill>
                    <a:schemeClr val="tx1"/>
                  </a:solidFill>
                  <a:latin typeface="微软雅黑" panose="020B0503020204020204" pitchFamily="34" charset="-122"/>
                  <a:ea typeface="微软雅黑" panose="020B0503020204020204" pitchFamily="34" charset="-122"/>
                </a:rPr>
                <a:t>接受肠外营养的患者更早发生肠外营养性肝病，表现为胆汁淤积和肝酶升高，这与牛磺酸和谷氨酰胺缺乏相关。静脉补充牛磺酸和谷氨酰胺效果更佳</a:t>
              </a:r>
              <a:r>
                <a:rPr lang="en-US" altLang="zh-CN" sz="1600" baseline="30000" dirty="0">
                  <a:solidFill>
                    <a:schemeClr val="tx1"/>
                  </a:solidFill>
                  <a:latin typeface="微软雅黑" panose="020B0503020204020204" pitchFamily="34" charset="-122"/>
                  <a:ea typeface="微软雅黑" panose="020B0503020204020204" pitchFamily="34" charset="-122"/>
                </a:rPr>
                <a:t>1</a:t>
              </a:r>
              <a:r>
                <a:rPr lang="zh-CN" altLang="en-US" sz="1600" dirty="0">
                  <a:solidFill>
                    <a:schemeClr val="tx1"/>
                  </a:solidFill>
                  <a:latin typeface="微软雅黑" panose="020B0503020204020204" pitchFamily="34" charset="-122"/>
                  <a:ea typeface="微软雅黑" panose="020B0503020204020204" pitchFamily="34" charset="-122"/>
                </a:rPr>
                <a:t>。</a:t>
              </a:r>
              <a:endParaRPr lang="en-US" altLang="zh-CN" sz="1600" dirty="0">
                <a:solidFill>
                  <a:schemeClr val="tx1"/>
                </a:solidFill>
                <a:latin typeface="微软雅黑" panose="020B0503020204020204" pitchFamily="34" charset="-122"/>
                <a:ea typeface="微软雅黑" panose="020B0503020204020204" pitchFamily="34" charset="-122"/>
              </a:endParaRPr>
            </a:p>
            <a:p>
              <a:pPr marL="180975" indent="-142875">
                <a:spcBef>
                  <a:spcPts val="600"/>
                </a:spcBef>
                <a:spcAft>
                  <a:spcPts val="600"/>
                </a:spcAft>
                <a:buFont typeface="Arial" panose="020B0604020202020204" pitchFamily="34" charset="0"/>
                <a:buChar char="•"/>
              </a:pPr>
              <a:r>
                <a:rPr lang="zh-CN" altLang="en-US" sz="1600" dirty="0">
                  <a:solidFill>
                    <a:srgbClr val="000000"/>
                  </a:solidFill>
                  <a:latin typeface="微软雅黑" panose="020B0503020204020204" pitchFamily="34" charset="-122"/>
                  <a:ea typeface="微软雅黑" panose="020B0503020204020204" pitchFamily="34" charset="-122"/>
                </a:rPr>
                <a:t>本品添加</a:t>
              </a:r>
              <a:r>
                <a:rPr lang="zh-CN" altLang="en-US" sz="1600" b="1" dirty="0">
                  <a:solidFill>
                    <a:srgbClr val="C00000"/>
                  </a:solidFill>
                  <a:latin typeface="微软雅黑" panose="020B0503020204020204" pitchFamily="34" charset="-122"/>
                  <a:ea typeface="微软雅黑" panose="020B0503020204020204" pitchFamily="34" charset="-122"/>
                </a:rPr>
                <a:t>牛磺酸，</a:t>
              </a:r>
              <a:r>
                <a:rPr lang="zh-CN" altLang="en-US" sz="1600" dirty="0">
                  <a:solidFill>
                    <a:srgbClr val="000000"/>
                  </a:solidFill>
                  <a:latin typeface="微软雅黑" panose="020B0503020204020204" pitchFamily="34" charset="-122"/>
                  <a:ea typeface="微软雅黑" panose="020B0503020204020204" pitchFamily="34" charset="-122"/>
                </a:rPr>
                <a:t>可以</a:t>
              </a:r>
              <a:r>
                <a:rPr lang="zh-CN" altLang="en-US" sz="16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降低使用肠外营养的胃肠手术患者谷氨酰转肽酶和天门冬氨酸氨基转移酶水平</a:t>
              </a:r>
              <a:r>
                <a:rPr lang="en-US" altLang="zh-CN" sz="1600" baseline="300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1</a:t>
              </a:r>
              <a:r>
                <a:rPr lang="zh-CN" altLang="en-US" sz="16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600" b="1" dirty="0">
                  <a:solidFill>
                    <a:srgbClr val="C00000"/>
                  </a:solidFill>
                  <a:latin typeface="微软雅黑" panose="020B0503020204020204" pitchFamily="34" charset="-122"/>
                  <a:ea typeface="微软雅黑" panose="020B0503020204020204" pitchFamily="34" charset="-122"/>
                </a:rPr>
                <a:t>减轻肠外营养相关性肝损伤。</a:t>
              </a:r>
              <a:endParaRPr lang="en-US" altLang="zh-CN" sz="1600" dirty="0">
                <a:solidFill>
                  <a:schemeClr val="tx1"/>
                </a:solidFill>
                <a:latin typeface="微软雅黑" panose="020B0503020204020204" pitchFamily="34" charset="-122"/>
                <a:ea typeface="微软雅黑" panose="020B0503020204020204" pitchFamily="34" charset="-122"/>
              </a:endParaRPr>
            </a:p>
          </p:txBody>
        </p:sp>
        <p:grpSp>
          <p:nvGrpSpPr>
            <p:cNvPr id="34" name="组合 33"/>
            <p:cNvGrpSpPr/>
            <p:nvPr/>
          </p:nvGrpSpPr>
          <p:grpSpPr>
            <a:xfrm>
              <a:off x="5430982" y="2436889"/>
              <a:ext cx="6415997" cy="3287356"/>
              <a:chOff x="5644660" y="2313846"/>
              <a:chExt cx="6246804" cy="3422274"/>
            </a:xfrm>
          </p:grpSpPr>
          <p:sp>
            <p:nvSpPr>
              <p:cNvPr id="32" name="矩形 31"/>
              <p:cNvSpPr/>
              <p:nvPr/>
            </p:nvSpPr>
            <p:spPr>
              <a:xfrm>
                <a:off x="5644660" y="2313846"/>
                <a:ext cx="6246804" cy="3422274"/>
              </a:xfrm>
              <a:prstGeom prst="rect">
                <a:avLst/>
              </a:prstGeom>
              <a:ln>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endParaRPr lang="zh-CN" altLang="en-US"/>
              </a:p>
            </p:txBody>
          </p:sp>
          <p:grpSp>
            <p:nvGrpSpPr>
              <p:cNvPr id="9" name="组合 8"/>
              <p:cNvGrpSpPr/>
              <p:nvPr/>
            </p:nvGrpSpPr>
            <p:grpSpPr>
              <a:xfrm>
                <a:off x="8768062" y="3178102"/>
                <a:ext cx="3072126" cy="2469364"/>
                <a:chOff x="3301516" y="1697403"/>
                <a:chExt cx="3409276" cy="2364867"/>
              </a:xfrm>
            </p:grpSpPr>
            <p:pic>
              <p:nvPicPr>
                <p:cNvPr id="10" name="图片 9"/>
                <p:cNvPicPr>
                  <a:picLocks noChangeAspect="1"/>
                </p:cNvPicPr>
                <p:nvPr/>
              </p:nvPicPr>
              <p:blipFill rotWithShape="1">
                <a:blip r:embed="rId3"/>
                <a:srcRect r="26197"/>
                <a:stretch>
                  <a:fillRect/>
                </a:stretch>
              </p:blipFill>
              <p:spPr>
                <a:xfrm>
                  <a:off x="3301516" y="1697403"/>
                  <a:ext cx="3072127" cy="2364867"/>
                </a:xfrm>
                <a:prstGeom prst="rect">
                  <a:avLst/>
                </a:prstGeom>
              </p:spPr>
            </p:pic>
            <p:pic>
              <p:nvPicPr>
                <p:cNvPr id="13" name="picture 216"/>
                <p:cNvPicPr>
                  <a:picLocks noChangeAspect="1"/>
                </p:cNvPicPr>
                <p:nvPr/>
              </p:nvPicPr>
              <p:blipFill>
                <a:blip r:embed="rId4"/>
                <a:stretch>
                  <a:fillRect/>
                </a:stretch>
              </p:blipFill>
              <p:spPr>
                <a:xfrm rot="21600000">
                  <a:off x="4673433" y="1892344"/>
                  <a:ext cx="423714" cy="465781"/>
                </a:xfrm>
                <a:prstGeom prst="rect">
                  <a:avLst/>
                </a:prstGeom>
              </p:spPr>
            </p:pic>
            <p:sp>
              <p:nvSpPr>
                <p:cNvPr id="14" name="textbox 234"/>
                <p:cNvSpPr/>
                <p:nvPr/>
              </p:nvSpPr>
              <p:spPr>
                <a:xfrm rot="10800000" flipV="1">
                  <a:off x="5001111" y="1763843"/>
                  <a:ext cx="649950" cy="290970"/>
                </a:xfrm>
                <a:prstGeom prst="rect">
                  <a:avLst/>
                </a:prstGeom>
                <a:noFill/>
                <a:ln w="0" cap="flat">
                  <a:noFill/>
                  <a:prstDash val="solid"/>
                  <a:miter lim="0"/>
                </a:ln>
              </p:spPr>
              <p:txBody>
                <a:bodyPr vert="horz" wrap="square" lIns="0" tIns="0" rIns="0" bIns="0"/>
                <a:lstStyle/>
                <a:p>
                  <a:pPr eaLnBrk="0">
                    <a:lnSpc>
                      <a:spcPct val="88000"/>
                    </a:lnSpc>
                  </a:pPr>
                  <a:endParaRPr sz="100" dirty="0">
                    <a:solidFill>
                      <a:srgbClr val="000000"/>
                    </a:solidFill>
                    <a:latin typeface="Arial" panose="020B0604020202020204"/>
                    <a:ea typeface="Arial" panose="020B0604020202020204"/>
                    <a:cs typeface="Arial" panose="020B0604020202020204"/>
                  </a:endParaRPr>
                </a:p>
                <a:p>
                  <a:pPr marL="12700" eaLnBrk="0">
                    <a:lnSpc>
                      <a:spcPct val="85000"/>
                    </a:lnSpc>
                  </a:pPr>
                  <a:r>
                    <a:rPr sz="1200" b="1" kern="0" spc="30" dirty="0">
                      <a:solidFill>
                        <a:srgbClr val="0063BE">
                          <a:alpha val="100000"/>
                        </a:srgbClr>
                      </a:solidFill>
                      <a:latin typeface="Arial" panose="020B0604020202020204"/>
                      <a:ea typeface="Arial" panose="020B0604020202020204"/>
                      <a:cs typeface="Arial" panose="020B0604020202020204"/>
                    </a:rPr>
                    <a:t>-63.98%</a:t>
                  </a:r>
                  <a:endParaRPr sz="1200" dirty="0">
                    <a:solidFill>
                      <a:srgbClr val="000000"/>
                    </a:solidFill>
                    <a:latin typeface="Arial" panose="020B0604020202020204"/>
                    <a:ea typeface="Arial" panose="020B0604020202020204"/>
                    <a:cs typeface="Arial" panose="020B0604020202020204"/>
                  </a:endParaRPr>
                </a:p>
              </p:txBody>
            </p:sp>
            <p:pic>
              <p:nvPicPr>
                <p:cNvPr id="15" name="picture 208"/>
                <p:cNvPicPr>
                  <a:picLocks noChangeAspect="1"/>
                </p:cNvPicPr>
                <p:nvPr/>
              </p:nvPicPr>
              <p:blipFill>
                <a:blip r:embed="rId5"/>
                <a:stretch>
                  <a:fillRect/>
                </a:stretch>
              </p:blipFill>
              <p:spPr>
                <a:xfrm rot="21600000">
                  <a:off x="5592614" y="2054814"/>
                  <a:ext cx="441098" cy="465783"/>
                </a:xfrm>
                <a:prstGeom prst="rect">
                  <a:avLst/>
                </a:prstGeom>
              </p:spPr>
            </p:pic>
            <p:sp>
              <p:nvSpPr>
                <p:cNvPr id="20" name="textbox 178"/>
                <p:cNvSpPr/>
                <p:nvPr/>
              </p:nvSpPr>
              <p:spPr>
                <a:xfrm>
                  <a:off x="5998128" y="1965445"/>
                  <a:ext cx="712664" cy="242148"/>
                </a:xfrm>
                <a:prstGeom prst="rect">
                  <a:avLst/>
                </a:prstGeom>
                <a:noFill/>
                <a:ln w="0" cap="flat">
                  <a:noFill/>
                  <a:prstDash val="solid"/>
                  <a:miter lim="0"/>
                </a:ln>
              </p:spPr>
              <p:txBody>
                <a:bodyPr vert="horz" wrap="square" lIns="0" tIns="0" rIns="0" bIns="0"/>
                <a:lstStyle/>
                <a:p>
                  <a:pPr eaLnBrk="0">
                    <a:lnSpc>
                      <a:spcPct val="88000"/>
                    </a:lnSpc>
                  </a:pPr>
                  <a:endParaRPr sz="100" dirty="0">
                    <a:solidFill>
                      <a:srgbClr val="000000"/>
                    </a:solidFill>
                    <a:latin typeface="Arial" panose="020B0604020202020204"/>
                    <a:ea typeface="Arial" panose="020B0604020202020204"/>
                    <a:cs typeface="Arial" panose="020B0604020202020204"/>
                  </a:endParaRPr>
                </a:p>
                <a:p>
                  <a:pPr marL="12700" eaLnBrk="0">
                    <a:lnSpc>
                      <a:spcPct val="85000"/>
                    </a:lnSpc>
                  </a:pPr>
                  <a:r>
                    <a:rPr sz="800" b="1" kern="0" spc="40" dirty="0">
                      <a:solidFill>
                        <a:srgbClr val="0063BE">
                          <a:alpha val="100000"/>
                        </a:srgbClr>
                      </a:solidFill>
                      <a:latin typeface="Arial" panose="020B0604020202020204"/>
                      <a:ea typeface="Arial" panose="020B0604020202020204"/>
                      <a:cs typeface="Arial" panose="020B0604020202020204"/>
                    </a:rPr>
                    <a:t>+</a:t>
                  </a:r>
                  <a:r>
                    <a:rPr sz="1200" b="1" kern="0" spc="40" dirty="0">
                      <a:solidFill>
                        <a:srgbClr val="0063BE">
                          <a:alpha val="100000"/>
                        </a:srgbClr>
                      </a:solidFill>
                      <a:latin typeface="Arial" panose="020B0604020202020204"/>
                      <a:ea typeface="Arial" panose="020B0604020202020204"/>
                      <a:cs typeface="Arial" panose="020B0604020202020204"/>
                    </a:rPr>
                    <a:t>79.72%</a:t>
                  </a:r>
                  <a:endParaRPr sz="1200" dirty="0">
                    <a:solidFill>
                      <a:srgbClr val="000000"/>
                    </a:solidFill>
                    <a:latin typeface="Arial" panose="020B0604020202020204"/>
                    <a:ea typeface="Arial" panose="020B0604020202020204"/>
                    <a:cs typeface="Arial" panose="020B0604020202020204"/>
                  </a:endParaRPr>
                </a:p>
              </p:txBody>
            </p:sp>
          </p:grpSp>
          <p:pic>
            <p:nvPicPr>
              <p:cNvPr id="5" name="图片 4"/>
              <p:cNvPicPr>
                <a:picLocks noChangeAspect="1"/>
              </p:cNvPicPr>
              <p:nvPr/>
            </p:nvPicPr>
            <p:blipFill rotWithShape="1">
              <a:blip r:embed="rId6"/>
              <a:srcRect l="4687" r="7027"/>
              <a:stretch>
                <a:fillRect/>
              </a:stretch>
            </p:blipFill>
            <p:spPr>
              <a:xfrm>
                <a:off x="5683351" y="3245138"/>
                <a:ext cx="3162198" cy="2335292"/>
              </a:xfrm>
              <a:prstGeom prst="rect">
                <a:avLst/>
              </a:prstGeom>
            </p:spPr>
          </p:pic>
          <p:sp>
            <p:nvSpPr>
              <p:cNvPr id="6" name="textbox 168"/>
              <p:cNvSpPr/>
              <p:nvPr/>
            </p:nvSpPr>
            <p:spPr>
              <a:xfrm>
                <a:off x="5741260" y="2440222"/>
                <a:ext cx="6145940" cy="759834"/>
              </a:xfrm>
              <a:prstGeom prst="rect">
                <a:avLst/>
              </a:prstGeom>
              <a:noFill/>
              <a:ln w="0" cap="flat">
                <a:noFill/>
                <a:prstDash val="solid"/>
                <a:miter lim="0"/>
              </a:ln>
            </p:spPr>
            <p:txBody>
              <a:bodyPr vert="horz" wrap="square" lIns="0" tIns="0" rIns="0" bIns="0"/>
              <a:lstStyle/>
              <a:p>
                <a:pPr eaLnBrk="0">
                  <a:lnSpc>
                    <a:spcPct val="150000"/>
                  </a:lnSpc>
                </a:pPr>
                <a:r>
                  <a:rPr lang="zh-CN" altLang="en-US" sz="1400" kern="0" spc="100" dirty="0">
                    <a:latin typeface="微软雅黑" panose="020B0503020204020204" pitchFamily="34" charset="-122"/>
                    <a:ea typeface="微软雅黑" panose="020B0503020204020204" pitchFamily="34" charset="-122"/>
                    <a:cs typeface="Arial" panose="020B0604020202020204"/>
                    <a:sym typeface="+mn-ea"/>
                  </a:rPr>
                  <a:t>肠外营养中期患者出现胆汁淤积症后，使用牛磺酸组（</a:t>
                </a:r>
                <a:r>
                  <a:rPr lang="en-US" altLang="zh-CN" sz="1400" kern="0" spc="100" dirty="0">
                    <a:latin typeface="微软雅黑" panose="020B0503020204020204" pitchFamily="34" charset="-122"/>
                    <a:ea typeface="微软雅黑" panose="020B0503020204020204" pitchFamily="34" charset="-122"/>
                    <a:cs typeface="Arial" panose="020B0604020202020204"/>
                    <a:sym typeface="+mn-ea"/>
                  </a:rPr>
                  <a:t>A</a:t>
                </a:r>
                <a:r>
                  <a:rPr lang="zh-CN" altLang="en-US" sz="1400" kern="0" spc="100" dirty="0">
                    <a:latin typeface="微软雅黑" panose="020B0503020204020204" pitchFamily="34" charset="-122"/>
                    <a:ea typeface="微软雅黑" panose="020B0503020204020204" pitchFamily="34" charset="-122"/>
                    <a:cs typeface="Arial" panose="020B0604020202020204"/>
                    <a:sym typeface="+mn-ea"/>
                  </a:rPr>
                  <a:t>组）比没使用牛磺酸组（</a:t>
                </a:r>
                <a:r>
                  <a:rPr lang="en-US" altLang="zh-CN" sz="1400" kern="0" spc="100" dirty="0">
                    <a:latin typeface="微软雅黑" panose="020B0503020204020204" pitchFamily="34" charset="-122"/>
                    <a:ea typeface="微软雅黑" panose="020B0503020204020204" pitchFamily="34" charset="-122"/>
                    <a:cs typeface="Arial" panose="020B0604020202020204"/>
                    <a:sym typeface="+mn-ea"/>
                  </a:rPr>
                  <a:t>B</a:t>
                </a:r>
                <a:r>
                  <a:rPr lang="zh-CN" altLang="en-US" sz="1400" kern="0" spc="100" dirty="0">
                    <a:latin typeface="微软雅黑" panose="020B0503020204020204" pitchFamily="34" charset="-122"/>
                    <a:ea typeface="微软雅黑" panose="020B0503020204020204" pitchFamily="34" charset="-122"/>
                    <a:cs typeface="Arial" panose="020B0604020202020204"/>
                    <a:sym typeface="+mn-ea"/>
                  </a:rPr>
                  <a:t>组）</a:t>
                </a:r>
                <a:r>
                  <a:rPr lang="zh-CN" altLang="en-US" sz="1400" b="1" dirty="0">
                    <a:latin typeface="微软雅黑" panose="020B0503020204020204" pitchFamily="34" charset="-122"/>
                    <a:ea typeface="微软雅黑" panose="020B0503020204020204" pitchFamily="34" charset="-122"/>
                    <a:sym typeface="+mn-ea"/>
                  </a:rPr>
                  <a:t>谷氨酰转肽酶和天门冬氨酸氨基转移酶水平明显降低</a:t>
                </a:r>
                <a:r>
                  <a:rPr lang="en-US" altLang="zh-CN" sz="1400" b="1" baseline="30000" dirty="0">
                    <a:latin typeface="微软雅黑" panose="020B0503020204020204" pitchFamily="34" charset="-122"/>
                    <a:ea typeface="微软雅黑" panose="020B0503020204020204" pitchFamily="34" charset="-122"/>
                    <a:sym typeface="+mn-ea"/>
                  </a:rPr>
                  <a:t>1</a:t>
                </a:r>
                <a:r>
                  <a:rPr lang="zh-CN" altLang="en-US" sz="1400" b="1" dirty="0">
                    <a:latin typeface="微软雅黑" panose="020B0503020204020204" pitchFamily="34" charset="-122"/>
                    <a:ea typeface="微软雅黑" panose="020B0503020204020204" pitchFamily="34" charset="-122"/>
                    <a:sym typeface="+mn-ea"/>
                  </a:rPr>
                  <a:t>。</a:t>
                </a:r>
                <a:endParaRPr lang="en-US" altLang="zh-CN" sz="1400" b="1" dirty="0">
                  <a:latin typeface="微软雅黑" panose="020B0503020204020204" pitchFamily="34" charset="-122"/>
                  <a:ea typeface="微软雅黑" panose="020B0503020204020204" pitchFamily="34" charset="-122"/>
                </a:endParaRPr>
              </a:p>
              <a:p>
                <a:pPr eaLnBrk="0">
                  <a:lnSpc>
                    <a:spcPct val="150000"/>
                  </a:lnSpc>
                </a:pPr>
                <a:endParaRPr lang="zh-CN" altLang="en-US" sz="1500" b="1" kern="0" spc="90" dirty="0">
                  <a:solidFill>
                    <a:srgbClr val="002967">
                      <a:alpha val="100000"/>
                    </a:srgbClr>
                  </a:solidFill>
                  <a:latin typeface="微软雅黑" panose="020B0503020204020204" pitchFamily="34" charset="-122"/>
                  <a:ea typeface="微软雅黑" panose="020B0503020204020204" pitchFamily="34" charset="-122"/>
                  <a:cs typeface="微软雅黑" panose="020B0503020204020204" pitchFamily="34" charset="-122"/>
                </a:endParaRPr>
              </a:p>
            </p:txBody>
          </p:sp>
        </p:grpSp>
        <p:sp>
          <p:nvSpPr>
            <p:cNvPr id="4" name="矩形: 圆角 3"/>
            <p:cNvSpPr/>
            <p:nvPr/>
          </p:nvSpPr>
          <p:spPr>
            <a:xfrm>
              <a:off x="351810" y="296932"/>
              <a:ext cx="2035415" cy="484567"/>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安全性（</a:t>
              </a:r>
              <a:r>
                <a:rPr lang="en-US" altLang="zh-CN"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1/2</a:t>
              </a:r>
              <a:r>
                <a:rPr lang="zh-CN" altLang="en-US"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400" b="1" dirty="0">
                <a:solidFill>
                  <a:schemeClr val="tx1"/>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0" advTm="46537"/>
    </mc:Choice>
    <mc:Fallback>
      <p:transition advTm="4653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descr="世桥生物标志-01"/>
          <p:cNvPicPr>
            <a:picLocks noChangeAspect="1"/>
          </p:cNvPicPr>
          <p:nvPr/>
        </p:nvPicPr>
        <p:blipFill>
          <a:blip r:embed="rId1"/>
          <a:stretch>
            <a:fillRect/>
          </a:stretch>
        </p:blipFill>
        <p:spPr>
          <a:xfrm>
            <a:off x="10776795" y="117790"/>
            <a:ext cx="1248950" cy="721444"/>
          </a:xfrm>
          <a:prstGeom prst="rect">
            <a:avLst/>
          </a:prstGeom>
        </p:spPr>
      </p:pic>
      <p:cxnSp>
        <p:nvCxnSpPr>
          <p:cNvPr id="3" name="直接连接符 2"/>
          <p:cNvCxnSpPr/>
          <p:nvPr/>
        </p:nvCxnSpPr>
        <p:spPr>
          <a:xfrm>
            <a:off x="399658" y="969450"/>
            <a:ext cx="1148837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灯片编号占位符 1"/>
          <p:cNvSpPr>
            <a:spLocks noGrp="1"/>
          </p:cNvSpPr>
          <p:nvPr>
            <p:ph type="sldNum" sz="quarter" idx="12"/>
          </p:nvPr>
        </p:nvSpPr>
        <p:spPr>
          <a:xfrm>
            <a:off x="9282545" y="631190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82F07F4B-738E-4952-A507-C2AE9FAC8DC0}" type="slidenum">
              <a:rPr kumimoji="0" lang="en-US" altLang="zh-CN" sz="1200" b="0" i="0" u="none" strike="noStrike" kern="1200" cap="none" spc="0" normalizeH="0" baseline="0" noProof="0" smtClean="0">
                <a:ln>
                  <a:noFill/>
                </a:ln>
                <a:solidFill>
                  <a:prstClr val="black">
                    <a:tint val="75000"/>
                  </a:prstClr>
                </a:solidFill>
                <a:effectLst/>
                <a:uLnTx/>
                <a:uFillTx/>
                <a:latin typeface="Calibri" panose="020F0502020204030204"/>
                <a:ea typeface="宋体" panose="02010600030101010101" pitchFamily="2" charset="-122"/>
                <a:cs typeface="+mn-cs"/>
              </a:rPr>
            </a:fld>
            <a:endParaRPr kumimoji="0" lang="en-US" altLang="zh-CN" sz="1200" b="0" i="0" u="none" strike="noStrike" kern="1200" cap="none" spc="0" normalizeH="0" baseline="0" noProof="0">
              <a:ln>
                <a:noFill/>
              </a:ln>
              <a:solidFill>
                <a:prstClr val="black">
                  <a:tint val="75000"/>
                </a:prstClr>
              </a:solidFill>
              <a:effectLst/>
              <a:uLnTx/>
              <a:uFillTx/>
              <a:latin typeface="Calibri" panose="020F0502020204030204"/>
              <a:ea typeface="宋体" panose="02010600030101010101" pitchFamily="2" charset="-122"/>
              <a:cs typeface="+mn-cs"/>
            </a:endParaRPr>
          </a:p>
        </p:txBody>
      </p:sp>
      <p:grpSp>
        <p:nvGrpSpPr>
          <p:cNvPr id="22" name="组合 21"/>
          <p:cNvGrpSpPr/>
          <p:nvPr/>
        </p:nvGrpSpPr>
        <p:grpSpPr>
          <a:xfrm>
            <a:off x="351810" y="296932"/>
            <a:ext cx="11536224" cy="6130034"/>
            <a:chOff x="351810" y="296932"/>
            <a:chExt cx="11536224" cy="6130034"/>
          </a:xfrm>
        </p:grpSpPr>
        <p:grpSp>
          <p:nvGrpSpPr>
            <p:cNvPr id="21" name="组合 20"/>
            <p:cNvGrpSpPr/>
            <p:nvPr/>
          </p:nvGrpSpPr>
          <p:grpSpPr>
            <a:xfrm>
              <a:off x="351810" y="296932"/>
              <a:ext cx="11536224" cy="6130034"/>
              <a:chOff x="351810" y="296932"/>
              <a:chExt cx="11536224" cy="6130034"/>
            </a:xfrm>
          </p:grpSpPr>
          <p:sp>
            <p:nvSpPr>
              <p:cNvPr id="14" name="矩形: 圆角 13"/>
              <p:cNvSpPr/>
              <p:nvPr/>
            </p:nvSpPr>
            <p:spPr>
              <a:xfrm>
                <a:off x="1785297" y="1201943"/>
                <a:ext cx="10102737" cy="2116856"/>
              </a:xfrm>
              <a:prstGeom prst="roundRect">
                <a:avLst>
                  <a:gd name="adj" fmla="val 0"/>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extbox 64"/>
              <p:cNvSpPr/>
              <p:nvPr/>
            </p:nvSpPr>
            <p:spPr>
              <a:xfrm>
                <a:off x="2209878" y="317985"/>
                <a:ext cx="8744265" cy="508008"/>
              </a:xfrm>
              <a:prstGeom prst="rect">
                <a:avLst/>
              </a:prstGeom>
              <a:noFill/>
              <a:ln w="0" cap="flat">
                <a:noFill/>
                <a:prstDash val="solid"/>
                <a:miter lim="0"/>
              </a:ln>
            </p:spPr>
            <p:txBody>
              <a:bodyPr vert="horz" wrap="square" lIns="0" tIns="0" rIns="0" bIns="0"/>
              <a:lstStyle/>
              <a:p>
                <a:pPr marL="0" marR="0" lvl="0" indent="0" algn="l" defTabSz="914400" rtl="0" eaLnBrk="0" fontAlgn="auto" latinLnBrk="0" hangingPunct="1">
                  <a:lnSpc>
                    <a:spcPct val="92000"/>
                  </a:lnSpc>
                  <a:spcBef>
                    <a:spcPts val="0"/>
                  </a:spcBef>
                  <a:spcAft>
                    <a:spcPts val="0"/>
                  </a:spcAft>
                  <a:buClrTx/>
                  <a:buSzTx/>
                  <a:buFontTx/>
                  <a:buNone/>
                  <a:defRPr/>
                </a:pPr>
                <a:r>
                  <a:rPr kumimoji="0" lang="en-US" sz="100" b="0" i="0" u="none" strike="noStrike" kern="1200" cap="none" spc="0" normalizeH="0" baseline="0" noProof="0" dirty="0">
                    <a:ln>
                      <a:noFill/>
                    </a:ln>
                    <a:solidFill>
                      <a:srgbClr val="000000"/>
                    </a:solidFill>
                    <a:effectLst/>
                    <a:uLnTx/>
                    <a:uFillTx/>
                    <a:latin typeface="Arial" panose="020B0604020202020204"/>
                    <a:ea typeface="Arial" panose="020B0604020202020204"/>
                    <a:cs typeface="Arial" panose="020B0604020202020204"/>
                  </a:rPr>
                  <a:t>01</a:t>
                </a:r>
                <a:endParaRPr kumimoji="0" sz="100" b="0" i="0" u="none" strike="noStrike" kern="1200" cap="none" spc="0" normalizeH="0" baseline="0" noProof="0" dirty="0">
                  <a:ln>
                    <a:noFill/>
                  </a:ln>
                  <a:solidFill>
                    <a:srgbClr val="000000"/>
                  </a:solidFill>
                  <a:effectLst/>
                  <a:uLnTx/>
                  <a:uFillTx/>
                  <a:latin typeface="Arial" panose="020B0604020202020204"/>
                  <a:ea typeface="Arial" panose="020B0604020202020204"/>
                  <a:cs typeface="Arial" panose="020B0604020202020204"/>
                </a:endParaRPr>
              </a:p>
              <a:p>
                <a:pPr marL="327025" marR="0" lvl="0" indent="0" algn="l" defTabSz="914400" rtl="0" eaLnBrk="0" fontAlgn="auto" latinLnBrk="0" hangingPunct="1">
                  <a:lnSpc>
                    <a:spcPct val="91000"/>
                  </a:lnSpc>
                  <a:spcBef>
                    <a:spcPts val="600"/>
                  </a:spcBef>
                  <a:spcAft>
                    <a:spcPts val="600"/>
                  </a:spcAft>
                  <a:buClrTx/>
                  <a:buSzTx/>
                  <a:buFontTx/>
                  <a:buNone/>
                  <a:tabLst>
                    <a:tab pos="520700" algn="l"/>
                  </a:tabLst>
                  <a:defRPr/>
                </a:pPr>
                <a:r>
                  <a:rPr lang="zh-CN" altLang="en-US" sz="2000" b="1" kern="0" dirty="0">
                    <a:solidFill>
                      <a:srgbClr val="C00000"/>
                    </a:solidFill>
                    <a:latin typeface="微软雅黑" panose="020B0503020204020204" pitchFamily="34" charset="-122"/>
                    <a:ea typeface="微软雅黑" panose="020B0503020204020204" pitchFamily="34" charset="-122"/>
                  </a:rPr>
                  <a:t>不含亚硫酸盐抗氧剂</a:t>
                </a:r>
                <a:r>
                  <a:rPr lang="zh-CN" altLang="en-US" sz="2000" b="1" kern="0" dirty="0">
                    <a:solidFill>
                      <a:prstClr val="black"/>
                    </a:solidFill>
                    <a:latin typeface="微软雅黑" panose="020B0503020204020204" pitchFamily="34" charset="-122"/>
                    <a:ea typeface="微软雅黑" panose="020B0503020204020204" pitchFamily="34" charset="-122"/>
                  </a:rPr>
                  <a:t>，避免相关不良反应。</a:t>
                </a:r>
                <a:endParaRPr lang="zh-CN" altLang="en-US" sz="2000" b="1" kern="0" dirty="0">
                  <a:solidFill>
                    <a:prstClr val="black"/>
                  </a:solidFill>
                  <a:latin typeface="微软雅黑" panose="020B0503020204020204" pitchFamily="34" charset="-122"/>
                  <a:ea typeface="微软雅黑" panose="020B0503020204020204" pitchFamily="34" charset="-122"/>
                </a:endParaRPr>
              </a:p>
              <a:p>
                <a:pPr marL="327025" marR="0" lvl="0" indent="0" algn="l" defTabSz="914400" rtl="0" eaLnBrk="0" fontAlgn="auto" latinLnBrk="0" hangingPunct="1">
                  <a:lnSpc>
                    <a:spcPct val="91000"/>
                  </a:lnSpc>
                  <a:spcBef>
                    <a:spcPts val="600"/>
                  </a:spcBef>
                  <a:spcAft>
                    <a:spcPts val="600"/>
                  </a:spcAft>
                  <a:buClrTx/>
                  <a:buSzTx/>
                  <a:buFontTx/>
                  <a:buNone/>
                  <a:tabLst>
                    <a:tab pos="520700" algn="l"/>
                  </a:tabLst>
                  <a:defRPr/>
                </a:pPr>
                <a:endParaRPr kumimoji="0"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399658" y="5856101"/>
                <a:ext cx="11280208" cy="570865"/>
              </a:xfrm>
              <a:prstGeom prst="rect">
                <a:avLst/>
              </a:prstGeom>
              <a:noFill/>
            </p:spPr>
            <p:txBody>
              <a:bodyPr wrap="square">
                <a:spAutoFit/>
              </a:bodyPr>
              <a:lstStyle/>
              <a:p>
                <a:pPr marL="0" marR="0" lvl="0" indent="0" algn="l" defTabSz="914400" rtl="0" eaLnBrk="0" fontAlgn="auto" latinLnBrk="0" hangingPunct="1">
                  <a:lnSpc>
                    <a:spcPct val="120000"/>
                  </a:lnSpc>
                  <a:spcBef>
                    <a:spcPts val="0"/>
                  </a:spcBef>
                  <a:spcAft>
                    <a:spcPts val="0"/>
                  </a:spcAft>
                  <a:buClrTx/>
                  <a:buSzTx/>
                  <a:buFontTx/>
                  <a:buNone/>
                  <a:defRPr/>
                </a:pPr>
                <a:r>
                  <a:rPr kumimoji="0" lang="en-US" altLang="zh-CN"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1</a:t>
                </a:r>
                <a:r>
                  <a:rPr kumimoji="0" lang="zh-CN" altLang="en-US"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a:t>
                </a:r>
                <a:r>
                  <a:rPr kumimoji="0" lang="zh-CN" altLang="en-US"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复方氨基酸注射液临床应用专家共识 </a:t>
                </a:r>
                <a:endParaRPr kumimoji="0" lang="en-US" altLang="zh-CN"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a:p>
                <a:pPr marL="0" marR="0" lvl="0" indent="0" algn="l" defTabSz="914400" rtl="0" eaLnBrk="0" fontAlgn="auto" latinLnBrk="0" hangingPunct="1">
                  <a:lnSpc>
                    <a:spcPct val="120000"/>
                  </a:lnSpc>
                  <a:spcBef>
                    <a:spcPts val="0"/>
                  </a:spcBef>
                  <a:spcAft>
                    <a:spcPts val="0"/>
                  </a:spcAft>
                  <a:buClrTx/>
                  <a:buSzTx/>
                  <a:buFontTx/>
                  <a:buNone/>
                  <a:defRPr/>
                </a:pPr>
                <a:r>
                  <a:rPr kumimoji="0" lang="en-US" altLang="zh-CN" sz="800" b="0" i="0" u="none" strike="noStrike" kern="1200" cap="none" spc="-5" normalizeH="0" baseline="0" noProof="0" dirty="0">
                    <a:ln>
                      <a:noFill/>
                    </a:ln>
                    <a:solidFill>
                      <a:srgbClr val="303539"/>
                    </a:solidFill>
                    <a:effectLst/>
                    <a:uLnTx/>
                    <a:uFillTx/>
                    <a:latin typeface="微软雅黑" panose="020B0503020204020204" pitchFamily="34" charset="-122"/>
                    <a:ea typeface="微软雅黑" panose="020B0503020204020204" pitchFamily="34" charset="-122"/>
                    <a:cs typeface="Times New Roman" panose="02020603050405020304"/>
                  </a:rPr>
                  <a:t>2</a:t>
                </a:r>
                <a:r>
                  <a:rPr kumimoji="0" lang="zh-CN" altLang="en-US" sz="800" b="0" i="0" u="none" strike="noStrike" kern="1200" cap="none" spc="-5" normalizeH="0" baseline="0" noProof="0" dirty="0">
                    <a:ln>
                      <a:noFill/>
                    </a:ln>
                    <a:solidFill>
                      <a:srgbClr val="303539"/>
                    </a:solidFill>
                    <a:effectLst/>
                    <a:uLnTx/>
                    <a:uFillTx/>
                    <a:latin typeface="微软雅黑" panose="020B0503020204020204" pitchFamily="34" charset="-122"/>
                    <a:ea typeface="微软雅黑" panose="020B0503020204020204" pitchFamily="34" charset="-122"/>
                    <a:cs typeface="Times New Roman" panose="02020603050405020304"/>
                  </a:rPr>
                  <a:t>、复方氨基酸注射液中亚硫酸盐引起过敏反应及风险防范</a:t>
                </a:r>
                <a:r>
                  <a:rPr kumimoji="0" lang="en-US" altLang="zh-CN" sz="800" b="0" i="0" u="none" strike="noStrike" kern="1200" cap="none" spc="-5" normalizeH="0" baseline="0" noProof="0" dirty="0">
                    <a:ln>
                      <a:noFill/>
                    </a:ln>
                    <a:solidFill>
                      <a:srgbClr val="303539"/>
                    </a:solidFill>
                    <a:effectLst/>
                    <a:uLnTx/>
                    <a:uFillTx/>
                    <a:latin typeface="微软雅黑" panose="020B0503020204020204" pitchFamily="34" charset="-122"/>
                    <a:ea typeface="微软雅黑" panose="020B0503020204020204" pitchFamily="34" charset="-122"/>
                    <a:cs typeface="Times New Roman" panose="02020603050405020304"/>
                  </a:rPr>
                  <a:t>,《</a:t>
                </a:r>
                <a:r>
                  <a:rPr kumimoji="0" lang="zh-CN" altLang="en-US" sz="800" b="0" i="0" u="none" strike="noStrike" kern="1200" cap="none" spc="-5" normalizeH="0" baseline="0" noProof="0" dirty="0">
                    <a:ln>
                      <a:noFill/>
                    </a:ln>
                    <a:solidFill>
                      <a:srgbClr val="303539"/>
                    </a:solidFill>
                    <a:effectLst/>
                    <a:uLnTx/>
                    <a:uFillTx/>
                    <a:latin typeface="微软雅黑" panose="020B0503020204020204" pitchFamily="34" charset="-122"/>
                    <a:ea typeface="微软雅黑" panose="020B0503020204020204" pitchFamily="34" charset="-122"/>
                    <a:cs typeface="Times New Roman" panose="02020603050405020304"/>
                  </a:rPr>
                  <a:t>临床药物治疗杂志</a:t>
                </a:r>
                <a:r>
                  <a:rPr kumimoji="0" lang="en-US" altLang="zh-CN" sz="800" b="0" i="0" u="none" strike="noStrike" kern="1200" cap="none" spc="-5" normalizeH="0" baseline="0" noProof="0" dirty="0">
                    <a:ln>
                      <a:noFill/>
                    </a:ln>
                    <a:solidFill>
                      <a:srgbClr val="303539"/>
                    </a:solidFill>
                    <a:effectLst/>
                    <a:uLnTx/>
                    <a:uFillTx/>
                    <a:latin typeface="微软雅黑" panose="020B0503020204020204" pitchFamily="34" charset="-122"/>
                    <a:ea typeface="微软雅黑" panose="020B0503020204020204" pitchFamily="34" charset="-122"/>
                    <a:cs typeface="Times New Roman" panose="02020603050405020304"/>
                  </a:rPr>
                  <a:t>》2018,16(4)</a:t>
                </a:r>
                <a:endParaRPr kumimoji="0" lang="en-US" altLang="zh-CN" sz="800" b="0" i="0" u="none" strike="noStrike" kern="1200" cap="none" spc="-5" normalizeH="0" baseline="0" noProof="0" dirty="0">
                  <a:ln>
                    <a:noFill/>
                  </a:ln>
                  <a:solidFill>
                    <a:srgbClr val="303539"/>
                  </a:solidFill>
                  <a:effectLst/>
                  <a:uLnTx/>
                  <a:uFillTx/>
                  <a:latin typeface="微软雅黑" panose="020B0503020204020204" pitchFamily="34" charset="-122"/>
                  <a:ea typeface="微软雅黑" panose="020B0503020204020204" pitchFamily="34" charset="-122"/>
                  <a:cs typeface="Times New Roman" panose="02020603050405020304"/>
                </a:endParaRPr>
              </a:p>
              <a:p>
                <a:pPr marL="0" marR="0" lvl="0" indent="0" algn="l" defTabSz="914400" rtl="0" eaLnBrk="0" fontAlgn="auto" latinLnBrk="0" hangingPunct="1">
                  <a:lnSpc>
                    <a:spcPct val="120000"/>
                  </a:lnSpc>
                  <a:spcBef>
                    <a:spcPts val="0"/>
                  </a:spcBef>
                  <a:spcAft>
                    <a:spcPts val="0"/>
                  </a:spcAft>
                  <a:buClrTx/>
                  <a:buSzTx/>
                  <a:buFontTx/>
                  <a:buNone/>
                  <a:defRPr/>
                </a:pPr>
                <a:r>
                  <a:rPr kumimoji="0" lang="en-US" altLang="zh-CN" sz="800" b="0" i="0" u="none" strike="noStrike" kern="1200" cap="none" spc="-5" normalizeH="0" baseline="0" noProof="0" dirty="0">
                    <a:ln>
                      <a:noFill/>
                    </a:ln>
                    <a:solidFill>
                      <a:srgbClr val="303539"/>
                    </a:solidFill>
                    <a:effectLst/>
                    <a:uLnTx/>
                    <a:uFillTx/>
                    <a:latin typeface="微软雅黑" panose="020B0503020204020204" pitchFamily="34" charset="-122"/>
                    <a:ea typeface="微软雅黑" panose="020B0503020204020204" pitchFamily="34" charset="-122"/>
                    <a:cs typeface="Times New Roman" panose="02020603050405020304"/>
                  </a:rPr>
                  <a:t>3</a:t>
                </a:r>
                <a:r>
                  <a:rPr kumimoji="0" lang="zh-CN" altLang="en-US" sz="800" b="0" i="0" u="none" strike="noStrike" kern="1200" cap="none" spc="-5" normalizeH="0" baseline="0" noProof="0" dirty="0">
                    <a:ln>
                      <a:noFill/>
                    </a:ln>
                    <a:solidFill>
                      <a:srgbClr val="303539"/>
                    </a:solidFill>
                    <a:effectLst/>
                    <a:uLnTx/>
                    <a:uFillTx/>
                    <a:latin typeface="微软雅黑" panose="020B0503020204020204" pitchFamily="34" charset="-122"/>
                    <a:ea typeface="微软雅黑" panose="020B0503020204020204" pitchFamily="34" charset="-122"/>
                    <a:cs typeface="Times New Roman" panose="02020603050405020304"/>
                  </a:rPr>
                  <a:t>、</a:t>
                </a:r>
                <a:r>
                  <a:rPr kumimoji="0" lang="en-US" altLang="zh-CN" sz="800" b="0" i="0" u="none" strike="noStrike" kern="1200" cap="none" spc="-5" normalizeH="0" baseline="0" noProof="0" dirty="0">
                    <a:ln>
                      <a:noFill/>
                    </a:ln>
                    <a:solidFill>
                      <a:srgbClr val="303539"/>
                    </a:solidFill>
                    <a:effectLst/>
                    <a:uLnTx/>
                    <a:uFillTx/>
                    <a:latin typeface="微软雅黑" panose="020B0503020204020204" pitchFamily="34" charset="-122"/>
                    <a:ea typeface="微软雅黑" panose="020B0503020204020204" pitchFamily="34" charset="-122"/>
                    <a:cs typeface="Times New Roman" panose="02020603050405020304"/>
                  </a:rPr>
                  <a:t>2004</a:t>
                </a:r>
                <a:r>
                  <a:rPr kumimoji="0" lang="zh-CN" altLang="en-US" sz="800" b="0" i="0" u="none" strike="noStrike" kern="1200" cap="none" spc="-5" normalizeH="0" baseline="0" noProof="0" dirty="0">
                    <a:ln>
                      <a:noFill/>
                    </a:ln>
                    <a:solidFill>
                      <a:srgbClr val="303539"/>
                    </a:solidFill>
                    <a:effectLst/>
                    <a:uLnTx/>
                    <a:uFillTx/>
                    <a:latin typeface="微软雅黑" panose="020B0503020204020204" pitchFamily="34" charset="-122"/>
                    <a:ea typeface="微软雅黑" panose="020B0503020204020204" pitchFamily="34" charset="-122"/>
                    <a:cs typeface="Times New Roman" panose="02020603050405020304"/>
                  </a:rPr>
                  <a:t>－</a:t>
                </a:r>
                <a:r>
                  <a:rPr kumimoji="0" lang="en-US" altLang="zh-CN" sz="800" b="0" i="0" u="none" strike="noStrike" kern="1200" cap="none" spc="-5" normalizeH="0" baseline="0" noProof="0" dirty="0">
                    <a:ln>
                      <a:noFill/>
                    </a:ln>
                    <a:solidFill>
                      <a:srgbClr val="303539"/>
                    </a:solidFill>
                    <a:effectLst/>
                    <a:uLnTx/>
                    <a:uFillTx/>
                    <a:latin typeface="微软雅黑" panose="020B0503020204020204" pitchFamily="34" charset="-122"/>
                    <a:ea typeface="微软雅黑" panose="020B0503020204020204" pitchFamily="34" charset="-122"/>
                    <a:cs typeface="Times New Roman" panose="02020603050405020304"/>
                  </a:rPr>
                  <a:t>2013</a:t>
                </a:r>
                <a:r>
                  <a:rPr kumimoji="0" lang="zh-CN" altLang="en-US" sz="800" b="0" i="0" u="none" strike="noStrike" kern="1200" cap="none" spc="-5" normalizeH="0" baseline="0" noProof="0" dirty="0">
                    <a:ln>
                      <a:noFill/>
                    </a:ln>
                    <a:solidFill>
                      <a:srgbClr val="303539"/>
                    </a:solidFill>
                    <a:effectLst/>
                    <a:uLnTx/>
                    <a:uFillTx/>
                    <a:latin typeface="微软雅黑" panose="020B0503020204020204" pitchFamily="34" charset="-122"/>
                    <a:ea typeface="微软雅黑" panose="020B0503020204020204" pitchFamily="34" charset="-122"/>
                    <a:cs typeface="Times New Roman" panose="02020603050405020304"/>
                  </a:rPr>
                  <a:t>年</a:t>
                </a:r>
                <a:r>
                  <a:rPr kumimoji="0" lang="en-US" altLang="zh-CN" sz="800" b="0" i="0" u="none" strike="noStrike" kern="1200" cap="none" spc="-5" normalizeH="0" baseline="0" noProof="0" dirty="0">
                    <a:ln>
                      <a:noFill/>
                    </a:ln>
                    <a:solidFill>
                      <a:srgbClr val="303539"/>
                    </a:solidFill>
                    <a:effectLst/>
                    <a:uLnTx/>
                    <a:uFillTx/>
                    <a:latin typeface="微软雅黑" panose="020B0503020204020204" pitchFamily="34" charset="-122"/>
                    <a:ea typeface="微软雅黑" panose="020B0503020204020204" pitchFamily="34" charset="-122"/>
                    <a:cs typeface="Times New Roman" panose="02020603050405020304"/>
                  </a:rPr>
                  <a:t>5703</a:t>
                </a:r>
                <a:r>
                  <a:rPr kumimoji="0" lang="zh-CN" altLang="en-US" sz="800" b="0" i="0" u="none" strike="noStrike" kern="1200" cap="none" spc="-5" normalizeH="0" baseline="0" noProof="0" dirty="0">
                    <a:ln>
                      <a:noFill/>
                    </a:ln>
                    <a:solidFill>
                      <a:srgbClr val="303539"/>
                    </a:solidFill>
                    <a:effectLst/>
                    <a:uLnTx/>
                    <a:uFillTx/>
                    <a:latin typeface="微软雅黑" panose="020B0503020204020204" pitchFamily="34" charset="-122"/>
                    <a:ea typeface="微软雅黑" panose="020B0503020204020204" pitchFamily="34" charset="-122"/>
                    <a:cs typeface="Times New Roman" panose="02020603050405020304"/>
                  </a:rPr>
                  <a:t>例复方氨基酸注射液（</a:t>
                </a:r>
                <a:r>
                  <a:rPr kumimoji="0" lang="en-US" altLang="zh-CN" sz="800" b="0" i="0" u="none" strike="noStrike" kern="1200" cap="none" spc="-5" normalizeH="0" baseline="0" noProof="0" dirty="0">
                    <a:ln>
                      <a:noFill/>
                    </a:ln>
                    <a:solidFill>
                      <a:srgbClr val="303539"/>
                    </a:solidFill>
                    <a:effectLst/>
                    <a:uLnTx/>
                    <a:uFillTx/>
                    <a:latin typeface="微软雅黑" panose="020B0503020204020204" pitchFamily="34" charset="-122"/>
                    <a:ea typeface="微软雅黑" panose="020B0503020204020204" pitchFamily="34" charset="-122"/>
                    <a:cs typeface="Times New Roman" panose="02020603050405020304"/>
                  </a:rPr>
                  <a:t>18AA</a:t>
                </a:r>
                <a:r>
                  <a:rPr kumimoji="0" lang="zh-CN" altLang="en-US" sz="800" b="0" i="0" u="none" strike="noStrike" kern="1200" cap="none" spc="-5" normalizeH="0" baseline="0" noProof="0" dirty="0">
                    <a:ln>
                      <a:noFill/>
                    </a:ln>
                    <a:solidFill>
                      <a:srgbClr val="303539"/>
                    </a:solidFill>
                    <a:effectLst/>
                    <a:uLnTx/>
                    <a:uFillTx/>
                    <a:latin typeface="微软雅黑" panose="020B0503020204020204" pitchFamily="34" charset="-122"/>
                    <a:ea typeface="微软雅黑" panose="020B0503020204020204" pitchFamily="34" charset="-122"/>
                    <a:cs typeface="Times New Roman" panose="02020603050405020304"/>
                  </a:rPr>
                  <a:t>）致不良反应</a:t>
                </a:r>
                <a:r>
                  <a:rPr kumimoji="0" lang="en-US" altLang="zh-CN" sz="800" b="0" i="0" u="none" strike="noStrike" kern="1200" cap="none" spc="-5" normalizeH="0" baseline="0" noProof="0" dirty="0">
                    <a:ln>
                      <a:noFill/>
                    </a:ln>
                    <a:solidFill>
                      <a:srgbClr val="303539"/>
                    </a:solidFill>
                    <a:effectLst/>
                    <a:uLnTx/>
                    <a:uFillTx/>
                    <a:latin typeface="微软雅黑" panose="020B0503020204020204" pitchFamily="34" charset="-122"/>
                    <a:ea typeface="微软雅黑" panose="020B0503020204020204" pitchFamily="34" charset="-122"/>
                    <a:cs typeface="Times New Roman" panose="02020603050405020304"/>
                  </a:rPr>
                  <a:t>/</a:t>
                </a:r>
                <a:r>
                  <a:rPr kumimoji="0" lang="zh-CN" altLang="en-US" sz="800" b="0" i="0" u="none" strike="noStrike" kern="1200" cap="none" spc="-5" normalizeH="0" baseline="0" noProof="0" dirty="0">
                    <a:ln>
                      <a:noFill/>
                    </a:ln>
                    <a:solidFill>
                      <a:srgbClr val="303539"/>
                    </a:solidFill>
                    <a:effectLst/>
                    <a:uLnTx/>
                    <a:uFillTx/>
                    <a:latin typeface="微软雅黑" panose="020B0503020204020204" pitchFamily="34" charset="-122"/>
                    <a:ea typeface="微软雅黑" panose="020B0503020204020204" pitchFamily="34" charset="-122"/>
                    <a:cs typeface="Times New Roman" panose="02020603050405020304"/>
                  </a:rPr>
                  <a:t>不 良事件报告分析</a:t>
                </a:r>
                <a:r>
                  <a:rPr kumimoji="0" lang="en-US" altLang="zh-CN" sz="800" b="0" i="0" u="none" strike="noStrike" kern="1200" cap="none" spc="-5" normalizeH="0" baseline="0" noProof="0" dirty="0">
                    <a:ln>
                      <a:noFill/>
                    </a:ln>
                    <a:solidFill>
                      <a:srgbClr val="303539"/>
                    </a:solidFill>
                    <a:effectLst/>
                    <a:uLnTx/>
                    <a:uFillTx/>
                    <a:latin typeface="微软雅黑" panose="020B0503020204020204" pitchFamily="34" charset="-122"/>
                    <a:ea typeface="微软雅黑" panose="020B0503020204020204" pitchFamily="34" charset="-122"/>
                    <a:cs typeface="Times New Roman" panose="02020603050405020304"/>
                  </a:rPr>
                  <a:t>, 10.6039/j.issn.1001-0408.2016.09.05</a:t>
                </a:r>
                <a:endParaRPr kumimoji="0" lang="en-US" altLang="zh-CN"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5" name="圆角矩形 13"/>
              <p:cNvSpPr/>
              <p:nvPr/>
            </p:nvSpPr>
            <p:spPr bwMode="auto">
              <a:xfrm>
                <a:off x="469824" y="1178059"/>
                <a:ext cx="1173442" cy="2116856"/>
              </a:xfrm>
              <a:prstGeom prst="rect">
                <a:avLst/>
              </a:prstGeom>
              <a:solidFill>
                <a:schemeClr val="accent1"/>
              </a:solidFill>
              <a:ln w="15875" cap="flat" cmpd="sng" algn="ctr">
                <a:solidFill>
                  <a:schemeClr val="accent1"/>
                </a:solidFill>
                <a:prstDash val="solid"/>
                <a:round/>
                <a:headEnd type="none" w="med" len="med"/>
                <a:tailEnd type="none" w="med" len="med"/>
              </a:ln>
              <a:effectLst/>
            </p:spPr>
            <p:txBody>
              <a:bodyPr vert="horz" wrap="square" lIns="9144" tIns="9144" rIns="9144" bIns="9144" numCol="1" rtlCol="0" anchor="ctr" anchorCtr="0" compatLnSpc="1"/>
              <a:lstStyle/>
              <a:p>
                <a:pPr marL="0" marR="0" lvl="0" indent="0" algn="ctr" defTabSz="913765" rtl="0" eaLnBrk="1" fontAlgn="auto" latinLnBrk="0" hangingPunct="1">
                  <a:lnSpc>
                    <a:spcPct val="120000"/>
                  </a:lnSpc>
                  <a:spcBef>
                    <a:spcPts val="0"/>
                  </a:spcBef>
                  <a:spcAft>
                    <a:spcPts val="0"/>
                  </a:spcAft>
                  <a:buClrTx/>
                  <a:buSzPct val="25000"/>
                  <a:buFontTx/>
                  <a:buNone/>
                  <a:defRPr/>
                </a:pPr>
                <a:r>
                  <a:rPr kumimoji="0" lang="zh-CN" altLang="en-US" sz="1400" b="1" i="0" u="none" strike="noStrike" kern="0" cap="none" spc="0" normalizeH="0" baseline="0" noProof="0" dirty="0">
                    <a:ln>
                      <a:noFill/>
                    </a:ln>
                    <a:solidFill>
                      <a:srgbClr val="FFFFFF"/>
                    </a:solidFill>
                    <a:effectLst/>
                    <a:uLnTx/>
                    <a:uFillTx/>
                    <a:latin typeface="Apis For Office" panose="02010600030101010101" charset="0"/>
                    <a:ea typeface="微软雅黑" panose="020B0503020204020204" pitchFamily="34" charset="-122"/>
                    <a:cs typeface="Apis For Office" panose="02010600030101010101" charset="0"/>
                    <a:sym typeface="Arial" panose="020B0604020202020204"/>
                  </a:rPr>
                  <a:t>安全性优于</a:t>
                </a:r>
                <a:endParaRPr kumimoji="0" lang="en-US" altLang="zh-CN" sz="1400" b="1" i="0" u="none" strike="noStrike" kern="0" cap="none" spc="0" normalizeH="0" baseline="0" noProof="0" dirty="0">
                  <a:ln>
                    <a:noFill/>
                  </a:ln>
                  <a:solidFill>
                    <a:srgbClr val="FFFFFF"/>
                  </a:solidFill>
                  <a:effectLst/>
                  <a:uLnTx/>
                  <a:uFillTx/>
                  <a:latin typeface="Apis For Office" panose="02010600030101010101" charset="0"/>
                  <a:ea typeface="微软雅黑" panose="020B0503020204020204" pitchFamily="34" charset="-122"/>
                  <a:cs typeface="Apis For Office" panose="02010600030101010101" charset="0"/>
                  <a:sym typeface="Arial" panose="020B0604020202020204"/>
                </a:endParaRPr>
              </a:p>
              <a:p>
                <a:pPr marL="0" marR="0" lvl="0" indent="0" algn="ctr" defTabSz="913765" rtl="0" eaLnBrk="1" fontAlgn="auto" latinLnBrk="0" hangingPunct="1">
                  <a:lnSpc>
                    <a:spcPct val="120000"/>
                  </a:lnSpc>
                  <a:spcBef>
                    <a:spcPts val="0"/>
                  </a:spcBef>
                  <a:spcAft>
                    <a:spcPts val="0"/>
                  </a:spcAft>
                  <a:buClrTx/>
                  <a:buSzPct val="25000"/>
                  <a:buFontTx/>
                  <a:buNone/>
                  <a:defRPr/>
                </a:pPr>
                <a:r>
                  <a:rPr kumimoji="0" lang="zh-CN" altLang="en-US" sz="1400" b="1" i="0" u="none" strike="noStrike" kern="0" cap="none" spc="0" normalizeH="0" baseline="0" noProof="0" dirty="0">
                    <a:ln>
                      <a:noFill/>
                    </a:ln>
                    <a:solidFill>
                      <a:srgbClr val="FFFFFF"/>
                    </a:solidFill>
                    <a:effectLst/>
                    <a:uLnTx/>
                    <a:uFillTx/>
                    <a:latin typeface="Apis For Office" panose="02010600030101010101" charset="0"/>
                    <a:ea typeface="微软雅黑" panose="020B0503020204020204" pitchFamily="34" charset="-122"/>
                    <a:cs typeface="Apis For Office" panose="02010600030101010101" charset="0"/>
                    <a:sym typeface="Arial" panose="020B0604020202020204"/>
                  </a:rPr>
                  <a:t>目录内产品</a:t>
                </a:r>
                <a:endParaRPr kumimoji="0" lang="zh-CN" altLang="en-US" sz="1400" b="1" i="0" u="none" strike="noStrike" kern="0" cap="none" spc="0" normalizeH="0" baseline="0" noProof="0" dirty="0">
                  <a:ln>
                    <a:noFill/>
                  </a:ln>
                  <a:solidFill>
                    <a:srgbClr val="FFFFFF"/>
                  </a:solidFill>
                  <a:effectLst/>
                  <a:uLnTx/>
                  <a:uFillTx/>
                  <a:latin typeface="Apis For Office" panose="02010600030101010101" charset="0"/>
                  <a:ea typeface="微软雅黑" panose="020B0503020204020204" pitchFamily="34" charset="-122"/>
                  <a:cs typeface="Apis For Office" panose="02010600030101010101" charset="0"/>
                  <a:sym typeface="Arial" panose="020B0604020202020204"/>
                </a:endParaRPr>
              </a:p>
            </p:txBody>
          </p:sp>
          <p:sp>
            <p:nvSpPr>
              <p:cNvPr id="6" name="圆角矩形 13"/>
              <p:cNvSpPr/>
              <p:nvPr/>
            </p:nvSpPr>
            <p:spPr bwMode="auto">
              <a:xfrm>
                <a:off x="469824" y="3485031"/>
                <a:ext cx="1173442" cy="1019679"/>
              </a:xfrm>
              <a:prstGeom prst="rect">
                <a:avLst/>
              </a:prstGeom>
              <a:solidFill>
                <a:schemeClr val="accent1"/>
              </a:solidFill>
              <a:ln w="15875" cap="flat" cmpd="sng" algn="ctr">
                <a:solidFill>
                  <a:schemeClr val="accent1"/>
                </a:solidFill>
                <a:prstDash val="solid"/>
                <a:round/>
                <a:headEnd type="none" w="med" len="med"/>
                <a:tailEnd type="none" w="med" len="med"/>
              </a:ln>
              <a:effectLst/>
            </p:spPr>
            <p:txBody>
              <a:bodyPr vert="horz" wrap="square" lIns="9144" tIns="9144" rIns="9144" bIns="9144" numCol="1" rtlCol="0" anchor="ctr" anchorCtr="0" compatLnSpc="1"/>
              <a:lstStyle/>
              <a:p>
                <a:pPr marL="0" marR="0" lvl="0" indent="0" algn="ctr" defTabSz="913765" rtl="0" eaLnBrk="1" fontAlgn="auto" latinLnBrk="0" hangingPunct="1">
                  <a:lnSpc>
                    <a:spcPct val="110000"/>
                  </a:lnSpc>
                  <a:spcBef>
                    <a:spcPts val="0"/>
                  </a:spcBef>
                  <a:spcAft>
                    <a:spcPts val="0"/>
                  </a:spcAft>
                  <a:buClrTx/>
                  <a:buSzPct val="25000"/>
                  <a:buFontTx/>
                  <a:buNone/>
                  <a:defRPr/>
                </a:pPr>
                <a:r>
                  <a:rPr kumimoji="0" lang="zh-CN" altLang="en-US" sz="1400" b="1" i="0" u="none" strike="noStrike" kern="0" cap="none" spc="0" normalizeH="0" baseline="0" noProof="0" dirty="0">
                    <a:ln>
                      <a:noFill/>
                    </a:ln>
                    <a:solidFill>
                      <a:srgbClr val="FFFFFF"/>
                    </a:solidFill>
                    <a:effectLst/>
                    <a:uLnTx/>
                    <a:uFillTx/>
                    <a:latin typeface="Apis For Office" panose="02010600030101010101" charset="0"/>
                    <a:ea typeface="微软雅黑" panose="020B0503020204020204" pitchFamily="34" charset="-122"/>
                    <a:cs typeface="+mn-cs"/>
                    <a:sym typeface="Arial" panose="020B0604020202020204"/>
                  </a:rPr>
                  <a:t>说明书和</a:t>
                </a:r>
                <a:endParaRPr kumimoji="0" lang="en-US" altLang="zh-CN" sz="1400" b="1" i="0" u="none" strike="noStrike" kern="0" cap="none" spc="0" normalizeH="0" baseline="0" noProof="0" dirty="0">
                  <a:ln>
                    <a:noFill/>
                  </a:ln>
                  <a:solidFill>
                    <a:srgbClr val="FFFFFF"/>
                  </a:solidFill>
                  <a:effectLst/>
                  <a:uLnTx/>
                  <a:uFillTx/>
                  <a:latin typeface="Apis For Office" panose="02010600030101010101" charset="0"/>
                  <a:ea typeface="微软雅黑" panose="020B0503020204020204" pitchFamily="34" charset="-122"/>
                  <a:cs typeface="+mn-cs"/>
                  <a:sym typeface="Arial" panose="020B0604020202020204"/>
                </a:endParaRPr>
              </a:p>
              <a:p>
                <a:pPr marL="0" marR="0" lvl="0" indent="0" algn="ctr" defTabSz="913765" rtl="0" eaLnBrk="1" fontAlgn="auto" latinLnBrk="0" hangingPunct="1">
                  <a:lnSpc>
                    <a:spcPct val="110000"/>
                  </a:lnSpc>
                  <a:spcBef>
                    <a:spcPts val="0"/>
                  </a:spcBef>
                  <a:spcAft>
                    <a:spcPts val="0"/>
                  </a:spcAft>
                  <a:buClrTx/>
                  <a:buSzPct val="25000"/>
                  <a:buFontTx/>
                  <a:buNone/>
                  <a:defRPr/>
                </a:pPr>
                <a:r>
                  <a:rPr kumimoji="0" lang="zh-CN" altLang="en-US" sz="1400" b="1" i="0" u="none" strike="noStrike" kern="0" cap="none" spc="0" normalizeH="0" baseline="0" noProof="0" dirty="0">
                    <a:ln>
                      <a:noFill/>
                    </a:ln>
                    <a:solidFill>
                      <a:srgbClr val="FFFFFF"/>
                    </a:solidFill>
                    <a:effectLst/>
                    <a:uLnTx/>
                    <a:uFillTx/>
                    <a:latin typeface="Apis For Office" panose="02010600030101010101" charset="0"/>
                    <a:ea typeface="微软雅黑" panose="020B0503020204020204" pitchFamily="34" charset="-122"/>
                    <a:cs typeface="+mn-cs"/>
                    <a:sym typeface="Arial" panose="020B0604020202020204"/>
                  </a:rPr>
                  <a:t>临床试验的</a:t>
                </a:r>
                <a:endParaRPr kumimoji="0" lang="en-US" altLang="zh-CN" sz="1400" b="1" i="0" u="none" strike="noStrike" kern="0" cap="none" spc="0" normalizeH="0" baseline="0" noProof="0" dirty="0">
                  <a:ln>
                    <a:noFill/>
                  </a:ln>
                  <a:solidFill>
                    <a:srgbClr val="FFFFFF"/>
                  </a:solidFill>
                  <a:effectLst/>
                  <a:uLnTx/>
                  <a:uFillTx/>
                  <a:latin typeface="Apis For Office" panose="02010600030101010101" charset="0"/>
                  <a:ea typeface="微软雅黑" panose="020B0503020204020204" pitchFamily="34" charset="-122"/>
                  <a:cs typeface="+mn-cs"/>
                  <a:sym typeface="Arial" panose="020B0604020202020204"/>
                </a:endParaRPr>
              </a:p>
              <a:p>
                <a:pPr marL="0" marR="0" lvl="0" indent="0" algn="ctr" defTabSz="913765" rtl="0" eaLnBrk="1" fontAlgn="auto" latinLnBrk="0" hangingPunct="1">
                  <a:lnSpc>
                    <a:spcPct val="110000"/>
                  </a:lnSpc>
                  <a:spcBef>
                    <a:spcPts val="0"/>
                  </a:spcBef>
                  <a:spcAft>
                    <a:spcPts val="0"/>
                  </a:spcAft>
                  <a:buClrTx/>
                  <a:buSzPct val="25000"/>
                  <a:buFontTx/>
                  <a:buNone/>
                  <a:defRPr/>
                </a:pPr>
                <a:r>
                  <a:rPr kumimoji="0" lang="zh-CN" altLang="en-US" sz="1400" b="1" i="0" u="none" strike="noStrike" kern="0" cap="none" spc="0" normalizeH="0" baseline="0" noProof="0" dirty="0">
                    <a:ln>
                      <a:noFill/>
                    </a:ln>
                    <a:solidFill>
                      <a:srgbClr val="FFFFFF"/>
                    </a:solidFill>
                    <a:effectLst/>
                    <a:uLnTx/>
                    <a:uFillTx/>
                    <a:latin typeface="Apis For Office" panose="02010600030101010101" charset="0"/>
                    <a:ea typeface="微软雅黑" panose="020B0503020204020204" pitchFamily="34" charset="-122"/>
                    <a:cs typeface="+mn-cs"/>
                    <a:sym typeface="Arial" panose="020B0604020202020204"/>
                  </a:rPr>
                  <a:t>安全性信息</a:t>
                </a:r>
                <a:endParaRPr kumimoji="0" lang="zh-CN" altLang="en-US" sz="1400" b="1" i="0" u="none" strike="noStrike" kern="0" cap="none" spc="0" normalizeH="0" baseline="30000" noProof="0" dirty="0">
                  <a:ln>
                    <a:noFill/>
                  </a:ln>
                  <a:solidFill>
                    <a:srgbClr val="FFFFFF"/>
                  </a:solidFill>
                  <a:effectLst/>
                  <a:uLnTx/>
                  <a:uFillTx/>
                  <a:latin typeface="Apis For Office" panose="02010600030101010101" charset="0"/>
                  <a:ea typeface="微软雅黑" panose="020B0503020204020204" pitchFamily="34" charset="-122"/>
                  <a:cs typeface="+mn-cs"/>
                  <a:sym typeface="Arial" panose="020B0604020202020204"/>
                </a:endParaRPr>
              </a:p>
            </p:txBody>
          </p:sp>
          <p:sp>
            <p:nvSpPr>
              <p:cNvPr id="9" name="文本框 8"/>
              <p:cNvSpPr txBox="1"/>
              <p:nvPr/>
            </p:nvSpPr>
            <p:spPr bwMode="gray">
              <a:xfrm>
                <a:off x="1785298" y="3515139"/>
                <a:ext cx="10102736" cy="1019294"/>
              </a:xfrm>
              <a:prstGeom prst="rect">
                <a:avLst/>
              </a:prstGeom>
              <a:solidFill>
                <a:schemeClr val="accent1">
                  <a:lumMod val="20000"/>
                  <a:lumOff val="80000"/>
                  <a:alpha val="60000"/>
                </a:schemeClr>
              </a:solidFill>
              <a:ln>
                <a:noFill/>
              </a:ln>
            </p:spPr>
            <p:txBody>
              <a:bodyPr wrap="square" anchor="ctr">
                <a:noAutofit/>
              </a:bodyPr>
              <a:lstStyle/>
              <a:p>
                <a:pPr marL="285750" marR="0" lvl="0" indent="-285750" algn="l" defTabSz="914400" rtl="0" eaLnBrk="1" fontAlgn="auto" latinLnBrk="0" hangingPunct="1">
                  <a:lnSpc>
                    <a:spcPct val="110000"/>
                  </a:lnSpc>
                  <a:spcBef>
                    <a:spcPts val="600"/>
                  </a:spcBef>
                  <a:spcAft>
                    <a:spcPts val="0"/>
                  </a:spcAft>
                  <a:buClrTx/>
                  <a:buSzTx/>
                  <a:buFont typeface="Arial" panose="020B0604020202020204" pitchFamily="34" charset="0"/>
                  <a:buChar char="•"/>
                  <a:defRPr/>
                </a:pPr>
                <a:r>
                  <a:rPr kumimoji="0" lang="zh-CN" altLang="en-US" sz="16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n-cs"/>
                  </a:rPr>
                  <a:t>无非预期或严重不良反应</a:t>
                </a:r>
                <a:endParaRPr kumimoji="0" lang="en-US" altLang="zh-CN" sz="16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n-cs"/>
                </a:endParaRPr>
              </a:p>
              <a:p>
                <a:pPr marL="285750" marR="0" lvl="0" indent="-285750" algn="l" defTabSz="914400" rtl="0" eaLnBrk="1" fontAlgn="auto" latinLnBrk="0" hangingPunct="1">
                  <a:lnSpc>
                    <a:spcPct val="110000"/>
                  </a:lnSpc>
                  <a:spcBef>
                    <a:spcPts val="600"/>
                  </a:spcBef>
                  <a:spcAft>
                    <a:spcPts val="0"/>
                  </a:spcAft>
                  <a:buClrTx/>
                  <a:buSzTx/>
                  <a:buFont typeface="Arial" panose="020B0604020202020204" pitchFamily="34" charset="0"/>
                  <a:buChar char="•"/>
                  <a:defRPr/>
                </a:pPr>
                <a:r>
                  <a:rPr kumimoji="0" lang="zh-CN" altLang="en-US" sz="1500" b="0" i="0" u="none" strike="noStrike" kern="1200" cap="none" spc="0" normalizeH="0" baseline="0" noProof="0" dirty="0">
                    <a:ln>
                      <a:noFill/>
                    </a:ln>
                    <a:solidFill>
                      <a:srgbClr val="000000"/>
                    </a:solidFill>
                    <a:effectLst/>
                    <a:uLnTx/>
                    <a:uFillTx/>
                    <a:latin typeface="Arial" panose="020B0604020202020204"/>
                    <a:ea typeface="微软雅黑" panose="020B0503020204020204" pitchFamily="34" charset="-122"/>
                    <a:cs typeface="Times New Roman" panose="02020603050405020304" pitchFamily="18" charset="0"/>
                  </a:rPr>
                  <a:t>本品上市前</a:t>
                </a:r>
                <a:r>
                  <a:rPr kumimoji="0" lang="en-US" altLang="zh-CN" sz="1500" b="0" i="0" u="none" strike="noStrike" kern="1200" cap="none" spc="0" normalizeH="0" baseline="0" noProof="0" dirty="0">
                    <a:ln>
                      <a:noFill/>
                    </a:ln>
                    <a:solidFill>
                      <a:srgbClr val="000000"/>
                    </a:solidFill>
                    <a:effectLst/>
                    <a:uLnTx/>
                    <a:uFillTx/>
                    <a:latin typeface="Arial" panose="020B0604020202020204"/>
                    <a:ea typeface="微软雅黑" panose="020B0503020204020204" pitchFamily="34" charset="-122"/>
                    <a:cs typeface="Times New Roman" panose="02020603050405020304" pitchFamily="18" charset="0"/>
                  </a:rPr>
                  <a:t>RCT</a:t>
                </a:r>
                <a:r>
                  <a:rPr kumimoji="0" lang="zh-CN" altLang="en-US" sz="1500" b="0" i="0" u="none" strike="noStrike" kern="1200" cap="none" spc="0" normalizeH="0" baseline="0" noProof="0" dirty="0">
                    <a:ln>
                      <a:noFill/>
                    </a:ln>
                    <a:solidFill>
                      <a:srgbClr val="000000"/>
                    </a:solidFill>
                    <a:effectLst/>
                    <a:uLnTx/>
                    <a:uFillTx/>
                    <a:latin typeface="Arial" panose="020B0604020202020204"/>
                    <a:ea typeface="微软雅黑" panose="020B0503020204020204" pitchFamily="34" charset="-122"/>
                    <a:cs typeface="Times New Roman" panose="02020603050405020304" pitchFamily="18" charset="0"/>
                  </a:rPr>
                  <a:t>中，报告的最常见不良反应为</a:t>
                </a:r>
                <a:r>
                  <a:rPr kumimoji="0" lang="en-US" altLang="zh-CN" sz="1500" b="0" i="0" u="none" strike="noStrike" kern="1200" cap="none" spc="0" normalizeH="0" baseline="0" noProof="0" dirty="0">
                    <a:ln>
                      <a:noFill/>
                    </a:ln>
                    <a:solidFill>
                      <a:srgbClr val="000000"/>
                    </a:solidFill>
                    <a:effectLst/>
                    <a:uLnTx/>
                    <a:uFillTx/>
                    <a:latin typeface="Arial" panose="020B0604020202020204"/>
                    <a:ea typeface="微软雅黑" panose="020B0503020204020204" pitchFamily="34" charset="-122"/>
                    <a:cs typeface="Times New Roman" panose="02020603050405020304" pitchFamily="18" charset="0"/>
                  </a:rPr>
                  <a:t>γ-</a:t>
                </a:r>
                <a:r>
                  <a:rPr kumimoji="0" lang="zh-CN" altLang="en-US" sz="1500" b="0" i="0" u="none" strike="noStrike" kern="1200" cap="none" spc="0" normalizeH="0" baseline="0" noProof="0" dirty="0">
                    <a:ln>
                      <a:noFill/>
                    </a:ln>
                    <a:solidFill>
                      <a:srgbClr val="000000"/>
                    </a:solidFill>
                    <a:effectLst/>
                    <a:uLnTx/>
                    <a:uFillTx/>
                    <a:latin typeface="Arial" panose="020B0604020202020204"/>
                    <a:ea typeface="微软雅黑" panose="020B0503020204020204" pitchFamily="34" charset="-122"/>
                    <a:cs typeface="Times New Roman" panose="02020603050405020304" pitchFamily="18" charset="0"/>
                  </a:rPr>
                  <a:t>谷氨酰转移酶升高和丙氨酸氨基转移酶升高，停药后可自行恢复，其他</a:t>
                </a:r>
                <a:r>
                  <a:rPr kumimoji="0" lang="en-US" altLang="zh-CN" sz="1500" b="0" i="0" u="none" strike="noStrike" kern="1200" cap="none" spc="0" normalizeH="0" baseline="0" noProof="0" dirty="0">
                    <a:ln>
                      <a:noFill/>
                    </a:ln>
                    <a:solidFill>
                      <a:srgbClr val="000000"/>
                    </a:solidFill>
                    <a:effectLst/>
                    <a:uLnTx/>
                    <a:uFillTx/>
                    <a:latin typeface="Arial" panose="020B0604020202020204"/>
                    <a:ea typeface="微软雅黑" panose="020B0503020204020204" pitchFamily="34" charset="-122"/>
                    <a:cs typeface="Times New Roman" panose="02020603050405020304" pitchFamily="18" charset="0"/>
                  </a:rPr>
                  <a:t>ADR</a:t>
                </a:r>
                <a:r>
                  <a:rPr kumimoji="0" lang="zh-CN" altLang="en-US" sz="1500" b="0" i="0" u="none" strike="noStrike" kern="1200" cap="none" spc="0" normalizeH="0" baseline="0" noProof="0" dirty="0">
                    <a:ln>
                      <a:noFill/>
                    </a:ln>
                    <a:solidFill>
                      <a:srgbClr val="000000"/>
                    </a:solidFill>
                    <a:effectLst/>
                    <a:uLnTx/>
                    <a:uFillTx/>
                    <a:latin typeface="Arial" panose="020B0604020202020204"/>
                    <a:ea typeface="微软雅黑" panose="020B0503020204020204" pitchFamily="34" charset="-122"/>
                    <a:cs typeface="Times New Roman" panose="02020603050405020304" pitchFamily="18" charset="0"/>
                  </a:rPr>
                  <a:t>少见和罕见。</a:t>
                </a:r>
                <a:endParaRPr kumimoji="0" lang="zh-CN" altLang="en-US" sz="1500" b="0" i="0" u="none" strike="noStrike" kern="1200" cap="none" spc="0" normalizeH="0" baseline="0" noProof="0" dirty="0">
                  <a:ln>
                    <a:noFill/>
                  </a:ln>
                  <a:solidFill>
                    <a:srgbClr val="000000"/>
                  </a:solidFill>
                  <a:effectLst/>
                  <a:uLnTx/>
                  <a:uFillTx/>
                  <a:latin typeface="Arial" panose="020B0604020202020204"/>
                  <a:ea typeface="微软雅黑" panose="020B0503020204020204" pitchFamily="34" charset="-122"/>
                  <a:cs typeface="Times New Roman" panose="02020603050405020304" pitchFamily="18" charset="0"/>
                </a:endParaRPr>
              </a:p>
            </p:txBody>
          </p:sp>
          <p:sp>
            <p:nvSpPr>
              <p:cNvPr id="10" name="圆角矩形 13"/>
              <p:cNvSpPr/>
              <p:nvPr/>
            </p:nvSpPr>
            <p:spPr bwMode="auto">
              <a:xfrm>
                <a:off x="469824" y="4743605"/>
                <a:ext cx="1173442" cy="987005"/>
              </a:xfrm>
              <a:prstGeom prst="rect">
                <a:avLst/>
              </a:prstGeom>
              <a:solidFill>
                <a:schemeClr val="accent1"/>
              </a:solidFill>
              <a:ln w="15875" cap="flat" cmpd="sng" algn="ctr">
                <a:solidFill>
                  <a:schemeClr val="accent1"/>
                </a:solidFill>
                <a:prstDash val="solid"/>
                <a:round/>
                <a:headEnd type="none" w="med" len="med"/>
                <a:tailEnd type="none" w="med" len="med"/>
              </a:ln>
              <a:effectLst/>
            </p:spPr>
            <p:txBody>
              <a:bodyPr vert="horz" wrap="square" lIns="9144" tIns="9144" rIns="9144" bIns="9144" numCol="1" rtlCol="0" anchor="ctr" anchorCtr="0" compatLnSpc="1"/>
              <a:lstStyle/>
              <a:p>
                <a:pPr marL="0" marR="0" lvl="0" indent="0" algn="ctr" defTabSz="913765" rtl="0" eaLnBrk="1" fontAlgn="auto" latinLnBrk="0" hangingPunct="1">
                  <a:lnSpc>
                    <a:spcPct val="110000"/>
                  </a:lnSpc>
                  <a:spcBef>
                    <a:spcPts val="0"/>
                  </a:spcBef>
                  <a:spcAft>
                    <a:spcPts val="0"/>
                  </a:spcAft>
                  <a:buClrTx/>
                  <a:buSzPct val="25000"/>
                  <a:buFontTx/>
                  <a:buNone/>
                  <a:defRPr/>
                </a:pPr>
                <a:r>
                  <a:rPr kumimoji="0" lang="zh-CN" altLang="en-US" sz="1400" b="1" i="0" u="none" strike="noStrike" kern="0" cap="none" spc="0" normalizeH="0" baseline="0" noProof="0" dirty="0">
                    <a:ln>
                      <a:noFill/>
                    </a:ln>
                    <a:solidFill>
                      <a:srgbClr val="FFFFFF"/>
                    </a:solidFill>
                    <a:effectLst/>
                    <a:uLnTx/>
                    <a:uFillTx/>
                    <a:latin typeface="Apis For Office" panose="02010600030101010101" charset="0"/>
                    <a:ea typeface="微软雅黑" panose="020B0503020204020204" pitchFamily="34" charset="-122"/>
                    <a:cs typeface="+mn-cs"/>
                    <a:sym typeface="Arial" panose="020B0604020202020204"/>
                  </a:rPr>
                  <a:t>国内外不良</a:t>
                </a:r>
                <a:endParaRPr kumimoji="0" lang="en-US" altLang="zh-CN" sz="1400" b="1" i="0" u="none" strike="noStrike" kern="0" cap="none" spc="0" normalizeH="0" baseline="0" noProof="0" dirty="0">
                  <a:ln>
                    <a:noFill/>
                  </a:ln>
                  <a:solidFill>
                    <a:srgbClr val="FFFFFF"/>
                  </a:solidFill>
                  <a:effectLst/>
                  <a:uLnTx/>
                  <a:uFillTx/>
                  <a:latin typeface="Apis For Office" panose="02010600030101010101" charset="0"/>
                  <a:ea typeface="微软雅黑" panose="020B0503020204020204" pitchFamily="34" charset="-122"/>
                  <a:cs typeface="+mn-cs"/>
                  <a:sym typeface="Arial" panose="020B0604020202020204"/>
                </a:endParaRPr>
              </a:p>
              <a:p>
                <a:pPr marL="0" marR="0" lvl="0" indent="0" algn="ctr" defTabSz="913765" rtl="0" eaLnBrk="1" fontAlgn="auto" latinLnBrk="0" hangingPunct="1">
                  <a:lnSpc>
                    <a:spcPct val="110000"/>
                  </a:lnSpc>
                  <a:spcBef>
                    <a:spcPts val="0"/>
                  </a:spcBef>
                  <a:spcAft>
                    <a:spcPts val="0"/>
                  </a:spcAft>
                  <a:buClrTx/>
                  <a:buSzPct val="25000"/>
                  <a:buFontTx/>
                  <a:buNone/>
                  <a:defRPr/>
                </a:pPr>
                <a:r>
                  <a:rPr kumimoji="0" lang="zh-CN" altLang="en-US" sz="1400" b="1" i="0" u="none" strike="noStrike" kern="0" cap="none" spc="0" normalizeH="0" baseline="0" noProof="0" dirty="0">
                    <a:ln>
                      <a:noFill/>
                    </a:ln>
                    <a:solidFill>
                      <a:srgbClr val="FFFFFF"/>
                    </a:solidFill>
                    <a:effectLst/>
                    <a:uLnTx/>
                    <a:uFillTx/>
                    <a:latin typeface="Apis For Office" panose="02010600030101010101" charset="0"/>
                    <a:ea typeface="微软雅黑" panose="020B0503020204020204" pitchFamily="34" charset="-122"/>
                    <a:cs typeface="+mn-cs"/>
                    <a:sym typeface="Arial" panose="020B0604020202020204"/>
                  </a:rPr>
                  <a:t>反应情况</a:t>
                </a:r>
                <a:endParaRPr kumimoji="0" lang="zh-CN" altLang="en-US" sz="1400" b="1" i="0" u="none" strike="noStrike" kern="0" cap="none" spc="0" normalizeH="0" baseline="0" noProof="0" dirty="0">
                  <a:ln>
                    <a:noFill/>
                  </a:ln>
                  <a:solidFill>
                    <a:srgbClr val="FFFFFF"/>
                  </a:solidFill>
                  <a:effectLst/>
                  <a:uLnTx/>
                  <a:uFillTx/>
                  <a:latin typeface="Apis For Office" panose="02010600030101010101" charset="0"/>
                  <a:ea typeface="微软雅黑" panose="020B0503020204020204" pitchFamily="34" charset="-122"/>
                  <a:cs typeface="+mn-cs"/>
                  <a:sym typeface="Arial" panose="020B0604020202020204"/>
                </a:endParaRPr>
              </a:p>
            </p:txBody>
          </p:sp>
          <p:sp>
            <p:nvSpPr>
              <p:cNvPr id="13" name="文本框 12"/>
              <p:cNvSpPr txBox="1"/>
              <p:nvPr/>
            </p:nvSpPr>
            <p:spPr bwMode="gray">
              <a:xfrm>
                <a:off x="1785298" y="4743605"/>
                <a:ext cx="10102736" cy="987005"/>
              </a:xfrm>
              <a:prstGeom prst="rect">
                <a:avLst/>
              </a:prstGeom>
              <a:solidFill>
                <a:schemeClr val="accent1">
                  <a:lumMod val="20000"/>
                  <a:lumOff val="80000"/>
                  <a:alpha val="60000"/>
                </a:schemeClr>
              </a:solidFill>
              <a:ln>
                <a:noFill/>
              </a:ln>
            </p:spPr>
            <p:txBody>
              <a:bodyPr wrap="square" anchor="ctr">
                <a:noAutofit/>
              </a:bodyPr>
              <a:lstStyle>
                <a:defPPr>
                  <a:defRPr lang="en-US"/>
                </a:defPPr>
                <a:lvl1pPr marL="285750" indent="-285750">
                  <a:lnSpc>
                    <a:spcPct val="110000"/>
                  </a:lnSpc>
                  <a:spcBef>
                    <a:spcPts val="600"/>
                  </a:spcBef>
                  <a:buFont typeface="Arial" panose="020B0604020202020204" pitchFamily="34" charset="0"/>
                  <a:buChar char="•"/>
                  <a:defRPr sz="1400" b="1">
                    <a:ea typeface="微软雅黑" panose="020B0503020204020204" pitchFamily="34" charset="-122"/>
                    <a:cs typeface="Times New Roman" panose="02020603050405020304" pitchFamily="18" charset="0"/>
                  </a:defRPr>
                </a:lvl1pPr>
              </a:lstStyle>
              <a:p>
                <a:pPr marL="285750" marR="0" lvl="0" indent="-285750" algn="l" defTabSz="914400" rtl="0" eaLnBrk="1" fontAlgn="auto" latinLnBrk="0" hangingPunct="1">
                  <a:lnSpc>
                    <a:spcPct val="110000"/>
                  </a:lnSpc>
                  <a:spcBef>
                    <a:spcPts val="600"/>
                  </a:spcBef>
                  <a:spcAft>
                    <a:spcPts val="0"/>
                  </a:spcAft>
                  <a:buClrTx/>
                  <a:buSzTx/>
                  <a:buFont typeface="Arial" panose="020B0604020202020204" pitchFamily="34" charset="0"/>
                  <a:buChar char="•"/>
                  <a:defRPr/>
                </a:pPr>
                <a:r>
                  <a:rPr kumimoji="0" lang="zh-CN" altLang="en-US" sz="1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截⽌</a:t>
                </a:r>
                <a:r>
                  <a:rPr kumimoji="0" lang="en-US" altLang="zh-CN" sz="1500" b="0" i="0" u="none" strike="noStrike" kern="120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2025</a:t>
                </a:r>
                <a:r>
                  <a:rPr kumimoji="0" lang="zh-CN" altLang="en-US" sz="1500" b="0" i="0" u="none" strike="noStrike" kern="120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年</a:t>
                </a:r>
                <a:r>
                  <a:rPr kumimoji="0" lang="en-US" altLang="zh-CN" sz="1500" b="0" i="0" u="none" strike="noStrike" kern="120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6⽉30⽇</a:t>
                </a:r>
                <a:r>
                  <a:rPr kumimoji="0" lang="zh-CN" altLang="en-US" sz="1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，收到</a:t>
                </a:r>
                <a:r>
                  <a:rPr kumimoji="0" lang="en-US" altLang="zh-CN" sz="1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2</a:t>
                </a:r>
                <a:r>
                  <a:rPr kumimoji="0" lang="zh-CN" altLang="en-US" sz="1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例药品不良反应信息</a:t>
                </a:r>
                <a:r>
                  <a:rPr kumimoji="0" lang="zh-CN" altLang="en-US" sz="1500" b="0" i="0" u="none" strike="noStrike" kern="1200" cap="none" spc="0" normalizeH="0" baseline="0" noProof="0" dirty="0">
                    <a:ln>
                      <a:noFill/>
                    </a:ln>
                    <a:solidFill>
                      <a:srgbClr val="000000"/>
                    </a:solidFill>
                    <a:effectLst/>
                    <a:uLnTx/>
                    <a:uFillTx/>
                    <a:latin typeface="Arial" panose="020B0604020202020204"/>
                    <a:ea typeface="微软雅黑" panose="020B0503020204020204" pitchFamily="34" charset="-122"/>
                    <a:cs typeface="Times New Roman" panose="02020603050405020304" pitchFamily="18" charset="0"/>
                  </a:rPr>
                  <a:t>，</a:t>
                </a:r>
                <a:r>
                  <a:rPr lang="zh-CN" altLang="en-US" sz="1500" b="0">
                    <a:solidFill>
                      <a:srgbClr val="000000"/>
                    </a:solidFill>
                    <a:latin typeface="Arial" panose="020B0604020202020204"/>
                  </a:rPr>
                  <a:t>均属于输注速度过</a:t>
                </a:r>
                <a:r>
                  <a:rPr lang="zh-CN" altLang="en-US" sz="1500" b="0" dirty="0">
                    <a:solidFill>
                      <a:srgbClr val="000000"/>
                    </a:solidFill>
                    <a:latin typeface="Arial" panose="020B0604020202020204"/>
                  </a:rPr>
                  <a:t>快引起。</a:t>
                </a:r>
                <a:r>
                  <a:rPr kumimoji="0" lang="zh-CN" altLang="en-US" sz="1500" b="1" i="0" u="none" strike="noStrike" kern="1200" cap="none" spc="0" normalizeH="0" baseline="0" noProof="0" dirty="0">
                    <a:ln>
                      <a:noFill/>
                    </a:ln>
                    <a:solidFill>
                      <a:srgbClr val="C00000"/>
                    </a:solidFill>
                    <a:effectLst/>
                    <a:uLnTx/>
                    <a:uFillTx/>
                    <a:latin typeface="Arial" panose="020B0604020202020204"/>
                    <a:ea typeface="微软雅黑" panose="020B0503020204020204" pitchFamily="34" charset="-122"/>
                    <a:cs typeface="Times New Roman" panose="02020603050405020304" pitchFamily="18" charset="0"/>
                  </a:rPr>
                  <a:t>未发布任何安全性警告、黑框警告、撤市信息。</a:t>
                </a:r>
                <a:endParaRPr kumimoji="0" lang="en-US" altLang="zh-CN" sz="1500" b="0" i="0" u="none" strike="noStrike" kern="1200" cap="none" spc="0" normalizeH="0" baseline="0" noProof="0" dirty="0">
                  <a:ln>
                    <a:noFill/>
                  </a:ln>
                  <a:solidFill>
                    <a:srgbClr val="C00000"/>
                  </a:solidFill>
                  <a:effectLst/>
                  <a:uLnTx/>
                  <a:uFillTx/>
                  <a:latin typeface="Arial" panose="020B0604020202020204"/>
                  <a:ea typeface="微软雅黑" panose="020B0503020204020204" pitchFamily="34" charset="-122"/>
                  <a:cs typeface="Times New Roman" panose="02020603050405020304" pitchFamily="18" charset="0"/>
                </a:endParaRPr>
              </a:p>
            </p:txBody>
          </p:sp>
          <p:sp>
            <p:nvSpPr>
              <p:cNvPr id="12" name="矩形: 圆角 11"/>
              <p:cNvSpPr/>
              <p:nvPr/>
            </p:nvSpPr>
            <p:spPr>
              <a:xfrm>
                <a:off x="351810" y="296932"/>
                <a:ext cx="2035415" cy="484567"/>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安全性（</a:t>
                </a:r>
                <a:r>
                  <a:rPr lang="en-US" altLang="zh-CN"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2/2</a:t>
                </a:r>
                <a:r>
                  <a:rPr lang="zh-CN" altLang="en-US"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400" b="1" dirty="0">
                  <a:solidFill>
                    <a:schemeClr val="tx1"/>
                  </a:solidFill>
                  <a:latin typeface="微软雅黑" panose="020B0503020204020204" pitchFamily="34" charset="-122"/>
                  <a:ea typeface="微软雅黑" panose="020B0503020204020204" pitchFamily="34" charset="-122"/>
                </a:endParaRPr>
              </a:p>
            </p:txBody>
          </p:sp>
        </p:grpSp>
        <p:sp>
          <p:nvSpPr>
            <p:cNvPr id="7" name="文本框 6"/>
            <p:cNvSpPr txBox="1"/>
            <p:nvPr/>
          </p:nvSpPr>
          <p:spPr bwMode="gray">
            <a:xfrm>
              <a:off x="7098359" y="1629245"/>
              <a:ext cx="4368371" cy="1385182"/>
            </a:xfrm>
            <a:prstGeom prst="rect">
              <a:avLst/>
            </a:prstGeom>
            <a:noFill/>
            <a:ln>
              <a:solidFill>
                <a:schemeClr val="accent2">
                  <a:lumMod val="40000"/>
                  <a:lumOff val="60000"/>
                </a:schemeClr>
              </a:solidFill>
              <a:prstDash val="sysDash"/>
            </a:ln>
          </p:spPr>
          <p:txBody>
            <a:bodyPr wrap="square" tIns="36000">
              <a:spAutoFit/>
            </a:bodyPr>
            <a:lstStyle/>
            <a:p>
              <a:pPr marL="88900" marR="0" lvl="0" indent="-88900" algn="l" defTabSz="914400" rtl="0" eaLnBrk="1" fontAlgn="auto" latinLnBrk="0" hangingPunct="1">
                <a:lnSpc>
                  <a:spcPts val="2300"/>
                </a:lnSpc>
                <a:spcBef>
                  <a:spcPts val="600"/>
                </a:spcBef>
                <a:spcAft>
                  <a:spcPts val="600"/>
                </a:spcAft>
                <a:buClrTx/>
                <a:buSzTx/>
                <a:buFont typeface="Arial" panose="020B0604020202020204" pitchFamily="34" charset="0"/>
                <a:buChar char="•"/>
                <a:defRPr/>
              </a:pPr>
              <a:r>
                <a:rPr kumimoji="0" lang="zh-CN" altLang="en-US" sz="150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本品不添加亚硫酸盐抗氧剂，减少器质损伤和过敏反应。未发现与抗氧剂相关的不良反应。</a:t>
              </a:r>
              <a:endParaRPr kumimoji="0" lang="en-US" altLang="zh-CN" sz="150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88900" marR="0" lvl="0" indent="-88900" algn="l" defTabSz="914400" rtl="0" eaLnBrk="1" fontAlgn="auto" latinLnBrk="0" hangingPunct="1">
                <a:lnSpc>
                  <a:spcPts val="2300"/>
                </a:lnSpc>
                <a:spcBef>
                  <a:spcPts val="600"/>
                </a:spcBef>
                <a:spcAft>
                  <a:spcPts val="600"/>
                </a:spcAft>
                <a:buClrTx/>
                <a:buSzTx/>
                <a:buFont typeface="Arial" panose="020B0604020202020204" pitchFamily="34" charset="0"/>
                <a:buChar char="•"/>
                <a:defRPr/>
              </a:pPr>
              <a:r>
                <a:rPr lang="zh-CN" altLang="en-US" sz="1500" dirty="0">
                  <a:solidFill>
                    <a:srgbClr val="000000"/>
                  </a:solidFill>
                  <a:latin typeface="微软雅黑" panose="020B0503020204020204" pitchFamily="34" charset="-122"/>
                  <a:ea typeface="微软雅黑" panose="020B0503020204020204" pitchFamily="34" charset="-122"/>
                </a:rPr>
                <a:t>目录内含亚硫酸盐抗氧剂的产品与抗氧剂相关不良反应高达</a:t>
              </a:r>
              <a:r>
                <a:rPr lang="en-US" altLang="zh-CN" sz="1500" dirty="0">
                  <a:solidFill>
                    <a:srgbClr val="000000"/>
                  </a:solidFill>
                  <a:latin typeface="微软雅黑" panose="020B0503020204020204" pitchFamily="34" charset="-122"/>
                  <a:ea typeface="微软雅黑" panose="020B0503020204020204" pitchFamily="34" charset="-122"/>
                </a:rPr>
                <a:t>28.61%</a:t>
              </a:r>
              <a:r>
                <a:rPr lang="en-US" altLang="zh-CN" sz="1500" baseline="30000" dirty="0">
                  <a:solidFill>
                    <a:srgbClr val="000000"/>
                  </a:solidFill>
                  <a:latin typeface="微软雅黑" panose="020B0503020204020204" pitchFamily="34" charset="-122"/>
                  <a:ea typeface="微软雅黑" panose="020B0503020204020204" pitchFamily="34" charset="-122"/>
                </a:rPr>
                <a:t>3</a:t>
              </a:r>
              <a:r>
                <a:rPr lang="zh-CN" altLang="en-US" sz="1500" dirty="0">
                  <a:solidFill>
                    <a:srgbClr val="000000"/>
                  </a:solidFill>
                  <a:latin typeface="微软雅黑" panose="020B0503020204020204" pitchFamily="34" charset="-122"/>
                  <a:ea typeface="微软雅黑" panose="020B0503020204020204" pitchFamily="34" charset="-122"/>
                </a:rPr>
                <a:t>。</a:t>
              </a:r>
              <a:endParaRPr kumimoji="0" lang="en-US" altLang="zh-CN" sz="150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p:txBody>
        </p:sp>
        <p:sp>
          <p:nvSpPr>
            <p:cNvPr id="4" name="文本框 3"/>
            <p:cNvSpPr txBox="1"/>
            <p:nvPr/>
          </p:nvSpPr>
          <p:spPr bwMode="gray">
            <a:xfrm>
              <a:off x="1981533" y="1658471"/>
              <a:ext cx="4665497" cy="1369606"/>
            </a:xfrm>
            <a:prstGeom prst="rect">
              <a:avLst/>
            </a:prstGeom>
            <a:noFill/>
            <a:ln>
              <a:solidFill>
                <a:schemeClr val="accent2">
                  <a:lumMod val="40000"/>
                  <a:lumOff val="60000"/>
                </a:schemeClr>
              </a:solidFill>
              <a:prstDash val="sysDash"/>
            </a:ln>
          </p:spPr>
          <p:txBody>
            <a:bodyPr wrap="square">
              <a:spAutoFit/>
            </a:bodyPr>
            <a:lstStyle/>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defRPr/>
              </a:pPr>
              <a:r>
                <a:rPr kumimoji="0" lang="zh-CN" altLang="en-US" sz="16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n-cs"/>
                </a:rPr>
                <a:t>均未发现与亚硫酸盐</a:t>
              </a:r>
              <a:r>
                <a:rPr lang="zh-CN" altLang="en-US" sz="1600" b="1" dirty="0">
                  <a:solidFill>
                    <a:srgbClr val="C00000"/>
                  </a:solidFill>
                  <a:latin typeface="微软雅黑" panose="020B0503020204020204" pitchFamily="34" charset="-122"/>
                  <a:ea typeface="微软雅黑" panose="020B0503020204020204" pitchFamily="34" charset="-122"/>
                </a:rPr>
                <a:t>抗氧剂相关不良</a:t>
              </a:r>
              <a:r>
                <a:rPr kumimoji="0" lang="zh-CN" altLang="en-US" sz="16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n-cs"/>
                </a:rPr>
                <a:t>反应。</a:t>
              </a:r>
              <a:endParaRPr lang="en-US" altLang="zh-CN" sz="1600" b="1" dirty="0">
                <a:solidFill>
                  <a:srgbClr val="0000C9"/>
                </a:solidFill>
                <a:latin typeface="Arial" panose="020B0604020202020204"/>
                <a:ea typeface="微软雅黑" panose="020B0503020204020204" pitchFamily="34" charset="-122"/>
                <a:cs typeface="Times New Roman" panose="02020603050405020304" pitchFamily="18" charset="0"/>
              </a:endParaRPr>
            </a:p>
            <a:p>
              <a:pPr lvl="0">
                <a:spcBef>
                  <a:spcPts val="600"/>
                </a:spcBef>
                <a:defRPr/>
              </a:pPr>
              <a:r>
                <a:rPr lang="zh-CN" altLang="en-US" sz="1400" b="1" dirty="0">
                  <a:solidFill>
                    <a:srgbClr val="000000"/>
                  </a:solidFill>
                  <a:latin typeface="微软雅黑" panose="020B0503020204020204" pitchFamily="34" charset="-122"/>
                  <a:ea typeface="微软雅黑" panose="020B0503020204020204" pitchFamily="34" charset="-122"/>
                </a:rPr>
                <a:t>注：亚硫酸盐可致多种不良反应</a:t>
              </a:r>
              <a:r>
                <a:rPr lang="en-US" altLang="zh-CN" sz="1400" b="1" baseline="30000" dirty="0">
                  <a:solidFill>
                    <a:srgbClr val="000000"/>
                  </a:solidFill>
                  <a:latin typeface="微软雅黑" panose="020B0503020204020204" pitchFamily="34" charset="-122"/>
                  <a:ea typeface="微软雅黑" panose="020B0503020204020204" pitchFamily="34" charset="-122"/>
                </a:rPr>
                <a:t>1,2,3</a:t>
              </a:r>
              <a:endParaRPr lang="en-US" altLang="zh-CN" sz="1400" b="1" baseline="30000" dirty="0">
                <a:solidFill>
                  <a:srgbClr val="000000"/>
                </a:solidFill>
                <a:latin typeface="微软雅黑" panose="020B0503020204020204" pitchFamily="34" charset="-122"/>
                <a:ea typeface="微软雅黑" panose="020B0503020204020204" pitchFamily="34" charset="-122"/>
              </a:endParaRPr>
            </a:p>
            <a:p>
              <a:pPr marL="446405" lvl="1" indent="-180975">
                <a:buFont typeface="Arial" panose="020B0604020202020204" pitchFamily="34" charset="0"/>
                <a:buChar char="•"/>
                <a:defRPr/>
              </a:pPr>
              <a:r>
                <a:rPr lang="zh-CN" altLang="en-US" sz="12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诱发超敏反应；诱发基因突变或破坏遗传物质；具有器官和神经系统毒性。</a:t>
              </a:r>
              <a:endParaRPr lang="en-US" altLang="zh-CN" sz="12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endParaRPr>
            </a:p>
            <a:p>
              <a:pPr marL="446405" lvl="1" indent="-180975">
                <a:buFont typeface="Arial" panose="020B0604020202020204" pitchFamily="34" charset="0"/>
                <a:buChar char="•"/>
                <a:defRPr/>
              </a:pPr>
              <a:r>
                <a:rPr lang="en-US" altLang="zh-CN" sz="12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WHO</a:t>
              </a:r>
              <a:r>
                <a:rPr lang="zh-CN" altLang="en-US" sz="12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下属的国际癌症研究机构将亚硫酸盐列为第三类致癌物；欧盟于</a:t>
              </a:r>
              <a:r>
                <a:rPr lang="en-US" altLang="zh-CN" sz="12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2011</a:t>
              </a:r>
              <a:r>
                <a:rPr lang="zh-CN" altLang="en-US" sz="12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年明确亚硫酸盐为过敏原之⼀。</a:t>
              </a:r>
              <a:endParaRPr lang="en-US" altLang="zh-CN" sz="12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6" name="文本框 15"/>
            <p:cNvSpPr txBox="1"/>
            <p:nvPr/>
          </p:nvSpPr>
          <p:spPr>
            <a:xfrm>
              <a:off x="3591911" y="1241313"/>
              <a:ext cx="2181092" cy="369332"/>
            </a:xfrm>
            <a:prstGeom prst="rect">
              <a:avLst/>
            </a:prstGeom>
            <a:noFill/>
          </p:spPr>
          <p:txBody>
            <a:bodyPr wrap="square" rtlCol="0">
              <a:spAutoFit/>
            </a:bodyPr>
            <a:lstStyle/>
            <a:p>
              <a:r>
                <a:rPr lang="zh-CN" altLang="en-US" b="1" dirty="0">
                  <a:latin typeface="微软雅黑" panose="020B0503020204020204" pitchFamily="34" charset="-122"/>
                  <a:ea typeface="微软雅黑" panose="020B0503020204020204" pitchFamily="34" charset="-122"/>
                </a:rPr>
                <a:t>与参照品比较</a:t>
              </a:r>
              <a:endParaRPr lang="zh-CN" altLang="en-US" b="1" dirty="0">
                <a:latin typeface="微软雅黑" panose="020B0503020204020204" pitchFamily="34" charset="-122"/>
                <a:ea typeface="微软雅黑" panose="020B0503020204020204" pitchFamily="34" charset="-122"/>
              </a:endParaRPr>
            </a:p>
          </p:txBody>
        </p:sp>
        <p:sp>
          <p:nvSpPr>
            <p:cNvPr id="18" name="文本框 17"/>
            <p:cNvSpPr txBox="1"/>
            <p:nvPr/>
          </p:nvSpPr>
          <p:spPr>
            <a:xfrm>
              <a:off x="8244372" y="1212088"/>
              <a:ext cx="2664868" cy="369332"/>
            </a:xfrm>
            <a:prstGeom prst="rect">
              <a:avLst/>
            </a:prstGeom>
            <a:noFill/>
          </p:spPr>
          <p:txBody>
            <a:bodyPr wrap="square" rtlCol="0">
              <a:spAutoFit/>
            </a:bodyPr>
            <a:lstStyle/>
            <a:p>
              <a:r>
                <a:rPr lang="zh-CN" altLang="en-US" b="1" dirty="0">
                  <a:latin typeface="微软雅黑" panose="020B0503020204020204" pitchFamily="34" charset="-122"/>
                  <a:ea typeface="微软雅黑" panose="020B0503020204020204" pitchFamily="34" charset="-122"/>
                </a:rPr>
                <a:t>与目录内产品比较</a:t>
              </a:r>
              <a:endParaRPr lang="zh-CN" altLang="en-US" b="1" dirty="0">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0" advTm="46537"/>
    </mc:Choice>
    <mc:Fallback>
      <p:transition advTm="46537"/>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bwMode="gray">
          <a:xfrm>
            <a:off x="10883806" y="3912405"/>
            <a:ext cx="726157" cy="648000"/>
          </a:xfrm>
          <a:prstGeom prst="rect">
            <a:avLst/>
          </a:prstGeom>
          <a:noFill/>
          <a:ln w="28575" cap="flat" cmpd="sng" algn="ctr">
            <a:no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marL="0" marR="0" lvl="0" indent="0" algn="ctr" defTabSz="914400" rtl="0" eaLnBrk="1" fontAlgn="base" latinLnBrk="0" hangingPunct="1">
              <a:lnSpc>
                <a:spcPct val="100000"/>
              </a:lnSpc>
              <a:spcBef>
                <a:spcPts val="0"/>
              </a:spcBef>
              <a:spcAft>
                <a:spcPct val="0"/>
              </a:spcAft>
              <a:buClr>
                <a:srgbClr val="0095FF"/>
              </a:buClr>
              <a:buSzPct val="90000"/>
              <a:buFontTx/>
              <a:buNone/>
              <a:defRPr/>
            </a:pPr>
            <a:endParaRPr kumimoji="0" lang="zh-CN" altLang="en-US" sz="14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n-cs"/>
            </a:endParaRPr>
          </a:p>
        </p:txBody>
      </p:sp>
      <p:cxnSp>
        <p:nvCxnSpPr>
          <p:cNvPr id="30" name="直接连接符 29"/>
          <p:cNvCxnSpPr/>
          <p:nvPr/>
        </p:nvCxnSpPr>
        <p:spPr bwMode="gray">
          <a:xfrm>
            <a:off x="370473" y="1932713"/>
            <a:ext cx="4128917" cy="0"/>
          </a:xfrm>
          <a:prstGeom prst="line">
            <a:avLst/>
          </a:prstGeom>
          <a:ln w="12700">
            <a:solidFill>
              <a:schemeClr val="bg1">
                <a:lumMod val="65000"/>
              </a:schemeClr>
            </a:solidFill>
          </a:ln>
        </p:spPr>
        <p:style>
          <a:lnRef idx="1">
            <a:schemeClr val="accent2"/>
          </a:lnRef>
          <a:fillRef idx="0">
            <a:schemeClr val="accent2"/>
          </a:fillRef>
          <a:effectRef idx="0">
            <a:schemeClr val="accent2"/>
          </a:effectRef>
          <a:fontRef idx="minor">
            <a:schemeClr val="tx1"/>
          </a:fontRef>
        </p:style>
      </p:cxnSp>
      <p:cxnSp>
        <p:nvCxnSpPr>
          <p:cNvPr id="32" name="直接连接符 31"/>
          <p:cNvCxnSpPr/>
          <p:nvPr/>
        </p:nvCxnSpPr>
        <p:spPr bwMode="gray">
          <a:xfrm>
            <a:off x="4974191" y="1932713"/>
            <a:ext cx="6841587" cy="0"/>
          </a:xfrm>
          <a:prstGeom prst="line">
            <a:avLst/>
          </a:prstGeom>
          <a:ln w="12700">
            <a:solidFill>
              <a:schemeClr val="bg1">
                <a:lumMod val="65000"/>
              </a:schemeClr>
            </a:solidFill>
          </a:ln>
        </p:spPr>
        <p:style>
          <a:lnRef idx="1">
            <a:schemeClr val="accent2"/>
          </a:lnRef>
          <a:fillRef idx="0">
            <a:schemeClr val="accent2"/>
          </a:fillRef>
          <a:effectRef idx="0">
            <a:schemeClr val="accent2"/>
          </a:effectRef>
          <a:fontRef idx="minor">
            <a:schemeClr val="tx1"/>
          </a:fontRef>
        </p:style>
      </p:cxnSp>
      <p:sp>
        <p:nvSpPr>
          <p:cNvPr id="11" name="箭头: V 形 10"/>
          <p:cNvSpPr/>
          <p:nvPr/>
        </p:nvSpPr>
        <p:spPr>
          <a:xfrm>
            <a:off x="4633963" y="4018925"/>
            <a:ext cx="219913" cy="240030"/>
          </a:xfrm>
          <a:prstGeom prst="chevr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dirty="0" err="1">
              <a:ln>
                <a:noFill/>
              </a:ln>
              <a:solidFill>
                <a:srgbClr val="000000"/>
              </a:solidFill>
              <a:effectLst/>
              <a:uLnTx/>
              <a:uFillTx/>
              <a:latin typeface="Apis For Office"/>
              <a:ea typeface="黑体" panose="02010609060101010101" charset="-122"/>
              <a:cs typeface="+mn-cs"/>
            </a:endParaRPr>
          </a:p>
        </p:txBody>
      </p:sp>
      <p:sp>
        <p:nvSpPr>
          <p:cNvPr id="9" name="矩形 8"/>
          <p:cNvSpPr/>
          <p:nvPr/>
        </p:nvSpPr>
        <p:spPr bwMode="gray">
          <a:xfrm>
            <a:off x="10914698" y="2533704"/>
            <a:ext cx="726157" cy="748088"/>
          </a:xfrm>
          <a:prstGeom prst="rect">
            <a:avLst/>
          </a:prstGeom>
          <a:noFill/>
          <a:ln w="28575" cap="flat" cmpd="sng" algn="ctr">
            <a:no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marL="0" marR="0" lvl="0" indent="0" algn="ctr" defTabSz="914400" rtl="0" eaLnBrk="1" fontAlgn="base" latinLnBrk="0" hangingPunct="1">
              <a:lnSpc>
                <a:spcPct val="100000"/>
              </a:lnSpc>
              <a:spcBef>
                <a:spcPts val="0"/>
              </a:spcBef>
              <a:spcAft>
                <a:spcPct val="0"/>
              </a:spcAft>
              <a:buClr>
                <a:srgbClr val="0095FF"/>
              </a:buClr>
              <a:buSzPct val="90000"/>
              <a:buFontTx/>
              <a:buNone/>
              <a:defRPr/>
            </a:pPr>
            <a:endParaRPr kumimoji="0" lang="zh-CN" altLang="en-US" sz="14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n-cs"/>
            </a:endParaRPr>
          </a:p>
        </p:txBody>
      </p:sp>
      <p:sp>
        <p:nvSpPr>
          <p:cNvPr id="5" name="灯片编号占位符 1"/>
          <p:cNvSpPr>
            <a:spLocks noGrp="1"/>
          </p:cNvSpPr>
          <p:nvPr>
            <p:ph type="sldNum" sz="quarter" idx="12"/>
          </p:nvPr>
        </p:nvSpPr>
        <p:spPr>
          <a:xfrm>
            <a:off x="9282545" y="631190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82F07F4B-738E-4952-A507-C2AE9FAC8DC0}" type="slidenum">
              <a:rPr kumimoji="0" lang="en-US" altLang="zh-CN" sz="1200" b="0" i="0" u="none" strike="noStrike" kern="1200" cap="none" spc="0" normalizeH="0" baseline="0" noProof="0" smtClean="0">
                <a:ln>
                  <a:noFill/>
                </a:ln>
                <a:solidFill>
                  <a:prstClr val="black">
                    <a:tint val="75000"/>
                  </a:prstClr>
                </a:solidFill>
                <a:effectLst/>
                <a:uLnTx/>
                <a:uFillTx/>
                <a:latin typeface="Calibri" panose="020F0502020204030204"/>
                <a:ea typeface="宋体" panose="02010600030101010101" pitchFamily="2" charset="-122"/>
                <a:cs typeface="+mn-cs"/>
              </a:rPr>
            </a:fld>
            <a:endParaRPr kumimoji="0" lang="en-US" altLang="zh-CN" sz="1200" b="0" i="0" u="none" strike="noStrike" kern="1200" cap="none" spc="0" normalizeH="0" baseline="0" noProof="0" dirty="0">
              <a:ln>
                <a:noFill/>
              </a:ln>
              <a:solidFill>
                <a:prstClr val="black">
                  <a:tint val="75000"/>
                </a:prstClr>
              </a:solidFill>
              <a:effectLst/>
              <a:uLnTx/>
              <a:uFillTx/>
              <a:latin typeface="Calibri" panose="020F0502020204030204"/>
              <a:ea typeface="宋体" panose="02010600030101010101" pitchFamily="2" charset="-122"/>
              <a:cs typeface="+mn-cs"/>
            </a:endParaRPr>
          </a:p>
        </p:txBody>
      </p:sp>
      <p:pic>
        <p:nvPicPr>
          <p:cNvPr id="10" name="图片 9" descr="世桥生物标志-01"/>
          <p:cNvPicPr>
            <a:picLocks noChangeAspect="1"/>
          </p:cNvPicPr>
          <p:nvPr/>
        </p:nvPicPr>
        <p:blipFill>
          <a:blip r:embed="rId1"/>
          <a:stretch>
            <a:fillRect/>
          </a:stretch>
        </p:blipFill>
        <p:spPr>
          <a:xfrm>
            <a:off x="10776795" y="117790"/>
            <a:ext cx="1248950" cy="721444"/>
          </a:xfrm>
          <a:prstGeom prst="rect">
            <a:avLst/>
          </a:prstGeom>
        </p:spPr>
      </p:pic>
      <p:grpSp>
        <p:nvGrpSpPr>
          <p:cNvPr id="23" name="组合 22"/>
          <p:cNvGrpSpPr/>
          <p:nvPr/>
        </p:nvGrpSpPr>
        <p:grpSpPr>
          <a:xfrm>
            <a:off x="351810" y="296932"/>
            <a:ext cx="11488378" cy="6395420"/>
            <a:chOff x="351810" y="296932"/>
            <a:chExt cx="11488378" cy="6395420"/>
          </a:xfrm>
        </p:grpSpPr>
        <p:sp>
          <p:nvSpPr>
            <p:cNvPr id="15" name="文本框 14"/>
            <p:cNvSpPr txBox="1"/>
            <p:nvPr/>
          </p:nvSpPr>
          <p:spPr>
            <a:xfrm>
              <a:off x="351810" y="6158952"/>
              <a:ext cx="10621736" cy="533400"/>
            </a:xfrm>
            <a:prstGeom prst="rect">
              <a:avLst/>
            </a:prstGeom>
            <a:noFill/>
          </p:spPr>
          <p:txBody>
            <a:bodyPr wrap="square">
              <a:spAutoFit/>
            </a:bodyPr>
            <a:lstStyle/>
            <a:p>
              <a:pPr marL="176530" lvl="0" indent="-176530" eaLnBrk="0">
                <a:lnSpc>
                  <a:spcPct val="120000"/>
                </a:lnSpc>
                <a:buFont typeface="+mj-lt"/>
                <a:buAutoNum type="arabicPeriod"/>
                <a:defRPr/>
              </a:pPr>
              <a:r>
                <a:rPr lang="zh-CN" altLang="en-US" sz="800" dirty="0">
                  <a:solidFill>
                    <a:prstClr val="black"/>
                  </a:solidFill>
                  <a:latin typeface="微软雅黑" panose="020B0503020204020204" pitchFamily="34" charset="-122"/>
                  <a:ea typeface="微软雅黑" panose="020B0503020204020204" pitchFamily="34" charset="-122"/>
                </a:rPr>
                <a:t>陈淑芳，丙氨酰谷氨酰胺注射液临床应用合理性分析</a:t>
              </a:r>
              <a:r>
                <a:rPr lang="en-US" altLang="zh-CN" sz="800" dirty="0">
                  <a:solidFill>
                    <a:prstClr val="black"/>
                  </a:solidFill>
                  <a:latin typeface="微软雅黑" panose="020B0503020204020204" pitchFamily="34" charset="-122"/>
                  <a:ea typeface="微软雅黑" panose="020B0503020204020204" pitchFamily="34" charset="-122"/>
                </a:rPr>
                <a:t>[J].</a:t>
              </a:r>
              <a:r>
                <a:rPr lang="zh-CN" altLang="en-US" sz="800" dirty="0">
                  <a:solidFill>
                    <a:prstClr val="black"/>
                  </a:solidFill>
                  <a:latin typeface="微软雅黑" panose="020B0503020204020204" pitchFamily="34" charset="-122"/>
                  <a:ea typeface="微软雅黑" panose="020B0503020204020204" pitchFamily="34" charset="-122"/>
                </a:rPr>
                <a:t>临床合理用药杂志</a:t>
              </a:r>
              <a:r>
                <a:rPr lang="en-US" altLang="zh-CN" sz="800" dirty="0">
                  <a:solidFill>
                    <a:prstClr val="black"/>
                  </a:solidFill>
                  <a:latin typeface="微软雅黑" panose="020B0503020204020204" pitchFamily="34" charset="-122"/>
                  <a:ea typeface="微软雅黑" panose="020B0503020204020204" pitchFamily="34" charset="-122"/>
                </a:rPr>
                <a:t>,2022,15(25):160-163</a:t>
              </a:r>
              <a:endParaRPr lang="en-US" altLang="zh-CN" sz="800" dirty="0">
                <a:solidFill>
                  <a:prstClr val="black"/>
                </a:solidFill>
                <a:latin typeface="微软雅黑" panose="020B0503020204020204" pitchFamily="34" charset="-122"/>
                <a:ea typeface="微软雅黑" panose="020B0503020204020204" pitchFamily="34" charset="-122"/>
              </a:endParaRPr>
            </a:p>
            <a:p>
              <a:pPr marL="176530" lvl="0" indent="-176530" eaLnBrk="0">
                <a:lnSpc>
                  <a:spcPct val="120000"/>
                </a:lnSpc>
                <a:buFont typeface="+mj-lt"/>
                <a:buAutoNum type="arabicPeriod"/>
                <a:defRPr/>
              </a:pPr>
              <a:r>
                <a:rPr lang="zh-CN" altLang="en-US" sz="800" dirty="0">
                  <a:solidFill>
                    <a:prstClr val="black"/>
                  </a:solidFill>
                  <a:latin typeface="微软雅黑" panose="020B0503020204020204" pitchFamily="34" charset="-122"/>
                  <a:ea typeface="微软雅黑" panose="020B0503020204020204" pitchFamily="34" charset="-122"/>
                </a:rPr>
                <a:t>刘庆国．高支链氨基酸肠外营养应用于重症患者的近期疗效，临床医学</a:t>
              </a:r>
              <a:r>
                <a:rPr lang="en-US" altLang="zh-CN" sz="800" dirty="0">
                  <a:solidFill>
                    <a:prstClr val="black"/>
                  </a:solidFill>
                  <a:latin typeface="微软雅黑" panose="020B0503020204020204" pitchFamily="34" charset="-122"/>
                  <a:ea typeface="微软雅黑" panose="020B0503020204020204" pitchFamily="34" charset="-122"/>
                </a:rPr>
                <a:t>,2017,37(9):114-115</a:t>
              </a:r>
              <a:endParaRPr lang="en-US" altLang="zh-CN" sz="800" dirty="0">
                <a:solidFill>
                  <a:prstClr val="black"/>
                </a:solidFill>
                <a:latin typeface="微软雅黑" panose="020B0503020204020204" pitchFamily="34" charset="-122"/>
                <a:ea typeface="微软雅黑" panose="020B0503020204020204" pitchFamily="34" charset="-122"/>
              </a:endParaRPr>
            </a:p>
            <a:p>
              <a:pPr marL="176530" indent="-176530" eaLnBrk="0">
                <a:lnSpc>
                  <a:spcPct val="120000"/>
                </a:lnSpc>
                <a:buFont typeface="+mj-lt"/>
                <a:buAutoNum type="arabicPeriod"/>
                <a:defRPr/>
              </a:pPr>
              <a:r>
                <a:rPr lang="zh-CN" altLang="en-US" sz="800" dirty="0">
                  <a:solidFill>
                    <a:prstClr val="black"/>
                  </a:solidFill>
                  <a:latin typeface="微软雅黑" panose="020B0503020204020204" pitchFamily="34" charset="-122"/>
                  <a:ea typeface="微软雅黑" panose="020B0503020204020204" pitchFamily="34" charset="-122"/>
                </a:rPr>
                <a:t>邸海灵等，</a:t>
              </a:r>
              <a:r>
                <a:rPr lang="en-US" altLang="zh-CN" sz="800" dirty="0">
                  <a:solidFill>
                    <a:prstClr val="black"/>
                  </a:solidFill>
                  <a:latin typeface="微软雅黑" panose="020B0503020204020204" pitchFamily="34" charset="-122"/>
                  <a:ea typeface="微软雅黑" panose="020B0503020204020204" pitchFamily="34" charset="-122"/>
                </a:rPr>
                <a:t>6 </a:t>
              </a:r>
              <a:r>
                <a:rPr lang="zh-CN" altLang="en-US" sz="800" dirty="0">
                  <a:solidFill>
                    <a:prstClr val="black"/>
                  </a:solidFill>
                  <a:latin typeface="微软雅黑" panose="020B0503020204020204" pitchFamily="34" charset="-122"/>
                  <a:ea typeface="微软雅黑" panose="020B0503020204020204" pitchFamily="34" charset="-122"/>
                </a:rPr>
                <a:t>种平衡型复方氨基酸注射液合成人体蛋白质营养价值的研究，肠外与肠内营养</a:t>
              </a:r>
              <a:r>
                <a:rPr lang="en-US" altLang="zh-CN" sz="800" dirty="0">
                  <a:solidFill>
                    <a:prstClr val="black"/>
                  </a:solidFill>
                  <a:latin typeface="微软雅黑" panose="020B0503020204020204" pitchFamily="34" charset="-122"/>
                  <a:ea typeface="微软雅黑" panose="020B0503020204020204" pitchFamily="34" charset="-122"/>
                </a:rPr>
                <a:t>,2024,31:(3):143-153</a:t>
              </a:r>
              <a:endParaRPr lang="en-US" altLang="zh-CN" sz="800" dirty="0">
                <a:solidFill>
                  <a:prstClr val="black"/>
                </a:solidFill>
                <a:latin typeface="微软雅黑" panose="020B0503020204020204" pitchFamily="34" charset="-122"/>
                <a:ea typeface="微软雅黑" panose="020B0503020204020204" pitchFamily="34" charset="-122"/>
              </a:endParaRPr>
            </a:p>
          </p:txBody>
        </p:sp>
        <p:grpSp>
          <p:nvGrpSpPr>
            <p:cNvPr id="22" name="组合 21"/>
            <p:cNvGrpSpPr/>
            <p:nvPr/>
          </p:nvGrpSpPr>
          <p:grpSpPr>
            <a:xfrm>
              <a:off x="351810" y="296932"/>
              <a:ext cx="11488378" cy="5526866"/>
              <a:chOff x="351810" y="296932"/>
              <a:chExt cx="11488378" cy="5526866"/>
            </a:xfrm>
          </p:grpSpPr>
          <p:sp>
            <p:nvSpPr>
              <p:cNvPr id="16" name="矩形 15"/>
              <p:cNvSpPr/>
              <p:nvPr/>
            </p:nvSpPr>
            <p:spPr bwMode="gray">
              <a:xfrm>
                <a:off x="4983020" y="2972362"/>
                <a:ext cx="5582338" cy="679944"/>
              </a:xfrm>
              <a:prstGeom prst="rect">
                <a:avLst/>
              </a:prstGeom>
              <a:solidFill>
                <a:schemeClr val="bg1"/>
              </a:solidFill>
              <a:ln w="9525" cap="flat" cmpd="sng" algn="ctr">
                <a:solidFill>
                  <a:schemeClr val="accent2">
                    <a:lumMod val="40000"/>
                    <a:lumOff val="60000"/>
                  </a:schemeClr>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marL="177800" indent="-177800">
                  <a:lnSpc>
                    <a:spcPts val="2300"/>
                  </a:lnSpc>
                  <a:buFont typeface="Arial" panose="020B0604020202020204" pitchFamily="34" charset="0"/>
                  <a:buChar char="•"/>
                </a:pP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本品支链氨基酸高达</a:t>
                </a:r>
                <a:r>
                  <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30%</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，可</a:t>
                </a:r>
                <a:r>
                  <a:rPr lang="zh-CN" altLang="en-US" sz="1400" dirty="0">
                    <a:latin typeface="微软雅黑" panose="020B0503020204020204" pitchFamily="34" charset="-122"/>
                    <a:ea typeface="微软雅黑" panose="020B0503020204020204" pitchFamily="34" charset="-122"/>
                    <a:cs typeface="Calibri" panose="020F0502020204030204" pitchFamily="34" charset="0"/>
                  </a:rPr>
                  <a:t>促进蛋白合成、纠正负氮平衡</a:t>
                </a:r>
                <a:r>
                  <a:rPr lang="zh-CN" altLang="en-US" sz="1400" dirty="0">
                    <a:solidFill>
                      <a:srgbClr val="000000"/>
                    </a:solidFill>
                    <a:latin typeface="微软雅黑" panose="020B0503020204020204" pitchFamily="34" charset="-122"/>
                    <a:ea typeface="微软雅黑" panose="020B0503020204020204" pitchFamily="34" charset="-122"/>
                    <a:cs typeface="Calibri" panose="020F0502020204030204" pitchFamily="34" charset="0"/>
                  </a:rPr>
                  <a:t>，加强免疫功能，</a:t>
                </a:r>
                <a:r>
                  <a:rPr lang="zh-CN" altLang="en-US" sz="1400" b="1" dirty="0">
                    <a:solidFill>
                      <a:srgbClr val="C00000"/>
                    </a:solidFill>
                    <a:latin typeface="微软雅黑" panose="020B0503020204020204" pitchFamily="34" charset="-122"/>
                    <a:ea typeface="微软雅黑" panose="020B0503020204020204" pitchFamily="34" charset="-122"/>
                    <a:cs typeface="Calibri" panose="020F0502020204030204" pitchFamily="34" charset="0"/>
                  </a:rPr>
                  <a:t>改善预后指标</a:t>
                </a:r>
                <a:r>
                  <a:rPr lang="en-US" altLang="zh-CN" sz="1400" baseline="30000" dirty="0">
                    <a:solidFill>
                      <a:srgbClr val="000000"/>
                    </a:solidFill>
                    <a:latin typeface="微软雅黑" panose="020B0503020204020204" pitchFamily="34" charset="-122"/>
                    <a:ea typeface="微软雅黑" panose="020B0503020204020204" pitchFamily="34" charset="-122"/>
                    <a:cs typeface="Calibri" panose="020F0502020204030204" pitchFamily="34" charset="0"/>
                  </a:rPr>
                  <a:t>2</a:t>
                </a:r>
                <a:r>
                  <a:rPr lang="zh-CN" altLang="en-US" sz="1400" dirty="0">
                    <a:solidFill>
                      <a:srgbClr val="0000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1400"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endParaRPr>
              </a:p>
            </p:txBody>
          </p:sp>
          <p:sp>
            <p:nvSpPr>
              <p:cNvPr id="17" name="矩形 16"/>
              <p:cNvSpPr/>
              <p:nvPr/>
            </p:nvSpPr>
            <p:spPr bwMode="gray">
              <a:xfrm>
                <a:off x="2325691" y="2970733"/>
                <a:ext cx="2173699" cy="679944"/>
              </a:xfrm>
              <a:prstGeom prst="rect">
                <a:avLst/>
              </a:prstGeom>
              <a:solidFill>
                <a:schemeClr val="accent1">
                  <a:lumMod val="20000"/>
                  <a:lumOff val="80000"/>
                  <a:alpha val="69804"/>
                </a:schemeClr>
              </a:solidFill>
              <a:ln w="6350" cap="flat" cmpd="sng" algn="ctr">
                <a:solidFill>
                  <a:schemeClr val="bg1"/>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marL="0" marR="0" lvl="0" indent="0" algn="ctr" defTabSz="914400" rtl="0" eaLnBrk="1" fontAlgn="auto" latinLnBrk="0" hangingPunct="1">
                  <a:lnSpc>
                    <a:spcPct val="130000"/>
                  </a:lnSpc>
                  <a:spcBef>
                    <a:spcPts val="0"/>
                  </a:spcBef>
                  <a:spcAft>
                    <a:spcPts val="0"/>
                  </a:spcAft>
                  <a:buClrTx/>
                  <a:buSzTx/>
                  <a:buFontTx/>
                  <a:buNone/>
                  <a:defRPr/>
                </a:pP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提高支链氨基酸浓度</a:t>
                </a:r>
                <a:endParaRPr kumimoji="0" lang="en-US" altLang="zh-CN"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endParaRPr>
              </a:p>
            </p:txBody>
          </p:sp>
          <p:sp>
            <p:nvSpPr>
              <p:cNvPr id="18" name="矩形 17"/>
              <p:cNvSpPr/>
              <p:nvPr/>
            </p:nvSpPr>
            <p:spPr bwMode="gray">
              <a:xfrm>
                <a:off x="4995125" y="3837367"/>
                <a:ext cx="5582337" cy="587653"/>
              </a:xfrm>
              <a:prstGeom prst="rect">
                <a:avLst/>
              </a:prstGeom>
              <a:solidFill>
                <a:schemeClr val="bg1"/>
              </a:solidFill>
              <a:ln w="9525" cap="flat" cmpd="sng" algn="ctr">
                <a:solidFill>
                  <a:schemeClr val="accent2">
                    <a:lumMod val="40000"/>
                    <a:lumOff val="60000"/>
                  </a:schemeClr>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marL="179705" lvl="0" indent="-179705">
                  <a:lnSpc>
                    <a:spcPts val="2000"/>
                  </a:lnSpc>
                  <a:buFont typeface="Arial" panose="020B0604020202020204" pitchFamily="34" charset="0"/>
                  <a:buChar char="•"/>
                  <a:defRPr/>
                </a:pP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本品添加牛磺酸，可</a:t>
                </a:r>
                <a:r>
                  <a:rPr lang="zh-CN" altLang="zh-CN" sz="1400" dirty="0">
                    <a:latin typeface="微软雅黑" panose="020B0503020204020204" pitchFamily="34" charset="-122"/>
                    <a:ea typeface="微软雅黑" panose="020B0503020204020204" pitchFamily="34" charset="-122"/>
                    <a:cs typeface="Calibri" panose="020F0502020204030204" pitchFamily="34" charset="0"/>
                  </a:rPr>
                  <a:t>减少</a:t>
                </a:r>
                <a:r>
                  <a:rPr lang="zh-CN" altLang="en-US" sz="1400" dirty="0">
                    <a:latin typeface="微软雅黑" panose="020B0503020204020204" pitchFamily="34" charset="-122"/>
                    <a:ea typeface="微软雅黑" panose="020B0503020204020204" pitchFamily="34" charset="-122"/>
                    <a:cs typeface="Calibri" panose="020F0502020204030204" pitchFamily="34" charset="0"/>
                  </a:rPr>
                  <a:t>进行肠外营养治疗的创伤</a:t>
                </a:r>
                <a:r>
                  <a:rPr lang="zh-CN" altLang="en-US" sz="1400" dirty="0">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患者</a:t>
                </a:r>
                <a:r>
                  <a:rPr lang="zh-CN" altLang="zh-CN" sz="1400" dirty="0">
                    <a:latin typeface="微软雅黑" panose="020B0503020204020204" pitchFamily="34" charset="-122"/>
                    <a:ea typeface="微软雅黑" panose="020B0503020204020204" pitchFamily="34" charset="-122"/>
                    <a:cs typeface="Calibri" panose="020F0502020204030204" pitchFamily="34" charset="0"/>
                  </a:rPr>
                  <a:t>胆汁淤积</a:t>
                </a:r>
                <a:r>
                  <a:rPr lang="zh-CN" altLang="en-US" sz="1400" dirty="0">
                    <a:latin typeface="微软雅黑" panose="020B0503020204020204" pitchFamily="34" charset="-122"/>
                    <a:ea typeface="微软雅黑" panose="020B0503020204020204" pitchFamily="34" charset="-122"/>
                    <a:cs typeface="Calibri" panose="020F0502020204030204" pitchFamily="34" charset="0"/>
                  </a:rPr>
                  <a:t>的发生，</a:t>
                </a:r>
                <a:r>
                  <a:rPr kumimoji="0" lang="zh-CN" altLang="en-US" sz="140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降低肝酶水</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平，</a:t>
                </a:r>
                <a:r>
                  <a:rPr kumimoji="0" lang="zh-CN" altLang="en-US" sz="14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保护肝功能</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a:t>
                </a:r>
                <a:endPar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endParaRPr>
              </a:p>
            </p:txBody>
          </p:sp>
          <p:sp>
            <p:nvSpPr>
              <p:cNvPr id="24" name="矩形 23"/>
              <p:cNvSpPr/>
              <p:nvPr/>
            </p:nvSpPr>
            <p:spPr bwMode="gray">
              <a:xfrm>
                <a:off x="2325691" y="3837367"/>
                <a:ext cx="2173699" cy="587653"/>
              </a:xfrm>
              <a:prstGeom prst="rect">
                <a:avLst/>
              </a:prstGeom>
              <a:solidFill>
                <a:schemeClr val="accent1">
                  <a:lumMod val="20000"/>
                  <a:lumOff val="80000"/>
                  <a:alpha val="69804"/>
                </a:schemeClr>
              </a:solidFill>
              <a:ln w="6350" cap="flat" cmpd="sng" algn="ctr">
                <a:solidFill>
                  <a:schemeClr val="bg1"/>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marL="0" marR="0" lvl="0" indent="0" algn="ctr" defTabSz="914400" rtl="0" eaLnBrk="1" fontAlgn="auto" latinLnBrk="0" hangingPunct="1">
                  <a:lnSpc>
                    <a:spcPct val="130000"/>
                  </a:lnSpc>
                  <a:spcBef>
                    <a:spcPts val="0"/>
                  </a:spcBef>
                  <a:spcAft>
                    <a:spcPts val="0"/>
                  </a:spcAft>
                  <a:buClrTx/>
                  <a:buSzTx/>
                  <a:buFontTx/>
                  <a:buNone/>
                  <a:defRPr/>
                </a:pP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加入牛磺酸</a:t>
                </a:r>
                <a:endParaRPr kumimoji="0" lang="en-US" altLang="zh-CN"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endParaRPr>
              </a:p>
            </p:txBody>
          </p:sp>
          <p:sp>
            <p:nvSpPr>
              <p:cNvPr id="33" name="圆角矩形 13"/>
              <p:cNvSpPr/>
              <p:nvPr/>
            </p:nvSpPr>
            <p:spPr bwMode="auto">
              <a:xfrm>
                <a:off x="367394" y="1335933"/>
                <a:ext cx="4131996" cy="470547"/>
              </a:xfrm>
              <a:prstGeom prst="rect">
                <a:avLst/>
              </a:prstGeom>
              <a:solidFill>
                <a:schemeClr val="accent1"/>
              </a:solidFill>
              <a:ln w="15875" cap="flat" cmpd="sng" algn="ctr">
                <a:solidFill>
                  <a:schemeClr val="accent1"/>
                </a:solidFill>
                <a:prstDash val="solid"/>
                <a:round/>
                <a:headEnd type="none" w="med" len="med"/>
                <a:tailEnd type="none" w="med" len="med"/>
              </a:ln>
              <a:effectLst/>
            </p:spPr>
            <p:txBody>
              <a:bodyPr vert="horz" wrap="square" lIns="9144" tIns="9144" rIns="9144" bIns="9144" numCol="1" rtlCol="0" anchor="ctr" anchorCtr="0" compatLnSpc="1"/>
              <a:lstStyle/>
              <a:p>
                <a:pPr marL="0" marR="0" lvl="0" indent="0" algn="ctr" defTabSz="913765" rtl="0" eaLnBrk="1" fontAlgn="auto" latinLnBrk="0" hangingPunct="1">
                  <a:lnSpc>
                    <a:spcPct val="120000"/>
                  </a:lnSpc>
                  <a:spcBef>
                    <a:spcPts val="0"/>
                  </a:spcBef>
                  <a:spcAft>
                    <a:spcPts val="0"/>
                  </a:spcAft>
                  <a:buClrTx/>
                  <a:buSzPct val="25000"/>
                  <a:buFontTx/>
                  <a:buNone/>
                  <a:defRPr/>
                </a:pPr>
                <a:r>
                  <a:rPr kumimoji="0" lang="zh-CN" altLang="en-US" sz="1800" b="1" i="0" u="none" strike="noStrike" kern="0" cap="none" spc="0" normalizeH="0" baseline="0" noProof="0" dirty="0">
                    <a:ln>
                      <a:noFill/>
                    </a:ln>
                    <a:solidFill>
                      <a:srgbClr val="FFFFFF"/>
                    </a:solidFill>
                    <a:effectLst/>
                    <a:uLnTx/>
                    <a:uFillTx/>
                    <a:latin typeface="Apis For Office" panose="02010600030101010101" charset="0"/>
                    <a:ea typeface="微软雅黑" panose="020B0503020204020204" pitchFamily="34" charset="-122"/>
                    <a:cs typeface="Apis For Office" panose="02010600030101010101" charset="0"/>
                    <a:sym typeface="Arial" panose="020B0604020202020204"/>
                  </a:rPr>
                  <a:t>主要创新</a:t>
                </a:r>
                <a:endParaRPr kumimoji="0" lang="zh-CN" altLang="en-US" sz="1800" b="1" i="0" u="none" strike="noStrike" kern="0" cap="none" spc="0" normalizeH="0" baseline="0" noProof="0" dirty="0">
                  <a:ln>
                    <a:noFill/>
                  </a:ln>
                  <a:solidFill>
                    <a:srgbClr val="FFFFFF"/>
                  </a:solidFill>
                  <a:effectLst/>
                  <a:uLnTx/>
                  <a:uFillTx/>
                  <a:latin typeface="Apis For Office" panose="02010600030101010101" charset="0"/>
                  <a:ea typeface="微软雅黑" panose="020B0503020204020204" pitchFamily="34" charset="-122"/>
                  <a:cs typeface="Apis For Office" panose="02010600030101010101" charset="0"/>
                  <a:sym typeface="Arial" panose="020B0604020202020204"/>
                </a:endParaRPr>
              </a:p>
            </p:txBody>
          </p:sp>
          <p:sp>
            <p:nvSpPr>
              <p:cNvPr id="34" name="圆角矩形 13"/>
              <p:cNvSpPr/>
              <p:nvPr/>
            </p:nvSpPr>
            <p:spPr bwMode="auto">
              <a:xfrm>
                <a:off x="4983019" y="1335933"/>
                <a:ext cx="6841587" cy="470547"/>
              </a:xfrm>
              <a:prstGeom prst="rect">
                <a:avLst/>
              </a:prstGeom>
              <a:solidFill>
                <a:schemeClr val="accent1"/>
              </a:solidFill>
              <a:ln w="15875" cap="flat" cmpd="sng" algn="ctr">
                <a:solidFill>
                  <a:schemeClr val="accent1"/>
                </a:solidFill>
                <a:prstDash val="solid"/>
                <a:round/>
                <a:headEnd type="none" w="med" len="med"/>
                <a:tailEnd type="none" w="med" len="med"/>
              </a:ln>
              <a:effectLst/>
            </p:spPr>
            <p:txBody>
              <a:bodyPr vert="horz" wrap="square" lIns="9144" tIns="9144" rIns="9144" bIns="9144" numCol="1" rtlCol="0" anchor="ctr" anchorCtr="0" compatLnSpc="1"/>
              <a:lstStyle/>
              <a:p>
                <a:pPr marL="0" marR="0" lvl="0" indent="0" algn="ctr" defTabSz="913765" rtl="0" eaLnBrk="1" fontAlgn="auto" latinLnBrk="0" hangingPunct="1">
                  <a:lnSpc>
                    <a:spcPct val="120000"/>
                  </a:lnSpc>
                  <a:spcBef>
                    <a:spcPts val="0"/>
                  </a:spcBef>
                  <a:spcAft>
                    <a:spcPts val="0"/>
                  </a:spcAft>
                  <a:buClrTx/>
                  <a:buSzPct val="25000"/>
                  <a:buFontTx/>
                  <a:buNone/>
                  <a:defRPr/>
                </a:pPr>
                <a:r>
                  <a:rPr kumimoji="0" lang="zh-CN" altLang="en-US" sz="1800" b="1" i="0" u="none" strike="noStrike" kern="0" cap="none" spc="0" normalizeH="0" baseline="0" noProof="0" dirty="0">
                    <a:ln>
                      <a:noFill/>
                    </a:ln>
                    <a:solidFill>
                      <a:srgbClr val="FFFFFF"/>
                    </a:solidFill>
                    <a:effectLst/>
                    <a:uLnTx/>
                    <a:uFillTx/>
                    <a:latin typeface="Apis For Office" panose="02010600030101010101" charset="0"/>
                    <a:ea typeface="微软雅黑" panose="020B0503020204020204" pitchFamily="34" charset="-122"/>
                    <a:cs typeface="Apis For Office" panose="02010600030101010101" charset="0"/>
                    <a:sym typeface="Arial" panose="020B0604020202020204"/>
                  </a:rPr>
                  <a:t>创新带来的患者获益</a:t>
                </a:r>
                <a:endParaRPr kumimoji="0" lang="zh-CN" altLang="en-US" sz="1800" b="1" i="0" u="none" strike="noStrike" kern="0" cap="none" spc="0" normalizeH="0" baseline="0" noProof="0" dirty="0">
                  <a:ln>
                    <a:noFill/>
                  </a:ln>
                  <a:solidFill>
                    <a:srgbClr val="FFFFFF"/>
                  </a:solidFill>
                  <a:effectLst/>
                  <a:uLnTx/>
                  <a:uFillTx/>
                  <a:latin typeface="Apis For Office" panose="02010600030101010101" charset="0"/>
                  <a:ea typeface="微软雅黑" panose="020B0503020204020204" pitchFamily="34" charset="-122"/>
                  <a:cs typeface="Apis For Office" panose="02010600030101010101" charset="0"/>
                  <a:sym typeface="Arial" panose="020B0604020202020204"/>
                </a:endParaRPr>
              </a:p>
            </p:txBody>
          </p:sp>
          <p:sp>
            <p:nvSpPr>
              <p:cNvPr id="13" name="箭头: V 形 12"/>
              <p:cNvSpPr/>
              <p:nvPr/>
            </p:nvSpPr>
            <p:spPr>
              <a:xfrm>
                <a:off x="4616713" y="3236137"/>
                <a:ext cx="219913" cy="240030"/>
              </a:xfrm>
              <a:prstGeom prst="chevr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dirty="0" err="1">
                  <a:ln>
                    <a:noFill/>
                  </a:ln>
                  <a:solidFill>
                    <a:srgbClr val="000000"/>
                  </a:solidFill>
                  <a:effectLst/>
                  <a:uLnTx/>
                  <a:uFillTx/>
                  <a:latin typeface="Apis For Office"/>
                  <a:ea typeface="黑体" panose="02010609060101010101" charset="-122"/>
                  <a:cs typeface="+mn-cs"/>
                </a:endParaRPr>
              </a:p>
            </p:txBody>
          </p:sp>
          <p:sp>
            <p:nvSpPr>
              <p:cNvPr id="2" name="箭头: V 形 1"/>
              <p:cNvSpPr/>
              <p:nvPr/>
            </p:nvSpPr>
            <p:spPr>
              <a:xfrm>
                <a:off x="4663848" y="5164325"/>
                <a:ext cx="219913" cy="240030"/>
              </a:xfrm>
              <a:prstGeom prst="chevr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dirty="0" err="1">
                  <a:ln>
                    <a:noFill/>
                  </a:ln>
                  <a:solidFill>
                    <a:srgbClr val="000000"/>
                  </a:solidFill>
                  <a:effectLst/>
                  <a:uLnTx/>
                  <a:uFillTx/>
                  <a:latin typeface="Apis For Office"/>
                  <a:ea typeface="黑体" panose="02010609060101010101" charset="-122"/>
                  <a:cs typeface="+mn-cs"/>
                </a:endParaRPr>
              </a:p>
            </p:txBody>
          </p:sp>
          <p:sp>
            <p:nvSpPr>
              <p:cNvPr id="3" name="矩形 2"/>
              <p:cNvSpPr/>
              <p:nvPr/>
            </p:nvSpPr>
            <p:spPr bwMode="gray">
              <a:xfrm>
                <a:off x="4983019" y="2050864"/>
                <a:ext cx="5582339" cy="687420"/>
              </a:xfrm>
              <a:prstGeom prst="rect">
                <a:avLst/>
              </a:prstGeom>
              <a:solidFill>
                <a:schemeClr val="bg1"/>
              </a:solidFill>
              <a:ln w="9525" cap="flat" cmpd="sng" algn="ctr">
                <a:solidFill>
                  <a:schemeClr val="accent2">
                    <a:lumMod val="40000"/>
                    <a:lumOff val="60000"/>
                  </a:schemeClr>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marL="176530" indent="-176530">
                  <a:lnSpc>
                    <a:spcPts val="2000"/>
                  </a:lnSpc>
                  <a:buFont typeface="Arial" panose="020B0604020202020204" pitchFamily="34" charset="0"/>
                  <a:buChar char="•"/>
                  <a:tabLst>
                    <a:tab pos="5290820" algn="l"/>
                  </a:tabLst>
                </a:pPr>
                <a:r>
                  <a:rPr lang="zh-CN" altLang="en-US" sz="1400" dirty="0">
                    <a:latin typeface="微软雅黑" panose="020B0503020204020204" pitchFamily="34" charset="-122"/>
                    <a:ea typeface="微软雅黑" panose="020B0503020204020204" pitchFamily="34" charset="-122"/>
                  </a:rPr>
                  <a:t>创伤应激时谷氨酰胺严重缺乏，通过</a:t>
                </a:r>
                <a:r>
                  <a:rPr lang="zh-CN" altLang="en-US" sz="1400" b="1" dirty="0">
                    <a:solidFill>
                      <a:srgbClr val="C00000"/>
                    </a:solidFill>
                    <a:latin typeface="微软雅黑" panose="020B0503020204020204" pitchFamily="34" charset="-122"/>
                    <a:ea typeface="微软雅黑" panose="020B0503020204020204" pitchFamily="34" charset="-122"/>
                  </a:rPr>
                  <a:t>静脉补充外源性谷氨酰胺</a:t>
                </a:r>
                <a:r>
                  <a:rPr lang="zh-CN" altLang="en-US" sz="1400" dirty="0">
                    <a:latin typeface="微软雅黑" panose="020B0503020204020204" pitchFamily="34" charset="-122"/>
                    <a:ea typeface="微软雅黑" panose="020B0503020204020204" pitchFamily="34" charset="-122"/>
                  </a:rPr>
                  <a:t>，可减缓肌肉丢失，降低肠粘膜通透性，减少并发症和感染率发生，缩短住院时间，预测死亡率更低</a:t>
                </a:r>
                <a:r>
                  <a:rPr lang="en-US" altLang="zh-CN" sz="1400" baseline="30000" dirty="0">
                    <a:latin typeface="微软雅黑" panose="020B0503020204020204" pitchFamily="34" charset="-122"/>
                    <a:ea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rPr>
                  <a:t>。</a:t>
                </a:r>
                <a:endPar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endParaRPr>
              </a:p>
            </p:txBody>
          </p:sp>
          <p:sp>
            <p:nvSpPr>
              <p:cNvPr id="4" name="圆角矩形 13"/>
              <p:cNvSpPr/>
              <p:nvPr/>
            </p:nvSpPr>
            <p:spPr bwMode="auto">
              <a:xfrm>
                <a:off x="376222" y="2046399"/>
                <a:ext cx="1770764" cy="3768807"/>
              </a:xfrm>
              <a:prstGeom prst="rect">
                <a:avLst/>
              </a:prstGeom>
              <a:solidFill>
                <a:schemeClr val="bg1">
                  <a:lumMod val="95000"/>
                </a:schemeClr>
              </a:solidFill>
              <a:ln w="15875" cap="flat" cmpd="sng" algn="ctr">
                <a:noFill/>
                <a:prstDash val="solid"/>
                <a:round/>
                <a:headEnd type="none" w="med" len="med"/>
                <a:tailEnd type="none" w="med" len="med"/>
              </a:ln>
              <a:effectLst/>
            </p:spPr>
            <p:txBody>
              <a:bodyPr vert="horz" wrap="square" lIns="9144" tIns="9144" rIns="9144" bIns="9144" numCol="1" rtlCol="0" anchor="ctr" anchorCtr="0" compatLnSpc="1"/>
              <a:lstStyle/>
              <a:p>
                <a:pPr algn="ctr" defTabSz="913765">
                  <a:lnSpc>
                    <a:spcPct val="120000"/>
                  </a:lnSpc>
                  <a:buSzPct val="25000"/>
                  <a:defRPr/>
                </a:pPr>
                <a:r>
                  <a:rPr lang="zh-CN" altLang="en-US" sz="2000" b="1" kern="0" dirty="0">
                    <a:solidFill>
                      <a:srgbClr val="C00000"/>
                    </a:solidFill>
                    <a:latin typeface="Apis For Office" panose="02010600030101010101" charset="0"/>
                    <a:ea typeface="微软雅黑" panose="020B0503020204020204" pitchFamily="34" charset="-122"/>
                    <a:sym typeface="Calibri" panose="020F0502020204030204" pitchFamily="34" charset="0"/>
                  </a:rPr>
                  <a:t>创新程度：</a:t>
                </a:r>
                <a:endParaRPr lang="en-US" altLang="zh-CN" sz="2000" b="1" kern="0" dirty="0">
                  <a:solidFill>
                    <a:srgbClr val="C00000"/>
                  </a:solidFill>
                  <a:latin typeface="Apis For Office" panose="02010600030101010101" charset="0"/>
                  <a:ea typeface="微软雅黑" panose="020B0503020204020204" pitchFamily="34" charset="-122"/>
                  <a:sym typeface="Calibri" panose="020F0502020204030204" pitchFamily="34" charset="0"/>
                </a:endParaRPr>
              </a:p>
              <a:p>
                <a:pPr algn="ctr" defTabSz="913765">
                  <a:lnSpc>
                    <a:spcPct val="120000"/>
                  </a:lnSpc>
                  <a:buSzPct val="25000"/>
                  <a:defRPr/>
                </a:pPr>
                <a:r>
                  <a:rPr lang="zh-CN" altLang="en-US" sz="2000" b="1" kern="0" dirty="0">
                    <a:solidFill>
                      <a:srgbClr val="C00000"/>
                    </a:solidFill>
                    <a:latin typeface="Apis For Office" panose="02010600030101010101" charset="0"/>
                    <a:ea typeface="微软雅黑" panose="020B0503020204020204" pitchFamily="34" charset="-122"/>
                    <a:sym typeface="Calibri" panose="020F0502020204030204" pitchFamily="34" charset="0"/>
                  </a:rPr>
                  <a:t>符合创伤患者代谢特点</a:t>
                </a:r>
                <a:endParaRPr lang="en-US" altLang="zh-CN" sz="2000" b="1" kern="0" dirty="0">
                  <a:solidFill>
                    <a:srgbClr val="C00000"/>
                  </a:solidFill>
                  <a:latin typeface="Apis For Office" panose="02010600030101010101" charset="0"/>
                  <a:ea typeface="微软雅黑" panose="020B0503020204020204" pitchFamily="34" charset="-122"/>
                  <a:sym typeface="Calibri" panose="020F0502020204030204" pitchFamily="34" charset="0"/>
                </a:endParaRPr>
              </a:p>
              <a:p>
                <a:pPr marL="0" marR="0" lvl="0" indent="0" algn="ctr" defTabSz="913765" rtl="0" eaLnBrk="1" fontAlgn="auto" latinLnBrk="0" hangingPunct="1">
                  <a:lnSpc>
                    <a:spcPct val="120000"/>
                  </a:lnSpc>
                  <a:spcBef>
                    <a:spcPts val="0"/>
                  </a:spcBef>
                  <a:spcAft>
                    <a:spcPts val="0"/>
                  </a:spcAft>
                  <a:buClrTx/>
                  <a:buSzPct val="25000"/>
                  <a:buFontTx/>
                  <a:buNone/>
                  <a:defRPr/>
                </a:pPr>
                <a:endParaRPr kumimoji="0" lang="en-US" altLang="zh-CN" sz="2000" b="1" i="0" u="none" strike="noStrike" kern="0" cap="none" spc="0" normalizeH="0" baseline="0" noProof="0" dirty="0">
                  <a:ln>
                    <a:noFill/>
                  </a:ln>
                  <a:solidFill>
                    <a:srgbClr val="C00000"/>
                  </a:solidFill>
                  <a:effectLst/>
                  <a:uLnTx/>
                  <a:uFillTx/>
                  <a:latin typeface="Apis For Office" panose="02010600030101010101" charset="0"/>
                  <a:ea typeface="微软雅黑" panose="020B0503020204020204" pitchFamily="34" charset="-122"/>
                  <a:cs typeface="Apis For Office" panose="02010600030101010101" charset="0"/>
                  <a:sym typeface="Arial" panose="020B0604020202020204"/>
                </a:endParaRPr>
              </a:p>
            </p:txBody>
          </p:sp>
          <p:sp>
            <p:nvSpPr>
              <p:cNvPr id="8" name="矩形 7"/>
              <p:cNvSpPr/>
              <p:nvPr/>
            </p:nvSpPr>
            <p:spPr bwMode="gray">
              <a:xfrm>
                <a:off x="2318894" y="2046399"/>
                <a:ext cx="2180496" cy="691884"/>
              </a:xfrm>
              <a:prstGeom prst="rect">
                <a:avLst/>
              </a:prstGeom>
              <a:solidFill>
                <a:schemeClr val="accent1">
                  <a:lumMod val="20000"/>
                  <a:lumOff val="80000"/>
                  <a:alpha val="69804"/>
                </a:schemeClr>
              </a:solidFill>
              <a:ln w="6350" cap="flat" cmpd="sng" algn="ctr">
                <a:solidFill>
                  <a:schemeClr val="bg1"/>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marL="0" marR="0" lvl="0" indent="0" algn="ctr" defTabSz="914400" rtl="0" eaLnBrk="1" fontAlgn="auto" latinLnBrk="0" hangingPunct="1">
                  <a:lnSpc>
                    <a:spcPct val="130000"/>
                  </a:lnSpc>
                  <a:spcBef>
                    <a:spcPts val="0"/>
                  </a:spcBef>
                  <a:spcAft>
                    <a:spcPts val="0"/>
                  </a:spcAft>
                  <a:buClrTx/>
                  <a:buSzTx/>
                  <a:buFontTx/>
                  <a:buNone/>
                  <a:defRPr/>
                </a:pPr>
                <a:r>
                  <a:rPr lang="zh-CN" altLang="en-US" sz="1600" b="1"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提供外源性</a:t>
                </a: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谷氨酰胺</a:t>
                </a:r>
                <a:endParaRPr kumimoji="0" lang="en-US" altLang="zh-CN"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endParaRPr>
              </a:p>
            </p:txBody>
          </p:sp>
          <p:cxnSp>
            <p:nvCxnSpPr>
              <p:cNvPr id="14" name="直接连接符 13"/>
              <p:cNvCxnSpPr/>
              <p:nvPr/>
            </p:nvCxnSpPr>
            <p:spPr>
              <a:xfrm>
                <a:off x="351811" y="1078632"/>
                <a:ext cx="1148837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9" name="流程图: 可选过程 28"/>
              <p:cNvSpPr/>
              <p:nvPr/>
            </p:nvSpPr>
            <p:spPr>
              <a:xfrm>
                <a:off x="10752385" y="2085667"/>
                <a:ext cx="1063393" cy="3702241"/>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lvl="0" algn="ctr" fontAlgn="base">
                  <a:lnSpc>
                    <a:spcPct val="150000"/>
                  </a:lnSpc>
                  <a:spcAft>
                    <a:spcPct val="0"/>
                  </a:spcAft>
                  <a:buClr>
                    <a:srgbClr val="0095FF"/>
                  </a:buClr>
                  <a:buSzPct val="90000"/>
                  <a:defRPr/>
                </a:pPr>
                <a:r>
                  <a:rPr lang="zh-CN" altLang="en-US" sz="1600" b="1" dirty="0">
                    <a:solidFill>
                      <a:srgbClr val="C00000"/>
                    </a:solidFill>
                    <a:latin typeface="微软雅黑" panose="020B0503020204020204" pitchFamily="34" charset="-122"/>
                    <a:ea typeface="微软雅黑" panose="020B0503020204020204" pitchFamily="34" charset="-122"/>
                  </a:rPr>
                  <a:t>提升</a:t>
                </a:r>
                <a:endParaRPr lang="en-US" altLang="zh-CN" sz="1600" b="1" dirty="0">
                  <a:solidFill>
                    <a:srgbClr val="C00000"/>
                  </a:solidFill>
                  <a:latin typeface="微软雅黑" panose="020B0503020204020204" pitchFamily="34" charset="-122"/>
                  <a:ea typeface="微软雅黑" panose="020B0503020204020204" pitchFamily="34" charset="-122"/>
                </a:endParaRPr>
              </a:p>
              <a:p>
                <a:pPr lvl="0" algn="ctr" fontAlgn="base">
                  <a:lnSpc>
                    <a:spcPct val="150000"/>
                  </a:lnSpc>
                  <a:spcAft>
                    <a:spcPct val="0"/>
                  </a:spcAft>
                  <a:buClr>
                    <a:srgbClr val="0095FF"/>
                  </a:buClr>
                  <a:buSzPct val="90000"/>
                  <a:defRPr/>
                </a:pPr>
                <a:r>
                  <a:rPr lang="zh-CN" altLang="en-US" sz="1600" b="1" dirty="0">
                    <a:solidFill>
                      <a:srgbClr val="C00000"/>
                    </a:solidFill>
                    <a:latin typeface="微软雅黑" panose="020B0503020204020204" pitchFamily="34" charset="-122"/>
                    <a:ea typeface="微软雅黑" panose="020B0503020204020204" pitchFamily="34" charset="-122"/>
                  </a:rPr>
                  <a:t>有效性和安全性</a:t>
                </a:r>
                <a:endParaRPr lang="zh-CN" altLang="en-US" sz="1600" b="1" dirty="0">
                  <a:solidFill>
                    <a:srgbClr val="C00000"/>
                  </a:solidFill>
                  <a:latin typeface="微软雅黑" panose="020B0503020204020204" pitchFamily="34" charset="-122"/>
                  <a:ea typeface="微软雅黑" panose="020B0503020204020204" pitchFamily="34" charset="-122"/>
                </a:endParaRPr>
              </a:p>
            </p:txBody>
          </p:sp>
          <p:sp>
            <p:nvSpPr>
              <p:cNvPr id="7" name="矩形 6"/>
              <p:cNvSpPr/>
              <p:nvPr/>
            </p:nvSpPr>
            <p:spPr bwMode="gray">
              <a:xfrm>
                <a:off x="2315169" y="4666059"/>
                <a:ext cx="2180496" cy="1157739"/>
              </a:xfrm>
              <a:prstGeom prst="rect">
                <a:avLst/>
              </a:prstGeom>
              <a:solidFill>
                <a:schemeClr val="accent1">
                  <a:lumMod val="20000"/>
                  <a:lumOff val="80000"/>
                  <a:alpha val="69804"/>
                </a:schemeClr>
              </a:solidFill>
              <a:ln w="6350" cap="flat" cmpd="sng" algn="ctr">
                <a:solidFill>
                  <a:schemeClr val="bg1"/>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marL="0" marR="0" lvl="0" indent="0" algn="ctr" defTabSz="914400" rtl="0" eaLnBrk="1" fontAlgn="auto" latinLnBrk="0" hangingPunct="1">
                  <a:lnSpc>
                    <a:spcPct val="130000"/>
                  </a:lnSpc>
                  <a:spcBef>
                    <a:spcPts val="0"/>
                  </a:spcBef>
                  <a:spcAft>
                    <a:spcPts val="0"/>
                  </a:spcAft>
                  <a:buClrTx/>
                  <a:buSzTx/>
                  <a:buFontTx/>
                  <a:buNone/>
                  <a:defRPr/>
                </a:pPr>
                <a:r>
                  <a:rPr lang="zh-CN" altLang="en-US" sz="1600" b="1"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提供人体所需</a:t>
                </a:r>
                <a:endParaRPr lang="en-US" altLang="zh-CN" sz="1600" b="1"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endParaRPr>
              </a:p>
              <a:p>
                <a:pPr marL="0" marR="0" lvl="0" indent="0" algn="ctr" defTabSz="914400" rtl="0" eaLnBrk="1" fontAlgn="auto" latinLnBrk="0" hangingPunct="1">
                  <a:lnSpc>
                    <a:spcPct val="130000"/>
                  </a:lnSpc>
                  <a:spcBef>
                    <a:spcPts val="0"/>
                  </a:spcBef>
                  <a:spcAft>
                    <a:spcPts val="0"/>
                  </a:spcAft>
                  <a:buClrTx/>
                  <a:buSzTx/>
                  <a:buFontTx/>
                  <a:buNone/>
                  <a:defRPr/>
                </a:pPr>
                <a:r>
                  <a:rPr lang="zh-CN" altLang="en-US" sz="1600" b="1"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全部氨基酸种类</a:t>
                </a:r>
                <a:endParaRPr lang="en-US" altLang="zh-CN" sz="1600" b="1"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endParaRPr>
              </a:p>
            </p:txBody>
          </p:sp>
          <p:sp>
            <p:nvSpPr>
              <p:cNvPr id="20" name="箭头: V 形 19"/>
              <p:cNvSpPr/>
              <p:nvPr/>
            </p:nvSpPr>
            <p:spPr>
              <a:xfrm>
                <a:off x="4637300" y="2302576"/>
                <a:ext cx="219913" cy="240030"/>
              </a:xfrm>
              <a:prstGeom prst="chevr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dirty="0" err="1">
                  <a:ln>
                    <a:noFill/>
                  </a:ln>
                  <a:solidFill>
                    <a:srgbClr val="000000"/>
                  </a:solidFill>
                  <a:effectLst/>
                  <a:uLnTx/>
                  <a:uFillTx/>
                  <a:latin typeface="Apis For Office"/>
                  <a:ea typeface="黑体" panose="02010609060101010101" charset="-122"/>
                  <a:cs typeface="+mn-cs"/>
                </a:endParaRPr>
              </a:p>
            </p:txBody>
          </p:sp>
          <p:sp>
            <p:nvSpPr>
              <p:cNvPr id="27" name="矩形 26"/>
              <p:cNvSpPr/>
              <p:nvPr/>
            </p:nvSpPr>
            <p:spPr bwMode="gray">
              <a:xfrm>
                <a:off x="4995123" y="4666058"/>
                <a:ext cx="5582339" cy="1149148"/>
              </a:xfrm>
              <a:prstGeom prst="rect">
                <a:avLst/>
              </a:prstGeom>
              <a:solidFill>
                <a:schemeClr val="bg1"/>
              </a:solidFill>
              <a:ln w="9525" cap="flat" cmpd="sng" algn="ctr">
                <a:solidFill>
                  <a:schemeClr val="accent2">
                    <a:lumMod val="40000"/>
                    <a:lumOff val="60000"/>
                  </a:schemeClr>
                </a:solidFill>
                <a:prstDash val="solid"/>
                <a:miter lim="800000"/>
                <a:headEnd type="none" w="med" len="med"/>
                <a:tailEnd type="none" w="med" len="med"/>
              </a:ln>
              <a:effectLst/>
            </p:spPr>
            <p:txBody>
              <a:bodyPr vert="horz" wrap="square" lIns="91429" tIns="45715" rIns="91429" bIns="45715" numCol="1" rtlCol="0" anchor="ctr" anchorCtr="0" compatLnSpc="1">
                <a:noAutofit/>
              </a:bodyPr>
              <a:lstStyle/>
              <a:p>
                <a:pPr marL="176530" indent="-176530">
                  <a:lnSpc>
                    <a:spcPts val="2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rPr>
                  <a:t>种类全：</a:t>
                </a:r>
                <a:r>
                  <a:rPr lang="zh-CN" altLang="zh-CN" sz="1400" dirty="0">
                    <a:latin typeface="微软雅黑" panose="020B0503020204020204" pitchFamily="34" charset="-122"/>
                    <a:ea typeface="微软雅黑" panose="020B0503020204020204" pitchFamily="34" charset="-122"/>
                  </a:rPr>
                  <a:t>含全部必需氨基酸</a:t>
                </a:r>
                <a:r>
                  <a:rPr lang="zh-CN" altLang="en-US" sz="1400" dirty="0">
                    <a:latin typeface="微软雅黑" panose="020B0503020204020204" pitchFamily="34" charset="-122"/>
                    <a:ea typeface="微软雅黑" panose="020B0503020204020204" pitchFamily="34" charset="-122"/>
                  </a:rPr>
                  <a:t>、</a:t>
                </a:r>
                <a:r>
                  <a:rPr lang="zh-CN" altLang="zh-CN" sz="1400" dirty="0">
                    <a:latin typeface="微软雅黑" panose="020B0503020204020204" pitchFamily="34" charset="-122"/>
                    <a:ea typeface="微软雅黑" panose="020B0503020204020204" pitchFamily="34" charset="-122"/>
                  </a:rPr>
                  <a:t>条件必需氨基酸</a:t>
                </a:r>
                <a:r>
                  <a:rPr lang="zh-CN" altLang="en-US" sz="1400" dirty="0">
                    <a:latin typeface="微软雅黑" panose="020B0503020204020204" pitchFamily="34" charset="-122"/>
                    <a:ea typeface="微软雅黑" panose="020B0503020204020204" pitchFamily="34" charset="-122"/>
                  </a:rPr>
                  <a:t>（谷氨酰胺和牛磺酸）和非必需氨基酸，其中</a:t>
                </a:r>
                <a:r>
                  <a:rPr lang="zh-CN" altLang="en-US" sz="1400" b="1" dirty="0">
                    <a:solidFill>
                      <a:srgbClr val="C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本品的必需氨基酸指数（</a:t>
                </a:r>
                <a:r>
                  <a:rPr lang="en-US" altLang="zh-CN" sz="1400" b="1" dirty="0">
                    <a:solidFill>
                      <a:srgbClr val="C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EAAI</a:t>
                </a:r>
                <a:r>
                  <a:rPr lang="zh-CN" altLang="en-US" sz="1400" b="1" dirty="0">
                    <a:solidFill>
                      <a:srgbClr val="C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）约为 </a:t>
                </a:r>
                <a:r>
                  <a:rPr lang="en-US" altLang="zh-CN" sz="1400" b="1" dirty="0">
                    <a:solidFill>
                      <a:srgbClr val="C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92.3</a:t>
                </a:r>
                <a:r>
                  <a:rPr lang="zh-CN" altLang="en-US" sz="1400"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，说明本品</a:t>
                </a:r>
                <a:r>
                  <a:rPr lang="zh-CN" altLang="en-US" sz="1400" dirty="0">
                    <a:latin typeface="微软雅黑" panose="020B0503020204020204" pitchFamily="34" charset="-122"/>
                    <a:ea typeface="微软雅黑" panose="020B0503020204020204" pitchFamily="34" charset="-122"/>
                  </a:rPr>
                  <a:t>氨基酸能很好地合成蛋白质，有效性高</a:t>
                </a:r>
                <a:r>
                  <a:rPr lang="en-US" altLang="zh-CN" sz="1400" baseline="30000" dirty="0">
                    <a:latin typeface="微软雅黑" panose="020B0503020204020204" pitchFamily="34" charset="-122"/>
                    <a:ea typeface="微软雅黑" panose="020B0503020204020204" pitchFamily="34" charset="-122"/>
                  </a:rPr>
                  <a:t>3</a:t>
                </a:r>
                <a:r>
                  <a:rPr lang="zh-CN" altLang="en-US" sz="1400" dirty="0">
                    <a:latin typeface="微软雅黑" panose="020B0503020204020204" pitchFamily="34" charset="-122"/>
                    <a:ea typeface="微软雅黑" panose="020B0503020204020204" pitchFamily="34" charset="-122"/>
                  </a:rPr>
                  <a:t>。</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a:p>
                <a:pPr>
                  <a:lnSpc>
                    <a:spcPts val="2000"/>
                  </a:lnSpc>
                </a:pPr>
                <a:r>
                  <a:rPr lang="en-US" altLang="zh-CN" sz="1200"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    *</a:t>
                </a:r>
                <a:r>
                  <a:rPr lang="zh-CN" altLang="en-US" sz="1200"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注：</a:t>
                </a:r>
                <a:r>
                  <a:rPr lang="en-US" altLang="zh-CN" sz="1200"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EAAI </a:t>
                </a:r>
                <a:r>
                  <a:rPr lang="zh-CN" altLang="en-US" sz="1200"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越接近 </a:t>
                </a:r>
                <a:r>
                  <a:rPr lang="en-US" altLang="zh-CN" sz="1200"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100</a:t>
                </a:r>
                <a:r>
                  <a:rPr lang="zh-CN" altLang="en-US" sz="1200"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，说明氨基酸组成越理想</a:t>
                </a:r>
                <a:r>
                  <a:rPr lang="en-US" altLang="zh-CN" sz="1200" baseline="30000"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2</a:t>
                </a:r>
                <a:r>
                  <a:rPr lang="zh-CN" altLang="en-US" sz="1200"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 。</a:t>
                </a:r>
                <a:endParaRPr lang="en-US" altLang="zh-CN" sz="1200" dirty="0">
                  <a:solidFill>
                    <a:srgbClr val="000000"/>
                  </a:solidFill>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endParaRPr>
              </a:p>
            </p:txBody>
          </p:sp>
          <p:sp>
            <p:nvSpPr>
              <p:cNvPr id="12" name="矩形: 圆角 11"/>
              <p:cNvSpPr/>
              <p:nvPr/>
            </p:nvSpPr>
            <p:spPr>
              <a:xfrm>
                <a:off x="351810" y="296932"/>
                <a:ext cx="2035415" cy="484567"/>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创新性（</a:t>
                </a:r>
                <a:r>
                  <a:rPr lang="en-US" altLang="zh-CN"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1/2</a:t>
                </a:r>
                <a:r>
                  <a:rPr lang="zh-CN" altLang="en-US" sz="2400" b="1" kern="0" spc="-17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400" b="1" dirty="0">
                  <a:solidFill>
                    <a:schemeClr val="tx1"/>
                  </a:solidFill>
                  <a:latin typeface="微软雅黑" panose="020B0503020204020204" pitchFamily="34" charset="-122"/>
                  <a:ea typeface="微软雅黑" panose="020B0503020204020204" pitchFamily="34" charset="-122"/>
                </a:endParaRPr>
              </a:p>
            </p:txBody>
          </p:sp>
          <p:sp>
            <p:nvSpPr>
              <p:cNvPr id="19" name="文本框 18"/>
              <p:cNvSpPr txBox="1"/>
              <p:nvPr/>
            </p:nvSpPr>
            <p:spPr>
              <a:xfrm>
                <a:off x="2667838" y="319762"/>
                <a:ext cx="7179275" cy="400110"/>
              </a:xfrm>
              <a:prstGeom prst="rect">
                <a:avLst/>
              </a:prstGeom>
              <a:noFill/>
            </p:spPr>
            <p:txBody>
              <a:bodyPr wrap="square" rtlCol="0">
                <a:spAutoFit/>
              </a:bodyPr>
              <a:lstStyle/>
              <a:p>
                <a:r>
                  <a:rPr lang="zh-CN" altLang="en-US" sz="2000" b="1" dirty="0">
                    <a:solidFill>
                      <a:srgbClr val="C00000"/>
                    </a:solidFill>
                    <a:latin typeface="微软雅黑" panose="020B0503020204020204" pitchFamily="34" charset="-122"/>
                    <a:ea typeface="微软雅黑" panose="020B0503020204020204" pitchFamily="34" charset="-122"/>
                  </a:rPr>
                  <a:t>根据创伤机体氨基酸谱变化特点设计</a:t>
                </a:r>
                <a:r>
                  <a:rPr lang="zh-CN" altLang="en-US" sz="2000" b="1" dirty="0">
                    <a:latin typeface="微软雅黑" panose="020B0503020204020204" pitchFamily="34" charset="-122"/>
                    <a:ea typeface="微软雅黑" panose="020B0503020204020204" pitchFamily="34" charset="-122"/>
                  </a:rPr>
                  <a:t>配方，具有自主知识产权。</a:t>
                </a:r>
                <a:endParaRPr lang="zh-CN" altLang="en-US" sz="2000" b="1" dirty="0">
                  <a:latin typeface="微软雅黑" panose="020B0503020204020204" pitchFamily="34" charset="-122"/>
                  <a:ea typeface="微软雅黑" panose="020B0503020204020204" pitchFamily="34" charset="-122"/>
                </a:endParaRPr>
              </a:p>
            </p:txBody>
          </p:sp>
        </p:grpSp>
      </p:grpSp>
    </p:spTree>
  </p:cSld>
  <p:clrMapOvr>
    <a:masterClrMapping/>
  </p:clrMapOvr>
  <mc:AlternateContent xmlns:mc="http://schemas.openxmlformats.org/markup-compatibility/2006">
    <mc:Choice xmlns:p14="http://schemas.microsoft.com/office/powerpoint/2010/main" Requires="p14">
      <p:transition p14:dur="0" advTm="37042"/>
    </mc:Choice>
    <mc:Fallback>
      <p:transition advTm="37042"/>
    </mc:Fallback>
  </mc:AlternateContent>
</p:sld>
</file>

<file path=ppt/tags/tag1.xml><?xml version="1.0" encoding="utf-8"?>
<p:tagLst xmlns:p="http://schemas.openxmlformats.org/presentationml/2006/main">
  <p:tag name="THINKCELLSHAPEDONOTDELETE" val="thinkcellActiveDocDoNotDelete"/>
</p:tagLst>
</file>

<file path=ppt/tags/tag10.xml><?xml version="1.0" encoding="utf-8"?>
<p:tagLst xmlns:p="http://schemas.openxmlformats.org/presentationml/2006/main">
  <p:tag name="KSO_WM_UNIT_TABLE_BEAUTIFY" val="smartTable{eddd4868-4277-475c-92aa-2d5fb449b117}"/>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wm#"/>
  <p:tag name="KSO_WM_UNIT_HIGHLIGHT" val="0"/>
  <p:tag name="KSO_WM_UNIT_COMPATIBLE" val="0"/>
  <p:tag name="KSO_WM_UNIT_DIAGRAM_ISNUMVISUAL" val="0"/>
  <p:tag name="KSO_WM_UNIT_DIAGRAM_ISREFERUNIT" val="0"/>
  <p:tag name="KSO_WM_UNIT_ID" val="diagram20231098_2*l_h_i*1_2_1"/>
  <p:tag name="KSO_WM_TEMPLATE_CATEGORY" val="diagram"/>
  <p:tag name="KSO_WM_TEMPLATE_INDEX" val="20231098"/>
  <p:tag name="KSO_WM_UNIT_LAYERLEVEL" val="1_1_1"/>
  <p:tag name="KSO_WM_TAG_VERSION" val="3.0"/>
  <p:tag name="KSO_WM_DIAGRAM_GROUP_CODE" val="l1-1"/>
  <p:tag name="KSO_WM_UNIT_TYPE" val="l_h_i"/>
  <p:tag name="KSO_WM_UNIT_INDEX" val="1_2_1"/>
  <p:tag name="KSO_WM_DIAGRAM_VERSION" val="3"/>
  <p:tag name="KSO_WM_DIAGRAM_COLOR_TRICK" val="1"/>
  <p:tag name="KSO_WM_DIAGRAM_COLOR_TEXT_CAN_REMOVE" val="n"/>
  <p:tag name="KSO_WM_DIAGRAM_MAX_ITEMCNT" val="6"/>
  <p:tag name="KSO_WM_DIAGRAM_MIN_ITEMCNT" val="2"/>
  <p:tag name="KSO_WM_DIAGRAM_VIRTUALLY_FRAME" val="{&quot;height&quot;:301.7500061035156,&quot;left&quot;:76,&quot;top&quot;:100.35,&quot;width&quot;:869.5}"/>
  <p:tag name="KSO_WM_DIAGRAM_COLOR_MATCH_VALUE" val="{&quot;shape&quot;:{&quot;fill&quot;:{&quot;type&quot;:0},&quot;glow&quot;:{&quot;colorType&quot;:0},&quot;line&quot;:{&quot;gradient&quot;:[{&quot;brightness&quot;:0,&quot;colorType&quot;:1,&quot;foreColorIndex&quot;:5,&quot;pos&quot;:0.10000000149011612,&quot;transparency&quot;:1},{&quot;brightness&quot;:0,&quot;colorType&quot;:1,&quot;foreColorIndex&quot;:5,&quot;pos&quot;:0.5,&quot;transparency&quot;:0.5},{&quot;brightness&quot;:0,&quot;colorType&quot;:1,&quot;foreColorIndex&quot;:5,&quot;pos&quot;:0.8999999761581421,&quot;transparency&quot;:1}],&quot;type&quot;:2},&quot;shadow&quot;:{&quot;colorType&quot;:0},&quot;threeD&quot;:{&quot;curvedSurface&quot;:{&quot;brightness&quot;:0,&quot;colorType&quot;:2,&quot;rgb&quot;:&quot;#000000&quot;},&quot;depth&quot;:{&quot;colorType&quot;:0}}},&quot;text&quot;:{&quot;fill&quot;:{},&quot;glow&quot;:{},&quot;line&quot;:{},&quot;shadow&quot;:{},&quot;threeD&quot;:{}}}"/>
  <p:tag name="KSO_WM_DIAGRAM_USE_COLOR_VALUE" val="{&quot;color_scheme&quot;:1,&quot;color_type&quot;:1,&quot;theme_color_indexes&quot;:[]}"/>
</p:tagLst>
</file>

<file path=ppt/tags/tag5.xml><?xml version="1.0" encoding="utf-8"?>
<p:tagLst xmlns:p="http://schemas.openxmlformats.org/presentationml/2006/main">
  <p:tag name="KSO_WM_DIAGRAM_VIRTUALLY_FRAME" val="{&quot;height&quot;:522.5033858267717,&quot;left&quot;:23.129842519685006,&quot;top&quot;:23.380472440944867,&quot;width&quot;:918.3121259842519}"/>
</p:tagLst>
</file>

<file path=ppt/tags/tag6.xml><?xml version="1.0" encoding="utf-8"?>
<p:tagLst xmlns:p="http://schemas.openxmlformats.org/presentationml/2006/main">
  <p:tag name="KSO_WM_DIAGRAM_VIRTUALLY_FRAME" val="{&quot;height&quot;:522.5033858267717,&quot;left&quot;:23.129842519685006,&quot;top&quot;:23.380472440944867,&quot;width&quot;:918.3121259842519}"/>
</p:tagLst>
</file>

<file path=ppt/tags/tag7.xml><?xml version="1.0" encoding="utf-8"?>
<p:tagLst xmlns:p="http://schemas.openxmlformats.org/presentationml/2006/main">
  <p:tag name="KSO_WM_DIAGRAM_VIRTUALLY_FRAME" val="{&quot;height&quot;:522.5033858267717,&quot;left&quot;:23.129842519685006,&quot;top&quot;:23.380472440944867,&quot;width&quot;:918.3121259842519}"/>
</p:tagLst>
</file>

<file path=ppt/tags/tag8.xml><?xml version="1.0" encoding="utf-8"?>
<p:tagLst xmlns:p="http://schemas.openxmlformats.org/presentationml/2006/main">
  <p:tag name="KSO_WM_DIAGRAM_VIRTUALLY_FRAME" val="{&quot;height&quot;:522.5033858267717,&quot;left&quot;:23.129842519685006,&quot;top&quot;:23.380472440944867,&quot;width&quot;:918.3121259842519}"/>
</p:tagLst>
</file>

<file path=ppt/tags/tag9.xml><?xml version="1.0" encoding="utf-8"?>
<p:tagLst xmlns:p="http://schemas.openxmlformats.org/presentationml/2006/main">
  <p:tag name="KSO_WM_DIAGRAM_VIRTUALLY_FRAME" val="{&quot;height&quot;:522.5033858267717,&quot;left&quot;:23.129842519685006,&quot;top&quot;:23.380472440944867,&quot;width&quot;:918.3121259842519}"/>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7120</Words>
  <Application>WPS 演示</Application>
  <PresentationFormat>宽屏</PresentationFormat>
  <Paragraphs>479</Paragraphs>
  <Slides>12</Slides>
  <Notes>9</Notes>
  <HiddenSlides>0</HiddenSlides>
  <MMClips>0</MMClips>
  <ScaleCrop>false</ScaleCrop>
  <HeadingPairs>
    <vt:vector size="8" baseType="variant">
      <vt:variant>
        <vt:lpstr>已用的字体</vt:lpstr>
      </vt:variant>
      <vt:variant>
        <vt:i4>18</vt:i4>
      </vt:variant>
      <vt:variant>
        <vt:lpstr>主题</vt:lpstr>
      </vt:variant>
      <vt:variant>
        <vt:i4>2</vt:i4>
      </vt:variant>
      <vt:variant>
        <vt:lpstr>嵌入 OLE 服务器</vt:lpstr>
      </vt:variant>
      <vt:variant>
        <vt:i4>3</vt:i4>
      </vt:variant>
      <vt:variant>
        <vt:lpstr>幻灯片标题</vt:lpstr>
      </vt:variant>
      <vt:variant>
        <vt:i4>12</vt:i4>
      </vt:variant>
    </vt:vector>
  </HeadingPairs>
  <TitlesOfParts>
    <vt:vector size="35" baseType="lpstr">
      <vt:lpstr>Arial</vt:lpstr>
      <vt:lpstr>宋体</vt:lpstr>
      <vt:lpstr>Wingdings</vt:lpstr>
      <vt:lpstr>Calibri</vt:lpstr>
      <vt:lpstr>微软雅黑</vt:lpstr>
      <vt:lpstr>思源黑体</vt:lpstr>
      <vt:lpstr>黑体</vt:lpstr>
      <vt:lpstr>Arial</vt:lpstr>
      <vt:lpstr>Times New Roman</vt:lpstr>
      <vt:lpstr>Times New Roman</vt:lpstr>
      <vt:lpstr>Apis For Office</vt:lpstr>
      <vt:lpstr>Verdana</vt:lpstr>
      <vt:lpstr>Apis For Office</vt:lpstr>
      <vt:lpstr>Calibri</vt:lpstr>
      <vt:lpstr>Arial Unicode MS</vt:lpstr>
      <vt:lpstr>Calibri Light</vt:lpstr>
      <vt:lpstr>等线</vt:lpstr>
      <vt:lpstr>Segoe Print</vt:lpstr>
      <vt:lpstr>Office 主题​​</vt:lpstr>
      <vt:lpstr>自定义设计方案</vt:lpstr>
      <vt:lpstr>Excel.Sheet.12</vt:lpstr>
      <vt:lpstr>Excel.Sheet.12</vt:lpstr>
      <vt:lpstr>TCLayout.ActiveDocument.1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Fisher C</dc:creator>
  <cp:lastModifiedBy>林韶辉</cp:lastModifiedBy>
  <cp:revision>696</cp:revision>
  <dcterms:created xsi:type="dcterms:W3CDTF">2024-07-09T11:37:00Z</dcterms:created>
  <dcterms:modified xsi:type="dcterms:W3CDTF">2025-07-17T04:16:49Z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C78B115D81194B3387CB61F860EF40B6_12</vt:lpwstr>
  </property>
  <property fmtid="{D5CDD505-2E9C-101B-9397-08002B2CF9AE}" pid="3" name="KSOProductBuildVer">
    <vt:lpwstr>2052-12.1.0.21171</vt:lpwstr>
  </property>
</Properties>
</file>